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14.xml" ContentType="application/inkml+xml"/>
  <Override PartName="/ppt/ink/ink15.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6" r:id="rId2"/>
    <p:sldMasterId id="2147483698" r:id="rId3"/>
    <p:sldMasterId id="2147483710" r:id="rId4"/>
    <p:sldMasterId id="2147483722" r:id="rId5"/>
  </p:sldMasterIdLst>
  <p:notesMasterIdLst>
    <p:notesMasterId r:id="rId39"/>
  </p:notesMasterIdLst>
  <p:sldIdLst>
    <p:sldId id="1550" r:id="rId6"/>
    <p:sldId id="1678" r:id="rId7"/>
    <p:sldId id="882" r:id="rId8"/>
    <p:sldId id="1567" r:id="rId9"/>
    <p:sldId id="1557" r:id="rId10"/>
    <p:sldId id="1004" r:id="rId11"/>
    <p:sldId id="1511" r:id="rId12"/>
    <p:sldId id="1673" r:id="rId13"/>
    <p:sldId id="1091" r:id="rId14"/>
    <p:sldId id="1514" r:id="rId15"/>
    <p:sldId id="1495" r:id="rId16"/>
    <p:sldId id="1682" r:id="rId17"/>
    <p:sldId id="1527" r:id="rId18"/>
    <p:sldId id="628" r:id="rId19"/>
    <p:sldId id="1501" r:id="rId20"/>
    <p:sldId id="1530" r:id="rId21"/>
    <p:sldId id="360" r:id="rId22"/>
    <p:sldId id="380" r:id="rId23"/>
    <p:sldId id="1674" r:id="rId24"/>
    <p:sldId id="265" r:id="rId25"/>
    <p:sldId id="1681" r:id="rId26"/>
    <p:sldId id="1509" r:id="rId27"/>
    <p:sldId id="1519" r:id="rId28"/>
    <p:sldId id="1546" r:id="rId29"/>
    <p:sldId id="1544" r:id="rId30"/>
    <p:sldId id="269" r:id="rId31"/>
    <p:sldId id="1423" r:id="rId32"/>
    <p:sldId id="276" r:id="rId33"/>
    <p:sldId id="1679" r:id="rId34"/>
    <p:sldId id="1683" r:id="rId35"/>
    <p:sldId id="391" r:id="rId36"/>
    <p:sldId id="1548" r:id="rId37"/>
    <p:sldId id="1684"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1F60"/>
    <a:srgbClr val="0CACDF"/>
    <a:srgbClr val="FFFFFF"/>
    <a:srgbClr val="F9E7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54" autoAdjust="0"/>
    <p:restoredTop sz="84922" autoAdjust="0"/>
  </p:normalViewPr>
  <p:slideViewPr>
    <p:cSldViewPr snapToGrid="0">
      <p:cViewPr varScale="1">
        <p:scale>
          <a:sx n="54" d="100"/>
          <a:sy n="54" d="100"/>
        </p:scale>
        <p:origin x="1476" y="40"/>
      </p:cViewPr>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2T19:37:44.555"/>
    </inkml:context>
    <inkml:brush xml:id="br0">
      <inkml:brushProperty name="width" value="0.07938" units="cm"/>
      <inkml:brushProperty name="height" value="0.07938" units="cm"/>
      <inkml:brushProperty name="color" value="#7F7F7F"/>
    </inkml:brush>
  </inkml:definitions>
  <inkml:trace contextRef="#ctx0" brushRef="#br0">3052 1 3425,'-36'35'11933,"18"-22"-10151,12-3-1557,-4 16 3183,37-52-1606,-10-10-1039,-17 36-822,-28 13 329,-111 106 85,2-19 106,-2-17-126,18 1-150,59-49-132,-87 44 1,28-22 5,44-9-44,22-26-11,14 5 0,-12 8 0,8-1 1,-66 46-1,84-44-3,-7-15 0,1 6 0,-56 17 0,56-10 23,-11-8 1,-44 45-1,-267 231 83,275-232-93,-275 232 121,6 73-82,306-319-36,-2 14 1,5-13-1,2 14 1,-56 116-1,277-423-4494,-123 157 5807</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2T19:37:44.551"/>
    </inkml:context>
    <inkml:brush xml:id="br0">
      <inkml:brushProperty name="width" value="0.07938" units="cm"/>
      <inkml:brushProperty name="height" value="0.07938" units="cm"/>
      <inkml:brushProperty name="color" value="#7F7F7F"/>
    </inkml:brush>
  </inkml:definitions>
  <inkml:trace contextRef="#ctx0" brushRef="#br0">49 332 1848,'-48'20'15841,"87"-58"-16182,72-24 745,1-6 1,-1 16 0,199-61 0,-310 113-466,14 0-1,-14-19 1,0 19 0,0 0 0,0 0 0,16 0-1,-16 0 1,0 0 0,0 0 0,9 0 0,-9 0-1,0 0 1,0 0 0,15 0 0,-15 0 0,0 0-1,0 0 1,9 0 0,-9 0 0,0 0 0,0 0-1,0 0 1,14 19 0,-14-19 0,0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2T19:37:44.552"/>
    </inkml:context>
    <inkml:brush xml:id="br0">
      <inkml:brushProperty name="width" value="0.07938" units="cm"/>
      <inkml:brushProperty name="height" value="0.07938" units="cm"/>
      <inkml:brushProperty name="color" value="#7F7F7F"/>
    </inkml:brush>
  </inkml:definitions>
  <inkml:trace contextRef="#ctx0" brushRef="#br0">87 0 3321,'0'19'8702,"0"32"-6981,15 81-952,-15-20 0,-15 26 0,-9 160 0,-15 224 636,29-360-1040,-4-110-50,14 16 1,0-18 0,14 84-1,-14-134-307,0 0 0,0 0 1,0 0-1,0 0 0,0 0 0,0 0 0,0 0 0,0 0 0,0 19 0,0-19 0,0 0 0,0 0 0,0 0 1,0 0-1,0 0 0,0 0 0,0 0 0,0 0 0,0 0 0,0 0 0,0 0 0,0 0 0,0 12 0,0-12 1,10 0-1,-10 0 0,0 0 0,0 0 0,0 0 0,0 0 0,0 0 0,0 0 0,0 0 0,0 0 0,0 0 1,0 0-1,15 0 0,-15 0 0,0 0 0,0 0 0,33-31 580,-18 17-965,0 14 0,-15-18-1,0-1 1,9 19 0,-9-13 0,15 13-1,-15-18 1,0-1 0,10 19-1,-10-33 1,0 15-2282</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2T19:37:44.553"/>
    </inkml:context>
    <inkml:brush xml:id="br0">
      <inkml:brushProperty name="width" value="0.07938" units="cm"/>
      <inkml:brushProperty name="height" value="0.07938" units="cm"/>
      <inkml:brushProperty name="color" value="#7F7F7F"/>
    </inkml:brush>
  </inkml:definitions>
  <inkml:trace contextRef="#ctx0" brushRef="#br0">0 0 2248,'14'31'10057,"11"39"-7200,-16-39-2912,-9 7 0,15-6-1,-6 0 1,-9 48 0,15-10 345,-15-2 1,15-4-1,-6 6 1,16 94-1,-11-127-246,-14-4-1,0-3 1,0 7-1,0 13 1,0-19 0,-14 39-1,4-38-113,44-114-3153,5-56 155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2T19:37:44.554"/>
    </inkml:context>
    <inkml:brush xml:id="br0">
      <inkml:brushProperty name="width" value="0.07938" units="cm"/>
      <inkml:brushProperty name="height" value="0.07938" units="cm"/>
      <inkml:brushProperty name="color" value="#7F7F7F"/>
    </inkml:brush>
  </inkml:definitions>
  <inkml:trace contextRef="#ctx0" brushRef="#br0">499 1 1760,'-47'101'8973,"-55"19"-7215,-9 43-859,87-132-438,-118 221 1316,133-213-1630,-6-27 0,6 7 0,9 12 0,-15-12 0,15 14 0,-10-17 0,10 16 1,-14 37-1,14-38 100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9T22:01:54.646"/>
    </inkml:context>
    <inkml:brush xml:id="br0">
      <inkml:brushProperty name="width" value="0.05292" units="cm"/>
      <inkml:brushProperty name="height" value="0.05292" units="cm"/>
      <inkml:brushProperty name="color" value="#FC8072"/>
    </inkml:brush>
  </inkml:definitions>
  <inkml:trace contextRef="#ctx0" brushRef="#br0">3500 1 24575,'-3'2'0,"0"-2"0,0 2 0,-1-2 0,0 2 0,0-1 0,-1 0 0,-1-1 0,2 2 0,-6-1 0,5 2 0,-5 0 0,-4 3 0,-3 1 0,-11 3 0,6-3 0,2 1 0,5-3 0,2 0 0,-7 4 0,3-2 0,1 4 0,0-3 0,4 2 0,-4 0 0,-7 3 0,6-2 0,-12 4 0,5-5 0,-6 4 0,0-6 0,-6 4 0,-3-1 0,-12 1 0,-9-4 0,6-1 0,3-7 0,14 3 0,7-2 0,0 2 0,7 0 0,-6-3 0,5 3 0,0-3 0,6 2 0,2-2 0,4 2 0,-4-2 0,-1 0 0,1 2 0,0-1 0,0 1 0,0 1 0,0-3 0,0 3 0,-4-2 0,2 2 0,2 1 0,4-2 0,0 3 0,2-3 0,-1 1 0,-1 1 0,4-3 0,-3 3 0,4-3 0,-1 2 0,0 0 0,-1-1 0,1 0 0,-1 0 0,1 0 0,-1 2 0,-3 2 0,-8 2 0,-5-1 0,0 1 0,1-5 0,2 3 0,4-3 0,-10 1 0,4 2 0,-12-5 0,4 2 0,-4-3 0,6 0 0,0 0 0,-13 0 0,3 0 0,-5 0 0,9 0 0,6 0 0,0 0 0,6 0 0,-4 0 0,-9-3 0,-4-2 0,2 1 0,4-2 0,20 5 0,-6-3 0,12 4 0,-7 0 0,4 0 0,-4-2 0,3 1 0,-2-1 0,2 0 0,-9 1 0,4-1 0,-11 2 0,12-3 0,-12 3 0,12-3 0,-19 0 0,10 2 0,-18-2 0,5 3 0,0 0 0,8 0 0,3 0 0,4 0 0,0 0 0,2-3 0,-1 3 0,0-3 0,-7 3 0,-7-4 0,6 3 0,-5-2 0,-1 3 0,6 0 0,-19 0 0,17-4 0,-10 3 0,19-2 0,-5 3 0,5 0 0,-4 0 0,9 0 0,4 0 0,10 2 0,-3-2 0,1 2 0,-1 0 0,-4 1 0,-1 2 0,1 0 0,-4 0 0,7-1 0,-3 1 0,4-1 0,-4 1 0,3-1 0,-3 1 0,0 3 0,2-1 0,-2 3 0,0 1 0,3 1 0,-2 0 0,5 0 0,-1 0 0,2 0 0,-3 1 0,1 2 0,4-5 0,-5 5 0,6-6 0,-3 6 0,0-2 0,2 3 0,-1-3 0,3-1 0,-3 0 0,1-3 0,1 3 0,-3 0 0,3-3 0,-1 3 0,-3 3 0,2 6 0,0-3 0,-1 5 0,4-14 0,-1 6 0,2-5 0,0 5 0,0-6 0,-2 3 0,1 0 0,-2-3 0,2 3 0,-1 0 0,2-3 0,0 7 0,0-4 0,0 4 0,0 1 0,0-1 0,0-3 0,0 6 0,0-1 0,0 2 0,0-3 0,0-2 0,0-6 0,0 7 0,3-4 0,-3 4 0,3 1 0,-1-1 0,1-4 0,-1 0 0,0-3 0,2-1 0,-3 1 0,5-3 0,-4 2 0,2-3 0,-1 3 0,0-2 0,0 7 0,3-2 0,-2 1 0,2-1 0,-1-3 0,-1 1 0,0-1 0,1 4 0,-1-3 0,1 3 0,-1-4 0,0 1 0,6 10 0,-2-5 0,5 10 0,-5-12 0,-1 0 0,1 0 0,-3-3 0,4 3 0,-4 0 0,7 1 0,-1 4 0,1-4 0,-1-3 0,-6-2 0,1-3 0,-2 1 0,0-2 0,1 0 0,-3 1 0,2-1 0,-2 2 0,2-1 0,1 1 0,-1-2 0,-2 2 0,2-1 0,-2 1 0,4-2 0,-1 2 0,3 1 0,-3 1 0,14 14 0,0 0 0,9 8 0,-8-10 0,-4-2 0,-6-5 0,-1 0 0,1-1 0,-2-4 0,4 2 0,1-1 0,3 2 0,-3-1 0,2 0 0,-6-1 0,6 1 0,-5-1 0,5 2 0,-6-3 0,7 6 0,-7-5 0,14 13 0,-11-9 0,5 4 0,-9-9 0,-3-4 0,-1 2 0,2 1 0,-1-1 0,2 2 0,-2-3 0,3 1 0,-3-2 0,1 2 0,-4-1 0,6 3 0,-5-1 0,5-1 0,-4 0 0,2-2 0,1 3 0,1-3 0,3 6 0,-1-1 0,1 2 0,-2-3 0,-1 0 0,-2-3 0,1 3 0,1-4 0,-4 4 0,4-3 0,-1 1 0,1 0 0,-1 1 0,4 2 0,-3 0 0,4 1 0,-4-2 0,0-1 0,1 0 0,-1-2 0,1 3 0,-1-3 0,2 3 0,-1-2 0,2 1 0,1 2 0,-3-4 0,6 5 0,-6-5 0,3 2 0,-3-3 0,-1 0 0,1 1 0,-1-1 0,0 2 0,1-1 0,-1 3 0,4-1 0,1 3 0,9 2 0,-4 0 0,4 0 0,0-2 0,0 1 0,-1-4 0,-4 2 0,-9-5 0,0 0 0,-1 0 0,1 1 0,0-3 0,4 5 0,1-4 0,3 5 0,0-3 0,-3 2 0,8 0 0,-6 0 0,7 1 0,0-1 0,-4 4 0,10-4 0,-10 1 0,10 3 0,-10-7 0,12 8 0,-9-7 0,4 1 0,-9-2 0,-4-2 0,0-2 0,-3 4 0,6-1 0,-2 0 0,0 1 0,2-1 0,-6 1 0,6-1 0,-2 1 0,3-1 0,0 3 0,-3-3 0,2 1 0,-5-3 0,5 4 0,-6-5 0,3 5 0,7-5 0,9 4 0,5 0 0,4 3 0,-7 0 0,0 1 0,0-1 0,-6 0 0,-2-3 0,-6 1 0,-3-3 0,2 1 0,-2 1 0,23 3 0,-15 0 0,20 0 0,-26-5 0,6 1 0,-8-3 0,3 5 0,0-4 0,7 4 0,-1-2 0,2 0 0,-4-1 0,-4 0 0,0-1 0,-3 1 0,2-2 0,-5 0 0,5 0 0,-6 0 0,6 0 0,-2 3 0,0-3 0,2 3 0,5-1 0,-6-1 0,9 1 0,-10-2 0,3 2 0,0-1 0,7 1 0,8 1 0,-4-3 0,9 3 0,-19-3 0,6 0 0,-7 0 0,0 0 0,0 0 0,0 0 0,0 0 0,0 0 0,-3 0 0,2 0 0,-5 0 0,2 0 0,-1 0 0,-1 0 0,5 0 0,-6 0 0,7 0 0,-7 0 0,13 0 0,-3 0 0,1-2 0,-4 2 0,-8-2 0,1 0 0,-3-1 0,2 1 0,-1-2 0,-1 4 0,2-2 0,-3 2 0,1 0 0,-2-2 0,1 2 0,-1-4 0,2 2 0,-1-1 0,3-1 0,-2 2 0,3 0 0,-1-2 0,4 0 0,8-1 0,-5-2 0,7 2 0,-9 3 0,0-3 0,-1 5 0,-4-4 0,1 2 0,-1-2 0,0-1 0,1 3 0,-1 0 0,4 0 0,-3 1 0,3-3 0,-3 3 0,-1-2 0,-1 2 0,-1-2 0,2 0 0,1-3 0,9 1 0,-6-1 0,1 2 0,-5 0 0,-1 0 0,1 1 0,-1 0 0,1 0 0,-3-1 0,3 2 0,-4-2 0,2 2 0,4-3 0,-4 1 0,6 0 0,-6 0 0,4-2 0,-1-1 0,0 0 0,1-2 0,-1 2 0,3-6 0,-3 6 0,-1-1 0,-4 4 0,2 0 0,-1-2 0,3 1 0,-3-1 0,1 0 0,-2 1 0,0-3 0,0 4 0,1-4 0,-1 3 0,0-3 0,2 2 0,-3-1 0,3 1 0,-4 2 0,2-1 0,0-1 0,4-2 0,-3 1 0,3-3 0,-3 3 0,-3 1 0,2-2 0,-2 1 0,2 1 0,1-2 0,-1 1 0,-2-1 0,2-1 0,-2 1 0,4-4 0,-3 2 0,3-2 0,-6 4 0,2-1 0,0-2 0,-1 1 0,3-5 0,-3 3 0,3 0 0,-4 1 0,4 3 0,-2 0 0,0-4 0,2 2 0,-3-5 0,1 2 0,-1 1 0,2 0 0,1 0 0,1 3 0,0-10 0,-1 8 0,-1-8 0,1 10 0,-2-3 0,3 0 0,-1 3 0,1-10 0,-2 5 0,1-6 0,-4 7 0,5-2 0,-2 2 0,3-3 0,4-7 0,-2 8 0,2-4 0,-4 11 0,-2-1 0,2 1 0,-1 0 0,3-1 0,-4 3 0,4-2 0,-1 1 0,-1 0 0,2-1 0,-1 2 0,3-3 0,1-1 0,0 3 0,-1-3 0,-1 4 0,-1-3 0,0 1 0,1-1 0,3 2 0,-3-1 0,3 1 0,-4 1 0,4-3 0,-3 4 0,7-5 0,-7 5 0,3-4 0,0 1 0,-3 1 0,10-5 0,-5 4 0,6-3 0,0 1 0,-6 3 0,5 0 0,-10 2 0,6 0 0,-5 1 0,5-1 0,-6 0 0,3 0 0,-3 1 0,2 0 0,-1-3 0,5 2 0,-6-2 0,6 0 0,2-3 0,0 1 0,-1-2 0,0 3 0,3 0 0,5-7 0,8 2 0,9-13 0,-17 13 0,3-4 0,-21 13 0,-2 0 0,2-3 0,-1 3 0,1-4 0,0 1 0,-1 1 0,3-2 0,-4 3 0,3-3 0,-3 3 0,2-3 0,-1 4 0,3-8 0,-2 3 0,3-4 0,-3 3 0,2 1 0,-3 1 0,3-1 0,-4 1 0,4 0 0,-3-1 0,1 1 0,-1-4 0,-1 2 0,-1-1 0,1 2 0,-4-3 0,4 3 0,-2-3 0,1 0 0,0 5 0,-2-4 0,3 4 0,-4-5 0,4-1 0,-4 0 0,4 0 0,-3 5 0,3-4 0,-4 3 0,5-3 0,-5 4 0,4-1 0,-4 3 0,2-2 0,-2 3 0,0-1 0,0 0 0,0 1 0,0-3 0,0 3 0,0-3 0,0 2 0,0-3 0,0-2 0,-2-6 0,-1-4 0,-2 0 0,-2 5 0,1 1 0,-1 2 0,1 0 0,0 1 0,0 4 0,2 0 0,-2-1 0,1-3 0,-1 3 0,1-3 0,-1 4 0,-1-1 0,1 1 0,-2-1 0,1 1 0,-1 0 0,-1-1 0,1 1 0,-3-3 0,-1-1 0,1 0 0,-2 0 0,5 4 0,0 1 0,-1-1 0,1 4 0,-4-5 0,-1 1 0,-3-1 0,0-1 0,-6 3 0,4-3 0,-11 2 0,5-5 0,3 4 0,-2-1 0,14 4 0,-3-1 0,-7-3 0,-9-1 0,-2-4 0,3 5 0,12 1 0,6 5 0,1 0 0,-1 0 0,1 0 0,-1-1 0,1 1 0,-1 0 0,-2-1 0,1-1 0,-5 3 0,6-5 0,-7 5 0,9-3 0,-4 1 0,1 0 0,0 3 0,-5-3 0,-1 0 0,-2-2 0,2 2 0,4-1 0,3 4 0,1-3 0,-1 1 0,1 0 0,-4-1 0,3 1 0,-3 1 0,0-1 0,3 1 0,-7-2 0,7 1 0,-3-1 0,0 0 0,3 1 0,-6-1 0,-2-2 0,4 3 0,-7-4 0,5 2 0,2-1 0,-1-1 0,7 4 0,-1 1 0,2 0 0,-3 0 0,1-1 0,1 0 0,1 1 0,0 0 0,1 0 0,-3-1 0,2 0 0,-4-2 0,1 1 0,0 1 0,1 0 0,4 4 0,-3-4 0,1 2 0,2-1 0,-2 0 0,1 2 0,1-3 0,0 4 0,0-2 0,1 0 0,0 2 0,0-2 0,-1 0 0,0 1 0,0 0 0,-1-1 0,1 1 0,-2-1 0,1 2 0,1-2 0,-1 2 0,0-2 0,-2 2 0,1 0 0,2 0 0,0 0 0,0 0 0,-1 0 0,1 0 0,0 0 0,-2 0 0,-1 0 0,1 0 0,0 0 0,1 0 0,1 0 0,0 0 0,0 0 0,-2 0 0,1 0 0,-1 0 0,2 0 0,-1 0 0,1 0 0,0 0 0,-2 0 0,1 0 0,-1 0 0,2 0 0,0 0 0,0-2 0,-1 2 0,1-2 0,0 2 0,0-2 0,-2 2 0,-1-2 0,-1 0 0,1 1 0,1-1 0,2 2 0,-1 0 0,1 0 0,0 0 0,-2 0 0,-1 0 0,1 0 0,-2 0 0,3 0 0,-1 0 0,2 0 0,0 0 0,-1 0 0,3 0 0,0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9T22:05:38.455"/>
    </inkml:context>
    <inkml:brush xml:id="br0">
      <inkml:brushProperty name="width" value="0.35" units="cm"/>
      <inkml:brushProperty name="height" value="0.35" units="cm"/>
      <inkml:brushProperty name="color" value="#FFFFFF"/>
    </inkml:brush>
  </inkml:definitions>
  <inkml:trace contextRef="#ctx0" brushRef="#br0">1856 1094 24575,'-67'-264'0,"11"72"0,28 119 0,4 64 0,1-64 0,-10 64 0,8-27 0,-17-11 0,16 36 0,-16-36 0,16 47 0,-16 0 0,6 0 0,1 0 0,1 0 0,11 0 0,-6 0 0,5 0 0,-10 0 0,-20 0 0,9 0 0,-19 0 0,19 0 0,10 0 0,-7 0 0,7 0 0,-10 0 0,1 0 0,-1 0 0,10 0 0,-7 0 0,16-36 0,-6 27 0,8-28 0,1 37 0,-10-36 0,7 27 0,-13-28 0,14 37 0,-14-36 0,14 27 0,-9-28 0,11 37 0,-1 0 0,-9 0 0,12 0 0,-11 0 0,8 0 0,0 0 0,-10 0 0,10-36 0,-10 26 0,9-26 0,-3 36 0,5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2T19:37:44.556"/>
    </inkml:context>
    <inkml:brush xml:id="br0">
      <inkml:brushProperty name="width" value="0.07938" units="cm"/>
      <inkml:brushProperty name="height" value="0.07938" units="cm"/>
      <inkml:brushProperty name="color" value="#7F7F7F"/>
    </inkml:brush>
  </inkml:definitions>
  <inkml:trace contextRef="#ctx0" brushRef="#br0">3192 0 2136,'-10'19'4880,"10"-7"-4461,0-12-1,0 19 1,0-19 0,0 0-1,-16 0 1,16 20 0,0-20-1,0 0 1,-9 12 0,9-12 0,0 0-1,-14 0 1,14 19 0,0-19-1,-15 0 1,15 0 0,-9 19-1,-54 12 214,-9 2-1,8 17 0,1-19 0,-16-14 1,-120 53-1,50-38-58,62-14 109,-121 14 1,-666 69 2620,796-82-3149,-8 13 0,11-13 1,-11 12-1,8 0 0,6 8 0,-1 5 1,-4-7-1,3 14 0,10-2 0,-13 1 1,19 14-1,-5 5 0,-87 102 0,0 41 368,261-362-4759,-62 69 640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2T19:37:44.557"/>
    </inkml:context>
    <inkml:brush xml:id="br0">
      <inkml:brushProperty name="width" value="0.07938" units="cm"/>
      <inkml:brushProperty name="height" value="0.07938" units="cm"/>
      <inkml:brushProperty name="color" value="#7F7F7F"/>
    </inkml:brush>
  </inkml:definitions>
  <inkml:trace contextRef="#ctx0" brushRef="#br0">1098 1 4457,'-26'70'8229,"40"62"-4586,-2-113-3458,-12-6 0,0 5 0,0-5 0,0 4 0,0 2 0,0-6 0,0 25 0,0-25 0,0 6 0,-12 12 0,-51 120 1131,-86 183 0,-27 51-623,129-248-456,-16-5 0,0-12 1,0-6-1,-10 6 1,-4-8-1,-147 172 0,185-234-36,5 1 88,34-51-285,0 0 0,0 0-1,0 0 1,0 0 0,0 0-1,0 0 1,0 0-1,0 0 1,0 0 0,0 0-1,0 0 1,0 0 0,0 0-1,0 0 1,0 0 0,0 0-1,0 0 1,0 0-1,0 0 1,0 0 0,0 0-1,0 0 1,0 0 0,0 0-1,0 0 1,0 0-1,0 0 1,0 0 0,0 0-1,0 0 1,0 0 0,0 0-1,0 0 1,0 0-1,0 0 1,0 0 0,0 0-1,0 0 1,0 0 0,0 0-1,0 0 1,-14 0 0,14 0-1,0 0 1,0 0-1,0 0 1,0 0 0,0 0-1,0 0 1,0 0 0,0 0-1,0 0 1,0 0-1,0 0 1,0 0 0,0 0-1,0 0 1,0 0 0,0 0-1,0 0 1,0 0 0,0 0-1,0 0-121,0-12 1,0 12-1,14-19 0,-14 19 1,0-20-1,0 20 0,10 0 1,-10-12-1,0 12 0,15 0 1,-15-19-1,9 19 0,30-69-2857,-24 37-282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2T19:37:44.545"/>
    </inkml:context>
    <inkml:brush xml:id="br0">
      <inkml:brushProperty name="width" value="0.07938" units="cm"/>
      <inkml:brushProperty name="height" value="0.07938" units="cm"/>
      <inkml:brushProperty name="color" value="#7F7F7F"/>
    </inkml:brush>
  </inkml:definitions>
  <inkml:trace contextRef="#ctx0" brushRef="#br0">1499 1 688,'-30'19'15352,"69"-19"-14507,-462 113 1667,187-43-2239,159-51-202,51-6-49,17-13 0,-15 18 0,8-18 0,-7 13 0,-26 4 1,-125 103 138,-39 13 95,125-82-27,64-32-58,0-7 1,9 7-1,-9-19 0,9 19 0,-19 12 0,20-11-199,28-40-838,11-11-542,72-70-761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2T19:37:44.546"/>
    </inkml:context>
    <inkml:brush xml:id="br0">
      <inkml:brushProperty name="width" value="0.07938" units="cm"/>
      <inkml:brushProperty name="height" value="0.07938" units="cm"/>
      <inkml:brushProperty name="color" value="#7F7F7F"/>
    </inkml:brush>
  </inkml:definitions>
  <inkml:trace contextRef="#ctx0" brushRef="#br0">1 1 6009,'87'332'7665,"-48"-160"-5270,83 192-1,-108-314-2269,10 20 0,1-20 0,13 0 0,-14 2 0,0-2 0,15 1 0,49 44 0,-1-9-47,-62-55-7,13-12 0,-29 13 1,21-13-1,-6 12 1,-1-12-1,-11 12 1,16 2-1,-18 4 1,29 46-1,-39-83-66,0 0 0,9 0 0,-9 12 0,0-12 0,0 0 0,0 0 0,0 0 0,0 0 0,0 0 0,0 0 0,0 0 0,0 0 0,0 19 0,0-19 0,0 0 0,0 0 0,15 0 0,-15 0 0,0 0 0,0 0 0,0 0 0,0 0 0,0 0 0,0 0 0,14 0 0,-14 0 0,0 0 0,0 0 0,0 0 0,0 0-1,11 0 1,-11 0 0,0 0 0,0 0 0,0 0 0,14 0-11,-14 0-1,0 0 1,0 0-1,0 0 1,0 0-1,0 0 1,0 0-1,0-19 0,0 19 1,9 0-1,-9 0 1,0 0-1,0 0 1,0 0-1,0 0 1,0-12-1,0 12 0,0 0 1,0 0-1,0 0 1,0-19-1,0 19 1,0 0-1,0 0 1,0 0-1,0 0 0,0 0 1,-9-14-1,-5-54-3700,-11 49 973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2T19:37:44.547"/>
    </inkml:context>
    <inkml:brush xml:id="br0">
      <inkml:brushProperty name="width" value="0.07938" units="cm"/>
      <inkml:brushProperty name="height" value="0.07938" units="cm"/>
      <inkml:brushProperty name="color" value="#7F7F7F"/>
    </inkml:brush>
  </inkml:definitions>
  <inkml:trace contextRef="#ctx0" brushRef="#br0">0 70 2817,'72'-39'4673,"45"27"-3740,-29 12-457,-16-19 159,30 19-1,-14 0 1,-16 0-1,30 19 1,-29-19-1,149 51 1,117 11 1109,-178-10-16,-161-52-3363</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2T19:37:44.548"/>
    </inkml:context>
    <inkml:brush xml:id="br0">
      <inkml:brushProperty name="width" value="0.07938" units="cm"/>
      <inkml:brushProperty name="height" value="0.07938" units="cm"/>
      <inkml:brushProperty name="color" value="#7F7F7F"/>
    </inkml:brush>
  </inkml:definitions>
  <inkml:trace contextRef="#ctx0" brushRef="#br0">286 1 3737,'-9'31'8162,"-6"20"-4477,1-1-3119,-98 524 2656,78-412-2750,4-42 10,21 13 0,-15 119 0,-1-121-351,25-99-101,0 5 0,-14-6 0,14-11 0,0 62 0,0-82-22,0 18 0,0-18 0,14 0 0,-14 0 0,0 0-1,0 0 1,0 14 0,0-14 0,0 0 0,0 0 0,0 0 0,10 0-1,-10 19 1,0-19 0,0 0 0,15 0 0,-6 12-5498</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2T19:37:44.549"/>
    </inkml:context>
    <inkml:brush xml:id="br0">
      <inkml:brushProperty name="width" value="0.07938" units="cm"/>
      <inkml:brushProperty name="height" value="0.07938" units="cm"/>
      <inkml:brushProperty name="color" value="#7F7F7F"/>
    </inkml:brush>
  </inkml:definitions>
  <inkml:trace contextRef="#ctx0" brushRef="#br0">0 1285 2833,'39'-133'7950,"-6"-31"-5096,70-270-1510,-89 384-1132,-4-2 1,5 15 0,9-13 0,0 17 0,-9-17 0,8 2 0,2 16 0,-1 0 0,15-18 0,-15 12 0,62-44 0,-74 82-1903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2T19:37:44.550"/>
    </inkml:context>
    <inkml:brush xml:id="br0">
      <inkml:brushProperty name="width" value="0.07938" units="cm"/>
      <inkml:brushProperty name="height" value="0.07938" units="cm"/>
      <inkml:brushProperty name="color" value="#7F7F7F"/>
    </inkml:brush>
  </inkml:definitions>
  <inkml:trace contextRef="#ctx0" brushRef="#br0">0 1051 2697,'39'-31'2269,"-6"-1"0,70-56 0,85-25 1118,209-88-897,-270 150-1449,-102 51-1037,-1-19 0,1 7-1,-2 12 1,1-19 0,2 0 0,-13 5-1,11-23 1,2 24 0,-12-5 0,10-1-1,-11 6 1,13-25 0,-17 25-1,6-6 1,-6-11 0,21 12 0,-21-14-1,-9 0 1,24-37 0,-8 50-582,-7-44 701,5 44-2109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0B04A9-7C99-DB42-9FE7-FA6C32FA93DF}" type="datetimeFigureOut">
              <a:rPr lang="en-US" smtClean="0"/>
              <a:t>6/2/2025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4B04EA-3713-F041-92E2-31F452D3782B}" type="slidenum">
              <a:rPr lang="en-US" smtClean="0"/>
              <a:t>‹#›</a:t>
            </a:fld>
            <a:endParaRPr lang="en-US"/>
          </a:p>
        </p:txBody>
      </p:sp>
    </p:spTree>
    <p:extLst>
      <p:ext uri="{BB962C8B-B14F-4D97-AF65-F5344CB8AC3E}">
        <p14:creationId xmlns:p14="http://schemas.microsoft.com/office/powerpoint/2010/main" val="2376640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Hi everyone! I am Prakriti Garg, an incoming PhD student in Biomedical Data Science program at UW-Madison. I will be continuing my research under Professor Sushmita Roy. I would like to thank the meeting organizers for this wonderful opportunity to present our lab’s work in Gene Regulatory Networks.</a:t>
            </a:r>
          </a:p>
        </p:txBody>
      </p:sp>
      <p:sp>
        <p:nvSpPr>
          <p:cNvPr id="4" name="Slide Number Placeholder 3"/>
          <p:cNvSpPr>
            <a:spLocks noGrp="1"/>
          </p:cNvSpPr>
          <p:nvPr>
            <p:ph type="sldNum" sz="quarter" idx="5"/>
          </p:nvPr>
        </p:nvSpPr>
        <p:spPr/>
        <p:txBody>
          <a:bodyPr/>
          <a:lstStyle/>
          <a:p>
            <a:fld id="{7C4B04EA-3713-F041-92E2-31F452D3782B}" type="slidenum">
              <a:rPr lang="en-US" smtClean="0"/>
              <a:t>1</a:t>
            </a:fld>
            <a:endParaRPr lang="en-US"/>
          </a:p>
        </p:txBody>
      </p:sp>
    </p:spTree>
    <p:extLst>
      <p:ext uri="{BB962C8B-B14F-4D97-AF65-F5344CB8AC3E}">
        <p14:creationId xmlns:p14="http://schemas.microsoft.com/office/powerpoint/2010/main" val="748279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A196AE-A5A1-3D42-817B-D4142F531447}" type="slidenum">
              <a:rPr lang="en-US" smtClean="0"/>
              <a:t>11</a:t>
            </a:fld>
            <a:endParaRPr lang="en-US"/>
          </a:p>
        </p:txBody>
      </p:sp>
    </p:spTree>
    <p:extLst>
      <p:ext uri="{BB962C8B-B14F-4D97-AF65-F5344CB8AC3E}">
        <p14:creationId xmlns:p14="http://schemas.microsoft.com/office/powerpoint/2010/main" val="3248278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A2EF6-C0F6-F975-595A-75B6E820E0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A67E1C-3D8A-86F6-D34F-AFFDB95987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7AAB8D-C584-EBAE-2359-DBA86505F389}"/>
              </a:ext>
            </a:extLst>
          </p:cNvPr>
          <p:cNvSpPr>
            <a:spLocks noGrp="1"/>
          </p:cNvSpPr>
          <p:nvPr>
            <p:ph type="body" idx="1"/>
          </p:nvPr>
        </p:nvSpPr>
        <p:spPr/>
        <p:txBody>
          <a:bodyPr/>
          <a:lstStyle/>
          <a:p>
            <a:pPr marL="158750" indent="0">
              <a:buNone/>
            </a:pPr>
            <a:r>
              <a:rPr lang="en-IN" dirty="0"/>
              <a:t>Without further adieu, I would like to touch upon two very interesting and ongoing use cases of how GRNs can help disentangle biological complexity.</a:t>
            </a:r>
          </a:p>
        </p:txBody>
      </p:sp>
    </p:spTree>
    <p:extLst>
      <p:ext uri="{BB962C8B-B14F-4D97-AF65-F5344CB8AC3E}">
        <p14:creationId xmlns:p14="http://schemas.microsoft.com/office/powerpoint/2010/main" val="3553423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0" i="0" dirty="0">
                <a:solidFill>
                  <a:srgbClr val="E2EEFF"/>
                </a:solidFill>
                <a:effectLst/>
                <a:latin typeface="Arial" panose="020B0604020202020204" pitchFamily="34" charset="0"/>
                <a:cs typeface="Arial" panose="020B0604020202020204" pitchFamily="34" charset="0"/>
              </a:rPr>
              <a:t>Nitrogen is a critical nutrient required for all life</a:t>
            </a:r>
            <a:r>
              <a:rPr lang="en-IE" b="0" i="0" dirty="0">
                <a:solidFill>
                  <a:srgbClr val="E8E8E8"/>
                </a:solidFill>
                <a:effectLst/>
                <a:latin typeface="Arial" panose="020B0604020202020204" pitchFamily="34" charset="0"/>
                <a:cs typeface="Arial" panose="020B0604020202020204" pitchFamily="34" charset="0"/>
              </a:rPr>
              <a:t> and especially for plants, where the</a:t>
            </a:r>
            <a:r>
              <a:rPr lang="en-US" dirty="0">
                <a:latin typeface="Arial" panose="020B0604020202020204" pitchFamily="34" charset="0"/>
                <a:cs typeface="Arial" panose="020B0604020202020204" pitchFamily="34" charset="0"/>
              </a:rPr>
              <a:t> deficiency of N results in stunted growth</a:t>
            </a:r>
            <a:r>
              <a:rPr lang="en-IE" b="0" i="0" dirty="0">
                <a:solidFill>
                  <a:srgbClr val="212121"/>
                </a:solidFill>
                <a:effectLst/>
                <a:latin typeface="Arial" panose="020B0604020202020204" pitchFamily="34" charset="0"/>
                <a:cs typeface="Arial" panose="020B0604020202020204" pitchFamily="34" charset="0"/>
              </a:rPr>
              <a:t> and development of crop plants and compromises yield.</a:t>
            </a:r>
          </a:p>
          <a:p>
            <a:r>
              <a:rPr lang="en-IE" b="0" i="0" dirty="0">
                <a:solidFill>
                  <a:srgbClr val="212121"/>
                </a:solidFill>
                <a:effectLst/>
                <a:latin typeface="Arial" panose="020B0604020202020204" pitchFamily="34" charset="0"/>
                <a:cs typeface="Arial" panose="020B0604020202020204" pitchFamily="34" charset="0"/>
              </a:rPr>
              <a:t>The most common strategy to </a:t>
            </a:r>
            <a:r>
              <a:rPr lang="en-IE" b="0" i="0" dirty="0">
                <a:solidFill>
                  <a:srgbClr val="333333"/>
                </a:solidFill>
                <a:effectLst/>
                <a:latin typeface="Arial" panose="020B0604020202020204" pitchFamily="34" charset="0"/>
                <a:cs typeface="Arial" panose="020B0604020202020204" pitchFamily="34" charset="0"/>
              </a:rPr>
              <a:t>alleviate the limitation of Nitrogen availability is to use synthetic fertilizers.</a:t>
            </a:r>
          </a:p>
          <a:p>
            <a:r>
              <a:rPr lang="en-IE" b="0" i="0" dirty="0">
                <a:solidFill>
                  <a:srgbClr val="333333"/>
                </a:solidFill>
                <a:effectLst/>
                <a:latin typeface="Arial" panose="020B0604020202020204" pitchFamily="34" charset="0"/>
                <a:cs typeface="Arial" panose="020B0604020202020204" pitchFamily="34" charset="0"/>
              </a:rPr>
              <a:t>But heavy use of fertilizers for crops is not sustainable:</a:t>
            </a:r>
          </a:p>
          <a:p>
            <a:pPr lvl="1"/>
            <a:r>
              <a:rPr lang="en-IE" b="0" i="0" dirty="0">
                <a:solidFill>
                  <a:srgbClr val="333333"/>
                </a:solidFill>
                <a:effectLst/>
                <a:latin typeface="Arial" panose="020B0604020202020204" pitchFamily="34" charset="0"/>
                <a:cs typeface="Arial" panose="020B0604020202020204" pitchFamily="34" charset="0"/>
              </a:rPr>
              <a:t>It not only increases the cost of production, </a:t>
            </a:r>
          </a:p>
          <a:p>
            <a:pPr lvl="1"/>
            <a:r>
              <a:rPr lang="en-IE" b="0" i="0" dirty="0">
                <a:solidFill>
                  <a:srgbClr val="333333"/>
                </a:solidFill>
                <a:effectLst/>
                <a:latin typeface="Arial" panose="020B0604020202020204" pitchFamily="34" charset="0"/>
                <a:cs typeface="Arial" panose="020B0604020202020204" pitchFamily="34" charset="0"/>
              </a:rPr>
              <a:t>but also increases the environmental footprint (in forms of the energy needed for synthetic fertilizers production, nitrate leaching and the production of greenhouse gases) </a:t>
            </a:r>
          </a:p>
          <a:p>
            <a:endParaRPr lang="en-IE" b="0" i="0" dirty="0">
              <a:solidFill>
                <a:srgbClr val="333333"/>
              </a:solidFill>
              <a:effectLst/>
              <a:latin typeface="Arial" panose="020B0604020202020204" pitchFamily="34" charset="0"/>
              <a:cs typeface="Arial" panose="020B0604020202020204" pitchFamily="34" charset="0"/>
            </a:endParaRPr>
          </a:p>
          <a:p>
            <a:r>
              <a:rPr lang="en-IE" b="0" i="0" dirty="0">
                <a:solidFill>
                  <a:srgbClr val="333333"/>
                </a:solidFill>
                <a:effectLst/>
                <a:latin typeface="Arial" panose="020B0604020202020204" pitchFamily="34" charset="0"/>
                <a:cs typeface="Arial" panose="020B0604020202020204" pitchFamily="34" charset="0"/>
              </a:rPr>
              <a:t>It turns out that some cereals (like corn and </a:t>
            </a:r>
            <a:r>
              <a:rPr lang="en-US" b="0" i="0" dirty="0">
                <a:solidFill>
                  <a:srgbClr val="333333"/>
                </a:solidFill>
                <a:effectLst/>
                <a:latin typeface="Arial" panose="020B0604020202020204" pitchFamily="34" charset="0"/>
                <a:cs typeface="Arial" panose="020B0604020202020204" pitchFamily="34" charset="0"/>
              </a:rPr>
              <a:t>sorghum) can </a:t>
            </a:r>
            <a:r>
              <a:rPr lang="en-IE" b="0" i="0" dirty="0">
                <a:solidFill>
                  <a:srgbClr val="333333"/>
                </a:solidFill>
                <a:effectLst/>
                <a:latin typeface="Arial" panose="020B0604020202020204" pitchFamily="34" charset="0"/>
                <a:cs typeface="Arial" panose="020B0604020202020204" pitchFamily="34" charset="0"/>
              </a:rPr>
              <a:t>acquire N from the air. Their aerial roots produce mucilage (gel) after water treatment, like rains, and this mucilage hosts N-fixing bacteria that acquire N from the air, and some landraces are able to acquire up to 82% of their N like this.</a:t>
            </a:r>
          </a:p>
          <a:p>
            <a:endParaRPr lang="en-IE" b="0" i="0" dirty="0">
              <a:solidFill>
                <a:srgbClr val="333333"/>
              </a:solidFill>
              <a:effectLst/>
              <a:latin typeface="Arial" panose="020B0604020202020204" pitchFamily="34" charset="0"/>
              <a:cs typeface="Arial" panose="020B0604020202020204" pitchFamily="34" charset="0"/>
            </a:endParaRPr>
          </a:p>
          <a:p>
            <a:r>
              <a:rPr lang="en-IE" b="0" i="0" dirty="0">
                <a:solidFill>
                  <a:srgbClr val="333333"/>
                </a:solidFill>
                <a:effectLst/>
                <a:latin typeface="Arial" panose="020B0604020202020204" pitchFamily="34" charset="0"/>
                <a:cs typeface="Arial" panose="020B0604020202020204" pitchFamily="34" charset="0"/>
              </a:rPr>
              <a:t>The question is: How can we make use of this trait of N-fixation from the air and make it more efficient to reduce the dependence on synthetic fertilizers and improve the economic and environmental sustainability of bioenergy production?</a:t>
            </a:r>
            <a:endParaRPr lang="ru-RU" b="0" i="0" dirty="0">
              <a:solidFill>
                <a:srgbClr val="333333"/>
              </a:solidFill>
              <a:effectLst/>
              <a:latin typeface="Arial" panose="020B0604020202020204" pitchFamily="34" charset="0"/>
              <a:cs typeface="Arial" panose="020B0604020202020204" pitchFamily="34" charset="0"/>
            </a:endParaRPr>
          </a:p>
          <a:p>
            <a:endParaRPr lang="ru-RU" b="0" i="0" dirty="0">
              <a:solidFill>
                <a:srgbClr val="333333"/>
              </a:solidFill>
              <a:effectLst/>
              <a:latin typeface="Arial" panose="020B0604020202020204" pitchFamily="34" charset="0"/>
              <a:cs typeface="Arial" panose="020B060402020202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IE" sz="1100" b="0" i="0" u="sng" dirty="0">
                <a:solidFill>
                  <a:schemeClr val="tx1"/>
                </a:solidFill>
                <a:effectLst/>
                <a:latin typeface="Arial" panose="020B0604020202020204" pitchFamily="34" charset="0"/>
                <a:cs typeface="Arial" panose="020B0604020202020204" pitchFamily="34" charset="0"/>
              </a:rPr>
              <a:t>So we need to </a:t>
            </a:r>
            <a:r>
              <a:rPr lang="en-IE" sz="1100" b="0" i="0" dirty="0">
                <a:solidFill>
                  <a:schemeClr val="tx1"/>
                </a:solidFill>
                <a:effectLst/>
                <a:latin typeface="Arial" panose="020B0604020202020204" pitchFamily="34" charset="0"/>
                <a:cs typeface="Arial" panose="020B0604020202020204" pitchFamily="34" charset="0"/>
              </a:rPr>
              <a:t>understand the molecular and cellular mechanisms controlling N-fixation in the mucilage produced by aerial roots using </a:t>
            </a:r>
            <a:r>
              <a:rPr lang="en-IE" sz="1100" b="0" i="0" dirty="0" err="1">
                <a:solidFill>
                  <a:schemeClr val="tx1"/>
                </a:solidFill>
                <a:effectLst/>
                <a:latin typeface="Arial" panose="020B0604020202020204" pitchFamily="34" charset="0"/>
                <a:cs typeface="Arial" panose="020B0604020202020204" pitchFamily="34" charset="0"/>
              </a:rPr>
              <a:t>scRNA-seq</a:t>
            </a:r>
            <a:r>
              <a:rPr lang="en-IE" sz="1100" b="0" i="0" dirty="0">
                <a:solidFill>
                  <a:schemeClr val="tx1"/>
                </a:solidFill>
                <a:effectLst/>
                <a:latin typeface="Arial" panose="020B0604020202020204" pitchFamily="34" charset="0"/>
                <a:cs typeface="Arial" panose="020B0604020202020204" pitchFamily="34" charset="0"/>
              </a:rPr>
              <a:t> data </a:t>
            </a:r>
          </a:p>
          <a:p>
            <a:pPr marL="158750" indent="0">
              <a:buNone/>
            </a:pPr>
            <a:endParaRPr lang="en-IE" sz="1100" b="0" i="0" dirty="0">
              <a:solidFill>
                <a:schemeClr val="tx1"/>
              </a:solidFill>
              <a:effectLst/>
              <a:latin typeface="Arial" panose="020B0604020202020204" pitchFamily="34" charset="0"/>
              <a:cs typeface="Arial" panose="020B0604020202020204" pitchFamily="34" charset="0"/>
            </a:endParaRPr>
          </a:p>
          <a:p>
            <a:pPr marL="158750" indent="0">
              <a:buNone/>
            </a:pPr>
            <a:r>
              <a:rPr lang="en-IE" sz="1100" b="0" i="0" dirty="0">
                <a:solidFill>
                  <a:schemeClr val="tx1"/>
                </a:solidFill>
                <a:effectLst/>
                <a:latin typeface="Arial" panose="020B0604020202020204" pitchFamily="34" charset="0"/>
                <a:cs typeface="Arial" panose="020B0604020202020204" pitchFamily="34" charset="0"/>
              </a:rPr>
              <a:t>This project is called soNar – soNar Nitrogen-Fixation in Aerial Roots. </a:t>
            </a:r>
          </a:p>
          <a:p>
            <a:pPr marL="285750" indent="-285750">
              <a:buFont typeface="Arial" panose="020B0604020202020204" pitchFamily="34" charset="0"/>
              <a:buChar char="•"/>
            </a:pPr>
            <a:r>
              <a:rPr lang="en-US" sz="1100" dirty="0">
                <a:solidFill>
                  <a:schemeClr val="tx1"/>
                </a:solidFill>
                <a:latin typeface="Arial" panose="020B0604020202020204" pitchFamily="34" charset="0"/>
                <a:cs typeface="Arial" panose="020B0604020202020204" pitchFamily="34" charset="0"/>
              </a:rPr>
              <a:t>Which </a:t>
            </a:r>
            <a:r>
              <a:rPr lang="en-IE" sz="1100" dirty="0">
                <a:solidFill>
                  <a:schemeClr val="tx1"/>
                </a:solidFill>
                <a:effectLst/>
                <a:latin typeface="Arial" panose="020B0604020202020204" pitchFamily="34" charset="0"/>
                <a:cs typeface="Arial" panose="020B0604020202020204" pitchFamily="34" charset="0"/>
              </a:rPr>
              <a:t>plant genes control the development of aerial roots?</a:t>
            </a:r>
          </a:p>
          <a:p>
            <a:pPr marL="285750" indent="-285750">
              <a:buFont typeface="Arial" panose="020B0604020202020204" pitchFamily="34" charset="0"/>
              <a:buChar char="•"/>
            </a:pPr>
            <a:r>
              <a:rPr lang="en-US" sz="1100" dirty="0">
                <a:latin typeface="Arial" panose="020B0604020202020204" pitchFamily="34" charset="0"/>
                <a:cs typeface="Arial" panose="020B0604020202020204" pitchFamily="34" charset="0"/>
              </a:rPr>
              <a:t>What molecular mechanisms allow mucilage production and degradation?</a:t>
            </a:r>
            <a:endParaRPr lang="en-IE" sz="1100" b="0" i="0" dirty="0">
              <a:solidFill>
                <a:schemeClr val="tx1"/>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100" dirty="0">
                <a:latin typeface="Arial" panose="020B0604020202020204" pitchFamily="34" charset="0"/>
                <a:cs typeface="Arial" panose="020B0604020202020204" pitchFamily="34" charset="0"/>
              </a:rPr>
              <a:t>What is the role of microbes in degrading the mucilage, nitrogen-fixation, and delivery of fixed nitrogen to the plant?</a:t>
            </a:r>
          </a:p>
          <a:p>
            <a:endParaRPr lang="en-IE" b="0" i="0" dirty="0">
              <a:solidFill>
                <a:srgbClr val="202124"/>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8261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solidFill>
                  <a:schemeClr val="tx1"/>
                </a:solidFill>
                <a:latin typeface="Calibri" panose="020F0502020204030204" pitchFamily="34" charset="0"/>
                <a:cs typeface="Calibri" panose="020F0502020204030204" pitchFamily="34" charset="0"/>
              </a:rPr>
              <a:t>To answer that questions our collaborators from </a:t>
            </a:r>
            <a:r>
              <a:rPr lang="en-US" sz="1100" dirty="0" err="1">
                <a:solidFill>
                  <a:schemeClr val="tx1"/>
                </a:solidFill>
                <a:latin typeface="Calibri" panose="020F0502020204030204" pitchFamily="34" charset="0"/>
                <a:cs typeface="Calibri" panose="020F0502020204030204" pitchFamily="34" charset="0"/>
              </a:rPr>
              <a:t>Ane</a:t>
            </a:r>
            <a:r>
              <a:rPr lang="en-US" sz="1100" dirty="0">
                <a:solidFill>
                  <a:schemeClr val="tx1"/>
                </a:solidFill>
                <a:latin typeface="Calibri" panose="020F0502020204030204" pitchFamily="34" charset="0"/>
                <a:cs typeface="Calibri" panose="020F0502020204030204" pitchFamily="34" charset="0"/>
              </a:rPr>
              <a:t> Lab set up the single-nuclei RNA-seq experiment for the nuclei isolated from aerial roots, and using 10X Genomics and Illumina </a:t>
            </a:r>
            <a:r>
              <a:rPr lang="en-US" sz="1100" dirty="0" err="1">
                <a:solidFill>
                  <a:schemeClr val="tx1"/>
                </a:solidFill>
                <a:latin typeface="Calibri" panose="020F0502020204030204" pitchFamily="34" charset="0"/>
                <a:cs typeface="Calibri" panose="020F0502020204030204" pitchFamily="34" charset="0"/>
              </a:rPr>
              <a:t>Novoseq</a:t>
            </a:r>
            <a:r>
              <a:rPr lang="en-US" sz="1100" dirty="0">
                <a:solidFill>
                  <a:schemeClr val="tx1"/>
                </a:solidFill>
                <a:latin typeface="Calibri" panose="020F0502020204030204" pitchFamily="34" charset="0"/>
                <a:cs typeface="Calibri" panose="020F0502020204030204" pitchFamily="34" charset="0"/>
              </a:rPr>
              <a:t> provided us with snRNA-seq data.</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solidFill>
                <a:schemeClr val="tx1"/>
              </a:solidFill>
              <a:latin typeface="Calibri" panose="020F0502020204030204" pitchFamily="34" charset="0"/>
              <a:cs typeface="Calibri" panose="020F050202020403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solidFill>
                  <a:schemeClr val="tx1"/>
                </a:solidFill>
                <a:latin typeface="Calibri" panose="020F0502020204030204" pitchFamily="34" charset="0"/>
                <a:cs typeface="Calibri" panose="020F0502020204030204" pitchFamily="34" charset="0"/>
              </a:rPr>
              <a:t>Our lab performs this part with downstream analysis and inferring the gene regulatory networks, which I’m going to talk about in more details in a moment.</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solidFill>
                <a:schemeClr val="tx1"/>
              </a:solidFill>
              <a:latin typeface="Calibri" panose="020F0502020204030204" pitchFamily="34" charset="0"/>
              <a:cs typeface="Calibri" panose="020F050202020403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solidFill>
                  <a:schemeClr val="tx1"/>
                </a:solidFill>
                <a:latin typeface="Calibri" panose="020F0502020204030204" pitchFamily="34" charset="0"/>
                <a:cs typeface="Calibri" panose="020F0502020204030204" pitchFamily="34" charset="0"/>
              </a:rPr>
              <a:t>What I should also mention is that even though our main species of interest is Sorghum and Maize, their life cycle is very long and transformation protocols are complex and time consuming, so the validation of any predictions on those species would take years.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solidFill>
                <a:schemeClr val="tx1"/>
              </a:solidFill>
              <a:latin typeface="Calibri" panose="020F0502020204030204" pitchFamily="34" charset="0"/>
              <a:cs typeface="Calibri" panose="020F050202020403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solidFill>
                  <a:schemeClr val="tx1"/>
                </a:solidFill>
                <a:latin typeface="Calibri" panose="020F0502020204030204" pitchFamily="34" charset="0"/>
                <a:cs typeface="Calibri" panose="020F0502020204030204" pitchFamily="34" charset="0"/>
              </a:rPr>
              <a:t>Which is why it was decided to use </a:t>
            </a:r>
            <a:r>
              <a:rPr lang="en-US" sz="1100" dirty="0" err="1">
                <a:solidFill>
                  <a:schemeClr val="tx1"/>
                </a:solidFill>
                <a:latin typeface="Calibri" panose="020F0502020204030204" pitchFamily="34" charset="0"/>
                <a:cs typeface="Calibri" panose="020F0502020204030204" pitchFamily="34" charset="0"/>
              </a:rPr>
              <a:t>M.truncatula</a:t>
            </a:r>
            <a:r>
              <a:rPr lang="en-US" sz="1100" dirty="0">
                <a:solidFill>
                  <a:schemeClr val="tx1"/>
                </a:solidFill>
                <a:latin typeface="Calibri" panose="020F0502020204030204" pitchFamily="34" charset="0"/>
                <a:cs typeface="Calibri" panose="020F0502020204030204" pitchFamily="34" charset="0"/>
              </a:rPr>
              <a:t> as model organism, a system to validate mucilage and border cells production.</a:t>
            </a:r>
            <a:endParaRPr lang="en-US" dirty="0">
              <a:solidFill>
                <a:schemeClr val="tx1"/>
              </a:solidFill>
              <a:latin typeface="Calibri" panose="020F0502020204030204" pitchFamily="34" charset="0"/>
              <a:cs typeface="Calibri" panose="020F0502020204030204" pitchFamily="34" charset="0"/>
            </a:endParaRPr>
          </a:p>
          <a:p>
            <a:pPr marL="15875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EF8317-B00D-7440-909D-814029807A7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898358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399" indent="0">
              <a:lnSpc>
                <a:spcPct val="70000"/>
              </a:lnSpc>
              <a:spcBef>
                <a:spcPts val="751"/>
              </a:spcBef>
              <a:buSzPct val="100000"/>
              <a:buNone/>
            </a:pPr>
            <a:r>
              <a:rPr lang="en-US" sz="1100" b="0" i="0" dirty="0">
                <a:solidFill>
                  <a:schemeClr val="dk1"/>
                </a:solidFill>
                <a:latin typeface="Arial" panose="020B0604020202020204" pitchFamily="34" charset="0"/>
                <a:cs typeface="Arial" panose="020B0604020202020204" pitchFamily="34" charset="0"/>
              </a:rPr>
              <a:t>For each species we have two samples: Dry (without mucilage) and Wet (when plants are making mucilage)</a:t>
            </a:r>
          </a:p>
          <a:p>
            <a:pPr marL="25399" indent="0">
              <a:lnSpc>
                <a:spcPct val="70000"/>
              </a:lnSpc>
              <a:spcBef>
                <a:spcPts val="751"/>
              </a:spcBef>
              <a:buSzPct val="100000"/>
              <a:buNone/>
            </a:pPr>
            <a:r>
              <a:rPr lang="en-IE" sz="2400" b="0" i="0" dirty="0">
                <a:solidFill>
                  <a:schemeClr val="dk1"/>
                </a:solidFill>
                <a:latin typeface="Arial" panose="020B0604020202020204" pitchFamily="34" charset="0"/>
                <a:cs typeface="Arial" panose="020B0604020202020204" pitchFamily="34" charset="0"/>
              </a:rPr>
              <a:t>Did some data preprocessing and </a:t>
            </a:r>
            <a:r>
              <a:rPr lang="en-US" sz="2400" b="0" i="0" dirty="0">
                <a:solidFill>
                  <a:schemeClr val="dk1"/>
                </a:solidFill>
                <a:latin typeface="Arial" panose="020B0604020202020204" pitchFamily="34" charset="0"/>
                <a:cs typeface="Arial" panose="020B0604020202020204" pitchFamily="34" charset="0"/>
              </a:rPr>
              <a:t>Quality control (QC):</a:t>
            </a:r>
          </a:p>
          <a:p>
            <a:pPr marL="654034" lvl="2" indent="-171446">
              <a:lnSpc>
                <a:spcPct val="70000"/>
              </a:lnSpc>
              <a:spcBef>
                <a:spcPts val="751"/>
              </a:spcBef>
              <a:buSzPct val="100000"/>
              <a:buFont typeface="Courier New" panose="02070309020205020404" pitchFamily="49" charset="0"/>
              <a:buChar char="o"/>
            </a:pPr>
            <a:r>
              <a:rPr lang="en-US" sz="1800" b="0" i="0" dirty="0">
                <a:solidFill>
                  <a:schemeClr val="dk1"/>
                </a:solidFill>
                <a:latin typeface="Arial" panose="020B0604020202020204" pitchFamily="34" charset="0"/>
                <a:cs typeface="Arial" panose="020B0604020202020204" pitchFamily="34" charset="0"/>
              </a:rPr>
              <a:t>Removed low-expression features, low-depth cells</a:t>
            </a:r>
          </a:p>
          <a:p>
            <a:pPr marL="654034" lvl="2" indent="-171446">
              <a:lnSpc>
                <a:spcPct val="70000"/>
              </a:lnSpc>
              <a:spcBef>
                <a:spcPts val="751"/>
              </a:spcBef>
              <a:buSzPct val="100000"/>
              <a:buFont typeface="Courier New" panose="02070309020205020404" pitchFamily="49" charset="0"/>
              <a:buChar char="o"/>
            </a:pPr>
            <a:r>
              <a:rPr lang="en-US" sz="1800" b="0" i="0" dirty="0">
                <a:solidFill>
                  <a:schemeClr val="dk1"/>
                </a:solidFill>
                <a:latin typeface="Arial" panose="020B0604020202020204" pitchFamily="34" charset="0"/>
                <a:cs typeface="Arial" panose="020B0604020202020204" pitchFamily="34" charset="0"/>
              </a:rPr>
              <a:t>Performed depth normalization and variance stabilization as per the Pagoda2 pipeline</a:t>
            </a:r>
            <a:endParaRPr lang="en-US" sz="1100" b="0" i="0" dirty="0">
              <a:solidFill>
                <a:schemeClr val="dk1"/>
              </a:solidFill>
              <a:latin typeface="Arial" panose="020B0604020202020204" pitchFamily="34" charset="0"/>
              <a:cs typeface="Arial" panose="020B0604020202020204" pitchFamily="34" charset="0"/>
            </a:endParaRPr>
          </a:p>
          <a:p>
            <a:pPr marL="25400" marR="0" lvl="0" indent="0" algn="l" defTabSz="914400" rtl="0" eaLnBrk="1" fontAlgn="auto" latinLnBrk="0" hangingPunct="1">
              <a:lnSpc>
                <a:spcPct val="70000"/>
              </a:lnSpc>
              <a:spcBef>
                <a:spcPts val="751"/>
              </a:spcBef>
              <a:spcAft>
                <a:spcPts val="0"/>
              </a:spcAft>
              <a:buClr>
                <a:srgbClr val="000000"/>
              </a:buClr>
              <a:buSzPct val="100000"/>
              <a:buFont typeface="Arial"/>
              <a:buNone/>
              <a:tabLst/>
              <a:defRPr/>
            </a:pPr>
            <a:r>
              <a:rPr lang="en-US" sz="1100" b="0" i="0" dirty="0">
                <a:solidFill>
                  <a:schemeClr val="dk1"/>
                </a:solidFill>
                <a:latin typeface="Arial" panose="020B0604020202020204" pitchFamily="34" charset="0"/>
                <a:cs typeface="Arial" panose="020B0604020202020204" pitchFamily="34" charset="0"/>
              </a:rPr>
              <a:t>Merged the dry and wet samples together to make a single expression matrix (across the union of genes)</a:t>
            </a:r>
          </a:p>
          <a:p>
            <a:endParaRPr lang="en-US" dirty="0"/>
          </a:p>
          <a:p>
            <a:r>
              <a:rPr lang="en-US" dirty="0"/>
              <a:t>So we want to find this</a:t>
            </a:r>
          </a:p>
          <a:p>
            <a:r>
              <a:rPr lang="en-US" dirty="0"/>
              <a:t>That requires us to first find the cell types</a:t>
            </a:r>
          </a:p>
          <a:p>
            <a:r>
              <a:rPr lang="en-US" dirty="0"/>
              <a:t>Then find the GRNs associated with each of these cell types</a:t>
            </a:r>
          </a:p>
          <a:p>
            <a:endParaRPr lang="en-US" dirty="0"/>
          </a:p>
          <a:p>
            <a:pPr marL="158750" indent="0">
              <a:buNone/>
            </a:pPr>
            <a:r>
              <a:rPr lang="en-US" dirty="0"/>
              <a:t>So the first question is how do we define the cell types? For that we’re using NMF</a:t>
            </a:r>
          </a:p>
        </p:txBody>
      </p:sp>
    </p:spTree>
    <p:extLst>
      <p:ext uri="{BB962C8B-B14F-4D97-AF65-F5344CB8AC3E}">
        <p14:creationId xmlns:p14="http://schemas.microsoft.com/office/powerpoint/2010/main" val="958121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dirty="0">
                <a:solidFill>
                  <a:schemeClr val="dk1"/>
                </a:solidFill>
                <a:latin typeface="Arial" panose="020B0604020202020204" pitchFamily="34" charset="0"/>
                <a:cs typeface="Arial" panose="020B0604020202020204" pitchFamily="34" charset="0"/>
              </a:rPr>
              <a:t>Here’s what NMF does …</a:t>
            </a:r>
          </a:p>
          <a:p>
            <a:endParaRPr lang="en-US" dirty="0"/>
          </a:p>
          <a:p>
            <a:r>
              <a:rPr lang="en-US" dirty="0"/>
              <a:t>Just as you can factor a number to two smaller numbers, you can factor a large matrix into two smaller matrices. </a:t>
            </a:r>
          </a:p>
          <a:p>
            <a:r>
              <a:rPr lang="en-US" dirty="0"/>
              <a:t>The smaller factor matrices can be used to co-cluster the row-entities to the column entities. </a:t>
            </a:r>
          </a:p>
          <a:p>
            <a:r>
              <a:rPr lang="en-US" dirty="0"/>
              <a:t>Let’s consider the Netflix challenge where we are given a matrix of user and movie ratings</a:t>
            </a:r>
          </a:p>
          <a:p>
            <a:r>
              <a:rPr lang="en-US" dirty="0"/>
              <a:t>And assume that there are two groups of users interested in two different types of movies. </a:t>
            </a:r>
          </a:p>
          <a:p>
            <a:r>
              <a:rPr lang="en-US" dirty="0"/>
              <a:t>NMF allows us to identify these groups from the lower dimensional matrices as depicted by the colors green and purple.</a:t>
            </a:r>
          </a:p>
          <a:p>
            <a:endParaRPr lang="en-US" dirty="0"/>
          </a:p>
          <a:p>
            <a:r>
              <a:rPr lang="en-US" dirty="0"/>
              <a:t>The goal of NMF is to find two lower-dimensional factors U and V that well-approximates the input matrix X when multiplied together.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B156B8-1340-A74D-8124-DAFF03D93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983311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400" indent="0">
              <a:lnSpc>
                <a:spcPct val="70000"/>
              </a:lnSpc>
              <a:spcBef>
                <a:spcPts val="751"/>
              </a:spcBef>
              <a:buSzPct val="100000"/>
              <a:buNone/>
            </a:pPr>
            <a:r>
              <a:rPr lang="en-US" sz="1100" b="0" i="0" dirty="0">
                <a:solidFill>
                  <a:schemeClr val="dk1"/>
                </a:solidFill>
                <a:latin typeface="Arial" panose="020B0604020202020204" pitchFamily="34" charset="0"/>
                <a:cs typeface="Arial" panose="020B0604020202020204" pitchFamily="34" charset="0"/>
              </a:rPr>
              <a:t>So here’s the result of applying NMF on our data, this is </a:t>
            </a:r>
            <a:r>
              <a:rPr lang="en-US" sz="1100" b="0" i="0" dirty="0" err="1">
                <a:solidFill>
                  <a:schemeClr val="dk1"/>
                </a:solidFill>
                <a:latin typeface="Arial" panose="020B0604020202020204" pitchFamily="34" charset="0"/>
                <a:cs typeface="Arial" panose="020B0604020202020204" pitchFamily="34" charset="0"/>
              </a:rPr>
              <a:t>tSNE</a:t>
            </a:r>
            <a:r>
              <a:rPr lang="en-US" sz="1100" b="0" i="0" dirty="0">
                <a:solidFill>
                  <a:schemeClr val="dk1"/>
                </a:solidFill>
                <a:latin typeface="Arial" panose="020B0604020202020204" pitchFamily="34" charset="0"/>
                <a:cs typeface="Arial" panose="020B0604020202020204" pitchFamily="34" charset="0"/>
              </a:rPr>
              <a:t> visualization of our data (which is another 2D visualization tool). </a:t>
            </a:r>
          </a:p>
          <a:p>
            <a:pPr marL="25400" indent="0">
              <a:lnSpc>
                <a:spcPct val="70000"/>
              </a:lnSpc>
              <a:spcBef>
                <a:spcPts val="751"/>
              </a:spcBef>
              <a:buSzPct val="100000"/>
              <a:buNone/>
            </a:pPr>
            <a:r>
              <a:rPr lang="en-US" sz="1100" b="0" i="0" dirty="0">
                <a:solidFill>
                  <a:schemeClr val="dk1"/>
                </a:solidFill>
                <a:latin typeface="Arial" panose="020B0604020202020204" pitchFamily="34" charset="0"/>
                <a:cs typeface="Arial" panose="020B0604020202020204" pitchFamily="34" charset="0"/>
              </a:rPr>
              <a:t>Each dot is a cell, each color corresponds to different cell type.</a:t>
            </a:r>
          </a:p>
          <a:p>
            <a:pPr marL="25400" indent="0">
              <a:lnSpc>
                <a:spcPct val="70000"/>
              </a:lnSpc>
              <a:spcBef>
                <a:spcPts val="751"/>
              </a:spcBef>
              <a:buSzPct val="100000"/>
              <a:buNone/>
            </a:pPr>
            <a:endParaRPr lang="en-US" sz="1100" b="0" i="0" dirty="0">
              <a:solidFill>
                <a:schemeClr val="dk1"/>
              </a:solidFill>
              <a:latin typeface="Arial" panose="020B0604020202020204" pitchFamily="34" charset="0"/>
              <a:cs typeface="Arial" panose="020B0604020202020204" pitchFamily="34" charset="0"/>
            </a:endParaRPr>
          </a:p>
          <a:p>
            <a:pPr marL="25400" indent="0">
              <a:lnSpc>
                <a:spcPct val="70000"/>
              </a:lnSpc>
              <a:spcBef>
                <a:spcPts val="751"/>
              </a:spcBef>
              <a:buSzPct val="100000"/>
              <a:buNone/>
            </a:pPr>
            <a:r>
              <a:rPr lang="en-US" sz="1100" b="0" i="0" dirty="0">
                <a:solidFill>
                  <a:schemeClr val="dk1"/>
                </a:solidFill>
                <a:latin typeface="Arial" panose="020B0604020202020204" pitchFamily="34" charset="0"/>
                <a:cs typeface="Arial" panose="020B0604020202020204" pitchFamily="34" charset="0"/>
              </a:rPr>
              <a:t>Together with Rafael we came up with what are the cell types of each cluster and what is their relationship to each other – the lineage tree</a:t>
            </a:r>
          </a:p>
        </p:txBody>
      </p:sp>
    </p:spTree>
    <p:extLst>
      <p:ext uri="{BB962C8B-B14F-4D97-AF65-F5344CB8AC3E}">
        <p14:creationId xmlns:p14="http://schemas.microsoft.com/office/powerpoint/2010/main" val="198762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cfd7efa367_0_4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cfd7efa367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E6EDF3"/>
                </a:solidFill>
                <a:effectLst/>
                <a:latin typeface="Arial" panose="020B0604020202020204" pitchFamily="34" charset="0"/>
                <a:cs typeface="Arial" panose="020B0604020202020204" pitchFamily="34" charset="0"/>
              </a:rPr>
              <a:t>Now that we’ve defined the cell types we need to find what the GRNs are.</a:t>
            </a:r>
          </a:p>
          <a:p>
            <a:pPr marL="0" lvl="0" indent="0" algn="l" rtl="0">
              <a:spcBef>
                <a:spcPts val="0"/>
              </a:spcBef>
              <a:spcAft>
                <a:spcPts val="0"/>
              </a:spcAft>
              <a:buNone/>
            </a:pPr>
            <a:r>
              <a:rPr lang="en-US" b="0" i="0" dirty="0">
                <a:solidFill>
                  <a:srgbClr val="E6EDF3"/>
                </a:solidFill>
                <a:effectLst/>
                <a:latin typeface="Arial" panose="020B0604020202020204" pitchFamily="34" charset="0"/>
                <a:cs typeface="Arial" panose="020B0604020202020204" pitchFamily="34" charset="0"/>
              </a:rPr>
              <a:t>trans basically represents TFs to genes interactions.</a:t>
            </a:r>
            <a:endParaRPr lang="ru-RU" b="0" i="0" dirty="0">
              <a:solidFill>
                <a:srgbClr val="E6EDF3"/>
              </a:solidFill>
              <a:effectLst/>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US" b="0" i="0" dirty="0">
              <a:solidFill>
                <a:srgbClr val="E6EDF3"/>
              </a:solidFill>
              <a:effectLst/>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b="0" i="0" dirty="0">
                <a:solidFill>
                  <a:srgbClr val="E6EDF3"/>
                </a:solidFill>
                <a:effectLst/>
                <a:latin typeface="Arial" panose="020B0604020202020204" pitchFamily="34" charset="0"/>
                <a:cs typeface="Arial" panose="020B0604020202020204" pitchFamily="34" charset="0"/>
              </a:rPr>
              <a:t>I am going to use two tools for looking at this problem.</a:t>
            </a:r>
          </a:p>
          <a:p>
            <a:pPr marL="0" lvl="0" indent="0" algn="l" rtl="0">
              <a:spcBef>
                <a:spcPts val="0"/>
              </a:spcBef>
              <a:spcAft>
                <a:spcPts val="0"/>
              </a:spcAft>
              <a:buNone/>
            </a:pPr>
            <a:endParaRPr lang="en-US" b="0" i="0" dirty="0">
              <a:solidFill>
                <a:srgbClr val="E6EDF3"/>
              </a:solidFill>
              <a:effectLst/>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b="0" i="0" dirty="0">
                <a:solidFill>
                  <a:srgbClr val="E6EDF3"/>
                </a:solidFill>
                <a:effectLst/>
                <a:latin typeface="Arial" panose="020B0604020202020204" pitchFamily="34" charset="0"/>
                <a:cs typeface="Arial" panose="020B0604020202020204" pitchFamily="34" charset="0"/>
              </a:rPr>
              <a:t>One, </a:t>
            </a:r>
            <a:r>
              <a:rPr lang="en-IE" b="0" i="0" dirty="0">
                <a:solidFill>
                  <a:srgbClr val="E6EDF3"/>
                </a:solidFill>
                <a:effectLst/>
                <a:latin typeface="Arial" panose="020B0604020202020204" pitchFamily="34" charset="0"/>
                <a:cs typeface="Arial" panose="020B0604020202020204" pitchFamily="34" charset="0"/>
              </a:rPr>
              <a:t>MERLIN,</a:t>
            </a:r>
            <a:r>
              <a:rPr lang="en-US" b="0" i="0" dirty="0">
                <a:solidFill>
                  <a:srgbClr val="E6EDF3"/>
                </a:solidFill>
                <a:effectLst/>
                <a:latin typeface="Arial" panose="020B0604020202020204" pitchFamily="34" charset="0"/>
                <a:cs typeface="Arial" panose="020B0604020202020204" pitchFamily="34" charset="0"/>
              </a:rPr>
              <a:t> is going to work with all the data together</a:t>
            </a:r>
            <a:endParaRPr lang="ru-RU" b="0" i="0" dirty="0">
              <a:solidFill>
                <a:srgbClr val="E6EDF3"/>
              </a:solidFill>
              <a:effectLst/>
              <a:latin typeface="Arial" panose="020B0604020202020204" pitchFamily="34" charset="0"/>
              <a:cs typeface="Arial" panose="020B0604020202020204" pitchFamily="34" charset="0"/>
            </a:endParaRPr>
          </a:p>
          <a:p>
            <a:pPr marL="0" lvl="0" indent="0" algn="l" rtl="0">
              <a:spcBef>
                <a:spcPts val="0"/>
              </a:spcBef>
              <a:spcAft>
                <a:spcPts val="0"/>
              </a:spcAft>
              <a:buNone/>
            </a:pPr>
            <a:r>
              <a:rPr lang="en-IE" b="0" i="0" dirty="0">
                <a:solidFill>
                  <a:srgbClr val="E6EDF3"/>
                </a:solidFill>
                <a:effectLst/>
                <a:latin typeface="Arial" panose="020B0604020202020204" pitchFamily="34" charset="0"/>
                <a:cs typeface="Arial" panose="020B0604020202020204" pitchFamily="34" charset="0"/>
              </a:rPr>
              <a:t>(MERLIN combines per-gene and per-module regulatory network inference methods. </a:t>
            </a:r>
          </a:p>
          <a:p>
            <a:pPr marL="0" lvl="0" indent="0" algn="l" rtl="0">
              <a:spcBef>
                <a:spcPts val="0"/>
              </a:spcBef>
              <a:spcAft>
                <a:spcPts val="0"/>
              </a:spcAft>
              <a:buNone/>
            </a:pPr>
            <a:r>
              <a:rPr lang="en-IE" b="0" i="0" dirty="0">
                <a:solidFill>
                  <a:srgbClr val="E6EDF3"/>
                </a:solidFill>
                <a:effectLst/>
                <a:latin typeface="Arial" panose="020B0604020202020204" pitchFamily="34" charset="0"/>
                <a:cs typeface="Arial" panose="020B0604020202020204" pitchFamily="34" charset="0"/>
              </a:rPr>
              <a:t>It infers both module memberships of genes, and regulators for individual genes and modules. It is based on a probabilistic graphical model.)</a:t>
            </a:r>
          </a:p>
          <a:p>
            <a:pPr marL="0" lvl="0" indent="0" algn="l" rtl="0">
              <a:spcBef>
                <a:spcPts val="0"/>
              </a:spcBef>
              <a:spcAft>
                <a:spcPts val="0"/>
              </a:spcAft>
              <a:buNone/>
            </a:pPr>
            <a:endParaRPr lang="en-IE" b="0" i="0" dirty="0">
              <a:solidFill>
                <a:srgbClr val="E6EDF3"/>
              </a:solidFill>
              <a:effectLst/>
              <a:latin typeface="Arial" panose="020B0604020202020204" pitchFamily="34" charset="0"/>
              <a:cs typeface="Arial" panose="020B0604020202020204" pitchFamily="34" charset="0"/>
            </a:endParaRPr>
          </a:p>
          <a:p>
            <a:pPr marL="0" lvl="0" indent="0" algn="l" rtl="0">
              <a:spcBef>
                <a:spcPts val="0"/>
              </a:spcBef>
              <a:spcAft>
                <a:spcPts val="0"/>
              </a:spcAft>
              <a:buNone/>
            </a:pPr>
            <a:r>
              <a:rPr lang="en-IE" b="0" i="0" dirty="0">
                <a:solidFill>
                  <a:srgbClr val="E6EDF3"/>
                </a:solidFill>
                <a:effectLst/>
                <a:latin typeface="Arial" panose="020B0604020202020204" pitchFamily="34" charset="0"/>
                <a:cs typeface="Arial" panose="020B0604020202020204" pitchFamily="34" charset="0"/>
              </a:rPr>
              <a:t>And another, </a:t>
            </a:r>
            <a:r>
              <a:rPr lang="en-IE" b="0" i="0" dirty="0" err="1">
                <a:solidFill>
                  <a:srgbClr val="222222"/>
                </a:solidFill>
                <a:effectLst/>
                <a:latin typeface="Arial" panose="020B0604020202020204" pitchFamily="34" charset="0"/>
                <a:cs typeface="Arial" panose="020B0604020202020204" pitchFamily="34" charset="0"/>
              </a:rPr>
              <a:t>scMTNI</a:t>
            </a:r>
            <a:r>
              <a:rPr lang="en-IE" b="0" i="0" dirty="0">
                <a:solidFill>
                  <a:srgbClr val="222222"/>
                </a:solidFill>
                <a:effectLst/>
                <a:latin typeface="Arial" panose="020B0604020202020204" pitchFamily="34" charset="0"/>
                <a:cs typeface="Arial" panose="020B0604020202020204" pitchFamily="34" charset="0"/>
              </a:rPr>
              <a:t>,</a:t>
            </a:r>
            <a:r>
              <a:rPr lang="en-IE" b="0" i="0" dirty="0">
                <a:solidFill>
                  <a:srgbClr val="E6EDF3"/>
                </a:solidFill>
                <a:effectLst/>
                <a:latin typeface="Arial" panose="020B0604020202020204" pitchFamily="34" charset="0"/>
                <a:cs typeface="Arial" panose="020B0604020202020204" pitchFamily="34" charset="0"/>
              </a:rPr>
              <a:t> is going to use more cell type specific data and the lineage information and produce cell type specific regulatory networks.</a:t>
            </a:r>
          </a:p>
          <a:p>
            <a:pPr marL="0" lvl="0" indent="0" algn="l" rtl="0">
              <a:spcBef>
                <a:spcPts val="0"/>
              </a:spcBef>
              <a:spcAft>
                <a:spcPts val="0"/>
              </a:spcAft>
              <a:buNone/>
            </a:pPr>
            <a:r>
              <a:rPr lang="en-IE" b="0" i="0" dirty="0">
                <a:solidFill>
                  <a:srgbClr val="222222"/>
                </a:solidFill>
                <a:effectLst/>
                <a:latin typeface="Arial" panose="020B0604020202020204" pitchFamily="34" charset="0"/>
                <a:cs typeface="Arial" panose="020B0604020202020204" pitchFamily="34" charset="0"/>
              </a:rPr>
              <a:t>(</a:t>
            </a:r>
            <a:r>
              <a:rPr lang="en-IE" b="0" i="0" dirty="0" err="1">
                <a:solidFill>
                  <a:srgbClr val="222222"/>
                </a:solidFill>
                <a:effectLst/>
                <a:latin typeface="Arial" panose="020B0604020202020204" pitchFamily="34" charset="0"/>
                <a:cs typeface="Arial" panose="020B0604020202020204" pitchFamily="34" charset="0"/>
              </a:rPr>
              <a:t>scMTNI</a:t>
            </a:r>
            <a:r>
              <a:rPr lang="en-IE" b="0" i="0" dirty="0">
                <a:solidFill>
                  <a:srgbClr val="222222"/>
                </a:solidFill>
                <a:effectLst/>
                <a:latin typeface="Arial" panose="020B0604020202020204" pitchFamily="34" charset="0"/>
                <a:cs typeface="Arial" panose="020B0604020202020204" pitchFamily="34" charset="0"/>
              </a:rPr>
              <a:t> takes as input a cell lineage tree and cell type-specific </a:t>
            </a:r>
            <a:r>
              <a:rPr lang="en-IE" b="0" i="0" dirty="0" err="1">
                <a:solidFill>
                  <a:srgbClr val="222222"/>
                </a:solidFill>
                <a:effectLst/>
                <a:latin typeface="Arial" panose="020B0604020202020204" pitchFamily="34" charset="0"/>
                <a:cs typeface="Arial" panose="020B0604020202020204" pitchFamily="34" charset="0"/>
              </a:rPr>
              <a:t>scRNA-seq</a:t>
            </a:r>
            <a:r>
              <a:rPr lang="en-IE" b="0" i="0" dirty="0">
                <a:solidFill>
                  <a:srgbClr val="222222"/>
                </a:solidFill>
                <a:effectLst/>
                <a:latin typeface="Arial" panose="020B0604020202020204" pitchFamily="34" charset="0"/>
                <a:cs typeface="Arial" panose="020B0604020202020204" pitchFamily="34" charset="0"/>
              </a:rPr>
              <a:t> data and outputs a set of cell type-specific gene regulatory networks for each cell type on the cell lineage tree.</a:t>
            </a:r>
          </a:p>
          <a:p>
            <a:pPr marL="0" lvl="0" indent="0" algn="l" rtl="0">
              <a:spcBef>
                <a:spcPts val="0"/>
              </a:spcBef>
              <a:spcAft>
                <a:spcPts val="0"/>
              </a:spcAft>
              <a:buNone/>
            </a:pPr>
            <a:r>
              <a:rPr lang="en-IE" b="0" i="0" dirty="0">
                <a:solidFill>
                  <a:srgbClr val="222222"/>
                </a:solidFill>
                <a:effectLst/>
                <a:latin typeface="Arial" panose="020B0604020202020204" pitchFamily="34" charset="0"/>
                <a:cs typeface="Arial" panose="020B0604020202020204" pitchFamily="34" charset="0"/>
              </a:rPr>
              <a:t>The output networks of </a:t>
            </a:r>
            <a:r>
              <a:rPr lang="en-IE" b="0" i="0" dirty="0" err="1">
                <a:solidFill>
                  <a:srgbClr val="222222"/>
                </a:solidFill>
                <a:effectLst/>
                <a:latin typeface="Arial" panose="020B0604020202020204" pitchFamily="34" charset="0"/>
                <a:cs typeface="Arial" panose="020B0604020202020204" pitchFamily="34" charset="0"/>
              </a:rPr>
              <a:t>scMTNI</a:t>
            </a:r>
            <a:r>
              <a:rPr lang="en-IE" b="0" i="0" dirty="0">
                <a:solidFill>
                  <a:srgbClr val="222222"/>
                </a:solidFill>
                <a:effectLst/>
                <a:latin typeface="Arial" panose="020B0604020202020204" pitchFamily="34" charset="0"/>
                <a:cs typeface="Arial" panose="020B0604020202020204" pitchFamily="34" charset="0"/>
              </a:rPr>
              <a:t> are </a:t>
            </a:r>
            <a:r>
              <a:rPr lang="en-IE" b="0" i="0" dirty="0" err="1">
                <a:solidFill>
                  <a:srgbClr val="222222"/>
                </a:solidFill>
                <a:effectLst/>
                <a:latin typeface="Arial" panose="020B0604020202020204" pitchFamily="34" charset="0"/>
                <a:cs typeface="Arial" panose="020B0604020202020204" pitchFamily="34" charset="0"/>
              </a:rPr>
              <a:t>analyzed</a:t>
            </a:r>
            <a:r>
              <a:rPr lang="en-IE" b="0" i="0" dirty="0">
                <a:solidFill>
                  <a:srgbClr val="222222"/>
                </a:solidFill>
                <a:effectLst/>
                <a:latin typeface="Arial" panose="020B0604020202020204" pitchFamily="34" charset="0"/>
                <a:cs typeface="Arial" panose="020B0604020202020204" pitchFamily="34" charset="0"/>
              </a:rPr>
              <a:t> using two dynamic network analysis methods: </a:t>
            </a:r>
          </a:p>
          <a:p>
            <a:pPr marL="171450" lvl="0" indent="-171450" algn="l" rtl="0">
              <a:spcBef>
                <a:spcPts val="0"/>
              </a:spcBef>
              <a:spcAft>
                <a:spcPts val="0"/>
              </a:spcAft>
            </a:pPr>
            <a:r>
              <a:rPr lang="en-IE" b="0" i="0" dirty="0">
                <a:solidFill>
                  <a:srgbClr val="222222"/>
                </a:solidFill>
                <a:effectLst/>
                <a:latin typeface="Arial" panose="020B0604020202020204" pitchFamily="34" charset="0"/>
                <a:cs typeface="Arial" panose="020B0604020202020204" pitchFamily="34" charset="0"/>
              </a:rPr>
              <a:t>edge-based k-means clustering and </a:t>
            </a:r>
          </a:p>
          <a:p>
            <a:pPr marL="171450" lvl="0" indent="-171450" algn="l" rtl="0">
              <a:spcBef>
                <a:spcPts val="0"/>
              </a:spcBef>
              <a:spcAft>
                <a:spcPts val="0"/>
              </a:spcAft>
            </a:pPr>
            <a:r>
              <a:rPr lang="en-IE" b="0" i="0" dirty="0">
                <a:solidFill>
                  <a:srgbClr val="222222"/>
                </a:solidFill>
                <a:effectLst/>
                <a:latin typeface="Arial" panose="020B0604020202020204" pitchFamily="34" charset="0"/>
                <a:cs typeface="Arial" panose="020B0604020202020204" pitchFamily="34" charset="0"/>
              </a:rPr>
              <a:t>Latent Dirichlet Allocation (LDA) based topic models to identify key regulators and subnetworks associated with a particular cell cluster or a set of clusters on a branch)</a:t>
            </a:r>
            <a:endParaRPr dirty="0">
              <a:latin typeface="Arial" panose="020B0604020202020204" pitchFamily="34"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a:extLst>
            <a:ext uri="{FF2B5EF4-FFF2-40B4-BE49-F238E27FC236}">
              <a16:creationId xmlns:a16="http://schemas.microsoft.com/office/drawing/2014/main" id="{6BE64D71-CAF6-E69F-E264-BF9A8AC33E8E}"/>
            </a:ext>
          </a:extLst>
        </p:cNvPr>
        <p:cNvGrpSpPr/>
        <p:nvPr/>
      </p:nvGrpSpPr>
      <p:grpSpPr>
        <a:xfrm>
          <a:off x="0" y="0"/>
          <a:ext cx="0" cy="0"/>
          <a:chOff x="0" y="0"/>
          <a:chExt cx="0" cy="0"/>
        </a:xfrm>
      </p:grpSpPr>
      <p:sp>
        <p:nvSpPr>
          <p:cNvPr id="283" name="Google Shape;283;g2cfd7efa367_0_410:notes">
            <a:extLst>
              <a:ext uri="{FF2B5EF4-FFF2-40B4-BE49-F238E27FC236}">
                <a16:creationId xmlns:a16="http://schemas.microsoft.com/office/drawing/2014/main" id="{6D426532-58D0-405B-78BA-42C9A262C316}"/>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cfd7efa367_0_410:notes">
            <a:extLst>
              <a:ext uri="{FF2B5EF4-FFF2-40B4-BE49-F238E27FC236}">
                <a16:creationId xmlns:a16="http://schemas.microsoft.com/office/drawing/2014/main" id="{F0E0435C-67EA-AD9B-14C1-F8B5072DBC3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547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A naïve approach is to use single-task inference on each dataset (Assume each dataset is a cell type), infer a network independently and compare the differences across the networks. However, this approach does not exploit the relatedness across datasets and might be susceptible</a:t>
            </a:r>
            <a:r>
              <a:rPr lang="en-US" b="1" dirty="0"/>
              <a:t> </a:t>
            </a:r>
            <a:r>
              <a:rPr lang="en-US" dirty="0"/>
              <a:t>to spurious</a:t>
            </a:r>
            <a:r>
              <a:rPr lang="en-US" b="1" dirty="0"/>
              <a:t> </a:t>
            </a:r>
            <a:r>
              <a:rPr lang="en-US" dirty="0"/>
              <a:t>relationships especially for rare cell types with a small number of cells. A second approach is to leverage the relationships among the cell types using multi-task learning during network inference for each cell type. </a:t>
            </a:r>
            <a:endParaRPr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256" name="Google Shape;25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first of all, what is GRN? </a:t>
            </a:r>
          </a:p>
          <a:p>
            <a:r>
              <a:rPr lang="en-US" dirty="0"/>
              <a:t>Let’s consider this piece of DNA that codes a gene and let’s denote this as a blue circle. We know that genes don’t work alone but rather interact with other genes within molecular networks. The specific network that we are most interested are what are called gene regulatory networks, which control what genes are activated when and where. Edges in this network are directed and in the ideal setting means that X controls Y or X regulates Y.</a:t>
            </a:r>
          </a:p>
        </p:txBody>
      </p:sp>
      <p:sp>
        <p:nvSpPr>
          <p:cNvPr id="4" name="Slide Number Placeholder 3"/>
          <p:cNvSpPr>
            <a:spLocks noGrp="1"/>
          </p:cNvSpPr>
          <p:nvPr>
            <p:ph type="sldNum" sz="quarter" idx="5"/>
          </p:nvPr>
        </p:nvSpPr>
        <p:spPr/>
        <p:txBody>
          <a:bodyPr/>
          <a:lstStyle/>
          <a:p>
            <a:fld id="{CB472C0F-C2DE-ED4D-9717-B39236ECFEEF}" type="slidenum">
              <a:rPr lang="en-US" smtClean="0"/>
              <a:t>2</a:t>
            </a:fld>
            <a:endParaRPr lang="en-US"/>
          </a:p>
        </p:txBody>
      </p:sp>
    </p:spTree>
    <p:extLst>
      <p:ext uri="{BB962C8B-B14F-4D97-AF65-F5344CB8AC3E}">
        <p14:creationId xmlns:p14="http://schemas.microsoft.com/office/powerpoint/2010/main" val="26842840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a:extLst>
            <a:ext uri="{FF2B5EF4-FFF2-40B4-BE49-F238E27FC236}">
              <a16:creationId xmlns:a16="http://schemas.microsoft.com/office/drawing/2014/main" id="{293E34E5-11ED-A9F5-3671-945632929325}"/>
            </a:ext>
          </a:extLst>
        </p:cNvPr>
        <p:cNvGrpSpPr/>
        <p:nvPr/>
      </p:nvGrpSpPr>
      <p:grpSpPr>
        <a:xfrm>
          <a:off x="0" y="0"/>
          <a:ext cx="0" cy="0"/>
          <a:chOff x="0" y="0"/>
          <a:chExt cx="0" cy="0"/>
        </a:xfrm>
      </p:grpSpPr>
      <p:sp>
        <p:nvSpPr>
          <p:cNvPr id="283" name="Google Shape;283;g2cfd7efa367_0_410:notes">
            <a:extLst>
              <a:ext uri="{FF2B5EF4-FFF2-40B4-BE49-F238E27FC236}">
                <a16:creationId xmlns:a16="http://schemas.microsoft.com/office/drawing/2014/main" id="{3EB4170C-9978-2AA5-4559-E71B96941931}"/>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cfd7efa367_0_410:notes">
            <a:extLst>
              <a:ext uri="{FF2B5EF4-FFF2-40B4-BE49-F238E27FC236}">
                <a16:creationId xmlns:a16="http://schemas.microsoft.com/office/drawing/2014/main" id="{6A8E1996-EE53-A7D6-8796-84E25EF08FC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cannot parallelize a lot locally because there are other people too in lab sharing limited local resources.</a:t>
            </a:r>
          </a:p>
          <a:p>
            <a:r>
              <a:rPr lang="en-IN" dirty="0"/>
              <a:t>1 job on condor:</a:t>
            </a:r>
          </a:p>
          <a:p>
            <a:pPr>
              <a:buNone/>
            </a:pPr>
            <a:r>
              <a:rPr lang="en-US" dirty="0">
                <a:effectLst/>
                <a:latin typeface="-apple-system"/>
              </a:rPr>
              <a:t>Time taken: </a:t>
            </a:r>
            <a:r>
              <a:rPr lang="en-US" b="1" dirty="0">
                <a:effectLst/>
                <a:latin typeface="-apple-system"/>
              </a:rPr>
              <a:t>~ 8 mins</a:t>
            </a:r>
          </a:p>
          <a:p>
            <a:pPr>
              <a:buNone/>
            </a:pPr>
            <a:r>
              <a:rPr lang="en-US" dirty="0">
                <a:effectLst/>
                <a:latin typeface="-apple-system"/>
              </a:rPr>
              <a:t>Memory usage: </a:t>
            </a:r>
            <a:r>
              <a:rPr lang="en-US" b="1" dirty="0">
                <a:effectLst/>
                <a:latin typeface="-apple-system"/>
              </a:rPr>
              <a:t>1.5 GB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7492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we’re using a variety of tools:</a:t>
            </a:r>
          </a:p>
          <a:p>
            <a:pPr lvl="1"/>
            <a:r>
              <a:rPr lang="en-US" dirty="0"/>
              <a:t>We’re using different GRN inference tools and combining their outputs together and we’re coming up with what we think cell type specific GRNs and key regulators.</a:t>
            </a:r>
          </a:p>
          <a:p>
            <a:pPr lvl="1"/>
            <a:endParaRPr lang="en-US" dirty="0"/>
          </a:p>
          <a:p>
            <a:pPr lvl="0"/>
            <a:r>
              <a:rPr lang="en-US" dirty="0"/>
              <a:t>And just to give you an example here’s </a:t>
            </a:r>
            <a:r>
              <a:rPr lang="en-US" dirty="0" err="1"/>
              <a:t>sth</a:t>
            </a:r>
            <a:r>
              <a:rPr lang="en-US" dirty="0"/>
              <a:t> that we think is interesting which actually Rafael is now testing in the lab.</a:t>
            </a:r>
          </a:p>
        </p:txBody>
      </p:sp>
    </p:spTree>
    <p:extLst>
      <p:ext uri="{BB962C8B-B14F-4D97-AF65-F5344CB8AC3E}">
        <p14:creationId xmlns:p14="http://schemas.microsoft.com/office/powerpoint/2010/main" val="9834494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Then we want to compare across species and here’re we’re using different comparative genomics tools</a:t>
            </a:r>
          </a:p>
          <a:p>
            <a:pPr lvl="1"/>
            <a:r>
              <a:rPr lang="en-US" dirty="0"/>
              <a:t>Apply TMF (Tree-guided non-negative Matrix Factorization) to identify potentially more matched cell clusters</a:t>
            </a:r>
          </a:p>
          <a:p>
            <a:pPr lvl="1"/>
            <a:r>
              <a:rPr lang="en-US" dirty="0"/>
              <a:t>Apply MRTLE (Multi-species Regulatory </a:t>
            </a:r>
            <a:r>
              <a:rPr lang="en-US" dirty="0" err="1"/>
              <a:t>neTwork</a:t>
            </a:r>
            <a:r>
              <a:rPr lang="en-US" dirty="0"/>
              <a:t> </a:t>
            </a:r>
            <a:r>
              <a:rPr lang="en-US" dirty="0" err="1"/>
              <a:t>LEarning</a:t>
            </a:r>
            <a:r>
              <a:rPr lang="en-US" dirty="0"/>
              <a:t>) per cell type across species</a:t>
            </a:r>
          </a:p>
          <a:p>
            <a:pPr marL="158750" indent="0">
              <a:buNone/>
            </a:pPr>
            <a:endParaRPr lang="en-US" dirty="0"/>
          </a:p>
        </p:txBody>
      </p:sp>
    </p:spTree>
    <p:extLst>
      <p:ext uri="{BB962C8B-B14F-4D97-AF65-F5344CB8AC3E}">
        <p14:creationId xmlns:p14="http://schemas.microsoft.com/office/powerpoint/2010/main" val="658232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This is hard to study directly in humans as generating human dataset for UNX is very sensitive and legal for obvious reasons</a:t>
            </a:r>
          </a:p>
          <a:p>
            <a:r>
              <a:rPr lang="en-IN" dirty="0"/>
              <a:t>But kidney structure and function is conserved across vertebrates like mouse, rat, pig and therefore with our collaborators we have developed a kidney dataset that profiles both gene expression and accessibility in same nuclei across mammals like human, mouse, rat, and other species which can significantly improve our understanding. </a:t>
            </a:r>
          </a:p>
          <a:p>
            <a:r>
              <a:rPr lang="en-IN" dirty="0"/>
              <a:t>Understanding the molecular mechanism behind triggering CRG could help identify high risk factors for poor outcomes and improve insights with clinical ramifications.</a:t>
            </a:r>
          </a:p>
          <a:p>
            <a:endParaRPr lang="en-IN" dirty="0"/>
          </a:p>
        </p:txBody>
      </p:sp>
    </p:spTree>
    <p:extLst>
      <p:ext uri="{BB962C8B-B14F-4D97-AF65-F5344CB8AC3E}">
        <p14:creationId xmlns:p14="http://schemas.microsoft.com/office/powerpoint/2010/main" val="6524732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Existing methods make use of only 1-to-1 orthologs which significantly reduces the number of genes one could use. And also most methods don’t take into account phylogenetic relationships across species. We will consider both.</a:t>
            </a:r>
          </a:p>
          <a:p>
            <a:endParaRPr lang="en-IN" dirty="0"/>
          </a:p>
          <a:p>
            <a:pPr marL="158750" indent="0">
              <a:buNone/>
            </a:pPr>
            <a:endParaRPr lang="en-US" dirty="0"/>
          </a:p>
        </p:txBody>
      </p:sp>
    </p:spTree>
    <p:extLst>
      <p:ext uri="{BB962C8B-B14F-4D97-AF65-F5344CB8AC3E}">
        <p14:creationId xmlns:p14="http://schemas.microsoft.com/office/powerpoint/2010/main" val="6810473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Malgun Gothic" panose="020B0503020000020004" pitchFamily="34" charset="-127"/>
              </a:rPr>
              <a:t>To enable the integrative analysis of the complex multi-species multi-time-points datasets, we developed a novel multi-task matrix factorization algorithm, namely Tree-guided non-negative Matrix Factorization (TMF).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Malgun Gothic" panose="020B0503020000020004" pitchFamily="34" charset="-127"/>
              </a:rPr>
              <a:t>TMF is a matrix factorization algorithm while incorporating the relatedness of multiple samples using given the tree structure among them, and the goal of TMF is to find the </a:t>
            </a:r>
            <a:r>
              <a:rPr lang="en-US" dirty="0"/>
              <a:t>lower-dimensional factors of the cell-side (U) and gene-side (V) that well-approximates the input sample-specific matrix (X) when multiplied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smaller factor matrices can be used to find the integrated cell clusters across different samples and also the identification of differentially expressed genes with patterns across the samples.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C0D308-6707-49CF-B6F4-E1186996A78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183915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briefly look over how TMF works. </a:t>
            </a:r>
          </a:p>
          <a:p>
            <a:r>
              <a:rPr lang="en-US" dirty="0"/>
              <a:t>You might remember the </a:t>
            </a:r>
            <a:r>
              <a:rPr lang="en-US" dirty="0" err="1"/>
              <a:t>Netfilx</a:t>
            </a:r>
            <a:r>
              <a:rPr lang="en-US" dirty="0"/>
              <a:t> challenge example for explaining NMF, which is factorizing the movie ratings matrix into users and movies.</a:t>
            </a:r>
          </a:p>
          <a:p>
            <a:r>
              <a:rPr lang="en-US" dirty="0"/>
              <a:t>The key point is that NMF allows to identify the groups from the lower dimensional matrices as depicted by the colors green and purple.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C0D308-6707-49CF-B6F4-E1186996A78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542889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Malgun Gothic" panose="020B0503020000020004" pitchFamily="34" charset="-127"/>
              </a:rPr>
              <a:t>TMF expands the non-negative matrix factorization into multiple matrices which are sharing one-side of the matrix.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Malgun Gothic" panose="020B0503020000020004" pitchFamily="34" charset="-127"/>
              </a:rPr>
              <a:t>For example, let assume we are integrating movie rating matrices from 3 different OTT platforms like </a:t>
            </a:r>
            <a:r>
              <a:rPr lang="en-US" sz="1200" dirty="0" err="1">
                <a:effectLst/>
                <a:latin typeface="Arial" panose="020B0604020202020204" pitchFamily="34" charset="0"/>
                <a:ea typeface="Malgun Gothic" panose="020B0503020000020004" pitchFamily="34" charset="-127"/>
              </a:rPr>
              <a:t>Netfilx</a:t>
            </a:r>
            <a:r>
              <a:rPr lang="en-US" sz="1200" dirty="0">
                <a:effectLst/>
                <a:latin typeface="Arial" panose="020B0604020202020204" pitchFamily="34" charset="0"/>
                <a:ea typeface="Malgun Gothic" panose="020B0503020000020004" pitchFamily="34" charset="-127"/>
              </a:rPr>
              <a:t>, </a:t>
            </a:r>
            <a:r>
              <a:rPr lang="en-US" sz="1200" dirty="0" err="1">
                <a:effectLst/>
                <a:latin typeface="Arial" panose="020B0604020202020204" pitchFamily="34" charset="0"/>
                <a:ea typeface="Malgun Gothic" panose="020B0503020000020004" pitchFamily="34" charset="-127"/>
              </a:rPr>
              <a:t>hulu</a:t>
            </a:r>
            <a:r>
              <a:rPr lang="en-US" sz="1200" dirty="0">
                <a:effectLst/>
                <a:latin typeface="Arial" panose="020B0604020202020204" pitchFamily="34" charset="0"/>
                <a:ea typeface="Malgun Gothic" panose="020B0503020000020004" pitchFamily="34" charset="-127"/>
              </a:rPr>
              <a:t> and YouTube,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Malgun Gothic" panose="020B0503020000020004" pitchFamily="34" charset="-127"/>
              </a:rPr>
              <a:t>where the users are different, but the movie lists are same across platforms.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Malgun Gothic" panose="020B0503020000020004" pitchFamily="34" charset="-127"/>
              </a:rPr>
              <a:t>The shared sibling movie-side factors are regularized by the hypothetical factor matrix on parent node, which forces sibling factors more similar than the others.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Malgun Gothic" panose="020B0503020000020004" pitchFamily="34" charset="-127"/>
              </a:rPr>
              <a:t>Finally, the algorithm generates the multiple low dimensional factors to reveal the shared sub-structure across in multiple platforms, which corresponds to the user groups, and those-related movie groups.</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C0D308-6707-49CF-B6F4-E1186996A78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086289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77B28-C31C-F31A-C753-1615EEC4F6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78FB5C-C877-F1E6-12F5-A2DB7691A3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4588AD-D857-4DCE-9864-65238BD7530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8CD49E8A-A5AB-259D-D953-77D9C1029F5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C0D308-6707-49CF-B6F4-E1186996A78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909034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58BED-0E97-7FA0-0D8C-5F9BDDE45D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B66B20-EC7B-9B89-1696-F1CF0F57CE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FCC351-83D9-845E-A7F8-E74645CA381F}"/>
              </a:ext>
            </a:extLst>
          </p:cNvPr>
          <p:cNvSpPr>
            <a:spLocks noGrp="1"/>
          </p:cNvSpPr>
          <p:nvPr>
            <p:ph type="body" idx="1"/>
          </p:nvPr>
        </p:nvSpPr>
        <p:spPr/>
        <p:txBody>
          <a:bodyPr/>
          <a:lstStyle/>
          <a:p>
            <a:r>
              <a:rPr lang="en-IN" dirty="0"/>
              <a:t>GRNs specify regulatory connections </a:t>
            </a:r>
            <a:r>
              <a:rPr lang="en-IN" dirty="0" err="1"/>
              <a:t>bw</a:t>
            </a:r>
            <a:r>
              <a:rPr lang="en-IN" dirty="0"/>
              <a:t> sequence elements, TFs and target genes.</a:t>
            </a:r>
          </a:p>
          <a:p>
            <a:pPr marL="158750" indent="0">
              <a:buNone/>
            </a:pPr>
            <a:endParaRPr lang="en-IN" dirty="0"/>
          </a:p>
        </p:txBody>
      </p:sp>
    </p:spTree>
    <p:extLst>
      <p:ext uri="{BB962C8B-B14F-4D97-AF65-F5344CB8AC3E}">
        <p14:creationId xmlns:p14="http://schemas.microsoft.com/office/powerpoint/2010/main" val="2167591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Genes are found in every cell of body. A key ingredient for understanding human disease or heath conditions is to understand the cell types. Understanding the cellular context is essential for improving our understanding of health and disease processes.</a:t>
            </a:r>
          </a:p>
        </p:txBody>
      </p:sp>
      <p:sp>
        <p:nvSpPr>
          <p:cNvPr id="4" name="Slide Number Placeholder 3"/>
          <p:cNvSpPr>
            <a:spLocks noGrp="1"/>
          </p:cNvSpPr>
          <p:nvPr>
            <p:ph type="sldNum" sz="quarter" idx="5"/>
          </p:nvPr>
        </p:nvSpPr>
        <p:spPr/>
        <p:txBody>
          <a:bodyPr/>
          <a:lstStyle/>
          <a:p>
            <a:fld id="{E6A6D503-D67C-8247-82BA-ED60489B5EA6}" type="slidenum">
              <a:rPr lang="en-US" smtClean="0"/>
              <a:t>3</a:t>
            </a:fld>
            <a:endParaRPr lang="en-US"/>
          </a:p>
        </p:txBody>
      </p:sp>
    </p:spTree>
    <p:extLst>
      <p:ext uri="{BB962C8B-B14F-4D97-AF65-F5344CB8AC3E}">
        <p14:creationId xmlns:p14="http://schemas.microsoft.com/office/powerpoint/2010/main" val="18082515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uNone/>
            </a:pPr>
            <a:r>
              <a:rPr lang="en-US" sz="1800" b="0" i="0" u="none" strike="noStrike" dirty="0">
                <a:solidFill>
                  <a:srgbClr val="000000"/>
                </a:solidFill>
                <a:effectLst/>
                <a:latin typeface="Calibri" panose="020F0502020204030204" pitchFamily="34" charset="0"/>
              </a:rPr>
              <a:t>We have been interested in different aspects of gene regulation and have developed different tools to examine these aspects. In particular, we are interested in developing tools to infer genome scale GRNs, understanding 3D genome organization and also how gene regulation changes over long time scales such as </a:t>
            </a:r>
            <a:r>
              <a:rPr lang="en-US" sz="1800" b="0" i="0" u="none" strike="noStrike" dirty="0" err="1">
                <a:solidFill>
                  <a:srgbClr val="000000"/>
                </a:solidFill>
                <a:effectLst/>
                <a:latin typeface="Calibri" panose="020F0502020204030204" pitchFamily="34" charset="0"/>
              </a:rPr>
              <a:t>evol</a:t>
            </a:r>
            <a:r>
              <a:rPr lang="en-US" sz="1800" b="0" i="0" u="none" strike="noStrike" dirty="0">
                <a:solidFill>
                  <a:srgbClr val="000000"/>
                </a:solidFill>
                <a:effectLst/>
                <a:latin typeface="Calibri" panose="020F0502020204030204" pitchFamily="34" charset="0"/>
              </a:rPr>
              <a:t> time scales.</a:t>
            </a:r>
            <a:endParaRPr lang="en-IN" sz="1800" b="0" i="0" u="none" strike="noStrike" dirty="0">
              <a:solidFill>
                <a:srgbClr val="000000"/>
              </a:solidFill>
              <a:effectLst/>
              <a:latin typeface="Calibri" panose="020F0502020204030204" pitchFamily="34" charset="0"/>
            </a:endParaRPr>
          </a:p>
          <a:p>
            <a:pPr rtl="0">
              <a:buNone/>
            </a:pPr>
            <a:endParaRPr lang="en-IN" sz="1800" b="0" i="0" u="none" strike="noStrike" dirty="0">
              <a:solidFill>
                <a:srgbClr val="000000"/>
              </a:solidFill>
              <a:effectLst/>
              <a:latin typeface="Calibri" panose="020F0502020204030204" pitchFamily="34" charset="0"/>
            </a:endParaRPr>
          </a:p>
          <a:p>
            <a:pPr rtl="0">
              <a:buNone/>
            </a:pPr>
            <a:r>
              <a:rPr lang="en-IN" sz="1800" b="0" i="0" u="none" strike="noStrike" dirty="0">
                <a:solidFill>
                  <a:srgbClr val="000000"/>
                </a:solidFill>
                <a:effectLst/>
                <a:latin typeface="Calibri" panose="020F0502020204030204" pitchFamily="34" charset="0"/>
              </a:rPr>
              <a:t>Reference: https://docs.google.com/presentation/d/1SSSqY7xIX4QPJmZ6RsAOQIKi0GwyRNQD/edit?slide=id.p3#slide=id.p3</a:t>
            </a:r>
            <a:endParaRPr lang="en-US" b="0" dirty="0">
              <a:effectLst/>
            </a:endParaRPr>
          </a:p>
        </p:txBody>
      </p:sp>
    </p:spTree>
    <p:extLst>
      <p:ext uri="{BB962C8B-B14F-4D97-AF65-F5344CB8AC3E}">
        <p14:creationId xmlns:p14="http://schemas.microsoft.com/office/powerpoint/2010/main" val="36743257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80DD24C-C6DD-4B4D-9DA4-AAC43FBE09FC}" type="slidenum">
              <a:rPr kumimoji="0" lang="en-US" sz="1867"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US"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227592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a:extLst>
            <a:ext uri="{FF2B5EF4-FFF2-40B4-BE49-F238E27FC236}">
              <a16:creationId xmlns:a16="http://schemas.microsoft.com/office/drawing/2014/main" id="{3E9AFD25-EDE1-1602-896A-672B66FE025D}"/>
            </a:ext>
          </a:extLst>
        </p:cNvPr>
        <p:cNvGrpSpPr/>
        <p:nvPr/>
      </p:nvGrpSpPr>
      <p:grpSpPr>
        <a:xfrm>
          <a:off x="0" y="0"/>
          <a:ext cx="0" cy="0"/>
          <a:chOff x="0" y="0"/>
          <a:chExt cx="0" cy="0"/>
        </a:xfrm>
      </p:grpSpPr>
      <p:sp>
        <p:nvSpPr>
          <p:cNvPr id="283" name="Google Shape;283;g2cfd7efa367_0_410:notes">
            <a:extLst>
              <a:ext uri="{FF2B5EF4-FFF2-40B4-BE49-F238E27FC236}">
                <a16:creationId xmlns:a16="http://schemas.microsoft.com/office/drawing/2014/main" id="{AA6392B2-DFBF-8FD3-DB14-360D04613401}"/>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cfd7efa367_0_410:notes">
            <a:extLst>
              <a:ext uri="{FF2B5EF4-FFF2-40B4-BE49-F238E27FC236}">
                <a16:creationId xmlns:a16="http://schemas.microsoft.com/office/drawing/2014/main" id="{3D09A8AE-BBF6-FD74-D60E-236CDAAAA4B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202020"/>
                </a:solidFill>
                <a:effectLst/>
                <a:latin typeface="Helvetica" panose="020B0604020202020204" pitchFamily="34" charset="0"/>
              </a:rPr>
              <a:t>MERLIN learning framework for inferring regulatory module networks. The algorithm starts with an initial set of expression clusters and candidate regulators and iterates between learning regulatory programs for each gene, and revisiting the module membership. The final inferred network is the output of MERLIN comprising the per-gene regulatory programs and the module membership of each gene.</a:t>
            </a:r>
          </a:p>
          <a:p>
            <a:pPr marL="0" lvl="0" indent="0" algn="l" rtl="0">
              <a:spcBef>
                <a:spcPts val="0"/>
              </a:spcBef>
              <a:spcAft>
                <a:spcPts val="0"/>
              </a:spcAft>
              <a:buNone/>
            </a:pPr>
            <a:endParaRPr lang="en-US" b="0" i="0" dirty="0">
              <a:solidFill>
                <a:srgbClr val="202020"/>
              </a:solidFill>
              <a:effectLst/>
              <a:latin typeface="Helvetica" panose="020B0604020202020204" pitchFamily="34" charset="0"/>
              <a:cs typeface="Arial" panose="020B0604020202020204" pitchFamily="34" charset="0"/>
            </a:endParaRPr>
          </a:p>
          <a:p>
            <a:pPr marL="0" lvl="0" indent="0" algn="l" rtl="0">
              <a:spcBef>
                <a:spcPts val="0"/>
              </a:spcBef>
              <a:spcAft>
                <a:spcPts val="0"/>
              </a:spcAft>
              <a:buNone/>
            </a:pPr>
            <a:r>
              <a:rPr lang="en-US" b="0" i="0" dirty="0">
                <a:solidFill>
                  <a:srgbClr val="202020"/>
                </a:solidFill>
                <a:effectLst/>
                <a:latin typeface="Helvetica" panose="020B0604020202020204" pitchFamily="34" charset="0"/>
              </a:rPr>
              <a:t>our approach learns separate regulatory programs for each gene, but constrains the network using a probabilistic graphical model such that genes in the same module have similar, but not identical, regulatory programs. Furthermore the algorithm learns both the network structure and network parameters that can be used to predict expression in a test condition.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0136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aspect of context comes from the fact that humans are multi-cellular organisms and we have many cell types and each of these can have a different underlying network. </a:t>
            </a:r>
          </a:p>
        </p:txBody>
      </p:sp>
      <p:sp>
        <p:nvSpPr>
          <p:cNvPr id="4" name="Slide Number Placeholder 3"/>
          <p:cNvSpPr>
            <a:spLocks noGrp="1"/>
          </p:cNvSpPr>
          <p:nvPr>
            <p:ph type="sldNum" sz="quarter" idx="5"/>
          </p:nvPr>
        </p:nvSpPr>
        <p:spPr/>
        <p:txBody>
          <a:bodyPr/>
          <a:lstStyle/>
          <a:p>
            <a:fld id="{CB472C0F-C2DE-ED4D-9717-B39236ECFEEF}" type="slidenum">
              <a:rPr lang="en-US" smtClean="0"/>
              <a:t>4</a:t>
            </a:fld>
            <a:endParaRPr lang="en-US"/>
          </a:p>
        </p:txBody>
      </p:sp>
    </p:spTree>
    <p:extLst>
      <p:ext uri="{BB962C8B-B14F-4D97-AF65-F5344CB8AC3E}">
        <p14:creationId xmlns:p14="http://schemas.microsoft.com/office/powerpoint/2010/main" val="1833602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How to study GRNs? How to obtain data to apply computational techniques?</a:t>
            </a:r>
          </a:p>
          <a:p>
            <a:r>
              <a:rPr lang="en-IN" dirty="0"/>
              <a:t>One approach is bulk omics – where all cells are mixed – and we get average exp profile across all cells. Naturally this has a downside that we cannot differentiate the diff cell types.</a:t>
            </a:r>
          </a:p>
          <a:p>
            <a:r>
              <a:rPr lang="en-IN" dirty="0"/>
              <a:t>A more widely used approach is single cell omics – where each of the cell is profiled separately. This helps in building cell type specific GRNs, trajectory inference and what not.</a:t>
            </a:r>
          </a:p>
          <a:p>
            <a:r>
              <a:rPr lang="en-US" b="0" dirty="0"/>
              <a:t>These expression values reflect how active each gene is within the cell. Interestingly, all cells have genes but the difference lies in the fact that diff cells have diff genes activated!</a:t>
            </a:r>
          </a:p>
        </p:txBody>
      </p:sp>
      <p:sp>
        <p:nvSpPr>
          <p:cNvPr id="4" name="Slide Number Placeholder 3"/>
          <p:cNvSpPr>
            <a:spLocks noGrp="1"/>
          </p:cNvSpPr>
          <p:nvPr>
            <p:ph type="sldNum" sz="quarter" idx="5"/>
          </p:nvPr>
        </p:nvSpPr>
        <p:spPr/>
        <p:txBody>
          <a:bodyPr/>
          <a:lstStyle/>
          <a:p>
            <a:fld id="{7C4B04EA-3713-F041-92E2-31F452D3782B}" type="slidenum">
              <a:rPr lang="en-US" smtClean="0"/>
              <a:t>5</a:t>
            </a:fld>
            <a:endParaRPr lang="en-US"/>
          </a:p>
        </p:txBody>
      </p:sp>
    </p:spTree>
    <p:extLst>
      <p:ext uri="{BB962C8B-B14F-4D97-AF65-F5344CB8AC3E}">
        <p14:creationId xmlns:p14="http://schemas.microsoft.com/office/powerpoint/2010/main" val="3282483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Advances in single cell omics data collection and methods to analyze them have already made significant impact in understanding human health and disease conditions. This is described in this review which talks about how single cell genomics has helped advance our understanding for many diseases including cancer and covid19.</a:t>
            </a:r>
          </a:p>
        </p:txBody>
      </p:sp>
      <p:sp>
        <p:nvSpPr>
          <p:cNvPr id="4" name="Slide Number Placeholder 3"/>
          <p:cNvSpPr>
            <a:spLocks noGrp="1"/>
          </p:cNvSpPr>
          <p:nvPr>
            <p:ph type="sldNum" sz="quarter" idx="5"/>
          </p:nvPr>
        </p:nvSpPr>
        <p:spPr/>
        <p:txBody>
          <a:bodyPr/>
          <a:lstStyle/>
          <a:p>
            <a:fld id="{CB472C0F-C2DE-ED4D-9717-B39236ECFEEF}" type="slidenum">
              <a:rPr lang="en-US" smtClean="0"/>
              <a:t>6</a:t>
            </a:fld>
            <a:endParaRPr lang="en-US"/>
          </a:p>
        </p:txBody>
      </p:sp>
    </p:spTree>
    <p:extLst>
      <p:ext uri="{BB962C8B-B14F-4D97-AF65-F5344CB8AC3E}">
        <p14:creationId xmlns:p14="http://schemas.microsoft.com/office/powerpoint/2010/main" val="162796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particular, let’s think about the questions we need to answer to examine GRNs on a cell lineage or a trajectory.</a:t>
            </a:r>
          </a:p>
        </p:txBody>
      </p:sp>
      <p:sp>
        <p:nvSpPr>
          <p:cNvPr id="4" name="Slide Number Placeholder 3"/>
          <p:cNvSpPr>
            <a:spLocks noGrp="1"/>
          </p:cNvSpPr>
          <p:nvPr>
            <p:ph type="sldNum" sz="quarter" idx="5"/>
          </p:nvPr>
        </p:nvSpPr>
        <p:spPr/>
        <p:txBody>
          <a:bodyPr/>
          <a:lstStyle/>
          <a:p>
            <a:fld id="{E6A6D503-D67C-8247-82BA-ED60489B5EA6}" type="slidenum">
              <a:rPr lang="en-US" smtClean="0"/>
              <a:t>7</a:t>
            </a:fld>
            <a:endParaRPr lang="en-US"/>
          </a:p>
        </p:txBody>
      </p:sp>
    </p:spTree>
    <p:extLst>
      <p:ext uri="{BB962C8B-B14F-4D97-AF65-F5344CB8AC3E}">
        <p14:creationId xmlns:p14="http://schemas.microsoft.com/office/powerpoint/2010/main" val="282011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A6D503-D67C-8247-82BA-ED60489B5EA6}" type="slidenum">
              <a:rPr lang="en-US" smtClean="0"/>
              <a:t>8</a:t>
            </a:fld>
            <a:endParaRPr lang="en-US"/>
          </a:p>
        </p:txBody>
      </p:sp>
    </p:spTree>
    <p:extLst>
      <p:ext uri="{BB962C8B-B14F-4D97-AF65-F5344CB8AC3E}">
        <p14:creationId xmlns:p14="http://schemas.microsoft.com/office/powerpoint/2010/main" val="2152374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problem of GRN inference is to take high throughput datasets that measure something about the nodes in our network and infer connectivity, signs, directionality on the edges. In the language of network biology this is an unsupervised learning problem where we need to learn both the structure and parameters of the graph and be able to say something about the overall state of a system using the network we infer.</a:t>
            </a:r>
          </a:p>
        </p:txBody>
      </p:sp>
      <p:sp>
        <p:nvSpPr>
          <p:cNvPr id="4" name="Slide Number Placeholder 3"/>
          <p:cNvSpPr>
            <a:spLocks noGrp="1"/>
          </p:cNvSpPr>
          <p:nvPr>
            <p:ph type="sldNum" sz="quarter" idx="5"/>
          </p:nvPr>
        </p:nvSpPr>
        <p:spPr/>
        <p:txBody>
          <a:bodyPr/>
          <a:lstStyle/>
          <a:p>
            <a:fld id="{E6A6D503-D67C-8247-82BA-ED60489B5EA6}" type="slidenum">
              <a:rPr lang="en-US" smtClean="0"/>
              <a:t>9</a:t>
            </a:fld>
            <a:endParaRPr lang="en-US"/>
          </a:p>
        </p:txBody>
      </p:sp>
    </p:spTree>
    <p:extLst>
      <p:ext uri="{BB962C8B-B14F-4D97-AF65-F5344CB8AC3E}">
        <p14:creationId xmlns:p14="http://schemas.microsoft.com/office/powerpoint/2010/main" val="1002699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A05CCBE-9C49-DE42-9485-345E4C3AB6C3}"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625E5E-049A-8249-B68A-8B1D759FDE24}" type="slidenum">
              <a:rPr lang="en-US" smtClean="0"/>
              <a:t>‹#›</a:t>
            </a:fld>
            <a:endParaRPr lang="en-US"/>
          </a:p>
        </p:txBody>
      </p:sp>
    </p:spTree>
    <p:extLst>
      <p:ext uri="{BB962C8B-B14F-4D97-AF65-F5344CB8AC3E}">
        <p14:creationId xmlns:p14="http://schemas.microsoft.com/office/powerpoint/2010/main" val="2708029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05CCBE-9C49-DE42-9485-345E4C3AB6C3}"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625E5E-049A-8249-B68A-8B1D759FDE24}" type="slidenum">
              <a:rPr lang="en-US" smtClean="0"/>
              <a:t>‹#›</a:t>
            </a:fld>
            <a:endParaRPr lang="en-US"/>
          </a:p>
        </p:txBody>
      </p:sp>
    </p:spTree>
    <p:extLst>
      <p:ext uri="{BB962C8B-B14F-4D97-AF65-F5344CB8AC3E}">
        <p14:creationId xmlns:p14="http://schemas.microsoft.com/office/powerpoint/2010/main" val="2104170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05CCBE-9C49-DE42-9485-345E4C3AB6C3}"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625E5E-049A-8249-B68A-8B1D759FDE24}" type="slidenum">
              <a:rPr lang="en-US" smtClean="0"/>
              <a:t>‹#›</a:t>
            </a:fld>
            <a:endParaRPr lang="en-US"/>
          </a:p>
        </p:txBody>
      </p:sp>
    </p:spTree>
    <p:extLst>
      <p:ext uri="{BB962C8B-B14F-4D97-AF65-F5344CB8AC3E}">
        <p14:creationId xmlns:p14="http://schemas.microsoft.com/office/powerpoint/2010/main" val="3306437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b="1"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b="0" i="0">
                <a:latin typeface="Arial Narrow" panose="020B0604020202020204" pitchFamily="34" charset="0"/>
                <a:cs typeface="Arial Narrow"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BDDD3A4-248C-574B-86A8-A08D57A34A16}"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36D194-7A96-8D4E-B0F1-9B8CA70DF993}" type="slidenum">
              <a:rPr lang="en-US" smtClean="0"/>
              <a:t>‹#›</a:t>
            </a:fld>
            <a:endParaRPr lang="en-US"/>
          </a:p>
        </p:txBody>
      </p:sp>
    </p:spTree>
    <p:extLst>
      <p:ext uri="{BB962C8B-B14F-4D97-AF65-F5344CB8AC3E}">
        <p14:creationId xmlns:p14="http://schemas.microsoft.com/office/powerpoint/2010/main" val="2919969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73394"/>
          </a:xfrm>
        </p:spPr>
        <p:txBody>
          <a:bodyPr>
            <a:normAutofit/>
          </a:bodyPr>
          <a:lstStyle>
            <a:lvl1pPr algn="ctr">
              <a:defRPr sz="3600" b="1"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223520" y="1825625"/>
            <a:ext cx="8656320" cy="4351338"/>
          </a:xfrm>
        </p:spPr>
        <p:txBody>
          <a:bodyPr/>
          <a:lstStyle>
            <a:lvl1pPr>
              <a:defRPr b="0" i="0">
                <a:latin typeface="Arial Narrow" panose="020B0604020202020204" pitchFamily="34" charset="0"/>
                <a:cs typeface="Arial Narrow" panose="020B0604020202020204" pitchFamily="34" charset="0"/>
              </a:defRPr>
            </a:lvl1pPr>
            <a:lvl2pPr>
              <a:defRPr b="0" i="0">
                <a:latin typeface="Arial Narrow" panose="020B0604020202020204" pitchFamily="34" charset="0"/>
                <a:cs typeface="Arial Narrow" panose="020B0604020202020204" pitchFamily="34" charset="0"/>
              </a:defRPr>
            </a:lvl2pPr>
            <a:lvl3pPr>
              <a:defRPr b="0" i="0">
                <a:latin typeface="Arial Narrow" panose="020B0604020202020204" pitchFamily="34" charset="0"/>
                <a:cs typeface="Arial Narrow" panose="020B0604020202020204" pitchFamily="34" charset="0"/>
              </a:defRPr>
            </a:lvl3pPr>
            <a:lvl4pPr>
              <a:defRPr b="0" i="0">
                <a:latin typeface="Arial Narrow" panose="020B0604020202020204" pitchFamily="34" charset="0"/>
                <a:cs typeface="Arial Narrow" panose="020B0604020202020204" pitchFamily="34" charset="0"/>
              </a:defRPr>
            </a:lvl4pPr>
            <a:lvl5pPr>
              <a:defRPr b="0" i="0">
                <a:latin typeface="Arial Narrow" panose="020B0604020202020204" pitchFamily="34" charset="0"/>
                <a:cs typeface="Arial Narrow"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BDDD3A4-248C-574B-86A8-A08D57A34A16}"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36D194-7A96-8D4E-B0F1-9B8CA70DF993}" type="slidenum">
              <a:rPr lang="en-US" smtClean="0"/>
              <a:t>‹#›</a:t>
            </a:fld>
            <a:endParaRPr lang="en-US"/>
          </a:p>
        </p:txBody>
      </p:sp>
    </p:spTree>
    <p:extLst>
      <p:ext uri="{BB962C8B-B14F-4D97-AF65-F5344CB8AC3E}">
        <p14:creationId xmlns:p14="http://schemas.microsoft.com/office/powerpoint/2010/main" val="18456372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DDD3A4-248C-574B-86A8-A08D57A34A16}"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36D194-7A96-8D4E-B0F1-9B8CA70DF993}" type="slidenum">
              <a:rPr lang="en-US" smtClean="0"/>
              <a:t>‹#›</a:t>
            </a:fld>
            <a:endParaRPr lang="en-US"/>
          </a:p>
        </p:txBody>
      </p:sp>
    </p:spTree>
    <p:extLst>
      <p:ext uri="{BB962C8B-B14F-4D97-AF65-F5344CB8AC3E}">
        <p14:creationId xmlns:p14="http://schemas.microsoft.com/office/powerpoint/2010/main" val="2157059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DDD3A4-248C-574B-86A8-A08D57A34A16}" type="datetimeFigureOut">
              <a:rPr lang="en-US" smtClean="0"/>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36D194-7A96-8D4E-B0F1-9B8CA70DF993}" type="slidenum">
              <a:rPr lang="en-US" smtClean="0"/>
              <a:t>‹#›</a:t>
            </a:fld>
            <a:endParaRPr lang="en-US"/>
          </a:p>
        </p:txBody>
      </p:sp>
    </p:spTree>
    <p:extLst>
      <p:ext uri="{BB962C8B-B14F-4D97-AF65-F5344CB8AC3E}">
        <p14:creationId xmlns:p14="http://schemas.microsoft.com/office/powerpoint/2010/main" val="26975460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DDD3A4-248C-574B-86A8-A08D57A34A16}" type="datetimeFigureOut">
              <a:rPr lang="en-US" smtClean="0"/>
              <a:t>6/2/2025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36D194-7A96-8D4E-B0F1-9B8CA70DF993}" type="slidenum">
              <a:rPr lang="en-US" smtClean="0"/>
              <a:t>‹#›</a:t>
            </a:fld>
            <a:endParaRPr lang="en-US"/>
          </a:p>
        </p:txBody>
      </p:sp>
    </p:spTree>
    <p:extLst>
      <p:ext uri="{BB962C8B-B14F-4D97-AF65-F5344CB8AC3E}">
        <p14:creationId xmlns:p14="http://schemas.microsoft.com/office/powerpoint/2010/main" val="9614325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36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DDD3A4-248C-574B-86A8-A08D57A34A16}" type="datetimeFigureOut">
              <a:rPr lang="en-US" smtClean="0"/>
              <a:t>6/2/2025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36D194-7A96-8D4E-B0F1-9B8CA70DF993}" type="slidenum">
              <a:rPr lang="en-US" smtClean="0"/>
              <a:t>‹#›</a:t>
            </a:fld>
            <a:endParaRPr lang="en-US"/>
          </a:p>
        </p:txBody>
      </p:sp>
    </p:spTree>
    <p:extLst>
      <p:ext uri="{BB962C8B-B14F-4D97-AF65-F5344CB8AC3E}">
        <p14:creationId xmlns:p14="http://schemas.microsoft.com/office/powerpoint/2010/main" val="21271600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DDD3A4-248C-574B-86A8-A08D57A34A16}" type="datetimeFigureOut">
              <a:rPr lang="en-US" smtClean="0"/>
              <a:t>6/2/2025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36D194-7A96-8D4E-B0F1-9B8CA70DF993}" type="slidenum">
              <a:rPr lang="en-US" smtClean="0"/>
              <a:t>‹#›</a:t>
            </a:fld>
            <a:endParaRPr lang="en-US"/>
          </a:p>
        </p:txBody>
      </p:sp>
    </p:spTree>
    <p:extLst>
      <p:ext uri="{BB962C8B-B14F-4D97-AF65-F5344CB8AC3E}">
        <p14:creationId xmlns:p14="http://schemas.microsoft.com/office/powerpoint/2010/main" val="9308556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BDDD3A4-248C-574B-86A8-A08D57A34A16}" type="datetimeFigureOut">
              <a:rPr lang="en-US" smtClean="0"/>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36D194-7A96-8D4E-B0F1-9B8CA70DF993}" type="slidenum">
              <a:rPr lang="en-US" smtClean="0"/>
              <a:t>‹#›</a:t>
            </a:fld>
            <a:endParaRPr lang="en-US"/>
          </a:p>
        </p:txBody>
      </p:sp>
    </p:spTree>
    <p:extLst>
      <p:ext uri="{BB962C8B-B14F-4D97-AF65-F5344CB8AC3E}">
        <p14:creationId xmlns:p14="http://schemas.microsoft.com/office/powerpoint/2010/main" val="823821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05CCBE-9C49-DE42-9485-345E4C3AB6C3}"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625E5E-049A-8249-B68A-8B1D759FDE24}" type="slidenum">
              <a:rPr lang="en-US" smtClean="0"/>
              <a:t>‹#›</a:t>
            </a:fld>
            <a:endParaRPr lang="en-US"/>
          </a:p>
        </p:txBody>
      </p:sp>
    </p:spTree>
    <p:extLst>
      <p:ext uri="{BB962C8B-B14F-4D97-AF65-F5344CB8AC3E}">
        <p14:creationId xmlns:p14="http://schemas.microsoft.com/office/powerpoint/2010/main" val="3501892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BDDD3A4-248C-574B-86A8-A08D57A34A16}" type="datetimeFigureOut">
              <a:rPr lang="en-US" smtClean="0"/>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36D194-7A96-8D4E-B0F1-9B8CA70DF993}" type="slidenum">
              <a:rPr lang="en-US" smtClean="0"/>
              <a:t>‹#›</a:t>
            </a:fld>
            <a:endParaRPr lang="en-US"/>
          </a:p>
        </p:txBody>
      </p:sp>
    </p:spTree>
    <p:extLst>
      <p:ext uri="{BB962C8B-B14F-4D97-AF65-F5344CB8AC3E}">
        <p14:creationId xmlns:p14="http://schemas.microsoft.com/office/powerpoint/2010/main" val="1976161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DDD3A4-248C-574B-86A8-A08D57A34A16}"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36D194-7A96-8D4E-B0F1-9B8CA70DF993}" type="slidenum">
              <a:rPr lang="en-US" smtClean="0"/>
              <a:t>‹#›</a:t>
            </a:fld>
            <a:endParaRPr lang="en-US"/>
          </a:p>
        </p:txBody>
      </p:sp>
    </p:spTree>
    <p:extLst>
      <p:ext uri="{BB962C8B-B14F-4D97-AF65-F5344CB8AC3E}">
        <p14:creationId xmlns:p14="http://schemas.microsoft.com/office/powerpoint/2010/main" val="28903637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DDD3A4-248C-574B-86A8-A08D57A34A16}"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36D194-7A96-8D4E-B0F1-9B8CA70DF993}" type="slidenum">
              <a:rPr lang="en-US" smtClean="0"/>
              <a:t>‹#›</a:t>
            </a:fld>
            <a:endParaRPr lang="en-US"/>
          </a:p>
        </p:txBody>
      </p:sp>
    </p:spTree>
    <p:extLst>
      <p:ext uri="{BB962C8B-B14F-4D97-AF65-F5344CB8AC3E}">
        <p14:creationId xmlns:p14="http://schemas.microsoft.com/office/powerpoint/2010/main" val="11846449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0D27E-98E3-2895-8F5A-609D95D63FD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0DD4BAE-9EAF-D0EC-7709-30727B09DBC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A55A7A0-4699-0A52-FE6A-96487CF5CEA0}"/>
              </a:ext>
            </a:extLst>
          </p:cNvPr>
          <p:cNvSpPr>
            <a:spLocks noGrp="1"/>
          </p:cNvSpPr>
          <p:nvPr>
            <p:ph type="dt" sz="half" idx="10"/>
          </p:nvPr>
        </p:nvSpPr>
        <p:spPr/>
        <p:txBody>
          <a:bodyPr/>
          <a:lstStyle/>
          <a:p>
            <a:fld id="{A5576B5D-E727-294D-A445-E446ECD40BCF}" type="datetimeFigureOut">
              <a:rPr lang="en-US" smtClean="0"/>
              <a:t>6/2/2025</a:t>
            </a:fld>
            <a:endParaRPr lang="en-US"/>
          </a:p>
        </p:txBody>
      </p:sp>
      <p:sp>
        <p:nvSpPr>
          <p:cNvPr id="5" name="Footer Placeholder 4">
            <a:extLst>
              <a:ext uri="{FF2B5EF4-FFF2-40B4-BE49-F238E27FC236}">
                <a16:creationId xmlns:a16="http://schemas.microsoft.com/office/drawing/2014/main" id="{6CCE6BBE-79C0-B70A-EE2C-748CBCA21B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221A09-A27A-7DB6-061D-32C731897849}"/>
              </a:ext>
            </a:extLst>
          </p:cNvPr>
          <p:cNvSpPr>
            <a:spLocks noGrp="1"/>
          </p:cNvSpPr>
          <p:nvPr>
            <p:ph type="sldNum" sz="quarter" idx="12"/>
          </p:nvPr>
        </p:nvSpPr>
        <p:spPr/>
        <p:txBody>
          <a:bodyPr/>
          <a:lstStyle/>
          <a:p>
            <a:fld id="{28E73F62-94ED-EC4D-88BE-C808067DFCF7}" type="slidenum">
              <a:rPr lang="en-US" smtClean="0"/>
              <a:t>‹#›</a:t>
            </a:fld>
            <a:endParaRPr lang="en-US"/>
          </a:p>
        </p:txBody>
      </p:sp>
    </p:spTree>
    <p:extLst>
      <p:ext uri="{BB962C8B-B14F-4D97-AF65-F5344CB8AC3E}">
        <p14:creationId xmlns:p14="http://schemas.microsoft.com/office/powerpoint/2010/main" val="35375581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2EB5B-C12F-B527-0E44-CAFE825B1D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216E5C-0029-53B5-8667-7DC32DC169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5D4DAD-7680-64EF-D663-F8C01E799E95}"/>
              </a:ext>
            </a:extLst>
          </p:cNvPr>
          <p:cNvSpPr>
            <a:spLocks noGrp="1"/>
          </p:cNvSpPr>
          <p:nvPr>
            <p:ph type="dt" sz="half" idx="10"/>
          </p:nvPr>
        </p:nvSpPr>
        <p:spPr/>
        <p:txBody>
          <a:bodyPr/>
          <a:lstStyle/>
          <a:p>
            <a:fld id="{A5576B5D-E727-294D-A445-E446ECD40BCF}" type="datetimeFigureOut">
              <a:rPr lang="en-US" smtClean="0"/>
              <a:t>6/2/2025</a:t>
            </a:fld>
            <a:endParaRPr lang="en-US"/>
          </a:p>
        </p:txBody>
      </p:sp>
      <p:sp>
        <p:nvSpPr>
          <p:cNvPr id="5" name="Footer Placeholder 4">
            <a:extLst>
              <a:ext uri="{FF2B5EF4-FFF2-40B4-BE49-F238E27FC236}">
                <a16:creationId xmlns:a16="http://schemas.microsoft.com/office/drawing/2014/main" id="{4FA0BA1D-81A1-908F-B73E-03ADCCBBFE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995598-E5FB-C80D-E0C5-C7B0B9B86915}"/>
              </a:ext>
            </a:extLst>
          </p:cNvPr>
          <p:cNvSpPr>
            <a:spLocks noGrp="1"/>
          </p:cNvSpPr>
          <p:nvPr>
            <p:ph type="sldNum" sz="quarter" idx="12"/>
          </p:nvPr>
        </p:nvSpPr>
        <p:spPr/>
        <p:txBody>
          <a:bodyPr/>
          <a:lstStyle/>
          <a:p>
            <a:fld id="{28E73F62-94ED-EC4D-88BE-C808067DFCF7}" type="slidenum">
              <a:rPr lang="en-US" smtClean="0"/>
              <a:t>‹#›</a:t>
            </a:fld>
            <a:endParaRPr lang="en-US"/>
          </a:p>
        </p:txBody>
      </p:sp>
    </p:spTree>
    <p:extLst>
      <p:ext uri="{BB962C8B-B14F-4D97-AF65-F5344CB8AC3E}">
        <p14:creationId xmlns:p14="http://schemas.microsoft.com/office/powerpoint/2010/main" val="14691376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4AC6B-C110-7929-879F-9F5B0188DD15}"/>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D9CFCF6-642A-8F5D-931C-07B10AA37DC3}"/>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9129FD-A183-A035-99FE-B375DB2B8555}"/>
              </a:ext>
            </a:extLst>
          </p:cNvPr>
          <p:cNvSpPr>
            <a:spLocks noGrp="1"/>
          </p:cNvSpPr>
          <p:nvPr>
            <p:ph type="dt" sz="half" idx="10"/>
          </p:nvPr>
        </p:nvSpPr>
        <p:spPr/>
        <p:txBody>
          <a:bodyPr/>
          <a:lstStyle/>
          <a:p>
            <a:fld id="{A5576B5D-E727-294D-A445-E446ECD40BCF}" type="datetimeFigureOut">
              <a:rPr lang="en-US" smtClean="0"/>
              <a:t>6/2/2025</a:t>
            </a:fld>
            <a:endParaRPr lang="en-US"/>
          </a:p>
        </p:txBody>
      </p:sp>
      <p:sp>
        <p:nvSpPr>
          <p:cNvPr id="5" name="Footer Placeholder 4">
            <a:extLst>
              <a:ext uri="{FF2B5EF4-FFF2-40B4-BE49-F238E27FC236}">
                <a16:creationId xmlns:a16="http://schemas.microsoft.com/office/drawing/2014/main" id="{9EB424FF-ECEE-E658-2C1B-E63E75A351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C31B73-F461-F26F-3CE3-CD4DCF65E901}"/>
              </a:ext>
            </a:extLst>
          </p:cNvPr>
          <p:cNvSpPr>
            <a:spLocks noGrp="1"/>
          </p:cNvSpPr>
          <p:nvPr>
            <p:ph type="sldNum" sz="quarter" idx="12"/>
          </p:nvPr>
        </p:nvSpPr>
        <p:spPr/>
        <p:txBody>
          <a:bodyPr/>
          <a:lstStyle/>
          <a:p>
            <a:fld id="{28E73F62-94ED-EC4D-88BE-C808067DFCF7}" type="slidenum">
              <a:rPr lang="en-US" smtClean="0"/>
              <a:t>‹#›</a:t>
            </a:fld>
            <a:endParaRPr lang="en-US"/>
          </a:p>
        </p:txBody>
      </p:sp>
    </p:spTree>
    <p:extLst>
      <p:ext uri="{BB962C8B-B14F-4D97-AF65-F5344CB8AC3E}">
        <p14:creationId xmlns:p14="http://schemas.microsoft.com/office/powerpoint/2010/main" val="20648829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651FA-0CEC-BB70-3916-50B51D0B1A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E1E004-1371-8E2C-DDAE-25C21D142CE5}"/>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A424D-268B-0B40-DEED-D3387E8333C9}"/>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AEF0C6-2D4C-73F4-672A-5AE6CF8C91FD}"/>
              </a:ext>
            </a:extLst>
          </p:cNvPr>
          <p:cNvSpPr>
            <a:spLocks noGrp="1"/>
          </p:cNvSpPr>
          <p:nvPr>
            <p:ph type="dt" sz="half" idx="10"/>
          </p:nvPr>
        </p:nvSpPr>
        <p:spPr/>
        <p:txBody>
          <a:bodyPr/>
          <a:lstStyle/>
          <a:p>
            <a:fld id="{A5576B5D-E727-294D-A445-E446ECD40BCF}" type="datetimeFigureOut">
              <a:rPr lang="en-US" smtClean="0"/>
              <a:t>6/2/2025</a:t>
            </a:fld>
            <a:endParaRPr lang="en-US"/>
          </a:p>
        </p:txBody>
      </p:sp>
      <p:sp>
        <p:nvSpPr>
          <p:cNvPr id="6" name="Footer Placeholder 5">
            <a:extLst>
              <a:ext uri="{FF2B5EF4-FFF2-40B4-BE49-F238E27FC236}">
                <a16:creationId xmlns:a16="http://schemas.microsoft.com/office/drawing/2014/main" id="{B8ADB6A9-FF9B-DCBD-51F4-4B29E557BC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FB216D-B7BC-02C4-41E3-B7032F9CF765}"/>
              </a:ext>
            </a:extLst>
          </p:cNvPr>
          <p:cNvSpPr>
            <a:spLocks noGrp="1"/>
          </p:cNvSpPr>
          <p:nvPr>
            <p:ph type="sldNum" sz="quarter" idx="12"/>
          </p:nvPr>
        </p:nvSpPr>
        <p:spPr/>
        <p:txBody>
          <a:bodyPr/>
          <a:lstStyle/>
          <a:p>
            <a:fld id="{28E73F62-94ED-EC4D-88BE-C808067DFCF7}" type="slidenum">
              <a:rPr lang="en-US" smtClean="0"/>
              <a:t>‹#›</a:t>
            </a:fld>
            <a:endParaRPr lang="en-US"/>
          </a:p>
        </p:txBody>
      </p:sp>
    </p:spTree>
    <p:extLst>
      <p:ext uri="{BB962C8B-B14F-4D97-AF65-F5344CB8AC3E}">
        <p14:creationId xmlns:p14="http://schemas.microsoft.com/office/powerpoint/2010/main" val="16603926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F885E-6BDD-0D74-2F65-5B84A80363A6}"/>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DDE5FC-88F0-004E-2D40-07CE107201D1}"/>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CED3-20F3-0C8D-32FF-DCB25201288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BC5CF4-170C-1582-22DD-CCD1D7C8395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F52D2C8-DF42-961F-F2BD-1ADB8CC55DFF}"/>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810B80-047A-00B6-0D4F-CC4B5638C414}"/>
              </a:ext>
            </a:extLst>
          </p:cNvPr>
          <p:cNvSpPr>
            <a:spLocks noGrp="1"/>
          </p:cNvSpPr>
          <p:nvPr>
            <p:ph type="dt" sz="half" idx="10"/>
          </p:nvPr>
        </p:nvSpPr>
        <p:spPr/>
        <p:txBody>
          <a:bodyPr/>
          <a:lstStyle/>
          <a:p>
            <a:fld id="{A5576B5D-E727-294D-A445-E446ECD40BCF}" type="datetimeFigureOut">
              <a:rPr lang="en-US" smtClean="0"/>
              <a:t>6/2/2025</a:t>
            </a:fld>
            <a:endParaRPr lang="en-US"/>
          </a:p>
        </p:txBody>
      </p:sp>
      <p:sp>
        <p:nvSpPr>
          <p:cNvPr id="8" name="Footer Placeholder 7">
            <a:extLst>
              <a:ext uri="{FF2B5EF4-FFF2-40B4-BE49-F238E27FC236}">
                <a16:creationId xmlns:a16="http://schemas.microsoft.com/office/drawing/2014/main" id="{9815A547-57D2-B30A-2A7B-95E651729F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3FD1BC-1360-2FD1-3BC7-1ADCEA8281E2}"/>
              </a:ext>
            </a:extLst>
          </p:cNvPr>
          <p:cNvSpPr>
            <a:spLocks noGrp="1"/>
          </p:cNvSpPr>
          <p:nvPr>
            <p:ph type="sldNum" sz="quarter" idx="12"/>
          </p:nvPr>
        </p:nvSpPr>
        <p:spPr/>
        <p:txBody>
          <a:bodyPr/>
          <a:lstStyle/>
          <a:p>
            <a:fld id="{28E73F62-94ED-EC4D-88BE-C808067DFCF7}" type="slidenum">
              <a:rPr lang="en-US" smtClean="0"/>
              <a:t>‹#›</a:t>
            </a:fld>
            <a:endParaRPr lang="en-US"/>
          </a:p>
        </p:txBody>
      </p:sp>
    </p:spTree>
    <p:extLst>
      <p:ext uri="{BB962C8B-B14F-4D97-AF65-F5344CB8AC3E}">
        <p14:creationId xmlns:p14="http://schemas.microsoft.com/office/powerpoint/2010/main" val="29378097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BFC3A-7EFC-2670-0DBE-826C25A158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9F0FE3-33BB-A665-DC2F-DE0ADB4D4F82}"/>
              </a:ext>
            </a:extLst>
          </p:cNvPr>
          <p:cNvSpPr>
            <a:spLocks noGrp="1"/>
          </p:cNvSpPr>
          <p:nvPr>
            <p:ph type="dt" sz="half" idx="10"/>
          </p:nvPr>
        </p:nvSpPr>
        <p:spPr/>
        <p:txBody>
          <a:bodyPr/>
          <a:lstStyle/>
          <a:p>
            <a:fld id="{A5576B5D-E727-294D-A445-E446ECD40BCF}" type="datetimeFigureOut">
              <a:rPr lang="en-US" smtClean="0"/>
              <a:t>6/2/2025</a:t>
            </a:fld>
            <a:endParaRPr lang="en-US"/>
          </a:p>
        </p:txBody>
      </p:sp>
      <p:sp>
        <p:nvSpPr>
          <p:cNvPr id="4" name="Footer Placeholder 3">
            <a:extLst>
              <a:ext uri="{FF2B5EF4-FFF2-40B4-BE49-F238E27FC236}">
                <a16:creationId xmlns:a16="http://schemas.microsoft.com/office/drawing/2014/main" id="{0132F891-83A4-3A72-4D17-1BBC34DF12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87C5F6-238C-C9E9-B552-5BC54CE6BA17}"/>
              </a:ext>
            </a:extLst>
          </p:cNvPr>
          <p:cNvSpPr>
            <a:spLocks noGrp="1"/>
          </p:cNvSpPr>
          <p:nvPr>
            <p:ph type="sldNum" sz="quarter" idx="12"/>
          </p:nvPr>
        </p:nvSpPr>
        <p:spPr/>
        <p:txBody>
          <a:bodyPr/>
          <a:lstStyle/>
          <a:p>
            <a:fld id="{28E73F62-94ED-EC4D-88BE-C808067DFCF7}" type="slidenum">
              <a:rPr lang="en-US" smtClean="0"/>
              <a:t>‹#›</a:t>
            </a:fld>
            <a:endParaRPr lang="en-US"/>
          </a:p>
        </p:txBody>
      </p:sp>
    </p:spTree>
    <p:extLst>
      <p:ext uri="{BB962C8B-B14F-4D97-AF65-F5344CB8AC3E}">
        <p14:creationId xmlns:p14="http://schemas.microsoft.com/office/powerpoint/2010/main" val="25688537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C65343-C62E-5445-E62E-684C4B21F7A3}"/>
              </a:ext>
            </a:extLst>
          </p:cNvPr>
          <p:cNvSpPr>
            <a:spLocks noGrp="1"/>
          </p:cNvSpPr>
          <p:nvPr>
            <p:ph type="dt" sz="half" idx="10"/>
          </p:nvPr>
        </p:nvSpPr>
        <p:spPr/>
        <p:txBody>
          <a:bodyPr/>
          <a:lstStyle/>
          <a:p>
            <a:fld id="{A5576B5D-E727-294D-A445-E446ECD40BCF}" type="datetimeFigureOut">
              <a:rPr lang="en-US" smtClean="0"/>
              <a:t>6/2/2025</a:t>
            </a:fld>
            <a:endParaRPr lang="en-US"/>
          </a:p>
        </p:txBody>
      </p:sp>
      <p:sp>
        <p:nvSpPr>
          <p:cNvPr id="3" name="Footer Placeholder 2">
            <a:extLst>
              <a:ext uri="{FF2B5EF4-FFF2-40B4-BE49-F238E27FC236}">
                <a16:creationId xmlns:a16="http://schemas.microsoft.com/office/drawing/2014/main" id="{D03F41C0-1BF1-AFC1-DDC1-38E73318F7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C28BF2-8DE8-EC60-B32B-54C83A139A5D}"/>
              </a:ext>
            </a:extLst>
          </p:cNvPr>
          <p:cNvSpPr>
            <a:spLocks noGrp="1"/>
          </p:cNvSpPr>
          <p:nvPr>
            <p:ph type="sldNum" sz="quarter" idx="12"/>
          </p:nvPr>
        </p:nvSpPr>
        <p:spPr/>
        <p:txBody>
          <a:bodyPr/>
          <a:lstStyle/>
          <a:p>
            <a:fld id="{28E73F62-94ED-EC4D-88BE-C808067DFCF7}" type="slidenum">
              <a:rPr lang="en-US" smtClean="0"/>
              <a:t>‹#›</a:t>
            </a:fld>
            <a:endParaRPr lang="en-US"/>
          </a:p>
        </p:txBody>
      </p:sp>
    </p:spTree>
    <p:extLst>
      <p:ext uri="{BB962C8B-B14F-4D97-AF65-F5344CB8AC3E}">
        <p14:creationId xmlns:p14="http://schemas.microsoft.com/office/powerpoint/2010/main" val="834936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05CCBE-9C49-DE42-9485-345E4C3AB6C3}"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625E5E-049A-8249-B68A-8B1D759FDE24}" type="slidenum">
              <a:rPr lang="en-US" smtClean="0"/>
              <a:t>‹#›</a:t>
            </a:fld>
            <a:endParaRPr lang="en-US"/>
          </a:p>
        </p:txBody>
      </p:sp>
    </p:spTree>
    <p:extLst>
      <p:ext uri="{BB962C8B-B14F-4D97-AF65-F5344CB8AC3E}">
        <p14:creationId xmlns:p14="http://schemas.microsoft.com/office/powerpoint/2010/main" val="11760039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7F533-61E1-C125-688D-CC1AB019AD1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9F01B48-8A0B-2771-FFFA-85DB8B07A1BC}"/>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C228A4-F343-E38E-7D6D-FD7248C957B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94F95E0-2DEA-0C73-CD18-7D1A157A1129}"/>
              </a:ext>
            </a:extLst>
          </p:cNvPr>
          <p:cNvSpPr>
            <a:spLocks noGrp="1"/>
          </p:cNvSpPr>
          <p:nvPr>
            <p:ph type="dt" sz="half" idx="10"/>
          </p:nvPr>
        </p:nvSpPr>
        <p:spPr/>
        <p:txBody>
          <a:bodyPr/>
          <a:lstStyle/>
          <a:p>
            <a:fld id="{A5576B5D-E727-294D-A445-E446ECD40BCF}" type="datetimeFigureOut">
              <a:rPr lang="en-US" smtClean="0"/>
              <a:t>6/2/2025</a:t>
            </a:fld>
            <a:endParaRPr lang="en-US"/>
          </a:p>
        </p:txBody>
      </p:sp>
      <p:sp>
        <p:nvSpPr>
          <p:cNvPr id="6" name="Footer Placeholder 5">
            <a:extLst>
              <a:ext uri="{FF2B5EF4-FFF2-40B4-BE49-F238E27FC236}">
                <a16:creationId xmlns:a16="http://schemas.microsoft.com/office/drawing/2014/main" id="{71A8B26B-59BD-7194-E74D-DB8B9DA987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EA67BF-2C8E-6217-5799-CA0604D8CD6A}"/>
              </a:ext>
            </a:extLst>
          </p:cNvPr>
          <p:cNvSpPr>
            <a:spLocks noGrp="1"/>
          </p:cNvSpPr>
          <p:nvPr>
            <p:ph type="sldNum" sz="quarter" idx="12"/>
          </p:nvPr>
        </p:nvSpPr>
        <p:spPr/>
        <p:txBody>
          <a:bodyPr/>
          <a:lstStyle/>
          <a:p>
            <a:fld id="{28E73F62-94ED-EC4D-88BE-C808067DFCF7}" type="slidenum">
              <a:rPr lang="en-US" smtClean="0"/>
              <a:t>‹#›</a:t>
            </a:fld>
            <a:endParaRPr lang="en-US"/>
          </a:p>
        </p:txBody>
      </p:sp>
    </p:spTree>
    <p:extLst>
      <p:ext uri="{BB962C8B-B14F-4D97-AF65-F5344CB8AC3E}">
        <p14:creationId xmlns:p14="http://schemas.microsoft.com/office/powerpoint/2010/main" val="34358000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5E671-200D-9E00-E9B5-7220FA2D659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6A86A24-8A8B-4B9F-A0AF-253A66B6EDB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B8624B4-6C19-4D58-45B0-470B573276D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2994EA2-938D-9B97-0413-4F979FD2E1AD}"/>
              </a:ext>
            </a:extLst>
          </p:cNvPr>
          <p:cNvSpPr>
            <a:spLocks noGrp="1"/>
          </p:cNvSpPr>
          <p:nvPr>
            <p:ph type="dt" sz="half" idx="10"/>
          </p:nvPr>
        </p:nvSpPr>
        <p:spPr/>
        <p:txBody>
          <a:bodyPr/>
          <a:lstStyle/>
          <a:p>
            <a:fld id="{A5576B5D-E727-294D-A445-E446ECD40BCF}" type="datetimeFigureOut">
              <a:rPr lang="en-US" smtClean="0"/>
              <a:t>6/2/2025</a:t>
            </a:fld>
            <a:endParaRPr lang="en-US"/>
          </a:p>
        </p:txBody>
      </p:sp>
      <p:sp>
        <p:nvSpPr>
          <p:cNvPr id="6" name="Footer Placeholder 5">
            <a:extLst>
              <a:ext uri="{FF2B5EF4-FFF2-40B4-BE49-F238E27FC236}">
                <a16:creationId xmlns:a16="http://schemas.microsoft.com/office/drawing/2014/main" id="{E4557F76-539E-54D3-B34B-3DABA647DD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60926C-BD26-9950-3969-9824909D082A}"/>
              </a:ext>
            </a:extLst>
          </p:cNvPr>
          <p:cNvSpPr>
            <a:spLocks noGrp="1"/>
          </p:cNvSpPr>
          <p:nvPr>
            <p:ph type="sldNum" sz="quarter" idx="12"/>
          </p:nvPr>
        </p:nvSpPr>
        <p:spPr/>
        <p:txBody>
          <a:bodyPr/>
          <a:lstStyle/>
          <a:p>
            <a:fld id="{28E73F62-94ED-EC4D-88BE-C808067DFCF7}" type="slidenum">
              <a:rPr lang="en-US" smtClean="0"/>
              <a:t>‹#›</a:t>
            </a:fld>
            <a:endParaRPr lang="en-US"/>
          </a:p>
        </p:txBody>
      </p:sp>
    </p:spTree>
    <p:extLst>
      <p:ext uri="{BB962C8B-B14F-4D97-AF65-F5344CB8AC3E}">
        <p14:creationId xmlns:p14="http://schemas.microsoft.com/office/powerpoint/2010/main" val="3831063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95BC9-AF1F-8063-71A5-B5B5B19835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A701A1-A43F-D717-4B71-B6A619DF46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7B7F1-6A0B-8AD5-CC36-7CE9930B090F}"/>
              </a:ext>
            </a:extLst>
          </p:cNvPr>
          <p:cNvSpPr>
            <a:spLocks noGrp="1"/>
          </p:cNvSpPr>
          <p:nvPr>
            <p:ph type="dt" sz="half" idx="10"/>
          </p:nvPr>
        </p:nvSpPr>
        <p:spPr/>
        <p:txBody>
          <a:bodyPr/>
          <a:lstStyle/>
          <a:p>
            <a:fld id="{A5576B5D-E727-294D-A445-E446ECD40BCF}" type="datetimeFigureOut">
              <a:rPr lang="en-US" smtClean="0"/>
              <a:t>6/2/2025</a:t>
            </a:fld>
            <a:endParaRPr lang="en-US"/>
          </a:p>
        </p:txBody>
      </p:sp>
      <p:sp>
        <p:nvSpPr>
          <p:cNvPr id="5" name="Footer Placeholder 4">
            <a:extLst>
              <a:ext uri="{FF2B5EF4-FFF2-40B4-BE49-F238E27FC236}">
                <a16:creationId xmlns:a16="http://schemas.microsoft.com/office/drawing/2014/main" id="{0E6AF4CE-F2FE-BE54-1A66-EED9CBA349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48AE35-FA0F-DB7E-8F17-42E70E89B534}"/>
              </a:ext>
            </a:extLst>
          </p:cNvPr>
          <p:cNvSpPr>
            <a:spLocks noGrp="1"/>
          </p:cNvSpPr>
          <p:nvPr>
            <p:ph type="sldNum" sz="quarter" idx="12"/>
          </p:nvPr>
        </p:nvSpPr>
        <p:spPr/>
        <p:txBody>
          <a:bodyPr/>
          <a:lstStyle/>
          <a:p>
            <a:fld id="{28E73F62-94ED-EC4D-88BE-C808067DFCF7}" type="slidenum">
              <a:rPr lang="en-US" smtClean="0"/>
              <a:t>‹#›</a:t>
            </a:fld>
            <a:endParaRPr lang="en-US"/>
          </a:p>
        </p:txBody>
      </p:sp>
    </p:spTree>
    <p:extLst>
      <p:ext uri="{BB962C8B-B14F-4D97-AF65-F5344CB8AC3E}">
        <p14:creationId xmlns:p14="http://schemas.microsoft.com/office/powerpoint/2010/main" val="1666785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8C1C19-DEC5-2267-1BDE-C84604D2E9C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8C8A5E-C2D9-9FF3-05F6-8723D44FA127}"/>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57B3D0-2291-5595-586A-9AB99B6E967F}"/>
              </a:ext>
            </a:extLst>
          </p:cNvPr>
          <p:cNvSpPr>
            <a:spLocks noGrp="1"/>
          </p:cNvSpPr>
          <p:nvPr>
            <p:ph type="dt" sz="half" idx="10"/>
          </p:nvPr>
        </p:nvSpPr>
        <p:spPr/>
        <p:txBody>
          <a:bodyPr/>
          <a:lstStyle/>
          <a:p>
            <a:fld id="{A5576B5D-E727-294D-A445-E446ECD40BCF}" type="datetimeFigureOut">
              <a:rPr lang="en-US" smtClean="0"/>
              <a:t>6/2/2025</a:t>
            </a:fld>
            <a:endParaRPr lang="en-US"/>
          </a:p>
        </p:txBody>
      </p:sp>
      <p:sp>
        <p:nvSpPr>
          <p:cNvPr id="5" name="Footer Placeholder 4">
            <a:extLst>
              <a:ext uri="{FF2B5EF4-FFF2-40B4-BE49-F238E27FC236}">
                <a16:creationId xmlns:a16="http://schemas.microsoft.com/office/drawing/2014/main" id="{49C92642-8AA9-7F56-BFFD-D23433F21C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B71625-C617-73A4-8E17-E2A9BC3CB4EC}"/>
              </a:ext>
            </a:extLst>
          </p:cNvPr>
          <p:cNvSpPr>
            <a:spLocks noGrp="1"/>
          </p:cNvSpPr>
          <p:nvPr>
            <p:ph type="sldNum" sz="quarter" idx="12"/>
          </p:nvPr>
        </p:nvSpPr>
        <p:spPr/>
        <p:txBody>
          <a:bodyPr/>
          <a:lstStyle/>
          <a:p>
            <a:fld id="{28E73F62-94ED-EC4D-88BE-C808067DFCF7}" type="slidenum">
              <a:rPr lang="en-US" smtClean="0"/>
              <a:t>‹#›</a:t>
            </a:fld>
            <a:endParaRPr lang="en-US"/>
          </a:p>
        </p:txBody>
      </p:sp>
    </p:spTree>
    <p:extLst>
      <p:ext uri="{BB962C8B-B14F-4D97-AF65-F5344CB8AC3E}">
        <p14:creationId xmlns:p14="http://schemas.microsoft.com/office/powerpoint/2010/main" val="16650397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A5FBBE-01F4-7845-A3D4-3329FFF65602}" type="datetime1">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D6B92A-9D12-854E-A75D-641BB6BC97A8}" type="slidenum">
              <a:rPr lang="en-US" smtClean="0"/>
              <a:t>‹#›</a:t>
            </a:fld>
            <a:endParaRPr lang="en-US"/>
          </a:p>
        </p:txBody>
      </p:sp>
    </p:spTree>
    <p:extLst>
      <p:ext uri="{BB962C8B-B14F-4D97-AF65-F5344CB8AC3E}">
        <p14:creationId xmlns:p14="http://schemas.microsoft.com/office/powerpoint/2010/main" val="39952047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A97C1D-188A-A840-9C6D-ED6E640C675A}" type="datetime1">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D6B92A-9D12-854E-A75D-641BB6BC97A8}" type="slidenum">
              <a:rPr lang="en-US" smtClean="0"/>
              <a:t>‹#›</a:t>
            </a:fld>
            <a:endParaRPr lang="en-US"/>
          </a:p>
        </p:txBody>
      </p:sp>
    </p:spTree>
    <p:extLst>
      <p:ext uri="{BB962C8B-B14F-4D97-AF65-F5344CB8AC3E}">
        <p14:creationId xmlns:p14="http://schemas.microsoft.com/office/powerpoint/2010/main" val="34546366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47CB41-6EFC-9740-BC3E-55BFB99D2F97}" type="datetime1">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D6B92A-9D12-854E-A75D-641BB6BC97A8}" type="slidenum">
              <a:rPr lang="en-US" smtClean="0"/>
              <a:t>‹#›</a:t>
            </a:fld>
            <a:endParaRPr lang="en-US"/>
          </a:p>
        </p:txBody>
      </p:sp>
    </p:spTree>
    <p:extLst>
      <p:ext uri="{BB962C8B-B14F-4D97-AF65-F5344CB8AC3E}">
        <p14:creationId xmlns:p14="http://schemas.microsoft.com/office/powerpoint/2010/main" val="28419318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B49DCE-8398-7C45-9099-0FAA0427F4DE}" type="datetime1">
              <a:rPr lang="en-US" smtClean="0"/>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D6B92A-9D12-854E-A75D-641BB6BC97A8}" type="slidenum">
              <a:rPr lang="en-US" smtClean="0"/>
              <a:t>‹#›</a:t>
            </a:fld>
            <a:endParaRPr lang="en-US"/>
          </a:p>
        </p:txBody>
      </p:sp>
    </p:spTree>
    <p:extLst>
      <p:ext uri="{BB962C8B-B14F-4D97-AF65-F5344CB8AC3E}">
        <p14:creationId xmlns:p14="http://schemas.microsoft.com/office/powerpoint/2010/main" val="29345668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BBDF8CF-E209-974F-9B78-9D783A38E38E}" type="datetime1">
              <a:rPr lang="en-US" smtClean="0"/>
              <a:t>6/2/2025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D6B92A-9D12-854E-A75D-641BB6BC97A8}" type="slidenum">
              <a:rPr lang="en-US" smtClean="0"/>
              <a:t>‹#›</a:t>
            </a:fld>
            <a:endParaRPr lang="en-US"/>
          </a:p>
        </p:txBody>
      </p:sp>
    </p:spTree>
    <p:extLst>
      <p:ext uri="{BB962C8B-B14F-4D97-AF65-F5344CB8AC3E}">
        <p14:creationId xmlns:p14="http://schemas.microsoft.com/office/powerpoint/2010/main" val="39340055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AE935B8-4332-BF4D-A792-A9B48771D1B0}" type="datetime1">
              <a:rPr lang="en-US" smtClean="0"/>
              <a:t>6/2/2025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D6B92A-9D12-854E-A75D-641BB6BC97A8}" type="slidenum">
              <a:rPr lang="en-US" smtClean="0"/>
              <a:t>‹#›</a:t>
            </a:fld>
            <a:endParaRPr lang="en-US"/>
          </a:p>
        </p:txBody>
      </p:sp>
    </p:spTree>
    <p:extLst>
      <p:ext uri="{BB962C8B-B14F-4D97-AF65-F5344CB8AC3E}">
        <p14:creationId xmlns:p14="http://schemas.microsoft.com/office/powerpoint/2010/main" val="2747101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05CCBE-9C49-DE42-9485-345E4C3AB6C3}" type="datetimeFigureOut">
              <a:rPr lang="en-US" smtClean="0"/>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625E5E-049A-8249-B68A-8B1D759FDE24}" type="slidenum">
              <a:rPr lang="en-US" smtClean="0"/>
              <a:t>‹#›</a:t>
            </a:fld>
            <a:endParaRPr lang="en-US"/>
          </a:p>
        </p:txBody>
      </p:sp>
    </p:spTree>
    <p:extLst>
      <p:ext uri="{BB962C8B-B14F-4D97-AF65-F5344CB8AC3E}">
        <p14:creationId xmlns:p14="http://schemas.microsoft.com/office/powerpoint/2010/main" val="37049681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2D6B57-0E0B-F04D-A2B0-6CB5814091DF}" type="datetime1">
              <a:rPr lang="en-US" smtClean="0"/>
              <a:t>6/2/2025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D6B92A-9D12-854E-A75D-641BB6BC97A8}" type="slidenum">
              <a:rPr lang="en-US" smtClean="0"/>
              <a:t>‹#›</a:t>
            </a:fld>
            <a:endParaRPr lang="en-US"/>
          </a:p>
        </p:txBody>
      </p:sp>
    </p:spTree>
    <p:extLst>
      <p:ext uri="{BB962C8B-B14F-4D97-AF65-F5344CB8AC3E}">
        <p14:creationId xmlns:p14="http://schemas.microsoft.com/office/powerpoint/2010/main" val="24660382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4B59A3A-8FA0-7447-969A-1071FA3032DB}" type="datetime1">
              <a:rPr lang="en-US" smtClean="0"/>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D6B92A-9D12-854E-A75D-641BB6BC97A8}" type="slidenum">
              <a:rPr lang="en-US" smtClean="0"/>
              <a:t>‹#›</a:t>
            </a:fld>
            <a:endParaRPr lang="en-US"/>
          </a:p>
        </p:txBody>
      </p:sp>
    </p:spTree>
    <p:extLst>
      <p:ext uri="{BB962C8B-B14F-4D97-AF65-F5344CB8AC3E}">
        <p14:creationId xmlns:p14="http://schemas.microsoft.com/office/powerpoint/2010/main" val="18878457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384E871-B70E-E642-A8B9-2C1DBAF48F8F}" type="datetime1">
              <a:rPr lang="en-US" smtClean="0"/>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D6B92A-9D12-854E-A75D-641BB6BC97A8}" type="slidenum">
              <a:rPr lang="en-US" smtClean="0"/>
              <a:t>‹#›</a:t>
            </a:fld>
            <a:endParaRPr lang="en-US"/>
          </a:p>
        </p:txBody>
      </p:sp>
    </p:spTree>
    <p:extLst>
      <p:ext uri="{BB962C8B-B14F-4D97-AF65-F5344CB8AC3E}">
        <p14:creationId xmlns:p14="http://schemas.microsoft.com/office/powerpoint/2010/main" val="27881767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594C64-64EA-0C48-87D6-154A556B22BB}" type="datetime1">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D6B92A-9D12-854E-A75D-641BB6BC97A8}" type="slidenum">
              <a:rPr lang="en-US" smtClean="0"/>
              <a:t>‹#›</a:t>
            </a:fld>
            <a:endParaRPr lang="en-US"/>
          </a:p>
        </p:txBody>
      </p:sp>
    </p:spTree>
    <p:extLst>
      <p:ext uri="{BB962C8B-B14F-4D97-AF65-F5344CB8AC3E}">
        <p14:creationId xmlns:p14="http://schemas.microsoft.com/office/powerpoint/2010/main" val="28952647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8B1B35-23DB-D945-BBC9-8AA7BCA06A64}" type="datetime1">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D6B92A-9D12-854E-A75D-641BB6BC97A8}" type="slidenum">
              <a:rPr lang="en-US" smtClean="0"/>
              <a:t>‹#›</a:t>
            </a:fld>
            <a:endParaRPr lang="en-US"/>
          </a:p>
        </p:txBody>
      </p:sp>
    </p:spTree>
    <p:extLst>
      <p:ext uri="{BB962C8B-B14F-4D97-AF65-F5344CB8AC3E}">
        <p14:creationId xmlns:p14="http://schemas.microsoft.com/office/powerpoint/2010/main" val="5605449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3"/>
        <p:cNvGrpSpPr/>
        <p:nvPr/>
      </p:nvGrpSpPr>
      <p:grpSpPr>
        <a:xfrm>
          <a:off x="0" y="0"/>
          <a:ext cx="0" cy="0"/>
          <a:chOff x="0" y="0"/>
          <a:chExt cx="0" cy="0"/>
        </a:xfrm>
      </p:grpSpPr>
      <p:sp>
        <p:nvSpPr>
          <p:cNvPr id="14" name="Google Shape;14;p34"/>
          <p:cNvSpPr txBox="1">
            <a:spLocks noGrp="1"/>
          </p:cNvSpPr>
          <p:nvPr>
            <p:ph type="title"/>
          </p:nvPr>
        </p:nvSpPr>
        <p:spPr>
          <a:xfrm>
            <a:off x="628651" y="365125"/>
            <a:ext cx="7886700" cy="1325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34"/>
          <p:cNvSpPr txBox="1">
            <a:spLocks noGrp="1"/>
          </p:cNvSpPr>
          <p:nvPr>
            <p:ph type="body" idx="1"/>
          </p:nvPr>
        </p:nvSpPr>
        <p:spPr>
          <a:xfrm>
            <a:off x="628651" y="1825625"/>
            <a:ext cx="7886700" cy="4351200"/>
          </a:xfrm>
          <a:prstGeom prst="rect">
            <a:avLst/>
          </a:prstGeom>
          <a:noFill/>
          <a:ln>
            <a:noFill/>
          </a:ln>
        </p:spPr>
        <p:txBody>
          <a:bodyPr spcFirstLastPara="1" wrap="square" lIns="68575" tIns="34275" rIns="68575" bIns="34275" anchor="t" anchorCtr="0">
            <a:normAutofit/>
          </a:bodyPr>
          <a:lstStyle>
            <a:lvl1pPr marL="457189" lvl="0" indent="-317492" algn="l">
              <a:lnSpc>
                <a:spcPct val="90000"/>
              </a:lnSpc>
              <a:spcBef>
                <a:spcPts val="800"/>
              </a:spcBef>
              <a:spcAft>
                <a:spcPts val="0"/>
              </a:spcAft>
              <a:buClr>
                <a:schemeClr val="dk1"/>
              </a:buClr>
              <a:buSzPts val="1400"/>
              <a:buChar char="●"/>
              <a:defRPr/>
            </a:lvl1pPr>
            <a:lvl2pPr marL="914377" lvl="1" indent="-317492" algn="l">
              <a:lnSpc>
                <a:spcPct val="90000"/>
              </a:lnSpc>
              <a:spcBef>
                <a:spcPts val="1200"/>
              </a:spcBef>
              <a:spcAft>
                <a:spcPts val="0"/>
              </a:spcAft>
              <a:buClr>
                <a:schemeClr val="dk1"/>
              </a:buClr>
              <a:buSzPts val="1400"/>
              <a:buChar char="○"/>
              <a:defRPr/>
            </a:lvl2pPr>
            <a:lvl3pPr marL="1371566" lvl="2" indent="-317492" algn="l">
              <a:lnSpc>
                <a:spcPct val="90000"/>
              </a:lnSpc>
              <a:spcBef>
                <a:spcPts val="1200"/>
              </a:spcBef>
              <a:spcAft>
                <a:spcPts val="0"/>
              </a:spcAft>
              <a:buClr>
                <a:schemeClr val="dk1"/>
              </a:buClr>
              <a:buSzPts val="1400"/>
              <a:buChar char="■"/>
              <a:defRPr/>
            </a:lvl3pPr>
            <a:lvl4pPr marL="1828754" lvl="3" indent="-317492" algn="l">
              <a:lnSpc>
                <a:spcPct val="90000"/>
              </a:lnSpc>
              <a:spcBef>
                <a:spcPts val="1200"/>
              </a:spcBef>
              <a:spcAft>
                <a:spcPts val="0"/>
              </a:spcAft>
              <a:buClr>
                <a:schemeClr val="dk1"/>
              </a:buClr>
              <a:buSzPts val="1400"/>
              <a:buChar char="●"/>
              <a:defRPr/>
            </a:lvl4pPr>
            <a:lvl5pPr marL="2285943" lvl="4" indent="-317492" algn="l">
              <a:lnSpc>
                <a:spcPct val="90000"/>
              </a:lnSpc>
              <a:spcBef>
                <a:spcPts val="1200"/>
              </a:spcBef>
              <a:spcAft>
                <a:spcPts val="0"/>
              </a:spcAft>
              <a:buClr>
                <a:schemeClr val="dk1"/>
              </a:buClr>
              <a:buSzPts val="1400"/>
              <a:buChar char="○"/>
              <a:defRPr/>
            </a:lvl5pPr>
            <a:lvl6pPr marL="2743131" lvl="5" indent="-317492" algn="l">
              <a:lnSpc>
                <a:spcPct val="90000"/>
              </a:lnSpc>
              <a:spcBef>
                <a:spcPts val="1200"/>
              </a:spcBef>
              <a:spcAft>
                <a:spcPts val="0"/>
              </a:spcAft>
              <a:buClr>
                <a:schemeClr val="dk1"/>
              </a:buClr>
              <a:buSzPts val="1400"/>
              <a:buChar char="■"/>
              <a:defRPr/>
            </a:lvl6pPr>
            <a:lvl7pPr marL="3200320" lvl="6" indent="-317492" algn="l">
              <a:lnSpc>
                <a:spcPct val="90000"/>
              </a:lnSpc>
              <a:spcBef>
                <a:spcPts val="1200"/>
              </a:spcBef>
              <a:spcAft>
                <a:spcPts val="0"/>
              </a:spcAft>
              <a:buClr>
                <a:schemeClr val="dk1"/>
              </a:buClr>
              <a:buSzPts val="1400"/>
              <a:buChar char="●"/>
              <a:defRPr/>
            </a:lvl7pPr>
            <a:lvl8pPr marL="3657509" lvl="7" indent="-317492" algn="l">
              <a:lnSpc>
                <a:spcPct val="90000"/>
              </a:lnSpc>
              <a:spcBef>
                <a:spcPts val="1200"/>
              </a:spcBef>
              <a:spcAft>
                <a:spcPts val="0"/>
              </a:spcAft>
              <a:buClr>
                <a:schemeClr val="dk1"/>
              </a:buClr>
              <a:buSzPts val="1400"/>
              <a:buChar char="○"/>
              <a:defRPr/>
            </a:lvl8pPr>
            <a:lvl9pPr marL="4114697" lvl="8" indent="-317492" algn="l">
              <a:lnSpc>
                <a:spcPct val="90000"/>
              </a:lnSpc>
              <a:spcBef>
                <a:spcPts val="1200"/>
              </a:spcBef>
              <a:spcAft>
                <a:spcPts val="1200"/>
              </a:spcAft>
              <a:buClr>
                <a:schemeClr val="dk1"/>
              </a:buClr>
              <a:buSzPts val="1400"/>
              <a:buChar char="■"/>
              <a:defRPr/>
            </a:lvl9pPr>
          </a:lstStyle>
          <a:p>
            <a:endParaRPr/>
          </a:p>
        </p:txBody>
      </p:sp>
      <p:sp>
        <p:nvSpPr>
          <p:cNvPr id="16" name="Google Shape;16;p34"/>
          <p:cNvSpPr txBox="1">
            <a:spLocks noGrp="1"/>
          </p:cNvSpPr>
          <p:nvPr>
            <p:ph type="dt" idx="10"/>
          </p:nvPr>
        </p:nvSpPr>
        <p:spPr>
          <a:xfrm>
            <a:off x="628651" y="6356351"/>
            <a:ext cx="2057400" cy="3652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7" name="Google Shape;17;p34"/>
          <p:cNvSpPr txBox="1">
            <a:spLocks noGrp="1"/>
          </p:cNvSpPr>
          <p:nvPr>
            <p:ph type="ftr" idx="11"/>
          </p:nvPr>
        </p:nvSpPr>
        <p:spPr>
          <a:xfrm>
            <a:off x="3028951" y="6356351"/>
            <a:ext cx="3086100" cy="3652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8" name="Google Shape;18;p34"/>
          <p:cNvSpPr txBox="1">
            <a:spLocks noGrp="1"/>
          </p:cNvSpPr>
          <p:nvPr>
            <p:ph type="sldNum" idx="12"/>
          </p:nvPr>
        </p:nvSpPr>
        <p:spPr>
          <a:xfrm>
            <a:off x="6457951" y="6356351"/>
            <a:ext cx="2057400" cy="365200"/>
          </a:xfrm>
          <a:prstGeom prst="rect">
            <a:avLst/>
          </a:prstGeom>
          <a:noFill/>
          <a:ln>
            <a:noFill/>
          </a:ln>
        </p:spPr>
        <p:txBody>
          <a:bodyPr spcFirstLastPara="1" wrap="square" lIns="68575" tIns="34275" rIns="68575" bIns="3427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230386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0"/>
        <p:cNvGrpSpPr/>
        <p:nvPr/>
      </p:nvGrpSpPr>
      <p:grpSpPr>
        <a:xfrm>
          <a:off x="0" y="0"/>
          <a:ext cx="0" cy="0"/>
          <a:chOff x="0" y="0"/>
          <a:chExt cx="0" cy="0"/>
        </a:xfrm>
      </p:grpSpPr>
      <p:sp>
        <p:nvSpPr>
          <p:cNvPr id="41" name="Google Shape;41;p41"/>
          <p:cNvSpPr txBox="1">
            <a:spLocks noGrp="1"/>
          </p:cNvSpPr>
          <p:nvPr>
            <p:ph type="title"/>
          </p:nvPr>
        </p:nvSpPr>
        <p:spPr>
          <a:xfrm>
            <a:off x="311700" y="740800"/>
            <a:ext cx="2808000" cy="1007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42" name="Google Shape;42;p41"/>
          <p:cNvSpPr txBox="1">
            <a:spLocks noGrp="1"/>
          </p:cNvSpPr>
          <p:nvPr>
            <p:ph type="body" idx="1"/>
          </p:nvPr>
        </p:nvSpPr>
        <p:spPr>
          <a:xfrm>
            <a:off x="311700" y="1852800"/>
            <a:ext cx="2808000" cy="4239200"/>
          </a:xfrm>
          <a:prstGeom prst="rect">
            <a:avLst/>
          </a:prstGeom>
          <a:noFill/>
          <a:ln>
            <a:noFill/>
          </a:ln>
        </p:spPr>
        <p:txBody>
          <a:bodyPr spcFirstLastPara="1" wrap="square" lIns="91425" tIns="91425" rIns="91425" bIns="91425" anchor="t" anchorCtr="0">
            <a:normAutofit/>
          </a:bodyPr>
          <a:lstStyle>
            <a:lvl1pPr marL="457189" lvl="0" indent="-304792" algn="l">
              <a:lnSpc>
                <a:spcPct val="115000"/>
              </a:lnSpc>
              <a:spcBef>
                <a:spcPts val="0"/>
              </a:spcBef>
              <a:spcAft>
                <a:spcPts val="0"/>
              </a:spcAft>
              <a:buSzPts val="1200"/>
              <a:buChar char="●"/>
              <a:defRPr sz="1200"/>
            </a:lvl1pPr>
            <a:lvl2pPr marL="914377" lvl="1" indent="-304792" algn="l">
              <a:lnSpc>
                <a:spcPct val="115000"/>
              </a:lnSpc>
              <a:spcBef>
                <a:spcPts val="0"/>
              </a:spcBef>
              <a:spcAft>
                <a:spcPts val="0"/>
              </a:spcAft>
              <a:buSzPts val="1200"/>
              <a:buChar char="○"/>
              <a:defRPr sz="1200"/>
            </a:lvl2pPr>
            <a:lvl3pPr marL="1371566" lvl="2" indent="-304792" algn="l">
              <a:lnSpc>
                <a:spcPct val="115000"/>
              </a:lnSpc>
              <a:spcBef>
                <a:spcPts val="0"/>
              </a:spcBef>
              <a:spcAft>
                <a:spcPts val="0"/>
              </a:spcAft>
              <a:buSzPts val="1200"/>
              <a:buChar char="■"/>
              <a:defRPr sz="1200"/>
            </a:lvl3pPr>
            <a:lvl4pPr marL="1828754" lvl="3" indent="-304792" algn="l">
              <a:lnSpc>
                <a:spcPct val="115000"/>
              </a:lnSpc>
              <a:spcBef>
                <a:spcPts val="0"/>
              </a:spcBef>
              <a:spcAft>
                <a:spcPts val="0"/>
              </a:spcAft>
              <a:buSzPts val="1200"/>
              <a:buChar char="●"/>
              <a:defRPr sz="1200"/>
            </a:lvl4pPr>
            <a:lvl5pPr marL="2285943" lvl="4" indent="-304792" algn="l">
              <a:lnSpc>
                <a:spcPct val="115000"/>
              </a:lnSpc>
              <a:spcBef>
                <a:spcPts val="0"/>
              </a:spcBef>
              <a:spcAft>
                <a:spcPts val="0"/>
              </a:spcAft>
              <a:buSzPts val="1200"/>
              <a:buChar char="○"/>
              <a:defRPr sz="1200"/>
            </a:lvl5pPr>
            <a:lvl6pPr marL="2743131" lvl="5" indent="-304792" algn="l">
              <a:lnSpc>
                <a:spcPct val="115000"/>
              </a:lnSpc>
              <a:spcBef>
                <a:spcPts val="0"/>
              </a:spcBef>
              <a:spcAft>
                <a:spcPts val="0"/>
              </a:spcAft>
              <a:buSzPts val="1200"/>
              <a:buChar char="■"/>
              <a:defRPr sz="1200"/>
            </a:lvl6pPr>
            <a:lvl7pPr marL="3200320" lvl="6" indent="-304792" algn="l">
              <a:lnSpc>
                <a:spcPct val="115000"/>
              </a:lnSpc>
              <a:spcBef>
                <a:spcPts val="0"/>
              </a:spcBef>
              <a:spcAft>
                <a:spcPts val="0"/>
              </a:spcAft>
              <a:buSzPts val="1200"/>
              <a:buChar char="●"/>
              <a:defRPr sz="1200"/>
            </a:lvl7pPr>
            <a:lvl8pPr marL="3657509" lvl="7" indent="-304792" algn="l">
              <a:lnSpc>
                <a:spcPct val="115000"/>
              </a:lnSpc>
              <a:spcBef>
                <a:spcPts val="0"/>
              </a:spcBef>
              <a:spcAft>
                <a:spcPts val="0"/>
              </a:spcAft>
              <a:buSzPts val="1200"/>
              <a:buChar char="○"/>
              <a:defRPr sz="1200"/>
            </a:lvl8pPr>
            <a:lvl9pPr marL="4114697" lvl="8" indent="-304792" algn="l">
              <a:lnSpc>
                <a:spcPct val="115000"/>
              </a:lnSpc>
              <a:spcBef>
                <a:spcPts val="0"/>
              </a:spcBef>
              <a:spcAft>
                <a:spcPts val="0"/>
              </a:spcAft>
              <a:buSzPts val="1200"/>
              <a:buChar char="■"/>
              <a:defRPr sz="1200"/>
            </a:lvl9pPr>
          </a:lstStyle>
          <a:p>
            <a:endParaRPr/>
          </a:p>
        </p:txBody>
      </p:sp>
      <p:sp>
        <p:nvSpPr>
          <p:cNvPr id="43" name="Google Shape;43;p41"/>
          <p:cNvSpPr txBox="1">
            <a:spLocks noGrp="1"/>
          </p:cNvSpPr>
          <p:nvPr>
            <p:ph type="sldNum" idx="12"/>
          </p:nvPr>
        </p:nvSpPr>
        <p:spPr>
          <a:xfrm>
            <a:off x="8472459"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572686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sp>
        <p:nvSpPr>
          <p:cNvPr id="45" name="Google Shape;45;p43"/>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43"/>
          <p:cNvSpPr txBox="1">
            <a:spLocks noGrp="1"/>
          </p:cNvSpPr>
          <p:nvPr>
            <p:ph type="title"/>
          </p:nvPr>
        </p:nvSpPr>
        <p:spPr>
          <a:xfrm>
            <a:off x="265500" y="1644233"/>
            <a:ext cx="4045200" cy="1976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7" name="Google Shape;47;p43"/>
          <p:cNvSpPr txBox="1">
            <a:spLocks noGrp="1"/>
          </p:cNvSpPr>
          <p:nvPr>
            <p:ph type="subTitle" idx="1"/>
          </p:nvPr>
        </p:nvSpPr>
        <p:spPr>
          <a:xfrm>
            <a:off x="265500" y="3737433"/>
            <a:ext cx="4045200" cy="164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8" name="Google Shape;48;p43"/>
          <p:cNvSpPr txBox="1">
            <a:spLocks noGrp="1"/>
          </p:cNvSpPr>
          <p:nvPr>
            <p:ph type="body" idx="2"/>
          </p:nvPr>
        </p:nvSpPr>
        <p:spPr>
          <a:xfrm>
            <a:off x="4939500" y="965433"/>
            <a:ext cx="3837000" cy="4926800"/>
          </a:xfrm>
          <a:prstGeom prst="rect">
            <a:avLst/>
          </a:prstGeom>
          <a:noFill/>
          <a:ln>
            <a:noFill/>
          </a:ln>
        </p:spPr>
        <p:txBody>
          <a:bodyPr spcFirstLastPara="1" wrap="square" lIns="91425" tIns="91425" rIns="91425" bIns="91425" anchor="ctr" anchorCtr="0">
            <a:normAutofit/>
          </a:bodyPr>
          <a:lstStyle>
            <a:lvl1pPr marL="457189" lvl="0" indent="-342891" algn="l">
              <a:lnSpc>
                <a:spcPct val="115000"/>
              </a:lnSpc>
              <a:spcBef>
                <a:spcPts val="0"/>
              </a:spcBef>
              <a:spcAft>
                <a:spcPts val="0"/>
              </a:spcAft>
              <a:buSzPts val="1800"/>
              <a:buChar char="●"/>
              <a:defRPr/>
            </a:lvl1pPr>
            <a:lvl2pPr marL="914377"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1"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49" name="Google Shape;49;p43"/>
          <p:cNvSpPr txBox="1">
            <a:spLocks noGrp="1"/>
          </p:cNvSpPr>
          <p:nvPr>
            <p:ph type="sldNum" idx="12"/>
          </p:nvPr>
        </p:nvSpPr>
        <p:spPr>
          <a:xfrm>
            <a:off x="8472459"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81484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A05CCBE-9C49-DE42-9485-345E4C3AB6C3}" type="datetimeFigureOut">
              <a:rPr lang="en-US" smtClean="0"/>
              <a:t>6/2/2025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625E5E-049A-8249-B68A-8B1D759FDE24}" type="slidenum">
              <a:rPr lang="en-US" smtClean="0"/>
              <a:t>‹#›</a:t>
            </a:fld>
            <a:endParaRPr lang="en-US"/>
          </a:p>
        </p:txBody>
      </p:sp>
    </p:spTree>
    <p:extLst>
      <p:ext uri="{BB962C8B-B14F-4D97-AF65-F5344CB8AC3E}">
        <p14:creationId xmlns:p14="http://schemas.microsoft.com/office/powerpoint/2010/main" val="3256165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A05CCBE-9C49-DE42-9485-345E4C3AB6C3}" type="datetimeFigureOut">
              <a:rPr lang="en-US" smtClean="0"/>
              <a:t>6/2/2025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625E5E-049A-8249-B68A-8B1D759FDE24}" type="slidenum">
              <a:rPr lang="en-US" smtClean="0"/>
              <a:t>‹#›</a:t>
            </a:fld>
            <a:endParaRPr lang="en-US"/>
          </a:p>
        </p:txBody>
      </p:sp>
    </p:spTree>
    <p:extLst>
      <p:ext uri="{BB962C8B-B14F-4D97-AF65-F5344CB8AC3E}">
        <p14:creationId xmlns:p14="http://schemas.microsoft.com/office/powerpoint/2010/main" val="3662465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05CCBE-9C49-DE42-9485-345E4C3AB6C3}" type="datetimeFigureOut">
              <a:rPr lang="en-US" smtClean="0"/>
              <a:t>6/2/2025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625E5E-049A-8249-B68A-8B1D759FDE24}" type="slidenum">
              <a:rPr lang="en-US" smtClean="0"/>
              <a:t>‹#›</a:t>
            </a:fld>
            <a:endParaRPr lang="en-US"/>
          </a:p>
        </p:txBody>
      </p:sp>
    </p:spTree>
    <p:extLst>
      <p:ext uri="{BB962C8B-B14F-4D97-AF65-F5344CB8AC3E}">
        <p14:creationId xmlns:p14="http://schemas.microsoft.com/office/powerpoint/2010/main" val="4033414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05CCBE-9C49-DE42-9485-345E4C3AB6C3}" type="datetimeFigureOut">
              <a:rPr lang="en-US" smtClean="0"/>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625E5E-049A-8249-B68A-8B1D759FDE24}" type="slidenum">
              <a:rPr lang="en-US" smtClean="0"/>
              <a:t>‹#›</a:t>
            </a:fld>
            <a:endParaRPr lang="en-US"/>
          </a:p>
        </p:txBody>
      </p:sp>
    </p:spTree>
    <p:extLst>
      <p:ext uri="{BB962C8B-B14F-4D97-AF65-F5344CB8AC3E}">
        <p14:creationId xmlns:p14="http://schemas.microsoft.com/office/powerpoint/2010/main" val="4128056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05CCBE-9C49-DE42-9485-345E4C3AB6C3}" type="datetimeFigureOut">
              <a:rPr lang="en-US" smtClean="0"/>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625E5E-049A-8249-B68A-8B1D759FDE24}" type="slidenum">
              <a:rPr lang="en-US" smtClean="0"/>
              <a:t>‹#›</a:t>
            </a:fld>
            <a:endParaRPr lang="en-US"/>
          </a:p>
        </p:txBody>
      </p:sp>
    </p:spTree>
    <p:extLst>
      <p:ext uri="{BB962C8B-B14F-4D97-AF65-F5344CB8AC3E}">
        <p14:creationId xmlns:p14="http://schemas.microsoft.com/office/powerpoint/2010/main" val="893254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A05CCBE-9C49-DE42-9485-345E4C3AB6C3}" type="datetimeFigureOut">
              <a:rPr lang="en-US" smtClean="0"/>
              <a:t>6/2/2025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B625E5E-049A-8249-B68A-8B1D759FDE24}" type="slidenum">
              <a:rPr lang="en-US" smtClean="0"/>
              <a:t>‹#›</a:t>
            </a:fld>
            <a:endParaRPr lang="en-US"/>
          </a:p>
        </p:txBody>
      </p:sp>
    </p:spTree>
    <p:extLst>
      <p:ext uri="{BB962C8B-B14F-4D97-AF65-F5344CB8AC3E}">
        <p14:creationId xmlns:p14="http://schemas.microsoft.com/office/powerpoint/2010/main" val="2260222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02890"/>
          </a:xfrm>
          <a:prstGeom prst="rect">
            <a:avLst/>
          </a:prstGeom>
          <a:solidFill>
            <a:schemeClr val="accent1">
              <a:lumMod val="50000"/>
            </a:schemeClr>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14960" y="1825625"/>
            <a:ext cx="852424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DDD3A4-248C-574B-86A8-A08D57A34A16}" type="datetimeFigureOut">
              <a:rPr lang="en-US" smtClean="0"/>
              <a:t>6/2/2025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36D194-7A96-8D4E-B0F1-9B8CA70DF993}" type="slidenum">
              <a:rPr lang="en-US" smtClean="0"/>
              <a:t>‹#›</a:t>
            </a:fld>
            <a:endParaRPr lang="en-US"/>
          </a:p>
        </p:txBody>
      </p:sp>
    </p:spTree>
    <p:extLst>
      <p:ext uri="{BB962C8B-B14F-4D97-AF65-F5344CB8AC3E}">
        <p14:creationId xmlns:p14="http://schemas.microsoft.com/office/powerpoint/2010/main" val="222831860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Narrow" panose="020B0604020202020204" pitchFamily="34" charset="0"/>
          <a:ea typeface="+mn-ea"/>
          <a:cs typeface="Arial Narrow"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Narrow" panose="020B0604020202020204" pitchFamily="34" charset="0"/>
          <a:ea typeface="+mn-ea"/>
          <a:cs typeface="Arial Narrow"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Narrow" panose="020B0604020202020204" pitchFamily="34" charset="0"/>
          <a:ea typeface="+mn-ea"/>
          <a:cs typeface="Arial Narrow"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Narrow" panose="020B0604020202020204" pitchFamily="34" charset="0"/>
          <a:ea typeface="+mn-ea"/>
          <a:cs typeface="Arial Narrow"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Narrow" panose="020B0604020202020204" pitchFamily="34" charset="0"/>
          <a:ea typeface="+mn-ea"/>
          <a:cs typeface="Arial Narrow"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4EAD9F-06EE-13DC-8085-03CF3E524A3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4F7B33-ED9D-92E2-F7C5-9AE8A9D75BB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0C6FCC-272F-0789-B61B-0F99E9862ED9}"/>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A5576B5D-E727-294D-A445-E446ECD40BCF}" type="datetimeFigureOut">
              <a:rPr lang="en-US" smtClean="0"/>
              <a:t>6/2/2025</a:t>
            </a:fld>
            <a:endParaRPr lang="en-US"/>
          </a:p>
        </p:txBody>
      </p:sp>
      <p:sp>
        <p:nvSpPr>
          <p:cNvPr id="5" name="Footer Placeholder 4">
            <a:extLst>
              <a:ext uri="{FF2B5EF4-FFF2-40B4-BE49-F238E27FC236}">
                <a16:creationId xmlns:a16="http://schemas.microsoft.com/office/drawing/2014/main" id="{05090296-A495-0491-7AFB-03965FB29CE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933321E-A00F-9316-2053-3727BDD4106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28E73F62-94ED-EC4D-88BE-C808067DFCF7}" type="slidenum">
              <a:rPr lang="en-US" smtClean="0"/>
              <a:t>‹#›</a:t>
            </a:fld>
            <a:endParaRPr lang="en-US"/>
          </a:p>
        </p:txBody>
      </p:sp>
    </p:spTree>
    <p:extLst>
      <p:ext uri="{BB962C8B-B14F-4D97-AF65-F5344CB8AC3E}">
        <p14:creationId xmlns:p14="http://schemas.microsoft.com/office/powerpoint/2010/main" val="217411390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73841C-6ACF-DA4E-992B-1D344272CA5B}" type="datetime1">
              <a:rPr lang="en-US" smtClean="0"/>
              <a:t>6/2/2025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D6B92A-9D12-854E-A75D-641BB6BC97A8}" type="slidenum">
              <a:rPr lang="en-US" smtClean="0"/>
              <a:t>‹#›</a:t>
            </a:fld>
            <a:endParaRPr lang="en-US"/>
          </a:p>
        </p:txBody>
      </p:sp>
    </p:spTree>
    <p:extLst>
      <p:ext uri="{BB962C8B-B14F-4D97-AF65-F5344CB8AC3E}">
        <p14:creationId xmlns:p14="http://schemas.microsoft.com/office/powerpoint/2010/main" val="120962701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2"/>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32"/>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32"/>
          <p:cNvSpPr txBox="1">
            <a:spLocks noGrp="1"/>
          </p:cNvSpPr>
          <p:nvPr>
            <p:ph type="sldNum" idx="12"/>
          </p:nvPr>
        </p:nvSpPr>
        <p:spPr>
          <a:xfrm>
            <a:off x="8472459"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92943230"/>
      </p:ext>
    </p:extLst>
  </p:cSld>
  <p:clrMap bg1="lt1" tx1="dk1" bg2="dk2" tx2="lt2" accent1="accent1" accent2="accent2" accent3="accent3" accent4="accent4" accent5="accent5" accent6="accent6" hlink="hlink" folHlink="folHlink"/>
  <p:sldLayoutIdLst>
    <p:sldLayoutId id="2147483723" r:id="rId1"/>
    <p:sldLayoutId id="2147483726" r:id="rId2"/>
    <p:sldLayoutId id="2147483727"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roylab.discovery.wisc.edu/" TargetMode="External"/><Relationship Id="rId3" Type="http://schemas.openxmlformats.org/officeDocument/2006/relationships/image" Target="../media/image1.png"/><Relationship Id="rId7"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hyperlink" Target="https://github.com/Roy-lab"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13.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33.jp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13" Type="http://schemas.microsoft.com/office/2007/relationships/hdphoto" Target="../media/hdphoto2.wdp"/><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3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45.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emf"/></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1038/s41467-023-38637-9" TargetMode="External"/><Relationship Id="rId7" Type="http://schemas.openxmlformats.org/officeDocument/2006/relationships/image" Target="../media/image71.jpeg"/><Relationship Id="rId2" Type="http://schemas.openxmlformats.org/officeDocument/2006/relationships/notesSlide" Target="../notesSlides/notesSlide17.xml"/><Relationship Id="rId1" Type="http://schemas.openxmlformats.org/officeDocument/2006/relationships/slideLayout" Target="../slideLayouts/slideLayout45.xml"/><Relationship Id="rId6" Type="http://schemas.openxmlformats.org/officeDocument/2006/relationships/hyperlink" Target="http://journals.plos.org/ploscompbiol/article?id=10.1371/journal.pcbi.1003252" TargetMode="External"/><Relationship Id="rId5" Type="http://schemas.openxmlformats.org/officeDocument/2006/relationships/image" Target="../media/image70.png"/><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45.xml"/><Relationship Id="rId6" Type="http://schemas.openxmlformats.org/officeDocument/2006/relationships/hyperlink" Target="https://doi.org/10.1038/s41467-023-38637-9" TargetMode="External"/><Relationship Id="rId5" Type="http://schemas.openxmlformats.org/officeDocument/2006/relationships/hyperlink" Target="https://github.com/Roy-lab/scMTNI" TargetMode="External"/><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45.xml"/><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8" Type="http://schemas.openxmlformats.org/officeDocument/2006/relationships/customXml" Target="../ink/ink15.xml"/><Relationship Id="rId3" Type="http://schemas.openxmlformats.org/officeDocument/2006/relationships/image" Target="../media/image75.png"/><Relationship Id="rId7" Type="http://schemas.openxmlformats.org/officeDocument/2006/relationships/image" Target="../media/image400.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customXml" Target="../ink/ink14.xml"/><Relationship Id="rId5" Type="http://schemas.openxmlformats.org/officeDocument/2006/relationships/image" Target="../media/image66.emf"/><Relationship Id="rId4" Type="http://schemas.openxmlformats.org/officeDocument/2006/relationships/image" Target="../media/image76.png"/><Relationship Id="rId9" Type="http://schemas.openxmlformats.org/officeDocument/2006/relationships/image" Target="../media/image41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jpeg"/><Relationship Id="rId7" Type="http://schemas.openxmlformats.org/officeDocument/2006/relationships/image" Target="../media/image80.jp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33.jpg"/></Relationships>
</file>

<file path=ppt/slides/_rels/slide2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84.svg"/><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250.png"/></Relationships>
</file>

<file path=ppt/slides/_rels/slide27.xml.rels><?xml version="1.0" encoding="UTF-8" standalone="yes"?>
<Relationships xmlns="http://schemas.openxmlformats.org/package/2006/relationships"><Relationship Id="rId8" Type="http://schemas.openxmlformats.org/officeDocument/2006/relationships/image" Target="../media/image341.png"/><Relationship Id="rId3" Type="http://schemas.openxmlformats.org/officeDocument/2006/relationships/image" Target="../media/image89.png"/><Relationship Id="rId7"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90.png"/><Relationship Id="rId9" Type="http://schemas.openxmlformats.org/officeDocument/2006/relationships/image" Target="../media/image91.png"/></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360.png"/><Relationship Id="rId4" Type="http://schemas.openxmlformats.org/officeDocument/2006/relationships/image" Target="../media/image90.png"/></Relationships>
</file>

<file path=ppt/slides/_rels/slide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8.jpg"/><Relationship Id="rId5" Type="http://schemas.openxmlformats.org/officeDocument/2006/relationships/image" Target="../media/image7.jp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17.xml"/><Relationship Id="rId4" Type="http://schemas.openxmlformats.org/officeDocument/2006/relationships/image" Target="../media/image33.jpg"/></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84.sv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83.png"/><Relationship Id="rId5" Type="http://schemas.openxmlformats.org/officeDocument/2006/relationships/image" Target="../media/image94.png"/><Relationship Id="rId4" Type="http://schemas.openxmlformats.org/officeDocument/2006/relationships/image" Target="../media/image5.emf"/></Relationships>
</file>

<file path=ppt/slides/_rels/slide32.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12" Type="http://schemas.openxmlformats.org/officeDocument/2006/relationships/image" Target="../media/image104.jpe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98.jpg"/><Relationship Id="rId11" Type="http://schemas.openxmlformats.org/officeDocument/2006/relationships/image" Target="../media/image103.emf"/><Relationship Id="rId5" Type="http://schemas.openxmlformats.org/officeDocument/2006/relationships/image" Target="../media/image97.png"/><Relationship Id="rId10" Type="http://schemas.openxmlformats.org/officeDocument/2006/relationships/image" Target="../media/image102.tiff"/><Relationship Id="rId4" Type="http://schemas.openxmlformats.org/officeDocument/2006/relationships/image" Target="../media/image96.png"/><Relationship Id="rId9" Type="http://schemas.openxmlformats.org/officeDocument/2006/relationships/image" Target="../media/image101.png"/></Relationships>
</file>

<file path=ppt/slides/_rels/slide3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2.xml"/><Relationship Id="rId1" Type="http://schemas.openxmlformats.org/officeDocument/2006/relationships/slideLayout" Target="../slideLayouts/slideLayout45.xml"/><Relationship Id="rId6" Type="http://schemas.openxmlformats.org/officeDocument/2006/relationships/hyperlink" Target="https://journals.plos.org/ploscompbiol/article?id=10.1371/journal.pcbi.1003252" TargetMode="External"/><Relationship Id="rId5" Type="http://schemas.openxmlformats.org/officeDocument/2006/relationships/hyperlink" Target="https://doi.org/10.1038/s41467-023-38637-9" TargetMode="External"/><Relationship Id="rId4" Type="http://schemas.openxmlformats.org/officeDocument/2006/relationships/hyperlink" Target="https://github.com/Roy-lab/merlin"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320.png"/><Relationship Id="rId13" Type="http://schemas.openxmlformats.org/officeDocument/2006/relationships/customXml" Target="../ink/ink6.xml"/><Relationship Id="rId18" Type="http://schemas.openxmlformats.org/officeDocument/2006/relationships/image" Target="../media/image370.png"/><Relationship Id="rId26" Type="http://schemas.openxmlformats.org/officeDocument/2006/relationships/image" Target="../media/image41.png"/><Relationship Id="rId3" Type="http://schemas.openxmlformats.org/officeDocument/2006/relationships/customXml" Target="../ink/ink1.xml"/><Relationship Id="rId21" Type="http://schemas.openxmlformats.org/officeDocument/2006/relationships/customXml" Target="../ink/ink10.xml"/><Relationship Id="rId7" Type="http://schemas.openxmlformats.org/officeDocument/2006/relationships/customXml" Target="../ink/ink3.xml"/><Relationship Id="rId12" Type="http://schemas.openxmlformats.org/officeDocument/2006/relationships/image" Target="../media/image340.png"/><Relationship Id="rId17" Type="http://schemas.openxmlformats.org/officeDocument/2006/relationships/customXml" Target="../ink/ink8.xml"/><Relationship Id="rId25" Type="http://schemas.openxmlformats.org/officeDocument/2006/relationships/customXml" Target="../ink/ink12.xml"/><Relationship Id="rId2" Type="http://schemas.openxmlformats.org/officeDocument/2006/relationships/notesSlide" Target="../notesSlides/notesSlide4.xml"/><Relationship Id="rId16" Type="http://schemas.openxmlformats.org/officeDocument/2006/relationships/image" Target="../media/image36.png"/><Relationship Id="rId20"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311.png"/><Relationship Id="rId11" Type="http://schemas.openxmlformats.org/officeDocument/2006/relationships/customXml" Target="../ink/ink5.xml"/><Relationship Id="rId24" Type="http://schemas.openxmlformats.org/officeDocument/2006/relationships/image" Target="../media/image40.png"/><Relationship Id="rId5" Type="http://schemas.openxmlformats.org/officeDocument/2006/relationships/customXml" Target="../ink/ink2.xml"/><Relationship Id="rId15" Type="http://schemas.openxmlformats.org/officeDocument/2006/relationships/customXml" Target="../ink/ink7.xml"/><Relationship Id="rId23" Type="http://schemas.openxmlformats.org/officeDocument/2006/relationships/customXml" Target="../ink/ink11.xml"/><Relationship Id="rId28" Type="http://schemas.openxmlformats.org/officeDocument/2006/relationships/image" Target="../media/image42.png"/><Relationship Id="rId10" Type="http://schemas.openxmlformats.org/officeDocument/2006/relationships/image" Target="../media/image330.png"/><Relationship Id="rId19" Type="http://schemas.openxmlformats.org/officeDocument/2006/relationships/customXml" Target="../ink/ink9.xml"/><Relationship Id="rId4" Type="http://schemas.openxmlformats.org/officeDocument/2006/relationships/image" Target="../media/image300.png"/><Relationship Id="rId9" Type="http://schemas.openxmlformats.org/officeDocument/2006/relationships/customXml" Target="../ink/ink4.xml"/><Relationship Id="rId14" Type="http://schemas.openxmlformats.org/officeDocument/2006/relationships/image" Target="../media/image350.png"/><Relationship Id="rId22" Type="http://schemas.openxmlformats.org/officeDocument/2006/relationships/image" Target="../media/image39.png"/><Relationship Id="rId27" Type="http://schemas.openxmlformats.org/officeDocument/2006/relationships/customXml" Target="../ink/ink1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doi.org/10.1038/s41591-022-02104-7" TargetMode="External"/><Relationship Id="rId7"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1.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61;p14">
            <a:extLst>
              <a:ext uri="{FF2B5EF4-FFF2-40B4-BE49-F238E27FC236}">
                <a16:creationId xmlns:a16="http://schemas.microsoft.com/office/drawing/2014/main" id="{15C44A21-35DD-06BC-3501-C3C2FF59FB40}"/>
              </a:ext>
            </a:extLst>
          </p:cNvPr>
          <p:cNvSpPr txBox="1">
            <a:spLocks/>
          </p:cNvSpPr>
          <p:nvPr/>
        </p:nvSpPr>
        <p:spPr>
          <a:xfrm>
            <a:off x="1134532" y="1045545"/>
            <a:ext cx="6874934" cy="1302014"/>
          </a:xfrm>
          <a:prstGeom prst="rect">
            <a:avLst/>
          </a:prstGeom>
          <a:noFill/>
          <a:ln>
            <a:noFill/>
          </a:ln>
        </p:spPr>
        <p:txBody>
          <a:bodyPr spcFirstLastPara="1" vert="horz" wrap="square" lIns="91425" tIns="45700" rIns="91425" bIns="45700" rtlCol="0" anchor="b" anchorCtr="0">
            <a:noAutofit/>
          </a:bodyPr>
          <a:lstStyle>
            <a:lvl1pPr algn="ctr" defTabSz="914400" rtl="0" eaLnBrk="1" latinLnBrk="0" hangingPunct="1">
              <a:lnSpc>
                <a:spcPct val="90000"/>
              </a:lnSpc>
              <a:spcBef>
                <a:spcPct val="0"/>
              </a:spcBef>
              <a:buNone/>
              <a:defRPr sz="3600" b="1" i="0" kern="1200">
                <a:solidFill>
                  <a:schemeClr val="bg1"/>
                </a:solidFill>
                <a:latin typeface="Arial Narrow" panose="020B0604020202020204" pitchFamily="34" charset="0"/>
                <a:ea typeface="+mj-ea"/>
                <a:cs typeface="Arial Narrow" panose="020B0604020202020204" pitchFamily="34" charset="0"/>
              </a:defRPr>
            </a:lvl1pPr>
          </a:lstStyle>
          <a:p>
            <a:pPr>
              <a:buSzPts val="4500"/>
            </a:pPr>
            <a:r>
              <a:rPr lang="en-US" sz="3200" dirty="0">
                <a:solidFill>
                  <a:schemeClr val="tx1"/>
                </a:solidFill>
                <a:latin typeface="Arial Narrow"/>
                <a:ea typeface="Arial Narrow"/>
                <a:cs typeface="Arial Narrow"/>
                <a:sym typeface="Arial Narrow"/>
              </a:rPr>
              <a:t>Gene Regulatory Networks at work</a:t>
            </a:r>
            <a:endParaRPr lang="en-US" sz="3200" dirty="0">
              <a:solidFill>
                <a:schemeClr val="tx1"/>
              </a:solidFill>
            </a:endParaRPr>
          </a:p>
        </p:txBody>
      </p:sp>
      <p:sp>
        <p:nvSpPr>
          <p:cNvPr id="17" name="Google Shape;62;p14">
            <a:extLst>
              <a:ext uri="{FF2B5EF4-FFF2-40B4-BE49-F238E27FC236}">
                <a16:creationId xmlns:a16="http://schemas.microsoft.com/office/drawing/2014/main" id="{575615AE-6827-862A-D071-04AB7007DFF3}"/>
              </a:ext>
            </a:extLst>
          </p:cNvPr>
          <p:cNvSpPr txBox="1">
            <a:spLocks/>
          </p:cNvSpPr>
          <p:nvPr/>
        </p:nvSpPr>
        <p:spPr>
          <a:xfrm>
            <a:off x="1037158" y="2896860"/>
            <a:ext cx="6874933" cy="804333"/>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Narrow" panose="020B0604020202020204" pitchFamily="34" charset="0"/>
                <a:ea typeface="+mn-ea"/>
                <a:cs typeface="Arial Narrow"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Narrow" panose="020B0604020202020204" pitchFamily="34" charset="0"/>
                <a:ea typeface="+mn-ea"/>
                <a:cs typeface="Arial Narrow"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Narrow" panose="020B0604020202020204" pitchFamily="34" charset="0"/>
                <a:ea typeface="+mn-ea"/>
                <a:cs typeface="Arial Narrow"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Narrow" panose="020B0604020202020204" pitchFamily="34" charset="0"/>
                <a:ea typeface="+mn-ea"/>
                <a:cs typeface="Arial Narrow"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Narrow" panose="020B0604020202020204" pitchFamily="34" charset="0"/>
                <a:ea typeface="+mn-ea"/>
                <a:cs typeface="Arial Narrow"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IN" sz="1800" dirty="0">
                <a:latin typeface="Arial Narrow" panose="020B0606020202030204" pitchFamily="34" charset="0"/>
                <a:ea typeface="Arial Narrow"/>
                <a:cs typeface="Arial Narrow"/>
                <a:sym typeface="Arial Narrow"/>
              </a:rPr>
              <a:t>Prakriti Garg</a:t>
            </a:r>
            <a:endParaRPr lang="en-IN" sz="1800" dirty="0">
              <a:solidFill>
                <a:srgbClr val="000000"/>
              </a:solidFill>
              <a:latin typeface="Arial Narrow" panose="020B0606020202030204" pitchFamily="34" charset="0"/>
            </a:endParaRPr>
          </a:p>
          <a:p>
            <a:pPr algn="ctr"/>
            <a:endParaRPr lang="en-IN" sz="1800" dirty="0">
              <a:latin typeface="Arial Narrow" panose="020B0606020202030204" pitchFamily="34" charset="0"/>
              <a:ea typeface="Arial Narrow"/>
              <a:cs typeface="Arial Narrow"/>
              <a:sym typeface="Arial Narrow"/>
            </a:endParaRPr>
          </a:p>
          <a:p>
            <a:pPr marL="0" indent="0" algn="ctr">
              <a:spcBef>
                <a:spcPts val="700"/>
              </a:spcBef>
              <a:buSzPts val="1600"/>
              <a:buNone/>
            </a:pPr>
            <a:r>
              <a:rPr lang="en-IN" sz="1800" dirty="0">
                <a:latin typeface="Arial Narrow" panose="020B0606020202030204" pitchFamily="34" charset="0"/>
              </a:rPr>
              <a:t>Roy Lab</a:t>
            </a:r>
          </a:p>
          <a:p>
            <a:pPr marL="0" indent="0" algn="ctr">
              <a:spcBef>
                <a:spcPts val="700"/>
              </a:spcBef>
              <a:buSzPts val="1600"/>
              <a:buNone/>
            </a:pPr>
            <a:r>
              <a:rPr lang="en-IN" sz="1800" dirty="0">
                <a:latin typeface="Arial Narrow" panose="020B0606020202030204" pitchFamily="34" charset="0"/>
              </a:rPr>
              <a:t>Wisconsin Institute for Discovery</a:t>
            </a:r>
          </a:p>
          <a:p>
            <a:pPr marL="0" indent="0" algn="ctr">
              <a:spcBef>
                <a:spcPts val="700"/>
              </a:spcBef>
              <a:buSzPts val="1600"/>
              <a:buNone/>
            </a:pPr>
            <a:r>
              <a:rPr lang="en-IN" sz="1800" dirty="0">
                <a:latin typeface="Arial Narrow" panose="020B0606020202030204" pitchFamily="34" charset="0"/>
              </a:rPr>
              <a:t>University of Wisconsin-Madison, WI, USA 53715</a:t>
            </a:r>
          </a:p>
          <a:p>
            <a:pPr marL="0" indent="0" algn="ctr">
              <a:spcBef>
                <a:spcPts val="0"/>
              </a:spcBef>
              <a:buSzPts val="2800"/>
            </a:pPr>
            <a:endParaRPr lang="en-IN" sz="1400" dirty="0">
              <a:latin typeface="+mj-lt"/>
            </a:endParaRPr>
          </a:p>
        </p:txBody>
      </p:sp>
      <p:pic>
        <p:nvPicPr>
          <p:cNvPr id="18" name="Google Shape;63;p14">
            <a:extLst>
              <a:ext uri="{FF2B5EF4-FFF2-40B4-BE49-F238E27FC236}">
                <a16:creationId xmlns:a16="http://schemas.microsoft.com/office/drawing/2014/main" id="{88D54ADD-9965-3344-332E-D7FD9A127390}"/>
              </a:ext>
            </a:extLst>
          </p:cNvPr>
          <p:cNvPicPr preferRelativeResize="0"/>
          <p:nvPr/>
        </p:nvPicPr>
        <p:blipFill rotWithShape="1">
          <a:blip r:embed="rId3">
            <a:alphaModFix/>
          </a:blip>
          <a:srcRect/>
          <a:stretch/>
        </p:blipFill>
        <p:spPr>
          <a:xfrm>
            <a:off x="96505" y="238479"/>
            <a:ext cx="1148953" cy="772716"/>
          </a:xfrm>
          <a:prstGeom prst="rect">
            <a:avLst/>
          </a:prstGeom>
          <a:noFill/>
          <a:ln>
            <a:noFill/>
          </a:ln>
        </p:spPr>
      </p:pic>
      <p:pic>
        <p:nvPicPr>
          <p:cNvPr id="19" name="Google Shape;64;p14">
            <a:extLst>
              <a:ext uri="{FF2B5EF4-FFF2-40B4-BE49-F238E27FC236}">
                <a16:creationId xmlns:a16="http://schemas.microsoft.com/office/drawing/2014/main" id="{F028AEE2-00A3-8883-C825-CBFA20745CF5}"/>
              </a:ext>
            </a:extLst>
          </p:cNvPr>
          <p:cNvPicPr preferRelativeResize="0"/>
          <p:nvPr/>
        </p:nvPicPr>
        <p:blipFill rotWithShape="1">
          <a:blip r:embed="rId4">
            <a:alphaModFix/>
          </a:blip>
          <a:srcRect/>
          <a:stretch/>
        </p:blipFill>
        <p:spPr>
          <a:xfrm>
            <a:off x="7281861" y="238479"/>
            <a:ext cx="1389460" cy="916783"/>
          </a:xfrm>
          <a:prstGeom prst="rect">
            <a:avLst/>
          </a:prstGeom>
          <a:noFill/>
          <a:ln>
            <a:noFill/>
          </a:ln>
        </p:spPr>
      </p:pic>
      <p:sp>
        <p:nvSpPr>
          <p:cNvPr id="20" name="Google Shape;65;p14">
            <a:extLst>
              <a:ext uri="{FF2B5EF4-FFF2-40B4-BE49-F238E27FC236}">
                <a16:creationId xmlns:a16="http://schemas.microsoft.com/office/drawing/2014/main" id="{0DA0FDE2-3E3D-C1DF-5C5F-5239F35B3830}"/>
              </a:ext>
            </a:extLst>
          </p:cNvPr>
          <p:cNvSpPr txBox="1"/>
          <p:nvPr/>
        </p:nvSpPr>
        <p:spPr>
          <a:xfrm>
            <a:off x="2511630" y="5191839"/>
            <a:ext cx="4120739" cy="1015622"/>
          </a:xfrm>
          <a:prstGeom prst="rect">
            <a:avLst/>
          </a:prstGeom>
          <a:noFill/>
          <a:ln>
            <a:noFill/>
          </a:ln>
        </p:spPr>
        <p:txBody>
          <a:bodyPr spcFirstLastPara="1" wrap="square" lIns="91425" tIns="45700" rIns="91425" bIns="45700" anchor="t" anchorCtr="0">
            <a:spAutoFit/>
          </a:bodyPr>
          <a:lstStyle/>
          <a:p>
            <a:pPr algn="ctr">
              <a:buClr>
                <a:srgbClr val="C00000"/>
              </a:buClr>
              <a:buSzPts val="2000"/>
            </a:pPr>
            <a:r>
              <a:rPr lang="en-IN" sz="2000" b="1" dirty="0">
                <a:solidFill>
                  <a:srgbClr val="C00000"/>
                </a:solidFill>
                <a:latin typeface="Arial Narrow"/>
                <a:sym typeface="Arial Narrow"/>
              </a:rPr>
              <a:t>Throughput Computing in the Biology and Life Sciences Community</a:t>
            </a:r>
            <a:endParaRPr b="1" dirty="0"/>
          </a:p>
          <a:p>
            <a:pPr algn="ctr">
              <a:buClr>
                <a:srgbClr val="C00000"/>
              </a:buClr>
              <a:buSzPts val="2000"/>
            </a:pPr>
            <a:r>
              <a:rPr lang="en" sz="2000" b="1" dirty="0">
                <a:solidFill>
                  <a:srgbClr val="C00000"/>
                </a:solidFill>
                <a:latin typeface="Arial Narrow"/>
                <a:ea typeface="Arial Narrow"/>
                <a:cs typeface="Arial Narrow"/>
                <a:sym typeface="Arial Narrow"/>
              </a:rPr>
              <a:t>Jun 2</a:t>
            </a:r>
            <a:r>
              <a:rPr lang="en" sz="2000" b="1" baseline="30000" dirty="0">
                <a:solidFill>
                  <a:srgbClr val="C00000"/>
                </a:solidFill>
                <a:latin typeface="Arial Narrow"/>
                <a:ea typeface="Arial Narrow"/>
                <a:cs typeface="Arial Narrow"/>
                <a:sym typeface="Arial Narrow"/>
              </a:rPr>
              <a:t>nd</a:t>
            </a:r>
            <a:r>
              <a:rPr lang="en" sz="2000" b="1" dirty="0">
                <a:solidFill>
                  <a:srgbClr val="C00000"/>
                </a:solidFill>
                <a:latin typeface="Arial Narrow"/>
                <a:ea typeface="Arial Narrow"/>
                <a:cs typeface="Arial Narrow"/>
                <a:sym typeface="Arial Narrow"/>
              </a:rPr>
              <a:t> 2025</a:t>
            </a:r>
            <a:endParaRPr b="1" dirty="0"/>
          </a:p>
        </p:txBody>
      </p:sp>
      <p:grpSp>
        <p:nvGrpSpPr>
          <p:cNvPr id="21" name="Google Shape;103;p1">
            <a:extLst>
              <a:ext uri="{FF2B5EF4-FFF2-40B4-BE49-F238E27FC236}">
                <a16:creationId xmlns:a16="http://schemas.microsoft.com/office/drawing/2014/main" id="{4893B4B4-589A-0CA2-D2C4-226D00FEBACA}"/>
              </a:ext>
            </a:extLst>
          </p:cNvPr>
          <p:cNvGrpSpPr/>
          <p:nvPr/>
        </p:nvGrpSpPr>
        <p:grpSpPr>
          <a:xfrm>
            <a:off x="6009878" y="5791624"/>
            <a:ext cx="3134122" cy="444609"/>
            <a:chOff x="2941754" y="4576796"/>
            <a:chExt cx="2153519" cy="336170"/>
          </a:xfrm>
        </p:grpSpPr>
        <p:pic>
          <p:nvPicPr>
            <p:cNvPr id="22" name="Google Shape;104;p1">
              <a:extLst>
                <a:ext uri="{FF2B5EF4-FFF2-40B4-BE49-F238E27FC236}">
                  <a16:creationId xmlns:a16="http://schemas.microsoft.com/office/drawing/2014/main" id="{5B04D280-DBC8-0542-08F0-268CA0B386C6}"/>
                </a:ext>
              </a:extLst>
            </p:cNvPr>
            <p:cNvPicPr preferRelativeResize="0"/>
            <p:nvPr/>
          </p:nvPicPr>
          <p:blipFill rotWithShape="1">
            <a:blip r:embed="rId5">
              <a:alphaModFix/>
            </a:blip>
            <a:srcRect/>
            <a:stretch/>
          </p:blipFill>
          <p:spPr>
            <a:xfrm>
              <a:off x="2941754" y="4584577"/>
              <a:ext cx="318127" cy="328389"/>
            </a:xfrm>
            <a:prstGeom prst="rect">
              <a:avLst/>
            </a:prstGeom>
            <a:noFill/>
            <a:ln>
              <a:noFill/>
            </a:ln>
          </p:spPr>
        </p:pic>
        <p:sp>
          <p:nvSpPr>
            <p:cNvPr id="23" name="Google Shape;105;p1">
              <a:extLst>
                <a:ext uri="{FF2B5EF4-FFF2-40B4-BE49-F238E27FC236}">
                  <a16:creationId xmlns:a16="http://schemas.microsoft.com/office/drawing/2014/main" id="{02880371-2A95-58AE-FDE7-F22F3979A7FD}"/>
                </a:ext>
              </a:extLst>
            </p:cNvPr>
            <p:cNvSpPr txBox="1"/>
            <p:nvPr/>
          </p:nvSpPr>
          <p:spPr>
            <a:xfrm>
              <a:off x="3195373" y="4576796"/>
              <a:ext cx="1899900" cy="309000"/>
            </a:xfrm>
            <a:prstGeom prst="rect">
              <a:avLst/>
            </a:prstGeom>
            <a:noFill/>
            <a:ln>
              <a:noFill/>
            </a:ln>
          </p:spPr>
          <p:txBody>
            <a:bodyPr spcFirstLastPara="1" wrap="square" lIns="91425" tIns="45700" rIns="91425" bIns="45700" anchor="t" anchorCtr="0">
              <a:spAutoFit/>
            </a:bodyPr>
            <a:lstStyle/>
            <a:p>
              <a:pPr>
                <a:buClr>
                  <a:schemeClr val="dk1"/>
                </a:buClr>
                <a:buSzPts val="1400"/>
              </a:pPr>
              <a:r>
                <a:rPr lang="en-US" u="sng" dirty="0">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https://github.com/Roy-lab</a:t>
              </a:r>
              <a:endParaRPr dirty="0"/>
            </a:p>
          </p:txBody>
        </p:sp>
      </p:grpSp>
      <p:grpSp>
        <p:nvGrpSpPr>
          <p:cNvPr id="24" name="Google Shape;106;p1">
            <a:extLst>
              <a:ext uri="{FF2B5EF4-FFF2-40B4-BE49-F238E27FC236}">
                <a16:creationId xmlns:a16="http://schemas.microsoft.com/office/drawing/2014/main" id="{96A6F642-FFDB-929A-F563-89CAB42D700C}"/>
              </a:ext>
            </a:extLst>
          </p:cNvPr>
          <p:cNvGrpSpPr/>
          <p:nvPr/>
        </p:nvGrpSpPr>
        <p:grpSpPr>
          <a:xfrm>
            <a:off x="6183824" y="6253408"/>
            <a:ext cx="2960176" cy="513708"/>
            <a:chOff x="6780692" y="4506024"/>
            <a:chExt cx="2129672" cy="355290"/>
          </a:xfrm>
        </p:grpSpPr>
        <p:pic>
          <p:nvPicPr>
            <p:cNvPr id="25" name="Google Shape;107;p1" descr="A picture containing icon&#10;&#10;Description automatically generated">
              <a:extLst>
                <a:ext uri="{FF2B5EF4-FFF2-40B4-BE49-F238E27FC236}">
                  <a16:creationId xmlns:a16="http://schemas.microsoft.com/office/drawing/2014/main" id="{53ECD2F6-DBFB-46A5-D950-28B41134B8C2}"/>
                </a:ext>
              </a:extLst>
            </p:cNvPr>
            <p:cNvPicPr preferRelativeResize="0"/>
            <p:nvPr/>
          </p:nvPicPr>
          <p:blipFill rotWithShape="1">
            <a:blip r:embed="rId7">
              <a:alphaModFix/>
            </a:blip>
            <a:srcRect l="21539" t="19286" r="22653" b="24627"/>
            <a:stretch/>
          </p:blipFill>
          <p:spPr>
            <a:xfrm>
              <a:off x="6780692" y="4506024"/>
              <a:ext cx="328272" cy="355290"/>
            </a:xfrm>
            <a:prstGeom prst="rect">
              <a:avLst/>
            </a:prstGeom>
            <a:noFill/>
            <a:ln>
              <a:noFill/>
            </a:ln>
          </p:spPr>
        </p:pic>
        <p:sp>
          <p:nvSpPr>
            <p:cNvPr id="26" name="Google Shape;108;p1">
              <a:extLst>
                <a:ext uri="{FF2B5EF4-FFF2-40B4-BE49-F238E27FC236}">
                  <a16:creationId xmlns:a16="http://schemas.microsoft.com/office/drawing/2014/main" id="{EC4C3728-929A-6109-E3E2-C3EB686EABD6}"/>
                </a:ext>
              </a:extLst>
            </p:cNvPr>
            <p:cNvSpPr txBox="1"/>
            <p:nvPr/>
          </p:nvSpPr>
          <p:spPr>
            <a:xfrm>
              <a:off x="7058164" y="4529781"/>
              <a:ext cx="1852200" cy="307500"/>
            </a:xfrm>
            <a:prstGeom prst="rect">
              <a:avLst/>
            </a:prstGeom>
            <a:noFill/>
            <a:ln>
              <a:noFill/>
            </a:ln>
          </p:spPr>
          <p:txBody>
            <a:bodyPr spcFirstLastPara="1" wrap="square" lIns="91425" tIns="45700" rIns="91425" bIns="45700" anchor="t" anchorCtr="0">
              <a:spAutoFit/>
            </a:bodyPr>
            <a:lstStyle/>
            <a:p>
              <a:pPr>
                <a:buClr>
                  <a:schemeClr val="dk1"/>
                </a:buClr>
                <a:buSzPts val="1400"/>
              </a:pPr>
              <a:r>
                <a:rPr lang="en-US" u="sng" dirty="0">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roylab.discovery.wisc.edu</a:t>
              </a:r>
              <a:endParaRPr dirty="0"/>
            </a:p>
          </p:txBody>
        </p:sp>
      </p:grpSp>
      <p:sp>
        <p:nvSpPr>
          <p:cNvPr id="27" name="Slide Number Placeholder 7">
            <a:extLst>
              <a:ext uri="{FF2B5EF4-FFF2-40B4-BE49-F238E27FC236}">
                <a16:creationId xmlns:a16="http://schemas.microsoft.com/office/drawing/2014/main" id="{BC5982FE-AB68-ECD9-0712-18A08CF73803}"/>
              </a:ext>
            </a:extLst>
          </p:cNvPr>
          <p:cNvSpPr>
            <a:spLocks noGrp="1"/>
          </p:cNvSpPr>
          <p:nvPr>
            <p:ph type="sldNum" idx="12"/>
          </p:nvPr>
        </p:nvSpPr>
        <p:spPr>
          <a:xfrm>
            <a:off x="6383923" y="6170371"/>
            <a:ext cx="2057400" cy="365125"/>
          </a:xfrm>
        </p:spPr>
        <p:txBody>
          <a:bodyPr/>
          <a:lstStyle/>
          <a:p>
            <a:pPr marL="0" lvl="0" indent="0" algn="r" rtl="0">
              <a:spcBef>
                <a:spcPts val="0"/>
              </a:spcBef>
              <a:spcAft>
                <a:spcPts val="0"/>
              </a:spcAft>
              <a:buNone/>
            </a:pPr>
            <a:fld id="{00000000-1234-1234-1234-123412341234}" type="slidenum">
              <a:rPr lang="en-US" smtClean="0"/>
              <a:t>1</a:t>
            </a:fld>
            <a:endParaRPr lang="en-US"/>
          </a:p>
        </p:txBody>
      </p:sp>
    </p:spTree>
    <p:extLst>
      <p:ext uri="{BB962C8B-B14F-4D97-AF65-F5344CB8AC3E}">
        <p14:creationId xmlns:p14="http://schemas.microsoft.com/office/powerpoint/2010/main" val="3821027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9E6BD-F073-FEEE-3034-1E6E78344A29}"/>
              </a:ext>
            </a:extLst>
          </p:cNvPr>
          <p:cNvSpPr>
            <a:spLocks noGrp="1"/>
          </p:cNvSpPr>
          <p:nvPr>
            <p:ph type="title"/>
          </p:nvPr>
        </p:nvSpPr>
        <p:spPr/>
        <p:txBody>
          <a:bodyPr/>
          <a:lstStyle/>
          <a:p>
            <a:r>
              <a:rPr lang="en-US" dirty="0"/>
              <a:t>Inferring GRNs for diverse systems</a:t>
            </a:r>
          </a:p>
        </p:txBody>
      </p:sp>
      <p:pic>
        <p:nvPicPr>
          <p:cNvPr id="4" name="Picture 3">
            <a:extLst>
              <a:ext uri="{FF2B5EF4-FFF2-40B4-BE49-F238E27FC236}">
                <a16:creationId xmlns:a16="http://schemas.microsoft.com/office/drawing/2014/main" id="{4B121962-4B4F-531E-A081-B0E4BB0B7DEE}"/>
              </a:ext>
            </a:extLst>
          </p:cNvPr>
          <p:cNvPicPr>
            <a:picLocks noChangeAspect="1"/>
          </p:cNvPicPr>
          <p:nvPr/>
        </p:nvPicPr>
        <p:blipFill>
          <a:blip r:embed="rId2"/>
          <a:stretch>
            <a:fillRect/>
          </a:stretch>
        </p:blipFill>
        <p:spPr>
          <a:xfrm>
            <a:off x="0" y="1190583"/>
            <a:ext cx="6451600" cy="1460500"/>
          </a:xfrm>
          <a:prstGeom prst="rect">
            <a:avLst/>
          </a:prstGeom>
        </p:spPr>
      </p:pic>
      <p:pic>
        <p:nvPicPr>
          <p:cNvPr id="5" name="Picture 4">
            <a:extLst>
              <a:ext uri="{FF2B5EF4-FFF2-40B4-BE49-F238E27FC236}">
                <a16:creationId xmlns:a16="http://schemas.microsoft.com/office/drawing/2014/main" id="{17214FD8-832D-4728-441F-0C99441A3313}"/>
              </a:ext>
            </a:extLst>
          </p:cNvPr>
          <p:cNvPicPr>
            <a:picLocks noChangeAspect="1"/>
          </p:cNvPicPr>
          <p:nvPr/>
        </p:nvPicPr>
        <p:blipFill>
          <a:blip r:embed="rId3"/>
          <a:stretch>
            <a:fillRect/>
          </a:stretch>
        </p:blipFill>
        <p:spPr>
          <a:xfrm>
            <a:off x="0" y="3625466"/>
            <a:ext cx="3885648" cy="1433859"/>
          </a:xfrm>
          <a:prstGeom prst="rect">
            <a:avLst/>
          </a:prstGeom>
        </p:spPr>
      </p:pic>
      <p:pic>
        <p:nvPicPr>
          <p:cNvPr id="6" name="Picture 5">
            <a:extLst>
              <a:ext uri="{FF2B5EF4-FFF2-40B4-BE49-F238E27FC236}">
                <a16:creationId xmlns:a16="http://schemas.microsoft.com/office/drawing/2014/main" id="{D5CF2818-85F4-A9DE-138E-B95AC367B5AC}"/>
              </a:ext>
            </a:extLst>
          </p:cNvPr>
          <p:cNvPicPr>
            <a:picLocks noChangeAspect="1"/>
          </p:cNvPicPr>
          <p:nvPr/>
        </p:nvPicPr>
        <p:blipFill>
          <a:blip r:embed="rId4"/>
          <a:stretch>
            <a:fillRect/>
          </a:stretch>
        </p:blipFill>
        <p:spPr>
          <a:xfrm>
            <a:off x="-22639" y="5461531"/>
            <a:ext cx="6198704" cy="1320094"/>
          </a:xfrm>
          <a:prstGeom prst="rect">
            <a:avLst/>
          </a:prstGeom>
        </p:spPr>
      </p:pic>
      <p:pic>
        <p:nvPicPr>
          <p:cNvPr id="7" name="Picture 6">
            <a:extLst>
              <a:ext uri="{FF2B5EF4-FFF2-40B4-BE49-F238E27FC236}">
                <a16:creationId xmlns:a16="http://schemas.microsoft.com/office/drawing/2014/main" id="{DEE7FCDE-D321-B40F-CB04-DC52F93B7E67}"/>
              </a:ext>
            </a:extLst>
          </p:cNvPr>
          <p:cNvPicPr>
            <a:picLocks noChangeAspect="1"/>
          </p:cNvPicPr>
          <p:nvPr/>
        </p:nvPicPr>
        <p:blipFill>
          <a:blip r:embed="rId5"/>
          <a:stretch>
            <a:fillRect/>
          </a:stretch>
        </p:blipFill>
        <p:spPr>
          <a:xfrm>
            <a:off x="3773952" y="4369200"/>
            <a:ext cx="5355296" cy="1124082"/>
          </a:xfrm>
          <a:prstGeom prst="rect">
            <a:avLst/>
          </a:prstGeom>
        </p:spPr>
      </p:pic>
      <p:pic>
        <p:nvPicPr>
          <p:cNvPr id="8" name="Picture 7">
            <a:extLst>
              <a:ext uri="{FF2B5EF4-FFF2-40B4-BE49-F238E27FC236}">
                <a16:creationId xmlns:a16="http://schemas.microsoft.com/office/drawing/2014/main" id="{C14859E2-081A-A904-1EA6-E32D328B0821}"/>
              </a:ext>
            </a:extLst>
          </p:cNvPr>
          <p:cNvPicPr>
            <a:picLocks noChangeAspect="1"/>
          </p:cNvPicPr>
          <p:nvPr/>
        </p:nvPicPr>
        <p:blipFill>
          <a:blip r:embed="rId6"/>
          <a:stretch>
            <a:fillRect/>
          </a:stretch>
        </p:blipFill>
        <p:spPr>
          <a:xfrm>
            <a:off x="2959100" y="2509004"/>
            <a:ext cx="6184900" cy="1231900"/>
          </a:xfrm>
          <a:prstGeom prst="rect">
            <a:avLst/>
          </a:prstGeom>
        </p:spPr>
      </p:pic>
    </p:spTree>
    <p:extLst>
      <p:ext uri="{BB962C8B-B14F-4D97-AF65-F5344CB8AC3E}">
        <p14:creationId xmlns:p14="http://schemas.microsoft.com/office/powerpoint/2010/main" val="30726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100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150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200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774E2-9139-0641-8DDA-89B57E4ECC3D}"/>
              </a:ext>
            </a:extLst>
          </p:cNvPr>
          <p:cNvSpPr>
            <a:spLocks noGrp="1"/>
          </p:cNvSpPr>
          <p:nvPr>
            <p:ph type="title"/>
          </p:nvPr>
        </p:nvSpPr>
        <p:spPr/>
        <p:txBody>
          <a:bodyPr>
            <a:normAutofit fontScale="90000"/>
          </a:bodyPr>
          <a:lstStyle/>
          <a:p>
            <a:r>
              <a:rPr lang="en-US" dirty="0"/>
              <a:t>Examining cell type-specific GRNs in many systems</a:t>
            </a:r>
          </a:p>
        </p:txBody>
      </p:sp>
      <p:sp>
        <p:nvSpPr>
          <p:cNvPr id="4" name="Rounded Rectangle 3">
            <a:extLst>
              <a:ext uri="{FF2B5EF4-FFF2-40B4-BE49-F238E27FC236}">
                <a16:creationId xmlns:a16="http://schemas.microsoft.com/office/drawing/2014/main" id="{6D629973-679D-464A-9AB3-5051D24790F1}"/>
              </a:ext>
            </a:extLst>
          </p:cNvPr>
          <p:cNvSpPr/>
          <p:nvPr/>
        </p:nvSpPr>
        <p:spPr>
          <a:xfrm>
            <a:off x="6917799" y="2211540"/>
            <a:ext cx="1949153" cy="3413223"/>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212186F-D0E1-FA44-BC08-61AD291A6665}"/>
              </a:ext>
            </a:extLst>
          </p:cNvPr>
          <p:cNvSpPr txBox="1"/>
          <p:nvPr/>
        </p:nvSpPr>
        <p:spPr>
          <a:xfrm>
            <a:off x="0" y="6541353"/>
            <a:ext cx="8366065" cy="307777"/>
          </a:xfrm>
          <a:prstGeom prst="rect">
            <a:avLst/>
          </a:prstGeom>
          <a:noFill/>
        </p:spPr>
        <p:txBody>
          <a:bodyPr wrap="square" rtlCol="0">
            <a:spAutoFit/>
          </a:bodyPr>
          <a:lstStyle/>
          <a:p>
            <a:r>
              <a:rPr lang="en-US" sz="1400" dirty="0"/>
              <a:t>Picture credits: Sridharan lab, Ane lab, Ashton lab, CDC, Wikipedia</a:t>
            </a:r>
          </a:p>
        </p:txBody>
      </p:sp>
      <p:grpSp>
        <p:nvGrpSpPr>
          <p:cNvPr id="6" name="Group 5">
            <a:extLst>
              <a:ext uri="{FF2B5EF4-FFF2-40B4-BE49-F238E27FC236}">
                <a16:creationId xmlns:a16="http://schemas.microsoft.com/office/drawing/2014/main" id="{FC37AB7A-077E-6444-8A1D-9C1BDC4D1935}"/>
              </a:ext>
            </a:extLst>
          </p:cNvPr>
          <p:cNvGrpSpPr/>
          <p:nvPr/>
        </p:nvGrpSpPr>
        <p:grpSpPr>
          <a:xfrm>
            <a:off x="4730404" y="2211540"/>
            <a:ext cx="1949153" cy="3413223"/>
            <a:chOff x="4769452" y="2211540"/>
            <a:chExt cx="1949153" cy="3413223"/>
          </a:xfrm>
        </p:grpSpPr>
        <p:sp>
          <p:nvSpPr>
            <p:cNvPr id="7" name="Rounded Rectangle 6">
              <a:extLst>
                <a:ext uri="{FF2B5EF4-FFF2-40B4-BE49-F238E27FC236}">
                  <a16:creationId xmlns:a16="http://schemas.microsoft.com/office/drawing/2014/main" id="{ECFE7D19-4640-A044-AA26-6E345B10FF19}"/>
                </a:ext>
              </a:extLst>
            </p:cNvPr>
            <p:cNvSpPr/>
            <p:nvPr/>
          </p:nvSpPr>
          <p:spPr>
            <a:xfrm>
              <a:off x="4769452" y="2211540"/>
              <a:ext cx="1949153" cy="3413223"/>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905421C-E257-C043-B255-6B804AD61B9A}"/>
                </a:ext>
              </a:extLst>
            </p:cNvPr>
            <p:cNvSpPr txBox="1"/>
            <p:nvPr/>
          </p:nvSpPr>
          <p:spPr>
            <a:xfrm>
              <a:off x="4945505" y="4713608"/>
              <a:ext cx="1566810" cy="707886"/>
            </a:xfrm>
            <a:prstGeom prst="rect">
              <a:avLst/>
            </a:prstGeom>
            <a:noFill/>
          </p:spPr>
          <p:txBody>
            <a:bodyPr wrap="square" rtlCol="0">
              <a:spAutoFit/>
            </a:bodyPr>
            <a:lstStyle/>
            <a:p>
              <a:pPr algn="ctr"/>
              <a:r>
                <a:rPr lang="en-US" sz="2000" dirty="0">
                  <a:latin typeface="Arial Narrow" panose="020B0604020202020204" pitchFamily="34" charset="0"/>
                  <a:cs typeface="Arial Narrow" panose="020B0604020202020204" pitchFamily="34" charset="0"/>
                </a:rPr>
                <a:t>Nitrogen fixation</a:t>
              </a:r>
            </a:p>
          </p:txBody>
        </p:sp>
      </p:grpSp>
      <p:grpSp>
        <p:nvGrpSpPr>
          <p:cNvPr id="10" name="Group 9">
            <a:extLst>
              <a:ext uri="{FF2B5EF4-FFF2-40B4-BE49-F238E27FC236}">
                <a16:creationId xmlns:a16="http://schemas.microsoft.com/office/drawing/2014/main" id="{1AE3C12C-8319-AC45-B6E7-06EE53BBAA60}"/>
              </a:ext>
            </a:extLst>
          </p:cNvPr>
          <p:cNvGrpSpPr/>
          <p:nvPr/>
        </p:nvGrpSpPr>
        <p:grpSpPr>
          <a:xfrm>
            <a:off x="169031" y="2211540"/>
            <a:ext cx="2024968" cy="3413223"/>
            <a:chOff x="169031" y="2211540"/>
            <a:chExt cx="2024968" cy="3413223"/>
          </a:xfrm>
        </p:grpSpPr>
        <p:sp>
          <p:nvSpPr>
            <p:cNvPr id="11" name="Rounded Rectangle 10">
              <a:extLst>
                <a:ext uri="{FF2B5EF4-FFF2-40B4-BE49-F238E27FC236}">
                  <a16:creationId xmlns:a16="http://schemas.microsoft.com/office/drawing/2014/main" id="{177B6508-23B8-A640-ABAC-72E20F90041C}"/>
                </a:ext>
              </a:extLst>
            </p:cNvPr>
            <p:cNvSpPr/>
            <p:nvPr/>
          </p:nvSpPr>
          <p:spPr>
            <a:xfrm>
              <a:off x="244846" y="2211540"/>
              <a:ext cx="1949153" cy="3413223"/>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10B0ADF-08CA-1F47-971E-3CC6621205F7}"/>
                </a:ext>
              </a:extLst>
            </p:cNvPr>
            <p:cNvSpPr txBox="1"/>
            <p:nvPr/>
          </p:nvSpPr>
          <p:spPr>
            <a:xfrm>
              <a:off x="169031" y="4659182"/>
              <a:ext cx="2024968" cy="707886"/>
            </a:xfrm>
            <a:prstGeom prst="rect">
              <a:avLst/>
            </a:prstGeom>
            <a:noFill/>
          </p:spPr>
          <p:txBody>
            <a:bodyPr wrap="square" rtlCol="0">
              <a:spAutoFit/>
            </a:bodyPr>
            <a:lstStyle/>
            <a:p>
              <a:pPr algn="ctr"/>
              <a:r>
                <a:rPr lang="en-US" sz="2000" dirty="0">
                  <a:latin typeface="Arial Narrow" panose="020B0604020202020204" pitchFamily="34" charset="0"/>
                  <a:cs typeface="Arial Narrow" panose="020B0604020202020204" pitchFamily="34" charset="0"/>
                </a:rPr>
                <a:t>Cellular reprogramming</a:t>
              </a:r>
            </a:p>
          </p:txBody>
        </p:sp>
        <p:pic>
          <p:nvPicPr>
            <p:cNvPr id="13" name="Picture 2">
              <a:extLst>
                <a:ext uri="{FF2B5EF4-FFF2-40B4-BE49-F238E27FC236}">
                  <a16:creationId xmlns:a16="http://schemas.microsoft.com/office/drawing/2014/main" id="{ECEEFEA9-CD1A-EE4B-A2FD-C1D4593144FF}"/>
                </a:ext>
              </a:extLst>
            </p:cNvPr>
            <p:cNvPicPr>
              <a:picLocks noChangeAspect="1" noChangeArrowheads="1"/>
            </p:cNvPicPr>
            <p:nvPr/>
          </p:nvPicPr>
          <p:blipFill>
            <a:blip r:embed="rId3" cstate="print"/>
            <a:srcRect/>
            <a:stretch>
              <a:fillRect/>
            </a:stretch>
          </p:blipFill>
          <p:spPr bwMode="auto">
            <a:xfrm>
              <a:off x="348263" y="3615680"/>
              <a:ext cx="676286" cy="866550"/>
            </a:xfrm>
            <a:prstGeom prst="rect">
              <a:avLst/>
            </a:prstGeom>
            <a:noFill/>
            <a:ln w="9525">
              <a:noFill/>
              <a:miter lim="800000"/>
              <a:headEnd/>
              <a:tailEnd/>
            </a:ln>
            <a:effectLst/>
          </p:spPr>
        </p:pic>
        <p:grpSp>
          <p:nvGrpSpPr>
            <p:cNvPr id="14" name="Group 38">
              <a:extLst>
                <a:ext uri="{FF2B5EF4-FFF2-40B4-BE49-F238E27FC236}">
                  <a16:creationId xmlns:a16="http://schemas.microsoft.com/office/drawing/2014/main" id="{B73E3DA7-240F-4E40-8128-8E9F9F404953}"/>
                </a:ext>
              </a:extLst>
            </p:cNvPr>
            <p:cNvGrpSpPr/>
            <p:nvPr/>
          </p:nvGrpSpPr>
          <p:grpSpPr>
            <a:xfrm>
              <a:off x="846177" y="2621652"/>
              <a:ext cx="876157" cy="776372"/>
              <a:chOff x="381000" y="2590582"/>
              <a:chExt cx="1447800" cy="1448018"/>
            </a:xfrm>
          </p:grpSpPr>
          <p:sp>
            <p:nvSpPr>
              <p:cNvPr id="20" name="Rounded Rectangle 19">
                <a:extLst>
                  <a:ext uri="{FF2B5EF4-FFF2-40B4-BE49-F238E27FC236}">
                    <a16:creationId xmlns:a16="http://schemas.microsoft.com/office/drawing/2014/main" id="{0D14F0D0-CE85-D840-AD0F-3DF842F95804}"/>
                  </a:ext>
                </a:extLst>
              </p:cNvPr>
              <p:cNvSpPr/>
              <p:nvPr/>
            </p:nvSpPr>
            <p:spPr>
              <a:xfrm>
                <a:off x="1143000" y="2590800"/>
                <a:ext cx="685800" cy="685800"/>
              </a:xfrm>
              <a:prstGeom prst="roundRect">
                <a:avLst>
                  <a:gd name="adj" fmla="val 50000"/>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1" name="Rounded Rectangle 20">
                <a:extLst>
                  <a:ext uri="{FF2B5EF4-FFF2-40B4-BE49-F238E27FC236}">
                    <a16:creationId xmlns:a16="http://schemas.microsoft.com/office/drawing/2014/main" id="{E0490676-3BF8-AE4D-9B08-843BA9760FC6}"/>
                  </a:ext>
                </a:extLst>
              </p:cNvPr>
              <p:cNvSpPr/>
              <p:nvPr/>
            </p:nvSpPr>
            <p:spPr>
              <a:xfrm>
                <a:off x="381000" y="2590582"/>
                <a:ext cx="685800" cy="685800"/>
              </a:xfrm>
              <a:prstGeom prst="roundRect">
                <a:avLst>
                  <a:gd name="adj" fmla="val 50000"/>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2" name="Rounded Rectangle 21">
                <a:extLst>
                  <a:ext uri="{FF2B5EF4-FFF2-40B4-BE49-F238E27FC236}">
                    <a16:creationId xmlns:a16="http://schemas.microsoft.com/office/drawing/2014/main" id="{3DD37FF6-0878-3442-9929-4339BDFE702B}"/>
                  </a:ext>
                </a:extLst>
              </p:cNvPr>
              <p:cNvSpPr/>
              <p:nvPr/>
            </p:nvSpPr>
            <p:spPr>
              <a:xfrm>
                <a:off x="1143000" y="3352800"/>
                <a:ext cx="685800" cy="685800"/>
              </a:xfrm>
              <a:prstGeom prst="roundRect">
                <a:avLst>
                  <a:gd name="adj" fmla="val 48148"/>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3" name="Rounded Rectangle 22">
                <a:extLst>
                  <a:ext uri="{FF2B5EF4-FFF2-40B4-BE49-F238E27FC236}">
                    <a16:creationId xmlns:a16="http://schemas.microsoft.com/office/drawing/2014/main" id="{37570C27-F15D-314B-A26C-DD96AE3F7746}"/>
                  </a:ext>
                </a:extLst>
              </p:cNvPr>
              <p:cNvSpPr/>
              <p:nvPr/>
            </p:nvSpPr>
            <p:spPr>
              <a:xfrm>
                <a:off x="381000" y="3352582"/>
                <a:ext cx="685800" cy="685800"/>
              </a:xfrm>
              <a:prstGeom prst="roundRect">
                <a:avLst>
                  <a:gd name="adj" fmla="val 50000"/>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4" name="TextBox 23">
                <a:extLst>
                  <a:ext uri="{FF2B5EF4-FFF2-40B4-BE49-F238E27FC236}">
                    <a16:creationId xmlns:a16="http://schemas.microsoft.com/office/drawing/2014/main" id="{3ADE59CD-6A78-1949-B74E-4605D14DDB2A}"/>
                  </a:ext>
                </a:extLst>
              </p:cNvPr>
              <p:cNvSpPr txBox="1"/>
              <p:nvPr/>
            </p:nvSpPr>
            <p:spPr>
              <a:xfrm>
                <a:off x="405384" y="2742982"/>
                <a:ext cx="433132" cy="246221"/>
              </a:xfrm>
              <a:prstGeom prst="rect">
                <a:avLst/>
              </a:prstGeom>
              <a:noFill/>
            </p:spPr>
            <p:txBody>
              <a:bodyPr wrap="none" rtlCol="0">
                <a:spAutoFit/>
              </a:bodyPr>
              <a:lstStyle/>
              <a:p>
                <a:r>
                  <a:rPr lang="en-US" sz="1000" dirty="0"/>
                  <a:t>Oct4</a:t>
                </a:r>
              </a:p>
            </p:txBody>
          </p:sp>
          <p:sp>
            <p:nvSpPr>
              <p:cNvPr id="25" name="TextBox 24">
                <a:extLst>
                  <a:ext uri="{FF2B5EF4-FFF2-40B4-BE49-F238E27FC236}">
                    <a16:creationId xmlns:a16="http://schemas.microsoft.com/office/drawing/2014/main" id="{2BF19BA8-4A65-DA48-A570-B8FCA47C1B71}"/>
                  </a:ext>
                </a:extLst>
              </p:cNvPr>
              <p:cNvSpPr txBox="1"/>
              <p:nvPr/>
            </p:nvSpPr>
            <p:spPr>
              <a:xfrm>
                <a:off x="413718" y="3504458"/>
                <a:ext cx="433132" cy="246221"/>
              </a:xfrm>
              <a:prstGeom prst="rect">
                <a:avLst/>
              </a:prstGeom>
              <a:noFill/>
            </p:spPr>
            <p:txBody>
              <a:bodyPr wrap="none" rtlCol="0">
                <a:spAutoFit/>
              </a:bodyPr>
              <a:lstStyle/>
              <a:p>
                <a:r>
                  <a:rPr lang="en-US" sz="1000" dirty="0"/>
                  <a:t>Sox2</a:t>
                </a:r>
              </a:p>
            </p:txBody>
          </p:sp>
          <p:sp>
            <p:nvSpPr>
              <p:cNvPr id="26" name="TextBox 25">
                <a:extLst>
                  <a:ext uri="{FF2B5EF4-FFF2-40B4-BE49-F238E27FC236}">
                    <a16:creationId xmlns:a16="http://schemas.microsoft.com/office/drawing/2014/main" id="{6FAB4B14-FBD9-AD40-B563-421D486597CF}"/>
                  </a:ext>
                </a:extLst>
              </p:cNvPr>
              <p:cNvSpPr txBox="1"/>
              <p:nvPr/>
            </p:nvSpPr>
            <p:spPr>
              <a:xfrm>
                <a:off x="1216782" y="3505200"/>
                <a:ext cx="385042" cy="246221"/>
              </a:xfrm>
              <a:prstGeom prst="rect">
                <a:avLst/>
              </a:prstGeom>
              <a:noFill/>
            </p:spPr>
            <p:txBody>
              <a:bodyPr wrap="none" rtlCol="0">
                <a:spAutoFit/>
              </a:bodyPr>
              <a:lstStyle/>
              <a:p>
                <a:r>
                  <a:rPr lang="en-US" sz="1000" dirty="0">
                    <a:solidFill>
                      <a:schemeClr val="bg1"/>
                    </a:solidFill>
                  </a:rPr>
                  <a:t>Klf4</a:t>
                </a:r>
              </a:p>
            </p:txBody>
          </p:sp>
          <p:sp>
            <p:nvSpPr>
              <p:cNvPr id="27" name="TextBox 26">
                <a:extLst>
                  <a:ext uri="{FF2B5EF4-FFF2-40B4-BE49-F238E27FC236}">
                    <a16:creationId xmlns:a16="http://schemas.microsoft.com/office/drawing/2014/main" id="{386BA8CD-9401-9845-BFAA-397E0FBF41D8}"/>
                  </a:ext>
                </a:extLst>
              </p:cNvPr>
              <p:cNvSpPr txBox="1"/>
              <p:nvPr/>
            </p:nvSpPr>
            <p:spPr>
              <a:xfrm>
                <a:off x="1143000" y="2743200"/>
                <a:ext cx="460382" cy="246221"/>
              </a:xfrm>
              <a:prstGeom prst="rect">
                <a:avLst/>
              </a:prstGeom>
              <a:noFill/>
            </p:spPr>
            <p:txBody>
              <a:bodyPr wrap="none" rtlCol="0">
                <a:spAutoFit/>
              </a:bodyPr>
              <a:lstStyle/>
              <a:p>
                <a:r>
                  <a:rPr lang="en-US" sz="1000" dirty="0" err="1">
                    <a:solidFill>
                      <a:schemeClr val="bg1"/>
                    </a:solidFill>
                  </a:rPr>
                  <a:t>cMyc</a:t>
                </a:r>
                <a:endParaRPr lang="en-US" sz="1000" dirty="0">
                  <a:solidFill>
                    <a:schemeClr val="bg1"/>
                  </a:solidFill>
                </a:endParaRPr>
              </a:p>
            </p:txBody>
          </p:sp>
        </p:grpSp>
        <p:grpSp>
          <p:nvGrpSpPr>
            <p:cNvPr id="15" name="Group 40">
              <a:extLst>
                <a:ext uri="{FF2B5EF4-FFF2-40B4-BE49-F238E27FC236}">
                  <a16:creationId xmlns:a16="http://schemas.microsoft.com/office/drawing/2014/main" id="{500AC17F-0F7C-5043-B666-D8ECC86D8554}"/>
                </a:ext>
              </a:extLst>
            </p:cNvPr>
            <p:cNvGrpSpPr/>
            <p:nvPr/>
          </p:nvGrpSpPr>
          <p:grpSpPr>
            <a:xfrm>
              <a:off x="814225" y="3696232"/>
              <a:ext cx="1341309" cy="791767"/>
              <a:chOff x="3594536" y="2846889"/>
              <a:chExt cx="1676859" cy="982439"/>
            </a:xfrm>
          </p:grpSpPr>
          <p:cxnSp>
            <p:nvCxnSpPr>
              <p:cNvPr id="17" name="Straight Arrow Connector 16">
                <a:extLst>
                  <a:ext uri="{FF2B5EF4-FFF2-40B4-BE49-F238E27FC236}">
                    <a16:creationId xmlns:a16="http://schemas.microsoft.com/office/drawing/2014/main" id="{9C68885A-1D66-0740-AC2E-6D2D5B210476}"/>
                  </a:ext>
                </a:extLst>
              </p:cNvPr>
              <p:cNvCxnSpPr/>
              <p:nvPr/>
            </p:nvCxnSpPr>
            <p:spPr>
              <a:xfrm>
                <a:off x="3733800" y="3308350"/>
                <a:ext cx="5334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8" name="Picture 2">
                <a:extLst>
                  <a:ext uri="{FF2B5EF4-FFF2-40B4-BE49-F238E27FC236}">
                    <a16:creationId xmlns:a16="http://schemas.microsoft.com/office/drawing/2014/main" id="{BA728F67-D73C-0B4D-B4AA-3827EC85813B}"/>
                  </a:ext>
                </a:extLst>
              </p:cNvPr>
              <p:cNvPicPr>
                <a:picLocks noChangeAspect="1" noChangeArrowheads="1"/>
              </p:cNvPicPr>
              <p:nvPr/>
            </p:nvPicPr>
            <p:blipFill>
              <a:blip r:embed="rId4" cstate="print"/>
              <a:srcRect/>
              <a:stretch>
                <a:fillRect/>
              </a:stretch>
            </p:blipFill>
            <p:spPr bwMode="auto">
              <a:xfrm>
                <a:off x="4317710" y="2846889"/>
                <a:ext cx="953685" cy="982439"/>
              </a:xfrm>
              <a:prstGeom prst="rect">
                <a:avLst/>
              </a:prstGeom>
              <a:noFill/>
              <a:ln w="9525">
                <a:noFill/>
                <a:miter lim="800000"/>
                <a:headEnd/>
                <a:tailEnd/>
              </a:ln>
              <a:effectLst/>
            </p:spPr>
          </p:pic>
          <p:sp>
            <p:nvSpPr>
              <p:cNvPr id="19" name="TextBox 18">
                <a:extLst>
                  <a:ext uri="{FF2B5EF4-FFF2-40B4-BE49-F238E27FC236}">
                    <a16:creationId xmlns:a16="http://schemas.microsoft.com/office/drawing/2014/main" id="{6C592FF5-37B6-4343-BD03-2CA4D9883A1D}"/>
                  </a:ext>
                </a:extLst>
              </p:cNvPr>
              <p:cNvSpPr txBox="1"/>
              <p:nvPr/>
            </p:nvSpPr>
            <p:spPr>
              <a:xfrm>
                <a:off x="3594536" y="3444984"/>
                <a:ext cx="619080" cy="276999"/>
              </a:xfrm>
              <a:prstGeom prst="rect">
                <a:avLst/>
              </a:prstGeom>
              <a:noFill/>
            </p:spPr>
            <p:txBody>
              <a:bodyPr wrap="none" rtlCol="0">
                <a:spAutoFit/>
              </a:bodyPr>
              <a:lstStyle/>
              <a:p>
                <a:r>
                  <a:rPr lang="en-US" sz="1200" dirty="0">
                    <a:latin typeface="Arial Narrow"/>
                    <a:cs typeface="Arial Narrow"/>
                  </a:rPr>
                  <a:t>2-3 wks</a:t>
                </a:r>
              </a:p>
            </p:txBody>
          </p:sp>
        </p:grpSp>
      </p:grpSp>
      <p:grpSp>
        <p:nvGrpSpPr>
          <p:cNvPr id="28" name="Group 27">
            <a:extLst>
              <a:ext uri="{FF2B5EF4-FFF2-40B4-BE49-F238E27FC236}">
                <a16:creationId xmlns:a16="http://schemas.microsoft.com/office/drawing/2014/main" id="{191323A3-DB9A-5B4A-A6E3-34B2595FEF0F}"/>
              </a:ext>
            </a:extLst>
          </p:cNvPr>
          <p:cNvGrpSpPr/>
          <p:nvPr/>
        </p:nvGrpSpPr>
        <p:grpSpPr>
          <a:xfrm>
            <a:off x="2406350" y="2211540"/>
            <a:ext cx="2165650" cy="3413223"/>
            <a:chOff x="2406350" y="2211540"/>
            <a:chExt cx="2165650" cy="3413223"/>
          </a:xfrm>
        </p:grpSpPr>
        <p:sp>
          <p:nvSpPr>
            <p:cNvPr id="29" name="Rounded Rectangle 28">
              <a:extLst>
                <a:ext uri="{FF2B5EF4-FFF2-40B4-BE49-F238E27FC236}">
                  <a16:creationId xmlns:a16="http://schemas.microsoft.com/office/drawing/2014/main" id="{F1B17834-E07D-DF4C-B4AC-FBCE3ECCD9E7}"/>
                </a:ext>
              </a:extLst>
            </p:cNvPr>
            <p:cNvSpPr/>
            <p:nvPr/>
          </p:nvSpPr>
          <p:spPr>
            <a:xfrm>
              <a:off x="2470225" y="2211540"/>
              <a:ext cx="1949153" cy="3413223"/>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84149E5-2B88-1544-ADE5-0E03B2F756C3}"/>
                </a:ext>
              </a:extLst>
            </p:cNvPr>
            <p:cNvSpPr txBox="1"/>
            <p:nvPr/>
          </p:nvSpPr>
          <p:spPr>
            <a:xfrm>
              <a:off x="2406350" y="4710680"/>
              <a:ext cx="2165650" cy="707886"/>
            </a:xfrm>
            <a:prstGeom prst="rect">
              <a:avLst/>
            </a:prstGeom>
            <a:noFill/>
          </p:spPr>
          <p:txBody>
            <a:bodyPr wrap="square" rtlCol="0">
              <a:spAutoFit/>
            </a:bodyPr>
            <a:lstStyle/>
            <a:p>
              <a:pPr algn="ctr"/>
              <a:r>
                <a:rPr lang="en-US" sz="2000" dirty="0">
                  <a:latin typeface="Arial Narrow" panose="020B0604020202020204" pitchFamily="34" charset="0"/>
                  <a:cs typeface="Arial Narrow" panose="020B0604020202020204" pitchFamily="34" charset="0"/>
                </a:rPr>
                <a:t>Early brain/spinal cord development</a:t>
              </a:r>
            </a:p>
          </p:txBody>
        </p:sp>
      </p:grpSp>
      <p:pic>
        <p:nvPicPr>
          <p:cNvPr id="33" name="Picture 32">
            <a:extLst>
              <a:ext uri="{FF2B5EF4-FFF2-40B4-BE49-F238E27FC236}">
                <a16:creationId xmlns:a16="http://schemas.microsoft.com/office/drawing/2014/main" id="{B9AB4AA4-0558-A541-9374-AFC286523F39}"/>
              </a:ext>
            </a:extLst>
          </p:cNvPr>
          <p:cNvPicPr>
            <a:picLocks noChangeAspect="1"/>
          </p:cNvPicPr>
          <p:nvPr/>
        </p:nvPicPr>
        <p:blipFill>
          <a:blip r:embed="rId5"/>
          <a:stretch>
            <a:fillRect/>
          </a:stretch>
        </p:blipFill>
        <p:spPr>
          <a:xfrm>
            <a:off x="7154090" y="2421883"/>
            <a:ext cx="1418929" cy="1418929"/>
          </a:xfrm>
          <a:prstGeom prst="rect">
            <a:avLst/>
          </a:prstGeom>
        </p:spPr>
      </p:pic>
      <p:pic>
        <p:nvPicPr>
          <p:cNvPr id="34" name="Picture 33">
            <a:extLst>
              <a:ext uri="{FF2B5EF4-FFF2-40B4-BE49-F238E27FC236}">
                <a16:creationId xmlns:a16="http://schemas.microsoft.com/office/drawing/2014/main" id="{202E861F-2896-4840-8CCA-8DAB219ABA3E}"/>
              </a:ext>
            </a:extLst>
          </p:cNvPr>
          <p:cNvPicPr>
            <a:picLocks noChangeAspect="1"/>
          </p:cNvPicPr>
          <p:nvPr/>
        </p:nvPicPr>
        <p:blipFill>
          <a:blip r:embed="rId6"/>
          <a:stretch>
            <a:fillRect/>
          </a:stretch>
        </p:blipFill>
        <p:spPr>
          <a:xfrm>
            <a:off x="7545378" y="3536688"/>
            <a:ext cx="1278013" cy="1022410"/>
          </a:xfrm>
          <a:prstGeom prst="rect">
            <a:avLst/>
          </a:prstGeom>
        </p:spPr>
      </p:pic>
      <p:sp>
        <p:nvSpPr>
          <p:cNvPr id="35" name="TextBox 34">
            <a:extLst>
              <a:ext uri="{FF2B5EF4-FFF2-40B4-BE49-F238E27FC236}">
                <a16:creationId xmlns:a16="http://schemas.microsoft.com/office/drawing/2014/main" id="{0486DC32-249C-A24A-B6F0-E8EF1277B007}"/>
              </a:ext>
            </a:extLst>
          </p:cNvPr>
          <p:cNvSpPr txBox="1"/>
          <p:nvPr/>
        </p:nvSpPr>
        <p:spPr>
          <a:xfrm>
            <a:off x="7154090" y="4762265"/>
            <a:ext cx="1678976" cy="707886"/>
          </a:xfrm>
          <a:prstGeom prst="rect">
            <a:avLst/>
          </a:prstGeom>
          <a:noFill/>
        </p:spPr>
        <p:txBody>
          <a:bodyPr wrap="square" rtlCol="0">
            <a:spAutoFit/>
          </a:bodyPr>
          <a:lstStyle/>
          <a:p>
            <a:pPr algn="ctr"/>
            <a:r>
              <a:rPr lang="en-US" sz="2000" dirty="0">
                <a:latin typeface="Arial Narrow" panose="020B0604020202020204" pitchFamily="34" charset="0"/>
                <a:cs typeface="Arial Narrow" panose="020B0604020202020204" pitchFamily="34" charset="0"/>
              </a:rPr>
              <a:t>Gene editing in the retina</a:t>
            </a:r>
          </a:p>
        </p:txBody>
      </p:sp>
      <p:pic>
        <p:nvPicPr>
          <p:cNvPr id="38" name="Content Placeholder 5">
            <a:extLst>
              <a:ext uri="{FF2B5EF4-FFF2-40B4-BE49-F238E27FC236}">
                <a16:creationId xmlns:a16="http://schemas.microsoft.com/office/drawing/2014/main" id="{B7C3C023-7EED-2D4F-A3C9-90683A4255FE}"/>
              </a:ext>
            </a:extLst>
          </p:cNvPr>
          <p:cNvPicPr>
            <a:picLocks noGrp="1" noChangeAspect="1"/>
          </p:cNvPicPr>
          <p:nvPr>
            <p:ph idx="1"/>
          </p:nvPr>
        </p:nvPicPr>
        <p:blipFill rotWithShape="1">
          <a:blip r:embed="rId7" cstate="print">
            <a:extLst>
              <a:ext uri="{28A0092B-C50C-407E-A947-70E740481C1C}">
                <a14:useLocalDpi xmlns:a14="http://schemas.microsoft.com/office/drawing/2010/main"/>
              </a:ext>
            </a:extLst>
          </a:blip>
          <a:srcRect l="6051" t="7584" r="6791"/>
          <a:stretch/>
        </p:blipFill>
        <p:spPr>
          <a:xfrm>
            <a:off x="4766784" y="3042004"/>
            <a:ext cx="1857082" cy="1478548"/>
          </a:xfrm>
        </p:spPr>
      </p:pic>
      <p:pic>
        <p:nvPicPr>
          <p:cNvPr id="3" name="Picture 2" descr="A picture containing icon&#10;&#10;Description automatically generated">
            <a:extLst>
              <a:ext uri="{FF2B5EF4-FFF2-40B4-BE49-F238E27FC236}">
                <a16:creationId xmlns:a16="http://schemas.microsoft.com/office/drawing/2014/main" id="{BB23BA24-517A-2A7F-287E-DD69D19FC0FB}"/>
              </a:ext>
            </a:extLst>
          </p:cNvPr>
          <p:cNvPicPr>
            <a:picLocks noChangeAspect="1"/>
          </p:cNvPicPr>
          <p:nvPr/>
        </p:nvPicPr>
        <p:blipFill rotWithShape="1">
          <a:blip r:embed="rId8"/>
          <a:srcRect r="51245"/>
          <a:stretch/>
        </p:blipFill>
        <p:spPr>
          <a:xfrm>
            <a:off x="2803051" y="2441712"/>
            <a:ext cx="1232101" cy="2354239"/>
          </a:xfrm>
          <a:prstGeom prst="rect">
            <a:avLst/>
          </a:prstGeom>
        </p:spPr>
      </p:pic>
    </p:spTree>
    <p:extLst>
      <p:ext uri="{BB962C8B-B14F-4D97-AF65-F5344CB8AC3E}">
        <p14:creationId xmlns:p14="http://schemas.microsoft.com/office/powerpoint/2010/main" val="3268774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CB6FE-D127-1AB7-CBDF-B952EEB868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D4E526-4C96-2BC5-5A2D-5C92A86D2A6E}"/>
              </a:ext>
            </a:extLst>
          </p:cNvPr>
          <p:cNvSpPr>
            <a:spLocks noGrp="1"/>
          </p:cNvSpPr>
          <p:nvPr>
            <p:ph type="title"/>
          </p:nvPr>
        </p:nvSpPr>
        <p:spPr>
          <a:solidFill>
            <a:srgbClr val="021F60"/>
          </a:solidFill>
        </p:spPr>
        <p:txBody>
          <a:bodyPr>
            <a:normAutofit fontScale="90000"/>
          </a:bodyPr>
          <a:lstStyle/>
          <a:p>
            <a:r>
              <a:rPr lang="en-US" dirty="0"/>
              <a:t>Two examples of how GRNs can help disentangle biological complexity</a:t>
            </a:r>
          </a:p>
        </p:txBody>
      </p:sp>
      <p:sp>
        <p:nvSpPr>
          <p:cNvPr id="5" name="TextBox 4">
            <a:extLst>
              <a:ext uri="{FF2B5EF4-FFF2-40B4-BE49-F238E27FC236}">
                <a16:creationId xmlns:a16="http://schemas.microsoft.com/office/drawing/2014/main" id="{5E934C42-BD37-3C0D-84C2-9498CA865EDE}"/>
              </a:ext>
            </a:extLst>
          </p:cNvPr>
          <p:cNvSpPr txBox="1"/>
          <p:nvPr/>
        </p:nvSpPr>
        <p:spPr>
          <a:xfrm>
            <a:off x="5397702" y="4318261"/>
            <a:ext cx="31508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Understand Compensatory Renal Growth in kidney</a:t>
            </a:r>
          </a:p>
        </p:txBody>
      </p:sp>
      <p:sp>
        <p:nvSpPr>
          <p:cNvPr id="6" name="TextBox 5">
            <a:extLst>
              <a:ext uri="{FF2B5EF4-FFF2-40B4-BE49-F238E27FC236}">
                <a16:creationId xmlns:a16="http://schemas.microsoft.com/office/drawing/2014/main" id="{08C501B2-111A-F458-8784-B2293F7E3F2F}"/>
              </a:ext>
            </a:extLst>
          </p:cNvPr>
          <p:cNvSpPr txBox="1"/>
          <p:nvPr/>
        </p:nvSpPr>
        <p:spPr>
          <a:xfrm>
            <a:off x="5397702" y="2218804"/>
            <a:ext cx="31508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Enabling plants to fix nitrogen with aerial roots</a:t>
            </a:r>
          </a:p>
        </p:txBody>
      </p:sp>
      <p:sp>
        <p:nvSpPr>
          <p:cNvPr id="7" name="Rectangle 6">
            <a:extLst>
              <a:ext uri="{FF2B5EF4-FFF2-40B4-BE49-F238E27FC236}">
                <a16:creationId xmlns:a16="http://schemas.microsoft.com/office/drawing/2014/main" id="{E88FA20E-C499-A105-B442-57EDC1EBEFA1}"/>
              </a:ext>
            </a:extLst>
          </p:cNvPr>
          <p:cNvSpPr/>
          <p:nvPr/>
        </p:nvSpPr>
        <p:spPr>
          <a:xfrm>
            <a:off x="646572" y="4554465"/>
            <a:ext cx="3277625" cy="1002891"/>
          </a:xfrm>
          <a:prstGeom prst="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867"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 name="Rectangle 8">
            <a:extLst>
              <a:ext uri="{FF2B5EF4-FFF2-40B4-BE49-F238E27FC236}">
                <a16:creationId xmlns:a16="http://schemas.microsoft.com/office/drawing/2014/main" id="{7A1E4A9F-D1F1-6478-FBCE-520FE6433518}"/>
              </a:ext>
            </a:extLst>
          </p:cNvPr>
          <p:cNvSpPr/>
          <p:nvPr/>
        </p:nvSpPr>
        <p:spPr>
          <a:xfrm>
            <a:off x="50570" y="2970825"/>
            <a:ext cx="4841105" cy="1881981"/>
          </a:xfrm>
          <a:prstGeom prst="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867" b="0" i="0" u="none" strike="noStrike" kern="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10" name="Rectangle 9">
            <a:extLst>
              <a:ext uri="{FF2B5EF4-FFF2-40B4-BE49-F238E27FC236}">
                <a16:creationId xmlns:a16="http://schemas.microsoft.com/office/drawing/2014/main" id="{6B19AA42-6697-C3AD-41D6-E37D3E58C76D}"/>
              </a:ext>
            </a:extLst>
          </p:cNvPr>
          <p:cNvSpPr/>
          <p:nvPr/>
        </p:nvSpPr>
        <p:spPr>
          <a:xfrm>
            <a:off x="472087" y="4237250"/>
            <a:ext cx="3772137" cy="1378372"/>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grpSp>
        <p:nvGrpSpPr>
          <p:cNvPr id="16" name="Group 15">
            <a:extLst>
              <a:ext uri="{FF2B5EF4-FFF2-40B4-BE49-F238E27FC236}">
                <a16:creationId xmlns:a16="http://schemas.microsoft.com/office/drawing/2014/main" id="{5E6ED65B-C562-806D-6CCC-5BDCEB87AF17}"/>
              </a:ext>
            </a:extLst>
          </p:cNvPr>
          <p:cNvGrpSpPr/>
          <p:nvPr/>
        </p:nvGrpSpPr>
        <p:grpSpPr>
          <a:xfrm>
            <a:off x="472087" y="1898966"/>
            <a:ext cx="3772137" cy="1535333"/>
            <a:chOff x="357378" y="2895439"/>
            <a:chExt cx="3772137" cy="1535333"/>
          </a:xfrm>
        </p:grpSpPr>
        <p:pic>
          <p:nvPicPr>
            <p:cNvPr id="1026" name="Picture 2" descr="Sorghum aerial root mucilage">
              <a:extLst>
                <a:ext uri="{FF2B5EF4-FFF2-40B4-BE49-F238E27FC236}">
                  <a16:creationId xmlns:a16="http://schemas.microsoft.com/office/drawing/2014/main" id="{02257A68-B49D-D7EE-B195-8A57A152A8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899"/>
            <a:stretch/>
          </p:blipFill>
          <p:spPr bwMode="auto">
            <a:xfrm>
              <a:off x="1431245" y="2978934"/>
              <a:ext cx="1478860" cy="13573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B7118F0F-9CEA-5BDF-DE85-490909B2FEF7}"/>
                </a:ext>
              </a:extLst>
            </p:cNvPr>
            <p:cNvSpPr/>
            <p:nvPr/>
          </p:nvSpPr>
          <p:spPr>
            <a:xfrm>
              <a:off x="357378" y="2895439"/>
              <a:ext cx="3772137" cy="1535333"/>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grpSp>
      <p:pic>
        <p:nvPicPr>
          <p:cNvPr id="4" name="Picture 3">
            <a:extLst>
              <a:ext uri="{FF2B5EF4-FFF2-40B4-BE49-F238E27FC236}">
                <a16:creationId xmlns:a16="http://schemas.microsoft.com/office/drawing/2014/main" id="{F9EF2FCC-DD4F-F7D9-D9D0-C794ADCB667E}"/>
              </a:ext>
            </a:extLst>
          </p:cNvPr>
          <p:cNvPicPr>
            <a:picLocks noChangeAspect="1"/>
          </p:cNvPicPr>
          <p:nvPr/>
        </p:nvPicPr>
        <p:blipFill rotWithShape="1">
          <a:blip r:embed="rId4"/>
          <a:srcRect r="40928"/>
          <a:stretch/>
        </p:blipFill>
        <p:spPr>
          <a:xfrm>
            <a:off x="1170457" y="4307819"/>
            <a:ext cx="2516323" cy="1249537"/>
          </a:xfrm>
          <a:prstGeom prst="rect">
            <a:avLst/>
          </a:prstGeom>
          <a:ln w="28575">
            <a:solidFill>
              <a:schemeClr val="tx1"/>
            </a:solidFill>
          </a:ln>
        </p:spPr>
      </p:pic>
    </p:spTree>
    <p:extLst>
      <p:ext uri="{BB962C8B-B14F-4D97-AF65-F5344CB8AC3E}">
        <p14:creationId xmlns:p14="http://schemas.microsoft.com/office/powerpoint/2010/main" val="629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nodePh="1">
                                  <p:stCondLst>
                                    <p:cond delay="0"/>
                                  </p:stCondLst>
                                  <p:endCondLst>
                                    <p:cond evt="begin" delay="0">
                                      <p:tn val="13"/>
                                    </p:cond>
                                  </p:end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A56F6-DAC0-9540-8EC3-8CC2EFC39941}"/>
              </a:ext>
            </a:extLst>
          </p:cNvPr>
          <p:cNvSpPr>
            <a:spLocks noGrp="1"/>
          </p:cNvSpPr>
          <p:nvPr>
            <p:ph type="title"/>
          </p:nvPr>
        </p:nvSpPr>
        <p:spPr>
          <a:solidFill>
            <a:srgbClr val="021F60"/>
          </a:solidFill>
        </p:spPr>
        <p:txBody>
          <a:bodyPr/>
          <a:lstStyle/>
          <a:p>
            <a:r>
              <a:rPr lang="en-US" dirty="0"/>
              <a:t>Nitrogen fixation in plants</a:t>
            </a:r>
          </a:p>
        </p:txBody>
      </p:sp>
      <p:sp>
        <p:nvSpPr>
          <p:cNvPr id="13" name="Content Placeholder 2">
            <a:extLst>
              <a:ext uri="{FF2B5EF4-FFF2-40B4-BE49-F238E27FC236}">
                <a16:creationId xmlns:a16="http://schemas.microsoft.com/office/drawing/2014/main" id="{F27D99B3-1171-A633-3D74-822D6A736F74}"/>
              </a:ext>
            </a:extLst>
          </p:cNvPr>
          <p:cNvSpPr txBox="1">
            <a:spLocks/>
          </p:cNvSpPr>
          <p:nvPr/>
        </p:nvSpPr>
        <p:spPr>
          <a:xfrm>
            <a:off x="4740447" y="1289954"/>
            <a:ext cx="403418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Narrow" panose="020B0604020202020204" pitchFamily="34" charset="0"/>
                <a:ea typeface="+mn-ea"/>
                <a:cs typeface="Arial Narrow"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Narrow" panose="020B0604020202020204" pitchFamily="34" charset="0"/>
                <a:ea typeface="+mn-ea"/>
                <a:cs typeface="Arial Narrow"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Narrow" panose="020B0604020202020204" pitchFamily="34" charset="0"/>
                <a:ea typeface="+mn-ea"/>
                <a:cs typeface="Arial Narrow"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Narrow" panose="020B0604020202020204" pitchFamily="34" charset="0"/>
                <a:ea typeface="+mn-ea"/>
                <a:cs typeface="Arial Narrow"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Narrow" panose="020B0604020202020204" pitchFamily="34" charset="0"/>
                <a:ea typeface="+mn-ea"/>
                <a:cs typeface="Arial Narrow"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sym typeface="Arial"/>
            </a:endParaRPr>
          </a:p>
        </p:txBody>
      </p:sp>
      <p:sp>
        <p:nvSpPr>
          <p:cNvPr id="16" name="TextBox 15">
            <a:extLst>
              <a:ext uri="{FF2B5EF4-FFF2-40B4-BE49-F238E27FC236}">
                <a16:creationId xmlns:a16="http://schemas.microsoft.com/office/drawing/2014/main" id="{431AFC82-9B08-FD44-329A-4B0FDF595483}"/>
              </a:ext>
            </a:extLst>
          </p:cNvPr>
          <p:cNvSpPr txBox="1"/>
          <p:nvPr/>
        </p:nvSpPr>
        <p:spPr>
          <a:xfrm>
            <a:off x="2205650" y="1510316"/>
            <a:ext cx="294132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333333"/>
                </a:solidFill>
                <a:effectLst/>
                <a:uLnTx/>
                <a:uFillTx/>
                <a:latin typeface="Arial Narrow" panose="020B0604020202020204" pitchFamily="34" charset="0"/>
                <a:cs typeface="Arial Narrow" panose="020B0604020202020204" pitchFamily="34" charset="0"/>
                <a:sym typeface="Arial"/>
              </a:rPr>
              <a:t>Heavy use of fertilizers for crops is not sustainable</a:t>
            </a:r>
            <a:endParaRPr kumimoji="0" lang="en-US" sz="24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endParaRPr>
          </a:p>
        </p:txBody>
      </p:sp>
      <p:pic>
        <p:nvPicPr>
          <p:cNvPr id="17" name="Picture 16">
            <a:extLst>
              <a:ext uri="{FF2B5EF4-FFF2-40B4-BE49-F238E27FC236}">
                <a16:creationId xmlns:a16="http://schemas.microsoft.com/office/drawing/2014/main" id="{F245A309-1E14-9CD2-7178-DBE46301CBD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456272" y="1216708"/>
            <a:ext cx="1799602" cy="2399469"/>
          </a:xfrm>
          <a:prstGeom prst="rect">
            <a:avLst/>
          </a:prstGeom>
        </p:spPr>
      </p:pic>
      <p:pic>
        <p:nvPicPr>
          <p:cNvPr id="19" name="Picture 18">
            <a:extLst>
              <a:ext uri="{FF2B5EF4-FFF2-40B4-BE49-F238E27FC236}">
                <a16:creationId xmlns:a16="http://schemas.microsoft.com/office/drawing/2014/main" id="{2B5D6610-16E3-E8E1-3E93-6E86261D461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468871" y="3821736"/>
            <a:ext cx="1812728" cy="2416972"/>
          </a:xfrm>
          <a:prstGeom prst="rect">
            <a:avLst/>
          </a:prstGeom>
        </p:spPr>
      </p:pic>
      <p:sp>
        <p:nvSpPr>
          <p:cNvPr id="20" name="TextBox 19">
            <a:extLst>
              <a:ext uri="{FF2B5EF4-FFF2-40B4-BE49-F238E27FC236}">
                <a16:creationId xmlns:a16="http://schemas.microsoft.com/office/drawing/2014/main" id="{9BCDDFA7-E3AF-DCD1-22B6-ACF12639C5E9}"/>
              </a:ext>
            </a:extLst>
          </p:cNvPr>
          <p:cNvSpPr txBox="1"/>
          <p:nvPr/>
        </p:nvSpPr>
        <p:spPr>
          <a:xfrm>
            <a:off x="7309156" y="1867862"/>
            <a:ext cx="1698086" cy="58477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sym typeface="Arial"/>
              </a:rPr>
              <a:t>Sorghum aerial root without mucilage</a:t>
            </a:r>
          </a:p>
        </p:txBody>
      </p:sp>
      <p:sp>
        <p:nvSpPr>
          <p:cNvPr id="21" name="TextBox 20">
            <a:extLst>
              <a:ext uri="{FF2B5EF4-FFF2-40B4-BE49-F238E27FC236}">
                <a16:creationId xmlns:a16="http://schemas.microsoft.com/office/drawing/2014/main" id="{3EF57F87-77C3-5D18-74E3-706AB55A2162}"/>
              </a:ext>
            </a:extLst>
          </p:cNvPr>
          <p:cNvSpPr txBox="1"/>
          <p:nvPr/>
        </p:nvSpPr>
        <p:spPr>
          <a:xfrm>
            <a:off x="7309156" y="4305305"/>
            <a:ext cx="1698086" cy="58477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sym typeface="Arial"/>
              </a:rPr>
              <a:t>Sorghum aerial root with mucilage</a:t>
            </a:r>
          </a:p>
        </p:txBody>
      </p:sp>
      <p:cxnSp>
        <p:nvCxnSpPr>
          <p:cNvPr id="22" name="Straight Arrow Connector 21">
            <a:extLst>
              <a:ext uri="{FF2B5EF4-FFF2-40B4-BE49-F238E27FC236}">
                <a16:creationId xmlns:a16="http://schemas.microsoft.com/office/drawing/2014/main" id="{76BEB761-7992-8372-FC1D-F10BB33C5968}"/>
              </a:ext>
            </a:extLst>
          </p:cNvPr>
          <p:cNvCxnSpPr>
            <a:cxnSpLocks/>
            <a:stCxn id="20" idx="2"/>
            <a:endCxn id="21" idx="0"/>
          </p:cNvCxnSpPr>
          <p:nvPr/>
        </p:nvCxnSpPr>
        <p:spPr>
          <a:xfrm>
            <a:off x="8158199" y="2452637"/>
            <a:ext cx="0" cy="185266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B70989D-8D6A-B3B1-8465-CAB555DD6462}"/>
              </a:ext>
            </a:extLst>
          </p:cNvPr>
          <p:cNvSpPr txBox="1"/>
          <p:nvPr/>
        </p:nvSpPr>
        <p:spPr>
          <a:xfrm>
            <a:off x="7309156" y="2957719"/>
            <a:ext cx="1698086" cy="338554"/>
          </a:xfrm>
          <a:prstGeom prst="rect">
            <a:avLst/>
          </a:prstGeom>
          <a:solidFill>
            <a:schemeClr val="bg1"/>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sym typeface="Arial"/>
              </a:rPr>
              <a:t>Water treatment</a:t>
            </a:r>
          </a:p>
        </p:txBody>
      </p:sp>
      <p:sp>
        <p:nvSpPr>
          <p:cNvPr id="24" name="TextBox 23">
            <a:extLst>
              <a:ext uri="{FF2B5EF4-FFF2-40B4-BE49-F238E27FC236}">
                <a16:creationId xmlns:a16="http://schemas.microsoft.com/office/drawing/2014/main" id="{71B40E33-69EE-D31E-A646-045DF27E4979}"/>
              </a:ext>
            </a:extLst>
          </p:cNvPr>
          <p:cNvSpPr txBox="1"/>
          <p:nvPr/>
        </p:nvSpPr>
        <p:spPr>
          <a:xfrm>
            <a:off x="8125704" y="3316095"/>
            <a:ext cx="820094" cy="30777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sym typeface="Arial"/>
              </a:rPr>
              <a:t>~ 1 hour</a:t>
            </a:r>
          </a:p>
        </p:txBody>
      </p:sp>
      <p:sp>
        <p:nvSpPr>
          <p:cNvPr id="25" name="Google Shape;107;p3">
            <a:extLst>
              <a:ext uri="{FF2B5EF4-FFF2-40B4-BE49-F238E27FC236}">
                <a16:creationId xmlns:a16="http://schemas.microsoft.com/office/drawing/2014/main" id="{C06A902F-D007-4641-5F2C-0573C8182578}"/>
              </a:ext>
            </a:extLst>
          </p:cNvPr>
          <p:cNvSpPr txBox="1">
            <a:spLocks noGrp="1"/>
          </p:cNvSpPr>
          <p:nvPr>
            <p:ph type="ftr" idx="11"/>
          </p:nvPr>
        </p:nvSpPr>
        <p:spPr>
          <a:xfrm>
            <a:off x="5456272" y="6510963"/>
            <a:ext cx="2133087" cy="273845"/>
          </a:xfrm>
          <a:prstGeom prst="rect">
            <a:avLst/>
          </a:prstGeom>
          <a:noFill/>
          <a:ln>
            <a:noFill/>
          </a:ln>
        </p:spPr>
        <p:txBody>
          <a:bodyPr spcFirstLastPara="1"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051" b="0" i="0" u="none" strike="noStrike" kern="0" cap="none" spc="0" normalizeH="0" baseline="0" noProof="0" dirty="0">
                <a:ln>
                  <a:noFill/>
                </a:ln>
                <a:solidFill>
                  <a:prstClr val="black">
                    <a:lumMod val="65000"/>
                    <a:lumOff val="35000"/>
                  </a:prstClr>
                </a:solidFill>
                <a:effectLst/>
                <a:uLnTx/>
                <a:uFillTx/>
                <a:latin typeface="Arial Narrow" panose="020B0604020202020204" pitchFamily="34" charset="0"/>
                <a:cs typeface="Arial Narrow" panose="020B0604020202020204" pitchFamily="34" charset="0"/>
                <a:sym typeface="Arial"/>
              </a:rPr>
              <a:t>Figure courtesy: Rafael </a:t>
            </a:r>
            <a:r>
              <a:rPr kumimoji="0" lang="en-US" sz="1051" b="0" i="0" u="none" strike="noStrike" kern="0" cap="none" spc="0" normalizeH="0" baseline="0" noProof="0" dirty="0" err="1">
                <a:ln>
                  <a:noFill/>
                </a:ln>
                <a:solidFill>
                  <a:prstClr val="black">
                    <a:lumMod val="65000"/>
                    <a:lumOff val="35000"/>
                  </a:prstClr>
                </a:solidFill>
                <a:effectLst/>
                <a:uLnTx/>
                <a:uFillTx/>
                <a:latin typeface="Arial Narrow" panose="020B0604020202020204" pitchFamily="34" charset="0"/>
                <a:cs typeface="Arial Narrow" panose="020B0604020202020204" pitchFamily="34" charset="0"/>
                <a:sym typeface="Arial"/>
              </a:rPr>
              <a:t>Venado</a:t>
            </a:r>
            <a:endParaRPr kumimoji="0" sz="1051" b="0" i="0" u="none" strike="noStrike" kern="0" cap="none" spc="0" normalizeH="0" baseline="0" noProof="0" dirty="0">
              <a:ln>
                <a:noFill/>
              </a:ln>
              <a:solidFill>
                <a:prstClr val="black">
                  <a:lumMod val="65000"/>
                  <a:lumOff val="35000"/>
                </a:prstClr>
              </a:solidFill>
              <a:effectLst/>
              <a:uLnTx/>
              <a:uFillTx/>
              <a:latin typeface="Arial Narrow" panose="020B0604020202020204" pitchFamily="34" charset="0"/>
              <a:cs typeface="Arial Narrow" panose="020B0604020202020204" pitchFamily="34" charset="0"/>
              <a:sym typeface="Arial"/>
            </a:endParaRPr>
          </a:p>
        </p:txBody>
      </p:sp>
      <p:pic>
        <p:nvPicPr>
          <p:cNvPr id="1028" name="Picture 4" descr="Nitrogen - Free farming and gardening icons">
            <a:extLst>
              <a:ext uri="{FF2B5EF4-FFF2-40B4-BE49-F238E27FC236}">
                <a16:creationId xmlns:a16="http://schemas.microsoft.com/office/drawing/2014/main" id="{99E320EA-7974-9D1A-6B9E-5B56136B75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272" y="791962"/>
            <a:ext cx="2637038" cy="26370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1CF8213-93C1-28AB-D10F-59B092525139}"/>
              </a:ext>
            </a:extLst>
          </p:cNvPr>
          <p:cNvSpPr txBox="1"/>
          <p:nvPr/>
        </p:nvSpPr>
        <p:spPr>
          <a:xfrm>
            <a:off x="289912" y="3184534"/>
            <a:ext cx="467598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333333"/>
                </a:solidFill>
                <a:effectLst/>
                <a:uLnTx/>
                <a:uFillTx/>
                <a:latin typeface="Arial Narrow" panose="020B0604020202020204" pitchFamily="34" charset="0"/>
                <a:cs typeface="Arial Narrow" panose="020B0604020202020204" pitchFamily="34" charset="0"/>
                <a:sym typeface="Arial"/>
              </a:rPr>
              <a:t>How can we make use of Nitrogen-fixation trait from the air and make it more efficient? </a:t>
            </a:r>
            <a:endParaRPr kumimoji="0" lang="en-US" sz="24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endParaRPr>
          </a:p>
        </p:txBody>
      </p:sp>
      <p:sp>
        <p:nvSpPr>
          <p:cNvPr id="4" name="TextBox 3">
            <a:extLst>
              <a:ext uri="{FF2B5EF4-FFF2-40B4-BE49-F238E27FC236}">
                <a16:creationId xmlns:a16="http://schemas.microsoft.com/office/drawing/2014/main" id="{3886A81F-C2AC-52FA-5F86-D980929B8DE3}"/>
              </a:ext>
            </a:extLst>
          </p:cNvPr>
          <p:cNvSpPr txBox="1"/>
          <p:nvPr/>
        </p:nvSpPr>
        <p:spPr>
          <a:xfrm>
            <a:off x="289911" y="4406087"/>
            <a:ext cx="467598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333333"/>
                </a:solidFill>
                <a:effectLst/>
                <a:uLnTx/>
                <a:uFillTx/>
                <a:latin typeface="Arial Narrow" panose="020B0604020202020204" pitchFamily="34" charset="0"/>
                <a:cs typeface="Arial Narrow" panose="020B0604020202020204" pitchFamily="34" charset="0"/>
                <a:sym typeface="Arial"/>
              </a:rPr>
              <a:t>Understand the molecular and cellular mechanisms controlling N-fixation trait in sorghum</a:t>
            </a:r>
            <a:endParaRPr kumimoji="0" lang="en-US" sz="24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endParaRPr>
          </a:p>
        </p:txBody>
      </p:sp>
      <p:sp>
        <p:nvSpPr>
          <p:cNvPr id="5" name="TextBox 4">
            <a:extLst>
              <a:ext uri="{FF2B5EF4-FFF2-40B4-BE49-F238E27FC236}">
                <a16:creationId xmlns:a16="http://schemas.microsoft.com/office/drawing/2014/main" id="{077BED34-F20A-56F7-20D8-220349A67A0E}"/>
              </a:ext>
            </a:extLst>
          </p:cNvPr>
          <p:cNvSpPr txBox="1"/>
          <p:nvPr/>
        </p:nvSpPr>
        <p:spPr>
          <a:xfrm>
            <a:off x="289911" y="5699682"/>
            <a:ext cx="447047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333333"/>
                </a:solidFill>
                <a:effectLst/>
                <a:uLnTx/>
                <a:uFillTx/>
                <a:latin typeface="Arial Narrow" panose="020B0604020202020204" pitchFamily="34" charset="0"/>
                <a:cs typeface="Arial Narrow" panose="020B0604020202020204" pitchFamily="34" charset="0"/>
                <a:sym typeface="Arial"/>
              </a:rPr>
              <a:t>soNar - </a:t>
            </a:r>
            <a:r>
              <a:rPr kumimoji="0" lang="en-US" sz="2400" b="1" i="0" u="sng" strike="noStrike" kern="0" cap="none" spc="0" normalizeH="0" baseline="0" noProof="0" dirty="0">
                <a:ln>
                  <a:noFill/>
                </a:ln>
                <a:solidFill>
                  <a:srgbClr val="333333"/>
                </a:solidFill>
                <a:effectLst/>
                <a:uLnTx/>
                <a:uFillTx/>
                <a:latin typeface="Arial Narrow" panose="020B0604020202020204" pitchFamily="34" charset="0"/>
                <a:cs typeface="Arial Narrow" panose="020B0604020202020204" pitchFamily="34" charset="0"/>
                <a:sym typeface="Arial"/>
              </a:rPr>
              <a:t>So</a:t>
            </a:r>
            <a:r>
              <a:rPr kumimoji="0" lang="en-US" sz="2400" b="1" i="0" u="none" strike="noStrike" kern="0" cap="none" spc="0" normalizeH="0" baseline="0" noProof="0" dirty="0">
                <a:ln>
                  <a:noFill/>
                </a:ln>
                <a:solidFill>
                  <a:srgbClr val="333333"/>
                </a:solidFill>
                <a:effectLst/>
                <a:uLnTx/>
                <a:uFillTx/>
                <a:latin typeface="Arial Narrow" panose="020B0604020202020204" pitchFamily="34" charset="0"/>
                <a:cs typeface="Arial Narrow" panose="020B0604020202020204" pitchFamily="34" charset="0"/>
                <a:sym typeface="Arial"/>
              </a:rPr>
              <a:t>rghum </a:t>
            </a:r>
            <a:r>
              <a:rPr kumimoji="0" lang="en-US" sz="2400" b="1" i="0" u="sng" strike="noStrike" kern="0" cap="none" spc="0" normalizeH="0" baseline="0" noProof="0" dirty="0">
                <a:ln>
                  <a:noFill/>
                </a:ln>
                <a:solidFill>
                  <a:srgbClr val="333333"/>
                </a:solidFill>
                <a:effectLst/>
                <a:uLnTx/>
                <a:uFillTx/>
                <a:latin typeface="Arial Narrow" panose="020B0604020202020204" pitchFamily="34" charset="0"/>
                <a:cs typeface="Arial Narrow" panose="020B0604020202020204" pitchFamily="34" charset="0"/>
                <a:sym typeface="Arial"/>
              </a:rPr>
              <a:t>N</a:t>
            </a:r>
            <a:r>
              <a:rPr kumimoji="0" lang="en-US" sz="2400" b="1" i="0" u="none" strike="noStrike" kern="0" cap="none" spc="0" normalizeH="0" baseline="0" noProof="0" dirty="0">
                <a:ln>
                  <a:noFill/>
                </a:ln>
                <a:solidFill>
                  <a:srgbClr val="333333"/>
                </a:solidFill>
                <a:effectLst/>
                <a:uLnTx/>
                <a:uFillTx/>
                <a:latin typeface="Arial Narrow" panose="020B0604020202020204" pitchFamily="34" charset="0"/>
                <a:cs typeface="Arial Narrow" panose="020B0604020202020204" pitchFamily="34" charset="0"/>
                <a:sym typeface="Arial"/>
              </a:rPr>
              <a:t>itrogen-fixation in </a:t>
            </a:r>
            <a:r>
              <a:rPr kumimoji="0" lang="en-US" sz="2400" b="1" i="0" u="sng" strike="noStrike" kern="0" cap="none" spc="0" normalizeH="0" baseline="0" noProof="0" dirty="0">
                <a:ln>
                  <a:noFill/>
                </a:ln>
                <a:solidFill>
                  <a:srgbClr val="333333"/>
                </a:solidFill>
                <a:effectLst/>
                <a:uLnTx/>
                <a:uFillTx/>
                <a:latin typeface="Arial Narrow" panose="020B0604020202020204" pitchFamily="34" charset="0"/>
                <a:cs typeface="Arial Narrow" panose="020B0604020202020204" pitchFamily="34" charset="0"/>
                <a:sym typeface="Arial"/>
              </a:rPr>
              <a:t>A</a:t>
            </a:r>
            <a:r>
              <a:rPr kumimoji="0" lang="en-US" sz="2400" b="1" i="0" u="none" strike="noStrike" kern="0" cap="none" spc="0" normalizeH="0" baseline="0" noProof="0" dirty="0">
                <a:ln>
                  <a:noFill/>
                </a:ln>
                <a:solidFill>
                  <a:srgbClr val="333333"/>
                </a:solidFill>
                <a:effectLst/>
                <a:uLnTx/>
                <a:uFillTx/>
                <a:latin typeface="Arial Narrow" panose="020B0604020202020204" pitchFamily="34" charset="0"/>
                <a:cs typeface="Arial Narrow" panose="020B0604020202020204" pitchFamily="34" charset="0"/>
                <a:sym typeface="Arial"/>
              </a:rPr>
              <a:t>erial </a:t>
            </a:r>
            <a:r>
              <a:rPr kumimoji="0" lang="en-US" sz="2400" b="1" i="0" u="sng" strike="noStrike" kern="0" cap="none" spc="0" normalizeH="0" baseline="0" noProof="0" dirty="0">
                <a:ln>
                  <a:noFill/>
                </a:ln>
                <a:solidFill>
                  <a:srgbClr val="333333"/>
                </a:solidFill>
                <a:effectLst/>
                <a:uLnTx/>
                <a:uFillTx/>
                <a:latin typeface="Arial Narrow" panose="020B0604020202020204" pitchFamily="34" charset="0"/>
                <a:cs typeface="Arial Narrow" panose="020B0604020202020204" pitchFamily="34" charset="0"/>
                <a:sym typeface="Arial"/>
              </a:rPr>
              <a:t>R</a:t>
            </a:r>
            <a:r>
              <a:rPr kumimoji="0" lang="en-US" sz="2400" b="1" i="0" u="none" strike="noStrike" kern="0" cap="none" spc="0" normalizeH="0" baseline="0" noProof="0" dirty="0">
                <a:ln>
                  <a:noFill/>
                </a:ln>
                <a:solidFill>
                  <a:srgbClr val="333333"/>
                </a:solidFill>
                <a:effectLst/>
                <a:uLnTx/>
                <a:uFillTx/>
                <a:latin typeface="Arial Narrow" panose="020B0604020202020204" pitchFamily="34" charset="0"/>
                <a:cs typeface="Arial Narrow" panose="020B0604020202020204" pitchFamily="34" charset="0"/>
                <a:sym typeface="Arial"/>
              </a:rPr>
              <a:t>oots</a:t>
            </a:r>
            <a:endParaRPr kumimoji="0" lang="en-US" sz="24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endParaRPr>
          </a:p>
        </p:txBody>
      </p:sp>
    </p:spTree>
    <p:extLst>
      <p:ext uri="{BB962C8B-B14F-4D97-AF65-F5344CB8AC3E}">
        <p14:creationId xmlns:p14="http://schemas.microsoft.com/office/powerpoint/2010/main" val="215533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1" grpId="0"/>
      <p:bldP spid="23" grpId="0" animBg="1"/>
      <p:bldP spid="24" grpId="0"/>
      <p:bldP spid="25" grpId="0"/>
      <p:bldP spid="3"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6C7FE32-440B-CC8D-79D8-8227F7B9BAB3}"/>
              </a:ext>
            </a:extLst>
          </p:cNvPr>
          <p:cNvSpPr txBox="1">
            <a:spLocks/>
          </p:cNvSpPr>
          <p:nvPr/>
        </p:nvSpPr>
        <p:spPr>
          <a:xfrm>
            <a:off x="0" y="0"/>
            <a:ext cx="9144000" cy="973394"/>
          </a:xfrm>
          <a:prstGeom prst="rect">
            <a:avLst/>
          </a:prstGeom>
          <a:solidFill>
            <a:srgbClr val="021F60"/>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b="1" i="0" kern="1200">
                <a:solidFill>
                  <a:schemeClr val="bg1"/>
                </a:solidFill>
                <a:latin typeface="Arial Narrow" panose="020B0604020202020204" pitchFamily="34" charset="0"/>
                <a:ea typeface="+mj-ea"/>
                <a:cs typeface="Arial Narrow"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ysClr val="window" lastClr="FFFFFF"/>
                </a:solidFill>
                <a:effectLst/>
                <a:uLnTx/>
                <a:uFillTx/>
                <a:latin typeface="Arial Narrow" panose="020B0604020202020204" pitchFamily="34" charset="0"/>
                <a:ea typeface="+mj-ea"/>
                <a:cs typeface="Arial Narrow" panose="020B0604020202020204" pitchFamily="34" charset="0"/>
                <a:sym typeface="Arial"/>
              </a:rPr>
              <a:t>Single-nuclei RNA-seq experimental setting</a:t>
            </a:r>
          </a:p>
        </p:txBody>
      </p:sp>
      <p:grpSp>
        <p:nvGrpSpPr>
          <p:cNvPr id="24" name="Group 23">
            <a:extLst>
              <a:ext uri="{FF2B5EF4-FFF2-40B4-BE49-F238E27FC236}">
                <a16:creationId xmlns:a16="http://schemas.microsoft.com/office/drawing/2014/main" id="{A285E223-4020-CCEB-6D4E-4CBC2EC210D3}"/>
              </a:ext>
            </a:extLst>
          </p:cNvPr>
          <p:cNvGrpSpPr/>
          <p:nvPr/>
        </p:nvGrpSpPr>
        <p:grpSpPr>
          <a:xfrm>
            <a:off x="6976" y="1020047"/>
            <a:ext cx="2957121" cy="5748743"/>
            <a:chOff x="1880838" y="802888"/>
            <a:chExt cx="3022938" cy="5876693"/>
          </a:xfrm>
        </p:grpSpPr>
        <p:pic>
          <p:nvPicPr>
            <p:cNvPr id="25" name="Picture 24">
              <a:extLst>
                <a:ext uri="{FF2B5EF4-FFF2-40B4-BE49-F238E27FC236}">
                  <a16:creationId xmlns:a16="http://schemas.microsoft.com/office/drawing/2014/main" id="{FEAA6D3F-0446-63A0-2452-A944D68C2CAA}"/>
                </a:ext>
              </a:extLst>
            </p:cNvPr>
            <p:cNvPicPr>
              <a:picLocks noChangeAspect="1"/>
            </p:cNvPicPr>
            <p:nvPr/>
          </p:nvPicPr>
          <p:blipFill rotWithShape="1">
            <a:blip r:embed="rId3"/>
            <a:srcRect l="2786" t="1354" b="1294"/>
            <a:stretch/>
          </p:blipFill>
          <p:spPr>
            <a:xfrm>
              <a:off x="2141034" y="802888"/>
              <a:ext cx="2762742" cy="5876693"/>
            </a:xfrm>
            <a:prstGeom prst="rect">
              <a:avLst/>
            </a:prstGeom>
          </p:spPr>
        </p:pic>
        <p:sp>
          <p:nvSpPr>
            <p:cNvPr id="28" name="Rectangle 27">
              <a:extLst>
                <a:ext uri="{FF2B5EF4-FFF2-40B4-BE49-F238E27FC236}">
                  <a16:creationId xmlns:a16="http://schemas.microsoft.com/office/drawing/2014/main" id="{51A5F40C-52D6-F89E-2190-B8E16F50D9C0}"/>
                </a:ext>
              </a:extLst>
            </p:cNvPr>
            <p:cNvSpPr/>
            <p:nvPr/>
          </p:nvSpPr>
          <p:spPr>
            <a:xfrm>
              <a:off x="1884555" y="802888"/>
              <a:ext cx="390293" cy="2118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ptos" panose="02110004020202020204"/>
                <a:ea typeface="+mn-ea"/>
                <a:cs typeface="+mn-cs"/>
                <a:sym typeface="Arial"/>
              </a:endParaRPr>
            </a:p>
          </p:txBody>
        </p:sp>
        <p:sp>
          <p:nvSpPr>
            <p:cNvPr id="29" name="Rectangle 28">
              <a:extLst>
                <a:ext uri="{FF2B5EF4-FFF2-40B4-BE49-F238E27FC236}">
                  <a16:creationId xmlns:a16="http://schemas.microsoft.com/office/drawing/2014/main" id="{94A2A29E-D93E-B36B-2C63-D6C766716197}"/>
                </a:ext>
              </a:extLst>
            </p:cNvPr>
            <p:cNvSpPr/>
            <p:nvPr/>
          </p:nvSpPr>
          <p:spPr>
            <a:xfrm>
              <a:off x="1880838" y="6490009"/>
              <a:ext cx="390293" cy="1858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ptos" panose="02110004020202020204"/>
                <a:ea typeface="+mn-ea"/>
                <a:cs typeface="+mn-cs"/>
                <a:sym typeface="Arial"/>
              </a:endParaRPr>
            </a:p>
          </p:txBody>
        </p:sp>
      </p:grpSp>
      <p:sp>
        <p:nvSpPr>
          <p:cNvPr id="20" name="Rounded Rectangle 19">
            <a:extLst>
              <a:ext uri="{FF2B5EF4-FFF2-40B4-BE49-F238E27FC236}">
                <a16:creationId xmlns:a16="http://schemas.microsoft.com/office/drawing/2014/main" id="{5A4366F3-2E3B-4634-AC5C-0FD874EFEDE9}"/>
              </a:ext>
            </a:extLst>
          </p:cNvPr>
          <p:cNvSpPr/>
          <p:nvPr/>
        </p:nvSpPr>
        <p:spPr>
          <a:xfrm>
            <a:off x="181958" y="4572000"/>
            <a:ext cx="2957120" cy="1541417"/>
          </a:xfrm>
          <a:custGeom>
            <a:avLst/>
            <a:gdLst>
              <a:gd name="connsiteX0" fmla="*/ 0 w 2957120"/>
              <a:gd name="connsiteY0" fmla="*/ 256908 h 1541417"/>
              <a:gd name="connsiteX1" fmla="*/ 256908 w 2957120"/>
              <a:gd name="connsiteY1" fmla="*/ 0 h 1541417"/>
              <a:gd name="connsiteX2" fmla="*/ 2700212 w 2957120"/>
              <a:gd name="connsiteY2" fmla="*/ 0 h 1541417"/>
              <a:gd name="connsiteX3" fmla="*/ 2957120 w 2957120"/>
              <a:gd name="connsiteY3" fmla="*/ 256908 h 1541417"/>
              <a:gd name="connsiteX4" fmla="*/ 2957120 w 2957120"/>
              <a:gd name="connsiteY4" fmla="*/ 1284509 h 1541417"/>
              <a:gd name="connsiteX5" fmla="*/ 2700212 w 2957120"/>
              <a:gd name="connsiteY5" fmla="*/ 1541417 h 1541417"/>
              <a:gd name="connsiteX6" fmla="*/ 256908 w 2957120"/>
              <a:gd name="connsiteY6" fmla="*/ 1541417 h 1541417"/>
              <a:gd name="connsiteX7" fmla="*/ 0 w 2957120"/>
              <a:gd name="connsiteY7" fmla="*/ 1284509 h 1541417"/>
              <a:gd name="connsiteX8" fmla="*/ 0 w 2957120"/>
              <a:gd name="connsiteY8" fmla="*/ 256908 h 15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120" h="1541417" extrusionOk="0">
                <a:moveTo>
                  <a:pt x="0" y="256908"/>
                </a:moveTo>
                <a:cubicBezTo>
                  <a:pt x="-17583" y="104176"/>
                  <a:pt x="108092" y="2601"/>
                  <a:pt x="256908" y="0"/>
                </a:cubicBezTo>
                <a:cubicBezTo>
                  <a:pt x="1238693" y="132882"/>
                  <a:pt x="1610588" y="-84951"/>
                  <a:pt x="2700212" y="0"/>
                </a:cubicBezTo>
                <a:cubicBezTo>
                  <a:pt x="2832856" y="9026"/>
                  <a:pt x="2952924" y="138217"/>
                  <a:pt x="2957120" y="256908"/>
                </a:cubicBezTo>
                <a:cubicBezTo>
                  <a:pt x="2902977" y="686100"/>
                  <a:pt x="2881406" y="933435"/>
                  <a:pt x="2957120" y="1284509"/>
                </a:cubicBezTo>
                <a:cubicBezTo>
                  <a:pt x="2964047" y="1427217"/>
                  <a:pt x="2846956" y="1531419"/>
                  <a:pt x="2700212" y="1541417"/>
                </a:cubicBezTo>
                <a:cubicBezTo>
                  <a:pt x="2112359" y="1629056"/>
                  <a:pt x="1357337" y="1468738"/>
                  <a:pt x="256908" y="1541417"/>
                </a:cubicBezTo>
                <a:cubicBezTo>
                  <a:pt x="112465" y="1517031"/>
                  <a:pt x="-2708" y="1430158"/>
                  <a:pt x="0" y="1284509"/>
                </a:cubicBezTo>
                <a:cubicBezTo>
                  <a:pt x="-468" y="1179460"/>
                  <a:pt x="75008" y="632866"/>
                  <a:pt x="0" y="256908"/>
                </a:cubicBezTo>
                <a:close/>
              </a:path>
            </a:pathLst>
          </a:custGeom>
          <a:noFill/>
          <a:ln w="76200">
            <a:solidFill>
              <a:srgbClr val="203764"/>
            </a:solidFill>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ptos" panose="02110004020202020204"/>
              <a:ea typeface="+mn-ea"/>
              <a:cs typeface="+mn-cs"/>
              <a:sym typeface="Arial"/>
            </a:endParaRPr>
          </a:p>
        </p:txBody>
      </p:sp>
      <p:sp>
        <p:nvSpPr>
          <p:cNvPr id="31" name="TextBox 30">
            <a:extLst>
              <a:ext uri="{FF2B5EF4-FFF2-40B4-BE49-F238E27FC236}">
                <a16:creationId xmlns:a16="http://schemas.microsoft.com/office/drawing/2014/main" id="{FEA3DF99-7206-BFBA-9478-3DBB113D9A09}"/>
              </a:ext>
            </a:extLst>
          </p:cNvPr>
          <p:cNvSpPr txBox="1"/>
          <p:nvPr/>
        </p:nvSpPr>
        <p:spPr>
          <a:xfrm>
            <a:off x="5199254" y="1139936"/>
            <a:ext cx="3879187"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Using Medicago truncatula as a system to validate mucilage and border cells production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4" name="Picture 33">
            <a:extLst>
              <a:ext uri="{FF2B5EF4-FFF2-40B4-BE49-F238E27FC236}">
                <a16:creationId xmlns:a16="http://schemas.microsoft.com/office/drawing/2014/main" id="{CF3E085F-3FE1-BC21-6D71-05000319DC46}"/>
              </a:ext>
            </a:extLst>
          </p:cNvPr>
          <p:cNvPicPr>
            <a:picLocks noChangeAspect="1"/>
          </p:cNvPicPr>
          <p:nvPr/>
        </p:nvPicPr>
        <p:blipFill>
          <a:blip r:embed="rId4"/>
          <a:stretch>
            <a:fillRect/>
          </a:stretch>
        </p:blipFill>
        <p:spPr>
          <a:xfrm>
            <a:off x="3646612" y="4161749"/>
            <a:ext cx="729441" cy="2603404"/>
          </a:xfrm>
          <a:prstGeom prst="rect">
            <a:avLst/>
          </a:prstGeom>
        </p:spPr>
      </p:pic>
      <p:sp>
        <p:nvSpPr>
          <p:cNvPr id="36" name="TextBox 35">
            <a:extLst>
              <a:ext uri="{FF2B5EF4-FFF2-40B4-BE49-F238E27FC236}">
                <a16:creationId xmlns:a16="http://schemas.microsoft.com/office/drawing/2014/main" id="{3A7DFA35-BF96-3BF5-212C-2D9ADA7F6244}"/>
              </a:ext>
            </a:extLst>
          </p:cNvPr>
          <p:cNvSpPr txBox="1"/>
          <p:nvPr/>
        </p:nvSpPr>
        <p:spPr>
          <a:xfrm>
            <a:off x="4767948" y="4684644"/>
            <a:ext cx="4310493" cy="1754326"/>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Helvetica Neue" panose="02000503000000020004" pitchFamily="2" charset="0"/>
                <a:cs typeface="Arial Narrow" panose="020B0604020202020204" pitchFamily="34" charset="0"/>
                <a:sym typeface="Arial"/>
              </a:rPr>
              <a:t>A legume species </a:t>
            </a:r>
          </a:p>
          <a:p>
            <a:pPr marL="257175" marR="0" lvl="0" indent="-257175" algn="l" defTabSz="6858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Helvetica Neue" panose="02000503000000020004" pitchFamily="2" charset="0"/>
                <a:cs typeface="Arial Narrow" panose="020B0604020202020204" pitchFamily="34" charset="0"/>
                <a:sym typeface="Arial"/>
              </a:rPr>
              <a:t>Well annotated genome</a:t>
            </a:r>
          </a:p>
          <a:p>
            <a:pPr marL="257175" marR="0" lvl="0" indent="-257175" algn="l" defTabSz="6858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Helvetica Neue" panose="02000503000000020004" pitchFamily="2" charset="0"/>
                <a:cs typeface="Arial Narrow" panose="020B0604020202020204" pitchFamily="34" charset="0"/>
                <a:sym typeface="Arial"/>
              </a:rPr>
              <a:t>Available </a:t>
            </a:r>
            <a:r>
              <a:rPr kumimoji="0" lang="en-US" sz="1800" b="0" i="0" u="none" strike="noStrike" kern="1200" cap="none" spc="0" normalizeH="0" baseline="0" noProof="0" dirty="0" err="1">
                <a:ln>
                  <a:noFill/>
                </a:ln>
                <a:solidFill>
                  <a:prstClr val="black"/>
                </a:solidFill>
                <a:effectLst/>
                <a:uLnTx/>
                <a:uFillTx/>
                <a:latin typeface="Arial Narrow" panose="020B0604020202020204" pitchFamily="34" charset="0"/>
                <a:ea typeface="Helvetica Neue" panose="02000503000000020004" pitchFamily="2" charset="0"/>
                <a:cs typeface="Arial Narrow" panose="020B0604020202020204" pitchFamily="34" charset="0"/>
                <a:sym typeface="Arial"/>
              </a:rPr>
              <a:t>scRNAseq</a:t>
            </a:r>
            <a:r>
              <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Helvetica Neue" panose="02000503000000020004" pitchFamily="2" charset="0"/>
                <a:cs typeface="Arial Narrow" panose="020B0604020202020204" pitchFamily="34" charset="0"/>
                <a:sym typeface="Arial"/>
              </a:rPr>
              <a:t> studies: Kirst Lab; Cervantes-Perez et al. 2022; Ye et al. 2022</a:t>
            </a:r>
          </a:p>
          <a:p>
            <a:pPr marL="257175" marR="0" lvl="0" indent="-257175" algn="l" defTabSz="6858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Helvetica Neue" panose="02000503000000020004" pitchFamily="2" charset="0"/>
                <a:cs typeface="Arial Narrow" panose="020B0604020202020204" pitchFamily="34" charset="0"/>
                <a:sym typeface="Arial"/>
              </a:rPr>
              <a:t>Available transformation protocols</a:t>
            </a:r>
          </a:p>
          <a:p>
            <a:pPr marL="257175" marR="0" lvl="0" indent="-257175" algn="l" defTabSz="6858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Helvetica Neue" panose="02000503000000020004" pitchFamily="2" charset="0"/>
                <a:cs typeface="Arial Narrow" panose="020B0604020202020204" pitchFamily="34" charset="0"/>
                <a:sym typeface="Arial"/>
              </a:rPr>
              <a:t>1</a:t>
            </a:r>
            <a:r>
              <a:rPr kumimoji="0" lang="en-US" sz="1800" b="0" i="0" u="none" strike="noStrike" kern="1200" cap="none" spc="0" normalizeH="0" baseline="30000" noProof="0" dirty="0">
                <a:ln>
                  <a:noFill/>
                </a:ln>
                <a:solidFill>
                  <a:prstClr val="black"/>
                </a:solidFill>
                <a:effectLst/>
                <a:uLnTx/>
                <a:uFillTx/>
                <a:latin typeface="Arial Narrow" panose="020B0604020202020204" pitchFamily="34" charset="0"/>
                <a:ea typeface="Helvetica Neue" panose="02000503000000020004" pitchFamily="2" charset="0"/>
                <a:cs typeface="Arial Narrow" panose="020B0604020202020204" pitchFamily="34" charset="0"/>
                <a:sym typeface="Arial"/>
              </a:rPr>
              <a:t>st</a:t>
            </a:r>
            <a:r>
              <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Helvetica Neue" panose="02000503000000020004" pitchFamily="2" charset="0"/>
                <a:cs typeface="Arial Narrow" panose="020B0604020202020204" pitchFamily="34" charset="0"/>
                <a:sym typeface="Arial"/>
              </a:rPr>
              <a:t> approach to validate GRN or other genes</a:t>
            </a:r>
          </a:p>
        </p:txBody>
      </p:sp>
      <p:sp>
        <p:nvSpPr>
          <p:cNvPr id="38" name="Google Shape;107;p3">
            <a:extLst>
              <a:ext uri="{FF2B5EF4-FFF2-40B4-BE49-F238E27FC236}">
                <a16:creationId xmlns:a16="http://schemas.microsoft.com/office/drawing/2014/main" id="{7EC609A4-3A8F-E445-C2D3-4DA830122304}"/>
              </a:ext>
            </a:extLst>
          </p:cNvPr>
          <p:cNvSpPr txBox="1">
            <a:spLocks noGrp="1"/>
          </p:cNvSpPr>
          <p:nvPr>
            <p:ph type="ftr" idx="11"/>
          </p:nvPr>
        </p:nvSpPr>
        <p:spPr>
          <a:xfrm>
            <a:off x="5537814" y="6584155"/>
            <a:ext cx="2133087" cy="273845"/>
          </a:xfrm>
          <a:prstGeom prst="rect">
            <a:avLst/>
          </a:prstGeom>
          <a:noFill/>
          <a:ln>
            <a:noFill/>
          </a:ln>
        </p:spPr>
        <p:txBody>
          <a:bodyPr spcFirstLastPara="1"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051" b="0" i="0" u="none" strike="noStrike" kern="0" cap="none" spc="0" normalizeH="0" baseline="0" noProof="0" dirty="0">
                <a:ln>
                  <a:noFill/>
                </a:ln>
                <a:solidFill>
                  <a:prstClr val="black">
                    <a:lumMod val="65000"/>
                    <a:lumOff val="35000"/>
                  </a:prstClr>
                </a:solidFill>
                <a:effectLst/>
                <a:uLnTx/>
                <a:uFillTx/>
                <a:latin typeface="Arial Narrow" panose="020B0604020202020204" pitchFamily="34" charset="0"/>
                <a:cs typeface="Arial Narrow" panose="020B0604020202020204" pitchFamily="34" charset="0"/>
                <a:sym typeface="Arial"/>
              </a:rPr>
              <a:t>Slide courtesy: Rafael </a:t>
            </a:r>
            <a:r>
              <a:rPr kumimoji="0" lang="en-US" sz="1051" b="0" i="0" u="none" strike="noStrike" kern="0" cap="none" spc="0" normalizeH="0" baseline="0" noProof="0" dirty="0" err="1">
                <a:ln>
                  <a:noFill/>
                </a:ln>
                <a:solidFill>
                  <a:prstClr val="black">
                    <a:lumMod val="65000"/>
                    <a:lumOff val="35000"/>
                  </a:prstClr>
                </a:solidFill>
                <a:effectLst/>
                <a:uLnTx/>
                <a:uFillTx/>
                <a:latin typeface="Arial Narrow" panose="020B0604020202020204" pitchFamily="34" charset="0"/>
                <a:cs typeface="Arial Narrow" panose="020B0604020202020204" pitchFamily="34" charset="0"/>
                <a:sym typeface="Arial"/>
              </a:rPr>
              <a:t>Venado</a:t>
            </a:r>
            <a:endParaRPr kumimoji="0" sz="1051" b="0" i="0" u="none" strike="noStrike" kern="0" cap="none" spc="0" normalizeH="0" baseline="0" noProof="0" dirty="0">
              <a:ln>
                <a:noFill/>
              </a:ln>
              <a:solidFill>
                <a:prstClr val="black">
                  <a:lumMod val="65000"/>
                  <a:lumOff val="35000"/>
                </a:prstClr>
              </a:solidFill>
              <a:effectLst/>
              <a:uLnTx/>
              <a:uFillTx/>
              <a:latin typeface="Arial Narrow" panose="020B0604020202020204" pitchFamily="34" charset="0"/>
              <a:cs typeface="Arial Narrow" panose="020B0604020202020204" pitchFamily="34" charset="0"/>
              <a:sym typeface="Arial"/>
            </a:endParaRPr>
          </a:p>
        </p:txBody>
      </p:sp>
      <p:pic>
        <p:nvPicPr>
          <p:cNvPr id="40" name="Picture 39">
            <a:extLst>
              <a:ext uri="{FF2B5EF4-FFF2-40B4-BE49-F238E27FC236}">
                <a16:creationId xmlns:a16="http://schemas.microsoft.com/office/drawing/2014/main" id="{C64637A6-A5D9-5FBE-9E36-54C07BBE05AE}"/>
              </a:ext>
            </a:extLst>
          </p:cNvPr>
          <p:cNvPicPr>
            <a:picLocks noChangeAspect="1"/>
          </p:cNvPicPr>
          <p:nvPr/>
        </p:nvPicPr>
        <p:blipFill rotWithShape="1">
          <a:blip r:embed="rId5"/>
          <a:srcRect r="-29"/>
          <a:stretch/>
        </p:blipFill>
        <p:spPr>
          <a:xfrm>
            <a:off x="5585133" y="2243839"/>
            <a:ext cx="2911395" cy="1924956"/>
          </a:xfrm>
          <a:prstGeom prst="rect">
            <a:avLst/>
          </a:prstGeom>
        </p:spPr>
      </p:pic>
      <p:sp>
        <p:nvSpPr>
          <p:cNvPr id="41" name="TextBox 40">
            <a:extLst>
              <a:ext uri="{FF2B5EF4-FFF2-40B4-BE49-F238E27FC236}">
                <a16:creationId xmlns:a16="http://schemas.microsoft.com/office/drawing/2014/main" id="{E07A6D54-CA0C-EFD1-3FEC-FED53BBD8E21}"/>
              </a:ext>
            </a:extLst>
          </p:cNvPr>
          <p:cNvSpPr txBox="1"/>
          <p:nvPr/>
        </p:nvSpPr>
        <p:spPr>
          <a:xfrm>
            <a:off x="5639793" y="4151387"/>
            <a:ext cx="29113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Narrow" panose="020B0604020202020204" pitchFamily="34" charset="0"/>
                <a:ea typeface="Helvetica Neue" panose="02000503000000020004" pitchFamily="2" charset="0"/>
                <a:cs typeface="Arial Narrow" panose="020B0604020202020204" pitchFamily="34" charset="0"/>
                <a:sym typeface="Arial"/>
              </a:rPr>
              <a:t>Mucilage produced by roots in S. bicolor</a:t>
            </a:r>
          </a:p>
        </p:txBody>
      </p:sp>
      <p:pic>
        <p:nvPicPr>
          <p:cNvPr id="6" name="Picture 2" descr="Jean-Michel Ané">
            <a:extLst>
              <a:ext uri="{FF2B5EF4-FFF2-40B4-BE49-F238E27FC236}">
                <a16:creationId xmlns:a16="http://schemas.microsoft.com/office/drawing/2014/main" id="{2761ACEF-F8EC-F601-D9AA-D24081353A7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192" r="14731"/>
          <a:stretch/>
        </p:blipFill>
        <p:spPr bwMode="auto">
          <a:xfrm>
            <a:off x="3087816" y="1127467"/>
            <a:ext cx="839042" cy="11326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afael Espejel Venado">
            <a:extLst>
              <a:ext uri="{FF2B5EF4-FFF2-40B4-BE49-F238E27FC236}">
                <a16:creationId xmlns:a16="http://schemas.microsoft.com/office/drawing/2014/main" id="{A0962D0A-C80A-363E-4020-125EDEF4780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122" r="13800"/>
          <a:stretch/>
        </p:blipFill>
        <p:spPr bwMode="auto">
          <a:xfrm>
            <a:off x="4060564" y="1126963"/>
            <a:ext cx="840026" cy="1134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E0379E8-5262-EE2A-43DA-CFE56FBEFD38}"/>
              </a:ext>
            </a:extLst>
          </p:cNvPr>
          <p:cNvSpPr txBox="1"/>
          <p:nvPr/>
        </p:nvSpPr>
        <p:spPr>
          <a:xfrm>
            <a:off x="3039800" y="2259768"/>
            <a:ext cx="966103" cy="352854"/>
          </a:xfrm>
          <a:prstGeom prst="rect">
            <a:avLst/>
          </a:prstGeom>
          <a:noFill/>
        </p:spPr>
        <p:txBody>
          <a:bodyPr wrap="square">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IE" sz="1200"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Jean Michel-</a:t>
            </a:r>
            <a:r>
              <a:rPr kumimoji="0" lang="en-IE" sz="1200"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Ané</a:t>
            </a:r>
            <a:endParaRPr kumimoji="0" lang="en-IE" sz="1200"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endParaRPr>
          </a:p>
        </p:txBody>
      </p:sp>
      <p:sp>
        <p:nvSpPr>
          <p:cNvPr id="9" name="TextBox 8">
            <a:extLst>
              <a:ext uri="{FF2B5EF4-FFF2-40B4-BE49-F238E27FC236}">
                <a16:creationId xmlns:a16="http://schemas.microsoft.com/office/drawing/2014/main" id="{0854C404-564B-421F-E055-3AEEC3E6968A}"/>
              </a:ext>
            </a:extLst>
          </p:cNvPr>
          <p:cNvSpPr txBox="1"/>
          <p:nvPr/>
        </p:nvSpPr>
        <p:spPr>
          <a:xfrm>
            <a:off x="3974874" y="2247314"/>
            <a:ext cx="106668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E" sz="1200"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Rafael </a:t>
            </a:r>
            <a:r>
              <a:rPr kumimoji="0" lang="en-IE" sz="1200"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Venado</a:t>
            </a: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3888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1" grpId="0"/>
      <p:bldP spid="36" grpId="0"/>
      <p:bldP spid="38" grpId="0"/>
      <p:bldP spid="4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86" descr="A screenshot of a computer game&#10;&#10;Description automatically generated">
            <a:extLst>
              <a:ext uri="{FF2B5EF4-FFF2-40B4-BE49-F238E27FC236}">
                <a16:creationId xmlns:a16="http://schemas.microsoft.com/office/drawing/2014/main" id="{0F510D8C-7D6F-6773-4757-89753F0470F9}"/>
              </a:ext>
            </a:extLst>
          </p:cNvPr>
          <p:cNvPicPr>
            <a:picLocks noChangeAspect="1"/>
          </p:cNvPicPr>
          <p:nvPr/>
        </p:nvPicPr>
        <p:blipFill>
          <a:blip r:embed="rId3"/>
          <a:stretch>
            <a:fillRect/>
          </a:stretch>
        </p:blipFill>
        <p:spPr>
          <a:xfrm>
            <a:off x="1669289" y="3047797"/>
            <a:ext cx="1811574" cy="805316"/>
          </a:xfrm>
          <a:prstGeom prst="rect">
            <a:avLst/>
          </a:prstGeom>
        </p:spPr>
      </p:pic>
      <p:sp>
        <p:nvSpPr>
          <p:cNvPr id="2" name="Title 1">
            <a:extLst>
              <a:ext uri="{FF2B5EF4-FFF2-40B4-BE49-F238E27FC236}">
                <a16:creationId xmlns:a16="http://schemas.microsoft.com/office/drawing/2014/main" id="{DB9EA42F-18D3-4776-963D-AD24BE18744A}"/>
              </a:ext>
            </a:extLst>
          </p:cNvPr>
          <p:cNvSpPr>
            <a:spLocks noGrp="1"/>
          </p:cNvSpPr>
          <p:nvPr>
            <p:ph type="title"/>
          </p:nvPr>
        </p:nvSpPr>
        <p:spPr>
          <a:solidFill>
            <a:srgbClr val="021F60"/>
          </a:solidFill>
        </p:spPr>
        <p:txBody>
          <a:bodyPr/>
          <a:lstStyle/>
          <a:p>
            <a:r>
              <a:rPr lang="en-US" dirty="0"/>
              <a:t>Overall analysis pipeline</a:t>
            </a:r>
          </a:p>
        </p:txBody>
      </p:sp>
      <p:pic>
        <p:nvPicPr>
          <p:cNvPr id="4" name="Google Shape;116;p8" descr="A network of text and numbers&#10;&#10;Description automatically generated with medium confidence">
            <a:extLst>
              <a:ext uri="{FF2B5EF4-FFF2-40B4-BE49-F238E27FC236}">
                <a16:creationId xmlns:a16="http://schemas.microsoft.com/office/drawing/2014/main" id="{169DBC53-45FC-0657-7784-D2BEB4732364}"/>
              </a:ext>
            </a:extLst>
          </p:cNvPr>
          <p:cNvPicPr preferRelativeResize="0"/>
          <p:nvPr/>
        </p:nvPicPr>
        <p:blipFill rotWithShape="1">
          <a:blip r:embed="rId4">
            <a:alphaModFix/>
          </a:blip>
          <a:srcRect l="3258" t="2595" r="4129" b="3116"/>
          <a:stretch/>
        </p:blipFill>
        <p:spPr>
          <a:xfrm>
            <a:off x="7344191" y="1790919"/>
            <a:ext cx="1645484" cy="1340219"/>
          </a:xfrm>
          <a:prstGeom prst="rect">
            <a:avLst/>
          </a:prstGeom>
          <a:noFill/>
          <a:ln>
            <a:noFill/>
          </a:ln>
        </p:spPr>
      </p:pic>
      <p:sp>
        <p:nvSpPr>
          <p:cNvPr id="6" name="Google Shape;118;p8">
            <a:extLst>
              <a:ext uri="{FF2B5EF4-FFF2-40B4-BE49-F238E27FC236}">
                <a16:creationId xmlns:a16="http://schemas.microsoft.com/office/drawing/2014/main" id="{341F12F2-9184-DED0-9873-B3DBD95B23FF}"/>
              </a:ext>
            </a:extLst>
          </p:cNvPr>
          <p:cNvSpPr txBox="1"/>
          <p:nvPr/>
        </p:nvSpPr>
        <p:spPr>
          <a:xfrm>
            <a:off x="265078" y="1083578"/>
            <a:ext cx="1239865" cy="738623"/>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400" b="1" i="0" u="none" strike="noStrike" kern="120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Data preprocessing &amp; QC</a:t>
            </a:r>
            <a:endParaRPr kumimoji="0" sz="1400" b="1"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sym typeface="Arial"/>
            </a:endParaRPr>
          </a:p>
        </p:txBody>
      </p:sp>
      <p:sp>
        <p:nvSpPr>
          <p:cNvPr id="7" name="Google Shape;119;p8">
            <a:extLst>
              <a:ext uri="{FF2B5EF4-FFF2-40B4-BE49-F238E27FC236}">
                <a16:creationId xmlns:a16="http://schemas.microsoft.com/office/drawing/2014/main" id="{691763FE-5351-34E9-7178-5D9C467E05C5}"/>
              </a:ext>
            </a:extLst>
          </p:cNvPr>
          <p:cNvSpPr txBox="1"/>
          <p:nvPr/>
        </p:nvSpPr>
        <p:spPr>
          <a:xfrm>
            <a:off x="1931205" y="1039472"/>
            <a:ext cx="1246116" cy="738623"/>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400" b="1" i="0" u="none" strike="noStrike" kern="1200" cap="none" spc="0" normalizeH="0" baseline="0" noProof="0">
                <a:ln>
                  <a:noFill/>
                </a:ln>
                <a:solidFill>
                  <a:srgbClr val="000000"/>
                </a:solidFill>
                <a:effectLst/>
                <a:uLnTx/>
                <a:uFillTx/>
                <a:latin typeface="Arial Narrow" panose="020B0604020202020204" pitchFamily="34" charset="0"/>
                <a:cs typeface="Arial Narrow" panose="020B0604020202020204" pitchFamily="34" charset="0"/>
                <a:sym typeface="Arial"/>
              </a:rPr>
              <a:t>Cluster and annotate cell types</a:t>
            </a:r>
            <a:endParaRPr kumimoji="0" sz="1400" b="1" i="0" u="none" strike="noStrike" kern="1200" cap="none" spc="0" normalizeH="0" baseline="0" noProof="0">
              <a:ln>
                <a:noFill/>
              </a:ln>
              <a:solidFill>
                <a:prstClr val="black"/>
              </a:solidFill>
              <a:effectLst/>
              <a:uLnTx/>
              <a:uFillTx/>
              <a:latin typeface="Arial Narrow" panose="020B0604020202020204" pitchFamily="34" charset="0"/>
              <a:ea typeface="+mn-ea"/>
              <a:cs typeface="Arial Narrow" panose="020B0604020202020204" pitchFamily="34" charset="0"/>
              <a:sym typeface="Arial"/>
            </a:endParaRPr>
          </a:p>
        </p:txBody>
      </p:sp>
      <p:sp>
        <p:nvSpPr>
          <p:cNvPr id="8" name="Google Shape;120;p8">
            <a:extLst>
              <a:ext uri="{FF2B5EF4-FFF2-40B4-BE49-F238E27FC236}">
                <a16:creationId xmlns:a16="http://schemas.microsoft.com/office/drawing/2014/main" id="{02802081-33B6-8EDF-C4BF-CEED7DD5D1F3}"/>
              </a:ext>
            </a:extLst>
          </p:cNvPr>
          <p:cNvSpPr txBox="1"/>
          <p:nvPr/>
        </p:nvSpPr>
        <p:spPr>
          <a:xfrm>
            <a:off x="3801839" y="1039472"/>
            <a:ext cx="1105398" cy="523180"/>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 sz="1400" b="1" i="0" u="none" strike="noStrike" kern="120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Infer lineage tree</a:t>
            </a:r>
            <a:endParaRPr kumimoji="0" sz="1400" b="1"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sym typeface="Arial"/>
            </a:endParaRPr>
          </a:p>
        </p:txBody>
      </p:sp>
      <p:sp>
        <p:nvSpPr>
          <p:cNvPr id="9" name="Google Shape;121;p8">
            <a:extLst>
              <a:ext uri="{FF2B5EF4-FFF2-40B4-BE49-F238E27FC236}">
                <a16:creationId xmlns:a16="http://schemas.microsoft.com/office/drawing/2014/main" id="{7D5C7200-43CE-6431-95CA-16BA7C714111}"/>
              </a:ext>
            </a:extLst>
          </p:cNvPr>
          <p:cNvSpPr txBox="1"/>
          <p:nvPr/>
        </p:nvSpPr>
        <p:spPr>
          <a:xfrm>
            <a:off x="5383571" y="1048119"/>
            <a:ext cx="1673972" cy="523180"/>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400" b="1" i="0" u="none" strike="noStrike" kern="120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Infer cell type-specific GRNs</a:t>
            </a:r>
            <a:endParaRPr kumimoji="0" sz="1400" b="1"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sym typeface="Arial"/>
            </a:endParaRPr>
          </a:p>
        </p:txBody>
      </p:sp>
      <p:sp>
        <p:nvSpPr>
          <p:cNvPr id="10" name="Google Shape;122;p8">
            <a:extLst>
              <a:ext uri="{FF2B5EF4-FFF2-40B4-BE49-F238E27FC236}">
                <a16:creationId xmlns:a16="http://schemas.microsoft.com/office/drawing/2014/main" id="{8E6E248A-97D5-C6F0-AB68-30F46739E462}"/>
              </a:ext>
            </a:extLst>
          </p:cNvPr>
          <p:cNvSpPr txBox="1"/>
          <p:nvPr/>
        </p:nvSpPr>
        <p:spPr>
          <a:xfrm>
            <a:off x="7477677" y="1039472"/>
            <a:ext cx="1519592" cy="523180"/>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400" b="1" i="0" u="none" strike="noStrike" kern="120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Identify key regulators in GRNs</a:t>
            </a:r>
            <a:endParaRPr kumimoji="0" sz="1400" b="1"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sym typeface="Arial"/>
            </a:endParaRPr>
          </a:p>
        </p:txBody>
      </p:sp>
      <p:pic>
        <p:nvPicPr>
          <p:cNvPr id="11" name="Google Shape;123;p8">
            <a:extLst>
              <a:ext uri="{FF2B5EF4-FFF2-40B4-BE49-F238E27FC236}">
                <a16:creationId xmlns:a16="http://schemas.microsoft.com/office/drawing/2014/main" id="{CCD945DC-EF0F-7B9F-8361-E4BCCB9B9ECB}"/>
              </a:ext>
            </a:extLst>
          </p:cNvPr>
          <p:cNvPicPr preferRelativeResize="0"/>
          <p:nvPr/>
        </p:nvPicPr>
        <p:blipFill rotWithShape="1">
          <a:blip r:embed="rId5">
            <a:alphaModFix/>
          </a:blip>
          <a:srcRect/>
          <a:stretch/>
        </p:blipFill>
        <p:spPr>
          <a:xfrm>
            <a:off x="1998771" y="1790920"/>
            <a:ext cx="1192005" cy="824994"/>
          </a:xfrm>
          <a:prstGeom prst="rect">
            <a:avLst/>
          </a:prstGeom>
          <a:noFill/>
          <a:ln>
            <a:noFill/>
          </a:ln>
        </p:spPr>
      </p:pic>
      <p:pic>
        <p:nvPicPr>
          <p:cNvPr id="12" name="Google Shape;124;p8">
            <a:extLst>
              <a:ext uri="{FF2B5EF4-FFF2-40B4-BE49-F238E27FC236}">
                <a16:creationId xmlns:a16="http://schemas.microsoft.com/office/drawing/2014/main" id="{280B28BB-0AC8-ADAB-F3E9-915CC45913F6}"/>
              </a:ext>
            </a:extLst>
          </p:cNvPr>
          <p:cNvPicPr preferRelativeResize="0"/>
          <p:nvPr/>
        </p:nvPicPr>
        <p:blipFill rotWithShape="1">
          <a:blip r:embed="rId6">
            <a:alphaModFix/>
          </a:blip>
          <a:srcRect/>
          <a:stretch/>
        </p:blipFill>
        <p:spPr>
          <a:xfrm>
            <a:off x="5542447" y="3123225"/>
            <a:ext cx="1356219" cy="1019985"/>
          </a:xfrm>
          <a:prstGeom prst="rect">
            <a:avLst/>
          </a:prstGeom>
          <a:noFill/>
          <a:ln>
            <a:noFill/>
          </a:ln>
        </p:spPr>
      </p:pic>
      <p:sp>
        <p:nvSpPr>
          <p:cNvPr id="13" name="Google Shape;125;p8">
            <a:extLst>
              <a:ext uri="{FF2B5EF4-FFF2-40B4-BE49-F238E27FC236}">
                <a16:creationId xmlns:a16="http://schemas.microsoft.com/office/drawing/2014/main" id="{BFBFBB54-7957-D226-C6DB-8F27AD50ACA5}"/>
              </a:ext>
            </a:extLst>
          </p:cNvPr>
          <p:cNvSpPr txBox="1"/>
          <p:nvPr/>
        </p:nvSpPr>
        <p:spPr>
          <a:xfrm>
            <a:off x="5702294" y="4072774"/>
            <a:ext cx="1039492" cy="307736"/>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400" b="1" i="0" u="none" strike="noStrike" kern="1200" cap="none" spc="0" normalizeH="0" baseline="0" noProof="0" dirty="0">
                <a:ln>
                  <a:noFill/>
                </a:ln>
                <a:solidFill>
                  <a:srgbClr val="00B0F0"/>
                </a:solidFill>
                <a:effectLst/>
                <a:uLnTx/>
                <a:uFillTx/>
                <a:latin typeface="Arial Narrow" panose="020B0604020202020204" pitchFamily="34" charset="0"/>
                <a:cs typeface="Arial Narrow" panose="020B0604020202020204" pitchFamily="34" charset="0"/>
                <a:sym typeface="Arial"/>
              </a:rPr>
              <a:t>MERLIN</a:t>
            </a:r>
            <a:endParaRPr kumimoji="0" sz="1400" b="1" i="0" u="none" strike="noStrike" kern="1200" cap="none" spc="0" normalizeH="0" baseline="0" noProof="0" dirty="0">
              <a:ln>
                <a:noFill/>
              </a:ln>
              <a:solidFill>
                <a:srgbClr val="00B0F0"/>
              </a:solidFill>
              <a:effectLst/>
              <a:uLnTx/>
              <a:uFillTx/>
              <a:latin typeface="Arial Narrow" panose="020B0604020202020204" pitchFamily="34" charset="0"/>
              <a:cs typeface="Arial Narrow" panose="020B0604020202020204" pitchFamily="34" charset="0"/>
              <a:sym typeface="Arial"/>
            </a:endParaRPr>
          </a:p>
        </p:txBody>
      </p:sp>
      <p:pic>
        <p:nvPicPr>
          <p:cNvPr id="14" name="Google Shape;126;p8">
            <a:extLst>
              <a:ext uri="{FF2B5EF4-FFF2-40B4-BE49-F238E27FC236}">
                <a16:creationId xmlns:a16="http://schemas.microsoft.com/office/drawing/2014/main" id="{5019BCFA-DDB4-38D8-2C49-3079F92686EE}"/>
              </a:ext>
            </a:extLst>
          </p:cNvPr>
          <p:cNvPicPr preferRelativeResize="0"/>
          <p:nvPr/>
        </p:nvPicPr>
        <p:blipFill rotWithShape="1">
          <a:blip r:embed="rId7">
            <a:alphaModFix/>
          </a:blip>
          <a:srcRect/>
          <a:stretch/>
        </p:blipFill>
        <p:spPr>
          <a:xfrm>
            <a:off x="5546026" y="1672699"/>
            <a:ext cx="1022047" cy="1007657"/>
          </a:xfrm>
          <a:prstGeom prst="rect">
            <a:avLst/>
          </a:prstGeom>
          <a:noFill/>
          <a:ln>
            <a:noFill/>
          </a:ln>
        </p:spPr>
      </p:pic>
      <p:sp>
        <p:nvSpPr>
          <p:cNvPr id="15" name="Google Shape;127;p8">
            <a:extLst>
              <a:ext uri="{FF2B5EF4-FFF2-40B4-BE49-F238E27FC236}">
                <a16:creationId xmlns:a16="http://schemas.microsoft.com/office/drawing/2014/main" id="{EB46D150-16B1-D5F2-47C1-E8D489C7B6A1}"/>
              </a:ext>
            </a:extLst>
          </p:cNvPr>
          <p:cNvSpPr txBox="1"/>
          <p:nvPr/>
        </p:nvSpPr>
        <p:spPr>
          <a:xfrm>
            <a:off x="5771633" y="2615913"/>
            <a:ext cx="828476" cy="307736"/>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400" b="1" i="0" u="none" strike="noStrike" kern="1200" cap="none" spc="0" normalizeH="0" baseline="0" noProof="0" dirty="0" err="1">
                <a:ln>
                  <a:noFill/>
                </a:ln>
                <a:solidFill>
                  <a:srgbClr val="00B0F0"/>
                </a:solidFill>
                <a:effectLst/>
                <a:uLnTx/>
                <a:uFillTx/>
                <a:latin typeface="Arial Narrow" panose="020B0604020202020204" pitchFamily="34" charset="0"/>
                <a:cs typeface="Arial Narrow" panose="020B0604020202020204" pitchFamily="34" charset="0"/>
                <a:sym typeface="Arial"/>
              </a:rPr>
              <a:t>scMTNI</a:t>
            </a:r>
            <a:endParaRPr kumimoji="0" sz="1400" b="1" i="0" u="none" strike="noStrike" kern="1200" cap="none" spc="0" normalizeH="0" baseline="0" noProof="0" dirty="0">
              <a:ln>
                <a:noFill/>
              </a:ln>
              <a:solidFill>
                <a:srgbClr val="00B0F0"/>
              </a:solidFill>
              <a:effectLst/>
              <a:uLnTx/>
              <a:uFillTx/>
              <a:latin typeface="Arial Narrow" panose="020B0604020202020204" pitchFamily="34" charset="0"/>
              <a:cs typeface="Arial Narrow" panose="020B0604020202020204" pitchFamily="34" charset="0"/>
              <a:sym typeface="Arial"/>
            </a:endParaRPr>
          </a:p>
        </p:txBody>
      </p:sp>
      <p:pic>
        <p:nvPicPr>
          <p:cNvPr id="16" name="Google Shape;128;p8">
            <a:extLst>
              <a:ext uri="{FF2B5EF4-FFF2-40B4-BE49-F238E27FC236}">
                <a16:creationId xmlns:a16="http://schemas.microsoft.com/office/drawing/2014/main" id="{5EBEDE5A-016B-E347-19C4-E88223310477}"/>
              </a:ext>
            </a:extLst>
          </p:cNvPr>
          <p:cNvPicPr preferRelativeResize="0"/>
          <p:nvPr/>
        </p:nvPicPr>
        <p:blipFill rotWithShape="1">
          <a:blip r:embed="rId8">
            <a:alphaModFix amt="79000"/>
          </a:blip>
          <a:srcRect/>
          <a:stretch/>
        </p:blipFill>
        <p:spPr>
          <a:xfrm>
            <a:off x="92430" y="1827921"/>
            <a:ext cx="1282068" cy="1323254"/>
          </a:xfrm>
          <a:prstGeom prst="rect">
            <a:avLst/>
          </a:prstGeom>
          <a:noFill/>
          <a:ln>
            <a:solidFill>
              <a:schemeClr val="tx1"/>
            </a:solidFill>
          </a:ln>
        </p:spPr>
      </p:pic>
      <p:pic>
        <p:nvPicPr>
          <p:cNvPr id="17" name="Google Shape;129;p8" descr="A screen shot of a graph&#10;&#10;Description automatically generated">
            <a:extLst>
              <a:ext uri="{FF2B5EF4-FFF2-40B4-BE49-F238E27FC236}">
                <a16:creationId xmlns:a16="http://schemas.microsoft.com/office/drawing/2014/main" id="{BCD82F03-B43F-474E-5D8F-BF5B36F9921A}"/>
              </a:ext>
            </a:extLst>
          </p:cNvPr>
          <p:cNvPicPr preferRelativeResize="0"/>
          <p:nvPr/>
        </p:nvPicPr>
        <p:blipFill rotWithShape="1">
          <a:blip r:embed="rId9">
            <a:alphaModFix/>
          </a:blip>
          <a:srcRect t="6404" r="10834" b="5545"/>
          <a:stretch/>
        </p:blipFill>
        <p:spPr>
          <a:xfrm>
            <a:off x="7498830" y="3219222"/>
            <a:ext cx="1568165" cy="1469728"/>
          </a:xfrm>
          <a:prstGeom prst="rect">
            <a:avLst/>
          </a:prstGeom>
          <a:noFill/>
          <a:ln>
            <a:noFill/>
          </a:ln>
        </p:spPr>
      </p:pic>
      <p:cxnSp>
        <p:nvCxnSpPr>
          <p:cNvPr id="18" name="Google Shape;130;p8">
            <a:extLst>
              <a:ext uri="{FF2B5EF4-FFF2-40B4-BE49-F238E27FC236}">
                <a16:creationId xmlns:a16="http://schemas.microsoft.com/office/drawing/2014/main" id="{CE34F509-AC73-FD7F-9F61-CD38332CB2B2}"/>
              </a:ext>
            </a:extLst>
          </p:cNvPr>
          <p:cNvCxnSpPr/>
          <p:nvPr/>
        </p:nvCxnSpPr>
        <p:spPr>
          <a:xfrm rot="10800000" flipH="1">
            <a:off x="1606756" y="2873161"/>
            <a:ext cx="328721" cy="1"/>
          </a:xfrm>
          <a:prstGeom prst="straightConnector1">
            <a:avLst/>
          </a:prstGeom>
          <a:noFill/>
          <a:ln w="9525" cap="flat" cmpd="sng">
            <a:solidFill>
              <a:schemeClr val="tx1"/>
            </a:solidFill>
            <a:prstDash val="solid"/>
            <a:round/>
            <a:headEnd type="none" w="sm" len="sm"/>
            <a:tailEnd type="triangle" w="med" len="med"/>
          </a:ln>
        </p:spPr>
      </p:cxnSp>
      <p:pic>
        <p:nvPicPr>
          <p:cNvPr id="23" name="Google Shape;135;p8">
            <a:extLst>
              <a:ext uri="{FF2B5EF4-FFF2-40B4-BE49-F238E27FC236}">
                <a16:creationId xmlns:a16="http://schemas.microsoft.com/office/drawing/2014/main" id="{38BD7456-6812-1D6A-23E4-C05FDD9D744D}"/>
              </a:ext>
            </a:extLst>
          </p:cNvPr>
          <p:cNvPicPr preferRelativeResize="0"/>
          <p:nvPr/>
        </p:nvPicPr>
        <p:blipFill rotWithShape="1">
          <a:blip r:embed="rId10">
            <a:alphaModFix/>
          </a:blip>
          <a:srcRect/>
          <a:stretch/>
        </p:blipFill>
        <p:spPr>
          <a:xfrm>
            <a:off x="3710589" y="1998236"/>
            <a:ext cx="1402878" cy="1506772"/>
          </a:xfrm>
          <a:prstGeom prst="rect">
            <a:avLst/>
          </a:prstGeom>
          <a:noFill/>
          <a:ln>
            <a:noFill/>
          </a:ln>
        </p:spPr>
      </p:pic>
      <p:cxnSp>
        <p:nvCxnSpPr>
          <p:cNvPr id="24" name="Google Shape;136;p8">
            <a:extLst>
              <a:ext uri="{FF2B5EF4-FFF2-40B4-BE49-F238E27FC236}">
                <a16:creationId xmlns:a16="http://schemas.microsoft.com/office/drawing/2014/main" id="{4E550442-3ABC-73F2-4B33-51A0F5B6FF31}"/>
              </a:ext>
            </a:extLst>
          </p:cNvPr>
          <p:cNvCxnSpPr/>
          <p:nvPr/>
        </p:nvCxnSpPr>
        <p:spPr>
          <a:xfrm rot="10800000" flipH="1">
            <a:off x="5150971" y="2765236"/>
            <a:ext cx="328721" cy="1"/>
          </a:xfrm>
          <a:prstGeom prst="straightConnector1">
            <a:avLst/>
          </a:prstGeom>
          <a:noFill/>
          <a:ln w="9525" cap="flat" cmpd="sng">
            <a:solidFill>
              <a:schemeClr val="tx1"/>
            </a:solidFill>
            <a:prstDash val="solid"/>
            <a:round/>
            <a:headEnd type="none" w="sm" len="sm"/>
            <a:tailEnd type="triangle" w="med" len="med"/>
          </a:ln>
        </p:spPr>
      </p:cxnSp>
      <p:grpSp>
        <p:nvGrpSpPr>
          <p:cNvPr id="25" name="Group 24">
            <a:extLst>
              <a:ext uri="{FF2B5EF4-FFF2-40B4-BE49-F238E27FC236}">
                <a16:creationId xmlns:a16="http://schemas.microsoft.com/office/drawing/2014/main" id="{FE25A7A9-A42D-D2D7-F2A6-DD23D8D90CA3}"/>
              </a:ext>
            </a:extLst>
          </p:cNvPr>
          <p:cNvGrpSpPr/>
          <p:nvPr/>
        </p:nvGrpSpPr>
        <p:grpSpPr>
          <a:xfrm>
            <a:off x="5155002" y="5190613"/>
            <a:ext cx="2072047" cy="504523"/>
            <a:chOff x="2444065" y="5099239"/>
            <a:chExt cx="2072047" cy="423283"/>
          </a:xfrm>
        </p:grpSpPr>
        <p:sp>
          <p:nvSpPr>
            <p:cNvPr id="26" name="Rectangle 25">
              <a:extLst>
                <a:ext uri="{FF2B5EF4-FFF2-40B4-BE49-F238E27FC236}">
                  <a16:creationId xmlns:a16="http://schemas.microsoft.com/office/drawing/2014/main" id="{51299EA8-DBF7-053B-66D4-993DB5DB9384}"/>
                </a:ext>
              </a:extLst>
            </p:cNvPr>
            <p:cNvSpPr/>
            <p:nvPr/>
          </p:nvSpPr>
          <p:spPr>
            <a:xfrm>
              <a:off x="2509378" y="5140026"/>
              <a:ext cx="621920" cy="382496"/>
            </a:xfrm>
            <a:prstGeom prst="rect">
              <a:avLst/>
            </a:prstGeom>
            <a:solidFill>
              <a:srgbClr val="FFFF00">
                <a:alpha val="22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nvGrpSpPr>
            <p:cNvPr id="27" name="Group 115">
              <a:extLst>
                <a:ext uri="{FF2B5EF4-FFF2-40B4-BE49-F238E27FC236}">
                  <a16:creationId xmlns:a16="http://schemas.microsoft.com/office/drawing/2014/main" id="{64739F1A-50C1-AA79-0D5E-8FDD50769ACA}"/>
                </a:ext>
              </a:extLst>
            </p:cNvPr>
            <p:cNvGrpSpPr/>
            <p:nvPr/>
          </p:nvGrpSpPr>
          <p:grpSpPr>
            <a:xfrm>
              <a:off x="2594054" y="5196828"/>
              <a:ext cx="505130" cy="273291"/>
              <a:chOff x="5977923" y="1918517"/>
              <a:chExt cx="1275070" cy="590622"/>
            </a:xfrm>
          </p:grpSpPr>
          <p:grpSp>
            <p:nvGrpSpPr>
              <p:cNvPr id="58" name="Group 628">
                <a:extLst>
                  <a:ext uri="{FF2B5EF4-FFF2-40B4-BE49-F238E27FC236}">
                    <a16:creationId xmlns:a16="http://schemas.microsoft.com/office/drawing/2014/main" id="{8EB85A3B-E64D-5D0F-3BC9-F5C90769C06A}"/>
                  </a:ext>
                </a:extLst>
              </p:cNvPr>
              <p:cNvGrpSpPr/>
              <p:nvPr/>
            </p:nvGrpSpPr>
            <p:grpSpPr>
              <a:xfrm>
                <a:off x="6028362" y="2056008"/>
                <a:ext cx="1146900" cy="299872"/>
                <a:chOff x="7224177" y="22675884"/>
                <a:chExt cx="1099112" cy="374839"/>
              </a:xfrm>
            </p:grpSpPr>
            <p:cxnSp>
              <p:nvCxnSpPr>
                <p:cNvPr id="65" name="Straight Arrow Connector 64">
                  <a:extLst>
                    <a:ext uri="{FF2B5EF4-FFF2-40B4-BE49-F238E27FC236}">
                      <a16:creationId xmlns:a16="http://schemas.microsoft.com/office/drawing/2014/main" id="{B1687DF3-0BD5-FC8F-9457-316CC06D9FA8}"/>
                    </a:ext>
                  </a:extLst>
                </p:cNvPr>
                <p:cNvCxnSpPr>
                  <a:stCxn id="59" idx="5"/>
                </p:cNvCxnSpPr>
                <p:nvPr/>
              </p:nvCxnSpPr>
              <p:spPr>
                <a:xfrm rot="16200000" flipH="1">
                  <a:off x="7622424" y="22666967"/>
                  <a:ext cx="361451" cy="383315"/>
                </a:xfrm>
                <a:prstGeom prst="straightConnector1">
                  <a:avLst/>
                </a:prstGeom>
                <a:ln w="9525" cap="flat" cmpd="sng" algn="ctr">
                  <a:solidFill>
                    <a:schemeClr val="tx1"/>
                  </a:solidFill>
                  <a:prstDash val="solid"/>
                  <a:roun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a:extLst>
                    <a:ext uri="{FF2B5EF4-FFF2-40B4-BE49-F238E27FC236}">
                      <a16:creationId xmlns:a16="http://schemas.microsoft.com/office/drawing/2014/main" id="{A10DEFDD-01AB-EE2D-2D9D-809C14E8442D}"/>
                    </a:ext>
                  </a:extLst>
                </p:cNvPr>
                <p:cNvCxnSpPr/>
                <p:nvPr/>
              </p:nvCxnSpPr>
              <p:spPr>
                <a:xfrm rot="5400000">
                  <a:off x="7163034" y="22737027"/>
                  <a:ext cx="374839" cy="252553"/>
                </a:xfrm>
                <a:prstGeom prst="straightConnector1">
                  <a:avLst/>
                </a:prstGeom>
                <a:ln w="9525" cap="flat" cmpd="sng" algn="ctr">
                  <a:solidFill>
                    <a:schemeClr val="tx1"/>
                  </a:solidFill>
                  <a:prstDash val="solid"/>
                  <a:roun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a:extLst>
                    <a:ext uri="{FF2B5EF4-FFF2-40B4-BE49-F238E27FC236}">
                      <a16:creationId xmlns:a16="http://schemas.microsoft.com/office/drawing/2014/main" id="{62F69E28-9F43-8C25-F753-59F62726596E}"/>
                    </a:ext>
                  </a:extLst>
                </p:cNvPr>
                <p:cNvCxnSpPr/>
                <p:nvPr/>
              </p:nvCxnSpPr>
              <p:spPr>
                <a:xfrm rot="16200000" flipH="1">
                  <a:off x="7428237" y="22807626"/>
                  <a:ext cx="371756" cy="108274"/>
                </a:xfrm>
                <a:prstGeom prst="straightConnector1">
                  <a:avLst/>
                </a:prstGeom>
                <a:ln w="9525" cap="flat" cmpd="sng" algn="ctr">
                  <a:solidFill>
                    <a:schemeClr val="tx1"/>
                  </a:solidFill>
                  <a:prstDash val="solid"/>
                  <a:roun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a:extLst>
                    <a:ext uri="{FF2B5EF4-FFF2-40B4-BE49-F238E27FC236}">
                      <a16:creationId xmlns:a16="http://schemas.microsoft.com/office/drawing/2014/main" id="{70C18570-3FA1-5263-917F-24B4F3156CFF}"/>
                    </a:ext>
                  </a:extLst>
                </p:cNvPr>
                <p:cNvCxnSpPr>
                  <a:stCxn id="60" idx="4"/>
                  <a:endCxn id="63" idx="0"/>
                </p:cNvCxnSpPr>
                <p:nvPr/>
              </p:nvCxnSpPr>
              <p:spPr>
                <a:xfrm rot="5400000">
                  <a:off x="7830429" y="22853740"/>
                  <a:ext cx="350127" cy="21392"/>
                </a:xfrm>
                <a:prstGeom prst="straightConnector1">
                  <a:avLst/>
                </a:prstGeom>
                <a:ln w="9525" cap="flat" cmpd="sng" algn="ctr">
                  <a:solidFill>
                    <a:schemeClr val="tx1"/>
                  </a:solidFill>
                  <a:prstDash val="solid"/>
                  <a:roun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AEE8224A-FBBC-5B16-F5F4-A6ADC71739A1}"/>
                    </a:ext>
                  </a:extLst>
                </p:cNvPr>
                <p:cNvCxnSpPr>
                  <a:stCxn id="60" idx="4"/>
                  <a:endCxn id="64" idx="0"/>
                </p:cNvCxnSpPr>
                <p:nvPr/>
              </p:nvCxnSpPr>
              <p:spPr>
                <a:xfrm rot="16200000" flipH="1">
                  <a:off x="7996922" y="22708636"/>
                  <a:ext cx="345632" cy="307102"/>
                </a:xfrm>
                <a:prstGeom prst="straightConnector1">
                  <a:avLst/>
                </a:prstGeom>
                <a:ln w="9525" cap="flat" cmpd="sng" algn="ctr">
                  <a:solidFill>
                    <a:schemeClr val="tx1"/>
                  </a:solidFill>
                  <a:prstDash val="solid"/>
                  <a:roun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grpSp>
          <p:sp>
            <p:nvSpPr>
              <p:cNvPr id="59" name="Oval 58">
                <a:extLst>
                  <a:ext uri="{FF2B5EF4-FFF2-40B4-BE49-F238E27FC236}">
                    <a16:creationId xmlns:a16="http://schemas.microsoft.com/office/drawing/2014/main" id="{91AE370D-783F-8870-ED14-1A44C0DE34C4}"/>
                  </a:ext>
                </a:extLst>
              </p:cNvPr>
              <p:cNvSpPr/>
              <p:nvPr/>
            </p:nvSpPr>
            <p:spPr>
              <a:xfrm>
                <a:off x="6236169" y="1931169"/>
                <a:ext cx="230030" cy="148258"/>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0" name="Oval 59">
                <a:extLst>
                  <a:ext uri="{FF2B5EF4-FFF2-40B4-BE49-F238E27FC236}">
                    <a16:creationId xmlns:a16="http://schemas.microsoft.com/office/drawing/2014/main" id="{F53C3ADC-0169-9CCD-0AE8-648D12747BBC}"/>
                  </a:ext>
                </a:extLst>
              </p:cNvPr>
              <p:cNvSpPr/>
              <p:nvPr/>
            </p:nvSpPr>
            <p:spPr>
              <a:xfrm>
                <a:off x="6739800" y="1918517"/>
                <a:ext cx="230030" cy="148257"/>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1" name="Rectangle 60">
                <a:extLst>
                  <a:ext uri="{FF2B5EF4-FFF2-40B4-BE49-F238E27FC236}">
                    <a16:creationId xmlns:a16="http://schemas.microsoft.com/office/drawing/2014/main" id="{68306914-315D-96C0-1B49-1630C6447139}"/>
                  </a:ext>
                </a:extLst>
              </p:cNvPr>
              <p:cNvSpPr/>
              <p:nvPr/>
            </p:nvSpPr>
            <p:spPr>
              <a:xfrm>
                <a:off x="5977923" y="2353515"/>
                <a:ext cx="155448" cy="155448"/>
              </a:xfrm>
              <a:prstGeom prst="rect">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2" name="Rectangle 61">
                <a:extLst>
                  <a:ext uri="{FF2B5EF4-FFF2-40B4-BE49-F238E27FC236}">
                    <a16:creationId xmlns:a16="http://schemas.microsoft.com/office/drawing/2014/main" id="{AD530FC8-D2B4-8B6E-234E-F52D4F6B80AC}"/>
                  </a:ext>
                </a:extLst>
              </p:cNvPr>
              <p:cNvSpPr/>
              <p:nvPr/>
            </p:nvSpPr>
            <p:spPr>
              <a:xfrm>
                <a:off x="6416858" y="2353691"/>
                <a:ext cx="155448" cy="155448"/>
              </a:xfrm>
              <a:prstGeom prst="rect">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3" name="Rectangle 62">
                <a:extLst>
                  <a:ext uri="{FF2B5EF4-FFF2-40B4-BE49-F238E27FC236}">
                    <a16:creationId xmlns:a16="http://schemas.microsoft.com/office/drawing/2014/main" id="{62148483-9E02-F404-2120-1C905A54B580}"/>
                  </a:ext>
                </a:extLst>
              </p:cNvPr>
              <p:cNvSpPr/>
              <p:nvPr/>
            </p:nvSpPr>
            <p:spPr>
              <a:xfrm>
                <a:off x="6754769" y="2346877"/>
                <a:ext cx="155448" cy="155448"/>
              </a:xfrm>
              <a:prstGeom prst="rect">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4" name="Rectangle 63">
                <a:extLst>
                  <a:ext uri="{FF2B5EF4-FFF2-40B4-BE49-F238E27FC236}">
                    <a16:creationId xmlns:a16="http://schemas.microsoft.com/office/drawing/2014/main" id="{21B4D513-FCF2-734D-19A1-4CEAFF29870D}"/>
                  </a:ext>
                </a:extLst>
              </p:cNvPr>
              <p:cNvSpPr/>
              <p:nvPr/>
            </p:nvSpPr>
            <p:spPr>
              <a:xfrm>
                <a:off x="7097545" y="2343280"/>
                <a:ext cx="155448" cy="155448"/>
              </a:xfrm>
              <a:prstGeom prst="rect">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28" name="Rectangle 27">
              <a:extLst>
                <a:ext uri="{FF2B5EF4-FFF2-40B4-BE49-F238E27FC236}">
                  <a16:creationId xmlns:a16="http://schemas.microsoft.com/office/drawing/2014/main" id="{77955F90-A326-3BFB-5A35-15874EFD46BA}"/>
                </a:ext>
              </a:extLst>
            </p:cNvPr>
            <p:cNvSpPr/>
            <p:nvPr/>
          </p:nvSpPr>
          <p:spPr>
            <a:xfrm>
              <a:off x="3169413" y="5140026"/>
              <a:ext cx="638319" cy="382496"/>
            </a:xfrm>
            <a:prstGeom prst="rect">
              <a:avLst/>
            </a:prstGeom>
            <a:solidFill>
              <a:srgbClr val="FFFF00">
                <a:alpha val="22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nvGrpSpPr>
            <p:cNvPr id="29" name="Group 646">
              <a:extLst>
                <a:ext uri="{FF2B5EF4-FFF2-40B4-BE49-F238E27FC236}">
                  <a16:creationId xmlns:a16="http://schemas.microsoft.com/office/drawing/2014/main" id="{07CC3AE2-B308-580D-5AC5-ED96280F2345}"/>
                </a:ext>
              </a:extLst>
            </p:cNvPr>
            <p:cNvGrpSpPr/>
            <p:nvPr/>
          </p:nvGrpSpPr>
          <p:grpSpPr>
            <a:xfrm>
              <a:off x="3265925" y="5247601"/>
              <a:ext cx="445422" cy="159957"/>
              <a:chOff x="9919552" y="22757219"/>
              <a:chExt cx="1015532" cy="423734"/>
            </a:xfrm>
          </p:grpSpPr>
          <p:cxnSp>
            <p:nvCxnSpPr>
              <p:cNvPr id="53" name="Straight Arrow Connector 52">
                <a:extLst>
                  <a:ext uri="{FF2B5EF4-FFF2-40B4-BE49-F238E27FC236}">
                    <a16:creationId xmlns:a16="http://schemas.microsoft.com/office/drawing/2014/main" id="{E07F2E83-C389-9611-02DD-E6D0D42E18B8}"/>
                  </a:ext>
                </a:extLst>
              </p:cNvPr>
              <p:cNvCxnSpPr/>
              <p:nvPr/>
            </p:nvCxnSpPr>
            <p:spPr>
              <a:xfrm rot="16200000" flipH="1">
                <a:off x="10289345" y="22774745"/>
                <a:ext cx="418366" cy="383313"/>
              </a:xfrm>
              <a:prstGeom prst="straightConnector1">
                <a:avLst/>
              </a:prstGeom>
              <a:ln w="9525" cap="flat" cmpd="sng" algn="ctr">
                <a:solidFill>
                  <a:schemeClr val="tx1"/>
                </a:solidFill>
                <a:prstDash val="solid"/>
                <a:roun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5DC903E6-C5E6-C866-4248-96172F5F4378}"/>
                  </a:ext>
                </a:extLst>
              </p:cNvPr>
              <p:cNvCxnSpPr/>
              <p:nvPr/>
            </p:nvCxnSpPr>
            <p:spPr>
              <a:xfrm rot="5400000">
                <a:off x="9858409" y="22839717"/>
                <a:ext cx="374839" cy="252553"/>
              </a:xfrm>
              <a:prstGeom prst="straightConnector1">
                <a:avLst/>
              </a:prstGeom>
              <a:ln w="9525" cap="flat" cmpd="sng" algn="ctr">
                <a:solidFill>
                  <a:schemeClr val="tx1"/>
                </a:solidFill>
                <a:prstDash val="solid"/>
                <a:roun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08EB63A5-32D1-416B-BE2F-E48A7A022D38}"/>
                  </a:ext>
                </a:extLst>
              </p:cNvPr>
              <p:cNvCxnSpPr/>
              <p:nvPr/>
            </p:nvCxnSpPr>
            <p:spPr>
              <a:xfrm rot="16200000" flipH="1">
                <a:off x="10123612" y="22910316"/>
                <a:ext cx="371756" cy="108274"/>
              </a:xfrm>
              <a:prstGeom prst="straightConnector1">
                <a:avLst/>
              </a:prstGeom>
              <a:ln w="9525" cap="flat" cmpd="sng" algn="ctr">
                <a:solidFill>
                  <a:schemeClr val="tx1"/>
                </a:solidFill>
                <a:prstDash val="solid"/>
                <a:roun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F891FCE6-9B0B-541D-1C29-C3EB9CA13863}"/>
                  </a:ext>
                </a:extLst>
              </p:cNvPr>
              <p:cNvCxnSpPr>
                <a:endCxn id="34" idx="0"/>
              </p:cNvCxnSpPr>
              <p:nvPr/>
            </p:nvCxnSpPr>
            <p:spPr>
              <a:xfrm rot="5400000">
                <a:off x="10548881" y="22954736"/>
                <a:ext cx="367507" cy="84927"/>
              </a:xfrm>
              <a:prstGeom prst="straightConnector1">
                <a:avLst/>
              </a:prstGeom>
              <a:ln w="9525" cap="flat" cmpd="sng" algn="ctr">
                <a:solidFill>
                  <a:schemeClr val="tx1"/>
                </a:solidFill>
                <a:prstDash val="solid"/>
                <a:roun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67CD46FC-8173-E549-9DF1-AB5446CD0C9D}"/>
                  </a:ext>
                </a:extLst>
              </p:cNvPr>
              <p:cNvCxnSpPr>
                <a:stCxn id="31" idx="4"/>
                <a:endCxn id="35" idx="0"/>
              </p:cNvCxnSpPr>
              <p:nvPr/>
            </p:nvCxnSpPr>
            <p:spPr>
              <a:xfrm rot="16200000" flipH="1">
                <a:off x="10697005" y="22935176"/>
                <a:ext cx="324178" cy="151980"/>
              </a:xfrm>
              <a:prstGeom prst="straightConnector1">
                <a:avLst/>
              </a:prstGeom>
              <a:ln w="9525" cap="flat" cmpd="sng" algn="ctr">
                <a:solidFill>
                  <a:schemeClr val="tx1"/>
                </a:solidFill>
                <a:prstDash val="solid"/>
                <a:roun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grpSp>
        <p:sp>
          <p:nvSpPr>
            <p:cNvPr id="30" name="Oval 29">
              <a:extLst>
                <a:ext uri="{FF2B5EF4-FFF2-40B4-BE49-F238E27FC236}">
                  <a16:creationId xmlns:a16="http://schemas.microsoft.com/office/drawing/2014/main" id="{C3E2C5A7-A54E-E4E7-94D8-257DEE7A7792}"/>
                </a:ext>
              </a:extLst>
            </p:cNvPr>
            <p:cNvSpPr/>
            <p:nvPr/>
          </p:nvSpPr>
          <p:spPr>
            <a:xfrm>
              <a:off x="3353274" y="5194784"/>
              <a:ext cx="96690" cy="69958"/>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1" name="Oval 30">
              <a:extLst>
                <a:ext uri="{FF2B5EF4-FFF2-40B4-BE49-F238E27FC236}">
                  <a16:creationId xmlns:a16="http://schemas.microsoft.com/office/drawing/2014/main" id="{2D156353-05D6-0E4A-1C61-FC5CD6957C00}"/>
                </a:ext>
              </a:extLst>
            </p:cNvPr>
            <p:cNvSpPr/>
            <p:nvPr/>
          </p:nvSpPr>
          <p:spPr>
            <a:xfrm>
              <a:off x="3596344" y="5212320"/>
              <a:ext cx="96690" cy="69958"/>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Rectangle 31">
              <a:extLst>
                <a:ext uri="{FF2B5EF4-FFF2-40B4-BE49-F238E27FC236}">
                  <a16:creationId xmlns:a16="http://schemas.microsoft.com/office/drawing/2014/main" id="{D0BB5CA2-4C37-3A51-2861-4D5514D7CA7E}"/>
                </a:ext>
              </a:extLst>
            </p:cNvPr>
            <p:cNvSpPr/>
            <p:nvPr/>
          </p:nvSpPr>
          <p:spPr>
            <a:xfrm>
              <a:off x="3233253" y="5397089"/>
              <a:ext cx="65340" cy="73351"/>
            </a:xfrm>
            <a:prstGeom prst="rect">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Rectangle 32">
              <a:extLst>
                <a:ext uri="{FF2B5EF4-FFF2-40B4-BE49-F238E27FC236}">
                  <a16:creationId xmlns:a16="http://schemas.microsoft.com/office/drawing/2014/main" id="{7B14E81D-77CD-C7BC-EA5F-14D743CF056B}"/>
                </a:ext>
              </a:extLst>
            </p:cNvPr>
            <p:cNvSpPr/>
            <p:nvPr/>
          </p:nvSpPr>
          <p:spPr>
            <a:xfrm>
              <a:off x="3428029" y="5398786"/>
              <a:ext cx="65340" cy="73351"/>
            </a:xfrm>
            <a:prstGeom prst="rect">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4" name="Rectangle 33">
              <a:extLst>
                <a:ext uri="{FF2B5EF4-FFF2-40B4-BE49-F238E27FC236}">
                  <a16:creationId xmlns:a16="http://schemas.microsoft.com/office/drawing/2014/main" id="{169CE1AD-409B-37EE-C218-F0356AA4EE59}"/>
                </a:ext>
              </a:extLst>
            </p:cNvPr>
            <p:cNvSpPr/>
            <p:nvPr/>
          </p:nvSpPr>
          <p:spPr>
            <a:xfrm>
              <a:off x="3571258" y="5407561"/>
              <a:ext cx="65340" cy="73351"/>
            </a:xfrm>
            <a:prstGeom prst="rect">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5" name="Rectangle 34">
              <a:extLst>
                <a:ext uri="{FF2B5EF4-FFF2-40B4-BE49-F238E27FC236}">
                  <a16:creationId xmlns:a16="http://schemas.microsoft.com/office/drawing/2014/main" id="{0DB37CD6-1663-9624-2B05-FDD23D6C3C45}"/>
                </a:ext>
              </a:extLst>
            </p:cNvPr>
            <p:cNvSpPr/>
            <p:nvPr/>
          </p:nvSpPr>
          <p:spPr>
            <a:xfrm>
              <a:off x="3678679" y="5404653"/>
              <a:ext cx="65340" cy="73351"/>
            </a:xfrm>
            <a:prstGeom prst="rect">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nvGrpSpPr>
            <p:cNvPr id="36" name="Group 154">
              <a:extLst>
                <a:ext uri="{FF2B5EF4-FFF2-40B4-BE49-F238E27FC236}">
                  <a16:creationId xmlns:a16="http://schemas.microsoft.com/office/drawing/2014/main" id="{F1A48FC3-6B4F-BDE9-BB79-37D5F41D2E0E}"/>
                </a:ext>
              </a:extLst>
            </p:cNvPr>
            <p:cNvGrpSpPr/>
            <p:nvPr/>
          </p:nvGrpSpPr>
          <p:grpSpPr>
            <a:xfrm>
              <a:off x="3844590" y="5140026"/>
              <a:ext cx="671522" cy="382496"/>
              <a:chOff x="6731153" y="2673532"/>
              <a:chExt cx="1425969" cy="801079"/>
            </a:xfrm>
          </p:grpSpPr>
          <p:sp>
            <p:nvSpPr>
              <p:cNvPr id="42" name="Rectangle 41">
                <a:extLst>
                  <a:ext uri="{FF2B5EF4-FFF2-40B4-BE49-F238E27FC236}">
                    <a16:creationId xmlns:a16="http://schemas.microsoft.com/office/drawing/2014/main" id="{3A0F104C-00BF-ACBB-9761-F6C13231C0A5}"/>
                  </a:ext>
                </a:extLst>
              </p:cNvPr>
              <p:cNvSpPr/>
              <p:nvPr/>
            </p:nvSpPr>
            <p:spPr>
              <a:xfrm>
                <a:off x="6731153" y="2673532"/>
                <a:ext cx="1425969" cy="801079"/>
              </a:xfrm>
              <a:prstGeom prst="rect">
                <a:avLst/>
              </a:prstGeom>
              <a:solidFill>
                <a:srgbClr val="FFFF00">
                  <a:alpha val="22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nvGrpSpPr>
              <p:cNvPr id="43" name="Group 153">
                <a:extLst>
                  <a:ext uri="{FF2B5EF4-FFF2-40B4-BE49-F238E27FC236}">
                    <a16:creationId xmlns:a16="http://schemas.microsoft.com/office/drawing/2014/main" id="{3EC99789-A0A1-88F2-7EA1-18771AAFD23F}"/>
                  </a:ext>
                </a:extLst>
              </p:cNvPr>
              <p:cNvGrpSpPr/>
              <p:nvPr/>
            </p:nvGrpSpPr>
            <p:grpSpPr>
              <a:xfrm>
                <a:off x="6944458" y="2934475"/>
                <a:ext cx="1132394" cy="434494"/>
                <a:chOff x="6944458" y="2934475"/>
                <a:chExt cx="1132394" cy="434494"/>
              </a:xfrm>
            </p:grpSpPr>
            <p:grpSp>
              <p:nvGrpSpPr>
                <p:cNvPr id="44" name="Group 661">
                  <a:extLst>
                    <a:ext uri="{FF2B5EF4-FFF2-40B4-BE49-F238E27FC236}">
                      <a16:creationId xmlns:a16="http://schemas.microsoft.com/office/drawing/2014/main" id="{C6FFD9AC-BAB6-213E-CFAF-F68E9E597BD4}"/>
                    </a:ext>
                  </a:extLst>
                </p:cNvPr>
                <p:cNvGrpSpPr/>
                <p:nvPr/>
              </p:nvGrpSpPr>
              <p:grpSpPr>
                <a:xfrm>
                  <a:off x="7063581" y="2934475"/>
                  <a:ext cx="935482" cy="291266"/>
                  <a:chOff x="12745171" y="22835309"/>
                  <a:chExt cx="896507" cy="364080"/>
                </a:xfrm>
              </p:grpSpPr>
              <p:cxnSp>
                <p:nvCxnSpPr>
                  <p:cNvPr id="49" name="Straight Arrow Connector 48">
                    <a:extLst>
                      <a:ext uri="{FF2B5EF4-FFF2-40B4-BE49-F238E27FC236}">
                        <a16:creationId xmlns:a16="http://schemas.microsoft.com/office/drawing/2014/main" id="{331174EB-B726-5283-F864-B67B9EC533B9}"/>
                      </a:ext>
                    </a:extLst>
                  </p:cNvPr>
                  <p:cNvCxnSpPr>
                    <a:stCxn id="37" idx="4"/>
                  </p:cNvCxnSpPr>
                  <p:nvPr/>
                </p:nvCxnSpPr>
                <p:spPr>
                  <a:xfrm rot="5400000">
                    <a:off x="12643211" y="22937269"/>
                    <a:ext cx="364080" cy="160160"/>
                  </a:xfrm>
                  <a:prstGeom prst="straightConnector1">
                    <a:avLst/>
                  </a:prstGeom>
                  <a:ln w="9525" cap="flat" cmpd="sng" algn="ctr">
                    <a:solidFill>
                      <a:schemeClr val="tx1"/>
                    </a:solidFill>
                    <a:prstDash val="solid"/>
                    <a:roun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6224C0E9-5E6F-559C-7492-FC79ABAE7F6E}"/>
                      </a:ext>
                    </a:extLst>
                  </p:cNvPr>
                  <p:cNvCxnSpPr>
                    <a:stCxn id="37" idx="4"/>
                  </p:cNvCxnSpPr>
                  <p:nvPr/>
                </p:nvCxnSpPr>
                <p:spPr>
                  <a:xfrm rot="16200000" flipH="1">
                    <a:off x="12788673" y="22951982"/>
                    <a:ext cx="360999" cy="127684"/>
                  </a:xfrm>
                  <a:prstGeom prst="straightConnector1">
                    <a:avLst/>
                  </a:prstGeom>
                  <a:ln w="9525" cap="flat" cmpd="sng" algn="ctr">
                    <a:solidFill>
                      <a:schemeClr val="tx1"/>
                    </a:solidFill>
                    <a:prstDash val="solid"/>
                    <a:roun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263A3391-A64D-21FF-B5F3-64F17F5B0214}"/>
                      </a:ext>
                    </a:extLst>
                  </p:cNvPr>
                  <p:cNvCxnSpPr>
                    <a:stCxn id="38" idx="4"/>
                  </p:cNvCxnSpPr>
                  <p:nvPr/>
                </p:nvCxnSpPr>
                <p:spPr>
                  <a:xfrm rot="5400000">
                    <a:off x="13150578" y="22908474"/>
                    <a:ext cx="334157" cy="202851"/>
                  </a:xfrm>
                  <a:prstGeom prst="straightConnector1">
                    <a:avLst/>
                  </a:prstGeom>
                  <a:ln w="9525" cap="flat" cmpd="sng" algn="ctr">
                    <a:solidFill>
                      <a:schemeClr val="tx1"/>
                    </a:solidFill>
                    <a:prstDash val="solid"/>
                    <a:roun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FD71972C-4251-FBDD-CF33-4BE27935F442}"/>
                      </a:ext>
                    </a:extLst>
                  </p:cNvPr>
                  <p:cNvCxnSpPr/>
                  <p:nvPr/>
                </p:nvCxnSpPr>
                <p:spPr>
                  <a:xfrm rot="16200000" flipH="1">
                    <a:off x="13379765" y="22918145"/>
                    <a:ext cx="333752" cy="190074"/>
                  </a:xfrm>
                  <a:prstGeom prst="straightConnector1">
                    <a:avLst/>
                  </a:prstGeom>
                  <a:ln w="9525" cap="flat" cmpd="sng" algn="ctr">
                    <a:solidFill>
                      <a:schemeClr val="tx1"/>
                    </a:solidFill>
                    <a:prstDash val="solid"/>
                    <a:roun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grpSp>
            <p:sp>
              <p:nvSpPr>
                <p:cNvPr id="45" name="Rectangle 44">
                  <a:extLst>
                    <a:ext uri="{FF2B5EF4-FFF2-40B4-BE49-F238E27FC236}">
                      <a16:creationId xmlns:a16="http://schemas.microsoft.com/office/drawing/2014/main" id="{7B3DA7A7-9747-C541-0229-889E5E7D451D}"/>
                    </a:ext>
                  </a:extLst>
                </p:cNvPr>
                <p:cNvSpPr/>
                <p:nvPr/>
              </p:nvSpPr>
              <p:spPr>
                <a:xfrm>
                  <a:off x="6944458" y="3205665"/>
                  <a:ext cx="155448" cy="155448"/>
                </a:xfrm>
                <a:prstGeom prst="rect">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6" name="Rectangle 45">
                  <a:extLst>
                    <a:ext uri="{FF2B5EF4-FFF2-40B4-BE49-F238E27FC236}">
                      <a16:creationId xmlns:a16="http://schemas.microsoft.com/office/drawing/2014/main" id="{BDB8F6EC-3460-A09C-5E16-4B9BCBC67C9A}"/>
                    </a:ext>
                  </a:extLst>
                </p:cNvPr>
                <p:cNvSpPr/>
                <p:nvPr/>
              </p:nvSpPr>
              <p:spPr>
                <a:xfrm>
                  <a:off x="7244820" y="3209258"/>
                  <a:ext cx="155448" cy="155448"/>
                </a:xfrm>
                <a:prstGeom prst="rect">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7" name="Rectangle 46">
                  <a:extLst>
                    <a:ext uri="{FF2B5EF4-FFF2-40B4-BE49-F238E27FC236}">
                      <a16:creationId xmlns:a16="http://schemas.microsoft.com/office/drawing/2014/main" id="{A523A3AF-E744-701A-FAC6-39A8C9BC5AAA}"/>
                    </a:ext>
                  </a:extLst>
                </p:cNvPr>
                <p:cNvSpPr/>
                <p:nvPr/>
              </p:nvSpPr>
              <p:spPr>
                <a:xfrm>
                  <a:off x="7503476" y="3205664"/>
                  <a:ext cx="155448" cy="155448"/>
                </a:xfrm>
                <a:prstGeom prst="rect">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48" name="Rectangle 47">
                  <a:extLst>
                    <a:ext uri="{FF2B5EF4-FFF2-40B4-BE49-F238E27FC236}">
                      <a16:creationId xmlns:a16="http://schemas.microsoft.com/office/drawing/2014/main" id="{566A0DCD-6FB5-3BF7-C107-E4880452D473}"/>
                    </a:ext>
                  </a:extLst>
                </p:cNvPr>
                <p:cNvSpPr/>
                <p:nvPr/>
              </p:nvSpPr>
              <p:spPr>
                <a:xfrm>
                  <a:off x="7921404" y="3213521"/>
                  <a:ext cx="155448" cy="155448"/>
                </a:xfrm>
                <a:prstGeom prst="rect">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grpSp>
        <p:sp>
          <p:nvSpPr>
            <p:cNvPr id="37" name="Oval 36">
              <a:extLst>
                <a:ext uri="{FF2B5EF4-FFF2-40B4-BE49-F238E27FC236}">
                  <a16:creationId xmlns:a16="http://schemas.microsoft.com/office/drawing/2014/main" id="{DE491D3C-8779-F3CC-7FEE-E6FEB9FBF326}"/>
                </a:ext>
              </a:extLst>
            </p:cNvPr>
            <p:cNvSpPr/>
            <p:nvPr/>
          </p:nvSpPr>
          <p:spPr>
            <a:xfrm>
              <a:off x="4025695" y="5193842"/>
              <a:ext cx="108326" cy="70790"/>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8" name="Oval 37">
              <a:extLst>
                <a:ext uri="{FF2B5EF4-FFF2-40B4-BE49-F238E27FC236}">
                  <a16:creationId xmlns:a16="http://schemas.microsoft.com/office/drawing/2014/main" id="{3ADFFAF0-7BD2-902A-1A59-D61FDDAB427F}"/>
                </a:ext>
              </a:extLst>
            </p:cNvPr>
            <p:cNvSpPr/>
            <p:nvPr/>
          </p:nvSpPr>
          <p:spPr>
            <a:xfrm>
              <a:off x="4283411" y="5196709"/>
              <a:ext cx="97795" cy="70790"/>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9" name="TextBox 38">
              <a:extLst>
                <a:ext uri="{FF2B5EF4-FFF2-40B4-BE49-F238E27FC236}">
                  <a16:creationId xmlns:a16="http://schemas.microsoft.com/office/drawing/2014/main" id="{14A14F3C-81C7-AB01-4A52-D6E932164983}"/>
                </a:ext>
              </a:extLst>
            </p:cNvPr>
            <p:cNvSpPr txBox="1"/>
            <p:nvPr/>
          </p:nvSpPr>
          <p:spPr>
            <a:xfrm>
              <a:off x="2444065" y="5099239"/>
              <a:ext cx="304892"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G</a:t>
              </a:r>
              <a:r>
                <a:rPr kumimoji="0" lang="en-US" sz="900" b="1" i="0" u="none" strike="noStrike" kern="1200" cap="none" spc="0" normalizeH="0" baseline="-25000" noProof="0" dirty="0">
                  <a:ln>
                    <a:noFill/>
                  </a:ln>
                  <a:solidFill>
                    <a:prstClr val="black"/>
                  </a:solidFill>
                  <a:effectLst/>
                  <a:uLnTx/>
                  <a:uFillTx/>
                  <a:latin typeface="Calibri" panose="020F0502020204030204"/>
                  <a:ea typeface="+mn-ea"/>
                  <a:cs typeface="Arial"/>
                  <a:sym typeface="Arial"/>
                </a:rPr>
                <a:t>A</a:t>
              </a:r>
            </a:p>
          </p:txBody>
        </p:sp>
        <p:sp>
          <p:nvSpPr>
            <p:cNvPr id="40" name="TextBox 39">
              <a:extLst>
                <a:ext uri="{FF2B5EF4-FFF2-40B4-BE49-F238E27FC236}">
                  <a16:creationId xmlns:a16="http://schemas.microsoft.com/office/drawing/2014/main" id="{F9C5436A-6ECD-DFB9-C692-B88B981AACD5}"/>
                </a:ext>
              </a:extLst>
            </p:cNvPr>
            <p:cNvSpPr txBox="1"/>
            <p:nvPr/>
          </p:nvSpPr>
          <p:spPr>
            <a:xfrm>
              <a:off x="3109283" y="5114259"/>
              <a:ext cx="411177"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G</a:t>
              </a:r>
              <a:r>
                <a:rPr kumimoji="0" lang="en-US" sz="900" b="1" i="0" u="none" strike="noStrike" kern="1200" cap="none" spc="0" normalizeH="0" baseline="-25000" noProof="0" dirty="0">
                  <a:ln>
                    <a:noFill/>
                  </a:ln>
                  <a:solidFill>
                    <a:prstClr val="black"/>
                  </a:solidFill>
                  <a:effectLst/>
                  <a:uLnTx/>
                  <a:uFillTx/>
                  <a:latin typeface="Calibri" panose="020F0502020204030204"/>
                  <a:ea typeface="+mn-ea"/>
                  <a:cs typeface="Arial"/>
                  <a:sym typeface="Arial"/>
                </a:rPr>
                <a:t>B</a:t>
              </a:r>
            </a:p>
          </p:txBody>
        </p:sp>
        <p:sp>
          <p:nvSpPr>
            <p:cNvPr id="41" name="TextBox 40">
              <a:extLst>
                <a:ext uri="{FF2B5EF4-FFF2-40B4-BE49-F238E27FC236}">
                  <a16:creationId xmlns:a16="http://schemas.microsoft.com/office/drawing/2014/main" id="{2C62E392-E2E6-DC83-7E79-C6286FBC32D3}"/>
                </a:ext>
              </a:extLst>
            </p:cNvPr>
            <p:cNvSpPr txBox="1"/>
            <p:nvPr/>
          </p:nvSpPr>
          <p:spPr>
            <a:xfrm>
              <a:off x="3779277" y="5111011"/>
              <a:ext cx="298480"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G</a:t>
              </a:r>
              <a:r>
                <a:rPr kumimoji="0" lang="en-US" sz="900" b="1" i="0" u="none" strike="noStrike" kern="1200" cap="none" spc="0" normalizeH="0" baseline="-25000" noProof="0" dirty="0">
                  <a:ln>
                    <a:noFill/>
                  </a:ln>
                  <a:solidFill>
                    <a:prstClr val="black"/>
                  </a:solidFill>
                  <a:effectLst/>
                  <a:uLnTx/>
                  <a:uFillTx/>
                  <a:latin typeface="Calibri" panose="020F0502020204030204"/>
                  <a:ea typeface="+mn-ea"/>
                  <a:cs typeface="Arial"/>
                  <a:sym typeface="Arial"/>
                </a:rPr>
                <a:t>C</a:t>
              </a:r>
            </a:p>
          </p:txBody>
        </p:sp>
      </p:grpSp>
      <p:sp>
        <p:nvSpPr>
          <p:cNvPr id="76" name="TextBox 75">
            <a:extLst>
              <a:ext uri="{FF2B5EF4-FFF2-40B4-BE49-F238E27FC236}">
                <a16:creationId xmlns:a16="http://schemas.microsoft.com/office/drawing/2014/main" id="{43C23271-0652-ACEB-906A-41BF5159684A}"/>
              </a:ext>
            </a:extLst>
          </p:cNvPr>
          <p:cNvSpPr txBox="1"/>
          <p:nvPr/>
        </p:nvSpPr>
        <p:spPr>
          <a:xfrm>
            <a:off x="5423079" y="5822132"/>
            <a:ext cx="1149030" cy="30777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F0"/>
                </a:solidFill>
                <a:effectLst/>
                <a:uLnTx/>
                <a:uFillTx/>
                <a:latin typeface="Arial Narrow" panose="020B0604020202020204" pitchFamily="34" charset="0"/>
                <a:ea typeface="+mn-ea"/>
                <a:cs typeface="Arial Narrow" panose="020B0604020202020204" pitchFamily="34" charset="0"/>
                <a:sym typeface="Arial"/>
              </a:rPr>
              <a:t>MRTLE</a:t>
            </a:r>
          </a:p>
        </p:txBody>
      </p:sp>
      <p:sp>
        <p:nvSpPr>
          <p:cNvPr id="88" name="TextBox 87">
            <a:extLst>
              <a:ext uri="{FF2B5EF4-FFF2-40B4-BE49-F238E27FC236}">
                <a16:creationId xmlns:a16="http://schemas.microsoft.com/office/drawing/2014/main" id="{48B93C22-0426-D4A8-0674-6C0EC291E81B}"/>
              </a:ext>
            </a:extLst>
          </p:cNvPr>
          <p:cNvSpPr txBox="1"/>
          <p:nvPr/>
        </p:nvSpPr>
        <p:spPr>
          <a:xfrm>
            <a:off x="2008240" y="4350116"/>
            <a:ext cx="800516" cy="30777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F0"/>
                </a:solidFill>
                <a:effectLst/>
                <a:uLnTx/>
                <a:uFillTx/>
                <a:latin typeface="Arial Narrow" panose="020B0604020202020204" pitchFamily="34" charset="0"/>
                <a:ea typeface="+mn-ea"/>
                <a:cs typeface="Arial Narrow" panose="020B0604020202020204" pitchFamily="34" charset="0"/>
                <a:sym typeface="Arial"/>
              </a:rPr>
              <a:t>TMF</a:t>
            </a:r>
          </a:p>
        </p:txBody>
      </p:sp>
      <p:pic>
        <p:nvPicPr>
          <p:cNvPr id="92" name="Picture 91" descr="A group of blue and pink dots&#10;&#10;Description automatically generated">
            <a:extLst>
              <a:ext uri="{FF2B5EF4-FFF2-40B4-BE49-F238E27FC236}">
                <a16:creationId xmlns:a16="http://schemas.microsoft.com/office/drawing/2014/main" id="{03100019-F467-B08A-D07B-563F1FA9382A}"/>
              </a:ext>
            </a:extLst>
          </p:cNvPr>
          <p:cNvPicPr>
            <a:picLocks noChangeAspect="1"/>
          </p:cNvPicPr>
          <p:nvPr/>
        </p:nvPicPr>
        <p:blipFill>
          <a:blip r:embed="rId11"/>
          <a:stretch>
            <a:fillRect/>
          </a:stretch>
        </p:blipFill>
        <p:spPr>
          <a:xfrm>
            <a:off x="1772181" y="3865882"/>
            <a:ext cx="1677091" cy="420476"/>
          </a:xfrm>
          <a:prstGeom prst="rect">
            <a:avLst/>
          </a:prstGeom>
        </p:spPr>
      </p:pic>
      <p:sp>
        <p:nvSpPr>
          <p:cNvPr id="3" name="TextBox 2">
            <a:extLst>
              <a:ext uri="{FF2B5EF4-FFF2-40B4-BE49-F238E27FC236}">
                <a16:creationId xmlns:a16="http://schemas.microsoft.com/office/drawing/2014/main" id="{E64248CF-B7B4-019F-AA04-4491F5E89F4F}"/>
              </a:ext>
            </a:extLst>
          </p:cNvPr>
          <p:cNvSpPr txBox="1"/>
          <p:nvPr/>
        </p:nvSpPr>
        <p:spPr>
          <a:xfrm>
            <a:off x="2332740" y="2556960"/>
            <a:ext cx="50366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B0F0"/>
                </a:solidFill>
                <a:effectLst/>
                <a:uLnTx/>
                <a:uFillTx/>
                <a:latin typeface="Arial Narrow" panose="020B0604020202020204" pitchFamily="34" charset="0"/>
                <a:cs typeface="Arial Narrow" panose="020B0604020202020204" pitchFamily="34" charset="0"/>
                <a:sym typeface="Arial"/>
              </a:rPr>
              <a:t>NMF</a:t>
            </a:r>
          </a:p>
        </p:txBody>
      </p:sp>
      <p:sp>
        <p:nvSpPr>
          <p:cNvPr id="96" name="TextBox 95">
            <a:extLst>
              <a:ext uri="{FF2B5EF4-FFF2-40B4-BE49-F238E27FC236}">
                <a16:creationId xmlns:a16="http://schemas.microsoft.com/office/drawing/2014/main" id="{BECDC168-3B46-996C-5C5A-0F194532564A}"/>
              </a:ext>
            </a:extLst>
          </p:cNvPr>
          <p:cNvSpPr txBox="1"/>
          <p:nvPr/>
        </p:nvSpPr>
        <p:spPr>
          <a:xfrm>
            <a:off x="2902159" y="4123388"/>
            <a:ext cx="118428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Sorghum</a:t>
            </a:r>
          </a:p>
        </p:txBody>
      </p:sp>
      <p:sp>
        <p:nvSpPr>
          <p:cNvPr id="99" name="TextBox 98">
            <a:extLst>
              <a:ext uri="{FF2B5EF4-FFF2-40B4-BE49-F238E27FC236}">
                <a16:creationId xmlns:a16="http://schemas.microsoft.com/office/drawing/2014/main" id="{20DE9CD1-C258-76EB-B14F-795B59DB051D}"/>
              </a:ext>
            </a:extLst>
          </p:cNvPr>
          <p:cNvSpPr txBox="1"/>
          <p:nvPr/>
        </p:nvSpPr>
        <p:spPr>
          <a:xfrm>
            <a:off x="2441526" y="4123388"/>
            <a:ext cx="72007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Maize</a:t>
            </a:r>
          </a:p>
        </p:txBody>
      </p:sp>
      <p:sp>
        <p:nvSpPr>
          <p:cNvPr id="100" name="TextBox 99">
            <a:extLst>
              <a:ext uri="{FF2B5EF4-FFF2-40B4-BE49-F238E27FC236}">
                <a16:creationId xmlns:a16="http://schemas.microsoft.com/office/drawing/2014/main" id="{525081F6-0217-D36F-995C-91F110789CA5}"/>
              </a:ext>
            </a:extLst>
          </p:cNvPr>
          <p:cNvSpPr txBox="1"/>
          <p:nvPr/>
        </p:nvSpPr>
        <p:spPr>
          <a:xfrm>
            <a:off x="1636142" y="4123388"/>
            <a:ext cx="91812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Medicago</a:t>
            </a:r>
          </a:p>
        </p:txBody>
      </p:sp>
      <p:grpSp>
        <p:nvGrpSpPr>
          <p:cNvPr id="103" name="Group 102">
            <a:extLst>
              <a:ext uri="{FF2B5EF4-FFF2-40B4-BE49-F238E27FC236}">
                <a16:creationId xmlns:a16="http://schemas.microsoft.com/office/drawing/2014/main" id="{B19E34EB-D0EE-BB19-87AF-910F0E53EED0}"/>
              </a:ext>
            </a:extLst>
          </p:cNvPr>
          <p:cNvGrpSpPr/>
          <p:nvPr/>
        </p:nvGrpSpPr>
        <p:grpSpPr>
          <a:xfrm>
            <a:off x="2997418" y="1611646"/>
            <a:ext cx="479409" cy="483108"/>
            <a:chOff x="3690875" y="5413292"/>
            <a:chExt cx="479409" cy="483108"/>
          </a:xfrm>
        </p:grpSpPr>
        <p:sp>
          <p:nvSpPr>
            <p:cNvPr id="102" name="Oval 101">
              <a:extLst>
                <a:ext uri="{FF2B5EF4-FFF2-40B4-BE49-F238E27FC236}">
                  <a16:creationId xmlns:a16="http://schemas.microsoft.com/office/drawing/2014/main" id="{FE80363D-9C03-FF03-A4C2-F6A2E9F639DB}"/>
                </a:ext>
              </a:extLst>
            </p:cNvPr>
            <p:cNvSpPr/>
            <p:nvPr/>
          </p:nvSpPr>
          <p:spPr>
            <a:xfrm>
              <a:off x="3690875" y="5413292"/>
              <a:ext cx="479409" cy="4831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1" name="TextBox 100">
              <a:extLst>
                <a:ext uri="{FF2B5EF4-FFF2-40B4-BE49-F238E27FC236}">
                  <a16:creationId xmlns:a16="http://schemas.microsoft.com/office/drawing/2014/main" id="{A62FC558-DFB9-14EC-09FF-6AA6C08E3BC9}"/>
                </a:ext>
              </a:extLst>
            </p:cNvPr>
            <p:cNvSpPr txBox="1"/>
            <p:nvPr/>
          </p:nvSpPr>
          <p:spPr>
            <a:xfrm>
              <a:off x="3796748" y="5496339"/>
              <a:ext cx="317716" cy="379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67" b="0" i="0" u="none" strike="noStrike" kern="0" cap="none" spc="0" normalizeH="0" baseline="0" noProof="0" dirty="0">
                  <a:ln>
                    <a:noFill/>
                  </a:ln>
                  <a:solidFill>
                    <a:srgbClr val="000000"/>
                  </a:solidFill>
                  <a:effectLst/>
                  <a:uLnTx/>
                  <a:uFillTx/>
                  <a:latin typeface="Arial"/>
                  <a:cs typeface="Arial"/>
                  <a:sym typeface="Arial"/>
                </a:rPr>
                <a:t>1</a:t>
              </a:r>
            </a:p>
          </p:txBody>
        </p:sp>
      </p:grpSp>
      <p:grpSp>
        <p:nvGrpSpPr>
          <p:cNvPr id="104" name="Group 103">
            <a:extLst>
              <a:ext uri="{FF2B5EF4-FFF2-40B4-BE49-F238E27FC236}">
                <a16:creationId xmlns:a16="http://schemas.microsoft.com/office/drawing/2014/main" id="{1EB5D9E4-B0D4-92E3-CE2F-440EDA5EF2A2}"/>
              </a:ext>
            </a:extLst>
          </p:cNvPr>
          <p:cNvGrpSpPr/>
          <p:nvPr/>
        </p:nvGrpSpPr>
        <p:grpSpPr>
          <a:xfrm>
            <a:off x="2996140" y="2846377"/>
            <a:ext cx="479409" cy="483108"/>
            <a:chOff x="3690875" y="5413292"/>
            <a:chExt cx="479409" cy="483108"/>
          </a:xfrm>
        </p:grpSpPr>
        <p:sp>
          <p:nvSpPr>
            <p:cNvPr id="105" name="Oval 104">
              <a:extLst>
                <a:ext uri="{FF2B5EF4-FFF2-40B4-BE49-F238E27FC236}">
                  <a16:creationId xmlns:a16="http://schemas.microsoft.com/office/drawing/2014/main" id="{531BCC0F-2A64-F160-1699-C57A6AD77C8D}"/>
                </a:ext>
              </a:extLst>
            </p:cNvPr>
            <p:cNvSpPr/>
            <p:nvPr/>
          </p:nvSpPr>
          <p:spPr>
            <a:xfrm>
              <a:off x="3690875" y="5413292"/>
              <a:ext cx="479409" cy="4831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6" name="TextBox 105">
              <a:extLst>
                <a:ext uri="{FF2B5EF4-FFF2-40B4-BE49-F238E27FC236}">
                  <a16:creationId xmlns:a16="http://schemas.microsoft.com/office/drawing/2014/main" id="{B55CA1B6-B93B-F142-F44C-F5E084433691}"/>
                </a:ext>
              </a:extLst>
            </p:cNvPr>
            <p:cNvSpPr txBox="1"/>
            <p:nvPr/>
          </p:nvSpPr>
          <p:spPr>
            <a:xfrm>
              <a:off x="3796748" y="5496339"/>
              <a:ext cx="317716" cy="379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67" b="0" i="0" u="none" strike="noStrike" kern="0" cap="none" spc="0" normalizeH="0" baseline="0" noProof="0" dirty="0">
                  <a:ln>
                    <a:noFill/>
                  </a:ln>
                  <a:solidFill>
                    <a:srgbClr val="000000"/>
                  </a:solidFill>
                  <a:effectLst/>
                  <a:uLnTx/>
                  <a:uFillTx/>
                  <a:latin typeface="Arial"/>
                  <a:cs typeface="Arial"/>
                  <a:sym typeface="Arial"/>
                </a:rPr>
                <a:t>2</a:t>
              </a:r>
            </a:p>
          </p:txBody>
        </p:sp>
      </p:grpSp>
      <p:grpSp>
        <p:nvGrpSpPr>
          <p:cNvPr id="107" name="Group 106">
            <a:extLst>
              <a:ext uri="{FF2B5EF4-FFF2-40B4-BE49-F238E27FC236}">
                <a16:creationId xmlns:a16="http://schemas.microsoft.com/office/drawing/2014/main" id="{C4DB47D2-1C0A-A195-A768-4A12642EF227}"/>
              </a:ext>
            </a:extLst>
          </p:cNvPr>
          <p:cNvGrpSpPr/>
          <p:nvPr/>
        </p:nvGrpSpPr>
        <p:grpSpPr>
          <a:xfrm>
            <a:off x="6594152" y="1564940"/>
            <a:ext cx="479409" cy="483108"/>
            <a:chOff x="3690875" y="5413292"/>
            <a:chExt cx="479409" cy="483108"/>
          </a:xfrm>
        </p:grpSpPr>
        <p:sp>
          <p:nvSpPr>
            <p:cNvPr id="108" name="Oval 107">
              <a:extLst>
                <a:ext uri="{FF2B5EF4-FFF2-40B4-BE49-F238E27FC236}">
                  <a16:creationId xmlns:a16="http://schemas.microsoft.com/office/drawing/2014/main" id="{0FAAE941-B992-C879-7DC1-1165232B4371}"/>
                </a:ext>
              </a:extLst>
            </p:cNvPr>
            <p:cNvSpPr/>
            <p:nvPr/>
          </p:nvSpPr>
          <p:spPr>
            <a:xfrm>
              <a:off x="3690875" y="5413292"/>
              <a:ext cx="479409" cy="4831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9" name="TextBox 108">
              <a:extLst>
                <a:ext uri="{FF2B5EF4-FFF2-40B4-BE49-F238E27FC236}">
                  <a16:creationId xmlns:a16="http://schemas.microsoft.com/office/drawing/2014/main" id="{D62374AB-9384-2700-4EAA-6320970B499F}"/>
                </a:ext>
              </a:extLst>
            </p:cNvPr>
            <p:cNvSpPr txBox="1"/>
            <p:nvPr/>
          </p:nvSpPr>
          <p:spPr>
            <a:xfrm>
              <a:off x="3796748" y="5496339"/>
              <a:ext cx="317716" cy="379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67" b="0" i="0" u="none" strike="noStrike" kern="0" cap="none" spc="0" normalizeH="0" baseline="0" noProof="0" dirty="0">
                  <a:ln>
                    <a:noFill/>
                  </a:ln>
                  <a:solidFill>
                    <a:srgbClr val="000000"/>
                  </a:solidFill>
                  <a:effectLst/>
                  <a:uLnTx/>
                  <a:uFillTx/>
                  <a:latin typeface="Arial"/>
                  <a:cs typeface="Arial"/>
                  <a:sym typeface="Arial"/>
                </a:rPr>
                <a:t>1</a:t>
              </a:r>
            </a:p>
          </p:txBody>
        </p:sp>
      </p:grpSp>
      <p:grpSp>
        <p:nvGrpSpPr>
          <p:cNvPr id="110" name="Group 109">
            <a:extLst>
              <a:ext uri="{FF2B5EF4-FFF2-40B4-BE49-F238E27FC236}">
                <a16:creationId xmlns:a16="http://schemas.microsoft.com/office/drawing/2014/main" id="{54E1E3E8-40A3-D4A1-EDDC-0D32F975F148}"/>
              </a:ext>
            </a:extLst>
          </p:cNvPr>
          <p:cNvGrpSpPr/>
          <p:nvPr/>
        </p:nvGrpSpPr>
        <p:grpSpPr>
          <a:xfrm>
            <a:off x="6590771" y="2862561"/>
            <a:ext cx="479409" cy="483108"/>
            <a:chOff x="3690875" y="5413292"/>
            <a:chExt cx="479409" cy="483108"/>
          </a:xfrm>
        </p:grpSpPr>
        <p:sp>
          <p:nvSpPr>
            <p:cNvPr id="111" name="Oval 110">
              <a:extLst>
                <a:ext uri="{FF2B5EF4-FFF2-40B4-BE49-F238E27FC236}">
                  <a16:creationId xmlns:a16="http://schemas.microsoft.com/office/drawing/2014/main" id="{79689996-15B4-6A77-A4FE-3AD6C1BACE31}"/>
                </a:ext>
              </a:extLst>
            </p:cNvPr>
            <p:cNvSpPr/>
            <p:nvPr/>
          </p:nvSpPr>
          <p:spPr>
            <a:xfrm>
              <a:off x="3690875" y="5413292"/>
              <a:ext cx="479409" cy="4831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12" name="TextBox 111">
              <a:extLst>
                <a:ext uri="{FF2B5EF4-FFF2-40B4-BE49-F238E27FC236}">
                  <a16:creationId xmlns:a16="http://schemas.microsoft.com/office/drawing/2014/main" id="{92C83C63-E09D-5209-7FD9-5B027D8D2CC5}"/>
                </a:ext>
              </a:extLst>
            </p:cNvPr>
            <p:cNvSpPr txBox="1"/>
            <p:nvPr/>
          </p:nvSpPr>
          <p:spPr>
            <a:xfrm>
              <a:off x="3796748" y="5496339"/>
              <a:ext cx="317716" cy="379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67" b="0" i="0" u="none" strike="noStrike" kern="0" cap="none" spc="0" normalizeH="0" baseline="0" noProof="0" dirty="0">
                  <a:ln>
                    <a:noFill/>
                  </a:ln>
                  <a:solidFill>
                    <a:srgbClr val="000000"/>
                  </a:solidFill>
                  <a:effectLst/>
                  <a:uLnTx/>
                  <a:uFillTx/>
                  <a:latin typeface="Arial"/>
                  <a:cs typeface="Arial"/>
                  <a:sym typeface="Arial"/>
                </a:rPr>
                <a:t>2</a:t>
              </a:r>
            </a:p>
          </p:txBody>
        </p:sp>
      </p:grpSp>
      <p:grpSp>
        <p:nvGrpSpPr>
          <p:cNvPr id="113" name="Group 112">
            <a:extLst>
              <a:ext uri="{FF2B5EF4-FFF2-40B4-BE49-F238E27FC236}">
                <a16:creationId xmlns:a16="http://schemas.microsoft.com/office/drawing/2014/main" id="{CCBEAB3B-020B-9426-7E79-A62925455BF2}"/>
              </a:ext>
            </a:extLst>
          </p:cNvPr>
          <p:cNvGrpSpPr/>
          <p:nvPr/>
        </p:nvGrpSpPr>
        <p:grpSpPr>
          <a:xfrm>
            <a:off x="6590770" y="4377474"/>
            <a:ext cx="479409" cy="483108"/>
            <a:chOff x="3690875" y="5413292"/>
            <a:chExt cx="479409" cy="483108"/>
          </a:xfrm>
        </p:grpSpPr>
        <p:sp>
          <p:nvSpPr>
            <p:cNvPr id="114" name="Oval 113">
              <a:extLst>
                <a:ext uri="{FF2B5EF4-FFF2-40B4-BE49-F238E27FC236}">
                  <a16:creationId xmlns:a16="http://schemas.microsoft.com/office/drawing/2014/main" id="{1A911BB3-8721-ADDF-C991-DA833E6E62D1}"/>
                </a:ext>
              </a:extLst>
            </p:cNvPr>
            <p:cNvSpPr/>
            <p:nvPr/>
          </p:nvSpPr>
          <p:spPr>
            <a:xfrm>
              <a:off x="3690875" y="5413292"/>
              <a:ext cx="479409" cy="4831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15" name="TextBox 114">
              <a:extLst>
                <a:ext uri="{FF2B5EF4-FFF2-40B4-BE49-F238E27FC236}">
                  <a16:creationId xmlns:a16="http://schemas.microsoft.com/office/drawing/2014/main" id="{6C4081F1-4FB2-4040-B350-6287C3248BEE}"/>
                </a:ext>
              </a:extLst>
            </p:cNvPr>
            <p:cNvSpPr txBox="1"/>
            <p:nvPr/>
          </p:nvSpPr>
          <p:spPr>
            <a:xfrm>
              <a:off x="3796748" y="5496339"/>
              <a:ext cx="317716" cy="379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67" b="0" i="0" u="none" strike="noStrike" kern="0" cap="none" spc="0" normalizeH="0" baseline="0" noProof="0" dirty="0">
                  <a:ln>
                    <a:noFill/>
                  </a:ln>
                  <a:solidFill>
                    <a:srgbClr val="000000"/>
                  </a:solidFill>
                  <a:effectLst/>
                  <a:uLnTx/>
                  <a:uFillTx/>
                  <a:latin typeface="Arial"/>
                  <a:cs typeface="Arial"/>
                  <a:sym typeface="Arial"/>
                </a:rPr>
                <a:t>3</a:t>
              </a:r>
            </a:p>
          </p:txBody>
        </p:sp>
      </p:grpSp>
      <p:sp>
        <p:nvSpPr>
          <p:cNvPr id="116" name="TextBox 115">
            <a:extLst>
              <a:ext uri="{FF2B5EF4-FFF2-40B4-BE49-F238E27FC236}">
                <a16:creationId xmlns:a16="http://schemas.microsoft.com/office/drawing/2014/main" id="{8EC57F67-60F9-3532-50C2-3267300BAB2A}"/>
              </a:ext>
            </a:extLst>
          </p:cNvPr>
          <p:cNvSpPr txBox="1"/>
          <p:nvPr/>
        </p:nvSpPr>
        <p:spPr>
          <a:xfrm>
            <a:off x="6625548" y="5665351"/>
            <a:ext cx="118428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Sorghum</a:t>
            </a:r>
          </a:p>
        </p:txBody>
      </p:sp>
      <p:sp>
        <p:nvSpPr>
          <p:cNvPr id="117" name="TextBox 116">
            <a:extLst>
              <a:ext uri="{FF2B5EF4-FFF2-40B4-BE49-F238E27FC236}">
                <a16:creationId xmlns:a16="http://schemas.microsoft.com/office/drawing/2014/main" id="{4E8AA6A1-16D1-C1C4-E31F-C24EDE4DB4BC}"/>
              </a:ext>
            </a:extLst>
          </p:cNvPr>
          <p:cNvSpPr txBox="1"/>
          <p:nvPr/>
        </p:nvSpPr>
        <p:spPr>
          <a:xfrm>
            <a:off x="5931415" y="5665351"/>
            <a:ext cx="72007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Maize</a:t>
            </a:r>
          </a:p>
        </p:txBody>
      </p:sp>
      <p:sp>
        <p:nvSpPr>
          <p:cNvPr id="118" name="TextBox 117">
            <a:extLst>
              <a:ext uri="{FF2B5EF4-FFF2-40B4-BE49-F238E27FC236}">
                <a16:creationId xmlns:a16="http://schemas.microsoft.com/office/drawing/2014/main" id="{6345105C-FD17-D795-5B7B-0EDF9C4383E4}"/>
              </a:ext>
            </a:extLst>
          </p:cNvPr>
          <p:cNvSpPr txBox="1"/>
          <p:nvPr/>
        </p:nvSpPr>
        <p:spPr>
          <a:xfrm>
            <a:off x="5122002" y="5665351"/>
            <a:ext cx="91812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Medicago</a:t>
            </a:r>
          </a:p>
        </p:txBody>
      </p:sp>
      <p:pic>
        <p:nvPicPr>
          <p:cNvPr id="122" name="Google Shape;128;p8">
            <a:extLst>
              <a:ext uri="{FF2B5EF4-FFF2-40B4-BE49-F238E27FC236}">
                <a16:creationId xmlns:a16="http://schemas.microsoft.com/office/drawing/2014/main" id="{82E289EE-D418-DC23-1ED5-4EE81AB49327}"/>
              </a:ext>
            </a:extLst>
          </p:cNvPr>
          <p:cNvPicPr preferRelativeResize="0"/>
          <p:nvPr/>
        </p:nvPicPr>
        <p:blipFill rotWithShape="1">
          <a:blip r:embed="rId8">
            <a:alphaModFix amt="85000"/>
          </a:blip>
          <a:srcRect/>
          <a:stretch/>
        </p:blipFill>
        <p:spPr>
          <a:xfrm>
            <a:off x="244830" y="1980321"/>
            <a:ext cx="1282068" cy="1323254"/>
          </a:xfrm>
          <a:prstGeom prst="rect">
            <a:avLst/>
          </a:prstGeom>
          <a:noFill/>
          <a:ln>
            <a:solidFill>
              <a:schemeClr val="tx1"/>
            </a:solidFill>
          </a:ln>
        </p:spPr>
      </p:pic>
      <p:pic>
        <p:nvPicPr>
          <p:cNvPr id="123" name="Google Shape;128;p8">
            <a:extLst>
              <a:ext uri="{FF2B5EF4-FFF2-40B4-BE49-F238E27FC236}">
                <a16:creationId xmlns:a16="http://schemas.microsoft.com/office/drawing/2014/main" id="{ABEF447D-7475-3ABD-B4A8-3C929556C3CA}"/>
              </a:ext>
            </a:extLst>
          </p:cNvPr>
          <p:cNvPicPr preferRelativeResize="0"/>
          <p:nvPr/>
        </p:nvPicPr>
        <p:blipFill rotWithShape="1">
          <a:blip r:embed="rId12">
            <a:alphaModFix/>
            <a:extLst>
              <a:ext uri="{BEBA8EAE-BF5A-486C-A8C5-ECC9F3942E4B}">
                <a14:imgProps xmlns:a14="http://schemas.microsoft.com/office/drawing/2010/main">
                  <a14:imgLayer r:embed="rId13">
                    <a14:imgEffect>
                      <a14:brightnessContrast contrast="2000"/>
                    </a14:imgEffect>
                  </a14:imgLayer>
                </a14:imgProps>
              </a:ext>
            </a:extLst>
          </a:blip>
          <a:srcRect/>
          <a:stretch/>
        </p:blipFill>
        <p:spPr>
          <a:xfrm>
            <a:off x="397230" y="2229801"/>
            <a:ext cx="1282068" cy="1323254"/>
          </a:xfrm>
          <a:prstGeom prst="rect">
            <a:avLst/>
          </a:prstGeom>
          <a:noFill/>
          <a:ln>
            <a:solidFill>
              <a:schemeClr val="tx1"/>
            </a:solidFill>
          </a:ln>
        </p:spPr>
      </p:pic>
      <p:sp>
        <p:nvSpPr>
          <p:cNvPr id="121" name="TextBox 120">
            <a:extLst>
              <a:ext uri="{FF2B5EF4-FFF2-40B4-BE49-F238E27FC236}">
                <a16:creationId xmlns:a16="http://schemas.microsoft.com/office/drawing/2014/main" id="{B353C278-F725-05A7-6190-40901C42EE07}"/>
              </a:ext>
            </a:extLst>
          </p:cNvPr>
          <p:cNvSpPr txBox="1"/>
          <p:nvPr/>
        </p:nvSpPr>
        <p:spPr>
          <a:xfrm>
            <a:off x="571404" y="2207494"/>
            <a:ext cx="918121" cy="307777"/>
          </a:xfrm>
          <a:prstGeom prst="rect">
            <a:avLst/>
          </a:prstGeom>
          <a:solidFill>
            <a:schemeClr val="bg1">
              <a:alpha val="63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Medicago</a:t>
            </a:r>
          </a:p>
        </p:txBody>
      </p:sp>
      <p:sp>
        <p:nvSpPr>
          <p:cNvPr id="120" name="TextBox 119">
            <a:extLst>
              <a:ext uri="{FF2B5EF4-FFF2-40B4-BE49-F238E27FC236}">
                <a16:creationId xmlns:a16="http://schemas.microsoft.com/office/drawing/2014/main" id="{0496FA3C-60F0-1625-5410-E31773BCAAB5}"/>
              </a:ext>
            </a:extLst>
          </p:cNvPr>
          <p:cNvSpPr txBox="1"/>
          <p:nvPr/>
        </p:nvSpPr>
        <p:spPr>
          <a:xfrm>
            <a:off x="564304" y="1953204"/>
            <a:ext cx="720072" cy="307777"/>
          </a:xfrm>
          <a:prstGeom prst="rect">
            <a:avLst/>
          </a:prstGeom>
          <a:solidFill>
            <a:schemeClr val="bg1">
              <a:alpha val="63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Maize</a:t>
            </a:r>
          </a:p>
        </p:txBody>
      </p:sp>
      <p:sp>
        <p:nvSpPr>
          <p:cNvPr id="119" name="TextBox 118">
            <a:extLst>
              <a:ext uri="{FF2B5EF4-FFF2-40B4-BE49-F238E27FC236}">
                <a16:creationId xmlns:a16="http://schemas.microsoft.com/office/drawing/2014/main" id="{656A92B6-F29C-E7FB-07A1-84AF7AE389B1}"/>
              </a:ext>
            </a:extLst>
          </p:cNvPr>
          <p:cNvSpPr txBox="1"/>
          <p:nvPr/>
        </p:nvSpPr>
        <p:spPr>
          <a:xfrm>
            <a:off x="201209" y="1715574"/>
            <a:ext cx="1184286" cy="307777"/>
          </a:xfrm>
          <a:prstGeom prst="rect">
            <a:avLst/>
          </a:prstGeom>
          <a:solidFill>
            <a:schemeClr val="bg1">
              <a:alpha val="63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Sorghum</a:t>
            </a:r>
          </a:p>
        </p:txBody>
      </p:sp>
      <p:cxnSp>
        <p:nvCxnSpPr>
          <p:cNvPr id="124" name="Google Shape;132;p8">
            <a:extLst>
              <a:ext uri="{FF2B5EF4-FFF2-40B4-BE49-F238E27FC236}">
                <a16:creationId xmlns:a16="http://schemas.microsoft.com/office/drawing/2014/main" id="{117DD81F-B6A9-0764-DD78-B77FD451BF3C}"/>
              </a:ext>
            </a:extLst>
          </p:cNvPr>
          <p:cNvCxnSpPr>
            <a:cxnSpLocks/>
          </p:cNvCxnSpPr>
          <p:nvPr/>
        </p:nvCxnSpPr>
        <p:spPr>
          <a:xfrm>
            <a:off x="3377529" y="2765440"/>
            <a:ext cx="286863" cy="0"/>
          </a:xfrm>
          <a:prstGeom prst="straightConnector1">
            <a:avLst/>
          </a:prstGeom>
          <a:noFill/>
          <a:ln w="9525" cap="flat" cmpd="sng">
            <a:solidFill>
              <a:schemeClr val="tx1"/>
            </a:solidFill>
            <a:prstDash val="solid"/>
            <a:round/>
            <a:headEnd type="none" w="sm" len="sm"/>
            <a:tailEnd type="triangle" w="med" len="med"/>
          </a:ln>
        </p:spPr>
      </p:cxnSp>
      <p:cxnSp>
        <p:nvCxnSpPr>
          <p:cNvPr id="125" name="Google Shape;136;p8">
            <a:extLst>
              <a:ext uri="{FF2B5EF4-FFF2-40B4-BE49-F238E27FC236}">
                <a16:creationId xmlns:a16="http://schemas.microsoft.com/office/drawing/2014/main" id="{DE584466-C1A5-9B02-2E2A-141D0EF136B5}"/>
              </a:ext>
            </a:extLst>
          </p:cNvPr>
          <p:cNvCxnSpPr/>
          <p:nvPr/>
        </p:nvCxnSpPr>
        <p:spPr>
          <a:xfrm rot="10800000" flipH="1">
            <a:off x="7053331" y="2710811"/>
            <a:ext cx="328721" cy="1"/>
          </a:xfrm>
          <a:prstGeom prst="straightConnector1">
            <a:avLst/>
          </a:prstGeom>
          <a:noFill/>
          <a:ln w="9525" cap="flat" cmpd="sng">
            <a:solidFill>
              <a:schemeClr val="tx1"/>
            </a:solidFill>
            <a:prstDash val="solid"/>
            <a:round/>
            <a:headEnd type="none" w="sm" len="sm"/>
            <a:tailEnd type="triangle" w="med" len="med"/>
          </a:ln>
        </p:spPr>
      </p:cxnSp>
      <p:cxnSp>
        <p:nvCxnSpPr>
          <p:cNvPr id="126" name="Google Shape;136;p8">
            <a:extLst>
              <a:ext uri="{FF2B5EF4-FFF2-40B4-BE49-F238E27FC236}">
                <a16:creationId xmlns:a16="http://schemas.microsoft.com/office/drawing/2014/main" id="{B95047DB-FCAC-8199-3267-FF6E843F7652}"/>
              </a:ext>
            </a:extLst>
          </p:cNvPr>
          <p:cNvCxnSpPr>
            <a:cxnSpLocks/>
            <a:stCxn id="96" idx="2"/>
          </p:cNvCxnSpPr>
          <p:nvPr/>
        </p:nvCxnSpPr>
        <p:spPr>
          <a:xfrm flipV="1">
            <a:off x="3494302" y="4377474"/>
            <a:ext cx="2086760" cy="22913"/>
          </a:xfrm>
          <a:prstGeom prst="straightConnector1">
            <a:avLst/>
          </a:prstGeom>
          <a:noFill/>
          <a:ln w="9525" cap="flat" cmpd="sng">
            <a:solidFill>
              <a:schemeClr val="tx1"/>
            </a:solidFill>
            <a:prstDash val="solid"/>
            <a:round/>
            <a:headEnd type="none" w="sm" len="sm"/>
            <a:tailEnd type="triangle" w="med" len="med"/>
          </a:ln>
        </p:spPr>
      </p:cxnSp>
      <p:grpSp>
        <p:nvGrpSpPr>
          <p:cNvPr id="132" name="Group 694">
            <a:extLst>
              <a:ext uri="{FF2B5EF4-FFF2-40B4-BE49-F238E27FC236}">
                <a16:creationId xmlns:a16="http://schemas.microsoft.com/office/drawing/2014/main" id="{7C008C6C-89B8-BE62-283F-ED867D2A25B6}"/>
              </a:ext>
            </a:extLst>
          </p:cNvPr>
          <p:cNvGrpSpPr/>
          <p:nvPr/>
        </p:nvGrpSpPr>
        <p:grpSpPr>
          <a:xfrm>
            <a:off x="5479763" y="4887695"/>
            <a:ext cx="1411525" cy="351598"/>
            <a:chOff x="4412044" y="32359852"/>
            <a:chExt cx="549256" cy="357201"/>
          </a:xfrm>
        </p:grpSpPr>
        <p:cxnSp>
          <p:nvCxnSpPr>
            <p:cNvPr id="140" name="Straight Connector 139">
              <a:extLst>
                <a:ext uri="{FF2B5EF4-FFF2-40B4-BE49-F238E27FC236}">
                  <a16:creationId xmlns:a16="http://schemas.microsoft.com/office/drawing/2014/main" id="{CE956DCA-1D12-F30D-E9A3-37BFBA7CAAF7}"/>
                </a:ext>
              </a:extLst>
            </p:cNvPr>
            <p:cNvCxnSpPr>
              <a:cxnSpLocks/>
            </p:cNvCxnSpPr>
            <p:nvPr/>
          </p:nvCxnSpPr>
          <p:spPr>
            <a:xfrm flipH="1">
              <a:off x="4412044" y="32367829"/>
              <a:ext cx="292248" cy="34424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a:extLst>
                <a:ext uri="{FF2B5EF4-FFF2-40B4-BE49-F238E27FC236}">
                  <a16:creationId xmlns:a16="http://schemas.microsoft.com/office/drawing/2014/main" id="{A8DB3DA7-183D-FE50-E3D8-6F6A30313DD2}"/>
                </a:ext>
              </a:extLst>
            </p:cNvPr>
            <p:cNvCxnSpPr>
              <a:cxnSpLocks/>
            </p:cNvCxnSpPr>
            <p:nvPr/>
          </p:nvCxnSpPr>
          <p:spPr>
            <a:xfrm flipH="1">
              <a:off x="4666977" y="32518043"/>
              <a:ext cx="111823" cy="16609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id="{A03FD31F-2A89-BB06-D716-7B54CA196601}"/>
                </a:ext>
              </a:extLst>
            </p:cNvPr>
            <p:cNvCxnSpPr>
              <a:cxnSpLocks/>
              <a:endCxn id="42" idx="0"/>
            </p:cNvCxnSpPr>
            <p:nvPr/>
          </p:nvCxnSpPr>
          <p:spPr>
            <a:xfrm>
              <a:off x="4700065" y="32359852"/>
              <a:ext cx="261235" cy="35720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58" name="TextBox 157">
            <a:extLst>
              <a:ext uri="{FF2B5EF4-FFF2-40B4-BE49-F238E27FC236}">
                <a16:creationId xmlns:a16="http://schemas.microsoft.com/office/drawing/2014/main" id="{E86CCB08-2C14-A04C-C3F8-D9F45D7A3D28}"/>
              </a:ext>
            </a:extLst>
          </p:cNvPr>
          <p:cNvSpPr txBox="1"/>
          <p:nvPr/>
        </p:nvSpPr>
        <p:spPr>
          <a:xfrm>
            <a:off x="-3028" y="5573238"/>
            <a:ext cx="800516" cy="30777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F0"/>
                </a:solidFill>
                <a:effectLst/>
                <a:uLnTx/>
                <a:uFillTx/>
                <a:latin typeface="Arial Narrow" panose="020B0604020202020204" pitchFamily="34" charset="0"/>
                <a:ea typeface="+mn-ea"/>
                <a:cs typeface="Arial Narrow" panose="020B0604020202020204" pitchFamily="34" charset="0"/>
                <a:sym typeface="Arial"/>
              </a:rPr>
              <a:t>Method</a:t>
            </a:r>
          </a:p>
        </p:txBody>
      </p:sp>
    </p:spTree>
    <p:extLst>
      <p:ext uri="{BB962C8B-B14F-4D97-AF65-F5344CB8AC3E}">
        <p14:creationId xmlns:p14="http://schemas.microsoft.com/office/powerpoint/2010/main" val="362273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1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3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1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1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1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1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2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2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3" grpId="0"/>
      <p:bldP spid="15" grpId="0"/>
      <p:bldP spid="76" grpId="0"/>
      <p:bldP spid="88" grpId="0"/>
      <p:bldP spid="3" grpId="0"/>
      <p:bldP spid="96" grpId="0"/>
      <p:bldP spid="99" grpId="0"/>
      <p:bldP spid="100" grpId="0"/>
      <p:bldP spid="116" grpId="0"/>
      <p:bldP spid="117" grpId="0"/>
      <p:bldP spid="1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Google Shape;299;p27">
            <a:extLst>
              <a:ext uri="{FF2B5EF4-FFF2-40B4-BE49-F238E27FC236}">
                <a16:creationId xmlns:a16="http://schemas.microsoft.com/office/drawing/2014/main" id="{F5C6D23E-2F2C-4947-81C8-C63DAF95B712}"/>
              </a:ext>
            </a:extLst>
          </p:cNvPr>
          <p:cNvSpPr txBox="1"/>
          <p:nvPr/>
        </p:nvSpPr>
        <p:spPr>
          <a:xfrm>
            <a:off x="2372595" y="6428777"/>
            <a:ext cx="4284000" cy="269700"/>
          </a:xfrm>
          <a:prstGeom prst="rect">
            <a:avLst/>
          </a:prstGeom>
          <a:noFill/>
          <a:ln>
            <a:noFill/>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1200" cap="none" spc="0" normalizeH="0" baseline="0" noProof="0" dirty="0">
                <a:ln>
                  <a:noFill/>
                </a:ln>
                <a:solidFill>
                  <a:srgbClr val="666666"/>
                </a:solidFill>
                <a:effectLst/>
                <a:uLnTx/>
                <a:uFillTx/>
                <a:latin typeface="Arial Narrow" panose="020B0604020202020204" pitchFamily="34" charset="0"/>
                <a:ea typeface="Roboto"/>
                <a:cs typeface="Arial Narrow" panose="020B0604020202020204" pitchFamily="34" charset="0"/>
                <a:sym typeface="Roboto"/>
              </a:rPr>
              <a:t>Lee and Seung Adv. Neur. In. 2001</a:t>
            </a:r>
            <a:endParaRPr kumimoji="0" sz="1200" b="0" i="0" u="none" strike="noStrike" kern="1200" cap="none" spc="0" normalizeH="0" baseline="0" noProof="0" dirty="0">
              <a:ln>
                <a:noFill/>
              </a:ln>
              <a:solidFill>
                <a:srgbClr val="666666"/>
              </a:solidFill>
              <a:effectLst/>
              <a:uLnTx/>
              <a:uFillTx/>
              <a:latin typeface="Arial Narrow" panose="020B0604020202020204" pitchFamily="34" charset="0"/>
              <a:ea typeface="Roboto"/>
              <a:cs typeface="Arial Narrow" panose="020B0604020202020204" pitchFamily="34" charset="0"/>
              <a:sym typeface="Roboto"/>
            </a:endParaRPr>
          </a:p>
        </p:txBody>
      </p:sp>
      <p:pic>
        <p:nvPicPr>
          <p:cNvPr id="7" name="Picture 6">
            <a:extLst>
              <a:ext uri="{FF2B5EF4-FFF2-40B4-BE49-F238E27FC236}">
                <a16:creationId xmlns:a16="http://schemas.microsoft.com/office/drawing/2014/main" id="{394F1963-9D90-754F-BF1E-05EDDC7EF519}"/>
              </a:ext>
            </a:extLst>
          </p:cNvPr>
          <p:cNvPicPr>
            <a:picLocks noChangeAspect="1"/>
          </p:cNvPicPr>
          <p:nvPr/>
        </p:nvPicPr>
        <p:blipFill>
          <a:blip r:embed="rId3"/>
          <a:stretch>
            <a:fillRect/>
          </a:stretch>
        </p:blipFill>
        <p:spPr>
          <a:xfrm>
            <a:off x="1488575" y="1504218"/>
            <a:ext cx="6194350" cy="2678375"/>
          </a:xfrm>
          <a:prstGeom prst="rect">
            <a:avLst/>
          </a:prstGeom>
        </p:spPr>
      </p:pic>
      <p:pic>
        <p:nvPicPr>
          <p:cNvPr id="9" name="Picture 8">
            <a:extLst>
              <a:ext uri="{FF2B5EF4-FFF2-40B4-BE49-F238E27FC236}">
                <a16:creationId xmlns:a16="http://schemas.microsoft.com/office/drawing/2014/main" id="{F4C15014-6A77-7342-B5EE-8077891BA485}"/>
              </a:ext>
            </a:extLst>
          </p:cNvPr>
          <p:cNvPicPr>
            <a:picLocks noChangeAspect="1"/>
          </p:cNvPicPr>
          <p:nvPr/>
        </p:nvPicPr>
        <p:blipFill>
          <a:blip r:embed="rId4"/>
          <a:stretch>
            <a:fillRect/>
          </a:stretch>
        </p:blipFill>
        <p:spPr>
          <a:xfrm>
            <a:off x="5374822" y="2936641"/>
            <a:ext cx="114300" cy="101600"/>
          </a:xfrm>
          <a:prstGeom prst="rect">
            <a:avLst/>
          </a:prstGeom>
        </p:spPr>
      </p:pic>
      <p:pic>
        <p:nvPicPr>
          <p:cNvPr id="11" name="Picture 10">
            <a:extLst>
              <a:ext uri="{FF2B5EF4-FFF2-40B4-BE49-F238E27FC236}">
                <a16:creationId xmlns:a16="http://schemas.microsoft.com/office/drawing/2014/main" id="{A30B6C63-889A-B545-AF65-DE864F5D5A7D}"/>
              </a:ext>
            </a:extLst>
          </p:cNvPr>
          <p:cNvPicPr>
            <a:picLocks noChangeAspect="1"/>
          </p:cNvPicPr>
          <p:nvPr/>
        </p:nvPicPr>
        <p:blipFill>
          <a:blip r:embed="rId5"/>
          <a:stretch>
            <a:fillRect/>
          </a:stretch>
        </p:blipFill>
        <p:spPr>
          <a:xfrm>
            <a:off x="3987801" y="2882213"/>
            <a:ext cx="241300" cy="152400"/>
          </a:xfrm>
          <a:prstGeom prst="rect">
            <a:avLst/>
          </a:prstGeom>
        </p:spPr>
      </p:pic>
      <p:pic>
        <p:nvPicPr>
          <p:cNvPr id="13" name="Picture 12">
            <a:extLst>
              <a:ext uri="{FF2B5EF4-FFF2-40B4-BE49-F238E27FC236}">
                <a16:creationId xmlns:a16="http://schemas.microsoft.com/office/drawing/2014/main" id="{5AED7C92-FA16-BA46-87E3-EBCA55419E8B}"/>
              </a:ext>
            </a:extLst>
          </p:cNvPr>
          <p:cNvPicPr>
            <a:picLocks noChangeAspect="1"/>
          </p:cNvPicPr>
          <p:nvPr/>
        </p:nvPicPr>
        <p:blipFill>
          <a:blip r:embed="rId6"/>
          <a:stretch>
            <a:fillRect/>
          </a:stretch>
        </p:blipFill>
        <p:spPr>
          <a:xfrm>
            <a:off x="5997991" y="3413663"/>
            <a:ext cx="1317209" cy="413980"/>
          </a:xfrm>
          <a:prstGeom prst="rect">
            <a:avLst/>
          </a:prstGeom>
        </p:spPr>
      </p:pic>
      <p:pic>
        <p:nvPicPr>
          <p:cNvPr id="15" name="Picture 14">
            <a:extLst>
              <a:ext uri="{FF2B5EF4-FFF2-40B4-BE49-F238E27FC236}">
                <a16:creationId xmlns:a16="http://schemas.microsoft.com/office/drawing/2014/main" id="{A0C0DBC1-A312-B646-A1D3-BFD2D860BC06}"/>
              </a:ext>
            </a:extLst>
          </p:cNvPr>
          <p:cNvPicPr>
            <a:picLocks noChangeAspect="1"/>
          </p:cNvPicPr>
          <p:nvPr/>
        </p:nvPicPr>
        <p:blipFill>
          <a:blip r:embed="rId7"/>
          <a:stretch>
            <a:fillRect/>
          </a:stretch>
        </p:blipFill>
        <p:spPr>
          <a:xfrm>
            <a:off x="4229101" y="4335900"/>
            <a:ext cx="1202871" cy="437407"/>
          </a:xfrm>
          <a:prstGeom prst="rect">
            <a:avLst/>
          </a:prstGeom>
        </p:spPr>
      </p:pic>
      <p:pic>
        <p:nvPicPr>
          <p:cNvPr id="17" name="Picture 16">
            <a:extLst>
              <a:ext uri="{FF2B5EF4-FFF2-40B4-BE49-F238E27FC236}">
                <a16:creationId xmlns:a16="http://schemas.microsoft.com/office/drawing/2014/main" id="{DE8A3490-E666-614D-861B-8C4B1BB27170}"/>
              </a:ext>
            </a:extLst>
          </p:cNvPr>
          <p:cNvPicPr>
            <a:picLocks noChangeAspect="1"/>
          </p:cNvPicPr>
          <p:nvPr/>
        </p:nvPicPr>
        <p:blipFill>
          <a:blip r:embed="rId8"/>
          <a:stretch>
            <a:fillRect/>
          </a:stretch>
        </p:blipFill>
        <p:spPr>
          <a:xfrm>
            <a:off x="2160814" y="4393693"/>
            <a:ext cx="1299029" cy="389709"/>
          </a:xfrm>
          <a:prstGeom prst="rect">
            <a:avLst/>
          </a:prstGeom>
        </p:spPr>
      </p:pic>
      <p:pic>
        <p:nvPicPr>
          <p:cNvPr id="19" name="Picture 18">
            <a:extLst>
              <a:ext uri="{FF2B5EF4-FFF2-40B4-BE49-F238E27FC236}">
                <a16:creationId xmlns:a16="http://schemas.microsoft.com/office/drawing/2014/main" id="{885EA2FC-3326-1A49-9789-634E8AA63107}"/>
              </a:ext>
            </a:extLst>
          </p:cNvPr>
          <p:cNvPicPr>
            <a:picLocks noChangeAspect="1"/>
          </p:cNvPicPr>
          <p:nvPr/>
        </p:nvPicPr>
        <p:blipFill>
          <a:blip r:embed="rId9"/>
          <a:stretch>
            <a:fillRect/>
          </a:stretch>
        </p:blipFill>
        <p:spPr>
          <a:xfrm>
            <a:off x="3263900" y="5199946"/>
            <a:ext cx="2616200" cy="685800"/>
          </a:xfrm>
          <a:prstGeom prst="rect">
            <a:avLst/>
          </a:prstGeom>
        </p:spPr>
      </p:pic>
      <p:sp>
        <p:nvSpPr>
          <p:cNvPr id="6" name="Google Shape;69;p15">
            <a:extLst>
              <a:ext uri="{FF2B5EF4-FFF2-40B4-BE49-F238E27FC236}">
                <a16:creationId xmlns:a16="http://schemas.microsoft.com/office/drawing/2014/main" id="{5DAB0304-25E8-A609-0276-F5FB251572DB}"/>
              </a:ext>
            </a:extLst>
          </p:cNvPr>
          <p:cNvSpPr txBox="1">
            <a:spLocks noGrp="1"/>
          </p:cNvSpPr>
          <p:nvPr>
            <p:ph type="title"/>
          </p:nvPr>
        </p:nvSpPr>
        <p:spPr>
          <a:xfrm>
            <a:off x="0" y="-6222"/>
            <a:ext cx="9144000" cy="979200"/>
          </a:xfrm>
          <a:prstGeom prst="rect">
            <a:avLst/>
          </a:prstGeom>
          <a:solidFill>
            <a:srgbClr val="021F60"/>
          </a:solidFill>
          <a:ln>
            <a:noFill/>
          </a:ln>
        </p:spPr>
        <p:txBody>
          <a:bodyPr spcFirstLastPara="1" wrap="square" lIns="91425" tIns="45700" rIns="91425" bIns="45700" anchor="ctr" anchorCtr="0">
            <a:normAutofit/>
          </a:bodyPr>
          <a:lstStyle/>
          <a:p>
            <a:pPr algn="ctr">
              <a:buClr>
                <a:schemeClr val="lt1"/>
              </a:buClr>
              <a:buSzPts val="3600"/>
            </a:pPr>
            <a:r>
              <a:rPr lang="en-US" sz="3600" b="1" dirty="0">
                <a:solidFill>
                  <a:schemeClr val="bg1"/>
                </a:solidFill>
                <a:latin typeface="Arial Narrow" panose="020B0604020202020204" pitchFamily="34" charset="0"/>
                <a:cs typeface="Arial Narrow" panose="020B0604020202020204" pitchFamily="34" charset="0"/>
              </a:rPr>
              <a:t>Non-negative matrix factorization (NMF)</a:t>
            </a:r>
            <a:endParaRPr lang="en-US" sz="2400" b="1"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1521403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69;p15">
            <a:extLst>
              <a:ext uri="{FF2B5EF4-FFF2-40B4-BE49-F238E27FC236}">
                <a16:creationId xmlns:a16="http://schemas.microsoft.com/office/drawing/2014/main" id="{A5B61787-69DB-C39E-BF6D-EF95B8598F0E}"/>
              </a:ext>
            </a:extLst>
          </p:cNvPr>
          <p:cNvSpPr txBox="1">
            <a:spLocks noGrp="1"/>
          </p:cNvSpPr>
          <p:nvPr>
            <p:ph type="title"/>
          </p:nvPr>
        </p:nvSpPr>
        <p:spPr>
          <a:xfrm>
            <a:off x="0" y="-6222"/>
            <a:ext cx="9144000" cy="979200"/>
          </a:xfrm>
          <a:prstGeom prst="rect">
            <a:avLst/>
          </a:prstGeom>
          <a:solidFill>
            <a:srgbClr val="021F60"/>
          </a:solidFill>
          <a:ln>
            <a:noFill/>
          </a:ln>
        </p:spPr>
        <p:txBody>
          <a:bodyPr spcFirstLastPara="1" wrap="square" lIns="91425" tIns="45700" rIns="91425" bIns="45700" anchor="ctr" anchorCtr="0">
            <a:normAutofit fontScale="90000"/>
          </a:bodyPr>
          <a:lstStyle/>
          <a:p>
            <a:pPr algn="ctr">
              <a:buClr>
                <a:schemeClr val="lt1"/>
              </a:buClr>
              <a:buSzPts val="3600"/>
            </a:pPr>
            <a:r>
              <a:rPr lang="en-US" dirty="0">
                <a:solidFill>
                  <a:schemeClr val="bg1"/>
                </a:solidFill>
              </a:rPr>
              <a:t> </a:t>
            </a:r>
            <a:r>
              <a:rPr lang="en-US" sz="3600" b="1" dirty="0">
                <a:solidFill>
                  <a:schemeClr val="bg1"/>
                </a:solidFill>
                <a:latin typeface="Arial Narrow" panose="020B0604020202020204" pitchFamily="34" charset="0"/>
                <a:cs typeface="Arial Narrow" panose="020B0604020202020204" pitchFamily="34" charset="0"/>
              </a:rPr>
              <a:t>Identifying cell clusters with simple NMF and DE genes</a:t>
            </a:r>
            <a:endParaRPr lang="en-US" sz="3200" b="1" dirty="0">
              <a:solidFill>
                <a:schemeClr val="bg1"/>
              </a:solidFill>
              <a:latin typeface="Arial Narrow" panose="020B0604020202020204" pitchFamily="34" charset="0"/>
              <a:cs typeface="Arial Narrow" panose="020B0604020202020204" pitchFamily="34" charset="0"/>
            </a:endParaRPr>
          </a:p>
        </p:txBody>
      </p:sp>
      <p:sp>
        <p:nvSpPr>
          <p:cNvPr id="7" name="TextBox 6">
            <a:extLst>
              <a:ext uri="{FF2B5EF4-FFF2-40B4-BE49-F238E27FC236}">
                <a16:creationId xmlns:a16="http://schemas.microsoft.com/office/drawing/2014/main" id="{6BEC816B-26FF-4ACE-716A-F632CFE81CAA}"/>
              </a:ext>
            </a:extLst>
          </p:cNvPr>
          <p:cNvSpPr txBox="1"/>
          <p:nvPr/>
        </p:nvSpPr>
        <p:spPr>
          <a:xfrm>
            <a:off x="6801436" y="972978"/>
            <a:ext cx="28125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DE" sz="24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M. truncatula</a:t>
            </a:r>
          </a:p>
        </p:txBody>
      </p:sp>
      <p:pic>
        <p:nvPicPr>
          <p:cNvPr id="8" name="Google Shape;180;p9">
            <a:extLst>
              <a:ext uri="{FF2B5EF4-FFF2-40B4-BE49-F238E27FC236}">
                <a16:creationId xmlns:a16="http://schemas.microsoft.com/office/drawing/2014/main" id="{398FA7F9-141C-3B57-EDA6-7CD9D6A3DEBD}"/>
              </a:ext>
            </a:extLst>
          </p:cNvPr>
          <p:cNvPicPr preferRelativeResize="0"/>
          <p:nvPr/>
        </p:nvPicPr>
        <p:blipFill rotWithShape="1">
          <a:blip r:embed="rId3">
            <a:alphaModFix/>
          </a:blip>
          <a:srcRect l="14515" t="9077" r="12312" b="11678"/>
          <a:stretch/>
        </p:blipFill>
        <p:spPr>
          <a:xfrm>
            <a:off x="4948894" y="1666730"/>
            <a:ext cx="3900815" cy="4292636"/>
          </a:xfrm>
          <a:prstGeom prst="rect">
            <a:avLst/>
          </a:prstGeom>
          <a:noFill/>
          <a:ln>
            <a:noFill/>
          </a:ln>
        </p:spPr>
      </p:pic>
      <p:grpSp>
        <p:nvGrpSpPr>
          <p:cNvPr id="11" name="Group 10">
            <a:extLst>
              <a:ext uri="{FF2B5EF4-FFF2-40B4-BE49-F238E27FC236}">
                <a16:creationId xmlns:a16="http://schemas.microsoft.com/office/drawing/2014/main" id="{40615808-3324-926F-950B-44BD678560CD}"/>
              </a:ext>
            </a:extLst>
          </p:cNvPr>
          <p:cNvGrpSpPr/>
          <p:nvPr/>
        </p:nvGrpSpPr>
        <p:grpSpPr>
          <a:xfrm>
            <a:off x="441434" y="1666730"/>
            <a:ext cx="4066027" cy="4292636"/>
            <a:chOff x="441434" y="1666730"/>
            <a:chExt cx="4066027" cy="4292636"/>
          </a:xfrm>
        </p:grpSpPr>
        <p:pic>
          <p:nvPicPr>
            <p:cNvPr id="6" name="Picture 5">
              <a:extLst>
                <a:ext uri="{FF2B5EF4-FFF2-40B4-BE49-F238E27FC236}">
                  <a16:creationId xmlns:a16="http://schemas.microsoft.com/office/drawing/2014/main" id="{992F2C0D-C1C2-BAE4-AD19-FC7F9EBD34A2}"/>
                </a:ext>
              </a:extLst>
            </p:cNvPr>
            <p:cNvPicPr>
              <a:picLocks noChangeAspect="1"/>
            </p:cNvPicPr>
            <p:nvPr/>
          </p:nvPicPr>
          <p:blipFill rotWithShape="1">
            <a:blip r:embed="rId4"/>
            <a:srcRect l="8691" t="5691" r="3717" b="7170"/>
            <a:stretch/>
          </p:blipFill>
          <p:spPr>
            <a:xfrm>
              <a:off x="441434" y="1692132"/>
              <a:ext cx="4053795" cy="4267234"/>
            </a:xfrm>
            <a:prstGeom prst="rect">
              <a:avLst/>
            </a:prstGeom>
          </p:spPr>
        </p:pic>
        <p:sp>
          <p:nvSpPr>
            <p:cNvPr id="10" name="Rectangle 9">
              <a:extLst>
                <a:ext uri="{FF2B5EF4-FFF2-40B4-BE49-F238E27FC236}">
                  <a16:creationId xmlns:a16="http://schemas.microsoft.com/office/drawing/2014/main" id="{60C0B442-2503-A752-BCA9-919CE330D04F}"/>
                </a:ext>
              </a:extLst>
            </p:cNvPr>
            <p:cNvSpPr/>
            <p:nvPr/>
          </p:nvSpPr>
          <p:spPr>
            <a:xfrm>
              <a:off x="3462866" y="1666730"/>
              <a:ext cx="1044595" cy="13558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ea typeface="+mn-ea"/>
                  <a:cs typeface="+mn-cs"/>
                  <a:sym typeface="Arial"/>
                </a:rPr>
                <a:t>1</a:t>
              </a:r>
            </a:p>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ea typeface="+mn-ea"/>
                  <a:cs typeface="+mn-cs"/>
                  <a:sym typeface="Arial"/>
                </a:rPr>
                <a:t>2</a:t>
              </a:r>
            </a:p>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ea typeface="+mn-ea"/>
                  <a:cs typeface="+mn-cs"/>
                  <a:sym typeface="Arial"/>
                </a:rPr>
                <a:t>3</a:t>
              </a:r>
            </a:p>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ea typeface="+mn-ea"/>
                  <a:cs typeface="+mn-cs"/>
                  <a:sym typeface="Arial"/>
                </a:rPr>
                <a:t>4</a:t>
              </a:r>
            </a:p>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ea typeface="+mn-ea"/>
                  <a:cs typeface="+mn-cs"/>
                  <a:sym typeface="Arial"/>
                </a:rPr>
                <a:t>5</a:t>
              </a:r>
            </a:p>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ea typeface="+mn-ea"/>
                  <a:cs typeface="+mn-cs"/>
                  <a:sym typeface="Arial"/>
                </a:rPr>
                <a:t>6</a:t>
              </a:r>
            </a:p>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ea typeface="+mn-ea"/>
                  <a:cs typeface="+mn-cs"/>
                  <a:sym typeface="Arial"/>
                </a:rPr>
                <a:t>7</a:t>
              </a:r>
            </a:p>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ea typeface="+mn-ea"/>
                  <a:cs typeface="+mn-cs"/>
                  <a:sym typeface="Arial"/>
                </a:rPr>
                <a:t>8</a:t>
              </a:r>
            </a:p>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ea typeface="+mn-ea"/>
                  <a:cs typeface="+mn-cs"/>
                  <a:sym typeface="Arial"/>
                </a:rPr>
                <a:t>9</a:t>
              </a:r>
            </a:p>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ea typeface="+mn-ea"/>
                  <a:cs typeface="+mn-cs"/>
                  <a:sym typeface="Arial"/>
                </a:rPr>
                <a:t>10</a:t>
              </a:r>
            </a:p>
          </p:txBody>
        </p:sp>
      </p:grpSp>
      <p:pic>
        <p:nvPicPr>
          <p:cNvPr id="9" name="Picture 8">
            <a:extLst>
              <a:ext uri="{FF2B5EF4-FFF2-40B4-BE49-F238E27FC236}">
                <a16:creationId xmlns:a16="http://schemas.microsoft.com/office/drawing/2014/main" id="{03EF0791-F14E-E1BF-74AF-D727D00D9F70}"/>
              </a:ext>
            </a:extLst>
          </p:cNvPr>
          <p:cNvPicPr>
            <a:picLocks noChangeAspect="1"/>
          </p:cNvPicPr>
          <p:nvPr/>
        </p:nvPicPr>
        <p:blipFill rotWithShape="1">
          <a:blip r:embed="rId5"/>
          <a:srcRect t="1995" r="452" b="-1"/>
          <a:stretch/>
        </p:blipFill>
        <p:spPr>
          <a:xfrm>
            <a:off x="2715894" y="1006121"/>
            <a:ext cx="1800200" cy="1940216"/>
          </a:xfrm>
          <a:prstGeom prst="rect">
            <a:avLst/>
          </a:prstGeom>
        </p:spPr>
      </p:pic>
      <p:grpSp>
        <p:nvGrpSpPr>
          <p:cNvPr id="21" name="Group 20">
            <a:extLst>
              <a:ext uri="{FF2B5EF4-FFF2-40B4-BE49-F238E27FC236}">
                <a16:creationId xmlns:a16="http://schemas.microsoft.com/office/drawing/2014/main" id="{0083F012-E2E2-63DD-D26F-8A53C5E27010}"/>
              </a:ext>
            </a:extLst>
          </p:cNvPr>
          <p:cNvGrpSpPr/>
          <p:nvPr/>
        </p:nvGrpSpPr>
        <p:grpSpPr>
          <a:xfrm>
            <a:off x="8160565" y="1626876"/>
            <a:ext cx="772399" cy="400110"/>
            <a:chOff x="4323719" y="1032024"/>
            <a:chExt cx="772399" cy="400110"/>
          </a:xfrm>
        </p:grpSpPr>
        <p:sp>
          <p:nvSpPr>
            <p:cNvPr id="20" name="Rectangle 19">
              <a:extLst>
                <a:ext uri="{FF2B5EF4-FFF2-40B4-BE49-F238E27FC236}">
                  <a16:creationId xmlns:a16="http://schemas.microsoft.com/office/drawing/2014/main" id="{1AFC45EF-EACA-FF75-313F-2BC6423AE820}"/>
                </a:ext>
              </a:extLst>
            </p:cNvPr>
            <p:cNvSpPr/>
            <p:nvPr/>
          </p:nvSpPr>
          <p:spPr>
            <a:xfrm>
              <a:off x="4323719" y="1032024"/>
              <a:ext cx="772399" cy="3814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 name="Oval 13">
              <a:extLst>
                <a:ext uri="{FF2B5EF4-FFF2-40B4-BE49-F238E27FC236}">
                  <a16:creationId xmlns:a16="http://schemas.microsoft.com/office/drawing/2014/main" id="{DF0E71CE-76C0-3EBE-20C8-DBF5822BF63D}"/>
                </a:ext>
              </a:extLst>
            </p:cNvPr>
            <p:cNvSpPr/>
            <p:nvPr/>
          </p:nvSpPr>
          <p:spPr>
            <a:xfrm>
              <a:off x="4616659" y="1097280"/>
              <a:ext cx="106530" cy="106530"/>
            </a:xfrm>
            <a:prstGeom prst="ellipse">
              <a:avLst/>
            </a:prstGeom>
            <a:solidFill>
              <a:srgbClr val="FD8D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Oval 14">
              <a:extLst>
                <a:ext uri="{FF2B5EF4-FFF2-40B4-BE49-F238E27FC236}">
                  <a16:creationId xmlns:a16="http://schemas.microsoft.com/office/drawing/2014/main" id="{B4D93147-3163-C13B-80B2-D7568FE8AD2A}"/>
                </a:ext>
              </a:extLst>
            </p:cNvPr>
            <p:cNvSpPr/>
            <p:nvPr/>
          </p:nvSpPr>
          <p:spPr>
            <a:xfrm>
              <a:off x="4606150" y="1274847"/>
              <a:ext cx="106530" cy="106530"/>
            </a:xfrm>
            <a:prstGeom prst="ellipse">
              <a:avLst/>
            </a:prstGeom>
            <a:solidFill>
              <a:srgbClr val="FFF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TextBox 18">
              <a:extLst>
                <a:ext uri="{FF2B5EF4-FFF2-40B4-BE49-F238E27FC236}">
                  <a16:creationId xmlns:a16="http://schemas.microsoft.com/office/drawing/2014/main" id="{E3676C68-C923-05DF-E270-0D707DC05E75}"/>
                </a:ext>
              </a:extLst>
            </p:cNvPr>
            <p:cNvSpPr txBox="1"/>
            <p:nvPr/>
          </p:nvSpPr>
          <p:spPr>
            <a:xfrm>
              <a:off x="4712680" y="1032024"/>
              <a:ext cx="38343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dry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wet</a:t>
              </a:r>
            </a:p>
          </p:txBody>
        </p:sp>
      </p:grpSp>
      <p:grpSp>
        <p:nvGrpSpPr>
          <p:cNvPr id="23" name="Group 22">
            <a:extLst>
              <a:ext uri="{FF2B5EF4-FFF2-40B4-BE49-F238E27FC236}">
                <a16:creationId xmlns:a16="http://schemas.microsoft.com/office/drawing/2014/main" id="{84163375-67F5-BF9E-F47D-9074C3D05E52}"/>
              </a:ext>
            </a:extLst>
          </p:cNvPr>
          <p:cNvGrpSpPr/>
          <p:nvPr/>
        </p:nvGrpSpPr>
        <p:grpSpPr>
          <a:xfrm>
            <a:off x="4634511" y="1636869"/>
            <a:ext cx="4509489" cy="4825091"/>
            <a:chOff x="4595323" y="1485360"/>
            <a:chExt cx="4509489" cy="4825091"/>
          </a:xfrm>
        </p:grpSpPr>
        <p:sp>
          <p:nvSpPr>
            <p:cNvPr id="22" name="Rectangle 21">
              <a:extLst>
                <a:ext uri="{FF2B5EF4-FFF2-40B4-BE49-F238E27FC236}">
                  <a16:creationId xmlns:a16="http://schemas.microsoft.com/office/drawing/2014/main" id="{B36035DB-D9B1-19AA-AE65-48056A2823EC}"/>
                </a:ext>
              </a:extLst>
            </p:cNvPr>
            <p:cNvSpPr/>
            <p:nvPr/>
          </p:nvSpPr>
          <p:spPr>
            <a:xfrm>
              <a:off x="4610806" y="1485360"/>
              <a:ext cx="4494006" cy="48250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Google Shape;136;p48">
              <a:extLst>
                <a:ext uri="{FF2B5EF4-FFF2-40B4-BE49-F238E27FC236}">
                  <a16:creationId xmlns:a16="http://schemas.microsoft.com/office/drawing/2014/main" id="{32C97D6F-3D88-9CA6-4043-2C4F6E5E92CA}"/>
                </a:ext>
              </a:extLst>
            </p:cNvPr>
            <p:cNvPicPr preferRelativeResize="0"/>
            <p:nvPr/>
          </p:nvPicPr>
          <p:blipFill rotWithShape="1">
            <a:blip r:embed="rId6">
              <a:alphaModFix/>
            </a:blip>
            <a:srcRect l="25273" t="9156" r="5851" b="10113"/>
            <a:stretch/>
          </p:blipFill>
          <p:spPr>
            <a:xfrm>
              <a:off x="4595323" y="2271030"/>
              <a:ext cx="4509489" cy="3173502"/>
            </a:xfrm>
            <a:prstGeom prst="rect">
              <a:avLst/>
            </a:prstGeom>
            <a:noFill/>
            <a:ln>
              <a:noFill/>
            </a:ln>
          </p:spPr>
        </p:pic>
      </p:grpSp>
      <p:sp>
        <p:nvSpPr>
          <p:cNvPr id="2" name="Rectangle 1">
            <a:extLst>
              <a:ext uri="{FF2B5EF4-FFF2-40B4-BE49-F238E27FC236}">
                <a16:creationId xmlns:a16="http://schemas.microsoft.com/office/drawing/2014/main" id="{A5B5E5E1-70CF-F7A2-5E33-678BA57B23E6}"/>
              </a:ext>
            </a:extLst>
          </p:cNvPr>
          <p:cNvSpPr/>
          <p:nvPr/>
        </p:nvSpPr>
        <p:spPr>
          <a:xfrm>
            <a:off x="0" y="1271752"/>
            <a:ext cx="1450428" cy="7044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FCE24D26-7FAF-9C10-1DE4-6E91D735A333}"/>
              </a:ext>
            </a:extLst>
          </p:cNvPr>
          <p:cNvSpPr txBox="1"/>
          <p:nvPr/>
        </p:nvSpPr>
        <p:spPr>
          <a:xfrm>
            <a:off x="424168" y="5794940"/>
            <a:ext cx="478016" cy="379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cell</a:t>
            </a:r>
          </a:p>
        </p:txBody>
      </p:sp>
      <p:cxnSp>
        <p:nvCxnSpPr>
          <p:cNvPr id="13" name="Straight Arrow Connector 12">
            <a:extLst>
              <a:ext uri="{FF2B5EF4-FFF2-40B4-BE49-F238E27FC236}">
                <a16:creationId xmlns:a16="http://schemas.microsoft.com/office/drawing/2014/main" id="{BA1BF4E3-B112-E1C2-E0B9-BD8509360B68}"/>
              </a:ext>
            </a:extLst>
          </p:cNvPr>
          <p:cNvCxnSpPr/>
          <p:nvPr/>
        </p:nvCxnSpPr>
        <p:spPr>
          <a:xfrm flipV="1">
            <a:off x="893379" y="5328745"/>
            <a:ext cx="378373" cy="4519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031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 name="Google Shape;69;p15">
            <a:extLst>
              <a:ext uri="{FF2B5EF4-FFF2-40B4-BE49-F238E27FC236}">
                <a16:creationId xmlns:a16="http://schemas.microsoft.com/office/drawing/2014/main" id="{09891AFC-D037-0A6F-2FE4-B3AEC034694B}"/>
              </a:ext>
            </a:extLst>
          </p:cNvPr>
          <p:cNvSpPr txBox="1">
            <a:spLocks/>
          </p:cNvSpPr>
          <p:nvPr/>
        </p:nvSpPr>
        <p:spPr>
          <a:xfrm>
            <a:off x="0" y="0"/>
            <a:ext cx="9144000" cy="979200"/>
          </a:xfrm>
          <a:prstGeom prst="rect">
            <a:avLst/>
          </a:prstGeom>
          <a:solidFill>
            <a:srgbClr val="021F6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ct val="102564"/>
              <a:buFont typeface="Arial"/>
              <a:buNone/>
              <a:tabLst/>
              <a:defRPr/>
            </a:pPr>
            <a:r>
              <a:rPr kumimoji="0" lang="en-IE" sz="3600" b="1" i="0" u="none" strike="noStrike" kern="0" cap="none" spc="0" normalizeH="0" baseline="0" noProof="0" dirty="0">
                <a:ln>
                  <a:noFill/>
                </a:ln>
                <a:solidFill>
                  <a:srgbClr val="FFFFFF"/>
                </a:solidFill>
                <a:effectLst/>
                <a:uLnTx/>
                <a:uFillTx/>
                <a:latin typeface="Arial Narrow" panose="020B0604020202020204" pitchFamily="34" charset="0"/>
                <a:cs typeface="Arial Narrow" panose="020B0604020202020204" pitchFamily="34" charset="0"/>
                <a:sym typeface="Arial"/>
              </a:rPr>
              <a:t>Gene regulatory network inference</a:t>
            </a:r>
          </a:p>
        </p:txBody>
      </p:sp>
      <p:sp>
        <p:nvSpPr>
          <p:cNvPr id="3" name="TextBox 2">
            <a:extLst>
              <a:ext uri="{FF2B5EF4-FFF2-40B4-BE49-F238E27FC236}">
                <a16:creationId xmlns:a16="http://schemas.microsoft.com/office/drawing/2014/main" id="{CC6BBA11-671F-D2E9-4135-0341446490C3}"/>
              </a:ext>
            </a:extLst>
          </p:cNvPr>
          <p:cNvSpPr txBox="1"/>
          <p:nvPr/>
        </p:nvSpPr>
        <p:spPr>
          <a:xfrm>
            <a:off x="4903910" y="6460204"/>
            <a:ext cx="425282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50" b="0" i="0" u="none" strike="noStrike" kern="0" cap="none" spc="0" normalizeH="0" baseline="0" noProof="0" dirty="0">
                <a:ln>
                  <a:noFill/>
                </a:ln>
                <a:solidFill>
                  <a:srgbClr val="222222"/>
                </a:solidFill>
                <a:effectLst/>
                <a:highlight>
                  <a:srgbClr val="FFFFFF"/>
                </a:highlight>
                <a:uLnTx/>
                <a:uFillTx/>
                <a:latin typeface="Arial Narrow" panose="020B0604020202020204" pitchFamily="34" charset="0"/>
                <a:cs typeface="Arial Narrow" panose="020B0604020202020204" pitchFamily="34" charset="0"/>
                <a:sym typeface="Arial"/>
                <a:hlinkClick r:id="rId3"/>
              </a:rPr>
              <a:t>Zhang, S., Pyne, S., </a:t>
            </a:r>
            <a:r>
              <a:rPr kumimoji="0" lang="en-IN" sz="1050" b="0" i="0" u="none" strike="noStrike" kern="0" cap="none" spc="0" normalizeH="0" baseline="0" noProof="0" dirty="0" err="1">
                <a:ln>
                  <a:noFill/>
                </a:ln>
                <a:solidFill>
                  <a:srgbClr val="222222"/>
                </a:solidFill>
                <a:effectLst/>
                <a:highlight>
                  <a:srgbClr val="FFFFFF"/>
                </a:highlight>
                <a:uLnTx/>
                <a:uFillTx/>
                <a:latin typeface="Arial Narrow" panose="020B0604020202020204" pitchFamily="34" charset="0"/>
                <a:cs typeface="Arial Narrow" panose="020B0604020202020204" pitchFamily="34" charset="0"/>
                <a:sym typeface="Arial"/>
                <a:hlinkClick r:id="rId3"/>
              </a:rPr>
              <a:t>Pietrzak</a:t>
            </a:r>
            <a:r>
              <a:rPr kumimoji="0" lang="en-IN" sz="1050" b="0" i="0" u="none" strike="noStrike" kern="0" cap="none" spc="0" normalizeH="0" baseline="0" noProof="0" dirty="0">
                <a:ln>
                  <a:noFill/>
                </a:ln>
                <a:solidFill>
                  <a:srgbClr val="222222"/>
                </a:solidFill>
                <a:effectLst/>
                <a:highlight>
                  <a:srgbClr val="FFFFFF"/>
                </a:highlight>
                <a:uLnTx/>
                <a:uFillTx/>
                <a:latin typeface="Arial Narrow" panose="020B0604020202020204" pitchFamily="34" charset="0"/>
                <a:cs typeface="Arial Narrow" panose="020B0604020202020204" pitchFamily="34" charset="0"/>
                <a:sym typeface="Arial"/>
                <a:hlinkClick r:id="rId3"/>
              </a:rPr>
              <a:t>, S. et al. Inference of cell type-specific gene regulatory networks on cell lineages from single</a:t>
            </a:r>
            <a:r>
              <a:rPr kumimoji="0" lang="ru-RU" sz="1050" b="0" i="0" u="none" strike="noStrike" kern="0" cap="none" spc="0" normalizeH="0" baseline="0" noProof="0" dirty="0">
                <a:ln>
                  <a:noFill/>
                </a:ln>
                <a:solidFill>
                  <a:srgbClr val="222222"/>
                </a:solidFill>
                <a:effectLst/>
                <a:highlight>
                  <a:srgbClr val="FFFFFF"/>
                </a:highlight>
                <a:uLnTx/>
                <a:uFillTx/>
                <a:latin typeface="Arial Narrow" panose="020B0604020202020204" pitchFamily="34" charset="0"/>
                <a:cs typeface="Arial Narrow" panose="020B0604020202020204" pitchFamily="34" charset="0"/>
                <a:sym typeface="Arial"/>
                <a:hlinkClick r:id="rId3"/>
              </a:rPr>
              <a:t> </a:t>
            </a:r>
            <a:r>
              <a:rPr kumimoji="0" lang="en-IN" sz="1050" b="0" i="0" u="none" strike="noStrike" kern="0" cap="none" spc="0" normalizeH="0" baseline="0" noProof="0" dirty="0">
                <a:ln>
                  <a:noFill/>
                </a:ln>
                <a:solidFill>
                  <a:srgbClr val="222222"/>
                </a:solidFill>
                <a:effectLst/>
                <a:highlight>
                  <a:srgbClr val="FFFFFF"/>
                </a:highlight>
                <a:uLnTx/>
                <a:uFillTx/>
                <a:latin typeface="Arial Narrow" panose="020B0604020202020204" pitchFamily="34" charset="0"/>
                <a:cs typeface="Arial Narrow" panose="020B0604020202020204" pitchFamily="34" charset="0"/>
                <a:sym typeface="Arial"/>
                <a:hlinkClick r:id="rId3"/>
              </a:rPr>
              <a:t>cell omic datasets, 2023</a:t>
            </a:r>
            <a:endParaRPr kumimoji="0" lang="en-US" sz="1050" b="0" i="0" u="none" strike="noStrike" kern="0" cap="none" spc="0" normalizeH="0" baseline="0" noProof="0" dirty="0">
              <a:ln>
                <a:noFill/>
              </a:ln>
              <a:solidFill>
                <a:srgbClr val="C00000"/>
              </a:solidFill>
              <a:effectLst/>
              <a:highlight>
                <a:srgbClr val="FFFF00"/>
              </a:highlight>
              <a:uLnTx/>
              <a:uFillTx/>
              <a:latin typeface="Arial Narrow" panose="020B0604020202020204" pitchFamily="34" charset="0"/>
              <a:cs typeface="Arial Narrow" panose="020B0604020202020204" pitchFamily="34" charset="0"/>
              <a:sym typeface="Arial"/>
            </a:endParaRPr>
          </a:p>
        </p:txBody>
      </p:sp>
      <p:sp>
        <p:nvSpPr>
          <p:cNvPr id="4" name="TextBox 3">
            <a:extLst>
              <a:ext uri="{FF2B5EF4-FFF2-40B4-BE49-F238E27FC236}">
                <a16:creationId xmlns:a16="http://schemas.microsoft.com/office/drawing/2014/main" id="{1CD8E882-8356-33E0-00F6-95C43002890A}"/>
              </a:ext>
            </a:extLst>
          </p:cNvPr>
          <p:cNvSpPr txBox="1"/>
          <p:nvPr/>
        </p:nvSpPr>
        <p:spPr>
          <a:xfrm>
            <a:off x="5453884" y="2329603"/>
            <a:ext cx="109515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6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Cell type specific GRN</a:t>
            </a:r>
          </a:p>
        </p:txBody>
      </p:sp>
      <p:sp>
        <p:nvSpPr>
          <p:cNvPr id="8" name="TextBox 7">
            <a:extLst>
              <a:ext uri="{FF2B5EF4-FFF2-40B4-BE49-F238E27FC236}">
                <a16:creationId xmlns:a16="http://schemas.microsoft.com/office/drawing/2014/main" id="{AEB938BA-1D2F-695D-768C-27A5CA2F38D7}"/>
              </a:ext>
            </a:extLst>
          </p:cNvPr>
          <p:cNvSpPr txBox="1"/>
          <p:nvPr/>
        </p:nvSpPr>
        <p:spPr>
          <a:xfrm>
            <a:off x="4880344" y="1106248"/>
            <a:ext cx="425282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ct val="102564"/>
              <a:buFont typeface="Arial"/>
              <a:buNone/>
              <a:tabLst/>
              <a:defRPr/>
            </a:pPr>
            <a:r>
              <a:rPr kumimoji="0" lang="en-IE" sz="20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Single-cell Multi-Task Network Inference (</a:t>
            </a:r>
            <a:r>
              <a:rPr kumimoji="0" lang="en-IE" sz="2000" b="1"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scMTNI</a:t>
            </a:r>
            <a:r>
              <a:rPr kumimoji="0" lang="en-IE" sz="20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a:t>
            </a:r>
          </a:p>
        </p:txBody>
      </p:sp>
      <p:pic>
        <p:nvPicPr>
          <p:cNvPr id="10" name="Picture 9">
            <a:extLst>
              <a:ext uri="{FF2B5EF4-FFF2-40B4-BE49-F238E27FC236}">
                <a16:creationId xmlns:a16="http://schemas.microsoft.com/office/drawing/2014/main" id="{0B8212FF-25F8-237D-39DF-F1F19E3DEF92}"/>
              </a:ext>
            </a:extLst>
          </p:cNvPr>
          <p:cNvPicPr>
            <a:picLocks noChangeAspect="1"/>
          </p:cNvPicPr>
          <p:nvPr/>
        </p:nvPicPr>
        <p:blipFill>
          <a:blip r:embed="rId4"/>
          <a:stretch>
            <a:fillRect/>
          </a:stretch>
        </p:blipFill>
        <p:spPr>
          <a:xfrm>
            <a:off x="6549038" y="1969857"/>
            <a:ext cx="1973494" cy="1986421"/>
          </a:xfrm>
          <a:prstGeom prst="rect">
            <a:avLst/>
          </a:prstGeom>
        </p:spPr>
      </p:pic>
      <p:sp>
        <p:nvSpPr>
          <p:cNvPr id="11" name="TextBox 10">
            <a:extLst>
              <a:ext uri="{FF2B5EF4-FFF2-40B4-BE49-F238E27FC236}">
                <a16:creationId xmlns:a16="http://schemas.microsoft.com/office/drawing/2014/main" id="{8EF9836E-0124-04FF-54B2-D1EAE6389FAA}"/>
              </a:ext>
            </a:extLst>
          </p:cNvPr>
          <p:cNvSpPr txBox="1"/>
          <p:nvPr/>
        </p:nvSpPr>
        <p:spPr>
          <a:xfrm>
            <a:off x="194930" y="1106248"/>
            <a:ext cx="425282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ct val="102564"/>
              <a:buFont typeface="Arial"/>
              <a:buNone/>
              <a:tabLst/>
              <a:defRPr/>
            </a:pPr>
            <a:r>
              <a:rPr kumimoji="0" lang="en-IE" sz="20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Modular regulatory network learning with per gene information (MERLIN)</a:t>
            </a:r>
          </a:p>
        </p:txBody>
      </p:sp>
      <p:pic>
        <p:nvPicPr>
          <p:cNvPr id="12" name="Picture 11">
            <a:extLst>
              <a:ext uri="{FF2B5EF4-FFF2-40B4-BE49-F238E27FC236}">
                <a16:creationId xmlns:a16="http://schemas.microsoft.com/office/drawing/2014/main" id="{A239E3AA-220E-B88B-311E-D7213CCD3AC0}"/>
              </a:ext>
            </a:extLst>
          </p:cNvPr>
          <p:cNvPicPr>
            <a:picLocks noChangeAspect="1"/>
          </p:cNvPicPr>
          <p:nvPr/>
        </p:nvPicPr>
        <p:blipFill>
          <a:blip r:embed="rId5"/>
          <a:stretch>
            <a:fillRect/>
          </a:stretch>
        </p:blipFill>
        <p:spPr>
          <a:xfrm>
            <a:off x="749773" y="1954237"/>
            <a:ext cx="2771023" cy="2597028"/>
          </a:xfrm>
          <a:prstGeom prst="rect">
            <a:avLst/>
          </a:prstGeom>
        </p:spPr>
      </p:pic>
      <p:sp>
        <p:nvSpPr>
          <p:cNvPr id="15" name="TextBox 14">
            <a:hlinkClick r:id="rId6"/>
            <a:extLst>
              <a:ext uri="{FF2B5EF4-FFF2-40B4-BE49-F238E27FC236}">
                <a16:creationId xmlns:a16="http://schemas.microsoft.com/office/drawing/2014/main" id="{8E360456-FDE2-540C-F0CB-2D317CF58709}"/>
              </a:ext>
            </a:extLst>
          </p:cNvPr>
          <p:cNvSpPr txBox="1"/>
          <p:nvPr/>
        </p:nvSpPr>
        <p:spPr>
          <a:xfrm>
            <a:off x="0" y="6465550"/>
            <a:ext cx="4609214"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222222"/>
                </a:solidFill>
                <a:effectLst/>
                <a:highlight>
                  <a:srgbClr val="FFFFFF"/>
                </a:highlight>
                <a:uLnTx/>
                <a:uFillTx/>
                <a:latin typeface="Arial Narrow" panose="020B0604020202020204" pitchFamily="34" charset="0"/>
                <a:cs typeface="Arial Narrow" panose="020B0604020202020204" pitchFamily="34" charset="0"/>
                <a:sym typeface="Arial"/>
                <a:hlinkClick r:id="rId6"/>
              </a:rPr>
              <a:t>Roy S. et al. </a:t>
            </a:r>
            <a:r>
              <a:rPr kumimoji="0" lang="en-IE" sz="1050" b="0" i="0" u="none" strike="noStrike" kern="0" cap="none" spc="0" normalizeH="0" baseline="0" noProof="0" dirty="0">
                <a:ln>
                  <a:noFill/>
                </a:ln>
                <a:solidFill>
                  <a:srgbClr val="222222"/>
                </a:solidFill>
                <a:effectLst/>
                <a:highlight>
                  <a:srgbClr val="FFFFFF"/>
                </a:highlight>
                <a:uLnTx/>
                <a:uFillTx/>
                <a:latin typeface="Arial Narrow" panose="020B0604020202020204" pitchFamily="34" charset="0"/>
                <a:cs typeface="Arial Narrow" panose="020B0604020202020204" pitchFamily="34" charset="0"/>
                <a:sym typeface="Arial"/>
                <a:hlinkClick r:id="rId6"/>
              </a:rPr>
              <a:t>Integrated Module and Gene-Specific Regulatory Inference Implicates Upstream Signaling Networks, 2013</a:t>
            </a:r>
            <a:endParaRPr kumimoji="0" lang="en-US" sz="1050" b="0" i="0" u="none" strike="noStrike" kern="0" cap="none" spc="0" normalizeH="0" baseline="0" noProof="0" dirty="0">
              <a:ln>
                <a:noFill/>
              </a:ln>
              <a:solidFill>
                <a:srgbClr val="222222"/>
              </a:solidFill>
              <a:effectLst/>
              <a:highlight>
                <a:srgbClr val="FFFFFF"/>
              </a:highlight>
              <a:uLnTx/>
              <a:uFillTx/>
              <a:latin typeface="Arial Narrow" panose="020B0604020202020204" pitchFamily="34" charset="0"/>
              <a:cs typeface="Arial Narrow" panose="020B0604020202020204" pitchFamily="34" charset="0"/>
              <a:sym typeface="Arial"/>
            </a:endParaRPr>
          </a:p>
        </p:txBody>
      </p:sp>
      <p:grpSp>
        <p:nvGrpSpPr>
          <p:cNvPr id="13" name="Group 12">
            <a:extLst>
              <a:ext uri="{FF2B5EF4-FFF2-40B4-BE49-F238E27FC236}">
                <a16:creationId xmlns:a16="http://schemas.microsoft.com/office/drawing/2014/main" id="{3B52B513-E8E2-71E6-80EA-DD67BF0494F1}"/>
              </a:ext>
            </a:extLst>
          </p:cNvPr>
          <p:cNvGrpSpPr/>
          <p:nvPr/>
        </p:nvGrpSpPr>
        <p:grpSpPr>
          <a:xfrm>
            <a:off x="3297341" y="4304725"/>
            <a:ext cx="2511030" cy="2176691"/>
            <a:chOff x="6001905" y="4180331"/>
            <a:chExt cx="2959100" cy="2565101"/>
          </a:xfrm>
        </p:grpSpPr>
        <p:pic>
          <p:nvPicPr>
            <p:cNvPr id="14" name="Picture 13">
              <a:extLst>
                <a:ext uri="{FF2B5EF4-FFF2-40B4-BE49-F238E27FC236}">
                  <a16:creationId xmlns:a16="http://schemas.microsoft.com/office/drawing/2014/main" id="{AEE74607-6853-E2EF-121C-0A8F9A32CD57}"/>
                </a:ext>
              </a:extLst>
            </p:cNvPr>
            <p:cNvPicPr>
              <a:picLocks noChangeAspect="1"/>
            </p:cNvPicPr>
            <p:nvPr/>
          </p:nvPicPr>
          <p:blipFill>
            <a:blip r:embed="rId7"/>
            <a:stretch>
              <a:fillRect/>
            </a:stretch>
          </p:blipFill>
          <p:spPr>
            <a:xfrm>
              <a:off x="6001905" y="4573732"/>
              <a:ext cx="2959100" cy="2171700"/>
            </a:xfrm>
            <a:prstGeom prst="rect">
              <a:avLst/>
            </a:prstGeom>
          </p:spPr>
        </p:pic>
        <p:sp>
          <p:nvSpPr>
            <p:cNvPr id="16" name="TextBox 15">
              <a:extLst>
                <a:ext uri="{FF2B5EF4-FFF2-40B4-BE49-F238E27FC236}">
                  <a16:creationId xmlns:a16="http://schemas.microsoft.com/office/drawing/2014/main" id="{2D9998F6-F197-8CD5-3173-400B1289EAD8}"/>
                </a:ext>
              </a:extLst>
            </p:cNvPr>
            <p:cNvSpPr txBox="1"/>
            <p:nvPr/>
          </p:nvSpPr>
          <p:spPr>
            <a:xfrm>
              <a:off x="6265182" y="4180331"/>
              <a:ext cx="2483345" cy="4352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Trans-Regulatory GRN</a:t>
              </a:r>
            </a:p>
          </p:txBody>
        </p:sp>
        <p:cxnSp>
          <p:nvCxnSpPr>
            <p:cNvPr id="17" name="Straight Connector 16">
              <a:extLst>
                <a:ext uri="{FF2B5EF4-FFF2-40B4-BE49-F238E27FC236}">
                  <a16:creationId xmlns:a16="http://schemas.microsoft.com/office/drawing/2014/main" id="{DCF695B3-B585-C47C-C843-C5642EF4392F}"/>
                </a:ext>
              </a:extLst>
            </p:cNvPr>
            <p:cNvCxnSpPr>
              <a:cxnSpLocks/>
            </p:cNvCxnSpPr>
            <p:nvPr/>
          </p:nvCxnSpPr>
          <p:spPr>
            <a:xfrm>
              <a:off x="6562874" y="5489125"/>
              <a:ext cx="527858" cy="5084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98E1647-3330-F8E6-7DCD-BE5E57079D90}"/>
                </a:ext>
              </a:extLst>
            </p:cNvPr>
            <p:cNvCxnSpPr>
              <a:cxnSpLocks/>
            </p:cNvCxnSpPr>
            <p:nvPr/>
          </p:nvCxnSpPr>
          <p:spPr>
            <a:xfrm flipH="1">
              <a:off x="7843302" y="5478451"/>
              <a:ext cx="527858" cy="5084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11"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5">
          <a:extLst>
            <a:ext uri="{FF2B5EF4-FFF2-40B4-BE49-F238E27FC236}">
              <a16:creationId xmlns:a16="http://schemas.microsoft.com/office/drawing/2014/main" id="{F7D695CE-6DDD-11A9-DDE1-DD214309E317}"/>
            </a:ext>
          </a:extLst>
        </p:cNvPr>
        <p:cNvGrpSpPr/>
        <p:nvPr/>
      </p:nvGrpSpPr>
      <p:grpSpPr>
        <a:xfrm>
          <a:off x="0" y="0"/>
          <a:ext cx="0" cy="0"/>
          <a:chOff x="0" y="0"/>
          <a:chExt cx="0" cy="0"/>
        </a:xfrm>
      </p:grpSpPr>
      <p:sp>
        <p:nvSpPr>
          <p:cNvPr id="2" name="Google Shape;69;p15">
            <a:extLst>
              <a:ext uri="{FF2B5EF4-FFF2-40B4-BE49-F238E27FC236}">
                <a16:creationId xmlns:a16="http://schemas.microsoft.com/office/drawing/2014/main" id="{2D583279-B696-F119-5F50-6884EBEB2757}"/>
              </a:ext>
            </a:extLst>
          </p:cNvPr>
          <p:cNvSpPr txBox="1">
            <a:spLocks/>
          </p:cNvSpPr>
          <p:nvPr/>
        </p:nvSpPr>
        <p:spPr>
          <a:xfrm>
            <a:off x="0" y="0"/>
            <a:ext cx="9144000" cy="979200"/>
          </a:xfrm>
          <a:prstGeom prst="rect">
            <a:avLst/>
          </a:prstGeom>
          <a:solidFill>
            <a:srgbClr val="021F6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defTabSz="914400">
              <a:lnSpc>
                <a:spcPct val="100000"/>
              </a:lnSpc>
              <a:buClr>
                <a:srgbClr val="000000"/>
              </a:buClr>
              <a:buSzPct val="102564"/>
              <a:defRPr/>
            </a:pPr>
            <a:r>
              <a:rPr kumimoji="0" lang="en-IE" sz="3600" b="1" i="0" u="none" strike="noStrike" kern="0" cap="none" spc="0" normalizeH="0" baseline="0" noProof="0" dirty="0">
                <a:ln>
                  <a:noFill/>
                </a:ln>
                <a:solidFill>
                  <a:schemeClr val="bg1"/>
                </a:solidFill>
                <a:effectLst/>
                <a:uLnTx/>
                <a:uFillTx/>
                <a:latin typeface="Arial Narrow" panose="020B0604020202020204" pitchFamily="34" charset="0"/>
                <a:cs typeface="Arial Narrow" panose="020B0604020202020204" pitchFamily="34" charset="0"/>
                <a:sym typeface="Arial"/>
              </a:rPr>
              <a:t>Single-cell Multi-Task Network Inference (</a:t>
            </a:r>
            <a:r>
              <a:rPr kumimoji="0" lang="en-IE" sz="3600" b="1" i="0" u="none" strike="noStrike" kern="0" cap="none" spc="0" normalizeH="0" baseline="0" noProof="0" dirty="0" err="1">
                <a:ln>
                  <a:noFill/>
                </a:ln>
                <a:solidFill>
                  <a:schemeClr val="bg1"/>
                </a:solidFill>
                <a:effectLst/>
                <a:uLnTx/>
                <a:uFillTx/>
                <a:latin typeface="Arial Narrow" panose="020B0604020202020204" pitchFamily="34" charset="0"/>
                <a:cs typeface="Arial Narrow" panose="020B0604020202020204" pitchFamily="34" charset="0"/>
                <a:sym typeface="Arial"/>
              </a:rPr>
              <a:t>scMTNI</a:t>
            </a:r>
            <a:r>
              <a:rPr kumimoji="0" lang="en-IE" sz="3600" b="1" i="0" u="none" strike="noStrike" kern="0" cap="none" spc="0" normalizeH="0" baseline="0" noProof="0" dirty="0">
                <a:ln>
                  <a:noFill/>
                </a:ln>
                <a:solidFill>
                  <a:schemeClr val="bg1"/>
                </a:solidFill>
                <a:effectLst/>
                <a:uLnTx/>
                <a:uFillTx/>
                <a:latin typeface="Arial Narrow" panose="020B0604020202020204" pitchFamily="34" charset="0"/>
                <a:cs typeface="Arial Narrow" panose="020B0604020202020204" pitchFamily="34" charset="0"/>
                <a:sym typeface="Arial"/>
              </a:rPr>
              <a:t>)</a:t>
            </a:r>
          </a:p>
        </p:txBody>
      </p:sp>
      <p:sp>
        <p:nvSpPr>
          <p:cNvPr id="8" name="TextBox 7">
            <a:extLst>
              <a:ext uri="{FF2B5EF4-FFF2-40B4-BE49-F238E27FC236}">
                <a16:creationId xmlns:a16="http://schemas.microsoft.com/office/drawing/2014/main" id="{DBB465EE-5F4F-0D63-EB3A-DBF0F0422DC6}"/>
              </a:ext>
            </a:extLst>
          </p:cNvPr>
          <p:cNvSpPr txBox="1"/>
          <p:nvPr/>
        </p:nvSpPr>
        <p:spPr>
          <a:xfrm>
            <a:off x="4880344" y="1106248"/>
            <a:ext cx="425282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ct val="102564"/>
              <a:buFont typeface="Arial"/>
              <a:buNone/>
              <a:tabLst/>
              <a:defRPr/>
            </a:pPr>
            <a:endParaRPr kumimoji="0" lang="en-IE" sz="20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endParaRPr>
          </a:p>
        </p:txBody>
      </p:sp>
      <p:grpSp>
        <p:nvGrpSpPr>
          <p:cNvPr id="26" name="Group 25">
            <a:extLst>
              <a:ext uri="{FF2B5EF4-FFF2-40B4-BE49-F238E27FC236}">
                <a16:creationId xmlns:a16="http://schemas.microsoft.com/office/drawing/2014/main" id="{C6AE686B-7136-BEF4-0387-57D5D86D81F7}"/>
              </a:ext>
            </a:extLst>
          </p:cNvPr>
          <p:cNvGrpSpPr/>
          <p:nvPr/>
        </p:nvGrpSpPr>
        <p:grpSpPr>
          <a:xfrm>
            <a:off x="348914" y="1683120"/>
            <a:ext cx="8157413" cy="3491759"/>
            <a:chOff x="255875" y="1118280"/>
            <a:chExt cx="8534399" cy="3862748"/>
          </a:xfrm>
        </p:grpSpPr>
        <p:grpSp>
          <p:nvGrpSpPr>
            <p:cNvPr id="7" name="Google Shape;456;p50">
              <a:extLst>
                <a:ext uri="{FF2B5EF4-FFF2-40B4-BE49-F238E27FC236}">
                  <a16:creationId xmlns:a16="http://schemas.microsoft.com/office/drawing/2014/main" id="{6463DB49-667F-833B-3A4D-1C523A7ADA2F}"/>
                </a:ext>
              </a:extLst>
            </p:cNvPr>
            <p:cNvGrpSpPr/>
            <p:nvPr/>
          </p:nvGrpSpPr>
          <p:grpSpPr>
            <a:xfrm>
              <a:off x="255880" y="1666236"/>
              <a:ext cx="3611995" cy="3314792"/>
              <a:chOff x="160867" y="1837267"/>
              <a:chExt cx="4586078" cy="4149195"/>
            </a:xfrm>
          </p:grpSpPr>
          <p:pic>
            <p:nvPicPr>
              <p:cNvPr id="9" name="Google Shape;457;p50">
                <a:extLst>
                  <a:ext uri="{FF2B5EF4-FFF2-40B4-BE49-F238E27FC236}">
                    <a16:creationId xmlns:a16="http://schemas.microsoft.com/office/drawing/2014/main" id="{703FADF9-BFB9-96FC-9739-60DB7CEC3DE1}"/>
                  </a:ext>
                </a:extLst>
              </p:cNvPr>
              <p:cNvPicPr preferRelativeResize="0"/>
              <p:nvPr/>
            </p:nvPicPr>
            <p:blipFill rotWithShape="1">
              <a:blip r:embed="rId3">
                <a:alphaModFix/>
              </a:blip>
              <a:srcRect/>
              <a:stretch/>
            </p:blipFill>
            <p:spPr>
              <a:xfrm>
                <a:off x="238445" y="1909762"/>
                <a:ext cx="4508500" cy="4076700"/>
              </a:xfrm>
              <a:prstGeom prst="rect">
                <a:avLst/>
              </a:prstGeom>
              <a:noFill/>
              <a:ln>
                <a:noFill/>
              </a:ln>
            </p:spPr>
          </p:pic>
          <p:sp>
            <p:nvSpPr>
              <p:cNvPr id="19" name="Google Shape;458;p50">
                <a:extLst>
                  <a:ext uri="{FF2B5EF4-FFF2-40B4-BE49-F238E27FC236}">
                    <a16:creationId xmlns:a16="http://schemas.microsoft.com/office/drawing/2014/main" id="{0033425A-6758-5B31-CB46-80E591863B1E}"/>
                  </a:ext>
                </a:extLst>
              </p:cNvPr>
              <p:cNvSpPr/>
              <p:nvPr/>
            </p:nvSpPr>
            <p:spPr>
              <a:xfrm>
                <a:off x="160867" y="1837267"/>
                <a:ext cx="245400" cy="340500"/>
              </a:xfrm>
              <a:prstGeom prst="rect">
                <a:avLst/>
              </a:prstGeom>
              <a:solidFill>
                <a:srgbClr val="FFFFFF"/>
              </a:solidFill>
              <a:ln>
                <a:noFill/>
              </a:ln>
            </p:spPr>
            <p:txBody>
              <a:bodyPr spcFirstLastPara="1" wrap="square" lIns="91425" tIns="45700" rIns="91425" bIns="45700" anchor="ctr" anchorCtr="0">
                <a:noAutofit/>
              </a:bodyPr>
              <a:lstStyle/>
              <a:p>
                <a:pPr algn="ctr">
                  <a:buClr>
                    <a:srgbClr val="000000"/>
                  </a:buClr>
                  <a:buSzPts val="1400"/>
                </a:pPr>
                <a:endParaRPr sz="1400">
                  <a:solidFill>
                    <a:srgbClr val="FFFFFF"/>
                  </a:solidFill>
                  <a:latin typeface="Arial"/>
                  <a:ea typeface="Arial"/>
                  <a:cs typeface="Arial"/>
                  <a:sym typeface="Arial"/>
                </a:endParaRPr>
              </a:p>
            </p:txBody>
          </p:sp>
        </p:grpSp>
        <p:pic>
          <p:nvPicPr>
            <p:cNvPr id="20" name="Google Shape;459;p50">
              <a:extLst>
                <a:ext uri="{FF2B5EF4-FFF2-40B4-BE49-F238E27FC236}">
                  <a16:creationId xmlns:a16="http://schemas.microsoft.com/office/drawing/2014/main" id="{ABF7D313-BF81-6FA5-6A94-CA22B0A320E6}"/>
                </a:ext>
              </a:extLst>
            </p:cNvPr>
            <p:cNvPicPr preferRelativeResize="0"/>
            <p:nvPr/>
          </p:nvPicPr>
          <p:blipFill rotWithShape="1">
            <a:blip r:embed="rId4">
              <a:alphaModFix/>
            </a:blip>
            <a:srcRect/>
            <a:stretch/>
          </p:blipFill>
          <p:spPr>
            <a:xfrm>
              <a:off x="5716874" y="1666198"/>
              <a:ext cx="3073400" cy="3314700"/>
            </a:xfrm>
            <a:prstGeom prst="rect">
              <a:avLst/>
            </a:prstGeom>
            <a:noFill/>
            <a:ln>
              <a:noFill/>
            </a:ln>
          </p:spPr>
        </p:pic>
        <p:sp>
          <p:nvSpPr>
            <p:cNvPr id="21" name="Google Shape;460;p50">
              <a:extLst>
                <a:ext uri="{FF2B5EF4-FFF2-40B4-BE49-F238E27FC236}">
                  <a16:creationId xmlns:a16="http://schemas.microsoft.com/office/drawing/2014/main" id="{10D5945A-EBE1-4E00-514C-C0021E1CF62E}"/>
                </a:ext>
              </a:extLst>
            </p:cNvPr>
            <p:cNvSpPr/>
            <p:nvPr/>
          </p:nvSpPr>
          <p:spPr>
            <a:xfrm>
              <a:off x="4665331" y="1763839"/>
              <a:ext cx="671400" cy="3119400"/>
            </a:xfrm>
            <a:prstGeom prst="homePlate">
              <a:avLst>
                <a:gd name="adj" fmla="val 100000"/>
              </a:avLst>
            </a:prstGeom>
            <a:solidFill>
              <a:srgbClr val="D8D8D8"/>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sz="1400">
                <a:solidFill>
                  <a:srgbClr val="FFFFFF"/>
                </a:solidFill>
                <a:latin typeface="Arial"/>
                <a:ea typeface="Arial"/>
                <a:cs typeface="Arial"/>
                <a:sym typeface="Arial"/>
              </a:endParaRPr>
            </a:p>
          </p:txBody>
        </p:sp>
        <p:cxnSp>
          <p:nvCxnSpPr>
            <p:cNvPr id="22" name="Google Shape;461;p50">
              <a:extLst>
                <a:ext uri="{FF2B5EF4-FFF2-40B4-BE49-F238E27FC236}">
                  <a16:creationId xmlns:a16="http://schemas.microsoft.com/office/drawing/2014/main" id="{48E44E4D-2D7A-9B93-0881-5CCBC5D84653}"/>
                </a:ext>
              </a:extLst>
            </p:cNvPr>
            <p:cNvCxnSpPr/>
            <p:nvPr/>
          </p:nvCxnSpPr>
          <p:spPr>
            <a:xfrm rot="10800000" flipH="1">
              <a:off x="255875" y="1569502"/>
              <a:ext cx="4029300" cy="23700"/>
            </a:xfrm>
            <a:prstGeom prst="straightConnector1">
              <a:avLst/>
            </a:prstGeom>
            <a:noFill/>
            <a:ln w="25400" cap="flat" cmpd="sng">
              <a:solidFill>
                <a:srgbClr val="000000"/>
              </a:solidFill>
              <a:prstDash val="solid"/>
              <a:round/>
              <a:headEnd type="none" w="sm" len="sm"/>
              <a:tailEnd type="none" w="sm" len="sm"/>
            </a:ln>
          </p:spPr>
        </p:cxnSp>
        <p:sp>
          <p:nvSpPr>
            <p:cNvPr id="23" name="Google Shape;462;p50">
              <a:extLst>
                <a:ext uri="{FF2B5EF4-FFF2-40B4-BE49-F238E27FC236}">
                  <a16:creationId xmlns:a16="http://schemas.microsoft.com/office/drawing/2014/main" id="{DCCF7761-FD8B-6A9F-A442-9E8DB9B3C958}"/>
                </a:ext>
              </a:extLst>
            </p:cNvPr>
            <p:cNvSpPr txBox="1"/>
            <p:nvPr/>
          </p:nvSpPr>
          <p:spPr>
            <a:xfrm>
              <a:off x="2240798" y="1118280"/>
              <a:ext cx="646201" cy="307800"/>
            </a:xfrm>
            <a:prstGeom prst="rect">
              <a:avLst/>
            </a:prstGeom>
            <a:noFill/>
            <a:ln>
              <a:noFill/>
            </a:ln>
          </p:spPr>
          <p:txBody>
            <a:bodyPr spcFirstLastPara="1" wrap="square" lIns="91425" tIns="45700" rIns="91425" bIns="45700" anchor="t" anchorCtr="0">
              <a:spAutoFit/>
            </a:bodyPr>
            <a:lstStyle/>
            <a:p>
              <a:pPr>
                <a:buClr>
                  <a:srgbClr val="000000"/>
                </a:buClr>
                <a:buSzPts val="1400"/>
              </a:pPr>
              <a:r>
                <a:rPr lang="en" sz="1400" b="1">
                  <a:solidFill>
                    <a:srgbClr val="000000"/>
                  </a:solidFill>
                  <a:latin typeface="Arial Narrow"/>
                  <a:ea typeface="Arial Narrow"/>
                  <a:cs typeface="Arial Narrow"/>
                  <a:sym typeface="Arial Narrow"/>
                </a:rPr>
                <a:t>Input</a:t>
              </a:r>
              <a:endParaRPr sz="1400">
                <a:solidFill>
                  <a:srgbClr val="000000"/>
                </a:solidFill>
                <a:latin typeface="Arial"/>
                <a:ea typeface="Arial"/>
                <a:cs typeface="Arial"/>
                <a:sym typeface="Arial"/>
              </a:endParaRPr>
            </a:p>
          </p:txBody>
        </p:sp>
        <p:sp>
          <p:nvSpPr>
            <p:cNvPr id="24" name="Google Shape;463;p50">
              <a:extLst>
                <a:ext uri="{FF2B5EF4-FFF2-40B4-BE49-F238E27FC236}">
                  <a16:creationId xmlns:a16="http://schemas.microsoft.com/office/drawing/2014/main" id="{0C99E618-D21E-4725-78BB-1D4ABB1E2A6D}"/>
                </a:ext>
              </a:extLst>
            </p:cNvPr>
            <p:cNvSpPr txBox="1"/>
            <p:nvPr/>
          </p:nvSpPr>
          <p:spPr>
            <a:xfrm>
              <a:off x="6882397" y="1137198"/>
              <a:ext cx="803400" cy="307800"/>
            </a:xfrm>
            <a:prstGeom prst="rect">
              <a:avLst/>
            </a:prstGeom>
            <a:noFill/>
            <a:ln>
              <a:noFill/>
            </a:ln>
          </p:spPr>
          <p:txBody>
            <a:bodyPr spcFirstLastPara="1" wrap="square" lIns="91425" tIns="45700" rIns="91425" bIns="45700" anchor="t" anchorCtr="0">
              <a:spAutoFit/>
            </a:bodyPr>
            <a:lstStyle/>
            <a:p>
              <a:pPr>
                <a:buClr>
                  <a:srgbClr val="000000"/>
                </a:buClr>
                <a:buSzPts val="1400"/>
              </a:pPr>
              <a:r>
                <a:rPr lang="en" sz="1400" b="1">
                  <a:solidFill>
                    <a:srgbClr val="000000"/>
                  </a:solidFill>
                  <a:latin typeface="Arial Narrow"/>
                  <a:ea typeface="Arial Narrow"/>
                  <a:cs typeface="Arial Narrow"/>
                  <a:sym typeface="Arial Narrow"/>
                </a:rPr>
                <a:t>Output</a:t>
              </a:r>
              <a:endParaRPr sz="1400">
                <a:solidFill>
                  <a:srgbClr val="000000"/>
                </a:solidFill>
                <a:latin typeface="Arial"/>
                <a:ea typeface="Arial"/>
                <a:cs typeface="Arial"/>
                <a:sym typeface="Arial"/>
              </a:endParaRPr>
            </a:p>
          </p:txBody>
        </p:sp>
        <p:cxnSp>
          <p:nvCxnSpPr>
            <p:cNvPr id="25" name="Google Shape;464;p50">
              <a:extLst>
                <a:ext uri="{FF2B5EF4-FFF2-40B4-BE49-F238E27FC236}">
                  <a16:creationId xmlns:a16="http://schemas.microsoft.com/office/drawing/2014/main" id="{AE7D3DD3-3A2B-CEF1-7353-465CBBFD5243}"/>
                </a:ext>
              </a:extLst>
            </p:cNvPr>
            <p:cNvCxnSpPr/>
            <p:nvPr/>
          </p:nvCxnSpPr>
          <p:spPr>
            <a:xfrm rot="10800000" flipH="1">
              <a:off x="5732768" y="1585102"/>
              <a:ext cx="2929800" cy="8100"/>
            </a:xfrm>
            <a:prstGeom prst="straightConnector1">
              <a:avLst/>
            </a:prstGeom>
            <a:noFill/>
            <a:ln w="25400" cap="flat" cmpd="sng">
              <a:solidFill>
                <a:srgbClr val="000000"/>
              </a:solidFill>
              <a:prstDash val="solid"/>
              <a:round/>
              <a:headEnd type="none" w="sm" len="sm"/>
              <a:tailEnd type="none" w="sm" len="sm"/>
            </a:ln>
          </p:spPr>
        </p:cxnSp>
      </p:grpSp>
      <p:sp>
        <p:nvSpPr>
          <p:cNvPr id="35" name="TextBox 34">
            <a:extLst>
              <a:ext uri="{FF2B5EF4-FFF2-40B4-BE49-F238E27FC236}">
                <a16:creationId xmlns:a16="http://schemas.microsoft.com/office/drawing/2014/main" id="{D02D7F5D-6C9D-3145-3C0D-06A632286013}"/>
              </a:ext>
            </a:extLst>
          </p:cNvPr>
          <p:cNvSpPr txBox="1"/>
          <p:nvPr/>
        </p:nvSpPr>
        <p:spPr>
          <a:xfrm>
            <a:off x="120314" y="6092907"/>
            <a:ext cx="9012849" cy="954107"/>
          </a:xfrm>
          <a:prstGeom prst="rect">
            <a:avLst/>
          </a:prstGeom>
          <a:noFill/>
        </p:spPr>
        <p:txBody>
          <a:bodyPr wrap="square">
            <a:spAutoFit/>
          </a:bodyPr>
          <a:lstStyle/>
          <a:p>
            <a:r>
              <a:rPr lang="en-IN" sz="1400" dirty="0">
                <a:latin typeface="Arial Narrow" panose="020B0606020202030204" pitchFamily="34" charset="0"/>
                <a:hlinkClick r:id="rId5">
                  <a:extLst>
                    <a:ext uri="{A12FA001-AC4F-418D-AE19-62706E023703}">
                      <ahyp:hlinkClr xmlns:ahyp="http://schemas.microsoft.com/office/drawing/2018/hyperlinkcolor" val="tx"/>
                    </a:ext>
                  </a:extLst>
                </a:hlinkClick>
              </a:rPr>
              <a:t>Code: </a:t>
            </a:r>
            <a:r>
              <a:rPr lang="en-IN" sz="1400" dirty="0">
                <a:solidFill>
                  <a:srgbClr val="0097A7"/>
                </a:solidFill>
                <a:latin typeface="Arial Narrow" panose="020B0606020202030204" pitchFamily="34" charset="0"/>
                <a:hlinkClick r:id="rId5">
                  <a:extLst>
                    <a:ext uri="{A12FA001-AC4F-418D-AE19-62706E023703}">
                      <ahyp:hlinkClr xmlns:ahyp="http://schemas.microsoft.com/office/drawing/2018/hyperlinkcolor" val="tx"/>
                    </a:ext>
                  </a:extLst>
                </a:hlinkClick>
              </a:rPr>
              <a:t>https://github.com/Roy-lab/scMTNI</a:t>
            </a:r>
            <a:endParaRPr lang="en-IN" sz="1400" dirty="0">
              <a:solidFill>
                <a:srgbClr val="0097A7"/>
              </a:solidFill>
              <a:latin typeface="Arial Narrow" panose="020B0606020202030204" pitchFamily="34" charset="0"/>
            </a:endParaRPr>
          </a:p>
          <a:p>
            <a:r>
              <a:rPr kumimoji="0" lang="en-IN" sz="1400" b="0" i="0" u="none" strike="noStrike" kern="0" cap="none" spc="0" normalizeH="0" baseline="0" noProof="0" dirty="0">
                <a:ln>
                  <a:noFill/>
                </a:ln>
                <a:effectLst/>
                <a:highlight>
                  <a:srgbClr val="FFFFFF"/>
                </a:highlight>
                <a:uLnTx/>
                <a:uFillTx/>
                <a:latin typeface="Arial Narrow" panose="020B0606020202030204" pitchFamily="34" charset="0"/>
                <a:cs typeface="Arial Narrow" panose="020B0604020202020204" pitchFamily="34" charset="0"/>
                <a:sym typeface="Arial"/>
                <a:hlinkClick r:id="rId6">
                  <a:extLst>
                    <a:ext uri="{A12FA001-AC4F-418D-AE19-62706E023703}">
                      <ahyp:hlinkClr xmlns:ahyp="http://schemas.microsoft.com/office/drawing/2018/hyperlinkcolor" val="tx"/>
                    </a:ext>
                  </a:extLst>
                </a:hlinkClick>
              </a:rPr>
              <a:t>Paper</a:t>
            </a:r>
            <a:r>
              <a:rPr kumimoji="0" lang="en-IN" sz="1400" b="0" i="0" u="none" strike="noStrike" kern="0" cap="none" spc="0" normalizeH="0" baseline="0" noProof="0" dirty="0">
                <a:ln>
                  <a:noFill/>
                </a:ln>
                <a:solidFill>
                  <a:srgbClr val="0097A7"/>
                </a:solidFill>
                <a:effectLst/>
                <a:highlight>
                  <a:srgbClr val="FFFFFF"/>
                </a:highlight>
                <a:uLnTx/>
                <a:uFillTx/>
                <a:latin typeface="Arial Narrow" panose="020B0606020202030204" pitchFamily="34" charset="0"/>
                <a:cs typeface="Arial Narrow" panose="020B0604020202020204" pitchFamily="34" charset="0"/>
                <a:sym typeface="Arial"/>
                <a:hlinkClick r:id="rId6">
                  <a:extLst>
                    <a:ext uri="{A12FA001-AC4F-418D-AE19-62706E023703}">
                      <ahyp:hlinkClr xmlns:ahyp="http://schemas.microsoft.com/office/drawing/2018/hyperlinkcolor" val="tx"/>
                    </a:ext>
                  </a:extLst>
                </a:hlinkClick>
              </a:rPr>
              <a:t>: Zhang, S., Pyne, S., Pietrzak, S. et al. Inference of cell type-specific gene regulatory networks on cell lineages from single</a:t>
            </a:r>
            <a:r>
              <a:rPr kumimoji="0" lang="ru-RU" sz="1400" b="0" i="0" u="none" strike="noStrike" kern="0" cap="none" spc="0" normalizeH="0" baseline="0" noProof="0" dirty="0">
                <a:ln>
                  <a:noFill/>
                </a:ln>
                <a:solidFill>
                  <a:srgbClr val="0097A7"/>
                </a:solidFill>
                <a:effectLst/>
                <a:highlight>
                  <a:srgbClr val="FFFFFF"/>
                </a:highlight>
                <a:uLnTx/>
                <a:uFillTx/>
                <a:latin typeface="Arial Narrow" panose="020B0606020202030204" pitchFamily="34" charset="0"/>
                <a:cs typeface="Arial Narrow" panose="020B0604020202020204" pitchFamily="34" charset="0"/>
                <a:sym typeface="Arial"/>
                <a:hlinkClick r:id="rId6">
                  <a:extLst>
                    <a:ext uri="{A12FA001-AC4F-418D-AE19-62706E023703}">
                      <ahyp:hlinkClr xmlns:ahyp="http://schemas.microsoft.com/office/drawing/2018/hyperlinkcolor" val="tx"/>
                    </a:ext>
                  </a:extLst>
                </a:hlinkClick>
              </a:rPr>
              <a:t> </a:t>
            </a:r>
            <a:r>
              <a:rPr kumimoji="0" lang="en-IN" sz="1400" b="0" i="0" u="none" strike="noStrike" kern="0" cap="none" spc="0" normalizeH="0" baseline="0" noProof="0" dirty="0">
                <a:ln>
                  <a:noFill/>
                </a:ln>
                <a:solidFill>
                  <a:srgbClr val="0097A7"/>
                </a:solidFill>
                <a:effectLst/>
                <a:highlight>
                  <a:srgbClr val="FFFFFF"/>
                </a:highlight>
                <a:uLnTx/>
                <a:uFillTx/>
                <a:latin typeface="Arial Narrow" panose="020B0606020202030204" pitchFamily="34" charset="0"/>
                <a:cs typeface="Arial Narrow" panose="020B0604020202020204" pitchFamily="34" charset="0"/>
                <a:sym typeface="Arial"/>
                <a:hlinkClick r:id="rId6">
                  <a:extLst>
                    <a:ext uri="{A12FA001-AC4F-418D-AE19-62706E023703}">
                      <ahyp:hlinkClr xmlns:ahyp="http://schemas.microsoft.com/office/drawing/2018/hyperlinkcolor" val="tx"/>
                    </a:ext>
                  </a:extLst>
                </a:hlinkClick>
              </a:rPr>
              <a:t>cell </a:t>
            </a:r>
            <a:r>
              <a:rPr kumimoji="0" lang="en-IN" sz="1400" b="0" i="0" u="none" strike="noStrike" kern="0" cap="none" spc="0" normalizeH="0" baseline="0" noProof="0" dirty="0" err="1">
                <a:ln>
                  <a:noFill/>
                </a:ln>
                <a:solidFill>
                  <a:srgbClr val="0097A7"/>
                </a:solidFill>
                <a:effectLst/>
                <a:highlight>
                  <a:srgbClr val="FFFFFF"/>
                </a:highlight>
                <a:uLnTx/>
                <a:uFillTx/>
                <a:latin typeface="Arial Narrow" panose="020B0606020202030204" pitchFamily="34" charset="0"/>
                <a:cs typeface="Arial Narrow" panose="020B0604020202020204" pitchFamily="34" charset="0"/>
                <a:sym typeface="Arial"/>
                <a:hlinkClick r:id="rId6">
                  <a:extLst>
                    <a:ext uri="{A12FA001-AC4F-418D-AE19-62706E023703}">
                      <ahyp:hlinkClr xmlns:ahyp="http://schemas.microsoft.com/office/drawing/2018/hyperlinkcolor" val="tx"/>
                    </a:ext>
                  </a:extLst>
                </a:hlinkClick>
              </a:rPr>
              <a:t>omic</a:t>
            </a:r>
            <a:r>
              <a:rPr kumimoji="0" lang="en-IN" sz="1400" b="0" i="0" u="none" strike="noStrike" kern="0" cap="none" spc="0" normalizeH="0" baseline="0" noProof="0" dirty="0">
                <a:ln>
                  <a:noFill/>
                </a:ln>
                <a:solidFill>
                  <a:srgbClr val="0097A7"/>
                </a:solidFill>
                <a:effectLst/>
                <a:highlight>
                  <a:srgbClr val="FFFFFF"/>
                </a:highlight>
                <a:uLnTx/>
                <a:uFillTx/>
                <a:latin typeface="Arial Narrow" panose="020B0606020202030204" pitchFamily="34" charset="0"/>
                <a:cs typeface="Arial Narrow" panose="020B0604020202020204" pitchFamily="34" charset="0"/>
                <a:sym typeface="Arial"/>
                <a:hlinkClick r:id="rId6">
                  <a:extLst>
                    <a:ext uri="{A12FA001-AC4F-418D-AE19-62706E023703}">
                      <ahyp:hlinkClr xmlns:ahyp="http://schemas.microsoft.com/office/drawing/2018/hyperlinkcolor" val="tx"/>
                    </a:ext>
                  </a:extLst>
                </a:hlinkClick>
              </a:rPr>
              <a:t> datasets, 2023</a:t>
            </a:r>
            <a:endParaRPr kumimoji="0" lang="en-US" sz="1400" b="0" i="0" u="none" strike="noStrike" kern="0" cap="none" spc="0" normalizeH="0" baseline="0" noProof="0" dirty="0">
              <a:ln>
                <a:noFill/>
              </a:ln>
              <a:solidFill>
                <a:srgbClr val="C00000"/>
              </a:solidFill>
              <a:effectLst/>
              <a:highlight>
                <a:srgbClr val="FFFF00"/>
              </a:highlight>
              <a:uLnTx/>
              <a:uFillTx/>
              <a:latin typeface="Arial Narrow" panose="020B0606020202030204" pitchFamily="34" charset="0"/>
              <a:cs typeface="Arial Narrow" panose="020B0604020202020204" pitchFamily="34" charset="0"/>
              <a:sym typeface="Arial"/>
            </a:endParaRPr>
          </a:p>
          <a:p>
            <a:endParaRPr lang="en-IN" sz="1400" dirty="0">
              <a:latin typeface="Arial Narrow" panose="020B0606020202030204" pitchFamily="34" charset="0"/>
            </a:endParaRPr>
          </a:p>
        </p:txBody>
      </p:sp>
    </p:spTree>
    <p:extLst>
      <p:ext uri="{BB962C8B-B14F-4D97-AF65-F5344CB8AC3E}">
        <p14:creationId xmlns:p14="http://schemas.microsoft.com/office/powerpoint/2010/main" val="242947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3458B-62D8-E7C1-2626-5B9BC75B85DC}"/>
              </a:ext>
            </a:extLst>
          </p:cNvPr>
          <p:cNvSpPr>
            <a:spLocks noGrp="1"/>
          </p:cNvSpPr>
          <p:nvPr>
            <p:ph type="title"/>
          </p:nvPr>
        </p:nvSpPr>
        <p:spPr/>
        <p:txBody>
          <a:bodyPr>
            <a:normAutofit fontScale="90000"/>
          </a:bodyPr>
          <a:lstStyle/>
          <a:p>
            <a:r>
              <a:rPr lang="en-US" b="1" dirty="0">
                <a:latin typeface="Arial Narrow" panose="020B0604020202020204" pitchFamily="34" charset="0"/>
                <a:cs typeface="Arial Narrow" panose="020B0604020202020204" pitchFamily="34" charset="0"/>
              </a:rPr>
              <a:t>Gene Regulatory </a:t>
            </a:r>
            <a:r>
              <a:rPr lang="en-US" dirty="0">
                <a:latin typeface="Arial Narrow" panose="020B0604020202020204" pitchFamily="34" charset="0"/>
                <a:cs typeface="Arial Narrow" panose="020B0604020202020204" pitchFamily="34" charset="0"/>
              </a:rPr>
              <a:t>N</a:t>
            </a:r>
            <a:r>
              <a:rPr lang="en-US" b="1" dirty="0">
                <a:latin typeface="Arial Narrow" panose="020B0604020202020204" pitchFamily="34" charset="0"/>
                <a:cs typeface="Arial Narrow" panose="020B0604020202020204" pitchFamily="34" charset="0"/>
              </a:rPr>
              <a:t>etwork (GRN): control machinery of cells</a:t>
            </a:r>
            <a:endParaRPr lang="en-US" dirty="0"/>
          </a:p>
        </p:txBody>
      </p:sp>
      <p:grpSp>
        <p:nvGrpSpPr>
          <p:cNvPr id="53" name="Group 52">
            <a:extLst>
              <a:ext uri="{FF2B5EF4-FFF2-40B4-BE49-F238E27FC236}">
                <a16:creationId xmlns:a16="http://schemas.microsoft.com/office/drawing/2014/main" id="{72C2F132-E24C-E053-AE56-73C2D1FDB085}"/>
              </a:ext>
            </a:extLst>
          </p:cNvPr>
          <p:cNvGrpSpPr/>
          <p:nvPr/>
        </p:nvGrpSpPr>
        <p:grpSpPr>
          <a:xfrm>
            <a:off x="527824" y="4585742"/>
            <a:ext cx="8477672" cy="1471071"/>
            <a:chOff x="538710" y="4325794"/>
            <a:chExt cx="8477672" cy="1471071"/>
          </a:xfrm>
        </p:grpSpPr>
        <p:sp>
          <p:nvSpPr>
            <p:cNvPr id="23" name="Rounded Rectangle 22">
              <a:extLst>
                <a:ext uri="{FF2B5EF4-FFF2-40B4-BE49-F238E27FC236}">
                  <a16:creationId xmlns:a16="http://schemas.microsoft.com/office/drawing/2014/main" id="{95C35FC6-8590-2DCA-F193-96FEE0310BC5}"/>
                </a:ext>
              </a:extLst>
            </p:cNvPr>
            <p:cNvSpPr/>
            <p:nvPr/>
          </p:nvSpPr>
          <p:spPr>
            <a:xfrm>
              <a:off x="5029200" y="4783375"/>
              <a:ext cx="3987182" cy="1013490"/>
            </a:xfrm>
            <a:prstGeom prst="roundRect">
              <a:avLst>
                <a:gd name="adj" fmla="val 10215"/>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bg1"/>
                  </a:solidFill>
                  <a:latin typeface="Arial Narrow" panose="020B0604020202020204" pitchFamily="34" charset="0"/>
                  <a:ea typeface="Source Sans Pro" panose="020B0503030403020204" pitchFamily="34" charset="0"/>
                  <a:cs typeface="Arial Narrow" panose="020B0604020202020204" pitchFamily="34" charset="0"/>
                </a:rPr>
                <a:t>Control which genes are expressed where and when</a:t>
              </a:r>
            </a:p>
          </p:txBody>
        </p:sp>
        <p:sp>
          <p:nvSpPr>
            <p:cNvPr id="24" name="TextBox 23">
              <a:extLst>
                <a:ext uri="{FF2B5EF4-FFF2-40B4-BE49-F238E27FC236}">
                  <a16:creationId xmlns:a16="http://schemas.microsoft.com/office/drawing/2014/main" id="{56F45469-8843-E1C7-3FE0-B3FACCAE5E30}"/>
                </a:ext>
              </a:extLst>
            </p:cNvPr>
            <p:cNvSpPr txBox="1"/>
            <p:nvPr/>
          </p:nvSpPr>
          <p:spPr>
            <a:xfrm>
              <a:off x="5414962" y="4325794"/>
              <a:ext cx="3275256" cy="461665"/>
            </a:xfrm>
            <a:prstGeom prst="rect">
              <a:avLst/>
            </a:prstGeom>
            <a:noFill/>
          </p:spPr>
          <p:txBody>
            <a:bodyPr wrap="none" rtlCol="0">
              <a:spAutoFit/>
            </a:bodyPr>
            <a:lstStyle/>
            <a:p>
              <a:r>
                <a:rPr lang="en-US" sz="2400" b="1" dirty="0">
                  <a:solidFill>
                    <a:schemeClr val="bg1"/>
                  </a:solidFill>
                  <a:latin typeface="Arial Narrow" panose="020B0604020202020204" pitchFamily="34" charset="0"/>
                  <a:cs typeface="Arial Narrow" panose="020B0604020202020204" pitchFamily="34" charset="0"/>
                </a:rPr>
                <a:t>Gene Regulatory Network</a:t>
              </a:r>
            </a:p>
          </p:txBody>
        </p:sp>
        <p:grpSp>
          <p:nvGrpSpPr>
            <p:cNvPr id="31" name="Group 30">
              <a:extLst>
                <a:ext uri="{FF2B5EF4-FFF2-40B4-BE49-F238E27FC236}">
                  <a16:creationId xmlns:a16="http://schemas.microsoft.com/office/drawing/2014/main" id="{284E9E85-6CE8-E1BD-DE99-14291FE77F79}"/>
                </a:ext>
              </a:extLst>
            </p:cNvPr>
            <p:cNvGrpSpPr/>
            <p:nvPr/>
          </p:nvGrpSpPr>
          <p:grpSpPr>
            <a:xfrm>
              <a:off x="538710" y="4521980"/>
              <a:ext cx="2750408" cy="1064384"/>
              <a:chOff x="3267598" y="3548647"/>
              <a:chExt cx="2750408" cy="1064384"/>
            </a:xfrm>
          </p:grpSpPr>
          <p:sp>
            <p:nvSpPr>
              <p:cNvPr id="36" name="Oval 35">
                <a:extLst>
                  <a:ext uri="{FF2B5EF4-FFF2-40B4-BE49-F238E27FC236}">
                    <a16:creationId xmlns:a16="http://schemas.microsoft.com/office/drawing/2014/main" id="{99FA0959-201A-44CC-AA91-532ADCDF2A1A}"/>
                  </a:ext>
                </a:extLst>
              </p:cNvPr>
              <p:cNvSpPr/>
              <p:nvPr/>
            </p:nvSpPr>
            <p:spPr>
              <a:xfrm>
                <a:off x="3361253" y="3928028"/>
                <a:ext cx="685800" cy="685003"/>
              </a:xfrm>
              <a:prstGeom prst="ellipse">
                <a:avLst/>
              </a:prstGeom>
              <a:solidFill>
                <a:schemeClr val="accent1">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Arial Narrow"/>
                  <a:cs typeface="Arial Narrow"/>
                </a:endParaRPr>
              </a:p>
            </p:txBody>
          </p:sp>
          <p:cxnSp>
            <p:nvCxnSpPr>
              <p:cNvPr id="38" name="Straight Arrow Connector 37">
                <a:extLst>
                  <a:ext uri="{FF2B5EF4-FFF2-40B4-BE49-F238E27FC236}">
                    <a16:creationId xmlns:a16="http://schemas.microsoft.com/office/drawing/2014/main" id="{B8097DD1-5C13-7FB5-054C-2E3E7B6925B6}"/>
                  </a:ext>
                </a:extLst>
              </p:cNvPr>
              <p:cNvCxnSpPr/>
              <p:nvPr/>
            </p:nvCxnSpPr>
            <p:spPr>
              <a:xfrm flipV="1">
                <a:off x="4047053" y="4270529"/>
                <a:ext cx="1290809" cy="1"/>
              </a:xfrm>
              <a:prstGeom prst="straightConnector1">
                <a:avLst/>
              </a:prstGeom>
              <a:ln w="12700">
                <a:solidFill>
                  <a:schemeClr val="bg1"/>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F1EF7869-B03B-A1A8-C5F1-6849E92E18E1}"/>
                  </a:ext>
                </a:extLst>
              </p:cNvPr>
              <p:cNvSpPr txBox="1"/>
              <p:nvPr/>
            </p:nvSpPr>
            <p:spPr>
              <a:xfrm>
                <a:off x="3267598" y="3548647"/>
                <a:ext cx="1005403" cy="369332"/>
              </a:xfrm>
              <a:prstGeom prst="rect">
                <a:avLst/>
              </a:prstGeom>
              <a:noFill/>
            </p:spPr>
            <p:txBody>
              <a:bodyPr wrap="none" rtlCol="0">
                <a:spAutoFit/>
              </a:bodyPr>
              <a:lstStyle/>
              <a:p>
                <a:r>
                  <a:rPr lang="en-US" dirty="0">
                    <a:solidFill>
                      <a:schemeClr val="bg1"/>
                    </a:solidFill>
                    <a:latin typeface="Arial Narrow"/>
                    <a:cs typeface="Arial Narrow"/>
                  </a:rPr>
                  <a:t>Regulator</a:t>
                </a:r>
              </a:p>
            </p:txBody>
          </p:sp>
          <p:sp>
            <p:nvSpPr>
              <p:cNvPr id="40" name="TextBox 39">
                <a:extLst>
                  <a:ext uri="{FF2B5EF4-FFF2-40B4-BE49-F238E27FC236}">
                    <a16:creationId xmlns:a16="http://schemas.microsoft.com/office/drawing/2014/main" id="{E58F46C0-40BB-771B-5036-9AA9E5C4806C}"/>
                  </a:ext>
                </a:extLst>
              </p:cNvPr>
              <p:cNvSpPr txBox="1"/>
              <p:nvPr/>
            </p:nvSpPr>
            <p:spPr>
              <a:xfrm>
                <a:off x="5307204" y="3570353"/>
                <a:ext cx="710802" cy="369332"/>
              </a:xfrm>
              <a:prstGeom prst="rect">
                <a:avLst/>
              </a:prstGeom>
              <a:noFill/>
            </p:spPr>
            <p:txBody>
              <a:bodyPr wrap="none" rtlCol="0">
                <a:spAutoFit/>
              </a:bodyPr>
              <a:lstStyle/>
              <a:p>
                <a:r>
                  <a:rPr lang="en-US" dirty="0">
                    <a:solidFill>
                      <a:schemeClr val="bg1"/>
                    </a:solidFill>
                    <a:latin typeface="Arial Narrow"/>
                    <a:cs typeface="Arial Narrow"/>
                  </a:rPr>
                  <a:t>Target</a:t>
                </a:r>
              </a:p>
            </p:txBody>
          </p:sp>
        </p:grpSp>
        <p:sp>
          <p:nvSpPr>
            <p:cNvPr id="33" name="Rectangle 32">
              <a:extLst>
                <a:ext uri="{FF2B5EF4-FFF2-40B4-BE49-F238E27FC236}">
                  <a16:creationId xmlns:a16="http://schemas.microsoft.com/office/drawing/2014/main" id="{E46B6297-2467-217D-A0F1-F65EAA094A85}"/>
                </a:ext>
              </a:extLst>
            </p:cNvPr>
            <p:cNvSpPr/>
            <p:nvPr/>
          </p:nvSpPr>
          <p:spPr>
            <a:xfrm>
              <a:off x="804267" y="5079592"/>
              <a:ext cx="351378" cy="400110"/>
            </a:xfrm>
            <a:prstGeom prst="rect">
              <a:avLst/>
            </a:prstGeom>
          </p:spPr>
          <p:txBody>
            <a:bodyPr wrap="none">
              <a:spAutoFit/>
            </a:bodyPr>
            <a:lstStyle/>
            <a:p>
              <a:r>
                <a:rPr lang="en-US" sz="2000" i="1" dirty="0">
                  <a:latin typeface="Arial Narrow"/>
                  <a:cs typeface="Arial Narrow"/>
                </a:rPr>
                <a:t>X</a:t>
              </a:r>
              <a:endParaRPr lang="en-US" sz="2000" dirty="0">
                <a:latin typeface="Arial Narrow"/>
                <a:cs typeface="Arial Narrow"/>
              </a:endParaRPr>
            </a:p>
          </p:txBody>
        </p:sp>
        <p:sp>
          <p:nvSpPr>
            <p:cNvPr id="35" name="TextBox 34">
              <a:extLst>
                <a:ext uri="{FF2B5EF4-FFF2-40B4-BE49-F238E27FC236}">
                  <a16:creationId xmlns:a16="http://schemas.microsoft.com/office/drawing/2014/main" id="{CE2D5729-600B-13BC-5194-CC40205C6F78}"/>
                </a:ext>
              </a:extLst>
            </p:cNvPr>
            <p:cNvSpPr txBox="1"/>
            <p:nvPr/>
          </p:nvSpPr>
          <p:spPr>
            <a:xfrm>
              <a:off x="1289306" y="5348642"/>
              <a:ext cx="1314595" cy="369332"/>
            </a:xfrm>
            <a:prstGeom prst="rect">
              <a:avLst/>
            </a:prstGeom>
            <a:noFill/>
          </p:spPr>
          <p:txBody>
            <a:bodyPr wrap="none" rtlCol="0">
              <a:spAutoFit/>
            </a:bodyPr>
            <a:lstStyle/>
            <a:p>
              <a:r>
                <a:rPr lang="en-US" dirty="0">
                  <a:solidFill>
                    <a:schemeClr val="bg1"/>
                  </a:solidFill>
                  <a:latin typeface="Arial Narrow"/>
                  <a:cs typeface="Arial Narrow"/>
                </a:rPr>
                <a:t>X regulates Y</a:t>
              </a:r>
            </a:p>
          </p:txBody>
        </p:sp>
        <p:grpSp>
          <p:nvGrpSpPr>
            <p:cNvPr id="43" name="Group 42">
              <a:extLst>
                <a:ext uri="{FF2B5EF4-FFF2-40B4-BE49-F238E27FC236}">
                  <a16:creationId xmlns:a16="http://schemas.microsoft.com/office/drawing/2014/main" id="{D5E86E16-99F3-2D20-3F31-A1D8378680B7}"/>
                </a:ext>
              </a:extLst>
            </p:cNvPr>
            <p:cNvGrpSpPr/>
            <p:nvPr/>
          </p:nvGrpSpPr>
          <p:grpSpPr>
            <a:xfrm>
              <a:off x="2622878" y="4966149"/>
              <a:ext cx="492775" cy="567159"/>
              <a:chOff x="2622723" y="5347504"/>
              <a:chExt cx="492775" cy="567159"/>
            </a:xfrm>
          </p:grpSpPr>
          <p:sp>
            <p:nvSpPr>
              <p:cNvPr id="42" name="Rounded Rectangle 41">
                <a:extLst>
                  <a:ext uri="{FF2B5EF4-FFF2-40B4-BE49-F238E27FC236}">
                    <a16:creationId xmlns:a16="http://schemas.microsoft.com/office/drawing/2014/main" id="{A0557C0D-6FD7-B679-1ECA-37F6C3C1B074}"/>
                  </a:ext>
                </a:extLst>
              </p:cNvPr>
              <p:cNvSpPr/>
              <p:nvPr/>
            </p:nvSpPr>
            <p:spPr>
              <a:xfrm>
                <a:off x="2622723" y="5347504"/>
                <a:ext cx="492775" cy="567159"/>
              </a:xfrm>
              <a:prstGeom prst="roundRect">
                <a:avLst/>
              </a:prstGeom>
              <a:solidFill>
                <a:srgbClr val="F185E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A44FA39-B7A9-5613-A9B7-FFB0CC416EBE}"/>
                  </a:ext>
                </a:extLst>
              </p:cNvPr>
              <p:cNvSpPr/>
              <p:nvPr/>
            </p:nvSpPr>
            <p:spPr>
              <a:xfrm>
                <a:off x="2695448" y="5431028"/>
                <a:ext cx="347323" cy="400110"/>
              </a:xfrm>
              <a:prstGeom prst="rect">
                <a:avLst/>
              </a:prstGeom>
            </p:spPr>
            <p:txBody>
              <a:bodyPr wrap="none">
                <a:spAutoFit/>
              </a:bodyPr>
              <a:lstStyle/>
              <a:p>
                <a:r>
                  <a:rPr lang="en-US" sz="2000" i="1" dirty="0">
                    <a:latin typeface="Arial Narrow"/>
                    <a:cs typeface="Arial Narrow"/>
                  </a:rPr>
                  <a:t>Y</a:t>
                </a:r>
                <a:endParaRPr lang="en-US" sz="2000" dirty="0">
                  <a:latin typeface="Arial Narrow"/>
                  <a:cs typeface="Arial Narrow"/>
                </a:endParaRPr>
              </a:p>
            </p:txBody>
          </p:sp>
        </p:grpSp>
      </p:grpSp>
      <p:grpSp>
        <p:nvGrpSpPr>
          <p:cNvPr id="52" name="Group 51">
            <a:extLst>
              <a:ext uri="{FF2B5EF4-FFF2-40B4-BE49-F238E27FC236}">
                <a16:creationId xmlns:a16="http://schemas.microsoft.com/office/drawing/2014/main" id="{6FC27629-6BB9-7D78-19C7-82099E82E8E4}"/>
              </a:ext>
            </a:extLst>
          </p:cNvPr>
          <p:cNvGrpSpPr/>
          <p:nvPr/>
        </p:nvGrpSpPr>
        <p:grpSpPr>
          <a:xfrm>
            <a:off x="5768113" y="1222276"/>
            <a:ext cx="3073381" cy="2818273"/>
            <a:chOff x="5768113" y="1222276"/>
            <a:chExt cx="3073381" cy="2818273"/>
          </a:xfrm>
        </p:grpSpPr>
        <p:grpSp>
          <p:nvGrpSpPr>
            <p:cNvPr id="4" name="Group 3">
              <a:extLst>
                <a:ext uri="{FF2B5EF4-FFF2-40B4-BE49-F238E27FC236}">
                  <a16:creationId xmlns:a16="http://schemas.microsoft.com/office/drawing/2014/main" id="{D3DDE738-D281-A94C-28C1-9C8D5CDFBFBD}"/>
                </a:ext>
              </a:extLst>
            </p:cNvPr>
            <p:cNvGrpSpPr/>
            <p:nvPr/>
          </p:nvGrpSpPr>
          <p:grpSpPr>
            <a:xfrm>
              <a:off x="5768113" y="1222276"/>
              <a:ext cx="2568954" cy="2818273"/>
              <a:chOff x="3588551" y="2526937"/>
              <a:chExt cx="2568954" cy="2818273"/>
            </a:xfrm>
          </p:grpSpPr>
          <p:sp>
            <p:nvSpPr>
              <p:cNvPr id="5" name="Rounded Rectangle 4">
                <a:extLst>
                  <a:ext uri="{FF2B5EF4-FFF2-40B4-BE49-F238E27FC236}">
                    <a16:creationId xmlns:a16="http://schemas.microsoft.com/office/drawing/2014/main" id="{608E5E0E-6A29-D6F5-5B9C-DF63F78E103C}"/>
                  </a:ext>
                </a:extLst>
              </p:cNvPr>
              <p:cNvSpPr/>
              <p:nvPr/>
            </p:nvSpPr>
            <p:spPr>
              <a:xfrm>
                <a:off x="4628537" y="4148464"/>
                <a:ext cx="374533" cy="340712"/>
              </a:xfrm>
              <a:prstGeom prst="roundRect">
                <a:avLst/>
              </a:prstGeom>
              <a:solidFill>
                <a:srgbClr val="F085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ounded Rectangle 5">
                <a:extLst>
                  <a:ext uri="{FF2B5EF4-FFF2-40B4-BE49-F238E27FC236}">
                    <a16:creationId xmlns:a16="http://schemas.microsoft.com/office/drawing/2014/main" id="{DE9D22F0-7DBB-A611-DA71-4D29F59EC761}"/>
                  </a:ext>
                </a:extLst>
              </p:cNvPr>
              <p:cNvSpPr/>
              <p:nvPr/>
            </p:nvSpPr>
            <p:spPr>
              <a:xfrm>
                <a:off x="5216556" y="4268506"/>
                <a:ext cx="374533" cy="340712"/>
              </a:xfrm>
              <a:prstGeom prst="roundRect">
                <a:avLst/>
              </a:prstGeom>
              <a:solidFill>
                <a:srgbClr val="F085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4BC1B183-55FA-CF8F-9B60-E1049363B29A}"/>
                  </a:ext>
                </a:extLst>
              </p:cNvPr>
              <p:cNvSpPr/>
              <p:nvPr/>
            </p:nvSpPr>
            <p:spPr>
              <a:xfrm>
                <a:off x="5782972" y="2526937"/>
                <a:ext cx="374533" cy="340712"/>
              </a:xfrm>
              <a:prstGeom prst="roundRect">
                <a:avLst/>
              </a:prstGeom>
              <a:solidFill>
                <a:srgbClr val="F085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64103D6F-2312-D752-E458-3058F4C15140}"/>
                  </a:ext>
                </a:extLst>
              </p:cNvPr>
              <p:cNvCxnSpPr>
                <a:cxnSpLocks/>
                <a:stCxn id="13" idx="3"/>
              </p:cNvCxnSpPr>
              <p:nvPr/>
            </p:nvCxnSpPr>
            <p:spPr>
              <a:xfrm flipH="1">
                <a:off x="3818915" y="2868844"/>
                <a:ext cx="411948" cy="1008544"/>
              </a:xfrm>
              <a:prstGeom prst="straightConnector1">
                <a:avLst/>
              </a:prstGeom>
              <a:ln>
                <a:solidFill>
                  <a:srgbClr val="C00000"/>
                </a:solidFill>
                <a:tailEnd type="triangle"/>
              </a:ln>
              <a:effectLst/>
            </p:spPr>
            <p:style>
              <a:lnRef idx="2">
                <a:schemeClr val="dk1"/>
              </a:lnRef>
              <a:fillRef idx="0">
                <a:schemeClr val="dk1"/>
              </a:fillRef>
              <a:effectRef idx="1">
                <a:schemeClr val="dk1"/>
              </a:effectRef>
              <a:fontRef idx="minor">
                <a:schemeClr val="tx1"/>
              </a:fontRef>
            </p:style>
          </p:cxnSp>
          <p:cxnSp>
            <p:nvCxnSpPr>
              <p:cNvPr id="9" name="Straight Arrow Connector 8">
                <a:extLst>
                  <a:ext uri="{FF2B5EF4-FFF2-40B4-BE49-F238E27FC236}">
                    <a16:creationId xmlns:a16="http://schemas.microsoft.com/office/drawing/2014/main" id="{21C4159C-F15C-D81B-A2F1-187F00834FAC}"/>
                  </a:ext>
                </a:extLst>
              </p:cNvPr>
              <p:cNvCxnSpPr>
                <a:cxnSpLocks/>
                <a:stCxn id="13" idx="4"/>
              </p:cNvCxnSpPr>
              <p:nvPr/>
            </p:nvCxnSpPr>
            <p:spPr>
              <a:xfrm>
                <a:off x="4359902" y="2923875"/>
                <a:ext cx="461263" cy="1222409"/>
              </a:xfrm>
              <a:prstGeom prst="straightConnector1">
                <a:avLst/>
              </a:prstGeom>
              <a:ln w="76200">
                <a:solidFill>
                  <a:srgbClr val="00B050"/>
                </a:solidFill>
                <a:tailEnd type="triangle"/>
              </a:ln>
              <a:effectLst/>
            </p:spPr>
            <p:style>
              <a:lnRef idx="2">
                <a:schemeClr val="dk1"/>
              </a:lnRef>
              <a:fillRef idx="0">
                <a:schemeClr val="dk1"/>
              </a:fillRef>
              <a:effectRef idx="1">
                <a:schemeClr val="dk1"/>
              </a:effectRef>
              <a:fontRef idx="minor">
                <a:schemeClr val="tx1"/>
              </a:fontRef>
            </p:style>
          </p:cxnSp>
          <p:cxnSp>
            <p:nvCxnSpPr>
              <p:cNvPr id="10" name="Straight Arrow Connector 9">
                <a:extLst>
                  <a:ext uri="{FF2B5EF4-FFF2-40B4-BE49-F238E27FC236}">
                    <a16:creationId xmlns:a16="http://schemas.microsoft.com/office/drawing/2014/main" id="{CA15979D-458D-648E-2178-DF44FA64A33E}"/>
                  </a:ext>
                </a:extLst>
              </p:cNvPr>
              <p:cNvCxnSpPr>
                <a:cxnSpLocks/>
                <a:endCxn id="5" idx="1"/>
              </p:cNvCxnSpPr>
              <p:nvPr/>
            </p:nvCxnSpPr>
            <p:spPr>
              <a:xfrm>
                <a:off x="3958211" y="4054050"/>
                <a:ext cx="670326" cy="264770"/>
              </a:xfrm>
              <a:prstGeom prst="straightConnector1">
                <a:avLst/>
              </a:prstGeom>
              <a:ln w="76200">
                <a:solidFill>
                  <a:srgbClr val="C00000"/>
                </a:solidFill>
                <a:tailEnd type="triangle"/>
              </a:ln>
              <a:effectLst/>
            </p:spPr>
            <p:style>
              <a:lnRef idx="2">
                <a:schemeClr val="dk1"/>
              </a:lnRef>
              <a:fillRef idx="0">
                <a:schemeClr val="dk1"/>
              </a:fillRef>
              <a:effectRef idx="1">
                <a:schemeClr val="dk1"/>
              </a:effectRef>
              <a:fontRef idx="minor">
                <a:schemeClr val="tx1"/>
              </a:fontRef>
            </p:style>
          </p:cxnSp>
          <p:cxnSp>
            <p:nvCxnSpPr>
              <p:cNvPr id="11" name="Straight Arrow Connector 10">
                <a:extLst>
                  <a:ext uri="{FF2B5EF4-FFF2-40B4-BE49-F238E27FC236}">
                    <a16:creationId xmlns:a16="http://schemas.microsoft.com/office/drawing/2014/main" id="{94398700-B7C5-2234-B51A-292C9C65D39B}"/>
                  </a:ext>
                </a:extLst>
              </p:cNvPr>
              <p:cNvCxnSpPr>
                <a:cxnSpLocks/>
              </p:cNvCxnSpPr>
              <p:nvPr/>
            </p:nvCxnSpPr>
            <p:spPr>
              <a:xfrm>
                <a:off x="5313090" y="3552520"/>
                <a:ext cx="90733" cy="688945"/>
              </a:xfrm>
              <a:prstGeom prst="straightConnector1">
                <a:avLst/>
              </a:prstGeom>
              <a:ln w="6350">
                <a:solidFill>
                  <a:srgbClr val="C00000"/>
                </a:solidFill>
                <a:tailEnd type="triangle"/>
              </a:ln>
              <a:effectLst/>
            </p:spPr>
            <p:style>
              <a:lnRef idx="2">
                <a:schemeClr val="dk1"/>
              </a:lnRef>
              <a:fillRef idx="0">
                <a:schemeClr val="dk1"/>
              </a:fillRef>
              <a:effectRef idx="1">
                <a:schemeClr val="dk1"/>
              </a:effectRef>
              <a:fontRef idx="minor">
                <a:schemeClr val="tx1"/>
              </a:fontRef>
            </p:style>
          </p:cxnSp>
          <p:cxnSp>
            <p:nvCxnSpPr>
              <p:cNvPr id="12" name="Straight Arrow Connector 11">
                <a:extLst>
                  <a:ext uri="{FF2B5EF4-FFF2-40B4-BE49-F238E27FC236}">
                    <a16:creationId xmlns:a16="http://schemas.microsoft.com/office/drawing/2014/main" id="{DFADA8A2-E6E2-4906-A5DA-FCB560A02703}"/>
                  </a:ext>
                </a:extLst>
              </p:cNvPr>
              <p:cNvCxnSpPr>
                <a:cxnSpLocks/>
                <a:stCxn id="14" idx="7"/>
              </p:cNvCxnSpPr>
              <p:nvPr/>
            </p:nvCxnSpPr>
            <p:spPr>
              <a:xfrm flipV="1">
                <a:off x="5433634" y="2870028"/>
                <a:ext cx="368369" cy="361748"/>
              </a:xfrm>
              <a:prstGeom prst="straightConnector1">
                <a:avLst/>
              </a:prstGeom>
              <a:ln w="57150">
                <a:solidFill>
                  <a:srgbClr val="C00000"/>
                </a:solidFill>
                <a:tailEnd type="triangle"/>
              </a:ln>
              <a:effectLst/>
            </p:spPr>
            <p:style>
              <a:lnRef idx="2">
                <a:schemeClr val="dk1"/>
              </a:lnRef>
              <a:fillRef idx="0">
                <a:schemeClr val="dk1"/>
              </a:fillRef>
              <a:effectRef idx="1">
                <a:schemeClr val="dk1"/>
              </a:effectRef>
              <a:fontRef idx="minor">
                <a:schemeClr val="tx1"/>
              </a:fontRef>
            </p:style>
          </p:cxnSp>
          <p:sp>
            <p:nvSpPr>
              <p:cNvPr id="13" name="Oval 12">
                <a:extLst>
                  <a:ext uri="{FF2B5EF4-FFF2-40B4-BE49-F238E27FC236}">
                    <a16:creationId xmlns:a16="http://schemas.microsoft.com/office/drawing/2014/main" id="{C4BD6EBD-825D-EB80-E8A6-86025A8BCD20}"/>
                  </a:ext>
                </a:extLst>
              </p:cNvPr>
              <p:cNvSpPr/>
              <p:nvPr/>
            </p:nvSpPr>
            <p:spPr>
              <a:xfrm>
                <a:off x="4177413" y="2548100"/>
                <a:ext cx="364977" cy="375775"/>
              </a:xfrm>
              <a:prstGeom prst="ellipse">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940C645-9C30-3B4B-4318-E3C0AF227437}"/>
                  </a:ext>
                </a:extLst>
              </p:cNvPr>
              <p:cNvSpPr/>
              <p:nvPr/>
            </p:nvSpPr>
            <p:spPr>
              <a:xfrm>
                <a:off x="5122107" y="3176745"/>
                <a:ext cx="364977" cy="375775"/>
              </a:xfrm>
              <a:prstGeom prst="ellipse">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46B2CE81-90DC-75E9-9C19-78B93161FB66}"/>
                  </a:ext>
                </a:extLst>
              </p:cNvPr>
              <p:cNvCxnSpPr>
                <a:cxnSpLocks/>
                <a:stCxn id="13" idx="5"/>
                <a:endCxn id="14" idx="2"/>
              </p:cNvCxnSpPr>
              <p:nvPr/>
            </p:nvCxnSpPr>
            <p:spPr>
              <a:xfrm>
                <a:off x="4488940" y="2868844"/>
                <a:ext cx="633166" cy="495788"/>
              </a:xfrm>
              <a:prstGeom prst="straightConnector1">
                <a:avLst/>
              </a:prstGeom>
              <a:ln w="38100">
                <a:solidFill>
                  <a:srgbClr val="00B050"/>
                </a:solidFill>
                <a:tailEnd type="triangle"/>
              </a:ln>
              <a:effectLst/>
            </p:spPr>
            <p:style>
              <a:lnRef idx="2">
                <a:schemeClr val="dk1"/>
              </a:lnRef>
              <a:fillRef idx="0">
                <a:schemeClr val="dk1"/>
              </a:fillRef>
              <a:effectRef idx="1">
                <a:schemeClr val="dk1"/>
              </a:effectRef>
              <a:fontRef idx="minor">
                <a:schemeClr val="tx1"/>
              </a:fontRef>
            </p:style>
          </p:cxnSp>
          <p:sp>
            <p:nvSpPr>
              <p:cNvPr id="16" name="Oval 15">
                <a:extLst>
                  <a:ext uri="{FF2B5EF4-FFF2-40B4-BE49-F238E27FC236}">
                    <a16:creationId xmlns:a16="http://schemas.microsoft.com/office/drawing/2014/main" id="{5C9A06B9-F1B2-61C1-9767-33E1AC2E2D36}"/>
                  </a:ext>
                </a:extLst>
              </p:cNvPr>
              <p:cNvSpPr/>
              <p:nvPr/>
            </p:nvSpPr>
            <p:spPr>
              <a:xfrm>
                <a:off x="3588551" y="3828020"/>
                <a:ext cx="364977" cy="375775"/>
              </a:xfrm>
              <a:prstGeom prst="ellipse">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0809270F-9A43-7749-9369-B8F421D994F1}"/>
                  </a:ext>
                </a:extLst>
              </p:cNvPr>
              <p:cNvCxnSpPr>
                <a:cxnSpLocks/>
                <a:stCxn id="16" idx="4"/>
              </p:cNvCxnSpPr>
              <p:nvPr/>
            </p:nvCxnSpPr>
            <p:spPr>
              <a:xfrm>
                <a:off x="3771040" y="4203795"/>
                <a:ext cx="20915" cy="631907"/>
              </a:xfrm>
              <a:prstGeom prst="straightConnector1">
                <a:avLst/>
              </a:prstGeom>
              <a:ln w="38100">
                <a:solidFill>
                  <a:srgbClr val="00B050"/>
                </a:solidFill>
                <a:tailEnd type="triangle"/>
              </a:ln>
              <a:effectLst/>
            </p:spPr>
            <p:style>
              <a:lnRef idx="2">
                <a:schemeClr val="dk1"/>
              </a:lnRef>
              <a:fillRef idx="0">
                <a:schemeClr val="dk1"/>
              </a:fillRef>
              <a:effectRef idx="1">
                <a:schemeClr val="dk1"/>
              </a:effectRef>
              <a:fontRef idx="minor">
                <a:schemeClr val="tx1"/>
              </a:fontRef>
            </p:style>
          </p:cxnSp>
          <p:sp>
            <p:nvSpPr>
              <p:cNvPr id="18" name="Rounded Rectangle 17">
                <a:extLst>
                  <a:ext uri="{FF2B5EF4-FFF2-40B4-BE49-F238E27FC236}">
                    <a16:creationId xmlns:a16="http://schemas.microsoft.com/office/drawing/2014/main" id="{74D0E24E-8CF5-813E-DCC8-C2FC05A91239}"/>
                  </a:ext>
                </a:extLst>
              </p:cNvPr>
              <p:cNvSpPr/>
              <p:nvPr/>
            </p:nvSpPr>
            <p:spPr>
              <a:xfrm>
                <a:off x="3589623" y="4819487"/>
                <a:ext cx="374533" cy="340712"/>
              </a:xfrm>
              <a:prstGeom prst="roundRect">
                <a:avLst/>
              </a:prstGeom>
              <a:solidFill>
                <a:srgbClr val="F085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9" name="Straight Arrow Connector 18">
                <a:extLst>
                  <a:ext uri="{FF2B5EF4-FFF2-40B4-BE49-F238E27FC236}">
                    <a16:creationId xmlns:a16="http://schemas.microsoft.com/office/drawing/2014/main" id="{0D419C29-9D89-C20F-2B33-866EC26ED514}"/>
                  </a:ext>
                </a:extLst>
              </p:cNvPr>
              <p:cNvCxnSpPr>
                <a:cxnSpLocks/>
              </p:cNvCxnSpPr>
              <p:nvPr/>
            </p:nvCxnSpPr>
            <p:spPr>
              <a:xfrm>
                <a:off x="3883388" y="4168720"/>
                <a:ext cx="562065" cy="841635"/>
              </a:xfrm>
              <a:prstGeom prst="straightConnector1">
                <a:avLst/>
              </a:prstGeom>
              <a:ln>
                <a:solidFill>
                  <a:srgbClr val="C00000"/>
                </a:solidFill>
                <a:tailEnd type="triangle"/>
              </a:ln>
              <a:effectLst/>
            </p:spPr>
            <p:style>
              <a:lnRef idx="2">
                <a:schemeClr val="dk1"/>
              </a:lnRef>
              <a:fillRef idx="0">
                <a:schemeClr val="dk1"/>
              </a:fillRef>
              <a:effectRef idx="1">
                <a:schemeClr val="dk1"/>
              </a:effectRef>
              <a:fontRef idx="minor">
                <a:schemeClr val="tx1"/>
              </a:fontRef>
            </p:style>
          </p:cxnSp>
          <p:sp>
            <p:nvSpPr>
              <p:cNvPr id="20" name="Rounded Rectangle 19">
                <a:extLst>
                  <a:ext uri="{FF2B5EF4-FFF2-40B4-BE49-F238E27FC236}">
                    <a16:creationId xmlns:a16="http://schemas.microsoft.com/office/drawing/2014/main" id="{444CDCF1-D124-7814-AC7E-3067A4FC7C45}"/>
                  </a:ext>
                </a:extLst>
              </p:cNvPr>
              <p:cNvSpPr/>
              <p:nvPr/>
            </p:nvSpPr>
            <p:spPr>
              <a:xfrm>
                <a:off x="4268793" y="5004498"/>
                <a:ext cx="374533" cy="340712"/>
              </a:xfrm>
              <a:prstGeom prst="roundRect">
                <a:avLst/>
              </a:prstGeom>
              <a:solidFill>
                <a:srgbClr val="F085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5" name="TextBox 44">
              <a:extLst>
                <a:ext uri="{FF2B5EF4-FFF2-40B4-BE49-F238E27FC236}">
                  <a16:creationId xmlns:a16="http://schemas.microsoft.com/office/drawing/2014/main" id="{4C6121FF-A60A-800B-F260-571AD95AC562}"/>
                </a:ext>
              </a:extLst>
            </p:cNvPr>
            <p:cNvSpPr txBox="1"/>
            <p:nvPr/>
          </p:nvSpPr>
          <p:spPr>
            <a:xfrm>
              <a:off x="8068525" y="3486206"/>
              <a:ext cx="772969" cy="369332"/>
            </a:xfrm>
            <a:prstGeom prst="rect">
              <a:avLst/>
            </a:prstGeom>
            <a:noFill/>
          </p:spPr>
          <p:txBody>
            <a:bodyPr wrap="none" rtlCol="0">
              <a:spAutoFit/>
            </a:bodyPr>
            <a:lstStyle/>
            <a:p>
              <a:r>
                <a:rPr lang="en-US" dirty="0">
                  <a:solidFill>
                    <a:schemeClr val="bg1"/>
                  </a:solidFill>
                  <a:latin typeface="Arial Narrow" panose="020B0604020202020204" pitchFamily="34" charset="0"/>
                  <a:cs typeface="Arial Narrow" panose="020B0604020202020204" pitchFamily="34" charset="0"/>
                </a:rPr>
                <a:t>Genes</a:t>
              </a:r>
            </a:p>
          </p:txBody>
        </p:sp>
        <p:cxnSp>
          <p:nvCxnSpPr>
            <p:cNvPr id="47" name="Straight Connector 46">
              <a:extLst>
                <a:ext uri="{FF2B5EF4-FFF2-40B4-BE49-F238E27FC236}">
                  <a16:creationId xmlns:a16="http://schemas.microsoft.com/office/drawing/2014/main" id="{1259D1F1-8702-BAFE-9AA9-E82CEC137805}"/>
                </a:ext>
              </a:extLst>
            </p:cNvPr>
            <p:cNvCxnSpPr>
              <a:stCxn id="45" idx="1"/>
              <a:endCxn id="6" idx="2"/>
            </p:cNvCxnSpPr>
            <p:nvPr/>
          </p:nvCxnSpPr>
          <p:spPr>
            <a:xfrm flipH="1" flipV="1">
              <a:off x="7583385" y="3304557"/>
              <a:ext cx="485140" cy="36631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6AF5E26-3C9B-88FE-C977-9A7784D37622}"/>
                </a:ext>
              </a:extLst>
            </p:cNvPr>
            <p:cNvCxnSpPr>
              <a:cxnSpLocks/>
            </p:cNvCxnSpPr>
            <p:nvPr/>
          </p:nvCxnSpPr>
          <p:spPr>
            <a:xfrm flipH="1" flipV="1">
              <a:off x="7719964" y="2125765"/>
              <a:ext cx="735045" cy="146403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B7ACB0ED-F7B3-E04A-9876-80A7A751D241}"/>
              </a:ext>
            </a:extLst>
          </p:cNvPr>
          <p:cNvGrpSpPr/>
          <p:nvPr/>
        </p:nvGrpSpPr>
        <p:grpSpPr>
          <a:xfrm>
            <a:off x="162262" y="1003457"/>
            <a:ext cx="6571289" cy="1944130"/>
            <a:chOff x="162262" y="1003457"/>
            <a:chExt cx="6571289" cy="1944130"/>
          </a:xfrm>
        </p:grpSpPr>
        <p:pic>
          <p:nvPicPr>
            <p:cNvPr id="25" name="Picture 24" descr="dna_protein_v2.pdf">
              <a:extLst>
                <a:ext uri="{FF2B5EF4-FFF2-40B4-BE49-F238E27FC236}">
                  <a16:creationId xmlns:a16="http://schemas.microsoft.com/office/drawing/2014/main" id="{9DAAE00F-AFE2-EF48-C74D-109145CEB4D0}"/>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20914485">
              <a:off x="162262" y="1154514"/>
              <a:ext cx="5906473" cy="1793073"/>
            </a:xfrm>
            <a:prstGeom prst="rect">
              <a:avLst/>
            </a:prstGeom>
          </p:spPr>
        </p:pic>
        <p:sp>
          <p:nvSpPr>
            <p:cNvPr id="28" name="Rectangle 27">
              <a:extLst>
                <a:ext uri="{FF2B5EF4-FFF2-40B4-BE49-F238E27FC236}">
                  <a16:creationId xmlns:a16="http://schemas.microsoft.com/office/drawing/2014/main" id="{BCA0114F-14E0-77E1-5BF6-098101D356B4}"/>
                </a:ext>
              </a:extLst>
            </p:cNvPr>
            <p:cNvSpPr/>
            <p:nvPr/>
          </p:nvSpPr>
          <p:spPr>
            <a:xfrm rot="17494168">
              <a:off x="4514503" y="1207334"/>
              <a:ext cx="1059030" cy="651275"/>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TextBox 28">
              <a:extLst>
                <a:ext uri="{FF2B5EF4-FFF2-40B4-BE49-F238E27FC236}">
                  <a16:creationId xmlns:a16="http://schemas.microsoft.com/office/drawing/2014/main" id="{142111AD-B36E-ED68-4D99-138BDDE15834}"/>
                </a:ext>
              </a:extLst>
            </p:cNvPr>
            <p:cNvSpPr txBox="1"/>
            <p:nvPr/>
          </p:nvSpPr>
          <p:spPr>
            <a:xfrm>
              <a:off x="4928680" y="2134044"/>
              <a:ext cx="649537" cy="369332"/>
            </a:xfrm>
            <a:prstGeom prst="rect">
              <a:avLst/>
            </a:prstGeom>
            <a:solidFill>
              <a:srgbClr val="002060"/>
            </a:solidFill>
          </p:spPr>
          <p:txBody>
            <a:bodyPr wrap="none" rtlCol="0">
              <a:spAutoFit/>
            </a:bodyPr>
            <a:lstStyle/>
            <a:p>
              <a:r>
                <a:rPr lang="en-US" dirty="0">
                  <a:solidFill>
                    <a:schemeClr val="bg1"/>
                  </a:solidFill>
                  <a:latin typeface="Arial Narrow" panose="020B0604020202020204" pitchFamily="34" charset="0"/>
                  <a:cs typeface="Arial Narrow" panose="020B0604020202020204" pitchFamily="34" charset="0"/>
                </a:rPr>
                <a:t>Gene</a:t>
              </a:r>
            </a:p>
          </p:txBody>
        </p:sp>
        <p:sp>
          <p:nvSpPr>
            <p:cNvPr id="44" name="Freeform 43">
              <a:extLst>
                <a:ext uri="{FF2B5EF4-FFF2-40B4-BE49-F238E27FC236}">
                  <a16:creationId xmlns:a16="http://schemas.microsoft.com/office/drawing/2014/main" id="{B5E74F84-5950-E027-C63A-4A5FF1225815}"/>
                </a:ext>
              </a:extLst>
            </p:cNvPr>
            <p:cNvSpPr/>
            <p:nvPr/>
          </p:nvSpPr>
          <p:spPr>
            <a:xfrm>
              <a:off x="5405800" y="1373315"/>
              <a:ext cx="995000" cy="79128"/>
            </a:xfrm>
            <a:custGeom>
              <a:avLst/>
              <a:gdLst>
                <a:gd name="connsiteX0" fmla="*/ 0 w 810228"/>
                <a:gd name="connsiteY0" fmla="*/ 0 h 121354"/>
                <a:gd name="connsiteX1" fmla="*/ 266218 w 810228"/>
                <a:gd name="connsiteY1" fmla="*/ 115746 h 121354"/>
                <a:gd name="connsiteX2" fmla="*/ 810228 w 810228"/>
                <a:gd name="connsiteY2" fmla="*/ 92597 h 121354"/>
              </a:gdLst>
              <a:ahLst/>
              <a:cxnLst>
                <a:cxn ang="0">
                  <a:pos x="connsiteX0" y="connsiteY0"/>
                </a:cxn>
                <a:cxn ang="0">
                  <a:pos x="connsiteX1" y="connsiteY1"/>
                </a:cxn>
                <a:cxn ang="0">
                  <a:pos x="connsiteX2" y="connsiteY2"/>
                </a:cxn>
              </a:cxnLst>
              <a:rect l="l" t="t" r="r" b="b"/>
              <a:pathLst>
                <a:path w="810228" h="121354">
                  <a:moveTo>
                    <a:pt x="0" y="0"/>
                  </a:moveTo>
                  <a:cubicBezTo>
                    <a:pt x="65590" y="50156"/>
                    <a:pt x="131180" y="100313"/>
                    <a:pt x="266218" y="115746"/>
                  </a:cubicBezTo>
                  <a:cubicBezTo>
                    <a:pt x="401256" y="131179"/>
                    <a:pt x="605742" y="111888"/>
                    <a:pt x="810228" y="92597"/>
                  </a:cubicBezTo>
                </a:path>
              </a:pathLst>
            </a:custGeom>
            <a:noFill/>
            <a:ln w="19050">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094FA21A-1AEF-B1F6-31DA-FF83BC5F9010}"/>
                </a:ext>
              </a:extLst>
            </p:cNvPr>
            <p:cNvSpPr/>
            <p:nvPr/>
          </p:nvSpPr>
          <p:spPr>
            <a:xfrm>
              <a:off x="6368574" y="1232221"/>
              <a:ext cx="364977" cy="375775"/>
            </a:xfrm>
            <a:prstGeom prst="ellipse">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2789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0"/>
          <p:cNvSpPr txBox="1">
            <a:spLocks noGrp="1"/>
          </p:cNvSpPr>
          <p:nvPr>
            <p:ph type="title"/>
          </p:nvPr>
        </p:nvSpPr>
        <p:spPr>
          <a:xfrm>
            <a:off x="0" y="0"/>
            <a:ext cx="9144000" cy="973394"/>
          </a:xfrm>
          <a:prstGeom prst="rect">
            <a:avLst/>
          </a:prstGeom>
          <a:solidFill>
            <a:srgbClr val="1F3864"/>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Arial Narrow"/>
              <a:buNone/>
            </a:pPr>
            <a:r>
              <a:rPr lang="en-US" sz="3600" b="1" dirty="0">
                <a:solidFill>
                  <a:schemeClr val="bg1"/>
                </a:solidFill>
                <a:latin typeface="Arial Narrow" panose="020B0606020202030204" pitchFamily="34" charset="0"/>
              </a:rPr>
              <a:t>Multi-task vs Single-task Network inference</a:t>
            </a:r>
            <a:endParaRPr sz="3600" b="1" dirty="0">
              <a:solidFill>
                <a:schemeClr val="bg1"/>
              </a:solidFill>
              <a:latin typeface="Arial Narrow" panose="020B0606020202030204" pitchFamily="34" charset="0"/>
            </a:endParaRPr>
          </a:p>
        </p:txBody>
      </p:sp>
      <p:pic>
        <p:nvPicPr>
          <p:cNvPr id="259" name="Google Shape;259;p10" descr="A black and red text&#10;&#10;Description automatically generated"/>
          <p:cNvPicPr preferRelativeResize="0">
            <a:picLocks noGrp="1"/>
          </p:cNvPicPr>
          <p:nvPr>
            <p:ph type="body" idx="1"/>
          </p:nvPr>
        </p:nvPicPr>
        <p:blipFill rotWithShape="1">
          <a:blip r:embed="rId3">
            <a:alphaModFix/>
          </a:blip>
          <a:srcRect t="25515" b="6305"/>
          <a:stretch/>
        </p:blipFill>
        <p:spPr>
          <a:xfrm>
            <a:off x="631741" y="3004457"/>
            <a:ext cx="8108913" cy="3701144"/>
          </a:xfrm>
          <a:prstGeom prst="rect">
            <a:avLst/>
          </a:prstGeom>
          <a:noFill/>
          <a:ln>
            <a:noFill/>
          </a:ln>
        </p:spPr>
      </p:pic>
      <p:sp>
        <p:nvSpPr>
          <p:cNvPr id="260" name="Google Shape;260;p10"/>
          <p:cNvSpPr/>
          <p:nvPr/>
        </p:nvSpPr>
        <p:spPr>
          <a:xfrm>
            <a:off x="3136571" y="2445918"/>
            <a:ext cx="523609" cy="567325"/>
          </a:xfrm>
          <a:custGeom>
            <a:avLst/>
            <a:gdLst/>
            <a:ahLst/>
            <a:cxnLst/>
            <a:rect l="l" t="t" r="r" b="b"/>
            <a:pathLst>
              <a:path w="1276146" h="1063057" extrusionOk="0">
                <a:moveTo>
                  <a:pt x="61172" y="120980"/>
                </a:moveTo>
                <a:cubicBezTo>
                  <a:pt x="-95347" y="240429"/>
                  <a:pt x="96184" y="582298"/>
                  <a:pt x="110600" y="738817"/>
                </a:cubicBezTo>
                <a:cubicBezTo>
                  <a:pt x="125016" y="895336"/>
                  <a:pt x="61173" y="1033320"/>
                  <a:pt x="147670" y="1060093"/>
                </a:cubicBezTo>
                <a:cubicBezTo>
                  <a:pt x="234167" y="1086866"/>
                  <a:pt x="462767" y="924168"/>
                  <a:pt x="629583" y="899455"/>
                </a:cubicBezTo>
                <a:cubicBezTo>
                  <a:pt x="796399" y="874742"/>
                  <a:pt x="1041475" y="996250"/>
                  <a:pt x="1148567" y="911812"/>
                </a:cubicBezTo>
                <a:cubicBezTo>
                  <a:pt x="1255659" y="827374"/>
                  <a:pt x="1288611" y="541109"/>
                  <a:pt x="1272135" y="392828"/>
                </a:cubicBezTo>
                <a:cubicBezTo>
                  <a:pt x="1255659" y="244547"/>
                  <a:pt x="1249481" y="69493"/>
                  <a:pt x="1049713" y="22126"/>
                </a:cubicBezTo>
                <a:cubicBezTo>
                  <a:pt x="849945" y="-25241"/>
                  <a:pt x="217691" y="1531"/>
                  <a:pt x="61172" y="120980"/>
                </a:cubicBezTo>
                <a:close/>
              </a:path>
            </a:pathLst>
          </a:custGeom>
          <a:solidFill>
            <a:srgbClr val="FEE599">
              <a:alpha val="58823"/>
            </a:srgbClr>
          </a:solidFill>
          <a:ln w="381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chemeClr val="dk1"/>
                </a:solidFill>
                <a:latin typeface="Helvetica Neue"/>
                <a:ea typeface="Helvetica Neue"/>
                <a:cs typeface="Helvetica Neue"/>
                <a:sym typeface="Helvetica Neue"/>
              </a:rPr>
              <a:t>C</a:t>
            </a:r>
            <a:r>
              <a:rPr lang="en-US" sz="1600" b="1" baseline="-25000">
                <a:solidFill>
                  <a:schemeClr val="dk1"/>
                </a:solidFill>
                <a:latin typeface="Helvetica Neue"/>
                <a:ea typeface="Helvetica Neue"/>
                <a:cs typeface="Helvetica Neue"/>
                <a:sym typeface="Helvetica Neue"/>
              </a:rPr>
              <a:t>3</a:t>
            </a:r>
            <a:endParaRPr/>
          </a:p>
        </p:txBody>
      </p:sp>
      <p:sp>
        <p:nvSpPr>
          <p:cNvPr id="261" name="Google Shape;261;p10"/>
          <p:cNvSpPr/>
          <p:nvPr/>
        </p:nvSpPr>
        <p:spPr>
          <a:xfrm>
            <a:off x="2149463" y="2487400"/>
            <a:ext cx="556784" cy="500690"/>
          </a:xfrm>
          <a:custGeom>
            <a:avLst/>
            <a:gdLst/>
            <a:ahLst/>
            <a:cxnLst/>
            <a:rect l="l" t="t" r="r" b="b"/>
            <a:pathLst>
              <a:path w="965923" h="950820" extrusionOk="0">
                <a:moveTo>
                  <a:pt x="541799" y="316"/>
                </a:moveTo>
                <a:cubicBezTo>
                  <a:pt x="426538" y="-3526"/>
                  <a:pt x="262612" y="27210"/>
                  <a:pt x="172965" y="115576"/>
                </a:cubicBezTo>
                <a:cubicBezTo>
                  <a:pt x="83318" y="203942"/>
                  <a:pt x="-21697" y="393482"/>
                  <a:pt x="3917" y="530514"/>
                </a:cubicBezTo>
                <a:cubicBezTo>
                  <a:pt x="29530" y="667546"/>
                  <a:pt x="172965" y="895506"/>
                  <a:pt x="326646" y="937768"/>
                </a:cubicBezTo>
                <a:cubicBezTo>
                  <a:pt x="480327" y="980030"/>
                  <a:pt x="836354" y="917277"/>
                  <a:pt x="926001" y="784087"/>
                </a:cubicBezTo>
                <a:cubicBezTo>
                  <a:pt x="1015648" y="650897"/>
                  <a:pt x="936247" y="269256"/>
                  <a:pt x="864529" y="138628"/>
                </a:cubicBezTo>
                <a:cubicBezTo>
                  <a:pt x="792811" y="8000"/>
                  <a:pt x="657060" y="4158"/>
                  <a:pt x="541799" y="316"/>
                </a:cubicBezTo>
                <a:close/>
              </a:path>
            </a:pathLst>
          </a:custGeom>
          <a:solidFill>
            <a:srgbClr val="C55A11">
              <a:alpha val="27843"/>
            </a:srgbClr>
          </a:solid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chemeClr val="dk1"/>
                </a:solidFill>
                <a:latin typeface="Helvetica Neue"/>
                <a:ea typeface="Helvetica Neue"/>
                <a:cs typeface="Helvetica Neue"/>
                <a:sym typeface="Helvetica Neue"/>
              </a:rPr>
              <a:t>C</a:t>
            </a:r>
            <a:r>
              <a:rPr lang="en-US" sz="1600" b="1" baseline="-25000">
                <a:solidFill>
                  <a:schemeClr val="dk1"/>
                </a:solidFill>
                <a:latin typeface="Helvetica Neue"/>
                <a:ea typeface="Helvetica Neue"/>
                <a:cs typeface="Helvetica Neue"/>
                <a:sym typeface="Helvetica Neue"/>
              </a:rPr>
              <a:t>2</a:t>
            </a:r>
            <a:endParaRPr sz="1600" b="1" baseline="-25000">
              <a:solidFill>
                <a:schemeClr val="dk1"/>
              </a:solidFill>
              <a:latin typeface="Helvetica Neue"/>
              <a:ea typeface="Helvetica Neue"/>
              <a:cs typeface="Helvetica Neue"/>
              <a:sym typeface="Helvetica Neue"/>
            </a:endParaRPr>
          </a:p>
        </p:txBody>
      </p:sp>
      <p:sp>
        <p:nvSpPr>
          <p:cNvPr id="262" name="Google Shape;262;p10"/>
          <p:cNvSpPr/>
          <p:nvPr/>
        </p:nvSpPr>
        <p:spPr>
          <a:xfrm>
            <a:off x="1180840" y="2434977"/>
            <a:ext cx="566319" cy="585349"/>
          </a:xfrm>
          <a:custGeom>
            <a:avLst/>
            <a:gdLst/>
            <a:ahLst/>
            <a:cxnLst/>
            <a:rect l="l" t="t" r="r" b="b"/>
            <a:pathLst>
              <a:path w="1223867" h="1185412" extrusionOk="0">
                <a:moveTo>
                  <a:pt x="32283" y="1114790"/>
                </a:moveTo>
                <a:cubicBezTo>
                  <a:pt x="55335" y="1085335"/>
                  <a:pt x="119369" y="1041792"/>
                  <a:pt x="139860" y="1007214"/>
                </a:cubicBezTo>
                <a:cubicBezTo>
                  <a:pt x="160351" y="972636"/>
                  <a:pt x="157789" y="977758"/>
                  <a:pt x="155228" y="907321"/>
                </a:cubicBezTo>
                <a:cubicBezTo>
                  <a:pt x="152667" y="836884"/>
                  <a:pt x="124492" y="683204"/>
                  <a:pt x="124492" y="584592"/>
                </a:cubicBezTo>
                <a:cubicBezTo>
                  <a:pt x="124492" y="485980"/>
                  <a:pt x="132176" y="379685"/>
                  <a:pt x="155228" y="315651"/>
                </a:cubicBezTo>
                <a:cubicBezTo>
                  <a:pt x="178280" y="251617"/>
                  <a:pt x="207735" y="234968"/>
                  <a:pt x="262804" y="200390"/>
                </a:cubicBezTo>
                <a:cubicBezTo>
                  <a:pt x="317873" y="165812"/>
                  <a:pt x="406239" y="123550"/>
                  <a:pt x="485641" y="108182"/>
                </a:cubicBezTo>
                <a:cubicBezTo>
                  <a:pt x="565043" y="92814"/>
                  <a:pt x="739214" y="108182"/>
                  <a:pt x="739214" y="108182"/>
                </a:cubicBezTo>
                <a:lnTo>
                  <a:pt x="954367" y="108182"/>
                </a:lnTo>
                <a:cubicBezTo>
                  <a:pt x="1001752" y="106901"/>
                  <a:pt x="996630" y="113305"/>
                  <a:pt x="1023524" y="100498"/>
                </a:cubicBezTo>
                <a:cubicBezTo>
                  <a:pt x="1050418" y="87691"/>
                  <a:pt x="1087557" y="46709"/>
                  <a:pt x="1115732" y="31341"/>
                </a:cubicBezTo>
                <a:cubicBezTo>
                  <a:pt x="1143907" y="15973"/>
                  <a:pt x="1192572" y="-14763"/>
                  <a:pt x="1192572" y="8289"/>
                </a:cubicBezTo>
                <a:cubicBezTo>
                  <a:pt x="1192572" y="31341"/>
                  <a:pt x="1125977" y="123550"/>
                  <a:pt x="1115732" y="169654"/>
                </a:cubicBezTo>
                <a:cubicBezTo>
                  <a:pt x="1105487" y="215758"/>
                  <a:pt x="1118293" y="240091"/>
                  <a:pt x="1131100" y="284914"/>
                </a:cubicBezTo>
                <a:cubicBezTo>
                  <a:pt x="1143907" y="329737"/>
                  <a:pt x="1177204" y="374562"/>
                  <a:pt x="1192572" y="438595"/>
                </a:cubicBezTo>
                <a:cubicBezTo>
                  <a:pt x="1207940" y="502628"/>
                  <a:pt x="1222028" y="598679"/>
                  <a:pt x="1223309" y="669116"/>
                </a:cubicBezTo>
                <a:cubicBezTo>
                  <a:pt x="1224590" y="739553"/>
                  <a:pt x="1225869" y="804867"/>
                  <a:pt x="1200256" y="861217"/>
                </a:cubicBezTo>
                <a:cubicBezTo>
                  <a:pt x="1174643" y="917567"/>
                  <a:pt x="1122135" y="967513"/>
                  <a:pt x="1069628" y="1007214"/>
                </a:cubicBezTo>
                <a:cubicBezTo>
                  <a:pt x="1017121" y="1046915"/>
                  <a:pt x="971016" y="1071247"/>
                  <a:pt x="885211" y="1099422"/>
                </a:cubicBezTo>
                <a:cubicBezTo>
                  <a:pt x="799406" y="1127597"/>
                  <a:pt x="652129" y="1173701"/>
                  <a:pt x="554798" y="1176262"/>
                </a:cubicBezTo>
                <a:cubicBezTo>
                  <a:pt x="457467" y="1178823"/>
                  <a:pt x="360135" y="1127597"/>
                  <a:pt x="301224" y="1114790"/>
                </a:cubicBezTo>
                <a:cubicBezTo>
                  <a:pt x="242313" y="1101983"/>
                  <a:pt x="235910" y="1093019"/>
                  <a:pt x="201332" y="1099422"/>
                </a:cubicBezTo>
                <a:cubicBezTo>
                  <a:pt x="166754" y="1105825"/>
                  <a:pt x="127054" y="1139123"/>
                  <a:pt x="93756" y="1153210"/>
                </a:cubicBezTo>
                <a:cubicBezTo>
                  <a:pt x="60459" y="1167297"/>
                  <a:pt x="7950" y="1191630"/>
                  <a:pt x="1547" y="1183946"/>
                </a:cubicBezTo>
                <a:cubicBezTo>
                  <a:pt x="-4856" y="1176262"/>
                  <a:pt x="9231" y="1144245"/>
                  <a:pt x="32283" y="1114790"/>
                </a:cubicBezTo>
                <a:close/>
              </a:path>
            </a:pathLst>
          </a:custGeom>
          <a:solidFill>
            <a:srgbClr val="2F5496">
              <a:alpha val="70980"/>
            </a:srgbClr>
          </a:solidFill>
          <a:ln w="38100"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chemeClr val="dk1"/>
                </a:solidFill>
                <a:latin typeface="Helvetica Neue"/>
                <a:ea typeface="Helvetica Neue"/>
                <a:cs typeface="Helvetica Neue"/>
                <a:sym typeface="Helvetica Neue"/>
              </a:rPr>
              <a:t>C</a:t>
            </a:r>
            <a:r>
              <a:rPr lang="en-US" sz="1600" b="1" baseline="-25000">
                <a:solidFill>
                  <a:schemeClr val="dk1"/>
                </a:solidFill>
                <a:latin typeface="Helvetica Neue"/>
                <a:ea typeface="Helvetica Neue"/>
                <a:cs typeface="Helvetica Neue"/>
                <a:sym typeface="Helvetica Neue"/>
              </a:rPr>
              <a:t>1</a:t>
            </a:r>
            <a:endParaRPr sz="1600" b="1" baseline="-25000">
              <a:solidFill>
                <a:schemeClr val="dk1"/>
              </a:solidFill>
              <a:latin typeface="Helvetica Neue"/>
              <a:ea typeface="Helvetica Neue"/>
              <a:cs typeface="Helvetica Neue"/>
              <a:sym typeface="Helvetica Neue"/>
            </a:endParaRPr>
          </a:p>
        </p:txBody>
      </p:sp>
      <p:sp>
        <p:nvSpPr>
          <p:cNvPr id="263" name="Google Shape;263;p10"/>
          <p:cNvSpPr/>
          <p:nvPr/>
        </p:nvSpPr>
        <p:spPr>
          <a:xfrm>
            <a:off x="6794028" y="2445918"/>
            <a:ext cx="523609" cy="567325"/>
          </a:xfrm>
          <a:custGeom>
            <a:avLst/>
            <a:gdLst/>
            <a:ahLst/>
            <a:cxnLst/>
            <a:rect l="l" t="t" r="r" b="b"/>
            <a:pathLst>
              <a:path w="1276146" h="1063057" extrusionOk="0">
                <a:moveTo>
                  <a:pt x="61172" y="120980"/>
                </a:moveTo>
                <a:cubicBezTo>
                  <a:pt x="-95347" y="240429"/>
                  <a:pt x="96184" y="582298"/>
                  <a:pt x="110600" y="738817"/>
                </a:cubicBezTo>
                <a:cubicBezTo>
                  <a:pt x="125016" y="895336"/>
                  <a:pt x="61173" y="1033320"/>
                  <a:pt x="147670" y="1060093"/>
                </a:cubicBezTo>
                <a:cubicBezTo>
                  <a:pt x="234167" y="1086866"/>
                  <a:pt x="462767" y="924168"/>
                  <a:pt x="629583" y="899455"/>
                </a:cubicBezTo>
                <a:cubicBezTo>
                  <a:pt x="796399" y="874742"/>
                  <a:pt x="1041475" y="996250"/>
                  <a:pt x="1148567" y="911812"/>
                </a:cubicBezTo>
                <a:cubicBezTo>
                  <a:pt x="1255659" y="827374"/>
                  <a:pt x="1288611" y="541109"/>
                  <a:pt x="1272135" y="392828"/>
                </a:cubicBezTo>
                <a:cubicBezTo>
                  <a:pt x="1255659" y="244547"/>
                  <a:pt x="1249481" y="69493"/>
                  <a:pt x="1049713" y="22126"/>
                </a:cubicBezTo>
                <a:cubicBezTo>
                  <a:pt x="849945" y="-25241"/>
                  <a:pt x="217691" y="1531"/>
                  <a:pt x="61172" y="120980"/>
                </a:cubicBezTo>
                <a:close/>
              </a:path>
            </a:pathLst>
          </a:custGeom>
          <a:solidFill>
            <a:srgbClr val="FEE599">
              <a:alpha val="58823"/>
            </a:srgbClr>
          </a:solidFill>
          <a:ln w="381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chemeClr val="dk1"/>
                </a:solidFill>
                <a:latin typeface="Helvetica Neue"/>
                <a:ea typeface="Helvetica Neue"/>
                <a:cs typeface="Helvetica Neue"/>
                <a:sym typeface="Helvetica Neue"/>
              </a:rPr>
              <a:t>C</a:t>
            </a:r>
            <a:r>
              <a:rPr lang="en-US" sz="1600" b="1" baseline="-25000">
                <a:solidFill>
                  <a:schemeClr val="dk1"/>
                </a:solidFill>
                <a:latin typeface="Helvetica Neue"/>
                <a:ea typeface="Helvetica Neue"/>
                <a:cs typeface="Helvetica Neue"/>
                <a:sym typeface="Helvetica Neue"/>
              </a:rPr>
              <a:t>3</a:t>
            </a:r>
            <a:endParaRPr/>
          </a:p>
        </p:txBody>
      </p:sp>
      <p:sp>
        <p:nvSpPr>
          <p:cNvPr id="264" name="Google Shape;264;p10"/>
          <p:cNvSpPr/>
          <p:nvPr/>
        </p:nvSpPr>
        <p:spPr>
          <a:xfrm>
            <a:off x="5823248" y="2487400"/>
            <a:ext cx="556784" cy="500690"/>
          </a:xfrm>
          <a:custGeom>
            <a:avLst/>
            <a:gdLst/>
            <a:ahLst/>
            <a:cxnLst/>
            <a:rect l="l" t="t" r="r" b="b"/>
            <a:pathLst>
              <a:path w="965923" h="950820" extrusionOk="0">
                <a:moveTo>
                  <a:pt x="541799" y="316"/>
                </a:moveTo>
                <a:cubicBezTo>
                  <a:pt x="426538" y="-3526"/>
                  <a:pt x="262612" y="27210"/>
                  <a:pt x="172965" y="115576"/>
                </a:cubicBezTo>
                <a:cubicBezTo>
                  <a:pt x="83318" y="203942"/>
                  <a:pt x="-21697" y="393482"/>
                  <a:pt x="3917" y="530514"/>
                </a:cubicBezTo>
                <a:cubicBezTo>
                  <a:pt x="29530" y="667546"/>
                  <a:pt x="172965" y="895506"/>
                  <a:pt x="326646" y="937768"/>
                </a:cubicBezTo>
                <a:cubicBezTo>
                  <a:pt x="480327" y="980030"/>
                  <a:pt x="836354" y="917277"/>
                  <a:pt x="926001" y="784087"/>
                </a:cubicBezTo>
                <a:cubicBezTo>
                  <a:pt x="1015648" y="650897"/>
                  <a:pt x="936247" y="269256"/>
                  <a:pt x="864529" y="138628"/>
                </a:cubicBezTo>
                <a:cubicBezTo>
                  <a:pt x="792811" y="8000"/>
                  <a:pt x="657060" y="4158"/>
                  <a:pt x="541799" y="316"/>
                </a:cubicBezTo>
                <a:close/>
              </a:path>
            </a:pathLst>
          </a:custGeom>
          <a:solidFill>
            <a:srgbClr val="C55A11">
              <a:alpha val="27843"/>
            </a:srgbClr>
          </a:solid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chemeClr val="dk1"/>
                </a:solidFill>
                <a:latin typeface="Helvetica Neue"/>
                <a:ea typeface="Helvetica Neue"/>
                <a:cs typeface="Helvetica Neue"/>
                <a:sym typeface="Helvetica Neue"/>
              </a:rPr>
              <a:t>C</a:t>
            </a:r>
            <a:r>
              <a:rPr lang="en-US" sz="1600" b="1" baseline="-25000">
                <a:solidFill>
                  <a:schemeClr val="dk1"/>
                </a:solidFill>
                <a:latin typeface="Helvetica Neue"/>
                <a:ea typeface="Helvetica Neue"/>
                <a:cs typeface="Helvetica Neue"/>
                <a:sym typeface="Helvetica Neue"/>
              </a:rPr>
              <a:t>2</a:t>
            </a:r>
            <a:endParaRPr sz="1600" b="1" baseline="-25000">
              <a:solidFill>
                <a:schemeClr val="dk1"/>
              </a:solidFill>
              <a:latin typeface="Helvetica Neue"/>
              <a:ea typeface="Helvetica Neue"/>
              <a:cs typeface="Helvetica Neue"/>
              <a:sym typeface="Helvetica Neue"/>
            </a:endParaRPr>
          </a:p>
        </p:txBody>
      </p:sp>
      <p:sp>
        <p:nvSpPr>
          <p:cNvPr id="265" name="Google Shape;265;p10"/>
          <p:cNvSpPr/>
          <p:nvPr/>
        </p:nvSpPr>
        <p:spPr>
          <a:xfrm>
            <a:off x="4846461" y="2434977"/>
            <a:ext cx="566319" cy="585349"/>
          </a:xfrm>
          <a:custGeom>
            <a:avLst/>
            <a:gdLst/>
            <a:ahLst/>
            <a:cxnLst/>
            <a:rect l="l" t="t" r="r" b="b"/>
            <a:pathLst>
              <a:path w="1223867" h="1185412" extrusionOk="0">
                <a:moveTo>
                  <a:pt x="32283" y="1114790"/>
                </a:moveTo>
                <a:cubicBezTo>
                  <a:pt x="55335" y="1085335"/>
                  <a:pt x="119369" y="1041792"/>
                  <a:pt x="139860" y="1007214"/>
                </a:cubicBezTo>
                <a:cubicBezTo>
                  <a:pt x="160351" y="972636"/>
                  <a:pt x="157789" y="977758"/>
                  <a:pt x="155228" y="907321"/>
                </a:cubicBezTo>
                <a:cubicBezTo>
                  <a:pt x="152667" y="836884"/>
                  <a:pt x="124492" y="683204"/>
                  <a:pt x="124492" y="584592"/>
                </a:cubicBezTo>
                <a:cubicBezTo>
                  <a:pt x="124492" y="485980"/>
                  <a:pt x="132176" y="379685"/>
                  <a:pt x="155228" y="315651"/>
                </a:cubicBezTo>
                <a:cubicBezTo>
                  <a:pt x="178280" y="251617"/>
                  <a:pt x="207735" y="234968"/>
                  <a:pt x="262804" y="200390"/>
                </a:cubicBezTo>
                <a:cubicBezTo>
                  <a:pt x="317873" y="165812"/>
                  <a:pt x="406239" y="123550"/>
                  <a:pt x="485641" y="108182"/>
                </a:cubicBezTo>
                <a:cubicBezTo>
                  <a:pt x="565043" y="92814"/>
                  <a:pt x="739214" y="108182"/>
                  <a:pt x="739214" y="108182"/>
                </a:cubicBezTo>
                <a:lnTo>
                  <a:pt x="954367" y="108182"/>
                </a:lnTo>
                <a:cubicBezTo>
                  <a:pt x="1001752" y="106901"/>
                  <a:pt x="996630" y="113305"/>
                  <a:pt x="1023524" y="100498"/>
                </a:cubicBezTo>
                <a:cubicBezTo>
                  <a:pt x="1050418" y="87691"/>
                  <a:pt x="1087557" y="46709"/>
                  <a:pt x="1115732" y="31341"/>
                </a:cubicBezTo>
                <a:cubicBezTo>
                  <a:pt x="1143907" y="15973"/>
                  <a:pt x="1192572" y="-14763"/>
                  <a:pt x="1192572" y="8289"/>
                </a:cubicBezTo>
                <a:cubicBezTo>
                  <a:pt x="1192572" y="31341"/>
                  <a:pt x="1125977" y="123550"/>
                  <a:pt x="1115732" y="169654"/>
                </a:cubicBezTo>
                <a:cubicBezTo>
                  <a:pt x="1105487" y="215758"/>
                  <a:pt x="1118293" y="240091"/>
                  <a:pt x="1131100" y="284914"/>
                </a:cubicBezTo>
                <a:cubicBezTo>
                  <a:pt x="1143907" y="329737"/>
                  <a:pt x="1177204" y="374562"/>
                  <a:pt x="1192572" y="438595"/>
                </a:cubicBezTo>
                <a:cubicBezTo>
                  <a:pt x="1207940" y="502628"/>
                  <a:pt x="1222028" y="598679"/>
                  <a:pt x="1223309" y="669116"/>
                </a:cubicBezTo>
                <a:cubicBezTo>
                  <a:pt x="1224590" y="739553"/>
                  <a:pt x="1225869" y="804867"/>
                  <a:pt x="1200256" y="861217"/>
                </a:cubicBezTo>
                <a:cubicBezTo>
                  <a:pt x="1174643" y="917567"/>
                  <a:pt x="1122135" y="967513"/>
                  <a:pt x="1069628" y="1007214"/>
                </a:cubicBezTo>
                <a:cubicBezTo>
                  <a:pt x="1017121" y="1046915"/>
                  <a:pt x="971016" y="1071247"/>
                  <a:pt x="885211" y="1099422"/>
                </a:cubicBezTo>
                <a:cubicBezTo>
                  <a:pt x="799406" y="1127597"/>
                  <a:pt x="652129" y="1173701"/>
                  <a:pt x="554798" y="1176262"/>
                </a:cubicBezTo>
                <a:cubicBezTo>
                  <a:pt x="457467" y="1178823"/>
                  <a:pt x="360135" y="1127597"/>
                  <a:pt x="301224" y="1114790"/>
                </a:cubicBezTo>
                <a:cubicBezTo>
                  <a:pt x="242313" y="1101983"/>
                  <a:pt x="235910" y="1093019"/>
                  <a:pt x="201332" y="1099422"/>
                </a:cubicBezTo>
                <a:cubicBezTo>
                  <a:pt x="166754" y="1105825"/>
                  <a:pt x="127054" y="1139123"/>
                  <a:pt x="93756" y="1153210"/>
                </a:cubicBezTo>
                <a:cubicBezTo>
                  <a:pt x="60459" y="1167297"/>
                  <a:pt x="7950" y="1191630"/>
                  <a:pt x="1547" y="1183946"/>
                </a:cubicBezTo>
                <a:cubicBezTo>
                  <a:pt x="-4856" y="1176262"/>
                  <a:pt x="9231" y="1144245"/>
                  <a:pt x="32283" y="1114790"/>
                </a:cubicBezTo>
                <a:close/>
              </a:path>
            </a:pathLst>
          </a:custGeom>
          <a:solidFill>
            <a:srgbClr val="2F5496">
              <a:alpha val="70980"/>
            </a:srgbClr>
          </a:solidFill>
          <a:ln w="38100"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chemeClr val="dk1"/>
                </a:solidFill>
                <a:latin typeface="Helvetica Neue"/>
                <a:ea typeface="Helvetica Neue"/>
                <a:cs typeface="Helvetica Neue"/>
                <a:sym typeface="Helvetica Neue"/>
              </a:rPr>
              <a:t>C</a:t>
            </a:r>
            <a:r>
              <a:rPr lang="en-US" sz="1600" b="1" baseline="-25000">
                <a:solidFill>
                  <a:schemeClr val="dk1"/>
                </a:solidFill>
                <a:latin typeface="Helvetica Neue"/>
                <a:ea typeface="Helvetica Neue"/>
                <a:cs typeface="Helvetica Neue"/>
                <a:sym typeface="Helvetica Neue"/>
              </a:rPr>
              <a:t>1</a:t>
            </a:r>
            <a:endParaRPr sz="1600" b="1" baseline="-25000">
              <a:solidFill>
                <a:schemeClr val="dk1"/>
              </a:solidFill>
              <a:latin typeface="Helvetica Neue"/>
              <a:ea typeface="Helvetica Neue"/>
              <a:cs typeface="Helvetica Neue"/>
              <a:sym typeface="Helvetica Neue"/>
            </a:endParaRPr>
          </a:p>
        </p:txBody>
      </p:sp>
      <p:sp>
        <p:nvSpPr>
          <p:cNvPr id="266" name="Google Shape;266;p10"/>
          <p:cNvSpPr txBox="1">
            <a:spLocks noGrp="1"/>
          </p:cNvSpPr>
          <p:nvPr>
            <p:ph type="sldNum" idx="12"/>
          </p:nvPr>
        </p:nvSpPr>
        <p:spPr>
          <a:xfrm>
            <a:off x="7074408" y="6490726"/>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pic>
        <p:nvPicPr>
          <p:cNvPr id="267" name="Google Shape;267;p10" descr="A black and red text&#10;&#10;Description automatically generated"/>
          <p:cNvPicPr preferRelativeResize="0"/>
          <p:nvPr/>
        </p:nvPicPr>
        <p:blipFill rotWithShape="1">
          <a:blip r:embed="rId3">
            <a:alphaModFix/>
          </a:blip>
          <a:srcRect r="58557" b="75582"/>
          <a:stretch/>
        </p:blipFill>
        <p:spPr>
          <a:xfrm>
            <a:off x="631741" y="1094081"/>
            <a:ext cx="3360596" cy="1325563"/>
          </a:xfrm>
          <a:prstGeom prst="rect">
            <a:avLst/>
          </a:prstGeom>
          <a:noFill/>
          <a:ln>
            <a:noFill/>
          </a:ln>
        </p:spPr>
      </p:pic>
      <p:pic>
        <p:nvPicPr>
          <p:cNvPr id="268" name="Google Shape;268;p10" descr="A black and red text&#10;&#10;Description automatically generated"/>
          <p:cNvPicPr preferRelativeResize="0"/>
          <p:nvPr/>
        </p:nvPicPr>
        <p:blipFill rotWithShape="1">
          <a:blip r:embed="rId3">
            <a:alphaModFix/>
          </a:blip>
          <a:srcRect l="54503" b="75582"/>
          <a:stretch/>
        </p:blipFill>
        <p:spPr>
          <a:xfrm>
            <a:off x="4574714" y="1094081"/>
            <a:ext cx="3689313" cy="132556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5">
          <a:extLst>
            <a:ext uri="{FF2B5EF4-FFF2-40B4-BE49-F238E27FC236}">
              <a16:creationId xmlns:a16="http://schemas.microsoft.com/office/drawing/2014/main" id="{15A156F0-3FC0-9853-6DC2-7A8DECB98167}"/>
            </a:ext>
          </a:extLst>
        </p:cNvPr>
        <p:cNvGrpSpPr/>
        <p:nvPr/>
      </p:nvGrpSpPr>
      <p:grpSpPr>
        <a:xfrm>
          <a:off x="0" y="0"/>
          <a:ext cx="0" cy="0"/>
          <a:chOff x="0" y="0"/>
          <a:chExt cx="0" cy="0"/>
        </a:xfrm>
      </p:grpSpPr>
      <p:sp>
        <p:nvSpPr>
          <p:cNvPr id="2" name="Google Shape;69;p15">
            <a:extLst>
              <a:ext uri="{FF2B5EF4-FFF2-40B4-BE49-F238E27FC236}">
                <a16:creationId xmlns:a16="http://schemas.microsoft.com/office/drawing/2014/main" id="{BE749CEB-3DE6-9995-8BBB-8DFAC184FF6F}"/>
              </a:ext>
            </a:extLst>
          </p:cNvPr>
          <p:cNvSpPr txBox="1">
            <a:spLocks/>
          </p:cNvSpPr>
          <p:nvPr/>
        </p:nvSpPr>
        <p:spPr>
          <a:xfrm>
            <a:off x="0" y="0"/>
            <a:ext cx="9144000" cy="979200"/>
          </a:xfrm>
          <a:prstGeom prst="rect">
            <a:avLst/>
          </a:prstGeom>
          <a:solidFill>
            <a:srgbClr val="021F6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defTabSz="914400">
              <a:lnSpc>
                <a:spcPct val="100000"/>
              </a:lnSpc>
              <a:buClr>
                <a:srgbClr val="000000"/>
              </a:buClr>
              <a:buSzPct val="102564"/>
              <a:defRPr/>
            </a:pPr>
            <a:r>
              <a:rPr kumimoji="0" lang="en-IE" sz="3600" b="1" i="0" u="none" strike="noStrike" kern="0" cap="none" spc="0" normalizeH="0" baseline="0" noProof="0" dirty="0">
                <a:ln>
                  <a:noFill/>
                </a:ln>
                <a:solidFill>
                  <a:schemeClr val="bg1"/>
                </a:solidFill>
                <a:effectLst/>
                <a:uLnTx/>
                <a:uFillTx/>
                <a:latin typeface="Arial Narrow" panose="020B0604020202020204" pitchFamily="34" charset="0"/>
                <a:cs typeface="Arial Narrow" panose="020B0604020202020204" pitchFamily="34" charset="0"/>
                <a:sym typeface="Arial"/>
              </a:rPr>
              <a:t>Single-cell Multi-Task Network Inference (</a:t>
            </a:r>
            <a:r>
              <a:rPr kumimoji="0" lang="en-IE" sz="3600" b="1" i="0" u="none" strike="noStrike" kern="0" cap="none" spc="0" normalizeH="0" baseline="0" noProof="0" dirty="0" err="1">
                <a:ln>
                  <a:noFill/>
                </a:ln>
                <a:solidFill>
                  <a:schemeClr val="bg1"/>
                </a:solidFill>
                <a:effectLst/>
                <a:uLnTx/>
                <a:uFillTx/>
                <a:latin typeface="Arial Narrow" panose="020B0604020202020204" pitchFamily="34" charset="0"/>
                <a:cs typeface="Arial Narrow" panose="020B0604020202020204" pitchFamily="34" charset="0"/>
                <a:sym typeface="Arial"/>
              </a:rPr>
              <a:t>scMTNI</a:t>
            </a:r>
            <a:r>
              <a:rPr kumimoji="0" lang="en-IE" sz="3600" b="1" i="0" u="none" strike="noStrike" kern="0" cap="none" spc="0" normalizeH="0" baseline="0" noProof="0" dirty="0">
                <a:ln>
                  <a:noFill/>
                </a:ln>
                <a:solidFill>
                  <a:schemeClr val="bg1"/>
                </a:solidFill>
                <a:effectLst/>
                <a:uLnTx/>
                <a:uFillTx/>
                <a:latin typeface="Arial Narrow" panose="020B0604020202020204" pitchFamily="34" charset="0"/>
                <a:cs typeface="Arial Narrow" panose="020B0604020202020204" pitchFamily="34" charset="0"/>
                <a:sym typeface="Arial"/>
              </a:rPr>
              <a:t>)</a:t>
            </a:r>
          </a:p>
        </p:txBody>
      </p:sp>
      <p:sp>
        <p:nvSpPr>
          <p:cNvPr id="8" name="TextBox 7">
            <a:extLst>
              <a:ext uri="{FF2B5EF4-FFF2-40B4-BE49-F238E27FC236}">
                <a16:creationId xmlns:a16="http://schemas.microsoft.com/office/drawing/2014/main" id="{0DF057F1-0086-4210-BF37-CA7B81752954}"/>
              </a:ext>
            </a:extLst>
          </p:cNvPr>
          <p:cNvSpPr txBox="1"/>
          <p:nvPr/>
        </p:nvSpPr>
        <p:spPr>
          <a:xfrm>
            <a:off x="4880344" y="1106248"/>
            <a:ext cx="425282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ct val="102564"/>
              <a:buFont typeface="Arial"/>
              <a:buNone/>
              <a:tabLst/>
              <a:defRPr/>
            </a:pPr>
            <a:endParaRPr kumimoji="0" lang="en-IE" sz="20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endParaRPr>
          </a:p>
        </p:txBody>
      </p:sp>
      <p:sp>
        <p:nvSpPr>
          <p:cNvPr id="5" name="TextBox 4">
            <a:extLst>
              <a:ext uri="{FF2B5EF4-FFF2-40B4-BE49-F238E27FC236}">
                <a16:creationId xmlns:a16="http://schemas.microsoft.com/office/drawing/2014/main" id="{859EDDDE-FE50-BA55-8EAC-4805018C4C34}"/>
              </a:ext>
            </a:extLst>
          </p:cNvPr>
          <p:cNvSpPr txBox="1"/>
          <p:nvPr/>
        </p:nvSpPr>
        <p:spPr>
          <a:xfrm>
            <a:off x="381627" y="4570929"/>
            <a:ext cx="3624967" cy="1477328"/>
          </a:xfrm>
          <a:prstGeom prst="rect">
            <a:avLst/>
          </a:prstGeom>
          <a:noFill/>
        </p:spPr>
        <p:txBody>
          <a:bodyPr wrap="square" rtlCol="0">
            <a:spAutoFit/>
          </a:bodyPr>
          <a:lstStyle/>
          <a:p>
            <a:pPr marL="285750" indent="-285750">
              <a:buFont typeface="Arial" panose="020B0604020202020204" pitchFamily="34" charset="0"/>
              <a:buChar char="•"/>
            </a:pPr>
            <a:r>
              <a:rPr lang="en-IN" dirty="0"/>
              <a:t>Learns regulators on per-target basis</a:t>
            </a:r>
          </a:p>
          <a:p>
            <a:pPr marL="285750" indent="-285750">
              <a:buFont typeface="Arial" panose="020B0604020202020204" pitchFamily="34" charset="0"/>
              <a:buChar char="•"/>
            </a:pPr>
            <a:r>
              <a:rPr lang="en-IN" dirty="0"/>
              <a:t>Multiple subsamples (~100)</a:t>
            </a:r>
          </a:p>
          <a:p>
            <a:endParaRPr lang="en-IN" dirty="0"/>
          </a:p>
          <a:p>
            <a:r>
              <a:rPr lang="en-IN" dirty="0"/>
              <a:t>Ex: for sorghum - 36,800 jobs</a:t>
            </a:r>
          </a:p>
        </p:txBody>
      </p:sp>
      <p:grpSp>
        <p:nvGrpSpPr>
          <p:cNvPr id="26" name="Group 25">
            <a:extLst>
              <a:ext uri="{FF2B5EF4-FFF2-40B4-BE49-F238E27FC236}">
                <a16:creationId xmlns:a16="http://schemas.microsoft.com/office/drawing/2014/main" id="{23C4FA07-08FB-AB2E-84E9-EC623CC380EA}"/>
              </a:ext>
            </a:extLst>
          </p:cNvPr>
          <p:cNvGrpSpPr/>
          <p:nvPr/>
        </p:nvGrpSpPr>
        <p:grpSpPr>
          <a:xfrm>
            <a:off x="589545" y="1140399"/>
            <a:ext cx="7456367" cy="2876204"/>
            <a:chOff x="255875" y="1118280"/>
            <a:chExt cx="8534399" cy="3862748"/>
          </a:xfrm>
        </p:grpSpPr>
        <p:grpSp>
          <p:nvGrpSpPr>
            <p:cNvPr id="7" name="Google Shape;456;p50">
              <a:extLst>
                <a:ext uri="{FF2B5EF4-FFF2-40B4-BE49-F238E27FC236}">
                  <a16:creationId xmlns:a16="http://schemas.microsoft.com/office/drawing/2014/main" id="{4856F3CD-3564-4255-7AA4-DC43D073BCA2}"/>
                </a:ext>
              </a:extLst>
            </p:cNvPr>
            <p:cNvGrpSpPr/>
            <p:nvPr/>
          </p:nvGrpSpPr>
          <p:grpSpPr>
            <a:xfrm>
              <a:off x="255880" y="1666236"/>
              <a:ext cx="3611995" cy="3314792"/>
              <a:chOff x="160867" y="1837267"/>
              <a:chExt cx="4586078" cy="4149195"/>
            </a:xfrm>
          </p:grpSpPr>
          <p:pic>
            <p:nvPicPr>
              <p:cNvPr id="9" name="Google Shape;457;p50">
                <a:extLst>
                  <a:ext uri="{FF2B5EF4-FFF2-40B4-BE49-F238E27FC236}">
                    <a16:creationId xmlns:a16="http://schemas.microsoft.com/office/drawing/2014/main" id="{A5E06CC8-AFFB-4B6C-7534-928D3FD435F0}"/>
                  </a:ext>
                </a:extLst>
              </p:cNvPr>
              <p:cNvPicPr preferRelativeResize="0"/>
              <p:nvPr/>
            </p:nvPicPr>
            <p:blipFill rotWithShape="1">
              <a:blip r:embed="rId3">
                <a:alphaModFix/>
              </a:blip>
              <a:srcRect/>
              <a:stretch/>
            </p:blipFill>
            <p:spPr>
              <a:xfrm>
                <a:off x="238445" y="1909762"/>
                <a:ext cx="4508500" cy="4076700"/>
              </a:xfrm>
              <a:prstGeom prst="rect">
                <a:avLst/>
              </a:prstGeom>
              <a:noFill/>
              <a:ln>
                <a:noFill/>
              </a:ln>
            </p:spPr>
          </p:pic>
          <p:sp>
            <p:nvSpPr>
              <p:cNvPr id="19" name="Google Shape;458;p50">
                <a:extLst>
                  <a:ext uri="{FF2B5EF4-FFF2-40B4-BE49-F238E27FC236}">
                    <a16:creationId xmlns:a16="http://schemas.microsoft.com/office/drawing/2014/main" id="{6D913C2E-B63B-EDB9-C017-909364AF58CC}"/>
                  </a:ext>
                </a:extLst>
              </p:cNvPr>
              <p:cNvSpPr/>
              <p:nvPr/>
            </p:nvSpPr>
            <p:spPr>
              <a:xfrm>
                <a:off x="160867" y="1837267"/>
                <a:ext cx="245400" cy="340500"/>
              </a:xfrm>
              <a:prstGeom prst="rect">
                <a:avLst/>
              </a:prstGeom>
              <a:solidFill>
                <a:srgbClr val="FFFFFF"/>
              </a:solidFill>
              <a:ln>
                <a:noFill/>
              </a:ln>
            </p:spPr>
            <p:txBody>
              <a:bodyPr spcFirstLastPara="1" wrap="square" lIns="91425" tIns="45700" rIns="91425" bIns="45700" anchor="ctr" anchorCtr="0">
                <a:noAutofit/>
              </a:bodyPr>
              <a:lstStyle/>
              <a:p>
                <a:pPr algn="ctr">
                  <a:buClr>
                    <a:srgbClr val="000000"/>
                  </a:buClr>
                  <a:buSzPts val="1400"/>
                </a:pPr>
                <a:endParaRPr sz="1400">
                  <a:solidFill>
                    <a:srgbClr val="FFFFFF"/>
                  </a:solidFill>
                  <a:latin typeface="Arial"/>
                  <a:ea typeface="Arial"/>
                  <a:cs typeface="Arial"/>
                  <a:sym typeface="Arial"/>
                </a:endParaRPr>
              </a:p>
            </p:txBody>
          </p:sp>
        </p:grpSp>
        <p:pic>
          <p:nvPicPr>
            <p:cNvPr id="20" name="Google Shape;459;p50">
              <a:extLst>
                <a:ext uri="{FF2B5EF4-FFF2-40B4-BE49-F238E27FC236}">
                  <a16:creationId xmlns:a16="http://schemas.microsoft.com/office/drawing/2014/main" id="{06F3F0BC-397E-A893-2821-CBA1E5B2A19E}"/>
                </a:ext>
              </a:extLst>
            </p:cNvPr>
            <p:cNvPicPr preferRelativeResize="0"/>
            <p:nvPr/>
          </p:nvPicPr>
          <p:blipFill rotWithShape="1">
            <a:blip r:embed="rId4">
              <a:alphaModFix/>
            </a:blip>
            <a:srcRect/>
            <a:stretch/>
          </p:blipFill>
          <p:spPr>
            <a:xfrm>
              <a:off x="5716874" y="1666198"/>
              <a:ext cx="3073400" cy="3314700"/>
            </a:xfrm>
            <a:prstGeom prst="rect">
              <a:avLst/>
            </a:prstGeom>
            <a:noFill/>
            <a:ln>
              <a:noFill/>
            </a:ln>
          </p:spPr>
        </p:pic>
        <p:sp>
          <p:nvSpPr>
            <p:cNvPr id="21" name="Google Shape;460;p50">
              <a:extLst>
                <a:ext uri="{FF2B5EF4-FFF2-40B4-BE49-F238E27FC236}">
                  <a16:creationId xmlns:a16="http://schemas.microsoft.com/office/drawing/2014/main" id="{12B1084B-188C-2127-3A63-681E5B851769}"/>
                </a:ext>
              </a:extLst>
            </p:cNvPr>
            <p:cNvSpPr/>
            <p:nvPr/>
          </p:nvSpPr>
          <p:spPr>
            <a:xfrm>
              <a:off x="4665331" y="1763839"/>
              <a:ext cx="671400" cy="3119400"/>
            </a:xfrm>
            <a:prstGeom prst="homePlate">
              <a:avLst>
                <a:gd name="adj" fmla="val 100000"/>
              </a:avLst>
            </a:prstGeom>
            <a:solidFill>
              <a:srgbClr val="D8D8D8"/>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sz="1400">
                <a:solidFill>
                  <a:srgbClr val="FFFFFF"/>
                </a:solidFill>
                <a:latin typeface="Arial"/>
                <a:ea typeface="Arial"/>
                <a:cs typeface="Arial"/>
                <a:sym typeface="Arial"/>
              </a:endParaRPr>
            </a:p>
          </p:txBody>
        </p:sp>
        <p:cxnSp>
          <p:nvCxnSpPr>
            <p:cNvPr id="22" name="Google Shape;461;p50">
              <a:extLst>
                <a:ext uri="{FF2B5EF4-FFF2-40B4-BE49-F238E27FC236}">
                  <a16:creationId xmlns:a16="http://schemas.microsoft.com/office/drawing/2014/main" id="{1A61DE00-59D0-8A02-8CFC-BAA9801BD2A8}"/>
                </a:ext>
              </a:extLst>
            </p:cNvPr>
            <p:cNvCxnSpPr/>
            <p:nvPr/>
          </p:nvCxnSpPr>
          <p:spPr>
            <a:xfrm rot="10800000" flipH="1">
              <a:off x="255875" y="1569502"/>
              <a:ext cx="4029300" cy="23700"/>
            </a:xfrm>
            <a:prstGeom prst="straightConnector1">
              <a:avLst/>
            </a:prstGeom>
            <a:noFill/>
            <a:ln w="25400" cap="flat" cmpd="sng">
              <a:solidFill>
                <a:srgbClr val="000000"/>
              </a:solidFill>
              <a:prstDash val="solid"/>
              <a:round/>
              <a:headEnd type="none" w="sm" len="sm"/>
              <a:tailEnd type="none" w="sm" len="sm"/>
            </a:ln>
          </p:spPr>
        </p:cxnSp>
        <p:sp>
          <p:nvSpPr>
            <p:cNvPr id="23" name="Google Shape;462;p50">
              <a:extLst>
                <a:ext uri="{FF2B5EF4-FFF2-40B4-BE49-F238E27FC236}">
                  <a16:creationId xmlns:a16="http://schemas.microsoft.com/office/drawing/2014/main" id="{5E031E6D-1A6D-2F8C-5EBB-CF8483D1A4D8}"/>
                </a:ext>
              </a:extLst>
            </p:cNvPr>
            <p:cNvSpPr txBox="1"/>
            <p:nvPr/>
          </p:nvSpPr>
          <p:spPr>
            <a:xfrm>
              <a:off x="2240798" y="1118280"/>
              <a:ext cx="646201" cy="307800"/>
            </a:xfrm>
            <a:prstGeom prst="rect">
              <a:avLst/>
            </a:prstGeom>
            <a:noFill/>
            <a:ln>
              <a:noFill/>
            </a:ln>
          </p:spPr>
          <p:txBody>
            <a:bodyPr spcFirstLastPara="1" wrap="square" lIns="91425" tIns="45700" rIns="91425" bIns="45700" anchor="t" anchorCtr="0">
              <a:spAutoFit/>
            </a:bodyPr>
            <a:lstStyle/>
            <a:p>
              <a:pPr>
                <a:buClr>
                  <a:srgbClr val="000000"/>
                </a:buClr>
                <a:buSzPts val="1400"/>
              </a:pPr>
              <a:r>
                <a:rPr lang="en" sz="1400" b="1">
                  <a:solidFill>
                    <a:srgbClr val="000000"/>
                  </a:solidFill>
                  <a:latin typeface="Arial Narrow"/>
                  <a:ea typeface="Arial Narrow"/>
                  <a:cs typeface="Arial Narrow"/>
                  <a:sym typeface="Arial Narrow"/>
                </a:rPr>
                <a:t>Input</a:t>
              </a:r>
              <a:endParaRPr sz="1400">
                <a:solidFill>
                  <a:srgbClr val="000000"/>
                </a:solidFill>
                <a:latin typeface="Arial"/>
                <a:ea typeface="Arial"/>
                <a:cs typeface="Arial"/>
                <a:sym typeface="Arial"/>
              </a:endParaRPr>
            </a:p>
          </p:txBody>
        </p:sp>
        <p:sp>
          <p:nvSpPr>
            <p:cNvPr id="24" name="Google Shape;463;p50">
              <a:extLst>
                <a:ext uri="{FF2B5EF4-FFF2-40B4-BE49-F238E27FC236}">
                  <a16:creationId xmlns:a16="http://schemas.microsoft.com/office/drawing/2014/main" id="{85B03F6A-EB31-F2B4-20F9-0DCE0C90C1FB}"/>
                </a:ext>
              </a:extLst>
            </p:cNvPr>
            <p:cNvSpPr txBox="1"/>
            <p:nvPr/>
          </p:nvSpPr>
          <p:spPr>
            <a:xfrm>
              <a:off x="6882397" y="1137198"/>
              <a:ext cx="803400" cy="307800"/>
            </a:xfrm>
            <a:prstGeom prst="rect">
              <a:avLst/>
            </a:prstGeom>
            <a:noFill/>
            <a:ln>
              <a:noFill/>
            </a:ln>
          </p:spPr>
          <p:txBody>
            <a:bodyPr spcFirstLastPara="1" wrap="square" lIns="91425" tIns="45700" rIns="91425" bIns="45700" anchor="t" anchorCtr="0">
              <a:spAutoFit/>
            </a:bodyPr>
            <a:lstStyle/>
            <a:p>
              <a:pPr>
                <a:buClr>
                  <a:srgbClr val="000000"/>
                </a:buClr>
                <a:buSzPts val="1400"/>
              </a:pPr>
              <a:r>
                <a:rPr lang="en" sz="1400" b="1">
                  <a:solidFill>
                    <a:srgbClr val="000000"/>
                  </a:solidFill>
                  <a:latin typeface="Arial Narrow"/>
                  <a:ea typeface="Arial Narrow"/>
                  <a:cs typeface="Arial Narrow"/>
                  <a:sym typeface="Arial Narrow"/>
                </a:rPr>
                <a:t>Output</a:t>
              </a:r>
              <a:endParaRPr sz="1400">
                <a:solidFill>
                  <a:srgbClr val="000000"/>
                </a:solidFill>
                <a:latin typeface="Arial"/>
                <a:ea typeface="Arial"/>
                <a:cs typeface="Arial"/>
                <a:sym typeface="Arial"/>
              </a:endParaRPr>
            </a:p>
          </p:txBody>
        </p:sp>
        <p:cxnSp>
          <p:nvCxnSpPr>
            <p:cNvPr id="25" name="Google Shape;464;p50">
              <a:extLst>
                <a:ext uri="{FF2B5EF4-FFF2-40B4-BE49-F238E27FC236}">
                  <a16:creationId xmlns:a16="http://schemas.microsoft.com/office/drawing/2014/main" id="{902FBABE-8F14-B94B-FFF5-03BB76D7DBC5}"/>
                </a:ext>
              </a:extLst>
            </p:cNvPr>
            <p:cNvCxnSpPr/>
            <p:nvPr/>
          </p:nvCxnSpPr>
          <p:spPr>
            <a:xfrm rot="10800000" flipH="1">
              <a:off x="5732768" y="1585102"/>
              <a:ext cx="2929800" cy="8100"/>
            </a:xfrm>
            <a:prstGeom prst="straightConnector1">
              <a:avLst/>
            </a:prstGeom>
            <a:noFill/>
            <a:ln w="25400" cap="flat" cmpd="sng">
              <a:solidFill>
                <a:srgbClr val="000000"/>
              </a:solidFill>
              <a:prstDash val="solid"/>
              <a:round/>
              <a:headEnd type="none" w="sm" len="sm"/>
              <a:tailEnd type="none" w="sm" len="sm"/>
            </a:ln>
          </p:spPr>
        </p:cxnSp>
      </p:grpSp>
      <p:sp>
        <p:nvSpPr>
          <p:cNvPr id="28" name="TextBox 27">
            <a:extLst>
              <a:ext uri="{FF2B5EF4-FFF2-40B4-BE49-F238E27FC236}">
                <a16:creationId xmlns:a16="http://schemas.microsoft.com/office/drawing/2014/main" id="{ADD34CE8-A058-7032-85D6-ECCF38C49016}"/>
              </a:ext>
            </a:extLst>
          </p:cNvPr>
          <p:cNvSpPr txBox="1"/>
          <p:nvPr/>
        </p:nvSpPr>
        <p:spPr>
          <a:xfrm>
            <a:off x="4345133" y="4585673"/>
            <a:ext cx="4716378" cy="1200329"/>
          </a:xfrm>
          <a:prstGeom prst="rect">
            <a:avLst/>
          </a:prstGeom>
          <a:noFill/>
        </p:spPr>
        <p:txBody>
          <a:bodyPr wrap="square">
            <a:spAutoFit/>
          </a:bodyPr>
          <a:lstStyle/>
          <a:p>
            <a:pPr marL="285750" indent="-285750">
              <a:buFont typeface="Arial" panose="020B0604020202020204" pitchFamily="34" charset="0"/>
              <a:buChar char="•"/>
            </a:pPr>
            <a:r>
              <a:rPr lang="en-US" dirty="0">
                <a:effectLst/>
              </a:rPr>
              <a:t>If we run this locally: </a:t>
            </a:r>
            <a:r>
              <a:rPr lang="en-US" b="1" dirty="0">
                <a:effectLst/>
              </a:rPr>
              <a:t>200+ days</a:t>
            </a:r>
            <a:r>
              <a:rPr lang="en-US" dirty="0">
                <a:effectLst/>
              </a:rPr>
              <a:t>!!</a:t>
            </a:r>
          </a:p>
          <a:p>
            <a:pPr marL="285750" indent="-285750">
              <a:buFont typeface="Arial" panose="020B0604020202020204" pitchFamily="34" charset="0"/>
              <a:buChar char="•"/>
            </a:pPr>
            <a:r>
              <a:rPr lang="en-US" dirty="0"/>
              <a:t>and this is only for 1 species and 1 tool</a:t>
            </a:r>
          </a:p>
          <a:p>
            <a:pPr marL="285750" indent="-285750">
              <a:buFont typeface="Arial" panose="020B0604020202020204" pitchFamily="34" charset="0"/>
              <a:buChar char="•"/>
            </a:pPr>
            <a:r>
              <a:rPr lang="en-US" dirty="0"/>
              <a:t>When will we actually see the real-world impact?!</a:t>
            </a:r>
          </a:p>
        </p:txBody>
      </p:sp>
      <p:sp>
        <p:nvSpPr>
          <p:cNvPr id="30" name="TextBox 29">
            <a:extLst>
              <a:ext uri="{FF2B5EF4-FFF2-40B4-BE49-F238E27FC236}">
                <a16:creationId xmlns:a16="http://schemas.microsoft.com/office/drawing/2014/main" id="{A2197BE6-A4D8-A4B8-3116-146A8CD60146}"/>
              </a:ext>
            </a:extLst>
          </p:cNvPr>
          <p:cNvSpPr txBox="1"/>
          <p:nvPr/>
        </p:nvSpPr>
        <p:spPr>
          <a:xfrm>
            <a:off x="2140038" y="6525957"/>
            <a:ext cx="5905873" cy="400110"/>
          </a:xfrm>
          <a:prstGeom prst="rect">
            <a:avLst/>
          </a:prstGeom>
          <a:noFill/>
        </p:spPr>
        <p:txBody>
          <a:bodyPr wrap="square">
            <a:spAutoFit/>
          </a:bodyPr>
          <a:lstStyle/>
          <a:p>
            <a:pPr>
              <a:buNone/>
            </a:pPr>
            <a:r>
              <a:rPr lang="en-US" sz="2000" b="1" dirty="0">
                <a:latin typeface="-apple-system"/>
              </a:rPr>
              <a:t>Condor to the rescue! Took ~2 days</a:t>
            </a:r>
            <a:endParaRPr lang="en-US" sz="2000" dirty="0">
              <a:effectLst/>
              <a:latin typeface="-apple-system"/>
            </a:endParaRPr>
          </a:p>
        </p:txBody>
      </p:sp>
    </p:spTree>
    <p:extLst>
      <p:ext uri="{BB962C8B-B14F-4D97-AF65-F5344CB8AC3E}">
        <p14:creationId xmlns:p14="http://schemas.microsoft.com/office/powerpoint/2010/main" val="150211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8"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A9C9C-093F-910E-ACCE-A8BBB2A7713E}"/>
              </a:ext>
            </a:extLst>
          </p:cNvPr>
          <p:cNvSpPr>
            <a:spLocks noGrp="1"/>
          </p:cNvSpPr>
          <p:nvPr>
            <p:ph type="title"/>
          </p:nvPr>
        </p:nvSpPr>
        <p:spPr>
          <a:solidFill>
            <a:srgbClr val="021F60"/>
          </a:solidFill>
        </p:spPr>
        <p:txBody>
          <a:bodyPr/>
          <a:lstStyle/>
          <a:p>
            <a:r>
              <a:rPr lang="en" dirty="0"/>
              <a:t>Identify key regulators </a:t>
            </a:r>
            <a:r>
              <a:rPr lang="en-IE" dirty="0"/>
              <a:t>for mucilage production</a:t>
            </a:r>
            <a:endParaRPr lang="en-US" dirty="0"/>
          </a:p>
        </p:txBody>
      </p:sp>
      <p:sp>
        <p:nvSpPr>
          <p:cNvPr id="8" name="Google Shape;190;p5">
            <a:extLst>
              <a:ext uri="{FF2B5EF4-FFF2-40B4-BE49-F238E27FC236}">
                <a16:creationId xmlns:a16="http://schemas.microsoft.com/office/drawing/2014/main" id="{8EF049F0-F98E-3C69-058D-9514ACB5165D}"/>
              </a:ext>
            </a:extLst>
          </p:cNvPr>
          <p:cNvSpPr txBox="1"/>
          <p:nvPr/>
        </p:nvSpPr>
        <p:spPr>
          <a:xfrm>
            <a:off x="6651444" y="5639645"/>
            <a:ext cx="2280075" cy="561662"/>
          </a:xfrm>
          <a:prstGeom prst="rect">
            <a:avLst/>
          </a:prstGeom>
          <a:noFill/>
          <a:ln>
            <a:noFill/>
          </a:ln>
        </p:spPr>
        <p:txBody>
          <a:bodyPr spcFirstLastPara="1" wrap="square" lIns="68569" tIns="34275" rIns="68569" bIns="342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IE" sz="1600" b="0" i="0" u="none" strike="noStrike" kern="0" cap="none" spc="0" normalizeH="0" baseline="0" noProof="0" dirty="0">
                <a:ln>
                  <a:noFill/>
                </a:ln>
                <a:solidFill>
                  <a:prstClr val="black"/>
                </a:solidFill>
                <a:effectLst/>
                <a:uLnTx/>
                <a:uFillTx/>
                <a:latin typeface="Arial Narrow" panose="020B0604020202020204" pitchFamily="34" charset="0"/>
                <a:ea typeface="Calibri"/>
                <a:cs typeface="Arial Narrow" panose="020B0604020202020204" pitchFamily="34" charset="0"/>
                <a:sym typeface="Calibri"/>
              </a:rPr>
              <a:t>Regulator(s) of interest: </a:t>
            </a:r>
            <a:r>
              <a:rPr kumimoji="0" lang="en-IE" sz="1600" b="0" i="0" u="none" strike="noStrike" kern="0" cap="none" spc="0" normalizeH="0" baseline="0" noProof="0" dirty="0">
                <a:ln>
                  <a:noFill/>
                </a:ln>
                <a:solidFill>
                  <a:prstClr val="black"/>
                </a:solidFill>
                <a:effectLst/>
                <a:highlight>
                  <a:srgbClr val="FC8072"/>
                </a:highlight>
                <a:uLnTx/>
                <a:uFillTx/>
                <a:latin typeface="Arial Narrow" panose="020B0604020202020204" pitchFamily="34" charset="0"/>
                <a:ea typeface="Calibri"/>
                <a:cs typeface="Arial Narrow" panose="020B0604020202020204" pitchFamily="34" charset="0"/>
                <a:sym typeface="Calibri"/>
              </a:rPr>
              <a:t>MtrunA17_Chr3g0132281</a:t>
            </a:r>
            <a:endParaRPr kumimoji="0" sz="1200" b="0" i="0" u="none" strike="noStrike" kern="0" cap="none" spc="0" normalizeH="0" baseline="0" noProof="0" dirty="0">
              <a:ln>
                <a:noFill/>
              </a:ln>
              <a:solidFill>
                <a:srgbClr val="000000"/>
              </a:solidFill>
              <a:effectLst/>
              <a:highlight>
                <a:srgbClr val="FC8072"/>
              </a:highlight>
              <a:uLnTx/>
              <a:uFillTx/>
              <a:latin typeface="Arial Narrow" panose="020B0604020202020204" pitchFamily="34" charset="0"/>
              <a:cs typeface="Arial Narrow" panose="020B0604020202020204" pitchFamily="34" charset="0"/>
              <a:sym typeface="Arial"/>
            </a:endParaRPr>
          </a:p>
        </p:txBody>
      </p:sp>
      <p:pic>
        <p:nvPicPr>
          <p:cNvPr id="17" name="Picture 16" descr="A screenshot of a computer&#10;&#10;Description automatically generated">
            <a:extLst>
              <a:ext uri="{FF2B5EF4-FFF2-40B4-BE49-F238E27FC236}">
                <a16:creationId xmlns:a16="http://schemas.microsoft.com/office/drawing/2014/main" id="{45601507-97C1-22B4-BFF2-E29258681B25}"/>
              </a:ext>
            </a:extLst>
          </p:cNvPr>
          <p:cNvPicPr>
            <a:picLocks noChangeAspect="1"/>
          </p:cNvPicPr>
          <p:nvPr/>
        </p:nvPicPr>
        <p:blipFill rotWithShape="1">
          <a:blip r:embed="rId3"/>
          <a:srcRect l="11204" t="1982" r="899" b="2342"/>
          <a:stretch/>
        </p:blipFill>
        <p:spPr>
          <a:xfrm>
            <a:off x="6031197" y="1572426"/>
            <a:ext cx="3071372" cy="3951043"/>
          </a:xfrm>
          <a:prstGeom prst="rect">
            <a:avLst/>
          </a:prstGeom>
        </p:spPr>
      </p:pic>
      <p:pic>
        <p:nvPicPr>
          <p:cNvPr id="18" name="Google Shape;135;p6">
            <a:extLst>
              <a:ext uri="{FF2B5EF4-FFF2-40B4-BE49-F238E27FC236}">
                <a16:creationId xmlns:a16="http://schemas.microsoft.com/office/drawing/2014/main" id="{AFB312CB-18AA-7EC9-FBC0-AC728E59FC19}"/>
              </a:ext>
            </a:extLst>
          </p:cNvPr>
          <p:cNvPicPr preferRelativeResize="0"/>
          <p:nvPr/>
        </p:nvPicPr>
        <p:blipFill rotWithShape="1">
          <a:blip r:embed="rId4">
            <a:alphaModFix/>
          </a:blip>
          <a:srcRect/>
          <a:stretch/>
        </p:blipFill>
        <p:spPr>
          <a:xfrm>
            <a:off x="9136" y="2301359"/>
            <a:ext cx="2673096" cy="2493176"/>
          </a:xfrm>
          <a:prstGeom prst="rect">
            <a:avLst/>
          </a:prstGeom>
          <a:noFill/>
          <a:ln>
            <a:noFill/>
          </a:ln>
        </p:spPr>
      </p:pic>
      <p:sp>
        <p:nvSpPr>
          <p:cNvPr id="19" name="Google Shape;136;p6">
            <a:extLst>
              <a:ext uri="{FF2B5EF4-FFF2-40B4-BE49-F238E27FC236}">
                <a16:creationId xmlns:a16="http://schemas.microsoft.com/office/drawing/2014/main" id="{8CC1C38D-9EA7-1237-C8AD-CF924693AC51}"/>
              </a:ext>
            </a:extLst>
          </p:cNvPr>
          <p:cNvSpPr txBox="1"/>
          <p:nvPr/>
        </p:nvSpPr>
        <p:spPr>
          <a:xfrm>
            <a:off x="0" y="5056908"/>
            <a:ext cx="1495149" cy="73862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Narrow"/>
                <a:ea typeface="Arial Narrow"/>
                <a:cs typeface="Arial Narrow"/>
                <a:sym typeface="Arial Narrow"/>
              </a:rPr>
              <a:t>Border cells</a:t>
            </a:r>
            <a:r>
              <a:rPr kumimoji="0" lang="en-US" sz="1400" b="0" i="0" u="none" strike="noStrike" kern="0" cap="none" spc="0" normalizeH="0" baseline="0" noProof="0" dirty="0">
                <a:ln>
                  <a:noFill/>
                </a:ln>
                <a:solidFill>
                  <a:srgbClr val="000000"/>
                </a:solidFill>
                <a:effectLst/>
                <a:uLnTx/>
                <a:uFillTx/>
                <a:latin typeface="Arial Narrow"/>
                <a:ea typeface="Arial Narrow"/>
                <a:cs typeface="Arial Narrow"/>
                <a:sym typeface="Arial Narrow"/>
              </a:rPr>
              <a:t> </a:t>
            </a:r>
            <a:br>
              <a:rPr kumimoji="0" lang="en-US" sz="1400" b="0" i="0" u="none" strike="noStrike" kern="0" cap="none" spc="0" normalizeH="0" baseline="0" noProof="0" dirty="0">
                <a:ln>
                  <a:noFill/>
                </a:ln>
                <a:solidFill>
                  <a:srgbClr val="000000"/>
                </a:solidFill>
                <a:effectLst/>
                <a:uLnTx/>
                <a:uFillTx/>
                <a:latin typeface="Arial Narrow"/>
                <a:ea typeface="Arial Narrow"/>
                <a:cs typeface="Arial Narrow"/>
                <a:sym typeface="Arial Narrow"/>
              </a:rPr>
            </a:br>
            <a:r>
              <a:rPr kumimoji="0" lang="en-US" sz="1400" b="0" i="0" u="none" strike="noStrike" kern="0" cap="none" spc="0" normalizeH="0" baseline="0" noProof="0" dirty="0">
                <a:ln>
                  <a:noFill/>
                </a:ln>
                <a:solidFill>
                  <a:srgbClr val="000000"/>
                </a:solidFill>
                <a:effectLst/>
                <a:uLnTx/>
                <a:uFillTx/>
                <a:latin typeface="Arial Narrow"/>
                <a:ea typeface="Arial Narrow"/>
                <a:cs typeface="Arial Narrow"/>
                <a:sym typeface="Arial Narrow"/>
              </a:rPr>
              <a:t>produce the mucilage</a:t>
            </a:r>
            <a:endParaRPr kumimoji="0" lang="ru-RU" sz="1400" b="0" i="0" u="none" strike="noStrike" kern="0" cap="none" spc="0" normalizeH="0" baseline="0" noProof="0" dirty="0">
              <a:ln>
                <a:noFill/>
              </a:ln>
              <a:solidFill>
                <a:srgbClr val="000000"/>
              </a:solidFill>
              <a:effectLst/>
              <a:uLnTx/>
              <a:uFillTx/>
              <a:latin typeface="Arial Narrow"/>
              <a:ea typeface="Arial Narrow"/>
              <a:cs typeface="Arial Narrow"/>
              <a:sym typeface="Arial Narrow"/>
            </a:endParaRPr>
          </a:p>
        </p:txBody>
      </p:sp>
      <p:cxnSp>
        <p:nvCxnSpPr>
          <p:cNvPr id="20" name="Google Shape;137;p6">
            <a:extLst>
              <a:ext uri="{FF2B5EF4-FFF2-40B4-BE49-F238E27FC236}">
                <a16:creationId xmlns:a16="http://schemas.microsoft.com/office/drawing/2014/main" id="{2EA3E3CC-8A99-9D45-E75A-EC63031A8C88}"/>
              </a:ext>
            </a:extLst>
          </p:cNvPr>
          <p:cNvCxnSpPr>
            <a:cxnSpLocks/>
          </p:cNvCxnSpPr>
          <p:nvPr/>
        </p:nvCxnSpPr>
        <p:spPr>
          <a:xfrm flipH="1" flipV="1">
            <a:off x="642418" y="4779787"/>
            <a:ext cx="55672" cy="342820"/>
          </a:xfrm>
          <a:prstGeom prst="straightConnector1">
            <a:avLst/>
          </a:prstGeom>
          <a:noFill/>
          <a:ln w="38100" cap="flat" cmpd="sng">
            <a:solidFill>
              <a:srgbClr val="0070C0"/>
            </a:solidFill>
            <a:prstDash val="solid"/>
            <a:round/>
            <a:headEnd type="none" w="sm" len="sm"/>
            <a:tailEnd type="triangle" w="med" len="med"/>
          </a:ln>
        </p:spPr>
      </p:cxnSp>
      <p:pic>
        <p:nvPicPr>
          <p:cNvPr id="13" name="Picture 12">
            <a:extLst>
              <a:ext uri="{FF2B5EF4-FFF2-40B4-BE49-F238E27FC236}">
                <a16:creationId xmlns:a16="http://schemas.microsoft.com/office/drawing/2014/main" id="{2F62F079-3815-25EF-49CB-25110C9D251F}"/>
              </a:ext>
            </a:extLst>
          </p:cNvPr>
          <p:cNvPicPr>
            <a:picLocks noChangeAspect="1"/>
          </p:cNvPicPr>
          <p:nvPr/>
        </p:nvPicPr>
        <p:blipFill rotWithShape="1">
          <a:blip r:embed="rId5"/>
          <a:srcRect l="7806" t="5446" r="4102" b="6628"/>
          <a:stretch/>
        </p:blipFill>
        <p:spPr>
          <a:xfrm>
            <a:off x="2706432" y="1838539"/>
            <a:ext cx="3237169" cy="3418816"/>
          </a:xfrm>
          <a:prstGeom prst="rect">
            <a:avLst/>
          </a:prstGeom>
        </p:spPr>
      </p:pic>
      <p:cxnSp>
        <p:nvCxnSpPr>
          <p:cNvPr id="37" name="Google Shape;137;p6">
            <a:extLst>
              <a:ext uri="{FF2B5EF4-FFF2-40B4-BE49-F238E27FC236}">
                <a16:creationId xmlns:a16="http://schemas.microsoft.com/office/drawing/2014/main" id="{1D7DBAB5-988B-92B5-B8D4-150C4700869F}"/>
              </a:ext>
            </a:extLst>
          </p:cNvPr>
          <p:cNvCxnSpPr>
            <a:cxnSpLocks/>
          </p:cNvCxnSpPr>
          <p:nvPr/>
        </p:nvCxnSpPr>
        <p:spPr>
          <a:xfrm flipV="1">
            <a:off x="1211283" y="4854141"/>
            <a:ext cx="1871017" cy="347251"/>
          </a:xfrm>
          <a:prstGeom prst="straightConnector1">
            <a:avLst/>
          </a:prstGeom>
          <a:noFill/>
          <a:ln w="38100" cap="flat" cmpd="sng">
            <a:solidFill>
              <a:srgbClr val="0070C0"/>
            </a:solidFill>
            <a:prstDash val="solid"/>
            <a:round/>
            <a:headEnd type="none" w="sm" len="sm"/>
            <a:tailEnd type="triangle" w="med" len="med"/>
          </a:ln>
        </p:spPr>
      </p:cxnSp>
      <mc:AlternateContent xmlns:mc="http://schemas.openxmlformats.org/markup-compatibility/2006" xmlns:p14="http://schemas.microsoft.com/office/powerpoint/2010/main">
        <mc:Choice Requires="p14">
          <p:contentPart p14:bwMode="auto" r:id="rId6">
            <p14:nvContentPartPr>
              <p14:cNvPr id="44" name="Ink 43">
                <a:extLst>
                  <a:ext uri="{FF2B5EF4-FFF2-40B4-BE49-F238E27FC236}">
                    <a16:creationId xmlns:a16="http://schemas.microsoft.com/office/drawing/2014/main" id="{511AF1CA-6F36-926A-5D48-4F0B9DDF0E23}"/>
                  </a:ext>
                </a:extLst>
              </p14:cNvPr>
              <p14:cNvContentPartPr/>
              <p14:nvPr/>
            </p14:nvContentPartPr>
            <p14:xfrm>
              <a:off x="3082300" y="4223105"/>
              <a:ext cx="1775352" cy="978287"/>
            </p14:xfrm>
          </p:contentPart>
        </mc:Choice>
        <mc:Fallback xmlns="">
          <p:pic>
            <p:nvPicPr>
              <p:cNvPr id="44" name="Ink 43">
                <a:extLst>
                  <a:ext uri="{FF2B5EF4-FFF2-40B4-BE49-F238E27FC236}">
                    <a16:creationId xmlns:a16="http://schemas.microsoft.com/office/drawing/2014/main" id="{511AF1CA-6F36-926A-5D48-4F0B9DDF0E23}"/>
                  </a:ext>
                </a:extLst>
              </p:cNvPr>
              <p:cNvPicPr/>
              <p:nvPr/>
            </p:nvPicPr>
            <p:blipFill>
              <a:blip r:embed="rId7"/>
              <a:stretch>
                <a:fillRect/>
              </a:stretch>
            </p:blipFill>
            <p:spPr>
              <a:xfrm>
                <a:off x="3072939" y="4214107"/>
                <a:ext cx="1794074" cy="997003"/>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9" name="Ink 48">
                <a:extLst>
                  <a:ext uri="{FF2B5EF4-FFF2-40B4-BE49-F238E27FC236}">
                    <a16:creationId xmlns:a16="http://schemas.microsoft.com/office/drawing/2014/main" id="{24093CF9-D321-0C48-44DC-6C00F1FC13FD}"/>
                  </a:ext>
                </a:extLst>
              </p14:cNvPr>
              <p14:cNvContentPartPr/>
              <p14:nvPr/>
            </p14:nvContentPartPr>
            <p14:xfrm>
              <a:off x="2465615" y="1774370"/>
              <a:ext cx="669472" cy="402941"/>
            </p14:xfrm>
          </p:contentPart>
        </mc:Choice>
        <mc:Fallback xmlns="">
          <p:pic>
            <p:nvPicPr>
              <p:cNvPr id="49" name="Ink 48">
                <a:extLst>
                  <a:ext uri="{FF2B5EF4-FFF2-40B4-BE49-F238E27FC236}">
                    <a16:creationId xmlns:a16="http://schemas.microsoft.com/office/drawing/2014/main" id="{24093CF9-D321-0C48-44DC-6C00F1FC13FD}"/>
                  </a:ext>
                </a:extLst>
              </p:cNvPr>
              <p:cNvPicPr/>
              <p:nvPr/>
            </p:nvPicPr>
            <p:blipFill>
              <a:blip r:embed="rId9"/>
              <a:stretch>
                <a:fillRect/>
              </a:stretch>
            </p:blipFill>
            <p:spPr>
              <a:xfrm>
                <a:off x="2402852" y="1709678"/>
                <a:ext cx="795359" cy="531956"/>
              </a:xfrm>
              <a:prstGeom prst="rect">
                <a:avLst/>
              </a:prstGeom>
            </p:spPr>
          </p:pic>
        </mc:Fallback>
      </mc:AlternateContent>
    </p:spTree>
    <p:extLst>
      <p:ext uri="{BB962C8B-B14F-4D97-AF65-F5344CB8AC3E}">
        <p14:creationId xmlns:p14="http://schemas.microsoft.com/office/powerpoint/2010/main" val="5042796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E53D0-7F78-E598-3A60-E7F201DF21D4}"/>
              </a:ext>
            </a:extLst>
          </p:cNvPr>
          <p:cNvSpPr>
            <a:spLocks noGrp="1"/>
          </p:cNvSpPr>
          <p:nvPr>
            <p:ph type="title"/>
          </p:nvPr>
        </p:nvSpPr>
        <p:spPr>
          <a:solidFill>
            <a:srgbClr val="021F60"/>
          </a:solidFill>
        </p:spPr>
        <p:txBody>
          <a:bodyPr/>
          <a:lstStyle/>
          <a:p>
            <a:r>
              <a:rPr lang="en-US" dirty="0"/>
              <a:t>Conclusions</a:t>
            </a:r>
          </a:p>
        </p:txBody>
      </p:sp>
      <p:sp>
        <p:nvSpPr>
          <p:cNvPr id="3" name="Content Placeholder 2">
            <a:extLst>
              <a:ext uri="{FF2B5EF4-FFF2-40B4-BE49-F238E27FC236}">
                <a16:creationId xmlns:a16="http://schemas.microsoft.com/office/drawing/2014/main" id="{C9D7CD76-C115-4A48-837C-942489E6843C}"/>
              </a:ext>
            </a:extLst>
          </p:cNvPr>
          <p:cNvSpPr>
            <a:spLocks noGrp="1"/>
          </p:cNvSpPr>
          <p:nvPr>
            <p:ph idx="1"/>
          </p:nvPr>
        </p:nvSpPr>
        <p:spPr>
          <a:xfrm>
            <a:off x="475670" y="1389386"/>
            <a:ext cx="7764440" cy="5253152"/>
          </a:xfrm>
        </p:spPr>
        <p:txBody>
          <a:bodyPr>
            <a:normAutofit/>
          </a:bodyPr>
          <a:lstStyle/>
          <a:p>
            <a:r>
              <a:rPr lang="en-US" dirty="0"/>
              <a:t>We have analyzed single cell dataset of Medicago, Maize, Sorghum to identity key root cell types</a:t>
            </a:r>
          </a:p>
          <a:p>
            <a:pPr lvl="1"/>
            <a:r>
              <a:rPr lang="en-US" dirty="0"/>
              <a:t>Select regulators validated in the lab for Medicago!</a:t>
            </a:r>
          </a:p>
          <a:p>
            <a:pPr marL="457200" lvl="1" indent="0">
              <a:buNone/>
            </a:pPr>
            <a:endParaRPr lang="en-US" dirty="0"/>
          </a:p>
          <a:p>
            <a:r>
              <a:rPr lang="en-US" dirty="0"/>
              <a:t>Multi-species comparative analysis to identify conserved and diverged regulators for root cap, aerial root formation</a:t>
            </a:r>
          </a:p>
        </p:txBody>
      </p:sp>
    </p:spTree>
    <p:extLst>
      <p:ext uri="{BB962C8B-B14F-4D97-AF65-F5344CB8AC3E}">
        <p14:creationId xmlns:p14="http://schemas.microsoft.com/office/powerpoint/2010/main" val="3985139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96991-9F7B-51E2-0222-0C74F76CDC6B}"/>
              </a:ext>
            </a:extLst>
          </p:cNvPr>
          <p:cNvSpPr>
            <a:spLocks noGrp="1"/>
          </p:cNvSpPr>
          <p:nvPr>
            <p:ph type="title"/>
          </p:nvPr>
        </p:nvSpPr>
        <p:spPr>
          <a:solidFill>
            <a:srgbClr val="021F60"/>
          </a:solidFill>
        </p:spPr>
        <p:txBody>
          <a:bodyPr/>
          <a:lstStyle/>
          <a:p>
            <a:r>
              <a:rPr lang="en-US" dirty="0"/>
              <a:t>Compensatory renal growth (CRG)</a:t>
            </a:r>
          </a:p>
        </p:txBody>
      </p:sp>
      <p:sp>
        <p:nvSpPr>
          <p:cNvPr id="3" name="Content Placeholder 2">
            <a:extLst>
              <a:ext uri="{FF2B5EF4-FFF2-40B4-BE49-F238E27FC236}">
                <a16:creationId xmlns:a16="http://schemas.microsoft.com/office/drawing/2014/main" id="{F1C9BBD2-A247-61B1-FE1F-69F913DB669D}"/>
              </a:ext>
            </a:extLst>
          </p:cNvPr>
          <p:cNvSpPr>
            <a:spLocks noGrp="1"/>
          </p:cNvSpPr>
          <p:nvPr>
            <p:ph idx="1"/>
          </p:nvPr>
        </p:nvSpPr>
        <p:spPr>
          <a:xfrm>
            <a:off x="137794" y="1382711"/>
            <a:ext cx="6476045" cy="5475289"/>
          </a:xfrm>
        </p:spPr>
        <p:txBody>
          <a:bodyPr>
            <a:normAutofit lnSpcReduction="10000"/>
          </a:bodyPr>
          <a:lstStyle/>
          <a:p>
            <a:r>
              <a:rPr lang="en-US" dirty="0"/>
              <a:t>What is Compensatory Renal Growth (CRG)?</a:t>
            </a:r>
          </a:p>
          <a:p>
            <a:pPr marL="0" indent="0">
              <a:buNone/>
            </a:pPr>
            <a:br>
              <a:rPr lang="en-US" dirty="0"/>
            </a:br>
            <a:br>
              <a:rPr lang="en-US" dirty="0"/>
            </a:br>
            <a:br>
              <a:rPr lang="en-US" dirty="0"/>
            </a:br>
            <a:br>
              <a:rPr lang="en-US" dirty="0"/>
            </a:br>
            <a:br>
              <a:rPr lang="en-US" dirty="0"/>
            </a:br>
            <a:br>
              <a:rPr lang="en-US" dirty="0"/>
            </a:br>
            <a:br>
              <a:rPr lang="en-US" dirty="0"/>
            </a:br>
            <a:endParaRPr lang="en-US" dirty="0"/>
          </a:p>
          <a:p>
            <a:pPr marL="0" indent="0">
              <a:buNone/>
            </a:pPr>
            <a:endParaRPr lang="en-US" dirty="0"/>
          </a:p>
          <a:p>
            <a:r>
              <a:rPr lang="en-US" dirty="0"/>
              <a:t>GRNs can help disentangle CRG</a:t>
            </a:r>
          </a:p>
          <a:p>
            <a:r>
              <a:rPr lang="en-US" dirty="0"/>
              <a:t>Evolution can help transfer knowledge from model organisms to human</a:t>
            </a:r>
          </a:p>
          <a:p>
            <a:endParaRPr lang="en-US" dirty="0"/>
          </a:p>
        </p:txBody>
      </p:sp>
      <p:pic>
        <p:nvPicPr>
          <p:cNvPr id="3074" name="Picture 2">
            <a:extLst>
              <a:ext uri="{FF2B5EF4-FFF2-40B4-BE49-F238E27FC236}">
                <a16:creationId xmlns:a16="http://schemas.microsoft.com/office/drawing/2014/main" id="{46C200BE-5EB0-1F44-5BE4-0E409C27C9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2835" y="1225048"/>
            <a:ext cx="970659" cy="97065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DDB0985-DF20-64FA-2ACC-33806B1F3718}"/>
              </a:ext>
            </a:extLst>
          </p:cNvPr>
          <p:cNvPicPr>
            <a:picLocks noChangeAspect="1"/>
          </p:cNvPicPr>
          <p:nvPr/>
        </p:nvPicPr>
        <p:blipFill rotWithShape="1">
          <a:blip r:embed="rId4"/>
          <a:srcRect r="40928"/>
          <a:stretch/>
        </p:blipFill>
        <p:spPr>
          <a:xfrm>
            <a:off x="385762" y="1927952"/>
            <a:ext cx="6228077" cy="3092692"/>
          </a:xfrm>
          <a:prstGeom prst="rect">
            <a:avLst/>
          </a:prstGeom>
          <a:ln w="28575">
            <a:solidFill>
              <a:schemeClr val="tx1"/>
            </a:solidFill>
          </a:ln>
        </p:spPr>
      </p:pic>
      <p:pic>
        <p:nvPicPr>
          <p:cNvPr id="14" name="Picture 13">
            <a:extLst>
              <a:ext uri="{FF2B5EF4-FFF2-40B4-BE49-F238E27FC236}">
                <a16:creationId xmlns:a16="http://schemas.microsoft.com/office/drawing/2014/main" id="{39C774A0-A444-CD84-BB60-B009547316F2}"/>
              </a:ext>
            </a:extLst>
          </p:cNvPr>
          <p:cNvPicPr>
            <a:picLocks noChangeAspect="1"/>
          </p:cNvPicPr>
          <p:nvPr/>
        </p:nvPicPr>
        <p:blipFill>
          <a:blip r:embed="rId5"/>
          <a:stretch>
            <a:fillRect/>
          </a:stretch>
        </p:blipFill>
        <p:spPr>
          <a:xfrm>
            <a:off x="6891252" y="2655390"/>
            <a:ext cx="942008" cy="1014417"/>
          </a:xfrm>
          <a:prstGeom prst="rect">
            <a:avLst/>
          </a:prstGeom>
          <a:ln w="28575">
            <a:solidFill>
              <a:schemeClr val="tx1"/>
            </a:solidFill>
          </a:ln>
        </p:spPr>
      </p:pic>
      <p:pic>
        <p:nvPicPr>
          <p:cNvPr id="16" name="Picture 15">
            <a:extLst>
              <a:ext uri="{FF2B5EF4-FFF2-40B4-BE49-F238E27FC236}">
                <a16:creationId xmlns:a16="http://schemas.microsoft.com/office/drawing/2014/main" id="{577DFCFD-F1CA-9766-1FC7-5E4ED45F983B}"/>
              </a:ext>
            </a:extLst>
          </p:cNvPr>
          <p:cNvPicPr>
            <a:picLocks noChangeAspect="1"/>
          </p:cNvPicPr>
          <p:nvPr/>
        </p:nvPicPr>
        <p:blipFill>
          <a:blip r:embed="rId6"/>
          <a:stretch>
            <a:fillRect/>
          </a:stretch>
        </p:blipFill>
        <p:spPr>
          <a:xfrm>
            <a:off x="7960570" y="4288759"/>
            <a:ext cx="931852" cy="1144870"/>
          </a:xfrm>
          <a:prstGeom prst="rect">
            <a:avLst/>
          </a:prstGeom>
          <a:ln w="28575">
            <a:solidFill>
              <a:schemeClr val="tx1"/>
            </a:solidFill>
          </a:ln>
        </p:spPr>
      </p:pic>
      <p:pic>
        <p:nvPicPr>
          <p:cNvPr id="18" name="Picture 17">
            <a:extLst>
              <a:ext uri="{FF2B5EF4-FFF2-40B4-BE49-F238E27FC236}">
                <a16:creationId xmlns:a16="http://schemas.microsoft.com/office/drawing/2014/main" id="{D3A71257-CCFD-CF97-7E2E-4E5AD21FD808}"/>
              </a:ext>
            </a:extLst>
          </p:cNvPr>
          <p:cNvPicPr>
            <a:picLocks noChangeAspect="1"/>
          </p:cNvPicPr>
          <p:nvPr/>
        </p:nvPicPr>
        <p:blipFill>
          <a:blip r:embed="rId7"/>
          <a:stretch>
            <a:fillRect/>
          </a:stretch>
        </p:blipFill>
        <p:spPr>
          <a:xfrm>
            <a:off x="6854932" y="4288759"/>
            <a:ext cx="971453" cy="1144870"/>
          </a:xfrm>
          <a:prstGeom prst="rect">
            <a:avLst/>
          </a:prstGeom>
          <a:ln w="28575">
            <a:solidFill>
              <a:schemeClr val="tx1"/>
            </a:solidFill>
          </a:ln>
        </p:spPr>
      </p:pic>
      <p:pic>
        <p:nvPicPr>
          <p:cNvPr id="21" name="Picture 20">
            <a:extLst>
              <a:ext uri="{FF2B5EF4-FFF2-40B4-BE49-F238E27FC236}">
                <a16:creationId xmlns:a16="http://schemas.microsoft.com/office/drawing/2014/main" id="{D8565487-DDAB-9A58-131C-59AB9DF9FC4D}"/>
              </a:ext>
            </a:extLst>
          </p:cNvPr>
          <p:cNvPicPr>
            <a:picLocks noChangeAspect="1"/>
          </p:cNvPicPr>
          <p:nvPr/>
        </p:nvPicPr>
        <p:blipFill>
          <a:blip r:embed="rId8"/>
          <a:stretch>
            <a:fillRect/>
          </a:stretch>
        </p:blipFill>
        <p:spPr>
          <a:xfrm>
            <a:off x="7967075" y="2655390"/>
            <a:ext cx="931852" cy="1014418"/>
          </a:xfrm>
          <a:prstGeom prst="rect">
            <a:avLst/>
          </a:prstGeom>
          <a:ln w="28575">
            <a:solidFill>
              <a:schemeClr val="tx1"/>
            </a:solidFill>
          </a:ln>
        </p:spPr>
      </p:pic>
      <p:sp>
        <p:nvSpPr>
          <p:cNvPr id="22" name="TextBox 21">
            <a:extLst>
              <a:ext uri="{FF2B5EF4-FFF2-40B4-BE49-F238E27FC236}">
                <a16:creationId xmlns:a16="http://schemas.microsoft.com/office/drawing/2014/main" id="{EC78A794-5AA8-CC68-08F1-D872FFE8E9E9}"/>
              </a:ext>
            </a:extLst>
          </p:cNvPr>
          <p:cNvSpPr txBox="1"/>
          <p:nvPr/>
        </p:nvSpPr>
        <p:spPr>
          <a:xfrm>
            <a:off x="7387791" y="2171196"/>
            <a:ext cx="108074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400" b="0" i="0" u="none" strike="noStrike" kern="0" cap="none" spc="0" normalizeH="0" baseline="0" noProof="0" dirty="0" err="1">
                <a:ln>
                  <a:noFill/>
                </a:ln>
                <a:solidFill>
                  <a:srgbClr val="000000"/>
                </a:solidFill>
                <a:effectLst/>
                <a:uLnTx/>
                <a:uFillTx/>
                <a:latin typeface="Arial"/>
                <a:cs typeface="Arial"/>
                <a:sym typeface="Arial"/>
              </a:rPr>
              <a:t>Junha</a:t>
            </a:r>
            <a:r>
              <a:rPr kumimoji="0" lang="en-IN" sz="1400" b="0" i="0" u="none" strike="noStrike" kern="0" cap="none" spc="0" normalizeH="0" baseline="0" noProof="0" dirty="0">
                <a:ln>
                  <a:noFill/>
                </a:ln>
                <a:solidFill>
                  <a:srgbClr val="000000"/>
                </a:solidFill>
                <a:effectLst/>
                <a:uLnTx/>
                <a:uFillTx/>
                <a:latin typeface="Arial"/>
                <a:cs typeface="Arial"/>
                <a:sym typeface="Arial"/>
              </a:rPr>
              <a:t> Shin</a:t>
            </a:r>
          </a:p>
        </p:txBody>
      </p:sp>
      <p:sp>
        <p:nvSpPr>
          <p:cNvPr id="24" name="TextBox 23">
            <a:extLst>
              <a:ext uri="{FF2B5EF4-FFF2-40B4-BE49-F238E27FC236}">
                <a16:creationId xmlns:a16="http://schemas.microsoft.com/office/drawing/2014/main" id="{F87DD7AF-4BF0-D7D2-0DD5-054AC1A4BFA1}"/>
              </a:ext>
            </a:extLst>
          </p:cNvPr>
          <p:cNvSpPr txBox="1"/>
          <p:nvPr/>
        </p:nvSpPr>
        <p:spPr>
          <a:xfrm>
            <a:off x="6912193" y="3669807"/>
            <a:ext cx="4572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400" b="0" i="0" u="none" strike="noStrike" kern="0" cap="none" spc="0" normalizeH="0" baseline="0" noProof="0" dirty="0">
                <a:ln>
                  <a:noFill/>
                </a:ln>
                <a:solidFill>
                  <a:srgbClr val="000000"/>
                </a:solidFill>
                <a:effectLst/>
                <a:uLnTx/>
                <a:uFillTx/>
                <a:latin typeface="Arial"/>
                <a:cs typeface="Arial"/>
                <a:sym typeface="Arial"/>
              </a:rPr>
              <a:t>Michael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400" b="0" i="0" u="none" strike="noStrike" kern="0" cap="none" spc="0" normalizeH="0" baseline="0" noProof="0" dirty="0">
                <a:ln>
                  <a:noFill/>
                </a:ln>
                <a:solidFill>
                  <a:srgbClr val="000000"/>
                </a:solidFill>
                <a:effectLst/>
                <a:uLnTx/>
                <a:uFillTx/>
                <a:latin typeface="Arial"/>
                <a:cs typeface="Arial"/>
                <a:sym typeface="Arial"/>
              </a:rPr>
              <a:t>Wilson</a:t>
            </a:r>
          </a:p>
        </p:txBody>
      </p:sp>
      <p:sp>
        <p:nvSpPr>
          <p:cNvPr id="25" name="TextBox 24">
            <a:extLst>
              <a:ext uri="{FF2B5EF4-FFF2-40B4-BE49-F238E27FC236}">
                <a16:creationId xmlns:a16="http://schemas.microsoft.com/office/drawing/2014/main" id="{C987A9D7-6892-DCDF-0680-1720188A04C3}"/>
              </a:ext>
            </a:extLst>
          </p:cNvPr>
          <p:cNvSpPr txBox="1"/>
          <p:nvPr/>
        </p:nvSpPr>
        <p:spPr>
          <a:xfrm>
            <a:off x="8006638" y="3669807"/>
            <a:ext cx="87075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400" b="0" i="0" u="none" strike="noStrike" kern="0" cap="none" spc="0" normalizeH="0" baseline="0" noProof="0" dirty="0">
                <a:ln>
                  <a:noFill/>
                </a:ln>
                <a:solidFill>
                  <a:srgbClr val="000000"/>
                </a:solidFill>
                <a:effectLst/>
                <a:uLnTx/>
                <a:uFillTx/>
                <a:latin typeface="Arial"/>
                <a:cs typeface="Arial"/>
                <a:sym typeface="Arial"/>
              </a:rPr>
              <a:t>Mathieu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400" b="0" i="0" u="none" strike="noStrike" kern="0" cap="none" spc="0" normalizeH="0" baseline="0" noProof="0" dirty="0">
                <a:ln>
                  <a:noFill/>
                </a:ln>
                <a:solidFill>
                  <a:srgbClr val="000000"/>
                </a:solidFill>
                <a:effectLst/>
                <a:uLnTx/>
                <a:uFillTx/>
                <a:latin typeface="Arial"/>
                <a:cs typeface="Arial"/>
                <a:sym typeface="Arial"/>
              </a:rPr>
              <a:t>Lemaire</a:t>
            </a:r>
          </a:p>
        </p:txBody>
      </p:sp>
      <p:sp>
        <p:nvSpPr>
          <p:cNvPr id="26" name="TextBox 25">
            <a:extLst>
              <a:ext uri="{FF2B5EF4-FFF2-40B4-BE49-F238E27FC236}">
                <a16:creationId xmlns:a16="http://schemas.microsoft.com/office/drawing/2014/main" id="{E40D64C1-C645-E9F8-E5CB-EA52C220B887}"/>
              </a:ext>
            </a:extLst>
          </p:cNvPr>
          <p:cNvSpPr txBox="1"/>
          <p:nvPr/>
        </p:nvSpPr>
        <p:spPr>
          <a:xfrm>
            <a:off x="6864651" y="5433629"/>
            <a:ext cx="80182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400" b="0" i="0" u="none" strike="noStrike" kern="0" cap="none" spc="0" normalizeH="0" baseline="0" noProof="0" dirty="0" err="1">
                <a:ln>
                  <a:noFill/>
                </a:ln>
                <a:solidFill>
                  <a:srgbClr val="000000"/>
                </a:solidFill>
                <a:effectLst/>
                <a:uLnTx/>
                <a:uFillTx/>
                <a:latin typeface="Arial"/>
                <a:cs typeface="Arial"/>
                <a:sym typeface="Arial"/>
              </a:rPr>
              <a:t>Huayun</a:t>
            </a:r>
            <a:endParaRPr kumimoji="0" lang="en-IN"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400" b="0" i="0" u="none" strike="noStrike" kern="0" cap="none" spc="0" normalizeH="0" baseline="0" noProof="0" dirty="0">
                <a:ln>
                  <a:noFill/>
                </a:ln>
                <a:solidFill>
                  <a:srgbClr val="000000"/>
                </a:solidFill>
                <a:effectLst/>
                <a:uLnTx/>
                <a:uFillTx/>
                <a:latin typeface="Arial"/>
                <a:cs typeface="Arial"/>
                <a:sym typeface="Arial"/>
              </a:rPr>
              <a:t>Hou</a:t>
            </a:r>
          </a:p>
        </p:txBody>
      </p:sp>
      <p:sp>
        <p:nvSpPr>
          <p:cNvPr id="27" name="TextBox 26">
            <a:extLst>
              <a:ext uri="{FF2B5EF4-FFF2-40B4-BE49-F238E27FC236}">
                <a16:creationId xmlns:a16="http://schemas.microsoft.com/office/drawing/2014/main" id="{D1FBB334-89B9-D508-0E5A-55357B31E1BF}"/>
              </a:ext>
            </a:extLst>
          </p:cNvPr>
          <p:cNvSpPr txBox="1"/>
          <p:nvPr/>
        </p:nvSpPr>
        <p:spPr>
          <a:xfrm>
            <a:off x="8081783" y="5433629"/>
            <a:ext cx="7024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400" b="0" i="0" u="none" strike="noStrike" kern="0" cap="none" spc="0" normalizeH="0" baseline="0" noProof="0" dirty="0" err="1">
                <a:ln>
                  <a:noFill/>
                </a:ln>
                <a:solidFill>
                  <a:srgbClr val="000000"/>
                </a:solidFill>
                <a:effectLst/>
                <a:uLnTx/>
                <a:uFillTx/>
                <a:latin typeface="Arial"/>
                <a:cs typeface="Arial"/>
                <a:sym typeface="Arial"/>
              </a:rPr>
              <a:t>Cadia</a:t>
            </a:r>
            <a:r>
              <a:rPr kumimoji="0" lang="en-IN" sz="1400" b="0" i="0" u="none" strike="noStrike" kern="0" cap="none" spc="0" normalizeH="0" baseline="0" noProof="0" dirty="0">
                <a:ln>
                  <a:noFill/>
                </a:ln>
                <a:solidFill>
                  <a:srgbClr val="000000"/>
                </a:solidFill>
                <a:effectLst/>
                <a:uLnTx/>
                <a:uFillTx/>
                <a:latin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400" b="0" i="0" u="none" strike="noStrike" kern="0" cap="none" spc="0" normalizeH="0" baseline="0" noProof="0" dirty="0">
                <a:ln>
                  <a:noFill/>
                </a:ln>
                <a:solidFill>
                  <a:srgbClr val="000000"/>
                </a:solidFill>
                <a:effectLst/>
                <a:uLnTx/>
                <a:uFillTx/>
                <a:latin typeface="Arial"/>
                <a:cs typeface="Arial"/>
                <a:sym typeface="Arial"/>
              </a:rPr>
              <a:t>Chan</a:t>
            </a:r>
          </a:p>
        </p:txBody>
      </p:sp>
    </p:spTree>
    <p:extLst>
      <p:ext uri="{BB962C8B-B14F-4D97-AF65-F5344CB8AC3E}">
        <p14:creationId xmlns:p14="http://schemas.microsoft.com/office/powerpoint/2010/main" val="103577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2B506-586B-CBBB-9211-6EE101CA05CB}"/>
              </a:ext>
            </a:extLst>
          </p:cNvPr>
          <p:cNvSpPr>
            <a:spLocks noGrp="1"/>
          </p:cNvSpPr>
          <p:nvPr>
            <p:ph type="title"/>
          </p:nvPr>
        </p:nvSpPr>
        <p:spPr>
          <a:solidFill>
            <a:srgbClr val="021F60"/>
          </a:solidFill>
        </p:spPr>
        <p:txBody>
          <a:bodyPr>
            <a:normAutofit fontScale="90000"/>
          </a:bodyPr>
          <a:lstStyle/>
          <a:p>
            <a:r>
              <a:rPr lang="en-US" dirty="0"/>
              <a:t>Using GRN evolution to understand Compensatory renal growth (CRG)</a:t>
            </a:r>
          </a:p>
        </p:txBody>
      </p:sp>
      <p:sp>
        <p:nvSpPr>
          <p:cNvPr id="3" name="TextBox 2">
            <a:extLst>
              <a:ext uri="{FF2B5EF4-FFF2-40B4-BE49-F238E27FC236}">
                <a16:creationId xmlns:a16="http://schemas.microsoft.com/office/drawing/2014/main" id="{7C6A326B-3CB6-ECE7-6453-D0268C669AEC}"/>
              </a:ext>
            </a:extLst>
          </p:cNvPr>
          <p:cNvSpPr txBox="1"/>
          <p:nvPr/>
        </p:nvSpPr>
        <p:spPr>
          <a:xfrm>
            <a:off x="1301367" y="5862510"/>
            <a:ext cx="1994457" cy="379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867" b="1" u="none" strike="noStrike" kern="0" cap="none" spc="0" normalizeH="0" baseline="0" noProof="0" dirty="0">
                <a:ln>
                  <a:noFill/>
                </a:ln>
                <a:solidFill>
                  <a:srgbClr val="00B0F0"/>
                </a:solidFill>
                <a:effectLst/>
                <a:uLnTx/>
                <a:uFillTx/>
                <a:latin typeface="Arial Narrow" panose="020B0604020202020204" pitchFamily="34" charset="0"/>
                <a:cs typeface="Arial Narrow" panose="020B0604020202020204" pitchFamily="34" charset="0"/>
                <a:sym typeface="Arial"/>
              </a:rPr>
              <a:t>NMF, TMF, </a:t>
            </a:r>
            <a:r>
              <a:rPr kumimoji="0" lang="en-IN" sz="1867" b="1" u="none" strike="noStrike" kern="0" cap="none" spc="0" normalizeH="0" baseline="0" noProof="0" dirty="0" err="1">
                <a:ln>
                  <a:noFill/>
                </a:ln>
                <a:solidFill>
                  <a:srgbClr val="00B0F0"/>
                </a:solidFill>
                <a:effectLst/>
                <a:uLnTx/>
                <a:uFillTx/>
                <a:latin typeface="Arial Narrow" panose="020B0604020202020204" pitchFamily="34" charset="0"/>
                <a:cs typeface="Arial Narrow" panose="020B0604020202020204" pitchFamily="34" charset="0"/>
                <a:sym typeface="Arial"/>
              </a:rPr>
              <a:t>scCisInt</a:t>
            </a:r>
            <a:endParaRPr kumimoji="0" lang="en-IN" sz="1867" b="1" u="none" strike="noStrike" kern="0" cap="none" spc="0" normalizeH="0" baseline="0" noProof="0" dirty="0">
              <a:ln>
                <a:noFill/>
              </a:ln>
              <a:solidFill>
                <a:srgbClr val="00B0F0"/>
              </a:solidFill>
              <a:effectLst/>
              <a:uLnTx/>
              <a:uFillTx/>
              <a:latin typeface="Arial Narrow" panose="020B0604020202020204" pitchFamily="34" charset="0"/>
              <a:cs typeface="Arial Narrow" panose="020B0604020202020204" pitchFamily="34" charset="0"/>
              <a:sym typeface="Arial"/>
            </a:endParaRPr>
          </a:p>
        </p:txBody>
      </p:sp>
      <p:sp>
        <p:nvSpPr>
          <p:cNvPr id="4" name="TextBox 3">
            <a:extLst>
              <a:ext uri="{FF2B5EF4-FFF2-40B4-BE49-F238E27FC236}">
                <a16:creationId xmlns:a16="http://schemas.microsoft.com/office/drawing/2014/main" id="{934ED474-B6AD-229F-7E6A-0E32D9D14423}"/>
              </a:ext>
            </a:extLst>
          </p:cNvPr>
          <p:cNvSpPr txBox="1"/>
          <p:nvPr/>
        </p:nvSpPr>
        <p:spPr>
          <a:xfrm>
            <a:off x="4874448" y="5862510"/>
            <a:ext cx="2528256" cy="379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867" b="1" u="none" strike="noStrike" kern="0" cap="none" spc="0" normalizeH="0" baseline="0" noProof="0" dirty="0" err="1">
                <a:ln>
                  <a:noFill/>
                </a:ln>
                <a:solidFill>
                  <a:srgbClr val="00B0F0"/>
                </a:solidFill>
                <a:effectLst/>
                <a:uLnTx/>
                <a:uFillTx/>
                <a:latin typeface="Arial Narrow" panose="020B0604020202020204" pitchFamily="34" charset="0"/>
                <a:cs typeface="Arial Narrow" panose="020B0604020202020204" pitchFamily="34" charset="0"/>
                <a:sym typeface="Arial"/>
              </a:rPr>
              <a:t>scMTNI</a:t>
            </a:r>
            <a:r>
              <a:rPr kumimoji="0" lang="en-IN" sz="1867" b="1" u="none" strike="noStrike" kern="0" cap="none" spc="0" normalizeH="0" baseline="0" noProof="0" dirty="0">
                <a:ln>
                  <a:noFill/>
                </a:ln>
                <a:solidFill>
                  <a:srgbClr val="00B0F0"/>
                </a:solidFill>
                <a:effectLst/>
                <a:uLnTx/>
                <a:uFillTx/>
                <a:latin typeface="Arial Narrow" panose="020B0604020202020204" pitchFamily="34" charset="0"/>
                <a:cs typeface="Arial Narrow" panose="020B0604020202020204" pitchFamily="34" charset="0"/>
                <a:sym typeface="Arial"/>
              </a:rPr>
              <a:t>, MERLIN, MRTLE</a:t>
            </a:r>
          </a:p>
        </p:txBody>
      </p:sp>
      <p:pic>
        <p:nvPicPr>
          <p:cNvPr id="8" name="Picture 7">
            <a:extLst>
              <a:ext uri="{FF2B5EF4-FFF2-40B4-BE49-F238E27FC236}">
                <a16:creationId xmlns:a16="http://schemas.microsoft.com/office/drawing/2014/main" id="{74AFD7C3-A859-BCFF-AB1E-F17CE6BD639C}"/>
              </a:ext>
            </a:extLst>
          </p:cNvPr>
          <p:cNvPicPr>
            <a:picLocks noChangeAspect="1"/>
          </p:cNvPicPr>
          <p:nvPr/>
        </p:nvPicPr>
        <p:blipFill rotWithShape="1">
          <a:blip r:embed="rId3"/>
          <a:srcRect l="1332" t="85297" r="1487" b="1283"/>
          <a:stretch/>
        </p:blipFill>
        <p:spPr>
          <a:xfrm>
            <a:off x="722293" y="1510027"/>
            <a:ext cx="7699413" cy="1075741"/>
          </a:xfrm>
          <a:prstGeom prst="rect">
            <a:avLst/>
          </a:prstGeom>
          <a:ln w="28575">
            <a:solidFill>
              <a:schemeClr val="tx1"/>
            </a:solidFill>
          </a:ln>
        </p:spPr>
      </p:pic>
      <p:pic>
        <p:nvPicPr>
          <p:cNvPr id="10" name="Picture 9">
            <a:extLst>
              <a:ext uri="{FF2B5EF4-FFF2-40B4-BE49-F238E27FC236}">
                <a16:creationId xmlns:a16="http://schemas.microsoft.com/office/drawing/2014/main" id="{437B4E8C-D63C-5D4F-222A-E6AC68118712}"/>
              </a:ext>
            </a:extLst>
          </p:cNvPr>
          <p:cNvPicPr>
            <a:picLocks noChangeAspect="1"/>
          </p:cNvPicPr>
          <p:nvPr/>
        </p:nvPicPr>
        <p:blipFill rotWithShape="1">
          <a:blip r:embed="rId3"/>
          <a:srcRect l="1177" t="37463" r="-1177" b="25290"/>
          <a:stretch/>
        </p:blipFill>
        <p:spPr>
          <a:xfrm>
            <a:off x="722293" y="2938887"/>
            <a:ext cx="7699413" cy="2671013"/>
          </a:xfrm>
          <a:prstGeom prst="rect">
            <a:avLst/>
          </a:prstGeom>
          <a:ln w="28575">
            <a:solidFill>
              <a:schemeClr val="tx1"/>
            </a:solidFill>
          </a:ln>
        </p:spPr>
      </p:pic>
      <p:pic>
        <p:nvPicPr>
          <p:cNvPr id="11" name="Graphic 10" descr="Mining tools with solid fill">
            <a:extLst>
              <a:ext uri="{FF2B5EF4-FFF2-40B4-BE49-F238E27FC236}">
                <a16:creationId xmlns:a16="http://schemas.microsoft.com/office/drawing/2014/main" id="{981971A5-34F3-B2FB-84AD-C015E61949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7422" y="5745686"/>
            <a:ext cx="496480" cy="496480"/>
          </a:xfrm>
          <a:prstGeom prst="rect">
            <a:avLst/>
          </a:prstGeom>
        </p:spPr>
      </p:pic>
    </p:spTree>
    <p:extLst>
      <p:ext uri="{BB962C8B-B14F-4D97-AF65-F5344CB8AC3E}">
        <p14:creationId xmlns:p14="http://schemas.microsoft.com/office/powerpoint/2010/main" val="13488563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76119-6F56-4F20-3F61-B0C3CFB852A2}"/>
              </a:ext>
            </a:extLst>
          </p:cNvPr>
          <p:cNvSpPr>
            <a:spLocks noGrp="1"/>
          </p:cNvSpPr>
          <p:nvPr>
            <p:ph type="title"/>
          </p:nvPr>
        </p:nvSpPr>
        <p:spPr>
          <a:xfrm>
            <a:off x="0" y="0"/>
            <a:ext cx="9144000" cy="1033272"/>
          </a:xfrm>
          <a:solidFill>
            <a:srgbClr val="021F60"/>
          </a:solidFill>
        </p:spPr>
        <p:txBody>
          <a:bodyPr>
            <a:noAutofit/>
          </a:bodyPr>
          <a:lstStyle/>
          <a:p>
            <a:pPr algn="ctr"/>
            <a:r>
              <a:rPr lang="en-US" sz="2800" b="1" dirty="0">
                <a:solidFill>
                  <a:schemeClr val="bg1"/>
                </a:solidFill>
                <a:latin typeface="Arial Narrow" panose="020B0606020202030204" pitchFamily="34" charset="0"/>
              </a:rPr>
              <a:t>Development of integrative machine-learning algorithm </a:t>
            </a:r>
            <a:br>
              <a:rPr lang="en-US" sz="2800" b="1" dirty="0">
                <a:solidFill>
                  <a:schemeClr val="bg1"/>
                </a:solidFill>
                <a:latin typeface="Arial Narrow" panose="020B0606020202030204" pitchFamily="34" charset="0"/>
              </a:rPr>
            </a:br>
            <a:r>
              <a:rPr lang="en-US" sz="2800" b="1" dirty="0">
                <a:solidFill>
                  <a:schemeClr val="bg1"/>
                </a:solidFill>
                <a:latin typeface="Arial Narrow" panose="020B0606020202030204" pitchFamily="34" charset="0"/>
              </a:rPr>
              <a:t>for in-depth study of single-cell data from platforms</a:t>
            </a:r>
          </a:p>
        </p:txBody>
      </p:sp>
      <p:grpSp>
        <p:nvGrpSpPr>
          <p:cNvPr id="4" name="Group 3">
            <a:extLst>
              <a:ext uri="{FF2B5EF4-FFF2-40B4-BE49-F238E27FC236}">
                <a16:creationId xmlns:a16="http://schemas.microsoft.com/office/drawing/2014/main" id="{503C0B59-8B14-47CE-8742-061D0A7A36CF}"/>
              </a:ext>
            </a:extLst>
          </p:cNvPr>
          <p:cNvGrpSpPr/>
          <p:nvPr/>
        </p:nvGrpSpPr>
        <p:grpSpPr>
          <a:xfrm>
            <a:off x="4113310" y="2399962"/>
            <a:ext cx="4772633" cy="3471590"/>
            <a:chOff x="4082625" y="2192494"/>
            <a:chExt cx="4772633" cy="3471590"/>
          </a:xfrm>
        </p:grpSpPr>
        <p:grpSp>
          <p:nvGrpSpPr>
            <p:cNvPr id="5" name="Group 4">
              <a:extLst>
                <a:ext uri="{FF2B5EF4-FFF2-40B4-BE49-F238E27FC236}">
                  <a16:creationId xmlns:a16="http://schemas.microsoft.com/office/drawing/2014/main" id="{D5BF720B-3B71-793F-542B-1260EC6DFC68}"/>
                </a:ext>
              </a:extLst>
            </p:cNvPr>
            <p:cNvGrpSpPr>
              <a:grpSpLocks noChangeAspect="1"/>
            </p:cNvGrpSpPr>
            <p:nvPr/>
          </p:nvGrpSpPr>
          <p:grpSpPr>
            <a:xfrm>
              <a:off x="4082625" y="2654360"/>
              <a:ext cx="4772633" cy="3009724"/>
              <a:chOff x="433250" y="2967913"/>
              <a:chExt cx="5485783" cy="3459455"/>
            </a:xfrm>
          </p:grpSpPr>
          <p:pic>
            <p:nvPicPr>
              <p:cNvPr id="6" name="Picture 5" descr="A screenshot of a computer screen&#10;&#10;Description automatically generated">
                <a:extLst>
                  <a:ext uri="{FF2B5EF4-FFF2-40B4-BE49-F238E27FC236}">
                    <a16:creationId xmlns:a16="http://schemas.microsoft.com/office/drawing/2014/main" id="{E4CFEEF1-E73E-F7A7-4EFA-5224DD4DFD9C}"/>
                  </a:ext>
                </a:extLst>
              </p:cNvPr>
              <p:cNvPicPr>
                <a:picLocks noChangeAspect="1"/>
              </p:cNvPicPr>
              <p:nvPr/>
            </p:nvPicPr>
            <p:blipFill rotWithShape="1">
              <a:blip r:embed="rId3"/>
              <a:srcRect b="44046"/>
              <a:stretch/>
            </p:blipFill>
            <p:spPr>
              <a:xfrm>
                <a:off x="715593" y="2998586"/>
                <a:ext cx="4839142" cy="2832380"/>
              </a:xfrm>
              <a:prstGeom prst="rect">
                <a:avLst/>
              </a:prstGeom>
            </p:spPr>
          </p:pic>
          <p:sp>
            <p:nvSpPr>
              <p:cNvPr id="8" name="TextBox 7">
                <a:extLst>
                  <a:ext uri="{FF2B5EF4-FFF2-40B4-BE49-F238E27FC236}">
                    <a16:creationId xmlns:a16="http://schemas.microsoft.com/office/drawing/2014/main" id="{85BE14B2-A951-B41B-7390-0754DF69BE5C}"/>
                  </a:ext>
                </a:extLst>
              </p:cNvPr>
              <p:cNvSpPr txBox="1"/>
              <p:nvPr/>
            </p:nvSpPr>
            <p:spPr>
              <a:xfrm>
                <a:off x="2494115" y="2967913"/>
                <a:ext cx="617617" cy="31839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9999"/>
                    </a:solidFill>
                    <a:effectLst/>
                    <a:uLnTx/>
                    <a:uFillTx/>
                    <a:latin typeface="Arial Narrow" panose="020B0606020202030204" pitchFamily="34" charset="0"/>
                    <a:ea typeface="Cambria Math" panose="02040503050406030204" pitchFamily="18" charset="0"/>
                    <a:cs typeface="+mn-cs"/>
                  </a:rPr>
                  <a:t>V</a:t>
                </a:r>
                <a:r>
                  <a:rPr kumimoji="0" lang="en-US" sz="1200" b="1" i="0" u="none" strike="noStrike" kern="1200" cap="none" spc="0" normalizeH="0" baseline="30000" noProof="0" dirty="0">
                    <a:ln>
                      <a:noFill/>
                    </a:ln>
                    <a:solidFill>
                      <a:srgbClr val="009999"/>
                    </a:solidFill>
                    <a:effectLst/>
                    <a:uLnTx/>
                    <a:uFillTx/>
                    <a:latin typeface="Arial Narrow" panose="020B0606020202030204" pitchFamily="34" charset="0"/>
                    <a:ea typeface="Cambria Math" panose="02040503050406030204" pitchFamily="18" charset="0"/>
                    <a:cs typeface="+mn-cs"/>
                  </a:rPr>
                  <a:t>(root)T</a:t>
                </a:r>
              </a:p>
            </p:txBody>
          </p:sp>
          <p:sp>
            <p:nvSpPr>
              <p:cNvPr id="42" name="TextBox 41">
                <a:extLst>
                  <a:ext uri="{FF2B5EF4-FFF2-40B4-BE49-F238E27FC236}">
                    <a16:creationId xmlns:a16="http://schemas.microsoft.com/office/drawing/2014/main" id="{96CBADFB-9E1A-9D15-7EAF-5DB75169CAE4}"/>
                  </a:ext>
                </a:extLst>
              </p:cNvPr>
              <p:cNvSpPr txBox="1"/>
              <p:nvPr/>
            </p:nvSpPr>
            <p:spPr>
              <a:xfrm>
                <a:off x="4200744" y="3063438"/>
                <a:ext cx="724484" cy="31839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9999"/>
                    </a:solidFill>
                    <a:effectLst/>
                    <a:uLnTx/>
                    <a:uFillTx/>
                    <a:latin typeface="Arial Narrow" panose="020B0606020202030204" pitchFamily="34" charset="0"/>
                    <a:ea typeface="Cambria Math" panose="02040503050406030204" pitchFamily="18" charset="0"/>
                    <a:cs typeface="+mn-cs"/>
                  </a:rPr>
                  <a:t>V</a:t>
                </a:r>
                <a:r>
                  <a:rPr kumimoji="0" lang="en-US" sz="1200" b="1" i="0" u="none" strike="noStrike" kern="1200" cap="none" spc="0" normalizeH="0" baseline="30000" noProof="0" dirty="0">
                    <a:ln>
                      <a:noFill/>
                    </a:ln>
                    <a:solidFill>
                      <a:srgbClr val="009999"/>
                    </a:solidFill>
                    <a:effectLst/>
                    <a:uLnTx/>
                    <a:uFillTx/>
                    <a:latin typeface="Arial Narrow" panose="020B0606020202030204" pitchFamily="34" charset="0"/>
                    <a:ea typeface="Cambria Math" panose="02040503050406030204" pitchFamily="18" charset="0"/>
                    <a:cs typeface="+mn-cs"/>
                  </a:rPr>
                  <a:t>(parent)T</a:t>
                </a:r>
              </a:p>
            </p:txBody>
          </p:sp>
          <p:sp>
            <p:nvSpPr>
              <p:cNvPr id="43" name="TextBox 42">
                <a:extLst>
                  <a:ext uri="{FF2B5EF4-FFF2-40B4-BE49-F238E27FC236}">
                    <a16:creationId xmlns:a16="http://schemas.microsoft.com/office/drawing/2014/main" id="{30BBC1A2-41E5-687B-18A6-6EA442C35ECE}"/>
                  </a:ext>
                </a:extLst>
              </p:cNvPr>
              <p:cNvSpPr txBox="1"/>
              <p:nvPr/>
            </p:nvSpPr>
            <p:spPr>
              <a:xfrm>
                <a:off x="2113412" y="3836646"/>
                <a:ext cx="501538" cy="31839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9999"/>
                    </a:solidFill>
                    <a:effectLst/>
                    <a:uLnTx/>
                    <a:uFillTx/>
                    <a:latin typeface="Arial Narrow" panose="020B0606020202030204" pitchFamily="34" charset="0"/>
                    <a:ea typeface="Cambria Math" panose="02040503050406030204" pitchFamily="18" charset="0"/>
                    <a:cs typeface="+mn-cs"/>
                  </a:rPr>
                  <a:t>V</a:t>
                </a:r>
                <a:r>
                  <a:rPr kumimoji="0" lang="en-US" sz="1200" b="1" i="0" u="none" strike="noStrike" kern="1200" cap="none" spc="0" normalizeH="0" baseline="30000" noProof="0" dirty="0">
                    <a:ln>
                      <a:noFill/>
                    </a:ln>
                    <a:solidFill>
                      <a:srgbClr val="009999"/>
                    </a:solidFill>
                    <a:effectLst/>
                    <a:uLnTx/>
                    <a:uFillTx/>
                    <a:latin typeface="Arial Narrow" panose="020B0606020202030204" pitchFamily="34" charset="0"/>
                    <a:ea typeface="Cambria Math" panose="02040503050406030204" pitchFamily="18" charset="0"/>
                    <a:cs typeface="+mn-cs"/>
                  </a:rPr>
                  <a:t>(A)T</a:t>
                </a:r>
              </a:p>
            </p:txBody>
          </p:sp>
          <p:sp>
            <p:nvSpPr>
              <p:cNvPr id="44" name="TextBox 43">
                <a:extLst>
                  <a:ext uri="{FF2B5EF4-FFF2-40B4-BE49-F238E27FC236}">
                    <a16:creationId xmlns:a16="http://schemas.microsoft.com/office/drawing/2014/main" id="{AFC4619B-0284-92BB-2D64-EA65942EA816}"/>
                  </a:ext>
                </a:extLst>
              </p:cNvPr>
              <p:cNvSpPr txBox="1"/>
              <p:nvPr/>
            </p:nvSpPr>
            <p:spPr>
              <a:xfrm>
                <a:off x="3768029" y="3836646"/>
                <a:ext cx="501538" cy="31839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9999"/>
                    </a:solidFill>
                    <a:effectLst/>
                    <a:uLnTx/>
                    <a:uFillTx/>
                    <a:latin typeface="Arial Narrow" panose="020B0606020202030204" pitchFamily="34" charset="0"/>
                    <a:ea typeface="Cambria Math" panose="02040503050406030204" pitchFamily="18" charset="0"/>
                    <a:cs typeface="+mn-cs"/>
                  </a:rPr>
                  <a:t>V</a:t>
                </a:r>
                <a:r>
                  <a:rPr kumimoji="0" lang="en-US" sz="1200" b="1" i="0" u="none" strike="noStrike" kern="1200" cap="none" spc="0" normalizeH="0" baseline="30000" noProof="0" dirty="0">
                    <a:ln>
                      <a:noFill/>
                    </a:ln>
                    <a:solidFill>
                      <a:srgbClr val="009999"/>
                    </a:solidFill>
                    <a:effectLst/>
                    <a:uLnTx/>
                    <a:uFillTx/>
                    <a:latin typeface="Arial Narrow" panose="020B0606020202030204" pitchFamily="34" charset="0"/>
                    <a:ea typeface="Cambria Math" panose="02040503050406030204" pitchFamily="18" charset="0"/>
                    <a:cs typeface="+mn-cs"/>
                  </a:rPr>
                  <a:t>(B)T</a:t>
                </a:r>
              </a:p>
            </p:txBody>
          </p:sp>
          <p:sp>
            <p:nvSpPr>
              <p:cNvPr id="45" name="TextBox 44">
                <a:extLst>
                  <a:ext uri="{FF2B5EF4-FFF2-40B4-BE49-F238E27FC236}">
                    <a16:creationId xmlns:a16="http://schemas.microsoft.com/office/drawing/2014/main" id="{4223C84E-F3D1-3C18-F585-5FDB91F71FBE}"/>
                  </a:ext>
                </a:extLst>
              </p:cNvPr>
              <p:cNvSpPr txBox="1"/>
              <p:nvPr/>
            </p:nvSpPr>
            <p:spPr>
              <a:xfrm>
                <a:off x="5417495" y="3836646"/>
                <a:ext cx="501538" cy="31839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9999"/>
                    </a:solidFill>
                    <a:effectLst/>
                    <a:uLnTx/>
                    <a:uFillTx/>
                    <a:latin typeface="Arial Narrow" panose="020B0606020202030204" pitchFamily="34" charset="0"/>
                    <a:ea typeface="Cambria Math" panose="02040503050406030204" pitchFamily="18" charset="0"/>
                    <a:cs typeface="+mn-cs"/>
                  </a:rPr>
                  <a:t>V</a:t>
                </a:r>
                <a:r>
                  <a:rPr kumimoji="0" lang="en-US" sz="1200" b="1" i="0" u="none" strike="noStrike" kern="1200" cap="none" spc="0" normalizeH="0" baseline="30000" noProof="0" dirty="0">
                    <a:ln>
                      <a:noFill/>
                    </a:ln>
                    <a:solidFill>
                      <a:srgbClr val="009999"/>
                    </a:solidFill>
                    <a:effectLst/>
                    <a:uLnTx/>
                    <a:uFillTx/>
                    <a:latin typeface="Arial Narrow" panose="020B0606020202030204" pitchFamily="34" charset="0"/>
                    <a:ea typeface="Cambria Math" panose="02040503050406030204" pitchFamily="18" charset="0"/>
                    <a:cs typeface="+mn-cs"/>
                  </a:rPr>
                  <a:t>(C)T</a:t>
                </a:r>
              </a:p>
            </p:txBody>
          </p:sp>
          <p:sp>
            <p:nvSpPr>
              <p:cNvPr id="48" name="TextBox 47">
                <a:extLst>
                  <a:ext uri="{FF2B5EF4-FFF2-40B4-BE49-F238E27FC236}">
                    <a16:creationId xmlns:a16="http://schemas.microsoft.com/office/drawing/2014/main" id="{967CCD6F-C26F-31F5-91F0-63CFD3295B27}"/>
                  </a:ext>
                </a:extLst>
              </p:cNvPr>
              <p:cNvSpPr txBox="1"/>
              <p:nvPr/>
            </p:nvSpPr>
            <p:spPr>
              <a:xfrm>
                <a:off x="433250" y="5207027"/>
                <a:ext cx="449947" cy="31839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C2886"/>
                    </a:solidFill>
                    <a:effectLst/>
                    <a:uLnTx/>
                    <a:uFillTx/>
                    <a:latin typeface="Arial Narrow" panose="020B0606020202030204" pitchFamily="34" charset="0"/>
                    <a:ea typeface="Cambria Math" panose="02040503050406030204" pitchFamily="18" charset="0"/>
                    <a:cs typeface="+mn-cs"/>
                  </a:rPr>
                  <a:t>U</a:t>
                </a:r>
                <a:r>
                  <a:rPr kumimoji="0" lang="en-US" sz="1200" b="1" i="0" u="none" strike="noStrike" kern="1200" cap="none" spc="0" normalizeH="0" baseline="30000" noProof="0" dirty="0">
                    <a:ln>
                      <a:noFill/>
                    </a:ln>
                    <a:solidFill>
                      <a:srgbClr val="7C2886"/>
                    </a:solidFill>
                    <a:effectLst/>
                    <a:uLnTx/>
                    <a:uFillTx/>
                    <a:latin typeface="Arial Narrow" panose="020B0606020202030204" pitchFamily="34" charset="0"/>
                    <a:ea typeface="Cambria Math" panose="02040503050406030204" pitchFamily="18" charset="0"/>
                    <a:cs typeface="+mn-cs"/>
                  </a:rPr>
                  <a:t>(A)</a:t>
                </a:r>
              </a:p>
            </p:txBody>
          </p:sp>
          <p:sp>
            <p:nvSpPr>
              <p:cNvPr id="50" name="TextBox 49">
                <a:extLst>
                  <a:ext uri="{FF2B5EF4-FFF2-40B4-BE49-F238E27FC236}">
                    <a16:creationId xmlns:a16="http://schemas.microsoft.com/office/drawing/2014/main" id="{14189F76-C9D4-5B5D-C835-7E0781C85FC7}"/>
                  </a:ext>
                </a:extLst>
              </p:cNvPr>
              <p:cNvSpPr txBox="1"/>
              <p:nvPr/>
            </p:nvSpPr>
            <p:spPr>
              <a:xfrm>
                <a:off x="2494114" y="4843139"/>
                <a:ext cx="449947" cy="31839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C2886"/>
                    </a:solidFill>
                    <a:effectLst/>
                    <a:uLnTx/>
                    <a:uFillTx/>
                    <a:latin typeface="Arial Narrow" panose="020B0606020202030204" pitchFamily="34" charset="0"/>
                    <a:ea typeface="Cambria Math" panose="02040503050406030204" pitchFamily="18" charset="0"/>
                    <a:cs typeface="+mn-cs"/>
                  </a:rPr>
                  <a:t>U</a:t>
                </a:r>
                <a:r>
                  <a:rPr kumimoji="0" lang="en-US" sz="1200" b="1" i="0" u="none" strike="noStrike" kern="1200" cap="none" spc="0" normalizeH="0" baseline="30000" noProof="0" dirty="0">
                    <a:ln>
                      <a:noFill/>
                    </a:ln>
                    <a:solidFill>
                      <a:srgbClr val="7C2886"/>
                    </a:solidFill>
                    <a:effectLst/>
                    <a:uLnTx/>
                    <a:uFillTx/>
                    <a:latin typeface="Arial Narrow" panose="020B0606020202030204" pitchFamily="34" charset="0"/>
                    <a:ea typeface="Cambria Math" panose="02040503050406030204" pitchFamily="18" charset="0"/>
                    <a:cs typeface="+mn-cs"/>
                  </a:rPr>
                  <a:t>(B)</a:t>
                </a:r>
              </a:p>
            </p:txBody>
          </p:sp>
          <p:sp>
            <p:nvSpPr>
              <p:cNvPr id="51" name="TextBox 50">
                <a:extLst>
                  <a:ext uri="{FF2B5EF4-FFF2-40B4-BE49-F238E27FC236}">
                    <a16:creationId xmlns:a16="http://schemas.microsoft.com/office/drawing/2014/main" id="{0D1DE214-8017-5868-9E4E-A140511E8A9D}"/>
                  </a:ext>
                </a:extLst>
              </p:cNvPr>
              <p:cNvSpPr txBox="1"/>
              <p:nvPr/>
            </p:nvSpPr>
            <p:spPr>
              <a:xfrm>
                <a:off x="3764288" y="5493209"/>
                <a:ext cx="449947" cy="31839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C2886"/>
                    </a:solidFill>
                    <a:effectLst/>
                    <a:uLnTx/>
                    <a:uFillTx/>
                    <a:latin typeface="Arial Narrow" panose="020B0606020202030204" pitchFamily="34" charset="0"/>
                    <a:ea typeface="Cambria Math" panose="02040503050406030204" pitchFamily="18" charset="0"/>
                    <a:cs typeface="+mn-cs"/>
                  </a:rPr>
                  <a:t>U</a:t>
                </a:r>
                <a:r>
                  <a:rPr kumimoji="0" lang="en-US" sz="1200" b="1" i="0" u="none" strike="noStrike" kern="1200" cap="none" spc="0" normalizeH="0" baseline="30000" noProof="0" dirty="0">
                    <a:ln>
                      <a:noFill/>
                    </a:ln>
                    <a:solidFill>
                      <a:srgbClr val="7C2886"/>
                    </a:solidFill>
                    <a:effectLst/>
                    <a:uLnTx/>
                    <a:uFillTx/>
                    <a:latin typeface="Arial Narrow" panose="020B0606020202030204" pitchFamily="34" charset="0"/>
                    <a:ea typeface="Cambria Math" panose="02040503050406030204" pitchFamily="18" charset="0"/>
                    <a:cs typeface="+mn-cs"/>
                  </a:rPr>
                  <a:t>(C)</a:t>
                </a:r>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110E0FA6-D2DE-D056-C857-C1B933FEDD03}"/>
                      </a:ext>
                    </a:extLst>
                  </p:cNvPr>
                  <p:cNvSpPr txBox="1"/>
                  <p:nvPr/>
                </p:nvSpPr>
                <p:spPr>
                  <a:xfrm>
                    <a:off x="766349" y="5957963"/>
                    <a:ext cx="4566499" cy="46940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𝑎𝑟𝑔</m:t>
                          </m:r>
                          <m:func>
                            <m:funcPr>
                              <m:ctrlPr>
                                <a:rPr kumimoji="0" lang="en-US" sz="1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uncPr>
                            <m:fName>
                              <m:limLow>
                                <m:limLowPr>
                                  <m:ctrlPr>
                                    <a:rPr kumimoji="0" lang="en-US" sz="1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limLowPr>
                                <m:e>
                                  <m:r>
                                    <a:rPr kumimoji="0" lang="en-US" sz="1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𝑚𝑖𝑛</m:t>
                                  </m:r>
                                </m:e>
                                <m:lim>
                                  <m:sSup>
                                    <m:sSupPr>
                                      <m:ctrlPr>
                                        <a:rPr kumimoji="0" lang="en-US" sz="1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pPr>
                                    <m:e>
                                      <m:r>
                                        <a:rPr kumimoji="0" lang="en-US" sz="1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𝑈</m:t>
                                      </m:r>
                                    </m:e>
                                    <m:sup>
                                      <m:d>
                                        <m:dPr>
                                          <m:ctrlPr>
                                            <a:rPr kumimoji="0" lang="en-US" sz="1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dPr>
                                        <m:e>
                                          <m:r>
                                            <a:rPr kumimoji="0" lang="en-US" sz="1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e>
                                      </m:d>
                                    </m:sup>
                                  </m:sSup>
                                  <m:sSup>
                                    <m:sSupPr>
                                      <m:ctrlPr>
                                        <a:rPr kumimoji="0" lang="en-US" sz="1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pPr>
                                    <m:e>
                                      <m:r>
                                        <a:rPr kumimoji="0" lang="en-US" sz="1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m:t>
                                      </m:r>
                                    </m:e>
                                    <m:sup>
                                      <m:d>
                                        <m:dPr>
                                          <m:ctrlPr>
                                            <a:rPr kumimoji="0" lang="en-US" sz="1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dPr>
                                        <m:e>
                                          <m:r>
                                            <a:rPr kumimoji="0" lang="en-US" sz="1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e>
                                      </m:d>
                                    </m:sup>
                                  </m:sSup>
                                </m:lim>
                              </m:limLow>
                            </m:fName>
                            <m:e>
                              <m:nary>
                                <m:naryPr>
                                  <m:chr m:val="∑"/>
                                  <m:limLoc m:val="subSup"/>
                                  <m:ctrlPr>
                                    <a:rPr kumimoji="0" lang="en-US" sz="1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naryPr>
                                <m:sub>
                                  <m:r>
                                    <a:rPr kumimoji="0" lang="en-US" sz="1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𝑑</m:t>
                                  </m:r>
                                  <m:r>
                                    <a:rPr kumimoji="0" lang="en-US" sz="1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up>
                                  <m:r>
                                    <a:rPr kumimoji="0" lang="en-US" sz="1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𝐷</m:t>
                                  </m:r>
                                </m:sup>
                                <m:e>
                                  <m:d>
                                    <m:dPr>
                                      <m:begChr m:val="["/>
                                      <m:endChr m:val="]"/>
                                      <m:ctrlPr>
                                        <a:rPr kumimoji="0" lang="en-US" sz="1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dPr>
                                    <m:e>
                                      <m:sSubSup>
                                        <m:sSubSupPr>
                                          <m:ctrlPr>
                                            <a:rPr kumimoji="0" lang="en-US" sz="1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SupPr>
                                        <m:e>
                                          <m:d>
                                            <m:dPr>
                                              <m:begChr m:val="‖"/>
                                              <m:endChr m:val="‖"/>
                                              <m:ctrlPr>
                                                <a:rPr kumimoji="0" lang="en-US" sz="1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dPr>
                                            <m:e>
                                              <m:sSup>
                                                <m:sSupPr>
                                                  <m:ctrlPr>
                                                    <a:rPr kumimoji="0" lang="en-US" sz="1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pPr>
                                                <m:e>
                                                  <m:r>
                                                    <a:rPr kumimoji="0" lang="en-US" sz="1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𝑋</m:t>
                                                  </m:r>
                                                </m:e>
                                                <m:sup>
                                                  <m:d>
                                                    <m:dPr>
                                                      <m:ctrlPr>
                                                        <a:rPr kumimoji="0" lang="en-US" sz="1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dPr>
                                                    <m:e>
                                                      <m:r>
                                                        <a:rPr kumimoji="0" lang="en-US" sz="1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𝑑</m:t>
                                                      </m:r>
                                                    </m:e>
                                                  </m:d>
                                                </m:sup>
                                              </m:sSup>
                                              <m:r>
                                                <a:rPr kumimoji="0" lang="en-US" sz="1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n-US" sz="1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pPr>
                                                <m:e>
                                                  <m:r>
                                                    <a:rPr kumimoji="0" lang="en-US" sz="1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𝑈</m:t>
                                                  </m:r>
                                                </m:e>
                                                <m:sup>
                                                  <m:d>
                                                    <m:dPr>
                                                      <m:ctrlPr>
                                                        <a:rPr kumimoji="0" lang="en-US" sz="1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dPr>
                                                    <m:e>
                                                      <m:r>
                                                        <a:rPr kumimoji="0" lang="en-US" sz="1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𝑑</m:t>
                                                      </m:r>
                                                    </m:e>
                                                  </m:d>
                                                </m:sup>
                                              </m:sSup>
                                              <m:sSup>
                                                <m:sSupPr>
                                                  <m:ctrlPr>
                                                    <a:rPr kumimoji="0" lang="en-US" sz="1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pPr>
                                                <m:e>
                                                  <m:r>
                                                    <a:rPr kumimoji="0" lang="en-US" sz="1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m:t>
                                                  </m:r>
                                                </m:e>
                                                <m:sup>
                                                  <m:d>
                                                    <m:dPr>
                                                      <m:ctrlPr>
                                                        <a:rPr kumimoji="0" lang="en-US" sz="1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dPr>
                                                    <m:e>
                                                      <m:r>
                                                        <a:rPr kumimoji="0" lang="en-US" sz="1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𝑑</m:t>
                                                      </m:r>
                                                    </m:e>
                                                  </m:d>
                                                  <m:r>
                                                    <a:rPr kumimoji="0" lang="en-US" sz="1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e>
                                          </m:d>
                                        </m:e>
                                        <m:sub>
                                          <m:r>
                                            <a:rPr kumimoji="0" lang="en-US" sz="1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𝐹</m:t>
                                          </m:r>
                                        </m:sub>
                                        <m:sup>
                                          <m:r>
                                            <a:rPr kumimoji="0" lang="en-US" sz="1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e>
                                  </m:d>
                                </m:e>
                              </m:nary>
                              <m:r>
                                <a:rPr kumimoji="0" lang="en-US" sz="1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𝛼</m:t>
                              </m:r>
                              <m:nary>
                                <m:naryPr>
                                  <m:chr m:val="∑"/>
                                  <m:limLoc m:val="subSup"/>
                                  <m:supHide m:val="on"/>
                                  <m:ctrlPr>
                                    <a:rPr kumimoji="0" lang="en-US" sz="1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naryPr>
                                <m:sub>
                                  <m:r>
                                    <a:rPr kumimoji="0" lang="en-US" sz="1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𝑐</m:t>
                                  </m:r>
                                </m:sub>
                                <m:sup/>
                                <m:e>
                                  <m:sSubSup>
                                    <m:sSubSupPr>
                                      <m:ctrlPr>
                                        <a:rPr kumimoji="0" lang="en-US" sz="1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SupPr>
                                    <m:e>
                                      <m:d>
                                        <m:dPr>
                                          <m:begChr m:val="‖"/>
                                          <m:endChr m:val="‖"/>
                                          <m:ctrlPr>
                                            <a:rPr kumimoji="0" lang="en-US" sz="1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dPr>
                                        <m:e>
                                          <m:sSup>
                                            <m:sSupPr>
                                              <m:ctrlPr>
                                                <a:rPr kumimoji="0" lang="en-US" sz="1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pPr>
                                            <m:e>
                                              <m:r>
                                                <a:rPr kumimoji="0" lang="en-US" sz="1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m:t>
                                              </m:r>
                                            </m:e>
                                            <m:sup>
                                              <m:d>
                                                <m:dPr>
                                                  <m:ctrlPr>
                                                    <a:rPr kumimoji="0" lang="en-US" sz="1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dPr>
                                                <m:e>
                                                  <m:r>
                                                    <a:rPr kumimoji="0" lang="en-US" sz="1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𝑐</m:t>
                                                  </m:r>
                                                </m:e>
                                              </m:d>
                                            </m:sup>
                                          </m:sSup>
                                          <m:r>
                                            <a:rPr kumimoji="0" lang="en-US" sz="1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n-US" sz="1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pPr>
                                            <m:e>
                                              <m:r>
                                                <a:rPr kumimoji="0" lang="en-US" sz="1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m:t>
                                              </m:r>
                                            </m:e>
                                            <m:sup>
                                              <m:r>
                                                <a:rPr kumimoji="0" lang="en-US" sz="1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𝑃𝑎</m:t>
                                              </m:r>
                                              <m:d>
                                                <m:dPr>
                                                  <m:ctrlPr>
                                                    <a:rPr kumimoji="0" lang="en-US" sz="1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dPr>
                                                <m:e>
                                                  <m:r>
                                                    <a:rPr kumimoji="0" lang="en-US" sz="1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𝑐</m:t>
                                                  </m:r>
                                                </m:e>
                                              </m:d>
                                            </m:sup>
                                          </m:sSup>
                                        </m:e>
                                      </m:d>
                                    </m:e>
                                    <m:sub>
                                      <m:r>
                                        <a:rPr kumimoji="0" lang="en-US" sz="1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𝐹</m:t>
                                      </m:r>
                                    </m:sub>
                                    <m:sup>
                                      <m:r>
                                        <a:rPr kumimoji="0" lang="en-US" sz="1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e>
                              </m:nary>
                              <m:r>
                                <a:rPr kumimoji="0" lang="en-US" sz="1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e>
                          </m:func>
                        </m:oMath>
                      </m:oMathPara>
                    </a14:m>
                    <a:endPar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mc:Choice>
            <mc:Fallback xmlns="">
              <p:sp>
                <p:nvSpPr>
                  <p:cNvPr id="52" name="TextBox 51">
                    <a:extLst>
                      <a:ext uri="{FF2B5EF4-FFF2-40B4-BE49-F238E27FC236}">
                        <a16:creationId xmlns:a16="http://schemas.microsoft.com/office/drawing/2014/main" id="{110E0FA6-D2DE-D056-C857-C1B933FEDD03}"/>
                      </a:ext>
                    </a:extLst>
                  </p:cNvPr>
                  <p:cNvSpPr txBox="1">
                    <a:spLocks noRot="1" noChangeAspect="1" noMove="1" noResize="1" noEditPoints="1" noAdjustHandles="1" noChangeArrowheads="1" noChangeShapeType="1" noTextEdit="1"/>
                  </p:cNvSpPr>
                  <p:nvPr/>
                </p:nvSpPr>
                <p:spPr>
                  <a:xfrm>
                    <a:off x="766349" y="5957963"/>
                    <a:ext cx="4566499" cy="469405"/>
                  </a:xfrm>
                  <a:prstGeom prst="rect">
                    <a:avLst/>
                  </a:prstGeom>
                  <a:blipFill>
                    <a:blip r:embed="rId4"/>
                    <a:stretch>
                      <a:fillRect t="-126866" b="-192537"/>
                    </a:stretch>
                  </a:blipFill>
                </p:spPr>
                <p:txBody>
                  <a:bodyPr/>
                  <a:lstStyle/>
                  <a:p>
                    <a:r>
                      <a:rPr lang="en-US">
                        <a:noFill/>
                      </a:rPr>
                      <a:t> </a:t>
                    </a:r>
                  </a:p>
                </p:txBody>
              </p:sp>
            </mc:Fallback>
          </mc:AlternateContent>
          <p:sp>
            <p:nvSpPr>
              <p:cNvPr id="53" name="TextBox 52">
                <a:extLst>
                  <a:ext uri="{FF2B5EF4-FFF2-40B4-BE49-F238E27FC236}">
                    <a16:creationId xmlns:a16="http://schemas.microsoft.com/office/drawing/2014/main" id="{9B1F2BAF-8953-05B5-4B75-9B56DFD7009D}"/>
                  </a:ext>
                </a:extLst>
              </p:cNvPr>
              <p:cNvSpPr txBox="1"/>
              <p:nvPr/>
            </p:nvSpPr>
            <p:spPr>
              <a:xfrm rot="2881576">
                <a:off x="409118" y="3757047"/>
                <a:ext cx="558383" cy="15919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solidFill>
                      <a:srgbClr val="FF0000"/>
                    </a:solidFill>
                    <a:effectLst/>
                    <a:uLnTx/>
                    <a:uFillTx/>
                    <a:latin typeface="Arial Narrow" panose="020B0606020202030204" pitchFamily="34" charset="0"/>
                    <a:ea typeface="+mn-ea"/>
                    <a:cs typeface="Times New Roman" panose="02020603050405020304" pitchFamily="18" charset="0"/>
                  </a:rPr>
                  <a:t>k</a:t>
                </a:r>
                <a:r>
                  <a:rPr kumimoji="0" lang="en-US" sz="9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 factors</a:t>
                </a:r>
              </a:p>
            </p:txBody>
          </p:sp>
        </p:grpSp>
        <p:sp>
          <p:nvSpPr>
            <p:cNvPr id="82" name="TextBox 81">
              <a:extLst>
                <a:ext uri="{FF2B5EF4-FFF2-40B4-BE49-F238E27FC236}">
                  <a16:creationId xmlns:a16="http://schemas.microsoft.com/office/drawing/2014/main" id="{54EE5E24-B4D4-26A4-560C-1553FD471048}"/>
                </a:ext>
              </a:extLst>
            </p:cNvPr>
            <p:cNvSpPr txBox="1"/>
            <p:nvPr/>
          </p:nvSpPr>
          <p:spPr>
            <a:xfrm>
              <a:off x="4301678" y="2192494"/>
              <a:ext cx="4331666" cy="338554"/>
            </a:xfrm>
            <a:prstGeom prst="rect">
              <a:avLst/>
            </a:prstGeom>
            <a:noFill/>
            <a:ln>
              <a:solidFill>
                <a:schemeClr val="bg2">
                  <a:lumMod val="50000"/>
                </a:schemeClr>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Calibri" panose="020F0502020204030204" pitchFamily="34" charset="0"/>
                </a:rPr>
                <a:t>Tree-guided non-negative Matrix Factorization (TMF)</a:t>
              </a:r>
            </a:p>
          </p:txBody>
        </p:sp>
      </p:grpSp>
      <p:grpSp>
        <p:nvGrpSpPr>
          <p:cNvPr id="54" name="Group 53">
            <a:extLst>
              <a:ext uri="{FF2B5EF4-FFF2-40B4-BE49-F238E27FC236}">
                <a16:creationId xmlns:a16="http://schemas.microsoft.com/office/drawing/2014/main" id="{7612E4F4-BB7A-EB79-9477-6225E01ED37C}"/>
              </a:ext>
            </a:extLst>
          </p:cNvPr>
          <p:cNvGrpSpPr/>
          <p:nvPr/>
        </p:nvGrpSpPr>
        <p:grpSpPr>
          <a:xfrm>
            <a:off x="309544" y="2592370"/>
            <a:ext cx="3549536" cy="3022389"/>
            <a:chOff x="563763" y="2521937"/>
            <a:chExt cx="3549536" cy="3022389"/>
          </a:xfrm>
        </p:grpSpPr>
        <p:pic>
          <p:nvPicPr>
            <p:cNvPr id="55" name="Picture 54" descr="A screenshot of a video game&#10;&#10;Description automatically generated with medium confidence">
              <a:extLst>
                <a:ext uri="{FF2B5EF4-FFF2-40B4-BE49-F238E27FC236}">
                  <a16:creationId xmlns:a16="http://schemas.microsoft.com/office/drawing/2014/main" id="{83023821-9EED-3E5B-E45C-471ABBB4ED2C}"/>
                </a:ext>
              </a:extLst>
            </p:cNvPr>
            <p:cNvPicPr>
              <a:picLocks noChangeAspect="1"/>
            </p:cNvPicPr>
            <p:nvPr/>
          </p:nvPicPr>
          <p:blipFill rotWithShape="1">
            <a:blip r:embed="rId5">
              <a:extLst>
                <a:ext uri="{28A0092B-C50C-407E-A947-70E740481C1C}">
                  <a14:useLocalDpi xmlns:a14="http://schemas.microsoft.com/office/drawing/2010/main" val="0"/>
                </a:ext>
              </a:extLst>
            </a:blip>
            <a:srcRect t="38934" r="91477" b="21013"/>
            <a:stretch/>
          </p:blipFill>
          <p:spPr>
            <a:xfrm>
              <a:off x="581971" y="3901542"/>
              <a:ext cx="500282" cy="346274"/>
            </a:xfrm>
            <a:prstGeom prst="rect">
              <a:avLst/>
            </a:prstGeom>
          </p:spPr>
        </p:pic>
        <p:sp>
          <p:nvSpPr>
            <p:cNvPr id="56" name="Thought Bubble: Cloud 55">
              <a:extLst>
                <a:ext uri="{FF2B5EF4-FFF2-40B4-BE49-F238E27FC236}">
                  <a16:creationId xmlns:a16="http://schemas.microsoft.com/office/drawing/2014/main" id="{3CDE0151-71A6-E521-9F95-E2E8A6959E5C}"/>
                </a:ext>
              </a:extLst>
            </p:cNvPr>
            <p:cNvSpPr/>
            <p:nvPr/>
          </p:nvSpPr>
          <p:spPr>
            <a:xfrm>
              <a:off x="1242563" y="3959264"/>
              <a:ext cx="401803" cy="230833"/>
            </a:xfrm>
            <a:prstGeom prst="cloudCallout">
              <a:avLst>
                <a:gd name="adj1" fmla="val 37050"/>
                <a:gd name="adj2" fmla="val 33327"/>
              </a:avLst>
            </a:prstGeom>
            <a:solidFill>
              <a:srgbClr val="F051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sp>
          <p:nvSpPr>
            <p:cNvPr id="57" name="Thought Bubble: Cloud 56">
              <a:extLst>
                <a:ext uri="{FF2B5EF4-FFF2-40B4-BE49-F238E27FC236}">
                  <a16:creationId xmlns:a16="http://schemas.microsoft.com/office/drawing/2014/main" id="{9367AA87-FD88-165D-7731-171B9FA73FDB}"/>
                </a:ext>
              </a:extLst>
            </p:cNvPr>
            <p:cNvSpPr/>
            <p:nvPr/>
          </p:nvSpPr>
          <p:spPr>
            <a:xfrm>
              <a:off x="2450345" y="3959264"/>
              <a:ext cx="401803" cy="230833"/>
            </a:xfrm>
            <a:prstGeom prst="cloudCallout">
              <a:avLst>
                <a:gd name="adj1" fmla="val 37050"/>
                <a:gd name="adj2" fmla="val 33327"/>
              </a:avLst>
            </a:prstGeom>
            <a:solidFill>
              <a:srgbClr val="EF925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sp>
          <p:nvSpPr>
            <p:cNvPr id="58" name="Thought Bubble: Cloud 57">
              <a:extLst>
                <a:ext uri="{FF2B5EF4-FFF2-40B4-BE49-F238E27FC236}">
                  <a16:creationId xmlns:a16="http://schemas.microsoft.com/office/drawing/2014/main" id="{DF5AEC02-D6AB-93D4-5A75-EE30D232B8A4}"/>
                </a:ext>
              </a:extLst>
            </p:cNvPr>
            <p:cNvSpPr/>
            <p:nvPr/>
          </p:nvSpPr>
          <p:spPr>
            <a:xfrm>
              <a:off x="3648604" y="3959264"/>
              <a:ext cx="401803" cy="230833"/>
            </a:xfrm>
            <a:prstGeom prst="cloudCallout">
              <a:avLst>
                <a:gd name="adj1" fmla="val 37050"/>
                <a:gd name="adj2" fmla="val 33327"/>
              </a:avLst>
            </a:prstGeom>
            <a:solidFill>
              <a:srgbClr val="EFAD5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pic>
          <p:nvPicPr>
            <p:cNvPr id="59" name="Picture 58" descr="A screenshot of a video game&#10;&#10;Description automatically generated with medium confidence">
              <a:extLst>
                <a:ext uri="{FF2B5EF4-FFF2-40B4-BE49-F238E27FC236}">
                  <a16:creationId xmlns:a16="http://schemas.microsoft.com/office/drawing/2014/main" id="{A67F7BF5-C395-CF78-E404-9F56C052A3CF}"/>
                </a:ext>
              </a:extLst>
            </p:cNvPr>
            <p:cNvPicPr>
              <a:picLocks noChangeAspect="1"/>
            </p:cNvPicPr>
            <p:nvPr/>
          </p:nvPicPr>
          <p:blipFill rotWithShape="1">
            <a:blip r:embed="rId5">
              <a:extLst>
                <a:ext uri="{28A0092B-C50C-407E-A947-70E740481C1C}">
                  <a14:useLocalDpi xmlns:a14="http://schemas.microsoft.com/office/drawing/2010/main" val="0"/>
                </a:ext>
              </a:extLst>
            </a:blip>
            <a:srcRect l="10432" t="38934" r="81353" b="21013"/>
            <a:stretch/>
          </p:blipFill>
          <p:spPr>
            <a:xfrm>
              <a:off x="1807846" y="3901543"/>
              <a:ext cx="482189" cy="346274"/>
            </a:xfrm>
            <a:prstGeom prst="rect">
              <a:avLst/>
            </a:prstGeom>
          </p:spPr>
        </p:pic>
        <p:pic>
          <p:nvPicPr>
            <p:cNvPr id="60" name="Picture 59" descr="A screenshot of a video game&#10;&#10;Description automatically generated with medium confidence">
              <a:extLst>
                <a:ext uri="{FF2B5EF4-FFF2-40B4-BE49-F238E27FC236}">
                  <a16:creationId xmlns:a16="http://schemas.microsoft.com/office/drawing/2014/main" id="{63ADA077-3FF9-82B2-3BC4-099D06489056}"/>
                </a:ext>
              </a:extLst>
            </p:cNvPr>
            <p:cNvPicPr>
              <a:picLocks noChangeAspect="1"/>
            </p:cNvPicPr>
            <p:nvPr/>
          </p:nvPicPr>
          <p:blipFill rotWithShape="1">
            <a:blip r:embed="rId5">
              <a:extLst>
                <a:ext uri="{28A0092B-C50C-407E-A947-70E740481C1C}">
                  <a14:useLocalDpi xmlns:a14="http://schemas.microsoft.com/office/drawing/2010/main" val="0"/>
                </a:ext>
              </a:extLst>
            </a:blip>
            <a:srcRect l="20475" t="38934" r="71311" b="21013"/>
            <a:stretch/>
          </p:blipFill>
          <p:spPr>
            <a:xfrm>
              <a:off x="3006104" y="3901543"/>
              <a:ext cx="482189" cy="346274"/>
            </a:xfrm>
            <a:prstGeom prst="rect">
              <a:avLst/>
            </a:prstGeom>
          </p:spPr>
        </p:pic>
        <p:grpSp>
          <p:nvGrpSpPr>
            <p:cNvPr id="78" name="Group 77">
              <a:extLst>
                <a:ext uri="{FF2B5EF4-FFF2-40B4-BE49-F238E27FC236}">
                  <a16:creationId xmlns:a16="http://schemas.microsoft.com/office/drawing/2014/main" id="{88BEE8BE-8049-CB48-7836-FD3AAA54013F}"/>
                </a:ext>
              </a:extLst>
            </p:cNvPr>
            <p:cNvGrpSpPr/>
            <p:nvPr/>
          </p:nvGrpSpPr>
          <p:grpSpPr>
            <a:xfrm>
              <a:off x="832072" y="2920284"/>
              <a:ext cx="3016883" cy="529270"/>
              <a:chOff x="795024" y="2845221"/>
              <a:chExt cx="4022510" cy="705693"/>
            </a:xfrm>
          </p:grpSpPr>
          <p:cxnSp>
            <p:nvCxnSpPr>
              <p:cNvPr id="73" name="Straight Connector 72">
                <a:extLst>
                  <a:ext uri="{FF2B5EF4-FFF2-40B4-BE49-F238E27FC236}">
                    <a16:creationId xmlns:a16="http://schemas.microsoft.com/office/drawing/2014/main" id="{752C984F-2E23-44E8-A325-2175EAA8C32E}"/>
                  </a:ext>
                </a:extLst>
              </p:cNvPr>
              <p:cNvCxnSpPr>
                <a:cxnSpLocks/>
              </p:cNvCxnSpPr>
              <p:nvPr/>
            </p:nvCxnSpPr>
            <p:spPr>
              <a:xfrm>
                <a:off x="795867" y="3305806"/>
                <a:ext cx="0" cy="245108"/>
              </a:xfrm>
              <a:prstGeom prst="line">
                <a:avLst/>
              </a:prstGeom>
              <a:ln w="28575"/>
            </p:spPr>
            <p:style>
              <a:lnRef idx="2">
                <a:schemeClr val="dk1"/>
              </a:lnRef>
              <a:fillRef idx="0">
                <a:schemeClr val="dk1"/>
              </a:fillRef>
              <a:effectRef idx="1">
                <a:schemeClr val="dk1"/>
              </a:effectRef>
              <a:fontRef idx="minor">
                <a:schemeClr val="tx1"/>
              </a:fontRef>
            </p:style>
          </p:cxnSp>
          <p:cxnSp>
            <p:nvCxnSpPr>
              <p:cNvPr id="74" name="Straight Connector 73">
                <a:extLst>
                  <a:ext uri="{FF2B5EF4-FFF2-40B4-BE49-F238E27FC236}">
                    <a16:creationId xmlns:a16="http://schemas.microsoft.com/office/drawing/2014/main" id="{4F4C7B5D-589F-D4AD-619A-AA4EAF2E8EF7}"/>
                  </a:ext>
                </a:extLst>
              </p:cNvPr>
              <p:cNvCxnSpPr>
                <a:cxnSpLocks/>
              </p:cNvCxnSpPr>
              <p:nvPr/>
            </p:nvCxnSpPr>
            <p:spPr>
              <a:xfrm>
                <a:off x="4011509" y="3305806"/>
                <a:ext cx="0" cy="245108"/>
              </a:xfrm>
              <a:prstGeom prst="line">
                <a:avLst/>
              </a:prstGeom>
              <a:ln w="28575"/>
            </p:spPr>
            <p:style>
              <a:lnRef idx="2">
                <a:schemeClr val="dk1"/>
              </a:lnRef>
              <a:fillRef idx="0">
                <a:schemeClr val="dk1"/>
              </a:fillRef>
              <a:effectRef idx="1">
                <a:schemeClr val="dk1"/>
              </a:effectRef>
              <a:fontRef idx="minor">
                <a:schemeClr val="tx1"/>
              </a:fontRef>
            </p:style>
          </p:cxnSp>
          <p:cxnSp>
            <p:nvCxnSpPr>
              <p:cNvPr id="75" name="Straight Connector 74">
                <a:extLst>
                  <a:ext uri="{FF2B5EF4-FFF2-40B4-BE49-F238E27FC236}">
                    <a16:creationId xmlns:a16="http://schemas.microsoft.com/office/drawing/2014/main" id="{2A7909BB-6A96-52D0-C063-E4B07A06DDAA}"/>
                  </a:ext>
                </a:extLst>
              </p:cNvPr>
              <p:cNvCxnSpPr>
                <a:cxnSpLocks/>
              </p:cNvCxnSpPr>
              <p:nvPr/>
            </p:nvCxnSpPr>
            <p:spPr>
              <a:xfrm>
                <a:off x="1601894" y="3305806"/>
                <a:ext cx="0" cy="245108"/>
              </a:xfrm>
              <a:prstGeom prst="line">
                <a:avLst/>
              </a:prstGeom>
              <a:ln w="28575"/>
            </p:spPr>
            <p:style>
              <a:lnRef idx="2">
                <a:schemeClr val="dk1"/>
              </a:lnRef>
              <a:fillRef idx="0">
                <a:schemeClr val="dk1"/>
              </a:fillRef>
              <a:effectRef idx="1">
                <a:schemeClr val="dk1"/>
              </a:effectRef>
              <a:fontRef idx="minor">
                <a:schemeClr val="tx1"/>
              </a:fontRef>
            </p:style>
          </p:cxnSp>
          <p:cxnSp>
            <p:nvCxnSpPr>
              <p:cNvPr id="76" name="Straight Connector 75">
                <a:extLst>
                  <a:ext uri="{FF2B5EF4-FFF2-40B4-BE49-F238E27FC236}">
                    <a16:creationId xmlns:a16="http://schemas.microsoft.com/office/drawing/2014/main" id="{149231DA-641F-3247-BF81-A11B67B4E550}"/>
                  </a:ext>
                </a:extLst>
              </p:cNvPr>
              <p:cNvCxnSpPr>
                <a:cxnSpLocks/>
              </p:cNvCxnSpPr>
              <p:nvPr/>
            </p:nvCxnSpPr>
            <p:spPr>
              <a:xfrm>
                <a:off x="2416387" y="3305806"/>
                <a:ext cx="0" cy="245108"/>
              </a:xfrm>
              <a:prstGeom prst="line">
                <a:avLst/>
              </a:prstGeom>
              <a:ln w="28575"/>
            </p:spPr>
            <p:style>
              <a:lnRef idx="2">
                <a:schemeClr val="dk1"/>
              </a:lnRef>
              <a:fillRef idx="0">
                <a:schemeClr val="dk1"/>
              </a:fillRef>
              <a:effectRef idx="1">
                <a:schemeClr val="dk1"/>
              </a:effectRef>
              <a:fontRef idx="minor">
                <a:schemeClr val="tx1"/>
              </a:fontRef>
            </p:style>
          </p:cxnSp>
          <p:cxnSp>
            <p:nvCxnSpPr>
              <p:cNvPr id="77" name="Straight Connector 76">
                <a:extLst>
                  <a:ext uri="{FF2B5EF4-FFF2-40B4-BE49-F238E27FC236}">
                    <a16:creationId xmlns:a16="http://schemas.microsoft.com/office/drawing/2014/main" id="{C1639683-E626-2C1E-F89B-F90FA80B03A5}"/>
                  </a:ext>
                </a:extLst>
              </p:cNvPr>
              <p:cNvCxnSpPr>
                <a:cxnSpLocks/>
              </p:cNvCxnSpPr>
              <p:nvPr/>
            </p:nvCxnSpPr>
            <p:spPr>
              <a:xfrm>
                <a:off x="3222414" y="3305806"/>
                <a:ext cx="0" cy="245108"/>
              </a:xfrm>
              <a:prstGeom prst="line">
                <a:avLst/>
              </a:prstGeom>
              <a:ln w="28575"/>
            </p:spPr>
            <p:style>
              <a:lnRef idx="2">
                <a:schemeClr val="dk1"/>
              </a:lnRef>
              <a:fillRef idx="0">
                <a:schemeClr val="dk1"/>
              </a:fillRef>
              <a:effectRef idx="1">
                <a:schemeClr val="dk1"/>
              </a:effectRef>
              <a:fontRef idx="minor">
                <a:schemeClr val="tx1"/>
              </a:fontRef>
            </p:style>
          </p:cxnSp>
          <p:cxnSp>
            <p:nvCxnSpPr>
              <p:cNvPr id="79" name="Straight Connector 78">
                <a:extLst>
                  <a:ext uri="{FF2B5EF4-FFF2-40B4-BE49-F238E27FC236}">
                    <a16:creationId xmlns:a16="http://schemas.microsoft.com/office/drawing/2014/main" id="{87AF624A-50C7-E9B4-40D1-F06D2567C2CC}"/>
                  </a:ext>
                </a:extLst>
              </p:cNvPr>
              <p:cNvCxnSpPr>
                <a:cxnSpLocks/>
              </p:cNvCxnSpPr>
              <p:nvPr/>
            </p:nvCxnSpPr>
            <p:spPr>
              <a:xfrm>
                <a:off x="4817534" y="3305806"/>
                <a:ext cx="0" cy="245108"/>
              </a:xfrm>
              <a:prstGeom prst="line">
                <a:avLst/>
              </a:prstGeom>
              <a:ln w="28575"/>
            </p:spPr>
            <p:style>
              <a:lnRef idx="2">
                <a:schemeClr val="dk1"/>
              </a:lnRef>
              <a:fillRef idx="0">
                <a:schemeClr val="dk1"/>
              </a:fillRef>
              <a:effectRef idx="1">
                <a:schemeClr val="dk1"/>
              </a:effectRef>
              <a:fontRef idx="minor">
                <a:schemeClr val="tx1"/>
              </a:fontRef>
            </p:style>
          </p:cxnSp>
          <p:cxnSp>
            <p:nvCxnSpPr>
              <p:cNvPr id="89" name="Straight Connector 88">
                <a:extLst>
                  <a:ext uri="{FF2B5EF4-FFF2-40B4-BE49-F238E27FC236}">
                    <a16:creationId xmlns:a16="http://schemas.microsoft.com/office/drawing/2014/main" id="{F7E5F49E-BDA7-93D4-32F8-0640B2DC72D4}"/>
                  </a:ext>
                </a:extLst>
              </p:cNvPr>
              <p:cNvCxnSpPr>
                <a:cxnSpLocks/>
              </p:cNvCxnSpPr>
              <p:nvPr/>
            </p:nvCxnSpPr>
            <p:spPr>
              <a:xfrm>
                <a:off x="2416387" y="3322738"/>
                <a:ext cx="806027" cy="0"/>
              </a:xfrm>
              <a:prstGeom prst="line">
                <a:avLst/>
              </a:prstGeom>
              <a:ln w="28575"/>
            </p:spPr>
            <p:style>
              <a:lnRef idx="2">
                <a:schemeClr val="dk1"/>
              </a:lnRef>
              <a:fillRef idx="0">
                <a:schemeClr val="dk1"/>
              </a:fillRef>
              <a:effectRef idx="1">
                <a:schemeClr val="dk1"/>
              </a:effectRef>
              <a:fontRef idx="minor">
                <a:schemeClr val="tx1"/>
              </a:fontRef>
            </p:style>
          </p:cxnSp>
          <p:cxnSp>
            <p:nvCxnSpPr>
              <p:cNvPr id="90" name="Straight Connector 89">
                <a:extLst>
                  <a:ext uri="{FF2B5EF4-FFF2-40B4-BE49-F238E27FC236}">
                    <a16:creationId xmlns:a16="http://schemas.microsoft.com/office/drawing/2014/main" id="{2C720BFE-FA92-E483-C204-DE9983F89205}"/>
                  </a:ext>
                </a:extLst>
              </p:cNvPr>
              <p:cNvCxnSpPr>
                <a:cxnSpLocks/>
              </p:cNvCxnSpPr>
              <p:nvPr/>
            </p:nvCxnSpPr>
            <p:spPr>
              <a:xfrm>
                <a:off x="4009835" y="3322738"/>
                <a:ext cx="806027" cy="0"/>
              </a:xfrm>
              <a:prstGeom prst="line">
                <a:avLst/>
              </a:prstGeom>
              <a:ln w="28575"/>
            </p:spPr>
            <p:style>
              <a:lnRef idx="2">
                <a:schemeClr val="dk1"/>
              </a:lnRef>
              <a:fillRef idx="0">
                <a:schemeClr val="dk1"/>
              </a:fillRef>
              <a:effectRef idx="1">
                <a:schemeClr val="dk1"/>
              </a:effectRef>
              <a:fontRef idx="minor">
                <a:schemeClr val="tx1"/>
              </a:fontRef>
            </p:style>
          </p:cxnSp>
          <p:cxnSp>
            <p:nvCxnSpPr>
              <p:cNvPr id="91" name="Straight Connector 90">
                <a:extLst>
                  <a:ext uri="{FF2B5EF4-FFF2-40B4-BE49-F238E27FC236}">
                    <a16:creationId xmlns:a16="http://schemas.microsoft.com/office/drawing/2014/main" id="{72EEA2F3-0DCE-8629-8A29-1C970B000A1F}"/>
                  </a:ext>
                </a:extLst>
              </p:cNvPr>
              <p:cNvCxnSpPr>
                <a:cxnSpLocks/>
              </p:cNvCxnSpPr>
              <p:nvPr/>
            </p:nvCxnSpPr>
            <p:spPr>
              <a:xfrm>
                <a:off x="2805856" y="3090329"/>
                <a:ext cx="1617544" cy="0"/>
              </a:xfrm>
              <a:prstGeom prst="line">
                <a:avLst/>
              </a:prstGeom>
              <a:ln w="28575"/>
            </p:spPr>
            <p:style>
              <a:lnRef idx="2">
                <a:schemeClr val="dk1"/>
              </a:lnRef>
              <a:fillRef idx="0">
                <a:schemeClr val="dk1"/>
              </a:fillRef>
              <a:effectRef idx="1">
                <a:schemeClr val="dk1"/>
              </a:effectRef>
              <a:fontRef idx="minor">
                <a:schemeClr val="tx1"/>
              </a:fontRef>
            </p:style>
          </p:cxnSp>
          <p:cxnSp>
            <p:nvCxnSpPr>
              <p:cNvPr id="92" name="Straight Connector 91">
                <a:extLst>
                  <a:ext uri="{FF2B5EF4-FFF2-40B4-BE49-F238E27FC236}">
                    <a16:creationId xmlns:a16="http://schemas.microsoft.com/office/drawing/2014/main" id="{5714D5B5-B74C-96A9-3A67-449711A47B5F}"/>
                  </a:ext>
                </a:extLst>
              </p:cNvPr>
              <p:cNvCxnSpPr>
                <a:cxnSpLocks/>
              </p:cNvCxnSpPr>
              <p:nvPr/>
            </p:nvCxnSpPr>
            <p:spPr>
              <a:xfrm>
                <a:off x="2814322" y="3077630"/>
                <a:ext cx="0" cy="245108"/>
              </a:xfrm>
              <a:prstGeom prst="line">
                <a:avLst/>
              </a:prstGeom>
              <a:ln w="28575"/>
            </p:spPr>
            <p:style>
              <a:lnRef idx="2">
                <a:schemeClr val="dk1"/>
              </a:lnRef>
              <a:fillRef idx="0">
                <a:schemeClr val="dk1"/>
              </a:fillRef>
              <a:effectRef idx="1">
                <a:schemeClr val="dk1"/>
              </a:effectRef>
              <a:fontRef idx="minor">
                <a:schemeClr val="tx1"/>
              </a:fontRef>
            </p:style>
          </p:cxnSp>
          <p:cxnSp>
            <p:nvCxnSpPr>
              <p:cNvPr id="93" name="Straight Connector 92">
                <a:extLst>
                  <a:ext uri="{FF2B5EF4-FFF2-40B4-BE49-F238E27FC236}">
                    <a16:creationId xmlns:a16="http://schemas.microsoft.com/office/drawing/2014/main" id="{5E003AF1-8DB1-82FD-E770-394E8280A8E3}"/>
                  </a:ext>
                </a:extLst>
              </p:cNvPr>
              <p:cNvCxnSpPr>
                <a:cxnSpLocks/>
              </p:cNvCxnSpPr>
              <p:nvPr/>
            </p:nvCxnSpPr>
            <p:spPr>
              <a:xfrm>
                <a:off x="4414934" y="3077630"/>
                <a:ext cx="0" cy="245108"/>
              </a:xfrm>
              <a:prstGeom prst="line">
                <a:avLst/>
              </a:prstGeom>
              <a:ln w="28575"/>
            </p:spPr>
            <p:style>
              <a:lnRef idx="2">
                <a:schemeClr val="dk1"/>
              </a:lnRef>
              <a:fillRef idx="0">
                <a:schemeClr val="dk1"/>
              </a:fillRef>
              <a:effectRef idx="1">
                <a:schemeClr val="dk1"/>
              </a:effectRef>
              <a:fontRef idx="minor">
                <a:schemeClr val="tx1"/>
              </a:fontRef>
            </p:style>
          </p:cxnSp>
          <p:cxnSp>
            <p:nvCxnSpPr>
              <p:cNvPr id="94" name="Straight Connector 93">
                <a:extLst>
                  <a:ext uri="{FF2B5EF4-FFF2-40B4-BE49-F238E27FC236}">
                    <a16:creationId xmlns:a16="http://schemas.microsoft.com/office/drawing/2014/main" id="{94728011-E7BF-11CB-CCDD-D68FAB1F07EB}"/>
                  </a:ext>
                </a:extLst>
              </p:cNvPr>
              <p:cNvCxnSpPr>
                <a:cxnSpLocks/>
              </p:cNvCxnSpPr>
              <p:nvPr/>
            </p:nvCxnSpPr>
            <p:spPr>
              <a:xfrm>
                <a:off x="795024" y="3322738"/>
                <a:ext cx="806027" cy="0"/>
              </a:xfrm>
              <a:prstGeom prst="line">
                <a:avLst/>
              </a:prstGeom>
              <a:ln w="28575"/>
            </p:spPr>
            <p:style>
              <a:lnRef idx="2">
                <a:schemeClr val="dk1"/>
              </a:lnRef>
              <a:fillRef idx="0">
                <a:schemeClr val="dk1"/>
              </a:fillRef>
              <a:effectRef idx="1">
                <a:schemeClr val="dk1"/>
              </a:effectRef>
              <a:fontRef idx="minor">
                <a:schemeClr val="tx1"/>
              </a:fontRef>
            </p:style>
          </p:cxnSp>
          <p:cxnSp>
            <p:nvCxnSpPr>
              <p:cNvPr id="95" name="Straight Connector 94">
                <a:extLst>
                  <a:ext uri="{FF2B5EF4-FFF2-40B4-BE49-F238E27FC236}">
                    <a16:creationId xmlns:a16="http://schemas.microsoft.com/office/drawing/2014/main" id="{9B28765D-CDA3-3C8F-1506-EB52068BA0BE}"/>
                  </a:ext>
                </a:extLst>
              </p:cNvPr>
              <p:cNvCxnSpPr>
                <a:cxnSpLocks/>
              </p:cNvCxnSpPr>
              <p:nvPr/>
            </p:nvCxnSpPr>
            <p:spPr>
              <a:xfrm>
                <a:off x="1184488" y="2845221"/>
                <a:ext cx="0" cy="460585"/>
              </a:xfrm>
              <a:prstGeom prst="line">
                <a:avLst/>
              </a:prstGeom>
              <a:ln w="28575"/>
            </p:spPr>
            <p:style>
              <a:lnRef idx="2">
                <a:schemeClr val="dk1"/>
              </a:lnRef>
              <a:fillRef idx="0">
                <a:schemeClr val="dk1"/>
              </a:fillRef>
              <a:effectRef idx="1">
                <a:schemeClr val="dk1"/>
              </a:effectRef>
              <a:fontRef idx="minor">
                <a:schemeClr val="tx1"/>
              </a:fontRef>
            </p:style>
          </p:cxnSp>
          <p:cxnSp>
            <p:nvCxnSpPr>
              <p:cNvPr id="96" name="Straight Connector 95">
                <a:extLst>
                  <a:ext uri="{FF2B5EF4-FFF2-40B4-BE49-F238E27FC236}">
                    <a16:creationId xmlns:a16="http://schemas.microsoft.com/office/drawing/2014/main" id="{903C9046-22DE-7C4E-74A7-89FD0E6261B9}"/>
                  </a:ext>
                </a:extLst>
              </p:cNvPr>
              <p:cNvCxnSpPr>
                <a:cxnSpLocks/>
              </p:cNvCxnSpPr>
              <p:nvPr/>
            </p:nvCxnSpPr>
            <p:spPr>
              <a:xfrm>
                <a:off x="3597490" y="2845221"/>
                <a:ext cx="0" cy="245108"/>
              </a:xfrm>
              <a:prstGeom prst="line">
                <a:avLst/>
              </a:prstGeom>
              <a:ln w="28575"/>
            </p:spPr>
            <p:style>
              <a:lnRef idx="2">
                <a:schemeClr val="dk1"/>
              </a:lnRef>
              <a:fillRef idx="0">
                <a:schemeClr val="dk1"/>
              </a:fillRef>
              <a:effectRef idx="1">
                <a:schemeClr val="dk1"/>
              </a:effectRef>
              <a:fontRef idx="minor">
                <a:schemeClr val="tx1"/>
              </a:fontRef>
            </p:style>
          </p:cxnSp>
          <p:cxnSp>
            <p:nvCxnSpPr>
              <p:cNvPr id="97" name="Straight Connector 96">
                <a:extLst>
                  <a:ext uri="{FF2B5EF4-FFF2-40B4-BE49-F238E27FC236}">
                    <a16:creationId xmlns:a16="http://schemas.microsoft.com/office/drawing/2014/main" id="{DEAAA05C-87FF-27FD-10F2-DFF7F14B3E9B}"/>
                  </a:ext>
                </a:extLst>
              </p:cNvPr>
              <p:cNvCxnSpPr>
                <a:cxnSpLocks/>
              </p:cNvCxnSpPr>
              <p:nvPr/>
            </p:nvCxnSpPr>
            <p:spPr>
              <a:xfrm>
                <a:off x="1176022" y="2858402"/>
                <a:ext cx="2434167" cy="0"/>
              </a:xfrm>
              <a:prstGeom prst="line">
                <a:avLst/>
              </a:prstGeom>
              <a:ln w="28575"/>
            </p:spPr>
            <p:style>
              <a:lnRef idx="2">
                <a:schemeClr val="dk1"/>
              </a:lnRef>
              <a:fillRef idx="0">
                <a:schemeClr val="dk1"/>
              </a:fillRef>
              <a:effectRef idx="1">
                <a:schemeClr val="dk1"/>
              </a:effectRef>
              <a:fontRef idx="minor">
                <a:schemeClr val="tx1"/>
              </a:fontRef>
            </p:style>
          </p:cxnSp>
        </p:grpSp>
        <p:sp>
          <p:nvSpPr>
            <p:cNvPr id="80" name="TextBox 79">
              <a:extLst>
                <a:ext uri="{FF2B5EF4-FFF2-40B4-BE49-F238E27FC236}">
                  <a16:creationId xmlns:a16="http://schemas.microsoft.com/office/drawing/2014/main" id="{FABBB78C-4757-4B74-606E-94BF1D8F195E}"/>
                </a:ext>
              </a:extLst>
            </p:cNvPr>
            <p:cNvSpPr txBox="1"/>
            <p:nvPr/>
          </p:nvSpPr>
          <p:spPr>
            <a:xfrm>
              <a:off x="636831" y="5236549"/>
              <a:ext cx="2370998" cy="307777"/>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Arial Narrow" panose="020B0606020202030204" pitchFamily="34" charset="0"/>
                  <a:ea typeface="Calibri" panose="020F0502020204030204" pitchFamily="34" charset="0"/>
                  <a:cs typeface="Calibri" panose="020F0502020204030204" pitchFamily="34" charset="0"/>
                </a:rPr>
                <a:t>scRNA</a:t>
              </a: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Calibri" panose="020F0502020204030204" pitchFamily="34" charset="0"/>
                </a:rPr>
                <a:t>-seq data per samples</a:t>
              </a:r>
            </a:p>
          </p:txBody>
        </p:sp>
        <p:sp>
          <p:nvSpPr>
            <p:cNvPr id="81" name="TextBox 80">
              <a:extLst>
                <a:ext uri="{FF2B5EF4-FFF2-40B4-BE49-F238E27FC236}">
                  <a16:creationId xmlns:a16="http://schemas.microsoft.com/office/drawing/2014/main" id="{A21F4323-B97E-8E98-8722-93DA037FC5D0}"/>
                </a:ext>
              </a:extLst>
            </p:cNvPr>
            <p:cNvSpPr txBox="1"/>
            <p:nvPr/>
          </p:nvSpPr>
          <p:spPr>
            <a:xfrm>
              <a:off x="636831" y="2521937"/>
              <a:ext cx="2766011" cy="307777"/>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Calibri" panose="020F0502020204030204" pitchFamily="34" charset="0"/>
                </a:rPr>
                <a:t>Relationship tree of the samples</a:t>
              </a:r>
            </a:p>
          </p:txBody>
        </p:sp>
        <p:pic>
          <p:nvPicPr>
            <p:cNvPr id="83" name="Google Shape;102;p2">
              <a:extLst>
                <a:ext uri="{FF2B5EF4-FFF2-40B4-BE49-F238E27FC236}">
                  <a16:creationId xmlns:a16="http://schemas.microsoft.com/office/drawing/2014/main" id="{5A36C449-2484-80ED-BFDC-71BA99B1EA61}"/>
                </a:ext>
              </a:extLst>
            </p:cNvPr>
            <p:cNvPicPr preferRelativeResize="0"/>
            <p:nvPr/>
          </p:nvPicPr>
          <p:blipFill rotWithShape="1">
            <a:blip r:embed="rId6">
              <a:alphaModFix/>
            </a:blip>
            <a:srcRect l="68712" t="18446" r="5182" b="14053"/>
            <a:stretch/>
          </p:blipFill>
          <p:spPr>
            <a:xfrm>
              <a:off x="563763" y="4718709"/>
              <a:ext cx="516285" cy="487475"/>
            </a:xfrm>
            <a:prstGeom prst="rect">
              <a:avLst/>
            </a:prstGeom>
            <a:noFill/>
            <a:ln>
              <a:noFill/>
            </a:ln>
          </p:spPr>
        </p:pic>
        <p:pic>
          <p:nvPicPr>
            <p:cNvPr id="84" name="Google Shape;102;p2">
              <a:extLst>
                <a:ext uri="{FF2B5EF4-FFF2-40B4-BE49-F238E27FC236}">
                  <a16:creationId xmlns:a16="http://schemas.microsoft.com/office/drawing/2014/main" id="{FAD51967-B5A1-FC76-AADD-6BECF6C39BEA}"/>
                </a:ext>
              </a:extLst>
            </p:cNvPr>
            <p:cNvPicPr preferRelativeResize="0"/>
            <p:nvPr/>
          </p:nvPicPr>
          <p:blipFill rotWithShape="1">
            <a:blip r:embed="rId6">
              <a:alphaModFix/>
            </a:blip>
            <a:srcRect l="68712" t="18446" r="5182" b="14053"/>
            <a:stretch/>
          </p:blipFill>
          <p:spPr>
            <a:xfrm>
              <a:off x="1175494" y="4718711"/>
              <a:ext cx="516285" cy="487475"/>
            </a:xfrm>
            <a:prstGeom prst="rect">
              <a:avLst/>
            </a:prstGeom>
            <a:noFill/>
            <a:ln>
              <a:noFill/>
            </a:ln>
          </p:spPr>
        </p:pic>
        <p:pic>
          <p:nvPicPr>
            <p:cNvPr id="85" name="Google Shape;102;p2">
              <a:extLst>
                <a:ext uri="{FF2B5EF4-FFF2-40B4-BE49-F238E27FC236}">
                  <a16:creationId xmlns:a16="http://schemas.microsoft.com/office/drawing/2014/main" id="{24CC7A7C-1785-3BF1-0824-BDBC0FE40FA5}"/>
                </a:ext>
              </a:extLst>
            </p:cNvPr>
            <p:cNvPicPr preferRelativeResize="0"/>
            <p:nvPr/>
          </p:nvPicPr>
          <p:blipFill rotWithShape="1">
            <a:blip r:embed="rId6">
              <a:alphaModFix/>
            </a:blip>
            <a:srcRect l="68712" t="18446" r="5182" b="14053"/>
            <a:stretch/>
          </p:blipFill>
          <p:spPr>
            <a:xfrm>
              <a:off x="2398955" y="4718711"/>
              <a:ext cx="516285" cy="487475"/>
            </a:xfrm>
            <a:prstGeom prst="rect">
              <a:avLst/>
            </a:prstGeom>
            <a:noFill/>
            <a:ln>
              <a:noFill/>
            </a:ln>
          </p:spPr>
        </p:pic>
        <p:pic>
          <p:nvPicPr>
            <p:cNvPr id="86" name="Google Shape;102;p2">
              <a:extLst>
                <a:ext uri="{FF2B5EF4-FFF2-40B4-BE49-F238E27FC236}">
                  <a16:creationId xmlns:a16="http://schemas.microsoft.com/office/drawing/2014/main" id="{CE26A99F-00A3-7D94-0A5E-2036E95151DF}"/>
                </a:ext>
              </a:extLst>
            </p:cNvPr>
            <p:cNvPicPr preferRelativeResize="0"/>
            <p:nvPr/>
          </p:nvPicPr>
          <p:blipFill rotWithShape="1">
            <a:blip r:embed="rId6">
              <a:alphaModFix/>
            </a:blip>
            <a:srcRect l="68712" t="18446" r="5182" b="14053"/>
            <a:stretch/>
          </p:blipFill>
          <p:spPr>
            <a:xfrm>
              <a:off x="3010686" y="4718711"/>
              <a:ext cx="516285" cy="487475"/>
            </a:xfrm>
            <a:prstGeom prst="rect">
              <a:avLst/>
            </a:prstGeom>
            <a:noFill/>
            <a:ln>
              <a:noFill/>
            </a:ln>
          </p:spPr>
        </p:pic>
        <p:pic>
          <p:nvPicPr>
            <p:cNvPr id="87" name="Google Shape;102;p2">
              <a:extLst>
                <a:ext uri="{FF2B5EF4-FFF2-40B4-BE49-F238E27FC236}">
                  <a16:creationId xmlns:a16="http://schemas.microsoft.com/office/drawing/2014/main" id="{964A3CBF-5374-9CA9-B247-1F11EB8C05EF}"/>
                </a:ext>
              </a:extLst>
            </p:cNvPr>
            <p:cNvPicPr preferRelativeResize="0"/>
            <p:nvPr/>
          </p:nvPicPr>
          <p:blipFill rotWithShape="1">
            <a:blip r:embed="rId6">
              <a:alphaModFix/>
            </a:blip>
            <a:srcRect l="68712" t="18446" r="5182" b="14053"/>
            <a:stretch/>
          </p:blipFill>
          <p:spPr>
            <a:xfrm>
              <a:off x="3597014" y="4718711"/>
              <a:ext cx="516285" cy="487475"/>
            </a:xfrm>
            <a:prstGeom prst="rect">
              <a:avLst/>
            </a:prstGeom>
            <a:noFill/>
            <a:ln>
              <a:noFill/>
            </a:ln>
          </p:spPr>
        </p:pic>
        <p:pic>
          <p:nvPicPr>
            <p:cNvPr id="88" name="Google Shape;102;p2">
              <a:extLst>
                <a:ext uri="{FF2B5EF4-FFF2-40B4-BE49-F238E27FC236}">
                  <a16:creationId xmlns:a16="http://schemas.microsoft.com/office/drawing/2014/main" id="{BEB5FDDC-A8F1-2F10-8D12-73AEE68F3464}"/>
                </a:ext>
              </a:extLst>
            </p:cNvPr>
            <p:cNvPicPr preferRelativeResize="0"/>
            <p:nvPr/>
          </p:nvPicPr>
          <p:blipFill rotWithShape="1">
            <a:blip r:embed="rId6">
              <a:alphaModFix/>
            </a:blip>
            <a:srcRect l="68712" t="18446" r="5182" b="14053"/>
            <a:stretch/>
          </p:blipFill>
          <p:spPr>
            <a:xfrm>
              <a:off x="1787225" y="4718711"/>
              <a:ext cx="516285" cy="487475"/>
            </a:xfrm>
            <a:prstGeom prst="rect">
              <a:avLst/>
            </a:prstGeom>
            <a:noFill/>
            <a:ln>
              <a:noFill/>
            </a:ln>
          </p:spPr>
        </p:pic>
        <p:sp>
          <p:nvSpPr>
            <p:cNvPr id="61" name="TextBox 60">
              <a:extLst>
                <a:ext uri="{FF2B5EF4-FFF2-40B4-BE49-F238E27FC236}">
                  <a16:creationId xmlns:a16="http://schemas.microsoft.com/office/drawing/2014/main" id="{B61A079F-DA7C-AD0B-DDE7-49AE089DB9B9}"/>
                </a:ext>
              </a:extLst>
            </p:cNvPr>
            <p:cNvSpPr txBox="1"/>
            <p:nvPr/>
          </p:nvSpPr>
          <p:spPr>
            <a:xfrm>
              <a:off x="596449" y="3483764"/>
              <a:ext cx="481222" cy="425758"/>
            </a:xfrm>
            <a:prstGeom prst="rect">
              <a:avLst/>
            </a:prstGeom>
            <a:noFill/>
          </p:spPr>
          <p:txBody>
            <a:bodyPr wrap="none" rtlCol="0">
              <a:spAutoFit/>
            </a:bodyPr>
            <a:lstStyle/>
            <a:p>
              <a:pPr marL="0" marR="0" lvl="0" indent="0" algn="ctr" defTabSz="457200" rtl="0" eaLnBrk="1" fontAlgn="auto" latinLnBrk="0" hangingPunct="1">
                <a:lnSpc>
                  <a:spcPts val="13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Calibri" panose="020F0502020204030204" pitchFamily="34" charset="0"/>
                </a:rPr>
                <a:t>2D</a:t>
              </a:r>
            </a:p>
            <a:p>
              <a:pPr marL="0" marR="0" lvl="0" indent="0" algn="ctr" defTabSz="457200" rtl="0" eaLnBrk="1" fontAlgn="auto" latinLnBrk="0" hangingPunct="1">
                <a:lnSpc>
                  <a:spcPts val="13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Calibri" panose="020F0502020204030204" pitchFamily="34" charset="0"/>
                </a:rPr>
                <a:t>early</a:t>
              </a:r>
            </a:p>
          </p:txBody>
        </p:sp>
        <p:sp>
          <p:nvSpPr>
            <p:cNvPr id="62" name="TextBox 61">
              <a:extLst>
                <a:ext uri="{FF2B5EF4-FFF2-40B4-BE49-F238E27FC236}">
                  <a16:creationId xmlns:a16="http://schemas.microsoft.com/office/drawing/2014/main" id="{E0F7782F-7B0E-0D49-8FC6-28B50503C3FF}"/>
                </a:ext>
              </a:extLst>
            </p:cNvPr>
            <p:cNvSpPr txBox="1"/>
            <p:nvPr/>
          </p:nvSpPr>
          <p:spPr>
            <a:xfrm>
              <a:off x="3014230" y="3483764"/>
              <a:ext cx="473206" cy="425758"/>
            </a:xfrm>
            <a:prstGeom prst="rect">
              <a:avLst/>
            </a:prstGeom>
            <a:noFill/>
          </p:spPr>
          <p:txBody>
            <a:bodyPr wrap="none" rtlCol="0">
              <a:spAutoFit/>
            </a:bodyPr>
            <a:lstStyle/>
            <a:p>
              <a:pPr marL="0" marR="0" lvl="0" indent="0" algn="ctr" defTabSz="457200" rtl="0" eaLnBrk="1" fontAlgn="auto" latinLnBrk="0" hangingPunct="1">
                <a:lnSpc>
                  <a:spcPts val="13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Calibri" panose="020F0502020204030204" pitchFamily="34" charset="0"/>
                </a:rPr>
                <a:t>2D</a:t>
              </a:r>
            </a:p>
            <a:p>
              <a:pPr marL="0" marR="0" lvl="0" indent="0" algn="ctr" defTabSz="457200" rtl="0" eaLnBrk="1" fontAlgn="auto" latinLnBrk="0" hangingPunct="1">
                <a:lnSpc>
                  <a:spcPts val="13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Calibri" panose="020F0502020204030204" pitchFamily="34" charset="0"/>
                </a:rPr>
                <a:t>late2</a:t>
              </a:r>
            </a:p>
          </p:txBody>
        </p:sp>
        <p:sp>
          <p:nvSpPr>
            <p:cNvPr id="63" name="TextBox 62">
              <a:extLst>
                <a:ext uri="{FF2B5EF4-FFF2-40B4-BE49-F238E27FC236}">
                  <a16:creationId xmlns:a16="http://schemas.microsoft.com/office/drawing/2014/main" id="{6BBC7B35-4A8D-622E-26EF-06B76E05E587}"/>
                </a:ext>
              </a:extLst>
            </p:cNvPr>
            <p:cNvSpPr txBox="1"/>
            <p:nvPr/>
          </p:nvSpPr>
          <p:spPr>
            <a:xfrm>
              <a:off x="1811772" y="3483764"/>
              <a:ext cx="473206" cy="425758"/>
            </a:xfrm>
            <a:prstGeom prst="rect">
              <a:avLst/>
            </a:prstGeom>
            <a:noFill/>
          </p:spPr>
          <p:txBody>
            <a:bodyPr wrap="none" rtlCol="0">
              <a:spAutoFit/>
            </a:bodyPr>
            <a:lstStyle/>
            <a:p>
              <a:pPr marL="0" marR="0" lvl="0" indent="0" algn="ctr" defTabSz="457200" rtl="0" eaLnBrk="1" fontAlgn="auto" latinLnBrk="0" hangingPunct="1">
                <a:lnSpc>
                  <a:spcPts val="13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Calibri" panose="020F0502020204030204" pitchFamily="34" charset="0"/>
                </a:rPr>
                <a:t>2D</a:t>
              </a:r>
            </a:p>
            <a:p>
              <a:pPr marL="0" marR="0" lvl="0" indent="0" algn="ctr" defTabSz="457200" rtl="0" eaLnBrk="1" fontAlgn="auto" latinLnBrk="0" hangingPunct="1">
                <a:lnSpc>
                  <a:spcPts val="13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Calibri" panose="020F0502020204030204" pitchFamily="34" charset="0"/>
                </a:rPr>
                <a:t>late1</a:t>
              </a:r>
            </a:p>
          </p:txBody>
        </p:sp>
        <p:sp>
          <p:nvSpPr>
            <p:cNvPr id="64" name="TextBox 63">
              <a:extLst>
                <a:ext uri="{FF2B5EF4-FFF2-40B4-BE49-F238E27FC236}">
                  <a16:creationId xmlns:a16="http://schemas.microsoft.com/office/drawing/2014/main" id="{6F640D15-5B41-A686-8DD3-6A1B07FBAD13}"/>
                </a:ext>
              </a:extLst>
            </p:cNvPr>
            <p:cNvSpPr txBox="1"/>
            <p:nvPr/>
          </p:nvSpPr>
          <p:spPr>
            <a:xfrm>
              <a:off x="1192009" y="3486084"/>
              <a:ext cx="481222" cy="425758"/>
            </a:xfrm>
            <a:prstGeom prst="rect">
              <a:avLst/>
            </a:prstGeom>
            <a:noFill/>
          </p:spPr>
          <p:txBody>
            <a:bodyPr wrap="none" rtlCol="0">
              <a:spAutoFit/>
            </a:bodyPr>
            <a:lstStyle/>
            <a:p>
              <a:pPr marL="0" marR="0" lvl="0" indent="0" algn="ctr" defTabSz="457200" rtl="0" eaLnBrk="1" fontAlgn="auto" latinLnBrk="0" hangingPunct="1">
                <a:lnSpc>
                  <a:spcPts val="13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Calibri" panose="020F0502020204030204" pitchFamily="34" charset="0"/>
                </a:rPr>
                <a:t>3D</a:t>
              </a:r>
            </a:p>
            <a:p>
              <a:pPr marL="0" marR="0" lvl="0" indent="0" algn="ctr" defTabSz="457200" rtl="0" eaLnBrk="1" fontAlgn="auto" latinLnBrk="0" hangingPunct="1">
                <a:lnSpc>
                  <a:spcPts val="13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Calibri" panose="020F0502020204030204" pitchFamily="34" charset="0"/>
                </a:rPr>
                <a:t>early</a:t>
              </a:r>
            </a:p>
          </p:txBody>
        </p:sp>
        <p:sp>
          <p:nvSpPr>
            <p:cNvPr id="65" name="TextBox 64">
              <a:extLst>
                <a:ext uri="{FF2B5EF4-FFF2-40B4-BE49-F238E27FC236}">
                  <a16:creationId xmlns:a16="http://schemas.microsoft.com/office/drawing/2014/main" id="{872BD536-FC21-85E4-7F47-DBD93ED6E8C8}"/>
                </a:ext>
              </a:extLst>
            </p:cNvPr>
            <p:cNvSpPr txBox="1"/>
            <p:nvPr/>
          </p:nvSpPr>
          <p:spPr>
            <a:xfrm>
              <a:off x="2417808" y="3483764"/>
              <a:ext cx="473206" cy="425758"/>
            </a:xfrm>
            <a:prstGeom prst="rect">
              <a:avLst/>
            </a:prstGeom>
            <a:noFill/>
          </p:spPr>
          <p:txBody>
            <a:bodyPr wrap="none" rtlCol="0">
              <a:spAutoFit/>
            </a:bodyPr>
            <a:lstStyle/>
            <a:p>
              <a:pPr marL="0" marR="0" lvl="0" indent="0" algn="ctr" defTabSz="457200" rtl="0" eaLnBrk="1" fontAlgn="auto" latinLnBrk="0" hangingPunct="1">
                <a:lnSpc>
                  <a:spcPts val="13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Calibri" panose="020F0502020204030204" pitchFamily="34" charset="0"/>
                </a:rPr>
                <a:t>3D</a:t>
              </a:r>
            </a:p>
            <a:p>
              <a:pPr marL="0" marR="0" lvl="0" indent="0" algn="ctr" defTabSz="457200" rtl="0" eaLnBrk="1" fontAlgn="auto" latinLnBrk="0" hangingPunct="1">
                <a:lnSpc>
                  <a:spcPts val="13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Calibri" panose="020F0502020204030204" pitchFamily="34" charset="0"/>
                </a:rPr>
                <a:t>late1</a:t>
              </a:r>
            </a:p>
          </p:txBody>
        </p:sp>
        <p:sp>
          <p:nvSpPr>
            <p:cNvPr id="66" name="TextBox 65">
              <a:extLst>
                <a:ext uri="{FF2B5EF4-FFF2-40B4-BE49-F238E27FC236}">
                  <a16:creationId xmlns:a16="http://schemas.microsoft.com/office/drawing/2014/main" id="{BB1B12DF-354B-B1ED-7D12-FBA6470213F4}"/>
                </a:ext>
              </a:extLst>
            </p:cNvPr>
            <p:cNvSpPr txBox="1"/>
            <p:nvPr/>
          </p:nvSpPr>
          <p:spPr>
            <a:xfrm>
              <a:off x="3615055" y="3483764"/>
              <a:ext cx="473206" cy="425758"/>
            </a:xfrm>
            <a:prstGeom prst="rect">
              <a:avLst/>
            </a:prstGeom>
            <a:noFill/>
          </p:spPr>
          <p:txBody>
            <a:bodyPr wrap="none" rtlCol="0">
              <a:spAutoFit/>
            </a:bodyPr>
            <a:lstStyle/>
            <a:p>
              <a:pPr marL="0" marR="0" lvl="0" indent="0" algn="ctr" defTabSz="457200" rtl="0" eaLnBrk="1" fontAlgn="auto" latinLnBrk="0" hangingPunct="1">
                <a:lnSpc>
                  <a:spcPts val="13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Calibri" panose="020F0502020204030204" pitchFamily="34" charset="0"/>
                </a:rPr>
                <a:t>3D</a:t>
              </a:r>
            </a:p>
            <a:p>
              <a:pPr marL="0" marR="0" lvl="0" indent="0" algn="ctr" defTabSz="457200" rtl="0" eaLnBrk="1" fontAlgn="auto" latinLnBrk="0" hangingPunct="1">
                <a:lnSpc>
                  <a:spcPts val="13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Calibri" panose="020F0502020204030204" pitchFamily="34" charset="0"/>
                </a:rPr>
                <a:t>late2</a:t>
              </a:r>
            </a:p>
          </p:txBody>
        </p:sp>
        <p:cxnSp>
          <p:nvCxnSpPr>
            <p:cNvPr id="67" name="Straight Arrow Connector 66">
              <a:extLst>
                <a:ext uri="{FF2B5EF4-FFF2-40B4-BE49-F238E27FC236}">
                  <a16:creationId xmlns:a16="http://schemas.microsoft.com/office/drawing/2014/main" id="{1E82FF37-38F4-88E1-338A-7CA7F83FF6DB}"/>
                </a:ext>
              </a:extLst>
            </p:cNvPr>
            <p:cNvCxnSpPr>
              <a:cxnSpLocks/>
            </p:cNvCxnSpPr>
            <p:nvPr/>
          </p:nvCxnSpPr>
          <p:spPr>
            <a:xfrm>
              <a:off x="832072" y="4287002"/>
              <a:ext cx="0" cy="365760"/>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68" name="Straight Arrow Connector 67">
              <a:extLst>
                <a:ext uri="{FF2B5EF4-FFF2-40B4-BE49-F238E27FC236}">
                  <a16:creationId xmlns:a16="http://schemas.microsoft.com/office/drawing/2014/main" id="{E7BEBF43-5979-0D32-CC33-9E8789BF01DC}"/>
                </a:ext>
              </a:extLst>
            </p:cNvPr>
            <p:cNvCxnSpPr>
              <a:cxnSpLocks/>
            </p:cNvCxnSpPr>
            <p:nvPr/>
          </p:nvCxnSpPr>
          <p:spPr>
            <a:xfrm>
              <a:off x="1435198" y="4287002"/>
              <a:ext cx="0" cy="365760"/>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69" name="Straight Arrow Connector 68">
              <a:extLst>
                <a:ext uri="{FF2B5EF4-FFF2-40B4-BE49-F238E27FC236}">
                  <a16:creationId xmlns:a16="http://schemas.microsoft.com/office/drawing/2014/main" id="{867C2F01-32DC-2E47-E275-A3E2128B44F1}"/>
                </a:ext>
              </a:extLst>
            </p:cNvPr>
            <p:cNvCxnSpPr>
              <a:cxnSpLocks/>
            </p:cNvCxnSpPr>
            <p:nvPr/>
          </p:nvCxnSpPr>
          <p:spPr>
            <a:xfrm>
              <a:off x="2038324" y="4287002"/>
              <a:ext cx="0" cy="365760"/>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70" name="Straight Arrow Connector 69">
              <a:extLst>
                <a:ext uri="{FF2B5EF4-FFF2-40B4-BE49-F238E27FC236}">
                  <a16:creationId xmlns:a16="http://schemas.microsoft.com/office/drawing/2014/main" id="{DCB1D12C-BF31-71F4-CAF4-F36D4A47C1E6}"/>
                </a:ext>
              </a:extLst>
            </p:cNvPr>
            <p:cNvCxnSpPr>
              <a:cxnSpLocks/>
            </p:cNvCxnSpPr>
            <p:nvPr/>
          </p:nvCxnSpPr>
          <p:spPr>
            <a:xfrm>
              <a:off x="2641450" y="4287002"/>
              <a:ext cx="0" cy="365760"/>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71" name="Straight Arrow Connector 70">
              <a:extLst>
                <a:ext uri="{FF2B5EF4-FFF2-40B4-BE49-F238E27FC236}">
                  <a16:creationId xmlns:a16="http://schemas.microsoft.com/office/drawing/2014/main" id="{C9463E01-AA5A-443C-A614-247E13AFD122}"/>
                </a:ext>
              </a:extLst>
            </p:cNvPr>
            <p:cNvCxnSpPr>
              <a:cxnSpLocks/>
            </p:cNvCxnSpPr>
            <p:nvPr/>
          </p:nvCxnSpPr>
          <p:spPr>
            <a:xfrm>
              <a:off x="3244576" y="4287002"/>
              <a:ext cx="0" cy="365760"/>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72" name="Straight Arrow Connector 71">
              <a:extLst>
                <a:ext uri="{FF2B5EF4-FFF2-40B4-BE49-F238E27FC236}">
                  <a16:creationId xmlns:a16="http://schemas.microsoft.com/office/drawing/2014/main" id="{B085E6B5-CD90-9386-B227-2B7FA2BF63D4}"/>
                </a:ext>
              </a:extLst>
            </p:cNvPr>
            <p:cNvCxnSpPr>
              <a:cxnSpLocks/>
            </p:cNvCxnSpPr>
            <p:nvPr/>
          </p:nvCxnSpPr>
          <p:spPr>
            <a:xfrm>
              <a:off x="3847701" y="4287002"/>
              <a:ext cx="0" cy="365760"/>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grpSp>
      <p:pic>
        <p:nvPicPr>
          <p:cNvPr id="7170" name="Picture 2" descr="Erika Lee">
            <a:extLst>
              <a:ext uri="{FF2B5EF4-FFF2-40B4-BE49-F238E27FC236}">
                <a16:creationId xmlns:a16="http://schemas.microsoft.com/office/drawing/2014/main" id="{44E5A9B2-5910-34EE-7AD5-CA9C9C68D69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361" b="30259"/>
          <a:stretch/>
        </p:blipFill>
        <p:spPr bwMode="auto">
          <a:xfrm>
            <a:off x="7896920" y="1183269"/>
            <a:ext cx="672084" cy="6692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98" name="TextBox 97">
            <a:extLst>
              <a:ext uri="{FF2B5EF4-FFF2-40B4-BE49-F238E27FC236}">
                <a16:creationId xmlns:a16="http://schemas.microsoft.com/office/drawing/2014/main" id="{9B6904CF-BA62-BF56-AC3C-806F9AC16561}"/>
              </a:ext>
            </a:extLst>
          </p:cNvPr>
          <p:cNvSpPr txBox="1"/>
          <p:nvPr/>
        </p:nvSpPr>
        <p:spPr>
          <a:xfrm>
            <a:off x="7789571" y="1861676"/>
            <a:ext cx="886781"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Narrow" panose="020B0604020202020204" pitchFamily="34" charset="0"/>
              </a:rPr>
              <a:t>Erika Da-Inn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Narrow" panose="020B0604020202020204" pitchFamily="34" charset="0"/>
              </a:rPr>
              <a:t>Lee</a:t>
            </a:r>
          </a:p>
        </p:txBody>
      </p:sp>
    </p:spTree>
    <p:extLst>
      <p:ext uri="{BB962C8B-B14F-4D97-AF65-F5344CB8AC3E}">
        <p14:creationId xmlns:p14="http://schemas.microsoft.com/office/powerpoint/2010/main" val="8600205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76119-6F56-4F20-3F61-B0C3CFB852A2}"/>
              </a:ext>
            </a:extLst>
          </p:cNvPr>
          <p:cNvSpPr>
            <a:spLocks noGrp="1"/>
          </p:cNvSpPr>
          <p:nvPr>
            <p:ph type="title"/>
          </p:nvPr>
        </p:nvSpPr>
        <p:spPr>
          <a:xfrm>
            <a:off x="0" y="0"/>
            <a:ext cx="9144000" cy="1033272"/>
          </a:xfrm>
          <a:solidFill>
            <a:srgbClr val="021F60"/>
          </a:solidFill>
        </p:spPr>
        <p:txBody>
          <a:bodyPr>
            <a:noAutofit/>
          </a:bodyPr>
          <a:lstStyle/>
          <a:p>
            <a:pPr algn="ctr"/>
            <a:r>
              <a:rPr lang="en-US" sz="2800" b="1" dirty="0">
                <a:solidFill>
                  <a:schemeClr val="bg1"/>
                </a:solidFill>
                <a:latin typeface="Arial Narrow" panose="020B0606020202030204" pitchFamily="34" charset="0"/>
              </a:rPr>
              <a:t>Non-negative Matrix Factorization (NMF)</a:t>
            </a:r>
          </a:p>
        </p:txBody>
      </p:sp>
      <p:pic>
        <p:nvPicPr>
          <p:cNvPr id="7" name="Google Shape;219;p26">
            <a:extLst>
              <a:ext uri="{FF2B5EF4-FFF2-40B4-BE49-F238E27FC236}">
                <a16:creationId xmlns:a16="http://schemas.microsoft.com/office/drawing/2014/main" id="{EA3B5DAC-C122-824D-10B1-85DA5477C665}"/>
              </a:ext>
            </a:extLst>
          </p:cNvPr>
          <p:cNvPicPr preferRelativeResize="0"/>
          <p:nvPr/>
        </p:nvPicPr>
        <p:blipFill rotWithShape="1">
          <a:blip r:embed="rId3">
            <a:alphaModFix/>
          </a:blip>
          <a:srcRect/>
          <a:stretch/>
        </p:blipFill>
        <p:spPr>
          <a:xfrm>
            <a:off x="1946343" y="3875260"/>
            <a:ext cx="274320" cy="274320"/>
          </a:xfrm>
          <a:prstGeom prst="rect">
            <a:avLst/>
          </a:prstGeom>
          <a:noFill/>
          <a:ln>
            <a:noFill/>
          </a:ln>
        </p:spPr>
      </p:pic>
      <p:pic>
        <p:nvPicPr>
          <p:cNvPr id="9" name="Google Shape;220;p26">
            <a:extLst>
              <a:ext uri="{FF2B5EF4-FFF2-40B4-BE49-F238E27FC236}">
                <a16:creationId xmlns:a16="http://schemas.microsoft.com/office/drawing/2014/main" id="{B4C99A19-9FB1-8425-14BB-04C8A5907F51}"/>
              </a:ext>
            </a:extLst>
          </p:cNvPr>
          <p:cNvPicPr preferRelativeResize="0"/>
          <p:nvPr/>
        </p:nvPicPr>
        <p:blipFill rotWithShape="1">
          <a:blip r:embed="rId3">
            <a:alphaModFix/>
          </a:blip>
          <a:srcRect/>
          <a:stretch/>
        </p:blipFill>
        <p:spPr>
          <a:xfrm>
            <a:off x="1946343" y="5428524"/>
            <a:ext cx="274320" cy="274320"/>
          </a:xfrm>
          <a:prstGeom prst="rect">
            <a:avLst/>
          </a:prstGeom>
          <a:noFill/>
          <a:ln>
            <a:noFill/>
          </a:ln>
        </p:spPr>
      </p:pic>
      <p:pic>
        <p:nvPicPr>
          <p:cNvPr id="10" name="Google Shape;221;p26">
            <a:extLst>
              <a:ext uri="{FF2B5EF4-FFF2-40B4-BE49-F238E27FC236}">
                <a16:creationId xmlns:a16="http://schemas.microsoft.com/office/drawing/2014/main" id="{07F5B36F-D3FE-1BD5-DEB7-FC090BA286AE}"/>
              </a:ext>
            </a:extLst>
          </p:cNvPr>
          <p:cNvPicPr preferRelativeResize="0"/>
          <p:nvPr/>
        </p:nvPicPr>
        <p:blipFill rotWithShape="1">
          <a:blip r:embed="rId3">
            <a:alphaModFix/>
          </a:blip>
          <a:srcRect/>
          <a:stretch/>
        </p:blipFill>
        <p:spPr>
          <a:xfrm>
            <a:off x="1946343" y="3564607"/>
            <a:ext cx="274320" cy="274320"/>
          </a:xfrm>
          <a:prstGeom prst="rect">
            <a:avLst/>
          </a:prstGeom>
          <a:noFill/>
          <a:ln>
            <a:noFill/>
          </a:ln>
        </p:spPr>
      </p:pic>
      <p:pic>
        <p:nvPicPr>
          <p:cNvPr id="11" name="Google Shape;222;p26">
            <a:extLst>
              <a:ext uri="{FF2B5EF4-FFF2-40B4-BE49-F238E27FC236}">
                <a16:creationId xmlns:a16="http://schemas.microsoft.com/office/drawing/2014/main" id="{D75036C8-9B50-3D09-018B-914FE4DD43A8}"/>
              </a:ext>
            </a:extLst>
          </p:cNvPr>
          <p:cNvPicPr preferRelativeResize="0"/>
          <p:nvPr/>
        </p:nvPicPr>
        <p:blipFill rotWithShape="1">
          <a:blip r:embed="rId3">
            <a:alphaModFix/>
          </a:blip>
          <a:srcRect/>
          <a:stretch/>
        </p:blipFill>
        <p:spPr>
          <a:xfrm>
            <a:off x="1946343" y="4185913"/>
            <a:ext cx="274320" cy="274320"/>
          </a:xfrm>
          <a:prstGeom prst="rect">
            <a:avLst/>
          </a:prstGeom>
          <a:noFill/>
          <a:ln>
            <a:noFill/>
          </a:ln>
        </p:spPr>
      </p:pic>
      <p:pic>
        <p:nvPicPr>
          <p:cNvPr id="12" name="Google Shape;223;p26">
            <a:extLst>
              <a:ext uri="{FF2B5EF4-FFF2-40B4-BE49-F238E27FC236}">
                <a16:creationId xmlns:a16="http://schemas.microsoft.com/office/drawing/2014/main" id="{D0DB7FF4-6CF0-E796-E92F-4A62EE9BCBE9}"/>
              </a:ext>
            </a:extLst>
          </p:cNvPr>
          <p:cNvPicPr preferRelativeResize="0"/>
          <p:nvPr/>
        </p:nvPicPr>
        <p:blipFill rotWithShape="1">
          <a:blip r:embed="rId3">
            <a:alphaModFix/>
          </a:blip>
          <a:srcRect/>
          <a:stretch/>
        </p:blipFill>
        <p:spPr>
          <a:xfrm>
            <a:off x="1946343" y="4496566"/>
            <a:ext cx="274320" cy="274320"/>
          </a:xfrm>
          <a:prstGeom prst="rect">
            <a:avLst/>
          </a:prstGeom>
          <a:noFill/>
          <a:ln>
            <a:noFill/>
          </a:ln>
        </p:spPr>
      </p:pic>
      <p:pic>
        <p:nvPicPr>
          <p:cNvPr id="13" name="Google Shape;224;p26">
            <a:extLst>
              <a:ext uri="{FF2B5EF4-FFF2-40B4-BE49-F238E27FC236}">
                <a16:creationId xmlns:a16="http://schemas.microsoft.com/office/drawing/2014/main" id="{31F1CFD8-4926-2D95-2195-A69D71DE63AA}"/>
              </a:ext>
            </a:extLst>
          </p:cNvPr>
          <p:cNvPicPr preferRelativeResize="0"/>
          <p:nvPr/>
        </p:nvPicPr>
        <p:blipFill rotWithShape="1">
          <a:blip r:embed="rId3">
            <a:alphaModFix/>
          </a:blip>
          <a:srcRect/>
          <a:stretch/>
        </p:blipFill>
        <p:spPr>
          <a:xfrm>
            <a:off x="1946343" y="4807219"/>
            <a:ext cx="274320" cy="274320"/>
          </a:xfrm>
          <a:prstGeom prst="rect">
            <a:avLst/>
          </a:prstGeom>
          <a:noFill/>
          <a:ln>
            <a:noFill/>
          </a:ln>
        </p:spPr>
      </p:pic>
      <p:pic>
        <p:nvPicPr>
          <p:cNvPr id="24" name="Google Shape;236;p26">
            <a:extLst>
              <a:ext uri="{FF2B5EF4-FFF2-40B4-BE49-F238E27FC236}">
                <a16:creationId xmlns:a16="http://schemas.microsoft.com/office/drawing/2014/main" id="{1FED5B00-7539-D135-5631-82CB3D54D948}"/>
              </a:ext>
            </a:extLst>
          </p:cNvPr>
          <p:cNvPicPr preferRelativeResize="0"/>
          <p:nvPr/>
        </p:nvPicPr>
        <p:blipFill rotWithShape="1">
          <a:blip r:embed="rId4">
            <a:alphaModFix/>
          </a:blip>
          <a:srcRect/>
          <a:stretch/>
        </p:blipFill>
        <p:spPr>
          <a:xfrm>
            <a:off x="3581995" y="1760439"/>
            <a:ext cx="274320" cy="274320"/>
          </a:xfrm>
          <a:prstGeom prst="rect">
            <a:avLst/>
          </a:prstGeom>
          <a:noFill/>
          <a:ln>
            <a:noFill/>
          </a:ln>
        </p:spPr>
      </p:pic>
      <p:pic>
        <p:nvPicPr>
          <p:cNvPr id="4" name="Google Shape;220;p26">
            <a:extLst>
              <a:ext uri="{FF2B5EF4-FFF2-40B4-BE49-F238E27FC236}">
                <a16:creationId xmlns:a16="http://schemas.microsoft.com/office/drawing/2014/main" id="{65B09361-B199-04B5-4EDA-E14656AFEA51}"/>
              </a:ext>
            </a:extLst>
          </p:cNvPr>
          <p:cNvPicPr preferRelativeResize="0"/>
          <p:nvPr/>
        </p:nvPicPr>
        <p:blipFill rotWithShape="1">
          <a:blip r:embed="rId3">
            <a:alphaModFix/>
          </a:blip>
          <a:srcRect/>
          <a:stretch/>
        </p:blipFill>
        <p:spPr>
          <a:xfrm>
            <a:off x="1946343" y="5117872"/>
            <a:ext cx="274320" cy="274320"/>
          </a:xfrm>
          <a:prstGeom prst="rect">
            <a:avLst/>
          </a:prstGeom>
          <a:noFill/>
          <a:ln>
            <a:noFill/>
          </a:ln>
        </p:spPr>
      </p:pic>
      <p:graphicFrame>
        <p:nvGraphicFramePr>
          <p:cNvPr id="5" name="Google Shape;218;p26">
            <a:extLst>
              <a:ext uri="{FF2B5EF4-FFF2-40B4-BE49-F238E27FC236}">
                <a16:creationId xmlns:a16="http://schemas.microsoft.com/office/drawing/2014/main" id="{50CF540D-8ABB-2BBD-5977-7C7908B71136}"/>
              </a:ext>
            </a:extLst>
          </p:cNvPr>
          <p:cNvGraphicFramePr/>
          <p:nvPr/>
        </p:nvGraphicFramePr>
        <p:xfrm>
          <a:off x="3568397" y="3553721"/>
          <a:ext cx="2369496" cy="2148839"/>
        </p:xfrm>
        <a:graphic>
          <a:graphicData uri="http://schemas.openxmlformats.org/drawingml/2006/table">
            <a:tbl>
              <a:tblPr>
                <a:noFill/>
              </a:tblPr>
              <a:tblGrid>
                <a:gridCol w="296187">
                  <a:extLst>
                    <a:ext uri="{9D8B030D-6E8A-4147-A177-3AD203B41FA5}">
                      <a16:colId xmlns:a16="http://schemas.microsoft.com/office/drawing/2014/main" val="20000"/>
                    </a:ext>
                  </a:extLst>
                </a:gridCol>
                <a:gridCol w="296187">
                  <a:extLst>
                    <a:ext uri="{9D8B030D-6E8A-4147-A177-3AD203B41FA5}">
                      <a16:colId xmlns:a16="http://schemas.microsoft.com/office/drawing/2014/main" val="20001"/>
                    </a:ext>
                  </a:extLst>
                </a:gridCol>
                <a:gridCol w="296187">
                  <a:extLst>
                    <a:ext uri="{9D8B030D-6E8A-4147-A177-3AD203B41FA5}">
                      <a16:colId xmlns:a16="http://schemas.microsoft.com/office/drawing/2014/main" val="20002"/>
                    </a:ext>
                  </a:extLst>
                </a:gridCol>
                <a:gridCol w="296187">
                  <a:extLst>
                    <a:ext uri="{9D8B030D-6E8A-4147-A177-3AD203B41FA5}">
                      <a16:colId xmlns:a16="http://schemas.microsoft.com/office/drawing/2014/main" val="20003"/>
                    </a:ext>
                  </a:extLst>
                </a:gridCol>
                <a:gridCol w="296187">
                  <a:extLst>
                    <a:ext uri="{9D8B030D-6E8A-4147-A177-3AD203B41FA5}">
                      <a16:colId xmlns:a16="http://schemas.microsoft.com/office/drawing/2014/main" val="20004"/>
                    </a:ext>
                  </a:extLst>
                </a:gridCol>
                <a:gridCol w="296187">
                  <a:extLst>
                    <a:ext uri="{9D8B030D-6E8A-4147-A177-3AD203B41FA5}">
                      <a16:colId xmlns:a16="http://schemas.microsoft.com/office/drawing/2014/main" val="20005"/>
                    </a:ext>
                  </a:extLst>
                </a:gridCol>
                <a:gridCol w="296187">
                  <a:extLst>
                    <a:ext uri="{9D8B030D-6E8A-4147-A177-3AD203B41FA5}">
                      <a16:colId xmlns:a16="http://schemas.microsoft.com/office/drawing/2014/main" val="20006"/>
                    </a:ext>
                  </a:extLst>
                </a:gridCol>
                <a:gridCol w="296187">
                  <a:extLst>
                    <a:ext uri="{9D8B030D-6E8A-4147-A177-3AD203B41FA5}">
                      <a16:colId xmlns:a16="http://schemas.microsoft.com/office/drawing/2014/main" val="2459259090"/>
                    </a:ext>
                  </a:extLst>
                </a:gridCol>
              </a:tblGrid>
              <a:tr h="306977">
                <a:tc>
                  <a:txBody>
                    <a:bodyPr/>
                    <a:lstStyle/>
                    <a:p>
                      <a:pPr marL="0" marR="0" lvl="0" indent="0" algn="ctr" rtl="0">
                        <a:lnSpc>
                          <a:spcPct val="100000"/>
                        </a:lnSpc>
                        <a:spcBef>
                          <a:spcPts val="0"/>
                        </a:spcBef>
                        <a:spcAft>
                          <a:spcPts val="0"/>
                        </a:spcAft>
                        <a:buClr>
                          <a:srgbClr val="000000"/>
                        </a:buClr>
                        <a:buSzPts val="1200"/>
                        <a:buFont typeface="Arial"/>
                        <a:buNone/>
                      </a:pPr>
                      <a:r>
                        <a:rPr lang="en-US" sz="1600" b="1" u="none" strike="noStrike" cap="none" dirty="0">
                          <a:solidFill>
                            <a:schemeClr val="bg1"/>
                          </a:solidFill>
                          <a:latin typeface="Arial Narrow" panose="020B0606020202030204" pitchFamily="34" charset="0"/>
                        </a:rPr>
                        <a:t>5</a:t>
                      </a:r>
                      <a:endParaRPr sz="1600" b="1" u="none" strike="noStrike" cap="none" dirty="0">
                        <a:solidFill>
                          <a:schemeClr val="bg1"/>
                        </a:solidFill>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75000"/>
                        <a:lumOff val="2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600" b="1" u="none" strike="noStrike" cap="none" dirty="0">
                          <a:latin typeface="Arial Narrow" panose="020B0606020202030204" pitchFamily="34" charset="0"/>
                        </a:rPr>
                        <a:t>4</a:t>
                      </a: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50000"/>
                        <a:lumOff val="50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600" b="1" u="none" strike="noStrike" cap="none" dirty="0">
                          <a:latin typeface="Arial Narrow" panose="020B0606020202030204" pitchFamily="34" charset="0"/>
                        </a:rPr>
                        <a:t>4</a:t>
                      </a: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lumMod val="50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600" b="1" u="none" strike="noStrike" cap="none" dirty="0">
                          <a:latin typeface="Arial Narrow" panose="020B0606020202030204" pitchFamily="34" charset="0"/>
                        </a:rPr>
                        <a:t>3</a:t>
                      </a: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lumMod val="6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600" b="1" u="none" strike="noStrike" cap="none">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600" b="1" u="none" strike="noStrike" cap="none">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lgn="ctr">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306977">
                <a:tc>
                  <a:txBody>
                    <a:bodyPr/>
                    <a:lstStyle/>
                    <a:p>
                      <a:pPr marL="0" marR="0" lvl="0" indent="0" algn="ctr" rtl="0">
                        <a:lnSpc>
                          <a:spcPct val="100000"/>
                        </a:lnSpc>
                        <a:spcBef>
                          <a:spcPts val="0"/>
                        </a:spcBef>
                        <a:spcAft>
                          <a:spcPts val="0"/>
                        </a:spcAft>
                        <a:buClr>
                          <a:srgbClr val="000000"/>
                        </a:buClr>
                        <a:buSzPts val="1200"/>
                        <a:buFont typeface="Arial"/>
                        <a:buNone/>
                      </a:pP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600" b="1" u="none" strike="noStrike" cap="none" dirty="0">
                          <a:latin typeface="Arial Narrow" panose="020B0606020202030204" pitchFamily="34" charset="0"/>
                        </a:rPr>
                        <a:t>1</a:t>
                      </a: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lumMod val="9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600" b="1" u="none" strike="noStrike" cap="none" dirty="0">
                          <a:latin typeface="Arial Narrow" panose="020B0606020202030204" pitchFamily="34" charset="0"/>
                        </a:rPr>
                        <a:t>4</a:t>
                      </a: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50000"/>
                        <a:lumOff val="50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600" b="1" u="none" strike="noStrike" cap="none" dirty="0">
                          <a:latin typeface="Arial Narrow" panose="020B0606020202030204" pitchFamily="34" charset="0"/>
                        </a:rPr>
                        <a:t>4</a:t>
                      </a: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50000"/>
                        <a:lumOff val="50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600" b="1" u="none" strike="noStrike" cap="none" dirty="0">
                          <a:latin typeface="Arial Narrow" panose="020B0606020202030204" pitchFamily="34" charset="0"/>
                        </a:rPr>
                        <a:t>3</a:t>
                      </a: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lumMod val="6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600" b="1" u="none" strike="noStrike" cap="none" dirty="0">
                          <a:latin typeface="Arial Narrow" panose="020B0606020202030204" pitchFamily="34" charset="0"/>
                        </a:rPr>
                        <a:t>2</a:t>
                      </a: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lgn="ctr">
                      <a:solidFill>
                        <a:srgbClr val="9E9E9E"/>
                      </a:solidFill>
                      <a:prstDash val="solid"/>
                      <a:round/>
                      <a:headEnd type="none" w="sm" len="sm"/>
                      <a:tailEnd type="none" w="sm" len="sm"/>
                    </a:lnB>
                    <a:solidFill>
                      <a:schemeClr val="bg1">
                        <a:lumMod val="75000"/>
                      </a:schemeClr>
                    </a:solidFill>
                  </a:tcPr>
                </a:tc>
                <a:extLst>
                  <a:ext uri="{0D108BD9-81ED-4DB2-BD59-A6C34878D82A}">
                    <a16:rowId xmlns:a16="http://schemas.microsoft.com/office/drawing/2014/main" val="10001"/>
                  </a:ext>
                </a:extLst>
              </a:tr>
              <a:tr h="306977">
                <a:tc>
                  <a:txBody>
                    <a:bodyPr/>
                    <a:lstStyle/>
                    <a:p>
                      <a:pPr marL="0" marR="0" lvl="0" indent="0" algn="ctr" rtl="0">
                        <a:lnSpc>
                          <a:spcPct val="100000"/>
                        </a:lnSpc>
                        <a:spcBef>
                          <a:spcPts val="0"/>
                        </a:spcBef>
                        <a:spcAft>
                          <a:spcPts val="0"/>
                        </a:spcAft>
                        <a:buClr>
                          <a:srgbClr val="000000"/>
                        </a:buClr>
                        <a:buSzPts val="1200"/>
                        <a:buFont typeface="Arial"/>
                        <a:buNone/>
                      </a:pP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600" b="1" u="none" strike="noStrike" cap="none" dirty="0">
                          <a:latin typeface="Arial Narrow" panose="020B0606020202030204" pitchFamily="34" charset="0"/>
                        </a:rPr>
                        <a:t>4</a:t>
                      </a: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50000"/>
                        <a:lumOff val="50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600" b="1" u="none" strike="noStrike" cap="none" dirty="0">
                          <a:latin typeface="Arial Narrow" panose="020B0606020202030204" pitchFamily="34" charset="0"/>
                        </a:rPr>
                        <a:t>4</a:t>
                      </a: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50000"/>
                        <a:lumOff val="50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600" b="1" u="none" strike="noStrike" cap="none" dirty="0">
                          <a:latin typeface="Arial Narrow" panose="020B0606020202030204" pitchFamily="34" charset="0"/>
                        </a:rPr>
                        <a:t>4</a:t>
                      </a: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50000"/>
                        <a:lumOff val="50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600" b="1" u="none" strike="noStrike" cap="none" dirty="0">
                          <a:latin typeface="Arial Narrow" panose="020B0606020202030204" pitchFamily="34" charset="0"/>
                        </a:rPr>
                        <a:t>2</a:t>
                      </a: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lumMod val="7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lgn="ctr">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06977">
                <a:tc>
                  <a:txBody>
                    <a:bodyPr/>
                    <a:lstStyle/>
                    <a:p>
                      <a:pPr marL="0" marR="0" lvl="0" indent="0" algn="ctr" rtl="0">
                        <a:lnSpc>
                          <a:spcPct val="100000"/>
                        </a:lnSpc>
                        <a:spcBef>
                          <a:spcPts val="0"/>
                        </a:spcBef>
                        <a:spcAft>
                          <a:spcPts val="0"/>
                        </a:spcAft>
                        <a:buClr>
                          <a:srgbClr val="000000"/>
                        </a:buClr>
                        <a:buSzPts val="1200"/>
                        <a:buFont typeface="Arial"/>
                        <a:buNone/>
                      </a:pPr>
                      <a:r>
                        <a:rPr lang="en-US" sz="1600" b="1" u="none" strike="noStrike" cap="none" dirty="0">
                          <a:solidFill>
                            <a:schemeClr val="bg1"/>
                          </a:solidFill>
                          <a:latin typeface="Arial Narrow" panose="020B0606020202030204" pitchFamily="34" charset="0"/>
                        </a:rPr>
                        <a:t>5</a:t>
                      </a:r>
                      <a:endParaRPr sz="1600" b="1" u="none" strike="noStrike" cap="none" dirty="0">
                        <a:solidFill>
                          <a:schemeClr val="bg1"/>
                        </a:solidFill>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75000"/>
                        <a:lumOff val="2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600" b="1" u="none" strike="noStrike" cap="none" dirty="0">
                          <a:latin typeface="Arial Narrow" panose="020B0606020202030204" pitchFamily="34" charset="0"/>
                        </a:rPr>
                        <a:t>4</a:t>
                      </a: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50000"/>
                        <a:lumOff val="50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600" b="1" u="none" strike="noStrike" cap="none" dirty="0">
                          <a:latin typeface="Arial Narrow" panose="020B0606020202030204" pitchFamily="34" charset="0"/>
                        </a:rPr>
                        <a:t>4</a:t>
                      </a: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50000"/>
                        <a:lumOff val="50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600" b="1" u="none" strike="noStrike" cap="none" dirty="0">
                          <a:latin typeface="Arial Narrow" panose="020B0606020202030204" pitchFamily="34" charset="0"/>
                        </a:rPr>
                        <a:t>3</a:t>
                      </a: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lumMod val="6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lgn="ctr">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306977">
                <a:tc>
                  <a:txBody>
                    <a:bodyPr/>
                    <a:lstStyle/>
                    <a:p>
                      <a:pPr marL="0" marR="0" lvl="0" indent="0" algn="ctr" rtl="0">
                        <a:lnSpc>
                          <a:spcPct val="100000"/>
                        </a:lnSpc>
                        <a:spcBef>
                          <a:spcPts val="0"/>
                        </a:spcBef>
                        <a:spcAft>
                          <a:spcPts val="0"/>
                        </a:spcAft>
                        <a:buClr>
                          <a:srgbClr val="000000"/>
                        </a:buClr>
                        <a:buSzPts val="1200"/>
                        <a:buFont typeface="Arial"/>
                        <a:buNone/>
                      </a:pP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600" b="1" u="none" strike="noStrike" cap="none" dirty="0">
                          <a:latin typeface="Arial Narrow" panose="020B0606020202030204" pitchFamily="34" charset="0"/>
                        </a:rPr>
                        <a:t>3</a:t>
                      </a: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lumMod val="6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600" b="1" u="none" strike="noStrike" cap="none" dirty="0">
                          <a:latin typeface="Arial Narrow" panose="020B0606020202030204" pitchFamily="34" charset="0"/>
                        </a:rPr>
                        <a:t>4</a:t>
                      </a: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50000"/>
                        <a:lumOff val="50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600" b="1" u="none" strike="noStrike" cap="none" dirty="0">
                          <a:latin typeface="Arial Narrow" panose="020B0606020202030204" pitchFamily="34" charset="0"/>
                        </a:rPr>
                        <a:t>3</a:t>
                      </a: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lgn="ctr">
                      <a:solidFill>
                        <a:srgbClr val="9E9E9E"/>
                      </a:solidFill>
                      <a:prstDash val="solid"/>
                      <a:round/>
                      <a:headEnd type="none" w="sm" len="sm"/>
                      <a:tailEnd type="none" w="sm" len="sm"/>
                    </a:lnB>
                    <a:solidFill>
                      <a:schemeClr val="bg1">
                        <a:lumMod val="65000"/>
                      </a:schemeClr>
                    </a:solidFill>
                  </a:tcPr>
                </a:tc>
                <a:extLst>
                  <a:ext uri="{0D108BD9-81ED-4DB2-BD59-A6C34878D82A}">
                    <a16:rowId xmlns:a16="http://schemas.microsoft.com/office/drawing/2014/main" val="10004"/>
                  </a:ext>
                </a:extLst>
              </a:tr>
              <a:tr h="306977">
                <a:tc>
                  <a:txBody>
                    <a:bodyPr/>
                    <a:lstStyle/>
                    <a:p>
                      <a:pPr marL="0" marR="0" lvl="0" indent="0" algn="ctr" rtl="0">
                        <a:lnSpc>
                          <a:spcPct val="100000"/>
                        </a:lnSpc>
                        <a:spcBef>
                          <a:spcPts val="0"/>
                        </a:spcBef>
                        <a:spcAft>
                          <a:spcPts val="0"/>
                        </a:spcAft>
                        <a:buClr>
                          <a:srgbClr val="000000"/>
                        </a:buClr>
                        <a:buSzPts val="1200"/>
                        <a:buFont typeface="Arial"/>
                        <a:buNone/>
                      </a:pP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600" b="1" u="none" strike="noStrike" cap="none" dirty="0">
                          <a:solidFill>
                            <a:schemeClr val="bg1"/>
                          </a:solidFill>
                          <a:latin typeface="Arial Narrow" panose="020B0606020202030204" pitchFamily="34" charset="0"/>
                        </a:rPr>
                        <a:t>5</a:t>
                      </a:r>
                      <a:endParaRPr sz="1600" b="1" u="none" strike="noStrike" cap="none" dirty="0">
                        <a:solidFill>
                          <a:schemeClr val="bg1"/>
                        </a:solidFill>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75000"/>
                        <a:lumOff val="2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600" b="1" u="none" strike="noStrike" cap="none" dirty="0">
                          <a:latin typeface="Arial Narrow" panose="020B0606020202030204" pitchFamily="34" charset="0"/>
                        </a:rPr>
                        <a:t>3</a:t>
                      </a: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lumMod val="6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600" b="1" u="none" strike="noStrike" cap="none" dirty="0">
                          <a:latin typeface="Arial Narrow" panose="020B0606020202030204" pitchFamily="34" charset="0"/>
                        </a:rPr>
                        <a:t>2</a:t>
                      </a: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lumMod val="7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600" b="1" u="none" strike="noStrike" cap="none" dirty="0">
                          <a:solidFill>
                            <a:schemeClr val="bg1"/>
                          </a:solidFill>
                          <a:latin typeface="Arial Narrow" panose="020B0606020202030204" pitchFamily="34" charset="0"/>
                        </a:rPr>
                        <a:t>5</a:t>
                      </a:r>
                      <a:endParaRPr sz="1600" b="1" u="none" strike="noStrike" cap="none" dirty="0">
                        <a:solidFill>
                          <a:schemeClr val="bg1"/>
                        </a:solidFill>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75000"/>
                        <a:lumOff val="2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600" b="1" u="none" strike="noStrike" cap="none" dirty="0">
                          <a:latin typeface="Arial Narrow" panose="020B0606020202030204" pitchFamily="34" charset="0"/>
                        </a:rPr>
                        <a:t>4</a:t>
                      </a: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50000"/>
                        <a:lumOff val="50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600" b="1" u="none" strike="noStrike" cap="none" dirty="0">
                          <a:latin typeface="Arial Narrow" panose="020B0606020202030204" pitchFamily="34" charset="0"/>
                        </a:rPr>
                        <a:t>2</a:t>
                      </a: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lgn="ctr">
                      <a:solidFill>
                        <a:srgbClr val="9E9E9E"/>
                      </a:solidFill>
                      <a:prstDash val="solid"/>
                      <a:round/>
                      <a:headEnd type="none" w="sm" len="sm"/>
                      <a:tailEnd type="none" w="sm" len="sm"/>
                    </a:lnB>
                    <a:solidFill>
                      <a:schemeClr val="bg1">
                        <a:lumMod val="75000"/>
                      </a:schemeClr>
                    </a:solidFill>
                  </a:tcPr>
                </a:tc>
                <a:extLst>
                  <a:ext uri="{0D108BD9-81ED-4DB2-BD59-A6C34878D82A}">
                    <a16:rowId xmlns:a16="http://schemas.microsoft.com/office/drawing/2014/main" val="10005"/>
                  </a:ext>
                </a:extLst>
              </a:tr>
              <a:tr h="306977">
                <a:tc>
                  <a:txBody>
                    <a:bodyPr/>
                    <a:lstStyle/>
                    <a:p>
                      <a:pPr marL="0" marR="0" lvl="0" indent="0" algn="ctr" rtl="0">
                        <a:lnSpc>
                          <a:spcPct val="100000"/>
                        </a:lnSpc>
                        <a:spcBef>
                          <a:spcPts val="0"/>
                        </a:spcBef>
                        <a:spcAft>
                          <a:spcPts val="0"/>
                        </a:spcAft>
                        <a:buClr>
                          <a:srgbClr val="000000"/>
                        </a:buClr>
                        <a:buSzPts val="1200"/>
                        <a:buFont typeface="Arial"/>
                        <a:buNone/>
                      </a:pPr>
                      <a:endParaRPr sz="1600" b="1" u="none" strike="noStrike" cap="none">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600" b="1" u="none" strike="noStrike" cap="none" dirty="0">
                          <a:latin typeface="Arial Narrow" panose="020B0606020202030204" pitchFamily="34" charset="0"/>
                        </a:rPr>
                        <a:t>4</a:t>
                      </a: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50000"/>
                        <a:lumOff val="50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600" b="1" u="none" strike="noStrike" cap="none" dirty="0">
                          <a:latin typeface="Arial Narrow" panose="020B0606020202030204" pitchFamily="34" charset="0"/>
                        </a:rPr>
                        <a:t>4</a:t>
                      </a: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50000"/>
                        <a:lumOff val="50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600" b="1" u="none" strike="noStrike" cap="none" dirty="0">
                          <a:latin typeface="Arial Narrow" panose="020B0606020202030204" pitchFamily="34" charset="0"/>
                        </a:rPr>
                        <a:t>4</a:t>
                      </a: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50000"/>
                        <a:lumOff val="50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600" b="1" u="none" strike="noStrike" cap="none" dirty="0">
                          <a:latin typeface="Arial Narrow" panose="020B0606020202030204" pitchFamily="34" charset="0"/>
                        </a:rPr>
                        <a:t>1</a:t>
                      </a: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lumMod val="9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pic>
        <p:nvPicPr>
          <p:cNvPr id="6" name="Google Shape;236;p26">
            <a:extLst>
              <a:ext uri="{FF2B5EF4-FFF2-40B4-BE49-F238E27FC236}">
                <a16:creationId xmlns:a16="http://schemas.microsoft.com/office/drawing/2014/main" id="{1A90E585-2FF2-E04B-9FD1-82A047FC254E}"/>
              </a:ext>
            </a:extLst>
          </p:cNvPr>
          <p:cNvPicPr preferRelativeResize="0"/>
          <p:nvPr/>
        </p:nvPicPr>
        <p:blipFill rotWithShape="1">
          <a:blip r:embed="rId4">
            <a:alphaModFix/>
          </a:blip>
          <a:srcRect/>
          <a:stretch/>
        </p:blipFill>
        <p:spPr>
          <a:xfrm>
            <a:off x="3878126" y="1760439"/>
            <a:ext cx="274320" cy="274320"/>
          </a:xfrm>
          <a:prstGeom prst="rect">
            <a:avLst/>
          </a:prstGeom>
          <a:noFill/>
          <a:ln>
            <a:noFill/>
          </a:ln>
        </p:spPr>
      </p:pic>
      <p:pic>
        <p:nvPicPr>
          <p:cNvPr id="8" name="Google Shape;236;p26">
            <a:extLst>
              <a:ext uri="{FF2B5EF4-FFF2-40B4-BE49-F238E27FC236}">
                <a16:creationId xmlns:a16="http://schemas.microsoft.com/office/drawing/2014/main" id="{7E0D5114-3C01-3B48-284A-BC31C0F93309}"/>
              </a:ext>
            </a:extLst>
          </p:cNvPr>
          <p:cNvPicPr preferRelativeResize="0"/>
          <p:nvPr/>
        </p:nvPicPr>
        <p:blipFill rotWithShape="1">
          <a:blip r:embed="rId4">
            <a:alphaModFix/>
          </a:blip>
          <a:srcRect/>
          <a:stretch/>
        </p:blipFill>
        <p:spPr>
          <a:xfrm>
            <a:off x="4174257" y="1760439"/>
            <a:ext cx="274320" cy="274320"/>
          </a:xfrm>
          <a:prstGeom prst="rect">
            <a:avLst/>
          </a:prstGeom>
          <a:noFill/>
          <a:ln>
            <a:noFill/>
          </a:ln>
        </p:spPr>
      </p:pic>
      <p:pic>
        <p:nvPicPr>
          <p:cNvPr id="42" name="Google Shape;236;p26">
            <a:extLst>
              <a:ext uri="{FF2B5EF4-FFF2-40B4-BE49-F238E27FC236}">
                <a16:creationId xmlns:a16="http://schemas.microsoft.com/office/drawing/2014/main" id="{E059C512-5274-3ACF-71A6-BF84300D0AAB}"/>
              </a:ext>
            </a:extLst>
          </p:cNvPr>
          <p:cNvPicPr preferRelativeResize="0"/>
          <p:nvPr/>
        </p:nvPicPr>
        <p:blipFill rotWithShape="1">
          <a:blip r:embed="rId4">
            <a:alphaModFix/>
          </a:blip>
          <a:srcRect/>
          <a:stretch/>
        </p:blipFill>
        <p:spPr>
          <a:xfrm>
            <a:off x="4470388" y="1760439"/>
            <a:ext cx="274320" cy="274320"/>
          </a:xfrm>
          <a:prstGeom prst="rect">
            <a:avLst/>
          </a:prstGeom>
          <a:noFill/>
          <a:ln>
            <a:noFill/>
          </a:ln>
        </p:spPr>
      </p:pic>
      <p:pic>
        <p:nvPicPr>
          <p:cNvPr id="43" name="Google Shape;236;p26">
            <a:extLst>
              <a:ext uri="{FF2B5EF4-FFF2-40B4-BE49-F238E27FC236}">
                <a16:creationId xmlns:a16="http://schemas.microsoft.com/office/drawing/2014/main" id="{4DB38B30-3090-46E8-FB97-C582BF310DDC}"/>
              </a:ext>
            </a:extLst>
          </p:cNvPr>
          <p:cNvPicPr preferRelativeResize="0"/>
          <p:nvPr/>
        </p:nvPicPr>
        <p:blipFill rotWithShape="1">
          <a:blip r:embed="rId4">
            <a:alphaModFix/>
          </a:blip>
          <a:srcRect/>
          <a:stretch/>
        </p:blipFill>
        <p:spPr>
          <a:xfrm>
            <a:off x="4766519" y="1760439"/>
            <a:ext cx="274320" cy="274320"/>
          </a:xfrm>
          <a:prstGeom prst="rect">
            <a:avLst/>
          </a:prstGeom>
          <a:noFill/>
          <a:ln>
            <a:noFill/>
          </a:ln>
        </p:spPr>
      </p:pic>
      <p:pic>
        <p:nvPicPr>
          <p:cNvPr id="44" name="Google Shape;236;p26">
            <a:extLst>
              <a:ext uri="{FF2B5EF4-FFF2-40B4-BE49-F238E27FC236}">
                <a16:creationId xmlns:a16="http://schemas.microsoft.com/office/drawing/2014/main" id="{8642C4D0-50B7-3747-646B-667D343F0578}"/>
              </a:ext>
            </a:extLst>
          </p:cNvPr>
          <p:cNvPicPr preferRelativeResize="0"/>
          <p:nvPr/>
        </p:nvPicPr>
        <p:blipFill rotWithShape="1">
          <a:blip r:embed="rId4">
            <a:alphaModFix/>
          </a:blip>
          <a:srcRect/>
          <a:stretch/>
        </p:blipFill>
        <p:spPr>
          <a:xfrm>
            <a:off x="5062650" y="1760439"/>
            <a:ext cx="274320" cy="274320"/>
          </a:xfrm>
          <a:prstGeom prst="rect">
            <a:avLst/>
          </a:prstGeom>
          <a:noFill/>
          <a:ln>
            <a:noFill/>
          </a:ln>
        </p:spPr>
      </p:pic>
      <p:pic>
        <p:nvPicPr>
          <p:cNvPr id="45" name="Google Shape;236;p26">
            <a:extLst>
              <a:ext uri="{FF2B5EF4-FFF2-40B4-BE49-F238E27FC236}">
                <a16:creationId xmlns:a16="http://schemas.microsoft.com/office/drawing/2014/main" id="{414B3DFB-8B3B-5F21-55DC-A0B0DC7B0E31}"/>
              </a:ext>
            </a:extLst>
          </p:cNvPr>
          <p:cNvPicPr preferRelativeResize="0"/>
          <p:nvPr/>
        </p:nvPicPr>
        <p:blipFill rotWithShape="1">
          <a:blip r:embed="rId4">
            <a:alphaModFix/>
          </a:blip>
          <a:srcRect/>
          <a:stretch/>
        </p:blipFill>
        <p:spPr>
          <a:xfrm>
            <a:off x="5358781" y="1760439"/>
            <a:ext cx="274320" cy="274320"/>
          </a:xfrm>
          <a:prstGeom prst="rect">
            <a:avLst/>
          </a:prstGeom>
          <a:noFill/>
          <a:ln>
            <a:noFill/>
          </a:ln>
        </p:spPr>
      </p:pic>
      <p:pic>
        <p:nvPicPr>
          <p:cNvPr id="47" name="Google Shape;236;p26">
            <a:extLst>
              <a:ext uri="{FF2B5EF4-FFF2-40B4-BE49-F238E27FC236}">
                <a16:creationId xmlns:a16="http://schemas.microsoft.com/office/drawing/2014/main" id="{C74667DE-B944-2B57-C0D5-418ECE6EAEEA}"/>
              </a:ext>
            </a:extLst>
          </p:cNvPr>
          <p:cNvPicPr preferRelativeResize="0"/>
          <p:nvPr/>
        </p:nvPicPr>
        <p:blipFill rotWithShape="1">
          <a:blip r:embed="rId4">
            <a:alphaModFix/>
          </a:blip>
          <a:srcRect/>
          <a:stretch/>
        </p:blipFill>
        <p:spPr>
          <a:xfrm>
            <a:off x="5654914" y="1760439"/>
            <a:ext cx="274320" cy="274320"/>
          </a:xfrm>
          <a:prstGeom prst="rect">
            <a:avLst/>
          </a:prstGeom>
          <a:noFill/>
          <a:ln>
            <a:noFill/>
          </a:ln>
        </p:spPr>
      </p:pic>
      <p:graphicFrame>
        <p:nvGraphicFramePr>
          <p:cNvPr id="48" name="Google Shape;235;p26">
            <a:extLst>
              <a:ext uri="{FF2B5EF4-FFF2-40B4-BE49-F238E27FC236}">
                <a16:creationId xmlns:a16="http://schemas.microsoft.com/office/drawing/2014/main" id="{57976180-AB9C-7F72-2D40-2271F73A0B19}"/>
              </a:ext>
            </a:extLst>
          </p:cNvPr>
          <p:cNvGraphicFramePr/>
          <p:nvPr/>
        </p:nvGraphicFramePr>
        <p:xfrm>
          <a:off x="2290823" y="3553721"/>
          <a:ext cx="595072" cy="2149125"/>
        </p:xfrm>
        <a:graphic>
          <a:graphicData uri="http://schemas.openxmlformats.org/drawingml/2006/table">
            <a:tbl>
              <a:tblPr>
                <a:noFill/>
              </a:tblPr>
              <a:tblGrid>
                <a:gridCol w="297536">
                  <a:extLst>
                    <a:ext uri="{9D8B030D-6E8A-4147-A177-3AD203B41FA5}">
                      <a16:colId xmlns:a16="http://schemas.microsoft.com/office/drawing/2014/main" val="20000"/>
                    </a:ext>
                  </a:extLst>
                </a:gridCol>
                <a:gridCol w="297536">
                  <a:extLst>
                    <a:ext uri="{9D8B030D-6E8A-4147-A177-3AD203B41FA5}">
                      <a16:colId xmlns:a16="http://schemas.microsoft.com/office/drawing/2014/main" val="20001"/>
                    </a:ext>
                  </a:extLst>
                </a:gridCol>
              </a:tblGrid>
              <a:tr h="305336">
                <a:tc>
                  <a:txBody>
                    <a:bodyPr/>
                    <a:lstStyle/>
                    <a:p>
                      <a:pPr marL="0" marR="0" lvl="0" indent="0" algn="ctr" rtl="0">
                        <a:lnSpc>
                          <a:spcPct val="100000"/>
                        </a:lnSpc>
                        <a:spcBef>
                          <a:spcPts val="0"/>
                        </a:spcBef>
                        <a:spcAft>
                          <a:spcPts val="0"/>
                        </a:spcAft>
                        <a:buClr>
                          <a:srgbClr val="000000"/>
                        </a:buClr>
                        <a:buSzPts val="1200"/>
                        <a:buFont typeface="Arial"/>
                        <a:buNone/>
                      </a:pPr>
                      <a:endParaRPr sz="700" b="1" u="none" strike="noStrike" cap="none" dirty="0"/>
                    </a:p>
                  </a:txBody>
                  <a:tcPr marL="91425" marR="91425" marT="91425" marB="91425">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00986E"/>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700" b="1" u="none" strike="noStrike" cap="none" dirty="0"/>
                    </a:p>
                  </a:txBody>
                  <a:tcPr marL="91425" marR="91425" marT="91425" marB="91425">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tcPr>
                </a:tc>
                <a:extLst>
                  <a:ext uri="{0D108BD9-81ED-4DB2-BD59-A6C34878D82A}">
                    <a16:rowId xmlns:a16="http://schemas.microsoft.com/office/drawing/2014/main" val="10000"/>
                  </a:ext>
                </a:extLst>
              </a:tr>
              <a:tr h="305336">
                <a:tc>
                  <a:txBody>
                    <a:bodyPr/>
                    <a:lstStyle/>
                    <a:p>
                      <a:pPr marL="0" marR="0" lvl="0" indent="0" algn="ctr" rtl="0">
                        <a:lnSpc>
                          <a:spcPct val="100000"/>
                        </a:lnSpc>
                        <a:spcBef>
                          <a:spcPts val="0"/>
                        </a:spcBef>
                        <a:spcAft>
                          <a:spcPts val="0"/>
                        </a:spcAft>
                        <a:buClr>
                          <a:srgbClr val="000000"/>
                        </a:buClr>
                        <a:buSzPts val="1200"/>
                        <a:buFont typeface="Arial"/>
                        <a:buNone/>
                      </a:pPr>
                      <a:endParaRPr sz="700" b="1" u="none" strike="noStrike" cap="none" dirty="0"/>
                    </a:p>
                  </a:txBody>
                  <a:tcPr marL="91425" marR="91425" marT="91425" marB="91425">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700" b="1" u="none" strike="noStrike" cap="none" dirty="0"/>
                    </a:p>
                  </a:txBody>
                  <a:tcPr marL="91425" marR="91425" marT="91425" marB="91425">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C978B3"/>
                    </a:solidFill>
                  </a:tcPr>
                </a:tc>
                <a:extLst>
                  <a:ext uri="{0D108BD9-81ED-4DB2-BD59-A6C34878D82A}">
                    <a16:rowId xmlns:a16="http://schemas.microsoft.com/office/drawing/2014/main" val="10001"/>
                  </a:ext>
                </a:extLst>
              </a:tr>
              <a:tr h="305336">
                <a:tc>
                  <a:txBody>
                    <a:bodyPr/>
                    <a:lstStyle/>
                    <a:p>
                      <a:pPr marL="0" marR="0" lvl="0" indent="0" algn="ctr" rtl="0">
                        <a:lnSpc>
                          <a:spcPct val="100000"/>
                        </a:lnSpc>
                        <a:spcBef>
                          <a:spcPts val="0"/>
                        </a:spcBef>
                        <a:spcAft>
                          <a:spcPts val="0"/>
                        </a:spcAft>
                        <a:buClr>
                          <a:srgbClr val="000000"/>
                        </a:buClr>
                        <a:buSzPts val="1200"/>
                        <a:buFont typeface="Arial"/>
                        <a:buNone/>
                      </a:pPr>
                      <a:endParaRPr sz="700" b="1" u="none" strike="noStrike" cap="none" dirty="0"/>
                    </a:p>
                  </a:txBody>
                  <a:tcPr marL="91425" marR="91425" marT="91425" marB="91425">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00986E"/>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700" b="1" u="none" strike="noStrike" cap="none" dirty="0"/>
                    </a:p>
                  </a:txBody>
                  <a:tcPr marL="91425" marR="91425" marT="91425" marB="91425">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tcPr>
                </a:tc>
                <a:extLst>
                  <a:ext uri="{0D108BD9-81ED-4DB2-BD59-A6C34878D82A}">
                    <a16:rowId xmlns:a16="http://schemas.microsoft.com/office/drawing/2014/main" val="10002"/>
                  </a:ext>
                </a:extLst>
              </a:tr>
              <a:tr h="305336">
                <a:tc>
                  <a:txBody>
                    <a:bodyPr/>
                    <a:lstStyle/>
                    <a:p>
                      <a:pPr marL="0" marR="0" lvl="0" indent="0" algn="ctr" rtl="0">
                        <a:lnSpc>
                          <a:spcPct val="100000"/>
                        </a:lnSpc>
                        <a:spcBef>
                          <a:spcPts val="0"/>
                        </a:spcBef>
                        <a:spcAft>
                          <a:spcPts val="0"/>
                        </a:spcAft>
                        <a:buClr>
                          <a:srgbClr val="000000"/>
                        </a:buClr>
                        <a:buSzPts val="1200"/>
                        <a:buFont typeface="Arial"/>
                        <a:buNone/>
                      </a:pPr>
                      <a:endParaRPr sz="700" b="1" u="none" strike="noStrike" cap="none" dirty="0"/>
                    </a:p>
                  </a:txBody>
                  <a:tcPr marL="91425" marR="91425" marT="91425" marB="91425">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00986E"/>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700" b="1" u="none" strike="noStrike" cap="none" dirty="0"/>
                    </a:p>
                  </a:txBody>
                  <a:tcPr marL="91425" marR="91425" marT="91425" marB="91425">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tcPr>
                </a:tc>
                <a:extLst>
                  <a:ext uri="{0D108BD9-81ED-4DB2-BD59-A6C34878D82A}">
                    <a16:rowId xmlns:a16="http://schemas.microsoft.com/office/drawing/2014/main" val="10003"/>
                  </a:ext>
                </a:extLst>
              </a:tr>
              <a:tr h="305336">
                <a:tc>
                  <a:txBody>
                    <a:bodyPr/>
                    <a:lstStyle/>
                    <a:p>
                      <a:pPr marL="0" marR="0" lvl="0" indent="0" algn="ctr" rtl="0">
                        <a:lnSpc>
                          <a:spcPct val="100000"/>
                        </a:lnSpc>
                        <a:spcBef>
                          <a:spcPts val="0"/>
                        </a:spcBef>
                        <a:spcAft>
                          <a:spcPts val="0"/>
                        </a:spcAft>
                        <a:buClr>
                          <a:srgbClr val="000000"/>
                        </a:buClr>
                        <a:buSzPts val="1200"/>
                        <a:buFont typeface="Arial"/>
                        <a:buNone/>
                      </a:pPr>
                      <a:endParaRPr sz="700" b="1" u="none" strike="noStrike" cap="none" dirty="0"/>
                    </a:p>
                  </a:txBody>
                  <a:tcPr marL="91425" marR="91425" marT="91425" marB="91425">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800" u="none" strike="noStrike" cap="none" dirty="0"/>
                    </a:p>
                  </a:txBody>
                  <a:tcPr marL="91425" marR="91425" marT="91425" marB="91425">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C978B3"/>
                    </a:solidFill>
                  </a:tcPr>
                </a:tc>
                <a:extLst>
                  <a:ext uri="{0D108BD9-81ED-4DB2-BD59-A6C34878D82A}">
                    <a16:rowId xmlns:a16="http://schemas.microsoft.com/office/drawing/2014/main" val="10004"/>
                  </a:ext>
                </a:extLst>
              </a:tr>
              <a:tr h="305336">
                <a:tc>
                  <a:txBody>
                    <a:bodyPr/>
                    <a:lstStyle/>
                    <a:p>
                      <a:pPr marL="0" marR="0" lvl="0" indent="0" algn="ctr" rtl="0">
                        <a:lnSpc>
                          <a:spcPct val="100000"/>
                        </a:lnSpc>
                        <a:spcBef>
                          <a:spcPts val="0"/>
                        </a:spcBef>
                        <a:spcAft>
                          <a:spcPts val="0"/>
                        </a:spcAft>
                        <a:buClr>
                          <a:srgbClr val="000000"/>
                        </a:buClr>
                        <a:buSzPts val="1200"/>
                        <a:buFont typeface="Arial"/>
                        <a:buNone/>
                      </a:pPr>
                      <a:endParaRPr sz="700" b="1" u="none" strike="noStrike" cap="none" dirty="0"/>
                    </a:p>
                  </a:txBody>
                  <a:tcPr marL="91425" marR="91425" marT="91425" marB="91425">
                    <a:lnL w="19050" cap="flat" cmpd="sng">
                      <a:solidFill>
                        <a:srgbClr val="999999"/>
                      </a:solidFill>
                      <a:prstDash val="solid"/>
                      <a:round/>
                      <a:headEnd type="none" w="sm" len="sm"/>
                      <a:tailEnd type="none" w="sm" len="sm"/>
                    </a:lnL>
                    <a:lnR w="19050" cap="flat" cmpd="sng" algn="ctr">
                      <a:solidFill>
                        <a:srgbClr val="999999"/>
                      </a:solidFill>
                      <a:prstDash val="solid"/>
                      <a:round/>
                      <a:headEnd type="none" w="sm" len="sm"/>
                      <a:tailEnd type="none" w="sm" len="sm"/>
                    </a:lnR>
                    <a:lnT w="19050" cap="flat" cmpd="sng" algn="ctr">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00986E"/>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800" u="none" strike="noStrike" cap="none" dirty="0"/>
                    </a:p>
                  </a:txBody>
                  <a:tcPr marL="91425" marR="91425" marT="91425" marB="91425">
                    <a:lnL w="19050" cap="flat" cmpd="sng" algn="ctr">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lgn="ctr">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chemeClr val="bg1"/>
                    </a:solidFill>
                  </a:tcPr>
                </a:tc>
                <a:extLst>
                  <a:ext uri="{0D108BD9-81ED-4DB2-BD59-A6C34878D82A}">
                    <a16:rowId xmlns:a16="http://schemas.microsoft.com/office/drawing/2014/main" val="10006"/>
                  </a:ext>
                </a:extLst>
              </a:tr>
              <a:tr h="317109">
                <a:tc>
                  <a:txBody>
                    <a:bodyPr/>
                    <a:lstStyle/>
                    <a:p>
                      <a:pPr marL="0" marR="0" lvl="0" indent="0" algn="ctr" rtl="0">
                        <a:lnSpc>
                          <a:spcPct val="100000"/>
                        </a:lnSpc>
                        <a:spcBef>
                          <a:spcPts val="0"/>
                        </a:spcBef>
                        <a:spcAft>
                          <a:spcPts val="0"/>
                        </a:spcAft>
                        <a:buClr>
                          <a:srgbClr val="000000"/>
                        </a:buClr>
                        <a:buSzPts val="1200"/>
                        <a:buFont typeface="Arial"/>
                        <a:buNone/>
                      </a:pPr>
                      <a:endParaRPr sz="700" b="1" u="none" strike="noStrike" cap="none" dirty="0"/>
                    </a:p>
                  </a:txBody>
                  <a:tcPr marL="91425" marR="91425" marT="91425" marB="91425">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00986E"/>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800" u="none" strike="noStrike" cap="none" dirty="0"/>
                    </a:p>
                  </a:txBody>
                  <a:tcPr marL="91425" marR="91425" marT="91425" marB="91425">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chemeClr val="bg1"/>
                    </a:solidFill>
                  </a:tcPr>
                </a:tc>
                <a:extLst>
                  <a:ext uri="{0D108BD9-81ED-4DB2-BD59-A6C34878D82A}">
                    <a16:rowId xmlns:a16="http://schemas.microsoft.com/office/drawing/2014/main" val="10007"/>
                  </a:ext>
                </a:extLst>
              </a:tr>
            </a:tbl>
          </a:graphicData>
        </a:graphic>
      </p:graphicFrame>
      <p:graphicFrame>
        <p:nvGraphicFramePr>
          <p:cNvPr id="49" name="Table 48">
            <a:extLst>
              <a:ext uri="{FF2B5EF4-FFF2-40B4-BE49-F238E27FC236}">
                <a16:creationId xmlns:a16="http://schemas.microsoft.com/office/drawing/2014/main" id="{8D821135-832B-E251-A5EF-078839A58AB6}"/>
              </a:ext>
            </a:extLst>
          </p:cNvPr>
          <p:cNvGraphicFramePr>
            <a:graphicFrameLocks noGrp="1"/>
          </p:cNvGraphicFramePr>
          <p:nvPr/>
        </p:nvGraphicFramePr>
        <p:xfrm>
          <a:off x="3568397" y="2090264"/>
          <a:ext cx="2369496" cy="616130"/>
        </p:xfrm>
        <a:graphic>
          <a:graphicData uri="http://schemas.openxmlformats.org/drawingml/2006/table">
            <a:tbl>
              <a:tblPr>
                <a:noFill/>
              </a:tblPr>
              <a:tblGrid>
                <a:gridCol w="296187">
                  <a:extLst>
                    <a:ext uri="{9D8B030D-6E8A-4147-A177-3AD203B41FA5}">
                      <a16:colId xmlns:a16="http://schemas.microsoft.com/office/drawing/2014/main" val="1123128359"/>
                    </a:ext>
                  </a:extLst>
                </a:gridCol>
                <a:gridCol w="296187">
                  <a:extLst>
                    <a:ext uri="{9D8B030D-6E8A-4147-A177-3AD203B41FA5}">
                      <a16:colId xmlns:a16="http://schemas.microsoft.com/office/drawing/2014/main" val="3437321850"/>
                    </a:ext>
                  </a:extLst>
                </a:gridCol>
                <a:gridCol w="296187">
                  <a:extLst>
                    <a:ext uri="{9D8B030D-6E8A-4147-A177-3AD203B41FA5}">
                      <a16:colId xmlns:a16="http://schemas.microsoft.com/office/drawing/2014/main" val="1777048064"/>
                    </a:ext>
                  </a:extLst>
                </a:gridCol>
                <a:gridCol w="296187">
                  <a:extLst>
                    <a:ext uri="{9D8B030D-6E8A-4147-A177-3AD203B41FA5}">
                      <a16:colId xmlns:a16="http://schemas.microsoft.com/office/drawing/2014/main" val="387270254"/>
                    </a:ext>
                  </a:extLst>
                </a:gridCol>
                <a:gridCol w="296187">
                  <a:extLst>
                    <a:ext uri="{9D8B030D-6E8A-4147-A177-3AD203B41FA5}">
                      <a16:colId xmlns:a16="http://schemas.microsoft.com/office/drawing/2014/main" val="2719130577"/>
                    </a:ext>
                  </a:extLst>
                </a:gridCol>
                <a:gridCol w="296187">
                  <a:extLst>
                    <a:ext uri="{9D8B030D-6E8A-4147-A177-3AD203B41FA5}">
                      <a16:colId xmlns:a16="http://schemas.microsoft.com/office/drawing/2014/main" val="1102064245"/>
                    </a:ext>
                  </a:extLst>
                </a:gridCol>
                <a:gridCol w="296187">
                  <a:extLst>
                    <a:ext uri="{9D8B030D-6E8A-4147-A177-3AD203B41FA5}">
                      <a16:colId xmlns:a16="http://schemas.microsoft.com/office/drawing/2014/main" val="2970226730"/>
                    </a:ext>
                  </a:extLst>
                </a:gridCol>
                <a:gridCol w="296187">
                  <a:extLst>
                    <a:ext uri="{9D8B030D-6E8A-4147-A177-3AD203B41FA5}">
                      <a16:colId xmlns:a16="http://schemas.microsoft.com/office/drawing/2014/main" val="2767699351"/>
                    </a:ext>
                  </a:extLst>
                </a:gridCol>
              </a:tblGrid>
              <a:tr h="308065">
                <a:tc>
                  <a:txBody>
                    <a:bodyPr/>
                    <a:lstStyle/>
                    <a:p>
                      <a:pPr marL="0" marR="0" lvl="0" indent="0" algn="ctr" rtl="0">
                        <a:lnSpc>
                          <a:spcPct val="100000"/>
                        </a:lnSpc>
                        <a:spcBef>
                          <a:spcPts val="0"/>
                        </a:spcBef>
                        <a:spcAft>
                          <a:spcPts val="0"/>
                        </a:spcAft>
                        <a:buClr>
                          <a:srgbClr val="000000"/>
                        </a:buClr>
                        <a:buSzPts val="1200"/>
                        <a:buFont typeface="Arial"/>
                        <a:buNone/>
                      </a:pP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00986E"/>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00986E"/>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00986E"/>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00986E"/>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00986E"/>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600" b="1" u="none" strike="noStrike" cap="none">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lgn="ctr">
                      <a:solidFill>
                        <a:srgbClr val="9E9E9E"/>
                      </a:solidFill>
                      <a:prstDash val="solid"/>
                      <a:round/>
                      <a:headEnd type="none" w="sm" len="sm"/>
                      <a:tailEnd type="none" w="sm" len="sm"/>
                    </a:lnB>
                  </a:tcPr>
                </a:tc>
                <a:extLst>
                  <a:ext uri="{0D108BD9-81ED-4DB2-BD59-A6C34878D82A}">
                    <a16:rowId xmlns:a16="http://schemas.microsoft.com/office/drawing/2014/main" val="2297387922"/>
                  </a:ext>
                </a:extLst>
              </a:tr>
              <a:tr h="308065">
                <a:tc>
                  <a:txBody>
                    <a:bodyPr/>
                    <a:lstStyle/>
                    <a:p>
                      <a:pPr marL="0" marR="0" lvl="0" indent="0" algn="ctr" rtl="0">
                        <a:lnSpc>
                          <a:spcPct val="100000"/>
                        </a:lnSpc>
                        <a:spcBef>
                          <a:spcPts val="0"/>
                        </a:spcBef>
                        <a:spcAft>
                          <a:spcPts val="0"/>
                        </a:spcAft>
                        <a:buClr>
                          <a:srgbClr val="000000"/>
                        </a:buClr>
                        <a:buSzPts val="1200"/>
                        <a:buFont typeface="Arial"/>
                        <a:buNone/>
                      </a:pP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978B3"/>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978B3"/>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6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lgn="ctr">
                      <a:solidFill>
                        <a:srgbClr val="9E9E9E"/>
                      </a:solidFill>
                      <a:prstDash val="solid"/>
                      <a:round/>
                      <a:headEnd type="none" w="sm" len="sm"/>
                      <a:tailEnd type="none" w="sm" len="sm"/>
                    </a:lnB>
                    <a:solidFill>
                      <a:srgbClr val="C978B3"/>
                    </a:solidFill>
                  </a:tcPr>
                </a:tc>
                <a:extLst>
                  <a:ext uri="{0D108BD9-81ED-4DB2-BD59-A6C34878D82A}">
                    <a16:rowId xmlns:a16="http://schemas.microsoft.com/office/drawing/2014/main" val="771583629"/>
                  </a:ext>
                </a:extLst>
              </a:tr>
            </a:tbl>
          </a:graphicData>
        </a:graphic>
      </p:graphicFrame>
      <p:pic>
        <p:nvPicPr>
          <p:cNvPr id="50" name="Picture 49">
            <a:extLst>
              <a:ext uri="{FF2B5EF4-FFF2-40B4-BE49-F238E27FC236}">
                <a16:creationId xmlns:a16="http://schemas.microsoft.com/office/drawing/2014/main" id="{70E62D33-EE5C-67D2-EDC9-438E0C63A0EB}"/>
              </a:ext>
            </a:extLst>
          </p:cNvPr>
          <p:cNvPicPr>
            <a:picLocks noChangeAspect="1"/>
          </p:cNvPicPr>
          <p:nvPr/>
        </p:nvPicPr>
        <p:blipFill>
          <a:blip r:embed="rId5"/>
          <a:stretch>
            <a:fillRect/>
          </a:stretch>
        </p:blipFill>
        <p:spPr>
          <a:xfrm>
            <a:off x="6060528" y="2207120"/>
            <a:ext cx="1163782" cy="365760"/>
          </a:xfrm>
          <a:prstGeom prst="rect">
            <a:avLst/>
          </a:prstGeom>
        </p:spPr>
      </p:pic>
      <p:pic>
        <p:nvPicPr>
          <p:cNvPr id="51" name="Picture 50">
            <a:extLst>
              <a:ext uri="{FF2B5EF4-FFF2-40B4-BE49-F238E27FC236}">
                <a16:creationId xmlns:a16="http://schemas.microsoft.com/office/drawing/2014/main" id="{69CFC52F-B06B-B79B-18A3-2388472170C0}"/>
              </a:ext>
            </a:extLst>
          </p:cNvPr>
          <p:cNvPicPr>
            <a:picLocks noChangeAspect="1"/>
          </p:cNvPicPr>
          <p:nvPr/>
        </p:nvPicPr>
        <p:blipFill>
          <a:blip r:embed="rId6"/>
          <a:stretch>
            <a:fillRect/>
          </a:stretch>
        </p:blipFill>
        <p:spPr>
          <a:xfrm>
            <a:off x="1946343" y="5837591"/>
            <a:ext cx="1005842" cy="365760"/>
          </a:xfrm>
          <a:prstGeom prst="rect">
            <a:avLst/>
          </a:prstGeom>
        </p:spPr>
      </p:pic>
      <p:pic>
        <p:nvPicPr>
          <p:cNvPr id="52" name="Picture 51">
            <a:extLst>
              <a:ext uri="{FF2B5EF4-FFF2-40B4-BE49-F238E27FC236}">
                <a16:creationId xmlns:a16="http://schemas.microsoft.com/office/drawing/2014/main" id="{9FEB8BD9-0D2D-5C04-B8EF-FE64D2F01E95}"/>
              </a:ext>
            </a:extLst>
          </p:cNvPr>
          <p:cNvPicPr>
            <a:picLocks noChangeAspect="1"/>
          </p:cNvPicPr>
          <p:nvPr/>
        </p:nvPicPr>
        <p:blipFill>
          <a:blip r:embed="rId7"/>
          <a:stretch>
            <a:fillRect/>
          </a:stretch>
        </p:blipFill>
        <p:spPr>
          <a:xfrm>
            <a:off x="6032820" y="4500097"/>
            <a:ext cx="1219199" cy="365760"/>
          </a:xfrm>
          <a:prstGeom prst="rect">
            <a:avLst/>
          </a:prstGeom>
        </p:spPr>
      </p:pic>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D3618C85-AF97-1C20-BB4A-5FA07DF295F5}"/>
                  </a:ext>
                </a:extLst>
              </p:cNvPr>
              <p:cNvSpPr txBox="1"/>
              <p:nvPr/>
            </p:nvSpPr>
            <p:spPr>
              <a:xfrm>
                <a:off x="3531382" y="5903528"/>
                <a:ext cx="2501581" cy="49244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d>
                            <m:dPr>
                              <m:begChr m:val="‖"/>
                              <m:endChr m:val="‖"/>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32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sty m:val="p"/>
                                </m:rPr>
                                <a:rPr kumimoji="0" lang="en-US" sz="32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X</m:t>
                              </m:r>
                              <m:r>
                                <a:rPr kumimoji="0" lang="en-US" sz="32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sty m:val="p"/>
                                </m:rPr>
                                <a:rPr kumimoji="0" lang="en-US" sz="32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U</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m:t>
                              </m:r>
                              <m:r>
                                <a:rPr kumimoji="0" lang="en-US" sz="3200" b="0" i="1" u="none" strike="noStrike" kern="1200" cap="none" spc="0" normalizeH="0" baseline="30000" noProof="0" smtClean="0">
                                  <a:ln>
                                    <a:noFill/>
                                  </a:ln>
                                  <a:solidFill>
                                    <a:prstClr val="black"/>
                                  </a:solidFill>
                                  <a:effectLst/>
                                  <a:uLnTx/>
                                  <a:uFillTx/>
                                  <a:latin typeface="Cambria Math" panose="02040503050406030204" pitchFamily="18" charset="0"/>
                                  <a:ea typeface="+mn-ea"/>
                                  <a:cs typeface="+mn-cs"/>
                                </a:rPr>
                                <m:t>𝑇</m:t>
                              </m:r>
                              <m:r>
                                <a:rPr kumimoji="0" lang="en-US" sz="32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e>
                          </m:d>
                        </m:e>
                        <m:sup>
                          <m:r>
                            <a:rPr kumimoji="0" lang="en-US" sz="32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oMath>
                  </m:oMathPara>
                </a14:m>
                <a:endParaRPr kumimoji="0" lang="en-US" sz="3200" b="0" i="0" u="none" strike="noStrike" kern="1200" cap="none" spc="0" normalizeH="0" baseline="0" noProof="0" dirty="0">
                  <a:ln>
                    <a:noFill/>
                  </a:ln>
                  <a:solidFill>
                    <a:prstClr val="black"/>
                  </a:solidFill>
                  <a:effectLst/>
                  <a:uLnTx/>
                  <a:uFillTx/>
                  <a:latin typeface="Adobe Naskh Medium" pitchFamily="2" charset="-78"/>
                  <a:ea typeface="+mn-ea"/>
                  <a:cs typeface="Adobe Naskh Medium" pitchFamily="2" charset="-78"/>
                </a:endParaRPr>
              </a:p>
            </p:txBody>
          </p:sp>
        </mc:Choice>
        <mc:Fallback xmlns="">
          <p:sp>
            <p:nvSpPr>
              <p:cNvPr id="53" name="TextBox 52">
                <a:extLst>
                  <a:ext uri="{FF2B5EF4-FFF2-40B4-BE49-F238E27FC236}">
                    <a16:creationId xmlns:a16="http://schemas.microsoft.com/office/drawing/2014/main" id="{D3618C85-AF97-1C20-BB4A-5FA07DF295F5}"/>
                  </a:ext>
                </a:extLst>
              </p:cNvPr>
              <p:cNvSpPr txBox="1">
                <a:spLocks noRot="1" noChangeAspect="1" noMove="1" noResize="1" noEditPoints="1" noAdjustHandles="1" noChangeArrowheads="1" noChangeShapeType="1" noTextEdit="1"/>
              </p:cNvSpPr>
              <p:nvPr/>
            </p:nvSpPr>
            <p:spPr>
              <a:xfrm>
                <a:off x="3531382" y="5903528"/>
                <a:ext cx="2501581" cy="492443"/>
              </a:xfrm>
              <a:prstGeom prst="rect">
                <a:avLst/>
              </a:prstGeom>
              <a:blipFill>
                <a:blip r:embed="rId8"/>
                <a:stretch>
                  <a:fillRect/>
                </a:stretch>
              </a:blipFill>
            </p:spPr>
            <p:txBody>
              <a:bodyPr/>
              <a:lstStyle/>
              <a:p>
                <a:r>
                  <a:rPr lang="en-US">
                    <a:noFill/>
                  </a:rPr>
                  <a:t> </a:t>
                </a:r>
              </a:p>
            </p:txBody>
          </p:sp>
        </mc:Fallback>
      </mc:AlternateContent>
      <p:sp>
        <p:nvSpPr>
          <p:cNvPr id="54" name="TextBox 53">
            <a:extLst>
              <a:ext uri="{FF2B5EF4-FFF2-40B4-BE49-F238E27FC236}">
                <a16:creationId xmlns:a16="http://schemas.microsoft.com/office/drawing/2014/main" id="{F4B4DB40-732D-EDD8-445D-60F6E5EE23DE}"/>
              </a:ext>
            </a:extLst>
          </p:cNvPr>
          <p:cNvSpPr txBox="1"/>
          <p:nvPr/>
        </p:nvSpPr>
        <p:spPr>
          <a:xfrm>
            <a:off x="1651702" y="3092226"/>
            <a:ext cx="863601" cy="369332"/>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Calibri" panose="020F0502020204030204" pitchFamily="34" charset="0"/>
              </a:rPr>
              <a:t>Users</a:t>
            </a:r>
          </a:p>
        </p:txBody>
      </p:sp>
      <p:sp>
        <p:nvSpPr>
          <p:cNvPr id="55" name="TextBox 54">
            <a:extLst>
              <a:ext uri="{FF2B5EF4-FFF2-40B4-BE49-F238E27FC236}">
                <a16:creationId xmlns:a16="http://schemas.microsoft.com/office/drawing/2014/main" id="{7E780EA2-8B92-DF7D-27C3-9D836DE89529}"/>
              </a:ext>
            </a:extLst>
          </p:cNvPr>
          <p:cNvSpPr txBox="1"/>
          <p:nvPr/>
        </p:nvSpPr>
        <p:spPr>
          <a:xfrm>
            <a:off x="4061568" y="1333373"/>
            <a:ext cx="1409902" cy="369332"/>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Calibri" panose="020F0502020204030204" pitchFamily="34" charset="0"/>
              </a:rPr>
              <a:t>Movies</a:t>
            </a:r>
          </a:p>
        </p:txBody>
      </p:sp>
      <p:sp>
        <p:nvSpPr>
          <p:cNvPr id="56" name="TextBox 55">
            <a:extLst>
              <a:ext uri="{FF2B5EF4-FFF2-40B4-BE49-F238E27FC236}">
                <a16:creationId xmlns:a16="http://schemas.microsoft.com/office/drawing/2014/main" id="{CCA7449E-AB64-9FE1-6247-050C15750BD4}"/>
              </a:ext>
            </a:extLst>
          </p:cNvPr>
          <p:cNvSpPr txBox="1"/>
          <p:nvPr/>
        </p:nvSpPr>
        <p:spPr>
          <a:xfrm>
            <a:off x="3704681" y="2855296"/>
            <a:ext cx="2123675" cy="369332"/>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Calibri" panose="020F0502020204030204" pitchFamily="34" charset="0"/>
              </a:rPr>
              <a:t>Movie ratings matrix</a:t>
            </a:r>
          </a:p>
        </p:txBody>
      </p:sp>
      <p:grpSp>
        <p:nvGrpSpPr>
          <p:cNvPr id="65" name="Group 64">
            <a:extLst>
              <a:ext uri="{FF2B5EF4-FFF2-40B4-BE49-F238E27FC236}">
                <a16:creationId xmlns:a16="http://schemas.microsoft.com/office/drawing/2014/main" id="{9EBA25B6-A920-D093-8C37-0A5C4B820149}"/>
              </a:ext>
            </a:extLst>
          </p:cNvPr>
          <p:cNvGrpSpPr/>
          <p:nvPr/>
        </p:nvGrpSpPr>
        <p:grpSpPr>
          <a:xfrm>
            <a:off x="3581995" y="3229109"/>
            <a:ext cx="2347239" cy="274320"/>
            <a:chOff x="4015286" y="3044812"/>
            <a:chExt cx="2347239" cy="274320"/>
          </a:xfrm>
        </p:grpSpPr>
        <p:pic>
          <p:nvPicPr>
            <p:cNvPr id="57" name="Google Shape;236;p26">
              <a:extLst>
                <a:ext uri="{FF2B5EF4-FFF2-40B4-BE49-F238E27FC236}">
                  <a16:creationId xmlns:a16="http://schemas.microsoft.com/office/drawing/2014/main" id="{44BC9C34-1DD3-6FA0-6818-3D118A0487B2}"/>
                </a:ext>
              </a:extLst>
            </p:cNvPr>
            <p:cNvPicPr preferRelativeResize="0"/>
            <p:nvPr/>
          </p:nvPicPr>
          <p:blipFill rotWithShape="1">
            <a:blip r:embed="rId4">
              <a:alphaModFix/>
            </a:blip>
            <a:srcRect/>
            <a:stretch/>
          </p:blipFill>
          <p:spPr>
            <a:xfrm>
              <a:off x="4015286" y="3044812"/>
              <a:ext cx="274320" cy="274320"/>
            </a:xfrm>
            <a:prstGeom prst="rect">
              <a:avLst/>
            </a:prstGeom>
            <a:noFill/>
            <a:ln>
              <a:noFill/>
            </a:ln>
          </p:spPr>
        </p:pic>
        <p:pic>
          <p:nvPicPr>
            <p:cNvPr id="58" name="Google Shape;236;p26">
              <a:extLst>
                <a:ext uri="{FF2B5EF4-FFF2-40B4-BE49-F238E27FC236}">
                  <a16:creationId xmlns:a16="http://schemas.microsoft.com/office/drawing/2014/main" id="{84F2FB6B-E165-2F78-5A7E-E357B8463E10}"/>
                </a:ext>
              </a:extLst>
            </p:cNvPr>
            <p:cNvPicPr preferRelativeResize="0"/>
            <p:nvPr/>
          </p:nvPicPr>
          <p:blipFill rotWithShape="1">
            <a:blip r:embed="rId4">
              <a:alphaModFix/>
            </a:blip>
            <a:srcRect/>
            <a:stretch/>
          </p:blipFill>
          <p:spPr>
            <a:xfrm>
              <a:off x="4311417" y="3044812"/>
              <a:ext cx="274320" cy="274320"/>
            </a:xfrm>
            <a:prstGeom prst="rect">
              <a:avLst/>
            </a:prstGeom>
            <a:noFill/>
            <a:ln>
              <a:noFill/>
            </a:ln>
          </p:spPr>
        </p:pic>
        <p:pic>
          <p:nvPicPr>
            <p:cNvPr id="59" name="Google Shape;236;p26">
              <a:extLst>
                <a:ext uri="{FF2B5EF4-FFF2-40B4-BE49-F238E27FC236}">
                  <a16:creationId xmlns:a16="http://schemas.microsoft.com/office/drawing/2014/main" id="{51B716B0-D2E3-D571-D862-A3146E61DA80}"/>
                </a:ext>
              </a:extLst>
            </p:cNvPr>
            <p:cNvPicPr preferRelativeResize="0"/>
            <p:nvPr/>
          </p:nvPicPr>
          <p:blipFill rotWithShape="1">
            <a:blip r:embed="rId4">
              <a:alphaModFix/>
            </a:blip>
            <a:srcRect/>
            <a:stretch/>
          </p:blipFill>
          <p:spPr>
            <a:xfrm>
              <a:off x="4607548" y="3044812"/>
              <a:ext cx="274320" cy="274320"/>
            </a:xfrm>
            <a:prstGeom prst="rect">
              <a:avLst/>
            </a:prstGeom>
            <a:noFill/>
            <a:ln>
              <a:noFill/>
            </a:ln>
          </p:spPr>
        </p:pic>
        <p:pic>
          <p:nvPicPr>
            <p:cNvPr id="60" name="Google Shape;236;p26">
              <a:extLst>
                <a:ext uri="{FF2B5EF4-FFF2-40B4-BE49-F238E27FC236}">
                  <a16:creationId xmlns:a16="http://schemas.microsoft.com/office/drawing/2014/main" id="{B5ABF2CC-2764-26DD-3DB9-8BEB3748A49A}"/>
                </a:ext>
              </a:extLst>
            </p:cNvPr>
            <p:cNvPicPr preferRelativeResize="0"/>
            <p:nvPr/>
          </p:nvPicPr>
          <p:blipFill rotWithShape="1">
            <a:blip r:embed="rId4">
              <a:alphaModFix/>
            </a:blip>
            <a:srcRect/>
            <a:stretch/>
          </p:blipFill>
          <p:spPr>
            <a:xfrm>
              <a:off x="4903679" y="3044812"/>
              <a:ext cx="274320" cy="274320"/>
            </a:xfrm>
            <a:prstGeom prst="rect">
              <a:avLst/>
            </a:prstGeom>
            <a:noFill/>
            <a:ln>
              <a:noFill/>
            </a:ln>
          </p:spPr>
        </p:pic>
        <p:pic>
          <p:nvPicPr>
            <p:cNvPr id="61" name="Google Shape;236;p26">
              <a:extLst>
                <a:ext uri="{FF2B5EF4-FFF2-40B4-BE49-F238E27FC236}">
                  <a16:creationId xmlns:a16="http://schemas.microsoft.com/office/drawing/2014/main" id="{229A2A16-9E23-BF93-87CE-0FC700B4B36A}"/>
                </a:ext>
              </a:extLst>
            </p:cNvPr>
            <p:cNvPicPr preferRelativeResize="0"/>
            <p:nvPr/>
          </p:nvPicPr>
          <p:blipFill rotWithShape="1">
            <a:blip r:embed="rId4">
              <a:alphaModFix/>
            </a:blip>
            <a:srcRect/>
            <a:stretch/>
          </p:blipFill>
          <p:spPr>
            <a:xfrm>
              <a:off x="5199810" y="3044812"/>
              <a:ext cx="274320" cy="274320"/>
            </a:xfrm>
            <a:prstGeom prst="rect">
              <a:avLst/>
            </a:prstGeom>
            <a:noFill/>
            <a:ln>
              <a:noFill/>
            </a:ln>
          </p:spPr>
        </p:pic>
        <p:pic>
          <p:nvPicPr>
            <p:cNvPr id="62" name="Google Shape;236;p26">
              <a:extLst>
                <a:ext uri="{FF2B5EF4-FFF2-40B4-BE49-F238E27FC236}">
                  <a16:creationId xmlns:a16="http://schemas.microsoft.com/office/drawing/2014/main" id="{F57B94FC-88A0-EAA9-89E0-3F904FD402AF}"/>
                </a:ext>
              </a:extLst>
            </p:cNvPr>
            <p:cNvPicPr preferRelativeResize="0"/>
            <p:nvPr/>
          </p:nvPicPr>
          <p:blipFill rotWithShape="1">
            <a:blip r:embed="rId4">
              <a:alphaModFix/>
            </a:blip>
            <a:srcRect/>
            <a:stretch/>
          </p:blipFill>
          <p:spPr>
            <a:xfrm>
              <a:off x="5495941" y="3044812"/>
              <a:ext cx="274320" cy="274320"/>
            </a:xfrm>
            <a:prstGeom prst="rect">
              <a:avLst/>
            </a:prstGeom>
            <a:noFill/>
            <a:ln>
              <a:noFill/>
            </a:ln>
          </p:spPr>
        </p:pic>
        <p:pic>
          <p:nvPicPr>
            <p:cNvPr id="63" name="Google Shape;236;p26">
              <a:extLst>
                <a:ext uri="{FF2B5EF4-FFF2-40B4-BE49-F238E27FC236}">
                  <a16:creationId xmlns:a16="http://schemas.microsoft.com/office/drawing/2014/main" id="{870CDBF4-F165-BB6E-ECEC-AFCFA01CBCEC}"/>
                </a:ext>
              </a:extLst>
            </p:cNvPr>
            <p:cNvPicPr preferRelativeResize="0"/>
            <p:nvPr/>
          </p:nvPicPr>
          <p:blipFill rotWithShape="1">
            <a:blip r:embed="rId4">
              <a:alphaModFix/>
            </a:blip>
            <a:srcRect/>
            <a:stretch/>
          </p:blipFill>
          <p:spPr>
            <a:xfrm>
              <a:off x="5792072" y="3044812"/>
              <a:ext cx="274320" cy="274320"/>
            </a:xfrm>
            <a:prstGeom prst="rect">
              <a:avLst/>
            </a:prstGeom>
            <a:noFill/>
            <a:ln>
              <a:noFill/>
            </a:ln>
          </p:spPr>
        </p:pic>
        <p:pic>
          <p:nvPicPr>
            <p:cNvPr id="64" name="Google Shape;236;p26">
              <a:extLst>
                <a:ext uri="{FF2B5EF4-FFF2-40B4-BE49-F238E27FC236}">
                  <a16:creationId xmlns:a16="http://schemas.microsoft.com/office/drawing/2014/main" id="{532A369D-DD21-E134-1174-DCBE149915D3}"/>
                </a:ext>
              </a:extLst>
            </p:cNvPr>
            <p:cNvPicPr preferRelativeResize="0"/>
            <p:nvPr/>
          </p:nvPicPr>
          <p:blipFill rotWithShape="1">
            <a:blip r:embed="rId4">
              <a:alphaModFix/>
            </a:blip>
            <a:srcRect/>
            <a:stretch/>
          </p:blipFill>
          <p:spPr>
            <a:xfrm>
              <a:off x="6088205" y="3044812"/>
              <a:ext cx="274320" cy="274320"/>
            </a:xfrm>
            <a:prstGeom prst="rect">
              <a:avLst/>
            </a:prstGeom>
            <a:noFill/>
            <a:ln>
              <a:noFill/>
            </a:ln>
          </p:spPr>
        </p:pic>
      </p:grpSp>
      <p:grpSp>
        <p:nvGrpSpPr>
          <p:cNvPr id="74" name="Group 73">
            <a:extLst>
              <a:ext uri="{FF2B5EF4-FFF2-40B4-BE49-F238E27FC236}">
                <a16:creationId xmlns:a16="http://schemas.microsoft.com/office/drawing/2014/main" id="{7187B95F-C8AD-0FBD-46AA-82D28D292928}"/>
              </a:ext>
            </a:extLst>
          </p:cNvPr>
          <p:cNvGrpSpPr/>
          <p:nvPr/>
        </p:nvGrpSpPr>
        <p:grpSpPr>
          <a:xfrm>
            <a:off x="3255854" y="3564607"/>
            <a:ext cx="274320" cy="2138237"/>
            <a:chOff x="1214847" y="3631947"/>
            <a:chExt cx="274320" cy="2138237"/>
          </a:xfrm>
        </p:grpSpPr>
        <p:pic>
          <p:nvPicPr>
            <p:cNvPr id="67" name="Google Shape;219;p26">
              <a:extLst>
                <a:ext uri="{FF2B5EF4-FFF2-40B4-BE49-F238E27FC236}">
                  <a16:creationId xmlns:a16="http://schemas.microsoft.com/office/drawing/2014/main" id="{31479227-6F63-068B-DDD1-6B294CA5666C}"/>
                </a:ext>
              </a:extLst>
            </p:cNvPr>
            <p:cNvPicPr preferRelativeResize="0"/>
            <p:nvPr/>
          </p:nvPicPr>
          <p:blipFill rotWithShape="1">
            <a:blip r:embed="rId3">
              <a:alphaModFix/>
            </a:blip>
            <a:srcRect/>
            <a:stretch/>
          </p:blipFill>
          <p:spPr>
            <a:xfrm>
              <a:off x="1214847" y="3942600"/>
              <a:ext cx="274320" cy="274320"/>
            </a:xfrm>
            <a:prstGeom prst="rect">
              <a:avLst/>
            </a:prstGeom>
            <a:noFill/>
            <a:ln>
              <a:noFill/>
            </a:ln>
          </p:spPr>
        </p:pic>
        <p:pic>
          <p:nvPicPr>
            <p:cNvPr id="68" name="Google Shape;220;p26">
              <a:extLst>
                <a:ext uri="{FF2B5EF4-FFF2-40B4-BE49-F238E27FC236}">
                  <a16:creationId xmlns:a16="http://schemas.microsoft.com/office/drawing/2014/main" id="{04C0E180-06E2-F21B-D2DF-FA99EF700F57}"/>
                </a:ext>
              </a:extLst>
            </p:cNvPr>
            <p:cNvPicPr preferRelativeResize="0"/>
            <p:nvPr/>
          </p:nvPicPr>
          <p:blipFill rotWithShape="1">
            <a:blip r:embed="rId3">
              <a:alphaModFix/>
            </a:blip>
            <a:srcRect/>
            <a:stretch/>
          </p:blipFill>
          <p:spPr>
            <a:xfrm>
              <a:off x="1214847" y="5495864"/>
              <a:ext cx="274320" cy="274320"/>
            </a:xfrm>
            <a:prstGeom prst="rect">
              <a:avLst/>
            </a:prstGeom>
            <a:noFill/>
            <a:ln>
              <a:noFill/>
            </a:ln>
          </p:spPr>
        </p:pic>
        <p:pic>
          <p:nvPicPr>
            <p:cNvPr id="69" name="Google Shape;221;p26">
              <a:extLst>
                <a:ext uri="{FF2B5EF4-FFF2-40B4-BE49-F238E27FC236}">
                  <a16:creationId xmlns:a16="http://schemas.microsoft.com/office/drawing/2014/main" id="{89D74F71-F427-BA87-3946-7CECA3FD5F85}"/>
                </a:ext>
              </a:extLst>
            </p:cNvPr>
            <p:cNvPicPr preferRelativeResize="0"/>
            <p:nvPr/>
          </p:nvPicPr>
          <p:blipFill rotWithShape="1">
            <a:blip r:embed="rId3">
              <a:alphaModFix/>
            </a:blip>
            <a:srcRect/>
            <a:stretch/>
          </p:blipFill>
          <p:spPr>
            <a:xfrm>
              <a:off x="1214847" y="3631947"/>
              <a:ext cx="274320" cy="274320"/>
            </a:xfrm>
            <a:prstGeom prst="rect">
              <a:avLst/>
            </a:prstGeom>
            <a:noFill/>
            <a:ln>
              <a:noFill/>
            </a:ln>
          </p:spPr>
        </p:pic>
        <p:pic>
          <p:nvPicPr>
            <p:cNvPr id="70" name="Google Shape;222;p26">
              <a:extLst>
                <a:ext uri="{FF2B5EF4-FFF2-40B4-BE49-F238E27FC236}">
                  <a16:creationId xmlns:a16="http://schemas.microsoft.com/office/drawing/2014/main" id="{D432FB47-9BF2-60BB-08C1-AD3AD1C533F5}"/>
                </a:ext>
              </a:extLst>
            </p:cNvPr>
            <p:cNvPicPr preferRelativeResize="0"/>
            <p:nvPr/>
          </p:nvPicPr>
          <p:blipFill rotWithShape="1">
            <a:blip r:embed="rId3">
              <a:alphaModFix/>
            </a:blip>
            <a:srcRect/>
            <a:stretch/>
          </p:blipFill>
          <p:spPr>
            <a:xfrm>
              <a:off x="1214847" y="4253253"/>
              <a:ext cx="274320" cy="274320"/>
            </a:xfrm>
            <a:prstGeom prst="rect">
              <a:avLst/>
            </a:prstGeom>
            <a:noFill/>
            <a:ln>
              <a:noFill/>
            </a:ln>
          </p:spPr>
        </p:pic>
        <p:pic>
          <p:nvPicPr>
            <p:cNvPr id="71" name="Google Shape;223;p26">
              <a:extLst>
                <a:ext uri="{FF2B5EF4-FFF2-40B4-BE49-F238E27FC236}">
                  <a16:creationId xmlns:a16="http://schemas.microsoft.com/office/drawing/2014/main" id="{F8577FB9-6AF1-6F31-6C2A-18B854F82ED9}"/>
                </a:ext>
              </a:extLst>
            </p:cNvPr>
            <p:cNvPicPr preferRelativeResize="0"/>
            <p:nvPr/>
          </p:nvPicPr>
          <p:blipFill rotWithShape="1">
            <a:blip r:embed="rId3">
              <a:alphaModFix/>
            </a:blip>
            <a:srcRect/>
            <a:stretch/>
          </p:blipFill>
          <p:spPr>
            <a:xfrm>
              <a:off x="1214847" y="4563906"/>
              <a:ext cx="274320" cy="274320"/>
            </a:xfrm>
            <a:prstGeom prst="rect">
              <a:avLst/>
            </a:prstGeom>
            <a:noFill/>
            <a:ln>
              <a:noFill/>
            </a:ln>
          </p:spPr>
        </p:pic>
        <p:pic>
          <p:nvPicPr>
            <p:cNvPr id="72" name="Google Shape;224;p26">
              <a:extLst>
                <a:ext uri="{FF2B5EF4-FFF2-40B4-BE49-F238E27FC236}">
                  <a16:creationId xmlns:a16="http://schemas.microsoft.com/office/drawing/2014/main" id="{5C565844-6CC8-B7E6-FACC-959B1A7122F0}"/>
                </a:ext>
              </a:extLst>
            </p:cNvPr>
            <p:cNvPicPr preferRelativeResize="0"/>
            <p:nvPr/>
          </p:nvPicPr>
          <p:blipFill rotWithShape="1">
            <a:blip r:embed="rId3">
              <a:alphaModFix/>
            </a:blip>
            <a:srcRect/>
            <a:stretch/>
          </p:blipFill>
          <p:spPr>
            <a:xfrm>
              <a:off x="1214847" y="4874559"/>
              <a:ext cx="274320" cy="274320"/>
            </a:xfrm>
            <a:prstGeom prst="rect">
              <a:avLst/>
            </a:prstGeom>
            <a:noFill/>
            <a:ln>
              <a:noFill/>
            </a:ln>
          </p:spPr>
        </p:pic>
        <p:pic>
          <p:nvPicPr>
            <p:cNvPr id="73" name="Google Shape;220;p26">
              <a:extLst>
                <a:ext uri="{FF2B5EF4-FFF2-40B4-BE49-F238E27FC236}">
                  <a16:creationId xmlns:a16="http://schemas.microsoft.com/office/drawing/2014/main" id="{A2FB5526-A4C1-3300-6E36-1506731726E1}"/>
                </a:ext>
              </a:extLst>
            </p:cNvPr>
            <p:cNvPicPr preferRelativeResize="0"/>
            <p:nvPr/>
          </p:nvPicPr>
          <p:blipFill rotWithShape="1">
            <a:blip r:embed="rId3">
              <a:alphaModFix/>
            </a:blip>
            <a:srcRect/>
            <a:stretch/>
          </p:blipFill>
          <p:spPr>
            <a:xfrm>
              <a:off x="1214847" y="5185212"/>
              <a:ext cx="274320" cy="274320"/>
            </a:xfrm>
            <a:prstGeom prst="rect">
              <a:avLst/>
            </a:prstGeom>
            <a:noFill/>
            <a:ln>
              <a:noFill/>
            </a:ln>
          </p:spPr>
        </p:pic>
      </p:grpSp>
      <p:pic>
        <p:nvPicPr>
          <p:cNvPr id="1028" name="Picture 4" descr="OTT media landscape">
            <a:extLst>
              <a:ext uri="{FF2B5EF4-FFF2-40B4-BE49-F238E27FC236}">
                <a16:creationId xmlns:a16="http://schemas.microsoft.com/office/drawing/2014/main" id="{155337E3-25E0-DC71-7400-48BC2076177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9207" t="15475" r="64444" b="69592"/>
          <a:stretch/>
        </p:blipFill>
        <p:spPr bwMode="auto">
          <a:xfrm>
            <a:off x="2209706" y="1982614"/>
            <a:ext cx="742479" cy="787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8913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B5A469-EA80-68E7-95E5-728608F0C4B7}"/>
              </a:ext>
            </a:extLst>
          </p:cNvPr>
          <p:cNvSpPr/>
          <p:nvPr/>
        </p:nvSpPr>
        <p:spPr>
          <a:xfrm>
            <a:off x="4389120" y="5751859"/>
            <a:ext cx="3047412" cy="819253"/>
          </a:xfrm>
          <a:prstGeom prst="rect">
            <a:avLst/>
          </a:pr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28176119-6F56-4F20-3F61-B0C3CFB852A2}"/>
              </a:ext>
            </a:extLst>
          </p:cNvPr>
          <p:cNvSpPr>
            <a:spLocks noGrp="1"/>
          </p:cNvSpPr>
          <p:nvPr>
            <p:ph type="title"/>
          </p:nvPr>
        </p:nvSpPr>
        <p:spPr>
          <a:xfrm>
            <a:off x="0" y="0"/>
            <a:ext cx="9144000" cy="1033272"/>
          </a:xfrm>
          <a:solidFill>
            <a:srgbClr val="021F60"/>
          </a:solidFill>
        </p:spPr>
        <p:txBody>
          <a:bodyPr>
            <a:noAutofit/>
          </a:bodyPr>
          <a:lstStyle/>
          <a:p>
            <a:pPr algn="ctr"/>
            <a:r>
              <a:rPr lang="en-US" sz="2800" b="1" dirty="0">
                <a:solidFill>
                  <a:schemeClr val="bg1"/>
                </a:solidFill>
                <a:latin typeface="Arial Narrow" panose="020B0606020202030204" pitchFamily="34" charset="0"/>
              </a:rPr>
              <a:t>Tree-guided non-negative Matrix Factorization (TMF)</a:t>
            </a:r>
          </a:p>
        </p:txBody>
      </p:sp>
      <p:pic>
        <p:nvPicPr>
          <p:cNvPr id="7" name="Google Shape;219;p26">
            <a:extLst>
              <a:ext uri="{FF2B5EF4-FFF2-40B4-BE49-F238E27FC236}">
                <a16:creationId xmlns:a16="http://schemas.microsoft.com/office/drawing/2014/main" id="{EA3B5DAC-C122-824D-10B1-85DA5477C665}"/>
              </a:ext>
            </a:extLst>
          </p:cNvPr>
          <p:cNvPicPr preferRelativeResize="0"/>
          <p:nvPr/>
        </p:nvPicPr>
        <p:blipFill rotWithShape="1">
          <a:blip r:embed="rId3">
            <a:alphaModFix/>
          </a:blip>
          <a:srcRect/>
          <a:stretch/>
        </p:blipFill>
        <p:spPr>
          <a:xfrm>
            <a:off x="330404" y="4356510"/>
            <a:ext cx="192024" cy="210312"/>
          </a:xfrm>
          <a:prstGeom prst="rect">
            <a:avLst/>
          </a:prstGeom>
          <a:noFill/>
          <a:ln>
            <a:noFill/>
          </a:ln>
        </p:spPr>
      </p:pic>
      <p:pic>
        <p:nvPicPr>
          <p:cNvPr id="9" name="Google Shape;220;p26">
            <a:extLst>
              <a:ext uri="{FF2B5EF4-FFF2-40B4-BE49-F238E27FC236}">
                <a16:creationId xmlns:a16="http://schemas.microsoft.com/office/drawing/2014/main" id="{B4C99A19-9FB1-8425-14BB-04C8A5907F51}"/>
              </a:ext>
            </a:extLst>
          </p:cNvPr>
          <p:cNvPicPr preferRelativeResize="0"/>
          <p:nvPr/>
        </p:nvPicPr>
        <p:blipFill rotWithShape="1">
          <a:blip r:embed="rId3">
            <a:alphaModFix/>
          </a:blip>
          <a:srcRect/>
          <a:stretch/>
        </p:blipFill>
        <p:spPr>
          <a:xfrm>
            <a:off x="330404" y="5527934"/>
            <a:ext cx="192024" cy="210312"/>
          </a:xfrm>
          <a:prstGeom prst="rect">
            <a:avLst/>
          </a:prstGeom>
          <a:noFill/>
          <a:ln>
            <a:noFill/>
          </a:ln>
        </p:spPr>
      </p:pic>
      <p:pic>
        <p:nvPicPr>
          <p:cNvPr id="10" name="Google Shape;221;p26">
            <a:extLst>
              <a:ext uri="{FF2B5EF4-FFF2-40B4-BE49-F238E27FC236}">
                <a16:creationId xmlns:a16="http://schemas.microsoft.com/office/drawing/2014/main" id="{07F5B36F-D3FE-1BD5-DEB7-FC090BA286AE}"/>
              </a:ext>
            </a:extLst>
          </p:cNvPr>
          <p:cNvPicPr preferRelativeResize="0"/>
          <p:nvPr/>
        </p:nvPicPr>
        <p:blipFill rotWithShape="1">
          <a:blip r:embed="rId3">
            <a:alphaModFix/>
          </a:blip>
          <a:srcRect/>
          <a:stretch/>
        </p:blipFill>
        <p:spPr>
          <a:xfrm>
            <a:off x="330404" y="4122225"/>
            <a:ext cx="192024" cy="210312"/>
          </a:xfrm>
          <a:prstGeom prst="rect">
            <a:avLst/>
          </a:prstGeom>
          <a:noFill/>
          <a:ln>
            <a:noFill/>
          </a:ln>
        </p:spPr>
      </p:pic>
      <p:pic>
        <p:nvPicPr>
          <p:cNvPr id="11" name="Google Shape;222;p26">
            <a:extLst>
              <a:ext uri="{FF2B5EF4-FFF2-40B4-BE49-F238E27FC236}">
                <a16:creationId xmlns:a16="http://schemas.microsoft.com/office/drawing/2014/main" id="{D75036C8-9B50-3D09-018B-914FE4DD43A8}"/>
              </a:ext>
            </a:extLst>
          </p:cNvPr>
          <p:cNvPicPr preferRelativeResize="0"/>
          <p:nvPr/>
        </p:nvPicPr>
        <p:blipFill rotWithShape="1">
          <a:blip r:embed="rId3">
            <a:alphaModFix/>
          </a:blip>
          <a:srcRect/>
          <a:stretch/>
        </p:blipFill>
        <p:spPr>
          <a:xfrm>
            <a:off x="330404" y="4590795"/>
            <a:ext cx="192024" cy="210312"/>
          </a:xfrm>
          <a:prstGeom prst="rect">
            <a:avLst/>
          </a:prstGeom>
          <a:noFill/>
          <a:ln>
            <a:noFill/>
          </a:ln>
        </p:spPr>
      </p:pic>
      <p:pic>
        <p:nvPicPr>
          <p:cNvPr id="12" name="Google Shape;223;p26">
            <a:extLst>
              <a:ext uri="{FF2B5EF4-FFF2-40B4-BE49-F238E27FC236}">
                <a16:creationId xmlns:a16="http://schemas.microsoft.com/office/drawing/2014/main" id="{D0DB7FF4-6CF0-E796-E92F-4A62EE9BCBE9}"/>
              </a:ext>
            </a:extLst>
          </p:cNvPr>
          <p:cNvPicPr preferRelativeResize="0"/>
          <p:nvPr/>
        </p:nvPicPr>
        <p:blipFill rotWithShape="1">
          <a:blip r:embed="rId3">
            <a:alphaModFix/>
          </a:blip>
          <a:srcRect/>
          <a:stretch/>
        </p:blipFill>
        <p:spPr>
          <a:xfrm>
            <a:off x="330404" y="4825080"/>
            <a:ext cx="192024" cy="210312"/>
          </a:xfrm>
          <a:prstGeom prst="rect">
            <a:avLst/>
          </a:prstGeom>
          <a:noFill/>
          <a:ln>
            <a:noFill/>
          </a:ln>
        </p:spPr>
      </p:pic>
      <p:pic>
        <p:nvPicPr>
          <p:cNvPr id="13" name="Google Shape;224;p26">
            <a:extLst>
              <a:ext uri="{FF2B5EF4-FFF2-40B4-BE49-F238E27FC236}">
                <a16:creationId xmlns:a16="http://schemas.microsoft.com/office/drawing/2014/main" id="{31F1CFD8-4926-2D95-2195-A69D71DE63AA}"/>
              </a:ext>
            </a:extLst>
          </p:cNvPr>
          <p:cNvPicPr preferRelativeResize="0"/>
          <p:nvPr/>
        </p:nvPicPr>
        <p:blipFill rotWithShape="1">
          <a:blip r:embed="rId3">
            <a:alphaModFix/>
          </a:blip>
          <a:srcRect/>
          <a:stretch/>
        </p:blipFill>
        <p:spPr>
          <a:xfrm>
            <a:off x="330404" y="5059365"/>
            <a:ext cx="192024" cy="210312"/>
          </a:xfrm>
          <a:prstGeom prst="rect">
            <a:avLst/>
          </a:prstGeom>
          <a:noFill/>
          <a:ln>
            <a:noFill/>
          </a:ln>
        </p:spPr>
      </p:pic>
      <p:pic>
        <p:nvPicPr>
          <p:cNvPr id="24" name="Google Shape;236;p26">
            <a:extLst>
              <a:ext uri="{FF2B5EF4-FFF2-40B4-BE49-F238E27FC236}">
                <a16:creationId xmlns:a16="http://schemas.microsoft.com/office/drawing/2014/main" id="{1FED5B00-7539-D135-5631-82CB3D54D948}"/>
              </a:ext>
            </a:extLst>
          </p:cNvPr>
          <p:cNvPicPr preferRelativeResize="0"/>
          <p:nvPr/>
        </p:nvPicPr>
        <p:blipFill rotWithShape="1">
          <a:blip r:embed="rId4">
            <a:alphaModFix/>
          </a:blip>
          <a:srcRect/>
          <a:stretch/>
        </p:blipFill>
        <p:spPr>
          <a:xfrm>
            <a:off x="1128486" y="3289462"/>
            <a:ext cx="182880" cy="182880"/>
          </a:xfrm>
          <a:prstGeom prst="rect">
            <a:avLst/>
          </a:prstGeom>
          <a:noFill/>
          <a:ln>
            <a:noFill/>
          </a:ln>
        </p:spPr>
      </p:pic>
      <p:pic>
        <p:nvPicPr>
          <p:cNvPr id="4" name="Google Shape;220;p26">
            <a:extLst>
              <a:ext uri="{FF2B5EF4-FFF2-40B4-BE49-F238E27FC236}">
                <a16:creationId xmlns:a16="http://schemas.microsoft.com/office/drawing/2014/main" id="{65B09361-B199-04B5-4EDA-E14656AFEA51}"/>
              </a:ext>
            </a:extLst>
          </p:cNvPr>
          <p:cNvPicPr preferRelativeResize="0"/>
          <p:nvPr/>
        </p:nvPicPr>
        <p:blipFill rotWithShape="1">
          <a:blip r:embed="rId3">
            <a:alphaModFix/>
          </a:blip>
          <a:srcRect/>
          <a:stretch/>
        </p:blipFill>
        <p:spPr>
          <a:xfrm>
            <a:off x="330404" y="5293650"/>
            <a:ext cx="192024" cy="210312"/>
          </a:xfrm>
          <a:prstGeom prst="rect">
            <a:avLst/>
          </a:prstGeom>
          <a:noFill/>
          <a:ln>
            <a:noFill/>
          </a:ln>
        </p:spPr>
      </p:pic>
      <p:graphicFrame>
        <p:nvGraphicFramePr>
          <p:cNvPr id="5" name="Google Shape;218;p26">
            <a:extLst>
              <a:ext uri="{FF2B5EF4-FFF2-40B4-BE49-F238E27FC236}">
                <a16:creationId xmlns:a16="http://schemas.microsoft.com/office/drawing/2014/main" id="{50CF540D-8ABB-2BBD-5977-7C7908B71136}"/>
              </a:ext>
            </a:extLst>
          </p:cNvPr>
          <p:cNvGraphicFramePr>
            <a:graphicFrameLocks noChangeAspect="1"/>
          </p:cNvGraphicFramePr>
          <p:nvPr/>
        </p:nvGraphicFramePr>
        <p:xfrm>
          <a:off x="1104729" y="4089569"/>
          <a:ext cx="1828800" cy="1645917"/>
        </p:xfrm>
        <a:graphic>
          <a:graphicData uri="http://schemas.openxmlformats.org/drawingml/2006/table">
            <a:tbl>
              <a:tblPr>
                <a:noFill/>
              </a:tblPr>
              <a:tblGrid>
                <a:gridCol w="228600">
                  <a:extLst>
                    <a:ext uri="{9D8B030D-6E8A-4147-A177-3AD203B41FA5}">
                      <a16:colId xmlns:a16="http://schemas.microsoft.com/office/drawing/2014/main" val="20000"/>
                    </a:ext>
                  </a:extLst>
                </a:gridCol>
                <a:gridCol w="228600">
                  <a:extLst>
                    <a:ext uri="{9D8B030D-6E8A-4147-A177-3AD203B41FA5}">
                      <a16:colId xmlns:a16="http://schemas.microsoft.com/office/drawing/2014/main" val="20001"/>
                    </a:ext>
                  </a:extLst>
                </a:gridCol>
                <a:gridCol w="228600">
                  <a:extLst>
                    <a:ext uri="{9D8B030D-6E8A-4147-A177-3AD203B41FA5}">
                      <a16:colId xmlns:a16="http://schemas.microsoft.com/office/drawing/2014/main" val="20002"/>
                    </a:ext>
                  </a:extLst>
                </a:gridCol>
                <a:gridCol w="228600">
                  <a:extLst>
                    <a:ext uri="{9D8B030D-6E8A-4147-A177-3AD203B41FA5}">
                      <a16:colId xmlns:a16="http://schemas.microsoft.com/office/drawing/2014/main" val="20003"/>
                    </a:ext>
                  </a:extLst>
                </a:gridCol>
                <a:gridCol w="228600">
                  <a:extLst>
                    <a:ext uri="{9D8B030D-6E8A-4147-A177-3AD203B41FA5}">
                      <a16:colId xmlns:a16="http://schemas.microsoft.com/office/drawing/2014/main" val="20004"/>
                    </a:ext>
                  </a:extLst>
                </a:gridCol>
                <a:gridCol w="228600">
                  <a:extLst>
                    <a:ext uri="{9D8B030D-6E8A-4147-A177-3AD203B41FA5}">
                      <a16:colId xmlns:a16="http://schemas.microsoft.com/office/drawing/2014/main" val="20005"/>
                    </a:ext>
                  </a:extLst>
                </a:gridCol>
                <a:gridCol w="228600">
                  <a:extLst>
                    <a:ext uri="{9D8B030D-6E8A-4147-A177-3AD203B41FA5}">
                      <a16:colId xmlns:a16="http://schemas.microsoft.com/office/drawing/2014/main" val="20006"/>
                    </a:ext>
                  </a:extLst>
                </a:gridCol>
                <a:gridCol w="228600">
                  <a:extLst>
                    <a:ext uri="{9D8B030D-6E8A-4147-A177-3AD203B41FA5}">
                      <a16:colId xmlns:a16="http://schemas.microsoft.com/office/drawing/2014/main" val="2459259090"/>
                    </a:ext>
                  </a:extLst>
                </a:gridCol>
              </a:tblGrid>
              <a:tr h="235131">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solidFill>
                            <a:schemeClr val="bg1"/>
                          </a:solidFill>
                          <a:latin typeface="Arial Narrow" panose="020B0606020202030204" pitchFamily="34" charset="0"/>
                        </a:rPr>
                        <a:t>5</a:t>
                      </a:r>
                      <a:endParaRPr sz="1200" b="1" u="none" strike="noStrike" cap="none" dirty="0">
                        <a:solidFill>
                          <a:schemeClr val="bg1"/>
                        </a:solidFill>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75000"/>
                        <a:lumOff val="2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4</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50000"/>
                        <a:lumOff val="50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4</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lumMod val="50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3</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lumMod val="6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2</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lumMod val="8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lgn="ctr">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235131">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1</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lumMod val="9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1</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lumMod val="9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4</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50000"/>
                        <a:lumOff val="50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3</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lumMod val="6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2</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lgn="ctr">
                      <a:solidFill>
                        <a:srgbClr val="9E9E9E"/>
                      </a:solidFill>
                      <a:prstDash val="solid"/>
                      <a:round/>
                      <a:headEnd type="none" w="sm" len="sm"/>
                      <a:tailEnd type="none" w="sm" len="sm"/>
                    </a:lnB>
                    <a:solidFill>
                      <a:schemeClr val="bg1">
                        <a:lumMod val="75000"/>
                      </a:schemeClr>
                    </a:solidFill>
                  </a:tcPr>
                </a:tc>
                <a:extLst>
                  <a:ext uri="{0D108BD9-81ED-4DB2-BD59-A6C34878D82A}">
                    <a16:rowId xmlns:a16="http://schemas.microsoft.com/office/drawing/2014/main" val="10001"/>
                  </a:ext>
                </a:extLst>
              </a:tr>
              <a:tr h="235131">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4</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50000"/>
                        <a:lumOff val="50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4</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50000"/>
                        <a:lumOff val="50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4</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50000"/>
                        <a:lumOff val="50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2</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lumMod val="7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lgn="ctr">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35131">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solidFill>
                            <a:schemeClr val="bg1"/>
                          </a:solidFill>
                          <a:latin typeface="Arial Narrow" panose="020B0606020202030204" pitchFamily="34" charset="0"/>
                        </a:rPr>
                        <a:t>5</a:t>
                      </a:r>
                      <a:endParaRPr sz="1200" b="1" u="none" strike="noStrike" cap="none" dirty="0">
                        <a:solidFill>
                          <a:schemeClr val="bg1"/>
                        </a:solidFill>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75000"/>
                        <a:lumOff val="2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4</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50000"/>
                        <a:lumOff val="50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4</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50000"/>
                        <a:lumOff val="50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3</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lumMod val="6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lgn="ctr">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35131">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3</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lumMod val="6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4</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50000"/>
                        <a:lumOff val="50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3</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lgn="ctr">
                      <a:solidFill>
                        <a:srgbClr val="9E9E9E"/>
                      </a:solidFill>
                      <a:prstDash val="solid"/>
                      <a:round/>
                      <a:headEnd type="none" w="sm" len="sm"/>
                      <a:tailEnd type="none" w="sm" len="sm"/>
                    </a:lnB>
                    <a:solidFill>
                      <a:schemeClr val="bg1">
                        <a:lumMod val="65000"/>
                      </a:schemeClr>
                    </a:solidFill>
                  </a:tcPr>
                </a:tc>
                <a:extLst>
                  <a:ext uri="{0D108BD9-81ED-4DB2-BD59-A6C34878D82A}">
                    <a16:rowId xmlns:a16="http://schemas.microsoft.com/office/drawing/2014/main" val="10004"/>
                  </a:ext>
                </a:extLst>
              </a:tr>
              <a:tr h="235131">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solidFill>
                            <a:schemeClr val="bg1"/>
                          </a:solidFill>
                          <a:latin typeface="Arial Narrow" panose="020B0606020202030204" pitchFamily="34" charset="0"/>
                        </a:rPr>
                        <a:t>5</a:t>
                      </a:r>
                      <a:endParaRPr sz="1200" b="1" u="none" strike="noStrike" cap="none" dirty="0">
                        <a:solidFill>
                          <a:schemeClr val="bg1"/>
                        </a:solidFill>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75000"/>
                        <a:lumOff val="2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3</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lumMod val="6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2</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lumMod val="7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solidFill>
                            <a:schemeClr val="bg1"/>
                          </a:solidFill>
                          <a:latin typeface="Arial Narrow" panose="020B0606020202030204" pitchFamily="34" charset="0"/>
                        </a:rPr>
                        <a:t>5</a:t>
                      </a:r>
                      <a:endParaRPr sz="1200" b="1" u="none" strike="noStrike" cap="none" dirty="0">
                        <a:solidFill>
                          <a:schemeClr val="bg1"/>
                        </a:solidFill>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75000"/>
                        <a:lumOff val="2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4</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50000"/>
                        <a:lumOff val="50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2</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lgn="ctr">
                      <a:solidFill>
                        <a:srgbClr val="9E9E9E"/>
                      </a:solidFill>
                      <a:prstDash val="solid"/>
                      <a:round/>
                      <a:headEnd type="none" w="sm" len="sm"/>
                      <a:tailEnd type="none" w="sm" len="sm"/>
                    </a:lnB>
                    <a:solidFill>
                      <a:schemeClr val="bg1">
                        <a:lumMod val="75000"/>
                      </a:schemeClr>
                    </a:solidFill>
                  </a:tcPr>
                </a:tc>
                <a:extLst>
                  <a:ext uri="{0D108BD9-81ED-4DB2-BD59-A6C34878D82A}">
                    <a16:rowId xmlns:a16="http://schemas.microsoft.com/office/drawing/2014/main" val="10005"/>
                  </a:ext>
                </a:extLst>
              </a:tr>
              <a:tr h="235131">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4</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50000"/>
                        <a:lumOff val="50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4</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50000"/>
                        <a:lumOff val="50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4</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50000"/>
                        <a:lumOff val="50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1</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lumMod val="9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pic>
        <p:nvPicPr>
          <p:cNvPr id="6" name="Google Shape;236;p26">
            <a:extLst>
              <a:ext uri="{FF2B5EF4-FFF2-40B4-BE49-F238E27FC236}">
                <a16:creationId xmlns:a16="http://schemas.microsoft.com/office/drawing/2014/main" id="{1A90E585-2FF2-E04B-9FD1-82A047FC254E}"/>
              </a:ext>
            </a:extLst>
          </p:cNvPr>
          <p:cNvPicPr preferRelativeResize="0"/>
          <p:nvPr/>
        </p:nvPicPr>
        <p:blipFill rotWithShape="1">
          <a:blip r:embed="rId4">
            <a:alphaModFix/>
          </a:blip>
          <a:srcRect/>
          <a:stretch/>
        </p:blipFill>
        <p:spPr>
          <a:xfrm>
            <a:off x="1357022" y="3289462"/>
            <a:ext cx="182880" cy="182880"/>
          </a:xfrm>
          <a:prstGeom prst="rect">
            <a:avLst/>
          </a:prstGeom>
          <a:noFill/>
          <a:ln>
            <a:noFill/>
          </a:ln>
        </p:spPr>
      </p:pic>
      <p:pic>
        <p:nvPicPr>
          <p:cNvPr id="8" name="Google Shape;236;p26">
            <a:extLst>
              <a:ext uri="{FF2B5EF4-FFF2-40B4-BE49-F238E27FC236}">
                <a16:creationId xmlns:a16="http://schemas.microsoft.com/office/drawing/2014/main" id="{7E0D5114-3C01-3B48-284A-BC31C0F93309}"/>
              </a:ext>
            </a:extLst>
          </p:cNvPr>
          <p:cNvPicPr preferRelativeResize="0"/>
          <p:nvPr/>
        </p:nvPicPr>
        <p:blipFill rotWithShape="1">
          <a:blip r:embed="rId4">
            <a:alphaModFix/>
          </a:blip>
          <a:srcRect/>
          <a:stretch/>
        </p:blipFill>
        <p:spPr>
          <a:xfrm>
            <a:off x="1585558" y="3289462"/>
            <a:ext cx="182880" cy="182880"/>
          </a:xfrm>
          <a:prstGeom prst="rect">
            <a:avLst/>
          </a:prstGeom>
          <a:noFill/>
          <a:ln>
            <a:noFill/>
          </a:ln>
        </p:spPr>
      </p:pic>
      <p:pic>
        <p:nvPicPr>
          <p:cNvPr id="42" name="Google Shape;236;p26">
            <a:extLst>
              <a:ext uri="{FF2B5EF4-FFF2-40B4-BE49-F238E27FC236}">
                <a16:creationId xmlns:a16="http://schemas.microsoft.com/office/drawing/2014/main" id="{E059C512-5274-3ACF-71A6-BF84300D0AAB}"/>
              </a:ext>
            </a:extLst>
          </p:cNvPr>
          <p:cNvPicPr preferRelativeResize="0"/>
          <p:nvPr/>
        </p:nvPicPr>
        <p:blipFill rotWithShape="1">
          <a:blip r:embed="rId4">
            <a:alphaModFix/>
          </a:blip>
          <a:srcRect/>
          <a:stretch/>
        </p:blipFill>
        <p:spPr>
          <a:xfrm>
            <a:off x="1814094" y="3289462"/>
            <a:ext cx="182880" cy="182880"/>
          </a:xfrm>
          <a:prstGeom prst="rect">
            <a:avLst/>
          </a:prstGeom>
          <a:noFill/>
          <a:ln>
            <a:noFill/>
          </a:ln>
        </p:spPr>
      </p:pic>
      <p:pic>
        <p:nvPicPr>
          <p:cNvPr id="43" name="Google Shape;236;p26">
            <a:extLst>
              <a:ext uri="{FF2B5EF4-FFF2-40B4-BE49-F238E27FC236}">
                <a16:creationId xmlns:a16="http://schemas.microsoft.com/office/drawing/2014/main" id="{4DB38B30-3090-46E8-FB97-C582BF310DDC}"/>
              </a:ext>
            </a:extLst>
          </p:cNvPr>
          <p:cNvPicPr preferRelativeResize="0"/>
          <p:nvPr/>
        </p:nvPicPr>
        <p:blipFill rotWithShape="1">
          <a:blip r:embed="rId4">
            <a:alphaModFix/>
          </a:blip>
          <a:srcRect/>
          <a:stretch/>
        </p:blipFill>
        <p:spPr>
          <a:xfrm>
            <a:off x="2042630" y="3289462"/>
            <a:ext cx="182880" cy="182880"/>
          </a:xfrm>
          <a:prstGeom prst="rect">
            <a:avLst/>
          </a:prstGeom>
          <a:noFill/>
          <a:ln>
            <a:noFill/>
          </a:ln>
        </p:spPr>
      </p:pic>
      <p:pic>
        <p:nvPicPr>
          <p:cNvPr id="44" name="Google Shape;236;p26">
            <a:extLst>
              <a:ext uri="{FF2B5EF4-FFF2-40B4-BE49-F238E27FC236}">
                <a16:creationId xmlns:a16="http://schemas.microsoft.com/office/drawing/2014/main" id="{8642C4D0-50B7-3747-646B-667D343F0578}"/>
              </a:ext>
            </a:extLst>
          </p:cNvPr>
          <p:cNvPicPr preferRelativeResize="0"/>
          <p:nvPr/>
        </p:nvPicPr>
        <p:blipFill rotWithShape="1">
          <a:blip r:embed="rId4">
            <a:alphaModFix/>
          </a:blip>
          <a:srcRect/>
          <a:stretch/>
        </p:blipFill>
        <p:spPr>
          <a:xfrm>
            <a:off x="2271166" y="3289462"/>
            <a:ext cx="182880" cy="182880"/>
          </a:xfrm>
          <a:prstGeom prst="rect">
            <a:avLst/>
          </a:prstGeom>
          <a:noFill/>
          <a:ln>
            <a:noFill/>
          </a:ln>
        </p:spPr>
      </p:pic>
      <p:pic>
        <p:nvPicPr>
          <p:cNvPr id="45" name="Google Shape;236;p26">
            <a:extLst>
              <a:ext uri="{FF2B5EF4-FFF2-40B4-BE49-F238E27FC236}">
                <a16:creationId xmlns:a16="http://schemas.microsoft.com/office/drawing/2014/main" id="{414B3DFB-8B3B-5F21-55DC-A0B0DC7B0E31}"/>
              </a:ext>
            </a:extLst>
          </p:cNvPr>
          <p:cNvPicPr preferRelativeResize="0"/>
          <p:nvPr/>
        </p:nvPicPr>
        <p:blipFill rotWithShape="1">
          <a:blip r:embed="rId4">
            <a:alphaModFix/>
          </a:blip>
          <a:srcRect/>
          <a:stretch/>
        </p:blipFill>
        <p:spPr>
          <a:xfrm>
            <a:off x="2499702" y="3289462"/>
            <a:ext cx="182880" cy="182880"/>
          </a:xfrm>
          <a:prstGeom prst="rect">
            <a:avLst/>
          </a:prstGeom>
          <a:noFill/>
          <a:ln>
            <a:noFill/>
          </a:ln>
        </p:spPr>
      </p:pic>
      <p:pic>
        <p:nvPicPr>
          <p:cNvPr id="47" name="Google Shape;236;p26">
            <a:extLst>
              <a:ext uri="{FF2B5EF4-FFF2-40B4-BE49-F238E27FC236}">
                <a16:creationId xmlns:a16="http://schemas.microsoft.com/office/drawing/2014/main" id="{C74667DE-B944-2B57-C0D5-418ECE6EAEEA}"/>
              </a:ext>
            </a:extLst>
          </p:cNvPr>
          <p:cNvPicPr preferRelativeResize="0"/>
          <p:nvPr/>
        </p:nvPicPr>
        <p:blipFill rotWithShape="1">
          <a:blip r:embed="rId4">
            <a:alphaModFix/>
          </a:blip>
          <a:srcRect/>
          <a:stretch/>
        </p:blipFill>
        <p:spPr>
          <a:xfrm>
            <a:off x="2728241" y="3289462"/>
            <a:ext cx="182880" cy="182880"/>
          </a:xfrm>
          <a:prstGeom prst="rect">
            <a:avLst/>
          </a:prstGeom>
          <a:noFill/>
          <a:ln>
            <a:noFill/>
          </a:ln>
        </p:spPr>
      </p:pic>
      <p:graphicFrame>
        <p:nvGraphicFramePr>
          <p:cNvPr id="48" name="Google Shape;235;p26">
            <a:extLst>
              <a:ext uri="{FF2B5EF4-FFF2-40B4-BE49-F238E27FC236}">
                <a16:creationId xmlns:a16="http://schemas.microsoft.com/office/drawing/2014/main" id="{57976180-AB9C-7F72-2D40-2271F73A0B19}"/>
              </a:ext>
            </a:extLst>
          </p:cNvPr>
          <p:cNvGraphicFramePr/>
          <p:nvPr/>
        </p:nvGraphicFramePr>
        <p:xfrm>
          <a:off x="583783" y="4089569"/>
          <a:ext cx="443912" cy="1645917"/>
        </p:xfrm>
        <a:graphic>
          <a:graphicData uri="http://schemas.openxmlformats.org/drawingml/2006/table">
            <a:tbl>
              <a:tblPr>
                <a:noFill/>
              </a:tblPr>
              <a:tblGrid>
                <a:gridCol w="221956">
                  <a:extLst>
                    <a:ext uri="{9D8B030D-6E8A-4147-A177-3AD203B41FA5}">
                      <a16:colId xmlns:a16="http://schemas.microsoft.com/office/drawing/2014/main" val="20000"/>
                    </a:ext>
                  </a:extLst>
                </a:gridCol>
                <a:gridCol w="221956">
                  <a:extLst>
                    <a:ext uri="{9D8B030D-6E8A-4147-A177-3AD203B41FA5}">
                      <a16:colId xmlns:a16="http://schemas.microsoft.com/office/drawing/2014/main" val="20001"/>
                    </a:ext>
                  </a:extLst>
                </a:gridCol>
              </a:tblGrid>
              <a:tr h="233843">
                <a:tc>
                  <a:txBody>
                    <a:bodyPr/>
                    <a:lstStyle/>
                    <a:p>
                      <a:pPr marL="0" marR="0" lvl="0" indent="0" algn="ctr" rtl="0">
                        <a:lnSpc>
                          <a:spcPct val="100000"/>
                        </a:lnSpc>
                        <a:spcBef>
                          <a:spcPts val="0"/>
                        </a:spcBef>
                        <a:spcAft>
                          <a:spcPts val="0"/>
                        </a:spcAft>
                        <a:buClr>
                          <a:srgbClr val="000000"/>
                        </a:buClr>
                        <a:buSzPts val="1200"/>
                        <a:buFont typeface="Arial"/>
                        <a:buNone/>
                      </a:pPr>
                      <a:endParaRPr sz="400" b="1" u="none" strike="noStrike" cap="none" dirty="0"/>
                    </a:p>
                  </a:txBody>
                  <a:tcPr marL="0" marR="0" marT="0" marB="0">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00986E"/>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400" b="1" u="none" strike="noStrike" cap="none" dirty="0"/>
                    </a:p>
                  </a:txBody>
                  <a:tcPr marL="0" marR="0" marT="0" marB="0">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tcPr>
                </a:tc>
                <a:extLst>
                  <a:ext uri="{0D108BD9-81ED-4DB2-BD59-A6C34878D82A}">
                    <a16:rowId xmlns:a16="http://schemas.microsoft.com/office/drawing/2014/main" val="10000"/>
                  </a:ext>
                </a:extLst>
              </a:tr>
              <a:tr h="233843">
                <a:tc>
                  <a:txBody>
                    <a:bodyPr/>
                    <a:lstStyle/>
                    <a:p>
                      <a:pPr marL="0" marR="0" lvl="0" indent="0" algn="ctr" rtl="0">
                        <a:lnSpc>
                          <a:spcPct val="100000"/>
                        </a:lnSpc>
                        <a:spcBef>
                          <a:spcPts val="0"/>
                        </a:spcBef>
                        <a:spcAft>
                          <a:spcPts val="0"/>
                        </a:spcAft>
                        <a:buClr>
                          <a:srgbClr val="000000"/>
                        </a:buClr>
                        <a:buSzPts val="1200"/>
                        <a:buFont typeface="Arial"/>
                        <a:buNone/>
                      </a:pPr>
                      <a:endParaRPr sz="400" b="1" u="none" strike="noStrike" cap="none" dirty="0"/>
                    </a:p>
                  </a:txBody>
                  <a:tcPr marL="0" marR="0" marT="0" marB="0">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400" b="1" u="none" strike="noStrike" cap="none" dirty="0"/>
                    </a:p>
                  </a:txBody>
                  <a:tcPr marL="0" marR="0" marT="0" marB="0">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C978B3"/>
                    </a:solidFill>
                  </a:tcPr>
                </a:tc>
                <a:extLst>
                  <a:ext uri="{0D108BD9-81ED-4DB2-BD59-A6C34878D82A}">
                    <a16:rowId xmlns:a16="http://schemas.microsoft.com/office/drawing/2014/main" val="10001"/>
                  </a:ext>
                </a:extLst>
              </a:tr>
              <a:tr h="233843">
                <a:tc>
                  <a:txBody>
                    <a:bodyPr/>
                    <a:lstStyle/>
                    <a:p>
                      <a:pPr marL="0" marR="0" lvl="0" indent="0" algn="ctr" rtl="0">
                        <a:lnSpc>
                          <a:spcPct val="100000"/>
                        </a:lnSpc>
                        <a:spcBef>
                          <a:spcPts val="0"/>
                        </a:spcBef>
                        <a:spcAft>
                          <a:spcPts val="0"/>
                        </a:spcAft>
                        <a:buClr>
                          <a:srgbClr val="000000"/>
                        </a:buClr>
                        <a:buSzPts val="1200"/>
                        <a:buFont typeface="Arial"/>
                        <a:buNone/>
                      </a:pPr>
                      <a:endParaRPr sz="400" b="1" u="none" strike="noStrike" cap="none" dirty="0"/>
                    </a:p>
                  </a:txBody>
                  <a:tcPr marL="0" marR="0" marT="0" marB="0">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00986E"/>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400" b="1" u="none" strike="noStrike" cap="none" dirty="0"/>
                    </a:p>
                  </a:txBody>
                  <a:tcPr marL="0" marR="0" marT="0" marB="0">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tcPr>
                </a:tc>
                <a:extLst>
                  <a:ext uri="{0D108BD9-81ED-4DB2-BD59-A6C34878D82A}">
                    <a16:rowId xmlns:a16="http://schemas.microsoft.com/office/drawing/2014/main" val="10002"/>
                  </a:ext>
                </a:extLst>
              </a:tr>
              <a:tr h="233843">
                <a:tc>
                  <a:txBody>
                    <a:bodyPr/>
                    <a:lstStyle/>
                    <a:p>
                      <a:pPr marL="0" marR="0" lvl="0" indent="0" algn="ctr" rtl="0">
                        <a:lnSpc>
                          <a:spcPct val="100000"/>
                        </a:lnSpc>
                        <a:spcBef>
                          <a:spcPts val="0"/>
                        </a:spcBef>
                        <a:spcAft>
                          <a:spcPts val="0"/>
                        </a:spcAft>
                        <a:buClr>
                          <a:srgbClr val="000000"/>
                        </a:buClr>
                        <a:buSzPts val="1200"/>
                        <a:buFont typeface="Arial"/>
                        <a:buNone/>
                      </a:pPr>
                      <a:endParaRPr sz="400" b="1" u="none" strike="noStrike" cap="none" dirty="0"/>
                    </a:p>
                  </a:txBody>
                  <a:tcPr marL="0" marR="0" marT="0" marB="0">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00986E"/>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400" b="1" u="none" strike="noStrike" cap="none" dirty="0"/>
                    </a:p>
                  </a:txBody>
                  <a:tcPr marL="0" marR="0" marT="0" marB="0">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tcPr>
                </a:tc>
                <a:extLst>
                  <a:ext uri="{0D108BD9-81ED-4DB2-BD59-A6C34878D82A}">
                    <a16:rowId xmlns:a16="http://schemas.microsoft.com/office/drawing/2014/main" val="10003"/>
                  </a:ext>
                </a:extLst>
              </a:tr>
              <a:tr h="233843">
                <a:tc>
                  <a:txBody>
                    <a:bodyPr/>
                    <a:lstStyle/>
                    <a:p>
                      <a:pPr marL="0" marR="0" lvl="0" indent="0" algn="ctr" rtl="0">
                        <a:lnSpc>
                          <a:spcPct val="100000"/>
                        </a:lnSpc>
                        <a:spcBef>
                          <a:spcPts val="0"/>
                        </a:spcBef>
                        <a:spcAft>
                          <a:spcPts val="0"/>
                        </a:spcAft>
                        <a:buClr>
                          <a:srgbClr val="000000"/>
                        </a:buClr>
                        <a:buSzPts val="1200"/>
                        <a:buFont typeface="Arial"/>
                        <a:buNone/>
                      </a:pPr>
                      <a:endParaRPr sz="400" b="1" u="none" strike="noStrike" cap="none" dirty="0"/>
                    </a:p>
                  </a:txBody>
                  <a:tcPr marL="0" marR="0" marT="0" marB="0">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500" u="none" strike="noStrike" cap="none" dirty="0"/>
                    </a:p>
                  </a:txBody>
                  <a:tcPr marL="0" marR="0" marT="0" marB="0">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C978B3"/>
                    </a:solidFill>
                  </a:tcPr>
                </a:tc>
                <a:extLst>
                  <a:ext uri="{0D108BD9-81ED-4DB2-BD59-A6C34878D82A}">
                    <a16:rowId xmlns:a16="http://schemas.microsoft.com/office/drawing/2014/main" val="10004"/>
                  </a:ext>
                </a:extLst>
              </a:tr>
              <a:tr h="233843">
                <a:tc>
                  <a:txBody>
                    <a:bodyPr/>
                    <a:lstStyle/>
                    <a:p>
                      <a:pPr marL="0" marR="0" lvl="0" indent="0" algn="ctr" rtl="0">
                        <a:lnSpc>
                          <a:spcPct val="100000"/>
                        </a:lnSpc>
                        <a:spcBef>
                          <a:spcPts val="0"/>
                        </a:spcBef>
                        <a:spcAft>
                          <a:spcPts val="0"/>
                        </a:spcAft>
                        <a:buClr>
                          <a:srgbClr val="000000"/>
                        </a:buClr>
                        <a:buSzPts val="1200"/>
                        <a:buFont typeface="Arial"/>
                        <a:buNone/>
                      </a:pPr>
                      <a:endParaRPr sz="400" b="1" u="none" strike="noStrike" cap="none" dirty="0"/>
                    </a:p>
                  </a:txBody>
                  <a:tcPr marL="0" marR="0" marT="0" marB="0">
                    <a:lnL w="19050" cap="flat" cmpd="sng">
                      <a:solidFill>
                        <a:srgbClr val="999999"/>
                      </a:solidFill>
                      <a:prstDash val="solid"/>
                      <a:round/>
                      <a:headEnd type="none" w="sm" len="sm"/>
                      <a:tailEnd type="none" w="sm" len="sm"/>
                    </a:lnL>
                    <a:lnR w="19050" cap="flat" cmpd="sng" algn="ctr">
                      <a:solidFill>
                        <a:srgbClr val="999999"/>
                      </a:solidFill>
                      <a:prstDash val="solid"/>
                      <a:round/>
                      <a:headEnd type="none" w="sm" len="sm"/>
                      <a:tailEnd type="none" w="sm" len="sm"/>
                    </a:lnR>
                    <a:lnT w="19050" cap="flat" cmpd="sng" algn="ctr">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00986E"/>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500" u="none" strike="noStrike" cap="none" dirty="0"/>
                    </a:p>
                  </a:txBody>
                  <a:tcPr marL="0" marR="0" marT="0" marB="0">
                    <a:lnL w="19050" cap="flat" cmpd="sng" algn="ctr">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lgn="ctr">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chemeClr val="bg1"/>
                    </a:solidFill>
                  </a:tcPr>
                </a:tc>
                <a:extLst>
                  <a:ext uri="{0D108BD9-81ED-4DB2-BD59-A6C34878D82A}">
                    <a16:rowId xmlns:a16="http://schemas.microsoft.com/office/drawing/2014/main" val="10006"/>
                  </a:ext>
                </a:extLst>
              </a:tr>
              <a:tr h="242859">
                <a:tc>
                  <a:txBody>
                    <a:bodyPr/>
                    <a:lstStyle/>
                    <a:p>
                      <a:pPr marL="0" marR="0" lvl="0" indent="0" algn="ctr" rtl="0">
                        <a:lnSpc>
                          <a:spcPct val="100000"/>
                        </a:lnSpc>
                        <a:spcBef>
                          <a:spcPts val="0"/>
                        </a:spcBef>
                        <a:spcAft>
                          <a:spcPts val="0"/>
                        </a:spcAft>
                        <a:buClr>
                          <a:srgbClr val="000000"/>
                        </a:buClr>
                        <a:buSzPts val="1200"/>
                        <a:buFont typeface="Arial"/>
                        <a:buNone/>
                      </a:pPr>
                      <a:endParaRPr sz="400" b="1" u="none" strike="noStrike" cap="none" dirty="0"/>
                    </a:p>
                  </a:txBody>
                  <a:tcPr marL="0" marR="0" marT="0" marB="0">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00986E"/>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500" u="none" strike="noStrike" cap="none" dirty="0"/>
                    </a:p>
                  </a:txBody>
                  <a:tcPr marL="0" marR="0" marT="0" marB="0">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chemeClr val="bg1"/>
                    </a:solidFill>
                  </a:tcPr>
                </a:tc>
                <a:extLst>
                  <a:ext uri="{0D108BD9-81ED-4DB2-BD59-A6C34878D82A}">
                    <a16:rowId xmlns:a16="http://schemas.microsoft.com/office/drawing/2014/main" val="10007"/>
                  </a:ext>
                </a:extLst>
              </a:tr>
            </a:tbl>
          </a:graphicData>
        </a:graphic>
      </p:graphicFrame>
      <p:graphicFrame>
        <p:nvGraphicFramePr>
          <p:cNvPr id="49" name="Table 48">
            <a:extLst>
              <a:ext uri="{FF2B5EF4-FFF2-40B4-BE49-F238E27FC236}">
                <a16:creationId xmlns:a16="http://schemas.microsoft.com/office/drawing/2014/main" id="{8D821135-832B-E251-A5EF-078839A58AB6}"/>
              </a:ext>
            </a:extLst>
          </p:cNvPr>
          <p:cNvGraphicFramePr>
            <a:graphicFrameLocks noGrp="1"/>
          </p:cNvGraphicFramePr>
          <p:nvPr/>
        </p:nvGraphicFramePr>
        <p:xfrm>
          <a:off x="1104729" y="3542807"/>
          <a:ext cx="1828800" cy="477470"/>
        </p:xfrm>
        <a:graphic>
          <a:graphicData uri="http://schemas.openxmlformats.org/drawingml/2006/table">
            <a:tbl>
              <a:tblPr>
                <a:noFill/>
              </a:tblPr>
              <a:tblGrid>
                <a:gridCol w="228600">
                  <a:extLst>
                    <a:ext uri="{9D8B030D-6E8A-4147-A177-3AD203B41FA5}">
                      <a16:colId xmlns:a16="http://schemas.microsoft.com/office/drawing/2014/main" val="1123128359"/>
                    </a:ext>
                  </a:extLst>
                </a:gridCol>
                <a:gridCol w="228600">
                  <a:extLst>
                    <a:ext uri="{9D8B030D-6E8A-4147-A177-3AD203B41FA5}">
                      <a16:colId xmlns:a16="http://schemas.microsoft.com/office/drawing/2014/main" val="3437321850"/>
                    </a:ext>
                  </a:extLst>
                </a:gridCol>
                <a:gridCol w="228600">
                  <a:extLst>
                    <a:ext uri="{9D8B030D-6E8A-4147-A177-3AD203B41FA5}">
                      <a16:colId xmlns:a16="http://schemas.microsoft.com/office/drawing/2014/main" val="1777048064"/>
                    </a:ext>
                  </a:extLst>
                </a:gridCol>
                <a:gridCol w="228600">
                  <a:extLst>
                    <a:ext uri="{9D8B030D-6E8A-4147-A177-3AD203B41FA5}">
                      <a16:colId xmlns:a16="http://schemas.microsoft.com/office/drawing/2014/main" val="387270254"/>
                    </a:ext>
                  </a:extLst>
                </a:gridCol>
                <a:gridCol w="228600">
                  <a:extLst>
                    <a:ext uri="{9D8B030D-6E8A-4147-A177-3AD203B41FA5}">
                      <a16:colId xmlns:a16="http://schemas.microsoft.com/office/drawing/2014/main" val="2719130577"/>
                    </a:ext>
                  </a:extLst>
                </a:gridCol>
                <a:gridCol w="228600">
                  <a:extLst>
                    <a:ext uri="{9D8B030D-6E8A-4147-A177-3AD203B41FA5}">
                      <a16:colId xmlns:a16="http://schemas.microsoft.com/office/drawing/2014/main" val="1102064245"/>
                    </a:ext>
                  </a:extLst>
                </a:gridCol>
                <a:gridCol w="228600">
                  <a:extLst>
                    <a:ext uri="{9D8B030D-6E8A-4147-A177-3AD203B41FA5}">
                      <a16:colId xmlns:a16="http://schemas.microsoft.com/office/drawing/2014/main" val="2970226730"/>
                    </a:ext>
                  </a:extLst>
                </a:gridCol>
                <a:gridCol w="228600">
                  <a:extLst>
                    <a:ext uri="{9D8B030D-6E8A-4147-A177-3AD203B41FA5}">
                      <a16:colId xmlns:a16="http://schemas.microsoft.com/office/drawing/2014/main" val="2767699351"/>
                    </a:ext>
                  </a:extLst>
                </a:gridCol>
              </a:tblGrid>
              <a:tr h="238735">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00986E"/>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00986E"/>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00986E"/>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00986E"/>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00986E"/>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lgn="ctr">
                      <a:solidFill>
                        <a:srgbClr val="9E9E9E"/>
                      </a:solidFill>
                      <a:prstDash val="solid"/>
                      <a:round/>
                      <a:headEnd type="none" w="sm" len="sm"/>
                      <a:tailEnd type="none" w="sm" len="sm"/>
                    </a:lnB>
                  </a:tcPr>
                </a:tc>
                <a:extLst>
                  <a:ext uri="{0D108BD9-81ED-4DB2-BD59-A6C34878D82A}">
                    <a16:rowId xmlns:a16="http://schemas.microsoft.com/office/drawing/2014/main" val="2297387922"/>
                  </a:ext>
                </a:extLst>
              </a:tr>
              <a:tr h="238735">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978B3"/>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978B3"/>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lgn="ctr">
                      <a:solidFill>
                        <a:srgbClr val="9E9E9E"/>
                      </a:solidFill>
                      <a:prstDash val="solid"/>
                      <a:round/>
                      <a:headEnd type="none" w="sm" len="sm"/>
                      <a:tailEnd type="none" w="sm" len="sm"/>
                    </a:lnB>
                    <a:solidFill>
                      <a:srgbClr val="C978B3"/>
                    </a:solidFill>
                  </a:tcPr>
                </a:tc>
                <a:extLst>
                  <a:ext uri="{0D108BD9-81ED-4DB2-BD59-A6C34878D82A}">
                    <a16:rowId xmlns:a16="http://schemas.microsoft.com/office/drawing/2014/main" val="771583629"/>
                  </a:ext>
                </a:extLst>
              </a:tr>
            </a:tbl>
          </a:graphicData>
        </a:graphic>
      </p:graphicFrame>
      <p:pic>
        <p:nvPicPr>
          <p:cNvPr id="82" name="Google Shape;219;p26">
            <a:extLst>
              <a:ext uri="{FF2B5EF4-FFF2-40B4-BE49-F238E27FC236}">
                <a16:creationId xmlns:a16="http://schemas.microsoft.com/office/drawing/2014/main" id="{C2C15124-6EA4-F3BF-5100-9CF9275BF100}"/>
              </a:ext>
            </a:extLst>
          </p:cNvPr>
          <p:cNvPicPr preferRelativeResize="0"/>
          <p:nvPr/>
        </p:nvPicPr>
        <p:blipFill rotWithShape="1">
          <a:blip r:embed="rId3">
            <a:alphaModFix/>
          </a:blip>
          <a:srcRect/>
          <a:stretch/>
        </p:blipFill>
        <p:spPr>
          <a:xfrm>
            <a:off x="3284192" y="4356510"/>
            <a:ext cx="192024" cy="210312"/>
          </a:xfrm>
          <a:prstGeom prst="rect">
            <a:avLst/>
          </a:prstGeom>
          <a:noFill/>
          <a:ln>
            <a:noFill/>
          </a:ln>
        </p:spPr>
      </p:pic>
      <p:pic>
        <p:nvPicPr>
          <p:cNvPr id="84" name="Google Shape;221;p26">
            <a:extLst>
              <a:ext uri="{FF2B5EF4-FFF2-40B4-BE49-F238E27FC236}">
                <a16:creationId xmlns:a16="http://schemas.microsoft.com/office/drawing/2014/main" id="{51DB294E-25DC-59B9-2E7A-4F703227BD8D}"/>
              </a:ext>
            </a:extLst>
          </p:cNvPr>
          <p:cNvPicPr preferRelativeResize="0"/>
          <p:nvPr/>
        </p:nvPicPr>
        <p:blipFill rotWithShape="1">
          <a:blip r:embed="rId3">
            <a:alphaModFix/>
          </a:blip>
          <a:srcRect/>
          <a:stretch/>
        </p:blipFill>
        <p:spPr>
          <a:xfrm>
            <a:off x="3284192" y="4122225"/>
            <a:ext cx="192024" cy="210312"/>
          </a:xfrm>
          <a:prstGeom prst="rect">
            <a:avLst/>
          </a:prstGeom>
          <a:noFill/>
          <a:ln>
            <a:noFill/>
          </a:ln>
        </p:spPr>
      </p:pic>
      <p:pic>
        <p:nvPicPr>
          <p:cNvPr id="85" name="Google Shape;222;p26">
            <a:extLst>
              <a:ext uri="{FF2B5EF4-FFF2-40B4-BE49-F238E27FC236}">
                <a16:creationId xmlns:a16="http://schemas.microsoft.com/office/drawing/2014/main" id="{E1BB8269-52D3-0C9C-29B2-A149510EC65D}"/>
              </a:ext>
            </a:extLst>
          </p:cNvPr>
          <p:cNvPicPr preferRelativeResize="0"/>
          <p:nvPr/>
        </p:nvPicPr>
        <p:blipFill rotWithShape="1">
          <a:blip r:embed="rId3">
            <a:alphaModFix/>
          </a:blip>
          <a:srcRect/>
          <a:stretch/>
        </p:blipFill>
        <p:spPr>
          <a:xfrm>
            <a:off x="3284192" y="4590795"/>
            <a:ext cx="192024" cy="210312"/>
          </a:xfrm>
          <a:prstGeom prst="rect">
            <a:avLst/>
          </a:prstGeom>
          <a:noFill/>
          <a:ln>
            <a:noFill/>
          </a:ln>
        </p:spPr>
      </p:pic>
      <p:pic>
        <p:nvPicPr>
          <p:cNvPr id="86" name="Google Shape;223;p26">
            <a:extLst>
              <a:ext uri="{FF2B5EF4-FFF2-40B4-BE49-F238E27FC236}">
                <a16:creationId xmlns:a16="http://schemas.microsoft.com/office/drawing/2014/main" id="{210580D1-5E6D-0411-13F1-E1861C466B5B}"/>
              </a:ext>
            </a:extLst>
          </p:cNvPr>
          <p:cNvPicPr preferRelativeResize="0"/>
          <p:nvPr/>
        </p:nvPicPr>
        <p:blipFill rotWithShape="1">
          <a:blip r:embed="rId3">
            <a:alphaModFix/>
          </a:blip>
          <a:srcRect/>
          <a:stretch/>
        </p:blipFill>
        <p:spPr>
          <a:xfrm>
            <a:off x="3284192" y="4825080"/>
            <a:ext cx="192024" cy="210312"/>
          </a:xfrm>
          <a:prstGeom prst="rect">
            <a:avLst/>
          </a:prstGeom>
          <a:noFill/>
          <a:ln>
            <a:noFill/>
          </a:ln>
        </p:spPr>
      </p:pic>
      <p:pic>
        <p:nvPicPr>
          <p:cNvPr id="87" name="Google Shape;224;p26">
            <a:extLst>
              <a:ext uri="{FF2B5EF4-FFF2-40B4-BE49-F238E27FC236}">
                <a16:creationId xmlns:a16="http://schemas.microsoft.com/office/drawing/2014/main" id="{D8954EA9-290E-29F2-B428-526EAE02A450}"/>
              </a:ext>
            </a:extLst>
          </p:cNvPr>
          <p:cNvPicPr preferRelativeResize="0"/>
          <p:nvPr/>
        </p:nvPicPr>
        <p:blipFill rotWithShape="1">
          <a:blip r:embed="rId3">
            <a:alphaModFix/>
          </a:blip>
          <a:srcRect/>
          <a:stretch/>
        </p:blipFill>
        <p:spPr>
          <a:xfrm>
            <a:off x="3284192" y="5059365"/>
            <a:ext cx="192024" cy="210312"/>
          </a:xfrm>
          <a:prstGeom prst="rect">
            <a:avLst/>
          </a:prstGeom>
          <a:noFill/>
          <a:ln>
            <a:noFill/>
          </a:ln>
        </p:spPr>
      </p:pic>
      <p:pic>
        <p:nvPicPr>
          <p:cNvPr id="88" name="Google Shape;236;p26">
            <a:extLst>
              <a:ext uri="{FF2B5EF4-FFF2-40B4-BE49-F238E27FC236}">
                <a16:creationId xmlns:a16="http://schemas.microsoft.com/office/drawing/2014/main" id="{ED0A7CF1-D992-7BF9-E571-1F220AB1D65D}"/>
              </a:ext>
            </a:extLst>
          </p:cNvPr>
          <p:cNvPicPr preferRelativeResize="0"/>
          <p:nvPr/>
        </p:nvPicPr>
        <p:blipFill rotWithShape="1">
          <a:blip r:embed="rId4">
            <a:alphaModFix/>
          </a:blip>
          <a:srcRect/>
          <a:stretch/>
        </p:blipFill>
        <p:spPr>
          <a:xfrm>
            <a:off x="4082274" y="3289462"/>
            <a:ext cx="182880" cy="182880"/>
          </a:xfrm>
          <a:prstGeom prst="rect">
            <a:avLst/>
          </a:prstGeom>
          <a:noFill/>
          <a:ln>
            <a:noFill/>
          </a:ln>
        </p:spPr>
      </p:pic>
      <p:graphicFrame>
        <p:nvGraphicFramePr>
          <p:cNvPr id="90" name="Google Shape;218;p26">
            <a:extLst>
              <a:ext uri="{FF2B5EF4-FFF2-40B4-BE49-F238E27FC236}">
                <a16:creationId xmlns:a16="http://schemas.microsoft.com/office/drawing/2014/main" id="{FCA2A934-56AF-7952-C8BC-F3DA99F21A06}"/>
              </a:ext>
            </a:extLst>
          </p:cNvPr>
          <p:cNvGraphicFramePr>
            <a:graphicFrameLocks noChangeAspect="1"/>
          </p:cNvGraphicFramePr>
          <p:nvPr/>
        </p:nvGraphicFramePr>
        <p:xfrm>
          <a:off x="4058517" y="4089569"/>
          <a:ext cx="1828800" cy="1175655"/>
        </p:xfrm>
        <a:graphic>
          <a:graphicData uri="http://schemas.openxmlformats.org/drawingml/2006/table">
            <a:tbl>
              <a:tblPr>
                <a:noFill/>
              </a:tblPr>
              <a:tblGrid>
                <a:gridCol w="228600">
                  <a:extLst>
                    <a:ext uri="{9D8B030D-6E8A-4147-A177-3AD203B41FA5}">
                      <a16:colId xmlns:a16="http://schemas.microsoft.com/office/drawing/2014/main" val="20000"/>
                    </a:ext>
                  </a:extLst>
                </a:gridCol>
                <a:gridCol w="228600">
                  <a:extLst>
                    <a:ext uri="{9D8B030D-6E8A-4147-A177-3AD203B41FA5}">
                      <a16:colId xmlns:a16="http://schemas.microsoft.com/office/drawing/2014/main" val="20001"/>
                    </a:ext>
                  </a:extLst>
                </a:gridCol>
                <a:gridCol w="228600">
                  <a:extLst>
                    <a:ext uri="{9D8B030D-6E8A-4147-A177-3AD203B41FA5}">
                      <a16:colId xmlns:a16="http://schemas.microsoft.com/office/drawing/2014/main" val="20002"/>
                    </a:ext>
                  </a:extLst>
                </a:gridCol>
                <a:gridCol w="228600">
                  <a:extLst>
                    <a:ext uri="{9D8B030D-6E8A-4147-A177-3AD203B41FA5}">
                      <a16:colId xmlns:a16="http://schemas.microsoft.com/office/drawing/2014/main" val="20003"/>
                    </a:ext>
                  </a:extLst>
                </a:gridCol>
                <a:gridCol w="228600">
                  <a:extLst>
                    <a:ext uri="{9D8B030D-6E8A-4147-A177-3AD203B41FA5}">
                      <a16:colId xmlns:a16="http://schemas.microsoft.com/office/drawing/2014/main" val="20004"/>
                    </a:ext>
                  </a:extLst>
                </a:gridCol>
                <a:gridCol w="228600">
                  <a:extLst>
                    <a:ext uri="{9D8B030D-6E8A-4147-A177-3AD203B41FA5}">
                      <a16:colId xmlns:a16="http://schemas.microsoft.com/office/drawing/2014/main" val="20005"/>
                    </a:ext>
                  </a:extLst>
                </a:gridCol>
                <a:gridCol w="228600">
                  <a:extLst>
                    <a:ext uri="{9D8B030D-6E8A-4147-A177-3AD203B41FA5}">
                      <a16:colId xmlns:a16="http://schemas.microsoft.com/office/drawing/2014/main" val="20006"/>
                    </a:ext>
                  </a:extLst>
                </a:gridCol>
                <a:gridCol w="228600">
                  <a:extLst>
                    <a:ext uri="{9D8B030D-6E8A-4147-A177-3AD203B41FA5}">
                      <a16:colId xmlns:a16="http://schemas.microsoft.com/office/drawing/2014/main" val="2459259090"/>
                    </a:ext>
                  </a:extLst>
                </a:gridCol>
              </a:tblGrid>
              <a:tr h="235131">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solidFill>
                            <a:schemeClr val="bg1"/>
                          </a:solidFill>
                          <a:latin typeface="Arial Narrow" panose="020B0606020202030204" pitchFamily="34" charset="0"/>
                        </a:rPr>
                        <a:t>5</a:t>
                      </a:r>
                      <a:endParaRPr sz="1200" b="1" u="none" strike="noStrike" cap="none" dirty="0">
                        <a:solidFill>
                          <a:schemeClr val="bg1"/>
                        </a:solidFill>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75000"/>
                        <a:lumOff val="2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4</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50000"/>
                        <a:lumOff val="50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3</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lumMod val="6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3</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lumMod val="6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lgn="ctr">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235131">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3</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lumMod val="6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1</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lumMod val="9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3</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lumMod val="6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2</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lgn="ctr">
                      <a:solidFill>
                        <a:srgbClr val="9E9E9E"/>
                      </a:solidFill>
                      <a:prstDash val="solid"/>
                      <a:round/>
                      <a:headEnd type="none" w="sm" len="sm"/>
                      <a:tailEnd type="none" w="sm" len="sm"/>
                    </a:lnB>
                    <a:solidFill>
                      <a:schemeClr val="bg1">
                        <a:lumMod val="75000"/>
                      </a:schemeClr>
                    </a:solidFill>
                  </a:tcPr>
                </a:tc>
                <a:extLst>
                  <a:ext uri="{0D108BD9-81ED-4DB2-BD59-A6C34878D82A}">
                    <a16:rowId xmlns:a16="http://schemas.microsoft.com/office/drawing/2014/main" val="10001"/>
                  </a:ext>
                </a:extLst>
              </a:tr>
              <a:tr h="235131">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4</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50000"/>
                        <a:lumOff val="50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3</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lumMod val="6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4</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50000"/>
                        <a:lumOff val="50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2</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lumMod val="7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1</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lumMod val="9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lgn="ctr">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35131">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solidFill>
                          <a:schemeClr val="bg1"/>
                        </a:solidFill>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1</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lumMod val="9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4</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50000"/>
                        <a:lumOff val="50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2</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lumMod val="8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3</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lgn="ctr">
                      <a:solidFill>
                        <a:srgbClr val="9E9E9E"/>
                      </a:solidFill>
                      <a:prstDash val="solid"/>
                      <a:round/>
                      <a:headEnd type="none" w="sm" len="sm"/>
                      <a:tailEnd type="none" w="sm" len="sm"/>
                    </a:lnB>
                    <a:solidFill>
                      <a:schemeClr val="bg1">
                        <a:lumMod val="65000"/>
                      </a:schemeClr>
                    </a:solidFill>
                  </a:tcPr>
                </a:tc>
                <a:extLst>
                  <a:ext uri="{0D108BD9-81ED-4DB2-BD59-A6C34878D82A}">
                    <a16:rowId xmlns:a16="http://schemas.microsoft.com/office/drawing/2014/main" val="10003"/>
                  </a:ext>
                </a:extLst>
              </a:tr>
              <a:tr h="235131">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solidFill>
                            <a:schemeClr val="bg1"/>
                          </a:solidFill>
                          <a:latin typeface="Arial Narrow" panose="020B0606020202030204" pitchFamily="34" charset="0"/>
                        </a:rPr>
                        <a:t>5</a:t>
                      </a:r>
                      <a:endParaRPr sz="1200" b="1" u="none" strike="noStrike" cap="none" dirty="0">
                        <a:solidFill>
                          <a:schemeClr val="bg1"/>
                        </a:solidFill>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75000"/>
                        <a:lumOff val="2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solidFill>
                            <a:schemeClr val="bg1"/>
                          </a:solidFill>
                          <a:latin typeface="Arial Narrow" panose="020B0606020202030204" pitchFamily="34" charset="0"/>
                        </a:rPr>
                        <a:t>5</a:t>
                      </a:r>
                      <a:endParaRPr sz="1200" b="1" u="none" strike="noStrike" cap="none" dirty="0">
                        <a:solidFill>
                          <a:schemeClr val="bg1"/>
                        </a:solidFill>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75000"/>
                        <a:lumOff val="2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4</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50000"/>
                        <a:lumOff val="50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4</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50000"/>
                        <a:lumOff val="50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endParaRPr lang="en-US"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lgn="ctr">
                      <a:solidFill>
                        <a:srgbClr val="9E9E9E"/>
                      </a:solidFill>
                      <a:prstDash val="solid"/>
                      <a:round/>
                      <a:headEnd type="none" w="sm" len="sm"/>
                      <a:tailEnd type="none" w="sm" len="sm"/>
                    </a:lnB>
                    <a:noFill/>
                  </a:tcPr>
                </a:tc>
                <a:extLst>
                  <a:ext uri="{0D108BD9-81ED-4DB2-BD59-A6C34878D82A}">
                    <a16:rowId xmlns:a16="http://schemas.microsoft.com/office/drawing/2014/main" val="10004"/>
                  </a:ext>
                </a:extLst>
              </a:tr>
            </a:tbl>
          </a:graphicData>
        </a:graphic>
      </p:graphicFrame>
      <p:pic>
        <p:nvPicPr>
          <p:cNvPr id="91" name="Google Shape;236;p26">
            <a:extLst>
              <a:ext uri="{FF2B5EF4-FFF2-40B4-BE49-F238E27FC236}">
                <a16:creationId xmlns:a16="http://schemas.microsoft.com/office/drawing/2014/main" id="{101EB139-3C56-4BA0-D425-09DF9EBC4805}"/>
              </a:ext>
            </a:extLst>
          </p:cNvPr>
          <p:cNvPicPr preferRelativeResize="0"/>
          <p:nvPr/>
        </p:nvPicPr>
        <p:blipFill rotWithShape="1">
          <a:blip r:embed="rId4">
            <a:alphaModFix/>
          </a:blip>
          <a:srcRect/>
          <a:stretch/>
        </p:blipFill>
        <p:spPr>
          <a:xfrm>
            <a:off x="4310810" y="3289462"/>
            <a:ext cx="182880" cy="182880"/>
          </a:xfrm>
          <a:prstGeom prst="rect">
            <a:avLst/>
          </a:prstGeom>
          <a:noFill/>
          <a:ln>
            <a:noFill/>
          </a:ln>
        </p:spPr>
      </p:pic>
      <p:pic>
        <p:nvPicPr>
          <p:cNvPr id="92" name="Google Shape;236;p26">
            <a:extLst>
              <a:ext uri="{FF2B5EF4-FFF2-40B4-BE49-F238E27FC236}">
                <a16:creationId xmlns:a16="http://schemas.microsoft.com/office/drawing/2014/main" id="{9E139240-2EC7-944A-8760-4CFE6978003D}"/>
              </a:ext>
            </a:extLst>
          </p:cNvPr>
          <p:cNvPicPr preferRelativeResize="0"/>
          <p:nvPr/>
        </p:nvPicPr>
        <p:blipFill rotWithShape="1">
          <a:blip r:embed="rId4">
            <a:alphaModFix/>
          </a:blip>
          <a:srcRect/>
          <a:stretch/>
        </p:blipFill>
        <p:spPr>
          <a:xfrm>
            <a:off x="4539346" y="3289462"/>
            <a:ext cx="182880" cy="182880"/>
          </a:xfrm>
          <a:prstGeom prst="rect">
            <a:avLst/>
          </a:prstGeom>
          <a:noFill/>
          <a:ln>
            <a:noFill/>
          </a:ln>
        </p:spPr>
      </p:pic>
      <p:pic>
        <p:nvPicPr>
          <p:cNvPr id="93" name="Google Shape;236;p26">
            <a:extLst>
              <a:ext uri="{FF2B5EF4-FFF2-40B4-BE49-F238E27FC236}">
                <a16:creationId xmlns:a16="http://schemas.microsoft.com/office/drawing/2014/main" id="{14772B30-5AF1-05B9-D536-4A4CF9369190}"/>
              </a:ext>
            </a:extLst>
          </p:cNvPr>
          <p:cNvPicPr preferRelativeResize="0"/>
          <p:nvPr/>
        </p:nvPicPr>
        <p:blipFill rotWithShape="1">
          <a:blip r:embed="rId4">
            <a:alphaModFix/>
          </a:blip>
          <a:srcRect/>
          <a:stretch/>
        </p:blipFill>
        <p:spPr>
          <a:xfrm>
            <a:off x="4767882" y="3289462"/>
            <a:ext cx="182880" cy="182880"/>
          </a:xfrm>
          <a:prstGeom prst="rect">
            <a:avLst/>
          </a:prstGeom>
          <a:noFill/>
          <a:ln>
            <a:noFill/>
          </a:ln>
        </p:spPr>
      </p:pic>
      <p:pic>
        <p:nvPicPr>
          <p:cNvPr id="94" name="Google Shape;236;p26">
            <a:extLst>
              <a:ext uri="{FF2B5EF4-FFF2-40B4-BE49-F238E27FC236}">
                <a16:creationId xmlns:a16="http://schemas.microsoft.com/office/drawing/2014/main" id="{FE11EC6D-699C-AD07-6B8C-BDB263004900}"/>
              </a:ext>
            </a:extLst>
          </p:cNvPr>
          <p:cNvPicPr preferRelativeResize="0"/>
          <p:nvPr/>
        </p:nvPicPr>
        <p:blipFill rotWithShape="1">
          <a:blip r:embed="rId4">
            <a:alphaModFix/>
          </a:blip>
          <a:srcRect/>
          <a:stretch/>
        </p:blipFill>
        <p:spPr>
          <a:xfrm>
            <a:off x="4996418" y="3289462"/>
            <a:ext cx="182880" cy="182880"/>
          </a:xfrm>
          <a:prstGeom prst="rect">
            <a:avLst/>
          </a:prstGeom>
          <a:noFill/>
          <a:ln>
            <a:noFill/>
          </a:ln>
        </p:spPr>
      </p:pic>
      <p:pic>
        <p:nvPicPr>
          <p:cNvPr id="95" name="Google Shape;236;p26">
            <a:extLst>
              <a:ext uri="{FF2B5EF4-FFF2-40B4-BE49-F238E27FC236}">
                <a16:creationId xmlns:a16="http://schemas.microsoft.com/office/drawing/2014/main" id="{D914D76C-B3EA-B32A-3412-6AFF25F87230}"/>
              </a:ext>
            </a:extLst>
          </p:cNvPr>
          <p:cNvPicPr preferRelativeResize="0"/>
          <p:nvPr/>
        </p:nvPicPr>
        <p:blipFill rotWithShape="1">
          <a:blip r:embed="rId4">
            <a:alphaModFix/>
          </a:blip>
          <a:srcRect/>
          <a:stretch/>
        </p:blipFill>
        <p:spPr>
          <a:xfrm>
            <a:off x="5224954" y="3289462"/>
            <a:ext cx="182880" cy="182880"/>
          </a:xfrm>
          <a:prstGeom prst="rect">
            <a:avLst/>
          </a:prstGeom>
          <a:noFill/>
          <a:ln>
            <a:noFill/>
          </a:ln>
        </p:spPr>
      </p:pic>
      <p:pic>
        <p:nvPicPr>
          <p:cNvPr id="96" name="Google Shape;236;p26">
            <a:extLst>
              <a:ext uri="{FF2B5EF4-FFF2-40B4-BE49-F238E27FC236}">
                <a16:creationId xmlns:a16="http://schemas.microsoft.com/office/drawing/2014/main" id="{2A8505CC-1BD7-171E-89CA-1B0AC737565F}"/>
              </a:ext>
            </a:extLst>
          </p:cNvPr>
          <p:cNvPicPr preferRelativeResize="0"/>
          <p:nvPr/>
        </p:nvPicPr>
        <p:blipFill rotWithShape="1">
          <a:blip r:embed="rId4">
            <a:alphaModFix/>
          </a:blip>
          <a:srcRect/>
          <a:stretch/>
        </p:blipFill>
        <p:spPr>
          <a:xfrm>
            <a:off x="5453490" y="3289462"/>
            <a:ext cx="182880" cy="182880"/>
          </a:xfrm>
          <a:prstGeom prst="rect">
            <a:avLst/>
          </a:prstGeom>
          <a:noFill/>
          <a:ln>
            <a:noFill/>
          </a:ln>
        </p:spPr>
      </p:pic>
      <p:pic>
        <p:nvPicPr>
          <p:cNvPr id="97" name="Google Shape;236;p26">
            <a:extLst>
              <a:ext uri="{FF2B5EF4-FFF2-40B4-BE49-F238E27FC236}">
                <a16:creationId xmlns:a16="http://schemas.microsoft.com/office/drawing/2014/main" id="{E4C49948-6B72-7EE2-BB2D-16FC017C9AA5}"/>
              </a:ext>
            </a:extLst>
          </p:cNvPr>
          <p:cNvPicPr preferRelativeResize="0"/>
          <p:nvPr/>
        </p:nvPicPr>
        <p:blipFill rotWithShape="1">
          <a:blip r:embed="rId4">
            <a:alphaModFix/>
          </a:blip>
          <a:srcRect/>
          <a:stretch/>
        </p:blipFill>
        <p:spPr>
          <a:xfrm>
            <a:off x="5682029" y="3289462"/>
            <a:ext cx="182880" cy="182880"/>
          </a:xfrm>
          <a:prstGeom prst="rect">
            <a:avLst/>
          </a:prstGeom>
          <a:noFill/>
          <a:ln>
            <a:noFill/>
          </a:ln>
        </p:spPr>
      </p:pic>
      <p:graphicFrame>
        <p:nvGraphicFramePr>
          <p:cNvPr id="98" name="Google Shape;235;p26">
            <a:extLst>
              <a:ext uri="{FF2B5EF4-FFF2-40B4-BE49-F238E27FC236}">
                <a16:creationId xmlns:a16="http://schemas.microsoft.com/office/drawing/2014/main" id="{98548224-9894-BA95-B73D-B19F8493C432}"/>
              </a:ext>
            </a:extLst>
          </p:cNvPr>
          <p:cNvGraphicFramePr/>
          <p:nvPr/>
        </p:nvGraphicFramePr>
        <p:xfrm>
          <a:off x="3537571" y="4089569"/>
          <a:ext cx="443912" cy="1169215"/>
        </p:xfrm>
        <a:graphic>
          <a:graphicData uri="http://schemas.openxmlformats.org/drawingml/2006/table">
            <a:tbl>
              <a:tblPr>
                <a:noFill/>
              </a:tblPr>
              <a:tblGrid>
                <a:gridCol w="221956">
                  <a:extLst>
                    <a:ext uri="{9D8B030D-6E8A-4147-A177-3AD203B41FA5}">
                      <a16:colId xmlns:a16="http://schemas.microsoft.com/office/drawing/2014/main" val="20000"/>
                    </a:ext>
                  </a:extLst>
                </a:gridCol>
                <a:gridCol w="221956">
                  <a:extLst>
                    <a:ext uri="{9D8B030D-6E8A-4147-A177-3AD203B41FA5}">
                      <a16:colId xmlns:a16="http://schemas.microsoft.com/office/drawing/2014/main" val="20001"/>
                    </a:ext>
                  </a:extLst>
                </a:gridCol>
              </a:tblGrid>
              <a:tr h="233843">
                <a:tc>
                  <a:txBody>
                    <a:bodyPr/>
                    <a:lstStyle/>
                    <a:p>
                      <a:pPr marL="0" marR="0" lvl="0" indent="0" algn="ctr" rtl="0">
                        <a:lnSpc>
                          <a:spcPct val="100000"/>
                        </a:lnSpc>
                        <a:spcBef>
                          <a:spcPts val="0"/>
                        </a:spcBef>
                        <a:spcAft>
                          <a:spcPts val="0"/>
                        </a:spcAft>
                        <a:buClr>
                          <a:srgbClr val="000000"/>
                        </a:buClr>
                        <a:buSzPts val="1200"/>
                        <a:buFont typeface="Arial"/>
                        <a:buNone/>
                      </a:pPr>
                      <a:endParaRPr sz="400" b="1" u="none" strike="noStrike" cap="none" dirty="0"/>
                    </a:p>
                  </a:txBody>
                  <a:tcPr marL="0" marR="0" marT="0" marB="0">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00986E"/>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400" b="1" u="none" strike="noStrike" cap="none" dirty="0"/>
                    </a:p>
                  </a:txBody>
                  <a:tcPr marL="0" marR="0" marT="0" marB="0">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tcPr>
                </a:tc>
                <a:extLst>
                  <a:ext uri="{0D108BD9-81ED-4DB2-BD59-A6C34878D82A}">
                    <a16:rowId xmlns:a16="http://schemas.microsoft.com/office/drawing/2014/main" val="10000"/>
                  </a:ext>
                </a:extLst>
              </a:tr>
              <a:tr h="233843">
                <a:tc>
                  <a:txBody>
                    <a:bodyPr/>
                    <a:lstStyle/>
                    <a:p>
                      <a:pPr marL="0" marR="0" lvl="0" indent="0" algn="ctr" rtl="0">
                        <a:lnSpc>
                          <a:spcPct val="100000"/>
                        </a:lnSpc>
                        <a:spcBef>
                          <a:spcPts val="0"/>
                        </a:spcBef>
                        <a:spcAft>
                          <a:spcPts val="0"/>
                        </a:spcAft>
                        <a:buClr>
                          <a:srgbClr val="000000"/>
                        </a:buClr>
                        <a:buSzPts val="1200"/>
                        <a:buFont typeface="Arial"/>
                        <a:buNone/>
                      </a:pPr>
                      <a:endParaRPr sz="400" b="1" u="none" strike="noStrike" cap="none" dirty="0"/>
                    </a:p>
                  </a:txBody>
                  <a:tcPr marL="0" marR="0" marT="0" marB="0">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400" b="1" u="none" strike="noStrike" cap="none" dirty="0"/>
                    </a:p>
                  </a:txBody>
                  <a:tcPr marL="0" marR="0" marT="0" marB="0">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C978B3"/>
                    </a:solidFill>
                  </a:tcPr>
                </a:tc>
                <a:extLst>
                  <a:ext uri="{0D108BD9-81ED-4DB2-BD59-A6C34878D82A}">
                    <a16:rowId xmlns:a16="http://schemas.microsoft.com/office/drawing/2014/main" val="10001"/>
                  </a:ext>
                </a:extLst>
              </a:tr>
              <a:tr h="233843">
                <a:tc>
                  <a:txBody>
                    <a:bodyPr/>
                    <a:lstStyle/>
                    <a:p>
                      <a:pPr marL="0" marR="0" lvl="0" indent="0" algn="ctr" rtl="0">
                        <a:lnSpc>
                          <a:spcPct val="100000"/>
                        </a:lnSpc>
                        <a:spcBef>
                          <a:spcPts val="0"/>
                        </a:spcBef>
                        <a:spcAft>
                          <a:spcPts val="0"/>
                        </a:spcAft>
                        <a:buClr>
                          <a:srgbClr val="000000"/>
                        </a:buClr>
                        <a:buSzPts val="1200"/>
                        <a:buFont typeface="Arial"/>
                        <a:buNone/>
                      </a:pPr>
                      <a:endParaRPr sz="400" b="1" u="none" strike="noStrike" cap="none" dirty="0"/>
                    </a:p>
                  </a:txBody>
                  <a:tcPr marL="0" marR="0" marT="0" marB="0">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00986E"/>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400" b="1" u="none" strike="noStrike" cap="none" dirty="0"/>
                    </a:p>
                  </a:txBody>
                  <a:tcPr marL="0" marR="0" marT="0" marB="0">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tcPr>
                </a:tc>
                <a:extLst>
                  <a:ext uri="{0D108BD9-81ED-4DB2-BD59-A6C34878D82A}">
                    <a16:rowId xmlns:a16="http://schemas.microsoft.com/office/drawing/2014/main" val="10002"/>
                  </a:ext>
                </a:extLst>
              </a:tr>
              <a:tr h="233843">
                <a:tc>
                  <a:txBody>
                    <a:bodyPr/>
                    <a:lstStyle/>
                    <a:p>
                      <a:pPr marL="0" marR="0" lvl="0" indent="0" algn="ctr" rtl="0">
                        <a:lnSpc>
                          <a:spcPct val="100000"/>
                        </a:lnSpc>
                        <a:spcBef>
                          <a:spcPts val="0"/>
                        </a:spcBef>
                        <a:spcAft>
                          <a:spcPts val="0"/>
                        </a:spcAft>
                        <a:buClr>
                          <a:srgbClr val="000000"/>
                        </a:buClr>
                        <a:buSzPts val="1200"/>
                        <a:buFont typeface="Arial"/>
                        <a:buNone/>
                      </a:pPr>
                      <a:endParaRPr sz="400" b="1" u="none" strike="noStrike" cap="none" dirty="0"/>
                    </a:p>
                  </a:txBody>
                  <a:tcPr marL="0" marR="0" marT="0" marB="0">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400" b="1" u="none" strike="noStrike" cap="none" dirty="0"/>
                    </a:p>
                  </a:txBody>
                  <a:tcPr marL="0" marR="0" marT="0" marB="0">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C978B3"/>
                    </a:solidFill>
                  </a:tcPr>
                </a:tc>
                <a:extLst>
                  <a:ext uri="{0D108BD9-81ED-4DB2-BD59-A6C34878D82A}">
                    <a16:rowId xmlns:a16="http://schemas.microsoft.com/office/drawing/2014/main" val="10003"/>
                  </a:ext>
                </a:extLst>
              </a:tr>
              <a:tr h="233843">
                <a:tc>
                  <a:txBody>
                    <a:bodyPr/>
                    <a:lstStyle/>
                    <a:p>
                      <a:pPr marL="0" marR="0" lvl="0" indent="0" algn="ctr" rtl="0">
                        <a:lnSpc>
                          <a:spcPct val="100000"/>
                        </a:lnSpc>
                        <a:spcBef>
                          <a:spcPts val="0"/>
                        </a:spcBef>
                        <a:spcAft>
                          <a:spcPts val="0"/>
                        </a:spcAft>
                        <a:buClr>
                          <a:srgbClr val="000000"/>
                        </a:buClr>
                        <a:buSzPts val="1200"/>
                        <a:buFont typeface="Arial"/>
                        <a:buNone/>
                      </a:pPr>
                      <a:endParaRPr sz="400" b="1" u="none" strike="noStrike" cap="none" dirty="0"/>
                    </a:p>
                  </a:txBody>
                  <a:tcPr marL="0" marR="0" marT="0" marB="0">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00986E"/>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500" u="none" strike="noStrike" cap="none" dirty="0"/>
                    </a:p>
                  </a:txBody>
                  <a:tcPr marL="0" marR="0" marT="0" marB="0">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chemeClr val="bg1"/>
                    </a:solidFill>
                  </a:tcPr>
                </a:tc>
                <a:extLst>
                  <a:ext uri="{0D108BD9-81ED-4DB2-BD59-A6C34878D82A}">
                    <a16:rowId xmlns:a16="http://schemas.microsoft.com/office/drawing/2014/main" val="10004"/>
                  </a:ext>
                </a:extLst>
              </a:tr>
            </a:tbl>
          </a:graphicData>
        </a:graphic>
      </p:graphicFrame>
      <p:graphicFrame>
        <p:nvGraphicFramePr>
          <p:cNvPr id="99" name="Table 98">
            <a:extLst>
              <a:ext uri="{FF2B5EF4-FFF2-40B4-BE49-F238E27FC236}">
                <a16:creationId xmlns:a16="http://schemas.microsoft.com/office/drawing/2014/main" id="{DE37A1ED-D392-1B80-AE90-CC3584B0C0A6}"/>
              </a:ext>
            </a:extLst>
          </p:cNvPr>
          <p:cNvGraphicFramePr>
            <a:graphicFrameLocks noGrp="1"/>
          </p:cNvGraphicFramePr>
          <p:nvPr/>
        </p:nvGraphicFramePr>
        <p:xfrm>
          <a:off x="4058517" y="3542807"/>
          <a:ext cx="1828800" cy="477470"/>
        </p:xfrm>
        <a:graphic>
          <a:graphicData uri="http://schemas.openxmlformats.org/drawingml/2006/table">
            <a:tbl>
              <a:tblPr>
                <a:noFill/>
              </a:tblPr>
              <a:tblGrid>
                <a:gridCol w="228600">
                  <a:extLst>
                    <a:ext uri="{9D8B030D-6E8A-4147-A177-3AD203B41FA5}">
                      <a16:colId xmlns:a16="http://schemas.microsoft.com/office/drawing/2014/main" val="1123128359"/>
                    </a:ext>
                  </a:extLst>
                </a:gridCol>
                <a:gridCol w="228600">
                  <a:extLst>
                    <a:ext uri="{9D8B030D-6E8A-4147-A177-3AD203B41FA5}">
                      <a16:colId xmlns:a16="http://schemas.microsoft.com/office/drawing/2014/main" val="3437321850"/>
                    </a:ext>
                  </a:extLst>
                </a:gridCol>
                <a:gridCol w="228600">
                  <a:extLst>
                    <a:ext uri="{9D8B030D-6E8A-4147-A177-3AD203B41FA5}">
                      <a16:colId xmlns:a16="http://schemas.microsoft.com/office/drawing/2014/main" val="1777048064"/>
                    </a:ext>
                  </a:extLst>
                </a:gridCol>
                <a:gridCol w="228600">
                  <a:extLst>
                    <a:ext uri="{9D8B030D-6E8A-4147-A177-3AD203B41FA5}">
                      <a16:colId xmlns:a16="http://schemas.microsoft.com/office/drawing/2014/main" val="387270254"/>
                    </a:ext>
                  </a:extLst>
                </a:gridCol>
                <a:gridCol w="228600">
                  <a:extLst>
                    <a:ext uri="{9D8B030D-6E8A-4147-A177-3AD203B41FA5}">
                      <a16:colId xmlns:a16="http://schemas.microsoft.com/office/drawing/2014/main" val="2719130577"/>
                    </a:ext>
                  </a:extLst>
                </a:gridCol>
                <a:gridCol w="228600">
                  <a:extLst>
                    <a:ext uri="{9D8B030D-6E8A-4147-A177-3AD203B41FA5}">
                      <a16:colId xmlns:a16="http://schemas.microsoft.com/office/drawing/2014/main" val="1102064245"/>
                    </a:ext>
                  </a:extLst>
                </a:gridCol>
                <a:gridCol w="228600">
                  <a:extLst>
                    <a:ext uri="{9D8B030D-6E8A-4147-A177-3AD203B41FA5}">
                      <a16:colId xmlns:a16="http://schemas.microsoft.com/office/drawing/2014/main" val="2970226730"/>
                    </a:ext>
                  </a:extLst>
                </a:gridCol>
                <a:gridCol w="228600">
                  <a:extLst>
                    <a:ext uri="{9D8B030D-6E8A-4147-A177-3AD203B41FA5}">
                      <a16:colId xmlns:a16="http://schemas.microsoft.com/office/drawing/2014/main" val="2767699351"/>
                    </a:ext>
                  </a:extLst>
                </a:gridCol>
              </a:tblGrid>
              <a:tr h="238735">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00986E"/>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00986E"/>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00986E"/>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00986E"/>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lgn="ctr">
                      <a:solidFill>
                        <a:srgbClr val="9E9E9E"/>
                      </a:solidFill>
                      <a:prstDash val="solid"/>
                      <a:round/>
                      <a:headEnd type="none" w="sm" len="sm"/>
                      <a:tailEnd type="none" w="sm" len="sm"/>
                    </a:lnB>
                  </a:tcPr>
                </a:tc>
                <a:extLst>
                  <a:ext uri="{0D108BD9-81ED-4DB2-BD59-A6C34878D82A}">
                    <a16:rowId xmlns:a16="http://schemas.microsoft.com/office/drawing/2014/main" val="2297387922"/>
                  </a:ext>
                </a:extLst>
              </a:tr>
              <a:tr h="238735">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978B3"/>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978B3"/>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978B3"/>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lgn="ctr">
                      <a:solidFill>
                        <a:srgbClr val="9E9E9E"/>
                      </a:solidFill>
                      <a:prstDash val="solid"/>
                      <a:round/>
                      <a:headEnd type="none" w="sm" len="sm"/>
                      <a:tailEnd type="none" w="sm" len="sm"/>
                    </a:lnB>
                    <a:solidFill>
                      <a:srgbClr val="C978B3"/>
                    </a:solidFill>
                  </a:tcPr>
                </a:tc>
                <a:extLst>
                  <a:ext uri="{0D108BD9-81ED-4DB2-BD59-A6C34878D82A}">
                    <a16:rowId xmlns:a16="http://schemas.microsoft.com/office/drawing/2014/main" val="771583629"/>
                  </a:ext>
                </a:extLst>
              </a:tr>
            </a:tbl>
          </a:graphicData>
        </a:graphic>
      </p:graphicFrame>
      <p:pic>
        <p:nvPicPr>
          <p:cNvPr id="100" name="Google Shape;219;p26">
            <a:extLst>
              <a:ext uri="{FF2B5EF4-FFF2-40B4-BE49-F238E27FC236}">
                <a16:creationId xmlns:a16="http://schemas.microsoft.com/office/drawing/2014/main" id="{686FE4B8-C659-B3F0-F65B-122BDFCA629D}"/>
              </a:ext>
            </a:extLst>
          </p:cNvPr>
          <p:cNvPicPr preferRelativeResize="0"/>
          <p:nvPr/>
        </p:nvPicPr>
        <p:blipFill rotWithShape="1">
          <a:blip r:embed="rId3">
            <a:alphaModFix/>
          </a:blip>
          <a:srcRect/>
          <a:stretch/>
        </p:blipFill>
        <p:spPr>
          <a:xfrm>
            <a:off x="6227034" y="4356510"/>
            <a:ext cx="192024" cy="210312"/>
          </a:xfrm>
          <a:prstGeom prst="rect">
            <a:avLst/>
          </a:prstGeom>
          <a:noFill/>
          <a:ln>
            <a:noFill/>
          </a:ln>
        </p:spPr>
      </p:pic>
      <p:pic>
        <p:nvPicPr>
          <p:cNvPr id="102" name="Google Shape;221;p26">
            <a:extLst>
              <a:ext uri="{FF2B5EF4-FFF2-40B4-BE49-F238E27FC236}">
                <a16:creationId xmlns:a16="http://schemas.microsoft.com/office/drawing/2014/main" id="{9EB7298B-61BE-6834-D2EE-D0C3C785FFD5}"/>
              </a:ext>
            </a:extLst>
          </p:cNvPr>
          <p:cNvPicPr preferRelativeResize="0"/>
          <p:nvPr/>
        </p:nvPicPr>
        <p:blipFill rotWithShape="1">
          <a:blip r:embed="rId3">
            <a:alphaModFix/>
          </a:blip>
          <a:srcRect/>
          <a:stretch/>
        </p:blipFill>
        <p:spPr>
          <a:xfrm>
            <a:off x="6227034" y="4122225"/>
            <a:ext cx="192024" cy="210312"/>
          </a:xfrm>
          <a:prstGeom prst="rect">
            <a:avLst/>
          </a:prstGeom>
          <a:noFill/>
          <a:ln>
            <a:noFill/>
          </a:ln>
        </p:spPr>
      </p:pic>
      <p:pic>
        <p:nvPicPr>
          <p:cNvPr id="103" name="Google Shape;222;p26">
            <a:extLst>
              <a:ext uri="{FF2B5EF4-FFF2-40B4-BE49-F238E27FC236}">
                <a16:creationId xmlns:a16="http://schemas.microsoft.com/office/drawing/2014/main" id="{4AF42F68-E2F1-756A-783B-EE7C597AAE55}"/>
              </a:ext>
            </a:extLst>
          </p:cNvPr>
          <p:cNvPicPr preferRelativeResize="0"/>
          <p:nvPr/>
        </p:nvPicPr>
        <p:blipFill rotWithShape="1">
          <a:blip r:embed="rId3">
            <a:alphaModFix/>
          </a:blip>
          <a:srcRect/>
          <a:stretch/>
        </p:blipFill>
        <p:spPr>
          <a:xfrm>
            <a:off x="6227034" y="4590795"/>
            <a:ext cx="192024" cy="210312"/>
          </a:xfrm>
          <a:prstGeom prst="rect">
            <a:avLst/>
          </a:prstGeom>
          <a:noFill/>
          <a:ln>
            <a:noFill/>
          </a:ln>
        </p:spPr>
      </p:pic>
      <p:pic>
        <p:nvPicPr>
          <p:cNvPr id="104" name="Google Shape;223;p26">
            <a:extLst>
              <a:ext uri="{FF2B5EF4-FFF2-40B4-BE49-F238E27FC236}">
                <a16:creationId xmlns:a16="http://schemas.microsoft.com/office/drawing/2014/main" id="{EF1D181D-B898-7E83-3D19-25AB56AF65B3}"/>
              </a:ext>
            </a:extLst>
          </p:cNvPr>
          <p:cNvPicPr preferRelativeResize="0"/>
          <p:nvPr/>
        </p:nvPicPr>
        <p:blipFill rotWithShape="1">
          <a:blip r:embed="rId3">
            <a:alphaModFix/>
          </a:blip>
          <a:srcRect/>
          <a:stretch/>
        </p:blipFill>
        <p:spPr>
          <a:xfrm>
            <a:off x="6227034" y="4825080"/>
            <a:ext cx="192024" cy="210312"/>
          </a:xfrm>
          <a:prstGeom prst="rect">
            <a:avLst/>
          </a:prstGeom>
          <a:noFill/>
          <a:ln>
            <a:noFill/>
          </a:ln>
        </p:spPr>
      </p:pic>
      <p:pic>
        <p:nvPicPr>
          <p:cNvPr id="105" name="Google Shape;224;p26">
            <a:extLst>
              <a:ext uri="{FF2B5EF4-FFF2-40B4-BE49-F238E27FC236}">
                <a16:creationId xmlns:a16="http://schemas.microsoft.com/office/drawing/2014/main" id="{27EFEFAB-8E3D-DEA6-2B37-94A7E4B5F3A2}"/>
              </a:ext>
            </a:extLst>
          </p:cNvPr>
          <p:cNvPicPr preferRelativeResize="0"/>
          <p:nvPr/>
        </p:nvPicPr>
        <p:blipFill rotWithShape="1">
          <a:blip r:embed="rId3">
            <a:alphaModFix/>
          </a:blip>
          <a:srcRect/>
          <a:stretch/>
        </p:blipFill>
        <p:spPr>
          <a:xfrm>
            <a:off x="6227034" y="5059365"/>
            <a:ext cx="192024" cy="210312"/>
          </a:xfrm>
          <a:prstGeom prst="rect">
            <a:avLst/>
          </a:prstGeom>
          <a:noFill/>
          <a:ln>
            <a:noFill/>
          </a:ln>
        </p:spPr>
      </p:pic>
      <p:pic>
        <p:nvPicPr>
          <p:cNvPr id="106" name="Google Shape;236;p26">
            <a:extLst>
              <a:ext uri="{FF2B5EF4-FFF2-40B4-BE49-F238E27FC236}">
                <a16:creationId xmlns:a16="http://schemas.microsoft.com/office/drawing/2014/main" id="{A8BCF373-8BBC-54EC-79DF-AD2DEE04E736}"/>
              </a:ext>
            </a:extLst>
          </p:cNvPr>
          <p:cNvPicPr preferRelativeResize="0"/>
          <p:nvPr/>
        </p:nvPicPr>
        <p:blipFill rotWithShape="1">
          <a:blip r:embed="rId4">
            <a:alphaModFix/>
          </a:blip>
          <a:srcRect/>
          <a:stretch/>
        </p:blipFill>
        <p:spPr>
          <a:xfrm>
            <a:off x="7025116" y="3289462"/>
            <a:ext cx="182880" cy="182880"/>
          </a:xfrm>
          <a:prstGeom prst="rect">
            <a:avLst/>
          </a:prstGeom>
          <a:noFill/>
          <a:ln>
            <a:noFill/>
          </a:ln>
        </p:spPr>
      </p:pic>
      <p:pic>
        <p:nvPicPr>
          <p:cNvPr id="107" name="Google Shape;220;p26">
            <a:extLst>
              <a:ext uri="{FF2B5EF4-FFF2-40B4-BE49-F238E27FC236}">
                <a16:creationId xmlns:a16="http://schemas.microsoft.com/office/drawing/2014/main" id="{0F742A92-E9D7-E160-D5B9-C210A1CA500D}"/>
              </a:ext>
            </a:extLst>
          </p:cNvPr>
          <p:cNvPicPr preferRelativeResize="0"/>
          <p:nvPr/>
        </p:nvPicPr>
        <p:blipFill rotWithShape="1">
          <a:blip r:embed="rId3">
            <a:alphaModFix/>
          </a:blip>
          <a:srcRect/>
          <a:stretch/>
        </p:blipFill>
        <p:spPr>
          <a:xfrm>
            <a:off x="6227034" y="5293650"/>
            <a:ext cx="192024" cy="210312"/>
          </a:xfrm>
          <a:prstGeom prst="rect">
            <a:avLst/>
          </a:prstGeom>
          <a:noFill/>
          <a:ln>
            <a:noFill/>
          </a:ln>
        </p:spPr>
      </p:pic>
      <p:graphicFrame>
        <p:nvGraphicFramePr>
          <p:cNvPr id="108" name="Google Shape;218;p26">
            <a:extLst>
              <a:ext uri="{FF2B5EF4-FFF2-40B4-BE49-F238E27FC236}">
                <a16:creationId xmlns:a16="http://schemas.microsoft.com/office/drawing/2014/main" id="{54E322D5-03F4-EE25-2604-5BCFFE73D8AF}"/>
              </a:ext>
            </a:extLst>
          </p:cNvPr>
          <p:cNvGraphicFramePr>
            <a:graphicFrameLocks noChangeAspect="1"/>
          </p:cNvGraphicFramePr>
          <p:nvPr/>
        </p:nvGraphicFramePr>
        <p:xfrm>
          <a:off x="7001359" y="4089569"/>
          <a:ext cx="1828800" cy="1410786"/>
        </p:xfrm>
        <a:graphic>
          <a:graphicData uri="http://schemas.openxmlformats.org/drawingml/2006/table">
            <a:tbl>
              <a:tblPr>
                <a:noFill/>
              </a:tblPr>
              <a:tblGrid>
                <a:gridCol w="228600">
                  <a:extLst>
                    <a:ext uri="{9D8B030D-6E8A-4147-A177-3AD203B41FA5}">
                      <a16:colId xmlns:a16="http://schemas.microsoft.com/office/drawing/2014/main" val="20000"/>
                    </a:ext>
                  </a:extLst>
                </a:gridCol>
                <a:gridCol w="228600">
                  <a:extLst>
                    <a:ext uri="{9D8B030D-6E8A-4147-A177-3AD203B41FA5}">
                      <a16:colId xmlns:a16="http://schemas.microsoft.com/office/drawing/2014/main" val="20001"/>
                    </a:ext>
                  </a:extLst>
                </a:gridCol>
                <a:gridCol w="228600">
                  <a:extLst>
                    <a:ext uri="{9D8B030D-6E8A-4147-A177-3AD203B41FA5}">
                      <a16:colId xmlns:a16="http://schemas.microsoft.com/office/drawing/2014/main" val="20002"/>
                    </a:ext>
                  </a:extLst>
                </a:gridCol>
                <a:gridCol w="228600">
                  <a:extLst>
                    <a:ext uri="{9D8B030D-6E8A-4147-A177-3AD203B41FA5}">
                      <a16:colId xmlns:a16="http://schemas.microsoft.com/office/drawing/2014/main" val="20003"/>
                    </a:ext>
                  </a:extLst>
                </a:gridCol>
                <a:gridCol w="228600">
                  <a:extLst>
                    <a:ext uri="{9D8B030D-6E8A-4147-A177-3AD203B41FA5}">
                      <a16:colId xmlns:a16="http://schemas.microsoft.com/office/drawing/2014/main" val="20004"/>
                    </a:ext>
                  </a:extLst>
                </a:gridCol>
                <a:gridCol w="228600">
                  <a:extLst>
                    <a:ext uri="{9D8B030D-6E8A-4147-A177-3AD203B41FA5}">
                      <a16:colId xmlns:a16="http://schemas.microsoft.com/office/drawing/2014/main" val="20005"/>
                    </a:ext>
                  </a:extLst>
                </a:gridCol>
                <a:gridCol w="228600">
                  <a:extLst>
                    <a:ext uri="{9D8B030D-6E8A-4147-A177-3AD203B41FA5}">
                      <a16:colId xmlns:a16="http://schemas.microsoft.com/office/drawing/2014/main" val="20006"/>
                    </a:ext>
                  </a:extLst>
                </a:gridCol>
                <a:gridCol w="228600">
                  <a:extLst>
                    <a:ext uri="{9D8B030D-6E8A-4147-A177-3AD203B41FA5}">
                      <a16:colId xmlns:a16="http://schemas.microsoft.com/office/drawing/2014/main" val="2459259090"/>
                    </a:ext>
                  </a:extLst>
                </a:gridCol>
              </a:tblGrid>
              <a:tr h="235131">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solidFill>
                            <a:schemeClr val="bg1"/>
                          </a:solidFill>
                          <a:latin typeface="Arial Narrow" panose="020B0606020202030204" pitchFamily="34" charset="0"/>
                        </a:rPr>
                        <a:t>5</a:t>
                      </a:r>
                      <a:endParaRPr sz="1200" b="1" u="none" strike="noStrike" cap="none" dirty="0">
                        <a:solidFill>
                          <a:schemeClr val="bg1"/>
                        </a:solidFill>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75000"/>
                        <a:lumOff val="2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solidFill>
                            <a:schemeClr val="bg1"/>
                          </a:solidFill>
                          <a:latin typeface="Arial Narrow" panose="020B0606020202030204" pitchFamily="34" charset="0"/>
                        </a:rPr>
                        <a:t>5</a:t>
                      </a:r>
                      <a:endParaRPr sz="1200" b="1" u="none" strike="noStrike" cap="none" dirty="0">
                        <a:solidFill>
                          <a:schemeClr val="bg1"/>
                        </a:solidFill>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75000"/>
                        <a:lumOff val="2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4</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lumMod val="50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3</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lumMod val="6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lgn="ctr">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235131">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3</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lumMod val="6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4</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50000"/>
                        <a:lumOff val="50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4</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50000"/>
                        <a:lumOff val="50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3</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lumMod val="6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2</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lgn="ctr">
                      <a:solidFill>
                        <a:srgbClr val="9E9E9E"/>
                      </a:solidFill>
                      <a:prstDash val="solid"/>
                      <a:round/>
                      <a:headEnd type="none" w="sm" len="sm"/>
                      <a:tailEnd type="none" w="sm" len="sm"/>
                    </a:lnB>
                    <a:solidFill>
                      <a:schemeClr val="bg1">
                        <a:lumMod val="75000"/>
                      </a:schemeClr>
                    </a:solidFill>
                  </a:tcPr>
                </a:tc>
                <a:extLst>
                  <a:ext uri="{0D108BD9-81ED-4DB2-BD59-A6C34878D82A}">
                    <a16:rowId xmlns:a16="http://schemas.microsoft.com/office/drawing/2014/main" val="10001"/>
                  </a:ext>
                </a:extLst>
              </a:tr>
              <a:tr h="235131">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4</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50000"/>
                        <a:lumOff val="50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3</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lumMod val="6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4</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50000"/>
                        <a:lumOff val="50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lgn="ctr">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35131">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solidFill>
                            <a:schemeClr val="bg1"/>
                          </a:solidFill>
                          <a:latin typeface="Arial Narrow" panose="020B0606020202030204" pitchFamily="34" charset="0"/>
                        </a:rPr>
                        <a:t>5</a:t>
                      </a:r>
                      <a:endParaRPr sz="1200" b="1" u="none" strike="noStrike" cap="none" dirty="0">
                        <a:solidFill>
                          <a:schemeClr val="bg1"/>
                        </a:solidFill>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75000"/>
                        <a:lumOff val="2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solidFill>
                            <a:schemeClr val="bg1"/>
                          </a:solidFill>
                          <a:latin typeface="Arial Narrow" panose="020B0606020202030204" pitchFamily="34" charset="0"/>
                        </a:rPr>
                        <a:t>5</a:t>
                      </a:r>
                      <a:endParaRPr sz="1200" b="1" u="none" strike="noStrike" cap="none" dirty="0">
                        <a:solidFill>
                          <a:schemeClr val="bg1"/>
                        </a:solidFill>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75000"/>
                        <a:lumOff val="2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solidFill>
                            <a:schemeClr val="bg1"/>
                          </a:solidFill>
                          <a:latin typeface="Arial Narrow" panose="020B0606020202030204" pitchFamily="34" charset="0"/>
                        </a:rPr>
                        <a:t>5</a:t>
                      </a:r>
                      <a:endParaRPr sz="1200" b="1" u="none" strike="noStrike" cap="none" dirty="0">
                        <a:solidFill>
                          <a:schemeClr val="bg1"/>
                        </a:solidFill>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75000"/>
                        <a:lumOff val="2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2</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lumMod val="7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lgn="ctr">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35131">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3</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lumMod val="6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3</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lumMod val="6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4</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50000"/>
                        <a:lumOff val="50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3</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lgn="ctr">
                      <a:solidFill>
                        <a:srgbClr val="9E9E9E"/>
                      </a:solidFill>
                      <a:prstDash val="solid"/>
                      <a:round/>
                      <a:headEnd type="none" w="sm" len="sm"/>
                      <a:tailEnd type="none" w="sm" len="sm"/>
                    </a:lnB>
                    <a:solidFill>
                      <a:schemeClr val="bg1">
                        <a:lumMod val="65000"/>
                      </a:schemeClr>
                    </a:solidFill>
                  </a:tcPr>
                </a:tc>
                <a:extLst>
                  <a:ext uri="{0D108BD9-81ED-4DB2-BD59-A6C34878D82A}">
                    <a16:rowId xmlns:a16="http://schemas.microsoft.com/office/drawing/2014/main" val="10004"/>
                  </a:ext>
                </a:extLst>
              </a:tr>
              <a:tr h="235131">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3</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lumMod val="6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solidFill>
                            <a:schemeClr val="bg1"/>
                          </a:solidFill>
                          <a:latin typeface="Arial Narrow" panose="020B0606020202030204" pitchFamily="34" charset="0"/>
                        </a:rPr>
                        <a:t>5</a:t>
                      </a:r>
                      <a:endParaRPr sz="1200" b="1" u="none" strike="noStrike" cap="none" dirty="0">
                        <a:solidFill>
                          <a:schemeClr val="bg1"/>
                        </a:solidFill>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75000"/>
                        <a:lumOff val="2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4</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tx1">
                        <a:lumMod val="50000"/>
                        <a:lumOff val="50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2</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lumMod val="7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solidFill>
                            <a:schemeClr val="tx1"/>
                          </a:solidFill>
                          <a:latin typeface="Arial Narrow" panose="020B0606020202030204" pitchFamily="34" charset="0"/>
                        </a:rPr>
                        <a:t>1</a:t>
                      </a:r>
                      <a:endParaRPr sz="1200" b="1" u="none" strike="noStrike" cap="none" dirty="0">
                        <a:solidFill>
                          <a:schemeClr val="tx1"/>
                        </a:solidFill>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lumMod val="9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1</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lumMod val="95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Narrow" panose="020B0606020202030204" pitchFamily="34" charset="0"/>
                        </a:rPr>
                        <a:t>2</a:t>
                      </a:r>
                      <a:endParaRPr sz="12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lgn="ctr">
                      <a:solidFill>
                        <a:srgbClr val="9E9E9E"/>
                      </a:solidFill>
                      <a:prstDash val="solid"/>
                      <a:round/>
                      <a:headEnd type="none" w="sm" len="sm"/>
                      <a:tailEnd type="none" w="sm" len="sm"/>
                    </a:lnB>
                    <a:solidFill>
                      <a:schemeClr val="bg1">
                        <a:lumMod val="75000"/>
                      </a:schemeClr>
                    </a:solidFill>
                  </a:tcPr>
                </a:tc>
                <a:extLst>
                  <a:ext uri="{0D108BD9-81ED-4DB2-BD59-A6C34878D82A}">
                    <a16:rowId xmlns:a16="http://schemas.microsoft.com/office/drawing/2014/main" val="10005"/>
                  </a:ext>
                </a:extLst>
              </a:tr>
            </a:tbl>
          </a:graphicData>
        </a:graphic>
      </p:graphicFrame>
      <p:pic>
        <p:nvPicPr>
          <p:cNvPr id="109" name="Google Shape;236;p26">
            <a:extLst>
              <a:ext uri="{FF2B5EF4-FFF2-40B4-BE49-F238E27FC236}">
                <a16:creationId xmlns:a16="http://schemas.microsoft.com/office/drawing/2014/main" id="{F621BB98-4A9D-8323-4FAC-978470797588}"/>
              </a:ext>
            </a:extLst>
          </p:cNvPr>
          <p:cNvPicPr preferRelativeResize="0"/>
          <p:nvPr/>
        </p:nvPicPr>
        <p:blipFill rotWithShape="1">
          <a:blip r:embed="rId4">
            <a:alphaModFix/>
          </a:blip>
          <a:srcRect/>
          <a:stretch/>
        </p:blipFill>
        <p:spPr>
          <a:xfrm>
            <a:off x="7253652" y="3289462"/>
            <a:ext cx="182880" cy="182880"/>
          </a:xfrm>
          <a:prstGeom prst="rect">
            <a:avLst/>
          </a:prstGeom>
          <a:noFill/>
          <a:ln>
            <a:noFill/>
          </a:ln>
        </p:spPr>
      </p:pic>
      <p:pic>
        <p:nvPicPr>
          <p:cNvPr id="110" name="Google Shape;236;p26">
            <a:extLst>
              <a:ext uri="{FF2B5EF4-FFF2-40B4-BE49-F238E27FC236}">
                <a16:creationId xmlns:a16="http://schemas.microsoft.com/office/drawing/2014/main" id="{7A6FB4E5-B1E6-1F02-2D20-1DE95E72B57A}"/>
              </a:ext>
            </a:extLst>
          </p:cNvPr>
          <p:cNvPicPr preferRelativeResize="0"/>
          <p:nvPr/>
        </p:nvPicPr>
        <p:blipFill rotWithShape="1">
          <a:blip r:embed="rId4">
            <a:alphaModFix/>
          </a:blip>
          <a:srcRect/>
          <a:stretch/>
        </p:blipFill>
        <p:spPr>
          <a:xfrm>
            <a:off x="7482188" y="3289462"/>
            <a:ext cx="182880" cy="182880"/>
          </a:xfrm>
          <a:prstGeom prst="rect">
            <a:avLst/>
          </a:prstGeom>
          <a:noFill/>
          <a:ln>
            <a:noFill/>
          </a:ln>
        </p:spPr>
      </p:pic>
      <p:pic>
        <p:nvPicPr>
          <p:cNvPr id="111" name="Google Shape;236;p26">
            <a:extLst>
              <a:ext uri="{FF2B5EF4-FFF2-40B4-BE49-F238E27FC236}">
                <a16:creationId xmlns:a16="http://schemas.microsoft.com/office/drawing/2014/main" id="{0CB4C0E8-FE46-43F8-72E2-4F5568734C59}"/>
              </a:ext>
            </a:extLst>
          </p:cNvPr>
          <p:cNvPicPr preferRelativeResize="0"/>
          <p:nvPr/>
        </p:nvPicPr>
        <p:blipFill rotWithShape="1">
          <a:blip r:embed="rId4">
            <a:alphaModFix/>
          </a:blip>
          <a:srcRect/>
          <a:stretch/>
        </p:blipFill>
        <p:spPr>
          <a:xfrm>
            <a:off x="7710724" y="3289462"/>
            <a:ext cx="182880" cy="182880"/>
          </a:xfrm>
          <a:prstGeom prst="rect">
            <a:avLst/>
          </a:prstGeom>
          <a:noFill/>
          <a:ln>
            <a:noFill/>
          </a:ln>
        </p:spPr>
      </p:pic>
      <p:pic>
        <p:nvPicPr>
          <p:cNvPr id="112" name="Google Shape;236;p26">
            <a:extLst>
              <a:ext uri="{FF2B5EF4-FFF2-40B4-BE49-F238E27FC236}">
                <a16:creationId xmlns:a16="http://schemas.microsoft.com/office/drawing/2014/main" id="{0C0F7341-18C2-1754-28D5-AA6177DEFD5B}"/>
              </a:ext>
            </a:extLst>
          </p:cNvPr>
          <p:cNvPicPr preferRelativeResize="0"/>
          <p:nvPr/>
        </p:nvPicPr>
        <p:blipFill rotWithShape="1">
          <a:blip r:embed="rId4">
            <a:alphaModFix/>
          </a:blip>
          <a:srcRect/>
          <a:stretch/>
        </p:blipFill>
        <p:spPr>
          <a:xfrm>
            <a:off x="7939260" y="3289462"/>
            <a:ext cx="182880" cy="182880"/>
          </a:xfrm>
          <a:prstGeom prst="rect">
            <a:avLst/>
          </a:prstGeom>
          <a:noFill/>
          <a:ln>
            <a:noFill/>
          </a:ln>
        </p:spPr>
      </p:pic>
      <p:pic>
        <p:nvPicPr>
          <p:cNvPr id="113" name="Google Shape;236;p26">
            <a:extLst>
              <a:ext uri="{FF2B5EF4-FFF2-40B4-BE49-F238E27FC236}">
                <a16:creationId xmlns:a16="http://schemas.microsoft.com/office/drawing/2014/main" id="{CCE94E98-464A-4F56-F5C9-FB902173D1CE}"/>
              </a:ext>
            </a:extLst>
          </p:cNvPr>
          <p:cNvPicPr preferRelativeResize="0"/>
          <p:nvPr/>
        </p:nvPicPr>
        <p:blipFill rotWithShape="1">
          <a:blip r:embed="rId4">
            <a:alphaModFix/>
          </a:blip>
          <a:srcRect/>
          <a:stretch/>
        </p:blipFill>
        <p:spPr>
          <a:xfrm>
            <a:off x="8167796" y="3289462"/>
            <a:ext cx="182880" cy="182880"/>
          </a:xfrm>
          <a:prstGeom prst="rect">
            <a:avLst/>
          </a:prstGeom>
          <a:noFill/>
          <a:ln>
            <a:noFill/>
          </a:ln>
        </p:spPr>
      </p:pic>
      <p:pic>
        <p:nvPicPr>
          <p:cNvPr id="114" name="Google Shape;236;p26">
            <a:extLst>
              <a:ext uri="{FF2B5EF4-FFF2-40B4-BE49-F238E27FC236}">
                <a16:creationId xmlns:a16="http://schemas.microsoft.com/office/drawing/2014/main" id="{16D92E56-D4AB-AB6B-AE81-3891D498B94F}"/>
              </a:ext>
            </a:extLst>
          </p:cNvPr>
          <p:cNvPicPr preferRelativeResize="0"/>
          <p:nvPr/>
        </p:nvPicPr>
        <p:blipFill rotWithShape="1">
          <a:blip r:embed="rId4">
            <a:alphaModFix/>
          </a:blip>
          <a:srcRect/>
          <a:stretch/>
        </p:blipFill>
        <p:spPr>
          <a:xfrm>
            <a:off x="8396332" y="3289462"/>
            <a:ext cx="182880" cy="182880"/>
          </a:xfrm>
          <a:prstGeom prst="rect">
            <a:avLst/>
          </a:prstGeom>
          <a:noFill/>
          <a:ln>
            <a:noFill/>
          </a:ln>
        </p:spPr>
      </p:pic>
      <p:pic>
        <p:nvPicPr>
          <p:cNvPr id="115" name="Google Shape;236;p26">
            <a:extLst>
              <a:ext uri="{FF2B5EF4-FFF2-40B4-BE49-F238E27FC236}">
                <a16:creationId xmlns:a16="http://schemas.microsoft.com/office/drawing/2014/main" id="{F4FFC22C-8D17-053D-5BF8-00AA16A1BEBF}"/>
              </a:ext>
            </a:extLst>
          </p:cNvPr>
          <p:cNvPicPr preferRelativeResize="0"/>
          <p:nvPr/>
        </p:nvPicPr>
        <p:blipFill rotWithShape="1">
          <a:blip r:embed="rId4">
            <a:alphaModFix/>
          </a:blip>
          <a:srcRect/>
          <a:stretch/>
        </p:blipFill>
        <p:spPr>
          <a:xfrm>
            <a:off x="8624871" y="3289462"/>
            <a:ext cx="182880" cy="182880"/>
          </a:xfrm>
          <a:prstGeom prst="rect">
            <a:avLst/>
          </a:prstGeom>
          <a:noFill/>
          <a:ln>
            <a:noFill/>
          </a:ln>
        </p:spPr>
      </p:pic>
      <p:graphicFrame>
        <p:nvGraphicFramePr>
          <p:cNvPr id="116" name="Google Shape;235;p26">
            <a:extLst>
              <a:ext uri="{FF2B5EF4-FFF2-40B4-BE49-F238E27FC236}">
                <a16:creationId xmlns:a16="http://schemas.microsoft.com/office/drawing/2014/main" id="{F6E1D0F9-A809-BA80-6D9B-070B4BA10E42}"/>
              </a:ext>
            </a:extLst>
          </p:cNvPr>
          <p:cNvGraphicFramePr/>
          <p:nvPr/>
        </p:nvGraphicFramePr>
        <p:xfrm>
          <a:off x="6480413" y="4089569"/>
          <a:ext cx="443912" cy="1403058"/>
        </p:xfrm>
        <a:graphic>
          <a:graphicData uri="http://schemas.openxmlformats.org/drawingml/2006/table">
            <a:tbl>
              <a:tblPr>
                <a:noFill/>
              </a:tblPr>
              <a:tblGrid>
                <a:gridCol w="221956">
                  <a:extLst>
                    <a:ext uri="{9D8B030D-6E8A-4147-A177-3AD203B41FA5}">
                      <a16:colId xmlns:a16="http://schemas.microsoft.com/office/drawing/2014/main" val="20000"/>
                    </a:ext>
                  </a:extLst>
                </a:gridCol>
                <a:gridCol w="221956">
                  <a:extLst>
                    <a:ext uri="{9D8B030D-6E8A-4147-A177-3AD203B41FA5}">
                      <a16:colId xmlns:a16="http://schemas.microsoft.com/office/drawing/2014/main" val="20001"/>
                    </a:ext>
                  </a:extLst>
                </a:gridCol>
              </a:tblGrid>
              <a:tr h="233843">
                <a:tc>
                  <a:txBody>
                    <a:bodyPr/>
                    <a:lstStyle/>
                    <a:p>
                      <a:pPr marL="0" marR="0" lvl="0" indent="0" algn="ctr" rtl="0">
                        <a:lnSpc>
                          <a:spcPct val="100000"/>
                        </a:lnSpc>
                        <a:spcBef>
                          <a:spcPts val="0"/>
                        </a:spcBef>
                        <a:spcAft>
                          <a:spcPts val="0"/>
                        </a:spcAft>
                        <a:buClr>
                          <a:srgbClr val="000000"/>
                        </a:buClr>
                        <a:buSzPts val="1200"/>
                        <a:buFont typeface="Arial"/>
                        <a:buNone/>
                      </a:pPr>
                      <a:endParaRPr sz="400" b="1" u="none" strike="noStrike" cap="none" dirty="0"/>
                    </a:p>
                  </a:txBody>
                  <a:tcPr marL="0" marR="0" marT="0" marB="0">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00986E"/>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400" b="1" u="none" strike="noStrike" cap="none" dirty="0"/>
                    </a:p>
                  </a:txBody>
                  <a:tcPr marL="0" marR="0" marT="0" marB="0">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tcPr>
                </a:tc>
                <a:extLst>
                  <a:ext uri="{0D108BD9-81ED-4DB2-BD59-A6C34878D82A}">
                    <a16:rowId xmlns:a16="http://schemas.microsoft.com/office/drawing/2014/main" val="10000"/>
                  </a:ext>
                </a:extLst>
              </a:tr>
              <a:tr h="233843">
                <a:tc>
                  <a:txBody>
                    <a:bodyPr/>
                    <a:lstStyle/>
                    <a:p>
                      <a:pPr marL="0" marR="0" lvl="0" indent="0" algn="ctr" rtl="0">
                        <a:lnSpc>
                          <a:spcPct val="100000"/>
                        </a:lnSpc>
                        <a:spcBef>
                          <a:spcPts val="0"/>
                        </a:spcBef>
                        <a:spcAft>
                          <a:spcPts val="0"/>
                        </a:spcAft>
                        <a:buClr>
                          <a:srgbClr val="000000"/>
                        </a:buClr>
                        <a:buSzPts val="1200"/>
                        <a:buFont typeface="Arial"/>
                        <a:buNone/>
                      </a:pPr>
                      <a:endParaRPr sz="400" b="1" u="none" strike="noStrike" cap="none" dirty="0"/>
                    </a:p>
                  </a:txBody>
                  <a:tcPr marL="0" marR="0" marT="0" marB="0">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400" b="1" u="none" strike="noStrike" cap="none" dirty="0"/>
                    </a:p>
                  </a:txBody>
                  <a:tcPr marL="0" marR="0" marT="0" marB="0">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C978B3"/>
                    </a:solidFill>
                  </a:tcPr>
                </a:tc>
                <a:extLst>
                  <a:ext uri="{0D108BD9-81ED-4DB2-BD59-A6C34878D82A}">
                    <a16:rowId xmlns:a16="http://schemas.microsoft.com/office/drawing/2014/main" val="10001"/>
                  </a:ext>
                </a:extLst>
              </a:tr>
              <a:tr h="233843">
                <a:tc>
                  <a:txBody>
                    <a:bodyPr/>
                    <a:lstStyle/>
                    <a:p>
                      <a:pPr marL="0" marR="0" lvl="0" indent="0" algn="ctr" rtl="0">
                        <a:lnSpc>
                          <a:spcPct val="100000"/>
                        </a:lnSpc>
                        <a:spcBef>
                          <a:spcPts val="0"/>
                        </a:spcBef>
                        <a:spcAft>
                          <a:spcPts val="0"/>
                        </a:spcAft>
                        <a:buClr>
                          <a:srgbClr val="000000"/>
                        </a:buClr>
                        <a:buSzPts val="1200"/>
                        <a:buFont typeface="Arial"/>
                        <a:buNone/>
                      </a:pPr>
                      <a:endParaRPr sz="400" b="1" u="none" strike="noStrike" cap="none" dirty="0"/>
                    </a:p>
                  </a:txBody>
                  <a:tcPr marL="0" marR="0" marT="0" marB="0">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400" b="1" u="none" strike="noStrike" cap="none" dirty="0"/>
                    </a:p>
                  </a:txBody>
                  <a:tcPr marL="0" marR="0" marT="0" marB="0">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C978B3"/>
                    </a:solidFill>
                  </a:tcPr>
                </a:tc>
                <a:extLst>
                  <a:ext uri="{0D108BD9-81ED-4DB2-BD59-A6C34878D82A}">
                    <a16:rowId xmlns:a16="http://schemas.microsoft.com/office/drawing/2014/main" val="10002"/>
                  </a:ext>
                </a:extLst>
              </a:tr>
              <a:tr h="233843">
                <a:tc>
                  <a:txBody>
                    <a:bodyPr/>
                    <a:lstStyle/>
                    <a:p>
                      <a:pPr marL="0" marR="0" lvl="0" indent="0" algn="ctr" rtl="0">
                        <a:lnSpc>
                          <a:spcPct val="100000"/>
                        </a:lnSpc>
                        <a:spcBef>
                          <a:spcPts val="0"/>
                        </a:spcBef>
                        <a:spcAft>
                          <a:spcPts val="0"/>
                        </a:spcAft>
                        <a:buClr>
                          <a:srgbClr val="000000"/>
                        </a:buClr>
                        <a:buSzPts val="1200"/>
                        <a:buFont typeface="Arial"/>
                        <a:buNone/>
                      </a:pPr>
                      <a:endParaRPr sz="400" b="1" u="none" strike="noStrike" cap="none" dirty="0"/>
                    </a:p>
                  </a:txBody>
                  <a:tcPr marL="0" marR="0" marT="0" marB="0">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00986E"/>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400" b="1" u="none" strike="noStrike" cap="none" dirty="0"/>
                    </a:p>
                  </a:txBody>
                  <a:tcPr marL="0" marR="0" marT="0" marB="0">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tcPr>
                </a:tc>
                <a:extLst>
                  <a:ext uri="{0D108BD9-81ED-4DB2-BD59-A6C34878D82A}">
                    <a16:rowId xmlns:a16="http://schemas.microsoft.com/office/drawing/2014/main" val="10003"/>
                  </a:ext>
                </a:extLst>
              </a:tr>
              <a:tr h="233843">
                <a:tc>
                  <a:txBody>
                    <a:bodyPr/>
                    <a:lstStyle/>
                    <a:p>
                      <a:pPr marL="0" marR="0" lvl="0" indent="0" algn="ctr" rtl="0">
                        <a:lnSpc>
                          <a:spcPct val="100000"/>
                        </a:lnSpc>
                        <a:spcBef>
                          <a:spcPts val="0"/>
                        </a:spcBef>
                        <a:spcAft>
                          <a:spcPts val="0"/>
                        </a:spcAft>
                        <a:buClr>
                          <a:srgbClr val="000000"/>
                        </a:buClr>
                        <a:buSzPts val="1200"/>
                        <a:buFont typeface="Arial"/>
                        <a:buNone/>
                      </a:pPr>
                      <a:endParaRPr sz="400" b="1" u="none" strike="noStrike" cap="none" dirty="0"/>
                    </a:p>
                  </a:txBody>
                  <a:tcPr marL="0" marR="0" marT="0" marB="0">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500" u="none" strike="noStrike" cap="none" dirty="0"/>
                    </a:p>
                  </a:txBody>
                  <a:tcPr marL="0" marR="0" marT="0" marB="0">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C978B3"/>
                    </a:solidFill>
                  </a:tcPr>
                </a:tc>
                <a:extLst>
                  <a:ext uri="{0D108BD9-81ED-4DB2-BD59-A6C34878D82A}">
                    <a16:rowId xmlns:a16="http://schemas.microsoft.com/office/drawing/2014/main" val="10004"/>
                  </a:ext>
                </a:extLst>
              </a:tr>
              <a:tr h="233843">
                <a:tc>
                  <a:txBody>
                    <a:bodyPr/>
                    <a:lstStyle/>
                    <a:p>
                      <a:pPr marL="0" marR="0" lvl="0" indent="0" algn="ctr" rtl="0">
                        <a:lnSpc>
                          <a:spcPct val="100000"/>
                        </a:lnSpc>
                        <a:spcBef>
                          <a:spcPts val="0"/>
                        </a:spcBef>
                        <a:spcAft>
                          <a:spcPts val="0"/>
                        </a:spcAft>
                        <a:buClr>
                          <a:srgbClr val="000000"/>
                        </a:buClr>
                        <a:buSzPts val="1200"/>
                        <a:buFont typeface="Arial"/>
                        <a:buNone/>
                      </a:pPr>
                      <a:endParaRPr sz="400" b="1" u="none" strike="noStrike" cap="none" dirty="0"/>
                    </a:p>
                  </a:txBody>
                  <a:tcPr marL="0" marR="0" marT="0" marB="0">
                    <a:lnL w="19050" cap="flat" cmpd="sng">
                      <a:solidFill>
                        <a:srgbClr val="999999"/>
                      </a:solidFill>
                      <a:prstDash val="solid"/>
                      <a:round/>
                      <a:headEnd type="none" w="sm" len="sm"/>
                      <a:tailEnd type="none" w="sm" len="sm"/>
                    </a:lnL>
                    <a:lnR w="19050" cap="flat" cmpd="sng" algn="ctr">
                      <a:solidFill>
                        <a:srgbClr val="999999"/>
                      </a:solidFill>
                      <a:prstDash val="solid"/>
                      <a:round/>
                      <a:headEnd type="none" w="sm" len="sm"/>
                      <a:tailEnd type="none" w="sm" len="sm"/>
                    </a:lnR>
                    <a:lnT w="19050" cap="flat" cmpd="sng" algn="ctr">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00986E"/>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500" u="none" strike="noStrike" cap="none" dirty="0"/>
                    </a:p>
                  </a:txBody>
                  <a:tcPr marL="0" marR="0" marT="0" marB="0">
                    <a:lnL w="19050" cap="flat" cmpd="sng" algn="ctr">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lgn="ctr">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chemeClr val="bg1"/>
                    </a:solidFill>
                  </a:tcPr>
                </a:tc>
                <a:extLst>
                  <a:ext uri="{0D108BD9-81ED-4DB2-BD59-A6C34878D82A}">
                    <a16:rowId xmlns:a16="http://schemas.microsoft.com/office/drawing/2014/main" val="10006"/>
                  </a:ext>
                </a:extLst>
              </a:tr>
            </a:tbl>
          </a:graphicData>
        </a:graphic>
      </p:graphicFrame>
      <p:graphicFrame>
        <p:nvGraphicFramePr>
          <p:cNvPr id="117" name="Table 116">
            <a:extLst>
              <a:ext uri="{FF2B5EF4-FFF2-40B4-BE49-F238E27FC236}">
                <a16:creationId xmlns:a16="http://schemas.microsoft.com/office/drawing/2014/main" id="{F43C882E-4471-059E-E80D-4B87B275EF86}"/>
              </a:ext>
            </a:extLst>
          </p:cNvPr>
          <p:cNvGraphicFramePr>
            <a:graphicFrameLocks noGrp="1"/>
          </p:cNvGraphicFramePr>
          <p:nvPr/>
        </p:nvGraphicFramePr>
        <p:xfrm>
          <a:off x="7001359" y="3542807"/>
          <a:ext cx="1828800" cy="477470"/>
        </p:xfrm>
        <a:graphic>
          <a:graphicData uri="http://schemas.openxmlformats.org/drawingml/2006/table">
            <a:tbl>
              <a:tblPr>
                <a:noFill/>
              </a:tblPr>
              <a:tblGrid>
                <a:gridCol w="228600">
                  <a:extLst>
                    <a:ext uri="{9D8B030D-6E8A-4147-A177-3AD203B41FA5}">
                      <a16:colId xmlns:a16="http://schemas.microsoft.com/office/drawing/2014/main" val="1123128359"/>
                    </a:ext>
                  </a:extLst>
                </a:gridCol>
                <a:gridCol w="228600">
                  <a:extLst>
                    <a:ext uri="{9D8B030D-6E8A-4147-A177-3AD203B41FA5}">
                      <a16:colId xmlns:a16="http://schemas.microsoft.com/office/drawing/2014/main" val="3437321850"/>
                    </a:ext>
                  </a:extLst>
                </a:gridCol>
                <a:gridCol w="228600">
                  <a:extLst>
                    <a:ext uri="{9D8B030D-6E8A-4147-A177-3AD203B41FA5}">
                      <a16:colId xmlns:a16="http://schemas.microsoft.com/office/drawing/2014/main" val="1777048064"/>
                    </a:ext>
                  </a:extLst>
                </a:gridCol>
                <a:gridCol w="228600">
                  <a:extLst>
                    <a:ext uri="{9D8B030D-6E8A-4147-A177-3AD203B41FA5}">
                      <a16:colId xmlns:a16="http://schemas.microsoft.com/office/drawing/2014/main" val="387270254"/>
                    </a:ext>
                  </a:extLst>
                </a:gridCol>
                <a:gridCol w="228600">
                  <a:extLst>
                    <a:ext uri="{9D8B030D-6E8A-4147-A177-3AD203B41FA5}">
                      <a16:colId xmlns:a16="http://schemas.microsoft.com/office/drawing/2014/main" val="2719130577"/>
                    </a:ext>
                  </a:extLst>
                </a:gridCol>
                <a:gridCol w="228600">
                  <a:extLst>
                    <a:ext uri="{9D8B030D-6E8A-4147-A177-3AD203B41FA5}">
                      <a16:colId xmlns:a16="http://schemas.microsoft.com/office/drawing/2014/main" val="1102064245"/>
                    </a:ext>
                  </a:extLst>
                </a:gridCol>
                <a:gridCol w="228600">
                  <a:extLst>
                    <a:ext uri="{9D8B030D-6E8A-4147-A177-3AD203B41FA5}">
                      <a16:colId xmlns:a16="http://schemas.microsoft.com/office/drawing/2014/main" val="2970226730"/>
                    </a:ext>
                  </a:extLst>
                </a:gridCol>
                <a:gridCol w="228600">
                  <a:extLst>
                    <a:ext uri="{9D8B030D-6E8A-4147-A177-3AD203B41FA5}">
                      <a16:colId xmlns:a16="http://schemas.microsoft.com/office/drawing/2014/main" val="2767699351"/>
                    </a:ext>
                  </a:extLst>
                </a:gridCol>
              </a:tblGrid>
              <a:tr h="238735">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00986E"/>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00986E"/>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00986E"/>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lgn="ctr">
                      <a:solidFill>
                        <a:srgbClr val="9E9E9E"/>
                      </a:solidFill>
                      <a:prstDash val="solid"/>
                      <a:round/>
                      <a:headEnd type="none" w="sm" len="sm"/>
                      <a:tailEnd type="none" w="sm" len="sm"/>
                    </a:lnB>
                  </a:tcPr>
                </a:tc>
                <a:extLst>
                  <a:ext uri="{0D108BD9-81ED-4DB2-BD59-A6C34878D82A}">
                    <a16:rowId xmlns:a16="http://schemas.microsoft.com/office/drawing/2014/main" val="2297387922"/>
                  </a:ext>
                </a:extLst>
              </a:tr>
              <a:tr h="238735">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978B3"/>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978B3"/>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978B3"/>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978B3"/>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lgn="ctr">
                      <a:solidFill>
                        <a:srgbClr val="9E9E9E"/>
                      </a:solidFill>
                      <a:prstDash val="solid"/>
                      <a:round/>
                      <a:headEnd type="none" w="sm" len="sm"/>
                      <a:tailEnd type="none" w="sm" len="sm"/>
                    </a:lnB>
                    <a:solidFill>
                      <a:srgbClr val="C978B3"/>
                    </a:solidFill>
                  </a:tcPr>
                </a:tc>
                <a:extLst>
                  <a:ext uri="{0D108BD9-81ED-4DB2-BD59-A6C34878D82A}">
                    <a16:rowId xmlns:a16="http://schemas.microsoft.com/office/drawing/2014/main" val="771583629"/>
                  </a:ext>
                </a:extLst>
              </a:tr>
            </a:tbl>
          </a:graphicData>
        </a:graphic>
      </p:graphicFrame>
      <p:grpSp>
        <p:nvGrpSpPr>
          <p:cNvPr id="161" name="Group 160">
            <a:extLst>
              <a:ext uri="{FF2B5EF4-FFF2-40B4-BE49-F238E27FC236}">
                <a16:creationId xmlns:a16="http://schemas.microsoft.com/office/drawing/2014/main" id="{ABE7F9F6-8090-782B-A53D-DCF24CDB8D8E}"/>
              </a:ext>
            </a:extLst>
          </p:cNvPr>
          <p:cNvGrpSpPr/>
          <p:nvPr/>
        </p:nvGrpSpPr>
        <p:grpSpPr>
          <a:xfrm>
            <a:off x="1996974" y="2209114"/>
            <a:ext cx="5896630" cy="906354"/>
            <a:chOff x="2523620" y="2023368"/>
            <a:chExt cx="2435533" cy="358138"/>
          </a:xfrm>
        </p:grpSpPr>
        <p:cxnSp>
          <p:nvCxnSpPr>
            <p:cNvPr id="154" name="Straight Connector 153">
              <a:extLst>
                <a:ext uri="{FF2B5EF4-FFF2-40B4-BE49-F238E27FC236}">
                  <a16:creationId xmlns:a16="http://schemas.microsoft.com/office/drawing/2014/main" id="{9D2CD4E3-E53B-1508-69ED-A167870B08B5}"/>
                </a:ext>
              </a:extLst>
            </p:cNvPr>
            <p:cNvCxnSpPr>
              <a:cxnSpLocks/>
            </p:cNvCxnSpPr>
            <p:nvPr/>
          </p:nvCxnSpPr>
          <p:spPr>
            <a:xfrm>
              <a:off x="3745995" y="2204496"/>
              <a:ext cx="1213158"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155" name="Straight Connector 154">
              <a:extLst>
                <a:ext uri="{FF2B5EF4-FFF2-40B4-BE49-F238E27FC236}">
                  <a16:creationId xmlns:a16="http://schemas.microsoft.com/office/drawing/2014/main" id="{168EAD83-BF79-3F63-746D-C5DC647F3DD9}"/>
                </a:ext>
              </a:extLst>
            </p:cNvPr>
            <p:cNvCxnSpPr>
              <a:cxnSpLocks/>
            </p:cNvCxnSpPr>
            <p:nvPr/>
          </p:nvCxnSpPr>
          <p:spPr>
            <a:xfrm>
              <a:off x="3752345" y="2197675"/>
              <a:ext cx="0" cy="183831"/>
            </a:xfrm>
            <a:prstGeom prst="line">
              <a:avLst/>
            </a:prstGeom>
            <a:ln w="38100"/>
          </p:spPr>
          <p:style>
            <a:lnRef idx="2">
              <a:schemeClr val="dk1"/>
            </a:lnRef>
            <a:fillRef idx="0">
              <a:schemeClr val="dk1"/>
            </a:fillRef>
            <a:effectRef idx="1">
              <a:schemeClr val="dk1"/>
            </a:effectRef>
            <a:fontRef idx="minor">
              <a:schemeClr val="tx1"/>
            </a:fontRef>
          </p:style>
        </p:cxnSp>
        <p:cxnSp>
          <p:nvCxnSpPr>
            <p:cNvPr id="156" name="Straight Connector 155">
              <a:extLst>
                <a:ext uri="{FF2B5EF4-FFF2-40B4-BE49-F238E27FC236}">
                  <a16:creationId xmlns:a16="http://schemas.microsoft.com/office/drawing/2014/main" id="{45657756-8032-FD0C-A8A6-2DEAFFF36A65}"/>
                </a:ext>
              </a:extLst>
            </p:cNvPr>
            <p:cNvCxnSpPr>
              <a:cxnSpLocks/>
            </p:cNvCxnSpPr>
            <p:nvPr/>
          </p:nvCxnSpPr>
          <p:spPr>
            <a:xfrm>
              <a:off x="4952804" y="2197675"/>
              <a:ext cx="0" cy="183831"/>
            </a:xfrm>
            <a:prstGeom prst="line">
              <a:avLst/>
            </a:prstGeom>
            <a:ln w="38100"/>
          </p:spPr>
          <p:style>
            <a:lnRef idx="2">
              <a:schemeClr val="dk1"/>
            </a:lnRef>
            <a:fillRef idx="0">
              <a:schemeClr val="dk1"/>
            </a:fillRef>
            <a:effectRef idx="1">
              <a:schemeClr val="dk1"/>
            </a:effectRef>
            <a:fontRef idx="minor">
              <a:schemeClr val="tx1"/>
            </a:fontRef>
          </p:style>
        </p:cxnSp>
        <p:cxnSp>
          <p:nvCxnSpPr>
            <p:cNvPr id="158" name="Straight Connector 157">
              <a:extLst>
                <a:ext uri="{FF2B5EF4-FFF2-40B4-BE49-F238E27FC236}">
                  <a16:creationId xmlns:a16="http://schemas.microsoft.com/office/drawing/2014/main" id="{37049EB9-8089-C833-F5A6-0A957989A0C3}"/>
                </a:ext>
              </a:extLst>
            </p:cNvPr>
            <p:cNvCxnSpPr>
              <a:cxnSpLocks/>
            </p:cNvCxnSpPr>
            <p:nvPr/>
          </p:nvCxnSpPr>
          <p:spPr>
            <a:xfrm>
              <a:off x="2529969" y="2023368"/>
              <a:ext cx="0" cy="345439"/>
            </a:xfrm>
            <a:prstGeom prst="line">
              <a:avLst/>
            </a:prstGeom>
            <a:ln w="38100"/>
          </p:spPr>
          <p:style>
            <a:lnRef idx="2">
              <a:schemeClr val="dk1"/>
            </a:lnRef>
            <a:fillRef idx="0">
              <a:schemeClr val="dk1"/>
            </a:fillRef>
            <a:effectRef idx="1">
              <a:schemeClr val="dk1"/>
            </a:effectRef>
            <a:fontRef idx="minor">
              <a:schemeClr val="tx1"/>
            </a:fontRef>
          </p:style>
        </p:cxnSp>
        <p:cxnSp>
          <p:nvCxnSpPr>
            <p:cNvPr id="159" name="Straight Connector 158">
              <a:extLst>
                <a:ext uri="{FF2B5EF4-FFF2-40B4-BE49-F238E27FC236}">
                  <a16:creationId xmlns:a16="http://schemas.microsoft.com/office/drawing/2014/main" id="{7877A7E0-DF5D-45F7-0F5F-51789A77440F}"/>
                </a:ext>
              </a:extLst>
            </p:cNvPr>
            <p:cNvCxnSpPr>
              <a:cxnSpLocks/>
            </p:cNvCxnSpPr>
            <p:nvPr/>
          </p:nvCxnSpPr>
          <p:spPr>
            <a:xfrm>
              <a:off x="4339721" y="2023368"/>
              <a:ext cx="0" cy="183831"/>
            </a:xfrm>
            <a:prstGeom prst="line">
              <a:avLst/>
            </a:prstGeom>
            <a:ln w="38100"/>
          </p:spPr>
          <p:style>
            <a:lnRef idx="2">
              <a:schemeClr val="dk1"/>
            </a:lnRef>
            <a:fillRef idx="0">
              <a:schemeClr val="dk1"/>
            </a:fillRef>
            <a:effectRef idx="1">
              <a:schemeClr val="dk1"/>
            </a:effectRef>
            <a:fontRef idx="minor">
              <a:schemeClr val="tx1"/>
            </a:fontRef>
          </p:style>
        </p:cxnSp>
        <p:cxnSp>
          <p:nvCxnSpPr>
            <p:cNvPr id="160" name="Straight Connector 159">
              <a:extLst>
                <a:ext uri="{FF2B5EF4-FFF2-40B4-BE49-F238E27FC236}">
                  <a16:creationId xmlns:a16="http://schemas.microsoft.com/office/drawing/2014/main" id="{627D9FAF-A3A5-C4AD-36E2-AD971FF54B89}"/>
                </a:ext>
              </a:extLst>
            </p:cNvPr>
            <p:cNvCxnSpPr>
              <a:cxnSpLocks/>
            </p:cNvCxnSpPr>
            <p:nvPr/>
          </p:nvCxnSpPr>
          <p:spPr>
            <a:xfrm>
              <a:off x="2523620" y="2030551"/>
              <a:ext cx="1825626" cy="0"/>
            </a:xfrm>
            <a:prstGeom prst="line">
              <a:avLst/>
            </a:prstGeom>
            <a:ln w="38100"/>
          </p:spPr>
          <p:style>
            <a:lnRef idx="2">
              <a:schemeClr val="dk1"/>
            </a:lnRef>
            <a:fillRef idx="0">
              <a:schemeClr val="dk1"/>
            </a:fillRef>
            <a:effectRef idx="1">
              <a:schemeClr val="dk1"/>
            </a:effectRef>
            <a:fontRef idx="minor">
              <a:schemeClr val="tx1"/>
            </a:fontRef>
          </p:style>
        </p:cxnSp>
      </p:grpSp>
      <p:sp>
        <p:nvSpPr>
          <p:cNvPr id="127" name="TextBox 126">
            <a:extLst>
              <a:ext uri="{FF2B5EF4-FFF2-40B4-BE49-F238E27FC236}">
                <a16:creationId xmlns:a16="http://schemas.microsoft.com/office/drawing/2014/main" id="{8FEECEA8-E05A-5EB6-ACD1-6FEBD0764B23}"/>
              </a:ext>
            </a:extLst>
          </p:cNvPr>
          <p:cNvSpPr txBox="1"/>
          <p:nvPr/>
        </p:nvSpPr>
        <p:spPr>
          <a:xfrm>
            <a:off x="556533" y="1433863"/>
            <a:ext cx="4850753"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Calibri" panose="020F0502020204030204" pitchFamily="34" charset="0"/>
              </a:rPr>
              <a:t>Relationship tree between the samples</a:t>
            </a:r>
          </a:p>
        </p:txBody>
      </p:sp>
      <mc:AlternateContent xmlns:mc="http://schemas.openxmlformats.org/markup-compatibility/2006" xmlns:a14="http://schemas.microsoft.com/office/drawing/2010/main">
        <mc:Choice Requires="a14">
          <p:sp>
            <p:nvSpPr>
              <p:cNvPr id="162" name="TextBox 161">
                <a:extLst>
                  <a:ext uri="{FF2B5EF4-FFF2-40B4-BE49-F238E27FC236}">
                    <a16:creationId xmlns:a16="http://schemas.microsoft.com/office/drawing/2014/main" id="{C723D08F-CDEF-D972-1550-3B2815D1D90B}"/>
                  </a:ext>
                </a:extLst>
              </p:cNvPr>
              <p:cNvSpPr txBox="1"/>
              <p:nvPr/>
            </p:nvSpPr>
            <p:spPr>
              <a:xfrm>
                <a:off x="1394212" y="5764808"/>
                <a:ext cx="6699569" cy="89434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nary>
                        <m:naryPr>
                          <m:chr m:val="∑"/>
                          <m:subHide m:val="on"/>
                          <m:supHide m:val="on"/>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naryPr>
                        <m:sub/>
                        <m:sup/>
                        <m:e>
                          <m:d>
                            <m:dPr>
                              <m:begChr m:val="["/>
                              <m:end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d>
                                    <m:dPr>
                                      <m:begChr m:val="‖"/>
                                      <m:end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m:rPr>
                                          <m:sty m:val="p"/>
                                        </m:rP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X</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m:rPr>
                                          <m:sty m:val="p"/>
                                        </m:rP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U</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m:t>
                                      </m:r>
                                      <m:r>
                                        <a:rPr kumimoji="0" lang="en-US" sz="2400" b="0" i="1" u="none" strike="noStrike" kern="1200" cap="none" spc="0" normalizeH="0" baseline="30000" noProof="0">
                                          <a:ln>
                                            <a:noFill/>
                                          </a:ln>
                                          <a:solidFill>
                                            <a:prstClr val="black"/>
                                          </a:solidFill>
                                          <a:effectLst/>
                                          <a:uLnTx/>
                                          <a:uFillTx/>
                                          <a:latin typeface="Cambria Math" panose="02040503050406030204" pitchFamily="18" charset="0"/>
                                          <a:ea typeface="+mn-ea"/>
                                          <a:cs typeface="+mn-cs"/>
                                        </a:rPr>
                                        <m:t>𝑇</m:t>
                                      </m:r>
                                    </m:e>
                                  </m:d>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e>
                          </m:d>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𝛼</m:t>
                          </m:r>
                          <m:nary>
                            <m:naryPr>
                              <m:chr m:val="∑"/>
                              <m:subHide m:val="on"/>
                              <m:supHide m:val="on"/>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naryPr>
                            <m:sub/>
                            <m:sup/>
                            <m:e>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d>
                                    <m:dPr>
                                      <m:begChr m:val="‖"/>
                                      <m:end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𝑉</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𝑉</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𝑝𝑎𝑟𝑒𝑛𝑡</m:t>
                                          </m:r>
                                        </m:sup>
                                      </m:sSup>
                                    </m:e>
                                  </m:d>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e>
                          </m:nary>
                        </m:e>
                      </m:nary>
                    </m:oMath>
                  </m:oMathPara>
                </a14:m>
                <a:endParaRPr kumimoji="0" lang="en-US" sz="2400" b="0" i="0" u="none" strike="noStrike" kern="1200" cap="none" spc="0" normalizeH="0" baseline="0" noProof="0" dirty="0">
                  <a:ln>
                    <a:noFill/>
                  </a:ln>
                  <a:solidFill>
                    <a:prstClr val="black"/>
                  </a:solidFill>
                  <a:effectLst/>
                  <a:uLnTx/>
                  <a:uFillTx/>
                  <a:latin typeface="Adobe Naskh Medium" pitchFamily="2" charset="-78"/>
                  <a:ea typeface="+mn-ea"/>
                  <a:cs typeface="Adobe Naskh Medium" pitchFamily="2" charset="-78"/>
                </a:endParaRPr>
              </a:p>
            </p:txBody>
          </p:sp>
        </mc:Choice>
        <mc:Fallback xmlns="">
          <p:sp>
            <p:nvSpPr>
              <p:cNvPr id="162" name="TextBox 161">
                <a:extLst>
                  <a:ext uri="{FF2B5EF4-FFF2-40B4-BE49-F238E27FC236}">
                    <a16:creationId xmlns:a16="http://schemas.microsoft.com/office/drawing/2014/main" id="{C723D08F-CDEF-D972-1550-3B2815D1D90B}"/>
                  </a:ext>
                </a:extLst>
              </p:cNvPr>
              <p:cNvSpPr txBox="1">
                <a:spLocks noRot="1" noChangeAspect="1" noMove="1" noResize="1" noEditPoints="1" noAdjustHandles="1" noChangeArrowheads="1" noChangeShapeType="1" noTextEdit="1"/>
              </p:cNvSpPr>
              <p:nvPr/>
            </p:nvSpPr>
            <p:spPr>
              <a:xfrm>
                <a:off x="1394212" y="5764808"/>
                <a:ext cx="6699569" cy="894347"/>
              </a:xfrm>
              <a:prstGeom prst="rect">
                <a:avLst/>
              </a:prstGeom>
              <a:blipFill>
                <a:blip r:embed="rId5"/>
                <a:stretch>
                  <a:fillRect/>
                </a:stretch>
              </a:blipFill>
            </p:spPr>
            <p:txBody>
              <a:bodyPr/>
              <a:lstStyle/>
              <a:p>
                <a:r>
                  <a:rPr lang="en-US">
                    <a:noFill/>
                  </a:rPr>
                  <a:t> </a:t>
                </a:r>
              </a:p>
            </p:txBody>
          </p:sp>
        </mc:Fallback>
      </mc:AlternateContent>
      <p:graphicFrame>
        <p:nvGraphicFramePr>
          <p:cNvPr id="163" name="Table 162">
            <a:extLst>
              <a:ext uri="{FF2B5EF4-FFF2-40B4-BE49-F238E27FC236}">
                <a16:creationId xmlns:a16="http://schemas.microsoft.com/office/drawing/2014/main" id="{6D085A85-5422-239E-88F3-F75549E01282}"/>
              </a:ext>
            </a:extLst>
          </p:cNvPr>
          <p:cNvGraphicFramePr>
            <a:graphicFrameLocks noGrp="1"/>
          </p:cNvGraphicFramePr>
          <p:nvPr/>
        </p:nvGraphicFramePr>
        <p:xfrm>
          <a:off x="5479507" y="2435607"/>
          <a:ext cx="1828800" cy="477470"/>
        </p:xfrm>
        <a:graphic>
          <a:graphicData uri="http://schemas.openxmlformats.org/drawingml/2006/table">
            <a:tbl>
              <a:tblPr>
                <a:noFill/>
              </a:tblPr>
              <a:tblGrid>
                <a:gridCol w="228600">
                  <a:extLst>
                    <a:ext uri="{9D8B030D-6E8A-4147-A177-3AD203B41FA5}">
                      <a16:colId xmlns:a16="http://schemas.microsoft.com/office/drawing/2014/main" val="1123128359"/>
                    </a:ext>
                  </a:extLst>
                </a:gridCol>
                <a:gridCol w="228600">
                  <a:extLst>
                    <a:ext uri="{9D8B030D-6E8A-4147-A177-3AD203B41FA5}">
                      <a16:colId xmlns:a16="http://schemas.microsoft.com/office/drawing/2014/main" val="3437321850"/>
                    </a:ext>
                  </a:extLst>
                </a:gridCol>
                <a:gridCol w="228600">
                  <a:extLst>
                    <a:ext uri="{9D8B030D-6E8A-4147-A177-3AD203B41FA5}">
                      <a16:colId xmlns:a16="http://schemas.microsoft.com/office/drawing/2014/main" val="1777048064"/>
                    </a:ext>
                  </a:extLst>
                </a:gridCol>
                <a:gridCol w="228600">
                  <a:extLst>
                    <a:ext uri="{9D8B030D-6E8A-4147-A177-3AD203B41FA5}">
                      <a16:colId xmlns:a16="http://schemas.microsoft.com/office/drawing/2014/main" val="387270254"/>
                    </a:ext>
                  </a:extLst>
                </a:gridCol>
                <a:gridCol w="228600">
                  <a:extLst>
                    <a:ext uri="{9D8B030D-6E8A-4147-A177-3AD203B41FA5}">
                      <a16:colId xmlns:a16="http://schemas.microsoft.com/office/drawing/2014/main" val="2719130577"/>
                    </a:ext>
                  </a:extLst>
                </a:gridCol>
                <a:gridCol w="228600">
                  <a:extLst>
                    <a:ext uri="{9D8B030D-6E8A-4147-A177-3AD203B41FA5}">
                      <a16:colId xmlns:a16="http://schemas.microsoft.com/office/drawing/2014/main" val="1102064245"/>
                    </a:ext>
                  </a:extLst>
                </a:gridCol>
                <a:gridCol w="228600">
                  <a:extLst>
                    <a:ext uri="{9D8B030D-6E8A-4147-A177-3AD203B41FA5}">
                      <a16:colId xmlns:a16="http://schemas.microsoft.com/office/drawing/2014/main" val="2970226730"/>
                    </a:ext>
                  </a:extLst>
                </a:gridCol>
                <a:gridCol w="228600">
                  <a:extLst>
                    <a:ext uri="{9D8B030D-6E8A-4147-A177-3AD203B41FA5}">
                      <a16:colId xmlns:a16="http://schemas.microsoft.com/office/drawing/2014/main" val="2767699351"/>
                    </a:ext>
                  </a:extLst>
                </a:gridCol>
              </a:tblGrid>
              <a:tr h="238735">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00986E"/>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00986E"/>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00986E"/>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00986E"/>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lgn="ctr">
                      <a:solidFill>
                        <a:srgbClr val="9E9E9E"/>
                      </a:solidFill>
                      <a:prstDash val="solid"/>
                      <a:round/>
                      <a:headEnd type="none" w="sm" len="sm"/>
                      <a:tailEnd type="none" w="sm" len="sm"/>
                    </a:lnB>
                    <a:solidFill>
                      <a:schemeClr val="bg1"/>
                    </a:solidFill>
                  </a:tcPr>
                </a:tc>
                <a:extLst>
                  <a:ext uri="{0D108BD9-81ED-4DB2-BD59-A6C34878D82A}">
                    <a16:rowId xmlns:a16="http://schemas.microsoft.com/office/drawing/2014/main" val="2297387922"/>
                  </a:ext>
                </a:extLst>
              </a:tr>
              <a:tr h="238735">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978B3"/>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978B3"/>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978B3"/>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lgn="ctr">
                      <a:solidFill>
                        <a:srgbClr val="9E9E9E"/>
                      </a:solidFill>
                      <a:prstDash val="solid"/>
                      <a:round/>
                      <a:headEnd type="none" w="sm" len="sm"/>
                      <a:tailEnd type="none" w="sm" len="sm"/>
                    </a:lnB>
                    <a:solidFill>
                      <a:srgbClr val="C978B3"/>
                    </a:solidFill>
                  </a:tcPr>
                </a:tc>
                <a:extLst>
                  <a:ext uri="{0D108BD9-81ED-4DB2-BD59-A6C34878D82A}">
                    <a16:rowId xmlns:a16="http://schemas.microsoft.com/office/drawing/2014/main" val="771583629"/>
                  </a:ext>
                </a:extLst>
              </a:tr>
            </a:tbl>
          </a:graphicData>
        </a:graphic>
      </p:graphicFrame>
      <p:graphicFrame>
        <p:nvGraphicFramePr>
          <p:cNvPr id="164" name="Table 163">
            <a:extLst>
              <a:ext uri="{FF2B5EF4-FFF2-40B4-BE49-F238E27FC236}">
                <a16:creationId xmlns:a16="http://schemas.microsoft.com/office/drawing/2014/main" id="{DA73AA24-A57C-17F4-D57B-8C4AD9A2FC6C}"/>
              </a:ext>
            </a:extLst>
          </p:cNvPr>
          <p:cNvGraphicFramePr>
            <a:graphicFrameLocks noGrp="1"/>
          </p:cNvGraphicFramePr>
          <p:nvPr/>
        </p:nvGraphicFramePr>
        <p:xfrm>
          <a:off x="3337231" y="1981214"/>
          <a:ext cx="1828800" cy="477470"/>
        </p:xfrm>
        <a:graphic>
          <a:graphicData uri="http://schemas.openxmlformats.org/drawingml/2006/table">
            <a:tbl>
              <a:tblPr>
                <a:noFill/>
              </a:tblPr>
              <a:tblGrid>
                <a:gridCol w="228600">
                  <a:extLst>
                    <a:ext uri="{9D8B030D-6E8A-4147-A177-3AD203B41FA5}">
                      <a16:colId xmlns:a16="http://schemas.microsoft.com/office/drawing/2014/main" val="1123128359"/>
                    </a:ext>
                  </a:extLst>
                </a:gridCol>
                <a:gridCol w="228600">
                  <a:extLst>
                    <a:ext uri="{9D8B030D-6E8A-4147-A177-3AD203B41FA5}">
                      <a16:colId xmlns:a16="http://schemas.microsoft.com/office/drawing/2014/main" val="3437321850"/>
                    </a:ext>
                  </a:extLst>
                </a:gridCol>
                <a:gridCol w="228600">
                  <a:extLst>
                    <a:ext uri="{9D8B030D-6E8A-4147-A177-3AD203B41FA5}">
                      <a16:colId xmlns:a16="http://schemas.microsoft.com/office/drawing/2014/main" val="1777048064"/>
                    </a:ext>
                  </a:extLst>
                </a:gridCol>
                <a:gridCol w="228600">
                  <a:extLst>
                    <a:ext uri="{9D8B030D-6E8A-4147-A177-3AD203B41FA5}">
                      <a16:colId xmlns:a16="http://schemas.microsoft.com/office/drawing/2014/main" val="387270254"/>
                    </a:ext>
                  </a:extLst>
                </a:gridCol>
                <a:gridCol w="228600">
                  <a:extLst>
                    <a:ext uri="{9D8B030D-6E8A-4147-A177-3AD203B41FA5}">
                      <a16:colId xmlns:a16="http://schemas.microsoft.com/office/drawing/2014/main" val="2719130577"/>
                    </a:ext>
                  </a:extLst>
                </a:gridCol>
                <a:gridCol w="228600">
                  <a:extLst>
                    <a:ext uri="{9D8B030D-6E8A-4147-A177-3AD203B41FA5}">
                      <a16:colId xmlns:a16="http://schemas.microsoft.com/office/drawing/2014/main" val="1102064245"/>
                    </a:ext>
                  </a:extLst>
                </a:gridCol>
                <a:gridCol w="228600">
                  <a:extLst>
                    <a:ext uri="{9D8B030D-6E8A-4147-A177-3AD203B41FA5}">
                      <a16:colId xmlns:a16="http://schemas.microsoft.com/office/drawing/2014/main" val="2970226730"/>
                    </a:ext>
                  </a:extLst>
                </a:gridCol>
                <a:gridCol w="228600">
                  <a:extLst>
                    <a:ext uri="{9D8B030D-6E8A-4147-A177-3AD203B41FA5}">
                      <a16:colId xmlns:a16="http://schemas.microsoft.com/office/drawing/2014/main" val="2767699351"/>
                    </a:ext>
                  </a:extLst>
                </a:gridCol>
              </a:tblGrid>
              <a:tr h="238735">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00986E"/>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00986E"/>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00986E"/>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00986E"/>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lgn="ctr">
                      <a:solidFill>
                        <a:srgbClr val="9E9E9E"/>
                      </a:solidFill>
                      <a:prstDash val="solid"/>
                      <a:round/>
                      <a:headEnd type="none" w="sm" len="sm"/>
                      <a:tailEnd type="none" w="sm" len="sm"/>
                    </a:lnB>
                  </a:tcPr>
                </a:tc>
                <a:extLst>
                  <a:ext uri="{0D108BD9-81ED-4DB2-BD59-A6C34878D82A}">
                    <a16:rowId xmlns:a16="http://schemas.microsoft.com/office/drawing/2014/main" val="2297387922"/>
                  </a:ext>
                </a:extLst>
              </a:tr>
              <a:tr h="238735">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978B3"/>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978B3"/>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978B3"/>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latin typeface="Arial Narrow" panose="020B0606020202030204" pitchFamily="34" charset="0"/>
                      </a:endParaRPr>
                    </a:p>
                  </a:txBody>
                  <a:tcPr marL="0" marR="0" marT="0" marB="0"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lgn="ctr">
                      <a:solidFill>
                        <a:srgbClr val="9E9E9E"/>
                      </a:solidFill>
                      <a:prstDash val="solid"/>
                      <a:round/>
                      <a:headEnd type="none" w="sm" len="sm"/>
                      <a:tailEnd type="none" w="sm" len="sm"/>
                    </a:lnB>
                    <a:solidFill>
                      <a:srgbClr val="C978B3"/>
                    </a:solidFill>
                  </a:tcPr>
                </a:tc>
                <a:extLst>
                  <a:ext uri="{0D108BD9-81ED-4DB2-BD59-A6C34878D82A}">
                    <a16:rowId xmlns:a16="http://schemas.microsoft.com/office/drawing/2014/main" val="771583629"/>
                  </a:ext>
                </a:extLst>
              </a:tr>
            </a:tbl>
          </a:graphicData>
        </a:graphic>
      </p:graphicFrame>
      <p:pic>
        <p:nvPicPr>
          <p:cNvPr id="165" name="Picture 4" descr="OTT media landscape">
            <a:extLst>
              <a:ext uri="{FF2B5EF4-FFF2-40B4-BE49-F238E27FC236}">
                <a16:creationId xmlns:a16="http://schemas.microsoft.com/office/drawing/2014/main" id="{7E826F54-A5CC-99E3-F519-EB32423DBB8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9207" t="15475" r="64444" b="69592"/>
          <a:stretch/>
        </p:blipFill>
        <p:spPr bwMode="auto">
          <a:xfrm>
            <a:off x="6149768" y="3219256"/>
            <a:ext cx="754791" cy="801021"/>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4" descr="OTT media landscape">
            <a:extLst>
              <a:ext uri="{FF2B5EF4-FFF2-40B4-BE49-F238E27FC236}">
                <a16:creationId xmlns:a16="http://schemas.microsoft.com/office/drawing/2014/main" id="{2C2CF259-44E5-E0BB-11CF-4DC5F269E68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6380" t="15572" r="47271" b="69495"/>
          <a:stretch/>
        </p:blipFill>
        <p:spPr bwMode="auto">
          <a:xfrm>
            <a:off x="3199013" y="3219256"/>
            <a:ext cx="754791" cy="801021"/>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4" descr="OTT media landscape">
            <a:extLst>
              <a:ext uri="{FF2B5EF4-FFF2-40B4-BE49-F238E27FC236}">
                <a16:creationId xmlns:a16="http://schemas.microsoft.com/office/drawing/2014/main" id="{0AB6CDE3-380E-1911-A25D-1B8E88877E8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8605" t="14894" r="25046" b="70173"/>
          <a:stretch/>
        </p:blipFill>
        <p:spPr bwMode="auto">
          <a:xfrm>
            <a:off x="251358" y="3219256"/>
            <a:ext cx="754791" cy="80102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5F7FA71-5EA6-51FC-3252-817EF539D6EE}"/>
              </a:ext>
            </a:extLst>
          </p:cNvPr>
          <p:cNvSpPr txBox="1"/>
          <p:nvPr/>
        </p:nvSpPr>
        <p:spPr>
          <a:xfrm>
            <a:off x="7303912" y="2136146"/>
            <a:ext cx="1082558"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Arial Narrow" panose="020B0606020202030204" pitchFamily="34" charset="0"/>
                <a:ea typeface="Calibri" panose="020F0502020204030204" pitchFamily="34" charset="0"/>
                <a:cs typeface="Calibri" panose="020F0502020204030204" pitchFamily="34" charset="0"/>
              </a:rPr>
              <a:t>V</a:t>
            </a:r>
            <a:r>
              <a:rPr kumimoji="0" lang="en-US" sz="1800" b="1" i="0" u="none" strike="noStrike" kern="1200" cap="none" spc="0" normalizeH="0" baseline="30000" noProof="0" dirty="0" err="1">
                <a:ln>
                  <a:noFill/>
                </a:ln>
                <a:solidFill>
                  <a:srgbClr val="FF0000"/>
                </a:solidFill>
                <a:effectLst/>
                <a:uLnTx/>
                <a:uFillTx/>
                <a:latin typeface="Arial Narrow" panose="020B0606020202030204" pitchFamily="34" charset="0"/>
                <a:ea typeface="Calibri" panose="020F0502020204030204" pitchFamily="34" charset="0"/>
                <a:cs typeface="Calibri" panose="020F0502020204030204" pitchFamily="34" charset="0"/>
              </a:rPr>
              <a:t>parent</a:t>
            </a:r>
            <a:endParaRPr kumimoji="0" lang="en-US" sz="1800" b="1" i="0" u="none" strike="noStrike" kern="1200" cap="none" spc="0" normalizeH="0" baseline="30000" noProof="0" dirty="0">
              <a:ln>
                <a:noFill/>
              </a:ln>
              <a:solidFill>
                <a:srgbClr val="FF0000"/>
              </a:solidFill>
              <a:effectLst/>
              <a:uLnTx/>
              <a:uFillTx/>
              <a:latin typeface="Arial Narrow" panose="020B0606020202030204" pitchFamily="34" charset="0"/>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8E9530F2-563F-9D10-6D9A-F0038CDA6C7E}"/>
              </a:ext>
            </a:extLst>
          </p:cNvPr>
          <p:cNvSpPr txBox="1"/>
          <p:nvPr/>
        </p:nvSpPr>
        <p:spPr>
          <a:xfrm>
            <a:off x="5144476" y="1722312"/>
            <a:ext cx="1082558" cy="3693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Arial Narrow" panose="020B0606020202030204" pitchFamily="34" charset="0"/>
                <a:ea typeface="Calibri" panose="020F0502020204030204" pitchFamily="34" charset="0"/>
                <a:cs typeface="Calibri" panose="020F0502020204030204" pitchFamily="34" charset="0"/>
              </a:rPr>
              <a:t>V</a:t>
            </a:r>
            <a:r>
              <a:rPr kumimoji="0" lang="en-US" sz="1800" b="1" i="0" u="none" strike="noStrike" kern="1200" cap="none" spc="0" normalizeH="0" baseline="30000" noProof="0" dirty="0" err="1">
                <a:ln>
                  <a:noFill/>
                </a:ln>
                <a:solidFill>
                  <a:srgbClr val="FF0000"/>
                </a:solidFill>
                <a:effectLst/>
                <a:uLnTx/>
                <a:uFillTx/>
                <a:latin typeface="Arial Narrow" panose="020B0606020202030204" pitchFamily="34" charset="0"/>
                <a:ea typeface="Calibri" panose="020F0502020204030204" pitchFamily="34" charset="0"/>
                <a:cs typeface="Calibri" panose="020F0502020204030204" pitchFamily="34" charset="0"/>
              </a:rPr>
              <a:t>root</a:t>
            </a:r>
            <a:endParaRPr kumimoji="0" lang="en-US" sz="1800" b="1" i="0" u="none" strike="noStrike" kern="1200" cap="none" spc="0" normalizeH="0" baseline="30000" noProof="0" dirty="0">
              <a:ln>
                <a:noFill/>
              </a:ln>
              <a:solidFill>
                <a:srgbClr val="FF0000"/>
              </a:solidFill>
              <a:effectLst/>
              <a:uLnTx/>
              <a:uFillTx/>
              <a:latin typeface="Arial Narrow" panose="020B0606020202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918239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42D76-5486-38F5-9FD7-2C251A635A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002E2A-0657-4E32-AB16-A663E18416CA}"/>
              </a:ext>
            </a:extLst>
          </p:cNvPr>
          <p:cNvSpPr>
            <a:spLocks noGrp="1"/>
          </p:cNvSpPr>
          <p:nvPr>
            <p:ph type="title"/>
          </p:nvPr>
        </p:nvSpPr>
        <p:spPr>
          <a:xfrm>
            <a:off x="0" y="0"/>
            <a:ext cx="9144000" cy="1033272"/>
          </a:xfrm>
          <a:solidFill>
            <a:srgbClr val="021F60"/>
          </a:solidFill>
        </p:spPr>
        <p:txBody>
          <a:bodyPr>
            <a:noAutofit/>
          </a:bodyPr>
          <a:lstStyle/>
          <a:p>
            <a:pPr algn="ctr"/>
            <a:r>
              <a:rPr lang="en-US" sz="2800" b="1" dirty="0">
                <a:solidFill>
                  <a:schemeClr val="bg1"/>
                </a:solidFill>
                <a:latin typeface="Arial Narrow" panose="020B0606020202030204" pitchFamily="34" charset="0"/>
              </a:rPr>
              <a:t>Applying TMF to human </a:t>
            </a:r>
            <a:r>
              <a:rPr lang="en-US" sz="2800" b="1" dirty="0" err="1">
                <a:solidFill>
                  <a:schemeClr val="bg1"/>
                </a:solidFill>
                <a:latin typeface="Arial Narrow" panose="020B0606020202030204" pitchFamily="34" charset="0"/>
              </a:rPr>
              <a:t>multiome</a:t>
            </a:r>
            <a:r>
              <a:rPr lang="en-US" sz="2800" b="1" dirty="0">
                <a:solidFill>
                  <a:schemeClr val="bg1"/>
                </a:solidFill>
                <a:latin typeface="Arial Narrow" panose="020B0606020202030204" pitchFamily="34" charset="0"/>
              </a:rPr>
              <a:t> kidney dataset</a:t>
            </a:r>
          </a:p>
        </p:txBody>
      </p:sp>
      <p:sp>
        <p:nvSpPr>
          <p:cNvPr id="17" name="TextBox 16">
            <a:extLst>
              <a:ext uri="{FF2B5EF4-FFF2-40B4-BE49-F238E27FC236}">
                <a16:creationId xmlns:a16="http://schemas.microsoft.com/office/drawing/2014/main" id="{13E2B48D-D2E4-E396-A4A5-0EDE7F1862E6}"/>
              </a:ext>
            </a:extLst>
          </p:cNvPr>
          <p:cNvSpPr txBox="1"/>
          <p:nvPr/>
        </p:nvSpPr>
        <p:spPr>
          <a:xfrm>
            <a:off x="493295" y="1401595"/>
            <a:ext cx="8566484" cy="4862870"/>
          </a:xfrm>
          <a:prstGeom prst="rect">
            <a:avLst/>
          </a:prstGeom>
          <a:noFill/>
        </p:spPr>
        <p:txBody>
          <a:bodyPr wrap="square">
            <a:spAutoFit/>
          </a:bodyPr>
          <a:lstStyle/>
          <a:p>
            <a:pPr>
              <a:buNone/>
            </a:pPr>
            <a:r>
              <a:rPr lang="en-US" sz="2000" dirty="0">
                <a:latin typeface="Arial" panose="020B0604020202020204" pitchFamily="34" charset="0"/>
                <a:cs typeface="Arial" panose="020B0604020202020204" pitchFamily="34" charset="0"/>
              </a:rPr>
              <a:t>For 1 TMF run</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with 23 sample matrices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#cells 1k-25k (total 204k cells) with shared 19k genes</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memory usage is ~60G per run</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Time</a:t>
            </a:r>
          </a:p>
          <a:p>
            <a:pPr lvl="1">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lvl="1">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lvl="1">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lvl="1">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lvl="1">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We compute this for 3-5 different alphas and 5 rand </a:t>
            </a:r>
            <a:r>
              <a:rPr lang="en-US" dirty="0" err="1">
                <a:latin typeface="Arial" panose="020B0604020202020204" pitchFamily="34" charset="0"/>
                <a:cs typeface="Arial" panose="020B0604020202020204" pitchFamily="34" charset="0"/>
              </a:rPr>
              <a:t>inits</a:t>
            </a:r>
            <a:endParaRPr lang="en-US"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results in 4 (k </a:t>
            </a:r>
            <a:r>
              <a:rPr lang="en-US" dirty="0" err="1">
                <a:latin typeface="Arial" panose="020B0604020202020204" pitchFamily="34" charset="0"/>
                <a:cs typeface="Arial" panose="020B0604020202020204" pitchFamily="34" charset="0"/>
              </a:rPr>
              <a:t>nums</a:t>
            </a:r>
            <a:r>
              <a:rPr lang="en-US" dirty="0">
                <a:latin typeface="Arial" panose="020B0604020202020204" pitchFamily="34" charset="0"/>
                <a:cs typeface="Arial" panose="020B0604020202020204" pitchFamily="34" charset="0"/>
              </a:rPr>
              <a:t>) X 5 (alphas) X 5 (rand </a:t>
            </a:r>
            <a:r>
              <a:rPr lang="en-US" dirty="0" err="1">
                <a:latin typeface="Arial" panose="020B0604020202020204" pitchFamily="34" charset="0"/>
                <a:cs typeface="Arial" panose="020B0604020202020204" pitchFamily="34" charset="0"/>
              </a:rPr>
              <a:t>inits</a:t>
            </a:r>
            <a:r>
              <a:rPr lang="en-US" dirty="0">
                <a:latin typeface="Arial" panose="020B0604020202020204" pitchFamily="34" charset="0"/>
                <a:cs typeface="Arial" panose="020B0604020202020204" pitchFamily="34" charset="0"/>
              </a:rPr>
              <a:t>) = </a:t>
            </a:r>
            <a:r>
              <a:rPr lang="en-US" b="1" dirty="0">
                <a:latin typeface="Arial" panose="020B0604020202020204" pitchFamily="34" charset="0"/>
                <a:cs typeface="Arial" panose="020B0604020202020204" pitchFamily="34" charset="0"/>
              </a:rPr>
              <a:t>100 runs</a:t>
            </a: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Without condor, e.g. for 1 k=25, all runs would take</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41hr * 5 (alphas) * 5 (rand </a:t>
            </a:r>
            <a:r>
              <a:rPr lang="en-US" dirty="0" err="1">
                <a:latin typeface="Arial" panose="020B0604020202020204" pitchFamily="34" charset="0"/>
                <a:cs typeface="Arial" panose="020B0604020202020204" pitchFamily="34" charset="0"/>
              </a:rPr>
              <a:t>inits</a:t>
            </a:r>
            <a:r>
              <a:rPr lang="en-US" dirty="0">
                <a:latin typeface="Arial" panose="020B0604020202020204" pitchFamily="34" charset="0"/>
                <a:cs typeface="Arial" panose="020B0604020202020204" pitchFamily="34" charset="0"/>
              </a:rPr>
              <a:t>) = 1025hrs = 42.7 days!!</a:t>
            </a:r>
          </a:p>
        </p:txBody>
      </p:sp>
      <p:pic>
        <p:nvPicPr>
          <p:cNvPr id="3074" name="Picture 2">
            <a:extLst>
              <a:ext uri="{FF2B5EF4-FFF2-40B4-BE49-F238E27FC236}">
                <a16:creationId xmlns:a16="http://schemas.microsoft.com/office/drawing/2014/main" id="{6DC868FC-BE07-FF31-0A3B-502483911B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4737" y="2986057"/>
            <a:ext cx="1693946" cy="1693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768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9B6BD-683E-924A-9B22-635E8CCBA492}"/>
              </a:ext>
            </a:extLst>
          </p:cNvPr>
          <p:cNvSpPr>
            <a:spLocks noGrp="1"/>
          </p:cNvSpPr>
          <p:nvPr>
            <p:ph type="title"/>
          </p:nvPr>
        </p:nvSpPr>
        <p:spPr>
          <a:xfrm>
            <a:off x="0" y="0"/>
            <a:ext cx="9144000" cy="948667"/>
          </a:xfrm>
        </p:spPr>
        <p:txBody>
          <a:bodyPr>
            <a:normAutofit/>
          </a:bodyPr>
          <a:lstStyle/>
          <a:p>
            <a:r>
              <a:rPr lang="en-US" sz="3200" b="1" dirty="0">
                <a:solidFill>
                  <a:schemeClr val="bg1"/>
                </a:solidFill>
                <a:latin typeface="Arial Narrow" panose="020B0604020202020204" pitchFamily="34" charset="0"/>
                <a:cs typeface="Arial Narrow" panose="020B0604020202020204" pitchFamily="34" charset="0"/>
              </a:rPr>
              <a:t>The human body has trillions of cells</a:t>
            </a:r>
          </a:p>
        </p:txBody>
      </p:sp>
      <p:pic>
        <p:nvPicPr>
          <p:cNvPr id="4" name="Picture 3" descr="A picture containing text, person, colorful&#10;&#10;Description automatically generated">
            <a:extLst>
              <a:ext uri="{FF2B5EF4-FFF2-40B4-BE49-F238E27FC236}">
                <a16:creationId xmlns:a16="http://schemas.microsoft.com/office/drawing/2014/main" id="{C1E7E408-23CD-9C41-9CB9-9DD17BA016D5}"/>
              </a:ext>
            </a:extLst>
          </p:cNvPr>
          <p:cNvPicPr>
            <a:picLocks noChangeAspect="1"/>
          </p:cNvPicPr>
          <p:nvPr/>
        </p:nvPicPr>
        <p:blipFill rotWithShape="1">
          <a:blip r:embed="rId3">
            <a:grayscl/>
            <a:extLst>
              <a:ext uri="{BEBA8EAE-BF5A-486C-A8C5-ECC9F3942E4B}">
                <a14:imgProps xmlns:a14="http://schemas.microsoft.com/office/drawing/2010/main">
                  <a14:imgLayer r:embed="rId4">
                    <a14:imgEffect>
                      <a14:sharpenSoften amount="-19000"/>
                    </a14:imgEffect>
                    <a14:imgEffect>
                      <a14:colorTemperature colorTemp="6110"/>
                    </a14:imgEffect>
                    <a14:imgEffect>
                      <a14:saturation sat="101000"/>
                    </a14:imgEffect>
                  </a14:imgLayer>
                </a14:imgProps>
              </a:ext>
            </a:extLst>
          </a:blip>
          <a:srcRect l="23810" t="9091" r="27418"/>
          <a:stretch/>
        </p:blipFill>
        <p:spPr>
          <a:xfrm>
            <a:off x="220717" y="1650399"/>
            <a:ext cx="3599418" cy="4981547"/>
          </a:xfrm>
          <a:prstGeom prst="rect">
            <a:avLst/>
          </a:prstGeom>
          <a:effectLst>
            <a:glow rad="635000">
              <a:schemeClr val="tx1">
                <a:alpha val="79000"/>
              </a:schemeClr>
            </a:glow>
            <a:softEdge rad="88900"/>
          </a:effectLst>
        </p:spPr>
      </p:pic>
      <p:pic>
        <p:nvPicPr>
          <p:cNvPr id="5" name="Picture 4" descr="A spider on a web&#10;&#10;Description automatically generated with medium confidence">
            <a:extLst>
              <a:ext uri="{FF2B5EF4-FFF2-40B4-BE49-F238E27FC236}">
                <a16:creationId xmlns:a16="http://schemas.microsoft.com/office/drawing/2014/main" id="{B3C8DEEF-8E1E-7444-9C6D-2E352235A0AC}"/>
              </a:ext>
            </a:extLst>
          </p:cNvPr>
          <p:cNvPicPr>
            <a:picLocks noChangeAspect="1"/>
          </p:cNvPicPr>
          <p:nvPr/>
        </p:nvPicPr>
        <p:blipFill rotWithShape="1">
          <a:blip r:embed="rId5"/>
          <a:srcRect l="20264" t="2830" r="35385" b="9475"/>
          <a:stretch/>
        </p:blipFill>
        <p:spPr>
          <a:xfrm>
            <a:off x="4143253" y="1710687"/>
            <a:ext cx="951860" cy="1505715"/>
          </a:xfrm>
          <a:prstGeom prst="rect">
            <a:avLst/>
          </a:prstGeom>
        </p:spPr>
      </p:pic>
      <p:pic>
        <p:nvPicPr>
          <p:cNvPr id="6" name="Picture 5">
            <a:extLst>
              <a:ext uri="{FF2B5EF4-FFF2-40B4-BE49-F238E27FC236}">
                <a16:creationId xmlns:a16="http://schemas.microsoft.com/office/drawing/2014/main" id="{633200E4-B2A5-9A49-85B3-64A9939AD18B}"/>
              </a:ext>
            </a:extLst>
          </p:cNvPr>
          <p:cNvPicPr>
            <a:picLocks noChangeAspect="1"/>
          </p:cNvPicPr>
          <p:nvPr/>
        </p:nvPicPr>
        <p:blipFill rotWithShape="1">
          <a:blip r:embed="rId6"/>
          <a:srcRect l="20701" t="50000" r="66530"/>
          <a:stretch/>
        </p:blipFill>
        <p:spPr>
          <a:xfrm>
            <a:off x="5244813" y="1689870"/>
            <a:ext cx="1046386" cy="1505715"/>
          </a:xfrm>
          <a:prstGeom prst="rect">
            <a:avLst/>
          </a:prstGeom>
          <a:effectLst>
            <a:softEdge rad="0"/>
          </a:effectLst>
        </p:spPr>
      </p:pic>
      <p:pic>
        <p:nvPicPr>
          <p:cNvPr id="7" name="Picture 6">
            <a:extLst>
              <a:ext uri="{FF2B5EF4-FFF2-40B4-BE49-F238E27FC236}">
                <a16:creationId xmlns:a16="http://schemas.microsoft.com/office/drawing/2014/main" id="{1E191719-9D3D-C340-A0AD-524BEEDC09C6}"/>
              </a:ext>
            </a:extLst>
          </p:cNvPr>
          <p:cNvPicPr>
            <a:picLocks noChangeAspect="1"/>
          </p:cNvPicPr>
          <p:nvPr/>
        </p:nvPicPr>
        <p:blipFill rotWithShape="1">
          <a:blip r:embed="rId6"/>
          <a:srcRect l="40633" t="2205" r="41453" b="2841"/>
          <a:stretch/>
        </p:blipFill>
        <p:spPr>
          <a:xfrm>
            <a:off x="6440899" y="1689870"/>
            <a:ext cx="951861" cy="1526532"/>
          </a:xfrm>
          <a:prstGeom prst="rect">
            <a:avLst/>
          </a:prstGeom>
          <a:effectLst>
            <a:softEdge rad="0"/>
          </a:effectLst>
        </p:spPr>
      </p:pic>
      <p:pic>
        <p:nvPicPr>
          <p:cNvPr id="13" name="Picture 12">
            <a:extLst>
              <a:ext uri="{FF2B5EF4-FFF2-40B4-BE49-F238E27FC236}">
                <a16:creationId xmlns:a16="http://schemas.microsoft.com/office/drawing/2014/main" id="{30776720-4F06-A040-A644-BD7E3CEFAB00}"/>
              </a:ext>
            </a:extLst>
          </p:cNvPr>
          <p:cNvPicPr>
            <a:picLocks noChangeAspect="1"/>
          </p:cNvPicPr>
          <p:nvPr/>
        </p:nvPicPr>
        <p:blipFill rotWithShape="1">
          <a:blip r:embed="rId6"/>
          <a:srcRect l="81654" b="3848"/>
          <a:stretch/>
        </p:blipFill>
        <p:spPr>
          <a:xfrm>
            <a:off x="7542460" y="1690689"/>
            <a:ext cx="968792" cy="1526530"/>
          </a:xfrm>
          <a:prstGeom prst="rect">
            <a:avLst/>
          </a:prstGeom>
        </p:spPr>
      </p:pic>
      <p:pic>
        <p:nvPicPr>
          <p:cNvPr id="15" name="Picture 14" descr="A picture containing blue, accessory&#10;&#10;Description automatically generated">
            <a:extLst>
              <a:ext uri="{FF2B5EF4-FFF2-40B4-BE49-F238E27FC236}">
                <a16:creationId xmlns:a16="http://schemas.microsoft.com/office/drawing/2014/main" id="{4B3318B5-3981-0646-8259-9EC4F8112E21}"/>
              </a:ext>
            </a:extLst>
          </p:cNvPr>
          <p:cNvPicPr>
            <a:picLocks noChangeAspect="1"/>
          </p:cNvPicPr>
          <p:nvPr/>
        </p:nvPicPr>
        <p:blipFill>
          <a:blip r:embed="rId7"/>
          <a:stretch>
            <a:fillRect/>
          </a:stretch>
        </p:blipFill>
        <p:spPr>
          <a:xfrm>
            <a:off x="4145722" y="3310678"/>
            <a:ext cx="4372409" cy="3279307"/>
          </a:xfrm>
          <a:prstGeom prst="rect">
            <a:avLst/>
          </a:prstGeom>
        </p:spPr>
      </p:pic>
      <p:sp>
        <p:nvSpPr>
          <p:cNvPr id="16" name="TextBox 15">
            <a:extLst>
              <a:ext uri="{FF2B5EF4-FFF2-40B4-BE49-F238E27FC236}">
                <a16:creationId xmlns:a16="http://schemas.microsoft.com/office/drawing/2014/main" id="{982D418D-E817-0847-B17B-BF0F0E174306}"/>
              </a:ext>
            </a:extLst>
          </p:cNvPr>
          <p:cNvSpPr txBox="1"/>
          <p:nvPr/>
        </p:nvSpPr>
        <p:spPr>
          <a:xfrm>
            <a:off x="0" y="6596260"/>
            <a:ext cx="3804247" cy="276999"/>
          </a:xfrm>
          <a:prstGeom prst="rect">
            <a:avLst/>
          </a:prstGeom>
          <a:noFill/>
        </p:spPr>
        <p:txBody>
          <a:bodyPr wrap="none" rtlCol="0">
            <a:spAutoFit/>
          </a:bodyPr>
          <a:lstStyle/>
          <a:p>
            <a:r>
              <a:rPr lang="en-US" sz="1200" dirty="0">
                <a:solidFill>
                  <a:schemeClr val="bg1">
                    <a:lumMod val="65000"/>
                  </a:schemeClr>
                </a:solidFill>
                <a:latin typeface="Arial" panose="020B0604020202020204" pitchFamily="34" charset="0"/>
                <a:cs typeface="Arial" panose="020B0604020202020204" pitchFamily="34" charset="0"/>
              </a:rPr>
              <a:t>Image credit: NHGRI, NIH </a:t>
            </a:r>
            <a:r>
              <a:rPr lang="en-US" sz="1200" dirty="0" err="1">
                <a:solidFill>
                  <a:schemeClr val="bg1">
                    <a:lumMod val="65000"/>
                  </a:schemeClr>
                </a:solidFill>
                <a:latin typeface="Arial" panose="020B0604020202020204" pitchFamily="34" charset="0"/>
                <a:cs typeface="Arial" panose="020B0604020202020204" pitchFamily="34" charset="0"/>
              </a:rPr>
              <a:t>Hubmap</a:t>
            </a:r>
            <a:r>
              <a:rPr lang="en-US" sz="1200" dirty="0">
                <a:solidFill>
                  <a:schemeClr val="bg1">
                    <a:lumMod val="65000"/>
                  </a:schemeClr>
                </a:solidFill>
                <a:latin typeface="Arial" panose="020B0604020202020204" pitchFamily="34" charset="0"/>
                <a:cs typeface="Arial" panose="020B0604020202020204" pitchFamily="34" charset="0"/>
              </a:rPr>
              <a:t>, Human cell atlas</a:t>
            </a:r>
          </a:p>
        </p:txBody>
      </p:sp>
    </p:spTree>
    <p:extLst>
      <p:ext uri="{BB962C8B-B14F-4D97-AF65-F5344CB8AC3E}">
        <p14:creationId xmlns:p14="http://schemas.microsoft.com/office/powerpoint/2010/main" val="13015098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C6484-BACA-3AD4-594B-70EAEA1871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327ABB-F65B-577E-DEB3-CA38E71F2EDD}"/>
              </a:ext>
            </a:extLst>
          </p:cNvPr>
          <p:cNvSpPr>
            <a:spLocks noGrp="1"/>
          </p:cNvSpPr>
          <p:nvPr>
            <p:ph type="title"/>
          </p:nvPr>
        </p:nvSpPr>
        <p:spPr>
          <a:solidFill>
            <a:srgbClr val="021F60"/>
          </a:solidFill>
        </p:spPr>
        <p:txBody>
          <a:bodyPr>
            <a:normAutofit fontScale="90000"/>
          </a:bodyPr>
          <a:lstStyle/>
          <a:p>
            <a:r>
              <a:rPr lang="en-US" dirty="0"/>
              <a:t>Two examples of how GRNs can help disentangle biological complexity</a:t>
            </a:r>
          </a:p>
        </p:txBody>
      </p:sp>
      <p:sp>
        <p:nvSpPr>
          <p:cNvPr id="5" name="TextBox 4">
            <a:extLst>
              <a:ext uri="{FF2B5EF4-FFF2-40B4-BE49-F238E27FC236}">
                <a16:creationId xmlns:a16="http://schemas.microsoft.com/office/drawing/2014/main" id="{47F6AB12-9347-9D34-A7BC-587518CA48C1}"/>
              </a:ext>
            </a:extLst>
          </p:cNvPr>
          <p:cNvSpPr txBox="1"/>
          <p:nvPr/>
        </p:nvSpPr>
        <p:spPr>
          <a:xfrm>
            <a:off x="5397702" y="4318261"/>
            <a:ext cx="31508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Understand Compensatory Renal Growth in kidney</a:t>
            </a:r>
          </a:p>
        </p:txBody>
      </p:sp>
      <p:sp>
        <p:nvSpPr>
          <p:cNvPr id="6" name="TextBox 5">
            <a:extLst>
              <a:ext uri="{FF2B5EF4-FFF2-40B4-BE49-F238E27FC236}">
                <a16:creationId xmlns:a16="http://schemas.microsoft.com/office/drawing/2014/main" id="{B4E3651B-4AF3-FF33-A418-11C402DF2639}"/>
              </a:ext>
            </a:extLst>
          </p:cNvPr>
          <p:cNvSpPr txBox="1"/>
          <p:nvPr/>
        </p:nvSpPr>
        <p:spPr>
          <a:xfrm>
            <a:off x="5397702" y="2218804"/>
            <a:ext cx="31508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Enabling plants to fix nitrogen with aerial roots</a:t>
            </a:r>
          </a:p>
        </p:txBody>
      </p:sp>
      <p:sp>
        <p:nvSpPr>
          <p:cNvPr id="7" name="Rectangle 6">
            <a:extLst>
              <a:ext uri="{FF2B5EF4-FFF2-40B4-BE49-F238E27FC236}">
                <a16:creationId xmlns:a16="http://schemas.microsoft.com/office/drawing/2014/main" id="{A9A5F00D-32DA-3F74-FF58-F49142E38EF8}"/>
              </a:ext>
            </a:extLst>
          </p:cNvPr>
          <p:cNvSpPr/>
          <p:nvPr/>
        </p:nvSpPr>
        <p:spPr>
          <a:xfrm>
            <a:off x="646572" y="4554465"/>
            <a:ext cx="3277625" cy="1002891"/>
          </a:xfrm>
          <a:prstGeom prst="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867"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 name="Rectangle 8">
            <a:extLst>
              <a:ext uri="{FF2B5EF4-FFF2-40B4-BE49-F238E27FC236}">
                <a16:creationId xmlns:a16="http://schemas.microsoft.com/office/drawing/2014/main" id="{3CB04241-EBA3-D807-ADDB-320EF1B0CF6F}"/>
              </a:ext>
            </a:extLst>
          </p:cNvPr>
          <p:cNvSpPr/>
          <p:nvPr/>
        </p:nvSpPr>
        <p:spPr>
          <a:xfrm>
            <a:off x="50570" y="2970825"/>
            <a:ext cx="4841105" cy="1881981"/>
          </a:xfrm>
          <a:prstGeom prst="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867" b="0" i="0" u="none" strike="noStrike" kern="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10" name="Rectangle 9">
            <a:extLst>
              <a:ext uri="{FF2B5EF4-FFF2-40B4-BE49-F238E27FC236}">
                <a16:creationId xmlns:a16="http://schemas.microsoft.com/office/drawing/2014/main" id="{FA78BC81-1C9E-D901-EB97-851B057B7416}"/>
              </a:ext>
            </a:extLst>
          </p:cNvPr>
          <p:cNvSpPr/>
          <p:nvPr/>
        </p:nvSpPr>
        <p:spPr>
          <a:xfrm>
            <a:off x="472087" y="4237250"/>
            <a:ext cx="3772137" cy="1378372"/>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grpSp>
        <p:nvGrpSpPr>
          <p:cNvPr id="16" name="Group 15">
            <a:extLst>
              <a:ext uri="{FF2B5EF4-FFF2-40B4-BE49-F238E27FC236}">
                <a16:creationId xmlns:a16="http://schemas.microsoft.com/office/drawing/2014/main" id="{149D53AD-FBFF-C984-CFA5-A9D97D67B816}"/>
              </a:ext>
            </a:extLst>
          </p:cNvPr>
          <p:cNvGrpSpPr/>
          <p:nvPr/>
        </p:nvGrpSpPr>
        <p:grpSpPr>
          <a:xfrm>
            <a:off x="472087" y="1898966"/>
            <a:ext cx="3772137" cy="1535333"/>
            <a:chOff x="357378" y="2895439"/>
            <a:chExt cx="3772137" cy="1535333"/>
          </a:xfrm>
        </p:grpSpPr>
        <p:pic>
          <p:nvPicPr>
            <p:cNvPr id="1026" name="Picture 2" descr="Sorghum aerial root mucilage">
              <a:extLst>
                <a:ext uri="{FF2B5EF4-FFF2-40B4-BE49-F238E27FC236}">
                  <a16:creationId xmlns:a16="http://schemas.microsoft.com/office/drawing/2014/main" id="{E72652D3-98AE-88EC-3E6C-8DA52DF989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899"/>
            <a:stretch/>
          </p:blipFill>
          <p:spPr bwMode="auto">
            <a:xfrm>
              <a:off x="1341994" y="2984413"/>
              <a:ext cx="1478860" cy="13573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B7681F7A-37B1-E6B5-CF19-E0F65FAC92D2}"/>
                </a:ext>
              </a:extLst>
            </p:cNvPr>
            <p:cNvSpPr/>
            <p:nvPr/>
          </p:nvSpPr>
          <p:spPr>
            <a:xfrm>
              <a:off x="357378" y="2895439"/>
              <a:ext cx="3772137" cy="1535333"/>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grpSp>
      <p:pic>
        <p:nvPicPr>
          <p:cNvPr id="4" name="Picture 3">
            <a:extLst>
              <a:ext uri="{FF2B5EF4-FFF2-40B4-BE49-F238E27FC236}">
                <a16:creationId xmlns:a16="http://schemas.microsoft.com/office/drawing/2014/main" id="{F1589888-A2FF-A27A-3867-503FA488B4D2}"/>
              </a:ext>
            </a:extLst>
          </p:cNvPr>
          <p:cNvPicPr>
            <a:picLocks noChangeAspect="1"/>
          </p:cNvPicPr>
          <p:nvPr/>
        </p:nvPicPr>
        <p:blipFill rotWithShape="1">
          <a:blip r:embed="rId4"/>
          <a:srcRect r="40928"/>
          <a:stretch/>
        </p:blipFill>
        <p:spPr>
          <a:xfrm>
            <a:off x="1170457" y="4307819"/>
            <a:ext cx="2516323" cy="1249537"/>
          </a:xfrm>
          <a:prstGeom prst="rect">
            <a:avLst/>
          </a:prstGeom>
          <a:ln w="28575">
            <a:solidFill>
              <a:schemeClr val="tx1"/>
            </a:solidFill>
          </a:ln>
        </p:spPr>
      </p:pic>
    </p:spTree>
    <p:extLst>
      <p:ext uri="{BB962C8B-B14F-4D97-AF65-F5344CB8AC3E}">
        <p14:creationId xmlns:p14="http://schemas.microsoft.com/office/powerpoint/2010/main" val="328543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nodePh="1">
                                  <p:stCondLst>
                                    <p:cond delay="0"/>
                                  </p:stCondLst>
                                  <p:endCondLst>
                                    <p:cond evt="begin" delay="0">
                                      <p:tn val="13"/>
                                    </p:cond>
                                  </p:end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E159E-42C5-C91E-1844-CC809742E38C}"/>
              </a:ext>
            </a:extLst>
          </p:cNvPr>
          <p:cNvSpPr>
            <a:spLocks noGrp="1"/>
          </p:cNvSpPr>
          <p:nvPr>
            <p:ph type="title"/>
          </p:nvPr>
        </p:nvSpPr>
        <p:spPr>
          <a:solidFill>
            <a:srgbClr val="021F60"/>
          </a:solidFill>
        </p:spPr>
        <p:txBody>
          <a:bodyPr/>
          <a:lstStyle/>
          <a:p>
            <a:r>
              <a:rPr lang="en-US" dirty="0"/>
              <a:t>Directions in lab</a:t>
            </a:r>
          </a:p>
        </p:txBody>
      </p:sp>
      <p:sp>
        <p:nvSpPr>
          <p:cNvPr id="4" name="TextBox 3">
            <a:extLst>
              <a:ext uri="{FF2B5EF4-FFF2-40B4-BE49-F238E27FC236}">
                <a16:creationId xmlns:a16="http://schemas.microsoft.com/office/drawing/2014/main" id="{1D02F11D-85DE-29C1-D234-99619634861C}"/>
              </a:ext>
            </a:extLst>
          </p:cNvPr>
          <p:cNvSpPr txBox="1"/>
          <p:nvPr/>
        </p:nvSpPr>
        <p:spPr>
          <a:xfrm>
            <a:off x="410905" y="1286795"/>
            <a:ext cx="26068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67"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Gene Regulatory Networks</a:t>
            </a:r>
          </a:p>
        </p:txBody>
      </p:sp>
      <p:sp>
        <p:nvSpPr>
          <p:cNvPr id="5" name="TextBox 4">
            <a:extLst>
              <a:ext uri="{FF2B5EF4-FFF2-40B4-BE49-F238E27FC236}">
                <a16:creationId xmlns:a16="http://schemas.microsoft.com/office/drawing/2014/main" id="{B24BE8C3-3E27-34D4-7E3F-71C78C8769C7}"/>
              </a:ext>
            </a:extLst>
          </p:cNvPr>
          <p:cNvSpPr txBox="1"/>
          <p:nvPr/>
        </p:nvSpPr>
        <p:spPr>
          <a:xfrm>
            <a:off x="3362978" y="1286795"/>
            <a:ext cx="24691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67"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3D genome organization</a:t>
            </a:r>
          </a:p>
        </p:txBody>
      </p:sp>
      <p:sp>
        <p:nvSpPr>
          <p:cNvPr id="6" name="TextBox 5">
            <a:extLst>
              <a:ext uri="{FF2B5EF4-FFF2-40B4-BE49-F238E27FC236}">
                <a16:creationId xmlns:a16="http://schemas.microsoft.com/office/drawing/2014/main" id="{74B88B1B-D6CF-ED4B-384E-6582B3BA6DA9}"/>
              </a:ext>
            </a:extLst>
          </p:cNvPr>
          <p:cNvSpPr txBox="1"/>
          <p:nvPr/>
        </p:nvSpPr>
        <p:spPr>
          <a:xfrm>
            <a:off x="6149663" y="1263689"/>
            <a:ext cx="28547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67"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Evolution of gene regulation</a:t>
            </a:r>
          </a:p>
        </p:txBody>
      </p:sp>
      <p:grpSp>
        <p:nvGrpSpPr>
          <p:cNvPr id="7" name="Group 6">
            <a:extLst>
              <a:ext uri="{FF2B5EF4-FFF2-40B4-BE49-F238E27FC236}">
                <a16:creationId xmlns:a16="http://schemas.microsoft.com/office/drawing/2014/main" id="{9EBC52E6-9275-FE9B-A39C-10FD56C9D502}"/>
              </a:ext>
            </a:extLst>
          </p:cNvPr>
          <p:cNvGrpSpPr/>
          <p:nvPr/>
        </p:nvGrpSpPr>
        <p:grpSpPr>
          <a:xfrm>
            <a:off x="6051493" y="1892104"/>
            <a:ext cx="2674876" cy="1649584"/>
            <a:chOff x="22374991" y="10091831"/>
            <a:chExt cx="5352372" cy="2771153"/>
          </a:xfrm>
        </p:grpSpPr>
        <p:pic>
          <p:nvPicPr>
            <p:cNvPr id="8" name="Picture 18" descr="Image result for phylogenetic tree with model organisms">
              <a:extLst>
                <a:ext uri="{FF2B5EF4-FFF2-40B4-BE49-F238E27FC236}">
                  <a16:creationId xmlns:a16="http://schemas.microsoft.com/office/drawing/2014/main" id="{7DB1B579-F812-55A0-23BD-E5C826FDE2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812" t="76780" r="11965" b="10904"/>
            <a:stretch/>
          </p:blipFill>
          <p:spPr bwMode="auto">
            <a:xfrm>
              <a:off x="22374991" y="11597486"/>
              <a:ext cx="1360980" cy="9801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8" descr="Image result for phylogenetic tree with model organisms">
              <a:extLst>
                <a:ext uri="{FF2B5EF4-FFF2-40B4-BE49-F238E27FC236}">
                  <a16:creationId xmlns:a16="http://schemas.microsoft.com/office/drawing/2014/main" id="{6BB5F7E7-840F-4760-9EFD-B70EC7C180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812" t="24714" r="11965" b="64612"/>
            <a:stretch/>
          </p:blipFill>
          <p:spPr bwMode="auto">
            <a:xfrm>
              <a:off x="24354542" y="11753672"/>
              <a:ext cx="1360980" cy="8494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8" descr="Image result for phylogenetic tree with model organisms">
              <a:extLst>
                <a:ext uri="{FF2B5EF4-FFF2-40B4-BE49-F238E27FC236}">
                  <a16:creationId xmlns:a16="http://schemas.microsoft.com/office/drawing/2014/main" id="{17CB4B8D-172F-7187-636B-AF7985437E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812" r="13503" b="74971"/>
            <a:stretch/>
          </p:blipFill>
          <p:spPr bwMode="auto">
            <a:xfrm>
              <a:off x="26908228" y="11506397"/>
              <a:ext cx="819135" cy="135658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CBF774BA-A4A7-2C71-5F1C-4F04D295E7AD}"/>
                </a:ext>
              </a:extLst>
            </p:cNvPr>
            <p:cNvGrpSpPr/>
            <p:nvPr/>
          </p:nvGrpSpPr>
          <p:grpSpPr>
            <a:xfrm>
              <a:off x="23274976" y="10091831"/>
              <a:ext cx="4325627" cy="1529869"/>
              <a:chOff x="24017677" y="11336971"/>
              <a:chExt cx="3452738" cy="3084126"/>
            </a:xfrm>
          </p:grpSpPr>
          <p:cxnSp>
            <p:nvCxnSpPr>
              <p:cNvPr id="12" name="Straight Connector 11">
                <a:extLst>
                  <a:ext uri="{FF2B5EF4-FFF2-40B4-BE49-F238E27FC236}">
                    <a16:creationId xmlns:a16="http://schemas.microsoft.com/office/drawing/2014/main" id="{EEE54E4F-9E3D-F374-BCF6-652B4414136A}"/>
                  </a:ext>
                </a:extLst>
              </p:cNvPr>
              <p:cNvCxnSpPr>
                <a:cxnSpLocks/>
              </p:cNvCxnSpPr>
              <p:nvPr/>
            </p:nvCxnSpPr>
            <p:spPr>
              <a:xfrm>
                <a:off x="25700900" y="11336971"/>
                <a:ext cx="1769515" cy="296347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B119E1A-DE55-938A-F654-E5DC7EDC4569}"/>
                  </a:ext>
                </a:extLst>
              </p:cNvPr>
              <p:cNvCxnSpPr>
                <a:cxnSpLocks/>
              </p:cNvCxnSpPr>
              <p:nvPr/>
            </p:nvCxnSpPr>
            <p:spPr>
              <a:xfrm flipH="1">
                <a:off x="24017677" y="11338055"/>
                <a:ext cx="1718188" cy="296239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2B7D42F-1E7A-20F2-D971-B1143617A1A3}"/>
                  </a:ext>
                </a:extLst>
              </p:cNvPr>
              <p:cNvCxnSpPr>
                <a:cxnSpLocks/>
              </p:cNvCxnSpPr>
              <p:nvPr/>
            </p:nvCxnSpPr>
            <p:spPr>
              <a:xfrm flipH="1">
                <a:off x="25326512" y="12542716"/>
                <a:ext cx="1098670" cy="187838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5" name="Group 14">
            <a:extLst>
              <a:ext uri="{FF2B5EF4-FFF2-40B4-BE49-F238E27FC236}">
                <a16:creationId xmlns:a16="http://schemas.microsoft.com/office/drawing/2014/main" id="{919EDC10-D243-FCBE-28E4-55CD19BADE61}"/>
              </a:ext>
            </a:extLst>
          </p:cNvPr>
          <p:cNvGrpSpPr/>
          <p:nvPr/>
        </p:nvGrpSpPr>
        <p:grpSpPr>
          <a:xfrm>
            <a:off x="203885" y="1672466"/>
            <a:ext cx="3199091" cy="3629322"/>
            <a:chOff x="300800" y="1767469"/>
            <a:chExt cx="4533985" cy="4234554"/>
          </a:xfrm>
        </p:grpSpPr>
        <p:sp>
          <p:nvSpPr>
            <p:cNvPr id="16" name="Rectangle 15">
              <a:extLst>
                <a:ext uri="{FF2B5EF4-FFF2-40B4-BE49-F238E27FC236}">
                  <a16:creationId xmlns:a16="http://schemas.microsoft.com/office/drawing/2014/main" id="{2BAA7CF7-588C-DBA9-03D0-30F340E30A38}"/>
                </a:ext>
              </a:extLst>
            </p:cNvPr>
            <p:cNvSpPr/>
            <p:nvPr/>
          </p:nvSpPr>
          <p:spPr>
            <a:xfrm>
              <a:off x="607835" y="3859846"/>
              <a:ext cx="2312542" cy="21098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0243D7E2-8B1B-0AF2-DC26-28AB72041BAB}"/>
                </a:ext>
              </a:extLst>
            </p:cNvPr>
            <p:cNvSpPr/>
            <p:nvPr/>
          </p:nvSpPr>
          <p:spPr>
            <a:xfrm>
              <a:off x="2935663" y="3851378"/>
              <a:ext cx="840901" cy="219456"/>
            </a:xfrm>
            <a:prstGeom prst="rect">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000000"/>
                </a:solidFill>
                <a:effectLst/>
                <a:uLnTx/>
                <a:uFillTx/>
                <a:latin typeface="Calibri" panose="020F0502020204030204"/>
                <a:ea typeface="+mn-ea"/>
                <a:cs typeface="+mn-cs"/>
                <a:sym typeface="Arial"/>
              </a:endParaRPr>
            </a:p>
          </p:txBody>
        </p:sp>
        <p:cxnSp>
          <p:nvCxnSpPr>
            <p:cNvPr id="18" name="Straight Connector 17">
              <a:extLst>
                <a:ext uri="{FF2B5EF4-FFF2-40B4-BE49-F238E27FC236}">
                  <a16:creationId xmlns:a16="http://schemas.microsoft.com/office/drawing/2014/main" id="{2C2089C9-1A8B-FEDD-CDA6-8CF77125B3F0}"/>
                </a:ext>
              </a:extLst>
            </p:cNvPr>
            <p:cNvCxnSpPr>
              <a:cxnSpLocks/>
            </p:cNvCxnSpPr>
            <p:nvPr/>
          </p:nvCxnSpPr>
          <p:spPr>
            <a:xfrm flipH="1" flipV="1">
              <a:off x="2918453" y="3628341"/>
              <a:ext cx="4119" cy="403925"/>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8BD81FFD-1B49-7549-8E72-2FF0BB0729E6}"/>
                </a:ext>
              </a:extLst>
            </p:cNvPr>
            <p:cNvCxnSpPr>
              <a:cxnSpLocks/>
            </p:cNvCxnSpPr>
            <p:nvPr/>
          </p:nvCxnSpPr>
          <p:spPr>
            <a:xfrm>
              <a:off x="2914966" y="3630055"/>
              <a:ext cx="698710" cy="3483"/>
            </a:xfrm>
            <a:prstGeom prst="straightConnector1">
              <a:avLst/>
            </a:prstGeom>
            <a:ln w="285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Down Arrow 19">
              <a:extLst>
                <a:ext uri="{FF2B5EF4-FFF2-40B4-BE49-F238E27FC236}">
                  <a16:creationId xmlns:a16="http://schemas.microsoft.com/office/drawing/2014/main" id="{45DB1DC9-8D6E-41F8-10CF-EF534A182973}"/>
                </a:ext>
              </a:extLst>
            </p:cNvPr>
            <p:cNvSpPr/>
            <p:nvPr/>
          </p:nvSpPr>
          <p:spPr>
            <a:xfrm>
              <a:off x="3394739" y="4078094"/>
              <a:ext cx="256949" cy="299015"/>
            </a:xfrm>
            <a:prstGeom prst="downArrow">
              <a:avLst/>
            </a:prstGeom>
            <a:gradFill flip="none" rotWithShape="1">
              <a:gsLst>
                <a:gs pos="0">
                  <a:srgbClr val="FF0000"/>
                </a:gs>
                <a:gs pos="100000">
                  <a:srgbClr val="FFFFFF"/>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1" name="TextBox 20">
              <a:extLst>
                <a:ext uri="{FF2B5EF4-FFF2-40B4-BE49-F238E27FC236}">
                  <a16:creationId xmlns:a16="http://schemas.microsoft.com/office/drawing/2014/main" id="{2B5D7DF8-F3A8-0D08-5437-E15DFA1B442F}"/>
                </a:ext>
              </a:extLst>
            </p:cNvPr>
            <p:cNvSpPr txBox="1"/>
            <p:nvPr/>
          </p:nvSpPr>
          <p:spPr>
            <a:xfrm>
              <a:off x="3164742" y="3767001"/>
              <a:ext cx="32537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1" u="none" strike="noStrike" kern="0" cap="none" spc="0" normalizeH="0" baseline="0" noProof="0" dirty="0">
                  <a:ln>
                    <a:noFill/>
                  </a:ln>
                  <a:solidFill>
                    <a:srgbClr val="000000"/>
                  </a:solidFill>
                  <a:effectLst/>
                  <a:uLnTx/>
                  <a:uFillTx/>
                  <a:latin typeface="Arial Narrow"/>
                  <a:cs typeface="Arial Narrow"/>
                  <a:sym typeface="Arial"/>
                </a:rPr>
                <a:t>Y</a:t>
              </a:r>
              <a:endParaRPr kumimoji="0" lang="en-US" sz="1600" b="0" i="1" u="none" strike="noStrike" kern="0" cap="none" spc="0" normalizeH="0" baseline="-25000" noProof="0" dirty="0">
                <a:ln>
                  <a:noFill/>
                </a:ln>
                <a:solidFill>
                  <a:srgbClr val="000000"/>
                </a:solidFill>
                <a:effectLst/>
                <a:uLnTx/>
                <a:uFillTx/>
                <a:latin typeface="Arial Narrow"/>
                <a:cs typeface="Arial Narrow"/>
                <a:sym typeface="Arial"/>
              </a:endParaRPr>
            </a:p>
          </p:txBody>
        </p:sp>
        <p:sp>
          <p:nvSpPr>
            <p:cNvPr id="22" name="Rectangle 21">
              <a:extLst>
                <a:ext uri="{FF2B5EF4-FFF2-40B4-BE49-F238E27FC236}">
                  <a16:creationId xmlns:a16="http://schemas.microsoft.com/office/drawing/2014/main" id="{487210F8-9FE9-76E8-FE8B-A6A01FB3B851}"/>
                </a:ext>
              </a:extLst>
            </p:cNvPr>
            <p:cNvSpPr/>
            <p:nvPr/>
          </p:nvSpPr>
          <p:spPr>
            <a:xfrm>
              <a:off x="1021315" y="3862831"/>
              <a:ext cx="570132" cy="201168"/>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23" name="Rectangle 22">
              <a:extLst>
                <a:ext uri="{FF2B5EF4-FFF2-40B4-BE49-F238E27FC236}">
                  <a16:creationId xmlns:a16="http://schemas.microsoft.com/office/drawing/2014/main" id="{A893EF15-5B73-20DC-7C1A-79FB07BB6405}"/>
                </a:ext>
              </a:extLst>
            </p:cNvPr>
            <p:cNvSpPr/>
            <p:nvPr/>
          </p:nvSpPr>
          <p:spPr>
            <a:xfrm>
              <a:off x="1918097" y="3862831"/>
              <a:ext cx="706901" cy="201168"/>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cxnSp>
          <p:nvCxnSpPr>
            <p:cNvPr id="24" name="Straight Connector 23">
              <a:extLst>
                <a:ext uri="{FF2B5EF4-FFF2-40B4-BE49-F238E27FC236}">
                  <a16:creationId xmlns:a16="http://schemas.microsoft.com/office/drawing/2014/main" id="{996FA8F8-3EF8-A92C-5337-D1D5450796EE}"/>
                </a:ext>
              </a:extLst>
            </p:cNvPr>
            <p:cNvCxnSpPr>
              <a:cxnSpLocks/>
            </p:cNvCxnSpPr>
            <p:nvPr/>
          </p:nvCxnSpPr>
          <p:spPr>
            <a:xfrm flipV="1">
              <a:off x="589991" y="3855673"/>
              <a:ext cx="3211864" cy="0"/>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5" name="Freeform 10">
              <a:extLst>
                <a:ext uri="{FF2B5EF4-FFF2-40B4-BE49-F238E27FC236}">
                  <a16:creationId xmlns:a16="http://schemas.microsoft.com/office/drawing/2014/main" id="{38EF71D3-8FCD-8E86-455B-30DD61AD3638}"/>
                </a:ext>
              </a:extLst>
            </p:cNvPr>
            <p:cNvSpPr>
              <a:spLocks/>
            </p:cNvSpPr>
            <p:nvPr/>
          </p:nvSpPr>
          <p:spPr bwMode="auto">
            <a:xfrm>
              <a:off x="2784036" y="4360315"/>
              <a:ext cx="1316019" cy="140648"/>
            </a:xfrm>
            <a:custGeom>
              <a:avLst/>
              <a:gdLst/>
              <a:ahLst/>
              <a:cxnLst>
                <a:cxn ang="0">
                  <a:pos x="0" y="73"/>
                </a:cxn>
                <a:cxn ang="0">
                  <a:pos x="104" y="1"/>
                </a:cxn>
                <a:cxn ang="0">
                  <a:pos x="224" y="65"/>
                </a:cxn>
                <a:cxn ang="0">
                  <a:pos x="344" y="17"/>
                </a:cxn>
                <a:cxn ang="0">
                  <a:pos x="472" y="73"/>
                </a:cxn>
                <a:cxn ang="0">
                  <a:pos x="592" y="17"/>
                </a:cxn>
                <a:cxn ang="0">
                  <a:pos x="712" y="73"/>
                </a:cxn>
                <a:cxn ang="0">
                  <a:pos x="832" y="17"/>
                </a:cxn>
                <a:cxn ang="0">
                  <a:pos x="936" y="73"/>
                </a:cxn>
                <a:cxn ang="0">
                  <a:pos x="1048" y="25"/>
                </a:cxn>
                <a:cxn ang="0">
                  <a:pos x="1128" y="65"/>
                </a:cxn>
              </a:cxnLst>
              <a:rect l="0" t="0" r="r" b="b"/>
              <a:pathLst>
                <a:path w="1128" h="74">
                  <a:moveTo>
                    <a:pt x="0" y="73"/>
                  </a:moveTo>
                  <a:cubicBezTo>
                    <a:pt x="33" y="37"/>
                    <a:pt x="67" y="2"/>
                    <a:pt x="104" y="1"/>
                  </a:cubicBezTo>
                  <a:cubicBezTo>
                    <a:pt x="141" y="0"/>
                    <a:pt x="184" y="62"/>
                    <a:pt x="224" y="65"/>
                  </a:cubicBezTo>
                  <a:cubicBezTo>
                    <a:pt x="264" y="68"/>
                    <a:pt x="303" y="16"/>
                    <a:pt x="344" y="17"/>
                  </a:cubicBezTo>
                  <a:cubicBezTo>
                    <a:pt x="385" y="18"/>
                    <a:pt x="431" y="73"/>
                    <a:pt x="472" y="73"/>
                  </a:cubicBezTo>
                  <a:cubicBezTo>
                    <a:pt x="513" y="73"/>
                    <a:pt x="552" y="17"/>
                    <a:pt x="592" y="17"/>
                  </a:cubicBezTo>
                  <a:cubicBezTo>
                    <a:pt x="632" y="17"/>
                    <a:pt x="672" y="73"/>
                    <a:pt x="712" y="73"/>
                  </a:cubicBezTo>
                  <a:cubicBezTo>
                    <a:pt x="752" y="73"/>
                    <a:pt x="795" y="17"/>
                    <a:pt x="832" y="17"/>
                  </a:cubicBezTo>
                  <a:cubicBezTo>
                    <a:pt x="869" y="17"/>
                    <a:pt x="900" y="72"/>
                    <a:pt x="936" y="73"/>
                  </a:cubicBezTo>
                  <a:cubicBezTo>
                    <a:pt x="972" y="74"/>
                    <a:pt x="1016" y="26"/>
                    <a:pt x="1048" y="25"/>
                  </a:cubicBezTo>
                  <a:cubicBezTo>
                    <a:pt x="1080" y="24"/>
                    <a:pt x="1115" y="58"/>
                    <a:pt x="1128" y="65"/>
                  </a:cubicBezTo>
                </a:path>
              </a:pathLst>
            </a:custGeom>
            <a:noFill/>
            <a:ln w="28575" cap="flat" cmpd="sng">
              <a:solidFill>
                <a:srgbClr val="FF0000"/>
              </a:solidFill>
              <a:prstDash val="solid"/>
              <a:round/>
              <a:headEnd/>
              <a:tailEnd/>
            </a:ln>
            <a:effectLst/>
          </p:spPr>
          <p:txBody>
            <a:bodyPr wrap="square" lIns="90487" tIns="44450" rIns="90487" bIns="4445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sysClr val="windowText" lastClr="000000"/>
                </a:solidFill>
                <a:effectLst/>
                <a:uLnTx/>
                <a:uFillTx/>
                <a:latin typeface="Arial"/>
                <a:cs typeface="Arial"/>
                <a:sym typeface="Arial"/>
              </a:endParaRPr>
            </a:p>
          </p:txBody>
        </p:sp>
        <p:sp>
          <p:nvSpPr>
            <p:cNvPr id="26" name="Freeform 11">
              <a:extLst>
                <a:ext uri="{FF2B5EF4-FFF2-40B4-BE49-F238E27FC236}">
                  <a16:creationId xmlns:a16="http://schemas.microsoft.com/office/drawing/2014/main" id="{ED2415AD-7454-D03C-61DF-268EF18C5677}"/>
                </a:ext>
              </a:extLst>
            </p:cNvPr>
            <p:cNvSpPr>
              <a:spLocks/>
            </p:cNvSpPr>
            <p:nvPr/>
          </p:nvSpPr>
          <p:spPr bwMode="auto">
            <a:xfrm>
              <a:off x="2791657" y="4436736"/>
              <a:ext cx="1268781" cy="142555"/>
            </a:xfrm>
            <a:custGeom>
              <a:avLst/>
              <a:gdLst/>
              <a:ahLst/>
              <a:cxnLst>
                <a:cxn ang="0">
                  <a:pos x="0" y="73"/>
                </a:cxn>
                <a:cxn ang="0">
                  <a:pos x="104" y="1"/>
                </a:cxn>
                <a:cxn ang="0">
                  <a:pos x="224" y="65"/>
                </a:cxn>
                <a:cxn ang="0">
                  <a:pos x="344" y="17"/>
                </a:cxn>
                <a:cxn ang="0">
                  <a:pos x="472" y="73"/>
                </a:cxn>
                <a:cxn ang="0">
                  <a:pos x="592" y="17"/>
                </a:cxn>
                <a:cxn ang="0">
                  <a:pos x="712" y="73"/>
                </a:cxn>
                <a:cxn ang="0">
                  <a:pos x="832" y="17"/>
                </a:cxn>
                <a:cxn ang="0">
                  <a:pos x="936" y="73"/>
                </a:cxn>
                <a:cxn ang="0">
                  <a:pos x="1048" y="25"/>
                </a:cxn>
                <a:cxn ang="0">
                  <a:pos x="1128" y="65"/>
                </a:cxn>
              </a:cxnLst>
              <a:rect l="0" t="0" r="r" b="b"/>
              <a:pathLst>
                <a:path w="1128" h="74">
                  <a:moveTo>
                    <a:pt x="0" y="73"/>
                  </a:moveTo>
                  <a:cubicBezTo>
                    <a:pt x="33" y="37"/>
                    <a:pt x="67" y="2"/>
                    <a:pt x="104" y="1"/>
                  </a:cubicBezTo>
                  <a:cubicBezTo>
                    <a:pt x="141" y="0"/>
                    <a:pt x="184" y="62"/>
                    <a:pt x="224" y="65"/>
                  </a:cubicBezTo>
                  <a:cubicBezTo>
                    <a:pt x="264" y="68"/>
                    <a:pt x="303" y="16"/>
                    <a:pt x="344" y="17"/>
                  </a:cubicBezTo>
                  <a:cubicBezTo>
                    <a:pt x="385" y="18"/>
                    <a:pt x="431" y="73"/>
                    <a:pt x="472" y="73"/>
                  </a:cubicBezTo>
                  <a:cubicBezTo>
                    <a:pt x="513" y="73"/>
                    <a:pt x="552" y="17"/>
                    <a:pt x="592" y="17"/>
                  </a:cubicBezTo>
                  <a:cubicBezTo>
                    <a:pt x="632" y="17"/>
                    <a:pt x="672" y="73"/>
                    <a:pt x="712" y="73"/>
                  </a:cubicBezTo>
                  <a:cubicBezTo>
                    <a:pt x="752" y="73"/>
                    <a:pt x="795" y="17"/>
                    <a:pt x="832" y="17"/>
                  </a:cubicBezTo>
                  <a:cubicBezTo>
                    <a:pt x="869" y="17"/>
                    <a:pt x="900" y="72"/>
                    <a:pt x="936" y="73"/>
                  </a:cubicBezTo>
                  <a:cubicBezTo>
                    <a:pt x="972" y="74"/>
                    <a:pt x="1016" y="26"/>
                    <a:pt x="1048" y="25"/>
                  </a:cubicBezTo>
                  <a:cubicBezTo>
                    <a:pt x="1080" y="24"/>
                    <a:pt x="1115" y="58"/>
                    <a:pt x="1128" y="65"/>
                  </a:cubicBezTo>
                </a:path>
              </a:pathLst>
            </a:custGeom>
            <a:noFill/>
            <a:ln w="28575" cap="flat" cmpd="sng">
              <a:solidFill>
                <a:srgbClr val="FF0000"/>
              </a:solidFill>
              <a:prstDash val="solid"/>
              <a:round/>
              <a:headEnd/>
              <a:tailEnd/>
            </a:ln>
            <a:effectLst/>
          </p:spPr>
          <p:txBody>
            <a:bodyPr wrap="square" lIns="90487" tIns="44450" rIns="90487" bIns="4445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ysClr val="windowText" lastClr="000000"/>
                </a:solidFill>
                <a:effectLst/>
                <a:uLnTx/>
                <a:uFillTx/>
                <a:latin typeface="Arial"/>
                <a:cs typeface="Arial"/>
                <a:sym typeface="Arial"/>
              </a:endParaRPr>
            </a:p>
          </p:txBody>
        </p:sp>
        <p:sp>
          <p:nvSpPr>
            <p:cNvPr id="27" name="Freeform 26">
              <a:extLst>
                <a:ext uri="{FF2B5EF4-FFF2-40B4-BE49-F238E27FC236}">
                  <a16:creationId xmlns:a16="http://schemas.microsoft.com/office/drawing/2014/main" id="{C75B029F-52A1-EFE6-C9E3-644AF96D3D66}"/>
                </a:ext>
              </a:extLst>
            </p:cNvPr>
            <p:cNvSpPr/>
            <p:nvPr/>
          </p:nvSpPr>
          <p:spPr>
            <a:xfrm rot="20814899">
              <a:off x="1072089" y="3387012"/>
              <a:ext cx="500310" cy="525862"/>
            </a:xfrm>
            <a:custGeom>
              <a:avLst/>
              <a:gdLst>
                <a:gd name="connsiteX0" fmla="*/ 452966 w 529166"/>
                <a:gd name="connsiteY0" fmla="*/ 36689 h 382411"/>
                <a:gd name="connsiteX1" fmla="*/ 55033 w 529166"/>
                <a:gd name="connsiteY1" fmla="*/ 36689 h 382411"/>
                <a:gd name="connsiteX2" fmla="*/ 122766 w 529166"/>
                <a:gd name="connsiteY2" fmla="*/ 256822 h 382411"/>
                <a:gd name="connsiteX3" fmla="*/ 376766 w 529166"/>
                <a:gd name="connsiteY3" fmla="*/ 231422 h 382411"/>
                <a:gd name="connsiteX4" fmla="*/ 342899 w 529166"/>
                <a:gd name="connsiteY4" fmla="*/ 333022 h 382411"/>
                <a:gd name="connsiteX5" fmla="*/ 495299 w 529166"/>
                <a:gd name="connsiteY5" fmla="*/ 358422 h 382411"/>
                <a:gd name="connsiteX6" fmla="*/ 512233 w 529166"/>
                <a:gd name="connsiteY6" fmla="*/ 189089 h 382411"/>
                <a:gd name="connsiteX7" fmla="*/ 452966 w 529166"/>
                <a:gd name="connsiteY7" fmla="*/ 36689 h 38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166" h="382411">
                  <a:moveTo>
                    <a:pt x="452966" y="36689"/>
                  </a:moveTo>
                  <a:cubicBezTo>
                    <a:pt x="376766" y="11289"/>
                    <a:pt x="110066" y="0"/>
                    <a:pt x="55033" y="36689"/>
                  </a:cubicBezTo>
                  <a:cubicBezTo>
                    <a:pt x="0" y="73378"/>
                    <a:pt x="69144" y="224367"/>
                    <a:pt x="122766" y="256822"/>
                  </a:cubicBezTo>
                  <a:cubicBezTo>
                    <a:pt x="176388" y="289278"/>
                    <a:pt x="340077" y="218722"/>
                    <a:pt x="376766" y="231422"/>
                  </a:cubicBezTo>
                  <a:cubicBezTo>
                    <a:pt x="413455" y="244122"/>
                    <a:pt x="323144" y="311855"/>
                    <a:pt x="342899" y="333022"/>
                  </a:cubicBezTo>
                  <a:cubicBezTo>
                    <a:pt x="362654" y="354189"/>
                    <a:pt x="467077" y="382411"/>
                    <a:pt x="495299" y="358422"/>
                  </a:cubicBezTo>
                  <a:cubicBezTo>
                    <a:pt x="523521" y="334433"/>
                    <a:pt x="522111" y="242711"/>
                    <a:pt x="512233" y="189089"/>
                  </a:cubicBezTo>
                  <a:cubicBezTo>
                    <a:pt x="502355" y="135467"/>
                    <a:pt x="529166" y="62089"/>
                    <a:pt x="452966" y="36689"/>
                  </a:cubicBezTo>
                  <a:close/>
                </a:path>
              </a:pathLst>
            </a:custGeom>
            <a:solidFill>
              <a:schemeClr val="accent1">
                <a:lumMod val="40000"/>
                <a:lumOff val="60000"/>
              </a:schemeClr>
            </a:solidFill>
            <a:ln>
              <a:solidFill>
                <a:srgbClr val="37609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8" name="Freeform 27">
              <a:extLst>
                <a:ext uri="{FF2B5EF4-FFF2-40B4-BE49-F238E27FC236}">
                  <a16:creationId xmlns:a16="http://schemas.microsoft.com/office/drawing/2014/main" id="{66003F03-BAD0-5111-3993-D29A75C309F6}"/>
                </a:ext>
              </a:extLst>
            </p:cNvPr>
            <p:cNvSpPr/>
            <p:nvPr/>
          </p:nvSpPr>
          <p:spPr>
            <a:xfrm>
              <a:off x="1901780" y="3323398"/>
              <a:ext cx="758918" cy="588537"/>
            </a:xfrm>
            <a:custGeom>
              <a:avLst/>
              <a:gdLst>
                <a:gd name="connsiteX0" fmla="*/ 100188 w 392288"/>
                <a:gd name="connsiteY0" fmla="*/ 33866 h 364067"/>
                <a:gd name="connsiteX1" fmla="*/ 7055 w 392288"/>
                <a:gd name="connsiteY1" fmla="*/ 93133 h 364067"/>
                <a:gd name="connsiteX2" fmla="*/ 57855 w 392288"/>
                <a:gd name="connsiteY2" fmla="*/ 203200 h 364067"/>
                <a:gd name="connsiteX3" fmla="*/ 176388 w 392288"/>
                <a:gd name="connsiteY3" fmla="*/ 313266 h 364067"/>
                <a:gd name="connsiteX4" fmla="*/ 261055 w 392288"/>
                <a:gd name="connsiteY4" fmla="*/ 203200 h 364067"/>
                <a:gd name="connsiteX5" fmla="*/ 379588 w 392288"/>
                <a:gd name="connsiteY5" fmla="*/ 355600 h 364067"/>
                <a:gd name="connsiteX6" fmla="*/ 337255 w 392288"/>
                <a:gd name="connsiteY6" fmla="*/ 152400 h 364067"/>
                <a:gd name="connsiteX7" fmla="*/ 227188 w 392288"/>
                <a:gd name="connsiteY7" fmla="*/ 16933 h 364067"/>
                <a:gd name="connsiteX8" fmla="*/ 100188 w 392288"/>
                <a:gd name="connsiteY8" fmla="*/ 33866 h 36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288" h="364067">
                  <a:moveTo>
                    <a:pt x="100188" y="33866"/>
                  </a:moveTo>
                  <a:cubicBezTo>
                    <a:pt x="63499" y="46566"/>
                    <a:pt x="14110" y="64911"/>
                    <a:pt x="7055" y="93133"/>
                  </a:cubicBezTo>
                  <a:cubicBezTo>
                    <a:pt x="0" y="121355"/>
                    <a:pt x="29633" y="166511"/>
                    <a:pt x="57855" y="203200"/>
                  </a:cubicBezTo>
                  <a:cubicBezTo>
                    <a:pt x="86077" y="239889"/>
                    <a:pt x="142521" y="313266"/>
                    <a:pt x="176388" y="313266"/>
                  </a:cubicBezTo>
                  <a:cubicBezTo>
                    <a:pt x="210255" y="313266"/>
                    <a:pt x="227188" y="196144"/>
                    <a:pt x="261055" y="203200"/>
                  </a:cubicBezTo>
                  <a:cubicBezTo>
                    <a:pt x="294922" y="210256"/>
                    <a:pt x="366888" y="364067"/>
                    <a:pt x="379588" y="355600"/>
                  </a:cubicBezTo>
                  <a:cubicBezTo>
                    <a:pt x="392288" y="347133"/>
                    <a:pt x="362655" y="208845"/>
                    <a:pt x="337255" y="152400"/>
                  </a:cubicBezTo>
                  <a:cubicBezTo>
                    <a:pt x="311855" y="95956"/>
                    <a:pt x="270933" y="33866"/>
                    <a:pt x="227188" y="16933"/>
                  </a:cubicBezTo>
                  <a:cubicBezTo>
                    <a:pt x="183444" y="0"/>
                    <a:pt x="136877" y="21166"/>
                    <a:pt x="100188" y="33866"/>
                  </a:cubicBezTo>
                  <a:close/>
                </a:path>
              </a:pathLst>
            </a:custGeom>
            <a:solidFill>
              <a:schemeClr val="accent1">
                <a:lumMod val="40000"/>
                <a:lumOff val="60000"/>
              </a:schemeClr>
            </a:solidFill>
            <a:ln>
              <a:solidFill>
                <a:srgbClr val="37609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9" name="TextBox 28">
              <a:extLst>
                <a:ext uri="{FF2B5EF4-FFF2-40B4-BE49-F238E27FC236}">
                  <a16:creationId xmlns:a16="http://schemas.microsoft.com/office/drawing/2014/main" id="{005A0798-7D76-FF51-19CF-7F5B3945CC30}"/>
                </a:ext>
              </a:extLst>
            </p:cNvPr>
            <p:cNvSpPr txBox="1"/>
            <p:nvPr/>
          </p:nvSpPr>
          <p:spPr>
            <a:xfrm>
              <a:off x="1050459" y="3383668"/>
              <a:ext cx="602434" cy="3950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1" u="none" strike="noStrike" kern="0" cap="none" spc="0" normalizeH="0" baseline="0" noProof="0" dirty="0">
                  <a:ln>
                    <a:noFill/>
                  </a:ln>
                  <a:solidFill>
                    <a:srgbClr val="000000"/>
                  </a:solidFill>
                  <a:effectLst/>
                  <a:uLnTx/>
                  <a:uFillTx/>
                  <a:latin typeface="Arial Narrow"/>
                  <a:cs typeface="Arial Narrow"/>
                  <a:sym typeface="Arial"/>
                </a:rPr>
                <a:t>X</a:t>
              </a:r>
              <a:r>
                <a:rPr kumimoji="0" lang="en-US" sz="1600" b="0" i="1" u="none" strike="noStrike" kern="0" cap="none" spc="0" normalizeH="0" baseline="-25000" noProof="0" dirty="0">
                  <a:ln>
                    <a:noFill/>
                  </a:ln>
                  <a:solidFill>
                    <a:srgbClr val="000000"/>
                  </a:solidFill>
                  <a:effectLst/>
                  <a:uLnTx/>
                  <a:uFillTx/>
                  <a:latin typeface="Arial Narrow"/>
                  <a:cs typeface="Arial Narrow"/>
                  <a:sym typeface="Arial"/>
                </a:rPr>
                <a:t>1</a:t>
              </a:r>
            </a:p>
          </p:txBody>
        </p:sp>
        <p:sp>
          <p:nvSpPr>
            <p:cNvPr id="30" name="TextBox 29">
              <a:extLst>
                <a:ext uri="{FF2B5EF4-FFF2-40B4-BE49-F238E27FC236}">
                  <a16:creationId xmlns:a16="http://schemas.microsoft.com/office/drawing/2014/main" id="{1735A789-8099-FD02-8A3E-5B3FD5688D68}"/>
                </a:ext>
              </a:extLst>
            </p:cNvPr>
            <p:cNvSpPr txBox="1"/>
            <p:nvPr/>
          </p:nvSpPr>
          <p:spPr>
            <a:xfrm>
              <a:off x="1988128" y="3383668"/>
              <a:ext cx="640066" cy="3950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1" u="none" strike="noStrike" kern="0" cap="none" spc="0" normalizeH="0" baseline="0" noProof="0" dirty="0">
                  <a:ln>
                    <a:noFill/>
                  </a:ln>
                  <a:solidFill>
                    <a:srgbClr val="000000"/>
                  </a:solidFill>
                  <a:effectLst/>
                  <a:uLnTx/>
                  <a:uFillTx/>
                  <a:latin typeface="Arial Narrow"/>
                  <a:cs typeface="Arial Narrow"/>
                  <a:sym typeface="Arial"/>
                </a:rPr>
                <a:t>X</a:t>
              </a:r>
              <a:r>
                <a:rPr kumimoji="0" lang="en-US" sz="1600" b="0" i="1" u="none" strike="noStrike" kern="0" cap="none" spc="0" normalizeH="0" baseline="-25000" noProof="0" dirty="0">
                  <a:ln>
                    <a:noFill/>
                  </a:ln>
                  <a:solidFill>
                    <a:srgbClr val="000000"/>
                  </a:solidFill>
                  <a:effectLst/>
                  <a:uLnTx/>
                  <a:uFillTx/>
                  <a:latin typeface="Arial Narrow"/>
                  <a:cs typeface="Arial Narrow"/>
                  <a:sym typeface="Arial"/>
                </a:rPr>
                <a:t>2</a:t>
              </a:r>
            </a:p>
          </p:txBody>
        </p:sp>
        <p:cxnSp>
          <p:nvCxnSpPr>
            <p:cNvPr id="31" name="Straight Connector 30">
              <a:extLst>
                <a:ext uri="{FF2B5EF4-FFF2-40B4-BE49-F238E27FC236}">
                  <a16:creationId xmlns:a16="http://schemas.microsoft.com/office/drawing/2014/main" id="{22D0CBAC-DF38-8D62-0F4D-040CB74C3579}"/>
                </a:ext>
              </a:extLst>
            </p:cNvPr>
            <p:cNvCxnSpPr>
              <a:cxnSpLocks/>
            </p:cNvCxnSpPr>
            <p:nvPr/>
          </p:nvCxnSpPr>
          <p:spPr>
            <a:xfrm>
              <a:off x="589992" y="4056088"/>
              <a:ext cx="3211864" cy="0"/>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2" name="Picture 31" descr="dna_protein_v2.pdf">
              <a:extLst>
                <a:ext uri="{FF2B5EF4-FFF2-40B4-BE49-F238E27FC236}">
                  <a16:creationId xmlns:a16="http://schemas.microsoft.com/office/drawing/2014/main" id="{76B4657A-5D99-7307-ADEF-F46F580EF3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800" y="1767469"/>
              <a:ext cx="4533985" cy="1371826"/>
            </a:xfrm>
            <a:prstGeom prst="rect">
              <a:avLst/>
            </a:prstGeom>
          </p:spPr>
        </p:pic>
        <p:cxnSp>
          <p:nvCxnSpPr>
            <p:cNvPr id="33" name="Straight Connector 32">
              <a:extLst>
                <a:ext uri="{FF2B5EF4-FFF2-40B4-BE49-F238E27FC236}">
                  <a16:creationId xmlns:a16="http://schemas.microsoft.com/office/drawing/2014/main" id="{7E61D775-DBA7-F2D0-9B99-42E71BFD1DE7}"/>
                </a:ext>
              </a:extLst>
            </p:cNvPr>
            <p:cNvCxnSpPr>
              <a:cxnSpLocks/>
            </p:cNvCxnSpPr>
            <p:nvPr/>
          </p:nvCxnSpPr>
          <p:spPr>
            <a:xfrm flipH="1">
              <a:off x="1413573" y="2973496"/>
              <a:ext cx="1958790" cy="35344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6DE6C071-77F1-2D2D-0A57-1698B822702C}"/>
                </a:ext>
              </a:extLst>
            </p:cNvPr>
            <p:cNvCxnSpPr>
              <a:cxnSpLocks/>
            </p:cNvCxnSpPr>
            <p:nvPr/>
          </p:nvCxnSpPr>
          <p:spPr>
            <a:xfrm flipV="1">
              <a:off x="3796841" y="2969791"/>
              <a:ext cx="539780" cy="79367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35" name="Group 34">
              <a:extLst>
                <a:ext uri="{FF2B5EF4-FFF2-40B4-BE49-F238E27FC236}">
                  <a16:creationId xmlns:a16="http://schemas.microsoft.com/office/drawing/2014/main" id="{CED11E5D-567F-191A-70D9-6AEF7EF67BD1}"/>
                </a:ext>
              </a:extLst>
            </p:cNvPr>
            <p:cNvGrpSpPr/>
            <p:nvPr/>
          </p:nvGrpSpPr>
          <p:grpSpPr>
            <a:xfrm>
              <a:off x="1549343" y="4697246"/>
              <a:ext cx="1788341" cy="1304777"/>
              <a:chOff x="3410843" y="4812389"/>
              <a:chExt cx="2590947" cy="1740489"/>
            </a:xfrm>
          </p:grpSpPr>
          <p:sp>
            <p:nvSpPr>
              <p:cNvPr id="39" name="Rectangle 38">
                <a:extLst>
                  <a:ext uri="{FF2B5EF4-FFF2-40B4-BE49-F238E27FC236}">
                    <a16:creationId xmlns:a16="http://schemas.microsoft.com/office/drawing/2014/main" id="{C23E1320-3A64-0039-1952-068024B1A955}"/>
                  </a:ext>
                </a:extLst>
              </p:cNvPr>
              <p:cNvSpPr/>
              <p:nvPr/>
            </p:nvSpPr>
            <p:spPr>
              <a:xfrm>
                <a:off x="4229365" y="6079418"/>
                <a:ext cx="544497" cy="419550"/>
              </a:xfrm>
              <a:prstGeom prst="rect">
                <a:avLst/>
              </a:prstGeom>
              <a:solidFill>
                <a:schemeClr val="accent4">
                  <a:lumMod val="40000"/>
                  <a:lumOff val="60000"/>
                </a:schemeClr>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1" u="none" strike="noStrike" kern="0" cap="none" spc="0" normalizeH="0" baseline="0" noProof="0" dirty="0">
                  <a:ln>
                    <a:noFill/>
                  </a:ln>
                  <a:solidFill>
                    <a:srgbClr val="000000"/>
                  </a:solidFill>
                  <a:effectLst/>
                  <a:uLnTx/>
                  <a:uFillTx/>
                  <a:latin typeface="Arial Narrow"/>
                  <a:ea typeface="+mn-ea"/>
                  <a:cs typeface="Arial Narrow"/>
                  <a:sym typeface="Arial"/>
                </a:endParaRPr>
              </a:p>
            </p:txBody>
          </p:sp>
          <p:cxnSp>
            <p:nvCxnSpPr>
              <p:cNvPr id="40" name="Straight Arrow Connector 39">
                <a:extLst>
                  <a:ext uri="{FF2B5EF4-FFF2-40B4-BE49-F238E27FC236}">
                    <a16:creationId xmlns:a16="http://schemas.microsoft.com/office/drawing/2014/main" id="{92D5F531-84AB-F1E0-8EAA-55457DB70503}"/>
                  </a:ext>
                </a:extLst>
              </p:cNvPr>
              <p:cNvCxnSpPr>
                <a:cxnSpLocks/>
                <a:stCxn id="41" idx="4"/>
                <a:endCxn id="39" idx="0"/>
              </p:cNvCxnSpPr>
              <p:nvPr/>
            </p:nvCxnSpPr>
            <p:spPr>
              <a:xfrm>
                <a:off x="3752092" y="5349019"/>
                <a:ext cx="749522" cy="730399"/>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1" name="Oval 40">
                <a:extLst>
                  <a:ext uri="{FF2B5EF4-FFF2-40B4-BE49-F238E27FC236}">
                    <a16:creationId xmlns:a16="http://schemas.microsoft.com/office/drawing/2014/main" id="{DCC82349-41A8-2923-2208-033AC66B76E0}"/>
                  </a:ext>
                </a:extLst>
              </p:cNvPr>
              <p:cNvSpPr/>
              <p:nvPr/>
            </p:nvSpPr>
            <p:spPr>
              <a:xfrm>
                <a:off x="3414128" y="4843590"/>
                <a:ext cx="675928" cy="505430"/>
              </a:xfrm>
              <a:prstGeom prst="ellipse">
                <a:avLst/>
              </a:prstGeom>
              <a:solidFill>
                <a:schemeClr val="accent1">
                  <a:lumMod val="60000"/>
                  <a:lumOff val="40000"/>
                </a:schemeClr>
              </a:solidFill>
              <a:ln w="19050" cap="flat" cmpd="sng" algn="ctr">
                <a:solidFill>
                  <a:schemeClr val="accent1">
                    <a:lumMod val="75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1" u="none" strike="noStrike" kern="0" cap="none" spc="0" normalizeH="0" baseline="0" noProof="0" dirty="0">
                  <a:ln>
                    <a:noFill/>
                  </a:ln>
                  <a:solidFill>
                    <a:srgbClr val="000000"/>
                  </a:solidFill>
                  <a:effectLst/>
                  <a:uLnTx/>
                  <a:uFillTx/>
                  <a:latin typeface="Arial Narrow"/>
                  <a:ea typeface="+mn-ea"/>
                  <a:cs typeface="Arial Narrow"/>
                  <a:sym typeface="Arial"/>
                </a:endParaRPr>
              </a:p>
            </p:txBody>
          </p:sp>
          <p:sp>
            <p:nvSpPr>
              <p:cNvPr id="42" name="Oval 41">
                <a:extLst>
                  <a:ext uri="{FF2B5EF4-FFF2-40B4-BE49-F238E27FC236}">
                    <a16:creationId xmlns:a16="http://schemas.microsoft.com/office/drawing/2014/main" id="{03665D3F-847E-942E-B2FD-C4003EA4D74B}"/>
                  </a:ext>
                </a:extLst>
              </p:cNvPr>
              <p:cNvSpPr/>
              <p:nvPr/>
            </p:nvSpPr>
            <p:spPr>
              <a:xfrm>
                <a:off x="5015460" y="4812389"/>
                <a:ext cx="675928" cy="505430"/>
              </a:xfrm>
              <a:prstGeom prst="ellipse">
                <a:avLst/>
              </a:prstGeom>
              <a:solidFill>
                <a:schemeClr val="accent1">
                  <a:lumMod val="60000"/>
                  <a:lumOff val="40000"/>
                </a:schemeClr>
              </a:solidFill>
              <a:ln w="19050" cap="flat" cmpd="sng" algn="ctr">
                <a:solidFill>
                  <a:schemeClr val="accent1">
                    <a:lumMod val="75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dirty="0">
                  <a:ln>
                    <a:noFill/>
                  </a:ln>
                  <a:solidFill>
                    <a:srgbClr val="FFFFFF"/>
                  </a:solidFill>
                  <a:effectLst/>
                  <a:uLnTx/>
                  <a:uFillTx/>
                  <a:latin typeface="Arial Narrow"/>
                  <a:ea typeface="+mn-ea"/>
                  <a:cs typeface="Arial Narrow"/>
                  <a:sym typeface="Arial"/>
                </a:endParaRPr>
              </a:p>
            </p:txBody>
          </p:sp>
          <p:cxnSp>
            <p:nvCxnSpPr>
              <p:cNvPr id="43" name="Straight Arrow Connector 42">
                <a:extLst>
                  <a:ext uri="{FF2B5EF4-FFF2-40B4-BE49-F238E27FC236}">
                    <a16:creationId xmlns:a16="http://schemas.microsoft.com/office/drawing/2014/main" id="{C0C5C95D-D3C4-E65B-80D4-E488E76BFCA1}"/>
                  </a:ext>
                </a:extLst>
              </p:cNvPr>
              <p:cNvCxnSpPr>
                <a:cxnSpLocks/>
                <a:stCxn id="42" idx="4"/>
              </p:cNvCxnSpPr>
              <p:nvPr/>
            </p:nvCxnSpPr>
            <p:spPr>
              <a:xfrm flipH="1">
                <a:off x="4459916" y="5317819"/>
                <a:ext cx="893508" cy="775688"/>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7B61ED84-5160-54BB-98DF-20E76092B2EF}"/>
                  </a:ext>
                </a:extLst>
              </p:cNvPr>
              <p:cNvSpPr txBox="1"/>
              <p:nvPr/>
            </p:nvSpPr>
            <p:spPr>
              <a:xfrm>
                <a:off x="3410843" y="4852148"/>
                <a:ext cx="1147500" cy="5269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1" u="none" strike="noStrike" kern="0" cap="none" spc="0" normalizeH="0" baseline="0" noProof="0" dirty="0">
                    <a:ln>
                      <a:noFill/>
                    </a:ln>
                    <a:solidFill>
                      <a:srgbClr val="000000"/>
                    </a:solidFill>
                    <a:effectLst/>
                    <a:uLnTx/>
                    <a:uFillTx/>
                    <a:latin typeface="Arial Narrow"/>
                    <a:cs typeface="Arial Narrow"/>
                    <a:sym typeface="Arial"/>
                  </a:rPr>
                  <a:t>X</a:t>
                </a:r>
                <a:r>
                  <a:rPr kumimoji="0" lang="en-US" sz="1600" b="0" i="1" u="none" strike="noStrike" kern="0" cap="none" spc="0" normalizeH="0" baseline="-25000" noProof="0" dirty="0">
                    <a:ln>
                      <a:noFill/>
                    </a:ln>
                    <a:solidFill>
                      <a:srgbClr val="000000"/>
                    </a:solidFill>
                    <a:effectLst/>
                    <a:uLnTx/>
                    <a:uFillTx/>
                    <a:latin typeface="Arial Narrow"/>
                    <a:cs typeface="Arial Narrow"/>
                    <a:sym typeface="Arial"/>
                  </a:rPr>
                  <a:t>1</a:t>
                </a:r>
              </a:p>
            </p:txBody>
          </p:sp>
          <p:sp>
            <p:nvSpPr>
              <p:cNvPr id="45" name="TextBox 44">
                <a:extLst>
                  <a:ext uri="{FF2B5EF4-FFF2-40B4-BE49-F238E27FC236}">
                    <a16:creationId xmlns:a16="http://schemas.microsoft.com/office/drawing/2014/main" id="{3447A4C1-A512-21E9-3110-AEF4B3A17301}"/>
                  </a:ext>
                </a:extLst>
              </p:cNvPr>
              <p:cNvSpPr txBox="1"/>
              <p:nvPr/>
            </p:nvSpPr>
            <p:spPr>
              <a:xfrm>
                <a:off x="4990568" y="4822599"/>
                <a:ext cx="1011222" cy="5269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1" u="none" strike="noStrike" kern="0" cap="none" spc="0" normalizeH="0" baseline="0" noProof="0" dirty="0">
                    <a:ln>
                      <a:noFill/>
                    </a:ln>
                    <a:solidFill>
                      <a:srgbClr val="000000"/>
                    </a:solidFill>
                    <a:effectLst/>
                    <a:uLnTx/>
                    <a:uFillTx/>
                    <a:latin typeface="Arial Narrow"/>
                    <a:cs typeface="Arial Narrow"/>
                    <a:sym typeface="Arial"/>
                  </a:rPr>
                  <a:t>X</a:t>
                </a:r>
                <a:r>
                  <a:rPr kumimoji="0" lang="en-US" sz="1600" b="0" i="1" u="none" strike="noStrike" kern="0" cap="none" spc="0" normalizeH="0" baseline="-25000" noProof="0" dirty="0">
                    <a:ln>
                      <a:noFill/>
                    </a:ln>
                    <a:solidFill>
                      <a:srgbClr val="000000"/>
                    </a:solidFill>
                    <a:effectLst/>
                    <a:uLnTx/>
                    <a:uFillTx/>
                    <a:latin typeface="Arial Narrow"/>
                    <a:cs typeface="Arial Narrow"/>
                    <a:sym typeface="Arial"/>
                  </a:rPr>
                  <a:t>2</a:t>
                </a:r>
              </a:p>
            </p:txBody>
          </p:sp>
          <p:sp>
            <p:nvSpPr>
              <p:cNvPr id="46" name="TextBox 45">
                <a:extLst>
                  <a:ext uri="{FF2B5EF4-FFF2-40B4-BE49-F238E27FC236}">
                    <a16:creationId xmlns:a16="http://schemas.microsoft.com/office/drawing/2014/main" id="{A90D456E-5F99-ECA7-3A9F-9389E5E7DB56}"/>
                  </a:ext>
                </a:extLst>
              </p:cNvPr>
              <p:cNvSpPr txBox="1"/>
              <p:nvPr/>
            </p:nvSpPr>
            <p:spPr>
              <a:xfrm>
                <a:off x="4187499" y="6025958"/>
                <a:ext cx="703763" cy="5269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1" u="none" strike="noStrike" kern="0" cap="none" spc="0" normalizeH="0" baseline="0" noProof="0" dirty="0">
                    <a:ln>
                      <a:noFill/>
                    </a:ln>
                    <a:solidFill>
                      <a:srgbClr val="000000"/>
                    </a:solidFill>
                    <a:effectLst/>
                    <a:uLnTx/>
                    <a:uFillTx/>
                    <a:latin typeface="Arial Narrow"/>
                    <a:cs typeface="Arial Narrow"/>
                    <a:sym typeface="Arial"/>
                  </a:rPr>
                  <a:t>Y</a:t>
                </a:r>
                <a:endParaRPr kumimoji="0" lang="en-US" sz="1600" b="0" i="1" u="none" strike="noStrike" kern="0" cap="none" spc="0" normalizeH="0" baseline="-25000" noProof="0" dirty="0">
                  <a:ln>
                    <a:noFill/>
                  </a:ln>
                  <a:solidFill>
                    <a:srgbClr val="000000"/>
                  </a:solidFill>
                  <a:effectLst/>
                  <a:uLnTx/>
                  <a:uFillTx/>
                  <a:latin typeface="Arial Narrow"/>
                  <a:cs typeface="Arial Narrow"/>
                  <a:sym typeface="Arial"/>
                </a:endParaRPr>
              </a:p>
            </p:txBody>
          </p:sp>
        </p:grpSp>
        <p:sp>
          <p:nvSpPr>
            <p:cNvPr id="36" name="Rectangle 35">
              <a:extLst>
                <a:ext uri="{FF2B5EF4-FFF2-40B4-BE49-F238E27FC236}">
                  <a16:creationId xmlns:a16="http://schemas.microsoft.com/office/drawing/2014/main" id="{D57E53FC-974D-8B1F-B51F-6DC83C6977C4}"/>
                </a:ext>
              </a:extLst>
            </p:cNvPr>
            <p:cNvSpPr/>
            <p:nvPr/>
          </p:nvSpPr>
          <p:spPr>
            <a:xfrm>
              <a:off x="3754061" y="2839409"/>
              <a:ext cx="507863" cy="19016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7" name="Rectangle 36">
              <a:extLst>
                <a:ext uri="{FF2B5EF4-FFF2-40B4-BE49-F238E27FC236}">
                  <a16:creationId xmlns:a16="http://schemas.microsoft.com/office/drawing/2014/main" id="{B8BE6DBF-038F-F858-E17D-54FA014E9E8D}"/>
                </a:ext>
              </a:extLst>
            </p:cNvPr>
            <p:cNvSpPr/>
            <p:nvPr/>
          </p:nvSpPr>
          <p:spPr>
            <a:xfrm>
              <a:off x="3346406" y="2586931"/>
              <a:ext cx="990600" cy="39426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8" name="TextBox 37">
              <a:extLst>
                <a:ext uri="{FF2B5EF4-FFF2-40B4-BE49-F238E27FC236}">
                  <a16:creationId xmlns:a16="http://schemas.microsoft.com/office/drawing/2014/main" id="{DC78C5E6-9894-1EAC-699C-59FAF1AA24A7}"/>
                </a:ext>
              </a:extLst>
            </p:cNvPr>
            <p:cNvSpPr txBox="1"/>
            <p:nvPr/>
          </p:nvSpPr>
          <p:spPr>
            <a:xfrm>
              <a:off x="3883985" y="2701143"/>
              <a:ext cx="286782" cy="2872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1" u="none" strike="noStrike" kern="0" cap="none" spc="0" normalizeH="0" baseline="0" noProof="0" dirty="0">
                  <a:ln>
                    <a:noFill/>
                  </a:ln>
                  <a:solidFill>
                    <a:srgbClr val="000000"/>
                  </a:solidFill>
                  <a:effectLst/>
                  <a:uLnTx/>
                  <a:uFillTx/>
                  <a:latin typeface="Arial"/>
                  <a:cs typeface="Arial"/>
                  <a:sym typeface="Arial"/>
                </a:rPr>
                <a:t>Y</a:t>
              </a:r>
            </a:p>
          </p:txBody>
        </p:sp>
      </p:grpSp>
      <p:pic>
        <p:nvPicPr>
          <p:cNvPr id="47" name="Picture 46" descr="A picture containing food, drawing&#10;&#10;Description automatically generated">
            <a:extLst>
              <a:ext uri="{FF2B5EF4-FFF2-40B4-BE49-F238E27FC236}">
                <a16:creationId xmlns:a16="http://schemas.microsoft.com/office/drawing/2014/main" id="{E1F8710A-9BC3-0DD6-66EC-9AA3023B555C}"/>
              </a:ext>
            </a:extLst>
          </p:cNvPr>
          <p:cNvPicPr>
            <a:picLocks noChangeAspect="1"/>
          </p:cNvPicPr>
          <p:nvPr/>
        </p:nvPicPr>
        <p:blipFill>
          <a:blip r:embed="rId5"/>
          <a:stretch>
            <a:fillRect/>
          </a:stretch>
        </p:blipFill>
        <p:spPr>
          <a:xfrm>
            <a:off x="3362978" y="1958894"/>
            <a:ext cx="2486476" cy="2940212"/>
          </a:xfrm>
          <a:prstGeom prst="rect">
            <a:avLst/>
          </a:prstGeom>
        </p:spPr>
      </p:pic>
      <p:grpSp>
        <p:nvGrpSpPr>
          <p:cNvPr id="48" name="Group 47">
            <a:extLst>
              <a:ext uri="{FF2B5EF4-FFF2-40B4-BE49-F238E27FC236}">
                <a16:creationId xmlns:a16="http://schemas.microsoft.com/office/drawing/2014/main" id="{ED7A9440-14F3-B842-9926-757E5E0638A7}"/>
              </a:ext>
            </a:extLst>
          </p:cNvPr>
          <p:cNvGrpSpPr/>
          <p:nvPr/>
        </p:nvGrpSpPr>
        <p:grpSpPr>
          <a:xfrm>
            <a:off x="8076578" y="3567805"/>
            <a:ext cx="998220" cy="807535"/>
            <a:chOff x="6725820" y="2416871"/>
            <a:chExt cx="998220" cy="865555"/>
          </a:xfrm>
          <a:solidFill>
            <a:schemeClr val="bg1"/>
          </a:solidFill>
        </p:grpSpPr>
        <p:cxnSp>
          <p:nvCxnSpPr>
            <p:cNvPr id="49" name="Straight Arrow Connector 48">
              <a:extLst>
                <a:ext uri="{FF2B5EF4-FFF2-40B4-BE49-F238E27FC236}">
                  <a16:creationId xmlns:a16="http://schemas.microsoft.com/office/drawing/2014/main" id="{356CAE17-3DC7-4A83-5A30-73B341FF8070}"/>
                </a:ext>
              </a:extLst>
            </p:cNvPr>
            <p:cNvCxnSpPr>
              <a:stCxn id="69" idx="4"/>
              <a:endCxn id="55" idx="0"/>
            </p:cNvCxnSpPr>
            <p:nvPr/>
          </p:nvCxnSpPr>
          <p:spPr>
            <a:xfrm flipH="1">
              <a:off x="7121375" y="2514881"/>
              <a:ext cx="226070" cy="673367"/>
            </a:xfrm>
            <a:prstGeom prst="straightConnector1">
              <a:avLst/>
            </a:prstGeom>
            <a:grpFill/>
            <a:ln w="12700" cap="flat" cmpd="sng" algn="ctr">
              <a:solidFill>
                <a:srgbClr val="000000"/>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sp>
          <p:nvSpPr>
            <p:cNvPr id="50" name="Rectangle 49">
              <a:extLst>
                <a:ext uri="{FF2B5EF4-FFF2-40B4-BE49-F238E27FC236}">
                  <a16:creationId xmlns:a16="http://schemas.microsoft.com/office/drawing/2014/main" id="{BB3BF1B0-F627-777E-CEFD-B0EC8A580E8F}"/>
                </a:ext>
              </a:extLst>
            </p:cNvPr>
            <p:cNvSpPr/>
            <p:nvPr/>
          </p:nvSpPr>
          <p:spPr>
            <a:xfrm>
              <a:off x="6725820" y="2766246"/>
              <a:ext cx="91440" cy="91440"/>
            </a:xfrm>
            <a:prstGeom prst="rect">
              <a:avLst/>
            </a:prstGeom>
            <a:solidFill>
              <a:srgbClr val="CCC1DA"/>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sym typeface="Arial"/>
              </a:endParaRPr>
            </a:p>
          </p:txBody>
        </p:sp>
        <p:sp>
          <p:nvSpPr>
            <p:cNvPr id="51" name="Rectangle 50">
              <a:extLst>
                <a:ext uri="{FF2B5EF4-FFF2-40B4-BE49-F238E27FC236}">
                  <a16:creationId xmlns:a16="http://schemas.microsoft.com/office/drawing/2014/main" id="{3E1AA8BD-791E-8CEE-5D11-37C37C10A6FE}"/>
                </a:ext>
              </a:extLst>
            </p:cNvPr>
            <p:cNvSpPr/>
            <p:nvPr/>
          </p:nvSpPr>
          <p:spPr>
            <a:xfrm>
              <a:off x="6874368" y="2769164"/>
              <a:ext cx="91440" cy="91440"/>
            </a:xfrm>
            <a:prstGeom prst="rect">
              <a:avLst/>
            </a:prstGeom>
            <a:solidFill>
              <a:srgbClr val="CCC1DA"/>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sym typeface="Arial"/>
              </a:endParaRPr>
            </a:p>
          </p:txBody>
        </p:sp>
        <p:sp>
          <p:nvSpPr>
            <p:cNvPr id="52" name="Rectangle 51">
              <a:extLst>
                <a:ext uri="{FF2B5EF4-FFF2-40B4-BE49-F238E27FC236}">
                  <a16:creationId xmlns:a16="http://schemas.microsoft.com/office/drawing/2014/main" id="{4093EEE5-F7BD-C54E-FE54-FC36F12DA9DD}"/>
                </a:ext>
              </a:extLst>
            </p:cNvPr>
            <p:cNvSpPr/>
            <p:nvPr/>
          </p:nvSpPr>
          <p:spPr>
            <a:xfrm>
              <a:off x="7022916" y="2766246"/>
              <a:ext cx="91440" cy="91440"/>
            </a:xfrm>
            <a:prstGeom prst="rect">
              <a:avLst/>
            </a:prstGeom>
            <a:solidFill>
              <a:srgbClr val="CCC1DA"/>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sym typeface="Arial"/>
              </a:endParaRPr>
            </a:p>
          </p:txBody>
        </p:sp>
        <p:sp>
          <p:nvSpPr>
            <p:cNvPr id="53" name="Rectangle 52">
              <a:extLst>
                <a:ext uri="{FF2B5EF4-FFF2-40B4-BE49-F238E27FC236}">
                  <a16:creationId xmlns:a16="http://schemas.microsoft.com/office/drawing/2014/main" id="{87445737-9E0C-6B7C-EE2E-9B74870517E6}"/>
                </a:ext>
              </a:extLst>
            </p:cNvPr>
            <p:cNvSpPr/>
            <p:nvPr/>
          </p:nvSpPr>
          <p:spPr>
            <a:xfrm>
              <a:off x="7171464" y="2766246"/>
              <a:ext cx="91440" cy="91440"/>
            </a:xfrm>
            <a:prstGeom prst="rect">
              <a:avLst/>
            </a:prstGeom>
            <a:solidFill>
              <a:srgbClr val="CCC1DA"/>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sym typeface="Arial"/>
              </a:endParaRPr>
            </a:p>
          </p:txBody>
        </p:sp>
        <p:sp>
          <p:nvSpPr>
            <p:cNvPr id="54" name="Rectangle 53">
              <a:extLst>
                <a:ext uri="{FF2B5EF4-FFF2-40B4-BE49-F238E27FC236}">
                  <a16:creationId xmlns:a16="http://schemas.microsoft.com/office/drawing/2014/main" id="{38ECBFA3-0321-98D9-8854-ACD3F19F5AB5}"/>
                </a:ext>
              </a:extLst>
            </p:cNvPr>
            <p:cNvSpPr/>
            <p:nvPr/>
          </p:nvSpPr>
          <p:spPr>
            <a:xfrm>
              <a:off x="7413150" y="2769164"/>
              <a:ext cx="91440" cy="91440"/>
            </a:xfrm>
            <a:prstGeom prst="rect">
              <a:avLst/>
            </a:prstGeom>
            <a:solidFill>
              <a:srgbClr val="CCC1DA"/>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sym typeface="Arial"/>
              </a:endParaRPr>
            </a:p>
          </p:txBody>
        </p:sp>
        <p:sp>
          <p:nvSpPr>
            <p:cNvPr id="55" name="Rectangle 54">
              <a:extLst>
                <a:ext uri="{FF2B5EF4-FFF2-40B4-BE49-F238E27FC236}">
                  <a16:creationId xmlns:a16="http://schemas.microsoft.com/office/drawing/2014/main" id="{43FABC54-6225-B524-DA40-77D1CB3E0C69}"/>
                </a:ext>
              </a:extLst>
            </p:cNvPr>
            <p:cNvSpPr/>
            <p:nvPr/>
          </p:nvSpPr>
          <p:spPr>
            <a:xfrm>
              <a:off x="7075655" y="3188248"/>
              <a:ext cx="91440" cy="91436"/>
            </a:xfrm>
            <a:prstGeom prst="rect">
              <a:avLst/>
            </a:prstGeom>
            <a:solidFill>
              <a:srgbClr val="CCC1DA"/>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sym typeface="Arial"/>
              </a:endParaRPr>
            </a:p>
          </p:txBody>
        </p:sp>
        <p:sp>
          <p:nvSpPr>
            <p:cNvPr id="56" name="Rectangle 55">
              <a:extLst>
                <a:ext uri="{FF2B5EF4-FFF2-40B4-BE49-F238E27FC236}">
                  <a16:creationId xmlns:a16="http://schemas.microsoft.com/office/drawing/2014/main" id="{BD96AD93-626B-8FF0-A60A-6094368710B8}"/>
                </a:ext>
              </a:extLst>
            </p:cNvPr>
            <p:cNvSpPr/>
            <p:nvPr/>
          </p:nvSpPr>
          <p:spPr>
            <a:xfrm>
              <a:off x="7263107" y="3190990"/>
              <a:ext cx="91440" cy="91436"/>
            </a:xfrm>
            <a:prstGeom prst="rect">
              <a:avLst/>
            </a:prstGeom>
            <a:solidFill>
              <a:srgbClr val="CCC1DA"/>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sym typeface="Arial"/>
              </a:endParaRPr>
            </a:p>
          </p:txBody>
        </p:sp>
        <p:sp>
          <p:nvSpPr>
            <p:cNvPr id="57" name="Rectangle 56">
              <a:extLst>
                <a:ext uri="{FF2B5EF4-FFF2-40B4-BE49-F238E27FC236}">
                  <a16:creationId xmlns:a16="http://schemas.microsoft.com/office/drawing/2014/main" id="{4EF5956D-9DC1-558E-0033-0F8EB11B739F}"/>
                </a:ext>
              </a:extLst>
            </p:cNvPr>
            <p:cNvSpPr/>
            <p:nvPr/>
          </p:nvSpPr>
          <p:spPr>
            <a:xfrm>
              <a:off x="7420338" y="3190862"/>
              <a:ext cx="91440" cy="91436"/>
            </a:xfrm>
            <a:prstGeom prst="rect">
              <a:avLst/>
            </a:prstGeom>
            <a:solidFill>
              <a:srgbClr val="CCC1DA"/>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sym typeface="Arial"/>
              </a:endParaRPr>
            </a:p>
          </p:txBody>
        </p:sp>
        <p:sp>
          <p:nvSpPr>
            <p:cNvPr id="58" name="Rectangle 57">
              <a:extLst>
                <a:ext uri="{FF2B5EF4-FFF2-40B4-BE49-F238E27FC236}">
                  <a16:creationId xmlns:a16="http://schemas.microsoft.com/office/drawing/2014/main" id="{DFCFD8DA-64C1-3909-AED7-6B768363D0FA}"/>
                </a:ext>
              </a:extLst>
            </p:cNvPr>
            <p:cNvSpPr/>
            <p:nvPr/>
          </p:nvSpPr>
          <p:spPr>
            <a:xfrm>
              <a:off x="7632600" y="3184512"/>
              <a:ext cx="91440" cy="91436"/>
            </a:xfrm>
            <a:prstGeom prst="rect">
              <a:avLst/>
            </a:prstGeom>
            <a:solidFill>
              <a:srgbClr val="CCC1DA"/>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sym typeface="Arial"/>
              </a:endParaRPr>
            </a:p>
          </p:txBody>
        </p:sp>
        <p:sp>
          <p:nvSpPr>
            <p:cNvPr id="59" name="Oval 58">
              <a:extLst>
                <a:ext uri="{FF2B5EF4-FFF2-40B4-BE49-F238E27FC236}">
                  <a16:creationId xmlns:a16="http://schemas.microsoft.com/office/drawing/2014/main" id="{D7CB0457-CC57-17E7-4691-CD366BD8625D}"/>
                </a:ext>
              </a:extLst>
            </p:cNvPr>
            <p:cNvSpPr/>
            <p:nvPr/>
          </p:nvSpPr>
          <p:spPr>
            <a:xfrm>
              <a:off x="7347186" y="2931121"/>
              <a:ext cx="91440" cy="98010"/>
            </a:xfrm>
            <a:prstGeom prst="ellipse">
              <a:avLst/>
            </a:prstGeom>
            <a:solidFill>
              <a:srgbClr val="95B3D7"/>
            </a:solidFill>
            <a:ln w="635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sym typeface="Arial"/>
              </a:endParaRPr>
            </a:p>
          </p:txBody>
        </p:sp>
        <p:sp>
          <p:nvSpPr>
            <p:cNvPr id="60" name="Oval 59">
              <a:extLst>
                <a:ext uri="{FF2B5EF4-FFF2-40B4-BE49-F238E27FC236}">
                  <a16:creationId xmlns:a16="http://schemas.microsoft.com/office/drawing/2014/main" id="{7F156F3B-83BA-3BB2-CB8E-ED32EC061389}"/>
                </a:ext>
              </a:extLst>
            </p:cNvPr>
            <p:cNvSpPr/>
            <p:nvPr/>
          </p:nvSpPr>
          <p:spPr>
            <a:xfrm>
              <a:off x="7574688" y="2945547"/>
              <a:ext cx="91440" cy="98010"/>
            </a:xfrm>
            <a:prstGeom prst="ellipse">
              <a:avLst/>
            </a:prstGeom>
            <a:solidFill>
              <a:srgbClr val="95B3D7"/>
            </a:solidFill>
            <a:ln w="635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sym typeface="Arial"/>
              </a:endParaRPr>
            </a:p>
          </p:txBody>
        </p:sp>
        <p:cxnSp>
          <p:nvCxnSpPr>
            <p:cNvPr id="61" name="Straight Arrow Connector 60">
              <a:extLst>
                <a:ext uri="{FF2B5EF4-FFF2-40B4-BE49-F238E27FC236}">
                  <a16:creationId xmlns:a16="http://schemas.microsoft.com/office/drawing/2014/main" id="{95E1F5CE-6479-2A31-5ADD-9561ED1CC454}"/>
                </a:ext>
              </a:extLst>
            </p:cNvPr>
            <p:cNvCxnSpPr>
              <a:stCxn id="59" idx="4"/>
              <a:endCxn id="56" idx="0"/>
            </p:cNvCxnSpPr>
            <p:nvPr/>
          </p:nvCxnSpPr>
          <p:spPr>
            <a:xfrm flipH="1">
              <a:off x="7308827" y="3029131"/>
              <a:ext cx="84079" cy="161859"/>
            </a:xfrm>
            <a:prstGeom prst="straightConnector1">
              <a:avLst/>
            </a:prstGeom>
            <a:grpFill/>
            <a:ln w="12700" cap="flat" cmpd="sng" algn="ctr">
              <a:solidFill>
                <a:srgbClr val="000000"/>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6F939FD1-DDB7-F8BE-2D7A-4F2196380929}"/>
                </a:ext>
              </a:extLst>
            </p:cNvPr>
            <p:cNvCxnSpPr>
              <a:stCxn id="59" idx="4"/>
            </p:cNvCxnSpPr>
            <p:nvPr/>
          </p:nvCxnSpPr>
          <p:spPr>
            <a:xfrm>
              <a:off x="7392906" y="3029131"/>
              <a:ext cx="85398" cy="159117"/>
            </a:xfrm>
            <a:prstGeom prst="straightConnector1">
              <a:avLst/>
            </a:prstGeom>
            <a:grpFill/>
            <a:ln w="12700" cap="flat" cmpd="sng" algn="ctr">
              <a:solidFill>
                <a:srgbClr val="000000"/>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136FAEC4-23FB-8FFF-BBA1-33231959CDB1}"/>
                </a:ext>
              </a:extLst>
            </p:cNvPr>
            <p:cNvCxnSpPr>
              <a:stCxn id="59" idx="4"/>
              <a:endCxn id="55" idx="0"/>
            </p:cNvCxnSpPr>
            <p:nvPr/>
          </p:nvCxnSpPr>
          <p:spPr>
            <a:xfrm flipH="1">
              <a:off x="7121375" y="3029131"/>
              <a:ext cx="271531" cy="159117"/>
            </a:xfrm>
            <a:prstGeom prst="straightConnector1">
              <a:avLst/>
            </a:prstGeom>
            <a:grpFill/>
            <a:ln w="12700" cap="flat" cmpd="sng" algn="ctr">
              <a:solidFill>
                <a:srgbClr val="000000"/>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a:extLst>
                <a:ext uri="{FF2B5EF4-FFF2-40B4-BE49-F238E27FC236}">
                  <a16:creationId xmlns:a16="http://schemas.microsoft.com/office/drawing/2014/main" id="{15E6C3B9-8C71-3BAC-8C9F-4D7E5C9717A9}"/>
                </a:ext>
              </a:extLst>
            </p:cNvPr>
            <p:cNvCxnSpPr>
              <a:stCxn id="60" idx="4"/>
              <a:endCxn id="58" idx="0"/>
            </p:cNvCxnSpPr>
            <p:nvPr/>
          </p:nvCxnSpPr>
          <p:spPr>
            <a:xfrm>
              <a:off x="7620408" y="3043557"/>
              <a:ext cx="57912" cy="140954"/>
            </a:xfrm>
            <a:prstGeom prst="straightConnector1">
              <a:avLst/>
            </a:prstGeom>
            <a:grpFill/>
            <a:ln w="12700" cap="flat" cmpd="sng" algn="ctr">
              <a:solidFill>
                <a:srgbClr val="000000"/>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a:extLst>
                <a:ext uri="{FF2B5EF4-FFF2-40B4-BE49-F238E27FC236}">
                  <a16:creationId xmlns:a16="http://schemas.microsoft.com/office/drawing/2014/main" id="{947818AA-02C3-F7FE-F690-E99A89D7562E}"/>
                </a:ext>
              </a:extLst>
            </p:cNvPr>
            <p:cNvCxnSpPr>
              <a:cxnSpLocks/>
              <a:stCxn id="60" idx="4"/>
              <a:endCxn id="57" idx="0"/>
            </p:cNvCxnSpPr>
            <p:nvPr/>
          </p:nvCxnSpPr>
          <p:spPr>
            <a:xfrm flipH="1">
              <a:off x="7466058" y="3043557"/>
              <a:ext cx="154350" cy="147305"/>
            </a:xfrm>
            <a:prstGeom prst="straightConnector1">
              <a:avLst/>
            </a:prstGeom>
            <a:grpFill/>
            <a:ln w="12700" cap="flat" cmpd="sng" algn="ctr">
              <a:solidFill>
                <a:srgbClr val="000000"/>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a:extLst>
                <a:ext uri="{FF2B5EF4-FFF2-40B4-BE49-F238E27FC236}">
                  <a16:creationId xmlns:a16="http://schemas.microsoft.com/office/drawing/2014/main" id="{3C6ADBEB-92A4-E78B-DD50-EA1D9EC55A16}"/>
                </a:ext>
              </a:extLst>
            </p:cNvPr>
            <p:cNvCxnSpPr>
              <a:cxnSpLocks/>
              <a:stCxn id="60" idx="4"/>
            </p:cNvCxnSpPr>
            <p:nvPr/>
          </p:nvCxnSpPr>
          <p:spPr>
            <a:xfrm flipH="1">
              <a:off x="7320242" y="3043557"/>
              <a:ext cx="300166" cy="144691"/>
            </a:xfrm>
            <a:prstGeom prst="straightConnector1">
              <a:avLst/>
            </a:prstGeom>
            <a:grpFill/>
            <a:ln w="12700" cap="flat" cmpd="sng" algn="ctr">
              <a:solidFill>
                <a:srgbClr val="000000"/>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sp>
          <p:nvSpPr>
            <p:cNvPr id="67" name="Oval 66">
              <a:extLst>
                <a:ext uri="{FF2B5EF4-FFF2-40B4-BE49-F238E27FC236}">
                  <a16:creationId xmlns:a16="http://schemas.microsoft.com/office/drawing/2014/main" id="{BE4FE4B6-C6B6-CF31-DD74-AF4D514E623D}"/>
                </a:ext>
              </a:extLst>
            </p:cNvPr>
            <p:cNvSpPr/>
            <p:nvPr/>
          </p:nvSpPr>
          <p:spPr>
            <a:xfrm>
              <a:off x="6768276" y="2435767"/>
              <a:ext cx="91440" cy="98010"/>
            </a:xfrm>
            <a:prstGeom prst="ellipse">
              <a:avLst/>
            </a:prstGeom>
            <a:solidFill>
              <a:srgbClr val="95B3D7"/>
            </a:solidFill>
            <a:ln w="635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sym typeface="Arial"/>
              </a:endParaRPr>
            </a:p>
          </p:txBody>
        </p:sp>
        <p:sp>
          <p:nvSpPr>
            <p:cNvPr id="68" name="Oval 67">
              <a:extLst>
                <a:ext uri="{FF2B5EF4-FFF2-40B4-BE49-F238E27FC236}">
                  <a16:creationId xmlns:a16="http://schemas.microsoft.com/office/drawing/2014/main" id="{CDC477E4-C4AF-DD6E-5FE7-4FFE78A17E85}"/>
                </a:ext>
              </a:extLst>
            </p:cNvPr>
            <p:cNvSpPr/>
            <p:nvPr/>
          </p:nvSpPr>
          <p:spPr>
            <a:xfrm>
              <a:off x="7012862" y="2416871"/>
              <a:ext cx="91440" cy="98010"/>
            </a:xfrm>
            <a:prstGeom prst="ellipse">
              <a:avLst/>
            </a:prstGeom>
            <a:solidFill>
              <a:srgbClr val="95B3D7"/>
            </a:solidFill>
            <a:ln w="635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sym typeface="Arial"/>
              </a:endParaRPr>
            </a:p>
          </p:txBody>
        </p:sp>
        <p:sp>
          <p:nvSpPr>
            <p:cNvPr id="69" name="Oval 68">
              <a:extLst>
                <a:ext uri="{FF2B5EF4-FFF2-40B4-BE49-F238E27FC236}">
                  <a16:creationId xmlns:a16="http://schemas.microsoft.com/office/drawing/2014/main" id="{97B9B304-96CA-D9C0-2D06-C34C51F716D7}"/>
                </a:ext>
              </a:extLst>
            </p:cNvPr>
            <p:cNvSpPr/>
            <p:nvPr/>
          </p:nvSpPr>
          <p:spPr>
            <a:xfrm>
              <a:off x="7301725" y="2416871"/>
              <a:ext cx="91440" cy="98010"/>
            </a:xfrm>
            <a:prstGeom prst="ellipse">
              <a:avLst/>
            </a:prstGeom>
            <a:solidFill>
              <a:srgbClr val="95B3D7"/>
            </a:solidFill>
            <a:ln w="635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sym typeface="Arial"/>
              </a:endParaRPr>
            </a:p>
          </p:txBody>
        </p:sp>
        <p:cxnSp>
          <p:nvCxnSpPr>
            <p:cNvPr id="70" name="Straight Arrow Connector 69">
              <a:extLst>
                <a:ext uri="{FF2B5EF4-FFF2-40B4-BE49-F238E27FC236}">
                  <a16:creationId xmlns:a16="http://schemas.microsoft.com/office/drawing/2014/main" id="{7D355C86-6AE6-DA23-253D-0B897AC4743A}"/>
                </a:ext>
              </a:extLst>
            </p:cNvPr>
            <p:cNvCxnSpPr>
              <a:cxnSpLocks/>
              <a:stCxn id="67" idx="4"/>
              <a:endCxn id="50" idx="0"/>
            </p:cNvCxnSpPr>
            <p:nvPr/>
          </p:nvCxnSpPr>
          <p:spPr>
            <a:xfrm flipH="1">
              <a:off x="6771540" y="2533776"/>
              <a:ext cx="42456" cy="232470"/>
            </a:xfrm>
            <a:prstGeom prst="straightConnector1">
              <a:avLst/>
            </a:prstGeom>
            <a:grpFill/>
            <a:ln w="12700" cap="flat" cmpd="sng" algn="ctr">
              <a:solidFill>
                <a:srgbClr val="000000"/>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a:extLst>
                <a:ext uri="{FF2B5EF4-FFF2-40B4-BE49-F238E27FC236}">
                  <a16:creationId xmlns:a16="http://schemas.microsoft.com/office/drawing/2014/main" id="{A424D4FA-E5BC-CBF5-12C7-880B0C0BB47F}"/>
                </a:ext>
              </a:extLst>
            </p:cNvPr>
            <p:cNvCxnSpPr>
              <a:stCxn id="68" idx="4"/>
              <a:endCxn id="50" idx="0"/>
            </p:cNvCxnSpPr>
            <p:nvPr/>
          </p:nvCxnSpPr>
          <p:spPr>
            <a:xfrm flipH="1">
              <a:off x="6771540" y="2514881"/>
              <a:ext cx="287042" cy="251366"/>
            </a:xfrm>
            <a:prstGeom prst="straightConnector1">
              <a:avLst/>
            </a:prstGeom>
            <a:grpFill/>
            <a:ln w="12700" cap="flat" cmpd="sng" algn="ctr">
              <a:solidFill>
                <a:srgbClr val="000000"/>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F4A5322A-5FD1-124D-7C29-095614D228D5}"/>
                </a:ext>
              </a:extLst>
            </p:cNvPr>
            <p:cNvCxnSpPr>
              <a:stCxn id="68" idx="4"/>
              <a:endCxn id="51" idx="0"/>
            </p:cNvCxnSpPr>
            <p:nvPr/>
          </p:nvCxnSpPr>
          <p:spPr>
            <a:xfrm flipH="1">
              <a:off x="6920088" y="2514881"/>
              <a:ext cx="138494" cy="254283"/>
            </a:xfrm>
            <a:prstGeom prst="straightConnector1">
              <a:avLst/>
            </a:prstGeom>
            <a:grpFill/>
            <a:ln w="12700" cap="flat" cmpd="sng" algn="ctr">
              <a:solidFill>
                <a:srgbClr val="000000"/>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a:extLst>
                <a:ext uri="{FF2B5EF4-FFF2-40B4-BE49-F238E27FC236}">
                  <a16:creationId xmlns:a16="http://schemas.microsoft.com/office/drawing/2014/main" id="{14FF8084-E3E3-7D66-718A-7446996E0105}"/>
                </a:ext>
              </a:extLst>
            </p:cNvPr>
            <p:cNvCxnSpPr>
              <a:stCxn id="68" idx="4"/>
              <a:endCxn id="52" idx="0"/>
            </p:cNvCxnSpPr>
            <p:nvPr/>
          </p:nvCxnSpPr>
          <p:spPr>
            <a:xfrm>
              <a:off x="7058582" y="2514881"/>
              <a:ext cx="10054" cy="251366"/>
            </a:xfrm>
            <a:prstGeom prst="straightConnector1">
              <a:avLst/>
            </a:prstGeom>
            <a:grpFill/>
            <a:ln w="12700" cap="flat" cmpd="sng" algn="ctr">
              <a:solidFill>
                <a:srgbClr val="000000"/>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a:extLst>
                <a:ext uri="{FF2B5EF4-FFF2-40B4-BE49-F238E27FC236}">
                  <a16:creationId xmlns:a16="http://schemas.microsoft.com/office/drawing/2014/main" id="{CB86AC58-364F-0FB7-6790-6227E085AC9A}"/>
                </a:ext>
              </a:extLst>
            </p:cNvPr>
            <p:cNvCxnSpPr>
              <a:stCxn id="68" idx="4"/>
              <a:endCxn id="53" idx="0"/>
            </p:cNvCxnSpPr>
            <p:nvPr/>
          </p:nvCxnSpPr>
          <p:spPr>
            <a:xfrm>
              <a:off x="7058582" y="2514881"/>
              <a:ext cx="158602" cy="251366"/>
            </a:xfrm>
            <a:prstGeom prst="straightConnector1">
              <a:avLst/>
            </a:prstGeom>
            <a:grpFill/>
            <a:ln w="12700" cap="flat" cmpd="sng" algn="ctr">
              <a:solidFill>
                <a:srgbClr val="000000"/>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a:extLst>
                <a:ext uri="{FF2B5EF4-FFF2-40B4-BE49-F238E27FC236}">
                  <a16:creationId xmlns:a16="http://schemas.microsoft.com/office/drawing/2014/main" id="{36E792AD-2D3D-445C-C4A4-28C34C61100B}"/>
                </a:ext>
              </a:extLst>
            </p:cNvPr>
            <p:cNvCxnSpPr>
              <a:stCxn id="68" idx="4"/>
              <a:endCxn id="54" idx="0"/>
            </p:cNvCxnSpPr>
            <p:nvPr/>
          </p:nvCxnSpPr>
          <p:spPr>
            <a:xfrm>
              <a:off x="7058582" y="2514881"/>
              <a:ext cx="400288" cy="254283"/>
            </a:xfrm>
            <a:prstGeom prst="straightConnector1">
              <a:avLst/>
            </a:prstGeom>
            <a:grpFill/>
            <a:ln w="12700" cap="flat" cmpd="sng" algn="ctr">
              <a:solidFill>
                <a:srgbClr val="000000"/>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a:extLst>
                <a:ext uri="{FF2B5EF4-FFF2-40B4-BE49-F238E27FC236}">
                  <a16:creationId xmlns:a16="http://schemas.microsoft.com/office/drawing/2014/main" id="{ACD3F9A6-AEF9-B1CA-214D-EE0AA9123D10}"/>
                </a:ext>
              </a:extLst>
            </p:cNvPr>
            <p:cNvCxnSpPr>
              <a:stCxn id="69" idx="4"/>
              <a:endCxn id="54" idx="0"/>
            </p:cNvCxnSpPr>
            <p:nvPr/>
          </p:nvCxnSpPr>
          <p:spPr>
            <a:xfrm>
              <a:off x="7347445" y="2514881"/>
              <a:ext cx="111425" cy="254283"/>
            </a:xfrm>
            <a:prstGeom prst="straightConnector1">
              <a:avLst/>
            </a:prstGeom>
            <a:grpFill/>
            <a:ln w="12700" cap="flat" cmpd="sng" algn="ctr">
              <a:solidFill>
                <a:srgbClr val="000000"/>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a:extLst>
                <a:ext uri="{FF2B5EF4-FFF2-40B4-BE49-F238E27FC236}">
                  <a16:creationId xmlns:a16="http://schemas.microsoft.com/office/drawing/2014/main" id="{FFCE989E-E582-035C-CE66-746FCDEAB11C}"/>
                </a:ext>
              </a:extLst>
            </p:cNvPr>
            <p:cNvCxnSpPr>
              <a:stCxn id="69" idx="4"/>
              <a:endCxn id="51" idx="0"/>
            </p:cNvCxnSpPr>
            <p:nvPr/>
          </p:nvCxnSpPr>
          <p:spPr>
            <a:xfrm flipH="1">
              <a:off x="6920088" y="2514881"/>
              <a:ext cx="427357" cy="254283"/>
            </a:xfrm>
            <a:prstGeom prst="straightConnector1">
              <a:avLst/>
            </a:prstGeom>
            <a:grpFill/>
            <a:ln w="12700" cap="flat" cmpd="sng" algn="ctr">
              <a:solidFill>
                <a:srgbClr val="000000"/>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78" name="Straight Arrow Connector 77">
              <a:extLst>
                <a:ext uri="{FF2B5EF4-FFF2-40B4-BE49-F238E27FC236}">
                  <a16:creationId xmlns:a16="http://schemas.microsoft.com/office/drawing/2014/main" id="{36FB917A-9BB2-D7C2-5762-DCF88C1507FE}"/>
                </a:ext>
              </a:extLst>
            </p:cNvPr>
            <p:cNvCxnSpPr>
              <a:stCxn id="69" idx="4"/>
              <a:endCxn id="52" idx="0"/>
            </p:cNvCxnSpPr>
            <p:nvPr/>
          </p:nvCxnSpPr>
          <p:spPr>
            <a:xfrm flipH="1">
              <a:off x="7068636" y="2514881"/>
              <a:ext cx="278809" cy="251366"/>
            </a:xfrm>
            <a:prstGeom prst="straightConnector1">
              <a:avLst/>
            </a:prstGeom>
            <a:grpFill/>
            <a:ln w="12700" cap="flat" cmpd="sng" algn="ctr">
              <a:solidFill>
                <a:srgbClr val="000000"/>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a:extLst>
                <a:ext uri="{FF2B5EF4-FFF2-40B4-BE49-F238E27FC236}">
                  <a16:creationId xmlns:a16="http://schemas.microsoft.com/office/drawing/2014/main" id="{569374AC-92FB-22E2-E316-97A1E029EE95}"/>
                </a:ext>
              </a:extLst>
            </p:cNvPr>
            <p:cNvCxnSpPr>
              <a:stCxn id="69" idx="4"/>
              <a:endCxn id="53" idx="0"/>
            </p:cNvCxnSpPr>
            <p:nvPr/>
          </p:nvCxnSpPr>
          <p:spPr>
            <a:xfrm flipH="1">
              <a:off x="7217184" y="2514881"/>
              <a:ext cx="130261" cy="251366"/>
            </a:xfrm>
            <a:prstGeom prst="straightConnector1">
              <a:avLst/>
            </a:prstGeom>
            <a:grpFill/>
            <a:ln w="12700" cap="flat" cmpd="sng" algn="ctr">
              <a:solidFill>
                <a:srgbClr val="000000"/>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a:extLst>
                <a:ext uri="{FF2B5EF4-FFF2-40B4-BE49-F238E27FC236}">
                  <a16:creationId xmlns:a16="http://schemas.microsoft.com/office/drawing/2014/main" id="{E625DB82-723B-5452-612D-CD92714919B0}"/>
                </a:ext>
              </a:extLst>
            </p:cNvPr>
            <p:cNvCxnSpPr>
              <a:cxnSpLocks/>
              <a:stCxn id="60" idx="4"/>
            </p:cNvCxnSpPr>
            <p:nvPr/>
          </p:nvCxnSpPr>
          <p:spPr>
            <a:xfrm flipH="1">
              <a:off x="7086710" y="3043557"/>
              <a:ext cx="533698" cy="152728"/>
            </a:xfrm>
            <a:prstGeom prst="straightConnector1">
              <a:avLst/>
            </a:prstGeom>
            <a:solidFill>
              <a:srgbClr val="CCC1DA"/>
            </a:solidFill>
            <a:ln w="12700" cap="flat" cmpd="sng" algn="ctr">
              <a:solidFill>
                <a:srgbClr val="000000"/>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grpSp>
      <p:grpSp>
        <p:nvGrpSpPr>
          <p:cNvPr id="81" name="Group 80">
            <a:extLst>
              <a:ext uri="{FF2B5EF4-FFF2-40B4-BE49-F238E27FC236}">
                <a16:creationId xmlns:a16="http://schemas.microsoft.com/office/drawing/2014/main" id="{2DCD1365-2AC8-116C-A0AB-707DA1C9CD29}"/>
              </a:ext>
            </a:extLst>
          </p:cNvPr>
          <p:cNvGrpSpPr/>
          <p:nvPr/>
        </p:nvGrpSpPr>
        <p:grpSpPr>
          <a:xfrm>
            <a:off x="6942067" y="3469734"/>
            <a:ext cx="1073699" cy="845974"/>
            <a:chOff x="5048088" y="2402871"/>
            <a:chExt cx="1073699" cy="906756"/>
          </a:xfrm>
          <a:solidFill>
            <a:schemeClr val="bg1"/>
          </a:solidFill>
        </p:grpSpPr>
        <p:cxnSp>
          <p:nvCxnSpPr>
            <p:cNvPr id="82" name="Straight Arrow Connector 81">
              <a:extLst>
                <a:ext uri="{FF2B5EF4-FFF2-40B4-BE49-F238E27FC236}">
                  <a16:creationId xmlns:a16="http://schemas.microsoft.com/office/drawing/2014/main" id="{F649522C-8817-A3AF-F8B8-48C780AC1665}"/>
                </a:ext>
              </a:extLst>
            </p:cNvPr>
            <p:cNvCxnSpPr>
              <a:stCxn id="102" idx="4"/>
              <a:endCxn id="88" idx="0"/>
            </p:cNvCxnSpPr>
            <p:nvPr/>
          </p:nvCxnSpPr>
          <p:spPr>
            <a:xfrm flipH="1">
              <a:off x="5519122" y="2500881"/>
              <a:ext cx="111770" cy="717310"/>
            </a:xfrm>
            <a:prstGeom prst="straightConnector1">
              <a:avLst/>
            </a:prstGeom>
            <a:grpFill/>
            <a:ln w="12700" cap="flat" cmpd="sng" algn="ctr">
              <a:solidFill>
                <a:srgbClr val="000000"/>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sp>
          <p:nvSpPr>
            <p:cNvPr id="83" name="Rectangle 82">
              <a:extLst>
                <a:ext uri="{FF2B5EF4-FFF2-40B4-BE49-F238E27FC236}">
                  <a16:creationId xmlns:a16="http://schemas.microsoft.com/office/drawing/2014/main" id="{56800F31-1724-A9E9-79E9-1F5DD1582404}"/>
                </a:ext>
              </a:extLst>
            </p:cNvPr>
            <p:cNvSpPr/>
            <p:nvPr/>
          </p:nvSpPr>
          <p:spPr>
            <a:xfrm>
              <a:off x="5132932" y="3218187"/>
              <a:ext cx="91440" cy="91440"/>
            </a:xfrm>
            <a:prstGeom prst="rect">
              <a:avLst/>
            </a:prstGeom>
            <a:solidFill>
              <a:srgbClr val="CCC1DA"/>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sym typeface="Arial"/>
              </a:endParaRPr>
            </a:p>
          </p:txBody>
        </p:sp>
        <p:sp>
          <p:nvSpPr>
            <p:cNvPr id="84" name="Rectangle 83">
              <a:extLst>
                <a:ext uri="{FF2B5EF4-FFF2-40B4-BE49-F238E27FC236}">
                  <a16:creationId xmlns:a16="http://schemas.microsoft.com/office/drawing/2014/main" id="{BE87475C-12B7-4F05-4908-79294C8112AE}"/>
                </a:ext>
              </a:extLst>
            </p:cNvPr>
            <p:cNvSpPr/>
            <p:nvPr/>
          </p:nvSpPr>
          <p:spPr>
            <a:xfrm>
              <a:off x="5157816" y="2752246"/>
              <a:ext cx="91440" cy="91440"/>
            </a:xfrm>
            <a:prstGeom prst="rect">
              <a:avLst/>
            </a:prstGeom>
            <a:solidFill>
              <a:srgbClr val="CCC1DA"/>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sym typeface="Arial"/>
              </a:endParaRPr>
            </a:p>
          </p:txBody>
        </p:sp>
        <p:sp>
          <p:nvSpPr>
            <p:cNvPr id="85" name="Rectangle 84">
              <a:extLst>
                <a:ext uri="{FF2B5EF4-FFF2-40B4-BE49-F238E27FC236}">
                  <a16:creationId xmlns:a16="http://schemas.microsoft.com/office/drawing/2014/main" id="{2020309B-F5F9-85AA-AF5B-E6E5C4CE7585}"/>
                </a:ext>
              </a:extLst>
            </p:cNvPr>
            <p:cNvSpPr/>
            <p:nvPr/>
          </p:nvSpPr>
          <p:spPr>
            <a:xfrm>
              <a:off x="5306363" y="2752246"/>
              <a:ext cx="91440" cy="91440"/>
            </a:xfrm>
            <a:prstGeom prst="rect">
              <a:avLst/>
            </a:prstGeom>
            <a:solidFill>
              <a:srgbClr val="CCC1DA"/>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sym typeface="Arial"/>
              </a:endParaRPr>
            </a:p>
          </p:txBody>
        </p:sp>
        <p:sp>
          <p:nvSpPr>
            <p:cNvPr id="86" name="Rectangle 85">
              <a:extLst>
                <a:ext uri="{FF2B5EF4-FFF2-40B4-BE49-F238E27FC236}">
                  <a16:creationId xmlns:a16="http://schemas.microsoft.com/office/drawing/2014/main" id="{441F404C-5F62-9596-88FE-ACCA481D1812}"/>
                </a:ext>
              </a:extLst>
            </p:cNvPr>
            <p:cNvSpPr/>
            <p:nvPr/>
          </p:nvSpPr>
          <p:spPr>
            <a:xfrm>
              <a:off x="5454911" y="2752246"/>
              <a:ext cx="91440" cy="91440"/>
            </a:xfrm>
            <a:prstGeom prst="rect">
              <a:avLst/>
            </a:prstGeom>
            <a:solidFill>
              <a:srgbClr val="CCC1DA"/>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sym typeface="Arial"/>
              </a:endParaRPr>
            </a:p>
          </p:txBody>
        </p:sp>
        <p:sp>
          <p:nvSpPr>
            <p:cNvPr id="87" name="Rectangle 86">
              <a:extLst>
                <a:ext uri="{FF2B5EF4-FFF2-40B4-BE49-F238E27FC236}">
                  <a16:creationId xmlns:a16="http://schemas.microsoft.com/office/drawing/2014/main" id="{10F195CE-6478-8C44-2D47-B3047DC20040}"/>
                </a:ext>
              </a:extLst>
            </p:cNvPr>
            <p:cNvSpPr/>
            <p:nvPr/>
          </p:nvSpPr>
          <p:spPr>
            <a:xfrm>
              <a:off x="5696597" y="2755164"/>
              <a:ext cx="91440" cy="91440"/>
            </a:xfrm>
            <a:prstGeom prst="rect">
              <a:avLst/>
            </a:prstGeom>
            <a:solidFill>
              <a:srgbClr val="CCC1DA"/>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sym typeface="Arial"/>
              </a:endParaRPr>
            </a:p>
          </p:txBody>
        </p:sp>
        <p:sp>
          <p:nvSpPr>
            <p:cNvPr id="88" name="Rectangle 87">
              <a:extLst>
                <a:ext uri="{FF2B5EF4-FFF2-40B4-BE49-F238E27FC236}">
                  <a16:creationId xmlns:a16="http://schemas.microsoft.com/office/drawing/2014/main" id="{8DBE6C48-05A1-B910-1A07-6D005135DF16}"/>
                </a:ext>
              </a:extLst>
            </p:cNvPr>
            <p:cNvSpPr/>
            <p:nvPr/>
          </p:nvSpPr>
          <p:spPr>
            <a:xfrm>
              <a:off x="5473402" y="3218191"/>
              <a:ext cx="91440" cy="91436"/>
            </a:xfrm>
            <a:prstGeom prst="rect">
              <a:avLst/>
            </a:prstGeom>
            <a:solidFill>
              <a:srgbClr val="CCC1DA"/>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sym typeface="Arial"/>
              </a:endParaRPr>
            </a:p>
          </p:txBody>
        </p:sp>
        <p:sp>
          <p:nvSpPr>
            <p:cNvPr id="89" name="Rectangle 88">
              <a:extLst>
                <a:ext uri="{FF2B5EF4-FFF2-40B4-BE49-F238E27FC236}">
                  <a16:creationId xmlns:a16="http://schemas.microsoft.com/office/drawing/2014/main" id="{8EDBCCF0-94E7-61BA-59D9-C660E1B45258}"/>
                </a:ext>
              </a:extLst>
            </p:cNvPr>
            <p:cNvSpPr/>
            <p:nvPr/>
          </p:nvSpPr>
          <p:spPr>
            <a:xfrm>
              <a:off x="5660854" y="3218191"/>
              <a:ext cx="91440" cy="91436"/>
            </a:xfrm>
            <a:prstGeom prst="rect">
              <a:avLst/>
            </a:prstGeom>
            <a:solidFill>
              <a:srgbClr val="CCC1DA"/>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sym typeface="Arial"/>
              </a:endParaRPr>
            </a:p>
          </p:txBody>
        </p:sp>
        <p:sp>
          <p:nvSpPr>
            <p:cNvPr id="90" name="Rectangle 89">
              <a:extLst>
                <a:ext uri="{FF2B5EF4-FFF2-40B4-BE49-F238E27FC236}">
                  <a16:creationId xmlns:a16="http://schemas.microsoft.com/office/drawing/2014/main" id="{614BC818-D279-3B1A-24C7-021FF5FE9F6E}"/>
                </a:ext>
              </a:extLst>
            </p:cNvPr>
            <p:cNvSpPr/>
            <p:nvPr/>
          </p:nvSpPr>
          <p:spPr>
            <a:xfrm>
              <a:off x="5818085" y="3218191"/>
              <a:ext cx="91440" cy="91436"/>
            </a:xfrm>
            <a:prstGeom prst="rect">
              <a:avLst/>
            </a:prstGeom>
            <a:solidFill>
              <a:srgbClr val="CCC1DA"/>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sym typeface="Arial"/>
              </a:endParaRPr>
            </a:p>
          </p:txBody>
        </p:sp>
        <p:sp>
          <p:nvSpPr>
            <p:cNvPr id="91" name="Rectangle 90">
              <a:extLst>
                <a:ext uri="{FF2B5EF4-FFF2-40B4-BE49-F238E27FC236}">
                  <a16:creationId xmlns:a16="http://schemas.microsoft.com/office/drawing/2014/main" id="{B1F54E9E-C8DE-61EE-4319-BF67ABB7100F}"/>
                </a:ext>
              </a:extLst>
            </p:cNvPr>
            <p:cNvSpPr/>
            <p:nvPr/>
          </p:nvSpPr>
          <p:spPr>
            <a:xfrm>
              <a:off x="6030347" y="3218191"/>
              <a:ext cx="91440" cy="91436"/>
            </a:xfrm>
            <a:prstGeom prst="rect">
              <a:avLst/>
            </a:prstGeom>
            <a:solidFill>
              <a:srgbClr val="CCC1DA"/>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sym typeface="Arial"/>
              </a:endParaRPr>
            </a:p>
          </p:txBody>
        </p:sp>
        <p:sp>
          <p:nvSpPr>
            <p:cNvPr id="92" name="Oval 91">
              <a:extLst>
                <a:ext uri="{FF2B5EF4-FFF2-40B4-BE49-F238E27FC236}">
                  <a16:creationId xmlns:a16="http://schemas.microsoft.com/office/drawing/2014/main" id="{498978EA-DA98-9307-1073-F044EDB6523A}"/>
                </a:ext>
              </a:extLst>
            </p:cNvPr>
            <p:cNvSpPr/>
            <p:nvPr/>
          </p:nvSpPr>
          <p:spPr>
            <a:xfrm>
              <a:off x="5640037" y="2911089"/>
              <a:ext cx="91440" cy="98010"/>
            </a:xfrm>
            <a:prstGeom prst="ellipse">
              <a:avLst/>
            </a:prstGeom>
            <a:solidFill>
              <a:srgbClr val="95B3D7"/>
            </a:solidFill>
            <a:ln w="635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sym typeface="Arial"/>
              </a:endParaRPr>
            </a:p>
          </p:txBody>
        </p:sp>
        <p:sp>
          <p:nvSpPr>
            <p:cNvPr id="93" name="Oval 92">
              <a:extLst>
                <a:ext uri="{FF2B5EF4-FFF2-40B4-BE49-F238E27FC236}">
                  <a16:creationId xmlns:a16="http://schemas.microsoft.com/office/drawing/2014/main" id="{AF91BF24-2049-33EC-DF4D-04BC9ABB0AEE}"/>
                </a:ext>
              </a:extLst>
            </p:cNvPr>
            <p:cNvSpPr/>
            <p:nvPr/>
          </p:nvSpPr>
          <p:spPr>
            <a:xfrm>
              <a:off x="5972435" y="2931547"/>
              <a:ext cx="91440" cy="98010"/>
            </a:xfrm>
            <a:prstGeom prst="ellipse">
              <a:avLst/>
            </a:prstGeom>
            <a:solidFill>
              <a:srgbClr val="95B3D7"/>
            </a:solidFill>
            <a:ln w="635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sym typeface="Arial"/>
              </a:endParaRPr>
            </a:p>
          </p:txBody>
        </p:sp>
        <p:cxnSp>
          <p:nvCxnSpPr>
            <p:cNvPr id="94" name="Straight Arrow Connector 93">
              <a:extLst>
                <a:ext uri="{FF2B5EF4-FFF2-40B4-BE49-F238E27FC236}">
                  <a16:creationId xmlns:a16="http://schemas.microsoft.com/office/drawing/2014/main" id="{B2F359B9-619C-323E-F99E-41D661C4ADE4}"/>
                </a:ext>
              </a:extLst>
            </p:cNvPr>
            <p:cNvCxnSpPr>
              <a:stCxn id="92" idx="4"/>
              <a:endCxn id="89" idx="0"/>
            </p:cNvCxnSpPr>
            <p:nvPr/>
          </p:nvCxnSpPr>
          <p:spPr>
            <a:xfrm>
              <a:off x="5685757" y="3009099"/>
              <a:ext cx="20817" cy="209092"/>
            </a:xfrm>
            <a:prstGeom prst="straightConnector1">
              <a:avLst/>
            </a:prstGeom>
            <a:grpFill/>
            <a:ln w="12700" cap="flat" cmpd="sng" algn="ctr">
              <a:solidFill>
                <a:srgbClr val="000000"/>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a:extLst>
                <a:ext uri="{FF2B5EF4-FFF2-40B4-BE49-F238E27FC236}">
                  <a16:creationId xmlns:a16="http://schemas.microsoft.com/office/drawing/2014/main" id="{1A808256-A89D-0350-2553-9B0212964AE1}"/>
                </a:ext>
              </a:extLst>
            </p:cNvPr>
            <p:cNvCxnSpPr>
              <a:cxnSpLocks/>
              <a:stCxn id="92" idx="4"/>
              <a:endCxn id="90" idx="0"/>
            </p:cNvCxnSpPr>
            <p:nvPr/>
          </p:nvCxnSpPr>
          <p:spPr>
            <a:xfrm>
              <a:off x="5685757" y="3009099"/>
              <a:ext cx="178048" cy="209092"/>
            </a:xfrm>
            <a:prstGeom prst="straightConnector1">
              <a:avLst/>
            </a:prstGeom>
            <a:grpFill/>
            <a:ln w="12700" cap="flat" cmpd="sng" algn="ctr">
              <a:solidFill>
                <a:srgbClr val="000000"/>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96" name="Straight Arrow Connector 95">
              <a:extLst>
                <a:ext uri="{FF2B5EF4-FFF2-40B4-BE49-F238E27FC236}">
                  <a16:creationId xmlns:a16="http://schemas.microsoft.com/office/drawing/2014/main" id="{6897C624-47F5-22FD-99B2-1F3153A250F1}"/>
                </a:ext>
              </a:extLst>
            </p:cNvPr>
            <p:cNvCxnSpPr>
              <a:stCxn id="92" idx="4"/>
              <a:endCxn id="88" idx="0"/>
            </p:cNvCxnSpPr>
            <p:nvPr/>
          </p:nvCxnSpPr>
          <p:spPr>
            <a:xfrm flipH="1">
              <a:off x="5519122" y="3009099"/>
              <a:ext cx="166635" cy="209092"/>
            </a:xfrm>
            <a:prstGeom prst="straightConnector1">
              <a:avLst/>
            </a:prstGeom>
            <a:grpFill/>
            <a:ln w="12700" cap="flat" cmpd="sng" algn="ctr">
              <a:solidFill>
                <a:srgbClr val="000000"/>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97" name="Straight Arrow Connector 96">
              <a:extLst>
                <a:ext uri="{FF2B5EF4-FFF2-40B4-BE49-F238E27FC236}">
                  <a16:creationId xmlns:a16="http://schemas.microsoft.com/office/drawing/2014/main" id="{D052FE9E-1206-CA32-88B2-9355B9DB1BA3}"/>
                </a:ext>
              </a:extLst>
            </p:cNvPr>
            <p:cNvCxnSpPr>
              <a:stCxn id="93" idx="4"/>
              <a:endCxn id="91" idx="0"/>
            </p:cNvCxnSpPr>
            <p:nvPr/>
          </p:nvCxnSpPr>
          <p:spPr>
            <a:xfrm>
              <a:off x="6018155" y="3029557"/>
              <a:ext cx="57912" cy="188634"/>
            </a:xfrm>
            <a:prstGeom prst="straightConnector1">
              <a:avLst/>
            </a:prstGeom>
            <a:grpFill/>
            <a:ln w="12700" cap="flat" cmpd="sng" algn="ctr">
              <a:solidFill>
                <a:srgbClr val="000000"/>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98" name="Straight Arrow Connector 97">
              <a:extLst>
                <a:ext uri="{FF2B5EF4-FFF2-40B4-BE49-F238E27FC236}">
                  <a16:creationId xmlns:a16="http://schemas.microsoft.com/office/drawing/2014/main" id="{BE7E5B36-1593-F06A-1AFA-6BEDA8ADF986}"/>
                </a:ext>
              </a:extLst>
            </p:cNvPr>
            <p:cNvCxnSpPr>
              <a:cxnSpLocks/>
              <a:stCxn id="93" idx="4"/>
              <a:endCxn id="90" idx="0"/>
            </p:cNvCxnSpPr>
            <p:nvPr/>
          </p:nvCxnSpPr>
          <p:spPr>
            <a:xfrm flipH="1">
              <a:off x="5863805" y="3029557"/>
              <a:ext cx="154350" cy="188634"/>
            </a:xfrm>
            <a:prstGeom prst="straightConnector1">
              <a:avLst/>
            </a:prstGeom>
            <a:grpFill/>
            <a:ln w="12700" cap="flat" cmpd="sng" algn="ctr">
              <a:solidFill>
                <a:srgbClr val="000000"/>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99" name="Straight Arrow Connector 98">
              <a:extLst>
                <a:ext uri="{FF2B5EF4-FFF2-40B4-BE49-F238E27FC236}">
                  <a16:creationId xmlns:a16="http://schemas.microsoft.com/office/drawing/2014/main" id="{9A4EED01-D8D5-426B-CC13-1AB031AC84F5}"/>
                </a:ext>
              </a:extLst>
            </p:cNvPr>
            <p:cNvCxnSpPr>
              <a:cxnSpLocks/>
              <a:stCxn id="93" idx="4"/>
              <a:endCxn id="89" idx="0"/>
            </p:cNvCxnSpPr>
            <p:nvPr/>
          </p:nvCxnSpPr>
          <p:spPr>
            <a:xfrm flipH="1">
              <a:off x="5706574" y="3029557"/>
              <a:ext cx="311581" cy="188634"/>
            </a:xfrm>
            <a:prstGeom prst="straightConnector1">
              <a:avLst/>
            </a:prstGeom>
            <a:grpFill/>
            <a:ln w="12700" cap="flat" cmpd="sng" algn="ctr">
              <a:solidFill>
                <a:srgbClr val="000000"/>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sp>
          <p:nvSpPr>
            <p:cNvPr id="100" name="Oval 99">
              <a:extLst>
                <a:ext uri="{FF2B5EF4-FFF2-40B4-BE49-F238E27FC236}">
                  <a16:creationId xmlns:a16="http://schemas.microsoft.com/office/drawing/2014/main" id="{A17DE4B0-E28F-E1FF-DAD3-3DE8858FBB43}"/>
                </a:ext>
              </a:extLst>
            </p:cNvPr>
            <p:cNvSpPr/>
            <p:nvPr/>
          </p:nvSpPr>
          <p:spPr>
            <a:xfrm rot="1732709">
              <a:off x="5241666" y="2943473"/>
              <a:ext cx="91440" cy="98010"/>
            </a:xfrm>
            <a:prstGeom prst="ellipse">
              <a:avLst/>
            </a:prstGeom>
            <a:solidFill>
              <a:srgbClr val="95B3D7"/>
            </a:solidFill>
            <a:ln w="635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sym typeface="Arial"/>
              </a:endParaRPr>
            </a:p>
          </p:txBody>
        </p:sp>
        <p:sp>
          <p:nvSpPr>
            <p:cNvPr id="101" name="Oval 100">
              <a:extLst>
                <a:ext uri="{FF2B5EF4-FFF2-40B4-BE49-F238E27FC236}">
                  <a16:creationId xmlns:a16="http://schemas.microsoft.com/office/drawing/2014/main" id="{D547B4AA-6A15-84D6-7266-7E0B784CAD64}"/>
                </a:ext>
              </a:extLst>
            </p:cNvPr>
            <p:cNvSpPr/>
            <p:nvPr/>
          </p:nvSpPr>
          <p:spPr>
            <a:xfrm>
              <a:off x="5296309" y="2402871"/>
              <a:ext cx="91440" cy="98010"/>
            </a:xfrm>
            <a:prstGeom prst="ellipse">
              <a:avLst/>
            </a:prstGeom>
            <a:solidFill>
              <a:srgbClr val="95B3D7"/>
            </a:solidFill>
            <a:ln w="635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sym typeface="Arial"/>
              </a:endParaRPr>
            </a:p>
          </p:txBody>
        </p:sp>
        <p:sp>
          <p:nvSpPr>
            <p:cNvPr id="102" name="Oval 101">
              <a:extLst>
                <a:ext uri="{FF2B5EF4-FFF2-40B4-BE49-F238E27FC236}">
                  <a16:creationId xmlns:a16="http://schemas.microsoft.com/office/drawing/2014/main" id="{03C7A44E-F5DB-C8C0-C1E3-5BA831FD33C3}"/>
                </a:ext>
              </a:extLst>
            </p:cNvPr>
            <p:cNvSpPr/>
            <p:nvPr/>
          </p:nvSpPr>
          <p:spPr>
            <a:xfrm>
              <a:off x="5585172" y="2402871"/>
              <a:ext cx="91440" cy="98010"/>
            </a:xfrm>
            <a:prstGeom prst="ellipse">
              <a:avLst/>
            </a:prstGeom>
            <a:solidFill>
              <a:srgbClr val="95B3D7"/>
            </a:solidFill>
            <a:ln w="635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sym typeface="Arial"/>
              </a:endParaRPr>
            </a:p>
          </p:txBody>
        </p:sp>
        <p:cxnSp>
          <p:nvCxnSpPr>
            <p:cNvPr id="103" name="Straight Arrow Connector 102">
              <a:extLst>
                <a:ext uri="{FF2B5EF4-FFF2-40B4-BE49-F238E27FC236}">
                  <a16:creationId xmlns:a16="http://schemas.microsoft.com/office/drawing/2014/main" id="{6F50940F-0BB4-F5A8-78B5-65E6E8C659F5}"/>
                </a:ext>
              </a:extLst>
            </p:cNvPr>
            <p:cNvCxnSpPr>
              <a:stCxn id="101" idx="4"/>
              <a:endCxn id="84" idx="0"/>
            </p:cNvCxnSpPr>
            <p:nvPr/>
          </p:nvCxnSpPr>
          <p:spPr>
            <a:xfrm flipH="1">
              <a:off x="5203536" y="2500881"/>
              <a:ext cx="138493" cy="251366"/>
            </a:xfrm>
            <a:prstGeom prst="straightConnector1">
              <a:avLst/>
            </a:prstGeom>
            <a:grpFill/>
            <a:ln w="12700" cap="flat" cmpd="sng" algn="ctr">
              <a:solidFill>
                <a:srgbClr val="000000"/>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104" name="Straight Arrow Connector 103">
              <a:extLst>
                <a:ext uri="{FF2B5EF4-FFF2-40B4-BE49-F238E27FC236}">
                  <a16:creationId xmlns:a16="http://schemas.microsoft.com/office/drawing/2014/main" id="{ED35F38F-0B1F-56A0-B9C1-D4C87F0FCB8E}"/>
                </a:ext>
              </a:extLst>
            </p:cNvPr>
            <p:cNvCxnSpPr>
              <a:stCxn id="101" idx="4"/>
              <a:endCxn id="85" idx="0"/>
            </p:cNvCxnSpPr>
            <p:nvPr/>
          </p:nvCxnSpPr>
          <p:spPr>
            <a:xfrm>
              <a:off x="5342029" y="2500881"/>
              <a:ext cx="10054" cy="251366"/>
            </a:xfrm>
            <a:prstGeom prst="straightConnector1">
              <a:avLst/>
            </a:prstGeom>
            <a:grpFill/>
            <a:ln w="12700" cap="flat" cmpd="sng" algn="ctr">
              <a:solidFill>
                <a:srgbClr val="000000"/>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105" name="Straight Arrow Connector 104">
              <a:extLst>
                <a:ext uri="{FF2B5EF4-FFF2-40B4-BE49-F238E27FC236}">
                  <a16:creationId xmlns:a16="http://schemas.microsoft.com/office/drawing/2014/main" id="{2E925086-99AF-74FB-6461-F3B59C7D813B}"/>
                </a:ext>
              </a:extLst>
            </p:cNvPr>
            <p:cNvCxnSpPr>
              <a:stCxn id="101" idx="4"/>
              <a:endCxn id="86" idx="0"/>
            </p:cNvCxnSpPr>
            <p:nvPr/>
          </p:nvCxnSpPr>
          <p:spPr>
            <a:xfrm>
              <a:off x="5342029" y="2500881"/>
              <a:ext cx="158602" cy="251366"/>
            </a:xfrm>
            <a:prstGeom prst="straightConnector1">
              <a:avLst/>
            </a:prstGeom>
            <a:grpFill/>
            <a:ln w="12700" cap="flat" cmpd="sng" algn="ctr">
              <a:solidFill>
                <a:srgbClr val="000000"/>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106" name="Straight Arrow Connector 105">
              <a:extLst>
                <a:ext uri="{FF2B5EF4-FFF2-40B4-BE49-F238E27FC236}">
                  <a16:creationId xmlns:a16="http://schemas.microsoft.com/office/drawing/2014/main" id="{D5BE3276-6CFB-C02C-C459-CB09D80AC653}"/>
                </a:ext>
              </a:extLst>
            </p:cNvPr>
            <p:cNvCxnSpPr>
              <a:stCxn id="101" idx="4"/>
              <a:endCxn id="87" idx="0"/>
            </p:cNvCxnSpPr>
            <p:nvPr/>
          </p:nvCxnSpPr>
          <p:spPr>
            <a:xfrm>
              <a:off x="5342029" y="2500881"/>
              <a:ext cx="400288" cy="254283"/>
            </a:xfrm>
            <a:prstGeom prst="straightConnector1">
              <a:avLst/>
            </a:prstGeom>
            <a:grpFill/>
            <a:ln w="12700" cap="flat" cmpd="sng" algn="ctr">
              <a:solidFill>
                <a:srgbClr val="000000"/>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107" name="Straight Arrow Connector 106">
              <a:extLst>
                <a:ext uri="{FF2B5EF4-FFF2-40B4-BE49-F238E27FC236}">
                  <a16:creationId xmlns:a16="http://schemas.microsoft.com/office/drawing/2014/main" id="{C60DE4BF-7A93-375C-F3B2-C2A8F686A1E8}"/>
                </a:ext>
              </a:extLst>
            </p:cNvPr>
            <p:cNvCxnSpPr>
              <a:stCxn id="102" idx="4"/>
              <a:endCxn id="87" idx="0"/>
            </p:cNvCxnSpPr>
            <p:nvPr/>
          </p:nvCxnSpPr>
          <p:spPr>
            <a:xfrm>
              <a:off x="5630892" y="2500881"/>
              <a:ext cx="111425" cy="254283"/>
            </a:xfrm>
            <a:prstGeom prst="straightConnector1">
              <a:avLst/>
            </a:prstGeom>
            <a:grpFill/>
            <a:ln w="12700" cap="flat" cmpd="sng" algn="ctr">
              <a:solidFill>
                <a:srgbClr val="000000"/>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107">
              <a:extLst>
                <a:ext uri="{FF2B5EF4-FFF2-40B4-BE49-F238E27FC236}">
                  <a16:creationId xmlns:a16="http://schemas.microsoft.com/office/drawing/2014/main" id="{497BF687-E2B0-1B2A-F2A5-91123B1F4759}"/>
                </a:ext>
              </a:extLst>
            </p:cNvPr>
            <p:cNvCxnSpPr>
              <a:stCxn id="102" idx="4"/>
              <a:endCxn id="84" idx="0"/>
            </p:cNvCxnSpPr>
            <p:nvPr/>
          </p:nvCxnSpPr>
          <p:spPr>
            <a:xfrm flipH="1">
              <a:off x="5203536" y="2500881"/>
              <a:ext cx="427356" cy="251366"/>
            </a:xfrm>
            <a:prstGeom prst="straightConnector1">
              <a:avLst/>
            </a:prstGeom>
            <a:grpFill/>
            <a:ln w="12700" cap="flat" cmpd="sng" algn="ctr">
              <a:solidFill>
                <a:srgbClr val="000000"/>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109" name="Straight Arrow Connector 108">
              <a:extLst>
                <a:ext uri="{FF2B5EF4-FFF2-40B4-BE49-F238E27FC236}">
                  <a16:creationId xmlns:a16="http://schemas.microsoft.com/office/drawing/2014/main" id="{158D66C3-E4D9-39CA-9170-2AEFBD699045}"/>
                </a:ext>
              </a:extLst>
            </p:cNvPr>
            <p:cNvCxnSpPr>
              <a:stCxn id="102" idx="4"/>
              <a:endCxn id="85" idx="0"/>
            </p:cNvCxnSpPr>
            <p:nvPr/>
          </p:nvCxnSpPr>
          <p:spPr>
            <a:xfrm flipH="1">
              <a:off x="5352083" y="2500881"/>
              <a:ext cx="278809" cy="251366"/>
            </a:xfrm>
            <a:prstGeom prst="straightConnector1">
              <a:avLst/>
            </a:prstGeom>
            <a:grpFill/>
            <a:ln w="12700" cap="flat" cmpd="sng" algn="ctr">
              <a:solidFill>
                <a:srgbClr val="000000"/>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109">
              <a:extLst>
                <a:ext uri="{FF2B5EF4-FFF2-40B4-BE49-F238E27FC236}">
                  <a16:creationId xmlns:a16="http://schemas.microsoft.com/office/drawing/2014/main" id="{F6A3AE3F-57F8-7032-8A1D-051AE225E558}"/>
                </a:ext>
              </a:extLst>
            </p:cNvPr>
            <p:cNvCxnSpPr>
              <a:stCxn id="102" idx="4"/>
              <a:endCxn id="86" idx="0"/>
            </p:cNvCxnSpPr>
            <p:nvPr/>
          </p:nvCxnSpPr>
          <p:spPr>
            <a:xfrm flipH="1">
              <a:off x="5500631" y="2500881"/>
              <a:ext cx="130261" cy="251366"/>
            </a:xfrm>
            <a:prstGeom prst="straightConnector1">
              <a:avLst/>
            </a:prstGeom>
            <a:grpFill/>
            <a:ln w="12700" cap="flat" cmpd="sng" algn="ctr">
              <a:solidFill>
                <a:srgbClr val="000000"/>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sp>
          <p:nvSpPr>
            <p:cNvPr id="111" name="Oval 110">
              <a:extLst>
                <a:ext uri="{FF2B5EF4-FFF2-40B4-BE49-F238E27FC236}">
                  <a16:creationId xmlns:a16="http://schemas.microsoft.com/office/drawing/2014/main" id="{53335526-8CCC-B3B0-8B25-535D3E120226}"/>
                </a:ext>
              </a:extLst>
            </p:cNvPr>
            <p:cNvSpPr/>
            <p:nvPr/>
          </p:nvSpPr>
          <p:spPr>
            <a:xfrm>
              <a:off x="5048088" y="2961047"/>
              <a:ext cx="91440" cy="98010"/>
            </a:xfrm>
            <a:prstGeom prst="ellipse">
              <a:avLst/>
            </a:prstGeom>
            <a:solidFill>
              <a:srgbClr val="95B3D7"/>
            </a:solidFill>
            <a:ln w="635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sym typeface="Arial"/>
              </a:endParaRPr>
            </a:p>
          </p:txBody>
        </p:sp>
        <p:cxnSp>
          <p:nvCxnSpPr>
            <p:cNvPr id="112" name="Straight Arrow Connector 111">
              <a:extLst>
                <a:ext uri="{FF2B5EF4-FFF2-40B4-BE49-F238E27FC236}">
                  <a16:creationId xmlns:a16="http://schemas.microsoft.com/office/drawing/2014/main" id="{D9E01053-8753-F1EE-A124-A0790B6982D9}"/>
                </a:ext>
              </a:extLst>
            </p:cNvPr>
            <p:cNvCxnSpPr>
              <a:cxnSpLocks/>
              <a:stCxn id="111" idx="4"/>
            </p:cNvCxnSpPr>
            <p:nvPr/>
          </p:nvCxnSpPr>
          <p:spPr>
            <a:xfrm>
              <a:off x="5093808" y="3059057"/>
              <a:ext cx="83414" cy="173425"/>
            </a:xfrm>
            <a:prstGeom prst="straightConnector1">
              <a:avLst/>
            </a:prstGeom>
            <a:grpFill/>
            <a:ln w="12700" cap="flat" cmpd="sng" algn="ctr">
              <a:solidFill>
                <a:srgbClr val="000000"/>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112">
              <a:extLst>
                <a:ext uri="{FF2B5EF4-FFF2-40B4-BE49-F238E27FC236}">
                  <a16:creationId xmlns:a16="http://schemas.microsoft.com/office/drawing/2014/main" id="{3A658F4E-28D9-2279-AF4A-416B60D5EB0F}"/>
                </a:ext>
              </a:extLst>
            </p:cNvPr>
            <p:cNvCxnSpPr>
              <a:cxnSpLocks/>
              <a:stCxn id="100" idx="4"/>
            </p:cNvCxnSpPr>
            <p:nvPr/>
          </p:nvCxnSpPr>
          <p:spPr>
            <a:xfrm flipH="1">
              <a:off x="5164979" y="3035389"/>
              <a:ext cx="100326" cy="199708"/>
            </a:xfrm>
            <a:prstGeom prst="straightConnector1">
              <a:avLst/>
            </a:prstGeom>
            <a:grpFill/>
            <a:ln w="12700" cap="flat" cmpd="sng" algn="ctr">
              <a:solidFill>
                <a:srgbClr val="000000"/>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grpSp>
      <p:grpSp>
        <p:nvGrpSpPr>
          <p:cNvPr id="114" name="Group 113">
            <a:extLst>
              <a:ext uri="{FF2B5EF4-FFF2-40B4-BE49-F238E27FC236}">
                <a16:creationId xmlns:a16="http://schemas.microsoft.com/office/drawing/2014/main" id="{BC452DF3-85FA-67CE-8B4A-9C82D64170D7}"/>
              </a:ext>
            </a:extLst>
          </p:cNvPr>
          <p:cNvGrpSpPr/>
          <p:nvPr/>
        </p:nvGrpSpPr>
        <p:grpSpPr>
          <a:xfrm>
            <a:off x="6051493" y="3487127"/>
            <a:ext cx="683051" cy="851752"/>
            <a:chOff x="335694" y="3313566"/>
            <a:chExt cx="683051" cy="912950"/>
          </a:xfrm>
        </p:grpSpPr>
        <p:sp>
          <p:nvSpPr>
            <p:cNvPr id="115" name="Rectangle 114">
              <a:extLst>
                <a:ext uri="{FF2B5EF4-FFF2-40B4-BE49-F238E27FC236}">
                  <a16:creationId xmlns:a16="http://schemas.microsoft.com/office/drawing/2014/main" id="{94376738-1238-79CB-B478-6E493CF2EBD7}"/>
                </a:ext>
              </a:extLst>
            </p:cNvPr>
            <p:cNvSpPr/>
            <p:nvPr/>
          </p:nvSpPr>
          <p:spPr>
            <a:xfrm>
              <a:off x="335694" y="4135080"/>
              <a:ext cx="91440" cy="91436"/>
            </a:xfrm>
            <a:prstGeom prst="rect">
              <a:avLst/>
            </a:prstGeom>
            <a:solidFill>
              <a:srgbClr val="CCC1DA"/>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sym typeface="Arial"/>
              </a:endParaRPr>
            </a:p>
          </p:txBody>
        </p:sp>
        <p:cxnSp>
          <p:nvCxnSpPr>
            <p:cNvPr id="116" name="Straight Arrow Connector 115">
              <a:extLst>
                <a:ext uri="{FF2B5EF4-FFF2-40B4-BE49-F238E27FC236}">
                  <a16:creationId xmlns:a16="http://schemas.microsoft.com/office/drawing/2014/main" id="{BA724834-36C2-E1F4-BC9B-715F14E59982}"/>
                </a:ext>
              </a:extLst>
            </p:cNvPr>
            <p:cNvCxnSpPr>
              <a:stCxn id="125" idx="4"/>
              <a:endCxn id="115" idx="0"/>
            </p:cNvCxnSpPr>
            <p:nvPr/>
          </p:nvCxnSpPr>
          <p:spPr>
            <a:xfrm flipH="1">
              <a:off x="381414" y="3930942"/>
              <a:ext cx="136720" cy="204138"/>
            </a:xfrm>
            <a:prstGeom prst="straightConnector1">
              <a:avLst/>
            </a:prstGeom>
            <a:solidFill>
              <a:srgbClr val="FFFFFF"/>
            </a:solidFill>
            <a:ln w="12700" cap="flat" cmpd="sng" algn="ctr">
              <a:solidFill>
                <a:srgbClr val="000000"/>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117" name="Straight Arrow Connector 116">
              <a:extLst>
                <a:ext uri="{FF2B5EF4-FFF2-40B4-BE49-F238E27FC236}">
                  <a16:creationId xmlns:a16="http://schemas.microsoft.com/office/drawing/2014/main" id="{104DB129-4EAC-FD6C-1BF6-F89567EBCA63}"/>
                </a:ext>
              </a:extLst>
            </p:cNvPr>
            <p:cNvCxnSpPr>
              <a:cxnSpLocks/>
              <a:stCxn id="126" idx="4"/>
            </p:cNvCxnSpPr>
            <p:nvPr/>
          </p:nvCxnSpPr>
          <p:spPr>
            <a:xfrm flipH="1">
              <a:off x="372751" y="3922548"/>
              <a:ext cx="542362" cy="198659"/>
            </a:xfrm>
            <a:prstGeom prst="straightConnector1">
              <a:avLst/>
            </a:prstGeom>
            <a:solidFill>
              <a:srgbClr val="FFFFFF"/>
            </a:solidFill>
            <a:ln w="12700" cap="flat" cmpd="sng" algn="ctr">
              <a:solidFill>
                <a:srgbClr val="000000"/>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sp>
          <p:nvSpPr>
            <p:cNvPr id="118" name="Rectangle 117">
              <a:extLst>
                <a:ext uri="{FF2B5EF4-FFF2-40B4-BE49-F238E27FC236}">
                  <a16:creationId xmlns:a16="http://schemas.microsoft.com/office/drawing/2014/main" id="{063EE002-131B-02B7-102F-6F2B7E717284}"/>
                </a:ext>
              </a:extLst>
            </p:cNvPr>
            <p:cNvSpPr/>
            <p:nvPr/>
          </p:nvSpPr>
          <p:spPr>
            <a:xfrm>
              <a:off x="400563" y="3665859"/>
              <a:ext cx="91440" cy="91440"/>
            </a:xfrm>
            <a:prstGeom prst="rect">
              <a:avLst/>
            </a:prstGeom>
            <a:solidFill>
              <a:srgbClr val="CCC1DA"/>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sym typeface="Arial"/>
              </a:endParaRPr>
            </a:p>
          </p:txBody>
        </p:sp>
        <p:sp>
          <p:nvSpPr>
            <p:cNvPr id="119" name="Rectangle 118">
              <a:extLst>
                <a:ext uri="{FF2B5EF4-FFF2-40B4-BE49-F238E27FC236}">
                  <a16:creationId xmlns:a16="http://schemas.microsoft.com/office/drawing/2014/main" id="{9B4F8135-03F3-DDFD-165E-B69540B83313}"/>
                </a:ext>
              </a:extLst>
            </p:cNvPr>
            <p:cNvSpPr/>
            <p:nvPr/>
          </p:nvSpPr>
          <p:spPr>
            <a:xfrm>
              <a:off x="549111" y="3662941"/>
              <a:ext cx="91440" cy="91440"/>
            </a:xfrm>
            <a:prstGeom prst="rect">
              <a:avLst/>
            </a:prstGeom>
            <a:solidFill>
              <a:srgbClr val="CCC1DA"/>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sym typeface="Arial"/>
              </a:endParaRPr>
            </a:p>
          </p:txBody>
        </p:sp>
        <p:sp>
          <p:nvSpPr>
            <p:cNvPr id="120" name="Rectangle 119">
              <a:extLst>
                <a:ext uri="{FF2B5EF4-FFF2-40B4-BE49-F238E27FC236}">
                  <a16:creationId xmlns:a16="http://schemas.microsoft.com/office/drawing/2014/main" id="{6056AE56-443B-3289-C00D-6D4FBFAD570E}"/>
                </a:ext>
              </a:extLst>
            </p:cNvPr>
            <p:cNvSpPr/>
            <p:nvPr/>
          </p:nvSpPr>
          <p:spPr>
            <a:xfrm>
              <a:off x="697659" y="3662941"/>
              <a:ext cx="91440" cy="91440"/>
            </a:xfrm>
            <a:prstGeom prst="rect">
              <a:avLst/>
            </a:prstGeom>
            <a:solidFill>
              <a:srgbClr val="CCC1DA"/>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sym typeface="Arial"/>
              </a:endParaRPr>
            </a:p>
          </p:txBody>
        </p:sp>
        <p:sp>
          <p:nvSpPr>
            <p:cNvPr id="121" name="Rectangle 120">
              <a:extLst>
                <a:ext uri="{FF2B5EF4-FFF2-40B4-BE49-F238E27FC236}">
                  <a16:creationId xmlns:a16="http://schemas.microsoft.com/office/drawing/2014/main" id="{A32873D9-F4F1-6994-D770-B63A62F0AA53}"/>
                </a:ext>
              </a:extLst>
            </p:cNvPr>
            <p:cNvSpPr/>
            <p:nvPr/>
          </p:nvSpPr>
          <p:spPr>
            <a:xfrm>
              <a:off x="863145" y="3665859"/>
              <a:ext cx="91440" cy="91440"/>
            </a:xfrm>
            <a:prstGeom prst="rect">
              <a:avLst/>
            </a:prstGeom>
            <a:solidFill>
              <a:srgbClr val="CCC1DA"/>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sym typeface="Arial"/>
              </a:endParaRPr>
            </a:p>
          </p:txBody>
        </p:sp>
        <p:sp>
          <p:nvSpPr>
            <p:cNvPr id="122" name="Rectangle 121">
              <a:extLst>
                <a:ext uri="{FF2B5EF4-FFF2-40B4-BE49-F238E27FC236}">
                  <a16:creationId xmlns:a16="http://schemas.microsoft.com/office/drawing/2014/main" id="{7C508287-DB91-C95F-C5AA-726AC1F0F2FE}"/>
                </a:ext>
              </a:extLst>
            </p:cNvPr>
            <p:cNvSpPr/>
            <p:nvPr/>
          </p:nvSpPr>
          <p:spPr>
            <a:xfrm>
              <a:off x="557812" y="4131792"/>
              <a:ext cx="91440" cy="91436"/>
            </a:xfrm>
            <a:prstGeom prst="rect">
              <a:avLst/>
            </a:prstGeom>
            <a:solidFill>
              <a:srgbClr val="CCC1DA"/>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sym typeface="Arial"/>
              </a:endParaRPr>
            </a:p>
          </p:txBody>
        </p:sp>
        <p:sp>
          <p:nvSpPr>
            <p:cNvPr id="123" name="Rectangle 122">
              <a:extLst>
                <a:ext uri="{FF2B5EF4-FFF2-40B4-BE49-F238E27FC236}">
                  <a16:creationId xmlns:a16="http://schemas.microsoft.com/office/drawing/2014/main" id="{E31037F9-F40A-F0FD-ACB3-BAFA7DD75B07}"/>
                </a:ext>
              </a:extLst>
            </p:cNvPr>
            <p:cNvSpPr/>
            <p:nvPr/>
          </p:nvSpPr>
          <p:spPr>
            <a:xfrm>
              <a:off x="715043" y="4131664"/>
              <a:ext cx="91440" cy="91436"/>
            </a:xfrm>
            <a:prstGeom prst="rect">
              <a:avLst/>
            </a:prstGeom>
            <a:solidFill>
              <a:srgbClr val="CCC1DA"/>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sym typeface="Arial"/>
              </a:endParaRPr>
            </a:p>
          </p:txBody>
        </p:sp>
        <p:sp>
          <p:nvSpPr>
            <p:cNvPr id="124" name="Rectangle 123">
              <a:extLst>
                <a:ext uri="{FF2B5EF4-FFF2-40B4-BE49-F238E27FC236}">
                  <a16:creationId xmlns:a16="http://schemas.microsoft.com/office/drawing/2014/main" id="{690A9AD2-FF4B-AD44-5FA4-A3C6EEAEDAF2}"/>
                </a:ext>
              </a:extLst>
            </p:cNvPr>
            <p:cNvSpPr/>
            <p:nvPr/>
          </p:nvSpPr>
          <p:spPr>
            <a:xfrm>
              <a:off x="927305" y="4125314"/>
              <a:ext cx="91440" cy="91436"/>
            </a:xfrm>
            <a:prstGeom prst="rect">
              <a:avLst/>
            </a:prstGeom>
            <a:solidFill>
              <a:srgbClr val="CCC1DA"/>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sym typeface="Arial"/>
              </a:endParaRPr>
            </a:p>
          </p:txBody>
        </p:sp>
        <p:sp>
          <p:nvSpPr>
            <p:cNvPr id="125" name="Oval 124">
              <a:extLst>
                <a:ext uri="{FF2B5EF4-FFF2-40B4-BE49-F238E27FC236}">
                  <a16:creationId xmlns:a16="http://schemas.microsoft.com/office/drawing/2014/main" id="{22CBBD6E-0D5C-2936-7788-D1802D6DBF43}"/>
                </a:ext>
              </a:extLst>
            </p:cNvPr>
            <p:cNvSpPr/>
            <p:nvPr/>
          </p:nvSpPr>
          <p:spPr>
            <a:xfrm>
              <a:off x="472414" y="3832932"/>
              <a:ext cx="91440" cy="98010"/>
            </a:xfrm>
            <a:prstGeom prst="ellipse">
              <a:avLst/>
            </a:prstGeom>
            <a:solidFill>
              <a:srgbClr val="95B3D7"/>
            </a:solidFill>
            <a:ln w="635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sym typeface="Arial"/>
              </a:endParaRPr>
            </a:p>
          </p:txBody>
        </p:sp>
        <p:sp>
          <p:nvSpPr>
            <p:cNvPr id="126" name="Oval 125">
              <a:extLst>
                <a:ext uri="{FF2B5EF4-FFF2-40B4-BE49-F238E27FC236}">
                  <a16:creationId xmlns:a16="http://schemas.microsoft.com/office/drawing/2014/main" id="{A3E0F8E2-D0D2-A448-FF05-A9CF625E04E8}"/>
                </a:ext>
              </a:extLst>
            </p:cNvPr>
            <p:cNvSpPr/>
            <p:nvPr/>
          </p:nvSpPr>
          <p:spPr>
            <a:xfrm>
              <a:off x="869393" y="3824538"/>
              <a:ext cx="91440" cy="98010"/>
            </a:xfrm>
            <a:prstGeom prst="ellipse">
              <a:avLst/>
            </a:prstGeom>
            <a:solidFill>
              <a:srgbClr val="95B3D7"/>
            </a:solidFill>
            <a:ln w="635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sym typeface="Arial"/>
              </a:endParaRPr>
            </a:p>
          </p:txBody>
        </p:sp>
        <p:cxnSp>
          <p:nvCxnSpPr>
            <p:cNvPr id="127" name="Straight Arrow Connector 126">
              <a:extLst>
                <a:ext uri="{FF2B5EF4-FFF2-40B4-BE49-F238E27FC236}">
                  <a16:creationId xmlns:a16="http://schemas.microsoft.com/office/drawing/2014/main" id="{6EE92781-6FAC-47DB-5F3C-BDEB3DCD56FD}"/>
                </a:ext>
              </a:extLst>
            </p:cNvPr>
            <p:cNvCxnSpPr>
              <a:stCxn id="125" idx="4"/>
              <a:endCxn id="122" idx="0"/>
            </p:cNvCxnSpPr>
            <p:nvPr/>
          </p:nvCxnSpPr>
          <p:spPr>
            <a:xfrm>
              <a:off x="518134" y="3930942"/>
              <a:ext cx="85398" cy="200851"/>
            </a:xfrm>
            <a:prstGeom prst="straightConnector1">
              <a:avLst/>
            </a:prstGeom>
            <a:solidFill>
              <a:srgbClr val="FFFFFF"/>
            </a:solidFill>
            <a:ln w="12700" cap="flat" cmpd="sng" algn="ctr">
              <a:solidFill>
                <a:srgbClr val="000000"/>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128" name="Straight Arrow Connector 127">
              <a:extLst>
                <a:ext uri="{FF2B5EF4-FFF2-40B4-BE49-F238E27FC236}">
                  <a16:creationId xmlns:a16="http://schemas.microsoft.com/office/drawing/2014/main" id="{A8A738E0-089F-CF16-5E38-0578F63F011D}"/>
                </a:ext>
              </a:extLst>
            </p:cNvPr>
            <p:cNvCxnSpPr>
              <a:cxnSpLocks/>
              <a:stCxn id="125" idx="4"/>
            </p:cNvCxnSpPr>
            <p:nvPr/>
          </p:nvCxnSpPr>
          <p:spPr>
            <a:xfrm>
              <a:off x="518134" y="3930942"/>
              <a:ext cx="243288" cy="186957"/>
            </a:xfrm>
            <a:prstGeom prst="straightConnector1">
              <a:avLst/>
            </a:prstGeom>
            <a:solidFill>
              <a:srgbClr val="FFFFFF"/>
            </a:solidFill>
            <a:ln w="12700" cap="flat" cmpd="sng" algn="ctr">
              <a:solidFill>
                <a:srgbClr val="000000"/>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129" name="Straight Arrow Connector 128">
              <a:extLst>
                <a:ext uri="{FF2B5EF4-FFF2-40B4-BE49-F238E27FC236}">
                  <a16:creationId xmlns:a16="http://schemas.microsoft.com/office/drawing/2014/main" id="{7D1BFE0E-2281-BF9B-3FA9-20A06268144C}"/>
                </a:ext>
              </a:extLst>
            </p:cNvPr>
            <p:cNvCxnSpPr>
              <a:stCxn id="126" idx="4"/>
              <a:endCxn id="124" idx="0"/>
            </p:cNvCxnSpPr>
            <p:nvPr/>
          </p:nvCxnSpPr>
          <p:spPr>
            <a:xfrm>
              <a:off x="915113" y="3922548"/>
              <a:ext cx="57912" cy="202766"/>
            </a:xfrm>
            <a:prstGeom prst="straightConnector1">
              <a:avLst/>
            </a:prstGeom>
            <a:solidFill>
              <a:srgbClr val="FFFFFF"/>
            </a:solidFill>
            <a:ln w="12700" cap="flat" cmpd="sng" algn="ctr">
              <a:solidFill>
                <a:srgbClr val="000000"/>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130" name="Straight Arrow Connector 129">
              <a:extLst>
                <a:ext uri="{FF2B5EF4-FFF2-40B4-BE49-F238E27FC236}">
                  <a16:creationId xmlns:a16="http://schemas.microsoft.com/office/drawing/2014/main" id="{D0240A19-C81D-4CAD-E0DE-9D4B2D04DCE2}"/>
                </a:ext>
              </a:extLst>
            </p:cNvPr>
            <p:cNvCxnSpPr>
              <a:cxnSpLocks/>
              <a:stCxn id="126" idx="4"/>
              <a:endCxn id="123" idx="0"/>
            </p:cNvCxnSpPr>
            <p:nvPr/>
          </p:nvCxnSpPr>
          <p:spPr>
            <a:xfrm flipH="1">
              <a:off x="760763" y="3922548"/>
              <a:ext cx="154350" cy="209116"/>
            </a:xfrm>
            <a:prstGeom prst="straightConnector1">
              <a:avLst/>
            </a:prstGeom>
            <a:solidFill>
              <a:srgbClr val="FFFFFF"/>
            </a:solidFill>
            <a:ln w="12700" cap="flat" cmpd="sng" algn="ctr">
              <a:solidFill>
                <a:srgbClr val="000000"/>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a:extLst>
                <a:ext uri="{FF2B5EF4-FFF2-40B4-BE49-F238E27FC236}">
                  <a16:creationId xmlns:a16="http://schemas.microsoft.com/office/drawing/2014/main" id="{CE0D8FDC-55C5-3D6C-A324-DF14B51B9CB2}"/>
                </a:ext>
              </a:extLst>
            </p:cNvPr>
            <p:cNvCxnSpPr>
              <a:cxnSpLocks/>
              <a:stCxn id="126" idx="4"/>
            </p:cNvCxnSpPr>
            <p:nvPr/>
          </p:nvCxnSpPr>
          <p:spPr>
            <a:xfrm flipH="1">
              <a:off x="584313" y="3922548"/>
              <a:ext cx="330800" cy="210107"/>
            </a:xfrm>
            <a:prstGeom prst="straightConnector1">
              <a:avLst/>
            </a:prstGeom>
            <a:solidFill>
              <a:srgbClr val="FFFFFF"/>
            </a:solidFill>
            <a:ln w="12700" cap="flat" cmpd="sng" algn="ctr">
              <a:solidFill>
                <a:srgbClr val="000000"/>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sp>
          <p:nvSpPr>
            <p:cNvPr id="132" name="Oval 131">
              <a:extLst>
                <a:ext uri="{FF2B5EF4-FFF2-40B4-BE49-F238E27FC236}">
                  <a16:creationId xmlns:a16="http://schemas.microsoft.com/office/drawing/2014/main" id="{E928BBF9-F50C-35FB-F102-DC492C71F315}"/>
                </a:ext>
              </a:extLst>
            </p:cNvPr>
            <p:cNvSpPr/>
            <p:nvPr/>
          </p:nvSpPr>
          <p:spPr>
            <a:xfrm>
              <a:off x="539057" y="3313566"/>
              <a:ext cx="91440" cy="98010"/>
            </a:xfrm>
            <a:prstGeom prst="ellipse">
              <a:avLst/>
            </a:prstGeom>
            <a:solidFill>
              <a:srgbClr val="95B3D7"/>
            </a:solidFill>
            <a:ln w="635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sym typeface="Arial"/>
              </a:endParaRPr>
            </a:p>
          </p:txBody>
        </p:sp>
        <p:sp>
          <p:nvSpPr>
            <p:cNvPr id="133" name="Oval 132">
              <a:extLst>
                <a:ext uri="{FF2B5EF4-FFF2-40B4-BE49-F238E27FC236}">
                  <a16:creationId xmlns:a16="http://schemas.microsoft.com/office/drawing/2014/main" id="{8B58D8DF-470B-3D36-040B-6AE11A9AE985}"/>
                </a:ext>
              </a:extLst>
            </p:cNvPr>
            <p:cNvSpPr/>
            <p:nvPr/>
          </p:nvSpPr>
          <p:spPr>
            <a:xfrm>
              <a:off x="827920" y="3313566"/>
              <a:ext cx="91440" cy="98010"/>
            </a:xfrm>
            <a:prstGeom prst="ellipse">
              <a:avLst/>
            </a:prstGeom>
            <a:solidFill>
              <a:srgbClr val="95B3D7"/>
            </a:solidFill>
            <a:ln w="635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sym typeface="Arial"/>
              </a:endParaRPr>
            </a:p>
          </p:txBody>
        </p:sp>
        <p:cxnSp>
          <p:nvCxnSpPr>
            <p:cNvPr id="134" name="Straight Arrow Connector 133">
              <a:extLst>
                <a:ext uri="{FF2B5EF4-FFF2-40B4-BE49-F238E27FC236}">
                  <a16:creationId xmlns:a16="http://schemas.microsoft.com/office/drawing/2014/main" id="{AED9D9A8-1ED9-F9C8-D637-34096E98D11D}"/>
                </a:ext>
              </a:extLst>
            </p:cNvPr>
            <p:cNvCxnSpPr>
              <a:stCxn id="132" idx="4"/>
              <a:endCxn id="118" idx="0"/>
            </p:cNvCxnSpPr>
            <p:nvPr/>
          </p:nvCxnSpPr>
          <p:spPr>
            <a:xfrm flipH="1">
              <a:off x="446283" y="3411576"/>
              <a:ext cx="138494" cy="254283"/>
            </a:xfrm>
            <a:prstGeom prst="straightConnector1">
              <a:avLst/>
            </a:prstGeom>
            <a:solidFill>
              <a:srgbClr val="FFFFFF"/>
            </a:solidFill>
            <a:ln w="12700" cap="flat" cmpd="sng" algn="ctr">
              <a:solidFill>
                <a:srgbClr val="000000"/>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135" name="Straight Arrow Connector 134">
              <a:extLst>
                <a:ext uri="{FF2B5EF4-FFF2-40B4-BE49-F238E27FC236}">
                  <a16:creationId xmlns:a16="http://schemas.microsoft.com/office/drawing/2014/main" id="{1BF80E8C-FF7F-3D0A-743A-6F30E9BF9F3C}"/>
                </a:ext>
              </a:extLst>
            </p:cNvPr>
            <p:cNvCxnSpPr>
              <a:stCxn id="132" idx="4"/>
              <a:endCxn id="119" idx="0"/>
            </p:cNvCxnSpPr>
            <p:nvPr/>
          </p:nvCxnSpPr>
          <p:spPr>
            <a:xfrm>
              <a:off x="584777" y="3411576"/>
              <a:ext cx="10054" cy="251366"/>
            </a:xfrm>
            <a:prstGeom prst="straightConnector1">
              <a:avLst/>
            </a:prstGeom>
            <a:solidFill>
              <a:srgbClr val="FFFFFF"/>
            </a:solidFill>
            <a:ln w="12700" cap="flat" cmpd="sng" algn="ctr">
              <a:solidFill>
                <a:srgbClr val="000000"/>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136" name="Straight Arrow Connector 135">
              <a:extLst>
                <a:ext uri="{FF2B5EF4-FFF2-40B4-BE49-F238E27FC236}">
                  <a16:creationId xmlns:a16="http://schemas.microsoft.com/office/drawing/2014/main" id="{4A676B0F-B3AD-4BB4-EADD-68FC1A7BC63E}"/>
                </a:ext>
              </a:extLst>
            </p:cNvPr>
            <p:cNvCxnSpPr>
              <a:stCxn id="132" idx="4"/>
              <a:endCxn id="120" idx="0"/>
            </p:cNvCxnSpPr>
            <p:nvPr/>
          </p:nvCxnSpPr>
          <p:spPr>
            <a:xfrm>
              <a:off x="584777" y="3411576"/>
              <a:ext cx="158602" cy="251366"/>
            </a:xfrm>
            <a:prstGeom prst="straightConnector1">
              <a:avLst/>
            </a:prstGeom>
            <a:solidFill>
              <a:srgbClr val="FFFFFF"/>
            </a:solidFill>
            <a:ln w="12700" cap="flat" cmpd="sng" algn="ctr">
              <a:solidFill>
                <a:srgbClr val="000000"/>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137" name="Straight Arrow Connector 136">
              <a:extLst>
                <a:ext uri="{FF2B5EF4-FFF2-40B4-BE49-F238E27FC236}">
                  <a16:creationId xmlns:a16="http://schemas.microsoft.com/office/drawing/2014/main" id="{058AD92B-AD44-D39A-E62B-36B223018D58}"/>
                </a:ext>
              </a:extLst>
            </p:cNvPr>
            <p:cNvCxnSpPr>
              <a:stCxn id="132" idx="4"/>
              <a:endCxn id="121" idx="0"/>
            </p:cNvCxnSpPr>
            <p:nvPr/>
          </p:nvCxnSpPr>
          <p:spPr>
            <a:xfrm>
              <a:off x="584777" y="3411576"/>
              <a:ext cx="324088" cy="254283"/>
            </a:xfrm>
            <a:prstGeom prst="straightConnector1">
              <a:avLst/>
            </a:prstGeom>
            <a:solidFill>
              <a:srgbClr val="FFFFFF"/>
            </a:solidFill>
            <a:ln w="12700" cap="flat" cmpd="sng" algn="ctr">
              <a:solidFill>
                <a:srgbClr val="000000"/>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138" name="Straight Arrow Connector 137">
              <a:extLst>
                <a:ext uri="{FF2B5EF4-FFF2-40B4-BE49-F238E27FC236}">
                  <a16:creationId xmlns:a16="http://schemas.microsoft.com/office/drawing/2014/main" id="{5CB8B6DE-D859-D705-5B49-959AA0932761}"/>
                </a:ext>
              </a:extLst>
            </p:cNvPr>
            <p:cNvCxnSpPr>
              <a:stCxn id="133" idx="4"/>
              <a:endCxn id="121" idx="0"/>
            </p:cNvCxnSpPr>
            <p:nvPr/>
          </p:nvCxnSpPr>
          <p:spPr>
            <a:xfrm>
              <a:off x="873640" y="3411576"/>
              <a:ext cx="35225" cy="254283"/>
            </a:xfrm>
            <a:prstGeom prst="straightConnector1">
              <a:avLst/>
            </a:prstGeom>
            <a:solidFill>
              <a:srgbClr val="FFFFFF"/>
            </a:solidFill>
            <a:ln w="12700" cap="flat" cmpd="sng" algn="ctr">
              <a:solidFill>
                <a:srgbClr val="000000"/>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139" name="Straight Arrow Connector 138">
              <a:extLst>
                <a:ext uri="{FF2B5EF4-FFF2-40B4-BE49-F238E27FC236}">
                  <a16:creationId xmlns:a16="http://schemas.microsoft.com/office/drawing/2014/main" id="{74690FE5-AC78-6BA2-6161-05E94BFB2D1A}"/>
                </a:ext>
              </a:extLst>
            </p:cNvPr>
            <p:cNvCxnSpPr>
              <a:stCxn id="133" idx="4"/>
              <a:endCxn id="118" idx="0"/>
            </p:cNvCxnSpPr>
            <p:nvPr/>
          </p:nvCxnSpPr>
          <p:spPr>
            <a:xfrm flipH="1">
              <a:off x="446283" y="3411576"/>
              <a:ext cx="427357" cy="254283"/>
            </a:xfrm>
            <a:prstGeom prst="straightConnector1">
              <a:avLst/>
            </a:prstGeom>
            <a:solidFill>
              <a:srgbClr val="FFFFFF"/>
            </a:solidFill>
            <a:ln w="12700" cap="flat" cmpd="sng" algn="ctr">
              <a:solidFill>
                <a:srgbClr val="000000"/>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140" name="Straight Arrow Connector 139">
              <a:extLst>
                <a:ext uri="{FF2B5EF4-FFF2-40B4-BE49-F238E27FC236}">
                  <a16:creationId xmlns:a16="http://schemas.microsoft.com/office/drawing/2014/main" id="{7DEECEC7-29B1-E832-F0F5-4957CB366D0B}"/>
                </a:ext>
              </a:extLst>
            </p:cNvPr>
            <p:cNvCxnSpPr>
              <a:stCxn id="133" idx="4"/>
              <a:endCxn id="119" idx="0"/>
            </p:cNvCxnSpPr>
            <p:nvPr/>
          </p:nvCxnSpPr>
          <p:spPr>
            <a:xfrm flipH="1">
              <a:off x="594831" y="3411576"/>
              <a:ext cx="278809" cy="251366"/>
            </a:xfrm>
            <a:prstGeom prst="straightConnector1">
              <a:avLst/>
            </a:prstGeom>
            <a:solidFill>
              <a:srgbClr val="FFFFFF"/>
            </a:solidFill>
            <a:ln w="12700" cap="flat" cmpd="sng" algn="ctr">
              <a:solidFill>
                <a:srgbClr val="000000"/>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141" name="Straight Arrow Connector 140">
              <a:extLst>
                <a:ext uri="{FF2B5EF4-FFF2-40B4-BE49-F238E27FC236}">
                  <a16:creationId xmlns:a16="http://schemas.microsoft.com/office/drawing/2014/main" id="{57BEE740-37BE-0A5B-A08A-6BADDE2B93D9}"/>
                </a:ext>
              </a:extLst>
            </p:cNvPr>
            <p:cNvCxnSpPr>
              <a:stCxn id="133" idx="4"/>
              <a:endCxn id="120" idx="0"/>
            </p:cNvCxnSpPr>
            <p:nvPr/>
          </p:nvCxnSpPr>
          <p:spPr>
            <a:xfrm flipH="1">
              <a:off x="743379" y="3411576"/>
              <a:ext cx="130261" cy="251366"/>
            </a:xfrm>
            <a:prstGeom prst="straightConnector1">
              <a:avLst/>
            </a:prstGeom>
            <a:solidFill>
              <a:srgbClr val="FFFFFF"/>
            </a:solidFill>
            <a:ln w="12700" cap="flat" cmpd="sng" algn="ctr">
              <a:solidFill>
                <a:srgbClr val="000000"/>
              </a:solidFill>
              <a:prstDash val="solid"/>
              <a:round/>
              <a:headEnd type="none" w="med" len="med"/>
              <a:tailEnd type="stealth" w="sm" len="med"/>
            </a:ln>
            <a:effectLst/>
          </p:spPr>
          <p:style>
            <a:lnRef idx="2">
              <a:schemeClr val="accent1"/>
            </a:lnRef>
            <a:fillRef idx="0">
              <a:schemeClr val="accent1"/>
            </a:fillRef>
            <a:effectRef idx="1">
              <a:schemeClr val="accent1"/>
            </a:effectRef>
            <a:fontRef idx="minor">
              <a:schemeClr val="tx1"/>
            </a:fontRef>
          </p:style>
        </p:cxnSp>
      </p:grpSp>
      <p:sp>
        <p:nvSpPr>
          <p:cNvPr id="142" name="Rectangle 141">
            <a:extLst>
              <a:ext uri="{FF2B5EF4-FFF2-40B4-BE49-F238E27FC236}">
                <a16:creationId xmlns:a16="http://schemas.microsoft.com/office/drawing/2014/main" id="{DCBE4E56-5150-E2DA-C0C6-77EC1D911AA0}"/>
              </a:ext>
            </a:extLst>
          </p:cNvPr>
          <p:cNvSpPr/>
          <p:nvPr/>
        </p:nvSpPr>
        <p:spPr>
          <a:xfrm>
            <a:off x="581" y="6396335"/>
            <a:ext cx="889123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Doğan</a:t>
            </a:r>
            <a:r>
              <a:rPr kumimoji="0" lang="en-US" sz="1200"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t>
            </a:r>
            <a:r>
              <a:rPr kumimoji="0" lang="en-US" sz="1200"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Ezgi</a:t>
            </a:r>
            <a:r>
              <a:rPr kumimoji="0" lang="en-US" sz="1200"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t>
            </a:r>
            <a:r>
              <a:rPr kumimoji="0" lang="en-US" sz="1200"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Süheyla</a:t>
            </a:r>
            <a:r>
              <a:rPr kumimoji="0" lang="en-US" sz="1200"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and Chang Liu. “Three-Dimensional Chromatin Packing and Positioning of Plant Genomes.” Nature Plants, vol. 4, no. 8, Aug. 2018, pp. 521–29. </a:t>
            </a:r>
          </a:p>
        </p:txBody>
      </p:sp>
      <p:pic>
        <p:nvPicPr>
          <p:cNvPr id="143" name="Graphic 142" descr="Mining tools with solid fill">
            <a:extLst>
              <a:ext uri="{FF2B5EF4-FFF2-40B4-BE49-F238E27FC236}">
                <a16:creationId xmlns:a16="http://schemas.microsoft.com/office/drawing/2014/main" id="{AB9C0898-1376-1DA5-C2F2-7EEFFB9996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459" y="5628144"/>
            <a:ext cx="496480" cy="496480"/>
          </a:xfrm>
          <a:prstGeom prst="rect">
            <a:avLst/>
          </a:prstGeom>
        </p:spPr>
      </p:pic>
      <p:sp>
        <p:nvSpPr>
          <p:cNvPr id="144" name="Rectangle 143">
            <a:extLst>
              <a:ext uri="{FF2B5EF4-FFF2-40B4-BE49-F238E27FC236}">
                <a16:creationId xmlns:a16="http://schemas.microsoft.com/office/drawing/2014/main" id="{A2A768E2-D87A-63A7-0DEC-4444F7A005CE}"/>
              </a:ext>
            </a:extLst>
          </p:cNvPr>
          <p:cNvSpPr/>
          <p:nvPr/>
        </p:nvSpPr>
        <p:spPr>
          <a:xfrm>
            <a:off x="715205" y="5406347"/>
            <a:ext cx="1818707" cy="100451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1" i="0" u="none" strike="noStrike" kern="0" cap="none" spc="0" normalizeH="0" baseline="0" noProof="0" dirty="0">
                <a:ln>
                  <a:noFill/>
                </a:ln>
                <a:solidFill>
                  <a:srgbClr val="5B9BD5">
                    <a:lumMod val="75000"/>
                  </a:srgbClr>
                </a:solidFill>
                <a:effectLst/>
                <a:uLnTx/>
                <a:uFillTx/>
                <a:latin typeface="Arial Narrow" panose="020B0604020202020204" pitchFamily="34" charset="0"/>
                <a:ea typeface="+mn-ea"/>
                <a:cs typeface="Arial Narrow" panose="020B0604020202020204" pitchFamily="34" charset="0"/>
                <a:sym typeface="Arial"/>
              </a:rPr>
              <a:t>MERLIN</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1" i="0" u="none" strike="noStrike" kern="0" cap="none" spc="0" normalizeH="0" baseline="0" noProof="0" dirty="0">
                <a:ln>
                  <a:noFill/>
                </a:ln>
                <a:solidFill>
                  <a:srgbClr val="5B9BD5">
                    <a:lumMod val="75000"/>
                  </a:srgbClr>
                </a:solidFill>
                <a:effectLst/>
                <a:uLnTx/>
                <a:uFillTx/>
                <a:latin typeface="Arial Narrow" panose="020B0604020202020204" pitchFamily="34" charset="0"/>
                <a:ea typeface="+mn-ea"/>
                <a:cs typeface="Arial Narrow" panose="020B0604020202020204" pitchFamily="34" charset="0"/>
                <a:sym typeface="Arial"/>
              </a:rPr>
              <a:t>MERLIN-P</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1" i="0" u="none" strike="noStrike" kern="0" cap="none" spc="0" normalizeH="0" baseline="0" noProof="0" dirty="0">
                <a:ln>
                  <a:noFill/>
                </a:ln>
                <a:solidFill>
                  <a:srgbClr val="5B9BD5">
                    <a:lumMod val="75000"/>
                  </a:srgbClr>
                </a:solidFill>
                <a:effectLst/>
                <a:uLnTx/>
                <a:uFillTx/>
                <a:latin typeface="Arial Narrow" panose="020B0604020202020204" pitchFamily="34" charset="0"/>
                <a:ea typeface="+mn-ea"/>
                <a:cs typeface="Arial Narrow" panose="020B0604020202020204" pitchFamily="34" charset="0"/>
                <a:sym typeface="Arial"/>
              </a:rPr>
              <a:t>MERLIN-P-TFA</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1" i="0" u="none" strike="noStrike" kern="0" cap="none" spc="0" normalizeH="0" baseline="0" noProof="0" dirty="0">
                <a:ln>
                  <a:noFill/>
                </a:ln>
                <a:solidFill>
                  <a:srgbClr val="5B9BD5">
                    <a:lumMod val="75000"/>
                  </a:srgbClr>
                </a:solidFill>
                <a:effectLst/>
                <a:uLnTx/>
                <a:uFillTx/>
                <a:latin typeface="Arial Narrow" panose="020B0604020202020204" pitchFamily="34" charset="0"/>
                <a:ea typeface="+mn-ea"/>
                <a:cs typeface="Arial Narrow" panose="020B0604020202020204" pitchFamily="34" charset="0"/>
                <a:sym typeface="Arial"/>
              </a:rPr>
              <a:t>DRMN</a:t>
            </a:r>
          </a:p>
        </p:txBody>
      </p:sp>
      <p:sp>
        <p:nvSpPr>
          <p:cNvPr id="145" name="Rectangle 144">
            <a:extLst>
              <a:ext uri="{FF2B5EF4-FFF2-40B4-BE49-F238E27FC236}">
                <a16:creationId xmlns:a16="http://schemas.microsoft.com/office/drawing/2014/main" id="{D7CDCA15-73D3-0663-0A88-458BEDA89DAF}"/>
              </a:ext>
            </a:extLst>
          </p:cNvPr>
          <p:cNvSpPr/>
          <p:nvPr/>
        </p:nvSpPr>
        <p:spPr>
          <a:xfrm>
            <a:off x="3536842" y="5360001"/>
            <a:ext cx="1818707" cy="100451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1" i="0" u="none" strike="noStrike" kern="0" cap="none" spc="0" normalizeH="0" baseline="0" noProof="0" dirty="0" err="1">
                <a:ln>
                  <a:noFill/>
                </a:ln>
                <a:solidFill>
                  <a:srgbClr val="5B9BD5">
                    <a:lumMod val="75000"/>
                  </a:srgbClr>
                </a:solidFill>
                <a:effectLst/>
                <a:uLnTx/>
                <a:uFillTx/>
                <a:latin typeface="Arial Narrow" panose="020B0604020202020204" pitchFamily="34" charset="0"/>
                <a:ea typeface="+mn-ea"/>
                <a:cs typeface="Arial Narrow" panose="020B0604020202020204" pitchFamily="34" charset="0"/>
                <a:sym typeface="Arial"/>
              </a:rPr>
              <a:t>HiC</a:t>
            </a:r>
            <a:r>
              <a:rPr kumimoji="0" lang="en-US" sz="1400" b="1" i="0" u="none" strike="noStrike" kern="0" cap="none" spc="0" normalizeH="0" baseline="0" noProof="0" dirty="0">
                <a:ln>
                  <a:noFill/>
                </a:ln>
                <a:solidFill>
                  <a:srgbClr val="5B9BD5">
                    <a:lumMod val="75000"/>
                  </a:srgbClr>
                </a:solidFill>
                <a:effectLst/>
                <a:uLnTx/>
                <a:uFillTx/>
                <a:latin typeface="Arial Narrow" panose="020B0604020202020204" pitchFamily="34" charset="0"/>
                <a:ea typeface="+mn-ea"/>
                <a:cs typeface="Arial Narrow" panose="020B0604020202020204" pitchFamily="34" charset="0"/>
                <a:sym typeface="Arial"/>
              </a:rPr>
              <a:t>-Reg</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1" i="0" u="none" strike="noStrike" kern="0" cap="none" spc="0" normalizeH="0" baseline="0" noProof="0" dirty="0" err="1">
                <a:ln>
                  <a:noFill/>
                </a:ln>
                <a:solidFill>
                  <a:srgbClr val="5B9BD5">
                    <a:lumMod val="75000"/>
                  </a:srgbClr>
                </a:solidFill>
                <a:effectLst/>
                <a:uLnTx/>
                <a:uFillTx/>
                <a:latin typeface="Arial Narrow" panose="020B0604020202020204" pitchFamily="34" charset="0"/>
                <a:ea typeface="+mn-ea"/>
                <a:cs typeface="Arial Narrow" panose="020B0604020202020204" pitchFamily="34" charset="0"/>
                <a:sym typeface="Arial"/>
              </a:rPr>
              <a:t>GRiNCH</a:t>
            </a:r>
            <a:endParaRPr kumimoji="0" lang="en-US" sz="1400" b="1" i="0" u="none" strike="noStrike" kern="0" cap="none" spc="0" normalizeH="0" baseline="0" noProof="0" dirty="0">
              <a:ln>
                <a:noFill/>
              </a:ln>
              <a:solidFill>
                <a:srgbClr val="5B9BD5">
                  <a:lumMod val="75000"/>
                </a:srgbClr>
              </a:solidFill>
              <a:effectLst/>
              <a:uLnTx/>
              <a:uFillTx/>
              <a:latin typeface="Arial Narrow" panose="020B0604020202020204" pitchFamily="34" charset="0"/>
              <a:ea typeface="+mn-ea"/>
              <a:cs typeface="Arial Narrow" panose="020B06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1" i="0" u="none" strike="noStrike" kern="0" cap="none" spc="0" normalizeH="0" baseline="0" noProof="0" dirty="0">
                <a:ln>
                  <a:noFill/>
                </a:ln>
                <a:solidFill>
                  <a:srgbClr val="5B9BD5">
                    <a:lumMod val="75000"/>
                  </a:srgbClr>
                </a:solidFill>
                <a:effectLst/>
                <a:uLnTx/>
                <a:uFillTx/>
                <a:latin typeface="Arial Narrow" panose="020B0604020202020204" pitchFamily="34" charset="0"/>
                <a:ea typeface="+mn-ea"/>
                <a:cs typeface="Arial Narrow" panose="020B0604020202020204" pitchFamily="34" charset="0"/>
                <a:sym typeface="Arial"/>
              </a:rPr>
              <a:t>Arboretum-Hi-C</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1" i="0" u="none" strike="noStrike" kern="0" cap="none" spc="0" normalizeH="0" baseline="0" noProof="0" dirty="0">
                <a:ln>
                  <a:noFill/>
                </a:ln>
                <a:solidFill>
                  <a:srgbClr val="5B9BD5">
                    <a:lumMod val="75000"/>
                  </a:srgbClr>
                </a:solidFill>
                <a:effectLst/>
                <a:uLnTx/>
                <a:uFillTx/>
                <a:latin typeface="Arial Narrow" panose="020B0604020202020204" pitchFamily="34" charset="0"/>
                <a:ea typeface="+mn-ea"/>
                <a:cs typeface="Arial Narrow" panose="020B0604020202020204" pitchFamily="34" charset="0"/>
                <a:sym typeface="Arial"/>
              </a:rPr>
              <a:t>RIPPLE</a:t>
            </a:r>
          </a:p>
        </p:txBody>
      </p:sp>
      <p:sp>
        <p:nvSpPr>
          <p:cNvPr id="146" name="Rectangle 145">
            <a:extLst>
              <a:ext uri="{FF2B5EF4-FFF2-40B4-BE49-F238E27FC236}">
                <a16:creationId xmlns:a16="http://schemas.microsoft.com/office/drawing/2014/main" id="{C5CE0B3D-BF72-B821-AE46-368DBED29721}"/>
              </a:ext>
            </a:extLst>
          </p:cNvPr>
          <p:cNvSpPr/>
          <p:nvPr/>
        </p:nvSpPr>
        <p:spPr>
          <a:xfrm>
            <a:off x="6355577" y="5360001"/>
            <a:ext cx="1818707" cy="100451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1" i="0" u="none" strike="noStrike" kern="0" cap="none" spc="0" normalizeH="0" baseline="0" noProof="0" dirty="0">
                <a:ln>
                  <a:noFill/>
                </a:ln>
                <a:solidFill>
                  <a:srgbClr val="5B9BD5">
                    <a:lumMod val="75000"/>
                  </a:srgbClr>
                </a:solidFill>
                <a:effectLst/>
                <a:uLnTx/>
                <a:uFillTx/>
                <a:latin typeface="Arial Narrow" panose="020B0604020202020204" pitchFamily="34" charset="0"/>
                <a:ea typeface="+mn-ea"/>
                <a:cs typeface="Arial Narrow" panose="020B0604020202020204" pitchFamily="34" charset="0"/>
                <a:sym typeface="Arial"/>
              </a:rPr>
              <a:t>MRTLE</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1" i="0" u="none" strike="noStrike" kern="0" cap="none" spc="0" normalizeH="0" baseline="0" noProof="0" dirty="0">
                <a:ln>
                  <a:noFill/>
                </a:ln>
                <a:solidFill>
                  <a:srgbClr val="5B9BD5">
                    <a:lumMod val="75000"/>
                  </a:srgbClr>
                </a:solidFill>
                <a:effectLst/>
                <a:uLnTx/>
                <a:uFillTx/>
                <a:latin typeface="Arial Narrow" panose="020B0604020202020204" pitchFamily="34" charset="0"/>
                <a:ea typeface="+mn-ea"/>
                <a:cs typeface="Arial Narrow" panose="020B0604020202020204" pitchFamily="34" charset="0"/>
                <a:sym typeface="Arial"/>
              </a:rPr>
              <a:t>Arboretum</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1" i="0" u="none" strike="noStrike" kern="0" cap="none" spc="0" normalizeH="0" baseline="0" noProof="0" dirty="0">
                <a:ln>
                  <a:noFill/>
                </a:ln>
                <a:solidFill>
                  <a:srgbClr val="5B9BD5">
                    <a:lumMod val="75000"/>
                  </a:srgbClr>
                </a:solidFill>
                <a:effectLst/>
                <a:uLnTx/>
                <a:uFillTx/>
                <a:latin typeface="Arial Narrow" panose="020B0604020202020204" pitchFamily="34" charset="0"/>
                <a:ea typeface="+mn-ea"/>
                <a:cs typeface="Arial Narrow" panose="020B0604020202020204" pitchFamily="34" charset="0"/>
                <a:sym typeface="Arial"/>
              </a:rPr>
              <a:t>MUSCARI</a:t>
            </a:r>
          </a:p>
        </p:txBody>
      </p:sp>
    </p:spTree>
    <p:extLst>
      <p:ext uri="{BB962C8B-B14F-4D97-AF65-F5344CB8AC3E}">
        <p14:creationId xmlns:p14="http://schemas.microsoft.com/office/powerpoint/2010/main" val="2444987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descr="wid1.png">
            <a:extLst>
              <a:ext uri="{FF2B5EF4-FFF2-40B4-BE49-F238E27FC236}">
                <a16:creationId xmlns:a16="http://schemas.microsoft.com/office/drawing/2014/main" id="{E37CAC27-904A-024E-A63D-B29DA1B997BE}"/>
              </a:ext>
            </a:extLst>
          </p:cNvPr>
          <p:cNvPicPr>
            <a:picLocks noChangeAspect="1"/>
          </p:cNvPicPr>
          <p:nvPr/>
        </p:nvPicPr>
        <p:blipFill rotWithShape="1">
          <a:blip r:embed="rId3">
            <a:alphaModFix amt="61000"/>
          </a:blip>
          <a:srcRect t="25359" b="3675"/>
          <a:stretch/>
        </p:blipFill>
        <p:spPr>
          <a:xfrm>
            <a:off x="-13856" y="803661"/>
            <a:ext cx="9339645" cy="4800600"/>
          </a:xfrm>
          <a:prstGeom prst="rect">
            <a:avLst/>
          </a:prstGeom>
          <a:effectLst>
            <a:outerShdw blurRad="587753" dist="50800" dir="5400000" algn="ctr" rotWithShape="0">
              <a:schemeClr val="bg1">
                <a:lumMod val="85000"/>
                <a:alpha val="25000"/>
              </a:schemeClr>
            </a:outerShdw>
          </a:effectLst>
        </p:spPr>
      </p:pic>
      <p:sp>
        <p:nvSpPr>
          <p:cNvPr id="2" name="Title 1"/>
          <p:cNvSpPr>
            <a:spLocks noGrp="1"/>
          </p:cNvSpPr>
          <p:nvPr>
            <p:ph type="title"/>
          </p:nvPr>
        </p:nvSpPr>
        <p:spPr>
          <a:solidFill>
            <a:srgbClr val="021F60"/>
          </a:solidFill>
        </p:spPr>
        <p:txBody>
          <a:bodyPr>
            <a:normAutofit/>
          </a:bodyPr>
          <a:lstStyle/>
          <a:p>
            <a:r>
              <a:rPr lang="en-US" dirty="0">
                <a:solidFill>
                  <a:sysClr val="window" lastClr="FFFFFF"/>
                </a:solidFill>
              </a:rPr>
              <a:t>Rest of Roy Lab and Acknowledgements</a:t>
            </a:r>
            <a:endParaRPr lang="en-US" dirty="0"/>
          </a:p>
        </p:txBody>
      </p:sp>
      <p:pic>
        <p:nvPicPr>
          <p:cNvPr id="3" name="Picture 2"/>
          <p:cNvPicPr>
            <a:picLocks noChangeAspect="1"/>
          </p:cNvPicPr>
          <p:nvPr/>
        </p:nvPicPr>
        <p:blipFill>
          <a:blip r:embed="rId4"/>
          <a:stretch>
            <a:fillRect/>
          </a:stretch>
        </p:blipFill>
        <p:spPr>
          <a:xfrm>
            <a:off x="86419" y="6366129"/>
            <a:ext cx="2859981" cy="491870"/>
          </a:xfrm>
          <a:prstGeom prst="rect">
            <a:avLst/>
          </a:prstGeom>
        </p:spPr>
      </p:pic>
      <p:pic>
        <p:nvPicPr>
          <p:cNvPr id="26" name="Picture 25" descr="image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1450" y="5916368"/>
            <a:ext cx="910272" cy="910272"/>
          </a:xfrm>
          <a:prstGeom prst="rect">
            <a:avLst/>
          </a:prstGeom>
        </p:spPr>
      </p:pic>
      <p:pic>
        <p:nvPicPr>
          <p:cNvPr id="27" name="Picture 26" descr="nsf.jpg"/>
          <p:cNvPicPr>
            <a:picLocks noChangeAspect="1"/>
          </p:cNvPicPr>
          <p:nvPr/>
        </p:nvPicPr>
        <p:blipFill rotWithShape="1">
          <a:blip r:embed="rId6">
            <a:extLst>
              <a:ext uri="{28A0092B-C50C-407E-A947-70E740481C1C}">
                <a14:useLocalDpi xmlns:a14="http://schemas.microsoft.com/office/drawing/2010/main" val="0"/>
              </a:ext>
            </a:extLst>
          </a:blip>
          <a:srcRect l="14097" r="15086"/>
          <a:stretch/>
        </p:blipFill>
        <p:spPr>
          <a:xfrm>
            <a:off x="5922190" y="5938355"/>
            <a:ext cx="998634" cy="929890"/>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79" y="5781683"/>
            <a:ext cx="3670300" cy="359051"/>
          </a:xfrm>
          <a:prstGeom prst="rect">
            <a:avLst/>
          </a:prstGeom>
        </p:spPr>
      </p:pic>
      <p:pic>
        <p:nvPicPr>
          <p:cNvPr id="9" name="Picture 8">
            <a:extLst>
              <a:ext uri="{FF2B5EF4-FFF2-40B4-BE49-F238E27FC236}">
                <a16:creationId xmlns:a16="http://schemas.microsoft.com/office/drawing/2014/main" id="{97161294-8F68-C741-B521-9670A0D3718E}"/>
              </a:ext>
            </a:extLst>
          </p:cNvPr>
          <p:cNvPicPr>
            <a:picLocks noChangeAspect="1"/>
          </p:cNvPicPr>
          <p:nvPr/>
        </p:nvPicPr>
        <p:blipFill rotWithShape="1">
          <a:blip r:embed="rId8"/>
          <a:srcRect r="82876"/>
          <a:stretch/>
        </p:blipFill>
        <p:spPr>
          <a:xfrm>
            <a:off x="7937947" y="5899481"/>
            <a:ext cx="957733" cy="941497"/>
          </a:xfrm>
          <a:prstGeom prst="rect">
            <a:avLst/>
          </a:prstGeom>
        </p:spPr>
      </p:pic>
      <p:pic>
        <p:nvPicPr>
          <p:cNvPr id="7" name="Picture 6" descr="Logo, company name&#10;&#10;Description automatically generated">
            <a:extLst>
              <a:ext uri="{FF2B5EF4-FFF2-40B4-BE49-F238E27FC236}">
                <a16:creationId xmlns:a16="http://schemas.microsoft.com/office/drawing/2014/main" id="{8BF90416-B3D3-7B4C-9CD3-2C101CEE21C1}"/>
              </a:ext>
            </a:extLst>
          </p:cNvPr>
          <p:cNvPicPr>
            <a:picLocks noChangeAspect="1"/>
          </p:cNvPicPr>
          <p:nvPr/>
        </p:nvPicPr>
        <p:blipFill>
          <a:blip r:embed="rId9"/>
          <a:stretch>
            <a:fillRect/>
          </a:stretch>
        </p:blipFill>
        <p:spPr>
          <a:xfrm>
            <a:off x="4072858" y="6178007"/>
            <a:ext cx="1748148" cy="662760"/>
          </a:xfrm>
          <a:prstGeom prst="rect">
            <a:avLst/>
          </a:prstGeom>
        </p:spPr>
      </p:pic>
      <p:pic>
        <p:nvPicPr>
          <p:cNvPr id="35" name="Picture 34">
            <a:extLst>
              <a:ext uri="{FF2B5EF4-FFF2-40B4-BE49-F238E27FC236}">
                <a16:creationId xmlns:a16="http://schemas.microsoft.com/office/drawing/2014/main" id="{E10C47B1-6212-CC49-BB54-648E36010331}"/>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4601168" y="5626320"/>
            <a:ext cx="1049931" cy="680982"/>
          </a:xfrm>
          <a:prstGeom prst="rect">
            <a:avLst/>
          </a:prstGeom>
        </p:spPr>
      </p:pic>
      <p:sp>
        <p:nvSpPr>
          <p:cNvPr id="38" name="TextBox 37">
            <a:extLst>
              <a:ext uri="{FF2B5EF4-FFF2-40B4-BE49-F238E27FC236}">
                <a16:creationId xmlns:a16="http://schemas.microsoft.com/office/drawing/2014/main" id="{36D80ACA-C139-2640-86FF-AF442AF56B02}"/>
              </a:ext>
            </a:extLst>
          </p:cNvPr>
          <p:cNvSpPr txBox="1"/>
          <p:nvPr/>
        </p:nvSpPr>
        <p:spPr>
          <a:xfrm>
            <a:off x="202934" y="2009913"/>
            <a:ext cx="2321972" cy="2462213"/>
          </a:xfrm>
          <a:prstGeom prst="rect">
            <a:avLst/>
          </a:prstGeom>
          <a:noFill/>
          <a:ln w="12700" cmpd="sng">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Narrow"/>
                <a:cs typeface="Arial Narrow"/>
                <a:sym typeface="Arial"/>
              </a:rPr>
              <a:t>Rupa Sridharan</a:t>
            </a:r>
            <a:endParaRPr kumimoji="0" lang="en-US" sz="1400" b="1" i="0" u="none" strike="noStrike" kern="0" cap="none" spc="0" normalizeH="0" baseline="0" noProof="0" dirty="0">
              <a:ln>
                <a:noFill/>
              </a:ln>
              <a:solidFill>
                <a:srgbClr val="000000"/>
              </a:solidFill>
              <a:effectLst/>
              <a:uLnTx/>
              <a:uFillTx/>
              <a:latin typeface="Arial Narrow"/>
              <a:cs typeface="Arial Narrow"/>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Narrow"/>
                <a:cs typeface="Arial Narrow"/>
                <a:sym typeface="Arial"/>
              </a:rPr>
              <a:t>Randolph Ashton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Narrow"/>
                <a:cs typeface="Arial Narrow"/>
                <a:sym typeface="Arial"/>
              </a:rPr>
              <a:t>Kris </a:t>
            </a:r>
            <a:r>
              <a:rPr kumimoji="0" lang="en-US" sz="1400" b="0" i="0" u="none" strike="noStrike" kern="0" cap="none" spc="0" normalizeH="0" baseline="0" noProof="0" dirty="0" err="1">
                <a:ln>
                  <a:noFill/>
                </a:ln>
                <a:solidFill>
                  <a:srgbClr val="000000"/>
                </a:solidFill>
                <a:effectLst/>
                <a:uLnTx/>
                <a:uFillTx/>
                <a:latin typeface="Arial Narrow"/>
                <a:cs typeface="Arial Narrow"/>
                <a:sym typeface="Arial"/>
              </a:rPr>
              <a:t>Saha</a:t>
            </a:r>
            <a:endParaRPr kumimoji="0" lang="en-US" sz="1400" b="0" i="0" u="none" strike="noStrike" kern="0" cap="none" spc="0" normalizeH="0" baseline="0" noProof="0" dirty="0">
              <a:ln>
                <a:noFill/>
              </a:ln>
              <a:solidFill>
                <a:srgbClr val="000000"/>
              </a:solidFill>
              <a:effectLst/>
              <a:uLnTx/>
              <a:uFillTx/>
              <a:latin typeface="Arial Narrow"/>
              <a:cs typeface="Arial Narrow"/>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0000"/>
                </a:solidFill>
                <a:effectLst/>
                <a:uLnTx/>
                <a:uFillTx/>
                <a:latin typeface="Arial Narrow"/>
                <a:cs typeface="Arial Narrow"/>
                <a:sym typeface="Arial"/>
              </a:rPr>
              <a:t>Xinyu</a:t>
            </a:r>
            <a:r>
              <a:rPr kumimoji="0" lang="en-US" sz="1400" b="0" i="0" u="none" strike="noStrike" kern="0" cap="none" spc="0" normalizeH="0" baseline="0" noProof="0" dirty="0">
                <a:ln>
                  <a:noFill/>
                </a:ln>
                <a:solidFill>
                  <a:srgbClr val="000000"/>
                </a:solidFill>
                <a:effectLst/>
                <a:uLnTx/>
                <a:uFillTx/>
                <a:latin typeface="Arial Narrow"/>
                <a:cs typeface="Arial Narrow"/>
                <a:sym typeface="Arial"/>
              </a:rPr>
              <a:t> Zhao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Narrow"/>
                <a:cs typeface="Arial Narrow"/>
                <a:sym typeface="Arial"/>
              </a:rPr>
              <a:t>Jean-Michel </a:t>
            </a:r>
            <a:r>
              <a:rPr kumimoji="0" lang="en-US" sz="1400" b="0" i="0" u="none" strike="noStrike" kern="0" cap="none" spc="0" normalizeH="0" baseline="0" noProof="0" dirty="0" err="1">
                <a:ln>
                  <a:noFill/>
                </a:ln>
                <a:solidFill>
                  <a:srgbClr val="000000"/>
                </a:solidFill>
                <a:effectLst/>
                <a:uLnTx/>
                <a:uFillTx/>
                <a:latin typeface="Arial Narrow"/>
                <a:cs typeface="Arial Narrow"/>
                <a:sym typeface="Arial"/>
              </a:rPr>
              <a:t>Ane</a:t>
            </a:r>
            <a:endParaRPr kumimoji="0" lang="en-US" sz="1400" b="0" i="0" u="none" strike="noStrike" kern="0" cap="none" spc="0" normalizeH="0" baseline="0" noProof="0" dirty="0">
              <a:ln>
                <a:noFill/>
              </a:ln>
              <a:solidFill>
                <a:srgbClr val="000000"/>
              </a:solidFill>
              <a:effectLst/>
              <a:uLnTx/>
              <a:uFillTx/>
              <a:latin typeface="Arial Narrow"/>
              <a:cs typeface="Arial Narrow"/>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Narrow"/>
                <a:cs typeface="Arial Narrow"/>
                <a:sym typeface="Arial"/>
              </a:rPr>
              <a:t>David Gamm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Narrow"/>
                <a:cs typeface="Arial Narrow"/>
                <a:sym typeface="Arial"/>
              </a:rPr>
              <a:t>Josh Coon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Narrow"/>
                <a:cs typeface="Arial Narrow"/>
                <a:sym typeface="Arial"/>
              </a:rPr>
              <a:t>Michael Sussman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Narrow"/>
                <a:cs typeface="Arial Narrow"/>
                <a:sym typeface="Arial"/>
              </a:rPr>
              <a:t>Ophelia </a:t>
            </a:r>
            <a:r>
              <a:rPr kumimoji="0" lang="en-US" sz="1400" b="0" i="0" u="none" strike="noStrike" kern="0" cap="none" spc="0" normalizeH="0" baseline="0" noProof="0" dirty="0" err="1">
                <a:ln>
                  <a:noFill/>
                </a:ln>
                <a:solidFill>
                  <a:srgbClr val="000000"/>
                </a:solidFill>
                <a:effectLst/>
                <a:uLnTx/>
                <a:uFillTx/>
                <a:latin typeface="Arial Narrow"/>
                <a:cs typeface="Arial Narrow"/>
                <a:sym typeface="Arial"/>
              </a:rPr>
              <a:t>Venturelli</a:t>
            </a:r>
            <a:endParaRPr kumimoji="0" lang="en-US" sz="1400" b="0" i="0" u="none" strike="noStrike" kern="0" cap="none" spc="0" normalizeH="0" baseline="0" noProof="0" dirty="0">
              <a:ln>
                <a:noFill/>
              </a:ln>
              <a:solidFill>
                <a:srgbClr val="000000"/>
              </a:solidFill>
              <a:effectLst/>
              <a:uLnTx/>
              <a:uFillTx/>
              <a:latin typeface="Arial Narrow"/>
              <a:cs typeface="Arial Narrow"/>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Narrow"/>
                <a:cs typeface="Arial Narrow"/>
                <a:sym typeface="Arial"/>
              </a:rPr>
              <a:t>Marisa </a:t>
            </a:r>
            <a:r>
              <a:rPr kumimoji="0" lang="en-US" sz="1400" b="0" i="0" u="none" strike="noStrike" kern="0" cap="none" spc="0" normalizeH="0" baseline="0" noProof="0" dirty="0" err="1">
                <a:ln>
                  <a:noFill/>
                </a:ln>
                <a:solidFill>
                  <a:srgbClr val="000000"/>
                </a:solidFill>
                <a:effectLst/>
                <a:uLnTx/>
                <a:uFillTx/>
                <a:latin typeface="Arial Narrow"/>
                <a:cs typeface="Arial Narrow"/>
                <a:sym typeface="Arial"/>
              </a:rPr>
              <a:t>Otegui</a:t>
            </a:r>
            <a:endParaRPr kumimoji="0" lang="en-US" sz="1400" b="0" i="0" u="none" strike="noStrike" kern="0" cap="none" spc="0" normalizeH="0" baseline="0" noProof="0" dirty="0">
              <a:ln>
                <a:noFill/>
              </a:ln>
              <a:solidFill>
                <a:srgbClr val="000000"/>
              </a:solidFill>
              <a:effectLst/>
              <a:uLnTx/>
              <a:uFillTx/>
              <a:latin typeface="Arial Narrow"/>
              <a:cs typeface="Arial Narrow"/>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Narrow"/>
              <a:cs typeface="Arial Narrow"/>
              <a:sym typeface="Arial"/>
            </a:endParaRPr>
          </a:p>
        </p:txBody>
      </p:sp>
      <p:sp>
        <p:nvSpPr>
          <p:cNvPr id="39" name="TextBox 38">
            <a:extLst>
              <a:ext uri="{FF2B5EF4-FFF2-40B4-BE49-F238E27FC236}">
                <a16:creationId xmlns:a16="http://schemas.microsoft.com/office/drawing/2014/main" id="{9B16295C-0F7A-4D4C-993E-0AB12A421031}"/>
              </a:ext>
            </a:extLst>
          </p:cNvPr>
          <p:cNvSpPr txBox="1"/>
          <p:nvPr/>
        </p:nvSpPr>
        <p:spPr>
          <a:xfrm>
            <a:off x="937823" y="1253055"/>
            <a:ext cx="22203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Arial Narrow"/>
                <a:cs typeface="Arial Narrow"/>
                <a:sym typeface="Arial"/>
              </a:rPr>
              <a:t>Collaborators</a:t>
            </a:r>
          </a:p>
        </p:txBody>
      </p:sp>
      <p:sp>
        <p:nvSpPr>
          <p:cNvPr id="44" name="TextBox 43">
            <a:extLst>
              <a:ext uri="{FF2B5EF4-FFF2-40B4-BE49-F238E27FC236}">
                <a16:creationId xmlns:a16="http://schemas.microsoft.com/office/drawing/2014/main" id="{B3C9F813-EC10-7845-963C-2B88E65BFE4F}"/>
              </a:ext>
            </a:extLst>
          </p:cNvPr>
          <p:cNvSpPr txBox="1"/>
          <p:nvPr/>
        </p:nvSpPr>
        <p:spPr>
          <a:xfrm>
            <a:off x="204890" y="1745911"/>
            <a:ext cx="12682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67" b="0" i="0" u="none" strike="noStrike" kern="0" cap="none" spc="0" normalizeH="0" baseline="0" noProof="0" dirty="0">
                <a:ln>
                  <a:noFill/>
                </a:ln>
                <a:solidFill>
                  <a:srgbClr val="000000"/>
                </a:solidFill>
                <a:effectLst/>
                <a:uLnTx/>
                <a:uFillTx/>
                <a:latin typeface="Arial Narrow"/>
                <a:cs typeface="Arial Narrow"/>
                <a:sym typeface="Arial"/>
              </a:rPr>
              <a:t>UW Madison</a:t>
            </a:r>
            <a:endParaRPr kumimoji="0" lang="en-US" sz="1867"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45" name="Group 44">
            <a:extLst>
              <a:ext uri="{FF2B5EF4-FFF2-40B4-BE49-F238E27FC236}">
                <a16:creationId xmlns:a16="http://schemas.microsoft.com/office/drawing/2014/main" id="{A965728F-08D9-3647-8FB6-6BE7790D1838}"/>
              </a:ext>
            </a:extLst>
          </p:cNvPr>
          <p:cNvGrpSpPr/>
          <p:nvPr/>
        </p:nvGrpSpPr>
        <p:grpSpPr>
          <a:xfrm>
            <a:off x="1597986" y="2993700"/>
            <a:ext cx="1962204" cy="967450"/>
            <a:chOff x="62987" y="4773070"/>
            <a:chExt cx="1962204" cy="967450"/>
          </a:xfrm>
        </p:grpSpPr>
        <p:sp>
          <p:nvSpPr>
            <p:cNvPr id="46" name="TextBox 45">
              <a:extLst>
                <a:ext uri="{FF2B5EF4-FFF2-40B4-BE49-F238E27FC236}">
                  <a16:creationId xmlns:a16="http://schemas.microsoft.com/office/drawing/2014/main" id="{43F37284-88B2-754C-8831-AE67B4DD05C9}"/>
                </a:ext>
              </a:extLst>
            </p:cNvPr>
            <p:cNvSpPr txBox="1"/>
            <p:nvPr/>
          </p:nvSpPr>
          <p:spPr>
            <a:xfrm>
              <a:off x="62987" y="5001856"/>
              <a:ext cx="1274708"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Narrow"/>
                  <a:cs typeface="Arial Narrow"/>
                  <a:sym typeface="Arial"/>
                </a:rPr>
                <a:t>Michael Wilson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Narrow"/>
                  <a:cs typeface="Arial Narrow"/>
                  <a:sym typeface="Arial"/>
                </a:rPr>
                <a:t>Jennifer Mitchell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Narrow"/>
                  <a:cs typeface="Arial Narrow"/>
                  <a:sym typeface="Arial"/>
                </a:rPr>
                <a:t>Mathew </a:t>
              </a:r>
              <a:r>
                <a:rPr kumimoji="0" lang="en-US" sz="1400" b="0" i="0" u="none" strike="noStrike" kern="0" cap="none" spc="0" normalizeH="0" baseline="0" noProof="0" dirty="0" err="1">
                  <a:ln>
                    <a:noFill/>
                  </a:ln>
                  <a:solidFill>
                    <a:srgbClr val="000000"/>
                  </a:solidFill>
                  <a:effectLst/>
                  <a:uLnTx/>
                  <a:uFillTx/>
                  <a:latin typeface="Arial Narrow"/>
                  <a:cs typeface="Arial Narrow"/>
                  <a:sym typeface="Arial"/>
                </a:rPr>
                <a:t>LeMaire</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0" name="TextBox 49">
              <a:extLst>
                <a:ext uri="{FF2B5EF4-FFF2-40B4-BE49-F238E27FC236}">
                  <a16:creationId xmlns:a16="http://schemas.microsoft.com/office/drawing/2014/main" id="{4D9D2FA0-FF7D-F346-AE70-0A1994413681}"/>
                </a:ext>
              </a:extLst>
            </p:cNvPr>
            <p:cNvSpPr txBox="1"/>
            <p:nvPr/>
          </p:nvSpPr>
          <p:spPr>
            <a:xfrm>
              <a:off x="62987" y="4773070"/>
              <a:ext cx="19622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67" b="0" i="0" u="none" strike="noStrike" kern="0" cap="none" spc="0" normalizeH="0" baseline="0" noProof="0" dirty="0">
                  <a:ln>
                    <a:noFill/>
                  </a:ln>
                  <a:solidFill>
                    <a:srgbClr val="000000"/>
                  </a:solidFill>
                  <a:effectLst/>
                  <a:uLnTx/>
                  <a:uFillTx/>
                  <a:latin typeface="Arial Narrow"/>
                  <a:cs typeface="Arial Narrow"/>
                  <a:sym typeface="Arial"/>
                </a:rPr>
                <a:t>U of Toronto/</a:t>
              </a:r>
              <a:r>
                <a:rPr kumimoji="0" lang="en-US" sz="1867" b="0" i="0" u="none" strike="noStrike" kern="0" cap="none" spc="0" normalizeH="0" baseline="0" noProof="0" dirty="0" err="1">
                  <a:ln>
                    <a:noFill/>
                  </a:ln>
                  <a:solidFill>
                    <a:srgbClr val="000000"/>
                  </a:solidFill>
                  <a:effectLst/>
                  <a:uLnTx/>
                  <a:uFillTx/>
                  <a:latin typeface="Arial Narrow"/>
                  <a:cs typeface="Arial Narrow"/>
                  <a:sym typeface="Arial"/>
                </a:rPr>
                <a:t>Sickkids</a:t>
              </a:r>
              <a:endParaRPr kumimoji="0" lang="en-US" sz="1867"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57" name="Group 56">
            <a:extLst>
              <a:ext uri="{FF2B5EF4-FFF2-40B4-BE49-F238E27FC236}">
                <a16:creationId xmlns:a16="http://schemas.microsoft.com/office/drawing/2014/main" id="{02AE115A-E8C9-AA43-A13B-CF3F2298F521}"/>
              </a:ext>
            </a:extLst>
          </p:cNvPr>
          <p:cNvGrpSpPr/>
          <p:nvPr/>
        </p:nvGrpSpPr>
        <p:grpSpPr>
          <a:xfrm>
            <a:off x="1570154" y="1731010"/>
            <a:ext cx="1858201" cy="976029"/>
            <a:chOff x="359671" y="3457683"/>
            <a:chExt cx="1858201" cy="976029"/>
          </a:xfrm>
        </p:grpSpPr>
        <p:sp>
          <p:nvSpPr>
            <p:cNvPr id="58" name="TextBox 57">
              <a:extLst>
                <a:ext uri="{FF2B5EF4-FFF2-40B4-BE49-F238E27FC236}">
                  <a16:creationId xmlns:a16="http://schemas.microsoft.com/office/drawing/2014/main" id="{CA660F3E-690B-B741-8641-D5A4F732D3FA}"/>
                </a:ext>
              </a:extLst>
            </p:cNvPr>
            <p:cNvSpPr txBox="1"/>
            <p:nvPr/>
          </p:nvSpPr>
          <p:spPr>
            <a:xfrm>
              <a:off x="359671" y="3457683"/>
              <a:ext cx="185820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University of Florida</a:t>
              </a:r>
            </a:p>
          </p:txBody>
        </p:sp>
        <p:sp>
          <p:nvSpPr>
            <p:cNvPr id="59" name="TextBox 58">
              <a:extLst>
                <a:ext uri="{FF2B5EF4-FFF2-40B4-BE49-F238E27FC236}">
                  <a16:creationId xmlns:a16="http://schemas.microsoft.com/office/drawing/2014/main" id="{5DF34B07-900C-604B-A4D4-547A7E1501F2}"/>
                </a:ext>
              </a:extLst>
            </p:cNvPr>
            <p:cNvSpPr txBox="1"/>
            <p:nvPr/>
          </p:nvSpPr>
          <p:spPr>
            <a:xfrm>
              <a:off x="359671" y="3695048"/>
              <a:ext cx="1316322"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Matias Kirst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Wilfred </a:t>
              </a:r>
              <a:r>
                <a:rPr kumimoji="0" lang="en-US" sz="1400"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Vermerris</a:t>
              </a:r>
              <a:endParaRPr kumimoji="0" lang="en-US" sz="1400"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t>
              </a:r>
            </a:p>
          </p:txBody>
        </p:sp>
      </p:grpSp>
      <p:pic>
        <p:nvPicPr>
          <p:cNvPr id="30" name="Picture 29"/>
          <p:cNvPicPr/>
          <p:nvPr/>
        </p:nvPicPr>
        <p:blipFill rotWithShape="1">
          <a:blip r:embed="rId11">
            <a:extLst>
              <a:ext uri="{28A0092B-C50C-407E-A947-70E740481C1C}">
                <a14:useLocalDpi xmlns:a14="http://schemas.microsoft.com/office/drawing/2010/main" val="0"/>
              </a:ext>
            </a:extLst>
          </a:blip>
          <a:srcRect t="54155"/>
          <a:stretch/>
        </p:blipFill>
        <p:spPr bwMode="auto">
          <a:xfrm>
            <a:off x="5932561" y="938273"/>
            <a:ext cx="3125890" cy="1061290"/>
          </a:xfrm>
          <a:prstGeom prst="rect">
            <a:avLst/>
          </a:prstGeom>
          <a:ln>
            <a:noFill/>
          </a:ln>
          <a:extLst>
            <a:ext uri="{53640926-AAD7-44d8-BBD7-CCE9431645EC}">
              <a14:shadowObscured xmlns:lc="http://schemas.openxmlformats.org/drawingml/2006/lockedCanvas" xmlns="" xmlns:o="urn:schemas-microsoft-com:office:office" xmlns:v="urn:schemas-microsoft-com:vml" xmlns:w10="urn:schemas-microsoft-com:office:word" xmlns:w="http://schemas.openxmlformats.org/wordprocessingml/2006/main"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v="urn:schemas-microsoft-com:mac:vml" xmlns:mc="http://schemas.openxmlformats.org/markup-compatibility/2006" xmlns:mo="http://schemas.microsoft.com/office/mac/office/2008/main" xmlns:wpc="http://schemas.microsoft.com/office/word/2010/wordprocessingCanvas"/>
            </a:ext>
          </a:extLst>
        </p:spPr>
      </p:pic>
      <p:sp>
        <p:nvSpPr>
          <p:cNvPr id="29" name="TextBox 28"/>
          <p:cNvSpPr txBox="1"/>
          <p:nvPr/>
        </p:nvSpPr>
        <p:spPr>
          <a:xfrm>
            <a:off x="3491910" y="1283722"/>
            <a:ext cx="29100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Arial Narrow"/>
                <a:cs typeface="Arial Narrow"/>
                <a:sym typeface="Arial"/>
              </a:rPr>
              <a:t>Lab @ WID</a:t>
            </a:r>
          </a:p>
        </p:txBody>
      </p:sp>
      <p:grpSp>
        <p:nvGrpSpPr>
          <p:cNvPr id="17" name="Group 16">
            <a:extLst>
              <a:ext uri="{FF2B5EF4-FFF2-40B4-BE49-F238E27FC236}">
                <a16:creationId xmlns:a16="http://schemas.microsoft.com/office/drawing/2014/main" id="{B4AED42E-ADC3-2582-E95A-3BE587EB89E7}"/>
              </a:ext>
            </a:extLst>
          </p:cNvPr>
          <p:cNvGrpSpPr/>
          <p:nvPr/>
        </p:nvGrpSpPr>
        <p:grpSpPr>
          <a:xfrm>
            <a:off x="1555536" y="2407020"/>
            <a:ext cx="1667444" cy="545142"/>
            <a:chOff x="359671" y="3457683"/>
            <a:chExt cx="1667444" cy="545142"/>
          </a:xfrm>
        </p:grpSpPr>
        <p:sp>
          <p:nvSpPr>
            <p:cNvPr id="18" name="TextBox 17">
              <a:extLst>
                <a:ext uri="{FF2B5EF4-FFF2-40B4-BE49-F238E27FC236}">
                  <a16:creationId xmlns:a16="http://schemas.microsoft.com/office/drawing/2014/main" id="{17EB4FEF-A263-F2D9-8F49-8D512A4FECF1}"/>
                </a:ext>
              </a:extLst>
            </p:cNvPr>
            <p:cNvSpPr txBox="1"/>
            <p:nvPr/>
          </p:nvSpPr>
          <p:spPr>
            <a:xfrm>
              <a:off x="359671" y="3457683"/>
              <a:ext cx="16674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Cornell University</a:t>
              </a:r>
            </a:p>
          </p:txBody>
        </p:sp>
        <p:sp>
          <p:nvSpPr>
            <p:cNvPr id="19" name="TextBox 18">
              <a:extLst>
                <a:ext uri="{FF2B5EF4-FFF2-40B4-BE49-F238E27FC236}">
                  <a16:creationId xmlns:a16="http://schemas.microsoft.com/office/drawing/2014/main" id="{F15592CC-E8D2-E216-F02D-65FA2A528FF4}"/>
                </a:ext>
              </a:extLst>
            </p:cNvPr>
            <p:cNvSpPr txBox="1"/>
            <p:nvPr/>
          </p:nvSpPr>
          <p:spPr>
            <a:xfrm>
              <a:off x="359671" y="3695048"/>
              <a:ext cx="10759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Clare Casteel</a:t>
              </a:r>
            </a:p>
          </p:txBody>
        </p:sp>
      </p:grpSp>
      <p:pic>
        <p:nvPicPr>
          <p:cNvPr id="5" name="Picture 4" descr="A group of people posing for a photo&#10;&#10;AI-generated content may be incorrect.">
            <a:extLst>
              <a:ext uri="{FF2B5EF4-FFF2-40B4-BE49-F238E27FC236}">
                <a16:creationId xmlns:a16="http://schemas.microsoft.com/office/drawing/2014/main" id="{1FB4945A-6BDD-28F6-0F91-6F00FDE78FB6}"/>
              </a:ext>
            </a:extLst>
          </p:cNvPr>
          <p:cNvPicPr>
            <a:picLocks noChangeAspect="1"/>
          </p:cNvPicPr>
          <p:nvPr/>
        </p:nvPicPr>
        <p:blipFill>
          <a:blip r:embed="rId12"/>
          <a:srcRect l="8824" t="38248" b="11784"/>
          <a:stretch/>
        </p:blipFill>
        <p:spPr>
          <a:xfrm>
            <a:off x="3633041" y="2224679"/>
            <a:ext cx="5619190" cy="2685835"/>
          </a:xfrm>
          <a:prstGeom prst="rect">
            <a:avLst/>
          </a:prstGeom>
        </p:spPr>
      </p:pic>
    </p:spTree>
    <p:extLst>
      <p:ext uri="{BB962C8B-B14F-4D97-AF65-F5344CB8AC3E}">
        <p14:creationId xmlns:p14="http://schemas.microsoft.com/office/powerpoint/2010/main" val="20033074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5">
          <a:extLst>
            <a:ext uri="{FF2B5EF4-FFF2-40B4-BE49-F238E27FC236}">
              <a16:creationId xmlns:a16="http://schemas.microsoft.com/office/drawing/2014/main" id="{36CCE7BB-7891-F802-A6CE-580AAEE9D990}"/>
            </a:ext>
          </a:extLst>
        </p:cNvPr>
        <p:cNvGrpSpPr/>
        <p:nvPr/>
      </p:nvGrpSpPr>
      <p:grpSpPr>
        <a:xfrm>
          <a:off x="0" y="0"/>
          <a:ext cx="0" cy="0"/>
          <a:chOff x="0" y="0"/>
          <a:chExt cx="0" cy="0"/>
        </a:xfrm>
      </p:grpSpPr>
      <p:sp>
        <p:nvSpPr>
          <p:cNvPr id="2" name="Google Shape;69;p15">
            <a:extLst>
              <a:ext uri="{FF2B5EF4-FFF2-40B4-BE49-F238E27FC236}">
                <a16:creationId xmlns:a16="http://schemas.microsoft.com/office/drawing/2014/main" id="{049D3BE9-57CD-35AC-8F2A-C9E80F79A721}"/>
              </a:ext>
            </a:extLst>
          </p:cNvPr>
          <p:cNvSpPr txBox="1">
            <a:spLocks/>
          </p:cNvSpPr>
          <p:nvPr/>
        </p:nvSpPr>
        <p:spPr>
          <a:xfrm>
            <a:off x="0" y="0"/>
            <a:ext cx="9144000" cy="979200"/>
          </a:xfrm>
          <a:prstGeom prst="rect">
            <a:avLst/>
          </a:prstGeom>
          <a:solidFill>
            <a:srgbClr val="021F6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ct val="102564"/>
              <a:buFont typeface="Arial"/>
              <a:buNone/>
              <a:tabLst/>
              <a:defRPr/>
            </a:pPr>
            <a:r>
              <a:rPr kumimoji="0" lang="en-IE" sz="3600" b="1" i="0" u="none" strike="noStrike" kern="0" cap="none" spc="0" normalizeH="0" baseline="0" noProof="0" dirty="0">
                <a:ln>
                  <a:noFill/>
                </a:ln>
                <a:solidFill>
                  <a:schemeClr val="bg1"/>
                </a:solidFill>
                <a:effectLst/>
                <a:uLnTx/>
                <a:uFillTx/>
                <a:latin typeface="Arial Narrow" panose="020B0604020202020204" pitchFamily="34" charset="0"/>
                <a:cs typeface="Arial Narrow" panose="020B0604020202020204" pitchFamily="34" charset="0"/>
                <a:sym typeface="Arial"/>
              </a:rPr>
              <a:t>Modular regulatory network learning with per gene information (MERLIN)</a:t>
            </a:r>
          </a:p>
        </p:txBody>
      </p:sp>
      <p:pic>
        <p:nvPicPr>
          <p:cNvPr id="9" name="Picture 8">
            <a:extLst>
              <a:ext uri="{FF2B5EF4-FFF2-40B4-BE49-F238E27FC236}">
                <a16:creationId xmlns:a16="http://schemas.microsoft.com/office/drawing/2014/main" id="{0680CC92-03FE-8E26-4A2C-DA286338D36F}"/>
              </a:ext>
            </a:extLst>
          </p:cNvPr>
          <p:cNvPicPr>
            <a:picLocks noChangeAspect="1"/>
          </p:cNvPicPr>
          <p:nvPr/>
        </p:nvPicPr>
        <p:blipFill>
          <a:blip r:embed="rId3"/>
          <a:stretch>
            <a:fillRect/>
          </a:stretch>
        </p:blipFill>
        <p:spPr>
          <a:xfrm>
            <a:off x="1423809" y="1148447"/>
            <a:ext cx="6114300" cy="4974346"/>
          </a:xfrm>
          <a:prstGeom prst="rect">
            <a:avLst/>
          </a:prstGeom>
        </p:spPr>
      </p:pic>
      <p:sp>
        <p:nvSpPr>
          <p:cNvPr id="20" name="TextBox 19">
            <a:extLst>
              <a:ext uri="{FF2B5EF4-FFF2-40B4-BE49-F238E27FC236}">
                <a16:creationId xmlns:a16="http://schemas.microsoft.com/office/drawing/2014/main" id="{8E00A1D3-1969-9EA0-1DF6-593F1F6F8409}"/>
              </a:ext>
            </a:extLst>
          </p:cNvPr>
          <p:cNvSpPr txBox="1"/>
          <p:nvPr/>
        </p:nvSpPr>
        <p:spPr>
          <a:xfrm>
            <a:off x="193730" y="6122793"/>
            <a:ext cx="3496528" cy="646331"/>
          </a:xfrm>
          <a:prstGeom prst="rect">
            <a:avLst/>
          </a:prstGeom>
          <a:noFill/>
        </p:spPr>
        <p:txBody>
          <a:bodyPr wrap="square">
            <a:spAutoFit/>
          </a:bodyPr>
          <a:lstStyle/>
          <a:p>
            <a:r>
              <a:rPr lang="en-IN" dirty="0">
                <a:latin typeface="Arial Narrow" panose="020B0606020202030204" pitchFamily="34" charset="0"/>
              </a:rPr>
              <a:t>Code: </a:t>
            </a:r>
            <a:r>
              <a:rPr lang="en-IN" dirty="0">
                <a:latin typeface="Arial Narrow" panose="020B0606020202030204" pitchFamily="34" charset="0"/>
                <a:hlinkClick r:id="rId4"/>
              </a:rPr>
              <a:t>https://github.com/Roy-lab/merlin</a:t>
            </a:r>
            <a:endParaRPr lang="en-IN" sz="1800" dirty="0">
              <a:solidFill>
                <a:srgbClr val="0097A7"/>
              </a:solidFill>
              <a:latin typeface="Arial Narrow" panose="020B0606020202030204" pitchFamily="34" charset="0"/>
            </a:endParaRPr>
          </a:p>
          <a:p>
            <a:r>
              <a:rPr kumimoji="0" lang="en-IN" sz="1800" b="0" i="0" u="none" strike="noStrike" kern="0" cap="none" spc="0" normalizeH="0" baseline="0" noProof="0" dirty="0">
                <a:ln>
                  <a:noFill/>
                </a:ln>
                <a:effectLst/>
                <a:highlight>
                  <a:srgbClr val="FFFFFF"/>
                </a:highlight>
                <a:uLnTx/>
                <a:uFillTx/>
                <a:latin typeface="Arial Narrow" panose="020B0606020202030204" pitchFamily="34" charset="0"/>
                <a:cs typeface="Arial Narrow" panose="020B0604020202020204" pitchFamily="34" charset="0"/>
                <a:sym typeface="Arial"/>
                <a:hlinkClick r:id="rId5">
                  <a:extLst>
                    <a:ext uri="{A12FA001-AC4F-418D-AE19-62706E023703}">
                      <ahyp:hlinkClr xmlns:ahyp="http://schemas.microsoft.com/office/drawing/2018/hyperlinkcolor" val="tx"/>
                    </a:ext>
                  </a:extLst>
                </a:hlinkClick>
              </a:rPr>
              <a:t>Paper</a:t>
            </a:r>
            <a:r>
              <a:rPr kumimoji="0" lang="en-IN" sz="1800" b="0" i="0" u="none" strike="noStrike" kern="0" cap="none" spc="0" normalizeH="0" baseline="0" noProof="0" dirty="0">
                <a:ln>
                  <a:noFill/>
                </a:ln>
                <a:solidFill>
                  <a:srgbClr val="0097A7"/>
                </a:solidFill>
                <a:effectLst/>
                <a:highlight>
                  <a:srgbClr val="FFFFFF"/>
                </a:highlight>
                <a:uLnTx/>
                <a:uFillTx/>
                <a:latin typeface="Arial Narrow" panose="020B0606020202030204" pitchFamily="34" charset="0"/>
                <a:cs typeface="Arial Narrow" panose="020B0604020202020204" pitchFamily="34" charset="0"/>
                <a:sym typeface="Arial"/>
                <a:hlinkClick r:id="rId5">
                  <a:extLst>
                    <a:ext uri="{A12FA001-AC4F-418D-AE19-62706E023703}">
                      <ahyp:hlinkClr xmlns:ahyp="http://schemas.microsoft.com/office/drawing/2018/hyperlinkcolor" val="tx"/>
                    </a:ext>
                  </a:extLst>
                </a:hlinkClick>
              </a:rPr>
              <a:t>:</a:t>
            </a:r>
            <a:r>
              <a:rPr kumimoji="0" lang="en-IN" sz="1800" b="0" i="0" u="none" strike="noStrike" kern="0" cap="none" spc="0" normalizeH="0" baseline="0" noProof="0" dirty="0">
                <a:ln>
                  <a:noFill/>
                </a:ln>
                <a:solidFill>
                  <a:srgbClr val="0097A7"/>
                </a:solidFill>
                <a:effectLst/>
                <a:highlight>
                  <a:srgbClr val="FFFFFF"/>
                </a:highlight>
                <a:uLnTx/>
                <a:uFillTx/>
                <a:latin typeface="Arial Narrow" panose="020B0606020202030204" pitchFamily="34" charset="0"/>
                <a:cs typeface="Arial Narrow" panose="020B0604020202020204" pitchFamily="34" charset="0"/>
                <a:sym typeface="Arial"/>
              </a:rPr>
              <a:t> </a:t>
            </a:r>
            <a:r>
              <a:rPr kumimoji="0" lang="en-IN" sz="1800" b="0" i="0" u="none" strike="noStrike" kern="0" cap="none" spc="0" normalizeH="0" baseline="0" noProof="0" dirty="0">
                <a:ln>
                  <a:noFill/>
                </a:ln>
                <a:solidFill>
                  <a:srgbClr val="0097A7"/>
                </a:solidFill>
                <a:effectLst/>
                <a:highlight>
                  <a:srgbClr val="FFFFFF"/>
                </a:highlight>
                <a:uLnTx/>
                <a:uFillTx/>
                <a:latin typeface="Arial Narrow" panose="020B0606020202030204" pitchFamily="34" charset="0"/>
                <a:cs typeface="Arial Narrow" panose="020B0604020202020204" pitchFamily="34" charset="0"/>
                <a:sym typeface="Arial"/>
                <a:hlinkClick r:id="rId6"/>
              </a:rPr>
              <a:t>merlin paper</a:t>
            </a:r>
            <a:endParaRPr lang="en-IN" sz="1800" dirty="0">
              <a:latin typeface="Arial Narrow" panose="020B0606020202030204" pitchFamily="34" charset="0"/>
            </a:endParaRPr>
          </a:p>
        </p:txBody>
      </p:sp>
    </p:spTree>
    <p:extLst>
      <p:ext uri="{BB962C8B-B14F-4D97-AF65-F5344CB8AC3E}">
        <p14:creationId xmlns:p14="http://schemas.microsoft.com/office/powerpoint/2010/main" val="2023803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15B13107-EC1C-CC99-3E1F-BD4B56D45419}"/>
              </a:ext>
            </a:extLst>
          </p:cNvPr>
          <p:cNvSpPr/>
          <p:nvPr/>
        </p:nvSpPr>
        <p:spPr>
          <a:xfrm>
            <a:off x="246400" y="2160138"/>
            <a:ext cx="2851789" cy="2532184"/>
          </a:xfrm>
          <a:custGeom>
            <a:avLst/>
            <a:gdLst>
              <a:gd name="connsiteX0" fmla="*/ 532927 w 1559915"/>
              <a:gd name="connsiteY0" fmla="*/ 2853 h 1120485"/>
              <a:gd name="connsiteX1" fmla="*/ 217617 w 1559915"/>
              <a:gd name="connsiteY1" fmla="*/ 339184 h 1120485"/>
              <a:gd name="connsiteX2" fmla="*/ 28431 w 1559915"/>
              <a:gd name="connsiteY2" fmla="*/ 906742 h 1120485"/>
              <a:gd name="connsiteX3" fmla="*/ 28431 w 1559915"/>
              <a:gd name="connsiteY3" fmla="*/ 1116949 h 1120485"/>
              <a:gd name="connsiteX4" fmla="*/ 291189 w 1559915"/>
              <a:gd name="connsiteY4" fmla="*/ 1043377 h 1120485"/>
              <a:gd name="connsiteX5" fmla="*/ 890279 w 1559915"/>
              <a:gd name="connsiteY5" fmla="*/ 1106439 h 1120485"/>
              <a:gd name="connsiteX6" fmla="*/ 1058445 w 1559915"/>
              <a:gd name="connsiteY6" fmla="*/ 990825 h 1120485"/>
              <a:gd name="connsiteX7" fmla="*/ 1541921 w 1559915"/>
              <a:gd name="connsiteY7" fmla="*/ 286632 h 1120485"/>
              <a:gd name="connsiteX8" fmla="*/ 1436817 w 1559915"/>
              <a:gd name="connsiteY8" fmla="*/ 65915 h 1120485"/>
              <a:gd name="connsiteX9" fmla="*/ 1247631 w 1559915"/>
              <a:gd name="connsiteY9" fmla="*/ 171018 h 1120485"/>
              <a:gd name="connsiteX10" fmla="*/ 532927 w 1559915"/>
              <a:gd name="connsiteY10" fmla="*/ 2853 h 112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9915" h="1120485">
                <a:moveTo>
                  <a:pt x="532927" y="2853"/>
                </a:moveTo>
                <a:cubicBezTo>
                  <a:pt x="361258" y="30881"/>
                  <a:pt x="301700" y="188536"/>
                  <a:pt x="217617" y="339184"/>
                </a:cubicBezTo>
                <a:cubicBezTo>
                  <a:pt x="133534" y="489832"/>
                  <a:pt x="59962" y="777115"/>
                  <a:pt x="28431" y="906742"/>
                </a:cubicBezTo>
                <a:cubicBezTo>
                  <a:pt x="-3100" y="1036369"/>
                  <a:pt x="-15362" y="1094177"/>
                  <a:pt x="28431" y="1116949"/>
                </a:cubicBezTo>
                <a:cubicBezTo>
                  <a:pt x="72224" y="1139721"/>
                  <a:pt x="147548" y="1045129"/>
                  <a:pt x="291189" y="1043377"/>
                </a:cubicBezTo>
                <a:cubicBezTo>
                  <a:pt x="434830" y="1041625"/>
                  <a:pt x="762403" y="1115198"/>
                  <a:pt x="890279" y="1106439"/>
                </a:cubicBezTo>
                <a:cubicBezTo>
                  <a:pt x="1018155" y="1097680"/>
                  <a:pt x="949838" y="1127459"/>
                  <a:pt x="1058445" y="990825"/>
                </a:cubicBezTo>
                <a:cubicBezTo>
                  <a:pt x="1167052" y="854191"/>
                  <a:pt x="1478859" y="440784"/>
                  <a:pt x="1541921" y="286632"/>
                </a:cubicBezTo>
                <a:cubicBezTo>
                  <a:pt x="1604983" y="132480"/>
                  <a:pt x="1485865" y="85184"/>
                  <a:pt x="1436817" y="65915"/>
                </a:cubicBezTo>
                <a:cubicBezTo>
                  <a:pt x="1387769" y="46646"/>
                  <a:pt x="1400031" y="179777"/>
                  <a:pt x="1247631" y="171018"/>
                </a:cubicBezTo>
                <a:cubicBezTo>
                  <a:pt x="1095231" y="162259"/>
                  <a:pt x="704596" y="-25175"/>
                  <a:pt x="532927" y="2853"/>
                </a:cubicBezTo>
                <a:close/>
              </a:path>
            </a:pathLst>
          </a:custGeom>
          <a:solidFill>
            <a:schemeClr val="accent5">
              <a:lumMod val="40000"/>
              <a:lumOff val="60000"/>
            </a:schemeClr>
          </a:solidFill>
          <a:ln w="317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4EF07D-5819-9614-1978-54C93D7D12B0}"/>
              </a:ext>
            </a:extLst>
          </p:cNvPr>
          <p:cNvSpPr>
            <a:spLocks noGrp="1"/>
          </p:cNvSpPr>
          <p:nvPr>
            <p:ph type="title"/>
          </p:nvPr>
        </p:nvSpPr>
        <p:spPr>
          <a:xfrm>
            <a:off x="-1" y="-84014"/>
            <a:ext cx="9144000" cy="973394"/>
          </a:xfrm>
        </p:spPr>
        <p:txBody>
          <a:bodyPr>
            <a:normAutofit/>
          </a:bodyPr>
          <a:lstStyle/>
          <a:p>
            <a:r>
              <a:rPr lang="en-US" dirty="0"/>
              <a:t>Different cell types have different networks</a:t>
            </a:r>
          </a:p>
        </p:txBody>
      </p:sp>
      <p:grpSp>
        <p:nvGrpSpPr>
          <p:cNvPr id="6" name="Group 5">
            <a:extLst>
              <a:ext uri="{FF2B5EF4-FFF2-40B4-BE49-F238E27FC236}">
                <a16:creationId xmlns:a16="http://schemas.microsoft.com/office/drawing/2014/main" id="{34FEA995-385C-7B12-6C95-24BDBC325F0D}"/>
              </a:ext>
            </a:extLst>
          </p:cNvPr>
          <p:cNvGrpSpPr/>
          <p:nvPr/>
        </p:nvGrpSpPr>
        <p:grpSpPr>
          <a:xfrm rot="20502440">
            <a:off x="5313938" y="1545997"/>
            <a:ext cx="4102488" cy="4125809"/>
            <a:chOff x="2910482" y="3688323"/>
            <a:chExt cx="1297164" cy="1162733"/>
          </a:xfrm>
        </p:grpSpPr>
        <p:sp>
          <p:nvSpPr>
            <p:cNvPr id="23" name="Freeform: Shape 139">
              <a:extLst>
                <a:ext uri="{FF2B5EF4-FFF2-40B4-BE49-F238E27FC236}">
                  <a16:creationId xmlns:a16="http://schemas.microsoft.com/office/drawing/2014/main" id="{B2EEB3E3-2802-D24A-E8BF-473F72F780D4}"/>
                </a:ext>
              </a:extLst>
            </p:cNvPr>
            <p:cNvSpPr/>
            <p:nvPr/>
          </p:nvSpPr>
          <p:spPr>
            <a:xfrm>
              <a:off x="3237920" y="3866438"/>
              <a:ext cx="815340" cy="693420"/>
            </a:xfrm>
            <a:custGeom>
              <a:avLst/>
              <a:gdLst>
                <a:gd name="connsiteX0" fmla="*/ 0 w 2080260"/>
                <a:gd name="connsiteY0" fmla="*/ 693420 h 1816399"/>
                <a:gd name="connsiteX1" fmla="*/ 0 w 2080260"/>
                <a:gd name="connsiteY1" fmla="*/ 693420 h 1816399"/>
                <a:gd name="connsiteX2" fmla="*/ 106680 w 2080260"/>
                <a:gd name="connsiteY2" fmla="*/ 701040 h 1816399"/>
                <a:gd name="connsiteX3" fmla="*/ 160020 w 2080260"/>
                <a:gd name="connsiteY3" fmla="*/ 716280 h 1816399"/>
                <a:gd name="connsiteX4" fmla="*/ 213360 w 2080260"/>
                <a:gd name="connsiteY4" fmla="*/ 731520 h 1816399"/>
                <a:gd name="connsiteX5" fmla="*/ 289560 w 2080260"/>
                <a:gd name="connsiteY5" fmla="*/ 792480 h 1816399"/>
                <a:gd name="connsiteX6" fmla="*/ 335280 w 2080260"/>
                <a:gd name="connsiteY6" fmla="*/ 830580 h 1816399"/>
                <a:gd name="connsiteX7" fmla="*/ 350520 w 2080260"/>
                <a:gd name="connsiteY7" fmla="*/ 861060 h 1816399"/>
                <a:gd name="connsiteX8" fmla="*/ 373380 w 2080260"/>
                <a:gd name="connsiteY8" fmla="*/ 876300 h 1816399"/>
                <a:gd name="connsiteX9" fmla="*/ 419100 w 2080260"/>
                <a:gd name="connsiteY9" fmla="*/ 937260 h 1816399"/>
                <a:gd name="connsiteX10" fmla="*/ 441960 w 2080260"/>
                <a:gd name="connsiteY10" fmla="*/ 960120 h 1816399"/>
                <a:gd name="connsiteX11" fmla="*/ 472440 w 2080260"/>
                <a:gd name="connsiteY11" fmla="*/ 1028700 h 1816399"/>
                <a:gd name="connsiteX12" fmla="*/ 495300 w 2080260"/>
                <a:gd name="connsiteY12" fmla="*/ 1074420 h 1816399"/>
                <a:gd name="connsiteX13" fmla="*/ 502920 w 2080260"/>
                <a:gd name="connsiteY13" fmla="*/ 1120140 h 1816399"/>
                <a:gd name="connsiteX14" fmla="*/ 510540 w 2080260"/>
                <a:gd name="connsiteY14" fmla="*/ 1158240 h 1816399"/>
                <a:gd name="connsiteX15" fmla="*/ 502920 w 2080260"/>
                <a:gd name="connsiteY15" fmla="*/ 1272540 h 1816399"/>
                <a:gd name="connsiteX16" fmla="*/ 449580 w 2080260"/>
                <a:gd name="connsiteY16" fmla="*/ 1386840 h 1816399"/>
                <a:gd name="connsiteX17" fmla="*/ 434340 w 2080260"/>
                <a:gd name="connsiteY17" fmla="*/ 1417320 h 1816399"/>
                <a:gd name="connsiteX18" fmla="*/ 411480 w 2080260"/>
                <a:gd name="connsiteY18" fmla="*/ 1447800 h 1816399"/>
                <a:gd name="connsiteX19" fmla="*/ 388620 w 2080260"/>
                <a:gd name="connsiteY19" fmla="*/ 1493520 h 1816399"/>
                <a:gd name="connsiteX20" fmla="*/ 365760 w 2080260"/>
                <a:gd name="connsiteY20" fmla="*/ 1516380 h 1816399"/>
                <a:gd name="connsiteX21" fmla="*/ 312420 w 2080260"/>
                <a:gd name="connsiteY21" fmla="*/ 1592580 h 1816399"/>
                <a:gd name="connsiteX22" fmla="*/ 281940 w 2080260"/>
                <a:gd name="connsiteY22" fmla="*/ 1623060 h 1816399"/>
                <a:gd name="connsiteX23" fmla="*/ 251460 w 2080260"/>
                <a:gd name="connsiteY23" fmla="*/ 1661160 h 1816399"/>
                <a:gd name="connsiteX24" fmla="*/ 228600 w 2080260"/>
                <a:gd name="connsiteY24" fmla="*/ 1676400 h 1816399"/>
                <a:gd name="connsiteX25" fmla="*/ 182880 w 2080260"/>
                <a:gd name="connsiteY25" fmla="*/ 1722120 h 1816399"/>
                <a:gd name="connsiteX26" fmla="*/ 137160 w 2080260"/>
                <a:gd name="connsiteY26" fmla="*/ 1752600 h 1816399"/>
                <a:gd name="connsiteX27" fmla="*/ 190500 w 2080260"/>
                <a:gd name="connsiteY27" fmla="*/ 1714500 h 1816399"/>
                <a:gd name="connsiteX28" fmla="*/ 220980 w 2080260"/>
                <a:gd name="connsiteY28" fmla="*/ 1691640 h 1816399"/>
                <a:gd name="connsiteX29" fmla="*/ 251460 w 2080260"/>
                <a:gd name="connsiteY29" fmla="*/ 1684020 h 1816399"/>
                <a:gd name="connsiteX30" fmla="*/ 312420 w 2080260"/>
                <a:gd name="connsiteY30" fmla="*/ 1653540 h 1816399"/>
                <a:gd name="connsiteX31" fmla="*/ 381000 w 2080260"/>
                <a:gd name="connsiteY31" fmla="*/ 1623060 h 1816399"/>
                <a:gd name="connsiteX32" fmla="*/ 441960 w 2080260"/>
                <a:gd name="connsiteY32" fmla="*/ 1607820 h 1816399"/>
                <a:gd name="connsiteX33" fmla="*/ 487680 w 2080260"/>
                <a:gd name="connsiteY33" fmla="*/ 1584960 h 1816399"/>
                <a:gd name="connsiteX34" fmla="*/ 533400 w 2080260"/>
                <a:gd name="connsiteY34" fmla="*/ 1569720 h 1816399"/>
                <a:gd name="connsiteX35" fmla="*/ 601980 w 2080260"/>
                <a:gd name="connsiteY35" fmla="*/ 1531620 h 1816399"/>
                <a:gd name="connsiteX36" fmla="*/ 647700 w 2080260"/>
                <a:gd name="connsiteY36" fmla="*/ 1524000 h 1816399"/>
                <a:gd name="connsiteX37" fmla="*/ 685800 w 2080260"/>
                <a:gd name="connsiteY37" fmla="*/ 1508760 h 1816399"/>
                <a:gd name="connsiteX38" fmla="*/ 937260 w 2080260"/>
                <a:gd name="connsiteY38" fmla="*/ 1524000 h 1816399"/>
                <a:gd name="connsiteX39" fmla="*/ 1104900 w 2080260"/>
                <a:gd name="connsiteY39" fmla="*/ 1539240 h 1816399"/>
                <a:gd name="connsiteX40" fmla="*/ 1150620 w 2080260"/>
                <a:gd name="connsiteY40" fmla="*/ 1562100 h 1816399"/>
                <a:gd name="connsiteX41" fmla="*/ 1173480 w 2080260"/>
                <a:gd name="connsiteY41" fmla="*/ 1577340 h 1816399"/>
                <a:gd name="connsiteX42" fmla="*/ 1219200 w 2080260"/>
                <a:gd name="connsiteY42" fmla="*/ 1600200 h 1816399"/>
                <a:gd name="connsiteX43" fmla="*/ 1257300 w 2080260"/>
                <a:gd name="connsiteY43" fmla="*/ 1645920 h 1816399"/>
                <a:gd name="connsiteX44" fmla="*/ 1303020 w 2080260"/>
                <a:gd name="connsiteY44" fmla="*/ 1668780 h 1816399"/>
                <a:gd name="connsiteX45" fmla="*/ 1341120 w 2080260"/>
                <a:gd name="connsiteY45" fmla="*/ 1699260 h 1816399"/>
                <a:gd name="connsiteX46" fmla="*/ 1363980 w 2080260"/>
                <a:gd name="connsiteY46" fmla="*/ 1722120 h 1816399"/>
                <a:gd name="connsiteX47" fmla="*/ 1386840 w 2080260"/>
                <a:gd name="connsiteY47" fmla="*/ 1729740 h 1816399"/>
                <a:gd name="connsiteX48" fmla="*/ 1432560 w 2080260"/>
                <a:gd name="connsiteY48" fmla="*/ 1767840 h 1816399"/>
                <a:gd name="connsiteX49" fmla="*/ 1455420 w 2080260"/>
                <a:gd name="connsiteY49" fmla="*/ 1783080 h 1816399"/>
                <a:gd name="connsiteX50" fmla="*/ 1470660 w 2080260"/>
                <a:gd name="connsiteY50" fmla="*/ 1805940 h 1816399"/>
                <a:gd name="connsiteX51" fmla="*/ 1493520 w 2080260"/>
                <a:gd name="connsiteY51" fmla="*/ 1813560 h 1816399"/>
                <a:gd name="connsiteX52" fmla="*/ 1463040 w 2080260"/>
                <a:gd name="connsiteY52" fmla="*/ 1744980 h 1816399"/>
                <a:gd name="connsiteX53" fmla="*/ 1447800 w 2080260"/>
                <a:gd name="connsiteY53" fmla="*/ 1684020 h 1816399"/>
                <a:gd name="connsiteX54" fmla="*/ 1455420 w 2080260"/>
                <a:gd name="connsiteY54" fmla="*/ 1303020 h 1816399"/>
                <a:gd name="connsiteX55" fmla="*/ 1478280 w 2080260"/>
                <a:gd name="connsiteY55" fmla="*/ 1257300 h 1816399"/>
                <a:gd name="connsiteX56" fmla="*/ 1485900 w 2080260"/>
                <a:gd name="connsiteY56" fmla="*/ 1234440 h 1816399"/>
                <a:gd name="connsiteX57" fmla="*/ 1501140 w 2080260"/>
                <a:gd name="connsiteY57" fmla="*/ 1211580 h 1816399"/>
                <a:gd name="connsiteX58" fmla="*/ 1516380 w 2080260"/>
                <a:gd name="connsiteY58" fmla="*/ 1181100 h 1816399"/>
                <a:gd name="connsiteX59" fmla="*/ 1539240 w 2080260"/>
                <a:gd name="connsiteY59" fmla="*/ 1165860 h 1816399"/>
                <a:gd name="connsiteX60" fmla="*/ 1562100 w 2080260"/>
                <a:gd name="connsiteY60" fmla="*/ 1135380 h 1816399"/>
                <a:gd name="connsiteX61" fmla="*/ 1607820 w 2080260"/>
                <a:gd name="connsiteY61" fmla="*/ 1104900 h 1816399"/>
                <a:gd name="connsiteX62" fmla="*/ 1630680 w 2080260"/>
                <a:gd name="connsiteY62" fmla="*/ 1089660 h 1816399"/>
                <a:gd name="connsiteX63" fmla="*/ 1661160 w 2080260"/>
                <a:gd name="connsiteY63" fmla="*/ 1082040 h 1816399"/>
                <a:gd name="connsiteX64" fmla="*/ 1737360 w 2080260"/>
                <a:gd name="connsiteY64" fmla="*/ 1051560 h 1816399"/>
                <a:gd name="connsiteX65" fmla="*/ 1783080 w 2080260"/>
                <a:gd name="connsiteY65" fmla="*/ 1043940 h 1816399"/>
                <a:gd name="connsiteX66" fmla="*/ 1828800 w 2080260"/>
                <a:gd name="connsiteY66" fmla="*/ 1028700 h 1816399"/>
                <a:gd name="connsiteX67" fmla="*/ 1927860 w 2080260"/>
                <a:gd name="connsiteY67" fmla="*/ 1013460 h 1816399"/>
                <a:gd name="connsiteX68" fmla="*/ 1958340 w 2080260"/>
                <a:gd name="connsiteY68" fmla="*/ 1005840 h 1816399"/>
                <a:gd name="connsiteX69" fmla="*/ 2011680 w 2080260"/>
                <a:gd name="connsiteY69" fmla="*/ 990600 h 1816399"/>
                <a:gd name="connsiteX70" fmla="*/ 2080260 w 2080260"/>
                <a:gd name="connsiteY70" fmla="*/ 982980 h 1816399"/>
                <a:gd name="connsiteX71" fmla="*/ 1790700 w 2080260"/>
                <a:gd name="connsiteY71" fmla="*/ 967740 h 1816399"/>
                <a:gd name="connsiteX72" fmla="*/ 1744980 w 2080260"/>
                <a:gd name="connsiteY72" fmla="*/ 960120 h 1816399"/>
                <a:gd name="connsiteX73" fmla="*/ 1722120 w 2080260"/>
                <a:gd name="connsiteY73" fmla="*/ 952500 h 1816399"/>
                <a:gd name="connsiteX74" fmla="*/ 1691640 w 2080260"/>
                <a:gd name="connsiteY74" fmla="*/ 944880 h 1816399"/>
                <a:gd name="connsiteX75" fmla="*/ 1630680 w 2080260"/>
                <a:gd name="connsiteY75" fmla="*/ 929640 h 1816399"/>
                <a:gd name="connsiteX76" fmla="*/ 1607820 w 2080260"/>
                <a:gd name="connsiteY76" fmla="*/ 914400 h 1816399"/>
                <a:gd name="connsiteX77" fmla="*/ 1577340 w 2080260"/>
                <a:gd name="connsiteY77" fmla="*/ 868680 h 1816399"/>
                <a:gd name="connsiteX78" fmla="*/ 1554480 w 2080260"/>
                <a:gd name="connsiteY78" fmla="*/ 815340 h 1816399"/>
                <a:gd name="connsiteX79" fmla="*/ 1546860 w 2080260"/>
                <a:gd name="connsiteY79" fmla="*/ 754380 h 1816399"/>
                <a:gd name="connsiteX80" fmla="*/ 1539240 w 2080260"/>
                <a:gd name="connsiteY80" fmla="*/ 723900 h 1816399"/>
                <a:gd name="connsiteX81" fmla="*/ 1524000 w 2080260"/>
                <a:gd name="connsiteY81" fmla="*/ 563880 h 1816399"/>
                <a:gd name="connsiteX82" fmla="*/ 1516380 w 2080260"/>
                <a:gd name="connsiteY82" fmla="*/ 274320 h 1816399"/>
                <a:gd name="connsiteX83" fmla="*/ 1508760 w 2080260"/>
                <a:gd name="connsiteY83" fmla="*/ 129540 h 1816399"/>
                <a:gd name="connsiteX84" fmla="*/ 1493520 w 2080260"/>
                <a:gd name="connsiteY84" fmla="*/ 175260 h 1816399"/>
                <a:gd name="connsiteX85" fmla="*/ 1455420 w 2080260"/>
                <a:gd name="connsiteY85" fmla="*/ 236220 h 1816399"/>
                <a:gd name="connsiteX86" fmla="*/ 1447800 w 2080260"/>
                <a:gd name="connsiteY86" fmla="*/ 259080 h 1816399"/>
                <a:gd name="connsiteX87" fmla="*/ 1409700 w 2080260"/>
                <a:gd name="connsiteY87" fmla="*/ 320040 h 1816399"/>
                <a:gd name="connsiteX88" fmla="*/ 1379220 w 2080260"/>
                <a:gd name="connsiteY88" fmla="*/ 358140 h 1816399"/>
                <a:gd name="connsiteX89" fmla="*/ 1371600 w 2080260"/>
                <a:gd name="connsiteY89" fmla="*/ 381000 h 1816399"/>
                <a:gd name="connsiteX90" fmla="*/ 1356360 w 2080260"/>
                <a:gd name="connsiteY90" fmla="*/ 403860 h 1816399"/>
                <a:gd name="connsiteX91" fmla="*/ 1348740 w 2080260"/>
                <a:gd name="connsiteY91" fmla="*/ 426720 h 1816399"/>
                <a:gd name="connsiteX92" fmla="*/ 1310640 w 2080260"/>
                <a:gd name="connsiteY92" fmla="*/ 472440 h 1816399"/>
                <a:gd name="connsiteX93" fmla="*/ 1249680 w 2080260"/>
                <a:gd name="connsiteY93" fmla="*/ 525780 h 1816399"/>
                <a:gd name="connsiteX94" fmla="*/ 1219200 w 2080260"/>
                <a:gd name="connsiteY94" fmla="*/ 541020 h 1816399"/>
                <a:gd name="connsiteX95" fmla="*/ 1196340 w 2080260"/>
                <a:gd name="connsiteY95" fmla="*/ 556260 h 1816399"/>
                <a:gd name="connsiteX96" fmla="*/ 1150620 w 2080260"/>
                <a:gd name="connsiteY96" fmla="*/ 571500 h 1816399"/>
                <a:gd name="connsiteX97" fmla="*/ 1127760 w 2080260"/>
                <a:gd name="connsiteY97" fmla="*/ 579120 h 1816399"/>
                <a:gd name="connsiteX98" fmla="*/ 982980 w 2080260"/>
                <a:gd name="connsiteY98" fmla="*/ 571500 h 1816399"/>
                <a:gd name="connsiteX99" fmla="*/ 960120 w 2080260"/>
                <a:gd name="connsiteY99" fmla="*/ 556260 h 1816399"/>
                <a:gd name="connsiteX100" fmla="*/ 937260 w 2080260"/>
                <a:gd name="connsiteY100" fmla="*/ 548640 h 1816399"/>
                <a:gd name="connsiteX101" fmla="*/ 876300 w 2080260"/>
                <a:gd name="connsiteY101" fmla="*/ 502920 h 1816399"/>
                <a:gd name="connsiteX102" fmla="*/ 853440 w 2080260"/>
                <a:gd name="connsiteY102" fmla="*/ 487680 h 1816399"/>
                <a:gd name="connsiteX103" fmla="*/ 807720 w 2080260"/>
                <a:gd name="connsiteY103" fmla="*/ 472440 h 1816399"/>
                <a:gd name="connsiteX104" fmla="*/ 784860 w 2080260"/>
                <a:gd name="connsiteY104" fmla="*/ 449580 h 1816399"/>
                <a:gd name="connsiteX105" fmla="*/ 739140 w 2080260"/>
                <a:gd name="connsiteY105" fmla="*/ 419100 h 1816399"/>
                <a:gd name="connsiteX106" fmla="*/ 723900 w 2080260"/>
                <a:gd name="connsiteY106" fmla="*/ 388620 h 1816399"/>
                <a:gd name="connsiteX107" fmla="*/ 708660 w 2080260"/>
                <a:gd name="connsiteY107" fmla="*/ 365760 h 1816399"/>
                <a:gd name="connsiteX108" fmla="*/ 693420 w 2080260"/>
                <a:gd name="connsiteY108" fmla="*/ 320040 h 1816399"/>
                <a:gd name="connsiteX109" fmla="*/ 678180 w 2080260"/>
                <a:gd name="connsiteY109" fmla="*/ 297180 h 1816399"/>
                <a:gd name="connsiteX110" fmla="*/ 662940 w 2080260"/>
                <a:gd name="connsiteY110" fmla="*/ 259080 h 1816399"/>
                <a:gd name="connsiteX111" fmla="*/ 647700 w 2080260"/>
                <a:gd name="connsiteY111" fmla="*/ 236220 h 1816399"/>
                <a:gd name="connsiteX112" fmla="*/ 617220 w 2080260"/>
                <a:gd name="connsiteY112" fmla="*/ 175260 h 1816399"/>
                <a:gd name="connsiteX113" fmla="*/ 601980 w 2080260"/>
                <a:gd name="connsiteY113" fmla="*/ 60960 h 1816399"/>
                <a:gd name="connsiteX114" fmla="*/ 586740 w 2080260"/>
                <a:gd name="connsiteY114" fmla="*/ 0 h 1816399"/>
                <a:gd name="connsiteX115" fmla="*/ 579120 w 2080260"/>
                <a:gd name="connsiteY115" fmla="*/ 22860 h 1816399"/>
                <a:gd name="connsiteX116" fmla="*/ 579120 w 2080260"/>
                <a:gd name="connsiteY116" fmla="*/ 236220 h 1816399"/>
                <a:gd name="connsiteX117" fmla="*/ 571500 w 2080260"/>
                <a:gd name="connsiteY117" fmla="*/ 403860 h 1816399"/>
                <a:gd name="connsiteX118" fmla="*/ 556260 w 2080260"/>
                <a:gd name="connsiteY118" fmla="*/ 426720 h 1816399"/>
                <a:gd name="connsiteX119" fmla="*/ 548640 w 2080260"/>
                <a:gd name="connsiteY119" fmla="*/ 449580 h 1816399"/>
                <a:gd name="connsiteX120" fmla="*/ 533400 w 2080260"/>
                <a:gd name="connsiteY120" fmla="*/ 472440 h 1816399"/>
                <a:gd name="connsiteX121" fmla="*/ 495300 w 2080260"/>
                <a:gd name="connsiteY121" fmla="*/ 525780 h 1816399"/>
                <a:gd name="connsiteX122" fmla="*/ 457200 w 2080260"/>
                <a:gd name="connsiteY122" fmla="*/ 579120 h 1816399"/>
                <a:gd name="connsiteX123" fmla="*/ 441960 w 2080260"/>
                <a:gd name="connsiteY123" fmla="*/ 601980 h 1816399"/>
                <a:gd name="connsiteX124" fmla="*/ 365760 w 2080260"/>
                <a:gd name="connsiteY124" fmla="*/ 624840 h 1816399"/>
                <a:gd name="connsiteX125" fmla="*/ 327660 w 2080260"/>
                <a:gd name="connsiteY125" fmla="*/ 632460 h 1816399"/>
                <a:gd name="connsiteX126" fmla="*/ 236220 w 2080260"/>
                <a:gd name="connsiteY126" fmla="*/ 647700 h 1816399"/>
                <a:gd name="connsiteX127" fmla="*/ 91440 w 2080260"/>
                <a:gd name="connsiteY127" fmla="*/ 655320 h 1816399"/>
                <a:gd name="connsiteX128" fmla="*/ 0 w 2080260"/>
                <a:gd name="connsiteY128" fmla="*/ 693420 h 181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0260" h="1816399">
                  <a:moveTo>
                    <a:pt x="0" y="693420"/>
                  </a:moveTo>
                  <a:lnTo>
                    <a:pt x="0" y="693420"/>
                  </a:lnTo>
                  <a:cubicBezTo>
                    <a:pt x="35560" y="695960"/>
                    <a:pt x="71247" y="697103"/>
                    <a:pt x="106680" y="701040"/>
                  </a:cubicBezTo>
                  <a:cubicBezTo>
                    <a:pt x="124357" y="703004"/>
                    <a:pt x="143021" y="711180"/>
                    <a:pt x="160020" y="716280"/>
                  </a:cubicBezTo>
                  <a:cubicBezTo>
                    <a:pt x="177732" y="721593"/>
                    <a:pt x="195580" y="726440"/>
                    <a:pt x="213360" y="731520"/>
                  </a:cubicBezTo>
                  <a:cubicBezTo>
                    <a:pt x="265810" y="766487"/>
                    <a:pt x="203427" y="723573"/>
                    <a:pt x="289560" y="792480"/>
                  </a:cubicBezTo>
                  <a:cubicBezTo>
                    <a:pt x="311839" y="810303"/>
                    <a:pt x="317179" y="805239"/>
                    <a:pt x="335280" y="830580"/>
                  </a:cubicBezTo>
                  <a:cubicBezTo>
                    <a:pt x="341882" y="839823"/>
                    <a:pt x="343248" y="852334"/>
                    <a:pt x="350520" y="861060"/>
                  </a:cubicBezTo>
                  <a:cubicBezTo>
                    <a:pt x="356383" y="868095"/>
                    <a:pt x="367254" y="869493"/>
                    <a:pt x="373380" y="876300"/>
                  </a:cubicBezTo>
                  <a:cubicBezTo>
                    <a:pt x="390372" y="895180"/>
                    <a:pt x="403016" y="917601"/>
                    <a:pt x="419100" y="937260"/>
                  </a:cubicBezTo>
                  <a:cubicBezTo>
                    <a:pt x="425924" y="945600"/>
                    <a:pt x="434340" y="952500"/>
                    <a:pt x="441960" y="960120"/>
                  </a:cubicBezTo>
                  <a:cubicBezTo>
                    <a:pt x="452120" y="982980"/>
                    <a:pt x="461861" y="1006031"/>
                    <a:pt x="472440" y="1028700"/>
                  </a:cubicBezTo>
                  <a:cubicBezTo>
                    <a:pt x="479645" y="1044140"/>
                    <a:pt x="489912" y="1058256"/>
                    <a:pt x="495300" y="1074420"/>
                  </a:cubicBezTo>
                  <a:cubicBezTo>
                    <a:pt x="500186" y="1089077"/>
                    <a:pt x="500156" y="1104939"/>
                    <a:pt x="502920" y="1120140"/>
                  </a:cubicBezTo>
                  <a:cubicBezTo>
                    <a:pt x="505237" y="1132883"/>
                    <a:pt x="508000" y="1145540"/>
                    <a:pt x="510540" y="1158240"/>
                  </a:cubicBezTo>
                  <a:cubicBezTo>
                    <a:pt x="508000" y="1196340"/>
                    <a:pt x="509873" y="1234994"/>
                    <a:pt x="502920" y="1272540"/>
                  </a:cubicBezTo>
                  <a:cubicBezTo>
                    <a:pt x="475776" y="1419117"/>
                    <a:pt x="492897" y="1326197"/>
                    <a:pt x="449580" y="1386840"/>
                  </a:cubicBezTo>
                  <a:cubicBezTo>
                    <a:pt x="442978" y="1396083"/>
                    <a:pt x="440360" y="1407687"/>
                    <a:pt x="434340" y="1417320"/>
                  </a:cubicBezTo>
                  <a:cubicBezTo>
                    <a:pt x="427609" y="1428090"/>
                    <a:pt x="419100" y="1437640"/>
                    <a:pt x="411480" y="1447800"/>
                  </a:cubicBezTo>
                  <a:cubicBezTo>
                    <a:pt x="403843" y="1470711"/>
                    <a:pt x="405033" y="1473825"/>
                    <a:pt x="388620" y="1493520"/>
                  </a:cubicBezTo>
                  <a:cubicBezTo>
                    <a:pt x="381721" y="1501799"/>
                    <a:pt x="372376" y="1507874"/>
                    <a:pt x="365760" y="1516380"/>
                  </a:cubicBezTo>
                  <a:cubicBezTo>
                    <a:pt x="337040" y="1553306"/>
                    <a:pt x="340165" y="1560872"/>
                    <a:pt x="312420" y="1592580"/>
                  </a:cubicBezTo>
                  <a:cubicBezTo>
                    <a:pt x="302958" y="1603393"/>
                    <a:pt x="291486" y="1612321"/>
                    <a:pt x="281940" y="1623060"/>
                  </a:cubicBezTo>
                  <a:cubicBezTo>
                    <a:pt x="271135" y="1635216"/>
                    <a:pt x="262960" y="1649660"/>
                    <a:pt x="251460" y="1661160"/>
                  </a:cubicBezTo>
                  <a:cubicBezTo>
                    <a:pt x="244984" y="1667636"/>
                    <a:pt x="235445" y="1670316"/>
                    <a:pt x="228600" y="1676400"/>
                  </a:cubicBezTo>
                  <a:cubicBezTo>
                    <a:pt x="212491" y="1690719"/>
                    <a:pt x="200813" y="1710165"/>
                    <a:pt x="182880" y="1722120"/>
                  </a:cubicBezTo>
                  <a:cubicBezTo>
                    <a:pt x="167640" y="1732280"/>
                    <a:pt x="122507" y="1763590"/>
                    <a:pt x="137160" y="1752600"/>
                  </a:cubicBezTo>
                  <a:cubicBezTo>
                    <a:pt x="236773" y="1677890"/>
                    <a:pt x="112504" y="1770212"/>
                    <a:pt x="190500" y="1714500"/>
                  </a:cubicBezTo>
                  <a:cubicBezTo>
                    <a:pt x="200834" y="1707118"/>
                    <a:pt x="209621" y="1697320"/>
                    <a:pt x="220980" y="1691640"/>
                  </a:cubicBezTo>
                  <a:cubicBezTo>
                    <a:pt x="230347" y="1686956"/>
                    <a:pt x="241300" y="1686560"/>
                    <a:pt x="251460" y="1684020"/>
                  </a:cubicBezTo>
                  <a:cubicBezTo>
                    <a:pt x="304422" y="1648712"/>
                    <a:pt x="237855" y="1690822"/>
                    <a:pt x="312420" y="1653540"/>
                  </a:cubicBezTo>
                  <a:cubicBezTo>
                    <a:pt x="369930" y="1624785"/>
                    <a:pt x="289258" y="1649272"/>
                    <a:pt x="381000" y="1623060"/>
                  </a:cubicBezTo>
                  <a:cubicBezTo>
                    <a:pt x="401139" y="1617306"/>
                    <a:pt x="423226" y="1617187"/>
                    <a:pt x="441960" y="1607820"/>
                  </a:cubicBezTo>
                  <a:cubicBezTo>
                    <a:pt x="457200" y="1600200"/>
                    <a:pt x="471952" y="1591513"/>
                    <a:pt x="487680" y="1584960"/>
                  </a:cubicBezTo>
                  <a:cubicBezTo>
                    <a:pt x="502509" y="1578781"/>
                    <a:pt x="520034" y="1578631"/>
                    <a:pt x="533400" y="1569720"/>
                  </a:cubicBezTo>
                  <a:cubicBezTo>
                    <a:pt x="562865" y="1550077"/>
                    <a:pt x="571803" y="1538326"/>
                    <a:pt x="601980" y="1531620"/>
                  </a:cubicBezTo>
                  <a:cubicBezTo>
                    <a:pt x="617062" y="1528268"/>
                    <a:pt x="632460" y="1526540"/>
                    <a:pt x="647700" y="1524000"/>
                  </a:cubicBezTo>
                  <a:cubicBezTo>
                    <a:pt x="660400" y="1518920"/>
                    <a:pt x="672128" y="1509187"/>
                    <a:pt x="685800" y="1508760"/>
                  </a:cubicBezTo>
                  <a:cubicBezTo>
                    <a:pt x="889121" y="1502406"/>
                    <a:pt x="827867" y="1508372"/>
                    <a:pt x="937260" y="1524000"/>
                  </a:cubicBezTo>
                  <a:cubicBezTo>
                    <a:pt x="1009511" y="1534322"/>
                    <a:pt x="1019722" y="1533156"/>
                    <a:pt x="1104900" y="1539240"/>
                  </a:cubicBezTo>
                  <a:cubicBezTo>
                    <a:pt x="1170414" y="1582916"/>
                    <a:pt x="1087524" y="1530552"/>
                    <a:pt x="1150620" y="1562100"/>
                  </a:cubicBezTo>
                  <a:cubicBezTo>
                    <a:pt x="1158811" y="1566196"/>
                    <a:pt x="1165289" y="1573244"/>
                    <a:pt x="1173480" y="1577340"/>
                  </a:cubicBezTo>
                  <a:cubicBezTo>
                    <a:pt x="1207847" y="1594523"/>
                    <a:pt x="1186443" y="1572903"/>
                    <a:pt x="1219200" y="1600200"/>
                  </a:cubicBezTo>
                  <a:cubicBezTo>
                    <a:pt x="1294100" y="1662617"/>
                    <a:pt x="1197360" y="1585980"/>
                    <a:pt x="1257300" y="1645920"/>
                  </a:cubicBezTo>
                  <a:cubicBezTo>
                    <a:pt x="1272072" y="1660692"/>
                    <a:pt x="1284427" y="1662582"/>
                    <a:pt x="1303020" y="1668780"/>
                  </a:cubicBezTo>
                  <a:cubicBezTo>
                    <a:pt x="1337104" y="1719905"/>
                    <a:pt x="1296953" y="1669815"/>
                    <a:pt x="1341120" y="1699260"/>
                  </a:cubicBezTo>
                  <a:cubicBezTo>
                    <a:pt x="1350086" y="1705238"/>
                    <a:pt x="1355014" y="1716142"/>
                    <a:pt x="1363980" y="1722120"/>
                  </a:cubicBezTo>
                  <a:cubicBezTo>
                    <a:pt x="1370663" y="1726575"/>
                    <a:pt x="1379656" y="1726148"/>
                    <a:pt x="1386840" y="1729740"/>
                  </a:cubicBezTo>
                  <a:cubicBezTo>
                    <a:pt x="1415219" y="1743929"/>
                    <a:pt x="1407281" y="1746774"/>
                    <a:pt x="1432560" y="1767840"/>
                  </a:cubicBezTo>
                  <a:cubicBezTo>
                    <a:pt x="1439595" y="1773703"/>
                    <a:pt x="1447800" y="1778000"/>
                    <a:pt x="1455420" y="1783080"/>
                  </a:cubicBezTo>
                  <a:cubicBezTo>
                    <a:pt x="1460500" y="1790700"/>
                    <a:pt x="1463509" y="1800219"/>
                    <a:pt x="1470660" y="1805940"/>
                  </a:cubicBezTo>
                  <a:cubicBezTo>
                    <a:pt x="1476932" y="1810958"/>
                    <a:pt x="1491945" y="1821436"/>
                    <a:pt x="1493520" y="1813560"/>
                  </a:cubicBezTo>
                  <a:cubicBezTo>
                    <a:pt x="1499137" y="1785476"/>
                    <a:pt x="1473650" y="1766199"/>
                    <a:pt x="1463040" y="1744980"/>
                  </a:cubicBezTo>
                  <a:cubicBezTo>
                    <a:pt x="1455230" y="1729359"/>
                    <a:pt x="1450698" y="1698511"/>
                    <a:pt x="1447800" y="1684020"/>
                  </a:cubicBezTo>
                  <a:cubicBezTo>
                    <a:pt x="1434137" y="1506402"/>
                    <a:pt x="1435052" y="1574598"/>
                    <a:pt x="1455420" y="1303020"/>
                  </a:cubicBezTo>
                  <a:cubicBezTo>
                    <a:pt x="1457110" y="1280487"/>
                    <a:pt x="1468648" y="1276564"/>
                    <a:pt x="1478280" y="1257300"/>
                  </a:cubicBezTo>
                  <a:cubicBezTo>
                    <a:pt x="1481872" y="1250116"/>
                    <a:pt x="1482308" y="1241624"/>
                    <a:pt x="1485900" y="1234440"/>
                  </a:cubicBezTo>
                  <a:cubicBezTo>
                    <a:pt x="1489996" y="1226249"/>
                    <a:pt x="1496596" y="1219531"/>
                    <a:pt x="1501140" y="1211580"/>
                  </a:cubicBezTo>
                  <a:cubicBezTo>
                    <a:pt x="1506776" y="1201717"/>
                    <a:pt x="1509108" y="1189826"/>
                    <a:pt x="1516380" y="1181100"/>
                  </a:cubicBezTo>
                  <a:cubicBezTo>
                    <a:pt x="1522243" y="1174065"/>
                    <a:pt x="1532764" y="1172336"/>
                    <a:pt x="1539240" y="1165860"/>
                  </a:cubicBezTo>
                  <a:cubicBezTo>
                    <a:pt x="1548220" y="1156880"/>
                    <a:pt x="1552608" y="1143817"/>
                    <a:pt x="1562100" y="1135380"/>
                  </a:cubicBezTo>
                  <a:cubicBezTo>
                    <a:pt x="1575790" y="1123211"/>
                    <a:pt x="1592580" y="1115060"/>
                    <a:pt x="1607820" y="1104900"/>
                  </a:cubicBezTo>
                  <a:cubicBezTo>
                    <a:pt x="1615440" y="1099820"/>
                    <a:pt x="1621795" y="1091881"/>
                    <a:pt x="1630680" y="1089660"/>
                  </a:cubicBezTo>
                  <a:cubicBezTo>
                    <a:pt x="1640840" y="1087120"/>
                    <a:pt x="1651297" y="1085562"/>
                    <a:pt x="1661160" y="1082040"/>
                  </a:cubicBezTo>
                  <a:cubicBezTo>
                    <a:pt x="1686923" y="1072839"/>
                    <a:pt x="1710376" y="1056057"/>
                    <a:pt x="1737360" y="1051560"/>
                  </a:cubicBezTo>
                  <a:cubicBezTo>
                    <a:pt x="1752600" y="1049020"/>
                    <a:pt x="1768091" y="1047687"/>
                    <a:pt x="1783080" y="1043940"/>
                  </a:cubicBezTo>
                  <a:cubicBezTo>
                    <a:pt x="1798665" y="1040044"/>
                    <a:pt x="1812897" y="1030972"/>
                    <a:pt x="1828800" y="1028700"/>
                  </a:cubicBezTo>
                  <a:cubicBezTo>
                    <a:pt x="1854418" y="1025040"/>
                    <a:pt x="1901428" y="1018746"/>
                    <a:pt x="1927860" y="1013460"/>
                  </a:cubicBezTo>
                  <a:cubicBezTo>
                    <a:pt x="1938129" y="1011406"/>
                    <a:pt x="1948236" y="1008596"/>
                    <a:pt x="1958340" y="1005840"/>
                  </a:cubicBezTo>
                  <a:cubicBezTo>
                    <a:pt x="1976180" y="1000975"/>
                    <a:pt x="1993505" y="994008"/>
                    <a:pt x="2011680" y="990600"/>
                  </a:cubicBezTo>
                  <a:cubicBezTo>
                    <a:pt x="2034287" y="986361"/>
                    <a:pt x="2057400" y="985520"/>
                    <a:pt x="2080260" y="982980"/>
                  </a:cubicBezTo>
                  <a:lnTo>
                    <a:pt x="1790700" y="967740"/>
                  </a:lnTo>
                  <a:cubicBezTo>
                    <a:pt x="1775286" y="966689"/>
                    <a:pt x="1760062" y="963472"/>
                    <a:pt x="1744980" y="960120"/>
                  </a:cubicBezTo>
                  <a:cubicBezTo>
                    <a:pt x="1737139" y="958378"/>
                    <a:pt x="1729843" y="954707"/>
                    <a:pt x="1722120" y="952500"/>
                  </a:cubicBezTo>
                  <a:cubicBezTo>
                    <a:pt x="1712050" y="949623"/>
                    <a:pt x="1701863" y="947152"/>
                    <a:pt x="1691640" y="944880"/>
                  </a:cubicBezTo>
                  <a:cubicBezTo>
                    <a:pt x="1675989" y="941402"/>
                    <a:pt x="1647020" y="937810"/>
                    <a:pt x="1630680" y="929640"/>
                  </a:cubicBezTo>
                  <a:cubicBezTo>
                    <a:pt x="1622489" y="925544"/>
                    <a:pt x="1615440" y="919480"/>
                    <a:pt x="1607820" y="914400"/>
                  </a:cubicBezTo>
                  <a:cubicBezTo>
                    <a:pt x="1597660" y="899160"/>
                    <a:pt x="1581782" y="886449"/>
                    <a:pt x="1577340" y="868680"/>
                  </a:cubicBezTo>
                  <a:cubicBezTo>
                    <a:pt x="1567499" y="829315"/>
                    <a:pt x="1575529" y="846914"/>
                    <a:pt x="1554480" y="815340"/>
                  </a:cubicBezTo>
                  <a:cubicBezTo>
                    <a:pt x="1551940" y="795020"/>
                    <a:pt x="1550227" y="774580"/>
                    <a:pt x="1546860" y="754380"/>
                  </a:cubicBezTo>
                  <a:cubicBezTo>
                    <a:pt x="1545138" y="744050"/>
                    <a:pt x="1540832" y="734251"/>
                    <a:pt x="1539240" y="723900"/>
                  </a:cubicBezTo>
                  <a:cubicBezTo>
                    <a:pt x="1533241" y="684908"/>
                    <a:pt x="1526883" y="598472"/>
                    <a:pt x="1524000" y="563880"/>
                  </a:cubicBezTo>
                  <a:cubicBezTo>
                    <a:pt x="1521460" y="467360"/>
                    <a:pt x="1519766" y="370814"/>
                    <a:pt x="1516380" y="274320"/>
                  </a:cubicBezTo>
                  <a:cubicBezTo>
                    <a:pt x="1514685" y="226023"/>
                    <a:pt x="1519627" y="176629"/>
                    <a:pt x="1508760" y="129540"/>
                  </a:cubicBezTo>
                  <a:cubicBezTo>
                    <a:pt x="1505148" y="113887"/>
                    <a:pt x="1500704" y="160892"/>
                    <a:pt x="1493520" y="175260"/>
                  </a:cubicBezTo>
                  <a:cubicBezTo>
                    <a:pt x="1472600" y="217099"/>
                    <a:pt x="1485096" y="196653"/>
                    <a:pt x="1455420" y="236220"/>
                  </a:cubicBezTo>
                  <a:cubicBezTo>
                    <a:pt x="1452880" y="243840"/>
                    <a:pt x="1451392" y="251896"/>
                    <a:pt x="1447800" y="259080"/>
                  </a:cubicBezTo>
                  <a:cubicBezTo>
                    <a:pt x="1438609" y="277461"/>
                    <a:pt x="1421789" y="301906"/>
                    <a:pt x="1409700" y="320040"/>
                  </a:cubicBezTo>
                  <a:cubicBezTo>
                    <a:pt x="1390630" y="396321"/>
                    <a:pt x="1419303" y="318057"/>
                    <a:pt x="1379220" y="358140"/>
                  </a:cubicBezTo>
                  <a:cubicBezTo>
                    <a:pt x="1373540" y="363820"/>
                    <a:pt x="1375192" y="373816"/>
                    <a:pt x="1371600" y="381000"/>
                  </a:cubicBezTo>
                  <a:cubicBezTo>
                    <a:pt x="1367504" y="389191"/>
                    <a:pt x="1360456" y="395669"/>
                    <a:pt x="1356360" y="403860"/>
                  </a:cubicBezTo>
                  <a:cubicBezTo>
                    <a:pt x="1352768" y="411044"/>
                    <a:pt x="1352332" y="419536"/>
                    <a:pt x="1348740" y="426720"/>
                  </a:cubicBezTo>
                  <a:cubicBezTo>
                    <a:pt x="1334551" y="455099"/>
                    <a:pt x="1331706" y="447161"/>
                    <a:pt x="1310640" y="472440"/>
                  </a:cubicBezTo>
                  <a:cubicBezTo>
                    <a:pt x="1280704" y="508363"/>
                    <a:pt x="1312091" y="494574"/>
                    <a:pt x="1249680" y="525780"/>
                  </a:cubicBezTo>
                  <a:cubicBezTo>
                    <a:pt x="1239520" y="530860"/>
                    <a:pt x="1229063" y="535384"/>
                    <a:pt x="1219200" y="541020"/>
                  </a:cubicBezTo>
                  <a:cubicBezTo>
                    <a:pt x="1211249" y="545564"/>
                    <a:pt x="1204709" y="552541"/>
                    <a:pt x="1196340" y="556260"/>
                  </a:cubicBezTo>
                  <a:cubicBezTo>
                    <a:pt x="1181660" y="562784"/>
                    <a:pt x="1165860" y="566420"/>
                    <a:pt x="1150620" y="571500"/>
                  </a:cubicBezTo>
                  <a:lnTo>
                    <a:pt x="1127760" y="579120"/>
                  </a:lnTo>
                  <a:cubicBezTo>
                    <a:pt x="1079500" y="576580"/>
                    <a:pt x="1030864" y="578030"/>
                    <a:pt x="982980" y="571500"/>
                  </a:cubicBezTo>
                  <a:cubicBezTo>
                    <a:pt x="973906" y="570263"/>
                    <a:pt x="968311" y="560356"/>
                    <a:pt x="960120" y="556260"/>
                  </a:cubicBezTo>
                  <a:cubicBezTo>
                    <a:pt x="952936" y="552668"/>
                    <a:pt x="944880" y="551180"/>
                    <a:pt x="937260" y="548640"/>
                  </a:cubicBezTo>
                  <a:cubicBezTo>
                    <a:pt x="916940" y="533400"/>
                    <a:pt x="897434" y="517009"/>
                    <a:pt x="876300" y="502920"/>
                  </a:cubicBezTo>
                  <a:cubicBezTo>
                    <a:pt x="868680" y="497840"/>
                    <a:pt x="861809" y="491399"/>
                    <a:pt x="853440" y="487680"/>
                  </a:cubicBezTo>
                  <a:cubicBezTo>
                    <a:pt x="838760" y="481156"/>
                    <a:pt x="807720" y="472440"/>
                    <a:pt x="807720" y="472440"/>
                  </a:cubicBezTo>
                  <a:cubicBezTo>
                    <a:pt x="800100" y="464820"/>
                    <a:pt x="793826" y="455558"/>
                    <a:pt x="784860" y="449580"/>
                  </a:cubicBezTo>
                  <a:cubicBezTo>
                    <a:pt x="748342" y="425235"/>
                    <a:pt x="772288" y="465507"/>
                    <a:pt x="739140" y="419100"/>
                  </a:cubicBezTo>
                  <a:cubicBezTo>
                    <a:pt x="732538" y="409857"/>
                    <a:pt x="729536" y="398483"/>
                    <a:pt x="723900" y="388620"/>
                  </a:cubicBezTo>
                  <a:cubicBezTo>
                    <a:pt x="719356" y="380669"/>
                    <a:pt x="712379" y="374129"/>
                    <a:pt x="708660" y="365760"/>
                  </a:cubicBezTo>
                  <a:cubicBezTo>
                    <a:pt x="702136" y="351080"/>
                    <a:pt x="702331" y="333406"/>
                    <a:pt x="693420" y="320040"/>
                  </a:cubicBezTo>
                  <a:cubicBezTo>
                    <a:pt x="688340" y="312420"/>
                    <a:pt x="682276" y="305371"/>
                    <a:pt x="678180" y="297180"/>
                  </a:cubicBezTo>
                  <a:cubicBezTo>
                    <a:pt x="672063" y="284946"/>
                    <a:pt x="669057" y="271314"/>
                    <a:pt x="662940" y="259080"/>
                  </a:cubicBezTo>
                  <a:cubicBezTo>
                    <a:pt x="658844" y="250889"/>
                    <a:pt x="652085" y="244260"/>
                    <a:pt x="647700" y="236220"/>
                  </a:cubicBezTo>
                  <a:cubicBezTo>
                    <a:pt x="636821" y="216276"/>
                    <a:pt x="617220" y="175260"/>
                    <a:pt x="617220" y="175260"/>
                  </a:cubicBezTo>
                  <a:cubicBezTo>
                    <a:pt x="603665" y="12603"/>
                    <a:pt x="620655" y="129436"/>
                    <a:pt x="601980" y="60960"/>
                  </a:cubicBezTo>
                  <a:cubicBezTo>
                    <a:pt x="596469" y="40753"/>
                    <a:pt x="586740" y="0"/>
                    <a:pt x="586740" y="0"/>
                  </a:cubicBezTo>
                  <a:cubicBezTo>
                    <a:pt x="584200" y="7620"/>
                    <a:pt x="579961" y="14872"/>
                    <a:pt x="579120" y="22860"/>
                  </a:cubicBezTo>
                  <a:cubicBezTo>
                    <a:pt x="566712" y="140740"/>
                    <a:pt x="570282" y="130165"/>
                    <a:pt x="579120" y="236220"/>
                  </a:cubicBezTo>
                  <a:cubicBezTo>
                    <a:pt x="576580" y="292100"/>
                    <a:pt x="578165" y="348321"/>
                    <a:pt x="571500" y="403860"/>
                  </a:cubicBezTo>
                  <a:cubicBezTo>
                    <a:pt x="570409" y="412953"/>
                    <a:pt x="560356" y="418529"/>
                    <a:pt x="556260" y="426720"/>
                  </a:cubicBezTo>
                  <a:cubicBezTo>
                    <a:pt x="552668" y="433904"/>
                    <a:pt x="552232" y="442396"/>
                    <a:pt x="548640" y="449580"/>
                  </a:cubicBezTo>
                  <a:cubicBezTo>
                    <a:pt x="544544" y="457771"/>
                    <a:pt x="537944" y="464489"/>
                    <a:pt x="533400" y="472440"/>
                  </a:cubicBezTo>
                  <a:cubicBezTo>
                    <a:pt x="506654" y="519245"/>
                    <a:pt x="532535" y="488545"/>
                    <a:pt x="495300" y="525780"/>
                  </a:cubicBezTo>
                  <a:cubicBezTo>
                    <a:pt x="477520" y="579120"/>
                    <a:pt x="495300" y="566420"/>
                    <a:pt x="457200" y="579120"/>
                  </a:cubicBezTo>
                  <a:cubicBezTo>
                    <a:pt x="452120" y="586740"/>
                    <a:pt x="449726" y="597126"/>
                    <a:pt x="441960" y="601980"/>
                  </a:cubicBezTo>
                  <a:cubicBezTo>
                    <a:pt x="431480" y="608530"/>
                    <a:pt x="382374" y="621148"/>
                    <a:pt x="365760" y="624840"/>
                  </a:cubicBezTo>
                  <a:cubicBezTo>
                    <a:pt x="353117" y="627650"/>
                    <a:pt x="340303" y="629650"/>
                    <a:pt x="327660" y="632460"/>
                  </a:cubicBezTo>
                  <a:cubicBezTo>
                    <a:pt x="280417" y="642959"/>
                    <a:pt x="301503" y="642864"/>
                    <a:pt x="236220" y="647700"/>
                  </a:cubicBezTo>
                  <a:cubicBezTo>
                    <a:pt x="188025" y="651270"/>
                    <a:pt x="139700" y="652780"/>
                    <a:pt x="91440" y="655320"/>
                  </a:cubicBezTo>
                  <a:cubicBezTo>
                    <a:pt x="22919" y="663885"/>
                    <a:pt x="15240" y="687070"/>
                    <a:pt x="0" y="693420"/>
                  </a:cubicBezTo>
                  <a:close/>
                </a:path>
              </a:pathLst>
            </a:custGeom>
            <a:solidFill>
              <a:schemeClr val="tx1">
                <a:lumMod val="50000"/>
                <a:lumOff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4D56EEE5-7EC6-50E4-B01F-A13C9B0B2E84}"/>
                </a:ext>
              </a:extLst>
            </p:cNvPr>
            <p:cNvGrpSpPr/>
            <p:nvPr/>
          </p:nvGrpSpPr>
          <p:grpSpPr>
            <a:xfrm>
              <a:off x="2910482" y="4508384"/>
              <a:ext cx="408954" cy="342672"/>
              <a:chOff x="2892702" y="4528704"/>
              <a:chExt cx="408954" cy="342672"/>
            </a:xfrm>
          </p:grpSpPr>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0A7A60BE-ECF2-BEF7-0BDE-59FC22B1B3FD}"/>
                      </a:ext>
                    </a:extLst>
                  </p14:cNvPr>
                  <p14:cNvContentPartPr/>
                  <p14:nvPr/>
                </p14:nvContentPartPr>
                <p14:xfrm>
                  <a:off x="2954476" y="4528704"/>
                  <a:ext cx="347180" cy="263144"/>
                </p14:xfrm>
              </p:contentPart>
            </mc:Choice>
            <mc:Fallback xmlns="">
              <p:pic>
                <p:nvPicPr>
                  <p:cNvPr id="19" name="Ink 18">
                    <a:extLst>
                      <a:ext uri="{FF2B5EF4-FFF2-40B4-BE49-F238E27FC236}">
                        <a16:creationId xmlns:a16="http://schemas.microsoft.com/office/drawing/2014/main" id="{0A7A60BE-ECF2-BEF7-0BDE-59FC22B1B3FD}"/>
                      </a:ext>
                    </a:extLst>
                  </p:cNvPr>
                  <p:cNvPicPr/>
                  <p:nvPr/>
                </p:nvPicPr>
                <p:blipFill>
                  <a:blip r:embed="rId4"/>
                  <a:stretch>
                    <a:fillRect/>
                  </a:stretch>
                </p:blipFill>
                <p:spPr>
                  <a:xfrm>
                    <a:off x="2949926" y="4524637"/>
                    <a:ext cx="356167" cy="271075"/>
                  </a:xfrm>
                  <a:prstGeom prst="rect">
                    <a:avLst/>
                  </a:prstGeom>
                </p:spPr>
              </p:pic>
            </mc:Fallback>
          </mc:AlternateContent>
          <p:grpSp>
            <p:nvGrpSpPr>
              <p:cNvPr id="20" name="Group 19">
                <a:extLst>
                  <a:ext uri="{FF2B5EF4-FFF2-40B4-BE49-F238E27FC236}">
                    <a16:creationId xmlns:a16="http://schemas.microsoft.com/office/drawing/2014/main" id="{29FB89B1-3FEA-3944-0B8A-9AC322823994}"/>
                  </a:ext>
                </a:extLst>
              </p:cNvPr>
              <p:cNvGrpSpPr/>
              <p:nvPr/>
            </p:nvGrpSpPr>
            <p:grpSpPr>
              <a:xfrm>
                <a:off x="2892702" y="4552403"/>
                <a:ext cx="363960" cy="318973"/>
                <a:chOff x="2892702" y="4552403"/>
                <a:chExt cx="363960" cy="318973"/>
              </a:xfrm>
            </p:grpSpPr>
            <mc:AlternateContent xmlns:mc="http://schemas.openxmlformats.org/markup-compatibility/2006" xmlns:p14="http://schemas.microsoft.com/office/powerpoint/2010/main">
              <mc:Choice Requires="p14">
                <p:contentPart p14:bwMode="auto" r:id="rId5">
                  <p14:nvContentPartPr>
                    <p14:cNvPr id="21" name="Ink 20">
                      <a:extLst>
                        <a:ext uri="{FF2B5EF4-FFF2-40B4-BE49-F238E27FC236}">
                          <a16:creationId xmlns:a16="http://schemas.microsoft.com/office/drawing/2014/main" id="{6F9BC77D-9068-F889-B8C4-2A89244E3781}"/>
                        </a:ext>
                      </a:extLst>
                    </p14:cNvPr>
                    <p14:cNvContentPartPr/>
                    <p14:nvPr/>
                  </p14:nvContentPartPr>
                  <p14:xfrm>
                    <a:off x="2892702" y="4552403"/>
                    <a:ext cx="363960" cy="148320"/>
                  </p14:xfrm>
                </p:contentPart>
              </mc:Choice>
              <mc:Fallback xmlns="">
                <p:pic>
                  <p:nvPicPr>
                    <p:cNvPr id="21" name="Ink 20">
                      <a:extLst>
                        <a:ext uri="{FF2B5EF4-FFF2-40B4-BE49-F238E27FC236}">
                          <a16:creationId xmlns:a16="http://schemas.microsoft.com/office/drawing/2014/main" id="{6F9BC77D-9068-F889-B8C4-2A89244E3781}"/>
                        </a:ext>
                      </a:extLst>
                    </p:cNvPr>
                    <p:cNvPicPr/>
                    <p:nvPr/>
                  </p:nvPicPr>
                  <p:blipFill>
                    <a:blip r:embed="rId6"/>
                    <a:stretch>
                      <a:fillRect/>
                    </a:stretch>
                  </p:blipFill>
                  <p:spPr>
                    <a:xfrm>
                      <a:off x="2888143" y="4548323"/>
                      <a:ext cx="372851" cy="156379"/>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2" name="Ink 21">
                      <a:extLst>
                        <a:ext uri="{FF2B5EF4-FFF2-40B4-BE49-F238E27FC236}">
                          <a16:creationId xmlns:a16="http://schemas.microsoft.com/office/drawing/2014/main" id="{D3B9A07A-6EA8-240A-2E84-DB6FEA47886E}"/>
                        </a:ext>
                      </a:extLst>
                    </p14:cNvPr>
                    <p14:cNvContentPartPr/>
                    <p14:nvPr/>
                  </p14:nvContentPartPr>
                  <p14:xfrm>
                    <a:off x="2995527" y="4626216"/>
                    <a:ext cx="126000" cy="245160"/>
                  </p14:xfrm>
                </p:contentPart>
              </mc:Choice>
              <mc:Fallback xmlns="">
                <p:pic>
                  <p:nvPicPr>
                    <p:cNvPr id="22" name="Ink 21">
                      <a:extLst>
                        <a:ext uri="{FF2B5EF4-FFF2-40B4-BE49-F238E27FC236}">
                          <a16:creationId xmlns:a16="http://schemas.microsoft.com/office/drawing/2014/main" id="{D3B9A07A-6EA8-240A-2E84-DB6FEA47886E}"/>
                        </a:ext>
                      </a:extLst>
                    </p:cNvPr>
                    <p:cNvPicPr/>
                    <p:nvPr/>
                  </p:nvPicPr>
                  <p:blipFill>
                    <a:blip r:embed="rId8"/>
                    <a:stretch>
                      <a:fillRect/>
                    </a:stretch>
                  </p:blipFill>
                  <p:spPr>
                    <a:xfrm>
                      <a:off x="2990937" y="4622140"/>
                      <a:ext cx="134951" cy="253108"/>
                    </a:xfrm>
                    <a:prstGeom prst="rect">
                      <a:avLst/>
                    </a:prstGeom>
                  </p:spPr>
                </p:pic>
              </mc:Fallback>
            </mc:AlternateContent>
          </p:grpSp>
        </p:grpSp>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F1B58347-83E9-EFC4-F6FA-A9EF12B7BB90}"/>
                    </a:ext>
                  </a:extLst>
                </p14:cNvPr>
                <p14:cNvContentPartPr/>
                <p14:nvPr/>
              </p14:nvContentPartPr>
              <p14:xfrm>
                <a:off x="3080012" y="4112208"/>
                <a:ext cx="171720" cy="71280"/>
              </p14:xfrm>
            </p:contentPart>
          </mc:Choice>
          <mc:Fallback xmlns="">
            <p:pic>
              <p:nvPicPr>
                <p:cNvPr id="9" name="Ink 8">
                  <a:extLst>
                    <a:ext uri="{FF2B5EF4-FFF2-40B4-BE49-F238E27FC236}">
                      <a16:creationId xmlns:a16="http://schemas.microsoft.com/office/drawing/2014/main" id="{F1B58347-83E9-EFC4-F6FA-A9EF12B7BB90}"/>
                    </a:ext>
                  </a:extLst>
                </p:cNvPr>
                <p:cNvPicPr/>
                <p:nvPr/>
              </p:nvPicPr>
              <p:blipFill>
                <a:blip r:embed="rId10"/>
                <a:stretch>
                  <a:fillRect/>
                </a:stretch>
              </p:blipFill>
              <p:spPr>
                <a:xfrm>
                  <a:off x="3075460" y="4108175"/>
                  <a:ext cx="180596" cy="79144"/>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DC1DA353-A2EE-6583-2DD5-64934C8A9FA8}"/>
                    </a:ext>
                  </a:extLst>
                </p14:cNvPr>
                <p14:cNvContentPartPr/>
                <p14:nvPr/>
              </p14:nvContentPartPr>
              <p14:xfrm>
                <a:off x="3822192" y="4543135"/>
                <a:ext cx="105120" cy="182880"/>
              </p14:xfrm>
            </p:contentPart>
          </mc:Choice>
          <mc:Fallback xmlns="">
            <p:pic>
              <p:nvPicPr>
                <p:cNvPr id="10" name="Ink 9">
                  <a:extLst>
                    <a:ext uri="{FF2B5EF4-FFF2-40B4-BE49-F238E27FC236}">
                      <a16:creationId xmlns:a16="http://schemas.microsoft.com/office/drawing/2014/main" id="{DC1DA353-A2EE-6583-2DD5-64934C8A9FA8}"/>
                    </a:ext>
                  </a:extLst>
                </p:cNvPr>
                <p:cNvPicPr/>
                <p:nvPr/>
              </p:nvPicPr>
              <p:blipFill>
                <a:blip r:embed="rId12"/>
                <a:stretch>
                  <a:fillRect/>
                </a:stretch>
              </p:blipFill>
              <p:spPr>
                <a:xfrm>
                  <a:off x="3817631" y="4539046"/>
                  <a:ext cx="114013" cy="19085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70CBFFAF-5CDD-1207-5451-C6C67921A26F}"/>
                    </a:ext>
                  </a:extLst>
                </p14:cNvPr>
                <p14:cNvContentPartPr/>
                <p14:nvPr/>
              </p14:nvContentPartPr>
              <p14:xfrm>
                <a:off x="4035206" y="4232102"/>
                <a:ext cx="172440" cy="19440"/>
              </p14:xfrm>
            </p:contentPart>
          </mc:Choice>
          <mc:Fallback xmlns="">
            <p:pic>
              <p:nvPicPr>
                <p:cNvPr id="11" name="Ink 10">
                  <a:extLst>
                    <a:ext uri="{FF2B5EF4-FFF2-40B4-BE49-F238E27FC236}">
                      <a16:creationId xmlns:a16="http://schemas.microsoft.com/office/drawing/2014/main" id="{70CBFFAF-5CDD-1207-5451-C6C67921A26F}"/>
                    </a:ext>
                  </a:extLst>
                </p:cNvPr>
                <p:cNvPicPr/>
                <p:nvPr/>
              </p:nvPicPr>
              <p:blipFill>
                <a:blip r:embed="rId14"/>
                <a:stretch>
                  <a:fillRect/>
                </a:stretch>
              </p:blipFill>
              <p:spPr>
                <a:xfrm>
                  <a:off x="4030635" y="4227899"/>
                  <a:ext cx="181353" cy="27636"/>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793CD5E0-188B-80BA-A925-4D7248FFF520}"/>
                    </a:ext>
                  </a:extLst>
                </p14:cNvPr>
                <p14:cNvContentPartPr/>
                <p14:nvPr/>
              </p14:nvContentPartPr>
              <p14:xfrm>
                <a:off x="3826022" y="3742254"/>
                <a:ext cx="32760" cy="179640"/>
              </p14:xfrm>
            </p:contentPart>
          </mc:Choice>
          <mc:Fallback xmlns="">
            <p:pic>
              <p:nvPicPr>
                <p:cNvPr id="12" name="Ink 11">
                  <a:extLst>
                    <a:ext uri="{FF2B5EF4-FFF2-40B4-BE49-F238E27FC236}">
                      <a16:creationId xmlns:a16="http://schemas.microsoft.com/office/drawing/2014/main" id="{793CD5E0-188B-80BA-A925-4D7248FFF520}"/>
                    </a:ext>
                  </a:extLst>
                </p:cNvPr>
                <p:cNvPicPr/>
                <p:nvPr/>
              </p:nvPicPr>
              <p:blipFill>
                <a:blip r:embed="rId16"/>
                <a:stretch>
                  <a:fillRect/>
                </a:stretch>
              </p:blipFill>
              <p:spPr>
                <a:xfrm>
                  <a:off x="3821456" y="3738194"/>
                  <a:ext cx="41663" cy="187556"/>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3" name="Ink 12">
                  <a:extLst>
                    <a:ext uri="{FF2B5EF4-FFF2-40B4-BE49-F238E27FC236}">
                      <a16:creationId xmlns:a16="http://schemas.microsoft.com/office/drawing/2014/main" id="{D4145F44-3FD2-406E-0770-4624D1BD663F}"/>
                    </a:ext>
                  </a:extLst>
                </p14:cNvPr>
                <p14:cNvContentPartPr/>
                <p14:nvPr/>
              </p14:nvContentPartPr>
              <p14:xfrm>
                <a:off x="3465397" y="3727546"/>
                <a:ext cx="57960" cy="131400"/>
              </p14:xfrm>
            </p:contentPart>
          </mc:Choice>
          <mc:Fallback xmlns="">
            <p:pic>
              <p:nvPicPr>
                <p:cNvPr id="13" name="Ink 12">
                  <a:extLst>
                    <a:ext uri="{FF2B5EF4-FFF2-40B4-BE49-F238E27FC236}">
                      <a16:creationId xmlns:a16="http://schemas.microsoft.com/office/drawing/2014/main" id="{D4145F44-3FD2-406E-0770-4624D1BD663F}"/>
                    </a:ext>
                  </a:extLst>
                </p:cNvPr>
                <p:cNvPicPr/>
                <p:nvPr/>
              </p:nvPicPr>
              <p:blipFill>
                <a:blip r:embed="rId18"/>
                <a:stretch>
                  <a:fillRect/>
                </a:stretch>
              </p:blipFill>
              <p:spPr>
                <a:xfrm>
                  <a:off x="3460860" y="3723459"/>
                  <a:ext cx="66807" cy="139472"/>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4" name="Ink 13">
                  <a:extLst>
                    <a:ext uri="{FF2B5EF4-FFF2-40B4-BE49-F238E27FC236}">
                      <a16:creationId xmlns:a16="http://schemas.microsoft.com/office/drawing/2014/main" id="{75781CFB-235A-78D3-6560-BC74A3892AC8}"/>
                    </a:ext>
                  </a:extLst>
                </p14:cNvPr>
                <p14:cNvContentPartPr/>
                <p14:nvPr/>
              </p14:nvContentPartPr>
              <p14:xfrm>
                <a:off x="3824991" y="3804233"/>
                <a:ext cx="149400" cy="108000"/>
              </p14:xfrm>
            </p:contentPart>
          </mc:Choice>
          <mc:Fallback xmlns="">
            <p:pic>
              <p:nvPicPr>
                <p:cNvPr id="14" name="Ink 13">
                  <a:extLst>
                    <a:ext uri="{FF2B5EF4-FFF2-40B4-BE49-F238E27FC236}">
                      <a16:creationId xmlns:a16="http://schemas.microsoft.com/office/drawing/2014/main" id="{75781CFB-235A-78D3-6560-BC74A3892AC8}"/>
                    </a:ext>
                  </a:extLst>
                </p:cNvPr>
                <p:cNvPicPr/>
                <p:nvPr/>
              </p:nvPicPr>
              <p:blipFill>
                <a:blip r:embed="rId20"/>
                <a:stretch>
                  <a:fillRect/>
                </a:stretch>
              </p:blipFill>
              <p:spPr>
                <a:xfrm>
                  <a:off x="3820429" y="3800127"/>
                  <a:ext cx="158410" cy="11611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5" name="Ink 14">
                  <a:extLst>
                    <a:ext uri="{FF2B5EF4-FFF2-40B4-BE49-F238E27FC236}">
                      <a16:creationId xmlns:a16="http://schemas.microsoft.com/office/drawing/2014/main" id="{23F6C66D-0F14-1492-AA82-A703155363CA}"/>
                    </a:ext>
                  </a:extLst>
                </p14:cNvPr>
                <p14:cNvContentPartPr/>
                <p14:nvPr/>
              </p14:nvContentPartPr>
              <p14:xfrm>
                <a:off x="4064106" y="4195519"/>
                <a:ext cx="87480" cy="35280"/>
              </p14:xfrm>
            </p:contentPart>
          </mc:Choice>
          <mc:Fallback xmlns="">
            <p:pic>
              <p:nvPicPr>
                <p:cNvPr id="15" name="Ink 14">
                  <a:extLst>
                    <a:ext uri="{FF2B5EF4-FFF2-40B4-BE49-F238E27FC236}">
                      <a16:creationId xmlns:a16="http://schemas.microsoft.com/office/drawing/2014/main" id="{23F6C66D-0F14-1492-AA82-A703155363CA}"/>
                    </a:ext>
                  </a:extLst>
                </p:cNvPr>
                <p:cNvPicPr/>
                <p:nvPr/>
              </p:nvPicPr>
              <p:blipFill>
                <a:blip r:embed="rId22"/>
                <a:stretch>
                  <a:fillRect/>
                </a:stretch>
              </p:blipFill>
              <p:spPr>
                <a:xfrm>
                  <a:off x="4059508" y="4191521"/>
                  <a:ext cx="96561" cy="43076"/>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6" name="Ink 15">
                  <a:extLst>
                    <a:ext uri="{FF2B5EF4-FFF2-40B4-BE49-F238E27FC236}">
                      <a16:creationId xmlns:a16="http://schemas.microsoft.com/office/drawing/2014/main" id="{0DF228AF-60C9-DCE7-3BF5-267548647062}"/>
                    </a:ext>
                  </a:extLst>
                </p14:cNvPr>
                <p14:cNvContentPartPr/>
                <p14:nvPr/>
              </p14:nvContentPartPr>
              <p14:xfrm>
                <a:off x="3809732" y="4545469"/>
                <a:ext cx="16200" cy="179640"/>
              </p14:xfrm>
            </p:contentPart>
          </mc:Choice>
          <mc:Fallback xmlns="">
            <p:pic>
              <p:nvPicPr>
                <p:cNvPr id="16" name="Ink 15">
                  <a:extLst>
                    <a:ext uri="{FF2B5EF4-FFF2-40B4-BE49-F238E27FC236}">
                      <a16:creationId xmlns:a16="http://schemas.microsoft.com/office/drawing/2014/main" id="{0DF228AF-60C9-DCE7-3BF5-267548647062}"/>
                    </a:ext>
                  </a:extLst>
                </p:cNvPr>
                <p:cNvPicPr/>
                <p:nvPr/>
              </p:nvPicPr>
              <p:blipFill>
                <a:blip r:embed="rId24"/>
                <a:stretch>
                  <a:fillRect/>
                </a:stretch>
              </p:blipFill>
              <p:spPr>
                <a:xfrm>
                  <a:off x="3805002" y="4541409"/>
                  <a:ext cx="25423" cy="187556"/>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7" name="Ink 16">
                  <a:extLst>
                    <a:ext uri="{FF2B5EF4-FFF2-40B4-BE49-F238E27FC236}">
                      <a16:creationId xmlns:a16="http://schemas.microsoft.com/office/drawing/2014/main" id="{1F4D3957-14C4-AF3D-F088-7C29D0FD8356}"/>
                    </a:ext>
                  </a:extLst>
                </p14:cNvPr>
                <p14:cNvContentPartPr/>
                <p14:nvPr/>
              </p14:nvContentPartPr>
              <p14:xfrm>
                <a:off x="3468345" y="3688323"/>
                <a:ext cx="23040" cy="109440"/>
              </p14:xfrm>
            </p:contentPart>
          </mc:Choice>
          <mc:Fallback xmlns="">
            <p:pic>
              <p:nvPicPr>
                <p:cNvPr id="17" name="Ink 16">
                  <a:extLst>
                    <a:ext uri="{FF2B5EF4-FFF2-40B4-BE49-F238E27FC236}">
                      <a16:creationId xmlns:a16="http://schemas.microsoft.com/office/drawing/2014/main" id="{1F4D3957-14C4-AF3D-F088-7C29D0FD8356}"/>
                    </a:ext>
                  </a:extLst>
                </p:cNvPr>
                <p:cNvPicPr/>
                <p:nvPr/>
              </p:nvPicPr>
              <p:blipFill>
                <a:blip r:embed="rId26"/>
                <a:stretch>
                  <a:fillRect/>
                </a:stretch>
              </p:blipFill>
              <p:spPr>
                <a:xfrm>
                  <a:off x="3463737" y="3684236"/>
                  <a:ext cx="32026" cy="117513"/>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8" name="Ink 17">
                  <a:extLst>
                    <a:ext uri="{FF2B5EF4-FFF2-40B4-BE49-F238E27FC236}">
                      <a16:creationId xmlns:a16="http://schemas.microsoft.com/office/drawing/2014/main" id="{3C8BA13F-DAB6-91AE-5CAA-CB221576D0A3}"/>
                    </a:ext>
                  </a:extLst>
                </p14:cNvPr>
                <p14:cNvContentPartPr/>
                <p14:nvPr/>
              </p14:nvContentPartPr>
              <p14:xfrm>
                <a:off x="3144452" y="4133808"/>
                <a:ext cx="56880" cy="98280"/>
              </p14:xfrm>
            </p:contentPart>
          </mc:Choice>
          <mc:Fallback xmlns="">
            <p:pic>
              <p:nvPicPr>
                <p:cNvPr id="18" name="Ink 17">
                  <a:extLst>
                    <a:ext uri="{FF2B5EF4-FFF2-40B4-BE49-F238E27FC236}">
                      <a16:creationId xmlns:a16="http://schemas.microsoft.com/office/drawing/2014/main" id="{3C8BA13F-DAB6-91AE-5CAA-CB221576D0A3}"/>
                    </a:ext>
                  </a:extLst>
                </p:cNvPr>
                <p:cNvPicPr/>
                <p:nvPr/>
              </p:nvPicPr>
              <p:blipFill>
                <a:blip r:embed="rId28"/>
                <a:stretch>
                  <a:fillRect/>
                </a:stretch>
              </p:blipFill>
              <p:spPr>
                <a:xfrm>
                  <a:off x="3139892" y="4129751"/>
                  <a:ext cx="65885" cy="106293"/>
                </a:xfrm>
                <a:prstGeom prst="rect">
                  <a:avLst/>
                </a:prstGeom>
              </p:spPr>
            </p:pic>
          </mc:Fallback>
        </mc:AlternateContent>
      </p:grpSp>
      <p:sp>
        <p:nvSpPr>
          <p:cNvPr id="31" name="Freeform: Shape 828">
            <a:extLst>
              <a:ext uri="{FF2B5EF4-FFF2-40B4-BE49-F238E27FC236}">
                <a16:creationId xmlns:a16="http://schemas.microsoft.com/office/drawing/2014/main" id="{9BE35AA3-F842-7312-430E-FA7EB639B96A}"/>
              </a:ext>
            </a:extLst>
          </p:cNvPr>
          <p:cNvSpPr/>
          <p:nvPr/>
        </p:nvSpPr>
        <p:spPr>
          <a:xfrm>
            <a:off x="3190936" y="1931076"/>
            <a:ext cx="2762127" cy="2798118"/>
          </a:xfrm>
          <a:custGeom>
            <a:avLst/>
            <a:gdLst>
              <a:gd name="connsiteX0" fmla="*/ 299839 w 846362"/>
              <a:gd name="connsiteY0" fmla="*/ 162132 h 715831"/>
              <a:gd name="connsiteX1" fmla="*/ 92370 w 846362"/>
              <a:gd name="connsiteY1" fmla="*/ 123711 h 715831"/>
              <a:gd name="connsiteX2" fmla="*/ 77002 w 846362"/>
              <a:gd name="connsiteY2" fmla="*/ 262024 h 715831"/>
              <a:gd name="connsiteX3" fmla="*/ 162 w 846362"/>
              <a:gd name="connsiteY3" fmla="*/ 331180 h 715831"/>
              <a:gd name="connsiteX4" fmla="*/ 100054 w 846362"/>
              <a:gd name="connsiteY4" fmla="*/ 408021 h 715831"/>
              <a:gd name="connsiteX5" fmla="*/ 23214 w 846362"/>
              <a:gd name="connsiteY5" fmla="*/ 500229 h 715831"/>
              <a:gd name="connsiteX6" fmla="*/ 123106 w 846362"/>
              <a:gd name="connsiteY6" fmla="*/ 554017 h 715831"/>
              <a:gd name="connsiteX7" fmla="*/ 207631 w 846362"/>
              <a:gd name="connsiteY7" fmla="*/ 692330 h 715831"/>
              <a:gd name="connsiteX8" fmla="*/ 315207 w 846362"/>
              <a:gd name="connsiteY8" fmla="*/ 653910 h 715831"/>
              <a:gd name="connsiteX9" fmla="*/ 407415 w 846362"/>
              <a:gd name="connsiteY9" fmla="*/ 715382 h 715831"/>
              <a:gd name="connsiteX10" fmla="*/ 530360 w 846362"/>
              <a:gd name="connsiteY10" fmla="*/ 615490 h 715831"/>
              <a:gd name="connsiteX11" fmla="*/ 676357 w 846362"/>
              <a:gd name="connsiteY11" fmla="*/ 607806 h 715831"/>
              <a:gd name="connsiteX12" fmla="*/ 676357 w 846362"/>
              <a:gd name="connsiteY12" fmla="*/ 507913 h 715831"/>
              <a:gd name="connsiteX13" fmla="*/ 845405 w 846362"/>
              <a:gd name="connsiteY13" fmla="*/ 408021 h 715831"/>
              <a:gd name="connsiteX14" fmla="*/ 745513 w 846362"/>
              <a:gd name="connsiteY14" fmla="*/ 346548 h 715831"/>
              <a:gd name="connsiteX15" fmla="*/ 753197 w 846362"/>
              <a:gd name="connsiteY15" fmla="*/ 185184 h 715831"/>
              <a:gd name="connsiteX16" fmla="*/ 668673 w 846362"/>
              <a:gd name="connsiteY16" fmla="*/ 131395 h 715831"/>
              <a:gd name="connsiteX17" fmla="*/ 591832 w 846362"/>
              <a:gd name="connsiteY17" fmla="*/ 8451 h 715831"/>
              <a:gd name="connsiteX18" fmla="*/ 468888 w 846362"/>
              <a:gd name="connsiteY18" fmla="*/ 46871 h 715831"/>
              <a:gd name="connsiteX19" fmla="*/ 384363 w 846362"/>
              <a:gd name="connsiteY19" fmla="*/ 767 h 715831"/>
              <a:gd name="connsiteX20" fmla="*/ 345943 w 846362"/>
              <a:gd name="connsiteY20" fmla="*/ 92975 h 715831"/>
              <a:gd name="connsiteX21" fmla="*/ 230683 w 846362"/>
              <a:gd name="connsiteY21" fmla="*/ 100659 h 715831"/>
              <a:gd name="connsiteX22" fmla="*/ 299839 w 846362"/>
              <a:gd name="connsiteY22" fmla="*/ 162132 h 71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46362" h="715831">
                <a:moveTo>
                  <a:pt x="299839" y="162132"/>
                </a:moveTo>
                <a:cubicBezTo>
                  <a:pt x="276787" y="165974"/>
                  <a:pt x="129509" y="107062"/>
                  <a:pt x="92370" y="123711"/>
                </a:cubicBezTo>
                <a:cubicBezTo>
                  <a:pt x="55231" y="140360"/>
                  <a:pt x="92370" y="227446"/>
                  <a:pt x="77002" y="262024"/>
                </a:cubicBezTo>
                <a:cubicBezTo>
                  <a:pt x="61634" y="296602"/>
                  <a:pt x="-3680" y="306847"/>
                  <a:pt x="162" y="331180"/>
                </a:cubicBezTo>
                <a:cubicBezTo>
                  <a:pt x="4004" y="355513"/>
                  <a:pt x="96212" y="379846"/>
                  <a:pt x="100054" y="408021"/>
                </a:cubicBezTo>
                <a:cubicBezTo>
                  <a:pt x="103896" y="436196"/>
                  <a:pt x="19372" y="475896"/>
                  <a:pt x="23214" y="500229"/>
                </a:cubicBezTo>
                <a:cubicBezTo>
                  <a:pt x="27056" y="524562"/>
                  <a:pt x="92370" y="522000"/>
                  <a:pt x="123106" y="554017"/>
                </a:cubicBezTo>
                <a:cubicBezTo>
                  <a:pt x="153842" y="586034"/>
                  <a:pt x="175614" y="675681"/>
                  <a:pt x="207631" y="692330"/>
                </a:cubicBezTo>
                <a:cubicBezTo>
                  <a:pt x="239648" y="708979"/>
                  <a:pt x="281910" y="650068"/>
                  <a:pt x="315207" y="653910"/>
                </a:cubicBezTo>
                <a:cubicBezTo>
                  <a:pt x="348504" y="657752"/>
                  <a:pt x="371556" y="721785"/>
                  <a:pt x="407415" y="715382"/>
                </a:cubicBezTo>
                <a:cubicBezTo>
                  <a:pt x="443274" y="708979"/>
                  <a:pt x="485536" y="633419"/>
                  <a:pt x="530360" y="615490"/>
                </a:cubicBezTo>
                <a:cubicBezTo>
                  <a:pt x="575184" y="597561"/>
                  <a:pt x="652024" y="625736"/>
                  <a:pt x="676357" y="607806"/>
                </a:cubicBezTo>
                <a:cubicBezTo>
                  <a:pt x="700690" y="589877"/>
                  <a:pt x="648182" y="541210"/>
                  <a:pt x="676357" y="507913"/>
                </a:cubicBezTo>
                <a:cubicBezTo>
                  <a:pt x="704532" y="474616"/>
                  <a:pt x="833879" y="434915"/>
                  <a:pt x="845405" y="408021"/>
                </a:cubicBezTo>
                <a:cubicBezTo>
                  <a:pt x="856931" y="381127"/>
                  <a:pt x="760881" y="383687"/>
                  <a:pt x="745513" y="346548"/>
                </a:cubicBezTo>
                <a:cubicBezTo>
                  <a:pt x="730145" y="309409"/>
                  <a:pt x="766004" y="221043"/>
                  <a:pt x="753197" y="185184"/>
                </a:cubicBezTo>
                <a:cubicBezTo>
                  <a:pt x="740390" y="149325"/>
                  <a:pt x="695567" y="160850"/>
                  <a:pt x="668673" y="131395"/>
                </a:cubicBezTo>
                <a:cubicBezTo>
                  <a:pt x="641779" y="101939"/>
                  <a:pt x="625130" y="22538"/>
                  <a:pt x="591832" y="8451"/>
                </a:cubicBezTo>
                <a:cubicBezTo>
                  <a:pt x="558535" y="-5636"/>
                  <a:pt x="503466" y="48152"/>
                  <a:pt x="468888" y="46871"/>
                </a:cubicBezTo>
                <a:cubicBezTo>
                  <a:pt x="434310" y="45590"/>
                  <a:pt x="404854" y="-6917"/>
                  <a:pt x="384363" y="767"/>
                </a:cubicBezTo>
                <a:cubicBezTo>
                  <a:pt x="363872" y="8451"/>
                  <a:pt x="371556" y="76326"/>
                  <a:pt x="345943" y="92975"/>
                </a:cubicBezTo>
                <a:cubicBezTo>
                  <a:pt x="320330" y="109624"/>
                  <a:pt x="243490" y="89133"/>
                  <a:pt x="230683" y="100659"/>
                </a:cubicBezTo>
                <a:cubicBezTo>
                  <a:pt x="217876" y="112185"/>
                  <a:pt x="322891" y="158290"/>
                  <a:pt x="299839" y="162132"/>
                </a:cubicBezTo>
                <a:close/>
              </a:path>
            </a:pathLst>
          </a:custGeom>
          <a:solidFill>
            <a:schemeClr val="accent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baseline="-25000" dirty="0"/>
          </a:p>
        </p:txBody>
      </p:sp>
      <p:sp>
        <p:nvSpPr>
          <p:cNvPr id="53" name="TextBox 52">
            <a:extLst>
              <a:ext uri="{FF2B5EF4-FFF2-40B4-BE49-F238E27FC236}">
                <a16:creationId xmlns:a16="http://schemas.microsoft.com/office/drawing/2014/main" id="{4F8C52DA-81D3-C439-C87A-FDAA0E9D4973}"/>
              </a:ext>
            </a:extLst>
          </p:cNvPr>
          <p:cNvSpPr txBox="1"/>
          <p:nvPr/>
        </p:nvSpPr>
        <p:spPr>
          <a:xfrm>
            <a:off x="685877" y="4981192"/>
            <a:ext cx="1184940" cy="461665"/>
          </a:xfrm>
          <a:prstGeom prst="rect">
            <a:avLst/>
          </a:prstGeom>
          <a:noFill/>
        </p:spPr>
        <p:txBody>
          <a:bodyPr wrap="none" rtlCol="0">
            <a:spAutoFit/>
          </a:bodyPr>
          <a:lstStyle/>
          <a:p>
            <a:r>
              <a:rPr lang="en-US" sz="2400" b="1" dirty="0">
                <a:latin typeface="Arial Narrow" panose="020B0604020202020204" pitchFamily="34" charset="0"/>
                <a:cs typeface="Arial Narrow" panose="020B0604020202020204" pitchFamily="34" charset="0"/>
              </a:rPr>
              <a:t>skin cell</a:t>
            </a:r>
          </a:p>
        </p:txBody>
      </p:sp>
      <p:sp>
        <p:nvSpPr>
          <p:cNvPr id="54" name="TextBox 53">
            <a:extLst>
              <a:ext uri="{FF2B5EF4-FFF2-40B4-BE49-F238E27FC236}">
                <a16:creationId xmlns:a16="http://schemas.microsoft.com/office/drawing/2014/main" id="{45628EC1-0D15-9448-05F8-7299EB8F19AD}"/>
              </a:ext>
            </a:extLst>
          </p:cNvPr>
          <p:cNvSpPr txBox="1"/>
          <p:nvPr/>
        </p:nvSpPr>
        <p:spPr>
          <a:xfrm>
            <a:off x="3504099" y="4922769"/>
            <a:ext cx="1364476" cy="461665"/>
          </a:xfrm>
          <a:prstGeom prst="rect">
            <a:avLst/>
          </a:prstGeom>
          <a:noFill/>
        </p:spPr>
        <p:txBody>
          <a:bodyPr wrap="none" rtlCol="0">
            <a:spAutoFit/>
          </a:bodyPr>
          <a:lstStyle/>
          <a:p>
            <a:r>
              <a:rPr lang="en-US" sz="2400" b="1" dirty="0">
                <a:latin typeface="Arial Narrow" panose="020B0604020202020204" pitchFamily="34" charset="0"/>
                <a:cs typeface="Arial Narrow" panose="020B0604020202020204" pitchFamily="34" charset="0"/>
              </a:rPr>
              <a:t>blood cell</a:t>
            </a:r>
          </a:p>
        </p:txBody>
      </p:sp>
      <p:sp>
        <p:nvSpPr>
          <p:cNvPr id="55" name="TextBox 54">
            <a:extLst>
              <a:ext uri="{FF2B5EF4-FFF2-40B4-BE49-F238E27FC236}">
                <a16:creationId xmlns:a16="http://schemas.microsoft.com/office/drawing/2014/main" id="{2F8CBE9C-0DAD-2F1E-3D73-B17D9F4A05DB}"/>
              </a:ext>
            </a:extLst>
          </p:cNvPr>
          <p:cNvSpPr txBox="1"/>
          <p:nvPr/>
        </p:nvSpPr>
        <p:spPr>
          <a:xfrm>
            <a:off x="6636355" y="4861570"/>
            <a:ext cx="1744388" cy="461665"/>
          </a:xfrm>
          <a:prstGeom prst="rect">
            <a:avLst/>
          </a:prstGeom>
          <a:noFill/>
        </p:spPr>
        <p:txBody>
          <a:bodyPr wrap="none" rtlCol="0">
            <a:spAutoFit/>
          </a:bodyPr>
          <a:lstStyle/>
          <a:p>
            <a:r>
              <a:rPr lang="en-US" sz="2400" b="1" dirty="0">
                <a:latin typeface="Arial Narrow" panose="020B0604020202020204" pitchFamily="34" charset="0"/>
                <a:cs typeface="Arial Narrow" panose="020B0604020202020204" pitchFamily="34" charset="0"/>
              </a:rPr>
              <a:t>neuronal cell</a:t>
            </a:r>
          </a:p>
        </p:txBody>
      </p:sp>
      <p:grpSp>
        <p:nvGrpSpPr>
          <p:cNvPr id="292" name="Group 291">
            <a:extLst>
              <a:ext uri="{FF2B5EF4-FFF2-40B4-BE49-F238E27FC236}">
                <a16:creationId xmlns:a16="http://schemas.microsoft.com/office/drawing/2014/main" id="{1160D71F-CA0E-ABAE-30D9-CCCA43E35030}"/>
              </a:ext>
            </a:extLst>
          </p:cNvPr>
          <p:cNvGrpSpPr/>
          <p:nvPr/>
        </p:nvGrpSpPr>
        <p:grpSpPr>
          <a:xfrm>
            <a:off x="3744690" y="2685828"/>
            <a:ext cx="1586246" cy="1677556"/>
            <a:chOff x="3354363" y="3437919"/>
            <a:chExt cx="1586246" cy="1677556"/>
          </a:xfrm>
        </p:grpSpPr>
        <p:cxnSp>
          <p:nvCxnSpPr>
            <p:cNvPr id="287" name="Straight Arrow Connector 286">
              <a:extLst>
                <a:ext uri="{FF2B5EF4-FFF2-40B4-BE49-F238E27FC236}">
                  <a16:creationId xmlns:a16="http://schemas.microsoft.com/office/drawing/2014/main" id="{B124FA98-F02A-E258-F253-0B726B19C288}"/>
                </a:ext>
              </a:extLst>
            </p:cNvPr>
            <p:cNvCxnSpPr>
              <a:cxnSpLocks/>
              <a:stCxn id="258" idx="3"/>
              <a:endCxn id="260" idx="6"/>
            </p:cNvCxnSpPr>
            <p:nvPr/>
          </p:nvCxnSpPr>
          <p:spPr>
            <a:xfrm flipH="1">
              <a:off x="3579724" y="4015632"/>
              <a:ext cx="754563" cy="308586"/>
            </a:xfrm>
            <a:prstGeom prst="straightConnector1">
              <a:avLst/>
            </a:prstGeom>
            <a:ln w="25400">
              <a:solidFill>
                <a:srgbClr val="C00000"/>
              </a:solidFill>
              <a:tailEnd type="triangle"/>
            </a:ln>
            <a:effectLst/>
          </p:spPr>
          <p:style>
            <a:lnRef idx="2">
              <a:schemeClr val="dk1"/>
            </a:lnRef>
            <a:fillRef idx="0">
              <a:schemeClr val="dk1"/>
            </a:fillRef>
            <a:effectRef idx="1">
              <a:schemeClr val="dk1"/>
            </a:effectRef>
            <a:fontRef idx="minor">
              <a:schemeClr val="tx1"/>
            </a:fontRef>
          </p:style>
        </p:cxnSp>
        <p:grpSp>
          <p:nvGrpSpPr>
            <p:cNvPr id="248" name="Group 247">
              <a:extLst>
                <a:ext uri="{FF2B5EF4-FFF2-40B4-BE49-F238E27FC236}">
                  <a16:creationId xmlns:a16="http://schemas.microsoft.com/office/drawing/2014/main" id="{982BF561-B2E3-C93C-9651-1925EF8426DD}"/>
                </a:ext>
              </a:extLst>
            </p:cNvPr>
            <p:cNvGrpSpPr/>
            <p:nvPr/>
          </p:nvGrpSpPr>
          <p:grpSpPr>
            <a:xfrm>
              <a:off x="3354363" y="3437919"/>
              <a:ext cx="1586246" cy="1677556"/>
              <a:chOff x="3588551" y="2526937"/>
              <a:chExt cx="2568954" cy="2818273"/>
            </a:xfrm>
          </p:grpSpPr>
          <p:sp>
            <p:nvSpPr>
              <p:cNvPr id="249" name="Rounded Rectangle 248">
                <a:extLst>
                  <a:ext uri="{FF2B5EF4-FFF2-40B4-BE49-F238E27FC236}">
                    <a16:creationId xmlns:a16="http://schemas.microsoft.com/office/drawing/2014/main" id="{523C8D2F-6CC2-FF66-D2EA-4AF4AE251E3F}"/>
                  </a:ext>
                </a:extLst>
              </p:cNvPr>
              <p:cNvSpPr/>
              <p:nvPr/>
            </p:nvSpPr>
            <p:spPr>
              <a:xfrm>
                <a:off x="4628537" y="4148464"/>
                <a:ext cx="374533" cy="340712"/>
              </a:xfrm>
              <a:prstGeom prst="roundRect">
                <a:avLst/>
              </a:prstGeom>
              <a:solidFill>
                <a:srgbClr val="F085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0" name="Rounded Rectangle 249">
                <a:extLst>
                  <a:ext uri="{FF2B5EF4-FFF2-40B4-BE49-F238E27FC236}">
                    <a16:creationId xmlns:a16="http://schemas.microsoft.com/office/drawing/2014/main" id="{BDC2A49C-1E1E-4832-90D1-B40B546C9A78}"/>
                  </a:ext>
                </a:extLst>
              </p:cNvPr>
              <p:cNvSpPr/>
              <p:nvPr/>
            </p:nvSpPr>
            <p:spPr>
              <a:xfrm>
                <a:off x="5216556" y="4268506"/>
                <a:ext cx="374533" cy="340712"/>
              </a:xfrm>
              <a:prstGeom prst="roundRect">
                <a:avLst/>
              </a:prstGeom>
              <a:solidFill>
                <a:srgbClr val="F085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1" name="Rounded Rectangle 250">
                <a:extLst>
                  <a:ext uri="{FF2B5EF4-FFF2-40B4-BE49-F238E27FC236}">
                    <a16:creationId xmlns:a16="http://schemas.microsoft.com/office/drawing/2014/main" id="{15524B5E-5060-DAA8-3211-A4C62AE6BA9C}"/>
                  </a:ext>
                </a:extLst>
              </p:cNvPr>
              <p:cNvSpPr/>
              <p:nvPr/>
            </p:nvSpPr>
            <p:spPr>
              <a:xfrm>
                <a:off x="5782972" y="2526937"/>
                <a:ext cx="374533" cy="340712"/>
              </a:xfrm>
              <a:prstGeom prst="roundRect">
                <a:avLst/>
              </a:prstGeom>
              <a:solidFill>
                <a:srgbClr val="F085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5" name="Straight Arrow Connector 254">
                <a:extLst>
                  <a:ext uri="{FF2B5EF4-FFF2-40B4-BE49-F238E27FC236}">
                    <a16:creationId xmlns:a16="http://schemas.microsoft.com/office/drawing/2014/main" id="{2D951629-67FA-103C-60CC-19315C055BE9}"/>
                  </a:ext>
                </a:extLst>
              </p:cNvPr>
              <p:cNvCxnSpPr>
                <a:cxnSpLocks/>
                <a:endCxn id="250" idx="0"/>
              </p:cNvCxnSpPr>
              <p:nvPr/>
            </p:nvCxnSpPr>
            <p:spPr>
              <a:xfrm>
                <a:off x="5313090" y="3552521"/>
                <a:ext cx="90732" cy="715985"/>
              </a:xfrm>
              <a:prstGeom prst="straightConnector1">
                <a:avLst/>
              </a:prstGeom>
              <a:ln w="6350">
                <a:solidFill>
                  <a:srgbClr val="C00000"/>
                </a:solidFill>
                <a:tailEnd type="triangle"/>
              </a:ln>
              <a:effectLst/>
            </p:spPr>
            <p:style>
              <a:lnRef idx="2">
                <a:schemeClr val="dk1"/>
              </a:lnRef>
              <a:fillRef idx="0">
                <a:schemeClr val="dk1"/>
              </a:fillRef>
              <a:effectRef idx="1">
                <a:schemeClr val="dk1"/>
              </a:effectRef>
              <a:fontRef idx="minor">
                <a:schemeClr val="tx1"/>
              </a:fontRef>
            </p:style>
          </p:cxnSp>
          <p:cxnSp>
            <p:nvCxnSpPr>
              <p:cNvPr id="256" name="Straight Arrow Connector 255">
                <a:extLst>
                  <a:ext uri="{FF2B5EF4-FFF2-40B4-BE49-F238E27FC236}">
                    <a16:creationId xmlns:a16="http://schemas.microsoft.com/office/drawing/2014/main" id="{05DC0EB3-8DD0-1804-AEDD-DE3086530EA9}"/>
                  </a:ext>
                </a:extLst>
              </p:cNvPr>
              <p:cNvCxnSpPr>
                <a:cxnSpLocks/>
                <a:stCxn id="258" idx="7"/>
              </p:cNvCxnSpPr>
              <p:nvPr/>
            </p:nvCxnSpPr>
            <p:spPr>
              <a:xfrm flipV="1">
                <a:off x="5433634" y="2870028"/>
                <a:ext cx="368369" cy="361748"/>
              </a:xfrm>
              <a:prstGeom prst="straightConnector1">
                <a:avLst/>
              </a:prstGeom>
              <a:ln w="57150">
                <a:solidFill>
                  <a:srgbClr val="C00000"/>
                </a:solidFill>
                <a:tailEnd type="triangle"/>
              </a:ln>
              <a:effectLst/>
            </p:spPr>
            <p:style>
              <a:lnRef idx="2">
                <a:schemeClr val="dk1"/>
              </a:lnRef>
              <a:fillRef idx="0">
                <a:schemeClr val="dk1"/>
              </a:fillRef>
              <a:effectRef idx="1">
                <a:schemeClr val="dk1"/>
              </a:effectRef>
              <a:fontRef idx="minor">
                <a:schemeClr val="tx1"/>
              </a:fontRef>
            </p:style>
          </p:cxnSp>
          <p:sp>
            <p:nvSpPr>
              <p:cNvPr id="257" name="Oval 256">
                <a:extLst>
                  <a:ext uri="{FF2B5EF4-FFF2-40B4-BE49-F238E27FC236}">
                    <a16:creationId xmlns:a16="http://schemas.microsoft.com/office/drawing/2014/main" id="{EE4A7E34-9D76-09FD-C788-FFC7CC1294C2}"/>
                  </a:ext>
                </a:extLst>
              </p:cNvPr>
              <p:cNvSpPr/>
              <p:nvPr/>
            </p:nvSpPr>
            <p:spPr>
              <a:xfrm>
                <a:off x="4177413" y="2548100"/>
                <a:ext cx="364977" cy="375775"/>
              </a:xfrm>
              <a:prstGeom prst="ellipse">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8" name="Oval 257">
                <a:extLst>
                  <a:ext uri="{FF2B5EF4-FFF2-40B4-BE49-F238E27FC236}">
                    <a16:creationId xmlns:a16="http://schemas.microsoft.com/office/drawing/2014/main" id="{D01EC5FA-A348-5F0C-F128-E74041F84089}"/>
                  </a:ext>
                </a:extLst>
              </p:cNvPr>
              <p:cNvSpPr/>
              <p:nvPr/>
            </p:nvSpPr>
            <p:spPr>
              <a:xfrm>
                <a:off x="5122107" y="3176745"/>
                <a:ext cx="364977" cy="375775"/>
              </a:xfrm>
              <a:prstGeom prst="ellipse">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9" name="Straight Arrow Connector 258">
                <a:extLst>
                  <a:ext uri="{FF2B5EF4-FFF2-40B4-BE49-F238E27FC236}">
                    <a16:creationId xmlns:a16="http://schemas.microsoft.com/office/drawing/2014/main" id="{5AAA039C-85EB-38E0-A989-F178462D542D}"/>
                  </a:ext>
                </a:extLst>
              </p:cNvPr>
              <p:cNvCxnSpPr>
                <a:cxnSpLocks/>
                <a:stCxn id="257" idx="5"/>
                <a:endCxn id="258" idx="2"/>
              </p:cNvCxnSpPr>
              <p:nvPr/>
            </p:nvCxnSpPr>
            <p:spPr>
              <a:xfrm>
                <a:off x="4488940" y="2868844"/>
                <a:ext cx="633166" cy="495788"/>
              </a:xfrm>
              <a:prstGeom prst="straightConnector1">
                <a:avLst/>
              </a:prstGeom>
              <a:ln w="38100">
                <a:solidFill>
                  <a:srgbClr val="00B050"/>
                </a:solidFill>
                <a:tailEnd type="triangle"/>
              </a:ln>
              <a:effectLst/>
            </p:spPr>
            <p:style>
              <a:lnRef idx="2">
                <a:schemeClr val="dk1"/>
              </a:lnRef>
              <a:fillRef idx="0">
                <a:schemeClr val="dk1"/>
              </a:fillRef>
              <a:effectRef idx="1">
                <a:schemeClr val="dk1"/>
              </a:effectRef>
              <a:fontRef idx="minor">
                <a:schemeClr val="tx1"/>
              </a:fontRef>
            </p:style>
          </p:cxnSp>
          <p:sp>
            <p:nvSpPr>
              <p:cNvPr id="260" name="Oval 259">
                <a:extLst>
                  <a:ext uri="{FF2B5EF4-FFF2-40B4-BE49-F238E27FC236}">
                    <a16:creationId xmlns:a16="http://schemas.microsoft.com/office/drawing/2014/main" id="{E8C33D23-9B29-D057-034C-369ED67CB98C}"/>
                  </a:ext>
                </a:extLst>
              </p:cNvPr>
              <p:cNvSpPr/>
              <p:nvPr/>
            </p:nvSpPr>
            <p:spPr>
              <a:xfrm>
                <a:off x="3588551" y="3828020"/>
                <a:ext cx="364977" cy="375775"/>
              </a:xfrm>
              <a:prstGeom prst="ellipse">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1" name="Straight Arrow Connector 260">
                <a:extLst>
                  <a:ext uri="{FF2B5EF4-FFF2-40B4-BE49-F238E27FC236}">
                    <a16:creationId xmlns:a16="http://schemas.microsoft.com/office/drawing/2014/main" id="{16A171B3-564F-5411-6242-4948AC78471C}"/>
                  </a:ext>
                </a:extLst>
              </p:cNvPr>
              <p:cNvCxnSpPr>
                <a:cxnSpLocks/>
                <a:stCxn id="260" idx="4"/>
              </p:cNvCxnSpPr>
              <p:nvPr/>
            </p:nvCxnSpPr>
            <p:spPr>
              <a:xfrm>
                <a:off x="3771040" y="4203795"/>
                <a:ext cx="20915" cy="631907"/>
              </a:xfrm>
              <a:prstGeom prst="straightConnector1">
                <a:avLst/>
              </a:prstGeom>
              <a:ln w="38100">
                <a:solidFill>
                  <a:srgbClr val="00B050"/>
                </a:solidFill>
                <a:tailEnd type="triangle"/>
              </a:ln>
              <a:effectLst/>
            </p:spPr>
            <p:style>
              <a:lnRef idx="2">
                <a:schemeClr val="dk1"/>
              </a:lnRef>
              <a:fillRef idx="0">
                <a:schemeClr val="dk1"/>
              </a:fillRef>
              <a:effectRef idx="1">
                <a:schemeClr val="dk1"/>
              </a:effectRef>
              <a:fontRef idx="minor">
                <a:schemeClr val="tx1"/>
              </a:fontRef>
            </p:style>
          </p:cxnSp>
          <p:sp>
            <p:nvSpPr>
              <p:cNvPr id="262" name="Rounded Rectangle 261">
                <a:extLst>
                  <a:ext uri="{FF2B5EF4-FFF2-40B4-BE49-F238E27FC236}">
                    <a16:creationId xmlns:a16="http://schemas.microsoft.com/office/drawing/2014/main" id="{087D2189-B28E-A1D1-E79A-69D883444231}"/>
                  </a:ext>
                </a:extLst>
              </p:cNvPr>
              <p:cNvSpPr/>
              <p:nvPr/>
            </p:nvSpPr>
            <p:spPr>
              <a:xfrm>
                <a:off x="3589623" y="4819487"/>
                <a:ext cx="374533" cy="340712"/>
              </a:xfrm>
              <a:prstGeom prst="roundRect">
                <a:avLst/>
              </a:prstGeom>
              <a:solidFill>
                <a:srgbClr val="F085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63" name="Straight Arrow Connector 262">
                <a:extLst>
                  <a:ext uri="{FF2B5EF4-FFF2-40B4-BE49-F238E27FC236}">
                    <a16:creationId xmlns:a16="http://schemas.microsoft.com/office/drawing/2014/main" id="{DD0F8C01-3682-529C-DD7B-1AEA6E98CE2A}"/>
                  </a:ext>
                </a:extLst>
              </p:cNvPr>
              <p:cNvCxnSpPr>
                <a:cxnSpLocks/>
              </p:cNvCxnSpPr>
              <p:nvPr/>
            </p:nvCxnSpPr>
            <p:spPr>
              <a:xfrm>
                <a:off x="3883388" y="4168720"/>
                <a:ext cx="562065" cy="841635"/>
              </a:xfrm>
              <a:prstGeom prst="straightConnector1">
                <a:avLst/>
              </a:prstGeom>
              <a:ln>
                <a:solidFill>
                  <a:srgbClr val="C00000"/>
                </a:solidFill>
                <a:tailEnd type="triangle"/>
              </a:ln>
              <a:effectLst/>
            </p:spPr>
            <p:style>
              <a:lnRef idx="2">
                <a:schemeClr val="dk1"/>
              </a:lnRef>
              <a:fillRef idx="0">
                <a:schemeClr val="dk1"/>
              </a:fillRef>
              <a:effectRef idx="1">
                <a:schemeClr val="dk1"/>
              </a:effectRef>
              <a:fontRef idx="minor">
                <a:schemeClr val="tx1"/>
              </a:fontRef>
            </p:style>
          </p:cxnSp>
          <p:sp>
            <p:nvSpPr>
              <p:cNvPr id="264" name="Rounded Rectangle 263">
                <a:extLst>
                  <a:ext uri="{FF2B5EF4-FFF2-40B4-BE49-F238E27FC236}">
                    <a16:creationId xmlns:a16="http://schemas.microsoft.com/office/drawing/2014/main" id="{4F5E5E43-52D5-F782-E9E8-8597533C051F}"/>
                  </a:ext>
                </a:extLst>
              </p:cNvPr>
              <p:cNvSpPr/>
              <p:nvPr/>
            </p:nvSpPr>
            <p:spPr>
              <a:xfrm>
                <a:off x="4268793" y="5004498"/>
                <a:ext cx="374533" cy="340712"/>
              </a:xfrm>
              <a:prstGeom prst="roundRect">
                <a:avLst/>
              </a:prstGeom>
              <a:solidFill>
                <a:srgbClr val="F085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53" name="Straight Arrow Connector 252">
                <a:extLst>
                  <a:ext uri="{FF2B5EF4-FFF2-40B4-BE49-F238E27FC236}">
                    <a16:creationId xmlns:a16="http://schemas.microsoft.com/office/drawing/2014/main" id="{B40564F2-0B5D-E783-5A97-F2A05C4E8A06}"/>
                  </a:ext>
                </a:extLst>
              </p:cNvPr>
              <p:cNvCxnSpPr>
                <a:cxnSpLocks/>
                <a:stCxn id="257" idx="4"/>
              </p:cNvCxnSpPr>
              <p:nvPr/>
            </p:nvCxnSpPr>
            <p:spPr>
              <a:xfrm>
                <a:off x="4359902" y="2923875"/>
                <a:ext cx="461263" cy="1222409"/>
              </a:xfrm>
              <a:prstGeom prst="straightConnector1">
                <a:avLst/>
              </a:prstGeom>
              <a:ln w="76200">
                <a:solidFill>
                  <a:srgbClr val="00B050"/>
                </a:solidFill>
                <a:tailEnd type="triangle"/>
              </a:ln>
              <a:effectLst/>
            </p:spPr>
            <p:style>
              <a:lnRef idx="2">
                <a:schemeClr val="dk1"/>
              </a:lnRef>
              <a:fillRef idx="0">
                <a:schemeClr val="dk1"/>
              </a:fillRef>
              <a:effectRef idx="1">
                <a:schemeClr val="dk1"/>
              </a:effectRef>
              <a:fontRef idx="minor">
                <a:schemeClr val="tx1"/>
              </a:fontRef>
            </p:style>
          </p:cxnSp>
        </p:grpSp>
      </p:grpSp>
      <p:grpSp>
        <p:nvGrpSpPr>
          <p:cNvPr id="265" name="Group 264">
            <a:extLst>
              <a:ext uri="{FF2B5EF4-FFF2-40B4-BE49-F238E27FC236}">
                <a16:creationId xmlns:a16="http://schemas.microsoft.com/office/drawing/2014/main" id="{5DC86677-FFBA-4FA1-C61B-9AE529BA8520}"/>
              </a:ext>
            </a:extLst>
          </p:cNvPr>
          <p:cNvGrpSpPr/>
          <p:nvPr/>
        </p:nvGrpSpPr>
        <p:grpSpPr>
          <a:xfrm>
            <a:off x="758276" y="2750146"/>
            <a:ext cx="1586246" cy="1677556"/>
            <a:chOff x="3588551" y="2526937"/>
            <a:chExt cx="2568954" cy="2818273"/>
          </a:xfrm>
        </p:grpSpPr>
        <p:sp>
          <p:nvSpPr>
            <p:cNvPr id="266" name="Rounded Rectangle 265">
              <a:extLst>
                <a:ext uri="{FF2B5EF4-FFF2-40B4-BE49-F238E27FC236}">
                  <a16:creationId xmlns:a16="http://schemas.microsoft.com/office/drawing/2014/main" id="{9CD2AC57-BC01-9890-9FD0-5717C0A870CD}"/>
                </a:ext>
              </a:extLst>
            </p:cNvPr>
            <p:cNvSpPr/>
            <p:nvPr/>
          </p:nvSpPr>
          <p:spPr>
            <a:xfrm>
              <a:off x="4628537" y="4148464"/>
              <a:ext cx="374533" cy="340712"/>
            </a:xfrm>
            <a:prstGeom prst="roundRect">
              <a:avLst/>
            </a:prstGeom>
            <a:solidFill>
              <a:srgbClr val="F085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7" name="Rounded Rectangle 266">
              <a:extLst>
                <a:ext uri="{FF2B5EF4-FFF2-40B4-BE49-F238E27FC236}">
                  <a16:creationId xmlns:a16="http://schemas.microsoft.com/office/drawing/2014/main" id="{CF33C5BD-E90C-29DB-22D1-E3302B55ED49}"/>
                </a:ext>
              </a:extLst>
            </p:cNvPr>
            <p:cNvSpPr/>
            <p:nvPr/>
          </p:nvSpPr>
          <p:spPr>
            <a:xfrm>
              <a:off x="5216556" y="4268506"/>
              <a:ext cx="374533" cy="340712"/>
            </a:xfrm>
            <a:prstGeom prst="roundRect">
              <a:avLst/>
            </a:prstGeom>
            <a:solidFill>
              <a:srgbClr val="F085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8" name="Rounded Rectangle 267">
              <a:extLst>
                <a:ext uri="{FF2B5EF4-FFF2-40B4-BE49-F238E27FC236}">
                  <a16:creationId xmlns:a16="http://schemas.microsoft.com/office/drawing/2014/main" id="{3E00EC44-1BBD-D57E-D894-9562DE9F3226}"/>
                </a:ext>
              </a:extLst>
            </p:cNvPr>
            <p:cNvSpPr/>
            <p:nvPr/>
          </p:nvSpPr>
          <p:spPr>
            <a:xfrm>
              <a:off x="5782972" y="2526937"/>
              <a:ext cx="374533" cy="340712"/>
            </a:xfrm>
            <a:prstGeom prst="roundRect">
              <a:avLst/>
            </a:prstGeom>
            <a:solidFill>
              <a:srgbClr val="F085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9" name="Straight Arrow Connector 268">
              <a:extLst>
                <a:ext uri="{FF2B5EF4-FFF2-40B4-BE49-F238E27FC236}">
                  <a16:creationId xmlns:a16="http://schemas.microsoft.com/office/drawing/2014/main" id="{9CB2EAD0-4697-A258-04BD-C105EAB8EF10}"/>
                </a:ext>
              </a:extLst>
            </p:cNvPr>
            <p:cNvCxnSpPr>
              <a:cxnSpLocks/>
              <a:stCxn id="274" idx="3"/>
            </p:cNvCxnSpPr>
            <p:nvPr/>
          </p:nvCxnSpPr>
          <p:spPr>
            <a:xfrm flipH="1">
              <a:off x="3818915" y="2868844"/>
              <a:ext cx="411948" cy="1008544"/>
            </a:xfrm>
            <a:prstGeom prst="straightConnector1">
              <a:avLst/>
            </a:prstGeom>
            <a:ln>
              <a:solidFill>
                <a:srgbClr val="C00000"/>
              </a:solidFill>
              <a:tailEnd type="triangle"/>
            </a:ln>
            <a:effectLst/>
          </p:spPr>
          <p:style>
            <a:lnRef idx="2">
              <a:schemeClr val="dk1"/>
            </a:lnRef>
            <a:fillRef idx="0">
              <a:schemeClr val="dk1"/>
            </a:fillRef>
            <a:effectRef idx="1">
              <a:schemeClr val="dk1"/>
            </a:effectRef>
            <a:fontRef idx="minor">
              <a:schemeClr val="tx1"/>
            </a:fontRef>
          </p:style>
        </p:cxnSp>
        <p:cxnSp>
          <p:nvCxnSpPr>
            <p:cNvPr id="270" name="Straight Arrow Connector 269">
              <a:extLst>
                <a:ext uri="{FF2B5EF4-FFF2-40B4-BE49-F238E27FC236}">
                  <a16:creationId xmlns:a16="http://schemas.microsoft.com/office/drawing/2014/main" id="{B9BC7302-8D4B-150B-E279-896D2EED6AA0}"/>
                </a:ext>
              </a:extLst>
            </p:cNvPr>
            <p:cNvCxnSpPr>
              <a:cxnSpLocks/>
              <a:stCxn id="274" idx="4"/>
            </p:cNvCxnSpPr>
            <p:nvPr/>
          </p:nvCxnSpPr>
          <p:spPr>
            <a:xfrm>
              <a:off x="4359902" y="2923875"/>
              <a:ext cx="461263" cy="1222409"/>
            </a:xfrm>
            <a:prstGeom prst="straightConnector1">
              <a:avLst/>
            </a:prstGeom>
            <a:ln w="76200">
              <a:solidFill>
                <a:srgbClr val="00B050"/>
              </a:solidFill>
              <a:tailEnd type="triangle"/>
            </a:ln>
            <a:effectLst/>
          </p:spPr>
          <p:style>
            <a:lnRef idx="2">
              <a:schemeClr val="dk1"/>
            </a:lnRef>
            <a:fillRef idx="0">
              <a:schemeClr val="dk1"/>
            </a:fillRef>
            <a:effectRef idx="1">
              <a:schemeClr val="dk1"/>
            </a:effectRef>
            <a:fontRef idx="minor">
              <a:schemeClr val="tx1"/>
            </a:fontRef>
          </p:style>
        </p:cxnSp>
        <p:cxnSp>
          <p:nvCxnSpPr>
            <p:cNvPr id="271" name="Straight Arrow Connector 270">
              <a:extLst>
                <a:ext uri="{FF2B5EF4-FFF2-40B4-BE49-F238E27FC236}">
                  <a16:creationId xmlns:a16="http://schemas.microsoft.com/office/drawing/2014/main" id="{CA1FB79B-1891-810E-19BC-8A8020774459}"/>
                </a:ext>
              </a:extLst>
            </p:cNvPr>
            <p:cNvCxnSpPr>
              <a:cxnSpLocks/>
              <a:endCxn id="266" idx="1"/>
            </p:cNvCxnSpPr>
            <p:nvPr/>
          </p:nvCxnSpPr>
          <p:spPr>
            <a:xfrm>
              <a:off x="3958211" y="4054050"/>
              <a:ext cx="670326" cy="264770"/>
            </a:xfrm>
            <a:prstGeom prst="straightConnector1">
              <a:avLst/>
            </a:prstGeom>
            <a:ln w="76200">
              <a:solidFill>
                <a:srgbClr val="C00000"/>
              </a:solidFill>
              <a:tailEnd type="triangle"/>
            </a:ln>
            <a:effectLst/>
          </p:spPr>
          <p:style>
            <a:lnRef idx="2">
              <a:schemeClr val="dk1"/>
            </a:lnRef>
            <a:fillRef idx="0">
              <a:schemeClr val="dk1"/>
            </a:fillRef>
            <a:effectRef idx="1">
              <a:schemeClr val="dk1"/>
            </a:effectRef>
            <a:fontRef idx="minor">
              <a:schemeClr val="tx1"/>
            </a:fontRef>
          </p:style>
        </p:cxnSp>
        <p:cxnSp>
          <p:nvCxnSpPr>
            <p:cNvPr id="272" name="Straight Arrow Connector 271">
              <a:extLst>
                <a:ext uri="{FF2B5EF4-FFF2-40B4-BE49-F238E27FC236}">
                  <a16:creationId xmlns:a16="http://schemas.microsoft.com/office/drawing/2014/main" id="{AF455924-8937-C37A-26AE-31B830521A8C}"/>
                </a:ext>
              </a:extLst>
            </p:cNvPr>
            <p:cNvCxnSpPr>
              <a:cxnSpLocks/>
            </p:cNvCxnSpPr>
            <p:nvPr/>
          </p:nvCxnSpPr>
          <p:spPr>
            <a:xfrm>
              <a:off x="5313090" y="3552520"/>
              <a:ext cx="90733" cy="688945"/>
            </a:xfrm>
            <a:prstGeom prst="straightConnector1">
              <a:avLst/>
            </a:prstGeom>
            <a:ln w="6350">
              <a:solidFill>
                <a:srgbClr val="C00000"/>
              </a:solidFill>
              <a:tailEnd type="triangle"/>
            </a:ln>
            <a:effectLst/>
          </p:spPr>
          <p:style>
            <a:lnRef idx="2">
              <a:schemeClr val="dk1"/>
            </a:lnRef>
            <a:fillRef idx="0">
              <a:schemeClr val="dk1"/>
            </a:fillRef>
            <a:effectRef idx="1">
              <a:schemeClr val="dk1"/>
            </a:effectRef>
            <a:fontRef idx="minor">
              <a:schemeClr val="tx1"/>
            </a:fontRef>
          </p:style>
        </p:cxnSp>
        <p:cxnSp>
          <p:nvCxnSpPr>
            <p:cNvPr id="273" name="Straight Arrow Connector 272">
              <a:extLst>
                <a:ext uri="{FF2B5EF4-FFF2-40B4-BE49-F238E27FC236}">
                  <a16:creationId xmlns:a16="http://schemas.microsoft.com/office/drawing/2014/main" id="{50FC2E8F-934F-7BA7-FEB7-3253757EBDC3}"/>
                </a:ext>
              </a:extLst>
            </p:cNvPr>
            <p:cNvCxnSpPr>
              <a:cxnSpLocks/>
              <a:stCxn id="275" idx="7"/>
            </p:cNvCxnSpPr>
            <p:nvPr/>
          </p:nvCxnSpPr>
          <p:spPr>
            <a:xfrm flipV="1">
              <a:off x="5433634" y="2870028"/>
              <a:ext cx="368369" cy="361748"/>
            </a:xfrm>
            <a:prstGeom prst="straightConnector1">
              <a:avLst/>
            </a:prstGeom>
            <a:ln w="57150">
              <a:solidFill>
                <a:srgbClr val="C00000"/>
              </a:solidFill>
              <a:tailEnd type="triangle"/>
            </a:ln>
            <a:effectLst/>
          </p:spPr>
          <p:style>
            <a:lnRef idx="2">
              <a:schemeClr val="dk1"/>
            </a:lnRef>
            <a:fillRef idx="0">
              <a:schemeClr val="dk1"/>
            </a:fillRef>
            <a:effectRef idx="1">
              <a:schemeClr val="dk1"/>
            </a:effectRef>
            <a:fontRef idx="minor">
              <a:schemeClr val="tx1"/>
            </a:fontRef>
          </p:style>
        </p:cxnSp>
        <p:sp>
          <p:nvSpPr>
            <p:cNvPr id="274" name="Oval 273">
              <a:extLst>
                <a:ext uri="{FF2B5EF4-FFF2-40B4-BE49-F238E27FC236}">
                  <a16:creationId xmlns:a16="http://schemas.microsoft.com/office/drawing/2014/main" id="{BAD86151-5081-16B0-A40D-A5596EE121C7}"/>
                </a:ext>
              </a:extLst>
            </p:cNvPr>
            <p:cNvSpPr/>
            <p:nvPr/>
          </p:nvSpPr>
          <p:spPr>
            <a:xfrm>
              <a:off x="4177413" y="2548100"/>
              <a:ext cx="364977" cy="375775"/>
            </a:xfrm>
            <a:prstGeom prst="ellipse">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5" name="Oval 274">
              <a:extLst>
                <a:ext uri="{FF2B5EF4-FFF2-40B4-BE49-F238E27FC236}">
                  <a16:creationId xmlns:a16="http://schemas.microsoft.com/office/drawing/2014/main" id="{BF3E216E-485E-785E-C8EB-9E40B1C3D56A}"/>
                </a:ext>
              </a:extLst>
            </p:cNvPr>
            <p:cNvSpPr/>
            <p:nvPr/>
          </p:nvSpPr>
          <p:spPr>
            <a:xfrm>
              <a:off x="5122107" y="3176745"/>
              <a:ext cx="364977" cy="375775"/>
            </a:xfrm>
            <a:prstGeom prst="ellipse">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6" name="Straight Arrow Connector 275">
              <a:extLst>
                <a:ext uri="{FF2B5EF4-FFF2-40B4-BE49-F238E27FC236}">
                  <a16:creationId xmlns:a16="http://schemas.microsoft.com/office/drawing/2014/main" id="{44F6ED55-CC7C-F96F-B8CF-FC10CABE328F}"/>
                </a:ext>
              </a:extLst>
            </p:cNvPr>
            <p:cNvCxnSpPr>
              <a:cxnSpLocks/>
              <a:stCxn id="274" idx="5"/>
              <a:endCxn id="275" idx="2"/>
            </p:cNvCxnSpPr>
            <p:nvPr/>
          </p:nvCxnSpPr>
          <p:spPr>
            <a:xfrm>
              <a:off x="4488940" y="2868844"/>
              <a:ext cx="633166" cy="495788"/>
            </a:xfrm>
            <a:prstGeom prst="straightConnector1">
              <a:avLst/>
            </a:prstGeom>
            <a:ln w="38100">
              <a:solidFill>
                <a:srgbClr val="00B050"/>
              </a:solidFill>
              <a:tailEnd type="triangle"/>
            </a:ln>
            <a:effectLst/>
          </p:spPr>
          <p:style>
            <a:lnRef idx="2">
              <a:schemeClr val="dk1"/>
            </a:lnRef>
            <a:fillRef idx="0">
              <a:schemeClr val="dk1"/>
            </a:fillRef>
            <a:effectRef idx="1">
              <a:schemeClr val="dk1"/>
            </a:effectRef>
            <a:fontRef idx="minor">
              <a:schemeClr val="tx1"/>
            </a:fontRef>
          </p:style>
        </p:cxnSp>
        <p:sp>
          <p:nvSpPr>
            <p:cNvPr id="277" name="Oval 276">
              <a:extLst>
                <a:ext uri="{FF2B5EF4-FFF2-40B4-BE49-F238E27FC236}">
                  <a16:creationId xmlns:a16="http://schemas.microsoft.com/office/drawing/2014/main" id="{1EBFC42A-BDE7-E580-7314-BDDB5805CFB5}"/>
                </a:ext>
              </a:extLst>
            </p:cNvPr>
            <p:cNvSpPr/>
            <p:nvPr/>
          </p:nvSpPr>
          <p:spPr>
            <a:xfrm>
              <a:off x="3588551" y="3828020"/>
              <a:ext cx="364977" cy="375775"/>
            </a:xfrm>
            <a:prstGeom prst="ellipse">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8" name="Straight Arrow Connector 277">
              <a:extLst>
                <a:ext uri="{FF2B5EF4-FFF2-40B4-BE49-F238E27FC236}">
                  <a16:creationId xmlns:a16="http://schemas.microsoft.com/office/drawing/2014/main" id="{5A04072D-58B4-AC4A-5AF2-DD901CBBC8F8}"/>
                </a:ext>
              </a:extLst>
            </p:cNvPr>
            <p:cNvCxnSpPr>
              <a:cxnSpLocks/>
              <a:stCxn id="277" idx="4"/>
            </p:cNvCxnSpPr>
            <p:nvPr/>
          </p:nvCxnSpPr>
          <p:spPr>
            <a:xfrm>
              <a:off x="3771040" y="4203795"/>
              <a:ext cx="20915" cy="631907"/>
            </a:xfrm>
            <a:prstGeom prst="straightConnector1">
              <a:avLst/>
            </a:prstGeom>
            <a:ln w="38100">
              <a:solidFill>
                <a:srgbClr val="00B050"/>
              </a:solidFill>
              <a:tailEnd type="triangle"/>
            </a:ln>
            <a:effectLst/>
          </p:spPr>
          <p:style>
            <a:lnRef idx="2">
              <a:schemeClr val="dk1"/>
            </a:lnRef>
            <a:fillRef idx="0">
              <a:schemeClr val="dk1"/>
            </a:fillRef>
            <a:effectRef idx="1">
              <a:schemeClr val="dk1"/>
            </a:effectRef>
            <a:fontRef idx="minor">
              <a:schemeClr val="tx1"/>
            </a:fontRef>
          </p:style>
        </p:cxnSp>
        <p:sp>
          <p:nvSpPr>
            <p:cNvPr id="279" name="Rounded Rectangle 278">
              <a:extLst>
                <a:ext uri="{FF2B5EF4-FFF2-40B4-BE49-F238E27FC236}">
                  <a16:creationId xmlns:a16="http://schemas.microsoft.com/office/drawing/2014/main" id="{DEFCFDD9-883B-B6AD-8B60-3F97F16FB142}"/>
                </a:ext>
              </a:extLst>
            </p:cNvPr>
            <p:cNvSpPr/>
            <p:nvPr/>
          </p:nvSpPr>
          <p:spPr>
            <a:xfrm>
              <a:off x="3589623" y="4819487"/>
              <a:ext cx="374533" cy="340712"/>
            </a:xfrm>
            <a:prstGeom prst="roundRect">
              <a:avLst/>
            </a:prstGeom>
            <a:solidFill>
              <a:srgbClr val="F085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80" name="Straight Arrow Connector 279">
              <a:extLst>
                <a:ext uri="{FF2B5EF4-FFF2-40B4-BE49-F238E27FC236}">
                  <a16:creationId xmlns:a16="http://schemas.microsoft.com/office/drawing/2014/main" id="{A31A6AA0-008E-54D0-91C7-048BE4DE485F}"/>
                </a:ext>
              </a:extLst>
            </p:cNvPr>
            <p:cNvCxnSpPr>
              <a:cxnSpLocks/>
            </p:cNvCxnSpPr>
            <p:nvPr/>
          </p:nvCxnSpPr>
          <p:spPr>
            <a:xfrm>
              <a:off x="3883388" y="4168720"/>
              <a:ext cx="562065" cy="841635"/>
            </a:xfrm>
            <a:prstGeom prst="straightConnector1">
              <a:avLst/>
            </a:prstGeom>
            <a:ln>
              <a:solidFill>
                <a:srgbClr val="C00000"/>
              </a:solidFill>
              <a:tailEnd type="triangle"/>
            </a:ln>
            <a:effectLst/>
          </p:spPr>
          <p:style>
            <a:lnRef idx="2">
              <a:schemeClr val="dk1"/>
            </a:lnRef>
            <a:fillRef idx="0">
              <a:schemeClr val="dk1"/>
            </a:fillRef>
            <a:effectRef idx="1">
              <a:schemeClr val="dk1"/>
            </a:effectRef>
            <a:fontRef idx="minor">
              <a:schemeClr val="tx1"/>
            </a:fontRef>
          </p:style>
        </p:cxnSp>
        <p:sp>
          <p:nvSpPr>
            <p:cNvPr id="281" name="Rounded Rectangle 280">
              <a:extLst>
                <a:ext uri="{FF2B5EF4-FFF2-40B4-BE49-F238E27FC236}">
                  <a16:creationId xmlns:a16="http://schemas.microsoft.com/office/drawing/2014/main" id="{F12834FB-38C9-64C5-DDBD-94B50187291D}"/>
                </a:ext>
              </a:extLst>
            </p:cNvPr>
            <p:cNvSpPr/>
            <p:nvPr/>
          </p:nvSpPr>
          <p:spPr>
            <a:xfrm>
              <a:off x="4268793" y="5004498"/>
              <a:ext cx="374533" cy="340712"/>
            </a:xfrm>
            <a:prstGeom prst="roundRect">
              <a:avLst/>
            </a:prstGeom>
            <a:solidFill>
              <a:srgbClr val="F085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91" name="Group 290">
            <a:extLst>
              <a:ext uri="{FF2B5EF4-FFF2-40B4-BE49-F238E27FC236}">
                <a16:creationId xmlns:a16="http://schemas.microsoft.com/office/drawing/2014/main" id="{0910016F-EB51-2903-5AC9-CB0938099E16}"/>
              </a:ext>
            </a:extLst>
          </p:cNvPr>
          <p:cNvGrpSpPr/>
          <p:nvPr/>
        </p:nvGrpSpPr>
        <p:grpSpPr>
          <a:xfrm>
            <a:off x="6818230" y="2760607"/>
            <a:ext cx="1586246" cy="1677556"/>
            <a:chOff x="397088" y="3483227"/>
            <a:chExt cx="1586246" cy="1677556"/>
          </a:xfrm>
        </p:grpSpPr>
        <p:grpSp>
          <p:nvGrpSpPr>
            <p:cNvPr id="231" name="Group 230">
              <a:extLst>
                <a:ext uri="{FF2B5EF4-FFF2-40B4-BE49-F238E27FC236}">
                  <a16:creationId xmlns:a16="http://schemas.microsoft.com/office/drawing/2014/main" id="{F9DF9221-5AE3-2759-0BF6-72E6F9D5BE4B}"/>
                </a:ext>
              </a:extLst>
            </p:cNvPr>
            <p:cNvGrpSpPr/>
            <p:nvPr/>
          </p:nvGrpSpPr>
          <p:grpSpPr>
            <a:xfrm>
              <a:off x="397088" y="3483227"/>
              <a:ext cx="1586246" cy="1677556"/>
              <a:chOff x="3588551" y="2526937"/>
              <a:chExt cx="2568954" cy="2818273"/>
            </a:xfrm>
          </p:grpSpPr>
          <p:sp>
            <p:nvSpPr>
              <p:cNvPr id="232" name="Rounded Rectangle 231">
                <a:extLst>
                  <a:ext uri="{FF2B5EF4-FFF2-40B4-BE49-F238E27FC236}">
                    <a16:creationId xmlns:a16="http://schemas.microsoft.com/office/drawing/2014/main" id="{AAF7C1BD-02D5-8F5C-5147-DA7EA3807F8C}"/>
                  </a:ext>
                </a:extLst>
              </p:cNvPr>
              <p:cNvSpPr/>
              <p:nvPr/>
            </p:nvSpPr>
            <p:spPr>
              <a:xfrm>
                <a:off x="4628537" y="4148464"/>
                <a:ext cx="374533" cy="340712"/>
              </a:xfrm>
              <a:prstGeom prst="roundRect">
                <a:avLst/>
              </a:prstGeom>
              <a:solidFill>
                <a:srgbClr val="F085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3" name="Rounded Rectangle 232">
                <a:extLst>
                  <a:ext uri="{FF2B5EF4-FFF2-40B4-BE49-F238E27FC236}">
                    <a16:creationId xmlns:a16="http://schemas.microsoft.com/office/drawing/2014/main" id="{CFB714E5-35F5-062D-4BA9-451E2B63426D}"/>
                  </a:ext>
                </a:extLst>
              </p:cNvPr>
              <p:cNvSpPr/>
              <p:nvPr/>
            </p:nvSpPr>
            <p:spPr>
              <a:xfrm>
                <a:off x="5216556" y="4268506"/>
                <a:ext cx="374533" cy="340712"/>
              </a:xfrm>
              <a:prstGeom prst="roundRect">
                <a:avLst/>
              </a:prstGeom>
              <a:solidFill>
                <a:srgbClr val="F085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4" name="Rounded Rectangle 233">
                <a:extLst>
                  <a:ext uri="{FF2B5EF4-FFF2-40B4-BE49-F238E27FC236}">
                    <a16:creationId xmlns:a16="http://schemas.microsoft.com/office/drawing/2014/main" id="{7C1E4953-83C4-B7C4-E0A9-0567C74BF1EA}"/>
                  </a:ext>
                </a:extLst>
              </p:cNvPr>
              <p:cNvSpPr/>
              <p:nvPr/>
            </p:nvSpPr>
            <p:spPr>
              <a:xfrm>
                <a:off x="5782972" y="2526937"/>
                <a:ext cx="374533" cy="340712"/>
              </a:xfrm>
              <a:prstGeom prst="roundRect">
                <a:avLst/>
              </a:prstGeom>
              <a:solidFill>
                <a:srgbClr val="F085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5" name="Straight Arrow Connector 234">
                <a:extLst>
                  <a:ext uri="{FF2B5EF4-FFF2-40B4-BE49-F238E27FC236}">
                    <a16:creationId xmlns:a16="http://schemas.microsoft.com/office/drawing/2014/main" id="{F9349E21-07DA-DC0D-3608-CBEABB2529C4}"/>
                  </a:ext>
                </a:extLst>
              </p:cNvPr>
              <p:cNvCxnSpPr>
                <a:cxnSpLocks/>
                <a:stCxn id="240" idx="3"/>
              </p:cNvCxnSpPr>
              <p:nvPr/>
            </p:nvCxnSpPr>
            <p:spPr>
              <a:xfrm flipH="1">
                <a:off x="3818915" y="2868844"/>
                <a:ext cx="411948" cy="1008544"/>
              </a:xfrm>
              <a:prstGeom prst="straightConnector1">
                <a:avLst/>
              </a:prstGeom>
              <a:ln>
                <a:solidFill>
                  <a:srgbClr val="C00000"/>
                </a:solidFill>
                <a:tailEnd type="triangle"/>
              </a:ln>
              <a:effectLst/>
            </p:spPr>
            <p:style>
              <a:lnRef idx="2">
                <a:schemeClr val="dk1"/>
              </a:lnRef>
              <a:fillRef idx="0">
                <a:schemeClr val="dk1"/>
              </a:fillRef>
              <a:effectRef idx="1">
                <a:schemeClr val="dk1"/>
              </a:effectRef>
              <a:fontRef idx="minor">
                <a:schemeClr val="tx1"/>
              </a:fontRef>
            </p:style>
          </p:cxnSp>
          <p:cxnSp>
            <p:nvCxnSpPr>
              <p:cNvPr id="237" name="Straight Arrow Connector 236">
                <a:extLst>
                  <a:ext uri="{FF2B5EF4-FFF2-40B4-BE49-F238E27FC236}">
                    <a16:creationId xmlns:a16="http://schemas.microsoft.com/office/drawing/2014/main" id="{5050D436-92EA-FA60-964A-5F0BF0312125}"/>
                  </a:ext>
                </a:extLst>
              </p:cNvPr>
              <p:cNvCxnSpPr>
                <a:cxnSpLocks/>
                <a:endCxn id="232" idx="1"/>
              </p:cNvCxnSpPr>
              <p:nvPr/>
            </p:nvCxnSpPr>
            <p:spPr>
              <a:xfrm>
                <a:off x="3958211" y="4054050"/>
                <a:ext cx="670326" cy="264770"/>
              </a:xfrm>
              <a:prstGeom prst="straightConnector1">
                <a:avLst/>
              </a:prstGeom>
              <a:ln w="76200">
                <a:solidFill>
                  <a:srgbClr val="C00000"/>
                </a:solidFill>
                <a:tailEnd type="triangle"/>
              </a:ln>
              <a:effectLst/>
            </p:spPr>
            <p:style>
              <a:lnRef idx="2">
                <a:schemeClr val="dk1"/>
              </a:lnRef>
              <a:fillRef idx="0">
                <a:schemeClr val="dk1"/>
              </a:fillRef>
              <a:effectRef idx="1">
                <a:schemeClr val="dk1"/>
              </a:effectRef>
              <a:fontRef idx="minor">
                <a:schemeClr val="tx1"/>
              </a:fontRef>
            </p:style>
          </p:cxnSp>
          <p:cxnSp>
            <p:nvCxnSpPr>
              <p:cNvPr id="238" name="Straight Arrow Connector 237">
                <a:extLst>
                  <a:ext uri="{FF2B5EF4-FFF2-40B4-BE49-F238E27FC236}">
                    <a16:creationId xmlns:a16="http://schemas.microsoft.com/office/drawing/2014/main" id="{5DB2D8D6-7647-3185-DD1D-BFF86F9083F5}"/>
                  </a:ext>
                </a:extLst>
              </p:cNvPr>
              <p:cNvCxnSpPr>
                <a:cxnSpLocks/>
              </p:cNvCxnSpPr>
              <p:nvPr/>
            </p:nvCxnSpPr>
            <p:spPr>
              <a:xfrm>
                <a:off x="5313090" y="3552520"/>
                <a:ext cx="90733" cy="688945"/>
              </a:xfrm>
              <a:prstGeom prst="straightConnector1">
                <a:avLst/>
              </a:prstGeom>
              <a:ln w="6350">
                <a:solidFill>
                  <a:srgbClr val="C00000"/>
                </a:solidFill>
                <a:tailEnd type="triangle"/>
              </a:ln>
              <a:effectLst/>
            </p:spPr>
            <p:style>
              <a:lnRef idx="2">
                <a:schemeClr val="dk1"/>
              </a:lnRef>
              <a:fillRef idx="0">
                <a:schemeClr val="dk1"/>
              </a:fillRef>
              <a:effectRef idx="1">
                <a:schemeClr val="dk1"/>
              </a:effectRef>
              <a:fontRef idx="minor">
                <a:schemeClr val="tx1"/>
              </a:fontRef>
            </p:style>
          </p:cxnSp>
          <p:cxnSp>
            <p:nvCxnSpPr>
              <p:cNvPr id="239" name="Straight Arrow Connector 238">
                <a:extLst>
                  <a:ext uri="{FF2B5EF4-FFF2-40B4-BE49-F238E27FC236}">
                    <a16:creationId xmlns:a16="http://schemas.microsoft.com/office/drawing/2014/main" id="{BEE04BB0-DC49-AEE8-AE0B-C1294984DCCC}"/>
                  </a:ext>
                </a:extLst>
              </p:cNvPr>
              <p:cNvCxnSpPr>
                <a:cxnSpLocks/>
                <a:stCxn id="241" idx="7"/>
              </p:cNvCxnSpPr>
              <p:nvPr/>
            </p:nvCxnSpPr>
            <p:spPr>
              <a:xfrm flipV="1">
                <a:off x="5433634" y="2870028"/>
                <a:ext cx="368369" cy="361748"/>
              </a:xfrm>
              <a:prstGeom prst="straightConnector1">
                <a:avLst/>
              </a:prstGeom>
              <a:ln w="57150">
                <a:solidFill>
                  <a:srgbClr val="C00000"/>
                </a:solidFill>
                <a:tailEnd type="triangle"/>
              </a:ln>
              <a:effectLst/>
            </p:spPr>
            <p:style>
              <a:lnRef idx="2">
                <a:schemeClr val="dk1"/>
              </a:lnRef>
              <a:fillRef idx="0">
                <a:schemeClr val="dk1"/>
              </a:fillRef>
              <a:effectRef idx="1">
                <a:schemeClr val="dk1"/>
              </a:effectRef>
              <a:fontRef idx="minor">
                <a:schemeClr val="tx1"/>
              </a:fontRef>
            </p:style>
          </p:cxnSp>
          <p:sp>
            <p:nvSpPr>
              <p:cNvPr id="240" name="Oval 239">
                <a:extLst>
                  <a:ext uri="{FF2B5EF4-FFF2-40B4-BE49-F238E27FC236}">
                    <a16:creationId xmlns:a16="http://schemas.microsoft.com/office/drawing/2014/main" id="{B06FD3E8-6E74-B38D-B9B8-11AE2293000C}"/>
                  </a:ext>
                </a:extLst>
              </p:cNvPr>
              <p:cNvSpPr/>
              <p:nvPr/>
            </p:nvSpPr>
            <p:spPr>
              <a:xfrm>
                <a:off x="4177413" y="2548100"/>
                <a:ext cx="364977" cy="375775"/>
              </a:xfrm>
              <a:prstGeom prst="ellipse">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A8A680B5-FB85-4039-2287-2F00190C0FE5}"/>
                  </a:ext>
                </a:extLst>
              </p:cNvPr>
              <p:cNvSpPr/>
              <p:nvPr/>
            </p:nvSpPr>
            <p:spPr>
              <a:xfrm>
                <a:off x="5122107" y="3176745"/>
                <a:ext cx="364977" cy="375775"/>
              </a:xfrm>
              <a:prstGeom prst="ellipse">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2" name="Straight Arrow Connector 241">
                <a:extLst>
                  <a:ext uri="{FF2B5EF4-FFF2-40B4-BE49-F238E27FC236}">
                    <a16:creationId xmlns:a16="http://schemas.microsoft.com/office/drawing/2014/main" id="{8DE381CD-53CC-E574-F052-239BDC8EDA7C}"/>
                  </a:ext>
                </a:extLst>
              </p:cNvPr>
              <p:cNvCxnSpPr>
                <a:cxnSpLocks/>
                <a:stCxn id="240" idx="5"/>
                <a:endCxn id="241" idx="2"/>
              </p:cNvCxnSpPr>
              <p:nvPr/>
            </p:nvCxnSpPr>
            <p:spPr>
              <a:xfrm>
                <a:off x="4488940" y="2868844"/>
                <a:ext cx="633166" cy="495788"/>
              </a:xfrm>
              <a:prstGeom prst="straightConnector1">
                <a:avLst/>
              </a:prstGeom>
              <a:ln w="38100">
                <a:solidFill>
                  <a:srgbClr val="00B050"/>
                </a:solidFill>
                <a:tailEnd type="triangle"/>
              </a:ln>
              <a:effectLst/>
            </p:spPr>
            <p:style>
              <a:lnRef idx="2">
                <a:schemeClr val="dk1"/>
              </a:lnRef>
              <a:fillRef idx="0">
                <a:schemeClr val="dk1"/>
              </a:fillRef>
              <a:effectRef idx="1">
                <a:schemeClr val="dk1"/>
              </a:effectRef>
              <a:fontRef idx="minor">
                <a:schemeClr val="tx1"/>
              </a:fontRef>
            </p:style>
          </p:cxnSp>
          <p:sp>
            <p:nvSpPr>
              <p:cNvPr id="243" name="Oval 242">
                <a:extLst>
                  <a:ext uri="{FF2B5EF4-FFF2-40B4-BE49-F238E27FC236}">
                    <a16:creationId xmlns:a16="http://schemas.microsoft.com/office/drawing/2014/main" id="{CA40D0EE-BE0F-7EDB-110D-888D3C5AAC4D}"/>
                  </a:ext>
                </a:extLst>
              </p:cNvPr>
              <p:cNvSpPr/>
              <p:nvPr/>
            </p:nvSpPr>
            <p:spPr>
              <a:xfrm>
                <a:off x="3588551" y="3828020"/>
                <a:ext cx="364977" cy="375775"/>
              </a:xfrm>
              <a:prstGeom prst="ellipse">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4" name="Straight Arrow Connector 243">
                <a:extLst>
                  <a:ext uri="{FF2B5EF4-FFF2-40B4-BE49-F238E27FC236}">
                    <a16:creationId xmlns:a16="http://schemas.microsoft.com/office/drawing/2014/main" id="{9B18379F-A64F-EE6E-8941-87AD293CC35D}"/>
                  </a:ext>
                </a:extLst>
              </p:cNvPr>
              <p:cNvCxnSpPr>
                <a:cxnSpLocks/>
                <a:stCxn id="243" idx="4"/>
              </p:cNvCxnSpPr>
              <p:nvPr/>
            </p:nvCxnSpPr>
            <p:spPr>
              <a:xfrm>
                <a:off x="3771040" y="4203795"/>
                <a:ext cx="20915" cy="631907"/>
              </a:xfrm>
              <a:prstGeom prst="straightConnector1">
                <a:avLst/>
              </a:prstGeom>
              <a:ln w="38100">
                <a:solidFill>
                  <a:srgbClr val="00B050"/>
                </a:solidFill>
                <a:tailEnd type="triangle"/>
              </a:ln>
              <a:effectLst/>
            </p:spPr>
            <p:style>
              <a:lnRef idx="2">
                <a:schemeClr val="dk1"/>
              </a:lnRef>
              <a:fillRef idx="0">
                <a:schemeClr val="dk1"/>
              </a:fillRef>
              <a:effectRef idx="1">
                <a:schemeClr val="dk1"/>
              </a:effectRef>
              <a:fontRef idx="minor">
                <a:schemeClr val="tx1"/>
              </a:fontRef>
            </p:style>
          </p:cxnSp>
          <p:sp>
            <p:nvSpPr>
              <p:cNvPr id="245" name="Rounded Rectangle 244">
                <a:extLst>
                  <a:ext uri="{FF2B5EF4-FFF2-40B4-BE49-F238E27FC236}">
                    <a16:creationId xmlns:a16="http://schemas.microsoft.com/office/drawing/2014/main" id="{6B23288A-C06E-8DAC-8EB6-D035E5970853}"/>
                  </a:ext>
                </a:extLst>
              </p:cNvPr>
              <p:cNvSpPr/>
              <p:nvPr/>
            </p:nvSpPr>
            <p:spPr>
              <a:xfrm>
                <a:off x="3589623" y="4819487"/>
                <a:ext cx="374533" cy="340712"/>
              </a:xfrm>
              <a:prstGeom prst="roundRect">
                <a:avLst/>
              </a:prstGeom>
              <a:solidFill>
                <a:srgbClr val="F085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46" name="Straight Arrow Connector 245">
                <a:extLst>
                  <a:ext uri="{FF2B5EF4-FFF2-40B4-BE49-F238E27FC236}">
                    <a16:creationId xmlns:a16="http://schemas.microsoft.com/office/drawing/2014/main" id="{91FC407D-5583-57FA-1A66-D14F6D970C48}"/>
                  </a:ext>
                </a:extLst>
              </p:cNvPr>
              <p:cNvCxnSpPr>
                <a:cxnSpLocks/>
              </p:cNvCxnSpPr>
              <p:nvPr/>
            </p:nvCxnSpPr>
            <p:spPr>
              <a:xfrm>
                <a:off x="3883388" y="4168720"/>
                <a:ext cx="562065" cy="841635"/>
              </a:xfrm>
              <a:prstGeom prst="straightConnector1">
                <a:avLst/>
              </a:prstGeom>
              <a:ln>
                <a:solidFill>
                  <a:srgbClr val="C00000"/>
                </a:solidFill>
                <a:tailEnd type="triangle"/>
              </a:ln>
              <a:effectLst/>
            </p:spPr>
            <p:style>
              <a:lnRef idx="2">
                <a:schemeClr val="dk1"/>
              </a:lnRef>
              <a:fillRef idx="0">
                <a:schemeClr val="dk1"/>
              </a:fillRef>
              <a:effectRef idx="1">
                <a:schemeClr val="dk1"/>
              </a:effectRef>
              <a:fontRef idx="minor">
                <a:schemeClr val="tx1"/>
              </a:fontRef>
            </p:style>
          </p:cxnSp>
          <p:sp>
            <p:nvSpPr>
              <p:cNvPr id="247" name="Rounded Rectangle 246">
                <a:extLst>
                  <a:ext uri="{FF2B5EF4-FFF2-40B4-BE49-F238E27FC236}">
                    <a16:creationId xmlns:a16="http://schemas.microsoft.com/office/drawing/2014/main" id="{2DD3B84F-643D-43F5-FAA1-2E1EDB4F41FE}"/>
                  </a:ext>
                </a:extLst>
              </p:cNvPr>
              <p:cNvSpPr/>
              <p:nvPr/>
            </p:nvSpPr>
            <p:spPr>
              <a:xfrm>
                <a:off x="4268793" y="5004498"/>
                <a:ext cx="374533" cy="340712"/>
              </a:xfrm>
              <a:prstGeom prst="roundRect">
                <a:avLst/>
              </a:prstGeom>
              <a:solidFill>
                <a:srgbClr val="F085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282" name="Straight Arrow Connector 281">
              <a:extLst>
                <a:ext uri="{FF2B5EF4-FFF2-40B4-BE49-F238E27FC236}">
                  <a16:creationId xmlns:a16="http://schemas.microsoft.com/office/drawing/2014/main" id="{3A3F2738-ED9D-5E33-0A03-CC6619D12919}"/>
                </a:ext>
              </a:extLst>
            </p:cNvPr>
            <p:cNvCxnSpPr>
              <a:cxnSpLocks/>
              <a:stCxn id="240" idx="6"/>
              <a:endCxn id="234" idx="1"/>
            </p:cNvCxnSpPr>
            <p:nvPr/>
          </p:nvCxnSpPr>
          <p:spPr>
            <a:xfrm flipV="1">
              <a:off x="986052" y="3584630"/>
              <a:ext cx="766020" cy="23033"/>
            </a:xfrm>
            <a:prstGeom prst="straightConnector1">
              <a:avLst/>
            </a:prstGeom>
            <a:ln w="38100">
              <a:solidFill>
                <a:srgbClr val="C00000"/>
              </a:solidFill>
              <a:tailEnd type="triangle"/>
            </a:ln>
            <a:effectLst/>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2088339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B0777-9FC3-1FC2-2294-31165772E803}"/>
              </a:ext>
            </a:extLst>
          </p:cNvPr>
          <p:cNvSpPr>
            <a:spLocks noGrp="1"/>
          </p:cNvSpPr>
          <p:nvPr>
            <p:ph type="title"/>
          </p:nvPr>
        </p:nvSpPr>
        <p:spPr/>
        <p:txBody>
          <a:bodyPr/>
          <a:lstStyle/>
          <a:p>
            <a:r>
              <a:rPr lang="en-US" sz="3200" dirty="0">
                <a:latin typeface="Arial Narrow" panose="020B0604020202020204" pitchFamily="34" charset="0"/>
                <a:cs typeface="Arial Narrow" panose="020B0604020202020204" pitchFamily="34" charset="0"/>
              </a:rPr>
              <a:t>Single cell omics</a:t>
            </a:r>
            <a:endParaRPr lang="en-US" dirty="0"/>
          </a:p>
        </p:txBody>
      </p:sp>
      <p:pic>
        <p:nvPicPr>
          <p:cNvPr id="4" name="just_bulk.pdf" descr="just_bulk.pdf">
            <a:extLst>
              <a:ext uri="{FF2B5EF4-FFF2-40B4-BE49-F238E27FC236}">
                <a16:creationId xmlns:a16="http://schemas.microsoft.com/office/drawing/2014/main" id="{31288119-47A9-0B2F-B427-F823885415CF}"/>
              </a:ext>
            </a:extLst>
          </p:cNvPr>
          <p:cNvPicPr>
            <a:picLocks noChangeAspect="1"/>
          </p:cNvPicPr>
          <p:nvPr/>
        </p:nvPicPr>
        <p:blipFill>
          <a:blip r:embed="rId3"/>
          <a:srcRect l="4167"/>
          <a:stretch/>
        </p:blipFill>
        <p:spPr>
          <a:xfrm>
            <a:off x="95060" y="2265121"/>
            <a:ext cx="5855663" cy="2630630"/>
          </a:xfrm>
          <a:prstGeom prst="rect">
            <a:avLst/>
          </a:prstGeom>
          <a:ln w="12700" cap="flat">
            <a:noFill/>
            <a:miter lim="400000"/>
          </a:ln>
          <a:effectLst/>
        </p:spPr>
      </p:pic>
      <p:pic>
        <p:nvPicPr>
          <p:cNvPr id="5" name="singlecell_vs_bullk.pdf" descr="singlecell_vs_bullk.pdf">
            <a:extLst>
              <a:ext uri="{FF2B5EF4-FFF2-40B4-BE49-F238E27FC236}">
                <a16:creationId xmlns:a16="http://schemas.microsoft.com/office/drawing/2014/main" id="{476E8F11-7BAF-D81F-4770-ABCFFF5B9842}"/>
              </a:ext>
            </a:extLst>
          </p:cNvPr>
          <p:cNvPicPr>
            <a:picLocks noChangeAspect="1"/>
          </p:cNvPicPr>
          <p:nvPr/>
        </p:nvPicPr>
        <p:blipFill>
          <a:blip r:embed="rId4"/>
          <a:srcRect l="3521"/>
          <a:stretch/>
        </p:blipFill>
        <p:spPr>
          <a:xfrm>
            <a:off x="131347" y="2247920"/>
            <a:ext cx="5894650" cy="2630431"/>
          </a:xfrm>
          <a:prstGeom prst="rect">
            <a:avLst/>
          </a:prstGeom>
          <a:ln w="12700" cap="flat">
            <a:noFill/>
            <a:miter lim="400000"/>
          </a:ln>
          <a:effectLst/>
        </p:spPr>
      </p:pic>
      <p:grpSp>
        <p:nvGrpSpPr>
          <p:cNvPr id="6" name="Group">
            <a:extLst>
              <a:ext uri="{FF2B5EF4-FFF2-40B4-BE49-F238E27FC236}">
                <a16:creationId xmlns:a16="http://schemas.microsoft.com/office/drawing/2014/main" id="{64A5AE4F-95BC-B100-2D12-B4839BC048DB}"/>
              </a:ext>
            </a:extLst>
          </p:cNvPr>
          <p:cNvGrpSpPr/>
          <p:nvPr/>
        </p:nvGrpSpPr>
        <p:grpSpPr>
          <a:xfrm>
            <a:off x="6768044" y="1769140"/>
            <a:ext cx="713644" cy="2146728"/>
            <a:chOff x="0" y="544061"/>
            <a:chExt cx="1903049" cy="5724605"/>
          </a:xfrm>
        </p:grpSpPr>
        <p:pic>
          <p:nvPicPr>
            <p:cNvPr id="8" name="shalek_fig1.pdf" descr="shalek_fig1.pdf">
              <a:extLst>
                <a:ext uri="{FF2B5EF4-FFF2-40B4-BE49-F238E27FC236}">
                  <a16:creationId xmlns:a16="http://schemas.microsoft.com/office/drawing/2014/main" id="{B0C803BB-CF68-D0D0-20E7-166F9E77F629}"/>
                </a:ext>
              </a:extLst>
            </p:cNvPr>
            <p:cNvPicPr>
              <a:picLocks noChangeAspect="1"/>
            </p:cNvPicPr>
            <p:nvPr/>
          </p:nvPicPr>
          <p:blipFill>
            <a:blip r:embed="rId5"/>
            <a:srcRect l="4015" t="5892" r="82139" b="5892"/>
            <a:stretch>
              <a:fillRect/>
            </a:stretch>
          </p:blipFill>
          <p:spPr>
            <a:xfrm>
              <a:off x="0" y="544061"/>
              <a:ext cx="1903049" cy="5724605"/>
            </a:xfrm>
            <a:prstGeom prst="rect">
              <a:avLst/>
            </a:prstGeom>
            <a:ln w="12700" cap="flat">
              <a:noFill/>
              <a:miter lim="400000"/>
            </a:ln>
            <a:effectLst/>
          </p:spPr>
        </p:pic>
        <p:sp>
          <p:nvSpPr>
            <p:cNvPr id="7" name="Bulk">
              <a:extLst>
                <a:ext uri="{FF2B5EF4-FFF2-40B4-BE49-F238E27FC236}">
                  <a16:creationId xmlns:a16="http://schemas.microsoft.com/office/drawing/2014/main" id="{0F2BB60C-018C-90BF-6E39-1867B5B8B476}"/>
                </a:ext>
              </a:extLst>
            </p:cNvPr>
            <p:cNvSpPr txBox="1"/>
            <p:nvPr/>
          </p:nvSpPr>
          <p:spPr>
            <a:xfrm>
              <a:off x="551336" y="2485906"/>
              <a:ext cx="991724" cy="6565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numCol="1" anchor="ctr">
              <a:spAutoFit/>
            </a:bodyPr>
            <a:lstStyle>
              <a:lvl1pPr>
                <a:defRPr sz="3600">
                  <a:latin typeface="DIN Alternate"/>
                  <a:ea typeface="DIN Alternate"/>
                  <a:cs typeface="DIN Alternate"/>
                  <a:sym typeface="DIN Alternate"/>
                </a:defRPr>
              </a:lvl1pPr>
            </a:lstStyle>
            <a:p>
              <a:r>
                <a:rPr sz="1350" b="1" dirty="0">
                  <a:solidFill>
                    <a:schemeClr val="bg1"/>
                  </a:solidFill>
                </a:rPr>
                <a:t>Bulk</a:t>
              </a:r>
            </a:p>
          </p:txBody>
        </p:sp>
      </p:grpSp>
      <p:pic>
        <p:nvPicPr>
          <p:cNvPr id="9" name="shalek_fig1.pdf" descr="shalek_fig1.pdf">
            <a:extLst>
              <a:ext uri="{FF2B5EF4-FFF2-40B4-BE49-F238E27FC236}">
                <a16:creationId xmlns:a16="http://schemas.microsoft.com/office/drawing/2014/main" id="{1FC1BF22-616C-55EB-83A0-D5D02719BBB6}"/>
              </a:ext>
            </a:extLst>
          </p:cNvPr>
          <p:cNvPicPr>
            <a:picLocks noChangeAspect="1"/>
          </p:cNvPicPr>
          <p:nvPr/>
        </p:nvPicPr>
        <p:blipFill>
          <a:blip r:embed="rId5"/>
          <a:srcRect l="33522" t="3393" r="3267" b="3393"/>
          <a:stretch>
            <a:fillRect/>
          </a:stretch>
        </p:blipFill>
        <p:spPr>
          <a:xfrm>
            <a:off x="5754469" y="4102648"/>
            <a:ext cx="3258184" cy="2268353"/>
          </a:xfrm>
          <a:prstGeom prst="rect">
            <a:avLst/>
          </a:prstGeom>
          <a:ln w="12700" cap="flat">
            <a:noFill/>
            <a:miter lim="400000"/>
          </a:ln>
          <a:effectLst/>
        </p:spPr>
      </p:pic>
      <p:sp>
        <p:nvSpPr>
          <p:cNvPr id="10" name="Single-cell">
            <a:extLst>
              <a:ext uri="{FF2B5EF4-FFF2-40B4-BE49-F238E27FC236}">
                <a16:creationId xmlns:a16="http://schemas.microsoft.com/office/drawing/2014/main" id="{F9D5CF88-277F-C600-291D-03BADC6B5828}"/>
              </a:ext>
            </a:extLst>
          </p:cNvPr>
          <p:cNvSpPr txBox="1"/>
          <p:nvPr/>
        </p:nvSpPr>
        <p:spPr>
          <a:xfrm>
            <a:off x="6974795" y="5126294"/>
            <a:ext cx="817531" cy="2462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numCol="1" anchor="ctr">
            <a:spAutoFit/>
          </a:bodyPr>
          <a:lstStyle>
            <a:lvl1pPr>
              <a:defRPr sz="3600">
                <a:latin typeface="DIN Alternate"/>
                <a:ea typeface="DIN Alternate"/>
                <a:cs typeface="DIN Alternate"/>
                <a:sym typeface="DIN Alternate"/>
              </a:defRPr>
            </a:lvl1pPr>
          </a:lstStyle>
          <a:p>
            <a:r>
              <a:rPr sz="1350" dirty="0">
                <a:solidFill>
                  <a:schemeClr val="bg1"/>
                </a:solidFill>
              </a:rPr>
              <a:t>Single-cell</a:t>
            </a:r>
          </a:p>
        </p:txBody>
      </p:sp>
      <p:sp>
        <p:nvSpPr>
          <p:cNvPr id="11" name="Rectangle 10">
            <a:extLst>
              <a:ext uri="{FF2B5EF4-FFF2-40B4-BE49-F238E27FC236}">
                <a16:creationId xmlns:a16="http://schemas.microsoft.com/office/drawing/2014/main" id="{252B5BC2-A519-826C-72D9-B558DF9824BB}"/>
              </a:ext>
            </a:extLst>
          </p:cNvPr>
          <p:cNvSpPr/>
          <p:nvPr/>
        </p:nvSpPr>
        <p:spPr>
          <a:xfrm>
            <a:off x="224400" y="6450369"/>
            <a:ext cx="6752492" cy="400110"/>
          </a:xfrm>
          <a:prstGeom prst="rect">
            <a:avLst/>
          </a:prstGeom>
        </p:spPr>
        <p:txBody>
          <a:bodyPr wrap="square">
            <a:spAutoFit/>
          </a:bodyPr>
          <a:lstStyle/>
          <a:p>
            <a:pPr algn="r">
              <a:defRPr sz="2600">
                <a:solidFill>
                  <a:srgbClr val="FFFFFF"/>
                </a:solidFill>
                <a:latin typeface="DIN Alternate"/>
                <a:ea typeface="DIN Alternate"/>
                <a:cs typeface="DIN Alternate"/>
                <a:sym typeface="DIN Alternate"/>
              </a:defRPr>
            </a:pPr>
            <a:r>
              <a:rPr lang="en-US" sz="2000" dirty="0">
                <a:solidFill>
                  <a:srgbClr val="C00000"/>
                </a:solidFill>
              </a:rPr>
              <a:t>Figures: 10X Genomics; </a:t>
            </a:r>
            <a:r>
              <a:rPr lang="en-US" sz="2000" dirty="0" err="1">
                <a:solidFill>
                  <a:srgbClr val="C00000"/>
                </a:solidFill>
              </a:rPr>
              <a:t>Shalek</a:t>
            </a:r>
            <a:r>
              <a:rPr lang="en-US" sz="2000" dirty="0">
                <a:solidFill>
                  <a:srgbClr val="C00000"/>
                </a:solidFill>
              </a:rPr>
              <a:t> AK et al., Nature 2014</a:t>
            </a:r>
          </a:p>
        </p:txBody>
      </p:sp>
      <p:sp>
        <p:nvSpPr>
          <p:cNvPr id="12" name="TextBox 11">
            <a:extLst>
              <a:ext uri="{FF2B5EF4-FFF2-40B4-BE49-F238E27FC236}">
                <a16:creationId xmlns:a16="http://schemas.microsoft.com/office/drawing/2014/main" id="{A9E87B49-156E-39E0-D500-915287BC8C72}"/>
              </a:ext>
            </a:extLst>
          </p:cNvPr>
          <p:cNvSpPr txBox="1"/>
          <p:nvPr/>
        </p:nvSpPr>
        <p:spPr>
          <a:xfrm rot="16200000">
            <a:off x="5379334" y="5187849"/>
            <a:ext cx="772969" cy="369332"/>
          </a:xfrm>
          <a:prstGeom prst="rect">
            <a:avLst/>
          </a:prstGeom>
          <a:noFill/>
        </p:spPr>
        <p:txBody>
          <a:bodyPr wrap="none" rtlCol="0">
            <a:spAutoFit/>
          </a:bodyPr>
          <a:lstStyle/>
          <a:p>
            <a:r>
              <a:rPr lang="en-US" dirty="0"/>
              <a:t>Genes</a:t>
            </a:r>
          </a:p>
        </p:txBody>
      </p:sp>
      <p:sp>
        <p:nvSpPr>
          <p:cNvPr id="13" name="TextBox 12">
            <a:extLst>
              <a:ext uri="{FF2B5EF4-FFF2-40B4-BE49-F238E27FC236}">
                <a16:creationId xmlns:a16="http://schemas.microsoft.com/office/drawing/2014/main" id="{5E2CFFC0-94E0-B3B7-42D5-A2B464AE7671}"/>
              </a:ext>
            </a:extLst>
          </p:cNvPr>
          <p:cNvSpPr txBox="1"/>
          <p:nvPr/>
        </p:nvSpPr>
        <p:spPr>
          <a:xfrm rot="16200000">
            <a:off x="6367358" y="2799328"/>
            <a:ext cx="772969" cy="369332"/>
          </a:xfrm>
          <a:prstGeom prst="rect">
            <a:avLst/>
          </a:prstGeom>
          <a:noFill/>
        </p:spPr>
        <p:txBody>
          <a:bodyPr wrap="none" rtlCol="0">
            <a:spAutoFit/>
          </a:bodyPr>
          <a:lstStyle/>
          <a:p>
            <a:r>
              <a:rPr lang="en-US" dirty="0"/>
              <a:t>Genes</a:t>
            </a:r>
          </a:p>
        </p:txBody>
      </p:sp>
      <p:sp>
        <p:nvSpPr>
          <p:cNvPr id="14" name="TextBox 13">
            <a:extLst>
              <a:ext uri="{FF2B5EF4-FFF2-40B4-BE49-F238E27FC236}">
                <a16:creationId xmlns:a16="http://schemas.microsoft.com/office/drawing/2014/main" id="{F3BC9E74-4FE1-85F7-102C-8354A34F37B1}"/>
              </a:ext>
            </a:extLst>
          </p:cNvPr>
          <p:cNvSpPr txBox="1"/>
          <p:nvPr/>
        </p:nvSpPr>
        <p:spPr>
          <a:xfrm>
            <a:off x="5908869" y="6158245"/>
            <a:ext cx="619080" cy="369332"/>
          </a:xfrm>
          <a:prstGeom prst="rect">
            <a:avLst/>
          </a:prstGeom>
          <a:noFill/>
        </p:spPr>
        <p:txBody>
          <a:bodyPr wrap="none" rtlCol="0">
            <a:spAutoFit/>
          </a:bodyPr>
          <a:lstStyle/>
          <a:p>
            <a:r>
              <a:rPr lang="en-US" dirty="0"/>
              <a:t>Cells</a:t>
            </a:r>
          </a:p>
        </p:txBody>
      </p:sp>
    </p:spTree>
    <p:extLst>
      <p:ext uri="{BB962C8B-B14F-4D97-AF65-F5344CB8AC3E}">
        <p14:creationId xmlns:p14="http://schemas.microsoft.com/office/powerpoint/2010/main" val="436764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49CAD-0415-73F9-BB5A-C247096D3C24}"/>
              </a:ext>
            </a:extLst>
          </p:cNvPr>
          <p:cNvSpPr>
            <a:spLocks noGrp="1"/>
          </p:cNvSpPr>
          <p:nvPr>
            <p:ph type="title"/>
          </p:nvPr>
        </p:nvSpPr>
        <p:spPr/>
        <p:txBody>
          <a:bodyPr>
            <a:normAutofit/>
          </a:bodyPr>
          <a:lstStyle/>
          <a:p>
            <a:r>
              <a:rPr lang="en-US" dirty="0"/>
              <a:t>Impact of single cell omics</a:t>
            </a:r>
          </a:p>
        </p:txBody>
      </p:sp>
      <p:sp>
        <p:nvSpPr>
          <p:cNvPr id="8" name="TextBox 7">
            <a:extLst>
              <a:ext uri="{FF2B5EF4-FFF2-40B4-BE49-F238E27FC236}">
                <a16:creationId xmlns:a16="http://schemas.microsoft.com/office/drawing/2014/main" id="{A9D3ACC5-42E3-341C-8361-742C80DBED1F}"/>
              </a:ext>
            </a:extLst>
          </p:cNvPr>
          <p:cNvSpPr txBox="1"/>
          <p:nvPr/>
        </p:nvSpPr>
        <p:spPr>
          <a:xfrm>
            <a:off x="0" y="6396335"/>
            <a:ext cx="8978900" cy="461665"/>
          </a:xfrm>
          <a:prstGeom prst="rect">
            <a:avLst/>
          </a:prstGeom>
          <a:noFill/>
        </p:spPr>
        <p:txBody>
          <a:bodyPr wrap="square">
            <a:spAutoFit/>
          </a:bodyPr>
          <a:lstStyle/>
          <a:p>
            <a:r>
              <a:rPr lang="en-US" sz="1200" dirty="0">
                <a:effectLst/>
                <a:latin typeface="Arial Narrow" panose="020B0604020202020204" pitchFamily="34" charset="0"/>
                <a:cs typeface="Arial Narrow" panose="020B0604020202020204" pitchFamily="34" charset="0"/>
              </a:rPr>
              <a:t>Rood, J.E., </a:t>
            </a:r>
            <a:r>
              <a:rPr lang="en-US" sz="1200" dirty="0" err="1">
                <a:effectLst/>
                <a:latin typeface="Arial Narrow" panose="020B0604020202020204" pitchFamily="34" charset="0"/>
                <a:cs typeface="Arial Narrow" panose="020B0604020202020204" pitchFamily="34" charset="0"/>
              </a:rPr>
              <a:t>Maartens</a:t>
            </a:r>
            <a:r>
              <a:rPr lang="en-US" sz="1200" dirty="0">
                <a:effectLst/>
                <a:latin typeface="Arial Narrow" panose="020B0604020202020204" pitchFamily="34" charset="0"/>
                <a:cs typeface="Arial Narrow" panose="020B0604020202020204" pitchFamily="34" charset="0"/>
              </a:rPr>
              <a:t>, A., </a:t>
            </a:r>
            <a:r>
              <a:rPr lang="en-US" sz="1200" dirty="0" err="1">
                <a:effectLst/>
                <a:latin typeface="Arial Narrow" panose="020B0604020202020204" pitchFamily="34" charset="0"/>
                <a:cs typeface="Arial Narrow" panose="020B0604020202020204" pitchFamily="34" charset="0"/>
              </a:rPr>
              <a:t>Hupalowska</a:t>
            </a:r>
            <a:r>
              <a:rPr lang="en-US" sz="1200" dirty="0">
                <a:effectLst/>
                <a:latin typeface="Arial Narrow" panose="020B0604020202020204" pitchFamily="34" charset="0"/>
                <a:cs typeface="Arial Narrow" panose="020B0604020202020204" pitchFamily="34" charset="0"/>
              </a:rPr>
              <a:t>, A., </a:t>
            </a:r>
            <a:r>
              <a:rPr lang="en-US" sz="1200" dirty="0" err="1">
                <a:effectLst/>
                <a:latin typeface="Arial Narrow" panose="020B0604020202020204" pitchFamily="34" charset="0"/>
                <a:cs typeface="Arial Narrow" panose="020B0604020202020204" pitchFamily="34" charset="0"/>
              </a:rPr>
              <a:t>Teichmann</a:t>
            </a:r>
            <a:r>
              <a:rPr lang="en-US" sz="1200" dirty="0">
                <a:effectLst/>
                <a:latin typeface="Arial Narrow" panose="020B0604020202020204" pitchFamily="34" charset="0"/>
                <a:cs typeface="Arial Narrow" panose="020B0604020202020204" pitchFamily="34" charset="0"/>
              </a:rPr>
              <a:t>, S.A., Regev, A., 2022. Impact of the Human Cell Atlas on medicine. Nat Med 28, 2486–2496. </a:t>
            </a:r>
            <a:r>
              <a:rPr lang="en-US" sz="1200" dirty="0">
                <a:effectLst/>
                <a:latin typeface="Arial Narrow" panose="020B0604020202020204" pitchFamily="34" charset="0"/>
                <a:cs typeface="Arial Narrow" panose="020B0604020202020204" pitchFamily="34" charset="0"/>
                <a:hlinkClick r:id="rId3"/>
              </a:rPr>
              <a:t>https://doi.org/10.1038/s41591-022-02104-7</a:t>
            </a:r>
            <a:endParaRPr lang="en-US" sz="1200" dirty="0">
              <a:effectLst/>
              <a:latin typeface="Arial Narrow" panose="020B0604020202020204" pitchFamily="34" charset="0"/>
              <a:cs typeface="Arial Narrow" panose="020B0604020202020204" pitchFamily="34" charset="0"/>
            </a:endParaRPr>
          </a:p>
        </p:txBody>
      </p:sp>
      <p:pic>
        <p:nvPicPr>
          <p:cNvPr id="10" name="Picture 9">
            <a:extLst>
              <a:ext uri="{FF2B5EF4-FFF2-40B4-BE49-F238E27FC236}">
                <a16:creationId xmlns:a16="http://schemas.microsoft.com/office/drawing/2014/main" id="{09F072E3-B9CE-CDCF-305F-CA06448C8152}"/>
              </a:ext>
            </a:extLst>
          </p:cNvPr>
          <p:cNvPicPr>
            <a:picLocks noChangeAspect="1"/>
          </p:cNvPicPr>
          <p:nvPr/>
        </p:nvPicPr>
        <p:blipFill>
          <a:blip r:embed="rId4"/>
          <a:stretch>
            <a:fillRect/>
          </a:stretch>
        </p:blipFill>
        <p:spPr>
          <a:xfrm>
            <a:off x="4125579" y="1136696"/>
            <a:ext cx="4544214" cy="810491"/>
          </a:xfrm>
          <a:prstGeom prst="rect">
            <a:avLst/>
          </a:prstGeom>
        </p:spPr>
      </p:pic>
      <p:pic>
        <p:nvPicPr>
          <p:cNvPr id="15" name="Picture 14">
            <a:extLst>
              <a:ext uri="{FF2B5EF4-FFF2-40B4-BE49-F238E27FC236}">
                <a16:creationId xmlns:a16="http://schemas.microsoft.com/office/drawing/2014/main" id="{1475C182-6ED9-C8C1-2848-4EEC361895E5}"/>
              </a:ext>
            </a:extLst>
          </p:cNvPr>
          <p:cNvPicPr>
            <a:picLocks noChangeAspect="1"/>
          </p:cNvPicPr>
          <p:nvPr/>
        </p:nvPicPr>
        <p:blipFill>
          <a:blip r:embed="rId5"/>
          <a:stretch>
            <a:fillRect/>
          </a:stretch>
        </p:blipFill>
        <p:spPr>
          <a:xfrm>
            <a:off x="4125579" y="4462034"/>
            <a:ext cx="4765550" cy="1434292"/>
          </a:xfrm>
          <a:prstGeom prst="rect">
            <a:avLst/>
          </a:prstGeom>
        </p:spPr>
      </p:pic>
      <p:pic>
        <p:nvPicPr>
          <p:cNvPr id="17" name="Picture 16">
            <a:extLst>
              <a:ext uri="{FF2B5EF4-FFF2-40B4-BE49-F238E27FC236}">
                <a16:creationId xmlns:a16="http://schemas.microsoft.com/office/drawing/2014/main" id="{E56DB48A-AD43-4B17-8B26-57786CA3C2AD}"/>
              </a:ext>
            </a:extLst>
          </p:cNvPr>
          <p:cNvPicPr>
            <a:picLocks noChangeAspect="1"/>
          </p:cNvPicPr>
          <p:nvPr/>
        </p:nvPicPr>
        <p:blipFill>
          <a:blip r:embed="rId6"/>
          <a:stretch>
            <a:fillRect/>
          </a:stretch>
        </p:blipFill>
        <p:spPr>
          <a:xfrm>
            <a:off x="4125579" y="2076177"/>
            <a:ext cx="6400800" cy="952500"/>
          </a:xfrm>
          <a:prstGeom prst="rect">
            <a:avLst/>
          </a:prstGeom>
        </p:spPr>
      </p:pic>
      <p:pic>
        <p:nvPicPr>
          <p:cNvPr id="19" name="Picture 18">
            <a:extLst>
              <a:ext uri="{FF2B5EF4-FFF2-40B4-BE49-F238E27FC236}">
                <a16:creationId xmlns:a16="http://schemas.microsoft.com/office/drawing/2014/main" id="{8478A90B-EEC6-19C2-7B34-51BCA34D2202}"/>
              </a:ext>
            </a:extLst>
          </p:cNvPr>
          <p:cNvPicPr>
            <a:picLocks noChangeAspect="1"/>
          </p:cNvPicPr>
          <p:nvPr/>
        </p:nvPicPr>
        <p:blipFill>
          <a:blip r:embed="rId7"/>
          <a:stretch>
            <a:fillRect/>
          </a:stretch>
        </p:blipFill>
        <p:spPr>
          <a:xfrm>
            <a:off x="4125579" y="3312484"/>
            <a:ext cx="5272421" cy="933348"/>
          </a:xfrm>
          <a:prstGeom prst="rect">
            <a:avLst/>
          </a:prstGeom>
        </p:spPr>
      </p:pic>
      <p:pic>
        <p:nvPicPr>
          <p:cNvPr id="4" name="Picture 3" descr="A diagram of a person with different types of drugs&#10;&#10;Description automatically generated">
            <a:extLst>
              <a:ext uri="{FF2B5EF4-FFF2-40B4-BE49-F238E27FC236}">
                <a16:creationId xmlns:a16="http://schemas.microsoft.com/office/drawing/2014/main" id="{DF4225D8-71BF-4C7A-9C2A-42052D2E66F9}"/>
              </a:ext>
            </a:extLst>
          </p:cNvPr>
          <p:cNvPicPr>
            <a:picLocks noChangeAspect="1"/>
          </p:cNvPicPr>
          <p:nvPr/>
        </p:nvPicPr>
        <p:blipFill>
          <a:blip r:embed="rId8"/>
          <a:stretch>
            <a:fillRect/>
          </a:stretch>
        </p:blipFill>
        <p:spPr>
          <a:xfrm>
            <a:off x="252871" y="1319514"/>
            <a:ext cx="3219162" cy="5100104"/>
          </a:xfrm>
          <a:prstGeom prst="rect">
            <a:avLst/>
          </a:prstGeom>
        </p:spPr>
      </p:pic>
    </p:spTree>
    <p:extLst>
      <p:ext uri="{BB962C8B-B14F-4D97-AF65-F5344CB8AC3E}">
        <p14:creationId xmlns:p14="http://schemas.microsoft.com/office/powerpoint/2010/main" val="1019824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F3737CAE-CBD2-095F-AA1C-580381FDBE6F}"/>
              </a:ext>
            </a:extLst>
          </p:cNvPr>
          <p:cNvGrpSpPr/>
          <p:nvPr/>
        </p:nvGrpSpPr>
        <p:grpSpPr>
          <a:xfrm>
            <a:off x="3559198" y="2480367"/>
            <a:ext cx="1265609" cy="2006705"/>
            <a:chOff x="3559198" y="2480367"/>
            <a:chExt cx="1265609" cy="2006705"/>
          </a:xfrm>
        </p:grpSpPr>
        <p:cxnSp>
          <p:nvCxnSpPr>
            <p:cNvPr id="30" name="Straight Connector 29">
              <a:extLst>
                <a:ext uri="{FF2B5EF4-FFF2-40B4-BE49-F238E27FC236}">
                  <a16:creationId xmlns:a16="http://schemas.microsoft.com/office/drawing/2014/main" id="{2D1C9A0D-7FB4-4D45-14FD-0E9A96C49C7E}"/>
                </a:ext>
              </a:extLst>
            </p:cNvPr>
            <p:cNvCxnSpPr>
              <a:cxnSpLocks/>
            </p:cNvCxnSpPr>
            <p:nvPr/>
          </p:nvCxnSpPr>
          <p:spPr>
            <a:xfrm>
              <a:off x="4172276" y="2480367"/>
              <a:ext cx="0" cy="1064517"/>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34A7D949-003A-5922-131D-3C6ECD4C590F}"/>
                </a:ext>
              </a:extLst>
            </p:cNvPr>
            <p:cNvCxnSpPr>
              <a:cxnSpLocks/>
            </p:cNvCxnSpPr>
            <p:nvPr/>
          </p:nvCxnSpPr>
          <p:spPr>
            <a:xfrm flipH="1">
              <a:off x="3559198" y="3544884"/>
              <a:ext cx="634823" cy="942188"/>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F520DF6B-176D-A657-24F5-52978827CC52}"/>
                </a:ext>
              </a:extLst>
            </p:cNvPr>
            <p:cNvCxnSpPr>
              <a:cxnSpLocks/>
            </p:cNvCxnSpPr>
            <p:nvPr/>
          </p:nvCxnSpPr>
          <p:spPr>
            <a:xfrm>
              <a:off x="4172276" y="3544884"/>
              <a:ext cx="652531" cy="917576"/>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 name="Title 1">
            <a:extLst>
              <a:ext uri="{FF2B5EF4-FFF2-40B4-BE49-F238E27FC236}">
                <a16:creationId xmlns:a16="http://schemas.microsoft.com/office/drawing/2014/main" id="{F1D2805A-B52D-F003-7422-380F926A6793}"/>
              </a:ext>
            </a:extLst>
          </p:cNvPr>
          <p:cNvSpPr>
            <a:spLocks noGrp="1"/>
          </p:cNvSpPr>
          <p:nvPr>
            <p:ph type="title"/>
          </p:nvPr>
        </p:nvSpPr>
        <p:spPr/>
        <p:txBody>
          <a:bodyPr>
            <a:normAutofit fontScale="90000"/>
          </a:bodyPr>
          <a:lstStyle/>
          <a:p>
            <a:r>
              <a:rPr lang="en-US" dirty="0"/>
              <a:t>Defining GRNs on lineages from single cell </a:t>
            </a:r>
            <a:r>
              <a:rPr lang="en-US" dirty="0" err="1"/>
              <a:t>omic</a:t>
            </a:r>
            <a:r>
              <a:rPr lang="en-US" dirty="0"/>
              <a:t> data</a:t>
            </a:r>
          </a:p>
        </p:txBody>
      </p:sp>
      <p:sp>
        <p:nvSpPr>
          <p:cNvPr id="17" name="TextBox 16">
            <a:extLst>
              <a:ext uri="{FF2B5EF4-FFF2-40B4-BE49-F238E27FC236}">
                <a16:creationId xmlns:a16="http://schemas.microsoft.com/office/drawing/2014/main" id="{F79DE8B3-A148-DA58-8A44-AA7BA4B7839B}"/>
              </a:ext>
            </a:extLst>
          </p:cNvPr>
          <p:cNvSpPr txBox="1"/>
          <p:nvPr/>
        </p:nvSpPr>
        <p:spPr>
          <a:xfrm>
            <a:off x="253086" y="1310755"/>
            <a:ext cx="2355132" cy="369332"/>
          </a:xfrm>
          <a:prstGeom prst="rect">
            <a:avLst/>
          </a:prstGeom>
          <a:noFill/>
        </p:spPr>
        <p:txBody>
          <a:bodyPr wrap="none" rtlCol="0">
            <a:spAutoFit/>
          </a:bodyPr>
          <a:lstStyle/>
          <a:p>
            <a:r>
              <a:rPr lang="en-US" b="1" dirty="0">
                <a:latin typeface="Arial Narrow" panose="020B0604020202020204" pitchFamily="34" charset="0"/>
                <a:cs typeface="Arial Narrow" panose="020B0604020202020204" pitchFamily="34" charset="0"/>
              </a:rPr>
              <a:t>What are the cell types?</a:t>
            </a:r>
          </a:p>
        </p:txBody>
      </p:sp>
      <p:sp>
        <p:nvSpPr>
          <p:cNvPr id="18" name="TextBox 17">
            <a:extLst>
              <a:ext uri="{FF2B5EF4-FFF2-40B4-BE49-F238E27FC236}">
                <a16:creationId xmlns:a16="http://schemas.microsoft.com/office/drawing/2014/main" id="{5F78D8D2-F83F-ADEB-C83E-096232D688C3}"/>
              </a:ext>
            </a:extLst>
          </p:cNvPr>
          <p:cNvSpPr txBox="1"/>
          <p:nvPr/>
        </p:nvSpPr>
        <p:spPr>
          <a:xfrm>
            <a:off x="3116642" y="1324171"/>
            <a:ext cx="2154757" cy="369332"/>
          </a:xfrm>
          <a:prstGeom prst="rect">
            <a:avLst/>
          </a:prstGeom>
          <a:noFill/>
        </p:spPr>
        <p:txBody>
          <a:bodyPr wrap="none" rtlCol="0">
            <a:spAutoFit/>
          </a:bodyPr>
          <a:lstStyle/>
          <a:p>
            <a:r>
              <a:rPr lang="en-US" b="1" dirty="0">
                <a:latin typeface="Arial Narrow" panose="020B0604020202020204" pitchFamily="34" charset="0"/>
                <a:cs typeface="Arial Narrow" panose="020B0604020202020204" pitchFamily="34" charset="0"/>
              </a:rPr>
              <a:t>How are they related?</a:t>
            </a:r>
          </a:p>
        </p:txBody>
      </p:sp>
      <p:sp>
        <p:nvSpPr>
          <p:cNvPr id="25" name="Freeform 99">
            <a:extLst>
              <a:ext uri="{FF2B5EF4-FFF2-40B4-BE49-F238E27FC236}">
                <a16:creationId xmlns:a16="http://schemas.microsoft.com/office/drawing/2014/main" id="{DD85D6E1-4A4E-FA5D-889A-1C3597C88330}"/>
              </a:ext>
            </a:extLst>
          </p:cNvPr>
          <p:cNvSpPr/>
          <p:nvPr/>
        </p:nvSpPr>
        <p:spPr>
          <a:xfrm>
            <a:off x="1038099" y="5745925"/>
            <a:ext cx="451069" cy="615889"/>
          </a:xfrm>
          <a:custGeom>
            <a:avLst/>
            <a:gdLst>
              <a:gd name="connsiteX0" fmla="*/ 61172 w 1276146"/>
              <a:gd name="connsiteY0" fmla="*/ 120980 h 1063057"/>
              <a:gd name="connsiteX1" fmla="*/ 110600 w 1276146"/>
              <a:gd name="connsiteY1" fmla="*/ 738817 h 1063057"/>
              <a:gd name="connsiteX2" fmla="*/ 147670 w 1276146"/>
              <a:gd name="connsiteY2" fmla="*/ 1060093 h 1063057"/>
              <a:gd name="connsiteX3" fmla="*/ 629583 w 1276146"/>
              <a:gd name="connsiteY3" fmla="*/ 899455 h 1063057"/>
              <a:gd name="connsiteX4" fmla="*/ 1148567 w 1276146"/>
              <a:gd name="connsiteY4" fmla="*/ 911812 h 1063057"/>
              <a:gd name="connsiteX5" fmla="*/ 1272135 w 1276146"/>
              <a:gd name="connsiteY5" fmla="*/ 392828 h 1063057"/>
              <a:gd name="connsiteX6" fmla="*/ 1049713 w 1276146"/>
              <a:gd name="connsiteY6" fmla="*/ 22126 h 1063057"/>
              <a:gd name="connsiteX7" fmla="*/ 61172 w 1276146"/>
              <a:gd name="connsiteY7" fmla="*/ 120980 h 106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6146" h="1063057">
                <a:moveTo>
                  <a:pt x="61172" y="120980"/>
                </a:moveTo>
                <a:cubicBezTo>
                  <a:pt x="-95347" y="240429"/>
                  <a:pt x="96184" y="582298"/>
                  <a:pt x="110600" y="738817"/>
                </a:cubicBezTo>
                <a:cubicBezTo>
                  <a:pt x="125016" y="895336"/>
                  <a:pt x="61173" y="1033320"/>
                  <a:pt x="147670" y="1060093"/>
                </a:cubicBezTo>
                <a:cubicBezTo>
                  <a:pt x="234167" y="1086866"/>
                  <a:pt x="462767" y="924168"/>
                  <a:pt x="629583" y="899455"/>
                </a:cubicBezTo>
                <a:cubicBezTo>
                  <a:pt x="796399" y="874742"/>
                  <a:pt x="1041475" y="996250"/>
                  <a:pt x="1148567" y="911812"/>
                </a:cubicBezTo>
                <a:cubicBezTo>
                  <a:pt x="1255659" y="827374"/>
                  <a:pt x="1288611" y="541109"/>
                  <a:pt x="1272135" y="392828"/>
                </a:cubicBezTo>
                <a:cubicBezTo>
                  <a:pt x="1255659" y="244547"/>
                  <a:pt x="1249481" y="69493"/>
                  <a:pt x="1049713" y="22126"/>
                </a:cubicBezTo>
                <a:cubicBezTo>
                  <a:pt x="849945" y="-25241"/>
                  <a:pt x="217691" y="1531"/>
                  <a:pt x="61172" y="120980"/>
                </a:cubicBezTo>
                <a:close/>
              </a:path>
            </a:pathLst>
          </a:custGeom>
          <a:solidFill>
            <a:schemeClr val="accent4">
              <a:lumMod val="40000"/>
              <a:lumOff val="60000"/>
              <a:alpha val="59000"/>
            </a:schemeClr>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Helvetica" pitchFamily="2" charset="0"/>
                <a:cs typeface="Arial" panose="020B0604020202020204" pitchFamily="34" charset="0"/>
              </a:rPr>
              <a:t>C</a:t>
            </a:r>
            <a:r>
              <a:rPr lang="en-US" sz="1600" b="1" baseline="-25000" dirty="0">
                <a:solidFill>
                  <a:schemeClr val="tx1"/>
                </a:solidFill>
                <a:latin typeface="Helvetica" pitchFamily="2" charset="0"/>
                <a:cs typeface="Arial" panose="020B0604020202020204" pitchFamily="34" charset="0"/>
              </a:rPr>
              <a:t>3</a:t>
            </a:r>
          </a:p>
        </p:txBody>
      </p:sp>
      <p:sp>
        <p:nvSpPr>
          <p:cNvPr id="27" name="Freeform: Shape 42">
            <a:extLst>
              <a:ext uri="{FF2B5EF4-FFF2-40B4-BE49-F238E27FC236}">
                <a16:creationId xmlns:a16="http://schemas.microsoft.com/office/drawing/2014/main" id="{5A3412FF-6E8F-2F67-21C5-333F89BA9C7D}"/>
              </a:ext>
            </a:extLst>
          </p:cNvPr>
          <p:cNvSpPr/>
          <p:nvPr/>
        </p:nvSpPr>
        <p:spPr>
          <a:xfrm>
            <a:off x="996171" y="4394065"/>
            <a:ext cx="456689" cy="637494"/>
          </a:xfrm>
          <a:custGeom>
            <a:avLst/>
            <a:gdLst>
              <a:gd name="connsiteX0" fmla="*/ 32283 w 1223867"/>
              <a:gd name="connsiteY0" fmla="*/ 1114790 h 1185412"/>
              <a:gd name="connsiteX1" fmla="*/ 139860 w 1223867"/>
              <a:gd name="connsiteY1" fmla="*/ 1007214 h 1185412"/>
              <a:gd name="connsiteX2" fmla="*/ 155228 w 1223867"/>
              <a:gd name="connsiteY2" fmla="*/ 907321 h 1185412"/>
              <a:gd name="connsiteX3" fmla="*/ 124492 w 1223867"/>
              <a:gd name="connsiteY3" fmla="*/ 584592 h 1185412"/>
              <a:gd name="connsiteX4" fmla="*/ 155228 w 1223867"/>
              <a:gd name="connsiteY4" fmla="*/ 315651 h 1185412"/>
              <a:gd name="connsiteX5" fmla="*/ 262804 w 1223867"/>
              <a:gd name="connsiteY5" fmla="*/ 200390 h 1185412"/>
              <a:gd name="connsiteX6" fmla="*/ 485641 w 1223867"/>
              <a:gd name="connsiteY6" fmla="*/ 108182 h 1185412"/>
              <a:gd name="connsiteX7" fmla="*/ 739214 w 1223867"/>
              <a:gd name="connsiteY7" fmla="*/ 108182 h 1185412"/>
              <a:gd name="connsiteX8" fmla="*/ 954367 w 1223867"/>
              <a:gd name="connsiteY8" fmla="*/ 108182 h 1185412"/>
              <a:gd name="connsiteX9" fmla="*/ 1023524 w 1223867"/>
              <a:gd name="connsiteY9" fmla="*/ 100498 h 1185412"/>
              <a:gd name="connsiteX10" fmla="*/ 1115732 w 1223867"/>
              <a:gd name="connsiteY10" fmla="*/ 31341 h 1185412"/>
              <a:gd name="connsiteX11" fmla="*/ 1192572 w 1223867"/>
              <a:gd name="connsiteY11" fmla="*/ 8289 h 1185412"/>
              <a:gd name="connsiteX12" fmla="*/ 1115732 w 1223867"/>
              <a:gd name="connsiteY12" fmla="*/ 169654 h 1185412"/>
              <a:gd name="connsiteX13" fmla="*/ 1131100 w 1223867"/>
              <a:gd name="connsiteY13" fmla="*/ 284914 h 1185412"/>
              <a:gd name="connsiteX14" fmla="*/ 1192572 w 1223867"/>
              <a:gd name="connsiteY14" fmla="*/ 438595 h 1185412"/>
              <a:gd name="connsiteX15" fmla="*/ 1223309 w 1223867"/>
              <a:gd name="connsiteY15" fmla="*/ 669116 h 1185412"/>
              <a:gd name="connsiteX16" fmla="*/ 1200256 w 1223867"/>
              <a:gd name="connsiteY16" fmla="*/ 861217 h 1185412"/>
              <a:gd name="connsiteX17" fmla="*/ 1069628 w 1223867"/>
              <a:gd name="connsiteY17" fmla="*/ 1007214 h 1185412"/>
              <a:gd name="connsiteX18" fmla="*/ 885211 w 1223867"/>
              <a:gd name="connsiteY18" fmla="*/ 1099422 h 1185412"/>
              <a:gd name="connsiteX19" fmla="*/ 554798 w 1223867"/>
              <a:gd name="connsiteY19" fmla="*/ 1176262 h 1185412"/>
              <a:gd name="connsiteX20" fmla="*/ 301224 w 1223867"/>
              <a:gd name="connsiteY20" fmla="*/ 1114790 h 1185412"/>
              <a:gd name="connsiteX21" fmla="*/ 201332 w 1223867"/>
              <a:gd name="connsiteY21" fmla="*/ 1099422 h 1185412"/>
              <a:gd name="connsiteX22" fmla="*/ 93756 w 1223867"/>
              <a:gd name="connsiteY22" fmla="*/ 1153210 h 1185412"/>
              <a:gd name="connsiteX23" fmla="*/ 1547 w 1223867"/>
              <a:gd name="connsiteY23" fmla="*/ 1183946 h 1185412"/>
              <a:gd name="connsiteX24" fmla="*/ 32283 w 1223867"/>
              <a:gd name="connsiteY24" fmla="*/ 1114790 h 118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23867" h="1185412">
                <a:moveTo>
                  <a:pt x="32283" y="1114790"/>
                </a:moveTo>
                <a:cubicBezTo>
                  <a:pt x="55335" y="1085335"/>
                  <a:pt x="119369" y="1041792"/>
                  <a:pt x="139860" y="1007214"/>
                </a:cubicBezTo>
                <a:cubicBezTo>
                  <a:pt x="160351" y="972636"/>
                  <a:pt x="157789" y="977758"/>
                  <a:pt x="155228" y="907321"/>
                </a:cubicBezTo>
                <a:cubicBezTo>
                  <a:pt x="152667" y="836884"/>
                  <a:pt x="124492" y="683204"/>
                  <a:pt x="124492" y="584592"/>
                </a:cubicBezTo>
                <a:cubicBezTo>
                  <a:pt x="124492" y="485980"/>
                  <a:pt x="132176" y="379685"/>
                  <a:pt x="155228" y="315651"/>
                </a:cubicBezTo>
                <a:cubicBezTo>
                  <a:pt x="178280" y="251617"/>
                  <a:pt x="207735" y="234968"/>
                  <a:pt x="262804" y="200390"/>
                </a:cubicBezTo>
                <a:cubicBezTo>
                  <a:pt x="317873" y="165812"/>
                  <a:pt x="406239" y="123550"/>
                  <a:pt x="485641" y="108182"/>
                </a:cubicBezTo>
                <a:cubicBezTo>
                  <a:pt x="565043" y="92814"/>
                  <a:pt x="739214" y="108182"/>
                  <a:pt x="739214" y="108182"/>
                </a:cubicBezTo>
                <a:lnTo>
                  <a:pt x="954367" y="108182"/>
                </a:lnTo>
                <a:cubicBezTo>
                  <a:pt x="1001752" y="106901"/>
                  <a:pt x="996630" y="113305"/>
                  <a:pt x="1023524" y="100498"/>
                </a:cubicBezTo>
                <a:cubicBezTo>
                  <a:pt x="1050418" y="87691"/>
                  <a:pt x="1087557" y="46709"/>
                  <a:pt x="1115732" y="31341"/>
                </a:cubicBezTo>
                <a:cubicBezTo>
                  <a:pt x="1143907" y="15973"/>
                  <a:pt x="1192572" y="-14763"/>
                  <a:pt x="1192572" y="8289"/>
                </a:cubicBezTo>
                <a:cubicBezTo>
                  <a:pt x="1192572" y="31341"/>
                  <a:pt x="1125977" y="123550"/>
                  <a:pt x="1115732" y="169654"/>
                </a:cubicBezTo>
                <a:cubicBezTo>
                  <a:pt x="1105487" y="215758"/>
                  <a:pt x="1118293" y="240091"/>
                  <a:pt x="1131100" y="284914"/>
                </a:cubicBezTo>
                <a:cubicBezTo>
                  <a:pt x="1143907" y="329737"/>
                  <a:pt x="1177204" y="374562"/>
                  <a:pt x="1192572" y="438595"/>
                </a:cubicBezTo>
                <a:cubicBezTo>
                  <a:pt x="1207940" y="502628"/>
                  <a:pt x="1222028" y="598679"/>
                  <a:pt x="1223309" y="669116"/>
                </a:cubicBezTo>
                <a:cubicBezTo>
                  <a:pt x="1224590" y="739553"/>
                  <a:pt x="1225869" y="804867"/>
                  <a:pt x="1200256" y="861217"/>
                </a:cubicBezTo>
                <a:cubicBezTo>
                  <a:pt x="1174643" y="917567"/>
                  <a:pt x="1122135" y="967513"/>
                  <a:pt x="1069628" y="1007214"/>
                </a:cubicBezTo>
                <a:cubicBezTo>
                  <a:pt x="1017121" y="1046915"/>
                  <a:pt x="971016" y="1071247"/>
                  <a:pt x="885211" y="1099422"/>
                </a:cubicBezTo>
                <a:cubicBezTo>
                  <a:pt x="799406" y="1127597"/>
                  <a:pt x="652129" y="1173701"/>
                  <a:pt x="554798" y="1176262"/>
                </a:cubicBezTo>
                <a:cubicBezTo>
                  <a:pt x="457467" y="1178823"/>
                  <a:pt x="360135" y="1127597"/>
                  <a:pt x="301224" y="1114790"/>
                </a:cubicBezTo>
                <a:cubicBezTo>
                  <a:pt x="242313" y="1101983"/>
                  <a:pt x="235910" y="1093019"/>
                  <a:pt x="201332" y="1099422"/>
                </a:cubicBezTo>
                <a:cubicBezTo>
                  <a:pt x="166754" y="1105825"/>
                  <a:pt x="127054" y="1139123"/>
                  <a:pt x="93756" y="1153210"/>
                </a:cubicBezTo>
                <a:cubicBezTo>
                  <a:pt x="60459" y="1167297"/>
                  <a:pt x="7950" y="1191630"/>
                  <a:pt x="1547" y="1183946"/>
                </a:cubicBezTo>
                <a:cubicBezTo>
                  <a:pt x="-4856" y="1176262"/>
                  <a:pt x="9231" y="1144245"/>
                  <a:pt x="32283" y="1114790"/>
                </a:cubicBezTo>
                <a:close/>
              </a:path>
            </a:pathLst>
          </a:custGeom>
          <a:solidFill>
            <a:schemeClr val="accent1">
              <a:lumMod val="75000"/>
              <a:alpha val="71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Helvetica" pitchFamily="2" charset="0"/>
                <a:cs typeface="Arial" panose="020B0604020202020204" pitchFamily="34" charset="0"/>
              </a:rPr>
              <a:t>C</a:t>
            </a:r>
            <a:r>
              <a:rPr lang="en-US" sz="1600" b="1" baseline="-25000" dirty="0">
                <a:solidFill>
                  <a:schemeClr val="tx1"/>
                </a:solidFill>
                <a:latin typeface="Helvetica" pitchFamily="2" charset="0"/>
                <a:cs typeface="Arial" panose="020B0604020202020204" pitchFamily="34" charset="0"/>
              </a:rPr>
              <a:t>2</a:t>
            </a:r>
          </a:p>
        </p:txBody>
      </p:sp>
      <p:sp>
        <p:nvSpPr>
          <p:cNvPr id="28" name="Oval 27">
            <a:extLst>
              <a:ext uri="{FF2B5EF4-FFF2-40B4-BE49-F238E27FC236}">
                <a16:creationId xmlns:a16="http://schemas.microsoft.com/office/drawing/2014/main" id="{DA1B184D-41C5-B2A1-5A8C-8F57494B7771}"/>
              </a:ext>
            </a:extLst>
          </p:cNvPr>
          <p:cNvSpPr/>
          <p:nvPr/>
        </p:nvSpPr>
        <p:spPr>
          <a:xfrm>
            <a:off x="938363" y="1900100"/>
            <a:ext cx="637899" cy="611671"/>
          </a:xfrm>
          <a:prstGeom prst="ellipse">
            <a:avLst/>
          </a:prstGeom>
          <a:solidFill>
            <a:schemeClr val="accent6">
              <a:lumMod val="40000"/>
              <a:lumOff val="60000"/>
            </a:schemeClr>
          </a:solidFill>
          <a:ln w="31750">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latin typeface="Helvetica" pitchFamily="2" charset="0"/>
              </a:rPr>
              <a:t>C</a:t>
            </a:r>
            <a:r>
              <a:rPr lang="en-US" b="1" baseline="-25000" dirty="0">
                <a:solidFill>
                  <a:schemeClr val="tx1"/>
                </a:solidFill>
                <a:latin typeface="Helvetica" pitchFamily="2" charset="0"/>
              </a:rPr>
              <a:t>0</a:t>
            </a:r>
          </a:p>
        </p:txBody>
      </p:sp>
      <p:grpSp>
        <p:nvGrpSpPr>
          <p:cNvPr id="9" name="Group 8">
            <a:extLst>
              <a:ext uri="{FF2B5EF4-FFF2-40B4-BE49-F238E27FC236}">
                <a16:creationId xmlns:a16="http://schemas.microsoft.com/office/drawing/2014/main" id="{EF14AF21-4983-1949-B3FA-486D67086C7B}"/>
              </a:ext>
            </a:extLst>
          </p:cNvPr>
          <p:cNvGrpSpPr/>
          <p:nvPr/>
        </p:nvGrpSpPr>
        <p:grpSpPr>
          <a:xfrm>
            <a:off x="4972609" y="4003672"/>
            <a:ext cx="1909497" cy="1576537"/>
            <a:chOff x="4972609" y="4003672"/>
            <a:chExt cx="1909497" cy="1576537"/>
          </a:xfrm>
        </p:grpSpPr>
        <p:sp>
          <p:nvSpPr>
            <p:cNvPr id="44" name="Rectangle 43">
              <a:extLst>
                <a:ext uri="{FF2B5EF4-FFF2-40B4-BE49-F238E27FC236}">
                  <a16:creationId xmlns:a16="http://schemas.microsoft.com/office/drawing/2014/main" id="{BD97B6FC-EEF7-FC7D-BD1E-824D8EDC2798}"/>
                </a:ext>
              </a:extLst>
            </p:cNvPr>
            <p:cNvSpPr/>
            <p:nvPr/>
          </p:nvSpPr>
          <p:spPr>
            <a:xfrm>
              <a:off x="5377861" y="4003672"/>
              <a:ext cx="980637" cy="1160825"/>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5684DA6-85C5-06F8-2BDA-A16C17D80079}"/>
                </a:ext>
              </a:extLst>
            </p:cNvPr>
            <p:cNvSpPr txBox="1"/>
            <p:nvPr/>
          </p:nvSpPr>
          <p:spPr>
            <a:xfrm>
              <a:off x="4972609" y="5210877"/>
              <a:ext cx="1909497" cy="369332"/>
            </a:xfrm>
            <a:prstGeom prst="rect">
              <a:avLst/>
            </a:prstGeom>
            <a:noFill/>
          </p:spPr>
          <p:txBody>
            <a:bodyPr wrap="none" rtlCol="0">
              <a:spAutoFit/>
            </a:bodyPr>
            <a:lstStyle/>
            <a:p>
              <a:r>
                <a:rPr lang="en-US" b="1" dirty="0">
                  <a:latin typeface="Arial Narrow" panose="020B0604020202020204" pitchFamily="34" charset="0"/>
                  <a:cs typeface="Arial Narrow" panose="020B0604020202020204" pitchFamily="34" charset="0"/>
                </a:rPr>
                <a:t>What is their GRN?</a:t>
              </a:r>
            </a:p>
          </p:txBody>
        </p:sp>
        <p:pic>
          <p:nvPicPr>
            <p:cNvPr id="46" name="Picture 45">
              <a:extLst>
                <a:ext uri="{FF2B5EF4-FFF2-40B4-BE49-F238E27FC236}">
                  <a16:creationId xmlns:a16="http://schemas.microsoft.com/office/drawing/2014/main" id="{C1C4E276-7D2D-B969-2409-6C73ECE50F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8843" y="4161215"/>
              <a:ext cx="855418" cy="894714"/>
            </a:xfrm>
            <a:prstGeom prst="rect">
              <a:avLst/>
            </a:prstGeom>
          </p:spPr>
        </p:pic>
      </p:grpSp>
      <p:grpSp>
        <p:nvGrpSpPr>
          <p:cNvPr id="8" name="Group 7">
            <a:extLst>
              <a:ext uri="{FF2B5EF4-FFF2-40B4-BE49-F238E27FC236}">
                <a16:creationId xmlns:a16="http://schemas.microsoft.com/office/drawing/2014/main" id="{BD571031-6276-46D7-D1A7-11D16139B695}"/>
              </a:ext>
            </a:extLst>
          </p:cNvPr>
          <p:cNvGrpSpPr/>
          <p:nvPr/>
        </p:nvGrpSpPr>
        <p:grpSpPr>
          <a:xfrm>
            <a:off x="4742488" y="2748933"/>
            <a:ext cx="3599799" cy="1666214"/>
            <a:chOff x="4742488" y="2748933"/>
            <a:chExt cx="3599799" cy="1666214"/>
          </a:xfrm>
        </p:grpSpPr>
        <p:sp>
          <p:nvSpPr>
            <p:cNvPr id="45" name="TextBox 44">
              <a:extLst>
                <a:ext uri="{FF2B5EF4-FFF2-40B4-BE49-F238E27FC236}">
                  <a16:creationId xmlns:a16="http://schemas.microsoft.com/office/drawing/2014/main" id="{962CDFCE-46F0-9161-89A5-0975BDE60949}"/>
                </a:ext>
              </a:extLst>
            </p:cNvPr>
            <p:cNvSpPr txBox="1"/>
            <p:nvPr/>
          </p:nvSpPr>
          <p:spPr>
            <a:xfrm>
              <a:off x="6064099" y="2748933"/>
              <a:ext cx="2278188" cy="369332"/>
            </a:xfrm>
            <a:prstGeom prst="rect">
              <a:avLst/>
            </a:prstGeom>
            <a:noFill/>
          </p:spPr>
          <p:txBody>
            <a:bodyPr wrap="none" rtlCol="0">
              <a:spAutoFit/>
            </a:bodyPr>
            <a:lstStyle/>
            <a:p>
              <a:r>
                <a:rPr lang="en-US" b="1" dirty="0">
                  <a:latin typeface="Arial Narrow" panose="020B0604020202020204" pitchFamily="34" charset="0"/>
                  <a:cs typeface="Arial Narrow" panose="020B0604020202020204" pitchFamily="34" charset="0"/>
                </a:rPr>
                <a:t>How do GRNs change?</a:t>
              </a:r>
            </a:p>
          </p:txBody>
        </p:sp>
        <p:grpSp>
          <p:nvGrpSpPr>
            <p:cNvPr id="4" name="Group 3">
              <a:extLst>
                <a:ext uri="{FF2B5EF4-FFF2-40B4-BE49-F238E27FC236}">
                  <a16:creationId xmlns:a16="http://schemas.microsoft.com/office/drawing/2014/main" id="{7ACBC19E-903E-AE47-0AD5-A37522B403D9}"/>
                </a:ext>
              </a:extLst>
            </p:cNvPr>
            <p:cNvGrpSpPr/>
            <p:nvPr/>
          </p:nvGrpSpPr>
          <p:grpSpPr>
            <a:xfrm>
              <a:off x="4742488" y="2754555"/>
              <a:ext cx="980637" cy="1160825"/>
              <a:chOff x="4742488" y="2754555"/>
              <a:chExt cx="980637" cy="1160825"/>
            </a:xfrm>
          </p:grpSpPr>
          <p:sp>
            <p:nvSpPr>
              <p:cNvPr id="48" name="Rectangle 47">
                <a:extLst>
                  <a:ext uri="{FF2B5EF4-FFF2-40B4-BE49-F238E27FC236}">
                    <a16:creationId xmlns:a16="http://schemas.microsoft.com/office/drawing/2014/main" id="{D99DB710-2DC1-D518-6B1E-57DEFE43231B}"/>
                  </a:ext>
                </a:extLst>
              </p:cNvPr>
              <p:cNvSpPr/>
              <p:nvPr/>
            </p:nvSpPr>
            <p:spPr>
              <a:xfrm>
                <a:off x="4742488" y="2754555"/>
                <a:ext cx="980637" cy="1160825"/>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35B047AF-DA56-36AF-C8BE-9341C3D658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2808" y="3006405"/>
                <a:ext cx="900709" cy="682890"/>
              </a:xfrm>
              <a:prstGeom prst="rect">
                <a:avLst/>
              </a:prstGeom>
            </p:spPr>
          </p:pic>
        </p:grpSp>
        <p:sp>
          <p:nvSpPr>
            <p:cNvPr id="49" name="Freeform 48">
              <a:extLst>
                <a:ext uri="{FF2B5EF4-FFF2-40B4-BE49-F238E27FC236}">
                  <a16:creationId xmlns:a16="http://schemas.microsoft.com/office/drawing/2014/main" id="{103FA344-DF17-EC18-4872-95CA7F64FF79}"/>
                </a:ext>
              </a:extLst>
            </p:cNvPr>
            <p:cNvSpPr/>
            <p:nvPr/>
          </p:nvSpPr>
          <p:spPr>
            <a:xfrm rot="182304">
              <a:off x="5915406" y="3406380"/>
              <a:ext cx="826731" cy="1008767"/>
            </a:xfrm>
            <a:custGeom>
              <a:avLst/>
              <a:gdLst>
                <a:gd name="connsiteX0" fmla="*/ 0 w 943043"/>
                <a:gd name="connsiteY0" fmla="*/ 4573 h 1161861"/>
                <a:gd name="connsiteX1" fmla="*/ 728662 w 943043"/>
                <a:gd name="connsiteY1" fmla="*/ 90298 h 1161861"/>
                <a:gd name="connsiteX2" fmla="*/ 942975 w 943043"/>
                <a:gd name="connsiteY2" fmla="*/ 618936 h 1161861"/>
                <a:gd name="connsiteX3" fmla="*/ 714375 w 943043"/>
                <a:gd name="connsiteY3" fmla="*/ 1161861 h 1161861"/>
              </a:gdLst>
              <a:ahLst/>
              <a:cxnLst>
                <a:cxn ang="0">
                  <a:pos x="connsiteX0" y="connsiteY0"/>
                </a:cxn>
                <a:cxn ang="0">
                  <a:pos x="connsiteX1" y="connsiteY1"/>
                </a:cxn>
                <a:cxn ang="0">
                  <a:pos x="connsiteX2" y="connsiteY2"/>
                </a:cxn>
                <a:cxn ang="0">
                  <a:pos x="connsiteX3" y="connsiteY3"/>
                </a:cxn>
              </a:cxnLst>
              <a:rect l="l" t="t" r="r" b="b"/>
              <a:pathLst>
                <a:path w="943043" h="1161861">
                  <a:moveTo>
                    <a:pt x="0" y="4573"/>
                  </a:moveTo>
                  <a:cubicBezTo>
                    <a:pt x="285750" y="-3762"/>
                    <a:pt x="571500" y="-12096"/>
                    <a:pt x="728662" y="90298"/>
                  </a:cubicBezTo>
                  <a:cubicBezTo>
                    <a:pt x="885824" y="192692"/>
                    <a:pt x="945356" y="440342"/>
                    <a:pt x="942975" y="618936"/>
                  </a:cubicBezTo>
                  <a:cubicBezTo>
                    <a:pt x="940594" y="797530"/>
                    <a:pt x="827484" y="979695"/>
                    <a:pt x="714375" y="1161861"/>
                  </a:cubicBezTo>
                </a:path>
              </a:pathLst>
            </a:custGeom>
            <a:noFill/>
            <a:ln w="25400">
              <a:solidFill>
                <a:srgbClr val="00B0F0"/>
              </a:solidFill>
              <a:headEnd type="triangle" w="lg" len="lg"/>
              <a:tailEnd type="triangle" w="lg" len="lg"/>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9" name="Freeform: Shape 38">
            <a:extLst>
              <a:ext uri="{FF2B5EF4-FFF2-40B4-BE49-F238E27FC236}">
                <a16:creationId xmlns:a16="http://schemas.microsoft.com/office/drawing/2014/main" id="{9E352568-CE57-A887-78C9-3B9B2375ECF9}"/>
              </a:ext>
            </a:extLst>
          </p:cNvPr>
          <p:cNvSpPr/>
          <p:nvPr/>
        </p:nvSpPr>
        <p:spPr>
          <a:xfrm>
            <a:off x="960636" y="3243634"/>
            <a:ext cx="456689" cy="637494"/>
          </a:xfrm>
          <a:custGeom>
            <a:avLst/>
            <a:gdLst>
              <a:gd name="connsiteX0" fmla="*/ 541799 w 965923"/>
              <a:gd name="connsiteY0" fmla="*/ 316 h 950820"/>
              <a:gd name="connsiteX1" fmla="*/ 172965 w 965923"/>
              <a:gd name="connsiteY1" fmla="*/ 115576 h 950820"/>
              <a:gd name="connsiteX2" fmla="*/ 3917 w 965923"/>
              <a:gd name="connsiteY2" fmla="*/ 530514 h 950820"/>
              <a:gd name="connsiteX3" fmla="*/ 326646 w 965923"/>
              <a:gd name="connsiteY3" fmla="*/ 937768 h 950820"/>
              <a:gd name="connsiteX4" fmla="*/ 926001 w 965923"/>
              <a:gd name="connsiteY4" fmla="*/ 784087 h 950820"/>
              <a:gd name="connsiteX5" fmla="*/ 864529 w 965923"/>
              <a:gd name="connsiteY5" fmla="*/ 138628 h 950820"/>
              <a:gd name="connsiteX6" fmla="*/ 541799 w 965923"/>
              <a:gd name="connsiteY6" fmla="*/ 316 h 95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923" h="950820">
                <a:moveTo>
                  <a:pt x="541799" y="316"/>
                </a:moveTo>
                <a:cubicBezTo>
                  <a:pt x="426538" y="-3526"/>
                  <a:pt x="262612" y="27210"/>
                  <a:pt x="172965" y="115576"/>
                </a:cubicBezTo>
                <a:cubicBezTo>
                  <a:pt x="83318" y="203942"/>
                  <a:pt x="-21697" y="393482"/>
                  <a:pt x="3917" y="530514"/>
                </a:cubicBezTo>
                <a:cubicBezTo>
                  <a:pt x="29530" y="667546"/>
                  <a:pt x="172965" y="895506"/>
                  <a:pt x="326646" y="937768"/>
                </a:cubicBezTo>
                <a:cubicBezTo>
                  <a:pt x="480327" y="980030"/>
                  <a:pt x="836354" y="917277"/>
                  <a:pt x="926001" y="784087"/>
                </a:cubicBezTo>
                <a:cubicBezTo>
                  <a:pt x="1015648" y="650897"/>
                  <a:pt x="936247" y="269256"/>
                  <a:pt x="864529" y="138628"/>
                </a:cubicBezTo>
                <a:cubicBezTo>
                  <a:pt x="792811" y="8000"/>
                  <a:pt x="657060" y="4158"/>
                  <a:pt x="541799" y="316"/>
                </a:cubicBezTo>
                <a:close/>
              </a:path>
            </a:pathLst>
          </a:custGeom>
          <a:solidFill>
            <a:srgbClr val="F0B4D8"/>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Helvetica" pitchFamily="2" charset="0"/>
                <a:cs typeface="Arial" panose="020B0604020202020204" pitchFamily="34" charset="0"/>
              </a:rPr>
              <a:t>C</a:t>
            </a:r>
            <a:r>
              <a:rPr lang="en-US" sz="1600" b="1" baseline="-25000" dirty="0">
                <a:solidFill>
                  <a:schemeClr val="tx1"/>
                </a:solidFill>
                <a:latin typeface="Helvetica" pitchFamily="2" charset="0"/>
                <a:cs typeface="Arial" panose="020B0604020202020204" pitchFamily="34" charset="0"/>
              </a:rPr>
              <a:t>1</a:t>
            </a:r>
          </a:p>
        </p:txBody>
      </p:sp>
      <p:sp>
        <p:nvSpPr>
          <p:cNvPr id="31" name="Freeform 99">
            <a:extLst>
              <a:ext uri="{FF2B5EF4-FFF2-40B4-BE49-F238E27FC236}">
                <a16:creationId xmlns:a16="http://schemas.microsoft.com/office/drawing/2014/main" id="{0895C4A0-04AC-8E47-B4A7-33855354C816}"/>
              </a:ext>
            </a:extLst>
          </p:cNvPr>
          <p:cNvSpPr/>
          <p:nvPr/>
        </p:nvSpPr>
        <p:spPr>
          <a:xfrm>
            <a:off x="1038099" y="5745925"/>
            <a:ext cx="451069" cy="615889"/>
          </a:xfrm>
          <a:custGeom>
            <a:avLst/>
            <a:gdLst>
              <a:gd name="connsiteX0" fmla="*/ 61172 w 1276146"/>
              <a:gd name="connsiteY0" fmla="*/ 120980 h 1063057"/>
              <a:gd name="connsiteX1" fmla="*/ 110600 w 1276146"/>
              <a:gd name="connsiteY1" fmla="*/ 738817 h 1063057"/>
              <a:gd name="connsiteX2" fmla="*/ 147670 w 1276146"/>
              <a:gd name="connsiteY2" fmla="*/ 1060093 h 1063057"/>
              <a:gd name="connsiteX3" fmla="*/ 629583 w 1276146"/>
              <a:gd name="connsiteY3" fmla="*/ 899455 h 1063057"/>
              <a:gd name="connsiteX4" fmla="*/ 1148567 w 1276146"/>
              <a:gd name="connsiteY4" fmla="*/ 911812 h 1063057"/>
              <a:gd name="connsiteX5" fmla="*/ 1272135 w 1276146"/>
              <a:gd name="connsiteY5" fmla="*/ 392828 h 1063057"/>
              <a:gd name="connsiteX6" fmla="*/ 1049713 w 1276146"/>
              <a:gd name="connsiteY6" fmla="*/ 22126 h 1063057"/>
              <a:gd name="connsiteX7" fmla="*/ 61172 w 1276146"/>
              <a:gd name="connsiteY7" fmla="*/ 120980 h 106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6146" h="1063057">
                <a:moveTo>
                  <a:pt x="61172" y="120980"/>
                </a:moveTo>
                <a:cubicBezTo>
                  <a:pt x="-95347" y="240429"/>
                  <a:pt x="96184" y="582298"/>
                  <a:pt x="110600" y="738817"/>
                </a:cubicBezTo>
                <a:cubicBezTo>
                  <a:pt x="125016" y="895336"/>
                  <a:pt x="61173" y="1033320"/>
                  <a:pt x="147670" y="1060093"/>
                </a:cubicBezTo>
                <a:cubicBezTo>
                  <a:pt x="234167" y="1086866"/>
                  <a:pt x="462767" y="924168"/>
                  <a:pt x="629583" y="899455"/>
                </a:cubicBezTo>
                <a:cubicBezTo>
                  <a:pt x="796399" y="874742"/>
                  <a:pt x="1041475" y="996250"/>
                  <a:pt x="1148567" y="911812"/>
                </a:cubicBezTo>
                <a:cubicBezTo>
                  <a:pt x="1255659" y="827374"/>
                  <a:pt x="1288611" y="541109"/>
                  <a:pt x="1272135" y="392828"/>
                </a:cubicBezTo>
                <a:cubicBezTo>
                  <a:pt x="1255659" y="244547"/>
                  <a:pt x="1249481" y="69493"/>
                  <a:pt x="1049713" y="22126"/>
                </a:cubicBezTo>
                <a:cubicBezTo>
                  <a:pt x="849945" y="-25241"/>
                  <a:pt x="217691" y="1531"/>
                  <a:pt x="61172" y="120980"/>
                </a:cubicBezTo>
                <a:close/>
              </a:path>
            </a:pathLst>
          </a:custGeom>
          <a:solidFill>
            <a:schemeClr val="accent4">
              <a:lumMod val="40000"/>
              <a:lumOff val="60000"/>
              <a:alpha val="59000"/>
            </a:schemeClr>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Helvetica" pitchFamily="2" charset="0"/>
                <a:cs typeface="Arial" panose="020B0604020202020204" pitchFamily="34" charset="0"/>
              </a:rPr>
              <a:t>C</a:t>
            </a:r>
            <a:r>
              <a:rPr lang="en-US" sz="1600" b="1" baseline="-25000" dirty="0">
                <a:solidFill>
                  <a:schemeClr val="tx1"/>
                </a:solidFill>
                <a:latin typeface="Helvetica" pitchFamily="2" charset="0"/>
                <a:cs typeface="Arial" panose="020B0604020202020204" pitchFamily="34" charset="0"/>
              </a:rPr>
              <a:t>3</a:t>
            </a:r>
          </a:p>
        </p:txBody>
      </p:sp>
      <p:sp>
        <p:nvSpPr>
          <p:cNvPr id="32" name="Freeform: Shape 42">
            <a:extLst>
              <a:ext uri="{FF2B5EF4-FFF2-40B4-BE49-F238E27FC236}">
                <a16:creationId xmlns:a16="http://schemas.microsoft.com/office/drawing/2014/main" id="{AB95329A-BB8E-3842-6C82-7487175A740D}"/>
              </a:ext>
            </a:extLst>
          </p:cNvPr>
          <p:cNvSpPr/>
          <p:nvPr/>
        </p:nvSpPr>
        <p:spPr>
          <a:xfrm>
            <a:off x="996171" y="4394065"/>
            <a:ext cx="456689" cy="637494"/>
          </a:xfrm>
          <a:custGeom>
            <a:avLst/>
            <a:gdLst>
              <a:gd name="connsiteX0" fmla="*/ 32283 w 1223867"/>
              <a:gd name="connsiteY0" fmla="*/ 1114790 h 1185412"/>
              <a:gd name="connsiteX1" fmla="*/ 139860 w 1223867"/>
              <a:gd name="connsiteY1" fmla="*/ 1007214 h 1185412"/>
              <a:gd name="connsiteX2" fmla="*/ 155228 w 1223867"/>
              <a:gd name="connsiteY2" fmla="*/ 907321 h 1185412"/>
              <a:gd name="connsiteX3" fmla="*/ 124492 w 1223867"/>
              <a:gd name="connsiteY3" fmla="*/ 584592 h 1185412"/>
              <a:gd name="connsiteX4" fmla="*/ 155228 w 1223867"/>
              <a:gd name="connsiteY4" fmla="*/ 315651 h 1185412"/>
              <a:gd name="connsiteX5" fmla="*/ 262804 w 1223867"/>
              <a:gd name="connsiteY5" fmla="*/ 200390 h 1185412"/>
              <a:gd name="connsiteX6" fmla="*/ 485641 w 1223867"/>
              <a:gd name="connsiteY6" fmla="*/ 108182 h 1185412"/>
              <a:gd name="connsiteX7" fmla="*/ 739214 w 1223867"/>
              <a:gd name="connsiteY7" fmla="*/ 108182 h 1185412"/>
              <a:gd name="connsiteX8" fmla="*/ 954367 w 1223867"/>
              <a:gd name="connsiteY8" fmla="*/ 108182 h 1185412"/>
              <a:gd name="connsiteX9" fmla="*/ 1023524 w 1223867"/>
              <a:gd name="connsiteY9" fmla="*/ 100498 h 1185412"/>
              <a:gd name="connsiteX10" fmla="*/ 1115732 w 1223867"/>
              <a:gd name="connsiteY10" fmla="*/ 31341 h 1185412"/>
              <a:gd name="connsiteX11" fmla="*/ 1192572 w 1223867"/>
              <a:gd name="connsiteY11" fmla="*/ 8289 h 1185412"/>
              <a:gd name="connsiteX12" fmla="*/ 1115732 w 1223867"/>
              <a:gd name="connsiteY12" fmla="*/ 169654 h 1185412"/>
              <a:gd name="connsiteX13" fmla="*/ 1131100 w 1223867"/>
              <a:gd name="connsiteY13" fmla="*/ 284914 h 1185412"/>
              <a:gd name="connsiteX14" fmla="*/ 1192572 w 1223867"/>
              <a:gd name="connsiteY14" fmla="*/ 438595 h 1185412"/>
              <a:gd name="connsiteX15" fmla="*/ 1223309 w 1223867"/>
              <a:gd name="connsiteY15" fmla="*/ 669116 h 1185412"/>
              <a:gd name="connsiteX16" fmla="*/ 1200256 w 1223867"/>
              <a:gd name="connsiteY16" fmla="*/ 861217 h 1185412"/>
              <a:gd name="connsiteX17" fmla="*/ 1069628 w 1223867"/>
              <a:gd name="connsiteY17" fmla="*/ 1007214 h 1185412"/>
              <a:gd name="connsiteX18" fmla="*/ 885211 w 1223867"/>
              <a:gd name="connsiteY18" fmla="*/ 1099422 h 1185412"/>
              <a:gd name="connsiteX19" fmla="*/ 554798 w 1223867"/>
              <a:gd name="connsiteY19" fmla="*/ 1176262 h 1185412"/>
              <a:gd name="connsiteX20" fmla="*/ 301224 w 1223867"/>
              <a:gd name="connsiteY20" fmla="*/ 1114790 h 1185412"/>
              <a:gd name="connsiteX21" fmla="*/ 201332 w 1223867"/>
              <a:gd name="connsiteY21" fmla="*/ 1099422 h 1185412"/>
              <a:gd name="connsiteX22" fmla="*/ 93756 w 1223867"/>
              <a:gd name="connsiteY22" fmla="*/ 1153210 h 1185412"/>
              <a:gd name="connsiteX23" fmla="*/ 1547 w 1223867"/>
              <a:gd name="connsiteY23" fmla="*/ 1183946 h 1185412"/>
              <a:gd name="connsiteX24" fmla="*/ 32283 w 1223867"/>
              <a:gd name="connsiteY24" fmla="*/ 1114790 h 118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23867" h="1185412">
                <a:moveTo>
                  <a:pt x="32283" y="1114790"/>
                </a:moveTo>
                <a:cubicBezTo>
                  <a:pt x="55335" y="1085335"/>
                  <a:pt x="119369" y="1041792"/>
                  <a:pt x="139860" y="1007214"/>
                </a:cubicBezTo>
                <a:cubicBezTo>
                  <a:pt x="160351" y="972636"/>
                  <a:pt x="157789" y="977758"/>
                  <a:pt x="155228" y="907321"/>
                </a:cubicBezTo>
                <a:cubicBezTo>
                  <a:pt x="152667" y="836884"/>
                  <a:pt x="124492" y="683204"/>
                  <a:pt x="124492" y="584592"/>
                </a:cubicBezTo>
                <a:cubicBezTo>
                  <a:pt x="124492" y="485980"/>
                  <a:pt x="132176" y="379685"/>
                  <a:pt x="155228" y="315651"/>
                </a:cubicBezTo>
                <a:cubicBezTo>
                  <a:pt x="178280" y="251617"/>
                  <a:pt x="207735" y="234968"/>
                  <a:pt x="262804" y="200390"/>
                </a:cubicBezTo>
                <a:cubicBezTo>
                  <a:pt x="317873" y="165812"/>
                  <a:pt x="406239" y="123550"/>
                  <a:pt x="485641" y="108182"/>
                </a:cubicBezTo>
                <a:cubicBezTo>
                  <a:pt x="565043" y="92814"/>
                  <a:pt x="739214" y="108182"/>
                  <a:pt x="739214" y="108182"/>
                </a:cubicBezTo>
                <a:lnTo>
                  <a:pt x="954367" y="108182"/>
                </a:lnTo>
                <a:cubicBezTo>
                  <a:pt x="1001752" y="106901"/>
                  <a:pt x="996630" y="113305"/>
                  <a:pt x="1023524" y="100498"/>
                </a:cubicBezTo>
                <a:cubicBezTo>
                  <a:pt x="1050418" y="87691"/>
                  <a:pt x="1087557" y="46709"/>
                  <a:pt x="1115732" y="31341"/>
                </a:cubicBezTo>
                <a:cubicBezTo>
                  <a:pt x="1143907" y="15973"/>
                  <a:pt x="1192572" y="-14763"/>
                  <a:pt x="1192572" y="8289"/>
                </a:cubicBezTo>
                <a:cubicBezTo>
                  <a:pt x="1192572" y="31341"/>
                  <a:pt x="1125977" y="123550"/>
                  <a:pt x="1115732" y="169654"/>
                </a:cubicBezTo>
                <a:cubicBezTo>
                  <a:pt x="1105487" y="215758"/>
                  <a:pt x="1118293" y="240091"/>
                  <a:pt x="1131100" y="284914"/>
                </a:cubicBezTo>
                <a:cubicBezTo>
                  <a:pt x="1143907" y="329737"/>
                  <a:pt x="1177204" y="374562"/>
                  <a:pt x="1192572" y="438595"/>
                </a:cubicBezTo>
                <a:cubicBezTo>
                  <a:pt x="1207940" y="502628"/>
                  <a:pt x="1222028" y="598679"/>
                  <a:pt x="1223309" y="669116"/>
                </a:cubicBezTo>
                <a:cubicBezTo>
                  <a:pt x="1224590" y="739553"/>
                  <a:pt x="1225869" y="804867"/>
                  <a:pt x="1200256" y="861217"/>
                </a:cubicBezTo>
                <a:cubicBezTo>
                  <a:pt x="1174643" y="917567"/>
                  <a:pt x="1122135" y="967513"/>
                  <a:pt x="1069628" y="1007214"/>
                </a:cubicBezTo>
                <a:cubicBezTo>
                  <a:pt x="1017121" y="1046915"/>
                  <a:pt x="971016" y="1071247"/>
                  <a:pt x="885211" y="1099422"/>
                </a:cubicBezTo>
                <a:cubicBezTo>
                  <a:pt x="799406" y="1127597"/>
                  <a:pt x="652129" y="1173701"/>
                  <a:pt x="554798" y="1176262"/>
                </a:cubicBezTo>
                <a:cubicBezTo>
                  <a:pt x="457467" y="1178823"/>
                  <a:pt x="360135" y="1127597"/>
                  <a:pt x="301224" y="1114790"/>
                </a:cubicBezTo>
                <a:cubicBezTo>
                  <a:pt x="242313" y="1101983"/>
                  <a:pt x="235910" y="1093019"/>
                  <a:pt x="201332" y="1099422"/>
                </a:cubicBezTo>
                <a:cubicBezTo>
                  <a:pt x="166754" y="1105825"/>
                  <a:pt x="127054" y="1139123"/>
                  <a:pt x="93756" y="1153210"/>
                </a:cubicBezTo>
                <a:cubicBezTo>
                  <a:pt x="60459" y="1167297"/>
                  <a:pt x="7950" y="1191630"/>
                  <a:pt x="1547" y="1183946"/>
                </a:cubicBezTo>
                <a:cubicBezTo>
                  <a:pt x="-4856" y="1176262"/>
                  <a:pt x="9231" y="1144245"/>
                  <a:pt x="32283" y="1114790"/>
                </a:cubicBezTo>
                <a:close/>
              </a:path>
            </a:pathLst>
          </a:custGeom>
          <a:solidFill>
            <a:schemeClr val="accent1">
              <a:lumMod val="75000"/>
              <a:alpha val="71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Helvetica" pitchFamily="2" charset="0"/>
                <a:cs typeface="Arial" panose="020B0604020202020204" pitchFamily="34" charset="0"/>
              </a:rPr>
              <a:t>C</a:t>
            </a:r>
            <a:r>
              <a:rPr lang="en-US" sz="1600" b="1" baseline="-25000" dirty="0">
                <a:solidFill>
                  <a:schemeClr val="tx1"/>
                </a:solidFill>
                <a:latin typeface="Helvetica" pitchFamily="2" charset="0"/>
                <a:cs typeface="Arial" panose="020B0604020202020204" pitchFamily="34" charset="0"/>
              </a:rPr>
              <a:t>2</a:t>
            </a:r>
          </a:p>
        </p:txBody>
      </p:sp>
      <p:sp>
        <p:nvSpPr>
          <p:cNvPr id="33" name="Oval 32">
            <a:extLst>
              <a:ext uri="{FF2B5EF4-FFF2-40B4-BE49-F238E27FC236}">
                <a16:creationId xmlns:a16="http://schemas.microsoft.com/office/drawing/2014/main" id="{DBDF26F4-C606-B637-2548-3453994CCCAF}"/>
              </a:ext>
            </a:extLst>
          </p:cNvPr>
          <p:cNvSpPr/>
          <p:nvPr/>
        </p:nvSpPr>
        <p:spPr>
          <a:xfrm>
            <a:off x="949936" y="1900100"/>
            <a:ext cx="637899" cy="611671"/>
          </a:xfrm>
          <a:prstGeom prst="ellipse">
            <a:avLst/>
          </a:prstGeom>
          <a:solidFill>
            <a:schemeClr val="accent6">
              <a:lumMod val="40000"/>
              <a:lumOff val="60000"/>
            </a:schemeClr>
          </a:solidFill>
          <a:ln w="31750">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latin typeface="Helvetica" pitchFamily="2" charset="0"/>
              </a:rPr>
              <a:t>C</a:t>
            </a:r>
            <a:r>
              <a:rPr lang="en-US" b="1" baseline="-25000" dirty="0">
                <a:solidFill>
                  <a:schemeClr val="tx1"/>
                </a:solidFill>
                <a:latin typeface="Helvetica" pitchFamily="2" charset="0"/>
              </a:rPr>
              <a:t>0</a:t>
            </a:r>
          </a:p>
        </p:txBody>
      </p:sp>
      <p:sp>
        <p:nvSpPr>
          <p:cNvPr id="34" name="Freeform: Shape 38">
            <a:extLst>
              <a:ext uri="{FF2B5EF4-FFF2-40B4-BE49-F238E27FC236}">
                <a16:creationId xmlns:a16="http://schemas.microsoft.com/office/drawing/2014/main" id="{8892FCF9-08A7-3161-430B-FA47AF2713F3}"/>
              </a:ext>
            </a:extLst>
          </p:cNvPr>
          <p:cNvSpPr/>
          <p:nvPr/>
        </p:nvSpPr>
        <p:spPr>
          <a:xfrm>
            <a:off x="960636" y="3243634"/>
            <a:ext cx="456689" cy="637494"/>
          </a:xfrm>
          <a:custGeom>
            <a:avLst/>
            <a:gdLst>
              <a:gd name="connsiteX0" fmla="*/ 541799 w 965923"/>
              <a:gd name="connsiteY0" fmla="*/ 316 h 950820"/>
              <a:gd name="connsiteX1" fmla="*/ 172965 w 965923"/>
              <a:gd name="connsiteY1" fmla="*/ 115576 h 950820"/>
              <a:gd name="connsiteX2" fmla="*/ 3917 w 965923"/>
              <a:gd name="connsiteY2" fmla="*/ 530514 h 950820"/>
              <a:gd name="connsiteX3" fmla="*/ 326646 w 965923"/>
              <a:gd name="connsiteY3" fmla="*/ 937768 h 950820"/>
              <a:gd name="connsiteX4" fmla="*/ 926001 w 965923"/>
              <a:gd name="connsiteY4" fmla="*/ 784087 h 950820"/>
              <a:gd name="connsiteX5" fmla="*/ 864529 w 965923"/>
              <a:gd name="connsiteY5" fmla="*/ 138628 h 950820"/>
              <a:gd name="connsiteX6" fmla="*/ 541799 w 965923"/>
              <a:gd name="connsiteY6" fmla="*/ 316 h 95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923" h="950820">
                <a:moveTo>
                  <a:pt x="541799" y="316"/>
                </a:moveTo>
                <a:cubicBezTo>
                  <a:pt x="426538" y="-3526"/>
                  <a:pt x="262612" y="27210"/>
                  <a:pt x="172965" y="115576"/>
                </a:cubicBezTo>
                <a:cubicBezTo>
                  <a:pt x="83318" y="203942"/>
                  <a:pt x="-21697" y="393482"/>
                  <a:pt x="3917" y="530514"/>
                </a:cubicBezTo>
                <a:cubicBezTo>
                  <a:pt x="29530" y="667546"/>
                  <a:pt x="172965" y="895506"/>
                  <a:pt x="326646" y="937768"/>
                </a:cubicBezTo>
                <a:cubicBezTo>
                  <a:pt x="480327" y="980030"/>
                  <a:pt x="836354" y="917277"/>
                  <a:pt x="926001" y="784087"/>
                </a:cubicBezTo>
                <a:cubicBezTo>
                  <a:pt x="1015648" y="650897"/>
                  <a:pt x="936247" y="269256"/>
                  <a:pt x="864529" y="138628"/>
                </a:cubicBezTo>
                <a:cubicBezTo>
                  <a:pt x="792811" y="8000"/>
                  <a:pt x="657060" y="4158"/>
                  <a:pt x="541799" y="316"/>
                </a:cubicBezTo>
                <a:close/>
              </a:path>
            </a:pathLst>
          </a:custGeom>
          <a:solidFill>
            <a:srgbClr val="F0B4D8"/>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Helvetica" pitchFamily="2" charset="0"/>
                <a:cs typeface="Arial" panose="020B0604020202020204" pitchFamily="34" charset="0"/>
              </a:rPr>
              <a:t>C</a:t>
            </a:r>
            <a:r>
              <a:rPr lang="en-US" sz="1600" b="1" baseline="-25000" dirty="0">
                <a:solidFill>
                  <a:schemeClr val="tx1"/>
                </a:solidFill>
                <a:latin typeface="Helvetica" pitchFamily="2" charset="0"/>
                <a:cs typeface="Arial" panose="020B0604020202020204" pitchFamily="34" charset="0"/>
              </a:rPr>
              <a:t>1</a:t>
            </a:r>
          </a:p>
        </p:txBody>
      </p:sp>
      <p:sp>
        <p:nvSpPr>
          <p:cNvPr id="3" name="TextBox 2">
            <a:extLst>
              <a:ext uri="{FF2B5EF4-FFF2-40B4-BE49-F238E27FC236}">
                <a16:creationId xmlns:a16="http://schemas.microsoft.com/office/drawing/2014/main" id="{67B3AEFC-C069-C598-F0D2-9D6E32A39D61}"/>
              </a:ext>
            </a:extLst>
          </p:cNvPr>
          <p:cNvSpPr txBox="1"/>
          <p:nvPr/>
        </p:nvSpPr>
        <p:spPr>
          <a:xfrm>
            <a:off x="5927357" y="1885688"/>
            <a:ext cx="2786340" cy="369332"/>
          </a:xfrm>
          <a:prstGeom prst="rect">
            <a:avLst/>
          </a:prstGeom>
          <a:noFill/>
        </p:spPr>
        <p:txBody>
          <a:bodyPr wrap="none" rtlCol="0">
            <a:spAutoFit/>
          </a:bodyPr>
          <a:lstStyle/>
          <a:p>
            <a:r>
              <a:rPr lang="en-US" b="1" dirty="0">
                <a:latin typeface="Arial Narrow" panose="020B0604020202020204" pitchFamily="34" charset="0"/>
                <a:cs typeface="Arial Narrow" panose="020B0604020202020204" pitchFamily="34" charset="0"/>
              </a:rPr>
              <a:t>How accurate are the GRNs?</a:t>
            </a:r>
          </a:p>
        </p:txBody>
      </p:sp>
    </p:spTree>
    <p:custDataLst>
      <p:tags r:id="rId1"/>
    </p:custDataLst>
    <p:extLst>
      <p:ext uri="{BB962C8B-B14F-4D97-AF65-F5344CB8AC3E}">
        <p14:creationId xmlns:p14="http://schemas.microsoft.com/office/powerpoint/2010/main" val="48481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6563 0.02523 L 0.31563 0.04398 " pathEditMode="relative" rAng="0" ptsTypes="AA">
                                      <p:cBhvr>
                                        <p:cTn id="6" dur="1000" fill="hold"/>
                                        <p:tgtEl>
                                          <p:spTgt spid="28"/>
                                        </p:tgtEl>
                                        <p:attrNameLst>
                                          <p:attrName>ppt_x</p:attrName>
                                          <p:attrName>ppt_y</p:attrName>
                                        </p:attrNameLst>
                                      </p:cBhvr>
                                      <p:rCtr x="12500" y="926"/>
                                    </p:animMotion>
                                  </p:childTnLst>
                                </p:cTn>
                              </p:par>
                              <p:par>
                                <p:cTn id="7" presetID="0" presetClass="path" presetSubtype="0" accel="50000" decel="50000" fill="hold" grpId="0" nodeType="withEffect">
                                  <p:stCondLst>
                                    <p:cond delay="0"/>
                                  </p:stCondLst>
                                  <p:childTnLst>
                                    <p:animMotion origin="layout" path="M -4.16667E-6 2.96296E-6 L 0.2349 0.00764 " pathEditMode="relative" rAng="0" ptsTypes="AA">
                                      <p:cBhvr>
                                        <p:cTn id="8" dur="1000" fill="hold"/>
                                        <p:tgtEl>
                                          <p:spTgt spid="27"/>
                                        </p:tgtEl>
                                        <p:attrNameLst>
                                          <p:attrName>ppt_x</p:attrName>
                                          <p:attrName>ppt_y</p:attrName>
                                        </p:attrNameLst>
                                      </p:cBhvr>
                                      <p:rCtr x="11736" y="370"/>
                                    </p:animMotion>
                                  </p:childTnLst>
                                </p:cTn>
                              </p:par>
                              <p:par>
                                <p:cTn id="9" presetID="0" presetClass="path" presetSubtype="0" accel="50000" decel="50000" fill="hold" grpId="0" nodeType="withEffect">
                                  <p:stCondLst>
                                    <p:cond delay="0"/>
                                  </p:stCondLst>
                                  <p:childTnLst>
                                    <p:animMotion origin="layout" path="M 0 0 L 0.3849 -0.18958 " pathEditMode="relative" ptsTypes="AA">
                                      <p:cBhvr>
                                        <p:cTn id="10" dur="1000" fill="hold"/>
                                        <p:tgtEl>
                                          <p:spTgt spid="25"/>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4.72222E-6 -4.44444E-6 L 0.32622 -4.44444E-6 " pathEditMode="relative" rAng="0" ptsTypes="AA">
                                      <p:cBhvr>
                                        <p:cTn id="12" dur="1000" fill="hold"/>
                                        <p:tgtEl>
                                          <p:spTgt spid="34"/>
                                        </p:tgtEl>
                                        <p:attrNameLst>
                                          <p:attrName>ppt_x</p:attrName>
                                          <p:attrName>ppt_y</p:attrName>
                                        </p:attrNameLst>
                                      </p:cBhvr>
                                      <p:rCtr x="16302" y="0"/>
                                    </p:animMotion>
                                  </p:childTnLst>
                                </p:cTn>
                              </p:par>
                              <p:par>
                                <p:cTn id="13" presetID="1" presetClass="entr" presetSubtype="0" fill="hold" nodeType="withEffect">
                                  <p:stCondLst>
                                    <p:cond delay="100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5" grpId="0" animBg="1"/>
      <p:bldP spid="27" grpId="0" animBg="1"/>
      <p:bldP spid="28" grpId="0" animBg="1"/>
      <p:bldP spid="34"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F3737CAE-CBD2-095F-AA1C-580381FDBE6F}"/>
              </a:ext>
            </a:extLst>
          </p:cNvPr>
          <p:cNvGrpSpPr/>
          <p:nvPr/>
        </p:nvGrpSpPr>
        <p:grpSpPr>
          <a:xfrm>
            <a:off x="3629106" y="2480367"/>
            <a:ext cx="992451" cy="1946236"/>
            <a:chOff x="3629106" y="2480367"/>
            <a:chExt cx="992451" cy="1946236"/>
          </a:xfrm>
        </p:grpSpPr>
        <p:cxnSp>
          <p:nvCxnSpPr>
            <p:cNvPr id="30" name="Straight Connector 29">
              <a:extLst>
                <a:ext uri="{FF2B5EF4-FFF2-40B4-BE49-F238E27FC236}">
                  <a16:creationId xmlns:a16="http://schemas.microsoft.com/office/drawing/2014/main" id="{2D1C9A0D-7FB4-4D45-14FD-0E9A96C49C7E}"/>
                </a:ext>
              </a:extLst>
            </p:cNvPr>
            <p:cNvCxnSpPr>
              <a:cxnSpLocks/>
            </p:cNvCxnSpPr>
            <p:nvPr/>
          </p:nvCxnSpPr>
          <p:spPr>
            <a:xfrm>
              <a:off x="4172276" y="2480367"/>
              <a:ext cx="0" cy="1064517"/>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34A7D949-003A-5922-131D-3C6ECD4C590F}"/>
                </a:ext>
              </a:extLst>
            </p:cNvPr>
            <p:cNvCxnSpPr>
              <a:cxnSpLocks/>
              <a:endCxn id="32" idx="7"/>
            </p:cNvCxnSpPr>
            <p:nvPr/>
          </p:nvCxnSpPr>
          <p:spPr>
            <a:xfrm flipH="1">
              <a:off x="3629106" y="3544884"/>
              <a:ext cx="564915" cy="778631"/>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F520DF6B-176D-A657-24F5-52978827CC52}"/>
                </a:ext>
              </a:extLst>
            </p:cNvPr>
            <p:cNvCxnSpPr>
              <a:cxnSpLocks/>
              <a:endCxn id="31" idx="0"/>
            </p:cNvCxnSpPr>
            <p:nvPr/>
          </p:nvCxnSpPr>
          <p:spPr>
            <a:xfrm>
              <a:off x="4172276" y="3544884"/>
              <a:ext cx="449281" cy="88171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 name="Title 1">
            <a:extLst>
              <a:ext uri="{FF2B5EF4-FFF2-40B4-BE49-F238E27FC236}">
                <a16:creationId xmlns:a16="http://schemas.microsoft.com/office/drawing/2014/main" id="{F1D2805A-B52D-F003-7422-380F926A6793}"/>
              </a:ext>
            </a:extLst>
          </p:cNvPr>
          <p:cNvSpPr>
            <a:spLocks noGrp="1"/>
          </p:cNvSpPr>
          <p:nvPr>
            <p:ph type="title"/>
          </p:nvPr>
        </p:nvSpPr>
        <p:spPr/>
        <p:txBody>
          <a:bodyPr>
            <a:normAutofit fontScale="90000"/>
          </a:bodyPr>
          <a:lstStyle/>
          <a:p>
            <a:r>
              <a:rPr lang="en-US" dirty="0"/>
              <a:t>Defining GRNs on lineages from single cell </a:t>
            </a:r>
            <a:r>
              <a:rPr lang="en-US" dirty="0" err="1"/>
              <a:t>omic</a:t>
            </a:r>
            <a:r>
              <a:rPr lang="en-US" dirty="0"/>
              <a:t> data</a:t>
            </a:r>
          </a:p>
        </p:txBody>
      </p:sp>
      <p:sp>
        <p:nvSpPr>
          <p:cNvPr id="17" name="TextBox 16">
            <a:extLst>
              <a:ext uri="{FF2B5EF4-FFF2-40B4-BE49-F238E27FC236}">
                <a16:creationId xmlns:a16="http://schemas.microsoft.com/office/drawing/2014/main" id="{F79DE8B3-A148-DA58-8A44-AA7BA4B7839B}"/>
              </a:ext>
            </a:extLst>
          </p:cNvPr>
          <p:cNvSpPr txBox="1"/>
          <p:nvPr/>
        </p:nvSpPr>
        <p:spPr>
          <a:xfrm>
            <a:off x="253086" y="1310755"/>
            <a:ext cx="2355132" cy="369332"/>
          </a:xfrm>
          <a:prstGeom prst="rect">
            <a:avLst/>
          </a:prstGeom>
          <a:noFill/>
        </p:spPr>
        <p:txBody>
          <a:bodyPr wrap="none" rtlCol="0">
            <a:spAutoFit/>
          </a:bodyPr>
          <a:lstStyle/>
          <a:p>
            <a:r>
              <a:rPr lang="en-US" b="1" dirty="0">
                <a:latin typeface="Arial Narrow" panose="020B0604020202020204" pitchFamily="34" charset="0"/>
                <a:cs typeface="Arial Narrow" panose="020B0604020202020204" pitchFamily="34" charset="0"/>
              </a:rPr>
              <a:t>What are the cell types?</a:t>
            </a:r>
          </a:p>
        </p:txBody>
      </p:sp>
      <p:sp>
        <p:nvSpPr>
          <p:cNvPr id="18" name="TextBox 17">
            <a:extLst>
              <a:ext uri="{FF2B5EF4-FFF2-40B4-BE49-F238E27FC236}">
                <a16:creationId xmlns:a16="http://schemas.microsoft.com/office/drawing/2014/main" id="{5F78D8D2-F83F-ADEB-C83E-096232D688C3}"/>
              </a:ext>
            </a:extLst>
          </p:cNvPr>
          <p:cNvSpPr txBox="1"/>
          <p:nvPr/>
        </p:nvSpPr>
        <p:spPr>
          <a:xfrm>
            <a:off x="3116642" y="1324171"/>
            <a:ext cx="2154757" cy="369332"/>
          </a:xfrm>
          <a:prstGeom prst="rect">
            <a:avLst/>
          </a:prstGeom>
          <a:noFill/>
        </p:spPr>
        <p:txBody>
          <a:bodyPr wrap="none" rtlCol="0">
            <a:spAutoFit/>
          </a:bodyPr>
          <a:lstStyle/>
          <a:p>
            <a:r>
              <a:rPr lang="en-US" b="1" dirty="0">
                <a:latin typeface="Arial Narrow" panose="020B0604020202020204" pitchFamily="34" charset="0"/>
                <a:cs typeface="Arial Narrow" panose="020B0604020202020204" pitchFamily="34" charset="0"/>
              </a:rPr>
              <a:t>How are they related?</a:t>
            </a:r>
          </a:p>
        </p:txBody>
      </p:sp>
      <p:sp>
        <p:nvSpPr>
          <p:cNvPr id="25" name="Freeform 99">
            <a:extLst>
              <a:ext uri="{FF2B5EF4-FFF2-40B4-BE49-F238E27FC236}">
                <a16:creationId xmlns:a16="http://schemas.microsoft.com/office/drawing/2014/main" id="{DD85D6E1-4A4E-FA5D-889A-1C3597C88330}"/>
              </a:ext>
            </a:extLst>
          </p:cNvPr>
          <p:cNvSpPr/>
          <p:nvPr/>
        </p:nvSpPr>
        <p:spPr>
          <a:xfrm>
            <a:off x="1038099" y="5745925"/>
            <a:ext cx="451069" cy="615889"/>
          </a:xfrm>
          <a:custGeom>
            <a:avLst/>
            <a:gdLst>
              <a:gd name="connsiteX0" fmla="*/ 61172 w 1276146"/>
              <a:gd name="connsiteY0" fmla="*/ 120980 h 1063057"/>
              <a:gd name="connsiteX1" fmla="*/ 110600 w 1276146"/>
              <a:gd name="connsiteY1" fmla="*/ 738817 h 1063057"/>
              <a:gd name="connsiteX2" fmla="*/ 147670 w 1276146"/>
              <a:gd name="connsiteY2" fmla="*/ 1060093 h 1063057"/>
              <a:gd name="connsiteX3" fmla="*/ 629583 w 1276146"/>
              <a:gd name="connsiteY3" fmla="*/ 899455 h 1063057"/>
              <a:gd name="connsiteX4" fmla="*/ 1148567 w 1276146"/>
              <a:gd name="connsiteY4" fmla="*/ 911812 h 1063057"/>
              <a:gd name="connsiteX5" fmla="*/ 1272135 w 1276146"/>
              <a:gd name="connsiteY5" fmla="*/ 392828 h 1063057"/>
              <a:gd name="connsiteX6" fmla="*/ 1049713 w 1276146"/>
              <a:gd name="connsiteY6" fmla="*/ 22126 h 1063057"/>
              <a:gd name="connsiteX7" fmla="*/ 61172 w 1276146"/>
              <a:gd name="connsiteY7" fmla="*/ 120980 h 106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6146" h="1063057">
                <a:moveTo>
                  <a:pt x="61172" y="120980"/>
                </a:moveTo>
                <a:cubicBezTo>
                  <a:pt x="-95347" y="240429"/>
                  <a:pt x="96184" y="582298"/>
                  <a:pt x="110600" y="738817"/>
                </a:cubicBezTo>
                <a:cubicBezTo>
                  <a:pt x="125016" y="895336"/>
                  <a:pt x="61173" y="1033320"/>
                  <a:pt x="147670" y="1060093"/>
                </a:cubicBezTo>
                <a:cubicBezTo>
                  <a:pt x="234167" y="1086866"/>
                  <a:pt x="462767" y="924168"/>
                  <a:pt x="629583" y="899455"/>
                </a:cubicBezTo>
                <a:cubicBezTo>
                  <a:pt x="796399" y="874742"/>
                  <a:pt x="1041475" y="996250"/>
                  <a:pt x="1148567" y="911812"/>
                </a:cubicBezTo>
                <a:cubicBezTo>
                  <a:pt x="1255659" y="827374"/>
                  <a:pt x="1288611" y="541109"/>
                  <a:pt x="1272135" y="392828"/>
                </a:cubicBezTo>
                <a:cubicBezTo>
                  <a:pt x="1255659" y="244547"/>
                  <a:pt x="1249481" y="69493"/>
                  <a:pt x="1049713" y="22126"/>
                </a:cubicBezTo>
                <a:cubicBezTo>
                  <a:pt x="849945" y="-25241"/>
                  <a:pt x="217691" y="1531"/>
                  <a:pt x="61172" y="120980"/>
                </a:cubicBezTo>
                <a:close/>
              </a:path>
            </a:pathLst>
          </a:custGeom>
          <a:solidFill>
            <a:schemeClr val="accent4">
              <a:lumMod val="40000"/>
              <a:lumOff val="60000"/>
              <a:alpha val="59000"/>
            </a:schemeClr>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Helvetica" pitchFamily="2" charset="0"/>
                <a:cs typeface="Arial" panose="020B0604020202020204" pitchFamily="34" charset="0"/>
              </a:rPr>
              <a:t>C</a:t>
            </a:r>
            <a:r>
              <a:rPr lang="en-US" sz="1600" b="1" baseline="-25000" dirty="0">
                <a:solidFill>
                  <a:schemeClr val="tx1"/>
                </a:solidFill>
                <a:latin typeface="Helvetica" pitchFamily="2" charset="0"/>
                <a:cs typeface="Arial" panose="020B0604020202020204" pitchFamily="34" charset="0"/>
              </a:rPr>
              <a:t>3</a:t>
            </a:r>
          </a:p>
        </p:txBody>
      </p:sp>
      <p:sp>
        <p:nvSpPr>
          <p:cNvPr id="27" name="Freeform: Shape 42">
            <a:extLst>
              <a:ext uri="{FF2B5EF4-FFF2-40B4-BE49-F238E27FC236}">
                <a16:creationId xmlns:a16="http://schemas.microsoft.com/office/drawing/2014/main" id="{5A3412FF-6E8F-2F67-21C5-333F89BA9C7D}"/>
              </a:ext>
            </a:extLst>
          </p:cNvPr>
          <p:cNvSpPr/>
          <p:nvPr/>
        </p:nvSpPr>
        <p:spPr>
          <a:xfrm>
            <a:off x="996171" y="4394065"/>
            <a:ext cx="456689" cy="637494"/>
          </a:xfrm>
          <a:custGeom>
            <a:avLst/>
            <a:gdLst>
              <a:gd name="connsiteX0" fmla="*/ 32283 w 1223867"/>
              <a:gd name="connsiteY0" fmla="*/ 1114790 h 1185412"/>
              <a:gd name="connsiteX1" fmla="*/ 139860 w 1223867"/>
              <a:gd name="connsiteY1" fmla="*/ 1007214 h 1185412"/>
              <a:gd name="connsiteX2" fmla="*/ 155228 w 1223867"/>
              <a:gd name="connsiteY2" fmla="*/ 907321 h 1185412"/>
              <a:gd name="connsiteX3" fmla="*/ 124492 w 1223867"/>
              <a:gd name="connsiteY3" fmla="*/ 584592 h 1185412"/>
              <a:gd name="connsiteX4" fmla="*/ 155228 w 1223867"/>
              <a:gd name="connsiteY4" fmla="*/ 315651 h 1185412"/>
              <a:gd name="connsiteX5" fmla="*/ 262804 w 1223867"/>
              <a:gd name="connsiteY5" fmla="*/ 200390 h 1185412"/>
              <a:gd name="connsiteX6" fmla="*/ 485641 w 1223867"/>
              <a:gd name="connsiteY6" fmla="*/ 108182 h 1185412"/>
              <a:gd name="connsiteX7" fmla="*/ 739214 w 1223867"/>
              <a:gd name="connsiteY7" fmla="*/ 108182 h 1185412"/>
              <a:gd name="connsiteX8" fmla="*/ 954367 w 1223867"/>
              <a:gd name="connsiteY8" fmla="*/ 108182 h 1185412"/>
              <a:gd name="connsiteX9" fmla="*/ 1023524 w 1223867"/>
              <a:gd name="connsiteY9" fmla="*/ 100498 h 1185412"/>
              <a:gd name="connsiteX10" fmla="*/ 1115732 w 1223867"/>
              <a:gd name="connsiteY10" fmla="*/ 31341 h 1185412"/>
              <a:gd name="connsiteX11" fmla="*/ 1192572 w 1223867"/>
              <a:gd name="connsiteY11" fmla="*/ 8289 h 1185412"/>
              <a:gd name="connsiteX12" fmla="*/ 1115732 w 1223867"/>
              <a:gd name="connsiteY12" fmla="*/ 169654 h 1185412"/>
              <a:gd name="connsiteX13" fmla="*/ 1131100 w 1223867"/>
              <a:gd name="connsiteY13" fmla="*/ 284914 h 1185412"/>
              <a:gd name="connsiteX14" fmla="*/ 1192572 w 1223867"/>
              <a:gd name="connsiteY14" fmla="*/ 438595 h 1185412"/>
              <a:gd name="connsiteX15" fmla="*/ 1223309 w 1223867"/>
              <a:gd name="connsiteY15" fmla="*/ 669116 h 1185412"/>
              <a:gd name="connsiteX16" fmla="*/ 1200256 w 1223867"/>
              <a:gd name="connsiteY16" fmla="*/ 861217 h 1185412"/>
              <a:gd name="connsiteX17" fmla="*/ 1069628 w 1223867"/>
              <a:gd name="connsiteY17" fmla="*/ 1007214 h 1185412"/>
              <a:gd name="connsiteX18" fmla="*/ 885211 w 1223867"/>
              <a:gd name="connsiteY18" fmla="*/ 1099422 h 1185412"/>
              <a:gd name="connsiteX19" fmla="*/ 554798 w 1223867"/>
              <a:gd name="connsiteY19" fmla="*/ 1176262 h 1185412"/>
              <a:gd name="connsiteX20" fmla="*/ 301224 w 1223867"/>
              <a:gd name="connsiteY20" fmla="*/ 1114790 h 1185412"/>
              <a:gd name="connsiteX21" fmla="*/ 201332 w 1223867"/>
              <a:gd name="connsiteY21" fmla="*/ 1099422 h 1185412"/>
              <a:gd name="connsiteX22" fmla="*/ 93756 w 1223867"/>
              <a:gd name="connsiteY22" fmla="*/ 1153210 h 1185412"/>
              <a:gd name="connsiteX23" fmla="*/ 1547 w 1223867"/>
              <a:gd name="connsiteY23" fmla="*/ 1183946 h 1185412"/>
              <a:gd name="connsiteX24" fmla="*/ 32283 w 1223867"/>
              <a:gd name="connsiteY24" fmla="*/ 1114790 h 118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23867" h="1185412">
                <a:moveTo>
                  <a:pt x="32283" y="1114790"/>
                </a:moveTo>
                <a:cubicBezTo>
                  <a:pt x="55335" y="1085335"/>
                  <a:pt x="119369" y="1041792"/>
                  <a:pt x="139860" y="1007214"/>
                </a:cubicBezTo>
                <a:cubicBezTo>
                  <a:pt x="160351" y="972636"/>
                  <a:pt x="157789" y="977758"/>
                  <a:pt x="155228" y="907321"/>
                </a:cubicBezTo>
                <a:cubicBezTo>
                  <a:pt x="152667" y="836884"/>
                  <a:pt x="124492" y="683204"/>
                  <a:pt x="124492" y="584592"/>
                </a:cubicBezTo>
                <a:cubicBezTo>
                  <a:pt x="124492" y="485980"/>
                  <a:pt x="132176" y="379685"/>
                  <a:pt x="155228" y="315651"/>
                </a:cubicBezTo>
                <a:cubicBezTo>
                  <a:pt x="178280" y="251617"/>
                  <a:pt x="207735" y="234968"/>
                  <a:pt x="262804" y="200390"/>
                </a:cubicBezTo>
                <a:cubicBezTo>
                  <a:pt x="317873" y="165812"/>
                  <a:pt x="406239" y="123550"/>
                  <a:pt x="485641" y="108182"/>
                </a:cubicBezTo>
                <a:cubicBezTo>
                  <a:pt x="565043" y="92814"/>
                  <a:pt x="739214" y="108182"/>
                  <a:pt x="739214" y="108182"/>
                </a:cubicBezTo>
                <a:lnTo>
                  <a:pt x="954367" y="108182"/>
                </a:lnTo>
                <a:cubicBezTo>
                  <a:pt x="1001752" y="106901"/>
                  <a:pt x="996630" y="113305"/>
                  <a:pt x="1023524" y="100498"/>
                </a:cubicBezTo>
                <a:cubicBezTo>
                  <a:pt x="1050418" y="87691"/>
                  <a:pt x="1087557" y="46709"/>
                  <a:pt x="1115732" y="31341"/>
                </a:cubicBezTo>
                <a:cubicBezTo>
                  <a:pt x="1143907" y="15973"/>
                  <a:pt x="1192572" y="-14763"/>
                  <a:pt x="1192572" y="8289"/>
                </a:cubicBezTo>
                <a:cubicBezTo>
                  <a:pt x="1192572" y="31341"/>
                  <a:pt x="1125977" y="123550"/>
                  <a:pt x="1115732" y="169654"/>
                </a:cubicBezTo>
                <a:cubicBezTo>
                  <a:pt x="1105487" y="215758"/>
                  <a:pt x="1118293" y="240091"/>
                  <a:pt x="1131100" y="284914"/>
                </a:cubicBezTo>
                <a:cubicBezTo>
                  <a:pt x="1143907" y="329737"/>
                  <a:pt x="1177204" y="374562"/>
                  <a:pt x="1192572" y="438595"/>
                </a:cubicBezTo>
                <a:cubicBezTo>
                  <a:pt x="1207940" y="502628"/>
                  <a:pt x="1222028" y="598679"/>
                  <a:pt x="1223309" y="669116"/>
                </a:cubicBezTo>
                <a:cubicBezTo>
                  <a:pt x="1224590" y="739553"/>
                  <a:pt x="1225869" y="804867"/>
                  <a:pt x="1200256" y="861217"/>
                </a:cubicBezTo>
                <a:cubicBezTo>
                  <a:pt x="1174643" y="917567"/>
                  <a:pt x="1122135" y="967513"/>
                  <a:pt x="1069628" y="1007214"/>
                </a:cubicBezTo>
                <a:cubicBezTo>
                  <a:pt x="1017121" y="1046915"/>
                  <a:pt x="971016" y="1071247"/>
                  <a:pt x="885211" y="1099422"/>
                </a:cubicBezTo>
                <a:cubicBezTo>
                  <a:pt x="799406" y="1127597"/>
                  <a:pt x="652129" y="1173701"/>
                  <a:pt x="554798" y="1176262"/>
                </a:cubicBezTo>
                <a:cubicBezTo>
                  <a:pt x="457467" y="1178823"/>
                  <a:pt x="360135" y="1127597"/>
                  <a:pt x="301224" y="1114790"/>
                </a:cubicBezTo>
                <a:cubicBezTo>
                  <a:pt x="242313" y="1101983"/>
                  <a:pt x="235910" y="1093019"/>
                  <a:pt x="201332" y="1099422"/>
                </a:cubicBezTo>
                <a:cubicBezTo>
                  <a:pt x="166754" y="1105825"/>
                  <a:pt x="127054" y="1139123"/>
                  <a:pt x="93756" y="1153210"/>
                </a:cubicBezTo>
                <a:cubicBezTo>
                  <a:pt x="60459" y="1167297"/>
                  <a:pt x="7950" y="1191630"/>
                  <a:pt x="1547" y="1183946"/>
                </a:cubicBezTo>
                <a:cubicBezTo>
                  <a:pt x="-4856" y="1176262"/>
                  <a:pt x="9231" y="1144245"/>
                  <a:pt x="32283" y="1114790"/>
                </a:cubicBezTo>
                <a:close/>
              </a:path>
            </a:pathLst>
          </a:custGeom>
          <a:solidFill>
            <a:schemeClr val="accent1">
              <a:lumMod val="75000"/>
              <a:alpha val="71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Helvetica" pitchFamily="2" charset="0"/>
                <a:cs typeface="Arial" panose="020B0604020202020204" pitchFamily="34" charset="0"/>
              </a:rPr>
              <a:t>C</a:t>
            </a:r>
            <a:r>
              <a:rPr lang="en-US" sz="1600" b="1" baseline="-25000" dirty="0">
                <a:solidFill>
                  <a:schemeClr val="tx1"/>
                </a:solidFill>
                <a:latin typeface="Helvetica" pitchFamily="2" charset="0"/>
                <a:cs typeface="Arial" panose="020B0604020202020204" pitchFamily="34" charset="0"/>
              </a:rPr>
              <a:t>2</a:t>
            </a:r>
          </a:p>
        </p:txBody>
      </p:sp>
      <p:sp>
        <p:nvSpPr>
          <p:cNvPr id="28" name="Oval 27">
            <a:extLst>
              <a:ext uri="{FF2B5EF4-FFF2-40B4-BE49-F238E27FC236}">
                <a16:creationId xmlns:a16="http://schemas.microsoft.com/office/drawing/2014/main" id="{DA1B184D-41C5-B2A1-5A8C-8F57494B7771}"/>
              </a:ext>
            </a:extLst>
          </p:cNvPr>
          <p:cNvSpPr/>
          <p:nvPr/>
        </p:nvSpPr>
        <p:spPr>
          <a:xfrm>
            <a:off x="938363" y="1900100"/>
            <a:ext cx="637899" cy="611671"/>
          </a:xfrm>
          <a:prstGeom prst="ellipse">
            <a:avLst/>
          </a:prstGeom>
          <a:solidFill>
            <a:schemeClr val="accent6">
              <a:lumMod val="40000"/>
              <a:lumOff val="60000"/>
            </a:schemeClr>
          </a:solidFill>
          <a:ln w="31750">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latin typeface="Helvetica" pitchFamily="2" charset="0"/>
              </a:rPr>
              <a:t>C</a:t>
            </a:r>
            <a:r>
              <a:rPr lang="en-US" b="1" baseline="-25000" dirty="0">
                <a:solidFill>
                  <a:schemeClr val="tx1"/>
                </a:solidFill>
                <a:latin typeface="Helvetica" pitchFamily="2" charset="0"/>
              </a:rPr>
              <a:t>0</a:t>
            </a:r>
          </a:p>
        </p:txBody>
      </p:sp>
      <p:grpSp>
        <p:nvGrpSpPr>
          <p:cNvPr id="9" name="Group 8">
            <a:extLst>
              <a:ext uri="{FF2B5EF4-FFF2-40B4-BE49-F238E27FC236}">
                <a16:creationId xmlns:a16="http://schemas.microsoft.com/office/drawing/2014/main" id="{EF14AF21-4983-1949-B3FA-486D67086C7B}"/>
              </a:ext>
            </a:extLst>
          </p:cNvPr>
          <p:cNvGrpSpPr/>
          <p:nvPr/>
        </p:nvGrpSpPr>
        <p:grpSpPr>
          <a:xfrm>
            <a:off x="4972609" y="4003672"/>
            <a:ext cx="2488182" cy="1668870"/>
            <a:chOff x="4972609" y="4003672"/>
            <a:chExt cx="2488182" cy="1668870"/>
          </a:xfrm>
        </p:grpSpPr>
        <p:sp>
          <p:nvSpPr>
            <p:cNvPr id="44" name="Rectangle 43">
              <a:extLst>
                <a:ext uri="{FF2B5EF4-FFF2-40B4-BE49-F238E27FC236}">
                  <a16:creationId xmlns:a16="http://schemas.microsoft.com/office/drawing/2014/main" id="{BD97B6FC-EEF7-FC7D-BD1E-824D8EDC2798}"/>
                </a:ext>
              </a:extLst>
            </p:cNvPr>
            <p:cNvSpPr/>
            <p:nvPr/>
          </p:nvSpPr>
          <p:spPr>
            <a:xfrm>
              <a:off x="5377861" y="4003672"/>
              <a:ext cx="980637" cy="1160825"/>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5684DA6-85C5-06F8-2BDA-A16C17D80079}"/>
                </a:ext>
              </a:extLst>
            </p:cNvPr>
            <p:cNvSpPr txBox="1"/>
            <p:nvPr/>
          </p:nvSpPr>
          <p:spPr>
            <a:xfrm>
              <a:off x="4972609" y="5210877"/>
              <a:ext cx="2488182" cy="461665"/>
            </a:xfrm>
            <a:prstGeom prst="rect">
              <a:avLst/>
            </a:prstGeom>
            <a:noFill/>
          </p:spPr>
          <p:txBody>
            <a:bodyPr wrap="none" rtlCol="0">
              <a:spAutoFit/>
            </a:bodyPr>
            <a:lstStyle/>
            <a:p>
              <a:r>
                <a:rPr lang="en-US" sz="2400" b="1" dirty="0">
                  <a:solidFill>
                    <a:srgbClr val="FF0000"/>
                  </a:solidFill>
                  <a:latin typeface="Arial Narrow" panose="020B0604020202020204" pitchFamily="34" charset="0"/>
                  <a:cs typeface="Arial Narrow" panose="020B0604020202020204" pitchFamily="34" charset="0"/>
                </a:rPr>
                <a:t>What is their GRN?</a:t>
              </a:r>
            </a:p>
          </p:txBody>
        </p:sp>
        <p:pic>
          <p:nvPicPr>
            <p:cNvPr id="46" name="Picture 45">
              <a:extLst>
                <a:ext uri="{FF2B5EF4-FFF2-40B4-BE49-F238E27FC236}">
                  <a16:creationId xmlns:a16="http://schemas.microsoft.com/office/drawing/2014/main" id="{C1C4E276-7D2D-B969-2409-6C73ECE50F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8843" y="4161215"/>
              <a:ext cx="855418" cy="894714"/>
            </a:xfrm>
            <a:prstGeom prst="rect">
              <a:avLst/>
            </a:prstGeom>
          </p:spPr>
        </p:pic>
      </p:grpSp>
      <p:grpSp>
        <p:nvGrpSpPr>
          <p:cNvPr id="8" name="Group 7">
            <a:extLst>
              <a:ext uri="{FF2B5EF4-FFF2-40B4-BE49-F238E27FC236}">
                <a16:creationId xmlns:a16="http://schemas.microsoft.com/office/drawing/2014/main" id="{BD571031-6276-46D7-D1A7-11D16139B695}"/>
              </a:ext>
            </a:extLst>
          </p:cNvPr>
          <p:cNvGrpSpPr/>
          <p:nvPr/>
        </p:nvGrpSpPr>
        <p:grpSpPr>
          <a:xfrm>
            <a:off x="4742488" y="2748933"/>
            <a:ext cx="4301914" cy="1666214"/>
            <a:chOff x="4742488" y="2748933"/>
            <a:chExt cx="4301914" cy="1666214"/>
          </a:xfrm>
        </p:grpSpPr>
        <p:sp>
          <p:nvSpPr>
            <p:cNvPr id="45" name="TextBox 44">
              <a:extLst>
                <a:ext uri="{FF2B5EF4-FFF2-40B4-BE49-F238E27FC236}">
                  <a16:creationId xmlns:a16="http://schemas.microsoft.com/office/drawing/2014/main" id="{962CDFCE-46F0-9161-89A5-0975BDE60949}"/>
                </a:ext>
              </a:extLst>
            </p:cNvPr>
            <p:cNvSpPr txBox="1"/>
            <p:nvPr/>
          </p:nvSpPr>
          <p:spPr>
            <a:xfrm>
              <a:off x="6064099" y="2748933"/>
              <a:ext cx="2980303" cy="461665"/>
            </a:xfrm>
            <a:prstGeom prst="rect">
              <a:avLst/>
            </a:prstGeom>
            <a:noFill/>
          </p:spPr>
          <p:txBody>
            <a:bodyPr wrap="none" rtlCol="0">
              <a:spAutoFit/>
            </a:bodyPr>
            <a:lstStyle/>
            <a:p>
              <a:r>
                <a:rPr lang="en-US" sz="2400" b="1" dirty="0">
                  <a:solidFill>
                    <a:srgbClr val="FF0000"/>
                  </a:solidFill>
                  <a:latin typeface="Arial Narrow" panose="020B0604020202020204" pitchFamily="34" charset="0"/>
                  <a:cs typeface="Arial Narrow" panose="020B0604020202020204" pitchFamily="34" charset="0"/>
                </a:rPr>
                <a:t>How do GRNs change?</a:t>
              </a:r>
            </a:p>
          </p:txBody>
        </p:sp>
        <p:grpSp>
          <p:nvGrpSpPr>
            <p:cNvPr id="4" name="Group 3">
              <a:extLst>
                <a:ext uri="{FF2B5EF4-FFF2-40B4-BE49-F238E27FC236}">
                  <a16:creationId xmlns:a16="http://schemas.microsoft.com/office/drawing/2014/main" id="{7ACBC19E-903E-AE47-0AD5-A37522B403D9}"/>
                </a:ext>
              </a:extLst>
            </p:cNvPr>
            <p:cNvGrpSpPr/>
            <p:nvPr/>
          </p:nvGrpSpPr>
          <p:grpSpPr>
            <a:xfrm>
              <a:off x="4742488" y="2754555"/>
              <a:ext cx="980637" cy="1160825"/>
              <a:chOff x="4742488" y="2754555"/>
              <a:chExt cx="980637" cy="1160825"/>
            </a:xfrm>
          </p:grpSpPr>
          <p:sp>
            <p:nvSpPr>
              <p:cNvPr id="48" name="Rectangle 47">
                <a:extLst>
                  <a:ext uri="{FF2B5EF4-FFF2-40B4-BE49-F238E27FC236}">
                    <a16:creationId xmlns:a16="http://schemas.microsoft.com/office/drawing/2014/main" id="{D99DB710-2DC1-D518-6B1E-57DEFE43231B}"/>
                  </a:ext>
                </a:extLst>
              </p:cNvPr>
              <p:cNvSpPr/>
              <p:nvPr/>
            </p:nvSpPr>
            <p:spPr>
              <a:xfrm>
                <a:off x="4742488" y="2754555"/>
                <a:ext cx="980637" cy="1160825"/>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35B047AF-DA56-36AF-C8BE-9341C3D658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2808" y="3006405"/>
                <a:ext cx="900709" cy="682890"/>
              </a:xfrm>
              <a:prstGeom prst="rect">
                <a:avLst/>
              </a:prstGeom>
            </p:spPr>
          </p:pic>
        </p:grpSp>
        <p:sp>
          <p:nvSpPr>
            <p:cNvPr id="49" name="Freeform 48">
              <a:extLst>
                <a:ext uri="{FF2B5EF4-FFF2-40B4-BE49-F238E27FC236}">
                  <a16:creationId xmlns:a16="http://schemas.microsoft.com/office/drawing/2014/main" id="{103FA344-DF17-EC18-4872-95CA7F64FF79}"/>
                </a:ext>
              </a:extLst>
            </p:cNvPr>
            <p:cNvSpPr/>
            <p:nvPr/>
          </p:nvSpPr>
          <p:spPr>
            <a:xfrm rot="182304">
              <a:off x="5915406" y="3406380"/>
              <a:ext cx="826731" cy="1008767"/>
            </a:xfrm>
            <a:custGeom>
              <a:avLst/>
              <a:gdLst>
                <a:gd name="connsiteX0" fmla="*/ 0 w 943043"/>
                <a:gd name="connsiteY0" fmla="*/ 4573 h 1161861"/>
                <a:gd name="connsiteX1" fmla="*/ 728662 w 943043"/>
                <a:gd name="connsiteY1" fmla="*/ 90298 h 1161861"/>
                <a:gd name="connsiteX2" fmla="*/ 942975 w 943043"/>
                <a:gd name="connsiteY2" fmla="*/ 618936 h 1161861"/>
                <a:gd name="connsiteX3" fmla="*/ 714375 w 943043"/>
                <a:gd name="connsiteY3" fmla="*/ 1161861 h 1161861"/>
              </a:gdLst>
              <a:ahLst/>
              <a:cxnLst>
                <a:cxn ang="0">
                  <a:pos x="connsiteX0" y="connsiteY0"/>
                </a:cxn>
                <a:cxn ang="0">
                  <a:pos x="connsiteX1" y="connsiteY1"/>
                </a:cxn>
                <a:cxn ang="0">
                  <a:pos x="connsiteX2" y="connsiteY2"/>
                </a:cxn>
                <a:cxn ang="0">
                  <a:pos x="connsiteX3" y="connsiteY3"/>
                </a:cxn>
              </a:cxnLst>
              <a:rect l="l" t="t" r="r" b="b"/>
              <a:pathLst>
                <a:path w="943043" h="1161861">
                  <a:moveTo>
                    <a:pt x="0" y="4573"/>
                  </a:moveTo>
                  <a:cubicBezTo>
                    <a:pt x="285750" y="-3762"/>
                    <a:pt x="571500" y="-12096"/>
                    <a:pt x="728662" y="90298"/>
                  </a:cubicBezTo>
                  <a:cubicBezTo>
                    <a:pt x="885824" y="192692"/>
                    <a:pt x="945356" y="440342"/>
                    <a:pt x="942975" y="618936"/>
                  </a:cubicBezTo>
                  <a:cubicBezTo>
                    <a:pt x="940594" y="797530"/>
                    <a:pt x="827484" y="979695"/>
                    <a:pt x="714375" y="1161861"/>
                  </a:cubicBezTo>
                </a:path>
              </a:pathLst>
            </a:custGeom>
            <a:noFill/>
            <a:ln w="25400">
              <a:solidFill>
                <a:srgbClr val="00B0F0"/>
              </a:solidFill>
              <a:headEnd type="triangle" w="lg" len="lg"/>
              <a:tailEnd type="triangle" w="lg" len="lg"/>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9" name="Freeform: Shape 38">
            <a:extLst>
              <a:ext uri="{FF2B5EF4-FFF2-40B4-BE49-F238E27FC236}">
                <a16:creationId xmlns:a16="http://schemas.microsoft.com/office/drawing/2014/main" id="{9E352568-CE57-A887-78C9-3B9B2375ECF9}"/>
              </a:ext>
            </a:extLst>
          </p:cNvPr>
          <p:cNvSpPr/>
          <p:nvPr/>
        </p:nvSpPr>
        <p:spPr>
          <a:xfrm>
            <a:off x="960636" y="3243634"/>
            <a:ext cx="456689" cy="637494"/>
          </a:xfrm>
          <a:custGeom>
            <a:avLst/>
            <a:gdLst>
              <a:gd name="connsiteX0" fmla="*/ 541799 w 965923"/>
              <a:gd name="connsiteY0" fmla="*/ 316 h 950820"/>
              <a:gd name="connsiteX1" fmla="*/ 172965 w 965923"/>
              <a:gd name="connsiteY1" fmla="*/ 115576 h 950820"/>
              <a:gd name="connsiteX2" fmla="*/ 3917 w 965923"/>
              <a:gd name="connsiteY2" fmla="*/ 530514 h 950820"/>
              <a:gd name="connsiteX3" fmla="*/ 326646 w 965923"/>
              <a:gd name="connsiteY3" fmla="*/ 937768 h 950820"/>
              <a:gd name="connsiteX4" fmla="*/ 926001 w 965923"/>
              <a:gd name="connsiteY4" fmla="*/ 784087 h 950820"/>
              <a:gd name="connsiteX5" fmla="*/ 864529 w 965923"/>
              <a:gd name="connsiteY5" fmla="*/ 138628 h 950820"/>
              <a:gd name="connsiteX6" fmla="*/ 541799 w 965923"/>
              <a:gd name="connsiteY6" fmla="*/ 316 h 95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923" h="950820">
                <a:moveTo>
                  <a:pt x="541799" y="316"/>
                </a:moveTo>
                <a:cubicBezTo>
                  <a:pt x="426538" y="-3526"/>
                  <a:pt x="262612" y="27210"/>
                  <a:pt x="172965" y="115576"/>
                </a:cubicBezTo>
                <a:cubicBezTo>
                  <a:pt x="83318" y="203942"/>
                  <a:pt x="-21697" y="393482"/>
                  <a:pt x="3917" y="530514"/>
                </a:cubicBezTo>
                <a:cubicBezTo>
                  <a:pt x="29530" y="667546"/>
                  <a:pt x="172965" y="895506"/>
                  <a:pt x="326646" y="937768"/>
                </a:cubicBezTo>
                <a:cubicBezTo>
                  <a:pt x="480327" y="980030"/>
                  <a:pt x="836354" y="917277"/>
                  <a:pt x="926001" y="784087"/>
                </a:cubicBezTo>
                <a:cubicBezTo>
                  <a:pt x="1015648" y="650897"/>
                  <a:pt x="936247" y="269256"/>
                  <a:pt x="864529" y="138628"/>
                </a:cubicBezTo>
                <a:cubicBezTo>
                  <a:pt x="792811" y="8000"/>
                  <a:pt x="657060" y="4158"/>
                  <a:pt x="541799" y="316"/>
                </a:cubicBezTo>
                <a:close/>
              </a:path>
            </a:pathLst>
          </a:custGeom>
          <a:solidFill>
            <a:srgbClr val="F0B4D8"/>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Helvetica" pitchFamily="2" charset="0"/>
                <a:cs typeface="Arial" panose="020B0604020202020204" pitchFamily="34" charset="0"/>
              </a:rPr>
              <a:t>C</a:t>
            </a:r>
            <a:r>
              <a:rPr lang="en-US" sz="1600" b="1" baseline="-25000" dirty="0">
                <a:solidFill>
                  <a:schemeClr val="tx1"/>
                </a:solidFill>
                <a:latin typeface="Helvetica" pitchFamily="2" charset="0"/>
                <a:cs typeface="Arial" panose="020B0604020202020204" pitchFamily="34" charset="0"/>
              </a:rPr>
              <a:t>1</a:t>
            </a:r>
          </a:p>
        </p:txBody>
      </p:sp>
      <p:sp>
        <p:nvSpPr>
          <p:cNvPr id="31" name="Freeform 99">
            <a:extLst>
              <a:ext uri="{FF2B5EF4-FFF2-40B4-BE49-F238E27FC236}">
                <a16:creationId xmlns:a16="http://schemas.microsoft.com/office/drawing/2014/main" id="{0895C4A0-04AC-8E47-B4A7-33855354C816}"/>
              </a:ext>
            </a:extLst>
          </p:cNvPr>
          <p:cNvSpPr/>
          <p:nvPr/>
        </p:nvSpPr>
        <p:spPr>
          <a:xfrm>
            <a:off x="4599935" y="4356512"/>
            <a:ext cx="451069" cy="615889"/>
          </a:xfrm>
          <a:custGeom>
            <a:avLst/>
            <a:gdLst>
              <a:gd name="connsiteX0" fmla="*/ 61172 w 1276146"/>
              <a:gd name="connsiteY0" fmla="*/ 120980 h 1063057"/>
              <a:gd name="connsiteX1" fmla="*/ 110600 w 1276146"/>
              <a:gd name="connsiteY1" fmla="*/ 738817 h 1063057"/>
              <a:gd name="connsiteX2" fmla="*/ 147670 w 1276146"/>
              <a:gd name="connsiteY2" fmla="*/ 1060093 h 1063057"/>
              <a:gd name="connsiteX3" fmla="*/ 629583 w 1276146"/>
              <a:gd name="connsiteY3" fmla="*/ 899455 h 1063057"/>
              <a:gd name="connsiteX4" fmla="*/ 1148567 w 1276146"/>
              <a:gd name="connsiteY4" fmla="*/ 911812 h 1063057"/>
              <a:gd name="connsiteX5" fmla="*/ 1272135 w 1276146"/>
              <a:gd name="connsiteY5" fmla="*/ 392828 h 1063057"/>
              <a:gd name="connsiteX6" fmla="*/ 1049713 w 1276146"/>
              <a:gd name="connsiteY6" fmla="*/ 22126 h 1063057"/>
              <a:gd name="connsiteX7" fmla="*/ 61172 w 1276146"/>
              <a:gd name="connsiteY7" fmla="*/ 120980 h 106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6146" h="1063057">
                <a:moveTo>
                  <a:pt x="61172" y="120980"/>
                </a:moveTo>
                <a:cubicBezTo>
                  <a:pt x="-95347" y="240429"/>
                  <a:pt x="96184" y="582298"/>
                  <a:pt x="110600" y="738817"/>
                </a:cubicBezTo>
                <a:cubicBezTo>
                  <a:pt x="125016" y="895336"/>
                  <a:pt x="61173" y="1033320"/>
                  <a:pt x="147670" y="1060093"/>
                </a:cubicBezTo>
                <a:cubicBezTo>
                  <a:pt x="234167" y="1086866"/>
                  <a:pt x="462767" y="924168"/>
                  <a:pt x="629583" y="899455"/>
                </a:cubicBezTo>
                <a:cubicBezTo>
                  <a:pt x="796399" y="874742"/>
                  <a:pt x="1041475" y="996250"/>
                  <a:pt x="1148567" y="911812"/>
                </a:cubicBezTo>
                <a:cubicBezTo>
                  <a:pt x="1255659" y="827374"/>
                  <a:pt x="1288611" y="541109"/>
                  <a:pt x="1272135" y="392828"/>
                </a:cubicBezTo>
                <a:cubicBezTo>
                  <a:pt x="1255659" y="244547"/>
                  <a:pt x="1249481" y="69493"/>
                  <a:pt x="1049713" y="22126"/>
                </a:cubicBezTo>
                <a:cubicBezTo>
                  <a:pt x="849945" y="-25241"/>
                  <a:pt x="217691" y="1531"/>
                  <a:pt x="61172" y="120980"/>
                </a:cubicBezTo>
                <a:close/>
              </a:path>
            </a:pathLst>
          </a:custGeom>
          <a:solidFill>
            <a:schemeClr val="accent4">
              <a:lumMod val="40000"/>
              <a:lumOff val="60000"/>
              <a:alpha val="59000"/>
            </a:schemeClr>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Helvetica" pitchFamily="2" charset="0"/>
                <a:cs typeface="Arial" panose="020B0604020202020204" pitchFamily="34" charset="0"/>
              </a:rPr>
              <a:t>C</a:t>
            </a:r>
            <a:r>
              <a:rPr lang="en-US" sz="1600" b="1" baseline="-25000" dirty="0">
                <a:solidFill>
                  <a:schemeClr val="tx1"/>
                </a:solidFill>
                <a:latin typeface="Helvetica" pitchFamily="2" charset="0"/>
                <a:cs typeface="Arial" panose="020B0604020202020204" pitchFamily="34" charset="0"/>
              </a:rPr>
              <a:t>3</a:t>
            </a:r>
          </a:p>
        </p:txBody>
      </p:sp>
      <p:sp>
        <p:nvSpPr>
          <p:cNvPr id="32" name="Freeform: Shape 42">
            <a:extLst>
              <a:ext uri="{FF2B5EF4-FFF2-40B4-BE49-F238E27FC236}">
                <a16:creationId xmlns:a16="http://schemas.microsoft.com/office/drawing/2014/main" id="{AB95329A-BB8E-3842-6C82-7487175A740D}"/>
              </a:ext>
            </a:extLst>
          </p:cNvPr>
          <p:cNvSpPr/>
          <p:nvPr/>
        </p:nvSpPr>
        <p:spPr>
          <a:xfrm>
            <a:off x="3353266" y="4265337"/>
            <a:ext cx="456689" cy="637494"/>
          </a:xfrm>
          <a:custGeom>
            <a:avLst/>
            <a:gdLst>
              <a:gd name="connsiteX0" fmla="*/ 32283 w 1223867"/>
              <a:gd name="connsiteY0" fmla="*/ 1114790 h 1185412"/>
              <a:gd name="connsiteX1" fmla="*/ 139860 w 1223867"/>
              <a:gd name="connsiteY1" fmla="*/ 1007214 h 1185412"/>
              <a:gd name="connsiteX2" fmla="*/ 155228 w 1223867"/>
              <a:gd name="connsiteY2" fmla="*/ 907321 h 1185412"/>
              <a:gd name="connsiteX3" fmla="*/ 124492 w 1223867"/>
              <a:gd name="connsiteY3" fmla="*/ 584592 h 1185412"/>
              <a:gd name="connsiteX4" fmla="*/ 155228 w 1223867"/>
              <a:gd name="connsiteY4" fmla="*/ 315651 h 1185412"/>
              <a:gd name="connsiteX5" fmla="*/ 262804 w 1223867"/>
              <a:gd name="connsiteY5" fmla="*/ 200390 h 1185412"/>
              <a:gd name="connsiteX6" fmla="*/ 485641 w 1223867"/>
              <a:gd name="connsiteY6" fmla="*/ 108182 h 1185412"/>
              <a:gd name="connsiteX7" fmla="*/ 739214 w 1223867"/>
              <a:gd name="connsiteY7" fmla="*/ 108182 h 1185412"/>
              <a:gd name="connsiteX8" fmla="*/ 954367 w 1223867"/>
              <a:gd name="connsiteY8" fmla="*/ 108182 h 1185412"/>
              <a:gd name="connsiteX9" fmla="*/ 1023524 w 1223867"/>
              <a:gd name="connsiteY9" fmla="*/ 100498 h 1185412"/>
              <a:gd name="connsiteX10" fmla="*/ 1115732 w 1223867"/>
              <a:gd name="connsiteY10" fmla="*/ 31341 h 1185412"/>
              <a:gd name="connsiteX11" fmla="*/ 1192572 w 1223867"/>
              <a:gd name="connsiteY11" fmla="*/ 8289 h 1185412"/>
              <a:gd name="connsiteX12" fmla="*/ 1115732 w 1223867"/>
              <a:gd name="connsiteY12" fmla="*/ 169654 h 1185412"/>
              <a:gd name="connsiteX13" fmla="*/ 1131100 w 1223867"/>
              <a:gd name="connsiteY13" fmla="*/ 284914 h 1185412"/>
              <a:gd name="connsiteX14" fmla="*/ 1192572 w 1223867"/>
              <a:gd name="connsiteY14" fmla="*/ 438595 h 1185412"/>
              <a:gd name="connsiteX15" fmla="*/ 1223309 w 1223867"/>
              <a:gd name="connsiteY15" fmla="*/ 669116 h 1185412"/>
              <a:gd name="connsiteX16" fmla="*/ 1200256 w 1223867"/>
              <a:gd name="connsiteY16" fmla="*/ 861217 h 1185412"/>
              <a:gd name="connsiteX17" fmla="*/ 1069628 w 1223867"/>
              <a:gd name="connsiteY17" fmla="*/ 1007214 h 1185412"/>
              <a:gd name="connsiteX18" fmla="*/ 885211 w 1223867"/>
              <a:gd name="connsiteY18" fmla="*/ 1099422 h 1185412"/>
              <a:gd name="connsiteX19" fmla="*/ 554798 w 1223867"/>
              <a:gd name="connsiteY19" fmla="*/ 1176262 h 1185412"/>
              <a:gd name="connsiteX20" fmla="*/ 301224 w 1223867"/>
              <a:gd name="connsiteY20" fmla="*/ 1114790 h 1185412"/>
              <a:gd name="connsiteX21" fmla="*/ 201332 w 1223867"/>
              <a:gd name="connsiteY21" fmla="*/ 1099422 h 1185412"/>
              <a:gd name="connsiteX22" fmla="*/ 93756 w 1223867"/>
              <a:gd name="connsiteY22" fmla="*/ 1153210 h 1185412"/>
              <a:gd name="connsiteX23" fmla="*/ 1547 w 1223867"/>
              <a:gd name="connsiteY23" fmla="*/ 1183946 h 1185412"/>
              <a:gd name="connsiteX24" fmla="*/ 32283 w 1223867"/>
              <a:gd name="connsiteY24" fmla="*/ 1114790 h 118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23867" h="1185412">
                <a:moveTo>
                  <a:pt x="32283" y="1114790"/>
                </a:moveTo>
                <a:cubicBezTo>
                  <a:pt x="55335" y="1085335"/>
                  <a:pt x="119369" y="1041792"/>
                  <a:pt x="139860" y="1007214"/>
                </a:cubicBezTo>
                <a:cubicBezTo>
                  <a:pt x="160351" y="972636"/>
                  <a:pt x="157789" y="977758"/>
                  <a:pt x="155228" y="907321"/>
                </a:cubicBezTo>
                <a:cubicBezTo>
                  <a:pt x="152667" y="836884"/>
                  <a:pt x="124492" y="683204"/>
                  <a:pt x="124492" y="584592"/>
                </a:cubicBezTo>
                <a:cubicBezTo>
                  <a:pt x="124492" y="485980"/>
                  <a:pt x="132176" y="379685"/>
                  <a:pt x="155228" y="315651"/>
                </a:cubicBezTo>
                <a:cubicBezTo>
                  <a:pt x="178280" y="251617"/>
                  <a:pt x="207735" y="234968"/>
                  <a:pt x="262804" y="200390"/>
                </a:cubicBezTo>
                <a:cubicBezTo>
                  <a:pt x="317873" y="165812"/>
                  <a:pt x="406239" y="123550"/>
                  <a:pt x="485641" y="108182"/>
                </a:cubicBezTo>
                <a:cubicBezTo>
                  <a:pt x="565043" y="92814"/>
                  <a:pt x="739214" y="108182"/>
                  <a:pt x="739214" y="108182"/>
                </a:cubicBezTo>
                <a:lnTo>
                  <a:pt x="954367" y="108182"/>
                </a:lnTo>
                <a:cubicBezTo>
                  <a:pt x="1001752" y="106901"/>
                  <a:pt x="996630" y="113305"/>
                  <a:pt x="1023524" y="100498"/>
                </a:cubicBezTo>
                <a:cubicBezTo>
                  <a:pt x="1050418" y="87691"/>
                  <a:pt x="1087557" y="46709"/>
                  <a:pt x="1115732" y="31341"/>
                </a:cubicBezTo>
                <a:cubicBezTo>
                  <a:pt x="1143907" y="15973"/>
                  <a:pt x="1192572" y="-14763"/>
                  <a:pt x="1192572" y="8289"/>
                </a:cubicBezTo>
                <a:cubicBezTo>
                  <a:pt x="1192572" y="31341"/>
                  <a:pt x="1125977" y="123550"/>
                  <a:pt x="1115732" y="169654"/>
                </a:cubicBezTo>
                <a:cubicBezTo>
                  <a:pt x="1105487" y="215758"/>
                  <a:pt x="1118293" y="240091"/>
                  <a:pt x="1131100" y="284914"/>
                </a:cubicBezTo>
                <a:cubicBezTo>
                  <a:pt x="1143907" y="329737"/>
                  <a:pt x="1177204" y="374562"/>
                  <a:pt x="1192572" y="438595"/>
                </a:cubicBezTo>
                <a:cubicBezTo>
                  <a:pt x="1207940" y="502628"/>
                  <a:pt x="1222028" y="598679"/>
                  <a:pt x="1223309" y="669116"/>
                </a:cubicBezTo>
                <a:cubicBezTo>
                  <a:pt x="1224590" y="739553"/>
                  <a:pt x="1225869" y="804867"/>
                  <a:pt x="1200256" y="861217"/>
                </a:cubicBezTo>
                <a:cubicBezTo>
                  <a:pt x="1174643" y="917567"/>
                  <a:pt x="1122135" y="967513"/>
                  <a:pt x="1069628" y="1007214"/>
                </a:cubicBezTo>
                <a:cubicBezTo>
                  <a:pt x="1017121" y="1046915"/>
                  <a:pt x="971016" y="1071247"/>
                  <a:pt x="885211" y="1099422"/>
                </a:cubicBezTo>
                <a:cubicBezTo>
                  <a:pt x="799406" y="1127597"/>
                  <a:pt x="652129" y="1173701"/>
                  <a:pt x="554798" y="1176262"/>
                </a:cubicBezTo>
                <a:cubicBezTo>
                  <a:pt x="457467" y="1178823"/>
                  <a:pt x="360135" y="1127597"/>
                  <a:pt x="301224" y="1114790"/>
                </a:cubicBezTo>
                <a:cubicBezTo>
                  <a:pt x="242313" y="1101983"/>
                  <a:pt x="235910" y="1093019"/>
                  <a:pt x="201332" y="1099422"/>
                </a:cubicBezTo>
                <a:cubicBezTo>
                  <a:pt x="166754" y="1105825"/>
                  <a:pt x="127054" y="1139123"/>
                  <a:pt x="93756" y="1153210"/>
                </a:cubicBezTo>
                <a:cubicBezTo>
                  <a:pt x="60459" y="1167297"/>
                  <a:pt x="7950" y="1191630"/>
                  <a:pt x="1547" y="1183946"/>
                </a:cubicBezTo>
                <a:cubicBezTo>
                  <a:pt x="-4856" y="1176262"/>
                  <a:pt x="9231" y="1144245"/>
                  <a:pt x="32283" y="1114790"/>
                </a:cubicBezTo>
                <a:close/>
              </a:path>
            </a:pathLst>
          </a:custGeom>
          <a:solidFill>
            <a:schemeClr val="accent1">
              <a:lumMod val="75000"/>
              <a:alpha val="71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Helvetica" pitchFamily="2" charset="0"/>
                <a:cs typeface="Arial" panose="020B0604020202020204" pitchFamily="34" charset="0"/>
              </a:rPr>
              <a:t>C</a:t>
            </a:r>
            <a:r>
              <a:rPr lang="en-US" sz="1600" b="1" baseline="-25000" dirty="0">
                <a:solidFill>
                  <a:schemeClr val="tx1"/>
                </a:solidFill>
                <a:latin typeface="Helvetica" pitchFamily="2" charset="0"/>
                <a:cs typeface="Arial" panose="020B0604020202020204" pitchFamily="34" charset="0"/>
              </a:rPr>
              <a:t>2</a:t>
            </a:r>
          </a:p>
        </p:txBody>
      </p:sp>
      <p:sp>
        <p:nvSpPr>
          <p:cNvPr id="33" name="Oval 32">
            <a:extLst>
              <a:ext uri="{FF2B5EF4-FFF2-40B4-BE49-F238E27FC236}">
                <a16:creationId xmlns:a16="http://schemas.microsoft.com/office/drawing/2014/main" id="{DBDF26F4-C606-B637-2548-3453994CCCAF}"/>
              </a:ext>
            </a:extLst>
          </p:cNvPr>
          <p:cNvSpPr/>
          <p:nvPr/>
        </p:nvSpPr>
        <p:spPr>
          <a:xfrm>
            <a:off x="3853326" y="1844084"/>
            <a:ext cx="637899" cy="611671"/>
          </a:xfrm>
          <a:prstGeom prst="ellipse">
            <a:avLst/>
          </a:prstGeom>
          <a:solidFill>
            <a:schemeClr val="accent6">
              <a:lumMod val="40000"/>
              <a:lumOff val="60000"/>
            </a:schemeClr>
          </a:solidFill>
          <a:ln w="31750">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latin typeface="Helvetica" pitchFamily="2" charset="0"/>
              </a:rPr>
              <a:t>C</a:t>
            </a:r>
            <a:r>
              <a:rPr lang="en-US" b="1" baseline="-25000" dirty="0">
                <a:solidFill>
                  <a:schemeClr val="tx1"/>
                </a:solidFill>
                <a:latin typeface="Helvetica" pitchFamily="2" charset="0"/>
              </a:rPr>
              <a:t>0</a:t>
            </a:r>
          </a:p>
        </p:txBody>
      </p:sp>
      <p:sp>
        <p:nvSpPr>
          <p:cNvPr id="34" name="Freeform: Shape 38">
            <a:extLst>
              <a:ext uri="{FF2B5EF4-FFF2-40B4-BE49-F238E27FC236}">
                <a16:creationId xmlns:a16="http://schemas.microsoft.com/office/drawing/2014/main" id="{8892FCF9-08A7-3161-430B-FA47AF2713F3}"/>
              </a:ext>
            </a:extLst>
          </p:cNvPr>
          <p:cNvSpPr/>
          <p:nvPr/>
        </p:nvSpPr>
        <p:spPr>
          <a:xfrm>
            <a:off x="3951035" y="3243634"/>
            <a:ext cx="456689" cy="637494"/>
          </a:xfrm>
          <a:custGeom>
            <a:avLst/>
            <a:gdLst>
              <a:gd name="connsiteX0" fmla="*/ 541799 w 965923"/>
              <a:gd name="connsiteY0" fmla="*/ 316 h 950820"/>
              <a:gd name="connsiteX1" fmla="*/ 172965 w 965923"/>
              <a:gd name="connsiteY1" fmla="*/ 115576 h 950820"/>
              <a:gd name="connsiteX2" fmla="*/ 3917 w 965923"/>
              <a:gd name="connsiteY2" fmla="*/ 530514 h 950820"/>
              <a:gd name="connsiteX3" fmla="*/ 326646 w 965923"/>
              <a:gd name="connsiteY3" fmla="*/ 937768 h 950820"/>
              <a:gd name="connsiteX4" fmla="*/ 926001 w 965923"/>
              <a:gd name="connsiteY4" fmla="*/ 784087 h 950820"/>
              <a:gd name="connsiteX5" fmla="*/ 864529 w 965923"/>
              <a:gd name="connsiteY5" fmla="*/ 138628 h 950820"/>
              <a:gd name="connsiteX6" fmla="*/ 541799 w 965923"/>
              <a:gd name="connsiteY6" fmla="*/ 316 h 95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923" h="950820">
                <a:moveTo>
                  <a:pt x="541799" y="316"/>
                </a:moveTo>
                <a:cubicBezTo>
                  <a:pt x="426538" y="-3526"/>
                  <a:pt x="262612" y="27210"/>
                  <a:pt x="172965" y="115576"/>
                </a:cubicBezTo>
                <a:cubicBezTo>
                  <a:pt x="83318" y="203942"/>
                  <a:pt x="-21697" y="393482"/>
                  <a:pt x="3917" y="530514"/>
                </a:cubicBezTo>
                <a:cubicBezTo>
                  <a:pt x="29530" y="667546"/>
                  <a:pt x="172965" y="895506"/>
                  <a:pt x="326646" y="937768"/>
                </a:cubicBezTo>
                <a:cubicBezTo>
                  <a:pt x="480327" y="980030"/>
                  <a:pt x="836354" y="917277"/>
                  <a:pt x="926001" y="784087"/>
                </a:cubicBezTo>
                <a:cubicBezTo>
                  <a:pt x="1015648" y="650897"/>
                  <a:pt x="936247" y="269256"/>
                  <a:pt x="864529" y="138628"/>
                </a:cubicBezTo>
                <a:cubicBezTo>
                  <a:pt x="792811" y="8000"/>
                  <a:pt x="657060" y="4158"/>
                  <a:pt x="541799" y="316"/>
                </a:cubicBezTo>
                <a:close/>
              </a:path>
            </a:pathLst>
          </a:custGeom>
          <a:solidFill>
            <a:srgbClr val="F0B4D8"/>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Helvetica" pitchFamily="2" charset="0"/>
                <a:cs typeface="Arial" panose="020B0604020202020204" pitchFamily="34" charset="0"/>
              </a:rPr>
              <a:t>C</a:t>
            </a:r>
            <a:r>
              <a:rPr lang="en-US" sz="1600" b="1" baseline="-25000" dirty="0">
                <a:solidFill>
                  <a:schemeClr val="tx1"/>
                </a:solidFill>
                <a:latin typeface="Helvetica" pitchFamily="2" charset="0"/>
                <a:cs typeface="Arial" panose="020B0604020202020204" pitchFamily="34" charset="0"/>
              </a:rPr>
              <a:t>1</a:t>
            </a:r>
          </a:p>
        </p:txBody>
      </p:sp>
      <p:sp>
        <p:nvSpPr>
          <p:cNvPr id="3" name="TextBox 2">
            <a:extLst>
              <a:ext uri="{FF2B5EF4-FFF2-40B4-BE49-F238E27FC236}">
                <a16:creationId xmlns:a16="http://schemas.microsoft.com/office/drawing/2014/main" id="{67B3AEFC-C069-C598-F0D2-9D6E32A39D61}"/>
              </a:ext>
            </a:extLst>
          </p:cNvPr>
          <p:cNvSpPr txBox="1"/>
          <p:nvPr/>
        </p:nvSpPr>
        <p:spPr>
          <a:xfrm>
            <a:off x="5927357" y="1885688"/>
            <a:ext cx="2786340" cy="369332"/>
          </a:xfrm>
          <a:prstGeom prst="rect">
            <a:avLst/>
          </a:prstGeom>
          <a:noFill/>
        </p:spPr>
        <p:txBody>
          <a:bodyPr wrap="none" rtlCol="0">
            <a:spAutoFit/>
          </a:bodyPr>
          <a:lstStyle/>
          <a:p>
            <a:r>
              <a:rPr lang="en-US" b="1" dirty="0">
                <a:latin typeface="Arial Narrow" panose="020B0604020202020204" pitchFamily="34" charset="0"/>
                <a:cs typeface="Arial Narrow" panose="020B0604020202020204" pitchFamily="34" charset="0"/>
              </a:rPr>
              <a:t>How accurate are the GRNs?</a:t>
            </a:r>
          </a:p>
        </p:txBody>
      </p:sp>
    </p:spTree>
    <p:extLst>
      <p:ext uri="{BB962C8B-B14F-4D97-AF65-F5344CB8AC3E}">
        <p14:creationId xmlns:p14="http://schemas.microsoft.com/office/powerpoint/2010/main" val="1032235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Pentagon 50">
            <a:extLst>
              <a:ext uri="{FF2B5EF4-FFF2-40B4-BE49-F238E27FC236}">
                <a16:creationId xmlns:a16="http://schemas.microsoft.com/office/drawing/2014/main" id="{7E06285A-8430-AF45-B73D-55B190D48D74}"/>
              </a:ext>
            </a:extLst>
          </p:cNvPr>
          <p:cNvSpPr/>
          <p:nvPr/>
        </p:nvSpPr>
        <p:spPr>
          <a:xfrm>
            <a:off x="4158047" y="1524622"/>
            <a:ext cx="893492" cy="3445727"/>
          </a:xfrm>
          <a:prstGeom prst="homePlate">
            <a:avLst>
              <a:gd name="adj" fmla="val 46589"/>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b="1" dirty="0">
                <a:solidFill>
                  <a:schemeClr val="bg1"/>
                </a:solidFill>
                <a:latin typeface="Arial Narrow" panose="020B0604020202020204" pitchFamily="34" charset="0"/>
                <a:cs typeface="Arial Narrow" panose="020B0604020202020204" pitchFamily="34" charset="0"/>
              </a:rPr>
              <a:t>GRN inference</a:t>
            </a:r>
          </a:p>
        </p:txBody>
      </p:sp>
      <p:sp>
        <p:nvSpPr>
          <p:cNvPr id="2" name="Title 1">
            <a:extLst>
              <a:ext uri="{FF2B5EF4-FFF2-40B4-BE49-F238E27FC236}">
                <a16:creationId xmlns:a16="http://schemas.microsoft.com/office/drawing/2014/main" id="{60A44F33-5525-6D46-ABEA-D2F2F9DAEEED}"/>
              </a:ext>
            </a:extLst>
          </p:cNvPr>
          <p:cNvSpPr>
            <a:spLocks noGrp="1"/>
          </p:cNvSpPr>
          <p:nvPr>
            <p:ph type="title"/>
          </p:nvPr>
        </p:nvSpPr>
        <p:spPr/>
        <p:txBody>
          <a:bodyPr/>
          <a:lstStyle/>
          <a:p>
            <a:r>
              <a:rPr lang="en-US" dirty="0"/>
              <a:t>Network inference 101</a:t>
            </a:r>
          </a:p>
        </p:txBody>
      </p:sp>
      <p:sp>
        <p:nvSpPr>
          <p:cNvPr id="66" name="Rounded Rectangle 65">
            <a:extLst>
              <a:ext uri="{FF2B5EF4-FFF2-40B4-BE49-F238E27FC236}">
                <a16:creationId xmlns:a16="http://schemas.microsoft.com/office/drawing/2014/main" id="{C4E47FBC-9384-894C-ADB1-F8720558E4E1}"/>
              </a:ext>
            </a:extLst>
          </p:cNvPr>
          <p:cNvSpPr/>
          <p:nvPr/>
        </p:nvSpPr>
        <p:spPr>
          <a:xfrm>
            <a:off x="3987806" y="5279845"/>
            <a:ext cx="4976008" cy="1471479"/>
          </a:xfrm>
          <a:prstGeom prst="roundRect">
            <a:avLst>
              <a:gd name="adj" fmla="val 10215"/>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Wingdings" pitchFamily="2" charset="2"/>
              <a:buChar char="q"/>
            </a:pPr>
            <a:r>
              <a:rPr lang="en-US" sz="2200" dirty="0">
                <a:solidFill>
                  <a:schemeClr val="bg1"/>
                </a:solidFill>
                <a:latin typeface="Arial Narrow" panose="020B0604020202020204" pitchFamily="34" charset="0"/>
                <a:ea typeface="Source Sans Pro" panose="020B0503030403020204" pitchFamily="34" charset="0"/>
                <a:cs typeface="Arial Narrow" panose="020B0604020202020204" pitchFamily="34" charset="0"/>
              </a:rPr>
              <a:t>Unsupervised learning</a:t>
            </a:r>
          </a:p>
          <a:p>
            <a:pPr marL="457200" indent="-457200">
              <a:buFont typeface="Wingdings" pitchFamily="2" charset="2"/>
              <a:buChar char="q"/>
            </a:pPr>
            <a:endParaRPr lang="en-US" sz="2200" dirty="0">
              <a:solidFill>
                <a:schemeClr val="bg1"/>
              </a:solidFill>
              <a:latin typeface="Arial Narrow" panose="020B0604020202020204" pitchFamily="34" charset="0"/>
              <a:ea typeface="Source Sans Pro" panose="020B0503030403020204" pitchFamily="34" charset="0"/>
              <a:cs typeface="Arial Narrow" panose="020B0604020202020204" pitchFamily="34" charset="0"/>
            </a:endParaRPr>
          </a:p>
          <a:p>
            <a:pPr marL="457200" indent="-457200">
              <a:buFont typeface="Wingdings" pitchFamily="2" charset="2"/>
              <a:buChar char="q"/>
            </a:pPr>
            <a:r>
              <a:rPr lang="en-US" sz="2200" dirty="0">
                <a:solidFill>
                  <a:schemeClr val="bg1"/>
                </a:solidFill>
                <a:latin typeface="Arial Narrow" panose="020B0604020202020204" pitchFamily="34" charset="0"/>
                <a:ea typeface="Source Sans Pro" panose="020B0503030403020204" pitchFamily="34" charset="0"/>
                <a:cs typeface="Arial Narrow" panose="020B0604020202020204" pitchFamily="34" charset="0"/>
              </a:rPr>
              <a:t>Graph structure and parameter learning</a:t>
            </a:r>
          </a:p>
        </p:txBody>
      </p:sp>
      <p:grpSp>
        <p:nvGrpSpPr>
          <p:cNvPr id="82" name="Group 81">
            <a:extLst>
              <a:ext uri="{FF2B5EF4-FFF2-40B4-BE49-F238E27FC236}">
                <a16:creationId xmlns:a16="http://schemas.microsoft.com/office/drawing/2014/main" id="{29952E16-2327-2F45-A839-9B6203817BA8}"/>
              </a:ext>
            </a:extLst>
          </p:cNvPr>
          <p:cNvGrpSpPr/>
          <p:nvPr/>
        </p:nvGrpSpPr>
        <p:grpSpPr>
          <a:xfrm>
            <a:off x="5704460" y="1792177"/>
            <a:ext cx="2568954" cy="2818273"/>
            <a:chOff x="3588551" y="2526937"/>
            <a:chExt cx="2568954" cy="2818273"/>
          </a:xfrm>
        </p:grpSpPr>
        <p:sp>
          <p:nvSpPr>
            <p:cNvPr id="54" name="Rounded Rectangle 53">
              <a:extLst>
                <a:ext uri="{FF2B5EF4-FFF2-40B4-BE49-F238E27FC236}">
                  <a16:creationId xmlns:a16="http://schemas.microsoft.com/office/drawing/2014/main" id="{CEAF10AF-6977-1246-9C37-D01CA415557E}"/>
                </a:ext>
              </a:extLst>
            </p:cNvPr>
            <p:cNvSpPr/>
            <p:nvPr/>
          </p:nvSpPr>
          <p:spPr>
            <a:xfrm>
              <a:off x="4628537" y="4148464"/>
              <a:ext cx="374533" cy="340712"/>
            </a:xfrm>
            <a:prstGeom prst="roundRect">
              <a:avLst/>
            </a:prstGeom>
            <a:solidFill>
              <a:srgbClr val="F085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ounded Rectangle 54">
              <a:extLst>
                <a:ext uri="{FF2B5EF4-FFF2-40B4-BE49-F238E27FC236}">
                  <a16:creationId xmlns:a16="http://schemas.microsoft.com/office/drawing/2014/main" id="{273E6345-F135-6B44-A1AE-831E16962731}"/>
                </a:ext>
              </a:extLst>
            </p:cNvPr>
            <p:cNvSpPr/>
            <p:nvPr/>
          </p:nvSpPr>
          <p:spPr>
            <a:xfrm>
              <a:off x="5216556" y="4268506"/>
              <a:ext cx="374533" cy="340712"/>
            </a:xfrm>
            <a:prstGeom prst="roundRect">
              <a:avLst/>
            </a:prstGeom>
            <a:solidFill>
              <a:srgbClr val="F085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ounded Rectangle 55">
              <a:extLst>
                <a:ext uri="{FF2B5EF4-FFF2-40B4-BE49-F238E27FC236}">
                  <a16:creationId xmlns:a16="http://schemas.microsoft.com/office/drawing/2014/main" id="{777D83D0-BF72-8F41-83A2-934EA9B94683}"/>
                </a:ext>
              </a:extLst>
            </p:cNvPr>
            <p:cNvSpPr/>
            <p:nvPr/>
          </p:nvSpPr>
          <p:spPr>
            <a:xfrm>
              <a:off x="5782972" y="2526937"/>
              <a:ext cx="374533" cy="340712"/>
            </a:xfrm>
            <a:prstGeom prst="roundRect">
              <a:avLst/>
            </a:prstGeom>
            <a:solidFill>
              <a:srgbClr val="F085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8" name="Straight Arrow Connector 57">
              <a:extLst>
                <a:ext uri="{FF2B5EF4-FFF2-40B4-BE49-F238E27FC236}">
                  <a16:creationId xmlns:a16="http://schemas.microsoft.com/office/drawing/2014/main" id="{B6AAE4E4-9A13-4A4B-B426-2681A7EA5B41}"/>
                </a:ext>
              </a:extLst>
            </p:cNvPr>
            <p:cNvCxnSpPr>
              <a:cxnSpLocks/>
              <a:stCxn id="63" idx="3"/>
            </p:cNvCxnSpPr>
            <p:nvPr/>
          </p:nvCxnSpPr>
          <p:spPr>
            <a:xfrm flipH="1">
              <a:off x="3818915" y="2868844"/>
              <a:ext cx="411948" cy="1008544"/>
            </a:xfrm>
            <a:prstGeom prst="straightConnector1">
              <a:avLst/>
            </a:prstGeom>
            <a:ln>
              <a:solidFill>
                <a:srgbClr val="C00000"/>
              </a:solidFill>
              <a:tailEnd type="triangle"/>
            </a:ln>
            <a:effectLst/>
          </p:spPr>
          <p:style>
            <a:lnRef idx="2">
              <a:schemeClr val="dk1"/>
            </a:lnRef>
            <a:fillRef idx="0">
              <a:schemeClr val="dk1"/>
            </a:fillRef>
            <a:effectRef idx="1">
              <a:schemeClr val="dk1"/>
            </a:effectRef>
            <a:fontRef idx="minor">
              <a:schemeClr val="tx1"/>
            </a:fontRef>
          </p:style>
        </p:cxnSp>
        <p:cxnSp>
          <p:nvCxnSpPr>
            <p:cNvPr id="59" name="Straight Arrow Connector 58">
              <a:extLst>
                <a:ext uri="{FF2B5EF4-FFF2-40B4-BE49-F238E27FC236}">
                  <a16:creationId xmlns:a16="http://schemas.microsoft.com/office/drawing/2014/main" id="{0C0920F7-266F-2749-94EF-FD7F7A40FCF9}"/>
                </a:ext>
              </a:extLst>
            </p:cNvPr>
            <p:cNvCxnSpPr>
              <a:cxnSpLocks/>
              <a:stCxn id="63" idx="4"/>
            </p:cNvCxnSpPr>
            <p:nvPr/>
          </p:nvCxnSpPr>
          <p:spPr>
            <a:xfrm>
              <a:off x="4359902" y="2923875"/>
              <a:ext cx="461263" cy="1222409"/>
            </a:xfrm>
            <a:prstGeom prst="straightConnector1">
              <a:avLst/>
            </a:prstGeom>
            <a:ln w="76200">
              <a:solidFill>
                <a:srgbClr val="00B050"/>
              </a:solidFill>
              <a:tailEnd type="triangle"/>
            </a:ln>
            <a:effectLst/>
          </p:spPr>
          <p:style>
            <a:lnRef idx="2">
              <a:schemeClr val="dk1"/>
            </a:lnRef>
            <a:fillRef idx="0">
              <a:schemeClr val="dk1"/>
            </a:fillRef>
            <a:effectRef idx="1">
              <a:schemeClr val="dk1"/>
            </a:effectRef>
            <a:fontRef idx="minor">
              <a:schemeClr val="tx1"/>
            </a:fontRef>
          </p:style>
        </p:cxnSp>
        <p:cxnSp>
          <p:nvCxnSpPr>
            <p:cNvPr id="60" name="Straight Arrow Connector 59">
              <a:extLst>
                <a:ext uri="{FF2B5EF4-FFF2-40B4-BE49-F238E27FC236}">
                  <a16:creationId xmlns:a16="http://schemas.microsoft.com/office/drawing/2014/main" id="{0C384878-F913-1D40-AF2F-3BED3B0D3921}"/>
                </a:ext>
              </a:extLst>
            </p:cNvPr>
            <p:cNvCxnSpPr>
              <a:cxnSpLocks/>
              <a:endCxn id="54" idx="1"/>
            </p:cNvCxnSpPr>
            <p:nvPr/>
          </p:nvCxnSpPr>
          <p:spPr>
            <a:xfrm>
              <a:off x="3958211" y="4054050"/>
              <a:ext cx="670326" cy="264770"/>
            </a:xfrm>
            <a:prstGeom prst="straightConnector1">
              <a:avLst/>
            </a:prstGeom>
            <a:ln w="76200">
              <a:solidFill>
                <a:srgbClr val="C00000"/>
              </a:solidFill>
              <a:tailEnd type="triangle"/>
            </a:ln>
            <a:effectLst/>
          </p:spPr>
          <p:style>
            <a:lnRef idx="2">
              <a:schemeClr val="dk1"/>
            </a:lnRef>
            <a:fillRef idx="0">
              <a:schemeClr val="dk1"/>
            </a:fillRef>
            <a:effectRef idx="1">
              <a:schemeClr val="dk1"/>
            </a:effectRef>
            <a:fontRef idx="minor">
              <a:schemeClr val="tx1"/>
            </a:fontRef>
          </p:style>
        </p:cxnSp>
        <p:cxnSp>
          <p:nvCxnSpPr>
            <p:cNvPr id="61" name="Straight Arrow Connector 60">
              <a:extLst>
                <a:ext uri="{FF2B5EF4-FFF2-40B4-BE49-F238E27FC236}">
                  <a16:creationId xmlns:a16="http://schemas.microsoft.com/office/drawing/2014/main" id="{BD24E790-9A86-B74A-8463-43DD8E2486AB}"/>
                </a:ext>
              </a:extLst>
            </p:cNvPr>
            <p:cNvCxnSpPr>
              <a:cxnSpLocks/>
            </p:cNvCxnSpPr>
            <p:nvPr/>
          </p:nvCxnSpPr>
          <p:spPr>
            <a:xfrm>
              <a:off x="5313090" y="3552520"/>
              <a:ext cx="90733" cy="688945"/>
            </a:xfrm>
            <a:prstGeom prst="straightConnector1">
              <a:avLst/>
            </a:prstGeom>
            <a:ln w="6350">
              <a:solidFill>
                <a:srgbClr val="C00000"/>
              </a:solidFill>
              <a:tailEnd type="triangle"/>
            </a:ln>
            <a:effectLst/>
          </p:spPr>
          <p:style>
            <a:lnRef idx="2">
              <a:schemeClr val="dk1"/>
            </a:lnRef>
            <a:fillRef idx="0">
              <a:schemeClr val="dk1"/>
            </a:fillRef>
            <a:effectRef idx="1">
              <a:schemeClr val="dk1"/>
            </a:effectRef>
            <a:fontRef idx="minor">
              <a:schemeClr val="tx1"/>
            </a:fontRef>
          </p:style>
        </p:cxnSp>
        <p:cxnSp>
          <p:nvCxnSpPr>
            <p:cNvPr id="62" name="Straight Arrow Connector 61">
              <a:extLst>
                <a:ext uri="{FF2B5EF4-FFF2-40B4-BE49-F238E27FC236}">
                  <a16:creationId xmlns:a16="http://schemas.microsoft.com/office/drawing/2014/main" id="{4A35C840-A870-614A-9DCB-5A076FAF9076}"/>
                </a:ext>
              </a:extLst>
            </p:cNvPr>
            <p:cNvCxnSpPr>
              <a:cxnSpLocks/>
              <a:stCxn id="64" idx="7"/>
            </p:cNvCxnSpPr>
            <p:nvPr/>
          </p:nvCxnSpPr>
          <p:spPr>
            <a:xfrm flipV="1">
              <a:off x="5433634" y="2870028"/>
              <a:ext cx="368369" cy="361748"/>
            </a:xfrm>
            <a:prstGeom prst="straightConnector1">
              <a:avLst/>
            </a:prstGeom>
            <a:ln w="57150">
              <a:solidFill>
                <a:srgbClr val="C00000"/>
              </a:solidFill>
              <a:tailEnd type="triangle"/>
            </a:ln>
            <a:effectLst/>
          </p:spPr>
          <p:style>
            <a:lnRef idx="2">
              <a:schemeClr val="dk1"/>
            </a:lnRef>
            <a:fillRef idx="0">
              <a:schemeClr val="dk1"/>
            </a:fillRef>
            <a:effectRef idx="1">
              <a:schemeClr val="dk1"/>
            </a:effectRef>
            <a:fontRef idx="minor">
              <a:schemeClr val="tx1"/>
            </a:fontRef>
          </p:style>
        </p:cxnSp>
        <p:sp>
          <p:nvSpPr>
            <p:cNvPr id="63" name="Oval 62">
              <a:extLst>
                <a:ext uri="{FF2B5EF4-FFF2-40B4-BE49-F238E27FC236}">
                  <a16:creationId xmlns:a16="http://schemas.microsoft.com/office/drawing/2014/main" id="{FB03A4D0-EC88-484F-8C4F-8AEF2118AD1D}"/>
                </a:ext>
              </a:extLst>
            </p:cNvPr>
            <p:cNvSpPr/>
            <p:nvPr/>
          </p:nvSpPr>
          <p:spPr>
            <a:xfrm>
              <a:off x="4177413" y="2548100"/>
              <a:ext cx="364977" cy="375775"/>
            </a:xfrm>
            <a:prstGeom prst="ellipse">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B2F59D29-1132-554C-9357-144B8BF27BC4}"/>
                </a:ext>
              </a:extLst>
            </p:cNvPr>
            <p:cNvSpPr/>
            <p:nvPr/>
          </p:nvSpPr>
          <p:spPr>
            <a:xfrm>
              <a:off x="5122107" y="3176745"/>
              <a:ext cx="364977" cy="375775"/>
            </a:xfrm>
            <a:prstGeom prst="ellipse">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5" name="Straight Arrow Connector 64">
              <a:extLst>
                <a:ext uri="{FF2B5EF4-FFF2-40B4-BE49-F238E27FC236}">
                  <a16:creationId xmlns:a16="http://schemas.microsoft.com/office/drawing/2014/main" id="{3866F23F-212F-C042-9CF1-7BBE33AE6F7F}"/>
                </a:ext>
              </a:extLst>
            </p:cNvPr>
            <p:cNvCxnSpPr>
              <a:cxnSpLocks/>
              <a:stCxn id="63" idx="5"/>
              <a:endCxn id="64" idx="2"/>
            </p:cNvCxnSpPr>
            <p:nvPr/>
          </p:nvCxnSpPr>
          <p:spPr>
            <a:xfrm>
              <a:off x="4488940" y="2868844"/>
              <a:ext cx="633166" cy="495788"/>
            </a:xfrm>
            <a:prstGeom prst="straightConnector1">
              <a:avLst/>
            </a:prstGeom>
            <a:ln w="38100">
              <a:solidFill>
                <a:srgbClr val="00B050"/>
              </a:solidFill>
              <a:tailEnd type="triangle"/>
            </a:ln>
            <a:effectLst/>
          </p:spPr>
          <p:style>
            <a:lnRef idx="2">
              <a:schemeClr val="dk1"/>
            </a:lnRef>
            <a:fillRef idx="0">
              <a:schemeClr val="dk1"/>
            </a:fillRef>
            <a:effectRef idx="1">
              <a:schemeClr val="dk1"/>
            </a:effectRef>
            <a:fontRef idx="minor">
              <a:schemeClr val="tx1"/>
            </a:fontRef>
          </p:style>
        </p:cxnSp>
        <p:sp>
          <p:nvSpPr>
            <p:cNvPr id="73" name="Oval 72">
              <a:extLst>
                <a:ext uri="{FF2B5EF4-FFF2-40B4-BE49-F238E27FC236}">
                  <a16:creationId xmlns:a16="http://schemas.microsoft.com/office/drawing/2014/main" id="{14F1986B-D6F6-5348-A3B8-59FD64476113}"/>
                </a:ext>
              </a:extLst>
            </p:cNvPr>
            <p:cNvSpPr/>
            <p:nvPr/>
          </p:nvSpPr>
          <p:spPr>
            <a:xfrm>
              <a:off x="3588551" y="3828020"/>
              <a:ext cx="364977" cy="375775"/>
            </a:xfrm>
            <a:prstGeom prst="ellipse">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4" name="Straight Arrow Connector 73">
              <a:extLst>
                <a:ext uri="{FF2B5EF4-FFF2-40B4-BE49-F238E27FC236}">
                  <a16:creationId xmlns:a16="http://schemas.microsoft.com/office/drawing/2014/main" id="{B5ECCFF4-3AB3-6B41-AED2-C4C39CE2B6E1}"/>
                </a:ext>
              </a:extLst>
            </p:cNvPr>
            <p:cNvCxnSpPr>
              <a:cxnSpLocks/>
              <a:stCxn id="73" idx="4"/>
            </p:cNvCxnSpPr>
            <p:nvPr/>
          </p:nvCxnSpPr>
          <p:spPr>
            <a:xfrm>
              <a:off x="3771040" y="4203795"/>
              <a:ext cx="20915" cy="631907"/>
            </a:xfrm>
            <a:prstGeom prst="straightConnector1">
              <a:avLst/>
            </a:prstGeom>
            <a:ln w="38100">
              <a:solidFill>
                <a:srgbClr val="00B050"/>
              </a:solidFill>
              <a:tailEnd type="triangle"/>
            </a:ln>
            <a:effectLst/>
          </p:spPr>
          <p:style>
            <a:lnRef idx="2">
              <a:schemeClr val="dk1"/>
            </a:lnRef>
            <a:fillRef idx="0">
              <a:schemeClr val="dk1"/>
            </a:fillRef>
            <a:effectRef idx="1">
              <a:schemeClr val="dk1"/>
            </a:effectRef>
            <a:fontRef idx="minor">
              <a:schemeClr val="tx1"/>
            </a:fontRef>
          </p:style>
        </p:cxnSp>
        <p:sp>
          <p:nvSpPr>
            <p:cNvPr id="77" name="Rounded Rectangle 76">
              <a:extLst>
                <a:ext uri="{FF2B5EF4-FFF2-40B4-BE49-F238E27FC236}">
                  <a16:creationId xmlns:a16="http://schemas.microsoft.com/office/drawing/2014/main" id="{085A8C6E-461E-9049-B6CE-63D22FEE475E}"/>
                </a:ext>
              </a:extLst>
            </p:cNvPr>
            <p:cNvSpPr/>
            <p:nvPr/>
          </p:nvSpPr>
          <p:spPr>
            <a:xfrm>
              <a:off x="3589623" y="4819487"/>
              <a:ext cx="374533" cy="340712"/>
            </a:xfrm>
            <a:prstGeom prst="roundRect">
              <a:avLst/>
            </a:prstGeom>
            <a:solidFill>
              <a:srgbClr val="F085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9" name="Straight Arrow Connector 78">
              <a:extLst>
                <a:ext uri="{FF2B5EF4-FFF2-40B4-BE49-F238E27FC236}">
                  <a16:creationId xmlns:a16="http://schemas.microsoft.com/office/drawing/2014/main" id="{033E5781-CD0E-794C-8864-628993D86AD1}"/>
                </a:ext>
              </a:extLst>
            </p:cNvPr>
            <p:cNvCxnSpPr>
              <a:cxnSpLocks/>
            </p:cNvCxnSpPr>
            <p:nvPr/>
          </p:nvCxnSpPr>
          <p:spPr>
            <a:xfrm>
              <a:off x="3883388" y="4168720"/>
              <a:ext cx="562065" cy="841635"/>
            </a:xfrm>
            <a:prstGeom prst="straightConnector1">
              <a:avLst/>
            </a:prstGeom>
            <a:ln>
              <a:solidFill>
                <a:srgbClr val="C00000"/>
              </a:solidFill>
              <a:tailEnd type="triangle"/>
            </a:ln>
            <a:effectLst/>
          </p:spPr>
          <p:style>
            <a:lnRef idx="2">
              <a:schemeClr val="dk1"/>
            </a:lnRef>
            <a:fillRef idx="0">
              <a:schemeClr val="dk1"/>
            </a:fillRef>
            <a:effectRef idx="1">
              <a:schemeClr val="dk1"/>
            </a:effectRef>
            <a:fontRef idx="minor">
              <a:schemeClr val="tx1"/>
            </a:fontRef>
          </p:style>
        </p:cxnSp>
        <p:sp>
          <p:nvSpPr>
            <p:cNvPr id="81" name="Rounded Rectangle 80">
              <a:extLst>
                <a:ext uri="{FF2B5EF4-FFF2-40B4-BE49-F238E27FC236}">
                  <a16:creationId xmlns:a16="http://schemas.microsoft.com/office/drawing/2014/main" id="{54C225F2-333D-D848-B915-63F764EBDFD3}"/>
                </a:ext>
              </a:extLst>
            </p:cNvPr>
            <p:cNvSpPr/>
            <p:nvPr/>
          </p:nvSpPr>
          <p:spPr>
            <a:xfrm>
              <a:off x="4268793" y="5004498"/>
              <a:ext cx="374533" cy="340712"/>
            </a:xfrm>
            <a:prstGeom prst="roundRect">
              <a:avLst/>
            </a:prstGeom>
            <a:solidFill>
              <a:srgbClr val="F085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84" name="TextBox 83">
            <a:extLst>
              <a:ext uri="{FF2B5EF4-FFF2-40B4-BE49-F238E27FC236}">
                <a16:creationId xmlns:a16="http://schemas.microsoft.com/office/drawing/2014/main" id="{AE33B8EE-4799-8046-8112-498806DEC40A}"/>
              </a:ext>
            </a:extLst>
          </p:cNvPr>
          <p:cNvSpPr txBox="1"/>
          <p:nvPr/>
        </p:nvSpPr>
        <p:spPr>
          <a:xfrm>
            <a:off x="5468759" y="1166676"/>
            <a:ext cx="2925905" cy="369332"/>
          </a:xfrm>
          <a:prstGeom prst="rect">
            <a:avLst/>
          </a:prstGeom>
          <a:noFill/>
        </p:spPr>
        <p:txBody>
          <a:bodyPr wrap="square" rtlCol="0">
            <a:spAutoFit/>
          </a:bodyPr>
          <a:lstStyle/>
          <a:p>
            <a:pPr algn="ctr"/>
            <a:r>
              <a:rPr lang="en-US" b="1" dirty="0">
                <a:solidFill>
                  <a:srgbClr val="30859C"/>
                </a:solidFill>
                <a:latin typeface="Arial Narrow" panose="020B0604020202020204" pitchFamily="34" charset="0"/>
                <a:cs typeface="Arial Narrow" panose="020B0604020202020204" pitchFamily="34" charset="0"/>
              </a:rPr>
              <a:t>Gene Regulatory Network</a:t>
            </a:r>
          </a:p>
        </p:txBody>
      </p:sp>
      <p:pic>
        <p:nvPicPr>
          <p:cNvPr id="3" name="Picture 2" descr="TRD 5 Slides-01">
            <a:extLst>
              <a:ext uri="{FF2B5EF4-FFF2-40B4-BE49-F238E27FC236}">
                <a16:creationId xmlns:a16="http://schemas.microsoft.com/office/drawing/2014/main" id="{BEC174C1-F223-D765-B7B9-C79F3DBD5CCC}"/>
              </a:ext>
            </a:extLst>
          </p:cNvPr>
          <p:cNvPicPr>
            <a:picLocks noGrp="1" noChangeAspect="1"/>
          </p:cNvPicPr>
          <p:nvPr isPhoto="1"/>
        </p:nvPicPr>
        <p:blipFill rotWithShape="1">
          <a:blip r:embed="rId3" cstate="print">
            <a:lum/>
            <a:extLst>
              <a:ext uri="{28A0092B-C50C-407E-A947-70E740481C1C}">
                <a14:useLocalDpi xmlns:a14="http://schemas.microsoft.com/office/drawing/2010/main" val="0"/>
              </a:ext>
            </a:extLst>
          </a:blip>
          <a:srcRect l="16956" t="58371" r="67642" b="22146"/>
          <a:stretch/>
        </p:blipFill>
        <p:spPr>
          <a:xfrm>
            <a:off x="1008607" y="1536008"/>
            <a:ext cx="749326" cy="841634"/>
          </a:xfrm>
          <a:prstGeom prst="rect">
            <a:avLst/>
          </a:prstGeom>
          <a:noFill/>
          <a:ln>
            <a:noFill/>
          </a:ln>
        </p:spPr>
      </p:pic>
      <p:pic>
        <p:nvPicPr>
          <p:cNvPr id="5" name="Picture 4" descr="TRD 5 Slides-01">
            <a:extLst>
              <a:ext uri="{FF2B5EF4-FFF2-40B4-BE49-F238E27FC236}">
                <a16:creationId xmlns:a16="http://schemas.microsoft.com/office/drawing/2014/main" id="{E7009FBD-A8F6-B884-B2E8-9545FBE71DE1}"/>
              </a:ext>
            </a:extLst>
          </p:cNvPr>
          <p:cNvPicPr>
            <a:picLocks noGrp="1" noChangeAspect="1"/>
          </p:cNvPicPr>
          <p:nvPr isPhoto="1"/>
        </p:nvPicPr>
        <p:blipFill rotWithShape="1">
          <a:blip r:embed="rId3" cstate="print">
            <a:lum/>
            <a:extLst>
              <a:ext uri="{28A0092B-C50C-407E-A947-70E740481C1C}">
                <a14:useLocalDpi xmlns:a14="http://schemas.microsoft.com/office/drawing/2010/main" val="0"/>
              </a:ext>
            </a:extLst>
          </a:blip>
          <a:srcRect l="16956" t="58371" r="68324" b="22146"/>
          <a:stretch/>
        </p:blipFill>
        <p:spPr>
          <a:xfrm>
            <a:off x="1184234" y="1795115"/>
            <a:ext cx="716168" cy="841634"/>
          </a:xfrm>
          <a:prstGeom prst="rect">
            <a:avLst/>
          </a:prstGeom>
          <a:noFill/>
          <a:ln>
            <a:noFill/>
          </a:ln>
        </p:spPr>
      </p:pic>
      <p:pic>
        <p:nvPicPr>
          <p:cNvPr id="6" name="Picture 5" descr="TRD 5 Slides-01">
            <a:extLst>
              <a:ext uri="{FF2B5EF4-FFF2-40B4-BE49-F238E27FC236}">
                <a16:creationId xmlns:a16="http://schemas.microsoft.com/office/drawing/2014/main" id="{1D2D3A5B-7BCF-9E64-2177-519BB128864F}"/>
              </a:ext>
            </a:extLst>
          </p:cNvPr>
          <p:cNvPicPr>
            <a:picLocks noGrp="1" noChangeAspect="1"/>
          </p:cNvPicPr>
          <p:nvPr isPhoto="1"/>
        </p:nvPicPr>
        <p:blipFill rotWithShape="1">
          <a:blip r:embed="rId3" cstate="print">
            <a:lum/>
            <a:extLst>
              <a:ext uri="{28A0092B-C50C-407E-A947-70E740481C1C}">
                <a14:useLocalDpi xmlns:a14="http://schemas.microsoft.com/office/drawing/2010/main" val="0"/>
              </a:ext>
            </a:extLst>
          </a:blip>
          <a:srcRect l="16956" t="58371" r="68324" b="22146"/>
          <a:stretch/>
        </p:blipFill>
        <p:spPr>
          <a:xfrm>
            <a:off x="1601019" y="2161128"/>
            <a:ext cx="716168" cy="841634"/>
          </a:xfrm>
          <a:prstGeom prst="rect">
            <a:avLst/>
          </a:prstGeom>
          <a:noFill/>
          <a:ln>
            <a:noFill/>
          </a:ln>
        </p:spPr>
      </p:pic>
      <p:sp>
        <p:nvSpPr>
          <p:cNvPr id="10" name="TextBox 9">
            <a:extLst>
              <a:ext uri="{FF2B5EF4-FFF2-40B4-BE49-F238E27FC236}">
                <a16:creationId xmlns:a16="http://schemas.microsoft.com/office/drawing/2014/main" id="{ED1053D1-AF6B-9285-D3A0-4217E7F2AADC}"/>
              </a:ext>
            </a:extLst>
          </p:cNvPr>
          <p:cNvSpPr txBox="1"/>
          <p:nvPr/>
        </p:nvSpPr>
        <p:spPr>
          <a:xfrm rot="2784401">
            <a:off x="1242416" y="2499080"/>
            <a:ext cx="406492" cy="369332"/>
          </a:xfrm>
          <a:prstGeom prst="rect">
            <a:avLst/>
          </a:prstGeom>
          <a:noFill/>
        </p:spPr>
        <p:txBody>
          <a:bodyPr wrap="square" rtlCol="0">
            <a:spAutoFit/>
          </a:bodyPr>
          <a:lstStyle/>
          <a:p>
            <a:r>
              <a:rPr lang="en-US" dirty="0"/>
              <a:t>…</a:t>
            </a:r>
          </a:p>
        </p:txBody>
      </p:sp>
      <p:graphicFrame>
        <p:nvGraphicFramePr>
          <p:cNvPr id="32" name="Content Placeholder 3">
            <a:extLst>
              <a:ext uri="{FF2B5EF4-FFF2-40B4-BE49-F238E27FC236}">
                <a16:creationId xmlns:a16="http://schemas.microsoft.com/office/drawing/2014/main" id="{6A10E1F8-A194-E54D-1327-71D6706FD7B1}"/>
              </a:ext>
            </a:extLst>
          </p:cNvPr>
          <p:cNvGraphicFramePr>
            <a:graphicFrameLocks noGrp="1"/>
          </p:cNvGraphicFramePr>
          <p:nvPr>
            <p:ph idx="1"/>
          </p:nvPr>
        </p:nvGraphicFramePr>
        <p:xfrm>
          <a:off x="588835" y="3561897"/>
          <a:ext cx="2857980" cy="2126161"/>
        </p:xfrm>
        <a:graphic>
          <a:graphicData uri="http://schemas.openxmlformats.org/drawingml/2006/table">
            <a:tbl>
              <a:tblPr firstRow="1" bandRow="1">
                <a:tableStyleId>{5940675A-B579-460E-94D1-54222C63F5DA}</a:tableStyleId>
              </a:tblPr>
              <a:tblGrid>
                <a:gridCol w="481347">
                  <a:extLst>
                    <a:ext uri="{9D8B030D-6E8A-4147-A177-3AD203B41FA5}">
                      <a16:colId xmlns:a16="http://schemas.microsoft.com/office/drawing/2014/main" val="20000"/>
                    </a:ext>
                  </a:extLst>
                </a:gridCol>
                <a:gridCol w="357689">
                  <a:extLst>
                    <a:ext uri="{9D8B030D-6E8A-4147-A177-3AD203B41FA5}">
                      <a16:colId xmlns:a16="http://schemas.microsoft.com/office/drawing/2014/main" val="20001"/>
                    </a:ext>
                  </a:extLst>
                </a:gridCol>
                <a:gridCol w="321349">
                  <a:extLst>
                    <a:ext uri="{9D8B030D-6E8A-4147-A177-3AD203B41FA5}">
                      <a16:colId xmlns:a16="http://schemas.microsoft.com/office/drawing/2014/main" val="20002"/>
                    </a:ext>
                  </a:extLst>
                </a:gridCol>
                <a:gridCol w="339519">
                  <a:extLst>
                    <a:ext uri="{9D8B030D-6E8A-4147-A177-3AD203B41FA5}">
                      <a16:colId xmlns:a16="http://schemas.microsoft.com/office/drawing/2014/main" val="20003"/>
                    </a:ext>
                  </a:extLst>
                </a:gridCol>
                <a:gridCol w="339519">
                  <a:extLst>
                    <a:ext uri="{9D8B030D-6E8A-4147-A177-3AD203B41FA5}">
                      <a16:colId xmlns:a16="http://schemas.microsoft.com/office/drawing/2014/main" val="20004"/>
                    </a:ext>
                  </a:extLst>
                </a:gridCol>
                <a:gridCol w="339519">
                  <a:extLst>
                    <a:ext uri="{9D8B030D-6E8A-4147-A177-3AD203B41FA5}">
                      <a16:colId xmlns:a16="http://schemas.microsoft.com/office/drawing/2014/main" val="20005"/>
                    </a:ext>
                  </a:extLst>
                </a:gridCol>
                <a:gridCol w="339519">
                  <a:extLst>
                    <a:ext uri="{9D8B030D-6E8A-4147-A177-3AD203B41FA5}">
                      <a16:colId xmlns:a16="http://schemas.microsoft.com/office/drawing/2014/main" val="20006"/>
                    </a:ext>
                  </a:extLst>
                </a:gridCol>
                <a:gridCol w="339519">
                  <a:extLst>
                    <a:ext uri="{9D8B030D-6E8A-4147-A177-3AD203B41FA5}">
                      <a16:colId xmlns:a16="http://schemas.microsoft.com/office/drawing/2014/main" val="20007"/>
                    </a:ext>
                  </a:extLst>
                </a:gridCol>
              </a:tblGrid>
              <a:tr h="299315">
                <a:tc>
                  <a:txBody>
                    <a:bodyPr/>
                    <a:lstStyle/>
                    <a:p>
                      <a:endParaRPr lang="en-US" sz="800" b="1" dirty="0">
                        <a:solidFill>
                          <a:srgbClr val="000000"/>
                        </a:solidFill>
                        <a:effectLst/>
                      </a:endParaRPr>
                    </a:p>
                  </a:txBody>
                  <a:tcPr marL="58631" marR="58631" marT="29315" marB="29315" anchor="ctr">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sz="800" b="1" dirty="0">
                          <a:solidFill>
                            <a:srgbClr val="000000"/>
                          </a:solidFill>
                          <a:effectLst/>
                        </a:rPr>
                        <a:t>E1</a:t>
                      </a:r>
                    </a:p>
                  </a:txBody>
                  <a:tcPr marL="58631" marR="58631" marT="29315" marB="29315" vert="vert270" anchor="ctr">
                    <a:solidFill>
                      <a:schemeClr val="bg1"/>
                    </a:solidFill>
                  </a:tcPr>
                </a:tc>
                <a:tc>
                  <a:txBody>
                    <a:bodyPr/>
                    <a:lstStyle/>
                    <a:p>
                      <a:pPr algn="ctr"/>
                      <a:r>
                        <a:rPr lang="en-US" sz="800" b="1" dirty="0">
                          <a:solidFill>
                            <a:srgbClr val="000000"/>
                          </a:solidFill>
                          <a:effectLst/>
                        </a:rPr>
                        <a:t>E2</a:t>
                      </a:r>
                    </a:p>
                  </a:txBody>
                  <a:tcPr marL="58631" marR="58631" marT="29315" marB="29315" vert="vert270" anchor="ctr">
                    <a:solidFill>
                      <a:schemeClr val="bg1"/>
                    </a:solidFill>
                  </a:tcPr>
                </a:tc>
                <a:tc>
                  <a:txBody>
                    <a:bodyPr/>
                    <a:lstStyle/>
                    <a:p>
                      <a:pPr algn="ctr"/>
                      <a:r>
                        <a:rPr lang="en-US" sz="800" b="1" dirty="0">
                          <a:solidFill>
                            <a:srgbClr val="000000"/>
                          </a:solidFill>
                          <a:effectLst/>
                        </a:rPr>
                        <a:t>E3</a:t>
                      </a:r>
                    </a:p>
                  </a:txBody>
                  <a:tcPr marL="58631" marR="58631" marT="29315" marB="29315" vert="vert270" anchor="ctr">
                    <a:solidFill>
                      <a:schemeClr val="bg1"/>
                    </a:solidFill>
                  </a:tcPr>
                </a:tc>
                <a:tc>
                  <a:txBody>
                    <a:bodyPr/>
                    <a:lstStyle/>
                    <a:p>
                      <a:pPr algn="ctr"/>
                      <a:r>
                        <a:rPr lang="en-US" sz="800" b="1" dirty="0">
                          <a:solidFill>
                            <a:srgbClr val="000000"/>
                          </a:solidFill>
                          <a:effectLst/>
                        </a:rPr>
                        <a:t>E4</a:t>
                      </a:r>
                    </a:p>
                  </a:txBody>
                  <a:tcPr marL="58631" marR="58631" marT="29315" marB="29315" vert="vert270" anchor="ctr">
                    <a:solidFill>
                      <a:schemeClr val="bg1"/>
                    </a:solidFill>
                  </a:tcPr>
                </a:tc>
                <a:tc>
                  <a:txBody>
                    <a:bodyPr/>
                    <a:lstStyle/>
                    <a:p>
                      <a:pPr algn="ctr"/>
                      <a:r>
                        <a:rPr lang="en-US" sz="800" b="1" dirty="0">
                          <a:solidFill>
                            <a:srgbClr val="000000"/>
                          </a:solidFill>
                          <a:effectLst/>
                        </a:rPr>
                        <a:t>E5</a:t>
                      </a:r>
                    </a:p>
                  </a:txBody>
                  <a:tcPr marL="58631" marR="58631" marT="29315" marB="29315" vert="vert270" anchor="ctr">
                    <a:solidFill>
                      <a:schemeClr val="bg1"/>
                    </a:solidFill>
                  </a:tcPr>
                </a:tc>
                <a:tc>
                  <a:txBody>
                    <a:bodyPr/>
                    <a:lstStyle/>
                    <a:p>
                      <a:pPr algn="ctr"/>
                      <a:r>
                        <a:rPr lang="en-US" sz="800" b="1" dirty="0">
                          <a:effectLst/>
                        </a:rPr>
                        <a:t>E6</a:t>
                      </a:r>
                      <a:endParaRPr lang="en-US" sz="800" b="1" dirty="0">
                        <a:solidFill>
                          <a:srgbClr val="000000"/>
                        </a:solidFill>
                        <a:effectLst/>
                      </a:endParaRPr>
                    </a:p>
                  </a:txBody>
                  <a:tcPr marL="58631" marR="58631" marT="29315" marB="29315" vert="vert27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 b="1" dirty="0">
                          <a:effectLst/>
                        </a:rPr>
                        <a:t>E7</a:t>
                      </a:r>
                      <a:endParaRPr lang="en-US" sz="800" b="1" dirty="0">
                        <a:solidFill>
                          <a:srgbClr val="000000"/>
                        </a:solidFill>
                        <a:effectLst/>
                      </a:endParaRPr>
                    </a:p>
                  </a:txBody>
                  <a:tcPr marL="58631" marR="58631" marT="29315" marB="29315" vert="vert27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190547">
                <a:tc>
                  <a:txBody>
                    <a:bodyPr/>
                    <a:lstStyle/>
                    <a:p>
                      <a:pPr algn="ctr"/>
                      <a:r>
                        <a:rPr lang="en-US" sz="800" b="1" dirty="0">
                          <a:effectLst/>
                        </a:rPr>
                        <a:t>G1</a:t>
                      </a:r>
                      <a:endParaRPr lang="en-US" sz="800" b="1" dirty="0">
                        <a:solidFill>
                          <a:srgbClr val="000000"/>
                        </a:solidFill>
                        <a:effectLst/>
                      </a:endParaRPr>
                    </a:p>
                  </a:txBody>
                  <a:tcPr marL="58631" marR="58631" marT="29315" marB="29315" anchor="ctr">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sz="800">
                          <a:effectLst/>
                        </a:rPr>
                        <a:t>8.82</a:t>
                      </a:r>
                      <a:endParaRPr lang="en-US" sz="800">
                        <a:solidFill>
                          <a:srgbClr val="000000"/>
                        </a:solidFill>
                        <a:effectLst/>
                      </a:endParaRPr>
                    </a:p>
                  </a:txBody>
                  <a:tcPr marL="58631" marR="58631" marT="29315" marB="29315" anchor="ctr">
                    <a:solidFill>
                      <a:schemeClr val="bg1"/>
                    </a:solidFill>
                  </a:tcPr>
                </a:tc>
                <a:tc>
                  <a:txBody>
                    <a:bodyPr/>
                    <a:lstStyle/>
                    <a:p>
                      <a:pPr algn="ctr"/>
                      <a:r>
                        <a:rPr lang="en-US" sz="800">
                          <a:effectLst/>
                        </a:rPr>
                        <a:t>9.09</a:t>
                      </a:r>
                      <a:endParaRPr lang="en-US" sz="800">
                        <a:solidFill>
                          <a:srgbClr val="000000"/>
                        </a:solidFill>
                        <a:effectLst/>
                      </a:endParaRPr>
                    </a:p>
                  </a:txBody>
                  <a:tcPr marL="58631" marR="58631" marT="29315" marB="29315" anchor="ctr">
                    <a:solidFill>
                      <a:schemeClr val="bg1"/>
                    </a:solidFill>
                  </a:tcPr>
                </a:tc>
                <a:tc>
                  <a:txBody>
                    <a:bodyPr/>
                    <a:lstStyle/>
                    <a:p>
                      <a:pPr algn="ctr"/>
                      <a:r>
                        <a:rPr lang="en-US" sz="800">
                          <a:effectLst/>
                        </a:rPr>
                        <a:t>6.43</a:t>
                      </a:r>
                      <a:endParaRPr lang="en-US" sz="800">
                        <a:solidFill>
                          <a:srgbClr val="000000"/>
                        </a:solidFill>
                        <a:effectLst/>
                      </a:endParaRPr>
                    </a:p>
                  </a:txBody>
                  <a:tcPr marL="58631" marR="58631" marT="29315" marB="29315" anchor="ctr">
                    <a:solidFill>
                      <a:schemeClr val="bg1"/>
                    </a:solidFill>
                  </a:tcPr>
                </a:tc>
                <a:tc>
                  <a:txBody>
                    <a:bodyPr/>
                    <a:lstStyle/>
                    <a:p>
                      <a:pPr algn="ctr"/>
                      <a:r>
                        <a:rPr lang="en-US" sz="800">
                          <a:effectLst/>
                        </a:rPr>
                        <a:t>8.11</a:t>
                      </a:r>
                      <a:endParaRPr lang="en-US" sz="800">
                        <a:solidFill>
                          <a:srgbClr val="000000"/>
                        </a:solidFill>
                        <a:effectLst/>
                      </a:endParaRPr>
                    </a:p>
                  </a:txBody>
                  <a:tcPr marL="58631" marR="58631" marT="29315" marB="29315" anchor="ctr">
                    <a:solidFill>
                      <a:schemeClr val="bg1"/>
                    </a:solidFill>
                  </a:tcPr>
                </a:tc>
                <a:tc>
                  <a:txBody>
                    <a:bodyPr/>
                    <a:lstStyle/>
                    <a:p>
                      <a:pPr algn="ctr"/>
                      <a:r>
                        <a:rPr lang="en-US" sz="800">
                          <a:effectLst/>
                        </a:rPr>
                        <a:t>7.13</a:t>
                      </a:r>
                      <a:endParaRPr lang="en-US" sz="800">
                        <a:solidFill>
                          <a:srgbClr val="000000"/>
                        </a:solidFill>
                        <a:effectLst/>
                      </a:endParaRPr>
                    </a:p>
                  </a:txBody>
                  <a:tcPr marL="58631" marR="58631" marT="29315" marB="29315" anchor="ctr">
                    <a:solidFill>
                      <a:schemeClr val="bg1"/>
                    </a:solidFill>
                  </a:tcPr>
                </a:tc>
                <a:tc>
                  <a:txBody>
                    <a:bodyPr/>
                    <a:lstStyle/>
                    <a:p>
                      <a:pPr algn="ctr"/>
                      <a:r>
                        <a:rPr lang="en-US" sz="800" dirty="0">
                          <a:effectLst/>
                        </a:rPr>
                        <a:t>7.55</a:t>
                      </a:r>
                      <a:endParaRPr lang="en-US" sz="800" dirty="0">
                        <a:solidFill>
                          <a:srgbClr val="000000"/>
                        </a:solidFill>
                        <a:effectLst/>
                      </a:endParaRPr>
                    </a:p>
                  </a:txBody>
                  <a:tcPr marL="58631" marR="58631" marT="29315" marB="29315"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 dirty="0">
                          <a:effectLst/>
                        </a:rPr>
                        <a:t>9.18</a:t>
                      </a:r>
                      <a:endParaRPr lang="en-US" sz="800" dirty="0">
                        <a:solidFill>
                          <a:srgbClr val="000000"/>
                        </a:solidFill>
                        <a:effectLst/>
                      </a:endParaRPr>
                    </a:p>
                  </a:txBody>
                  <a:tcPr marL="58631" marR="58631" marT="29315" marB="29315"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90547">
                <a:tc>
                  <a:txBody>
                    <a:bodyPr/>
                    <a:lstStyle/>
                    <a:p>
                      <a:pPr algn="ctr"/>
                      <a:r>
                        <a:rPr lang="en-US" sz="800" b="1" dirty="0">
                          <a:effectLst/>
                        </a:rPr>
                        <a:t>G2</a:t>
                      </a:r>
                      <a:endParaRPr lang="en-US" sz="800" b="1" dirty="0">
                        <a:solidFill>
                          <a:srgbClr val="000000"/>
                        </a:solidFill>
                        <a:effectLst/>
                      </a:endParaRPr>
                    </a:p>
                  </a:txBody>
                  <a:tcPr marL="58631" marR="58631" marT="29315" marB="29315" anchor="ctr">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sz="800">
                          <a:effectLst/>
                        </a:rPr>
                        <a:t>0.0</a:t>
                      </a:r>
                      <a:endParaRPr lang="en-US" sz="800">
                        <a:solidFill>
                          <a:srgbClr val="000000"/>
                        </a:solidFill>
                        <a:effectLst/>
                      </a:endParaRPr>
                    </a:p>
                  </a:txBody>
                  <a:tcPr marL="58631" marR="58631" marT="29315" marB="29315" anchor="ctr">
                    <a:solidFill>
                      <a:schemeClr val="bg1"/>
                    </a:solidFill>
                  </a:tcPr>
                </a:tc>
                <a:tc>
                  <a:txBody>
                    <a:bodyPr/>
                    <a:lstStyle/>
                    <a:p>
                      <a:pPr algn="ctr"/>
                      <a:r>
                        <a:rPr lang="en-US" sz="800">
                          <a:effectLst/>
                        </a:rPr>
                        <a:t>0.15</a:t>
                      </a:r>
                      <a:endParaRPr lang="en-US" sz="800">
                        <a:solidFill>
                          <a:srgbClr val="000000"/>
                        </a:solidFill>
                        <a:effectLst/>
                      </a:endParaRPr>
                    </a:p>
                  </a:txBody>
                  <a:tcPr marL="58631" marR="58631" marT="29315" marB="29315" anchor="ctr">
                    <a:solidFill>
                      <a:schemeClr val="bg1"/>
                    </a:solidFill>
                  </a:tcPr>
                </a:tc>
                <a:tc>
                  <a:txBody>
                    <a:bodyPr/>
                    <a:lstStyle/>
                    <a:p>
                      <a:pPr algn="ctr"/>
                      <a:r>
                        <a:rPr lang="en-US" sz="800">
                          <a:effectLst/>
                        </a:rPr>
                        <a:t>0.07</a:t>
                      </a:r>
                      <a:endParaRPr lang="en-US" sz="800">
                        <a:solidFill>
                          <a:srgbClr val="000000"/>
                        </a:solidFill>
                        <a:effectLst/>
                      </a:endParaRPr>
                    </a:p>
                  </a:txBody>
                  <a:tcPr marL="58631" marR="58631" marT="29315" marB="29315" anchor="ctr">
                    <a:solidFill>
                      <a:schemeClr val="bg1"/>
                    </a:solidFill>
                  </a:tcPr>
                </a:tc>
                <a:tc>
                  <a:txBody>
                    <a:bodyPr/>
                    <a:lstStyle/>
                    <a:p>
                      <a:pPr algn="ctr"/>
                      <a:r>
                        <a:rPr lang="en-US" sz="800">
                          <a:effectLst/>
                        </a:rPr>
                        <a:t>0.0</a:t>
                      </a:r>
                      <a:endParaRPr lang="en-US" sz="800">
                        <a:solidFill>
                          <a:srgbClr val="000000"/>
                        </a:solidFill>
                        <a:effectLst/>
                      </a:endParaRPr>
                    </a:p>
                  </a:txBody>
                  <a:tcPr marL="58631" marR="58631" marT="29315" marB="29315" anchor="ctr">
                    <a:solidFill>
                      <a:schemeClr val="bg1"/>
                    </a:solidFill>
                  </a:tcPr>
                </a:tc>
                <a:tc>
                  <a:txBody>
                    <a:bodyPr/>
                    <a:lstStyle/>
                    <a:p>
                      <a:pPr algn="ctr"/>
                      <a:r>
                        <a:rPr lang="en-US" sz="800">
                          <a:effectLst/>
                        </a:rPr>
                        <a:t>0.08</a:t>
                      </a:r>
                      <a:endParaRPr lang="en-US" sz="800">
                        <a:solidFill>
                          <a:srgbClr val="000000"/>
                        </a:solidFill>
                        <a:effectLst/>
                      </a:endParaRPr>
                    </a:p>
                  </a:txBody>
                  <a:tcPr marL="58631" marR="58631" marT="29315" marB="29315" anchor="ctr">
                    <a:solidFill>
                      <a:schemeClr val="bg1"/>
                    </a:solidFill>
                  </a:tcPr>
                </a:tc>
                <a:tc>
                  <a:txBody>
                    <a:bodyPr/>
                    <a:lstStyle/>
                    <a:p>
                      <a:pPr algn="ctr"/>
                      <a:r>
                        <a:rPr lang="en-US" sz="800">
                          <a:effectLst/>
                        </a:rPr>
                        <a:t>0.0</a:t>
                      </a:r>
                      <a:endParaRPr lang="en-US" sz="800">
                        <a:solidFill>
                          <a:srgbClr val="000000"/>
                        </a:solidFill>
                        <a:effectLst/>
                      </a:endParaRPr>
                    </a:p>
                  </a:txBody>
                  <a:tcPr marL="58631" marR="58631" marT="29315" marB="29315"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
                          <a:effectLst/>
                        </a:rPr>
                        <a:t>0.0</a:t>
                      </a:r>
                      <a:endParaRPr lang="en-US" sz="800">
                        <a:solidFill>
                          <a:srgbClr val="000000"/>
                        </a:solidFill>
                        <a:effectLst/>
                      </a:endParaRPr>
                    </a:p>
                  </a:txBody>
                  <a:tcPr marL="58631" marR="58631" marT="29315" marB="29315"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90547">
                <a:tc>
                  <a:txBody>
                    <a:bodyPr/>
                    <a:lstStyle/>
                    <a:p>
                      <a:pPr algn="ctr"/>
                      <a:r>
                        <a:rPr lang="en-US" sz="800" b="1" dirty="0">
                          <a:effectLst/>
                        </a:rPr>
                        <a:t>G3</a:t>
                      </a:r>
                      <a:endParaRPr lang="en-US" sz="800" b="1" dirty="0">
                        <a:solidFill>
                          <a:srgbClr val="000000"/>
                        </a:solidFill>
                        <a:effectLst/>
                      </a:endParaRPr>
                    </a:p>
                  </a:txBody>
                  <a:tcPr marL="58631" marR="58631" marT="29315" marB="29315" anchor="ctr">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sz="800">
                          <a:effectLst/>
                        </a:rPr>
                        <a:t>0.0</a:t>
                      </a:r>
                      <a:endParaRPr lang="en-US" sz="800">
                        <a:solidFill>
                          <a:srgbClr val="000000"/>
                        </a:solidFill>
                        <a:effectLst/>
                      </a:endParaRPr>
                    </a:p>
                  </a:txBody>
                  <a:tcPr marL="58631" marR="58631" marT="29315" marB="29315" anchor="ctr">
                    <a:solidFill>
                      <a:schemeClr val="bg1"/>
                    </a:solidFill>
                  </a:tcPr>
                </a:tc>
                <a:tc>
                  <a:txBody>
                    <a:bodyPr/>
                    <a:lstStyle/>
                    <a:p>
                      <a:pPr algn="ctr"/>
                      <a:r>
                        <a:rPr lang="en-US" sz="800">
                          <a:effectLst/>
                        </a:rPr>
                        <a:t>0.0</a:t>
                      </a:r>
                      <a:endParaRPr lang="en-US" sz="800">
                        <a:solidFill>
                          <a:srgbClr val="000000"/>
                        </a:solidFill>
                        <a:effectLst/>
                      </a:endParaRPr>
                    </a:p>
                  </a:txBody>
                  <a:tcPr marL="58631" marR="58631" marT="29315" marB="29315" anchor="ctr">
                    <a:solidFill>
                      <a:schemeClr val="bg1"/>
                    </a:solidFill>
                  </a:tcPr>
                </a:tc>
                <a:tc>
                  <a:txBody>
                    <a:bodyPr/>
                    <a:lstStyle/>
                    <a:p>
                      <a:pPr algn="ctr"/>
                      <a:r>
                        <a:rPr lang="en-US" sz="800">
                          <a:effectLst/>
                        </a:rPr>
                        <a:t>0.0</a:t>
                      </a:r>
                      <a:endParaRPr lang="en-US" sz="800">
                        <a:solidFill>
                          <a:srgbClr val="000000"/>
                        </a:solidFill>
                        <a:effectLst/>
                      </a:endParaRPr>
                    </a:p>
                  </a:txBody>
                  <a:tcPr marL="58631" marR="58631" marT="29315" marB="29315" anchor="ctr">
                    <a:solidFill>
                      <a:schemeClr val="bg1"/>
                    </a:solidFill>
                  </a:tcPr>
                </a:tc>
                <a:tc>
                  <a:txBody>
                    <a:bodyPr/>
                    <a:lstStyle/>
                    <a:p>
                      <a:pPr algn="ctr"/>
                      <a:r>
                        <a:rPr lang="en-US" sz="800">
                          <a:effectLst/>
                        </a:rPr>
                        <a:t>0.0</a:t>
                      </a:r>
                      <a:endParaRPr lang="en-US" sz="800">
                        <a:solidFill>
                          <a:srgbClr val="000000"/>
                        </a:solidFill>
                        <a:effectLst/>
                      </a:endParaRPr>
                    </a:p>
                  </a:txBody>
                  <a:tcPr marL="58631" marR="58631" marT="29315" marB="29315" anchor="ctr">
                    <a:solidFill>
                      <a:schemeClr val="bg1"/>
                    </a:solidFill>
                  </a:tcPr>
                </a:tc>
                <a:tc>
                  <a:txBody>
                    <a:bodyPr/>
                    <a:lstStyle/>
                    <a:p>
                      <a:pPr algn="ctr"/>
                      <a:r>
                        <a:rPr lang="en-US" sz="800">
                          <a:effectLst/>
                        </a:rPr>
                        <a:t>0.1</a:t>
                      </a:r>
                      <a:endParaRPr lang="en-US" sz="800">
                        <a:solidFill>
                          <a:srgbClr val="000000"/>
                        </a:solidFill>
                        <a:effectLst/>
                      </a:endParaRPr>
                    </a:p>
                  </a:txBody>
                  <a:tcPr marL="58631" marR="58631" marT="29315" marB="29315" anchor="ctr">
                    <a:solidFill>
                      <a:schemeClr val="bg1"/>
                    </a:solidFill>
                  </a:tcPr>
                </a:tc>
                <a:tc>
                  <a:txBody>
                    <a:bodyPr/>
                    <a:lstStyle/>
                    <a:p>
                      <a:pPr algn="ctr"/>
                      <a:r>
                        <a:rPr lang="en-US" sz="800">
                          <a:effectLst/>
                        </a:rPr>
                        <a:t>0.08</a:t>
                      </a:r>
                      <a:endParaRPr lang="en-US" sz="800">
                        <a:solidFill>
                          <a:srgbClr val="000000"/>
                        </a:solidFill>
                        <a:effectLst/>
                      </a:endParaRPr>
                    </a:p>
                  </a:txBody>
                  <a:tcPr marL="58631" marR="58631" marT="29315" marB="29315"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
                          <a:effectLst/>
                        </a:rPr>
                        <a:t>0.26</a:t>
                      </a:r>
                      <a:endParaRPr lang="en-US" sz="800">
                        <a:solidFill>
                          <a:srgbClr val="000000"/>
                        </a:solidFill>
                        <a:effectLst/>
                      </a:endParaRPr>
                    </a:p>
                  </a:txBody>
                  <a:tcPr marL="58631" marR="58631" marT="29315" marB="29315"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190547">
                <a:tc>
                  <a:txBody>
                    <a:bodyPr/>
                    <a:lstStyle/>
                    <a:p>
                      <a:pPr algn="ctr"/>
                      <a:r>
                        <a:rPr lang="en-US" sz="800" b="1" dirty="0">
                          <a:solidFill>
                            <a:srgbClr val="000000"/>
                          </a:solidFill>
                          <a:effectLst/>
                        </a:rPr>
                        <a:t>G4</a:t>
                      </a:r>
                    </a:p>
                  </a:txBody>
                  <a:tcPr marL="58631" marR="58631" marT="29315" marB="29315" anchor="ctr">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sz="800">
                          <a:effectLst/>
                        </a:rPr>
                        <a:t>2.83</a:t>
                      </a:r>
                      <a:endParaRPr lang="en-US" sz="800">
                        <a:solidFill>
                          <a:srgbClr val="000000"/>
                        </a:solidFill>
                        <a:effectLst/>
                      </a:endParaRPr>
                    </a:p>
                  </a:txBody>
                  <a:tcPr marL="58631" marR="58631" marT="29315" marB="29315" anchor="ctr">
                    <a:solidFill>
                      <a:schemeClr val="bg1"/>
                    </a:solidFill>
                  </a:tcPr>
                </a:tc>
                <a:tc>
                  <a:txBody>
                    <a:bodyPr/>
                    <a:lstStyle/>
                    <a:p>
                      <a:pPr algn="ctr"/>
                      <a:r>
                        <a:rPr lang="en-US" sz="800">
                          <a:effectLst/>
                        </a:rPr>
                        <a:t>1.92</a:t>
                      </a:r>
                      <a:endParaRPr lang="en-US" sz="800">
                        <a:solidFill>
                          <a:srgbClr val="000000"/>
                        </a:solidFill>
                        <a:effectLst/>
                      </a:endParaRPr>
                    </a:p>
                  </a:txBody>
                  <a:tcPr marL="58631" marR="58631" marT="29315" marB="29315" anchor="ctr">
                    <a:solidFill>
                      <a:schemeClr val="bg1"/>
                    </a:solidFill>
                  </a:tcPr>
                </a:tc>
                <a:tc>
                  <a:txBody>
                    <a:bodyPr/>
                    <a:lstStyle/>
                    <a:p>
                      <a:pPr algn="ctr"/>
                      <a:r>
                        <a:rPr lang="en-US" sz="800">
                          <a:effectLst/>
                        </a:rPr>
                        <a:t>2.33</a:t>
                      </a:r>
                      <a:endParaRPr lang="en-US" sz="800">
                        <a:solidFill>
                          <a:srgbClr val="000000"/>
                        </a:solidFill>
                        <a:effectLst/>
                      </a:endParaRPr>
                    </a:p>
                  </a:txBody>
                  <a:tcPr marL="58631" marR="58631" marT="29315" marB="29315" anchor="ctr">
                    <a:solidFill>
                      <a:schemeClr val="bg1"/>
                    </a:solidFill>
                  </a:tcPr>
                </a:tc>
                <a:tc>
                  <a:txBody>
                    <a:bodyPr/>
                    <a:lstStyle/>
                    <a:p>
                      <a:pPr algn="ctr"/>
                      <a:r>
                        <a:rPr lang="en-US" sz="800">
                          <a:effectLst/>
                        </a:rPr>
                        <a:t>0.86</a:t>
                      </a:r>
                      <a:endParaRPr lang="en-US" sz="800">
                        <a:solidFill>
                          <a:srgbClr val="000000"/>
                        </a:solidFill>
                        <a:effectLst/>
                      </a:endParaRPr>
                    </a:p>
                  </a:txBody>
                  <a:tcPr marL="58631" marR="58631" marT="29315" marB="29315" anchor="ctr">
                    <a:solidFill>
                      <a:schemeClr val="bg1"/>
                    </a:solidFill>
                  </a:tcPr>
                </a:tc>
                <a:tc>
                  <a:txBody>
                    <a:bodyPr/>
                    <a:lstStyle/>
                    <a:p>
                      <a:pPr algn="ctr"/>
                      <a:r>
                        <a:rPr lang="en-US" sz="800">
                          <a:effectLst/>
                        </a:rPr>
                        <a:t>2.17</a:t>
                      </a:r>
                      <a:endParaRPr lang="en-US" sz="800">
                        <a:solidFill>
                          <a:srgbClr val="000000"/>
                        </a:solidFill>
                        <a:effectLst/>
                      </a:endParaRPr>
                    </a:p>
                  </a:txBody>
                  <a:tcPr marL="58631" marR="58631" marT="29315" marB="29315" anchor="ctr">
                    <a:solidFill>
                      <a:schemeClr val="bg1"/>
                    </a:solidFill>
                  </a:tcPr>
                </a:tc>
                <a:tc>
                  <a:txBody>
                    <a:bodyPr/>
                    <a:lstStyle/>
                    <a:p>
                      <a:pPr algn="ctr"/>
                      <a:r>
                        <a:rPr lang="en-US" sz="800">
                          <a:effectLst/>
                        </a:rPr>
                        <a:t>2.53</a:t>
                      </a:r>
                      <a:endParaRPr lang="en-US" sz="800">
                        <a:solidFill>
                          <a:srgbClr val="000000"/>
                        </a:solidFill>
                        <a:effectLst/>
                      </a:endParaRPr>
                    </a:p>
                  </a:txBody>
                  <a:tcPr marL="58631" marR="58631" marT="29315" marB="29315"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
                          <a:effectLst/>
                        </a:rPr>
                        <a:t>3.19</a:t>
                      </a:r>
                      <a:endParaRPr lang="en-US" sz="800">
                        <a:solidFill>
                          <a:srgbClr val="000000"/>
                        </a:solidFill>
                        <a:effectLst/>
                      </a:endParaRPr>
                    </a:p>
                  </a:txBody>
                  <a:tcPr marL="58631" marR="58631" marT="29315" marB="29315"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190547">
                <a:tc>
                  <a:txBody>
                    <a:bodyPr/>
                    <a:lstStyle/>
                    <a:p>
                      <a:pPr algn="ctr"/>
                      <a:r>
                        <a:rPr lang="en-US" sz="800" b="1" dirty="0">
                          <a:effectLst/>
                        </a:rPr>
                        <a:t>G5</a:t>
                      </a:r>
                      <a:endParaRPr lang="en-US" sz="800" b="1" dirty="0">
                        <a:solidFill>
                          <a:srgbClr val="000000"/>
                        </a:solidFill>
                        <a:effectLst/>
                      </a:endParaRPr>
                    </a:p>
                  </a:txBody>
                  <a:tcPr marL="58631" marR="58631" marT="29315" marB="29315" anchor="ctr">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sz="800" dirty="0">
                          <a:effectLst/>
                        </a:rPr>
                        <a:t>2.0</a:t>
                      </a:r>
                      <a:endParaRPr lang="en-US" sz="800" dirty="0">
                        <a:solidFill>
                          <a:srgbClr val="000000"/>
                        </a:solidFill>
                        <a:effectLst/>
                      </a:endParaRPr>
                    </a:p>
                  </a:txBody>
                  <a:tcPr marL="58631" marR="58631" marT="29315" marB="29315" anchor="ctr">
                    <a:solidFill>
                      <a:schemeClr val="bg1"/>
                    </a:solidFill>
                  </a:tcPr>
                </a:tc>
                <a:tc>
                  <a:txBody>
                    <a:bodyPr/>
                    <a:lstStyle/>
                    <a:p>
                      <a:pPr algn="ctr"/>
                      <a:r>
                        <a:rPr lang="en-US" sz="800">
                          <a:effectLst/>
                        </a:rPr>
                        <a:t>1.32</a:t>
                      </a:r>
                      <a:endParaRPr lang="en-US" sz="800">
                        <a:solidFill>
                          <a:srgbClr val="000000"/>
                        </a:solidFill>
                        <a:effectLst/>
                      </a:endParaRPr>
                    </a:p>
                  </a:txBody>
                  <a:tcPr marL="58631" marR="58631" marT="29315" marB="29315" anchor="ctr">
                    <a:solidFill>
                      <a:schemeClr val="bg1"/>
                    </a:solidFill>
                  </a:tcPr>
                </a:tc>
                <a:tc>
                  <a:txBody>
                    <a:bodyPr/>
                    <a:lstStyle/>
                    <a:p>
                      <a:pPr algn="ctr"/>
                      <a:r>
                        <a:rPr lang="en-US" sz="800">
                          <a:effectLst/>
                        </a:rPr>
                        <a:t>1.13</a:t>
                      </a:r>
                      <a:endParaRPr lang="en-US" sz="800">
                        <a:solidFill>
                          <a:srgbClr val="000000"/>
                        </a:solidFill>
                        <a:effectLst/>
                      </a:endParaRPr>
                    </a:p>
                  </a:txBody>
                  <a:tcPr marL="58631" marR="58631" marT="29315" marB="29315" anchor="ctr">
                    <a:solidFill>
                      <a:schemeClr val="bg1"/>
                    </a:solidFill>
                  </a:tcPr>
                </a:tc>
                <a:tc>
                  <a:txBody>
                    <a:bodyPr/>
                    <a:lstStyle/>
                    <a:p>
                      <a:pPr algn="ctr"/>
                      <a:r>
                        <a:rPr lang="en-US" sz="800">
                          <a:effectLst/>
                        </a:rPr>
                        <a:t>0.72</a:t>
                      </a:r>
                      <a:endParaRPr lang="en-US" sz="800">
                        <a:solidFill>
                          <a:srgbClr val="000000"/>
                        </a:solidFill>
                        <a:effectLst/>
                      </a:endParaRPr>
                    </a:p>
                  </a:txBody>
                  <a:tcPr marL="58631" marR="58631" marT="29315" marB="29315" anchor="ctr">
                    <a:solidFill>
                      <a:schemeClr val="bg1"/>
                    </a:solidFill>
                  </a:tcPr>
                </a:tc>
                <a:tc>
                  <a:txBody>
                    <a:bodyPr/>
                    <a:lstStyle/>
                    <a:p>
                      <a:pPr algn="ctr"/>
                      <a:r>
                        <a:rPr lang="en-US" sz="800">
                          <a:effectLst/>
                        </a:rPr>
                        <a:t>1.25</a:t>
                      </a:r>
                      <a:endParaRPr lang="en-US" sz="800">
                        <a:solidFill>
                          <a:srgbClr val="000000"/>
                        </a:solidFill>
                        <a:effectLst/>
                      </a:endParaRPr>
                    </a:p>
                  </a:txBody>
                  <a:tcPr marL="58631" marR="58631" marT="29315" marB="29315" anchor="ctr">
                    <a:solidFill>
                      <a:schemeClr val="bg1"/>
                    </a:solidFill>
                  </a:tcPr>
                </a:tc>
                <a:tc>
                  <a:txBody>
                    <a:bodyPr/>
                    <a:lstStyle/>
                    <a:p>
                      <a:pPr algn="ctr"/>
                      <a:r>
                        <a:rPr lang="en-US" sz="800">
                          <a:effectLst/>
                        </a:rPr>
                        <a:t>1.17</a:t>
                      </a:r>
                      <a:endParaRPr lang="en-US" sz="800">
                        <a:solidFill>
                          <a:srgbClr val="000000"/>
                        </a:solidFill>
                        <a:effectLst/>
                      </a:endParaRPr>
                    </a:p>
                  </a:txBody>
                  <a:tcPr marL="58631" marR="58631" marT="29315" marB="29315"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
                          <a:effectLst/>
                        </a:rPr>
                        <a:t>2.27</a:t>
                      </a:r>
                      <a:endParaRPr lang="en-US" sz="800">
                        <a:solidFill>
                          <a:srgbClr val="000000"/>
                        </a:solidFill>
                        <a:effectLst/>
                      </a:endParaRPr>
                    </a:p>
                  </a:txBody>
                  <a:tcPr marL="58631" marR="58631" marT="29315" marB="29315"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190547">
                <a:tc>
                  <a:txBody>
                    <a:bodyPr/>
                    <a:lstStyle/>
                    <a:p>
                      <a:pPr algn="ctr"/>
                      <a:r>
                        <a:rPr lang="en-US" sz="800" b="1" dirty="0">
                          <a:effectLst/>
                        </a:rPr>
                        <a:t>G6</a:t>
                      </a:r>
                      <a:endParaRPr lang="en-US" sz="800" b="1" dirty="0">
                        <a:solidFill>
                          <a:srgbClr val="000000"/>
                        </a:solidFill>
                        <a:effectLst/>
                      </a:endParaRPr>
                    </a:p>
                  </a:txBody>
                  <a:tcPr marL="58631" marR="58631" marT="29315" marB="29315" anchor="ctr">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sz="800">
                          <a:effectLst/>
                        </a:rPr>
                        <a:t>12.41</a:t>
                      </a:r>
                      <a:endParaRPr lang="en-US" sz="800">
                        <a:solidFill>
                          <a:srgbClr val="000000"/>
                        </a:solidFill>
                        <a:effectLst/>
                      </a:endParaRPr>
                    </a:p>
                  </a:txBody>
                  <a:tcPr marL="58631" marR="58631" marT="29315" marB="29315" anchor="ctr">
                    <a:solidFill>
                      <a:schemeClr val="bg1"/>
                    </a:solidFill>
                  </a:tcPr>
                </a:tc>
                <a:tc>
                  <a:txBody>
                    <a:bodyPr/>
                    <a:lstStyle/>
                    <a:p>
                      <a:pPr algn="ctr"/>
                      <a:r>
                        <a:rPr lang="en-US" sz="800">
                          <a:effectLst/>
                        </a:rPr>
                        <a:t>10.72</a:t>
                      </a:r>
                      <a:endParaRPr lang="en-US" sz="800">
                        <a:solidFill>
                          <a:srgbClr val="000000"/>
                        </a:solidFill>
                        <a:effectLst/>
                      </a:endParaRPr>
                    </a:p>
                  </a:txBody>
                  <a:tcPr marL="58631" marR="58631" marT="29315" marB="29315" anchor="ctr">
                    <a:solidFill>
                      <a:schemeClr val="bg1"/>
                    </a:solidFill>
                  </a:tcPr>
                </a:tc>
                <a:tc>
                  <a:txBody>
                    <a:bodyPr/>
                    <a:lstStyle/>
                    <a:p>
                      <a:pPr algn="ctr"/>
                      <a:r>
                        <a:rPr lang="en-US" sz="800">
                          <a:effectLst/>
                        </a:rPr>
                        <a:t>10.23</a:t>
                      </a:r>
                      <a:endParaRPr lang="en-US" sz="800">
                        <a:solidFill>
                          <a:srgbClr val="000000"/>
                        </a:solidFill>
                        <a:effectLst/>
                      </a:endParaRPr>
                    </a:p>
                  </a:txBody>
                  <a:tcPr marL="58631" marR="58631" marT="29315" marB="29315" anchor="ctr">
                    <a:solidFill>
                      <a:schemeClr val="bg1"/>
                    </a:solidFill>
                  </a:tcPr>
                </a:tc>
                <a:tc>
                  <a:txBody>
                    <a:bodyPr/>
                    <a:lstStyle/>
                    <a:p>
                      <a:pPr algn="ctr"/>
                      <a:r>
                        <a:rPr lang="en-US" sz="800">
                          <a:effectLst/>
                        </a:rPr>
                        <a:t>8.59</a:t>
                      </a:r>
                      <a:endParaRPr lang="en-US" sz="800">
                        <a:solidFill>
                          <a:srgbClr val="000000"/>
                        </a:solidFill>
                        <a:effectLst/>
                      </a:endParaRPr>
                    </a:p>
                  </a:txBody>
                  <a:tcPr marL="58631" marR="58631" marT="29315" marB="29315" anchor="ctr">
                    <a:solidFill>
                      <a:schemeClr val="bg1"/>
                    </a:solidFill>
                  </a:tcPr>
                </a:tc>
                <a:tc>
                  <a:txBody>
                    <a:bodyPr/>
                    <a:lstStyle/>
                    <a:p>
                      <a:pPr algn="ctr"/>
                      <a:r>
                        <a:rPr lang="en-US" sz="800">
                          <a:effectLst/>
                        </a:rPr>
                        <a:t>8.08</a:t>
                      </a:r>
                      <a:endParaRPr lang="en-US" sz="800">
                        <a:solidFill>
                          <a:srgbClr val="000000"/>
                        </a:solidFill>
                        <a:effectLst/>
                      </a:endParaRPr>
                    </a:p>
                  </a:txBody>
                  <a:tcPr marL="58631" marR="58631" marT="29315" marB="29315" anchor="ctr">
                    <a:solidFill>
                      <a:schemeClr val="bg1"/>
                    </a:solidFill>
                  </a:tcPr>
                </a:tc>
                <a:tc>
                  <a:txBody>
                    <a:bodyPr/>
                    <a:lstStyle/>
                    <a:p>
                      <a:pPr algn="ctr"/>
                      <a:r>
                        <a:rPr lang="en-US" sz="800">
                          <a:effectLst/>
                        </a:rPr>
                        <a:t>8.92</a:t>
                      </a:r>
                      <a:endParaRPr lang="en-US" sz="800">
                        <a:solidFill>
                          <a:srgbClr val="000000"/>
                        </a:solidFill>
                        <a:effectLst/>
                      </a:endParaRPr>
                    </a:p>
                  </a:txBody>
                  <a:tcPr marL="58631" marR="58631" marT="29315" marB="29315"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
                          <a:effectLst/>
                        </a:rPr>
                        <a:t>11.61</a:t>
                      </a:r>
                      <a:endParaRPr lang="en-US" sz="800">
                        <a:solidFill>
                          <a:srgbClr val="000000"/>
                        </a:solidFill>
                        <a:effectLst/>
                      </a:endParaRPr>
                    </a:p>
                  </a:txBody>
                  <a:tcPr marL="58631" marR="58631" marT="29315" marB="29315"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190547">
                <a:tc>
                  <a:txBody>
                    <a:bodyPr/>
                    <a:lstStyle/>
                    <a:p>
                      <a:pPr algn="ctr"/>
                      <a:r>
                        <a:rPr lang="en-US" sz="800" b="1" dirty="0">
                          <a:effectLst/>
                        </a:rPr>
                        <a:t>G7</a:t>
                      </a:r>
                      <a:endParaRPr lang="en-US" sz="800" b="1" dirty="0">
                        <a:solidFill>
                          <a:srgbClr val="000000"/>
                        </a:solidFill>
                        <a:effectLst/>
                      </a:endParaRPr>
                    </a:p>
                  </a:txBody>
                  <a:tcPr marL="58631" marR="58631" marT="29315" marB="29315" anchor="ctr">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sz="800">
                          <a:effectLst/>
                        </a:rPr>
                        <a:t>0.02</a:t>
                      </a:r>
                      <a:endParaRPr lang="en-US" sz="800">
                        <a:solidFill>
                          <a:srgbClr val="000000"/>
                        </a:solidFill>
                        <a:effectLst/>
                      </a:endParaRPr>
                    </a:p>
                  </a:txBody>
                  <a:tcPr marL="58631" marR="58631" marT="29315" marB="29315" anchor="ctr">
                    <a:solidFill>
                      <a:schemeClr val="bg1"/>
                    </a:solidFill>
                  </a:tcPr>
                </a:tc>
                <a:tc>
                  <a:txBody>
                    <a:bodyPr/>
                    <a:lstStyle/>
                    <a:p>
                      <a:pPr algn="ctr"/>
                      <a:r>
                        <a:rPr lang="en-US" sz="800">
                          <a:effectLst/>
                        </a:rPr>
                        <a:t>0.68</a:t>
                      </a:r>
                      <a:endParaRPr lang="en-US" sz="800">
                        <a:solidFill>
                          <a:srgbClr val="000000"/>
                        </a:solidFill>
                        <a:effectLst/>
                      </a:endParaRPr>
                    </a:p>
                  </a:txBody>
                  <a:tcPr marL="58631" marR="58631" marT="29315" marB="29315" anchor="ctr">
                    <a:solidFill>
                      <a:schemeClr val="bg1"/>
                    </a:solidFill>
                  </a:tcPr>
                </a:tc>
                <a:tc>
                  <a:txBody>
                    <a:bodyPr/>
                    <a:lstStyle/>
                    <a:p>
                      <a:pPr algn="ctr"/>
                      <a:r>
                        <a:rPr lang="en-US" sz="800">
                          <a:effectLst/>
                        </a:rPr>
                        <a:t>0.0</a:t>
                      </a:r>
                      <a:endParaRPr lang="en-US" sz="800">
                        <a:solidFill>
                          <a:srgbClr val="000000"/>
                        </a:solidFill>
                        <a:effectLst/>
                      </a:endParaRPr>
                    </a:p>
                  </a:txBody>
                  <a:tcPr marL="58631" marR="58631" marT="29315" marB="29315" anchor="ctr">
                    <a:solidFill>
                      <a:schemeClr val="bg1"/>
                    </a:solidFill>
                  </a:tcPr>
                </a:tc>
                <a:tc>
                  <a:txBody>
                    <a:bodyPr/>
                    <a:lstStyle/>
                    <a:p>
                      <a:pPr algn="ctr"/>
                      <a:r>
                        <a:rPr lang="en-US" sz="800">
                          <a:effectLst/>
                        </a:rPr>
                        <a:t>0.0</a:t>
                      </a:r>
                      <a:endParaRPr lang="en-US" sz="800">
                        <a:solidFill>
                          <a:srgbClr val="000000"/>
                        </a:solidFill>
                        <a:effectLst/>
                      </a:endParaRPr>
                    </a:p>
                  </a:txBody>
                  <a:tcPr marL="58631" marR="58631" marT="29315" marB="29315" anchor="ctr">
                    <a:solidFill>
                      <a:schemeClr val="bg1"/>
                    </a:solidFill>
                  </a:tcPr>
                </a:tc>
                <a:tc>
                  <a:txBody>
                    <a:bodyPr/>
                    <a:lstStyle/>
                    <a:p>
                      <a:pPr algn="ctr"/>
                      <a:r>
                        <a:rPr lang="en-US" sz="800">
                          <a:effectLst/>
                        </a:rPr>
                        <a:t>0.0</a:t>
                      </a:r>
                      <a:endParaRPr lang="en-US" sz="800">
                        <a:solidFill>
                          <a:srgbClr val="000000"/>
                        </a:solidFill>
                        <a:effectLst/>
                      </a:endParaRPr>
                    </a:p>
                  </a:txBody>
                  <a:tcPr marL="58631" marR="58631" marT="29315" marB="29315" anchor="ctr">
                    <a:solidFill>
                      <a:schemeClr val="bg1"/>
                    </a:solidFill>
                  </a:tcPr>
                </a:tc>
                <a:tc>
                  <a:txBody>
                    <a:bodyPr/>
                    <a:lstStyle/>
                    <a:p>
                      <a:pPr algn="ctr"/>
                      <a:r>
                        <a:rPr lang="en-US" sz="800">
                          <a:effectLst/>
                        </a:rPr>
                        <a:t>0.0</a:t>
                      </a:r>
                      <a:endParaRPr lang="en-US" sz="800">
                        <a:solidFill>
                          <a:srgbClr val="000000"/>
                        </a:solidFill>
                        <a:effectLst/>
                      </a:endParaRPr>
                    </a:p>
                  </a:txBody>
                  <a:tcPr marL="58631" marR="58631" marT="29315" marB="29315"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 dirty="0">
                          <a:effectLst/>
                        </a:rPr>
                        <a:t>0.0</a:t>
                      </a:r>
                      <a:endParaRPr lang="en-US" sz="800" dirty="0">
                        <a:solidFill>
                          <a:srgbClr val="000000"/>
                        </a:solidFill>
                        <a:effectLst/>
                      </a:endParaRPr>
                    </a:p>
                  </a:txBody>
                  <a:tcPr marL="58631" marR="58631" marT="29315" marB="29315"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190547">
                <a:tc>
                  <a:txBody>
                    <a:bodyPr/>
                    <a:lstStyle/>
                    <a:p>
                      <a:pPr algn="ctr"/>
                      <a:r>
                        <a:rPr lang="en-US" sz="800" b="1" dirty="0">
                          <a:effectLst/>
                        </a:rPr>
                        <a:t>G8</a:t>
                      </a:r>
                      <a:endParaRPr lang="en-US" sz="800" b="1" dirty="0">
                        <a:solidFill>
                          <a:srgbClr val="000000"/>
                        </a:solidFill>
                        <a:effectLst/>
                      </a:endParaRPr>
                    </a:p>
                  </a:txBody>
                  <a:tcPr marL="58631" marR="58631" marT="29315" marB="29315"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
                          <a:effectLst/>
                        </a:rPr>
                        <a:t>0.69</a:t>
                      </a:r>
                      <a:endParaRPr lang="en-US" sz="800">
                        <a:solidFill>
                          <a:srgbClr val="000000"/>
                        </a:solidFill>
                        <a:effectLst/>
                      </a:endParaRPr>
                    </a:p>
                  </a:txBody>
                  <a:tcPr marL="58631" marR="58631" marT="29315" marB="29315"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
                          <a:effectLst/>
                        </a:rPr>
                        <a:t>0.95</a:t>
                      </a:r>
                      <a:endParaRPr lang="en-US" sz="800">
                        <a:solidFill>
                          <a:srgbClr val="000000"/>
                        </a:solidFill>
                        <a:effectLst/>
                      </a:endParaRPr>
                    </a:p>
                  </a:txBody>
                  <a:tcPr marL="58631" marR="58631" marT="29315" marB="29315"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
                          <a:effectLst/>
                        </a:rPr>
                        <a:t>1.09</a:t>
                      </a:r>
                      <a:endParaRPr lang="en-US" sz="800">
                        <a:solidFill>
                          <a:srgbClr val="000000"/>
                        </a:solidFill>
                        <a:effectLst/>
                      </a:endParaRPr>
                    </a:p>
                  </a:txBody>
                  <a:tcPr marL="58631" marR="58631" marT="29315" marB="29315"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
                          <a:effectLst/>
                        </a:rPr>
                        <a:t>0.97</a:t>
                      </a:r>
                      <a:endParaRPr lang="en-US" sz="800">
                        <a:solidFill>
                          <a:srgbClr val="000000"/>
                        </a:solidFill>
                        <a:effectLst/>
                      </a:endParaRPr>
                    </a:p>
                  </a:txBody>
                  <a:tcPr marL="58631" marR="58631" marT="29315" marB="29315"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
                          <a:effectLst/>
                        </a:rPr>
                        <a:t>0.71</a:t>
                      </a:r>
                      <a:endParaRPr lang="en-US" sz="800">
                        <a:solidFill>
                          <a:srgbClr val="000000"/>
                        </a:solidFill>
                        <a:effectLst/>
                      </a:endParaRPr>
                    </a:p>
                  </a:txBody>
                  <a:tcPr marL="58631" marR="58631" marT="29315" marB="29315"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
                          <a:effectLst/>
                        </a:rPr>
                        <a:t>0.44</a:t>
                      </a:r>
                      <a:endParaRPr lang="en-US" sz="800">
                        <a:solidFill>
                          <a:srgbClr val="000000"/>
                        </a:solidFill>
                        <a:effectLst/>
                      </a:endParaRPr>
                    </a:p>
                  </a:txBody>
                  <a:tcPr marL="58631" marR="58631" marT="29315" marB="29315"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
                          <a:effectLst/>
                        </a:rPr>
                        <a:t>0.76</a:t>
                      </a:r>
                      <a:endParaRPr lang="en-US" sz="800">
                        <a:solidFill>
                          <a:srgbClr val="000000"/>
                        </a:solidFill>
                        <a:effectLst/>
                      </a:endParaRPr>
                    </a:p>
                  </a:txBody>
                  <a:tcPr marL="58631" marR="58631" marT="29315" marB="29315"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190547">
                <a:tc>
                  <a:txBody>
                    <a:bodyPr/>
                    <a:lstStyle/>
                    <a:p>
                      <a:pPr algn="ctr"/>
                      <a:r>
                        <a:rPr lang="en-US" sz="800" b="1" dirty="0">
                          <a:effectLst/>
                        </a:rPr>
                        <a:t>G9</a:t>
                      </a:r>
                      <a:endParaRPr lang="en-US" sz="800" b="1" dirty="0">
                        <a:solidFill>
                          <a:srgbClr val="000000"/>
                        </a:solidFill>
                        <a:effectLst/>
                      </a:endParaRPr>
                    </a:p>
                  </a:txBody>
                  <a:tcPr marL="58631" marR="58631" marT="29315" marB="293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a:effectLst/>
                        </a:rPr>
                        <a:t>0.11</a:t>
                      </a:r>
                      <a:endParaRPr lang="en-US" sz="800">
                        <a:solidFill>
                          <a:srgbClr val="000000"/>
                        </a:solidFill>
                        <a:effectLst/>
                      </a:endParaRPr>
                    </a:p>
                  </a:txBody>
                  <a:tcPr marL="58631" marR="58631" marT="29315" marB="293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dirty="0">
                          <a:effectLst/>
                        </a:rPr>
                        <a:t>0.22</a:t>
                      </a:r>
                      <a:endParaRPr lang="en-US" sz="800" dirty="0">
                        <a:solidFill>
                          <a:srgbClr val="000000"/>
                        </a:solidFill>
                        <a:effectLst/>
                      </a:endParaRPr>
                    </a:p>
                  </a:txBody>
                  <a:tcPr marL="58631" marR="58631" marT="29315" marB="293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dirty="0">
                          <a:effectLst/>
                        </a:rPr>
                        <a:t>0.12</a:t>
                      </a:r>
                      <a:endParaRPr lang="en-US" sz="800" dirty="0">
                        <a:solidFill>
                          <a:srgbClr val="000000"/>
                        </a:solidFill>
                        <a:effectLst/>
                      </a:endParaRPr>
                    </a:p>
                  </a:txBody>
                  <a:tcPr marL="58631" marR="58631" marT="29315" marB="293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a:effectLst/>
                        </a:rPr>
                        <a:t>0.21</a:t>
                      </a:r>
                      <a:endParaRPr lang="en-US" sz="800">
                        <a:solidFill>
                          <a:srgbClr val="000000"/>
                        </a:solidFill>
                        <a:effectLst/>
                      </a:endParaRPr>
                    </a:p>
                  </a:txBody>
                  <a:tcPr marL="58631" marR="58631" marT="29315" marB="293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dirty="0">
                          <a:effectLst/>
                        </a:rPr>
                        <a:t>0.24</a:t>
                      </a:r>
                      <a:endParaRPr lang="en-US" sz="800" dirty="0">
                        <a:solidFill>
                          <a:srgbClr val="000000"/>
                        </a:solidFill>
                        <a:effectLst/>
                      </a:endParaRPr>
                    </a:p>
                  </a:txBody>
                  <a:tcPr marL="58631" marR="58631" marT="29315" marB="293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dirty="0">
                          <a:effectLst/>
                        </a:rPr>
                        <a:t>0.2</a:t>
                      </a:r>
                      <a:endParaRPr lang="en-US" sz="800" dirty="0">
                        <a:solidFill>
                          <a:srgbClr val="000000"/>
                        </a:solidFill>
                        <a:effectLst/>
                      </a:endParaRPr>
                    </a:p>
                  </a:txBody>
                  <a:tcPr marL="58631" marR="58631" marT="29315" marB="293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dirty="0">
                          <a:effectLst/>
                        </a:rPr>
                        <a:t>0.43</a:t>
                      </a:r>
                      <a:endParaRPr lang="en-US" sz="800" dirty="0">
                        <a:solidFill>
                          <a:srgbClr val="000000"/>
                        </a:solidFill>
                        <a:effectLst/>
                      </a:endParaRPr>
                    </a:p>
                  </a:txBody>
                  <a:tcPr marL="58631" marR="58631" marT="29315" marB="29315"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bl>
          </a:graphicData>
        </a:graphic>
      </p:graphicFrame>
      <p:sp>
        <p:nvSpPr>
          <p:cNvPr id="33" name="TextBox 32">
            <a:extLst>
              <a:ext uri="{FF2B5EF4-FFF2-40B4-BE49-F238E27FC236}">
                <a16:creationId xmlns:a16="http://schemas.microsoft.com/office/drawing/2014/main" id="{8B475C4D-F0A9-5EC8-6297-24815D444823}"/>
              </a:ext>
            </a:extLst>
          </p:cNvPr>
          <p:cNvSpPr txBox="1"/>
          <p:nvPr/>
        </p:nvSpPr>
        <p:spPr>
          <a:xfrm flipH="1">
            <a:off x="3306152" y="3383905"/>
            <a:ext cx="462175" cy="523220"/>
          </a:xfrm>
          <a:prstGeom prst="rect">
            <a:avLst/>
          </a:prstGeom>
          <a:noFill/>
        </p:spPr>
        <p:txBody>
          <a:bodyPr wrap="square" rtlCol="0">
            <a:spAutoFit/>
          </a:bodyPr>
          <a:lstStyle/>
          <a:p>
            <a:r>
              <a:rPr lang="en-US" sz="2800" dirty="0"/>
              <a:t>…</a:t>
            </a:r>
          </a:p>
        </p:txBody>
      </p:sp>
      <p:sp>
        <p:nvSpPr>
          <p:cNvPr id="34" name="TextBox 33">
            <a:extLst>
              <a:ext uri="{FF2B5EF4-FFF2-40B4-BE49-F238E27FC236}">
                <a16:creationId xmlns:a16="http://schemas.microsoft.com/office/drawing/2014/main" id="{2512403E-C062-DC06-51BD-CFC72DD5730C}"/>
              </a:ext>
            </a:extLst>
          </p:cNvPr>
          <p:cNvSpPr txBox="1"/>
          <p:nvPr/>
        </p:nvSpPr>
        <p:spPr>
          <a:xfrm rot="5400000">
            <a:off x="697565" y="5753975"/>
            <a:ext cx="433132" cy="523220"/>
          </a:xfrm>
          <a:prstGeom prst="rect">
            <a:avLst/>
          </a:prstGeom>
          <a:noFill/>
        </p:spPr>
        <p:txBody>
          <a:bodyPr wrap="none" rtlCol="0">
            <a:spAutoFit/>
          </a:bodyPr>
          <a:lstStyle/>
          <a:p>
            <a:r>
              <a:rPr lang="en-US" sz="2800" dirty="0"/>
              <a:t>…</a:t>
            </a:r>
          </a:p>
        </p:txBody>
      </p:sp>
      <p:sp>
        <p:nvSpPr>
          <p:cNvPr id="35" name="TextBox 34">
            <a:extLst>
              <a:ext uri="{FF2B5EF4-FFF2-40B4-BE49-F238E27FC236}">
                <a16:creationId xmlns:a16="http://schemas.microsoft.com/office/drawing/2014/main" id="{14102E46-0E53-42A6-FA36-FA947846C96B}"/>
              </a:ext>
            </a:extLst>
          </p:cNvPr>
          <p:cNvSpPr txBox="1"/>
          <p:nvPr/>
        </p:nvSpPr>
        <p:spPr>
          <a:xfrm rot="16200000">
            <a:off x="-55872" y="4299770"/>
            <a:ext cx="797489" cy="369332"/>
          </a:xfrm>
          <a:prstGeom prst="rect">
            <a:avLst/>
          </a:prstGeom>
          <a:noFill/>
        </p:spPr>
        <p:txBody>
          <a:bodyPr wrap="square" rtlCol="0">
            <a:spAutoFit/>
          </a:bodyPr>
          <a:lstStyle/>
          <a:p>
            <a:r>
              <a:rPr lang="en-US" b="1" dirty="0">
                <a:solidFill>
                  <a:schemeClr val="accent5">
                    <a:lumMod val="75000"/>
                  </a:schemeClr>
                </a:solidFill>
                <a:latin typeface="Arial Narrow" panose="020B0604020202020204" pitchFamily="34" charset="0"/>
                <a:cs typeface="Arial Narrow" panose="020B0604020202020204" pitchFamily="34" charset="0"/>
              </a:rPr>
              <a:t>Nodes</a:t>
            </a:r>
          </a:p>
        </p:txBody>
      </p:sp>
      <p:sp>
        <p:nvSpPr>
          <p:cNvPr id="36" name="TextBox 35">
            <a:extLst>
              <a:ext uri="{FF2B5EF4-FFF2-40B4-BE49-F238E27FC236}">
                <a16:creationId xmlns:a16="http://schemas.microsoft.com/office/drawing/2014/main" id="{1D11FA69-12BF-1645-3CF2-CA54C331573C}"/>
              </a:ext>
            </a:extLst>
          </p:cNvPr>
          <p:cNvSpPr txBox="1"/>
          <p:nvPr/>
        </p:nvSpPr>
        <p:spPr>
          <a:xfrm>
            <a:off x="194414" y="1126694"/>
            <a:ext cx="2048959" cy="369332"/>
          </a:xfrm>
          <a:prstGeom prst="rect">
            <a:avLst/>
          </a:prstGeom>
          <a:noFill/>
        </p:spPr>
        <p:txBody>
          <a:bodyPr wrap="none" rtlCol="0">
            <a:spAutoFit/>
          </a:bodyPr>
          <a:lstStyle/>
          <a:p>
            <a:r>
              <a:rPr lang="en-US" b="1" dirty="0">
                <a:solidFill>
                  <a:schemeClr val="accent5">
                    <a:lumMod val="75000"/>
                  </a:schemeClr>
                </a:solidFill>
                <a:latin typeface="Arial Narrow" panose="020B0604020202020204" pitchFamily="34" charset="0"/>
                <a:cs typeface="Arial Narrow" panose="020B0604020202020204" pitchFamily="34" charset="0"/>
              </a:rPr>
              <a:t>Node measurements</a:t>
            </a:r>
          </a:p>
        </p:txBody>
      </p:sp>
      <p:sp>
        <p:nvSpPr>
          <p:cNvPr id="37" name="Freeform 36">
            <a:extLst>
              <a:ext uri="{FF2B5EF4-FFF2-40B4-BE49-F238E27FC236}">
                <a16:creationId xmlns:a16="http://schemas.microsoft.com/office/drawing/2014/main" id="{E36E7644-965C-F7AE-FCFD-F57F3B028B7C}"/>
              </a:ext>
            </a:extLst>
          </p:cNvPr>
          <p:cNvSpPr/>
          <p:nvPr/>
        </p:nvSpPr>
        <p:spPr>
          <a:xfrm>
            <a:off x="2093843" y="3028363"/>
            <a:ext cx="1113183" cy="523220"/>
          </a:xfrm>
          <a:custGeom>
            <a:avLst/>
            <a:gdLst>
              <a:gd name="connsiteX0" fmla="*/ 0 w 1113183"/>
              <a:gd name="connsiteY0" fmla="*/ 0 h 649357"/>
              <a:gd name="connsiteX1" fmla="*/ 238540 w 1113183"/>
              <a:gd name="connsiteY1" fmla="*/ 450574 h 649357"/>
              <a:gd name="connsiteX2" fmla="*/ 1113183 w 1113183"/>
              <a:gd name="connsiteY2" fmla="*/ 649357 h 649357"/>
            </a:gdLst>
            <a:ahLst/>
            <a:cxnLst>
              <a:cxn ang="0">
                <a:pos x="connsiteX0" y="connsiteY0"/>
              </a:cxn>
              <a:cxn ang="0">
                <a:pos x="connsiteX1" y="connsiteY1"/>
              </a:cxn>
              <a:cxn ang="0">
                <a:pos x="connsiteX2" y="connsiteY2"/>
              </a:cxn>
            </a:cxnLst>
            <a:rect l="l" t="t" r="r" b="b"/>
            <a:pathLst>
              <a:path w="1113183" h="649357">
                <a:moveTo>
                  <a:pt x="0" y="0"/>
                </a:moveTo>
                <a:cubicBezTo>
                  <a:pt x="26505" y="171174"/>
                  <a:pt x="53010" y="342348"/>
                  <a:pt x="238540" y="450574"/>
                </a:cubicBezTo>
                <a:cubicBezTo>
                  <a:pt x="424071" y="558800"/>
                  <a:pt x="768627" y="604078"/>
                  <a:pt x="1113183" y="649357"/>
                </a:cubicBezTo>
              </a:path>
            </a:pathLst>
          </a:custGeom>
          <a:noFill/>
          <a:ln w="15875">
            <a:solidFill>
              <a:srgbClr val="FF0000"/>
            </a:solidFill>
            <a:prstDash val="dash"/>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Freeform 37">
            <a:extLst>
              <a:ext uri="{FF2B5EF4-FFF2-40B4-BE49-F238E27FC236}">
                <a16:creationId xmlns:a16="http://schemas.microsoft.com/office/drawing/2014/main" id="{99EF07DA-F910-CCD5-E232-47316E2566C8}"/>
              </a:ext>
            </a:extLst>
          </p:cNvPr>
          <p:cNvSpPr/>
          <p:nvPr/>
        </p:nvSpPr>
        <p:spPr>
          <a:xfrm>
            <a:off x="1020416" y="2409209"/>
            <a:ext cx="320535" cy="1155625"/>
          </a:xfrm>
          <a:custGeom>
            <a:avLst/>
            <a:gdLst>
              <a:gd name="connsiteX0" fmla="*/ 0 w 251792"/>
              <a:gd name="connsiteY0" fmla="*/ 0 h 1378226"/>
              <a:gd name="connsiteX1" fmla="*/ 106018 w 251792"/>
              <a:gd name="connsiteY1" fmla="*/ 795130 h 1378226"/>
              <a:gd name="connsiteX2" fmla="*/ 251792 w 251792"/>
              <a:gd name="connsiteY2" fmla="*/ 1378226 h 1378226"/>
            </a:gdLst>
            <a:ahLst/>
            <a:cxnLst>
              <a:cxn ang="0">
                <a:pos x="connsiteX0" y="connsiteY0"/>
              </a:cxn>
              <a:cxn ang="0">
                <a:pos x="connsiteX1" y="connsiteY1"/>
              </a:cxn>
              <a:cxn ang="0">
                <a:pos x="connsiteX2" y="connsiteY2"/>
              </a:cxn>
            </a:cxnLst>
            <a:rect l="l" t="t" r="r" b="b"/>
            <a:pathLst>
              <a:path w="251792" h="1378226">
                <a:moveTo>
                  <a:pt x="0" y="0"/>
                </a:moveTo>
                <a:cubicBezTo>
                  <a:pt x="32026" y="282713"/>
                  <a:pt x="64053" y="565426"/>
                  <a:pt x="106018" y="795130"/>
                </a:cubicBezTo>
                <a:cubicBezTo>
                  <a:pt x="147983" y="1024834"/>
                  <a:pt x="199887" y="1201530"/>
                  <a:pt x="251792" y="1378226"/>
                </a:cubicBezTo>
              </a:path>
            </a:pathLst>
          </a:custGeom>
          <a:noFill/>
          <a:ln w="15875">
            <a:solidFill>
              <a:srgbClr val="FF0000"/>
            </a:solidFill>
            <a:prstDash val="dash"/>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Freeform 38">
            <a:extLst>
              <a:ext uri="{FF2B5EF4-FFF2-40B4-BE49-F238E27FC236}">
                <a16:creationId xmlns:a16="http://schemas.microsoft.com/office/drawing/2014/main" id="{3BA463B5-E255-0619-2861-763D037EF724}"/>
              </a:ext>
            </a:extLst>
          </p:cNvPr>
          <p:cNvSpPr/>
          <p:nvPr/>
        </p:nvSpPr>
        <p:spPr>
          <a:xfrm>
            <a:off x="1440078" y="2668317"/>
            <a:ext cx="317658" cy="849100"/>
          </a:xfrm>
          <a:custGeom>
            <a:avLst/>
            <a:gdLst>
              <a:gd name="connsiteX0" fmla="*/ 0 w 251792"/>
              <a:gd name="connsiteY0" fmla="*/ 0 h 1378226"/>
              <a:gd name="connsiteX1" fmla="*/ 106018 w 251792"/>
              <a:gd name="connsiteY1" fmla="*/ 795130 h 1378226"/>
              <a:gd name="connsiteX2" fmla="*/ 251792 w 251792"/>
              <a:gd name="connsiteY2" fmla="*/ 1378226 h 1378226"/>
            </a:gdLst>
            <a:ahLst/>
            <a:cxnLst>
              <a:cxn ang="0">
                <a:pos x="connsiteX0" y="connsiteY0"/>
              </a:cxn>
              <a:cxn ang="0">
                <a:pos x="connsiteX1" y="connsiteY1"/>
              </a:cxn>
              <a:cxn ang="0">
                <a:pos x="connsiteX2" y="connsiteY2"/>
              </a:cxn>
            </a:cxnLst>
            <a:rect l="l" t="t" r="r" b="b"/>
            <a:pathLst>
              <a:path w="251792" h="1378226">
                <a:moveTo>
                  <a:pt x="0" y="0"/>
                </a:moveTo>
                <a:cubicBezTo>
                  <a:pt x="32026" y="282713"/>
                  <a:pt x="64053" y="565426"/>
                  <a:pt x="106018" y="795130"/>
                </a:cubicBezTo>
                <a:cubicBezTo>
                  <a:pt x="147983" y="1024834"/>
                  <a:pt x="199887" y="1201530"/>
                  <a:pt x="251792" y="1378226"/>
                </a:cubicBezTo>
              </a:path>
            </a:pathLst>
          </a:custGeom>
          <a:noFill/>
          <a:ln w="15875">
            <a:solidFill>
              <a:srgbClr val="FF0000"/>
            </a:solidFill>
            <a:prstDash val="dash"/>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03979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3.5|4.3|3.1|2.8"/>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11742</TotalTime>
  <Words>3802</Words>
  <Application>Microsoft Office PowerPoint</Application>
  <PresentationFormat>On-screen Show (4:3)</PresentationFormat>
  <Paragraphs>636</Paragraphs>
  <Slides>33</Slides>
  <Notes>32</Notes>
  <HiddenSlides>0</HiddenSlides>
  <MMClips>0</MMClips>
  <ScaleCrop>false</ScaleCrop>
  <HeadingPairs>
    <vt:vector size="4" baseType="variant">
      <vt:variant>
        <vt:lpstr>Theme</vt:lpstr>
      </vt:variant>
      <vt:variant>
        <vt:i4>5</vt:i4>
      </vt:variant>
      <vt:variant>
        <vt:lpstr>Slide Titles</vt:lpstr>
      </vt:variant>
      <vt:variant>
        <vt:i4>33</vt:i4>
      </vt:variant>
    </vt:vector>
  </HeadingPairs>
  <TitlesOfParts>
    <vt:vector size="38" baseType="lpstr">
      <vt:lpstr>Office Theme</vt:lpstr>
      <vt:lpstr>1_Office Theme</vt:lpstr>
      <vt:lpstr>2_Office Theme</vt:lpstr>
      <vt:lpstr>3_Office Theme</vt:lpstr>
      <vt:lpstr>Simple Light</vt:lpstr>
      <vt:lpstr>PowerPoint Presentation</vt:lpstr>
      <vt:lpstr>Gene Regulatory Network (GRN): control machinery of cells</vt:lpstr>
      <vt:lpstr>The human body has trillions of cells</vt:lpstr>
      <vt:lpstr>Different cell types have different networks</vt:lpstr>
      <vt:lpstr>Single cell omics</vt:lpstr>
      <vt:lpstr>Impact of single cell omics</vt:lpstr>
      <vt:lpstr>Defining GRNs on lineages from single cell omic data</vt:lpstr>
      <vt:lpstr>Defining GRNs on lineages from single cell omic data</vt:lpstr>
      <vt:lpstr>Network inference 101</vt:lpstr>
      <vt:lpstr>Inferring GRNs for diverse systems</vt:lpstr>
      <vt:lpstr>Examining cell type-specific GRNs in many systems</vt:lpstr>
      <vt:lpstr>Two examples of how GRNs can help disentangle biological complexity</vt:lpstr>
      <vt:lpstr>Nitrogen fixation in plants</vt:lpstr>
      <vt:lpstr>PowerPoint Presentation</vt:lpstr>
      <vt:lpstr>Overall analysis pipeline</vt:lpstr>
      <vt:lpstr>Non-negative matrix factorization (NMF)</vt:lpstr>
      <vt:lpstr> Identifying cell clusters with simple NMF and DE genes</vt:lpstr>
      <vt:lpstr>PowerPoint Presentation</vt:lpstr>
      <vt:lpstr>PowerPoint Presentation</vt:lpstr>
      <vt:lpstr>Multi-task vs Single-task Network inference</vt:lpstr>
      <vt:lpstr>PowerPoint Presentation</vt:lpstr>
      <vt:lpstr>Identify key regulators for mucilage production</vt:lpstr>
      <vt:lpstr>Conclusions</vt:lpstr>
      <vt:lpstr>Compensatory renal growth (CRG)</vt:lpstr>
      <vt:lpstr>Using GRN evolution to understand Compensatory renal growth (CRG)</vt:lpstr>
      <vt:lpstr>Development of integrative machine-learning algorithm  for in-depth study of single-cell data from platforms</vt:lpstr>
      <vt:lpstr>Non-negative Matrix Factorization (NMF)</vt:lpstr>
      <vt:lpstr>Tree-guided non-negative Matrix Factorization (TMF)</vt:lpstr>
      <vt:lpstr>Applying TMF to human multiome kidney dataset</vt:lpstr>
      <vt:lpstr>Two examples of how GRNs can help disentangle biological complexity</vt:lpstr>
      <vt:lpstr>Directions in lab</vt:lpstr>
      <vt:lpstr>Rest of Roy Lab and Acknowledgements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Networks for disentangling biological complexity</dc:title>
  <dc:creator>SPENCER A HALBERG-SPENCER</dc:creator>
  <cp:lastModifiedBy>Prakriti Garg</cp:lastModifiedBy>
  <cp:revision>24</cp:revision>
  <dcterms:created xsi:type="dcterms:W3CDTF">2024-04-30T14:07:44Z</dcterms:created>
  <dcterms:modified xsi:type="dcterms:W3CDTF">2025-06-02T13:29:38Z</dcterms:modified>
</cp:coreProperties>
</file>