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27"/>
  </p:notesMasterIdLst>
  <p:sldIdLst>
    <p:sldId id="258" r:id="rId2"/>
    <p:sldId id="328" r:id="rId3"/>
    <p:sldId id="286" r:id="rId4"/>
    <p:sldId id="319" r:id="rId5"/>
    <p:sldId id="262" r:id="rId6"/>
    <p:sldId id="325" r:id="rId7"/>
    <p:sldId id="298" r:id="rId8"/>
    <p:sldId id="305" r:id="rId9"/>
    <p:sldId id="306" r:id="rId10"/>
    <p:sldId id="295" r:id="rId11"/>
    <p:sldId id="292" r:id="rId12"/>
    <p:sldId id="294" r:id="rId13"/>
    <p:sldId id="308" r:id="rId14"/>
    <p:sldId id="329" r:id="rId15"/>
    <p:sldId id="330" r:id="rId16"/>
    <p:sldId id="293" r:id="rId17"/>
    <p:sldId id="318" r:id="rId18"/>
    <p:sldId id="326" r:id="rId19"/>
    <p:sldId id="321" r:id="rId20"/>
    <p:sldId id="327" r:id="rId21"/>
    <p:sldId id="322" r:id="rId22"/>
    <p:sldId id="303" r:id="rId23"/>
    <p:sldId id="304" r:id="rId24"/>
    <p:sldId id="302" r:id="rId25"/>
    <p:sldId id="310" r:id="rId26"/>
  </p:sldIdLst>
  <p:sldSz cx="9144000" cy="6858000" type="screen4x3"/>
  <p:notesSz cx="6858000" cy="9144000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93300"/>
    <a:srgbClr val="9966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84" d="100"/>
          <a:sy n="84" d="100"/>
        </p:scale>
        <p:origin x="1426" y="7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FD0825F-EF38-41B4-A940-450D446035F0}" type="datetimeFigureOut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77CEDF7-AA13-45CE-84FC-0F073CB1E30B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4134288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7992291-D4ED-44B5-8278-910C53728128}" type="slidenum">
              <a:rPr lang="zh-CN" altLang="en-US" smtClean="0"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3775034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04FA2C1-4DCF-4846-85F6-F4C7C5475BA0}" type="slidenum">
              <a:rPr lang="zh-CN" altLang="en-US" smtClean="0"/>
              <a:t>4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43344909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altLang="zh-CN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altLang="zh-CN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0ADDE5-9D3E-4552-ABDF-B082F2F8805D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84009552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069E9F-8356-408E-AE07-E1BD277192FE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30086041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altLang="zh-CN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C11EE6-E047-43A3-BC17-BA68AB20B97B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33234137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A3BDFD-1886-45A5-9056-7B9AA4DC93A4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0815290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 altLang="zh-CN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99669F-9A88-41F7-8456-1B7879E9D844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17457529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A82A08-A267-4A1B-B272-B355626C2022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9113633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A40527-F49C-4570-89A9-FB198CDE015E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58652207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altLang="zh-CN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D96742-5430-4EAF-87E8-34024EAD54F0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94417415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altLang="zh-CN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altLang="zh-CN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altLang="zh-CN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3D2A65-8AC9-469C-94AC-5E65B4FEBC5C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97318615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038EBF7-2680-47A2-A64A-6C093B7FC47B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68668587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 altLang="zh-CN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3618E0-39CC-4917-B9A8-EED6AF41B68C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395368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altLang="zh-CN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altLang="zh-CN" smtClean="0"/>
              <a:t>Click to edit Master text styles</a:t>
            </a:r>
          </a:p>
          <a:p>
            <a:pPr lvl="1"/>
            <a:r>
              <a:rPr lang="en-US" altLang="zh-CN" smtClean="0"/>
              <a:t>Second level</a:t>
            </a:r>
          </a:p>
          <a:p>
            <a:pPr lvl="2"/>
            <a:r>
              <a:rPr lang="en-US" altLang="zh-CN" smtClean="0"/>
              <a:t>Third level</a:t>
            </a:r>
          </a:p>
          <a:p>
            <a:pPr lvl="3"/>
            <a:r>
              <a:rPr lang="en-US" altLang="zh-CN" smtClean="0"/>
              <a:t>Fourth level</a:t>
            </a:r>
          </a:p>
          <a:p>
            <a:pPr lvl="4"/>
            <a:r>
              <a:rPr lang="en-US" altLang="zh-CN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C60C32F-1545-40CA-8D1E-87D9409332AF}" type="datetime1">
              <a:rPr lang="zh-CN" altLang="en-US" smtClean="0"/>
              <a:t>2025/6/3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B918EC4-4178-43CB-AE14-6B5FECEBAF90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9287450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png"/><Relationship Id="rId4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3" Type="http://schemas.openxmlformats.org/officeDocument/2006/relationships/image" Target="../media/image7.png"/><Relationship Id="rId7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.jpeg"/><Relationship Id="rId4" Type="http://schemas.openxmlformats.org/officeDocument/2006/relationships/image" Target="../media/image1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1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3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7" Type="http://schemas.openxmlformats.org/officeDocument/2006/relationships/image" Target="../media/image4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.png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png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9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0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619325" y="0"/>
            <a:ext cx="10341133" cy="689095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29768" y="1033273"/>
            <a:ext cx="8275320" cy="3246120"/>
          </a:xfrm>
          <a:solidFill>
            <a:schemeClr val="accent1">
              <a:alpha val="81000"/>
            </a:schemeClr>
          </a:solidFill>
          <a:ln>
            <a:solidFill>
              <a:schemeClr val="accent1"/>
            </a:solidFill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>
            <a:normAutofit fontScale="90000"/>
          </a:bodyPr>
          <a:lstStyle/>
          <a:p>
            <a:r>
              <a:rPr lang="en-US" altLang="zh-CN" dirty="0"/>
              <a:t>Holistic </a:t>
            </a:r>
            <a:r>
              <a:rPr lang="en-US" altLang="zh-CN" dirty="0" smtClean="0"/>
              <a:t>Cost Analysis </a:t>
            </a:r>
            <a:r>
              <a:rPr lang="en-US" altLang="zh-CN" dirty="0"/>
              <a:t>of </a:t>
            </a:r>
            <a:r>
              <a:rPr lang="en-US" altLang="zh-CN" dirty="0" smtClean="0"/>
              <a:t>Running </a:t>
            </a:r>
            <a:r>
              <a:rPr lang="en-US" altLang="zh-CN" dirty="0"/>
              <a:t>a </a:t>
            </a:r>
            <a:r>
              <a:rPr lang="en-US" altLang="zh-CN" dirty="0" smtClean="0"/>
              <a:t>Computing Center</a:t>
            </a:r>
            <a:r>
              <a:rPr lang="en-US" altLang="zh-CN" dirty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/>
            </a:r>
            <a:br>
              <a:rPr lang="en-US" altLang="zh-CN" dirty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</a:br>
            <a:r>
              <a:rPr lang="en-US" altLang="zh-CN" sz="2700" b="1" dirty="0" err="1" smtClean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</a:rPr>
              <a:t>Zhangqier</a:t>
            </a:r>
            <a:r>
              <a:rPr lang="en-US" altLang="zh-CN" sz="2700" b="1" dirty="0" smtClean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</a:rPr>
              <a:t> Wang</a:t>
            </a:r>
            <a:r>
              <a:rPr lang="en-US" altLang="zh-CN" sz="2700" b="1" dirty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</a:rPr>
              <a:t/>
            </a:r>
            <a:br>
              <a:rPr lang="en-US" altLang="zh-CN" sz="2700" b="1" dirty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</a:rPr>
            </a:br>
            <a:r>
              <a:rPr lang="en-US" altLang="zh-CN" sz="2700" b="1" dirty="0" smtClean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</a:rPr>
              <a:t>Throughput Computing 2025</a:t>
            </a:r>
            <a:r>
              <a:rPr lang="en-US" altLang="zh-CN" sz="2700" b="1" dirty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</a:rPr>
              <a:t/>
            </a:r>
            <a:br>
              <a:rPr lang="en-US" altLang="zh-CN" sz="2700" b="1" dirty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</a:rPr>
            </a:br>
            <a:r>
              <a:rPr lang="en-US" altLang="zh-CN" sz="2700" b="1" dirty="0" smtClean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</a:rPr>
              <a:t>June. 4</a:t>
            </a:r>
            <a:r>
              <a:rPr lang="en-US" altLang="zh-CN" sz="2700" b="1" baseline="30000" dirty="0" smtClean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</a:rPr>
              <a:t>th</a:t>
            </a:r>
            <a:r>
              <a:rPr lang="en-US" altLang="zh-CN" sz="2700" b="1" dirty="0" smtClean="0">
                <a:ln w="10160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</a:rPr>
              <a:t>  2025</a:t>
            </a:r>
            <a:endParaRPr lang="zh-CN" altLang="en-US" sz="2700" b="1" dirty="0">
              <a:ln w="10160">
                <a:solidFill>
                  <a:schemeClr val="tx1"/>
                </a:solidFill>
                <a:prstDash val="solid"/>
              </a:ln>
              <a:solidFill>
                <a:schemeClr val="bg1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84E949-AF54-4241-8704-19E779C1C3C5}" type="slidenum">
              <a:rPr lang="zh-CN" altLang="en-US" smtClean="0"/>
              <a:t>1</a:t>
            </a:fld>
            <a:endParaRPr lang="zh-CN" altLang="en-US"/>
          </a:p>
        </p:txBody>
      </p:sp>
      <p:pic>
        <p:nvPicPr>
          <p:cNvPr id="1026" name="Picture 2" descr="File:MIT logo.svg - Wikipedia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2880" y="5770816"/>
            <a:ext cx="1485142" cy="76809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830851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435608"/>
            <a:ext cx="7886700" cy="4741355"/>
          </a:xfrm>
        </p:spPr>
        <p:txBody>
          <a:bodyPr>
            <a:normAutofit/>
          </a:bodyPr>
          <a:lstStyle/>
          <a:p>
            <a:pPr>
              <a:spcBef>
                <a:spcPts val="1200"/>
              </a:spcBef>
            </a:pPr>
            <a:r>
              <a:rPr lang="en-US" altLang="zh-CN" sz="2400" dirty="0" smtClean="0"/>
              <a:t>Introduction</a:t>
            </a:r>
          </a:p>
          <a:p>
            <a:pPr>
              <a:spcBef>
                <a:spcPts val="1200"/>
              </a:spcBef>
            </a:pPr>
            <a:r>
              <a:rPr lang="en-US" altLang="zh-CN" sz="2400" dirty="0" smtClean="0"/>
              <a:t>Holistic cost analysis on CMS T2 </a:t>
            </a:r>
          </a:p>
          <a:p>
            <a:pPr lvl="1">
              <a:spcBef>
                <a:spcPts val="1200"/>
              </a:spcBef>
            </a:pPr>
            <a:r>
              <a:rPr lang="en-US" altLang="zh-CN" sz="1800" dirty="0" smtClean="0"/>
              <a:t>Estimate the cost of each type of hardware </a:t>
            </a:r>
          </a:p>
          <a:p>
            <a:pPr lvl="1">
              <a:spcBef>
                <a:spcPts val="1200"/>
              </a:spcBef>
            </a:pPr>
            <a:r>
              <a:rPr lang="en-US" altLang="zh-CN" sz="1800" dirty="0" smtClean="0"/>
              <a:t>Policy for procurement plan </a:t>
            </a:r>
          </a:p>
          <a:p>
            <a:pPr>
              <a:spcBef>
                <a:spcPts val="1200"/>
              </a:spcBef>
            </a:pPr>
            <a:r>
              <a:rPr lang="en-US" altLang="zh-CN" sz="2200" dirty="0"/>
              <a:t>C</a:t>
            </a:r>
            <a:r>
              <a:rPr lang="en-US" altLang="zh-CN" sz="2200" dirty="0" smtClean="0"/>
              <a:t>ost analysis for a general computing center</a:t>
            </a:r>
          </a:p>
          <a:p>
            <a:pPr lvl="1">
              <a:spcBef>
                <a:spcPts val="1200"/>
              </a:spcBef>
            </a:pPr>
            <a:r>
              <a:rPr lang="en-US" altLang="zh-CN" sz="1800" dirty="0" smtClean="0"/>
              <a:t>A general way to form the policy</a:t>
            </a:r>
          </a:p>
          <a:p>
            <a:pPr lvl="1"/>
            <a:endParaRPr lang="zh-CN" altLang="en-U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2</a:t>
            </a:fld>
            <a:endParaRPr lang="zh-CN" altLang="en-US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 smtClean="0"/>
              <a:t>Outline</a:t>
            </a:r>
            <a:endParaRPr lang="zh-CN" altLang="en-US" dirty="0"/>
          </a:p>
        </p:txBody>
      </p:sp>
      <p:pic>
        <p:nvPicPr>
          <p:cNvPr id="7" name="Picture 6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5993880"/>
            <a:ext cx="2322023" cy="7249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52114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228381"/>
            <a:ext cx="8030718" cy="4869371"/>
          </a:xfrm>
        </p:spPr>
        <p:txBody>
          <a:bodyPr>
            <a:normAutofit/>
          </a:bodyPr>
          <a:lstStyle/>
          <a:p>
            <a:r>
              <a:rPr lang="en-US" altLang="zh-CN" sz="2000" dirty="0"/>
              <a:t>The increasing </a:t>
            </a:r>
            <a:r>
              <a:rPr lang="en-US" altLang="zh-CN" sz="2000" dirty="0" smtClean="0"/>
              <a:t>volume </a:t>
            </a:r>
            <a:r>
              <a:rPr lang="en-US" altLang="zh-CN" sz="2000" dirty="0"/>
              <a:t>of data </a:t>
            </a:r>
            <a:r>
              <a:rPr lang="en-US" altLang="zh-CN" sz="2000" dirty="0" smtClean="0"/>
              <a:t>(ex. HL-LHC), </a:t>
            </a:r>
            <a:r>
              <a:rPr lang="en-US" altLang="zh-CN" sz="2000" dirty="0"/>
              <a:t>new physics exploration, and AI applications are driving a surge in computing resource requirements</a:t>
            </a:r>
            <a:endParaRPr lang="en-US" altLang="zh-CN" sz="2000" dirty="0" smtClean="0"/>
          </a:p>
          <a:p>
            <a:r>
              <a:rPr lang="en-US" altLang="zh-CN" sz="2000" dirty="0"/>
              <a:t>Beyond performance metrics, more factors to </a:t>
            </a:r>
            <a:r>
              <a:rPr lang="en-US" altLang="zh-CN" sz="2000" dirty="0" smtClean="0"/>
              <a:t>consider</a:t>
            </a:r>
          </a:p>
          <a:p>
            <a:pPr lvl="1"/>
            <a:r>
              <a:rPr lang="zh-CN" altLang="zh-CN" sz="1800" dirty="0">
                <a:solidFill>
                  <a:schemeClr val="accent6">
                    <a:lumMod val="75000"/>
                  </a:schemeClr>
                </a:solidFill>
                <a:ea typeface="Arial Unicode MS" panose="020B0604020202020204" pitchFamily="34" charset="-122"/>
                <a:cs typeface="Arial Unicode MS" panose="020B0604020202020204" pitchFamily="34" charset="-122"/>
              </a:rPr>
              <a:t>Computing demand is increasing, leading to high power consumption </a:t>
            </a:r>
            <a:endParaRPr lang="en-US" altLang="zh-CN" sz="1800" dirty="0">
              <a:solidFill>
                <a:schemeClr val="accent6">
                  <a:lumMod val="75000"/>
                </a:schemeClr>
              </a:solidFill>
            </a:endParaRPr>
          </a:p>
          <a:p>
            <a:pPr lvl="1"/>
            <a:r>
              <a:rPr lang="en-US" altLang="zh-CN" sz="1800" b="1" dirty="0">
                <a:solidFill>
                  <a:schemeClr val="accent6">
                    <a:lumMod val="75000"/>
                  </a:schemeClr>
                </a:solidFill>
              </a:rPr>
              <a:t>Power consumption</a:t>
            </a:r>
            <a:r>
              <a:rPr lang="en-US" altLang="zh-CN" sz="1800" dirty="0">
                <a:solidFill>
                  <a:schemeClr val="accent6">
                    <a:lumMod val="75000"/>
                  </a:schemeClr>
                </a:solidFill>
              </a:rPr>
              <a:t> including cooling, a key contributor to operational expenses</a:t>
            </a:r>
          </a:p>
          <a:p>
            <a:pPr lvl="1" eaLnBrk="0" fontAlgn="base" hangingPunct="0">
              <a:lnSpc>
                <a:spcPct val="100000"/>
              </a:lnSpc>
              <a:spcBef>
                <a:spcPts val="600"/>
              </a:spcBef>
              <a:spcAft>
                <a:spcPct val="0"/>
              </a:spcAft>
            </a:pPr>
            <a:r>
              <a:rPr lang="zh-CN" altLang="zh-CN" sz="1800" dirty="0" smtClean="0">
                <a:solidFill>
                  <a:schemeClr val="accent6">
                    <a:lumMod val="75000"/>
                  </a:schemeClr>
                </a:solidFill>
                <a:ea typeface="Arial Unicode MS" panose="020B0604020202020204" pitchFamily="34" charset="-122"/>
                <a:cs typeface="Arial Unicode MS" panose="020B0604020202020204" pitchFamily="34" charset="-122"/>
              </a:rPr>
              <a:t>Low-power </a:t>
            </a:r>
            <a:r>
              <a:rPr lang="zh-CN" altLang="zh-CN" sz="1800" dirty="0">
                <a:solidFill>
                  <a:schemeClr val="accent6">
                    <a:lumMod val="75000"/>
                  </a:schemeClr>
                </a:solidFill>
                <a:ea typeface="Arial Unicode MS" panose="020B0604020202020204" pitchFamily="34" charset="-122"/>
                <a:cs typeface="Arial Unicode MS" panose="020B0604020202020204" pitchFamily="34" charset="-122"/>
              </a:rPr>
              <a:t>hardware advancements exist, but the cost-benefit of switching is unclear. </a:t>
            </a:r>
            <a:endParaRPr lang="en-US" altLang="zh-CN" sz="1800" dirty="0">
              <a:solidFill>
                <a:schemeClr val="accent6">
                  <a:lumMod val="75000"/>
                </a:schemeClr>
              </a:solidFill>
              <a:ea typeface="Arial Unicode MS" panose="020B0604020202020204" pitchFamily="34" charset="-122"/>
              <a:cs typeface="Arial Unicode MS" panose="020B0604020202020204" pitchFamily="34" charset="-122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3</a:t>
            </a:fld>
            <a:endParaRPr lang="zh-CN" altLang="en-US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sp>
        <p:nvSpPr>
          <p:cNvPr id="7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 smtClean="0"/>
              <a:t>Introduction</a:t>
            </a:r>
            <a:endParaRPr lang="zh-CN" altLang="en-US" dirty="0"/>
          </a:p>
        </p:txBody>
      </p:sp>
      <p:pic>
        <p:nvPicPr>
          <p:cNvPr id="9" name="Picture 8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sp>
        <p:nvSpPr>
          <p:cNvPr id="14" name="TextBox 13"/>
          <p:cNvSpPr txBox="1"/>
          <p:nvPr/>
        </p:nvSpPr>
        <p:spPr>
          <a:xfrm>
            <a:off x="660653" y="3848130"/>
            <a:ext cx="3595878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altLang="zh-CN" sz="2000" dirty="0" smtClean="0"/>
              <a:t>Computing in general faces a major re-design </a:t>
            </a:r>
            <a:r>
              <a:rPr lang="en-US" altLang="zh-CN" sz="2000" dirty="0"/>
              <a:t>to align with energy </a:t>
            </a:r>
            <a:r>
              <a:rPr lang="en-US" altLang="zh-CN" sz="2000" dirty="0" smtClean="0"/>
              <a:t>efficiency and </a:t>
            </a:r>
            <a:r>
              <a:rPr lang="en-US" altLang="zh-CN" sz="2000" dirty="0"/>
              <a:t>sustainability goals.</a:t>
            </a:r>
            <a:endParaRPr lang="zh-CN" altLang="en-US" dirty="0"/>
          </a:p>
        </p:txBody>
      </p:sp>
      <p:pic>
        <p:nvPicPr>
          <p:cNvPr id="18" name="Picture 1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45319" y="3628807"/>
            <a:ext cx="4025261" cy="2727542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6569" y="6097752"/>
            <a:ext cx="2322023" cy="7249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200771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3799" y="3839696"/>
            <a:ext cx="2282994" cy="2412442"/>
          </a:xfrm>
          <a:prstGeom prst="rect">
            <a:avLst/>
          </a:prstGeom>
        </p:spPr>
      </p:pic>
      <p:cxnSp>
        <p:nvCxnSpPr>
          <p:cNvPr id="6" name="Straight Arrow Connector 5"/>
          <p:cNvCxnSpPr/>
          <p:nvPr/>
        </p:nvCxnSpPr>
        <p:spPr>
          <a:xfrm flipH="1" flipV="1">
            <a:off x="628650" y="3013576"/>
            <a:ext cx="185166" cy="82612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Arrow Connector 7"/>
          <p:cNvCxnSpPr/>
          <p:nvPr/>
        </p:nvCxnSpPr>
        <p:spPr>
          <a:xfrm flipV="1">
            <a:off x="1490472" y="2995976"/>
            <a:ext cx="189991" cy="1068138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>
          <a:xfrm>
            <a:off x="103152" y="2376952"/>
            <a:ext cx="1152144" cy="5078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350" b="1" dirty="0" smtClean="0"/>
              <a:t>Hardware</a:t>
            </a:r>
            <a:endParaRPr lang="en-US" altLang="zh-CN" sz="1350" b="1" dirty="0"/>
          </a:p>
          <a:p>
            <a:r>
              <a:rPr lang="en-US" altLang="zh-CN" sz="1350" b="1" dirty="0"/>
              <a:t>Purchase </a:t>
            </a:r>
            <a:endParaRPr lang="zh-CN" altLang="en-US" sz="1350" b="1" dirty="0"/>
          </a:p>
        </p:txBody>
      </p:sp>
      <p:sp>
        <p:nvSpPr>
          <p:cNvPr id="13" name="TextBox 12"/>
          <p:cNvSpPr txBox="1"/>
          <p:nvPr/>
        </p:nvSpPr>
        <p:spPr>
          <a:xfrm>
            <a:off x="1120659" y="2400337"/>
            <a:ext cx="1693926" cy="5078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350" b="1" dirty="0"/>
              <a:t>Racks</a:t>
            </a:r>
            <a:r>
              <a:rPr lang="en-US" altLang="zh-CN" sz="1350" dirty="0"/>
              <a:t>: on average ~$5000/year</a:t>
            </a:r>
            <a:endParaRPr lang="zh-CN" altLang="en-US" sz="1350" dirty="0"/>
          </a:p>
        </p:txBody>
      </p:sp>
      <p:pic>
        <p:nvPicPr>
          <p:cNvPr id="2050" name="Picture 2" descr="Types of Data Center Cooling Techniques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822" y="2111930"/>
            <a:ext cx="2899047" cy="21881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33998" y="4714428"/>
            <a:ext cx="6710001" cy="1750380"/>
          </a:xfrm>
          <a:prstGeom prst="rect">
            <a:avLst/>
          </a:prstGeom>
        </p:spPr>
      </p:pic>
      <p:sp>
        <p:nvSpPr>
          <p:cNvPr id="15" name="TextBox 14"/>
          <p:cNvSpPr txBox="1"/>
          <p:nvPr/>
        </p:nvSpPr>
        <p:spPr>
          <a:xfrm>
            <a:off x="3577590" y="4340126"/>
            <a:ext cx="4546854" cy="3000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350" b="1" i="1" dirty="0"/>
              <a:t>PUE = Total Facility Energy / IT Equipment Energy</a:t>
            </a:r>
            <a:endParaRPr lang="zh-CN" altLang="en-US" sz="1350" dirty="0"/>
          </a:p>
        </p:txBody>
      </p:sp>
      <p:pic>
        <p:nvPicPr>
          <p:cNvPr id="16" name="Picture 15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512561" y="2111930"/>
            <a:ext cx="3660261" cy="2183627"/>
          </a:xfrm>
          <a:prstGeom prst="rect">
            <a:avLst/>
          </a:prstGeom>
        </p:spPr>
      </p:pic>
      <p:sp>
        <p:nvSpPr>
          <p:cNvPr id="19" name="Slide Number Placeholder 1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7ABCBE-10F7-4E0D-9B05-CEAB6F173311}" type="slidenum">
              <a:rPr lang="zh-CN" altLang="en-US" smtClean="0"/>
              <a:t>4</a:t>
            </a:fld>
            <a:endParaRPr lang="zh-CN" altLang="en-US"/>
          </a:p>
        </p:txBody>
      </p:sp>
      <p:sp>
        <p:nvSpPr>
          <p:cNvPr id="17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/>
              <a:t>Cost compositions</a:t>
            </a:r>
            <a:endParaRPr lang="zh-CN" altLang="en-US" dirty="0"/>
          </a:p>
        </p:txBody>
      </p:sp>
      <p:pic>
        <p:nvPicPr>
          <p:cNvPr id="18" name="Picture 17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pic>
        <p:nvPicPr>
          <p:cNvPr id="20" name="Picture 19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8030718" y="3874304"/>
            <a:ext cx="96926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b="1" dirty="0" smtClean="0"/>
              <a:t>Cooling</a:t>
            </a:r>
            <a:endParaRPr lang="zh-CN" altLang="en-US" b="1" dirty="0"/>
          </a:p>
        </p:txBody>
      </p:sp>
      <p:sp>
        <p:nvSpPr>
          <p:cNvPr id="11" name="TextBox 10"/>
          <p:cNvSpPr txBox="1"/>
          <p:nvPr/>
        </p:nvSpPr>
        <p:spPr>
          <a:xfrm>
            <a:off x="458283" y="1258191"/>
            <a:ext cx="8371332" cy="7232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eaLnBrk="0" fontAlgn="base" hangingPunct="0">
              <a:lnSpc>
                <a:spcPct val="100000"/>
              </a:lnSpc>
              <a:spcBef>
                <a:spcPts val="600"/>
              </a:spcBef>
              <a:spcAft>
                <a:spcPct val="0"/>
              </a:spcAft>
              <a:buFont typeface="Arial" panose="020B0604020202020204" pitchFamily="34" charset="0"/>
              <a:buChar char="•"/>
            </a:pPr>
            <a:r>
              <a:rPr lang="en-US" altLang="zh-CN" b="1" dirty="0"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Cost of computing is complicated</a:t>
            </a:r>
            <a:r>
              <a:rPr lang="en-US" altLang="zh-CN" dirty="0"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, hardware purchase is just a fraction of it</a:t>
            </a:r>
          </a:p>
          <a:p>
            <a:pPr marL="742950" lvl="1" indent="-285750" eaLnBrk="0" fontAlgn="base" hangingPunct="0">
              <a:lnSpc>
                <a:spcPct val="100000"/>
              </a:lnSpc>
              <a:spcBef>
                <a:spcPts val="600"/>
              </a:spcBef>
              <a:spcAft>
                <a:spcPct val="0"/>
              </a:spcAft>
              <a:buFont typeface="Arial" panose="020B0604020202020204" pitchFamily="34" charset="0"/>
              <a:buChar char="•"/>
            </a:pPr>
            <a:r>
              <a:rPr lang="en-US" altLang="zh-CN" dirty="0">
                <a:solidFill>
                  <a:schemeClr val="accent1">
                    <a:lumMod val="75000"/>
                  </a:schemeClr>
                </a:solidFill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Including power usage, cooling, space usage</a:t>
            </a:r>
            <a:r>
              <a:rPr lang="en-US" altLang="zh-CN" dirty="0" smtClean="0">
                <a:solidFill>
                  <a:schemeClr val="accent1">
                    <a:lumMod val="75000"/>
                  </a:schemeClr>
                </a:solidFill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.</a:t>
            </a:r>
            <a:endParaRPr lang="en-US" altLang="zh-CN" dirty="0">
              <a:solidFill>
                <a:schemeClr val="accent1">
                  <a:lumMod val="75000"/>
                </a:schemeClr>
              </a:solidFill>
              <a:latin typeface="Arial Unicode MS" panose="020B0604020202020204" pitchFamily="34" charset="-122"/>
              <a:ea typeface="Arial Unicode MS" panose="020B0604020202020204" pitchFamily="34" charset="-122"/>
              <a:cs typeface="Arial Unicode MS" panose="020B0604020202020204" pitchFamily="34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val="18910441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7753"/>
            <a:ext cx="7886700" cy="962031"/>
          </a:xfrm>
        </p:spPr>
        <p:txBody>
          <a:bodyPr/>
          <a:lstStyle/>
          <a:p>
            <a:pPr algn="ctr"/>
            <a:r>
              <a:rPr lang="en-US" altLang="zh-CN" dirty="0" smtClean="0"/>
              <a:t>MIT Tier 2 Center</a:t>
            </a:r>
            <a:endParaRPr lang="zh-CN" alt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62786" y="1226474"/>
            <a:ext cx="7886700" cy="4351338"/>
          </a:xfrm>
        </p:spPr>
        <p:txBody>
          <a:bodyPr/>
          <a:lstStyle/>
          <a:p>
            <a:r>
              <a:rPr lang="en-US" altLang="zh-CN" sz="2000" dirty="0"/>
              <a:t>The MIT Tier-2 Center is a high-performance computing facility dedicated to processing, storing, </a:t>
            </a:r>
            <a:r>
              <a:rPr lang="en-US" altLang="zh-CN" sz="2000" dirty="0" smtClean="0"/>
              <a:t>and analyzing data for the CMS, </a:t>
            </a:r>
            <a:r>
              <a:rPr lang="en-US" altLang="zh-CN" sz="2000" dirty="0" err="1" smtClean="0"/>
              <a:t>LHCb</a:t>
            </a:r>
            <a:r>
              <a:rPr lang="en-US" altLang="zh-CN" sz="2000" dirty="0" smtClean="0"/>
              <a:t>, and other experiments </a:t>
            </a:r>
          </a:p>
          <a:p>
            <a:pPr lvl="1"/>
            <a:r>
              <a:rPr lang="en-US" altLang="zh-CN" sz="1800" dirty="0">
                <a:solidFill>
                  <a:schemeClr val="accent6">
                    <a:lumMod val="75000"/>
                  </a:schemeClr>
                </a:solidFill>
              </a:rPr>
              <a:t>Comprises approximately </a:t>
            </a:r>
            <a:r>
              <a:rPr lang="en-US" altLang="zh-CN" sz="1800" b="1" dirty="0">
                <a:solidFill>
                  <a:schemeClr val="accent6">
                    <a:lumMod val="75000"/>
                  </a:schemeClr>
                </a:solidFill>
              </a:rPr>
              <a:t>700 machines</a:t>
            </a:r>
            <a:r>
              <a:rPr lang="en-US" altLang="zh-CN" sz="1800" dirty="0">
                <a:solidFill>
                  <a:schemeClr val="accent6">
                    <a:lumMod val="75000"/>
                  </a:schemeClr>
                </a:solidFill>
              </a:rPr>
              <a:t>, providing </a:t>
            </a:r>
            <a:r>
              <a:rPr lang="en-US" altLang="zh-CN" sz="1800" b="1" dirty="0" smtClean="0">
                <a:solidFill>
                  <a:schemeClr val="accent6">
                    <a:lumMod val="75000"/>
                  </a:schemeClr>
                </a:solidFill>
              </a:rPr>
              <a:t>25k </a:t>
            </a:r>
            <a:r>
              <a:rPr lang="en-US" altLang="zh-CN" sz="1800" b="1" dirty="0">
                <a:solidFill>
                  <a:schemeClr val="accent6">
                    <a:lumMod val="75000"/>
                  </a:schemeClr>
                </a:solidFill>
              </a:rPr>
              <a:t>CPU cores</a:t>
            </a:r>
            <a:r>
              <a:rPr lang="en-US" altLang="zh-CN" sz="1800" dirty="0">
                <a:solidFill>
                  <a:schemeClr val="accent6">
                    <a:lumMod val="75000"/>
                  </a:schemeClr>
                </a:solidFill>
              </a:rPr>
              <a:t> and </a:t>
            </a:r>
            <a:r>
              <a:rPr lang="en-US" altLang="zh-CN" sz="1800" b="1" dirty="0">
                <a:solidFill>
                  <a:schemeClr val="accent6">
                    <a:lumMod val="75000"/>
                  </a:schemeClr>
                </a:solidFill>
              </a:rPr>
              <a:t>16.5 PB of storage</a:t>
            </a:r>
            <a:r>
              <a:rPr lang="en-US" altLang="zh-CN" sz="1800" dirty="0" smtClean="0">
                <a:solidFill>
                  <a:schemeClr val="accent6">
                    <a:lumMod val="75000"/>
                  </a:schemeClr>
                </a:solidFill>
              </a:rPr>
              <a:t>.</a:t>
            </a:r>
          </a:p>
          <a:p>
            <a:pPr lvl="1"/>
            <a:r>
              <a:rPr lang="en-US" altLang="zh-CN" sz="1800" dirty="0" smtClean="0"/>
              <a:t>Compute/Storage mix model </a:t>
            </a:r>
            <a:endParaRPr lang="en-US" altLang="zh-CN" sz="1800" dirty="0" smtClean="0">
              <a:solidFill>
                <a:schemeClr val="accent6">
                  <a:lumMod val="75000"/>
                </a:schemeClr>
              </a:solidFill>
            </a:endParaRPr>
          </a:p>
          <a:p>
            <a:pPr marL="285750" indent="-285750"/>
            <a:r>
              <a:rPr lang="en-US" altLang="zh-CN" sz="2000" dirty="0" smtClean="0"/>
              <a:t>Worker </a:t>
            </a:r>
            <a:r>
              <a:rPr lang="en-US" altLang="zh-CN" sz="2000" dirty="0"/>
              <a:t>nodes </a:t>
            </a:r>
            <a:r>
              <a:rPr lang="en-US" altLang="zh-CN" sz="2000" dirty="0" smtClean="0"/>
              <a:t>are also used as storage devices</a:t>
            </a:r>
            <a:endParaRPr lang="en-US" altLang="zh-CN" sz="2000" dirty="0"/>
          </a:p>
          <a:p>
            <a:pPr marL="742950" lvl="1" indent="-285750"/>
            <a:r>
              <a:rPr lang="en-US" altLang="zh-CN" sz="1800" dirty="0">
                <a:solidFill>
                  <a:schemeClr val="accent2">
                    <a:lumMod val="75000"/>
                  </a:schemeClr>
                </a:solidFill>
              </a:rPr>
              <a:t>Re-design to have dedicated </a:t>
            </a:r>
            <a:r>
              <a:rPr lang="en-US" altLang="zh-CN" sz="1800" dirty="0" smtClean="0">
                <a:solidFill>
                  <a:schemeClr val="accent2">
                    <a:lumMod val="75000"/>
                  </a:schemeClr>
                </a:solidFill>
              </a:rPr>
              <a:t>compute </a:t>
            </a:r>
            <a:r>
              <a:rPr lang="en-US" altLang="zh-CN" sz="1800" dirty="0">
                <a:solidFill>
                  <a:schemeClr val="accent2">
                    <a:lumMod val="75000"/>
                  </a:schemeClr>
                </a:solidFill>
              </a:rPr>
              <a:t>and storage servers </a:t>
            </a:r>
          </a:p>
          <a:p>
            <a:endParaRPr lang="en-US" altLang="zh-CN" sz="1800" dirty="0" smtClean="0">
              <a:solidFill>
                <a:schemeClr val="accent6">
                  <a:lumMod val="75000"/>
                </a:schemeClr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84E949-AF54-4241-8704-19E779C1C3C5}" type="slidenum">
              <a:rPr lang="zh-CN" altLang="en-US" smtClean="0"/>
              <a:t>5</a:t>
            </a:fld>
            <a:endParaRPr lang="zh-CN" altLang="en-US"/>
          </a:p>
        </p:txBody>
      </p:sp>
      <p:pic>
        <p:nvPicPr>
          <p:cNvPr id="1026" name="Picture 2" descr="Bates Research and Engineering Cente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27319" y="3855449"/>
            <a:ext cx="3348216" cy="24489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10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6814566" y="5702895"/>
            <a:ext cx="134416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b="1" dirty="0" smtClean="0">
                <a:solidFill>
                  <a:schemeClr val="bg1"/>
                </a:solidFill>
              </a:rPr>
              <a:t>MIT T2 site</a:t>
            </a:r>
            <a:endParaRPr lang="zh-CN" altLang="en-US" b="1" dirty="0">
              <a:solidFill>
                <a:schemeClr val="bg1"/>
              </a:solidFill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562786" y="3743614"/>
            <a:ext cx="4364533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zh-CN" sz="2000" dirty="0" smtClean="0"/>
              <a:t>Cost </a:t>
            </a:r>
            <a:r>
              <a:rPr lang="en-US" altLang="zh-CN" sz="2000" dirty="0"/>
              <a:t>evaluation </a:t>
            </a:r>
            <a:r>
              <a:rPr lang="en-US" altLang="zh-CN" sz="2000" dirty="0" smtClean="0"/>
              <a:t>determine hardware retirement policy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altLang="zh-CN" dirty="0" smtClean="0">
                <a:solidFill>
                  <a:schemeClr val="accent6">
                    <a:lumMod val="75000"/>
                  </a:schemeClr>
                </a:solidFill>
              </a:rPr>
              <a:t>Prepare MIT T2 for HL-LHC (data x10)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altLang="zh-CN" dirty="0" smtClean="0">
                <a:solidFill>
                  <a:schemeClr val="accent6">
                    <a:lumMod val="75000"/>
                  </a:schemeClr>
                </a:solidFill>
              </a:rPr>
              <a:t>Improve energy efficiency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altLang="zh-CN" dirty="0">
                <a:solidFill>
                  <a:schemeClr val="accent6">
                    <a:lumMod val="75000"/>
                  </a:schemeClr>
                </a:solidFill>
              </a:rPr>
              <a:t>S</a:t>
            </a:r>
            <a:r>
              <a:rPr lang="en-US" altLang="zh-CN" dirty="0" smtClean="0">
                <a:solidFill>
                  <a:schemeClr val="accent6">
                    <a:lumMod val="75000"/>
                  </a:schemeClr>
                </a:solidFill>
              </a:rPr>
              <a:t>pend less to provide same amount of computation </a:t>
            </a: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5993880"/>
            <a:ext cx="2322023" cy="7249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47955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2861438"/>
            <a:ext cx="7886700" cy="1325563"/>
          </a:xfrm>
        </p:spPr>
        <p:txBody>
          <a:bodyPr/>
          <a:lstStyle/>
          <a:p>
            <a:r>
              <a:rPr lang="en-US" altLang="zh-CN" dirty="0" smtClean="0"/>
              <a:t>Holistic Cost Analysis on MIT T2</a:t>
            </a:r>
            <a:endParaRPr lang="zh-CN" alt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6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8224875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368425"/>
            <a:ext cx="7886700" cy="4351338"/>
          </a:xfrm>
        </p:spPr>
        <p:txBody>
          <a:bodyPr>
            <a:normAutofit/>
          </a:bodyPr>
          <a:lstStyle/>
          <a:p>
            <a:r>
              <a:rPr lang="en-US" altLang="zh-CN" sz="2000" dirty="0" smtClean="0"/>
              <a:t>CPU models categorized into 8 types</a:t>
            </a:r>
            <a:endParaRPr lang="en-US" altLang="zh-CN" sz="1600" dirty="0" smtClean="0"/>
          </a:p>
          <a:p>
            <a:pPr lvl="1"/>
            <a:r>
              <a:rPr lang="en-US" altLang="zh-CN" sz="1800" dirty="0" smtClean="0"/>
              <a:t>power consumption, and </a:t>
            </a:r>
            <a:r>
              <a:rPr lang="en-US" altLang="zh-CN" sz="1800" dirty="0" err="1" smtClean="0"/>
              <a:t>cpu</a:t>
            </a:r>
            <a:r>
              <a:rPr lang="en-US" altLang="zh-CN" sz="1800" dirty="0" smtClean="0"/>
              <a:t>, memory usage are checked</a:t>
            </a:r>
          </a:p>
          <a:p>
            <a:pPr lvl="1"/>
            <a:r>
              <a:rPr lang="en-US" altLang="zh-CN" sz="1800" dirty="0" smtClean="0"/>
              <a:t>average year represents the age of the machine</a:t>
            </a:r>
          </a:p>
          <a:p>
            <a:pPr lvl="1"/>
            <a:endParaRPr lang="en-US" altLang="zh-CN" sz="16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7</a:t>
            </a:fld>
            <a:endParaRPr lang="zh-CN" altLang="en-US"/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 smtClean="0"/>
              <a:t>Machine Categories</a:t>
            </a:r>
            <a:endParaRPr lang="zh-CN" alt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pic>
        <p:nvPicPr>
          <p:cNvPr id="7" name="Picture 6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graphicFrame>
        <p:nvGraphicFramePr>
          <p:cNvPr id="8" name="Content Placeholder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595566396"/>
              </p:ext>
            </p:extLst>
          </p:nvPr>
        </p:nvGraphicFramePr>
        <p:xfrm>
          <a:off x="661797" y="2877364"/>
          <a:ext cx="7970139" cy="3114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41523"/>
                <a:gridCol w="1005840"/>
                <a:gridCol w="1201606"/>
                <a:gridCol w="922589"/>
                <a:gridCol w="810760"/>
                <a:gridCol w="987821"/>
              </a:tblGrid>
              <a:tr h="287179">
                <a:tc>
                  <a:txBody>
                    <a:bodyPr/>
                    <a:lstStyle/>
                    <a:p>
                      <a:r>
                        <a:rPr lang="en-US" altLang="zh-CN" dirty="0" smtClean="0"/>
                        <a:t>CPU model</a:t>
                      </a:r>
                      <a:endParaRPr lang="zh-CN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err="1" smtClean="0"/>
                        <a:t>Avg</a:t>
                      </a:r>
                      <a:r>
                        <a:rPr lang="en-US" altLang="zh-CN" sz="1400" baseline="0" dirty="0" smtClean="0"/>
                        <a:t> </a:t>
                      </a:r>
                      <a:r>
                        <a:rPr lang="en-US" altLang="zh-CN" sz="1400" dirty="0" smtClean="0"/>
                        <a:t>year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Production Process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HS06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Cores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HS06/core</a:t>
                      </a:r>
                      <a:endParaRPr lang="zh-CN" altLang="en-US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Intel(R)_Xeon(R)_E5310-5410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2008-2013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65 nm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69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8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8.6</a:t>
                      </a:r>
                      <a:endParaRPr lang="zh-CN" altLang="en-US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Intel(R)_Xeon(R)_X5647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2017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32 nm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155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16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9.7</a:t>
                      </a:r>
                      <a:endParaRPr lang="zh-CN" altLang="en-US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Intel(R)_Xeon(R)_E5520-5620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2018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45 nm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120-140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16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8.1</a:t>
                      </a:r>
                      <a:endParaRPr lang="zh-CN" altLang="en-US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Intel(R)_Xeon(R)_E5-series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2018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14</a:t>
                      </a:r>
                      <a:r>
                        <a:rPr lang="en-US" altLang="zh-CN" sz="1400" baseline="0" dirty="0" smtClean="0"/>
                        <a:t>/</a:t>
                      </a:r>
                      <a:r>
                        <a:rPr lang="en-US" altLang="zh-CN" sz="1400" dirty="0" smtClean="0"/>
                        <a:t>22 nm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169-449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8-40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11.1</a:t>
                      </a:r>
                      <a:endParaRPr lang="zh-CN" altLang="en-US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Intel(R)_Xeon(R)_Silver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2019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14 nm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530-706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48-64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11.0</a:t>
                      </a:r>
                      <a:endParaRPr lang="zh-CN" altLang="en-US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Intel(R)_Xeon(R)_Gold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2021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10 nm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904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64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14.1</a:t>
                      </a:r>
                      <a:endParaRPr lang="zh-CN" altLang="en-US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AMD_EPYC_9754_128-Core_Processor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2023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5 nm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7450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512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14.6</a:t>
                      </a:r>
                      <a:endParaRPr lang="zh-CN" altLang="en-US" sz="1400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2895259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207942"/>
            <a:ext cx="7886700" cy="4787075"/>
          </a:xfrm>
        </p:spPr>
        <p:txBody>
          <a:bodyPr>
            <a:normAutofit/>
          </a:bodyPr>
          <a:lstStyle/>
          <a:p>
            <a:r>
              <a:rPr lang="en-US" altLang="zh-CN" sz="2000" dirty="0" smtClean="0"/>
              <a:t>The power consumption is monitored using “</a:t>
            </a:r>
            <a:r>
              <a:rPr lang="en-US" altLang="zh-CN" sz="2000" dirty="0" err="1" smtClean="0"/>
              <a:t>ipmitool</a:t>
            </a:r>
            <a:r>
              <a:rPr lang="en-US" altLang="zh-CN" sz="2000" dirty="0" smtClean="0"/>
              <a:t>” and “</a:t>
            </a:r>
            <a:r>
              <a:rPr lang="en-US" altLang="zh-CN" sz="2000" dirty="0" err="1" smtClean="0"/>
              <a:t>omreport</a:t>
            </a:r>
            <a:r>
              <a:rPr lang="en-US" altLang="zh-CN" sz="2000" dirty="0" smtClean="0"/>
              <a:t>”. </a:t>
            </a:r>
          </a:p>
          <a:p>
            <a:r>
              <a:rPr lang="en-US" altLang="zh-CN" sz="2000" dirty="0" smtClean="0"/>
              <a:t>The current is measured on two servers and compared to the current from the monitoring </a:t>
            </a:r>
          </a:p>
          <a:p>
            <a:pPr lvl="1"/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Measured using clamp meter and AC splitter  </a:t>
            </a:r>
          </a:p>
          <a:p>
            <a:pPr lvl="1"/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Load CPUs using </a:t>
            </a:r>
            <a:r>
              <a:rPr lang="en-US" altLang="zh-CN" sz="1600" dirty="0" err="1" smtClean="0">
                <a:solidFill>
                  <a:schemeClr val="accent6">
                    <a:lumMod val="75000"/>
                  </a:schemeClr>
                </a:solidFill>
              </a:rPr>
              <a:t>linux</a:t>
            </a:r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 stress command “stress --</a:t>
            </a:r>
            <a:r>
              <a:rPr lang="en-US" altLang="zh-CN" sz="1600" dirty="0" err="1" smtClean="0">
                <a:solidFill>
                  <a:schemeClr val="accent6">
                    <a:lumMod val="75000"/>
                  </a:schemeClr>
                </a:solidFill>
              </a:rPr>
              <a:t>cpu</a:t>
            </a:r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 N --timeout 100”</a:t>
            </a:r>
          </a:p>
          <a:p>
            <a:pPr lvl="1"/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Load CPU with CMS actually process using 16/32 cores. </a:t>
            </a:r>
            <a:endParaRPr lang="zh-CN" altLang="en-US" sz="1600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8</a:t>
            </a:fld>
            <a:endParaRPr lang="zh-CN" altLang="en-US" dirty="0"/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 smtClean="0"/>
              <a:t>Power Cross-check</a:t>
            </a:r>
            <a:endParaRPr lang="zh-CN" alt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pic>
        <p:nvPicPr>
          <p:cNvPr id="7" name="Picture 6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17418" y="5426444"/>
            <a:ext cx="1306660" cy="1040488"/>
          </a:xfrm>
          <a:prstGeom prst="rect">
            <a:avLst/>
          </a:prstGeom>
        </p:spPr>
      </p:pic>
      <p:pic>
        <p:nvPicPr>
          <p:cNvPr id="8196" name="Picture 4" descr="Monitoring Icon&quot; Images – Browse 151 Stock Photos, Vectors, and Video |  Adobe Stock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69127" y="5447843"/>
            <a:ext cx="1692819" cy="10190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aphicFrame>
        <p:nvGraphicFramePr>
          <p:cNvPr id="12" name="Table 1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72093483"/>
              </p:ext>
            </p:extLst>
          </p:nvPr>
        </p:nvGraphicFramePr>
        <p:xfrm>
          <a:off x="430763" y="3218554"/>
          <a:ext cx="8647947" cy="18592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60883"/>
                <a:gridCol w="960883"/>
                <a:gridCol w="960883"/>
                <a:gridCol w="960883"/>
                <a:gridCol w="960883"/>
                <a:gridCol w="960883"/>
                <a:gridCol w="960883"/>
                <a:gridCol w="960883"/>
                <a:gridCol w="960883"/>
              </a:tblGrid>
              <a:tr h="492126">
                <a:tc gridSpan="2">
                  <a:txBody>
                    <a:bodyPr/>
                    <a:lstStyle/>
                    <a:p>
                      <a:r>
                        <a:rPr lang="en-US" altLang="zh-CN" sz="1600" dirty="0" smtClean="0"/>
                        <a:t>Current (A)</a:t>
                      </a:r>
                      <a:endParaRPr lang="zh-CN" altLang="en-US" sz="1600" dirty="0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Base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16 </a:t>
                      </a:r>
                      <a:r>
                        <a:rPr lang="en-US" altLang="zh-CN" sz="1600" dirty="0" err="1" smtClean="0"/>
                        <a:t>cpu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32 </a:t>
                      </a:r>
                      <a:r>
                        <a:rPr lang="en-US" altLang="zh-CN" sz="1600" dirty="0" err="1" smtClean="0"/>
                        <a:t>cpu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48 </a:t>
                      </a:r>
                      <a:r>
                        <a:rPr lang="en-US" altLang="zh-CN" sz="1600" dirty="0" err="1" smtClean="0"/>
                        <a:t>cpu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64 </a:t>
                      </a:r>
                      <a:r>
                        <a:rPr lang="en-US" altLang="zh-CN" sz="1600" dirty="0" err="1" smtClean="0"/>
                        <a:t>cpu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CMS</a:t>
                      </a:r>
                      <a:r>
                        <a:rPr lang="en-US" altLang="zh-CN" sz="1400" baseline="0" dirty="0" smtClean="0"/>
                        <a:t> 16 cores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CMS</a:t>
                      </a:r>
                      <a:r>
                        <a:rPr lang="en-US" altLang="zh-CN" sz="1400" baseline="0" dirty="0" smtClean="0"/>
                        <a:t> 32 cores</a:t>
                      </a:r>
                      <a:endParaRPr lang="zh-CN" altLang="en-US" sz="1400" dirty="0"/>
                    </a:p>
                  </a:txBody>
                  <a:tcPr/>
                </a:tc>
              </a:tr>
              <a:tr h="149641">
                <a:tc rowSpan="2">
                  <a:txBody>
                    <a:bodyPr/>
                    <a:lstStyle/>
                    <a:p>
                      <a:r>
                        <a:rPr lang="en-US" altLang="zh-CN" sz="1600" dirty="0" smtClean="0"/>
                        <a:t>Server1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Meter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2.80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3.72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4.44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4.63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4.81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4.07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5.00</a:t>
                      </a:r>
                      <a:endParaRPr lang="zh-CN" altLang="en-US" sz="1600" dirty="0"/>
                    </a:p>
                  </a:txBody>
                  <a:tcPr/>
                </a:tc>
              </a:tr>
              <a:tr h="149641">
                <a:tc vMerge="1">
                  <a:txBody>
                    <a:bodyPr/>
                    <a:lstStyle/>
                    <a:p>
                      <a:endParaRPr lang="zh-CN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Monitor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2.8 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3.8 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4.4 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4.6 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4.8 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4.0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5.0</a:t>
                      </a:r>
                      <a:endParaRPr lang="zh-CN" altLang="en-US" sz="1600" dirty="0"/>
                    </a:p>
                  </a:txBody>
                  <a:tcPr/>
                </a:tc>
              </a:tr>
              <a:tr h="149641">
                <a:tc rowSpan="2">
                  <a:txBody>
                    <a:bodyPr/>
                    <a:lstStyle/>
                    <a:p>
                      <a:r>
                        <a:rPr lang="en-US" altLang="zh-CN" sz="1600" dirty="0" smtClean="0"/>
                        <a:t>Server2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Meter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2.49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3.44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4.13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4.37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4.49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3.76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4.64</a:t>
                      </a:r>
                      <a:endParaRPr lang="zh-CN" altLang="en-US" sz="1600" dirty="0"/>
                    </a:p>
                  </a:txBody>
                  <a:tcPr/>
                </a:tc>
              </a:tr>
              <a:tr h="149641">
                <a:tc vMerge="1">
                  <a:txBody>
                    <a:bodyPr/>
                    <a:lstStyle/>
                    <a:p>
                      <a:endParaRPr lang="zh-CN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monitor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2.4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3.4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4.0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4.2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4.4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3.7</a:t>
                      </a:r>
                      <a:endParaRPr lang="zh-CN" alt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600" dirty="0" smtClean="0"/>
                        <a:t>4.6</a:t>
                      </a:r>
                      <a:endParaRPr lang="zh-CN" altLang="en-US" sz="1600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13" name="TextBox 12"/>
          <p:cNvSpPr txBox="1"/>
          <p:nvPr/>
        </p:nvSpPr>
        <p:spPr>
          <a:xfrm>
            <a:off x="1775935" y="5727591"/>
            <a:ext cx="39319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vs</a:t>
            </a:r>
            <a:endParaRPr lang="zh-CN" altLang="en-US" dirty="0"/>
          </a:p>
        </p:txBody>
      </p:sp>
      <p:sp>
        <p:nvSpPr>
          <p:cNvPr id="14" name="TextBox 13"/>
          <p:cNvSpPr txBox="1"/>
          <p:nvPr/>
        </p:nvSpPr>
        <p:spPr>
          <a:xfrm>
            <a:off x="4251915" y="5535395"/>
            <a:ext cx="434344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>
                <a:solidFill>
                  <a:srgbClr val="C00000"/>
                </a:solidFill>
              </a:rPr>
              <a:t>Consistent current reading from monitoring and measurements  </a:t>
            </a:r>
            <a:endParaRPr lang="zh-CN" altLang="en-US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334105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478" y="1802818"/>
            <a:ext cx="8291322" cy="4974793"/>
          </a:xfrm>
          <a:prstGeom prst="rect">
            <a:avLst/>
          </a:prstGeo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9</a:t>
            </a:fld>
            <a:endParaRPr lang="zh-CN" altLang="en-US"/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 smtClean="0"/>
              <a:t>MIT Tier 2 Power Usage</a:t>
            </a:r>
            <a:endParaRPr lang="zh-CN" alt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pic>
        <p:nvPicPr>
          <p:cNvPr id="7" name="Picture 6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1098423" y="5459519"/>
            <a:ext cx="125272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600" dirty="0" smtClean="0">
                <a:solidFill>
                  <a:srgbClr val="C00000"/>
                </a:solidFill>
              </a:rPr>
              <a:t>Power glitch</a:t>
            </a:r>
            <a:endParaRPr lang="zh-CN" altLang="en-US" sz="1600" dirty="0">
              <a:solidFill>
                <a:srgbClr val="C00000"/>
              </a:solidFill>
            </a:endParaRPr>
          </a:p>
        </p:txBody>
      </p:sp>
      <p:cxnSp>
        <p:nvCxnSpPr>
          <p:cNvPr id="12" name="Straight Arrow Connector 11"/>
          <p:cNvCxnSpPr/>
          <p:nvPr/>
        </p:nvCxnSpPr>
        <p:spPr>
          <a:xfrm flipH="1" flipV="1">
            <a:off x="1554480" y="5395511"/>
            <a:ext cx="6858" cy="164821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Box 15"/>
          <p:cNvSpPr txBox="1"/>
          <p:nvPr/>
        </p:nvSpPr>
        <p:spPr>
          <a:xfrm>
            <a:off x="759731" y="1170494"/>
            <a:ext cx="7927069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zh-CN" sz="2000" dirty="0" smtClean="0"/>
              <a:t>Power consumption is relatively stable for Tier 2 operation.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altLang="zh-CN" dirty="0"/>
              <a:t>C</a:t>
            </a:r>
            <a:r>
              <a:rPr lang="en-US" altLang="zh-CN" dirty="0" smtClean="0"/>
              <a:t>ost analysis based on data from the </a:t>
            </a:r>
            <a:r>
              <a:rPr lang="en-US" altLang="zh-CN" dirty="0"/>
              <a:t>“plateau” region </a:t>
            </a:r>
            <a:r>
              <a:rPr lang="en-US" altLang="zh-CN" dirty="0" smtClean="0">
                <a:solidFill>
                  <a:schemeClr val="accent6">
                    <a:lumMod val="75000"/>
                  </a:schemeClr>
                </a:solidFill>
              </a:rPr>
              <a:t>Nov.30</a:t>
            </a:r>
            <a:r>
              <a:rPr lang="en-US" altLang="zh-CN" baseline="30000" dirty="0" smtClean="0">
                <a:solidFill>
                  <a:schemeClr val="accent6">
                    <a:lumMod val="75000"/>
                  </a:schemeClr>
                </a:solidFill>
              </a:rPr>
              <a:t>th</a:t>
            </a:r>
            <a:r>
              <a:rPr lang="en-US" altLang="zh-CN" dirty="0" smtClean="0">
                <a:solidFill>
                  <a:schemeClr val="accent6">
                    <a:lumMod val="75000"/>
                  </a:schemeClr>
                </a:solidFill>
              </a:rPr>
              <a:t> -Jan 15</a:t>
            </a:r>
            <a:r>
              <a:rPr lang="en-US" altLang="zh-CN" baseline="30000" dirty="0" smtClean="0">
                <a:solidFill>
                  <a:schemeClr val="accent6">
                    <a:lumMod val="75000"/>
                  </a:schemeClr>
                </a:solidFill>
              </a:rPr>
              <a:t>th</a:t>
            </a:r>
            <a:endParaRPr lang="en-US" altLang="zh-CN" baseline="30000" dirty="0">
              <a:solidFill>
                <a:schemeClr val="accent6">
                  <a:lumMod val="75000"/>
                </a:schemeClr>
              </a:solidFill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altLang="zh-CN" sz="2000" dirty="0" smtClean="0"/>
          </a:p>
        </p:txBody>
      </p:sp>
      <p:sp>
        <p:nvSpPr>
          <p:cNvPr id="2" name="Rounded Rectangle 1"/>
          <p:cNvSpPr/>
          <p:nvPr/>
        </p:nvSpPr>
        <p:spPr>
          <a:xfrm>
            <a:off x="2286000" y="2371019"/>
            <a:ext cx="5861303" cy="3328416"/>
          </a:xfrm>
          <a:prstGeom prst="roundRect">
            <a:avLst/>
          </a:prstGeom>
          <a:noFill/>
          <a:ln w="285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8431077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70248" y="3894210"/>
            <a:ext cx="4749025" cy="2849414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70248" y="937200"/>
            <a:ext cx="4790301" cy="2874181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7753"/>
            <a:ext cx="7886700" cy="962031"/>
          </a:xfrm>
        </p:spPr>
        <p:txBody>
          <a:bodyPr/>
          <a:lstStyle/>
          <a:p>
            <a:pPr algn="ctr"/>
            <a:r>
              <a:rPr lang="en-US" altLang="zh-CN" dirty="0" smtClean="0"/>
              <a:t>MIT Tier 2 CPU usage</a:t>
            </a:r>
            <a:endParaRPr lang="zh-CN" alt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8312" y="1278912"/>
            <a:ext cx="3690735" cy="5304768"/>
          </a:xfrm>
        </p:spPr>
        <p:txBody>
          <a:bodyPr>
            <a:normAutofit/>
          </a:bodyPr>
          <a:lstStyle/>
          <a:p>
            <a:r>
              <a:rPr lang="en-US" altLang="zh-CN" sz="2000" dirty="0" smtClean="0"/>
              <a:t>Memory usage extracted from active memory via ‘</a:t>
            </a:r>
            <a:r>
              <a:rPr lang="en-US" altLang="zh-CN" sz="2000" dirty="0" err="1" smtClean="0"/>
              <a:t>vmstats</a:t>
            </a:r>
            <a:r>
              <a:rPr lang="en-US" altLang="zh-CN" sz="2000" dirty="0" smtClean="0"/>
              <a:t> –s’</a:t>
            </a:r>
          </a:p>
          <a:p>
            <a:r>
              <a:rPr lang="en-US" altLang="zh-CN" sz="2000" dirty="0" smtClean="0"/>
              <a:t>CPU usage and memory usage is highly correlated</a:t>
            </a:r>
          </a:p>
          <a:p>
            <a:pPr lvl="1">
              <a:spcBef>
                <a:spcPts val="1000"/>
              </a:spcBef>
            </a:pPr>
            <a:r>
              <a:rPr lang="en-US" altLang="zh-CN" sz="1800" dirty="0" smtClean="0">
                <a:solidFill>
                  <a:schemeClr val="accent6">
                    <a:lumMod val="75000"/>
                  </a:schemeClr>
                </a:solidFill>
              </a:rPr>
              <a:t>average 1.2 GB/core</a:t>
            </a:r>
          </a:p>
          <a:p>
            <a:r>
              <a:rPr lang="en-US" altLang="zh-CN" sz="2000" dirty="0" smtClean="0"/>
              <a:t>No correlation found between power usage and disk activity</a:t>
            </a:r>
          </a:p>
          <a:p>
            <a:r>
              <a:rPr lang="en-US" altLang="zh-CN" sz="2000" dirty="0" smtClean="0"/>
              <a:t>Power consumption and CPU usage is highly correlated.</a:t>
            </a:r>
          </a:p>
          <a:p>
            <a:r>
              <a:rPr lang="en-US" altLang="zh-CN" sz="2000" dirty="0"/>
              <a:t>E</a:t>
            </a:r>
            <a:r>
              <a:rPr lang="en-US" altLang="zh-CN" sz="2000" dirty="0" smtClean="0"/>
              <a:t>stimate the computing resource and its connection to the power consumption. </a:t>
            </a:r>
          </a:p>
          <a:p>
            <a:pPr lvl="1">
              <a:spcBef>
                <a:spcPts val="1000"/>
              </a:spcBef>
            </a:pPr>
            <a:r>
              <a:rPr lang="en-US" altLang="zh-CN" sz="1800" b="1" dirty="0" smtClean="0">
                <a:solidFill>
                  <a:schemeClr val="accent6">
                    <a:lumMod val="75000"/>
                  </a:schemeClr>
                </a:solidFill>
              </a:rPr>
              <a:t>Evaluated by Power/HS06 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84E949-AF54-4241-8704-19E779C1C3C5}" type="slidenum">
              <a:rPr lang="zh-CN" altLang="en-US" smtClean="0"/>
              <a:t>10</a:t>
            </a:fld>
            <a:endParaRPr lang="zh-CN" altLang="en-US"/>
          </a:p>
        </p:txBody>
      </p:sp>
      <p:pic>
        <p:nvPicPr>
          <p:cNvPr id="11" name="Picture 10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sp>
        <p:nvSpPr>
          <p:cNvPr id="17" name="TextBox 16"/>
          <p:cNvSpPr txBox="1"/>
          <p:nvPr/>
        </p:nvSpPr>
        <p:spPr>
          <a:xfrm>
            <a:off x="4375404" y="3535610"/>
            <a:ext cx="125272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600" dirty="0" smtClean="0">
                <a:solidFill>
                  <a:srgbClr val="C00000"/>
                </a:solidFill>
              </a:rPr>
              <a:t>Power glitch</a:t>
            </a:r>
            <a:endParaRPr lang="zh-CN" altLang="en-US" sz="1600" dirty="0">
              <a:solidFill>
                <a:srgbClr val="C00000"/>
              </a:solidFill>
            </a:endParaRPr>
          </a:p>
        </p:txBody>
      </p:sp>
      <p:cxnSp>
        <p:nvCxnSpPr>
          <p:cNvPr id="12" name="Straight Arrow Connector 11"/>
          <p:cNvCxnSpPr/>
          <p:nvPr/>
        </p:nvCxnSpPr>
        <p:spPr>
          <a:xfrm flipV="1">
            <a:off x="4928616" y="3317288"/>
            <a:ext cx="0" cy="192024"/>
          </a:xfrm>
          <a:prstGeom prst="straightConnector1">
            <a:avLst/>
          </a:prstGeom>
          <a:ln w="28575"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/>
          <p:cNvCxnSpPr/>
          <p:nvPr/>
        </p:nvCxnSpPr>
        <p:spPr>
          <a:xfrm flipV="1">
            <a:off x="4896612" y="6260339"/>
            <a:ext cx="0" cy="192024"/>
          </a:xfrm>
          <a:prstGeom prst="straightConnector1">
            <a:avLst/>
          </a:prstGeom>
          <a:ln w="28575"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TextBox 22"/>
          <p:cNvSpPr txBox="1"/>
          <p:nvPr/>
        </p:nvSpPr>
        <p:spPr>
          <a:xfrm>
            <a:off x="4375404" y="6480511"/>
            <a:ext cx="125272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600" dirty="0" smtClean="0">
                <a:solidFill>
                  <a:srgbClr val="C00000"/>
                </a:solidFill>
              </a:rPr>
              <a:t>Power glitch</a:t>
            </a:r>
            <a:endParaRPr lang="zh-CN" altLang="en-US" sz="1600" dirty="0">
              <a:solidFill>
                <a:srgbClr val="C00000"/>
              </a:solidFill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5993880"/>
            <a:ext cx="2322023" cy="7249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06168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9253" y="2451049"/>
            <a:ext cx="7344918" cy="4406951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7753"/>
            <a:ext cx="7886700" cy="962031"/>
          </a:xfrm>
        </p:spPr>
        <p:txBody>
          <a:bodyPr/>
          <a:lstStyle/>
          <a:p>
            <a:pPr algn="ctr"/>
            <a:r>
              <a:rPr lang="en-US" altLang="zh-CN" dirty="0" smtClean="0"/>
              <a:t>CPU Usage Comparison</a:t>
            </a:r>
            <a:endParaRPr lang="zh-CN" alt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167148"/>
            <a:ext cx="7886700" cy="4351338"/>
          </a:xfrm>
        </p:spPr>
        <p:txBody>
          <a:bodyPr/>
          <a:lstStyle/>
          <a:p>
            <a:r>
              <a:rPr lang="en-US" altLang="zh-CN" sz="2000" dirty="0" smtClean="0"/>
              <a:t>Old machines tend to be less used, due </a:t>
            </a:r>
            <a:r>
              <a:rPr lang="en-US" altLang="zh-CN" sz="2000" dirty="0"/>
              <a:t>to job </a:t>
            </a:r>
            <a:r>
              <a:rPr lang="en-US" altLang="zh-CN" sz="2000" dirty="0" smtClean="0"/>
              <a:t>mismatches</a:t>
            </a:r>
          </a:p>
          <a:p>
            <a:pPr lvl="1"/>
            <a:r>
              <a:rPr lang="en-US" altLang="zh-CN" sz="1600" dirty="0" smtClean="0"/>
              <a:t>Intel(R)_Xeon(R)_E5310-5410 </a:t>
            </a:r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have only 8 cores per machine, no longer suitable for modern computation needs</a:t>
            </a:r>
            <a:endParaRPr lang="zh-CN" altLang="en-US" sz="1600" dirty="0" smtClean="0">
              <a:solidFill>
                <a:schemeClr val="accent6">
                  <a:lumMod val="75000"/>
                </a:schemeClr>
              </a:solidFill>
            </a:endParaRPr>
          </a:p>
          <a:p>
            <a:pPr lvl="1"/>
            <a:r>
              <a:rPr lang="en-US" altLang="zh-CN" sz="1600" dirty="0" smtClean="0"/>
              <a:t>Production CMS pilots </a:t>
            </a:r>
            <a:r>
              <a:rPr lang="en-US" altLang="zh-CN" sz="1600" dirty="0" smtClean="0"/>
              <a:t>using 8 cores, CPU usage is very low for low core machines </a:t>
            </a:r>
            <a:r>
              <a:rPr lang="en-US" altLang="zh-CN" sz="1600" dirty="0" smtClean="0"/>
              <a:t>(fragmentation issue). </a:t>
            </a:r>
            <a:endParaRPr lang="en-US" altLang="zh-CN" sz="1600" dirty="0" smtClean="0"/>
          </a:p>
          <a:p>
            <a:endParaRPr lang="zh-CN" altLang="en-US" sz="16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84E949-AF54-4241-8704-19E779C1C3C5}" type="slidenum">
              <a:rPr lang="zh-CN" altLang="en-US" smtClean="0"/>
              <a:t>11</a:t>
            </a:fld>
            <a:endParaRPr lang="zh-CN" altLang="en-US"/>
          </a:p>
        </p:txBody>
      </p:sp>
      <p:pic>
        <p:nvPicPr>
          <p:cNvPr id="11" name="Picture 10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sp>
        <p:nvSpPr>
          <p:cNvPr id="8" name="Rounded Rectangle 7"/>
          <p:cNvSpPr/>
          <p:nvPr/>
        </p:nvSpPr>
        <p:spPr>
          <a:xfrm>
            <a:off x="5253227" y="2659703"/>
            <a:ext cx="2980944" cy="520145"/>
          </a:xfrm>
          <a:prstGeom prst="roundRect">
            <a:avLst/>
          </a:prstGeom>
          <a:noFill/>
          <a:ln w="28575"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cxnSp>
        <p:nvCxnSpPr>
          <p:cNvPr id="10" name="Straight Arrow Connector 9"/>
          <p:cNvCxnSpPr/>
          <p:nvPr/>
        </p:nvCxnSpPr>
        <p:spPr>
          <a:xfrm>
            <a:off x="7486650" y="3176171"/>
            <a:ext cx="109728" cy="462100"/>
          </a:xfrm>
          <a:prstGeom prst="straightConnector1">
            <a:avLst/>
          </a:prstGeom>
          <a:ln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>
          <a:xfrm>
            <a:off x="6510529" y="3774795"/>
            <a:ext cx="263347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dirty="0" smtClean="0">
                <a:solidFill>
                  <a:srgbClr val="C00000"/>
                </a:solidFill>
              </a:rPr>
              <a:t>Good </a:t>
            </a:r>
            <a:r>
              <a:rPr lang="en-US" altLang="zh-CN" sz="1400" dirty="0" err="1" smtClean="0">
                <a:solidFill>
                  <a:srgbClr val="C00000"/>
                </a:solidFill>
              </a:rPr>
              <a:t>cpu</a:t>
            </a:r>
            <a:r>
              <a:rPr lang="en-US" altLang="zh-CN" sz="1400" dirty="0" smtClean="0">
                <a:solidFill>
                  <a:srgbClr val="C00000"/>
                </a:solidFill>
              </a:rPr>
              <a:t> utilization </a:t>
            </a:r>
          </a:p>
          <a:p>
            <a:r>
              <a:rPr lang="en-US" altLang="zh-CN" sz="1400" dirty="0" smtClean="0">
                <a:solidFill>
                  <a:srgbClr val="C00000"/>
                </a:solidFill>
              </a:rPr>
              <a:t>consistent with CMS production </a:t>
            </a:r>
            <a:endParaRPr lang="zh-CN" altLang="en-US" sz="1400" dirty="0">
              <a:solidFill>
                <a:srgbClr val="C00000"/>
              </a:solidFill>
            </a:endParaRPr>
          </a:p>
        </p:txBody>
      </p:sp>
      <p:sp>
        <p:nvSpPr>
          <p:cNvPr id="16" name="Rounded Rectangle 15"/>
          <p:cNvSpPr/>
          <p:nvPr/>
        </p:nvSpPr>
        <p:spPr>
          <a:xfrm>
            <a:off x="2831260" y="3497568"/>
            <a:ext cx="2575130" cy="875237"/>
          </a:xfrm>
          <a:prstGeom prst="roundRect">
            <a:avLst/>
          </a:prstGeom>
          <a:noFill/>
          <a:ln w="285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17" name="TextBox 16"/>
          <p:cNvSpPr txBox="1"/>
          <p:nvPr/>
        </p:nvSpPr>
        <p:spPr>
          <a:xfrm>
            <a:off x="3602736" y="3033462"/>
            <a:ext cx="138074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600" dirty="0" smtClean="0">
                <a:solidFill>
                  <a:schemeClr val="accent6">
                    <a:lumMod val="50000"/>
                  </a:schemeClr>
                </a:solidFill>
              </a:rPr>
              <a:t>~16 cores</a:t>
            </a:r>
            <a:endParaRPr lang="zh-CN" altLang="en-US" sz="1600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2112695" y="4369128"/>
            <a:ext cx="99974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600" dirty="0" smtClean="0">
                <a:solidFill>
                  <a:srgbClr val="0070C0"/>
                </a:solidFill>
              </a:rPr>
              <a:t>8 cores</a:t>
            </a:r>
            <a:endParaRPr lang="zh-CN" altLang="en-US" sz="1600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41819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4539" y="1748323"/>
            <a:ext cx="8168093" cy="4900856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7753"/>
            <a:ext cx="7886700" cy="962031"/>
          </a:xfrm>
        </p:spPr>
        <p:txBody>
          <a:bodyPr/>
          <a:lstStyle/>
          <a:p>
            <a:pPr algn="ctr"/>
            <a:r>
              <a:rPr lang="en-US" altLang="zh-CN" dirty="0" smtClean="0"/>
              <a:t>Power/Core Comparison</a:t>
            </a:r>
            <a:endParaRPr lang="zh-CN" alt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62786" y="1226474"/>
            <a:ext cx="7886700" cy="4351338"/>
          </a:xfrm>
        </p:spPr>
        <p:txBody>
          <a:bodyPr/>
          <a:lstStyle/>
          <a:p>
            <a:r>
              <a:rPr lang="en-US" altLang="zh-CN" sz="2000" dirty="0" smtClean="0"/>
              <a:t>The average power consumption for delivering 1 </a:t>
            </a:r>
            <a:r>
              <a:rPr lang="en-US" altLang="zh-CN" sz="2000" dirty="0"/>
              <a:t>computing core </a:t>
            </a:r>
            <a:endParaRPr lang="en-US" altLang="zh-CN" sz="2000" dirty="0" smtClean="0"/>
          </a:p>
          <a:p>
            <a:endParaRPr lang="zh-CN" alt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84E949-AF54-4241-8704-19E779C1C3C5}" type="slidenum">
              <a:rPr lang="zh-CN" altLang="en-US" smtClean="0"/>
              <a:t>12</a:t>
            </a:fld>
            <a:endParaRPr lang="zh-CN" altLang="en-US"/>
          </a:p>
        </p:txBody>
      </p:sp>
      <p:pic>
        <p:nvPicPr>
          <p:cNvPr id="11" name="Picture 10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sp>
        <p:nvSpPr>
          <p:cNvPr id="8" name="Down Arrow 7"/>
          <p:cNvSpPr/>
          <p:nvPr/>
        </p:nvSpPr>
        <p:spPr>
          <a:xfrm>
            <a:off x="7612595" y="4184438"/>
            <a:ext cx="246888" cy="356616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9" name="TextBox 8"/>
          <p:cNvSpPr txBox="1"/>
          <p:nvPr/>
        </p:nvSpPr>
        <p:spPr>
          <a:xfrm>
            <a:off x="7358272" y="3807309"/>
            <a:ext cx="122529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600" dirty="0" err="1" smtClean="0"/>
              <a:t>cpu</a:t>
            </a:r>
            <a:r>
              <a:rPr lang="en-US" altLang="zh-CN" sz="1600" dirty="0" smtClean="0"/>
              <a:t> servers</a:t>
            </a:r>
            <a:endParaRPr lang="zh-CN" altLang="en-US" sz="1600" dirty="0"/>
          </a:p>
        </p:txBody>
      </p:sp>
      <p:sp>
        <p:nvSpPr>
          <p:cNvPr id="12" name="Rounded Rectangle 11"/>
          <p:cNvSpPr/>
          <p:nvPr/>
        </p:nvSpPr>
        <p:spPr>
          <a:xfrm>
            <a:off x="5349240" y="4385193"/>
            <a:ext cx="1920240" cy="506847"/>
          </a:xfrm>
          <a:prstGeom prst="roundRect">
            <a:avLst/>
          </a:prstGeom>
          <a:noFill/>
          <a:ln w="28575"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cxnSp>
        <p:nvCxnSpPr>
          <p:cNvPr id="14" name="Straight Arrow Connector 13"/>
          <p:cNvCxnSpPr>
            <a:endCxn id="12" idx="0"/>
          </p:cNvCxnSpPr>
          <p:nvPr/>
        </p:nvCxnSpPr>
        <p:spPr>
          <a:xfrm flipH="1">
            <a:off x="6309360" y="4035484"/>
            <a:ext cx="20568" cy="349709"/>
          </a:xfrm>
          <a:prstGeom prst="straightConnector1">
            <a:avLst/>
          </a:prstGeom>
          <a:ln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Box 15"/>
          <p:cNvSpPr txBox="1"/>
          <p:nvPr/>
        </p:nvSpPr>
        <p:spPr>
          <a:xfrm>
            <a:off x="5236077" y="3418359"/>
            <a:ext cx="2187702" cy="61555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high core &gt;=48</a:t>
            </a:r>
          </a:p>
          <a:p>
            <a:r>
              <a:rPr lang="en-US" altLang="zh-CN" sz="1600" dirty="0" smtClean="0"/>
              <a:t>Process node 10-14 nm</a:t>
            </a:r>
            <a:endParaRPr lang="zh-CN" altLang="en-US" sz="1600" dirty="0"/>
          </a:p>
        </p:txBody>
      </p:sp>
    </p:spTree>
    <p:extLst>
      <p:ext uri="{BB962C8B-B14F-4D97-AF65-F5344CB8AC3E}">
        <p14:creationId xmlns:p14="http://schemas.microsoft.com/office/powerpoint/2010/main" val="38133552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9164" y="1591692"/>
            <a:ext cx="8549640" cy="512978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7753"/>
            <a:ext cx="7886700" cy="962031"/>
          </a:xfrm>
        </p:spPr>
        <p:txBody>
          <a:bodyPr/>
          <a:lstStyle/>
          <a:p>
            <a:pPr algn="ctr"/>
            <a:r>
              <a:rPr lang="en-US" altLang="zh-CN" dirty="0" smtClean="0"/>
              <a:t>Power/HS06 Comparison</a:t>
            </a:r>
            <a:endParaRPr lang="zh-CN" alt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62786" y="1226474"/>
            <a:ext cx="7886700" cy="4351338"/>
          </a:xfrm>
        </p:spPr>
        <p:txBody>
          <a:bodyPr/>
          <a:lstStyle/>
          <a:p>
            <a:r>
              <a:rPr lang="en-US" altLang="zh-CN" sz="2000" dirty="0" smtClean="0"/>
              <a:t>The average power consumption for delivering 100 HS06 of compute </a:t>
            </a:r>
          </a:p>
          <a:p>
            <a:endParaRPr lang="zh-CN" alt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84E949-AF54-4241-8704-19E779C1C3C5}" type="slidenum">
              <a:rPr lang="zh-CN" altLang="en-US" smtClean="0"/>
              <a:t>13</a:t>
            </a:fld>
            <a:endParaRPr lang="zh-CN" altLang="en-US"/>
          </a:p>
        </p:txBody>
      </p:sp>
      <p:pic>
        <p:nvPicPr>
          <p:cNvPr id="11" name="Picture 10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sp>
        <p:nvSpPr>
          <p:cNvPr id="8" name="Down Arrow 7"/>
          <p:cNvSpPr/>
          <p:nvPr/>
        </p:nvSpPr>
        <p:spPr>
          <a:xfrm>
            <a:off x="7712600" y="4157666"/>
            <a:ext cx="246888" cy="356616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9" name="TextBox 8"/>
          <p:cNvSpPr txBox="1"/>
          <p:nvPr/>
        </p:nvSpPr>
        <p:spPr>
          <a:xfrm>
            <a:off x="7330170" y="3819112"/>
            <a:ext cx="122529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600" dirty="0" err="1" smtClean="0"/>
              <a:t>cpu</a:t>
            </a:r>
            <a:r>
              <a:rPr lang="en-US" altLang="zh-CN" sz="1600" dirty="0" smtClean="0"/>
              <a:t> servers</a:t>
            </a:r>
            <a:endParaRPr lang="zh-CN" altLang="en-US" sz="1600" dirty="0"/>
          </a:p>
        </p:txBody>
      </p:sp>
      <p:sp>
        <p:nvSpPr>
          <p:cNvPr id="12" name="Rounded Rectangle 11"/>
          <p:cNvSpPr/>
          <p:nvPr/>
        </p:nvSpPr>
        <p:spPr>
          <a:xfrm>
            <a:off x="5409106" y="4473350"/>
            <a:ext cx="1925258" cy="393316"/>
          </a:xfrm>
          <a:prstGeom prst="roundRect">
            <a:avLst/>
          </a:prstGeom>
          <a:noFill/>
          <a:ln w="28575"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cxnSp>
        <p:nvCxnSpPr>
          <p:cNvPr id="14" name="Straight Arrow Connector 13"/>
          <p:cNvCxnSpPr>
            <a:endCxn id="12" idx="0"/>
          </p:cNvCxnSpPr>
          <p:nvPr/>
        </p:nvCxnSpPr>
        <p:spPr>
          <a:xfrm>
            <a:off x="6371735" y="4005734"/>
            <a:ext cx="0" cy="467616"/>
          </a:xfrm>
          <a:prstGeom prst="straightConnector1">
            <a:avLst/>
          </a:prstGeom>
          <a:ln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14"/>
          <p:cNvSpPr txBox="1"/>
          <p:nvPr/>
        </p:nvSpPr>
        <p:spPr>
          <a:xfrm>
            <a:off x="5277884" y="3390181"/>
            <a:ext cx="2187702" cy="61555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high core &gt;=48</a:t>
            </a:r>
          </a:p>
          <a:p>
            <a:r>
              <a:rPr lang="en-US" altLang="zh-CN" sz="1600" dirty="0" smtClean="0"/>
              <a:t>Process node 10-14 nm</a:t>
            </a:r>
            <a:endParaRPr lang="zh-CN" altLang="en-US" sz="1600" dirty="0"/>
          </a:p>
        </p:txBody>
      </p:sp>
      <p:sp>
        <p:nvSpPr>
          <p:cNvPr id="4" name="TextBox 3"/>
          <p:cNvSpPr txBox="1"/>
          <p:nvPr/>
        </p:nvSpPr>
        <p:spPr>
          <a:xfrm>
            <a:off x="2926080" y="2181719"/>
            <a:ext cx="5303520" cy="861774"/>
          </a:xfrm>
          <a:prstGeom prst="rect">
            <a:avLst/>
          </a:prstGeom>
          <a:noFill/>
          <a:ln w="38100">
            <a:solidFill>
              <a:srgbClr val="9966FF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&gt;250 time less efficient compared to AMD </a:t>
            </a:r>
            <a:r>
              <a:rPr lang="en-US" altLang="zh-CN" dirty="0" err="1" smtClean="0"/>
              <a:t>cpu</a:t>
            </a:r>
            <a:endParaRPr lang="en-US" altLang="zh-CN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zh-CN" sz="1600" dirty="0" smtClean="0"/>
              <a:t>A</a:t>
            </a:r>
            <a:r>
              <a:rPr lang="en-US" altLang="zh-CN" sz="1600" dirty="0"/>
              <a:t> </a:t>
            </a:r>
            <a:r>
              <a:rPr lang="en-US" altLang="zh-CN" sz="1600" dirty="0" smtClean="0"/>
              <a:t>factor of 10 times due to low CPU efficiency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zh-CN" sz="1600" dirty="0" smtClean="0"/>
              <a:t>A factor of 25 times due to hardware power consumption</a:t>
            </a:r>
            <a:endParaRPr lang="zh-CN" altLang="en-US" sz="1600" dirty="0"/>
          </a:p>
        </p:txBody>
      </p:sp>
      <p:sp>
        <p:nvSpPr>
          <p:cNvPr id="10" name="Right Arrow 9"/>
          <p:cNvSpPr/>
          <p:nvPr/>
        </p:nvSpPr>
        <p:spPr>
          <a:xfrm rot="10800000">
            <a:off x="2509204" y="2502878"/>
            <a:ext cx="310896" cy="219456"/>
          </a:xfrm>
          <a:prstGeom prst="rightArrow">
            <a:avLst/>
          </a:prstGeom>
          <a:solidFill>
            <a:srgbClr val="9966FF"/>
          </a:solidFill>
          <a:ln>
            <a:solidFill>
              <a:srgbClr val="9966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1742120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Content Placeholder 7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2066227"/>
            <a:ext cx="7758747" cy="4655249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14</a:t>
            </a:fld>
            <a:endParaRPr lang="zh-CN" altLang="en-US"/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 smtClean="0"/>
              <a:t>T2 Total Power Usage</a:t>
            </a:r>
            <a:endParaRPr lang="zh-CN" alt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pic>
        <p:nvPicPr>
          <p:cNvPr id="7" name="Picture 6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628650" y="1271016"/>
            <a:ext cx="760095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zh-CN" sz="2000" dirty="0" smtClean="0"/>
              <a:t>MIT CMS T2 is the major computing center running at the Site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zh-CN" sz="2000" dirty="0" smtClean="0"/>
              <a:t>There are other computing </a:t>
            </a:r>
            <a:r>
              <a:rPr lang="en-US" altLang="zh-CN" sz="2000" dirty="0" smtClean="0"/>
              <a:t>servers not </a:t>
            </a:r>
            <a:r>
              <a:rPr lang="en-US" altLang="zh-CN" sz="2000" dirty="0" smtClean="0"/>
              <a:t>accounted for</a:t>
            </a:r>
            <a:endParaRPr lang="zh-CN" altLang="en-US" sz="2000" dirty="0"/>
          </a:p>
        </p:txBody>
      </p:sp>
      <p:sp>
        <p:nvSpPr>
          <p:cNvPr id="3" name="Down Arrow 2"/>
          <p:cNvSpPr/>
          <p:nvPr/>
        </p:nvSpPr>
        <p:spPr>
          <a:xfrm>
            <a:off x="1967481" y="5026075"/>
            <a:ext cx="255461" cy="348811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10" name="TextBox 9"/>
          <p:cNvSpPr txBox="1"/>
          <p:nvPr/>
        </p:nvSpPr>
        <p:spPr>
          <a:xfrm>
            <a:off x="847627" y="5357098"/>
            <a:ext cx="114185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b="1" dirty="0" smtClean="0"/>
              <a:t>shutdown</a:t>
            </a:r>
            <a:endParaRPr lang="zh-CN" altLang="en-US" sz="1400" b="1" dirty="0"/>
          </a:p>
        </p:txBody>
      </p:sp>
      <p:sp>
        <p:nvSpPr>
          <p:cNvPr id="2" name="TextBox 1"/>
          <p:cNvSpPr txBox="1"/>
          <p:nvPr/>
        </p:nvSpPr>
        <p:spPr>
          <a:xfrm>
            <a:off x="5186966" y="4393851"/>
            <a:ext cx="229968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>
                <a:solidFill>
                  <a:schemeClr val="accent2"/>
                </a:solidFill>
              </a:rPr>
              <a:t>measured T2 power</a:t>
            </a:r>
            <a:endParaRPr lang="zh-CN" altLang="en-US" dirty="0">
              <a:solidFill>
                <a:schemeClr val="accent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501684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15</a:t>
            </a:fld>
            <a:endParaRPr lang="zh-CN" altLang="en-US"/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 smtClean="0"/>
              <a:t>T2 Total Power Usage</a:t>
            </a:r>
            <a:endParaRPr lang="zh-CN" alt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pic>
        <p:nvPicPr>
          <p:cNvPr id="7" name="Picture 6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628650" y="1271016"/>
            <a:ext cx="760095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zh-CN" sz="2000" dirty="0" smtClean="0"/>
              <a:t>MIT CMS T2 is the major computing center running at the Site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altLang="zh-CN" sz="2000" dirty="0" smtClean="0"/>
              <a:t>Scale T2 power to check overlay</a:t>
            </a:r>
            <a:endParaRPr lang="zh-CN" altLang="en-US" sz="2000" dirty="0"/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0624" y="2082624"/>
            <a:ext cx="7516368" cy="4509820"/>
          </a:xfrm>
          <a:prstGeom prst="rect">
            <a:avLst/>
          </a:prstGeom>
        </p:spPr>
      </p:pic>
      <p:sp>
        <p:nvSpPr>
          <p:cNvPr id="18" name="TextBox 17"/>
          <p:cNvSpPr txBox="1"/>
          <p:nvPr/>
        </p:nvSpPr>
        <p:spPr>
          <a:xfrm>
            <a:off x="4636008" y="2696843"/>
            <a:ext cx="359359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400" b="1" dirty="0" smtClean="0"/>
              <a:t>overlay</a:t>
            </a:r>
            <a:endParaRPr lang="zh-CN" altLang="en-US" sz="2400" b="1" dirty="0"/>
          </a:p>
        </p:txBody>
      </p:sp>
      <p:sp>
        <p:nvSpPr>
          <p:cNvPr id="19" name="TextBox 18"/>
          <p:cNvSpPr txBox="1"/>
          <p:nvPr/>
        </p:nvSpPr>
        <p:spPr>
          <a:xfrm>
            <a:off x="3163824" y="5103593"/>
            <a:ext cx="433197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Strong correlation in the T2 power usage vs site total power</a:t>
            </a:r>
            <a:endParaRPr lang="zh-CN" altLang="en-US" dirty="0"/>
          </a:p>
        </p:txBody>
      </p:sp>
    </p:spTree>
    <p:extLst>
      <p:ext uri="{BB962C8B-B14F-4D97-AF65-F5344CB8AC3E}">
        <p14:creationId xmlns:p14="http://schemas.microsoft.com/office/powerpoint/2010/main" val="26824095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7753"/>
            <a:ext cx="7886700" cy="962031"/>
          </a:xfrm>
        </p:spPr>
        <p:txBody>
          <a:bodyPr/>
          <a:lstStyle/>
          <a:p>
            <a:pPr algn="ctr"/>
            <a:r>
              <a:rPr lang="en-US" altLang="zh-CN" dirty="0" smtClean="0"/>
              <a:t>Example Cost Analysis</a:t>
            </a:r>
            <a:endParaRPr lang="zh-CN" alt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303986"/>
            <a:ext cx="7886700" cy="5052365"/>
          </a:xfrm>
        </p:spPr>
        <p:txBody>
          <a:bodyPr>
            <a:normAutofit/>
          </a:bodyPr>
          <a:lstStyle/>
          <a:p>
            <a:r>
              <a:rPr lang="en-US" altLang="zh-CN" sz="2000" b="1" dirty="0" smtClean="0"/>
              <a:t>Translate power efficiency to cost efficiency </a:t>
            </a:r>
          </a:p>
          <a:p>
            <a:r>
              <a:rPr lang="en-US" altLang="zh-CN" sz="2000" dirty="0" smtClean="0"/>
              <a:t>For each type of machines, the cost includes power, space, </a:t>
            </a:r>
            <a:r>
              <a:rPr lang="en-US" altLang="zh-CN" sz="2000" dirty="0"/>
              <a:t>and </a:t>
            </a:r>
            <a:r>
              <a:rPr lang="en-US" altLang="zh-CN" sz="2000" dirty="0" smtClean="0"/>
              <a:t>cooling.</a:t>
            </a:r>
          </a:p>
          <a:p>
            <a:pPr lvl="1"/>
            <a:r>
              <a:rPr lang="en-US" altLang="zh-CN" sz="1600" dirty="0" smtClean="0"/>
              <a:t>Power price at T2:  14 – 18 cents / kWh</a:t>
            </a:r>
          </a:p>
          <a:p>
            <a:pPr lvl="1"/>
            <a:r>
              <a:rPr lang="en-US" altLang="zh-CN" sz="1600" dirty="0"/>
              <a:t>Power usage effectiveness (PUE) is 1.4 as a typical </a:t>
            </a:r>
            <a:r>
              <a:rPr lang="en-US" altLang="zh-CN" sz="1600" dirty="0" smtClean="0"/>
              <a:t>example </a:t>
            </a:r>
          </a:p>
          <a:p>
            <a:pPr lvl="1"/>
            <a:r>
              <a:rPr lang="en-US" altLang="zh-CN" sz="1600" dirty="0" smtClean="0"/>
              <a:t>Space usage: &gt;$5000 / (40 unit rack) every year </a:t>
            </a:r>
          </a:p>
          <a:p>
            <a:pPr lvl="1"/>
            <a:r>
              <a:rPr lang="en-US" altLang="zh-CN" sz="1600" b="1" dirty="0" smtClean="0">
                <a:solidFill>
                  <a:srgbClr val="C00000"/>
                </a:solidFill>
              </a:rPr>
              <a:t>Yearly cost = PUE * power * $0.16/kWh * year + $5000 * (rack space)</a:t>
            </a:r>
          </a:p>
          <a:p>
            <a:r>
              <a:rPr lang="en-US" altLang="zh-CN" sz="2000" b="1" dirty="0" smtClean="0"/>
              <a:t>Cost of providing 100 HS06 computation</a:t>
            </a:r>
          </a:p>
          <a:p>
            <a:pPr lvl="1"/>
            <a:r>
              <a:rPr lang="en-US" altLang="zh-CN" sz="1800" b="1" dirty="0" smtClean="0"/>
              <a:t>Replace with new CPU server </a:t>
            </a:r>
            <a:r>
              <a:rPr lang="en-US" altLang="zh-CN" sz="1800" dirty="0" smtClean="0"/>
              <a:t>AMD_EPYC_9754 (</a:t>
            </a:r>
            <a:r>
              <a:rPr lang="en-US" altLang="zh-CN" sz="1800" b="1" dirty="0" smtClean="0"/>
              <a:t>5nm</a:t>
            </a:r>
            <a:r>
              <a:rPr lang="en-US" altLang="zh-CN" sz="1800" dirty="0" smtClean="0"/>
              <a:t>)</a:t>
            </a:r>
          </a:p>
          <a:p>
            <a:pPr lvl="2"/>
            <a:r>
              <a:rPr lang="en-US" altLang="zh-CN" sz="1600" b="1" dirty="0" smtClean="0">
                <a:solidFill>
                  <a:schemeClr val="accent6">
                    <a:lumMod val="75000"/>
                  </a:schemeClr>
                </a:solidFill>
              </a:rPr>
              <a:t>Cost = $580 (purchase) + $42/year  </a:t>
            </a:r>
          </a:p>
          <a:p>
            <a:pPr lvl="2"/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100 HS06 is provided by 1.9% of a single server </a:t>
            </a:r>
          </a:p>
          <a:p>
            <a:pPr lvl="2"/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Among $42 per year, $2.5 comes from rack usage, $40 comes from power bill.</a:t>
            </a:r>
          </a:p>
          <a:p>
            <a:pPr lvl="1"/>
            <a:r>
              <a:rPr lang="en-US" altLang="zh-CN" sz="1800" dirty="0" smtClean="0"/>
              <a:t>Intel(R</a:t>
            </a:r>
            <a:r>
              <a:rPr lang="en-US" altLang="zh-CN" sz="1800" dirty="0"/>
              <a:t>)_Xeon(R)_E5310-5410  (</a:t>
            </a:r>
            <a:r>
              <a:rPr lang="en-US" altLang="zh-CN" sz="1800" b="1" dirty="0"/>
              <a:t>65nm, &gt;10 years old</a:t>
            </a:r>
            <a:r>
              <a:rPr lang="en-US" altLang="zh-CN" sz="1800" dirty="0"/>
              <a:t>)</a:t>
            </a:r>
            <a:endParaRPr lang="zh-CN" altLang="en-US" sz="1800" dirty="0"/>
          </a:p>
          <a:p>
            <a:pPr lvl="2"/>
            <a:r>
              <a:rPr lang="en-US" altLang="zh-CN" sz="1600" b="1" dirty="0">
                <a:solidFill>
                  <a:schemeClr val="accent6">
                    <a:lumMod val="75000"/>
                  </a:schemeClr>
                </a:solidFill>
              </a:rPr>
              <a:t>Cost = </a:t>
            </a:r>
            <a:r>
              <a:rPr lang="en-US" altLang="zh-CN" sz="1600" b="1" dirty="0" smtClean="0">
                <a:solidFill>
                  <a:schemeClr val="accent6">
                    <a:lumMod val="75000"/>
                  </a:schemeClr>
                </a:solidFill>
              </a:rPr>
              <a:t>$14,300/year</a:t>
            </a:r>
            <a:endParaRPr lang="en-US" altLang="zh-CN" sz="1600" b="1" dirty="0">
              <a:solidFill>
                <a:schemeClr val="accent6">
                  <a:lumMod val="75000"/>
                </a:schemeClr>
              </a:solidFill>
            </a:endParaRPr>
          </a:p>
          <a:p>
            <a:pPr lvl="2"/>
            <a:r>
              <a:rPr lang="en-US" altLang="zh-CN" sz="1600" dirty="0"/>
              <a:t>If replaced</a:t>
            </a:r>
            <a:r>
              <a:rPr lang="en-US" altLang="zh-CN" sz="1600" dirty="0">
                <a:solidFill>
                  <a:srgbClr val="FF0000"/>
                </a:solidFill>
              </a:rPr>
              <a:t>, after </a:t>
            </a:r>
            <a:r>
              <a:rPr lang="en-US" altLang="zh-CN" sz="1600" dirty="0" smtClean="0">
                <a:solidFill>
                  <a:srgbClr val="FF0000"/>
                </a:solidFill>
              </a:rPr>
              <a:t>2 </a:t>
            </a:r>
            <a:r>
              <a:rPr lang="en-US" altLang="zh-CN" sz="1600" dirty="0">
                <a:solidFill>
                  <a:srgbClr val="FF0000"/>
                </a:solidFill>
              </a:rPr>
              <a:t>weeks it will </a:t>
            </a:r>
            <a:r>
              <a:rPr lang="en-US" altLang="zh-CN" sz="1600" dirty="0" smtClean="0">
                <a:solidFill>
                  <a:srgbClr val="FF0000"/>
                </a:solidFill>
              </a:rPr>
              <a:t>break even</a:t>
            </a:r>
          </a:p>
          <a:p>
            <a:pPr lvl="1"/>
            <a:r>
              <a:rPr lang="en-US" altLang="zh-CN" sz="1800" dirty="0" smtClean="0"/>
              <a:t>Similar estimations for other CPU models </a:t>
            </a:r>
            <a:endParaRPr lang="en-US" altLang="zh-CN" sz="18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84E949-AF54-4241-8704-19E779C1C3C5}" type="slidenum">
              <a:rPr lang="zh-CN" altLang="en-US" smtClean="0"/>
              <a:t>16</a:t>
            </a:fld>
            <a:endParaRPr lang="zh-CN" altLang="en-US" dirty="0"/>
          </a:p>
        </p:txBody>
      </p:sp>
      <p:pic>
        <p:nvPicPr>
          <p:cNvPr id="11" name="Picture 10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453793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016534"/>
            <a:ext cx="9144000" cy="5460268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7753"/>
            <a:ext cx="7886700" cy="962031"/>
          </a:xfrm>
        </p:spPr>
        <p:txBody>
          <a:bodyPr/>
          <a:lstStyle/>
          <a:p>
            <a:pPr algn="ctr"/>
            <a:r>
              <a:rPr lang="en-US" altLang="zh-CN" dirty="0" smtClean="0"/>
              <a:t>Cost Summary </a:t>
            </a:r>
            <a:endParaRPr lang="zh-CN" alt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84E949-AF54-4241-8704-19E779C1C3C5}" type="slidenum">
              <a:rPr lang="zh-CN" altLang="en-US" smtClean="0"/>
              <a:t>17</a:t>
            </a:fld>
            <a:endParaRPr lang="zh-CN" altLang="en-US"/>
          </a:p>
        </p:txBody>
      </p:sp>
      <p:pic>
        <p:nvPicPr>
          <p:cNvPr id="11" name="Picture 10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graphicFrame>
        <p:nvGraphicFramePr>
          <p:cNvPr id="10" name="Content Placeholder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588967319"/>
              </p:ext>
            </p:extLst>
          </p:nvPr>
        </p:nvGraphicFramePr>
        <p:xfrm>
          <a:off x="2834640" y="1598411"/>
          <a:ext cx="6025897" cy="1828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127956"/>
                <a:gridCol w="1362601"/>
                <a:gridCol w="1446216"/>
                <a:gridCol w="1089124"/>
              </a:tblGrid>
              <a:tr h="238042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CPU</a:t>
                      </a:r>
                      <a:r>
                        <a:rPr lang="en-US" altLang="zh-CN" sz="1400" baseline="0" dirty="0" smtClean="0"/>
                        <a:t> type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Core/machine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Cost/100HS06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baseline="0" dirty="0" smtClean="0"/>
                        <a:t>“break even”</a:t>
                      </a:r>
                      <a:endParaRPr lang="zh-CN" altLang="en-US" sz="1400" dirty="0"/>
                    </a:p>
                  </a:txBody>
                  <a:tcPr/>
                </a:tc>
              </a:tr>
              <a:tr h="238042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65 nm,</a:t>
                      </a:r>
                      <a:r>
                        <a:rPr lang="en-US" altLang="zh-CN" sz="1400" baseline="0" dirty="0" smtClean="0"/>
                        <a:t> &gt;10 years 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8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$14,300/year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b="1" dirty="0" smtClean="0"/>
                        <a:t>15 days</a:t>
                      </a:r>
                      <a:endParaRPr lang="zh-CN" altLang="en-US" sz="1400" b="1" dirty="0"/>
                    </a:p>
                  </a:txBody>
                  <a:tcPr/>
                </a:tc>
              </a:tr>
              <a:tr h="238042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zh-CN" sz="1400" dirty="0" smtClean="0"/>
                        <a:t>32/45 nm, &gt;6</a:t>
                      </a:r>
                      <a:r>
                        <a:rPr lang="en-US" altLang="zh-CN" sz="1400" baseline="0" dirty="0" smtClean="0"/>
                        <a:t> years old</a:t>
                      </a:r>
                      <a:endParaRPr lang="zh-CN" altLang="en-US" sz="1400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zh-CN" sz="1400" dirty="0" smtClean="0"/>
                        <a:t>16</a:t>
                      </a:r>
                      <a:endParaRPr lang="zh-CN" altLang="en-US" sz="1400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$1,360</a:t>
                      </a:r>
                      <a:r>
                        <a:rPr lang="en-US" altLang="zh-CN" sz="1400" baseline="0" dirty="0" smtClean="0"/>
                        <a:t>/year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b="1" dirty="0" smtClean="0"/>
                        <a:t>5 months </a:t>
                      </a:r>
                      <a:endParaRPr lang="zh-CN" altLang="en-US" sz="1400" b="1" dirty="0"/>
                    </a:p>
                  </a:txBody>
                  <a:tcPr/>
                </a:tc>
              </a:tr>
              <a:tr h="238042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14/22 nm, 6 years old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30-40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$411/year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19 months</a:t>
                      </a:r>
                      <a:endParaRPr lang="zh-CN" altLang="en-US" sz="1400" dirty="0"/>
                    </a:p>
                  </a:txBody>
                  <a:tcPr/>
                </a:tc>
              </a:tr>
              <a:tr h="238042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10/14 nm, &lt;</a:t>
                      </a:r>
                      <a:r>
                        <a:rPr lang="en-US" altLang="zh-CN" sz="1400" baseline="0" dirty="0" smtClean="0"/>
                        <a:t> 5 years old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48-64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$185/year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4 years</a:t>
                      </a:r>
                      <a:endParaRPr lang="zh-CN" altLang="en-US" sz="1400" dirty="0"/>
                    </a:p>
                  </a:txBody>
                  <a:tcPr/>
                </a:tc>
              </a:tr>
              <a:tr h="238042"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5nm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512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$42/year + $580</a:t>
                      </a:r>
                      <a:endParaRPr lang="zh-CN" alt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altLang="zh-CN" sz="1400" dirty="0" smtClean="0"/>
                        <a:t>-</a:t>
                      </a:r>
                      <a:endParaRPr lang="zh-CN" altLang="en-US" sz="1400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12" name="TextBox 11"/>
          <p:cNvSpPr txBox="1"/>
          <p:nvPr/>
        </p:nvSpPr>
        <p:spPr>
          <a:xfrm>
            <a:off x="7979283" y="3898924"/>
            <a:ext cx="69151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dirty="0" smtClean="0">
                <a:solidFill>
                  <a:schemeClr val="bg1">
                    <a:lumMod val="50000"/>
                  </a:schemeClr>
                </a:solidFill>
              </a:rPr>
              <a:t>5nm</a:t>
            </a:r>
            <a:endParaRPr lang="zh-CN" altLang="en-US" sz="1400" dirty="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6912864" y="3898923"/>
            <a:ext cx="69151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dirty="0" smtClean="0">
                <a:solidFill>
                  <a:schemeClr val="accent6">
                    <a:lumMod val="75000"/>
                  </a:schemeClr>
                </a:solidFill>
              </a:rPr>
              <a:t>10 nm</a:t>
            </a:r>
            <a:endParaRPr lang="zh-CN" altLang="en-US" sz="1400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5846445" y="3898922"/>
            <a:ext cx="69151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dirty="0" smtClean="0">
                <a:solidFill>
                  <a:schemeClr val="accent1">
                    <a:lumMod val="75000"/>
                  </a:schemeClr>
                </a:solidFill>
              </a:rPr>
              <a:t>14 nm</a:t>
            </a:r>
            <a:endParaRPr lang="zh-CN" altLang="en-US" sz="1400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4644581" y="3774483"/>
            <a:ext cx="9144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dirty="0" smtClean="0">
                <a:solidFill>
                  <a:schemeClr val="accent2">
                    <a:lumMod val="50000"/>
                  </a:schemeClr>
                </a:solidFill>
              </a:rPr>
              <a:t>14-22 nm</a:t>
            </a:r>
            <a:endParaRPr lang="zh-CN" altLang="en-US" sz="1400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3085529" y="3573016"/>
            <a:ext cx="9144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dirty="0" smtClean="0">
                <a:solidFill>
                  <a:srgbClr val="C00000"/>
                </a:solidFill>
              </a:rPr>
              <a:t>32-45 nm</a:t>
            </a:r>
            <a:endParaRPr lang="zh-CN" altLang="en-US" sz="1400" dirty="0">
              <a:solidFill>
                <a:srgbClr val="C00000"/>
              </a:solidFill>
            </a:endParaRPr>
          </a:p>
        </p:txBody>
      </p:sp>
      <p:sp>
        <p:nvSpPr>
          <p:cNvPr id="18" name="Rounded Rectangle 17"/>
          <p:cNvSpPr/>
          <p:nvPr/>
        </p:nvSpPr>
        <p:spPr>
          <a:xfrm>
            <a:off x="2468880" y="3838679"/>
            <a:ext cx="2103120" cy="751609"/>
          </a:xfrm>
          <a:prstGeom prst="roundRect">
            <a:avLst/>
          </a:prstGeom>
          <a:noFill/>
          <a:ln w="19050"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20" name="TextBox 19"/>
          <p:cNvSpPr txBox="1"/>
          <p:nvPr/>
        </p:nvSpPr>
        <p:spPr>
          <a:xfrm>
            <a:off x="1571054" y="3419127"/>
            <a:ext cx="69151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dirty="0" smtClean="0">
                <a:solidFill>
                  <a:schemeClr val="bg1"/>
                </a:solidFill>
              </a:rPr>
              <a:t>65 nm</a:t>
            </a:r>
            <a:endParaRPr lang="zh-CN" altLang="en-US" sz="1400" dirty="0">
              <a:solidFill>
                <a:schemeClr val="bg1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218885" y="6444477"/>
            <a:ext cx="4087367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200" dirty="0">
                <a:solidFill>
                  <a:srgbClr val="C00000"/>
                </a:solidFill>
              </a:rPr>
              <a:t>break even </a:t>
            </a:r>
            <a:r>
              <a:rPr lang="en-US" altLang="zh-CN" sz="1200" dirty="0" smtClean="0">
                <a:solidFill>
                  <a:srgbClr val="C00000"/>
                </a:solidFill>
              </a:rPr>
              <a:t>*: </a:t>
            </a:r>
            <a:r>
              <a:rPr lang="en-US" altLang="zh-CN" sz="1200" dirty="0">
                <a:solidFill>
                  <a:srgbClr val="C00000"/>
                </a:solidFill>
              </a:rPr>
              <a:t>make a positive reform of investment</a:t>
            </a:r>
            <a:endParaRPr lang="zh-CN" altLang="en-US" sz="1200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408102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2788286"/>
            <a:ext cx="7886700" cy="1325563"/>
          </a:xfrm>
        </p:spPr>
        <p:txBody>
          <a:bodyPr/>
          <a:lstStyle/>
          <a:p>
            <a:pPr algn="ctr"/>
            <a:r>
              <a:rPr lang="en-US" altLang="zh-CN" dirty="0"/>
              <a:t>Universal Cost Analysis Tool</a:t>
            </a:r>
            <a:endParaRPr lang="zh-CN" alt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18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5136919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389" y="1232016"/>
            <a:ext cx="8477498" cy="4651525"/>
          </a:xfrm>
        </p:spPr>
        <p:txBody>
          <a:bodyPr>
            <a:normAutofit/>
          </a:bodyPr>
          <a:lstStyle/>
          <a:p>
            <a:r>
              <a:rPr lang="en-US" altLang="zh-CN" sz="1800" dirty="0" smtClean="0"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To </a:t>
            </a:r>
            <a:r>
              <a:rPr lang="zh-CN" altLang="zh-CN" sz="1800" dirty="0" smtClean="0"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Develop </a:t>
            </a:r>
            <a:r>
              <a:rPr lang="zh-CN" altLang="zh-CN" sz="1800" dirty="0"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a tool to assess computing hardware and suggest cost-effective </a:t>
            </a:r>
            <a:r>
              <a:rPr lang="zh-CN" altLang="zh-CN" sz="1800" dirty="0" smtClean="0"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upgrades</a:t>
            </a:r>
            <a:endParaRPr lang="en-US" altLang="zh-CN" sz="1800" dirty="0" smtClean="0">
              <a:latin typeface="Arial Unicode MS" panose="020B0604020202020204" pitchFamily="34" charset="-122"/>
              <a:ea typeface="Arial Unicode MS" panose="020B0604020202020204" pitchFamily="34" charset="-122"/>
              <a:cs typeface="Arial Unicode MS" panose="020B0604020202020204" pitchFamily="34" charset="-122"/>
            </a:endParaRPr>
          </a:p>
          <a:p>
            <a:pPr lvl="1"/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A </a:t>
            </a:r>
            <a:r>
              <a:rPr lang="en-US" altLang="zh-CN" sz="1600" dirty="0">
                <a:solidFill>
                  <a:schemeClr val="accent6">
                    <a:lumMod val="75000"/>
                  </a:schemeClr>
                </a:solidFill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Python package to analyze full cost of running </a:t>
            </a:r>
            <a:r>
              <a:rPr lang="en-US" altLang="zh-CN" sz="1600" b="1" dirty="0">
                <a:solidFill>
                  <a:schemeClr val="accent6">
                    <a:lumMod val="75000"/>
                  </a:schemeClr>
                </a:solidFill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existing computing hardware</a:t>
            </a:r>
            <a:endParaRPr lang="zh-CN" altLang="en-US" sz="1600" dirty="0">
              <a:solidFill>
                <a:schemeClr val="accent6">
                  <a:lumMod val="75000"/>
                </a:schemeClr>
              </a:solidFill>
              <a:latin typeface="Arial Unicode MS" panose="020B0604020202020204" pitchFamily="34" charset="-122"/>
              <a:ea typeface="Arial Unicode MS" panose="020B0604020202020204" pitchFamily="34" charset="-122"/>
              <a:cs typeface="Arial Unicode MS" panose="020B0604020202020204" pitchFamily="34" charset="-122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303166" y="2254619"/>
            <a:ext cx="348243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600" dirty="0"/>
              <a:t>Web interface to enter the parameters</a:t>
            </a:r>
            <a:endParaRPr lang="zh-CN" altLang="en-US" sz="1600" dirty="0"/>
          </a:p>
        </p:txBody>
      </p:sp>
      <p:sp>
        <p:nvSpPr>
          <p:cNvPr id="15" name="Rounded Rectangle 14"/>
          <p:cNvSpPr/>
          <p:nvPr/>
        </p:nvSpPr>
        <p:spPr>
          <a:xfrm>
            <a:off x="5276088" y="2254619"/>
            <a:ext cx="3767327" cy="2024353"/>
          </a:xfrm>
          <a:prstGeom prst="roundRect">
            <a:avLst/>
          </a:prstGeom>
          <a:solidFill>
            <a:srgbClr val="993300"/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spcBef>
                <a:spcPts val="450"/>
              </a:spcBef>
            </a:pPr>
            <a:r>
              <a:rPr lang="zh-CN" altLang="zh-CN" b="1" dirty="0">
                <a:solidFill>
                  <a:schemeClr val="bg1"/>
                </a:solidFill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Holistic cost analysis</a:t>
            </a:r>
            <a:endParaRPr lang="en-US" altLang="zh-CN" dirty="0">
              <a:solidFill>
                <a:schemeClr val="bg1"/>
              </a:solidFill>
              <a:latin typeface="Arial Unicode MS" panose="020B0604020202020204" pitchFamily="34" charset="-122"/>
              <a:ea typeface="Arial Unicode MS" panose="020B0604020202020204" pitchFamily="34" charset="-122"/>
              <a:cs typeface="Arial Unicode MS" panose="020B0604020202020204" pitchFamily="34" charset="-122"/>
            </a:endParaRPr>
          </a:p>
          <a:p>
            <a:pPr marL="214313" indent="-214313">
              <a:spcBef>
                <a:spcPts val="450"/>
              </a:spcBef>
              <a:buFont typeface="Arial" panose="020B0604020202020204" pitchFamily="34" charset="0"/>
              <a:buChar char="•"/>
            </a:pPr>
            <a:r>
              <a:rPr lang="en-US" altLang="zh-CN" sz="1600" dirty="0"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Analyze hardware type</a:t>
            </a:r>
          </a:p>
          <a:p>
            <a:pPr marL="214313" indent="-214313">
              <a:spcBef>
                <a:spcPts val="450"/>
              </a:spcBef>
              <a:buFont typeface="Arial" panose="020B0604020202020204" pitchFamily="34" charset="0"/>
              <a:buChar char="•"/>
            </a:pPr>
            <a:r>
              <a:rPr lang="en-US" altLang="zh-CN" sz="1600" dirty="0"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Evaluates performance and power consumption</a:t>
            </a:r>
          </a:p>
          <a:p>
            <a:pPr marL="214313" indent="-214313">
              <a:spcBef>
                <a:spcPts val="450"/>
              </a:spcBef>
              <a:buFont typeface="Arial" panose="020B0604020202020204" pitchFamily="34" charset="0"/>
              <a:buChar char="•"/>
            </a:pPr>
            <a:r>
              <a:rPr lang="en-US" altLang="zh-CN" sz="1600" dirty="0">
                <a:solidFill>
                  <a:schemeClr val="bg1"/>
                </a:solidFill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Cost breakdowns in power, cooling, and racks</a:t>
            </a:r>
          </a:p>
        </p:txBody>
      </p:sp>
      <p:sp>
        <p:nvSpPr>
          <p:cNvPr id="23" name="Right Arrow 22"/>
          <p:cNvSpPr/>
          <p:nvPr/>
        </p:nvSpPr>
        <p:spPr>
          <a:xfrm>
            <a:off x="3868236" y="2897204"/>
            <a:ext cx="1355191" cy="1006735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altLang="zh-CN" sz="1200" dirty="0"/>
              <a:t>Fetch existing data base</a:t>
            </a:r>
          </a:p>
        </p:txBody>
      </p:sp>
      <p:sp>
        <p:nvSpPr>
          <p:cNvPr id="25" name="Down Arrow 24"/>
          <p:cNvSpPr/>
          <p:nvPr/>
        </p:nvSpPr>
        <p:spPr>
          <a:xfrm>
            <a:off x="6888842" y="4369141"/>
            <a:ext cx="425196" cy="408864"/>
          </a:xfrm>
          <a:prstGeom prst="downArrow">
            <a:avLst/>
          </a:prstGeom>
          <a:solidFill>
            <a:srgbClr val="9933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350"/>
          </a:p>
        </p:txBody>
      </p:sp>
      <p:sp>
        <p:nvSpPr>
          <p:cNvPr id="6" name="Rounded Rectangle 5"/>
          <p:cNvSpPr/>
          <p:nvPr/>
        </p:nvSpPr>
        <p:spPr>
          <a:xfrm>
            <a:off x="4214333" y="4868174"/>
            <a:ext cx="4743818" cy="1605778"/>
          </a:xfrm>
          <a:prstGeom prst="roundRect">
            <a:avLst/>
          </a:prstGeom>
          <a:ln w="28575"/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marL="214313" indent="-214313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buChar char="•"/>
            </a:pPr>
            <a:r>
              <a:rPr lang="en-US" altLang="zh-CN" dirty="0">
                <a:ea typeface="Arial Unicode MS" panose="020B0604020202020204" pitchFamily="34" charset="-122"/>
                <a:cs typeface="Arial" panose="020B0604020202020204" pitchFamily="34" charset="0"/>
              </a:rPr>
              <a:t>Purchase of the new hardware to provide equivalent computing resources </a:t>
            </a:r>
          </a:p>
          <a:p>
            <a:pPr marL="557213" lvl="1" indent="-214313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buChar char="•"/>
            </a:pPr>
            <a:r>
              <a:rPr lang="en-US" altLang="zh-CN" sz="1600" dirty="0">
                <a:solidFill>
                  <a:schemeClr val="accent6">
                    <a:lumMod val="75000"/>
                  </a:schemeClr>
                </a:solidFill>
                <a:ea typeface="Arial Unicode MS" panose="020B0604020202020204" pitchFamily="34" charset="-122"/>
                <a:cs typeface="Arial" panose="020B0604020202020204" pitchFamily="34" charset="0"/>
              </a:rPr>
              <a:t>How much operation time to save money with new hardware</a:t>
            </a:r>
          </a:p>
          <a:p>
            <a:pPr marL="214313" indent="-214313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buChar char="•"/>
            </a:pPr>
            <a:r>
              <a:rPr lang="zh-CN" altLang="zh-CN" b="1" dirty="0">
                <a:ea typeface="Arial Unicode MS" panose="020B0604020202020204" pitchFamily="34" charset="-122"/>
                <a:cs typeface="Arial" panose="020B0604020202020204" pitchFamily="34" charset="0"/>
              </a:rPr>
              <a:t>Upgrade recommendations</a:t>
            </a:r>
            <a:r>
              <a:rPr lang="zh-CN" altLang="zh-CN" dirty="0">
                <a:ea typeface="Arial Unicode MS" panose="020B0604020202020204" pitchFamily="34" charset="-122"/>
                <a:cs typeface="Arial" panose="020B0604020202020204" pitchFamily="34" charset="0"/>
              </a:rPr>
              <a:t> to maintain performance at reduced cost. </a:t>
            </a:r>
            <a:endParaRPr lang="en-US" altLang="zh-CN" dirty="0">
              <a:ea typeface="Arial Unicode MS" panose="020B0604020202020204" pitchFamily="34" charset="-122"/>
              <a:cs typeface="Arial" panose="020B0604020202020204" pitchFamily="34" charset="0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BE55D3-5E22-4AAD-B765-F39DD5BAC9D0}" type="slidenum">
              <a:rPr lang="zh-CN" altLang="en-US" smtClean="0"/>
              <a:t>19</a:t>
            </a:fld>
            <a:endParaRPr lang="zh-CN" altLang="en-US"/>
          </a:p>
        </p:txBody>
      </p:sp>
      <p:sp>
        <p:nvSpPr>
          <p:cNvPr id="17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 smtClean="0"/>
              <a:t>Development of the Tool</a:t>
            </a:r>
            <a:endParaRPr lang="zh-CN" altLang="en-US" dirty="0"/>
          </a:p>
        </p:txBody>
      </p:sp>
      <p:pic>
        <p:nvPicPr>
          <p:cNvPr id="18" name="Picture 17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pic>
        <p:nvPicPr>
          <p:cNvPr id="20" name="Picture 19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pic>
        <p:nvPicPr>
          <p:cNvPr id="21" name="Picture 20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45340" y="2516851"/>
            <a:ext cx="4179444" cy="4179444"/>
          </a:xfrm>
          <a:prstGeom prst="rect">
            <a:avLst/>
          </a:prstGeom>
        </p:spPr>
      </p:pic>
      <p:sp>
        <p:nvSpPr>
          <p:cNvPr id="22" name="TextBox 21"/>
          <p:cNvSpPr txBox="1"/>
          <p:nvPr/>
        </p:nvSpPr>
        <p:spPr>
          <a:xfrm>
            <a:off x="2192843" y="4428945"/>
            <a:ext cx="133877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CPU model</a:t>
            </a:r>
            <a:endParaRPr lang="zh-CN" alt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403402" y="4428945"/>
            <a:ext cx="253253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CPU usage</a:t>
            </a:r>
            <a:endParaRPr lang="zh-CN" altLang="en-US" dirty="0"/>
          </a:p>
        </p:txBody>
      </p:sp>
      <p:sp>
        <p:nvSpPr>
          <p:cNvPr id="26" name="TextBox 25"/>
          <p:cNvSpPr txBox="1"/>
          <p:nvPr/>
        </p:nvSpPr>
        <p:spPr>
          <a:xfrm>
            <a:off x="395389" y="4922369"/>
            <a:ext cx="134913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Power price</a:t>
            </a:r>
            <a:endParaRPr lang="zh-CN" altLang="en-US" dirty="0"/>
          </a:p>
        </p:txBody>
      </p:sp>
      <p:sp>
        <p:nvSpPr>
          <p:cNvPr id="27" name="TextBox 26"/>
          <p:cNvSpPr txBox="1"/>
          <p:nvPr/>
        </p:nvSpPr>
        <p:spPr>
          <a:xfrm>
            <a:off x="404537" y="5318077"/>
            <a:ext cx="21324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Site cooling system</a:t>
            </a:r>
            <a:endParaRPr lang="zh-CN" altLang="en-US" dirty="0"/>
          </a:p>
        </p:txBody>
      </p:sp>
      <p:sp>
        <p:nvSpPr>
          <p:cNvPr id="28" name="TextBox 27"/>
          <p:cNvSpPr txBox="1"/>
          <p:nvPr/>
        </p:nvSpPr>
        <p:spPr>
          <a:xfrm>
            <a:off x="403402" y="5734725"/>
            <a:ext cx="21324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Rack Type </a:t>
            </a:r>
            <a:endParaRPr lang="zh-CN" altLang="en-US" dirty="0"/>
          </a:p>
        </p:txBody>
      </p:sp>
      <p:sp>
        <p:nvSpPr>
          <p:cNvPr id="29" name="TextBox 28"/>
          <p:cNvSpPr txBox="1"/>
          <p:nvPr/>
        </p:nvSpPr>
        <p:spPr>
          <a:xfrm>
            <a:off x="395389" y="4086228"/>
            <a:ext cx="197993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/>
              <a:t>Hardware </a:t>
            </a:r>
            <a:r>
              <a:rPr lang="en-US" altLang="zh-CN" dirty="0"/>
              <a:t>details</a:t>
            </a:r>
            <a:endParaRPr lang="zh-CN" altLang="en-US" dirty="0"/>
          </a:p>
        </p:txBody>
      </p:sp>
    </p:spTree>
    <p:extLst>
      <p:ext uri="{BB962C8B-B14F-4D97-AF65-F5344CB8AC3E}">
        <p14:creationId xmlns:p14="http://schemas.microsoft.com/office/powerpoint/2010/main" val="23858240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1653" y="1283270"/>
            <a:ext cx="7852410" cy="2187702"/>
          </a:xfrm>
        </p:spPr>
        <p:txBody>
          <a:bodyPr/>
          <a:lstStyle/>
          <a:p>
            <a:r>
              <a:rPr lang="en-US" altLang="zh-CN" sz="2000" dirty="0" smtClean="0"/>
              <a:t>CPU usage pattern matters</a:t>
            </a:r>
          </a:p>
          <a:p>
            <a:pPr lvl="1"/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Pattern 1: constantly active with a CPU usage at certain level (like T2)  </a:t>
            </a:r>
          </a:p>
          <a:p>
            <a:pPr lvl="1"/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Pattern 2: Active at high CPU usage, inactive at ~0 CPU usage </a:t>
            </a:r>
          </a:p>
          <a:p>
            <a:pPr lvl="1"/>
            <a:endParaRPr lang="zh-CN" alt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729009" y="2403815"/>
                <a:ext cx="5724695" cy="782587"/>
              </a:xfrm>
              <a:prstGeom prst="rect">
                <a:avLst/>
              </a:prstGeom>
              <a:ln>
                <a:noFill/>
              </a:ln>
            </p:spPr>
            <p:style>
              <a:lnRef idx="2">
                <a:schemeClr val="dk1"/>
              </a:lnRef>
              <a:fillRef idx="1">
                <a:schemeClr val="lt1"/>
              </a:fillRef>
              <a:effectRef idx="0">
                <a:schemeClr val="dk1"/>
              </a:effectRef>
              <a:fontRef idx="minor">
                <a:schemeClr val="dk1"/>
              </a:fontRef>
            </p:style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altLang="zh-CN" sz="1600" i="1" smtClean="0">
                          <a:latin typeface="Cambria Math" panose="02040503050406030204" pitchFamily="18" charset="0"/>
                        </a:rPr>
                        <m:t>𝐶𝑜𝑠</m:t>
                      </m:r>
                      <m:r>
                        <a:rPr lang="en-US" altLang="zh-CN" sz="1600" b="0" i="1" smtClean="0">
                          <a:latin typeface="Cambria Math" panose="02040503050406030204" pitchFamily="18" charset="0"/>
                        </a:rPr>
                        <m:t>𝑡</m:t>
                      </m:r>
                      <m:r>
                        <a:rPr lang="en-US" altLang="zh-CN" sz="1600" i="1">
                          <a:latin typeface="Cambria Math" panose="02040503050406030204" pitchFamily="18" charset="0"/>
                        </a:rPr>
                        <m:t>(100</m:t>
                      </m:r>
                      <m:r>
                        <a:rPr lang="en-US" altLang="zh-CN" sz="1600" i="1">
                          <a:latin typeface="Cambria Math" panose="02040503050406030204" pitchFamily="18" charset="0"/>
                        </a:rPr>
                        <m:t>𝐻𝑆</m:t>
                      </m:r>
                      <m:r>
                        <a:rPr lang="en-US" altLang="zh-CN" sz="1600" i="1">
                          <a:latin typeface="Cambria Math" panose="02040503050406030204" pitchFamily="18" charset="0"/>
                        </a:rPr>
                        <m:t>)=</m:t>
                      </m:r>
                      <m:f>
                        <m:fPr>
                          <m:ctrlPr>
                            <a:rPr lang="en-US" altLang="zh-CN" sz="1600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altLang="zh-CN" sz="1600" i="1">
                              <a:latin typeface="Cambria Math" panose="02040503050406030204" pitchFamily="18" charset="0"/>
                            </a:rPr>
                            <m:t>100</m:t>
                          </m:r>
                          <m:r>
                            <a:rPr lang="en-US" altLang="zh-CN" sz="1600" i="1">
                              <a:latin typeface="Cambria Math" panose="02040503050406030204" pitchFamily="18" charset="0"/>
                            </a:rPr>
                            <m:t>𝐻𝑆</m:t>
                          </m:r>
                        </m:num>
                        <m:den>
                          <m:sSub>
                            <m:sSubPr>
                              <m:ctrlPr>
                                <a:rPr lang="en-US" altLang="zh-CN" sz="16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altLang="zh-CN" sz="1600" i="1">
                                  <a:latin typeface="Cambria Math" panose="02040503050406030204" pitchFamily="18" charset="0"/>
                                </a:rPr>
                                <m:t>𝐹</m:t>
                              </m:r>
                            </m:e>
                            <m:sub>
                              <m:r>
                                <a:rPr lang="en-US" altLang="zh-CN" sz="1600" i="1">
                                  <a:latin typeface="Cambria Math" panose="02040503050406030204" pitchFamily="18" charset="0"/>
                                </a:rPr>
                                <m:t>𝐻𝑆</m:t>
                              </m:r>
                            </m:sub>
                          </m:sSub>
                          <m:r>
                            <a:rPr lang="en-US" altLang="zh-CN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×</m:t>
                          </m:r>
                          <m:r>
                            <a:rPr lang="zh-CN" alt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𝜀</m:t>
                          </m:r>
                        </m:den>
                      </m:f>
                      <m:d>
                        <m:dPr>
                          <m:begChr m:val="["/>
                          <m:endChr m:val="]"/>
                          <m:ctrlPr>
                            <a:rPr lang="en-US" altLang="zh-CN" sz="16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altLang="zh-CN" sz="1600" i="1">
                              <a:latin typeface="Cambria Math" panose="02040503050406030204" pitchFamily="18" charset="0"/>
                            </a:rPr>
                            <m:t>𝑃</m:t>
                          </m:r>
                          <m:r>
                            <a:rPr lang="en-US" altLang="zh-CN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∙</m:t>
                          </m:r>
                          <m:r>
                            <a:rPr lang="en-US" altLang="zh-CN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𝑃𝑈𝐸</m:t>
                          </m:r>
                          <m:r>
                            <a:rPr lang="en-US" altLang="zh-CN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∙</m:t>
                          </m:r>
                          <m:r>
                            <a:rPr lang="en-US" altLang="zh-CN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𝑃𝑟𝑖𝑐𝑒</m:t>
                          </m:r>
                          <m:r>
                            <a:rPr lang="en-US" altLang="zh-CN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+</m:t>
                          </m:r>
                          <m:f>
                            <m:fPr>
                              <m:ctrlPr>
                                <a:rPr lang="en-US" altLang="zh-CN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altLang="zh-CN" sz="1600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$5000</m:t>
                              </m:r>
                            </m:num>
                            <m:den>
                              <m:func>
                                <m:funcPr>
                                  <m:ctrlPr>
                                    <a:rPr lang="en-US" altLang="zh-CN" sz="1600" i="1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uncPr>
                                <m:fName>
                                  <m:r>
                                    <m:rPr>
                                      <m:sty m:val="p"/>
                                    </m:rPr>
                                    <a:rPr lang="en-US" altLang="zh-CN" sz="160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min</m:t>
                                  </m:r>
                                </m:fName>
                                <m:e>
                                  <m:d>
                                    <m:dPr>
                                      <m:ctrlPr>
                                        <a:rPr lang="en-US" altLang="zh-CN" sz="16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dPr>
                                    <m:e>
                                      <m:f>
                                        <m:fPr>
                                          <m:ctrlPr>
                                            <a:rPr lang="en-US" altLang="zh-CN" sz="1600" i="1">
                                              <a:latin typeface="Cambria Math" panose="02040503050406030204" pitchFamily="18" charset="0"/>
                                              <a:ea typeface="Cambria Math" panose="02040503050406030204" pitchFamily="18" charset="0"/>
                                            </a:rPr>
                                          </m:ctrlPr>
                                        </m:fPr>
                                        <m:num>
                                          <m:r>
                                            <a:rPr lang="en-US" altLang="zh-CN" sz="1600" i="1">
                                              <a:latin typeface="Cambria Math" panose="02040503050406030204" pitchFamily="18" charset="0"/>
                                              <a:ea typeface="Cambria Math" panose="02040503050406030204" pitchFamily="18" charset="0"/>
                                            </a:rPr>
                                            <m:t>40</m:t>
                                          </m:r>
                                        </m:num>
                                        <m:den>
                                          <m:r>
                                            <a:rPr lang="en-US" altLang="zh-CN" sz="1600" i="1">
                                              <a:latin typeface="Cambria Math" panose="02040503050406030204" pitchFamily="18" charset="0"/>
                                              <a:ea typeface="Cambria Math" panose="02040503050406030204" pitchFamily="18" charset="0"/>
                                            </a:rPr>
                                            <m:t>𝑛</m:t>
                                          </m:r>
                                        </m:den>
                                      </m:f>
                                      <m:r>
                                        <a:rPr lang="en-US" altLang="zh-CN" sz="1600" i="1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,</m:t>
                                      </m:r>
                                      <m:f>
                                        <m:fPr>
                                          <m:ctrlPr>
                                            <a:rPr lang="en-US" altLang="zh-CN" sz="1600" i="1">
                                              <a:latin typeface="Cambria Math" panose="02040503050406030204" pitchFamily="18" charset="0"/>
                                              <a:ea typeface="Cambria Math" panose="02040503050406030204" pitchFamily="18" charset="0"/>
                                            </a:rPr>
                                          </m:ctrlPr>
                                        </m:fPr>
                                        <m:num>
                                          <m:sSub>
                                            <m:sSubPr>
                                              <m:ctrlPr>
                                                <a:rPr lang="en-US" altLang="zh-CN" sz="1600" i="1">
                                                  <a:latin typeface="Cambria Math" panose="02040503050406030204" pitchFamily="18" charset="0"/>
                                                  <a:ea typeface="Cambria Math" panose="02040503050406030204" pitchFamily="18" charset="0"/>
                                                </a:rPr>
                                              </m:ctrlPr>
                                            </m:sSubPr>
                                            <m:e>
                                              <m:r>
                                                <a:rPr lang="en-US" altLang="zh-CN" sz="1600" i="1">
                                                  <a:latin typeface="Cambria Math" panose="02040503050406030204" pitchFamily="18" charset="0"/>
                                                  <a:ea typeface="Cambria Math" panose="02040503050406030204" pitchFamily="18" charset="0"/>
                                                </a:rPr>
                                                <m:t>𝑃</m:t>
                                              </m:r>
                                            </m:e>
                                            <m:sub>
                                              <m:r>
                                                <a:rPr lang="en-US" altLang="zh-CN" sz="1600" i="1">
                                                  <a:latin typeface="Cambria Math" panose="02040503050406030204" pitchFamily="18" charset="0"/>
                                                  <a:ea typeface="Cambria Math" panose="02040503050406030204" pitchFamily="18" charset="0"/>
                                                </a:rPr>
                                                <m:t>𝑟𝑎𝑐𝑘</m:t>
                                              </m:r>
                                            </m:sub>
                                          </m:sSub>
                                        </m:num>
                                        <m:den>
                                          <m:r>
                                            <a:rPr lang="en-US" altLang="zh-CN" sz="1600" i="1">
                                              <a:latin typeface="Cambria Math" panose="02040503050406030204" pitchFamily="18" charset="0"/>
                                              <a:ea typeface="Cambria Math" panose="02040503050406030204" pitchFamily="18" charset="0"/>
                                            </a:rPr>
                                            <m:t>𝑃</m:t>
                                          </m:r>
                                        </m:den>
                                      </m:f>
                                    </m:e>
                                  </m:d>
                                </m:e>
                              </m:func>
                            </m:den>
                          </m:f>
                        </m:e>
                      </m:d>
                      <m:r>
                        <a:rPr lang="en-US" altLang="zh-CN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×</m:t>
                      </m:r>
                      <m:r>
                        <a:rPr lang="en-US" altLang="zh-CN" sz="16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𝑇</m:t>
                      </m:r>
                    </m:oMath>
                  </m:oMathPara>
                </a14:m>
                <a:endParaRPr lang="zh-CN" altLang="en-US" sz="1600" dirty="0"/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9009" y="2403815"/>
                <a:ext cx="5724695" cy="782587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zh-CN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6848147" y="2533278"/>
                <a:ext cx="1943718" cy="504497"/>
              </a:xfrm>
              <a:prstGeom prst="rect">
                <a:avLst/>
              </a:prstGeom>
              <a:noFill/>
              <a:ln w="12700">
                <a:noFill/>
              </a:ln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altLang="zh-CN" sz="1600" i="1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altLang="zh-CN" sz="1600" i="1">
                              <a:latin typeface="Cambria Math" panose="02040503050406030204" pitchFamily="18" charset="0"/>
                            </a:rPr>
                            <m:t>100</m:t>
                          </m:r>
                          <m:r>
                            <a:rPr lang="en-US" altLang="zh-CN" sz="1600" i="1">
                              <a:latin typeface="Cambria Math" panose="02040503050406030204" pitchFamily="18" charset="0"/>
                            </a:rPr>
                            <m:t>𝐻𝑆</m:t>
                          </m:r>
                        </m:num>
                        <m:den>
                          <m:sSub>
                            <m:sSubPr>
                              <m:ctrlPr>
                                <a:rPr lang="en-US" altLang="zh-CN" sz="16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altLang="zh-CN" sz="1600" i="1">
                                  <a:latin typeface="Cambria Math" panose="02040503050406030204" pitchFamily="18" charset="0"/>
                                </a:rPr>
                                <m:t>𝐹</m:t>
                              </m:r>
                            </m:e>
                            <m:sub>
                              <m:r>
                                <a:rPr lang="en-US" altLang="zh-CN" sz="1600" i="1">
                                  <a:latin typeface="Cambria Math" panose="02040503050406030204" pitchFamily="18" charset="0"/>
                                </a:rPr>
                                <m:t>𝐻𝑆</m:t>
                              </m:r>
                            </m:sub>
                          </m:sSub>
                          <m:r>
                            <a:rPr lang="en-US" altLang="zh-CN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×</m:t>
                          </m:r>
                          <m:r>
                            <a:rPr lang="zh-CN" altLang="en-US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𝜀</m:t>
                          </m:r>
                        </m:den>
                      </m:f>
                      <m:r>
                        <a:rPr lang="en-US" altLang="zh-CN" sz="1600" i="1">
                          <a:latin typeface="Cambria Math" panose="02040503050406030204" pitchFamily="18" charset="0"/>
                        </a:rPr>
                        <m:t>𝑀</m:t>
                      </m:r>
                      <m:r>
                        <a:rPr lang="en-US" altLang="zh-CN" sz="1600" i="1">
                          <a:latin typeface="Cambria Math" panose="02040503050406030204" pitchFamily="18" charset="0"/>
                        </a:rPr>
                        <m:t>(</m:t>
                      </m:r>
                      <m:r>
                        <a:rPr lang="en-US" altLang="zh-CN" sz="1600" i="1">
                          <a:latin typeface="Cambria Math" panose="02040503050406030204" pitchFamily="18" charset="0"/>
                        </a:rPr>
                        <m:t>𝐴𝑀𝐷</m:t>
                      </m:r>
                      <m:r>
                        <a:rPr lang="en-US" altLang="zh-CN" sz="1600" i="1">
                          <a:latin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zh-CN" altLang="en-US" sz="1600" dirty="0"/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48147" y="2533278"/>
                <a:ext cx="1943718" cy="504497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  <a:ln w="12700">
                <a:noFill/>
              </a:ln>
            </p:spPr>
            <p:txBody>
              <a:bodyPr/>
              <a:lstStyle/>
              <a:p>
                <a:r>
                  <a:rPr lang="zh-CN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extBox 5"/>
          <p:cNvSpPr txBox="1"/>
          <p:nvPr/>
        </p:nvSpPr>
        <p:spPr>
          <a:xfrm>
            <a:off x="6681060" y="2181008"/>
            <a:ext cx="230714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600" dirty="0" smtClean="0"/>
              <a:t>New hardware </a:t>
            </a:r>
            <a:r>
              <a:rPr lang="en-US" altLang="zh-CN" sz="1600" dirty="0"/>
              <a:t>purchase</a:t>
            </a:r>
            <a:endParaRPr lang="zh-CN" altLang="en-US" sz="16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514164" y="3360215"/>
                <a:ext cx="6166896" cy="310854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14313" indent="-214313">
                  <a:buFont typeface="Arial" panose="020B0604020202020204" pitchFamily="34" charset="0"/>
                  <a:buChar char="•"/>
                </a:pPr>
                <a:r>
                  <a:rPr lang="en-US" altLang="zh-CN" sz="2000" dirty="0"/>
                  <a:t>Parameters</a:t>
                </a:r>
              </a:p>
              <a:p>
                <a:pPr marL="557213" lvl="1" indent="-214313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altLang="zh-CN" sz="1600" i="1" dirty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altLang="zh-CN" sz="1600" i="1" dirty="0">
                            <a:latin typeface="Cambria Math" panose="02040503050406030204" pitchFamily="18" charset="0"/>
                          </a:rPr>
                          <m:t>𝐹</m:t>
                        </m:r>
                      </m:e>
                      <m:sub>
                        <m:r>
                          <a:rPr lang="en-US" altLang="zh-CN" sz="1600" i="1" dirty="0">
                            <a:latin typeface="Cambria Math" panose="02040503050406030204" pitchFamily="18" charset="0"/>
                          </a:rPr>
                          <m:t>𝐻𝑆</m:t>
                        </m:r>
                      </m:sub>
                    </m:sSub>
                  </m:oMath>
                </a14:m>
                <a:r>
                  <a:rPr lang="en-US" altLang="zh-CN" sz="1600" dirty="0"/>
                  <a:t>: HS score of a CPU model</a:t>
                </a:r>
              </a:p>
              <a:p>
                <a:pPr marL="557213" lvl="1" indent="-214313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r>
                      <a:rPr lang="en-US" altLang="zh-CN" sz="1600" i="1">
                        <a:latin typeface="Cambria Math" panose="02040503050406030204" pitchFamily="18" charset="0"/>
                      </a:rPr>
                      <m:t>𝑃</m:t>
                    </m:r>
                  </m:oMath>
                </a14:m>
                <a:r>
                  <a:rPr lang="en-US" altLang="zh-CN" sz="1600" dirty="0"/>
                  <a:t>: Power consumption </a:t>
                </a:r>
                <a:endParaRPr lang="en-US" altLang="zh-CN" sz="1600" dirty="0" smtClean="0"/>
              </a:p>
              <a:p>
                <a:pPr marL="557213" lvl="1" indent="-214313">
                  <a:buFont typeface="Arial" panose="020B0604020202020204" pitchFamily="34" charset="0"/>
                  <a:buChar char="•"/>
                </a:pPr>
                <a:r>
                  <a:rPr lang="en-US" altLang="zh-CN" sz="1600" dirty="0">
                    <a:latin typeface="Cambria Math" panose="02040503050406030204" pitchFamily="18" charset="0"/>
                    <a:ea typeface="Cambria Math" panose="02040503050406030204" pitchFamily="18" charset="0"/>
                  </a:rPr>
                  <a:t>n: Units of a </a:t>
                </a:r>
                <a:r>
                  <a:rPr lang="en-US" altLang="zh-CN" sz="1600" dirty="0" smtClean="0">
                    <a:latin typeface="Cambria Math" panose="02040503050406030204" pitchFamily="18" charset="0"/>
                    <a:ea typeface="Cambria Math" panose="02040503050406030204" pitchFamily="18" charset="0"/>
                  </a:rPr>
                  <a:t>machine</a:t>
                </a:r>
                <a:endParaRPr lang="en-US" altLang="zh-CN" sz="1600" dirty="0" smtClean="0"/>
              </a:p>
              <a:p>
                <a:pPr marL="557213" lvl="1" indent="-214313">
                  <a:buFont typeface="Arial" panose="020B0604020202020204" pitchFamily="34" charset="0"/>
                  <a:buChar char="•"/>
                </a:pPr>
                <a:endParaRPr lang="en-US" altLang="zh-CN" sz="1600" dirty="0"/>
              </a:p>
              <a:p>
                <a:pPr marL="557213" lvl="1" indent="-214313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r>
                      <a:rPr lang="zh-CN" alt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𝜀</m:t>
                    </m:r>
                  </m:oMath>
                </a14:m>
                <a:r>
                  <a:rPr lang="en-US" altLang="zh-CN" sz="1600" dirty="0"/>
                  <a:t>: CPU usage efficiency</a:t>
                </a:r>
              </a:p>
              <a:p>
                <a:pPr marL="557213" lvl="1" indent="-214313">
                  <a:buFont typeface="Arial" panose="020B0604020202020204" pitchFamily="34" charset="0"/>
                  <a:buChar char="•"/>
                </a:pPr>
                <a:r>
                  <a:rPr lang="en-US" altLang="zh-CN" sz="1600" dirty="0"/>
                  <a:t>PUE: power usage effectiveness (cooling effectiveness)</a:t>
                </a:r>
              </a:p>
              <a:p>
                <a:pPr marL="557213" lvl="1" indent="-214313">
                  <a:buFont typeface="Arial" panose="020B0604020202020204" pitchFamily="34" charset="0"/>
                  <a:buChar char="•"/>
                </a:pPr>
                <a:r>
                  <a:rPr lang="en-US" altLang="zh-CN" sz="1600" dirty="0"/>
                  <a:t>$5000: yearly spend of a rack</a:t>
                </a:r>
              </a:p>
              <a:p>
                <a:pPr marL="557213" lvl="1" indent="-214313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altLang="zh-CN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altLang="zh-CN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𝑃</m:t>
                        </m:r>
                      </m:e>
                      <m:sub>
                        <m:r>
                          <a:rPr lang="en-US" altLang="zh-CN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𝑟𝑎𝑐𝑘</m:t>
                        </m:r>
                      </m:sub>
                    </m:sSub>
                  </m:oMath>
                </a14:m>
                <a:r>
                  <a:rPr lang="en-US" altLang="zh-CN" sz="1600" dirty="0"/>
                  <a:t>: Maximum power supply of a rack</a:t>
                </a:r>
              </a:p>
              <a:p>
                <a:pPr marL="557213" lvl="1" indent="-214313">
                  <a:buFont typeface="Arial" panose="020B0604020202020204" pitchFamily="34" charset="0"/>
                  <a:buChar char="•"/>
                </a:pPr>
                <a:r>
                  <a:rPr lang="en-US" altLang="zh-CN" sz="1600" dirty="0"/>
                  <a:t>Price: electric price in the unit of $/(W*year) </a:t>
                </a:r>
                <a:endParaRPr lang="en-US" altLang="zh-CN" sz="1600" dirty="0" smtClean="0"/>
              </a:p>
              <a:p>
                <a:pPr marL="557213" lvl="1" indent="-214313">
                  <a:buFont typeface="Arial" panose="020B0604020202020204" pitchFamily="34" charset="0"/>
                  <a:buChar char="•"/>
                </a:pPr>
                <a:endParaRPr lang="en-US" altLang="zh-CN" sz="1600" dirty="0" smtClean="0"/>
              </a:p>
              <a:p>
                <a:pPr marL="557213" lvl="1" indent="-214313">
                  <a:buFont typeface="Arial" panose="020B0604020202020204" pitchFamily="34" charset="0"/>
                  <a:buChar char="•"/>
                </a:pPr>
                <a:r>
                  <a:rPr lang="en-US" altLang="zh-CN" sz="1600" dirty="0" smtClean="0"/>
                  <a:t>T</a:t>
                </a:r>
                <a:r>
                  <a:rPr lang="en-US" altLang="zh-CN" sz="1600" dirty="0"/>
                  <a:t>: time in unit year</a:t>
                </a: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4164" y="3360215"/>
                <a:ext cx="6166896" cy="3108543"/>
              </a:xfrm>
              <a:prstGeom prst="rect">
                <a:avLst/>
              </a:prstGeom>
              <a:blipFill rotWithShape="0">
                <a:blip r:embed="rId4"/>
                <a:stretch>
                  <a:fillRect l="-889" t="-980" b="-1569"/>
                </a:stretch>
              </a:blipFill>
            </p:spPr>
            <p:txBody>
              <a:bodyPr/>
              <a:lstStyle/>
              <a:p>
                <a:r>
                  <a:rPr lang="zh-CN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6632964" y="3102795"/>
                <a:ext cx="2277892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altLang="zh-CN" sz="1600" i="1">
                        <a:latin typeface="Cambria Math" panose="02040503050406030204" pitchFamily="18" charset="0"/>
                      </a:rPr>
                      <m:t>𝑀</m:t>
                    </m:r>
                    <m:r>
                      <a:rPr lang="en-US" altLang="zh-CN" sz="1600" i="1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altLang="zh-CN" sz="1600" i="1">
                        <a:latin typeface="Cambria Math" panose="02040503050406030204" pitchFamily="18" charset="0"/>
                      </a:rPr>
                      <m:t>𝐴𝑀𝐷</m:t>
                    </m:r>
                    <m:r>
                      <a:rPr lang="en-US" altLang="zh-CN" sz="1600" i="1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zh-CN" altLang="en-US" sz="1600" dirty="0"/>
                  <a:t> </a:t>
                </a:r>
                <a:r>
                  <a:rPr lang="en-US" altLang="zh-CN" sz="1600" dirty="0"/>
                  <a:t>is the price of AMD hardware: $30,000</a:t>
                </a:r>
                <a:endParaRPr lang="zh-CN" altLang="en-US" sz="1600" dirty="0"/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32964" y="3102795"/>
                <a:ext cx="2277892" cy="584775"/>
              </a:xfrm>
              <a:prstGeom prst="rect">
                <a:avLst/>
              </a:prstGeom>
              <a:blipFill rotWithShape="0">
                <a:blip r:embed="rId5"/>
                <a:stretch>
                  <a:fillRect l="-1337" t="-3125" b="-12500"/>
                </a:stretch>
              </a:blipFill>
            </p:spPr>
            <p:txBody>
              <a:bodyPr/>
              <a:lstStyle/>
              <a:p>
                <a:r>
                  <a:rPr lang="zh-CN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Rounded Rectangle 8"/>
          <p:cNvSpPr/>
          <p:nvPr/>
        </p:nvSpPr>
        <p:spPr>
          <a:xfrm>
            <a:off x="858615" y="3694658"/>
            <a:ext cx="2981865" cy="749326"/>
          </a:xfrm>
          <a:prstGeom prst="roundRect">
            <a:avLst/>
          </a:prstGeom>
          <a:noFill/>
          <a:ln w="285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350"/>
          </a:p>
        </p:txBody>
      </p:sp>
      <p:sp>
        <p:nvSpPr>
          <p:cNvPr id="10" name="Rounded Rectangle 9"/>
          <p:cNvSpPr/>
          <p:nvPr/>
        </p:nvSpPr>
        <p:spPr>
          <a:xfrm>
            <a:off x="817121" y="4585990"/>
            <a:ext cx="4943599" cy="1366754"/>
          </a:xfrm>
          <a:prstGeom prst="roundRect">
            <a:avLst/>
          </a:prstGeom>
          <a:noFill/>
          <a:ln w="28575"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350"/>
          </a:p>
        </p:txBody>
      </p:sp>
      <p:sp>
        <p:nvSpPr>
          <p:cNvPr id="11" name="Right Arrow 10"/>
          <p:cNvSpPr/>
          <p:nvPr/>
        </p:nvSpPr>
        <p:spPr>
          <a:xfrm>
            <a:off x="3929504" y="3935148"/>
            <a:ext cx="380272" cy="306805"/>
          </a:xfrm>
          <a:prstGeom prst="rightArrow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350"/>
          </a:p>
        </p:txBody>
      </p:sp>
      <p:sp>
        <p:nvSpPr>
          <p:cNvPr id="12" name="TextBox 11"/>
          <p:cNvSpPr txBox="1"/>
          <p:nvPr/>
        </p:nvSpPr>
        <p:spPr>
          <a:xfrm>
            <a:off x="4370003" y="3912609"/>
            <a:ext cx="293434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600" dirty="0"/>
              <a:t>Determined from data bases</a:t>
            </a:r>
            <a:endParaRPr lang="zh-CN" altLang="en-US" sz="1600" dirty="0"/>
          </a:p>
        </p:txBody>
      </p:sp>
      <p:sp>
        <p:nvSpPr>
          <p:cNvPr id="13" name="Right Arrow 12"/>
          <p:cNvSpPr/>
          <p:nvPr/>
        </p:nvSpPr>
        <p:spPr>
          <a:xfrm>
            <a:off x="5864784" y="5128822"/>
            <a:ext cx="397764" cy="318897"/>
          </a:xfrm>
          <a:prstGeom prst="rightArrow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350"/>
          </a:p>
        </p:txBody>
      </p:sp>
      <p:sp>
        <p:nvSpPr>
          <p:cNvPr id="14" name="TextBox 13"/>
          <p:cNvSpPr txBox="1"/>
          <p:nvPr/>
        </p:nvSpPr>
        <p:spPr>
          <a:xfrm>
            <a:off x="6299869" y="5102925"/>
            <a:ext cx="237356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/>
              <a:t>Input parameters</a:t>
            </a:r>
            <a:endParaRPr lang="zh-CN" altLang="en-US" dirty="0"/>
          </a:p>
        </p:txBody>
      </p:sp>
      <p:cxnSp>
        <p:nvCxnSpPr>
          <p:cNvPr id="16" name="Straight Connector 15"/>
          <p:cNvCxnSpPr/>
          <p:nvPr/>
        </p:nvCxnSpPr>
        <p:spPr>
          <a:xfrm flipV="1">
            <a:off x="3028677" y="2844540"/>
            <a:ext cx="1062990" cy="9614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extBox 18"/>
          <p:cNvSpPr txBox="1"/>
          <p:nvPr/>
        </p:nvSpPr>
        <p:spPr>
          <a:xfrm>
            <a:off x="3028677" y="2886320"/>
            <a:ext cx="980694" cy="3000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350" dirty="0">
                <a:solidFill>
                  <a:schemeClr val="accent1"/>
                </a:solidFill>
              </a:rPr>
              <a:t>Power bill</a:t>
            </a:r>
            <a:endParaRPr lang="zh-CN" altLang="en-US" sz="1350" dirty="0">
              <a:solidFill>
                <a:schemeClr val="accent1"/>
              </a:solidFill>
            </a:endParaRPr>
          </a:p>
        </p:txBody>
      </p:sp>
      <p:cxnSp>
        <p:nvCxnSpPr>
          <p:cNvPr id="20" name="Straight Connector 19"/>
          <p:cNvCxnSpPr/>
          <p:nvPr/>
        </p:nvCxnSpPr>
        <p:spPr>
          <a:xfrm>
            <a:off x="4557824" y="3205127"/>
            <a:ext cx="1279353" cy="6199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TextBox 20"/>
          <p:cNvSpPr txBox="1"/>
          <p:nvPr/>
        </p:nvSpPr>
        <p:spPr>
          <a:xfrm>
            <a:off x="4784640" y="3238758"/>
            <a:ext cx="1080144" cy="3000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350" dirty="0">
                <a:solidFill>
                  <a:schemeClr val="accent1"/>
                </a:solidFill>
              </a:rPr>
              <a:t>Rack price</a:t>
            </a:r>
            <a:endParaRPr lang="zh-CN" altLang="en-US" sz="1350" dirty="0">
              <a:solidFill>
                <a:schemeClr val="accent1"/>
              </a:solidFill>
            </a:endParaRPr>
          </a:p>
        </p:txBody>
      </p:sp>
      <p:sp>
        <p:nvSpPr>
          <p:cNvPr id="22" name="Slide Number Placeholder 2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7ABCBE-10F7-4E0D-9B05-CEAB6F173311}" type="slidenum">
              <a:rPr lang="zh-CN" altLang="en-US" smtClean="0"/>
              <a:t>20</a:t>
            </a:fld>
            <a:endParaRPr lang="zh-CN" altLang="en-US"/>
          </a:p>
        </p:txBody>
      </p:sp>
      <p:sp>
        <p:nvSpPr>
          <p:cNvPr id="23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/>
              <a:t>Calculation</a:t>
            </a:r>
            <a:endParaRPr lang="zh-CN" altLang="en-US" dirty="0"/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pic>
        <p:nvPicPr>
          <p:cNvPr id="25" name="Picture 24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23648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0726" y="1225752"/>
            <a:ext cx="7886700" cy="3263504"/>
          </a:xfrm>
        </p:spPr>
        <p:txBody>
          <a:bodyPr/>
          <a:lstStyle/>
          <a:p>
            <a:r>
              <a:rPr lang="en-US" altLang="zh-CN" sz="2000" dirty="0"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Example of usage using MIT Tier </a:t>
            </a:r>
            <a:r>
              <a:rPr lang="en-US" altLang="zh-CN" sz="2000" dirty="0" smtClean="0"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3  - 1000 Cores site </a:t>
            </a:r>
            <a:endParaRPr lang="en-US" altLang="zh-CN" sz="2000" dirty="0">
              <a:latin typeface="Arial Unicode MS" panose="020B0604020202020204" pitchFamily="34" charset="-122"/>
              <a:ea typeface="Arial Unicode MS" panose="020B0604020202020204" pitchFamily="34" charset="-122"/>
              <a:cs typeface="Arial Unicode MS" panose="020B0604020202020204" pitchFamily="34" charset="-122"/>
            </a:endParaRPr>
          </a:p>
          <a:p>
            <a:pPr lvl="1"/>
            <a:r>
              <a:rPr lang="en-US" altLang="zh-CN" sz="1600" dirty="0">
                <a:latin typeface="Arial Unicode MS" panose="020B0604020202020204" pitchFamily="34" charset="-122"/>
                <a:ea typeface="Arial Unicode MS" panose="020B0604020202020204" pitchFamily="34" charset="-122"/>
                <a:cs typeface="Arial Unicode MS" panose="020B0604020202020204" pitchFamily="34" charset="-122"/>
              </a:rPr>
              <a:t>Three types of hardware</a:t>
            </a:r>
          </a:p>
          <a:p>
            <a:pPr lvl="1"/>
            <a:endParaRPr lang="en-US" altLang="zh-CN" sz="1500" dirty="0"/>
          </a:p>
        </p:txBody>
      </p:sp>
      <p:graphicFrame>
        <p:nvGraphicFramePr>
          <p:cNvPr id="5" name="Content Placeholder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812000842"/>
              </p:ext>
            </p:extLst>
          </p:nvPr>
        </p:nvGraphicFramePr>
        <p:xfrm>
          <a:off x="330424" y="2060273"/>
          <a:ext cx="4645472" cy="196315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135161"/>
                <a:gridCol w="620172"/>
                <a:gridCol w="602453"/>
                <a:gridCol w="469824"/>
                <a:gridCol w="817862"/>
              </a:tblGrid>
              <a:tr h="467613">
                <a:tc>
                  <a:txBody>
                    <a:bodyPr/>
                    <a:lstStyle/>
                    <a:p>
                      <a:r>
                        <a:rPr lang="en-US" altLang="zh-CN" sz="1800" dirty="0" smtClean="0"/>
                        <a:t>CPU model</a:t>
                      </a:r>
                      <a:endParaRPr lang="zh-CN" altLang="en-US" sz="18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dirty="0" smtClean="0"/>
                        <a:t>Process node</a:t>
                      </a:r>
                      <a:endParaRPr lang="zh-CN" altLang="en-US" sz="1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dirty="0" smtClean="0"/>
                        <a:t>HS06</a:t>
                      </a:r>
                      <a:endParaRPr lang="zh-CN" altLang="en-US" sz="1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dirty="0" smtClean="0"/>
                        <a:t>Cores</a:t>
                      </a:r>
                      <a:endParaRPr lang="zh-CN" altLang="en-US" sz="1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dirty="0" smtClean="0"/>
                        <a:t>Power @100% [W]</a:t>
                      </a:r>
                      <a:endParaRPr lang="zh-CN" altLang="en-US" sz="1100" dirty="0"/>
                    </a:p>
                  </a:txBody>
                  <a:tcPr marL="68580" marR="68580" marT="34290" marB="34290"/>
                </a:tc>
              </a:tr>
              <a:tr h="305509"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Intel(R)_Xeon(R)_E5430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65 nm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69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8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260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</a:tr>
              <a:tr h="273509"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Intel(R)_Xeon(R)_X5647/E5640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32 nm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155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16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300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</a:tr>
              <a:tr h="305509"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Intel(R)_Xeon(R)_E5-series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22 nm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355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32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360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</a:tr>
              <a:tr h="305509">
                <a:tc gridSpan="5">
                  <a:txBody>
                    <a:bodyPr/>
                    <a:lstStyle/>
                    <a:p>
                      <a:r>
                        <a:rPr lang="en-US" altLang="zh-CN" sz="1400" b="0" dirty="0" smtClean="0">
                          <a:solidFill>
                            <a:schemeClr val="bg1"/>
                          </a:solidFill>
                        </a:rPr>
                        <a:t>Replace</a:t>
                      </a:r>
                      <a:r>
                        <a:rPr lang="en-US" altLang="zh-CN" sz="1400" b="0" baseline="0" dirty="0" smtClean="0">
                          <a:solidFill>
                            <a:schemeClr val="bg1"/>
                          </a:solidFill>
                        </a:rPr>
                        <a:t> with new hardware  ($30,000 each machine)</a:t>
                      </a:r>
                      <a:endParaRPr lang="zh-CN" altLang="en-US" sz="1400" b="0" dirty="0">
                        <a:solidFill>
                          <a:schemeClr val="bg1"/>
                        </a:solidFill>
                      </a:endParaRPr>
                    </a:p>
                  </a:txBody>
                  <a:tcPr marL="68580" marR="68580" marT="34290" marB="34290">
                    <a:solidFill>
                      <a:schemeClr val="accent1">
                        <a:lumMod val="75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zh-CN" alt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zh-CN" alt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zh-CN" alt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zh-CN" altLang="en-US" sz="1400" dirty="0"/>
                    </a:p>
                  </a:txBody>
                  <a:tcPr/>
                </a:tc>
              </a:tr>
              <a:tr h="305509"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AMD</a:t>
                      </a:r>
                      <a:r>
                        <a:rPr lang="en-US" altLang="zh-CN" sz="1200" b="0" baseline="0" dirty="0" smtClean="0"/>
                        <a:t> </a:t>
                      </a:r>
                      <a:r>
                        <a:rPr lang="en-US" altLang="zh-CN" sz="1200" b="0" dirty="0" smtClean="0"/>
                        <a:t>128-Core_Processor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5 nm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7450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512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200" b="0" dirty="0" smtClean="0"/>
                        <a:t>1100</a:t>
                      </a:r>
                      <a:endParaRPr lang="zh-CN" altLang="en-US" sz="1200" b="0" dirty="0"/>
                    </a:p>
                  </a:txBody>
                  <a:tcPr marL="68580" marR="68580" marT="34290" marB="34290"/>
                </a:tc>
              </a:tr>
            </a:tbl>
          </a:graphicData>
        </a:graphic>
      </p:graphicFrame>
      <p:sp>
        <p:nvSpPr>
          <p:cNvPr id="11" name="TextBox 10"/>
          <p:cNvSpPr txBox="1"/>
          <p:nvPr/>
        </p:nvSpPr>
        <p:spPr>
          <a:xfrm>
            <a:off x="5589834" y="1823806"/>
            <a:ext cx="341257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>
                <a:solidFill>
                  <a:srgbClr val="C00000"/>
                </a:solidFill>
              </a:rPr>
              <a:t>Cost for each type &amp; </a:t>
            </a:r>
          </a:p>
          <a:p>
            <a:r>
              <a:rPr lang="en-US" altLang="zh-CN" dirty="0">
                <a:solidFill>
                  <a:srgbClr val="C00000"/>
                </a:solidFill>
              </a:rPr>
              <a:t>replacement recommendation  </a:t>
            </a:r>
            <a:endParaRPr lang="zh-CN" altLang="en-US" dirty="0">
              <a:solidFill>
                <a:srgbClr val="C00000"/>
              </a:solidFill>
            </a:endParaRPr>
          </a:p>
        </p:txBody>
      </p:sp>
      <p:sp>
        <p:nvSpPr>
          <p:cNvPr id="4" name="Rounded Rectangle 3"/>
          <p:cNvSpPr/>
          <p:nvPr/>
        </p:nvSpPr>
        <p:spPr>
          <a:xfrm>
            <a:off x="470726" y="4421519"/>
            <a:ext cx="3283289" cy="1490920"/>
          </a:xfrm>
          <a:prstGeom prst="roundRect">
            <a:avLst/>
          </a:prstGeom>
          <a:ln w="28575">
            <a:solidFill>
              <a:srgbClr val="3366CC"/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altLang="zh-CN" dirty="0"/>
              <a:t>Input variable: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US" altLang="zh-CN" sz="1600" dirty="0"/>
              <a:t>CPU average usage: 40%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US" altLang="zh-CN" sz="1600" dirty="0"/>
              <a:t>Site power usage efficiency: 1.4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US" altLang="zh-CN" sz="1600" dirty="0"/>
              <a:t>Power price 14 cents/kWh</a:t>
            </a:r>
          </a:p>
          <a:p>
            <a:pPr marL="214313" indent="-214313">
              <a:buFont typeface="Arial" panose="020B0604020202020204" pitchFamily="34" charset="0"/>
              <a:buChar char="•"/>
            </a:pPr>
            <a:r>
              <a:rPr lang="en-US" altLang="zh-CN" sz="1600" dirty="0"/>
              <a:t>Rack Type 12500W maximum</a:t>
            </a:r>
            <a:endParaRPr lang="zh-CN" altLang="en-US" sz="1600" dirty="0"/>
          </a:p>
        </p:txBody>
      </p:sp>
      <p:grpSp>
        <p:nvGrpSpPr>
          <p:cNvPr id="2" name="Group 1"/>
          <p:cNvGrpSpPr/>
          <p:nvPr/>
        </p:nvGrpSpPr>
        <p:grpSpPr>
          <a:xfrm>
            <a:off x="5116198" y="2652700"/>
            <a:ext cx="3886213" cy="3886213"/>
            <a:chOff x="4975896" y="1736889"/>
            <a:chExt cx="3886213" cy="3886213"/>
          </a:xfrm>
        </p:grpSpPr>
        <p:pic>
          <p:nvPicPr>
            <p:cNvPr id="10" name="Picture 9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975896" y="1736889"/>
              <a:ext cx="3886213" cy="3886213"/>
            </a:xfrm>
            <a:prstGeom prst="rect">
              <a:avLst/>
            </a:prstGeom>
          </p:spPr>
        </p:pic>
        <p:sp>
          <p:nvSpPr>
            <p:cNvPr id="6" name="TextBox 5"/>
            <p:cNvSpPr txBox="1"/>
            <p:nvPr/>
          </p:nvSpPr>
          <p:spPr>
            <a:xfrm>
              <a:off x="5639534" y="3815670"/>
              <a:ext cx="627434" cy="24622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000" b="1" dirty="0"/>
                <a:t>Replace</a:t>
              </a:r>
              <a:endParaRPr lang="zh-CN" altLang="en-US" sz="1000" b="1" dirty="0"/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6407270" y="3815670"/>
              <a:ext cx="695309" cy="24622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000" b="1" dirty="0"/>
                <a:t>Optional</a:t>
              </a:r>
              <a:endParaRPr lang="zh-CN" altLang="en-US" sz="900" b="1" dirty="0"/>
            </a:p>
          </p:txBody>
        </p:sp>
        <p:sp>
          <p:nvSpPr>
            <p:cNvPr id="13" name="TextBox 12"/>
            <p:cNvSpPr txBox="1"/>
            <p:nvPr/>
          </p:nvSpPr>
          <p:spPr>
            <a:xfrm>
              <a:off x="7304945" y="3815670"/>
              <a:ext cx="496681" cy="24622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altLang="zh-CN" sz="1000" b="1" dirty="0"/>
                <a:t>Keep</a:t>
              </a:r>
              <a:endParaRPr lang="zh-CN" altLang="en-US" sz="900" b="1" dirty="0"/>
            </a:p>
          </p:txBody>
        </p:sp>
      </p:grp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BE55D3-5E22-4AAD-B765-F39DD5BAC9D0}" type="slidenum">
              <a:rPr lang="zh-CN" altLang="en-US" smtClean="0"/>
              <a:t>21</a:t>
            </a:fld>
            <a:endParaRPr lang="zh-CN" altLang="en-US"/>
          </a:p>
        </p:txBody>
      </p:sp>
      <p:sp>
        <p:nvSpPr>
          <p:cNvPr id="14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/>
              <a:t>Real-World Application</a:t>
            </a:r>
            <a:endParaRPr lang="zh-CN" altLang="en-US" dirty="0"/>
          </a:p>
        </p:txBody>
      </p:sp>
      <p:pic>
        <p:nvPicPr>
          <p:cNvPr id="15" name="Picture 1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pic>
        <p:nvPicPr>
          <p:cNvPr id="16" name="Picture 15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graphicFrame>
        <p:nvGraphicFramePr>
          <p:cNvPr id="8" name="Content Placeholder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862774293"/>
              </p:ext>
            </p:extLst>
          </p:nvPr>
        </p:nvGraphicFramePr>
        <p:xfrm>
          <a:off x="6459237" y="2857504"/>
          <a:ext cx="2684763" cy="10063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770899"/>
                <a:gridCol w="942546"/>
                <a:gridCol w="971318"/>
              </a:tblGrid>
              <a:tr h="251575">
                <a:tc>
                  <a:txBody>
                    <a:bodyPr/>
                    <a:lstStyle/>
                    <a:p>
                      <a:r>
                        <a:rPr lang="en-US" altLang="zh-CN" sz="1100" dirty="0" smtClean="0"/>
                        <a:t>CPU</a:t>
                      </a:r>
                      <a:r>
                        <a:rPr lang="en-US" altLang="zh-CN" sz="1100" baseline="0" dirty="0" smtClean="0"/>
                        <a:t> type</a:t>
                      </a:r>
                      <a:endParaRPr lang="zh-CN" altLang="en-US" sz="1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baseline="0" dirty="0" smtClean="0"/>
                        <a:t>“break even”</a:t>
                      </a:r>
                      <a:endParaRPr lang="zh-CN" altLang="en-US" sz="1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dirty="0" smtClean="0"/>
                        <a:t>Recommend</a:t>
                      </a:r>
                      <a:endParaRPr lang="zh-CN" altLang="en-US" sz="1100" dirty="0"/>
                    </a:p>
                  </a:txBody>
                  <a:tcPr marL="68580" marR="68580" marT="34290" marB="34290"/>
                </a:tc>
              </a:tr>
              <a:tr h="251575">
                <a:tc>
                  <a:txBody>
                    <a:bodyPr/>
                    <a:lstStyle/>
                    <a:p>
                      <a:r>
                        <a:rPr lang="en-US" altLang="zh-CN" sz="1100" dirty="0" smtClean="0"/>
                        <a:t>65 nm</a:t>
                      </a:r>
                      <a:endParaRPr lang="zh-CN" altLang="en-US" sz="1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b="1" dirty="0" smtClean="0"/>
                        <a:t>0.4 years</a:t>
                      </a:r>
                      <a:endParaRPr lang="zh-CN" altLang="en-US" sz="1100" b="1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b="1" dirty="0" smtClean="0"/>
                        <a:t>Replace</a:t>
                      </a:r>
                      <a:endParaRPr lang="zh-CN" altLang="en-US" sz="1100" b="1" dirty="0"/>
                    </a:p>
                  </a:txBody>
                  <a:tcPr marL="68580" marR="68580" marT="34290" marB="34290"/>
                </a:tc>
              </a:tr>
              <a:tr h="251575"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zh-CN" sz="1100" dirty="0" smtClean="0"/>
                        <a:t>32 nm</a:t>
                      </a:r>
                      <a:endParaRPr lang="zh-CN" altLang="en-US" sz="1100" dirty="0" smtClean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b="0" dirty="0" smtClean="0"/>
                        <a:t>1.1</a:t>
                      </a:r>
                      <a:r>
                        <a:rPr lang="en-US" altLang="zh-CN" sz="1100" b="0" baseline="0" dirty="0" smtClean="0"/>
                        <a:t> years</a:t>
                      </a:r>
                      <a:r>
                        <a:rPr lang="en-US" altLang="zh-CN" sz="1100" b="0" dirty="0" smtClean="0"/>
                        <a:t> </a:t>
                      </a:r>
                      <a:endParaRPr lang="zh-CN" altLang="en-US" sz="1100" b="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b="0" dirty="0" smtClean="0"/>
                        <a:t>Optional</a:t>
                      </a:r>
                      <a:endParaRPr lang="zh-CN" altLang="en-US" sz="1100" b="0" dirty="0"/>
                    </a:p>
                  </a:txBody>
                  <a:tcPr marL="68580" marR="68580" marT="34290" marB="34290"/>
                </a:tc>
              </a:tr>
              <a:tr h="251575">
                <a:tc>
                  <a:txBody>
                    <a:bodyPr/>
                    <a:lstStyle/>
                    <a:p>
                      <a:r>
                        <a:rPr lang="en-US" altLang="zh-CN" sz="1100" dirty="0" smtClean="0"/>
                        <a:t>22 nm</a:t>
                      </a:r>
                      <a:endParaRPr lang="zh-CN" altLang="en-US" sz="1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dirty="0" smtClean="0"/>
                        <a:t>2.3 years</a:t>
                      </a:r>
                      <a:endParaRPr lang="zh-CN" altLang="en-US" sz="1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r>
                        <a:rPr lang="en-US" altLang="zh-CN" sz="1100" dirty="0" smtClean="0"/>
                        <a:t>Keep</a:t>
                      </a:r>
                      <a:endParaRPr lang="zh-CN" altLang="en-US" sz="1100" dirty="0"/>
                    </a:p>
                  </a:txBody>
                  <a:tcPr marL="68580" marR="68580" marT="34290" marB="34290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8983687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368425"/>
            <a:ext cx="7886700" cy="4534758"/>
          </a:xfrm>
        </p:spPr>
        <p:txBody>
          <a:bodyPr>
            <a:normAutofit/>
          </a:bodyPr>
          <a:lstStyle/>
          <a:p>
            <a:pPr>
              <a:spcBef>
                <a:spcPts val="1200"/>
              </a:spcBef>
            </a:pPr>
            <a:r>
              <a:rPr lang="en-US" altLang="zh-CN" sz="2000" dirty="0"/>
              <a:t>Holistic Cost </a:t>
            </a:r>
            <a:r>
              <a:rPr lang="en-US" altLang="zh-CN" sz="2000" dirty="0" smtClean="0"/>
              <a:t>Analysis is presented for running a computing center </a:t>
            </a:r>
          </a:p>
          <a:p>
            <a:pPr lvl="1">
              <a:spcBef>
                <a:spcPts val="1200"/>
              </a:spcBef>
            </a:pPr>
            <a:r>
              <a:rPr lang="en-US" altLang="zh-CN" sz="1800" dirty="0" smtClean="0"/>
              <a:t>Cost from the power consumption can be enormous, </a:t>
            </a:r>
            <a:r>
              <a:rPr lang="en-US" altLang="zh-CN" sz="1800" dirty="0" smtClean="0">
                <a:ea typeface="Arial Unicode MS" panose="020B0604020202020204" pitchFamily="34" charset="-122"/>
                <a:cs typeface="Arial Unicode MS" panose="020B0604020202020204" pitchFamily="34" charset="-122"/>
              </a:rPr>
              <a:t> </a:t>
            </a:r>
            <a:r>
              <a:rPr lang="en-US" altLang="zh-CN" sz="1800" dirty="0">
                <a:ea typeface="Arial Unicode MS" panose="020B0604020202020204" pitchFamily="34" charset="-122"/>
                <a:cs typeface="Arial Unicode MS" panose="020B0604020202020204" pitchFamily="34" charset="-122"/>
              </a:rPr>
              <a:t>strongly depends on the hardware </a:t>
            </a:r>
            <a:r>
              <a:rPr lang="en-US" altLang="zh-CN" sz="1800" dirty="0" smtClean="0">
                <a:ea typeface="Arial Unicode MS" panose="020B0604020202020204" pitchFamily="34" charset="-122"/>
                <a:cs typeface="Arial Unicode MS" panose="020B0604020202020204" pitchFamily="34" charset="-122"/>
              </a:rPr>
              <a:t>and age</a:t>
            </a:r>
            <a:endParaRPr lang="en-US" altLang="zh-CN" sz="1800" dirty="0">
              <a:ea typeface="Arial Unicode MS" panose="020B0604020202020204" pitchFamily="34" charset="-122"/>
              <a:cs typeface="Arial Unicode MS" panose="020B0604020202020204" pitchFamily="34" charset="-122"/>
            </a:endParaRPr>
          </a:p>
          <a:p>
            <a:pPr lvl="2">
              <a:spcBef>
                <a:spcPts val="1200"/>
              </a:spcBef>
            </a:pPr>
            <a:r>
              <a:rPr lang="en-US" altLang="zh-CN" sz="1600" dirty="0">
                <a:solidFill>
                  <a:schemeClr val="bg1">
                    <a:lumMod val="50000"/>
                  </a:schemeClr>
                </a:solidFill>
                <a:ea typeface="Arial Unicode MS" panose="020B0604020202020204" pitchFamily="34" charset="-122"/>
                <a:cs typeface="Arial Unicode MS" panose="020B0604020202020204" pitchFamily="34" charset="-122"/>
              </a:rPr>
              <a:t>Smaller computing setups can draw substantial amount of </a:t>
            </a:r>
            <a:r>
              <a:rPr lang="en-US" altLang="zh-CN" sz="1600" dirty="0" smtClean="0">
                <a:solidFill>
                  <a:schemeClr val="bg1">
                    <a:lumMod val="50000"/>
                  </a:schemeClr>
                </a:solidFill>
                <a:ea typeface="Arial Unicode MS" panose="020B0604020202020204" pitchFamily="34" charset="-122"/>
                <a:cs typeface="Arial Unicode MS" panose="020B0604020202020204" pitchFamily="34" charset="-122"/>
              </a:rPr>
              <a:t>power</a:t>
            </a:r>
            <a:endParaRPr lang="en-US" altLang="zh-CN" sz="1600" dirty="0" smtClean="0">
              <a:solidFill>
                <a:schemeClr val="bg1">
                  <a:lumMod val="50000"/>
                </a:schemeClr>
              </a:solidFill>
            </a:endParaRPr>
          </a:p>
          <a:p>
            <a:pPr>
              <a:spcBef>
                <a:spcPts val="1200"/>
              </a:spcBef>
            </a:pPr>
            <a:r>
              <a:rPr lang="zh-CN" altLang="zh-CN" sz="2000" b="1" dirty="0" smtClean="0"/>
              <a:t>Old </a:t>
            </a:r>
            <a:r>
              <a:rPr lang="zh-CN" altLang="zh-CN" sz="2000" b="1" dirty="0"/>
              <a:t>hardware</a:t>
            </a:r>
            <a:r>
              <a:rPr lang="zh-CN" altLang="zh-CN" sz="2000" dirty="0"/>
              <a:t> should be replaced to reduce long-term operational </a:t>
            </a:r>
            <a:r>
              <a:rPr lang="zh-CN" altLang="zh-CN" sz="2000" dirty="0" smtClean="0"/>
              <a:t>costs</a:t>
            </a:r>
            <a:endParaRPr lang="en-US" altLang="zh-CN" sz="2000" dirty="0"/>
          </a:p>
          <a:p>
            <a:pPr>
              <a:spcBef>
                <a:spcPts val="1200"/>
              </a:spcBef>
            </a:pPr>
            <a:r>
              <a:rPr lang="en-US" altLang="zh-CN" sz="2000" dirty="0" smtClean="0"/>
              <a:t>A rough guideline</a:t>
            </a:r>
          </a:p>
          <a:p>
            <a:pPr lvl="1">
              <a:spcBef>
                <a:spcPts val="1200"/>
              </a:spcBef>
            </a:pPr>
            <a:r>
              <a:rPr lang="en-US" altLang="zh-CN" sz="1800" dirty="0" smtClean="0"/>
              <a:t>Hardware </a:t>
            </a:r>
            <a:r>
              <a:rPr lang="en-US" altLang="zh-CN" sz="1800" dirty="0" smtClean="0"/>
              <a:t>older </a:t>
            </a:r>
            <a:r>
              <a:rPr lang="en-US" altLang="zh-CN" sz="1800" dirty="0"/>
              <a:t>than 10 years </a:t>
            </a:r>
            <a:r>
              <a:rPr lang="en-US" altLang="zh-CN" sz="1800" dirty="0" smtClean="0"/>
              <a:t>should be replaced immediately</a:t>
            </a:r>
            <a:endParaRPr lang="en-US" altLang="zh-CN" sz="1800" dirty="0"/>
          </a:p>
          <a:p>
            <a:pPr lvl="1">
              <a:spcBef>
                <a:spcPts val="1200"/>
              </a:spcBef>
            </a:pPr>
            <a:r>
              <a:rPr lang="en-US" altLang="zh-CN" sz="1800" dirty="0"/>
              <a:t>Hardware older than </a:t>
            </a:r>
            <a:r>
              <a:rPr lang="en-US" altLang="zh-CN" sz="1800" dirty="0" smtClean="0"/>
              <a:t>7 </a:t>
            </a:r>
            <a:r>
              <a:rPr lang="en-US" altLang="zh-CN" sz="1800" dirty="0"/>
              <a:t>years </a:t>
            </a:r>
            <a:r>
              <a:rPr lang="en-US" altLang="zh-CN" sz="1800" dirty="0" smtClean="0"/>
              <a:t>should be replaced</a:t>
            </a:r>
            <a:endParaRPr lang="en-US" altLang="zh-CN" sz="1800" dirty="0" smtClean="0"/>
          </a:p>
          <a:p>
            <a:pPr lvl="2">
              <a:spcBef>
                <a:spcPts val="1200"/>
              </a:spcBef>
            </a:pPr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A node with &gt;30 nm process </a:t>
            </a:r>
            <a:endParaRPr lang="en-US" altLang="zh-CN" sz="1600" dirty="0" smtClean="0">
              <a:solidFill>
                <a:schemeClr val="accent6">
                  <a:lumMod val="75000"/>
                </a:schemeClr>
              </a:solidFill>
            </a:endParaRPr>
          </a:p>
          <a:p>
            <a:pPr lvl="2">
              <a:spcBef>
                <a:spcPts val="1200"/>
              </a:spcBef>
            </a:pPr>
            <a:r>
              <a:rPr lang="en-US" altLang="zh-CN" sz="1600" dirty="0">
                <a:solidFill>
                  <a:schemeClr val="accent6">
                    <a:lumMod val="75000"/>
                  </a:schemeClr>
                </a:solidFill>
              </a:rPr>
              <a:t>Cost savings typically realized within 1–2 years</a:t>
            </a:r>
            <a:r>
              <a:rPr lang="en-US" altLang="zh-CN" sz="1600" dirty="0" smtClean="0">
                <a:solidFill>
                  <a:schemeClr val="accent6">
                    <a:lumMod val="75000"/>
                  </a:schemeClr>
                </a:solidFill>
              </a:rPr>
              <a:t>.</a:t>
            </a:r>
          </a:p>
          <a:p>
            <a:pPr>
              <a:spcBef>
                <a:spcPts val="1200"/>
              </a:spcBef>
            </a:pPr>
            <a:r>
              <a:rPr lang="en-US" altLang="zh-CN" sz="2000" dirty="0" smtClean="0"/>
              <a:t>Provide a general tool/way to conduct the cost analysis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22</a:t>
            </a:fld>
            <a:endParaRPr lang="zh-CN" altLang="en-US"/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 smtClean="0"/>
              <a:t>Summary</a:t>
            </a:r>
            <a:endParaRPr lang="zh-CN" alt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pic>
        <p:nvPicPr>
          <p:cNvPr id="7" name="Picture 6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7872984" y="5956241"/>
            <a:ext cx="106984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 dirty="0" smtClean="0">
                <a:solidFill>
                  <a:srgbClr val="C00000"/>
                </a:solidFill>
              </a:rPr>
              <a:t>The End</a:t>
            </a:r>
            <a:endParaRPr lang="zh-CN" altLang="en-US" sz="2000" dirty="0">
              <a:solidFill>
                <a:srgbClr val="C00000"/>
              </a:solidFill>
            </a:endParaRPr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5993880"/>
            <a:ext cx="2322023" cy="7249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855196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2632838"/>
            <a:ext cx="7886700" cy="1325563"/>
          </a:xfrm>
        </p:spPr>
        <p:txBody>
          <a:bodyPr/>
          <a:lstStyle/>
          <a:p>
            <a:pPr algn="ctr"/>
            <a:r>
              <a:rPr lang="en-US" altLang="zh-CN" dirty="0" smtClean="0"/>
              <a:t>Back up</a:t>
            </a:r>
            <a:endParaRPr lang="zh-CN" alt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23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2541702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28650" y="1095479"/>
            <a:ext cx="7886700" cy="4485323"/>
          </a:xfrm>
        </p:spPr>
        <p:txBody>
          <a:bodyPr>
            <a:normAutofit/>
          </a:bodyPr>
          <a:lstStyle/>
          <a:p>
            <a:r>
              <a:rPr lang="en-US" altLang="zh-CN" sz="2000" dirty="0"/>
              <a:t>Machines with the same CPU model may be produced in different </a:t>
            </a:r>
            <a:r>
              <a:rPr lang="en-US" altLang="zh-CN" sz="2000" dirty="0" smtClean="0"/>
              <a:t>years and have been running longer. </a:t>
            </a:r>
          </a:p>
          <a:p>
            <a:pPr lvl="1"/>
            <a:r>
              <a:rPr lang="en-US" altLang="zh-CN" sz="1800" dirty="0" smtClean="0"/>
              <a:t>Aging effect on power consumption is checked</a:t>
            </a:r>
          </a:p>
          <a:p>
            <a:r>
              <a:rPr lang="en-US" altLang="zh-CN" sz="2000" dirty="0" smtClean="0"/>
              <a:t>Check the power usage on 3 CPU models</a:t>
            </a:r>
          </a:p>
          <a:p>
            <a:pPr lvl="1"/>
            <a:r>
              <a:rPr lang="en-US" altLang="zh-CN" sz="1400" dirty="0">
                <a:solidFill>
                  <a:schemeClr val="accent6">
                    <a:lumMod val="75000"/>
                  </a:schemeClr>
                </a:solidFill>
              </a:rPr>
              <a:t>Intel(R)_Xeon(R)_</a:t>
            </a:r>
            <a:r>
              <a:rPr lang="en-US" altLang="zh-CN" sz="1400" dirty="0" smtClean="0">
                <a:solidFill>
                  <a:schemeClr val="accent6">
                    <a:lumMod val="75000"/>
                  </a:schemeClr>
                </a:solidFill>
              </a:rPr>
              <a:t>Silver_4116_2.10GHz:  104 machines (2018-2019), 2 machines (2021-2023)</a:t>
            </a:r>
            <a:endParaRPr lang="zh-CN" altLang="en-US" sz="1400" dirty="0">
              <a:solidFill>
                <a:schemeClr val="accent6">
                  <a:lumMod val="75000"/>
                </a:schemeClr>
              </a:solidFill>
            </a:endParaRPr>
          </a:p>
          <a:p>
            <a:pPr lvl="1"/>
            <a:r>
              <a:rPr lang="en-US" altLang="zh-CN" sz="1400" dirty="0">
                <a:solidFill>
                  <a:schemeClr val="accent6">
                    <a:lumMod val="75000"/>
                  </a:schemeClr>
                </a:solidFill>
              </a:rPr>
              <a:t>Intel(R)_Xeon(R)_</a:t>
            </a:r>
            <a:r>
              <a:rPr lang="en-US" altLang="zh-CN" sz="1400" dirty="0" smtClean="0">
                <a:solidFill>
                  <a:schemeClr val="accent6">
                    <a:lumMod val="75000"/>
                  </a:schemeClr>
                </a:solidFill>
              </a:rPr>
              <a:t>Gold_6326_2.90GHz:  36 machines (2021), 22 machines (2022)</a:t>
            </a:r>
          </a:p>
          <a:p>
            <a:pPr lvl="1"/>
            <a:r>
              <a:rPr lang="en-US" altLang="zh-CN" sz="1400" dirty="0" smtClean="0">
                <a:solidFill>
                  <a:schemeClr val="accent6">
                    <a:lumMod val="75000"/>
                  </a:schemeClr>
                </a:solidFill>
              </a:rPr>
              <a:t>Intel(R</a:t>
            </a:r>
            <a:r>
              <a:rPr lang="en-US" altLang="zh-CN" sz="1400" dirty="0">
                <a:solidFill>
                  <a:schemeClr val="accent6">
                    <a:lumMod val="75000"/>
                  </a:schemeClr>
                </a:solidFill>
              </a:rPr>
              <a:t>)_Xeon(R)_</a:t>
            </a:r>
            <a:r>
              <a:rPr lang="en-US" altLang="zh-CN" sz="1400" dirty="0" smtClean="0">
                <a:solidFill>
                  <a:schemeClr val="accent6">
                    <a:lumMod val="75000"/>
                  </a:schemeClr>
                </a:solidFill>
              </a:rPr>
              <a:t>X5647_2.93GHz:  2 machines (2011-2012), 63 machines (2017)</a:t>
            </a:r>
            <a:endParaRPr lang="zh-CN" altLang="en-US" sz="1400" dirty="0">
              <a:solidFill>
                <a:schemeClr val="accent6">
                  <a:lumMod val="75000"/>
                </a:schemeClr>
              </a:solidFill>
            </a:endParaRPr>
          </a:p>
          <a:p>
            <a:pPr lvl="1"/>
            <a:endParaRPr lang="zh-CN" altLang="en-US" sz="1200" dirty="0"/>
          </a:p>
          <a:p>
            <a:pPr lvl="1"/>
            <a:endParaRPr lang="en-US" altLang="zh-CN" sz="1800" dirty="0" smtClean="0"/>
          </a:p>
          <a:p>
            <a:pPr lvl="1"/>
            <a:endParaRPr lang="en-US" altLang="zh-CN" sz="1600" dirty="0" smtClean="0"/>
          </a:p>
          <a:p>
            <a:pPr lvl="1"/>
            <a:endParaRPr lang="zh-CN" altLang="en-U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918EC4-4178-43CB-AE14-6B5FECEBAF90}" type="slidenum">
              <a:rPr lang="zh-CN" altLang="en-US" smtClean="0"/>
              <a:t>24</a:t>
            </a:fld>
            <a:endParaRPr lang="zh-CN" altLang="en-US"/>
          </a:p>
        </p:txBody>
      </p:sp>
      <p:sp>
        <p:nvSpPr>
          <p:cNvPr id="5" name="Title 1"/>
          <p:cNvSpPr txBox="1">
            <a:spLocks/>
          </p:cNvSpPr>
          <p:nvPr/>
        </p:nvSpPr>
        <p:spPr>
          <a:xfrm>
            <a:off x="628650" y="7753"/>
            <a:ext cx="7886700" cy="96203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 smtClean="0"/>
              <a:t>Machine Age </a:t>
            </a:r>
            <a:endParaRPr lang="zh-CN" alt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pic>
        <p:nvPicPr>
          <p:cNvPr id="7" name="Picture 6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0714" y="3202174"/>
            <a:ext cx="6092190" cy="3655314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2212848" y="3504533"/>
            <a:ext cx="296265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 smtClean="0">
                <a:solidFill>
                  <a:srgbClr val="C00000"/>
                </a:solidFill>
              </a:rPr>
              <a:t>As expected, no degradation observed over the years </a:t>
            </a:r>
            <a:endParaRPr lang="zh-CN" altLang="en-US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524826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7753"/>
            <a:ext cx="7886700" cy="962031"/>
          </a:xfrm>
        </p:spPr>
        <p:txBody>
          <a:bodyPr/>
          <a:lstStyle/>
          <a:p>
            <a:pPr algn="ctr"/>
            <a:r>
              <a:rPr lang="en-US" altLang="zh-CN" dirty="0" smtClean="0"/>
              <a:t>HS06 Comparison</a:t>
            </a:r>
            <a:endParaRPr lang="zh-CN" alt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62786" y="1226474"/>
            <a:ext cx="7886700" cy="4351338"/>
          </a:xfrm>
        </p:spPr>
        <p:txBody>
          <a:bodyPr/>
          <a:lstStyle/>
          <a:p>
            <a:r>
              <a:rPr lang="en-US" altLang="zh-CN" sz="2000" dirty="0" smtClean="0"/>
              <a:t>The average HS06 per machine</a:t>
            </a:r>
            <a:endParaRPr lang="zh-CN" alt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446" y="133448"/>
            <a:ext cx="1517904" cy="783277"/>
          </a:xfrm>
          <a:prstGeom prst="rect">
            <a:avLst/>
          </a:prstGeom>
        </p:spPr>
      </p:pic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84E949-AF54-4241-8704-19E779C1C3C5}" type="slidenum">
              <a:rPr lang="zh-CN" altLang="en-US" smtClean="0"/>
              <a:t>25</a:t>
            </a:fld>
            <a:endParaRPr lang="zh-CN" altLang="en-US"/>
          </a:p>
        </p:txBody>
      </p:sp>
      <p:pic>
        <p:nvPicPr>
          <p:cNvPr id="11" name="Picture 10" descr="A picture containing text, map&#10;&#10;Description generated with very high confidence">
            <a:extLst>
              <a:ext uri="{FF2B5EF4-FFF2-40B4-BE49-F238E27FC236}">
                <a16:creationId xmlns:a16="http://schemas.microsoft.com/office/drawing/2014/main" xmlns="" id="{D69F7473-141B-4371-85E5-8C2B191E89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29600" y="7752"/>
            <a:ext cx="914400" cy="910111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8650" y="1695264"/>
            <a:ext cx="7890559" cy="4734336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4873752" y="1580807"/>
            <a:ext cx="283464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endParaRPr lang="zh-CN" altLang="en-US" dirty="0"/>
          </a:p>
        </p:txBody>
      </p:sp>
    </p:spTree>
    <p:extLst>
      <p:ext uri="{BB962C8B-B14F-4D97-AF65-F5344CB8AC3E}">
        <p14:creationId xmlns:p14="http://schemas.microsoft.com/office/powerpoint/2010/main" val="40715668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5204</TotalTime>
  <Words>1576</Words>
  <Application>Microsoft Office PowerPoint</Application>
  <PresentationFormat>On-screen Show (4:3)</PresentationFormat>
  <Paragraphs>376</Paragraphs>
  <Slides>25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32" baseType="lpstr">
      <vt:lpstr>Arial Unicode MS</vt:lpstr>
      <vt:lpstr>宋体</vt:lpstr>
      <vt:lpstr>Arial</vt:lpstr>
      <vt:lpstr>Calibri</vt:lpstr>
      <vt:lpstr>Calibri Light</vt:lpstr>
      <vt:lpstr>Cambria Math</vt:lpstr>
      <vt:lpstr>Office Theme</vt:lpstr>
      <vt:lpstr>Holistic Cost Analysis of Running a Computing Center Zhangqier Wang Throughput Computing 2025 June. 4th  2025</vt:lpstr>
      <vt:lpstr>PowerPoint Presentation</vt:lpstr>
      <vt:lpstr>PowerPoint Presentation</vt:lpstr>
      <vt:lpstr>PowerPoint Presentation</vt:lpstr>
      <vt:lpstr>MIT Tier 2 Center</vt:lpstr>
      <vt:lpstr>Holistic Cost Analysis on MIT T2</vt:lpstr>
      <vt:lpstr>PowerPoint Presentation</vt:lpstr>
      <vt:lpstr>PowerPoint Presentation</vt:lpstr>
      <vt:lpstr>PowerPoint Presentation</vt:lpstr>
      <vt:lpstr>MIT Tier 2 CPU usage</vt:lpstr>
      <vt:lpstr>CPU Usage Comparison</vt:lpstr>
      <vt:lpstr>Power/Core Comparison</vt:lpstr>
      <vt:lpstr>Power/HS06 Comparison</vt:lpstr>
      <vt:lpstr>PowerPoint Presentation</vt:lpstr>
      <vt:lpstr>PowerPoint Presentation</vt:lpstr>
      <vt:lpstr>Example Cost Analysis</vt:lpstr>
      <vt:lpstr>Cost Summary </vt:lpstr>
      <vt:lpstr>Universal Cost Analysis Tool</vt:lpstr>
      <vt:lpstr>PowerPoint Presentation</vt:lpstr>
      <vt:lpstr>PowerPoint Presentation</vt:lpstr>
      <vt:lpstr>PowerPoint Presentation</vt:lpstr>
      <vt:lpstr>PowerPoint Presentation</vt:lpstr>
      <vt:lpstr>Back up</vt:lpstr>
      <vt:lpstr>PowerPoint Presentation</vt:lpstr>
      <vt:lpstr>HS06 Comparison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The subMIT Cluster Zhangqier Wang subMIT Workshop Jan. 25th 2022</dc:title>
  <dc:creator>qier</dc:creator>
  <cp:lastModifiedBy>qier</cp:lastModifiedBy>
  <cp:revision>328</cp:revision>
  <dcterms:created xsi:type="dcterms:W3CDTF">2022-01-18T19:33:57Z</dcterms:created>
  <dcterms:modified xsi:type="dcterms:W3CDTF">2025-06-03T14:29:07Z</dcterms:modified>
</cp:coreProperties>
</file>