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320" r:id="rId3"/>
    <p:sldId id="323" r:id="rId4"/>
    <p:sldId id="334" r:id="rId5"/>
    <p:sldId id="324" r:id="rId6"/>
    <p:sldId id="327" r:id="rId7"/>
    <p:sldId id="335" r:id="rId8"/>
    <p:sldId id="32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32FF"/>
    <a:srgbClr val="FE1E0D"/>
    <a:srgbClr val="1B1B1B"/>
    <a:srgbClr val="FFFB13"/>
    <a:srgbClr val="66D8FE"/>
    <a:srgbClr val="88DEFE"/>
    <a:srgbClr val="FFDE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5BEEE-EF6A-4DCC-B373-7390F7FAE6C2}" v="550" dt="2025-06-03T17:49:21.568"/>
    <p1510:client id="{457E4D58-5FB5-4ED5-A4B0-4BC54299A70A}" v="272" dt="2025-06-04T05:01:59.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68"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0B7BA-7F7F-46D2-A369-3AEE99783E9F}"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24CEF-5FCB-43BB-AA29-9AFE2987D1B4}" type="slidenum">
              <a:rPr lang="en-US" smtClean="0"/>
              <a:t>‹#›</a:t>
            </a:fld>
            <a:endParaRPr lang="en-US"/>
          </a:p>
        </p:txBody>
      </p:sp>
    </p:spTree>
    <p:extLst>
      <p:ext uri="{BB962C8B-B14F-4D97-AF65-F5344CB8AC3E}">
        <p14:creationId xmlns:p14="http://schemas.microsoft.com/office/powerpoint/2010/main" val="304593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C0581-901A-A152-8619-9858E4CD6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B72D41-C06F-89B3-462B-8E10697196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1A9C6-46B0-83F3-5990-64EC6B7927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A1E24AF-80F8-F97A-7F99-6A0CD66064AB}"/>
              </a:ext>
            </a:extLst>
          </p:cNvPr>
          <p:cNvSpPr>
            <a:spLocks noGrp="1"/>
          </p:cNvSpPr>
          <p:nvPr>
            <p:ph type="sldNum" sz="quarter" idx="5"/>
          </p:nvPr>
        </p:nvSpPr>
        <p:spPr/>
        <p:txBody>
          <a:bodyPr/>
          <a:lstStyle/>
          <a:p>
            <a:fld id="{D88E6DF6-5F97-4A19-8A23-D707080E8EC2}" type="slidenum">
              <a:rPr lang="en-US" smtClean="0"/>
              <a:t>2</a:t>
            </a:fld>
            <a:endParaRPr lang="en-US"/>
          </a:p>
        </p:txBody>
      </p:sp>
    </p:spTree>
    <p:extLst>
      <p:ext uri="{BB962C8B-B14F-4D97-AF65-F5344CB8AC3E}">
        <p14:creationId xmlns:p14="http://schemas.microsoft.com/office/powerpoint/2010/main" val="368910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61EFB-B14C-A0D0-FA34-B33460F7D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FBC14-8BA9-936D-929E-D4B41FF09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740A6E-0D12-E29E-F3C8-6D6A5C63C3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267433-9D6B-EEA0-9502-E8BE69AC0C24}"/>
              </a:ext>
            </a:extLst>
          </p:cNvPr>
          <p:cNvSpPr>
            <a:spLocks noGrp="1"/>
          </p:cNvSpPr>
          <p:nvPr>
            <p:ph type="sldNum" sz="quarter" idx="5"/>
          </p:nvPr>
        </p:nvSpPr>
        <p:spPr/>
        <p:txBody>
          <a:bodyPr/>
          <a:lstStyle/>
          <a:p>
            <a:fld id="{D88E6DF6-5F97-4A19-8A23-D707080E8EC2}" type="slidenum">
              <a:rPr lang="en-US" smtClean="0"/>
              <a:t>3</a:t>
            </a:fld>
            <a:endParaRPr lang="en-US"/>
          </a:p>
        </p:txBody>
      </p:sp>
    </p:spTree>
    <p:extLst>
      <p:ext uri="{BB962C8B-B14F-4D97-AF65-F5344CB8AC3E}">
        <p14:creationId xmlns:p14="http://schemas.microsoft.com/office/powerpoint/2010/main" val="232374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3790-E97B-F8F6-5DE5-190B8A357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7F6CC-51D0-2EF0-CDC6-71CA67487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FF6242-EB34-60AC-C6F8-3287D0A4F2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7F5361-B726-5CB7-DB46-715815CD1AC2}"/>
              </a:ext>
            </a:extLst>
          </p:cNvPr>
          <p:cNvSpPr>
            <a:spLocks noGrp="1"/>
          </p:cNvSpPr>
          <p:nvPr>
            <p:ph type="sldNum" sz="quarter" idx="5"/>
          </p:nvPr>
        </p:nvSpPr>
        <p:spPr/>
        <p:txBody>
          <a:bodyPr/>
          <a:lstStyle/>
          <a:p>
            <a:fld id="{D88E6DF6-5F97-4A19-8A23-D707080E8EC2}" type="slidenum">
              <a:rPr lang="en-US" smtClean="0"/>
              <a:t>4</a:t>
            </a:fld>
            <a:endParaRPr lang="en-US"/>
          </a:p>
        </p:txBody>
      </p:sp>
    </p:spTree>
    <p:extLst>
      <p:ext uri="{BB962C8B-B14F-4D97-AF65-F5344CB8AC3E}">
        <p14:creationId xmlns:p14="http://schemas.microsoft.com/office/powerpoint/2010/main" val="246660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EE706-9FCB-5FA1-0DAA-EE6AC5E55A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F354A-52BD-F5A0-8319-6D8A07DD4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C2B45-139A-4A85-B5A3-18BB18D43B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2CB727-86E5-973D-0BB7-80B8F826C790}"/>
              </a:ext>
            </a:extLst>
          </p:cNvPr>
          <p:cNvSpPr>
            <a:spLocks noGrp="1"/>
          </p:cNvSpPr>
          <p:nvPr>
            <p:ph type="sldNum" sz="quarter" idx="5"/>
          </p:nvPr>
        </p:nvSpPr>
        <p:spPr/>
        <p:txBody>
          <a:bodyPr/>
          <a:lstStyle/>
          <a:p>
            <a:fld id="{D88E6DF6-5F97-4A19-8A23-D707080E8EC2}" type="slidenum">
              <a:rPr lang="en-US" smtClean="0"/>
              <a:t>5</a:t>
            </a:fld>
            <a:endParaRPr lang="en-US"/>
          </a:p>
        </p:txBody>
      </p:sp>
    </p:spTree>
    <p:extLst>
      <p:ext uri="{BB962C8B-B14F-4D97-AF65-F5344CB8AC3E}">
        <p14:creationId xmlns:p14="http://schemas.microsoft.com/office/powerpoint/2010/main" val="199450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A9DC2-5140-6003-B039-5EA69EE9B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B2756-E8C8-6B4F-BCA3-4E881B57EA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C7378-EAAD-0579-6371-922D31BE55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04694A-3730-4E87-140B-1EC0FD06367B}"/>
              </a:ext>
            </a:extLst>
          </p:cNvPr>
          <p:cNvSpPr>
            <a:spLocks noGrp="1"/>
          </p:cNvSpPr>
          <p:nvPr>
            <p:ph type="sldNum" sz="quarter" idx="5"/>
          </p:nvPr>
        </p:nvSpPr>
        <p:spPr/>
        <p:txBody>
          <a:bodyPr/>
          <a:lstStyle/>
          <a:p>
            <a:fld id="{D88E6DF6-5F97-4A19-8A23-D707080E8EC2}" type="slidenum">
              <a:rPr lang="en-US" smtClean="0"/>
              <a:t>6</a:t>
            </a:fld>
            <a:endParaRPr lang="en-US"/>
          </a:p>
        </p:txBody>
      </p:sp>
    </p:spTree>
    <p:extLst>
      <p:ext uri="{BB962C8B-B14F-4D97-AF65-F5344CB8AC3E}">
        <p14:creationId xmlns:p14="http://schemas.microsoft.com/office/powerpoint/2010/main" val="298906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F5BCD-3748-DE67-BFE8-B4794D3CD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F86A3-7B08-EAE6-C3BD-9B56D636FE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C33110-50E6-8EFF-B85D-F0CB02B0AC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2B1527-B11E-86A5-6AAC-F5A1CE695952}"/>
              </a:ext>
            </a:extLst>
          </p:cNvPr>
          <p:cNvSpPr>
            <a:spLocks noGrp="1"/>
          </p:cNvSpPr>
          <p:nvPr>
            <p:ph type="sldNum" sz="quarter" idx="5"/>
          </p:nvPr>
        </p:nvSpPr>
        <p:spPr/>
        <p:txBody>
          <a:bodyPr/>
          <a:lstStyle/>
          <a:p>
            <a:fld id="{D88E6DF6-5F97-4A19-8A23-D707080E8EC2}" type="slidenum">
              <a:rPr lang="en-US" smtClean="0"/>
              <a:t>7</a:t>
            </a:fld>
            <a:endParaRPr lang="en-US"/>
          </a:p>
        </p:txBody>
      </p:sp>
    </p:spTree>
    <p:extLst>
      <p:ext uri="{BB962C8B-B14F-4D97-AF65-F5344CB8AC3E}">
        <p14:creationId xmlns:p14="http://schemas.microsoft.com/office/powerpoint/2010/main" val="86158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14D69-C9F1-79E6-E479-A1F3ABD2A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3B22A7-CEB5-FAB2-2F70-83968BE0F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CB161-6CE3-DEED-E378-ED9A6E5AE1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A769CE-4238-425D-309B-6705562B7183}"/>
              </a:ext>
            </a:extLst>
          </p:cNvPr>
          <p:cNvSpPr>
            <a:spLocks noGrp="1"/>
          </p:cNvSpPr>
          <p:nvPr>
            <p:ph type="sldNum" sz="quarter" idx="5"/>
          </p:nvPr>
        </p:nvSpPr>
        <p:spPr/>
        <p:txBody>
          <a:bodyPr/>
          <a:lstStyle/>
          <a:p>
            <a:fld id="{D88E6DF6-5F97-4A19-8A23-D707080E8EC2}" type="slidenum">
              <a:rPr lang="en-US" smtClean="0"/>
              <a:t>8</a:t>
            </a:fld>
            <a:endParaRPr lang="en-US"/>
          </a:p>
        </p:txBody>
      </p:sp>
    </p:spTree>
    <p:extLst>
      <p:ext uri="{BB962C8B-B14F-4D97-AF65-F5344CB8AC3E}">
        <p14:creationId xmlns:p14="http://schemas.microsoft.com/office/powerpoint/2010/main" val="350578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069D0-FBE5-1CB1-8FAD-41BAE2C738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CAE734-DCE5-C628-CED2-AB447C6E0A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2F0E41-DE03-6B9D-42E5-044A1EB2107C}"/>
              </a:ext>
            </a:extLst>
          </p:cNvPr>
          <p:cNvSpPr>
            <a:spLocks noGrp="1"/>
          </p:cNvSpPr>
          <p:nvPr>
            <p:ph type="dt" sz="half" idx="10"/>
          </p:nvPr>
        </p:nvSpPr>
        <p:spPr/>
        <p:txBody>
          <a:bodyPr/>
          <a:lstStyle/>
          <a:p>
            <a:fld id="{3F5CDA65-3E27-43C5-B753-A7951939BFB1}" type="datetimeFigureOut">
              <a:rPr lang="en-US" smtClean="0"/>
              <a:t>6/4/2025</a:t>
            </a:fld>
            <a:endParaRPr lang="en-US"/>
          </a:p>
        </p:txBody>
      </p:sp>
      <p:sp>
        <p:nvSpPr>
          <p:cNvPr id="5" name="Footer Placeholder 4">
            <a:extLst>
              <a:ext uri="{FF2B5EF4-FFF2-40B4-BE49-F238E27FC236}">
                <a16:creationId xmlns:a16="http://schemas.microsoft.com/office/drawing/2014/main" id="{B8170C4B-0470-D438-A62D-247550656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71DB1-5162-8F62-95E2-510EF4F0C116}"/>
              </a:ext>
            </a:extLst>
          </p:cNvPr>
          <p:cNvSpPr>
            <a:spLocks noGrp="1"/>
          </p:cNvSpPr>
          <p:nvPr>
            <p:ph type="sldNum" sz="quarter" idx="12"/>
          </p:nvPr>
        </p:nvSpPr>
        <p:spPr/>
        <p:txBody>
          <a:bodyPr/>
          <a:lstStyle/>
          <a:p>
            <a:fld id="{10D9C253-AF89-48AF-9718-367602E8E8DB}" type="slidenum">
              <a:rPr lang="en-US" smtClean="0"/>
              <a:t>‹#›</a:t>
            </a:fld>
            <a:endParaRPr lang="en-US"/>
          </a:p>
        </p:txBody>
      </p:sp>
    </p:spTree>
    <p:extLst>
      <p:ext uri="{BB962C8B-B14F-4D97-AF65-F5344CB8AC3E}">
        <p14:creationId xmlns:p14="http://schemas.microsoft.com/office/powerpoint/2010/main" val="219502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0EB18-FC44-7194-E269-1B4F035575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AD5E1A-066E-621F-FA16-049F31A75B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68B30-E3A5-D4ED-DFC6-BA65E734EAB9}"/>
              </a:ext>
            </a:extLst>
          </p:cNvPr>
          <p:cNvSpPr>
            <a:spLocks noGrp="1"/>
          </p:cNvSpPr>
          <p:nvPr>
            <p:ph type="dt" sz="half" idx="10"/>
          </p:nvPr>
        </p:nvSpPr>
        <p:spPr/>
        <p:txBody>
          <a:bodyPr/>
          <a:lstStyle/>
          <a:p>
            <a:fld id="{3F5CDA65-3E27-43C5-B753-A7951939BFB1}" type="datetimeFigureOut">
              <a:rPr lang="en-US" smtClean="0"/>
              <a:t>6/4/2025</a:t>
            </a:fld>
            <a:endParaRPr lang="en-US"/>
          </a:p>
        </p:txBody>
      </p:sp>
      <p:sp>
        <p:nvSpPr>
          <p:cNvPr id="5" name="Footer Placeholder 4">
            <a:extLst>
              <a:ext uri="{FF2B5EF4-FFF2-40B4-BE49-F238E27FC236}">
                <a16:creationId xmlns:a16="http://schemas.microsoft.com/office/drawing/2014/main" id="{899C4559-30F6-E4F8-5AA8-3CB2EB84F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AE490-D021-B347-F663-7E6942C15A22}"/>
              </a:ext>
            </a:extLst>
          </p:cNvPr>
          <p:cNvSpPr>
            <a:spLocks noGrp="1"/>
          </p:cNvSpPr>
          <p:nvPr>
            <p:ph type="sldNum" sz="quarter" idx="12"/>
          </p:nvPr>
        </p:nvSpPr>
        <p:spPr/>
        <p:txBody>
          <a:bodyPr/>
          <a:lstStyle/>
          <a:p>
            <a:fld id="{10D9C253-AF89-48AF-9718-367602E8E8DB}" type="slidenum">
              <a:rPr lang="en-US" smtClean="0"/>
              <a:t>‹#›</a:t>
            </a:fld>
            <a:endParaRPr lang="en-US"/>
          </a:p>
        </p:txBody>
      </p:sp>
    </p:spTree>
    <p:extLst>
      <p:ext uri="{BB962C8B-B14F-4D97-AF65-F5344CB8AC3E}">
        <p14:creationId xmlns:p14="http://schemas.microsoft.com/office/powerpoint/2010/main" val="264812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7365BA-38DF-4FA2-1508-2F490402BE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C54E25-110A-9B73-8226-66554ED9B7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CDE48-19D7-CEBE-0E30-16DA3C18AADD}"/>
              </a:ext>
            </a:extLst>
          </p:cNvPr>
          <p:cNvSpPr>
            <a:spLocks noGrp="1"/>
          </p:cNvSpPr>
          <p:nvPr>
            <p:ph type="dt" sz="half" idx="10"/>
          </p:nvPr>
        </p:nvSpPr>
        <p:spPr/>
        <p:txBody>
          <a:bodyPr/>
          <a:lstStyle/>
          <a:p>
            <a:fld id="{3F5CDA65-3E27-43C5-B753-A7951939BFB1}" type="datetimeFigureOut">
              <a:rPr lang="en-US" smtClean="0"/>
              <a:t>6/4/2025</a:t>
            </a:fld>
            <a:endParaRPr lang="en-US"/>
          </a:p>
        </p:txBody>
      </p:sp>
      <p:sp>
        <p:nvSpPr>
          <p:cNvPr id="5" name="Footer Placeholder 4">
            <a:extLst>
              <a:ext uri="{FF2B5EF4-FFF2-40B4-BE49-F238E27FC236}">
                <a16:creationId xmlns:a16="http://schemas.microsoft.com/office/drawing/2014/main" id="{0D25AC81-8FEE-F908-FA45-D63791539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FA3BE-7DFE-D826-D952-57D09FEA28B6}"/>
              </a:ext>
            </a:extLst>
          </p:cNvPr>
          <p:cNvSpPr>
            <a:spLocks noGrp="1"/>
          </p:cNvSpPr>
          <p:nvPr>
            <p:ph type="sldNum" sz="quarter" idx="12"/>
          </p:nvPr>
        </p:nvSpPr>
        <p:spPr/>
        <p:txBody>
          <a:bodyPr/>
          <a:lstStyle/>
          <a:p>
            <a:fld id="{10D9C253-AF89-48AF-9718-367602E8E8DB}" type="slidenum">
              <a:rPr lang="en-US" smtClean="0"/>
              <a:t>‹#›</a:t>
            </a:fld>
            <a:endParaRPr lang="en-US"/>
          </a:p>
        </p:txBody>
      </p:sp>
    </p:spTree>
    <p:extLst>
      <p:ext uri="{BB962C8B-B14F-4D97-AF65-F5344CB8AC3E}">
        <p14:creationId xmlns:p14="http://schemas.microsoft.com/office/powerpoint/2010/main" val="270200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63DF-A2B1-24B6-40DE-6F588BA783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201466-1D16-2CF0-54C2-A2F266DD47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7E840-CCB0-FD6C-837B-D4543030913F}"/>
              </a:ext>
            </a:extLst>
          </p:cNvPr>
          <p:cNvSpPr>
            <a:spLocks noGrp="1"/>
          </p:cNvSpPr>
          <p:nvPr>
            <p:ph type="dt" sz="half" idx="10"/>
          </p:nvPr>
        </p:nvSpPr>
        <p:spPr/>
        <p:txBody>
          <a:bodyPr/>
          <a:lstStyle/>
          <a:p>
            <a:fld id="{3F5CDA65-3E27-43C5-B753-A7951939BFB1}" type="datetimeFigureOut">
              <a:rPr lang="en-US" smtClean="0"/>
              <a:t>6/4/2025</a:t>
            </a:fld>
            <a:endParaRPr lang="en-US"/>
          </a:p>
        </p:txBody>
      </p:sp>
      <p:sp>
        <p:nvSpPr>
          <p:cNvPr id="5" name="Footer Placeholder 4">
            <a:extLst>
              <a:ext uri="{FF2B5EF4-FFF2-40B4-BE49-F238E27FC236}">
                <a16:creationId xmlns:a16="http://schemas.microsoft.com/office/drawing/2014/main" id="{6DF1B1F0-4BA6-4B0E-7692-548AC11ED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87EC4-E504-1A2D-4CF6-38FC8A7D8C30}"/>
              </a:ext>
            </a:extLst>
          </p:cNvPr>
          <p:cNvSpPr>
            <a:spLocks noGrp="1"/>
          </p:cNvSpPr>
          <p:nvPr>
            <p:ph type="sldNum" sz="quarter" idx="12"/>
          </p:nvPr>
        </p:nvSpPr>
        <p:spPr/>
        <p:txBody>
          <a:bodyPr/>
          <a:lstStyle/>
          <a:p>
            <a:fld id="{10D9C253-AF89-48AF-9718-367602E8E8DB}" type="slidenum">
              <a:rPr lang="en-US" smtClean="0"/>
              <a:t>‹#›</a:t>
            </a:fld>
            <a:endParaRPr lang="en-US"/>
          </a:p>
        </p:txBody>
      </p:sp>
    </p:spTree>
    <p:extLst>
      <p:ext uri="{BB962C8B-B14F-4D97-AF65-F5344CB8AC3E}">
        <p14:creationId xmlns:p14="http://schemas.microsoft.com/office/powerpoint/2010/main" val="367265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A6CE-1A20-9682-4308-077FDFA7AD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4686D3-808A-D203-7D70-21C64C49ED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1F36FC-8EDA-1856-5D95-0AB76EE6A4A2}"/>
              </a:ext>
            </a:extLst>
          </p:cNvPr>
          <p:cNvSpPr>
            <a:spLocks noGrp="1"/>
          </p:cNvSpPr>
          <p:nvPr>
            <p:ph type="dt" sz="half" idx="10"/>
          </p:nvPr>
        </p:nvSpPr>
        <p:spPr/>
        <p:txBody>
          <a:bodyPr/>
          <a:lstStyle/>
          <a:p>
            <a:fld id="{3F5CDA65-3E27-43C5-B753-A7951939BFB1}" type="datetimeFigureOut">
              <a:rPr lang="en-US" smtClean="0"/>
              <a:t>6/4/2025</a:t>
            </a:fld>
            <a:endParaRPr lang="en-US"/>
          </a:p>
        </p:txBody>
      </p:sp>
      <p:sp>
        <p:nvSpPr>
          <p:cNvPr id="5" name="Footer Placeholder 4">
            <a:extLst>
              <a:ext uri="{FF2B5EF4-FFF2-40B4-BE49-F238E27FC236}">
                <a16:creationId xmlns:a16="http://schemas.microsoft.com/office/drawing/2014/main" id="{AF50C3C9-2B7D-89E6-FD35-900F99D94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9E9596-A320-2A9E-F8B3-20168F8D7137}"/>
              </a:ext>
            </a:extLst>
          </p:cNvPr>
          <p:cNvSpPr>
            <a:spLocks noGrp="1"/>
          </p:cNvSpPr>
          <p:nvPr>
            <p:ph type="sldNum" sz="quarter" idx="12"/>
          </p:nvPr>
        </p:nvSpPr>
        <p:spPr/>
        <p:txBody>
          <a:bodyPr/>
          <a:lstStyle/>
          <a:p>
            <a:fld id="{10D9C253-AF89-48AF-9718-367602E8E8DB}" type="slidenum">
              <a:rPr lang="en-US" smtClean="0"/>
              <a:t>‹#›</a:t>
            </a:fld>
            <a:endParaRPr lang="en-US"/>
          </a:p>
        </p:txBody>
      </p:sp>
    </p:spTree>
    <p:extLst>
      <p:ext uri="{BB962C8B-B14F-4D97-AF65-F5344CB8AC3E}">
        <p14:creationId xmlns:p14="http://schemas.microsoft.com/office/powerpoint/2010/main" val="51877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3C6EE-C439-E27C-21CC-E9BC2574C6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97ED4-823F-EE2C-FE15-4A4847C452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232DD2-DAFB-22AA-5E72-2AD27FE7B5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056E5E-85F4-2817-CD94-18B1ADD98417}"/>
              </a:ext>
            </a:extLst>
          </p:cNvPr>
          <p:cNvSpPr>
            <a:spLocks noGrp="1"/>
          </p:cNvSpPr>
          <p:nvPr>
            <p:ph type="dt" sz="half" idx="10"/>
          </p:nvPr>
        </p:nvSpPr>
        <p:spPr/>
        <p:txBody>
          <a:bodyPr/>
          <a:lstStyle/>
          <a:p>
            <a:fld id="{3F5CDA65-3E27-43C5-B753-A7951939BFB1}" type="datetimeFigureOut">
              <a:rPr lang="en-US" smtClean="0"/>
              <a:t>6/4/2025</a:t>
            </a:fld>
            <a:endParaRPr lang="en-US"/>
          </a:p>
        </p:txBody>
      </p:sp>
      <p:sp>
        <p:nvSpPr>
          <p:cNvPr id="6" name="Footer Placeholder 5">
            <a:extLst>
              <a:ext uri="{FF2B5EF4-FFF2-40B4-BE49-F238E27FC236}">
                <a16:creationId xmlns:a16="http://schemas.microsoft.com/office/drawing/2014/main" id="{40578782-2D71-8099-361E-4E2D799F15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EEC00-C142-C50F-0497-BC9441FA2C2F}"/>
              </a:ext>
            </a:extLst>
          </p:cNvPr>
          <p:cNvSpPr>
            <a:spLocks noGrp="1"/>
          </p:cNvSpPr>
          <p:nvPr>
            <p:ph type="sldNum" sz="quarter" idx="12"/>
          </p:nvPr>
        </p:nvSpPr>
        <p:spPr/>
        <p:txBody>
          <a:bodyPr/>
          <a:lstStyle/>
          <a:p>
            <a:fld id="{10D9C253-AF89-48AF-9718-367602E8E8DB}" type="slidenum">
              <a:rPr lang="en-US" smtClean="0"/>
              <a:t>‹#›</a:t>
            </a:fld>
            <a:endParaRPr lang="en-US"/>
          </a:p>
        </p:txBody>
      </p:sp>
    </p:spTree>
    <p:extLst>
      <p:ext uri="{BB962C8B-B14F-4D97-AF65-F5344CB8AC3E}">
        <p14:creationId xmlns:p14="http://schemas.microsoft.com/office/powerpoint/2010/main" val="1758396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BD93-873E-51A2-3B82-F245E9C09A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E3952A-DA9F-30CB-41F4-5881CB3789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C72F98-A9CB-37D3-548C-34080F0A50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DD40D5-5BDB-6FA8-A94D-A5BC0031D3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1183FF-0A01-26EE-4ACB-248B9B9378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C8F675-387C-86B3-135B-555DE49F460F}"/>
              </a:ext>
            </a:extLst>
          </p:cNvPr>
          <p:cNvSpPr>
            <a:spLocks noGrp="1"/>
          </p:cNvSpPr>
          <p:nvPr>
            <p:ph type="dt" sz="half" idx="10"/>
          </p:nvPr>
        </p:nvSpPr>
        <p:spPr/>
        <p:txBody>
          <a:bodyPr/>
          <a:lstStyle/>
          <a:p>
            <a:fld id="{3F5CDA65-3E27-43C5-B753-A7951939BFB1}" type="datetimeFigureOut">
              <a:rPr lang="en-US" smtClean="0"/>
              <a:t>6/4/2025</a:t>
            </a:fld>
            <a:endParaRPr lang="en-US"/>
          </a:p>
        </p:txBody>
      </p:sp>
      <p:sp>
        <p:nvSpPr>
          <p:cNvPr id="8" name="Footer Placeholder 7">
            <a:extLst>
              <a:ext uri="{FF2B5EF4-FFF2-40B4-BE49-F238E27FC236}">
                <a16:creationId xmlns:a16="http://schemas.microsoft.com/office/drawing/2014/main" id="{EA8B2469-5865-C02F-C245-790CD67EA9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734D28-F24C-FE60-A129-7A5A34F4EA4F}"/>
              </a:ext>
            </a:extLst>
          </p:cNvPr>
          <p:cNvSpPr>
            <a:spLocks noGrp="1"/>
          </p:cNvSpPr>
          <p:nvPr>
            <p:ph type="sldNum" sz="quarter" idx="12"/>
          </p:nvPr>
        </p:nvSpPr>
        <p:spPr/>
        <p:txBody>
          <a:bodyPr/>
          <a:lstStyle/>
          <a:p>
            <a:fld id="{10D9C253-AF89-48AF-9718-367602E8E8DB}" type="slidenum">
              <a:rPr lang="en-US" smtClean="0"/>
              <a:t>‹#›</a:t>
            </a:fld>
            <a:endParaRPr lang="en-US"/>
          </a:p>
        </p:txBody>
      </p:sp>
    </p:spTree>
    <p:extLst>
      <p:ext uri="{BB962C8B-B14F-4D97-AF65-F5344CB8AC3E}">
        <p14:creationId xmlns:p14="http://schemas.microsoft.com/office/powerpoint/2010/main" val="141201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7EDD-4832-3854-FBC8-66D488605C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29A129-8771-C1CF-0926-51D2C5A68BCA}"/>
              </a:ext>
            </a:extLst>
          </p:cNvPr>
          <p:cNvSpPr>
            <a:spLocks noGrp="1"/>
          </p:cNvSpPr>
          <p:nvPr>
            <p:ph type="dt" sz="half" idx="10"/>
          </p:nvPr>
        </p:nvSpPr>
        <p:spPr/>
        <p:txBody>
          <a:bodyPr/>
          <a:lstStyle/>
          <a:p>
            <a:fld id="{3F5CDA65-3E27-43C5-B753-A7951939BFB1}" type="datetimeFigureOut">
              <a:rPr lang="en-US" smtClean="0"/>
              <a:t>6/4/2025</a:t>
            </a:fld>
            <a:endParaRPr lang="en-US"/>
          </a:p>
        </p:txBody>
      </p:sp>
      <p:sp>
        <p:nvSpPr>
          <p:cNvPr id="4" name="Footer Placeholder 3">
            <a:extLst>
              <a:ext uri="{FF2B5EF4-FFF2-40B4-BE49-F238E27FC236}">
                <a16:creationId xmlns:a16="http://schemas.microsoft.com/office/drawing/2014/main" id="{2B6AEEA2-64BA-268D-FF1A-116C90BA23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3037A1-AE14-73F0-9AB1-88FA85B8053E}"/>
              </a:ext>
            </a:extLst>
          </p:cNvPr>
          <p:cNvSpPr>
            <a:spLocks noGrp="1"/>
          </p:cNvSpPr>
          <p:nvPr>
            <p:ph type="sldNum" sz="quarter" idx="12"/>
          </p:nvPr>
        </p:nvSpPr>
        <p:spPr/>
        <p:txBody>
          <a:bodyPr/>
          <a:lstStyle/>
          <a:p>
            <a:fld id="{10D9C253-AF89-48AF-9718-367602E8E8DB}" type="slidenum">
              <a:rPr lang="en-US" smtClean="0"/>
              <a:t>‹#›</a:t>
            </a:fld>
            <a:endParaRPr lang="en-US"/>
          </a:p>
        </p:txBody>
      </p:sp>
    </p:spTree>
    <p:extLst>
      <p:ext uri="{BB962C8B-B14F-4D97-AF65-F5344CB8AC3E}">
        <p14:creationId xmlns:p14="http://schemas.microsoft.com/office/powerpoint/2010/main" val="423910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F9ACF9-FF4F-9578-7E7B-137E054C302B}"/>
              </a:ext>
            </a:extLst>
          </p:cNvPr>
          <p:cNvSpPr>
            <a:spLocks noGrp="1"/>
          </p:cNvSpPr>
          <p:nvPr>
            <p:ph type="dt" sz="half" idx="10"/>
          </p:nvPr>
        </p:nvSpPr>
        <p:spPr/>
        <p:txBody>
          <a:bodyPr/>
          <a:lstStyle/>
          <a:p>
            <a:fld id="{3F5CDA65-3E27-43C5-B753-A7951939BFB1}" type="datetimeFigureOut">
              <a:rPr lang="en-US" smtClean="0"/>
              <a:t>6/4/2025</a:t>
            </a:fld>
            <a:endParaRPr lang="en-US"/>
          </a:p>
        </p:txBody>
      </p:sp>
      <p:sp>
        <p:nvSpPr>
          <p:cNvPr id="3" name="Footer Placeholder 2">
            <a:extLst>
              <a:ext uri="{FF2B5EF4-FFF2-40B4-BE49-F238E27FC236}">
                <a16:creationId xmlns:a16="http://schemas.microsoft.com/office/drawing/2014/main" id="{8F38C6DA-2223-592C-D2A4-30C101F081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6429AC-26AF-8673-3733-A925BE4E514F}"/>
              </a:ext>
            </a:extLst>
          </p:cNvPr>
          <p:cNvSpPr>
            <a:spLocks noGrp="1"/>
          </p:cNvSpPr>
          <p:nvPr>
            <p:ph type="sldNum" sz="quarter" idx="12"/>
          </p:nvPr>
        </p:nvSpPr>
        <p:spPr/>
        <p:txBody>
          <a:bodyPr/>
          <a:lstStyle/>
          <a:p>
            <a:fld id="{10D9C253-AF89-48AF-9718-367602E8E8DB}" type="slidenum">
              <a:rPr lang="en-US" smtClean="0"/>
              <a:t>‹#›</a:t>
            </a:fld>
            <a:endParaRPr lang="en-US"/>
          </a:p>
        </p:txBody>
      </p:sp>
    </p:spTree>
    <p:extLst>
      <p:ext uri="{BB962C8B-B14F-4D97-AF65-F5344CB8AC3E}">
        <p14:creationId xmlns:p14="http://schemas.microsoft.com/office/powerpoint/2010/main" val="25304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654AB-A451-0E21-8082-D57897ABCD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9AABB3-5037-4401-803B-9956A55B0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AAFF67-C015-D65E-4A3C-F851F8EFC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67472D-57A7-4DE7-59D8-D8BDF64D89B8}"/>
              </a:ext>
            </a:extLst>
          </p:cNvPr>
          <p:cNvSpPr>
            <a:spLocks noGrp="1"/>
          </p:cNvSpPr>
          <p:nvPr>
            <p:ph type="dt" sz="half" idx="10"/>
          </p:nvPr>
        </p:nvSpPr>
        <p:spPr/>
        <p:txBody>
          <a:bodyPr/>
          <a:lstStyle/>
          <a:p>
            <a:fld id="{3F5CDA65-3E27-43C5-B753-A7951939BFB1}" type="datetimeFigureOut">
              <a:rPr lang="en-US" smtClean="0"/>
              <a:t>6/4/2025</a:t>
            </a:fld>
            <a:endParaRPr lang="en-US"/>
          </a:p>
        </p:txBody>
      </p:sp>
      <p:sp>
        <p:nvSpPr>
          <p:cNvPr id="6" name="Footer Placeholder 5">
            <a:extLst>
              <a:ext uri="{FF2B5EF4-FFF2-40B4-BE49-F238E27FC236}">
                <a16:creationId xmlns:a16="http://schemas.microsoft.com/office/drawing/2014/main" id="{2BD39321-6615-F665-8E48-5F74EFD3F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7AE86-D48C-9564-CD81-25EE797678F5}"/>
              </a:ext>
            </a:extLst>
          </p:cNvPr>
          <p:cNvSpPr>
            <a:spLocks noGrp="1"/>
          </p:cNvSpPr>
          <p:nvPr>
            <p:ph type="sldNum" sz="quarter" idx="12"/>
          </p:nvPr>
        </p:nvSpPr>
        <p:spPr/>
        <p:txBody>
          <a:bodyPr/>
          <a:lstStyle/>
          <a:p>
            <a:fld id="{10D9C253-AF89-48AF-9718-367602E8E8DB}" type="slidenum">
              <a:rPr lang="en-US" smtClean="0"/>
              <a:t>‹#›</a:t>
            </a:fld>
            <a:endParaRPr lang="en-US"/>
          </a:p>
        </p:txBody>
      </p:sp>
    </p:spTree>
    <p:extLst>
      <p:ext uri="{BB962C8B-B14F-4D97-AF65-F5344CB8AC3E}">
        <p14:creationId xmlns:p14="http://schemas.microsoft.com/office/powerpoint/2010/main" val="3291881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54B3-D5CB-9311-F1D0-CDA70E0E7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EBCA0C-6D9F-232D-BFF3-189722064A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8C0123-D017-69A9-62D9-09D8A7829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4D5D62-5C9A-D49C-04F6-39C65825B350}"/>
              </a:ext>
            </a:extLst>
          </p:cNvPr>
          <p:cNvSpPr>
            <a:spLocks noGrp="1"/>
          </p:cNvSpPr>
          <p:nvPr>
            <p:ph type="dt" sz="half" idx="10"/>
          </p:nvPr>
        </p:nvSpPr>
        <p:spPr/>
        <p:txBody>
          <a:bodyPr/>
          <a:lstStyle/>
          <a:p>
            <a:fld id="{3F5CDA65-3E27-43C5-B753-A7951939BFB1}" type="datetimeFigureOut">
              <a:rPr lang="en-US" smtClean="0"/>
              <a:t>6/4/2025</a:t>
            </a:fld>
            <a:endParaRPr lang="en-US"/>
          </a:p>
        </p:txBody>
      </p:sp>
      <p:sp>
        <p:nvSpPr>
          <p:cNvPr id="6" name="Footer Placeholder 5">
            <a:extLst>
              <a:ext uri="{FF2B5EF4-FFF2-40B4-BE49-F238E27FC236}">
                <a16:creationId xmlns:a16="http://schemas.microsoft.com/office/drawing/2014/main" id="{1CECD0F0-4E62-BAC3-7300-4E24FE1B2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C79812-8C54-931D-17D8-7920D88CA441}"/>
              </a:ext>
            </a:extLst>
          </p:cNvPr>
          <p:cNvSpPr>
            <a:spLocks noGrp="1"/>
          </p:cNvSpPr>
          <p:nvPr>
            <p:ph type="sldNum" sz="quarter" idx="12"/>
          </p:nvPr>
        </p:nvSpPr>
        <p:spPr/>
        <p:txBody>
          <a:bodyPr/>
          <a:lstStyle/>
          <a:p>
            <a:fld id="{10D9C253-AF89-48AF-9718-367602E8E8DB}" type="slidenum">
              <a:rPr lang="en-US" smtClean="0"/>
              <a:t>‹#›</a:t>
            </a:fld>
            <a:endParaRPr lang="en-US"/>
          </a:p>
        </p:txBody>
      </p:sp>
    </p:spTree>
    <p:extLst>
      <p:ext uri="{BB962C8B-B14F-4D97-AF65-F5344CB8AC3E}">
        <p14:creationId xmlns:p14="http://schemas.microsoft.com/office/powerpoint/2010/main" val="42415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BFB64-E07E-5891-4CEC-0F9484C854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ED70AB-C319-9802-29AF-1E14F72944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5B5AEE-56B0-4E61-8C49-76C2ADF77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5CDA65-3E27-43C5-B753-A7951939BFB1}" type="datetimeFigureOut">
              <a:rPr lang="en-US" smtClean="0"/>
              <a:t>6/4/2025</a:t>
            </a:fld>
            <a:endParaRPr lang="en-US"/>
          </a:p>
        </p:txBody>
      </p:sp>
      <p:sp>
        <p:nvSpPr>
          <p:cNvPr id="5" name="Footer Placeholder 4">
            <a:extLst>
              <a:ext uri="{FF2B5EF4-FFF2-40B4-BE49-F238E27FC236}">
                <a16:creationId xmlns:a16="http://schemas.microsoft.com/office/drawing/2014/main" id="{123EEBC0-A63E-8E56-6205-29CACA8523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9557657-EDB0-5BD3-FECB-B1952F9902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D9C253-AF89-48AF-9718-367602E8E8DB}" type="slidenum">
              <a:rPr lang="en-US" smtClean="0"/>
              <a:t>‹#›</a:t>
            </a:fld>
            <a:endParaRPr lang="en-US"/>
          </a:p>
        </p:txBody>
      </p:sp>
    </p:spTree>
    <p:extLst>
      <p:ext uri="{BB962C8B-B14F-4D97-AF65-F5344CB8AC3E}">
        <p14:creationId xmlns:p14="http://schemas.microsoft.com/office/powerpoint/2010/main" val="3223950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arxiv.org/abs/2209.01318" TargetMode="External"/><Relationship Id="rId5" Type="http://schemas.openxmlformats.org/officeDocument/2006/relationships/hyperlink" Target="https://arxiv.org/abs/2303.08533"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arxiv.org/abs/2203.07964" TargetMode="External"/><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uoncollider.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uoncollider.web.cern.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26309-0944-7FB7-AD26-02AE177D9B54}"/>
              </a:ext>
            </a:extLst>
          </p:cNvPr>
          <p:cNvSpPr>
            <a:spLocks noGrp="1"/>
          </p:cNvSpPr>
          <p:nvPr>
            <p:ph type="ctrTitle"/>
          </p:nvPr>
        </p:nvSpPr>
        <p:spPr>
          <a:xfrm>
            <a:off x="1375410" y="1523683"/>
            <a:ext cx="9441180" cy="2306637"/>
          </a:xfrm>
        </p:spPr>
        <p:txBody>
          <a:bodyPr>
            <a:normAutofit/>
          </a:bodyPr>
          <a:lstStyle/>
          <a:p>
            <a:r>
              <a:rPr lang="en-US" sz="4800" b="1" dirty="0"/>
              <a:t>Computing Requirements and Challenges for Muon Collider Detector Simulation</a:t>
            </a:r>
          </a:p>
        </p:txBody>
      </p:sp>
      <p:sp>
        <p:nvSpPr>
          <p:cNvPr id="3" name="Subtitle 2">
            <a:extLst>
              <a:ext uri="{FF2B5EF4-FFF2-40B4-BE49-F238E27FC236}">
                <a16:creationId xmlns:a16="http://schemas.microsoft.com/office/drawing/2014/main" id="{15F34E2B-778A-BD2D-7A61-06F2CD540277}"/>
              </a:ext>
            </a:extLst>
          </p:cNvPr>
          <p:cNvSpPr>
            <a:spLocks noGrp="1"/>
          </p:cNvSpPr>
          <p:nvPr>
            <p:ph type="subTitle" idx="1"/>
          </p:nvPr>
        </p:nvSpPr>
        <p:spPr>
          <a:xfrm>
            <a:off x="1524001" y="4102100"/>
            <a:ext cx="9144000" cy="1871980"/>
          </a:xfrm>
        </p:spPr>
        <p:txBody>
          <a:bodyPr>
            <a:normAutofit/>
          </a:bodyPr>
          <a:lstStyle/>
          <a:p>
            <a:r>
              <a:rPr lang="en-US" dirty="0"/>
              <a:t>Mark Larson</a:t>
            </a:r>
          </a:p>
          <a:p>
            <a:r>
              <a:rPr lang="en-US" dirty="0"/>
              <a:t>The University of Chicago</a:t>
            </a:r>
          </a:p>
          <a:p>
            <a:r>
              <a:rPr lang="en-US" dirty="0"/>
              <a:t>June 4, 2025</a:t>
            </a:r>
          </a:p>
          <a:p>
            <a:r>
              <a:rPr lang="en-US" dirty="0"/>
              <a:t>HTC25</a:t>
            </a:r>
            <a:endParaRPr lang="en-US" dirty="0">
              <a:highlight>
                <a:srgbClr val="FFFF00"/>
              </a:highlight>
            </a:endParaRPr>
          </a:p>
        </p:txBody>
      </p:sp>
      <p:pic>
        <p:nvPicPr>
          <p:cNvPr id="4" name="Picture 2">
            <a:extLst>
              <a:ext uri="{FF2B5EF4-FFF2-40B4-BE49-F238E27FC236}">
                <a16:creationId xmlns:a16="http://schemas.microsoft.com/office/drawing/2014/main" id="{C0D17AC5-0E73-DA1C-754D-B811B8C5B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6673" y="0"/>
            <a:ext cx="1330960" cy="133096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6172B346-FF18-4F0C-D3AC-EFAE5BF01F55}"/>
              </a:ext>
            </a:extLst>
          </p:cNvPr>
          <p:cNvSpPr>
            <a:spLocks noGrp="1"/>
          </p:cNvSpPr>
          <p:nvPr>
            <p:ph type="ftr" sz="quarter" idx="11"/>
          </p:nvPr>
        </p:nvSpPr>
        <p:spPr>
          <a:xfrm>
            <a:off x="0" y="6421120"/>
            <a:ext cx="5547360" cy="365125"/>
          </a:xfrm>
        </p:spPr>
        <p:txBody>
          <a:bodyPr/>
          <a:lstStyle/>
          <a:p>
            <a:r>
              <a:rPr lang="en-US">
                <a:solidFill>
                  <a:schemeClr val="bg1"/>
                </a:solidFill>
              </a:rPr>
              <a:t>Displaced Tracking at a 10 TeV Muon Collider with </a:t>
            </a:r>
            <a:r>
              <a:rPr lang="en-US" err="1">
                <a:solidFill>
                  <a:schemeClr val="bg1"/>
                </a:solidFill>
              </a:rPr>
              <a:t>Staus</a:t>
            </a:r>
            <a:r>
              <a:rPr lang="en-US">
                <a:solidFill>
                  <a:schemeClr val="bg1"/>
                </a:solidFill>
              </a:rPr>
              <a:t> – Mark Larson</a:t>
            </a:r>
          </a:p>
        </p:txBody>
      </p:sp>
      <p:sp>
        <p:nvSpPr>
          <p:cNvPr id="7" name="Slide Number Placeholder 6">
            <a:extLst>
              <a:ext uri="{FF2B5EF4-FFF2-40B4-BE49-F238E27FC236}">
                <a16:creationId xmlns:a16="http://schemas.microsoft.com/office/drawing/2014/main" id="{08450B38-E732-443F-0BB8-18B4689DDE85}"/>
              </a:ext>
            </a:extLst>
          </p:cNvPr>
          <p:cNvSpPr>
            <a:spLocks noGrp="1"/>
          </p:cNvSpPr>
          <p:nvPr>
            <p:ph type="sldNum" sz="quarter" idx="12"/>
          </p:nvPr>
        </p:nvSpPr>
        <p:spPr>
          <a:xfrm>
            <a:off x="9047480" y="6456997"/>
            <a:ext cx="2743200" cy="365125"/>
          </a:xfrm>
        </p:spPr>
        <p:txBody>
          <a:bodyPr/>
          <a:lstStyle/>
          <a:p>
            <a:fld id="{10175225-90CE-49E0-BB29-2BF94C6F9255}" type="slidenum">
              <a:rPr lang="en-US" sz="1600" smtClean="0">
                <a:solidFill>
                  <a:schemeClr val="bg1"/>
                </a:solidFill>
              </a:rPr>
              <a:t>1</a:t>
            </a:fld>
            <a:endParaRPr lang="en-US" sz="1600">
              <a:solidFill>
                <a:schemeClr val="bg1"/>
              </a:solidFill>
            </a:endParaRPr>
          </a:p>
        </p:txBody>
      </p:sp>
      <p:pic>
        <p:nvPicPr>
          <p:cNvPr id="9" name="Picture 8">
            <a:extLst>
              <a:ext uri="{FF2B5EF4-FFF2-40B4-BE49-F238E27FC236}">
                <a16:creationId xmlns:a16="http://schemas.microsoft.com/office/drawing/2014/main" id="{1AF7F1D1-EEB2-2426-09B5-DC23563A76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1" y="1"/>
            <a:ext cx="1497326" cy="1532264"/>
          </a:xfrm>
          <a:prstGeom prst="rect">
            <a:avLst/>
          </a:prstGeom>
        </p:spPr>
      </p:pic>
      <p:sp>
        <p:nvSpPr>
          <p:cNvPr id="8" name="Rectangle 7">
            <a:extLst>
              <a:ext uri="{FF2B5EF4-FFF2-40B4-BE49-F238E27FC236}">
                <a16:creationId xmlns:a16="http://schemas.microsoft.com/office/drawing/2014/main" id="{4765D33B-D1C8-B320-5053-CBE18F84338A}"/>
              </a:ext>
            </a:extLst>
          </p:cNvPr>
          <p:cNvSpPr/>
          <p:nvPr/>
        </p:nvSpPr>
        <p:spPr>
          <a:xfrm>
            <a:off x="0" y="6329680"/>
            <a:ext cx="12192000" cy="528320"/>
          </a:xfrm>
          <a:prstGeom prst="rect">
            <a:avLst/>
          </a:prstGeom>
          <a:solidFill>
            <a:srgbClr val="8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3">
            <a:extLst>
              <a:ext uri="{FF2B5EF4-FFF2-40B4-BE49-F238E27FC236}">
                <a16:creationId xmlns:a16="http://schemas.microsoft.com/office/drawing/2014/main" id="{D4CCA4AF-F90F-C3F0-171C-1397386FB39C}"/>
              </a:ext>
            </a:extLst>
          </p:cNvPr>
          <p:cNvSpPr txBox="1">
            <a:spLocks/>
          </p:cNvSpPr>
          <p:nvPr/>
        </p:nvSpPr>
        <p:spPr>
          <a:xfrm>
            <a:off x="0" y="6411276"/>
            <a:ext cx="157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bg1"/>
                </a:solidFill>
              </a:rPr>
              <a:t>Mark Larson</a:t>
            </a:r>
          </a:p>
        </p:txBody>
      </p:sp>
      <p:sp>
        <p:nvSpPr>
          <p:cNvPr id="11" name="Slide Number Placeholder 6">
            <a:extLst>
              <a:ext uri="{FF2B5EF4-FFF2-40B4-BE49-F238E27FC236}">
                <a16:creationId xmlns:a16="http://schemas.microsoft.com/office/drawing/2014/main" id="{00F9AB14-5BA5-4EEB-D4F5-3A483D42A5E4}"/>
              </a:ext>
            </a:extLst>
          </p:cNvPr>
          <p:cNvSpPr txBox="1">
            <a:spLocks/>
          </p:cNvSpPr>
          <p:nvPr/>
        </p:nvSpPr>
        <p:spPr>
          <a:xfrm>
            <a:off x="11353800" y="6411277"/>
            <a:ext cx="4368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175225-90CE-49E0-BB29-2BF94C6F9255}" type="slidenum">
              <a:rPr lang="en-US" sz="1600" smtClean="0">
                <a:solidFill>
                  <a:schemeClr val="bg1"/>
                </a:solidFill>
              </a:rPr>
              <a:pPr/>
              <a:t>1</a:t>
            </a:fld>
            <a:endParaRPr lang="en-US" sz="1600">
              <a:solidFill>
                <a:schemeClr val="bg1"/>
              </a:solidFill>
            </a:endParaRPr>
          </a:p>
        </p:txBody>
      </p:sp>
      <p:sp>
        <p:nvSpPr>
          <p:cNvPr id="12" name="Footer Placeholder 3">
            <a:extLst>
              <a:ext uri="{FF2B5EF4-FFF2-40B4-BE49-F238E27FC236}">
                <a16:creationId xmlns:a16="http://schemas.microsoft.com/office/drawing/2014/main" id="{C92E468A-D47E-7240-8B05-EF047567D46C}"/>
              </a:ext>
            </a:extLst>
          </p:cNvPr>
          <p:cNvSpPr txBox="1">
            <a:spLocks/>
          </p:cNvSpPr>
          <p:nvPr/>
        </p:nvSpPr>
        <p:spPr>
          <a:xfrm>
            <a:off x="3873500" y="6411275"/>
            <a:ext cx="4445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pic>
        <p:nvPicPr>
          <p:cNvPr id="1028" name="Picture 4">
            <a:extLst>
              <a:ext uri="{FF2B5EF4-FFF2-40B4-BE49-F238E27FC236}">
                <a16:creationId xmlns:a16="http://schemas.microsoft.com/office/drawing/2014/main" id="{A7D5CC9A-CA39-DEEA-F62C-C2A29BE7C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5737" y="1"/>
            <a:ext cx="1532264" cy="153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05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771D2-ACC6-94D8-A8A5-AEB0CB57D52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13F5816-AB3B-0355-6BD1-37A1AEA9F470}"/>
              </a:ext>
            </a:extLst>
          </p:cNvPr>
          <p:cNvSpPr/>
          <p:nvPr/>
        </p:nvSpPr>
        <p:spPr>
          <a:xfrm>
            <a:off x="0" y="6329680"/>
            <a:ext cx="12192000" cy="528320"/>
          </a:xfrm>
          <a:prstGeom prst="rect">
            <a:avLst/>
          </a:prstGeom>
          <a:solidFill>
            <a:srgbClr val="8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Muon Collider Computing Requirements &amp; Challenges</a:t>
            </a:r>
          </a:p>
        </p:txBody>
      </p:sp>
      <p:sp>
        <p:nvSpPr>
          <p:cNvPr id="4" name="Footer Placeholder 3">
            <a:extLst>
              <a:ext uri="{FF2B5EF4-FFF2-40B4-BE49-F238E27FC236}">
                <a16:creationId xmlns:a16="http://schemas.microsoft.com/office/drawing/2014/main" id="{3141843B-1F8C-A766-BD76-5DAC1C36149F}"/>
              </a:ext>
            </a:extLst>
          </p:cNvPr>
          <p:cNvSpPr>
            <a:spLocks noGrp="1"/>
          </p:cNvSpPr>
          <p:nvPr>
            <p:ph type="ftr" sz="quarter" idx="11"/>
          </p:nvPr>
        </p:nvSpPr>
        <p:spPr>
          <a:xfrm>
            <a:off x="0" y="6411276"/>
            <a:ext cx="1574800" cy="365125"/>
          </a:xfrm>
        </p:spPr>
        <p:txBody>
          <a:bodyPr/>
          <a:lstStyle/>
          <a:p>
            <a:r>
              <a:rPr lang="en-US" sz="1600">
                <a:solidFill>
                  <a:schemeClr val="bg1"/>
                </a:solidFill>
              </a:rPr>
              <a:t>Mark Larson</a:t>
            </a:r>
          </a:p>
        </p:txBody>
      </p:sp>
      <p:sp>
        <p:nvSpPr>
          <p:cNvPr id="7" name="Slide Number Placeholder 6">
            <a:extLst>
              <a:ext uri="{FF2B5EF4-FFF2-40B4-BE49-F238E27FC236}">
                <a16:creationId xmlns:a16="http://schemas.microsoft.com/office/drawing/2014/main" id="{B751B1B1-CA99-B24C-1153-C8728D8C5288}"/>
              </a:ext>
            </a:extLst>
          </p:cNvPr>
          <p:cNvSpPr txBox="1">
            <a:spLocks/>
          </p:cNvSpPr>
          <p:nvPr/>
        </p:nvSpPr>
        <p:spPr>
          <a:xfrm>
            <a:off x="11353800" y="6411277"/>
            <a:ext cx="4368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175225-90CE-49E0-BB29-2BF94C6F9255}" type="slidenum">
              <a:rPr lang="en-US" sz="1600" smtClean="0">
                <a:solidFill>
                  <a:schemeClr val="bg1"/>
                </a:solidFill>
              </a:rPr>
              <a:pPr/>
              <a:t>2</a:t>
            </a:fld>
            <a:endParaRPr lang="en-US" sz="1600">
              <a:solidFill>
                <a:schemeClr val="bg1"/>
              </a:solidFill>
            </a:endParaRPr>
          </a:p>
        </p:txBody>
      </p:sp>
      <p:sp>
        <p:nvSpPr>
          <p:cNvPr id="8" name="Footer Placeholder 3">
            <a:extLst>
              <a:ext uri="{FF2B5EF4-FFF2-40B4-BE49-F238E27FC236}">
                <a16:creationId xmlns:a16="http://schemas.microsoft.com/office/drawing/2014/main" id="{5BC2506F-47CC-50E2-AFC6-6DAEE70B66AA}"/>
              </a:ext>
            </a:extLst>
          </p:cNvPr>
          <p:cNvSpPr txBox="1">
            <a:spLocks/>
          </p:cNvSpPr>
          <p:nvPr/>
        </p:nvSpPr>
        <p:spPr>
          <a:xfrm>
            <a:off x="3873500" y="6411275"/>
            <a:ext cx="4445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sp>
        <p:nvSpPr>
          <p:cNvPr id="11" name="Title 1">
            <a:extLst>
              <a:ext uri="{FF2B5EF4-FFF2-40B4-BE49-F238E27FC236}">
                <a16:creationId xmlns:a16="http://schemas.microsoft.com/office/drawing/2014/main" id="{FF48A4F1-76E3-B788-8B46-BC8096E2F9AE}"/>
              </a:ext>
            </a:extLst>
          </p:cNvPr>
          <p:cNvSpPr txBox="1">
            <a:spLocks/>
          </p:cNvSpPr>
          <p:nvPr/>
        </p:nvSpPr>
        <p:spPr>
          <a:xfrm>
            <a:off x="0" y="1"/>
            <a:ext cx="12192000" cy="1026160"/>
          </a:xfrm>
          <a:prstGeom prst="rect">
            <a:avLst/>
          </a:prstGeom>
          <a:solidFill>
            <a:srgbClr val="80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rPr>
              <a:t>Why Build a Muon Collider?</a:t>
            </a:r>
          </a:p>
        </p:txBody>
      </p:sp>
      <p:pic>
        <p:nvPicPr>
          <p:cNvPr id="2" name="Picture 1">
            <a:extLst>
              <a:ext uri="{FF2B5EF4-FFF2-40B4-BE49-F238E27FC236}">
                <a16:creationId xmlns:a16="http://schemas.microsoft.com/office/drawing/2014/main" id="{4CB44994-2335-A184-2B6E-1CD1E782BD68}"/>
              </a:ext>
            </a:extLst>
          </p:cNvPr>
          <p:cNvPicPr>
            <a:picLocks noChangeAspect="1"/>
          </p:cNvPicPr>
          <p:nvPr/>
        </p:nvPicPr>
        <p:blipFill>
          <a:blip r:embed="rId3"/>
          <a:stretch>
            <a:fillRect/>
          </a:stretch>
        </p:blipFill>
        <p:spPr>
          <a:xfrm>
            <a:off x="4412192" y="2535699"/>
            <a:ext cx="7476772" cy="3697573"/>
          </a:xfrm>
          <a:prstGeom prst="rect">
            <a:avLst/>
          </a:prstGeom>
        </p:spPr>
      </p:pic>
      <p:sp>
        <p:nvSpPr>
          <p:cNvPr id="3" name="TextBox 2">
            <a:extLst>
              <a:ext uri="{FF2B5EF4-FFF2-40B4-BE49-F238E27FC236}">
                <a16:creationId xmlns:a16="http://schemas.microsoft.com/office/drawing/2014/main" id="{8D8958A5-A453-F5E5-7FA7-D9A2463A6FE7}"/>
              </a:ext>
            </a:extLst>
          </p:cNvPr>
          <p:cNvSpPr txBox="1"/>
          <p:nvPr/>
        </p:nvSpPr>
        <p:spPr>
          <a:xfrm>
            <a:off x="440805" y="1193620"/>
            <a:ext cx="11697541" cy="1686972"/>
          </a:xfrm>
          <a:prstGeom prst="rect">
            <a:avLst/>
          </a:prstGeom>
          <a:noFill/>
        </p:spPr>
        <p:txBody>
          <a:bodyPr wrap="square" rtlCol="0">
            <a:spAutoFit/>
          </a:bodyPr>
          <a:lstStyle/>
          <a:p>
            <a:pPr marL="342900" indent="-342900">
              <a:buFont typeface="Arial" panose="020B0604020202020204" pitchFamily="34" charset="0"/>
              <a:buChar char="•"/>
            </a:pPr>
            <a:r>
              <a:rPr lang="en-US" sz="2600" b="1" dirty="0"/>
              <a:t>Muons</a:t>
            </a:r>
            <a:r>
              <a:rPr lang="en-US" sz="2600" dirty="0"/>
              <a:t> provide unique opportunities and challenges for building the next high energy collider – </a:t>
            </a:r>
            <a:r>
              <a:rPr lang="en-US" sz="2600" b="1" dirty="0"/>
              <a:t>massive</a:t>
            </a:r>
            <a:r>
              <a:rPr lang="en-US" sz="2600" dirty="0"/>
              <a:t>, </a:t>
            </a:r>
            <a:r>
              <a:rPr lang="en-US" sz="2600" b="1" dirty="0"/>
              <a:t>fundamental</a:t>
            </a:r>
            <a:r>
              <a:rPr lang="en-US" sz="2600" dirty="0"/>
              <a:t> particle, however, </a:t>
            </a:r>
            <a:r>
              <a:rPr lang="en-US" sz="2600" b="1" dirty="0"/>
              <a:t>unstable</a:t>
            </a:r>
          </a:p>
          <a:p>
            <a:pPr marL="342900" indent="-342900">
              <a:buFont typeface="Arial" panose="020B0604020202020204" pitchFamily="34" charset="0"/>
              <a:buChar char="•"/>
            </a:pPr>
            <a:r>
              <a:rPr lang="en-US" sz="2600" dirty="0"/>
              <a:t>Combines </a:t>
            </a:r>
            <a:r>
              <a:rPr lang="en-US" sz="2600" b="1" dirty="0"/>
              <a:t>high luminosity</a:t>
            </a:r>
            <a:r>
              <a:rPr lang="en-US" sz="2600" dirty="0"/>
              <a:t>, </a:t>
            </a:r>
            <a:r>
              <a:rPr lang="en-US" sz="2600" b="1" dirty="0"/>
              <a:t>high energy</a:t>
            </a:r>
            <a:r>
              <a:rPr lang="en-US" sz="2600" dirty="0"/>
              <a:t>, and </a:t>
            </a:r>
            <a:r>
              <a:rPr lang="en-US" sz="2600" b="1" dirty="0"/>
              <a:t>precision measurements</a:t>
            </a:r>
            <a:r>
              <a:rPr lang="en-US" sz="2600" dirty="0"/>
              <a:t>, unlike previously built colliders</a:t>
            </a:r>
          </a:p>
        </p:txBody>
      </p:sp>
      <p:pic>
        <p:nvPicPr>
          <p:cNvPr id="2050" name="Picture 2" descr="A schematic view of the Fermilab site and the layout of a possible complex for the Muon Collider. The protons start at PIP-II and are accelerated, bunched and pulsed onto a high power target. Muon cooling chain is indicated in green. Acceleration happens in stages with the final stage taking place inside the large Accelerator Ring. Muons at the nominal energy are injected into the Collider Ring, where the experiment(s) are located.">
            <a:extLst>
              <a:ext uri="{FF2B5EF4-FFF2-40B4-BE49-F238E27FC236}">
                <a16:creationId xmlns:a16="http://schemas.microsoft.com/office/drawing/2014/main" id="{52E29F6B-BFA3-7415-7866-4BC33585CD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47" t="4372" r="5329" b="3264"/>
          <a:stretch/>
        </p:blipFill>
        <p:spPr bwMode="auto">
          <a:xfrm>
            <a:off x="1193056" y="2921390"/>
            <a:ext cx="3007720" cy="315287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FDD7D8B-511E-AF9F-7604-CEB6FBDE9744}"/>
              </a:ext>
            </a:extLst>
          </p:cNvPr>
          <p:cNvSpPr txBox="1"/>
          <p:nvPr/>
        </p:nvSpPr>
        <p:spPr>
          <a:xfrm>
            <a:off x="7617460" y="6015543"/>
            <a:ext cx="2824480" cy="307777"/>
          </a:xfrm>
          <a:prstGeom prst="rect">
            <a:avLst/>
          </a:prstGeom>
          <a:noFill/>
        </p:spPr>
        <p:txBody>
          <a:bodyPr wrap="square" rtlCol="0">
            <a:spAutoFit/>
          </a:bodyPr>
          <a:lstStyle/>
          <a:p>
            <a:pPr algn="ctr"/>
            <a:r>
              <a:rPr lang="en-US" sz="1400" dirty="0">
                <a:hlinkClick r:id="rId5"/>
              </a:rPr>
              <a:t>arXiv:2303.08533</a:t>
            </a:r>
            <a:endParaRPr lang="en-US" sz="1400" dirty="0"/>
          </a:p>
        </p:txBody>
      </p:sp>
      <p:sp>
        <p:nvSpPr>
          <p:cNvPr id="19" name="TextBox 18">
            <a:extLst>
              <a:ext uri="{FF2B5EF4-FFF2-40B4-BE49-F238E27FC236}">
                <a16:creationId xmlns:a16="http://schemas.microsoft.com/office/drawing/2014/main" id="{AAD3E188-FBBC-8AAD-39B9-9DF92D014890}"/>
              </a:ext>
            </a:extLst>
          </p:cNvPr>
          <p:cNvSpPr txBox="1"/>
          <p:nvPr/>
        </p:nvSpPr>
        <p:spPr>
          <a:xfrm>
            <a:off x="1284676" y="6062700"/>
            <a:ext cx="2824480" cy="307777"/>
          </a:xfrm>
          <a:prstGeom prst="rect">
            <a:avLst/>
          </a:prstGeom>
          <a:noFill/>
        </p:spPr>
        <p:txBody>
          <a:bodyPr wrap="square" rtlCol="0">
            <a:spAutoFit/>
          </a:bodyPr>
          <a:lstStyle/>
          <a:p>
            <a:pPr algn="ctr"/>
            <a:r>
              <a:rPr lang="en-US" sz="1400" dirty="0">
                <a:hlinkClick r:id="rId6"/>
              </a:rPr>
              <a:t>arXiv:2209.01318</a:t>
            </a:r>
            <a:endParaRPr lang="en-US" sz="1400" dirty="0"/>
          </a:p>
        </p:txBody>
      </p:sp>
    </p:spTree>
    <p:extLst>
      <p:ext uri="{BB962C8B-B14F-4D97-AF65-F5344CB8AC3E}">
        <p14:creationId xmlns:p14="http://schemas.microsoft.com/office/powerpoint/2010/main" val="15184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B8E10-338C-0AFE-1074-F4C5608268E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02A141B-E572-790C-AC02-2BE02C6E9CDF}"/>
              </a:ext>
            </a:extLst>
          </p:cNvPr>
          <p:cNvSpPr/>
          <p:nvPr/>
        </p:nvSpPr>
        <p:spPr>
          <a:xfrm>
            <a:off x="0" y="6329680"/>
            <a:ext cx="12192000" cy="528320"/>
          </a:xfrm>
          <a:prstGeom prst="rect">
            <a:avLst/>
          </a:prstGeom>
          <a:solidFill>
            <a:srgbClr val="8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Muon Collider Computing Requirements &amp; Challenges</a:t>
            </a:r>
          </a:p>
        </p:txBody>
      </p:sp>
      <p:sp>
        <p:nvSpPr>
          <p:cNvPr id="4" name="Footer Placeholder 3">
            <a:extLst>
              <a:ext uri="{FF2B5EF4-FFF2-40B4-BE49-F238E27FC236}">
                <a16:creationId xmlns:a16="http://schemas.microsoft.com/office/drawing/2014/main" id="{8828493A-D40C-17E5-A0BB-E2DBDEA11E9C}"/>
              </a:ext>
            </a:extLst>
          </p:cNvPr>
          <p:cNvSpPr>
            <a:spLocks noGrp="1"/>
          </p:cNvSpPr>
          <p:nvPr>
            <p:ph type="ftr" sz="quarter" idx="11"/>
          </p:nvPr>
        </p:nvSpPr>
        <p:spPr>
          <a:xfrm>
            <a:off x="0" y="6411276"/>
            <a:ext cx="1574800" cy="365125"/>
          </a:xfrm>
        </p:spPr>
        <p:txBody>
          <a:bodyPr/>
          <a:lstStyle/>
          <a:p>
            <a:r>
              <a:rPr lang="en-US" sz="1600">
                <a:solidFill>
                  <a:schemeClr val="bg1"/>
                </a:solidFill>
              </a:rPr>
              <a:t>Mark Larson</a:t>
            </a:r>
          </a:p>
        </p:txBody>
      </p:sp>
      <p:sp>
        <p:nvSpPr>
          <p:cNvPr id="7" name="Slide Number Placeholder 6">
            <a:extLst>
              <a:ext uri="{FF2B5EF4-FFF2-40B4-BE49-F238E27FC236}">
                <a16:creationId xmlns:a16="http://schemas.microsoft.com/office/drawing/2014/main" id="{5F8D7A1A-71C8-331F-C55F-7CB9A413E28E}"/>
              </a:ext>
            </a:extLst>
          </p:cNvPr>
          <p:cNvSpPr txBox="1">
            <a:spLocks/>
          </p:cNvSpPr>
          <p:nvPr/>
        </p:nvSpPr>
        <p:spPr>
          <a:xfrm>
            <a:off x="11353800" y="6411277"/>
            <a:ext cx="4368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175225-90CE-49E0-BB29-2BF94C6F9255}" type="slidenum">
              <a:rPr lang="en-US" sz="1600" smtClean="0">
                <a:solidFill>
                  <a:schemeClr val="bg1"/>
                </a:solidFill>
              </a:rPr>
              <a:pPr/>
              <a:t>3</a:t>
            </a:fld>
            <a:endParaRPr lang="en-US" sz="1600">
              <a:solidFill>
                <a:schemeClr val="bg1"/>
              </a:solidFill>
            </a:endParaRPr>
          </a:p>
        </p:txBody>
      </p:sp>
      <p:sp>
        <p:nvSpPr>
          <p:cNvPr id="8" name="Footer Placeholder 3">
            <a:extLst>
              <a:ext uri="{FF2B5EF4-FFF2-40B4-BE49-F238E27FC236}">
                <a16:creationId xmlns:a16="http://schemas.microsoft.com/office/drawing/2014/main" id="{4232B6FC-5841-3740-4950-4C91FEEDE775}"/>
              </a:ext>
            </a:extLst>
          </p:cNvPr>
          <p:cNvSpPr txBox="1">
            <a:spLocks/>
          </p:cNvSpPr>
          <p:nvPr/>
        </p:nvSpPr>
        <p:spPr>
          <a:xfrm>
            <a:off x="3873500" y="6411275"/>
            <a:ext cx="4445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sp>
        <p:nvSpPr>
          <p:cNvPr id="11" name="Title 1">
            <a:extLst>
              <a:ext uri="{FF2B5EF4-FFF2-40B4-BE49-F238E27FC236}">
                <a16:creationId xmlns:a16="http://schemas.microsoft.com/office/drawing/2014/main" id="{1BD556FB-4E4A-2897-3FDA-33D6F8EAD94F}"/>
              </a:ext>
            </a:extLst>
          </p:cNvPr>
          <p:cNvSpPr txBox="1">
            <a:spLocks/>
          </p:cNvSpPr>
          <p:nvPr/>
        </p:nvSpPr>
        <p:spPr>
          <a:xfrm>
            <a:off x="0" y="1"/>
            <a:ext cx="12192000" cy="1026160"/>
          </a:xfrm>
          <a:prstGeom prst="rect">
            <a:avLst/>
          </a:prstGeom>
          <a:solidFill>
            <a:srgbClr val="80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rPr>
              <a:t>Beam-Induced Background</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9C8C4AB-E5E2-01E6-1F31-AD4095C0BC0D}"/>
                  </a:ext>
                </a:extLst>
              </p:cNvPr>
              <p:cNvSpPr txBox="1"/>
              <p:nvPr/>
            </p:nvSpPr>
            <p:spPr>
              <a:xfrm>
                <a:off x="97236" y="1048746"/>
                <a:ext cx="12305354" cy="1693605"/>
              </a:xfrm>
              <a:prstGeom prst="rect">
                <a:avLst/>
              </a:prstGeom>
              <a:noFill/>
            </p:spPr>
            <p:txBody>
              <a:bodyPr wrap="square" rtlCol="0">
                <a:spAutoFit/>
              </a:bodyPr>
              <a:lstStyle/>
              <a:p>
                <a:pPr marL="285750" indent="-285750">
                  <a:buFont typeface="Arial" panose="020B0604020202020204" pitchFamily="34" charset="0"/>
                  <a:buChar char="•"/>
                </a:pPr>
                <a:r>
                  <a:rPr lang="en-US" sz="2600" dirty="0"/>
                  <a:t>Main challenge – computing and detector – from </a:t>
                </a:r>
                <a:r>
                  <a:rPr lang="en-US" sz="2600" b="1" dirty="0"/>
                  <a:t>Beam-Induced Background </a:t>
                </a:r>
                <a:r>
                  <a:rPr lang="en-US" sz="2600" dirty="0"/>
                  <a:t>(BIB)</a:t>
                </a:r>
                <a:endParaRPr lang="en-US" sz="2600" b="1" dirty="0"/>
              </a:p>
              <a:p>
                <a:pPr marL="285750" indent="-285750">
                  <a:buFont typeface="Arial" panose="020B0604020202020204" pitchFamily="34" charset="0"/>
                  <a:buChar char="•"/>
                </a:pPr>
                <a:r>
                  <a:rPr lang="en-US" sz="2600" b="1" dirty="0"/>
                  <a:t>High energy muon decays </a:t>
                </a:r>
                <a:r>
                  <a:rPr lang="en-US" sz="2600" dirty="0"/>
                  <a:t>absorbed by </a:t>
                </a:r>
                <a:r>
                  <a:rPr lang="en-US" sz="2600" b="1" dirty="0"/>
                  <a:t>tungsten nozzle</a:t>
                </a:r>
                <a:r>
                  <a:rPr lang="en-US" sz="2600" dirty="0"/>
                  <a:t>, resulting in constant </a:t>
                </a:r>
                <a:r>
                  <a:rPr lang="en-US" sz="2600" b="1" dirty="0"/>
                  <a:t>shower of low energy particles</a:t>
                </a:r>
                <a:r>
                  <a:rPr lang="en-US" sz="2600" dirty="0"/>
                  <a:t> in detector</a:t>
                </a:r>
              </a:p>
              <a:p>
                <a:pPr marL="285750" indent="-285750">
                  <a:buFont typeface="Arial" panose="020B0604020202020204" pitchFamily="34" charset="0"/>
                  <a:buChar char="•"/>
                </a:pPr>
                <a14:m>
                  <m:oMath xmlns:m="http://schemas.openxmlformats.org/officeDocument/2006/math">
                    <m:r>
                      <a:rPr lang="en-US" sz="2400" b="1" i="1">
                        <a:latin typeface="Cambria Math" panose="02040503050406030204" pitchFamily="18" charset="0"/>
                        <a:ea typeface="Cambria Math" panose="02040503050406030204" pitchFamily="18" charset="0"/>
                      </a:rPr>
                      <m:t>𝓸</m:t>
                    </m:r>
                    <m:d>
                      <m:dPr>
                        <m:ctrlPr>
                          <a:rPr lang="en-US" sz="2400" b="1" i="1">
                            <a:latin typeface="Cambria Math" panose="02040503050406030204" pitchFamily="18" charset="0"/>
                            <a:ea typeface="Cambria Math" panose="02040503050406030204" pitchFamily="18" charset="0"/>
                          </a:rPr>
                        </m:ctrlPr>
                      </m:dPr>
                      <m:e>
                        <m:sSup>
                          <m:sSupPr>
                            <m:ctrlPr>
                              <a:rPr lang="en-US" sz="2400" b="1" i="1">
                                <a:latin typeface="Cambria Math" panose="02040503050406030204" pitchFamily="18" charset="0"/>
                                <a:ea typeface="Cambria Math" panose="02040503050406030204" pitchFamily="18" charset="0"/>
                              </a:rPr>
                            </m:ctrlPr>
                          </m:sSupPr>
                          <m:e>
                            <m:r>
                              <a:rPr lang="en-US" sz="2400" b="1" i="1">
                                <a:latin typeface="Cambria Math" panose="02040503050406030204" pitchFamily="18" charset="0"/>
                                <a:ea typeface="Cambria Math" panose="02040503050406030204" pitchFamily="18" charset="0"/>
                              </a:rPr>
                              <m:t>𝟏𝟎</m:t>
                            </m:r>
                          </m:e>
                          <m:sup>
                            <m:r>
                              <a:rPr lang="en-US" sz="2400" b="1" i="1" smtClean="0">
                                <a:latin typeface="Cambria Math" panose="02040503050406030204" pitchFamily="18" charset="0"/>
                                <a:ea typeface="Cambria Math" panose="02040503050406030204" pitchFamily="18" charset="0"/>
                              </a:rPr>
                              <m:t>𝟓</m:t>
                            </m:r>
                          </m:sup>
                        </m:sSup>
                      </m:e>
                    </m:d>
                    <m:r>
                      <a:rPr lang="en-US" sz="2400" b="1" i="1" smtClean="0">
                        <a:latin typeface="Cambria Math" panose="02040503050406030204" pitchFamily="18" charset="0"/>
                        <a:ea typeface="Cambria Math" panose="02040503050406030204" pitchFamily="18" charset="0"/>
                      </a:rPr>
                      <m:t> </m:t>
                    </m:r>
                    <m:r>
                      <a:rPr lang="en-US" sz="2400" b="1" i="1" smtClean="0">
                        <a:latin typeface="Cambria Math" panose="02040503050406030204" pitchFamily="18" charset="0"/>
                        <a:ea typeface="Cambria Math" panose="02040503050406030204" pitchFamily="18" charset="0"/>
                      </a:rPr>
                      <m:t>𝝁</m:t>
                    </m:r>
                  </m:oMath>
                </a14:m>
                <a:r>
                  <a:rPr lang="en-US" sz="2400" b="1" dirty="0"/>
                  <a:t> decays </a:t>
                </a:r>
                <a:r>
                  <a:rPr lang="en-US" sz="2400" dirty="0"/>
                  <a:t>/ meter / event </a:t>
                </a:r>
                <a:r>
                  <a:rPr lang="en-US" sz="2400" b="1" dirty="0">
                    <a:sym typeface="Wingdings" panose="05000000000000000000" pitchFamily="2" charset="2"/>
                  </a:rPr>
                  <a:t></a:t>
                </a:r>
                <a:r>
                  <a:rPr lang="en-US" sz="2400" b="1" dirty="0"/>
                  <a:t> </a:t>
                </a:r>
                <a14:m>
                  <m:oMath xmlns:m="http://schemas.openxmlformats.org/officeDocument/2006/math">
                    <m:r>
                      <a:rPr lang="en-US" sz="2400" b="1" i="1" smtClean="0">
                        <a:latin typeface="Cambria Math" panose="02040503050406030204" pitchFamily="18" charset="0"/>
                        <a:ea typeface="Cambria Math" panose="02040503050406030204" pitchFamily="18" charset="0"/>
                      </a:rPr>
                      <m:t>𝓸</m:t>
                    </m:r>
                    <m:r>
                      <a:rPr lang="en-US" sz="2400" b="1" i="1" smtClean="0">
                        <a:latin typeface="Cambria Math" panose="02040503050406030204" pitchFamily="18" charset="0"/>
                        <a:ea typeface="Cambria Math" panose="02040503050406030204" pitchFamily="18" charset="0"/>
                      </a:rPr>
                      <m:t>(</m:t>
                    </m:r>
                    <m:sSup>
                      <m:sSupPr>
                        <m:ctrlPr>
                          <a:rPr lang="en-US" sz="2400" b="1" i="1" smtClean="0">
                            <a:latin typeface="Cambria Math" panose="02040503050406030204" pitchFamily="18" charset="0"/>
                            <a:ea typeface="Cambria Math" panose="02040503050406030204" pitchFamily="18" charset="0"/>
                          </a:rPr>
                        </m:ctrlPr>
                      </m:sSupPr>
                      <m:e>
                        <m:r>
                          <a:rPr lang="en-US" sz="2400" b="1" i="1" smtClean="0">
                            <a:latin typeface="Cambria Math" panose="02040503050406030204" pitchFamily="18" charset="0"/>
                            <a:ea typeface="Cambria Math" panose="02040503050406030204" pitchFamily="18" charset="0"/>
                          </a:rPr>
                          <m:t>𝟏𝟎</m:t>
                        </m:r>
                      </m:e>
                      <m:sup>
                        <m:r>
                          <a:rPr lang="en-US" sz="2400" b="1" i="1" smtClean="0">
                            <a:latin typeface="Cambria Math" panose="02040503050406030204" pitchFamily="18" charset="0"/>
                            <a:ea typeface="Cambria Math" panose="02040503050406030204" pitchFamily="18" charset="0"/>
                          </a:rPr>
                          <m:t>𝟖</m:t>
                        </m:r>
                      </m:sup>
                    </m:sSup>
                    <m:r>
                      <a:rPr lang="en-US" sz="2400" b="1" i="1" smtClean="0">
                        <a:latin typeface="Cambria Math" panose="02040503050406030204" pitchFamily="18" charset="0"/>
                        <a:ea typeface="Cambria Math" panose="02040503050406030204" pitchFamily="18" charset="0"/>
                      </a:rPr>
                      <m:t>)</m:t>
                    </m:r>
                  </m:oMath>
                </a14:m>
                <a:r>
                  <a:rPr lang="en-US" sz="2400" b="1" dirty="0"/>
                  <a:t> BIB particles</a:t>
                </a:r>
                <a:r>
                  <a:rPr lang="en-US" sz="2400" dirty="0"/>
                  <a:t> / event</a:t>
                </a:r>
              </a:p>
            </p:txBody>
          </p:sp>
        </mc:Choice>
        <mc:Fallback xmlns="">
          <p:sp>
            <p:nvSpPr>
              <p:cNvPr id="2" name="TextBox 1">
                <a:extLst>
                  <a:ext uri="{FF2B5EF4-FFF2-40B4-BE49-F238E27FC236}">
                    <a16:creationId xmlns:a16="http://schemas.microsoft.com/office/drawing/2014/main" id="{79C8C4AB-E5E2-01E6-1F31-AD4095C0BC0D}"/>
                  </a:ext>
                </a:extLst>
              </p:cNvPr>
              <p:cNvSpPr txBox="1">
                <a:spLocks noRot="1" noChangeAspect="1" noMove="1" noResize="1" noEditPoints="1" noAdjustHandles="1" noChangeArrowheads="1" noChangeShapeType="1" noTextEdit="1"/>
              </p:cNvSpPr>
              <p:nvPr/>
            </p:nvSpPr>
            <p:spPr>
              <a:xfrm>
                <a:off x="97236" y="1048746"/>
                <a:ext cx="12305354" cy="1693605"/>
              </a:xfrm>
              <a:prstGeom prst="rect">
                <a:avLst/>
              </a:prstGeom>
              <a:blipFill>
                <a:blip r:embed="rId3"/>
                <a:stretch>
                  <a:fillRect l="-792" t="-3237" b="-7554"/>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78ECAD70-7E2D-F377-1988-92AA37A71BFE}"/>
              </a:ext>
            </a:extLst>
          </p:cNvPr>
          <p:cNvSpPr txBox="1"/>
          <p:nvPr/>
        </p:nvSpPr>
        <p:spPr>
          <a:xfrm>
            <a:off x="97236" y="3148572"/>
            <a:ext cx="3020037" cy="2585323"/>
          </a:xfrm>
          <a:prstGeom prst="rect">
            <a:avLst/>
          </a:prstGeom>
          <a:noFill/>
        </p:spPr>
        <p:txBody>
          <a:bodyPr wrap="square" rtlCol="0">
            <a:spAutoFit/>
          </a:bodyPr>
          <a:lstStyle/>
          <a:p>
            <a:pPr marL="342900" indent="-342900">
              <a:buFont typeface="Arial" panose="020B0604020202020204" pitchFamily="34" charset="0"/>
              <a:buChar char="•"/>
            </a:pPr>
            <a:r>
              <a:rPr lang="en-US" sz="2400" b="1" dirty="0"/>
              <a:t>Our Goal: </a:t>
            </a:r>
            <a:r>
              <a:rPr lang="en-US" sz="2400" dirty="0"/>
              <a:t>demonstrate we can efficiently reconstruct physics objects in presence of BIB</a:t>
            </a:r>
            <a:endParaRPr lang="en-US" sz="2400" b="1" dirty="0"/>
          </a:p>
          <a:p>
            <a:endParaRPr lang="en-US" dirty="0"/>
          </a:p>
        </p:txBody>
      </p:sp>
      <p:pic>
        <p:nvPicPr>
          <p:cNvPr id="9" name="Picture 8">
            <a:extLst>
              <a:ext uri="{FF2B5EF4-FFF2-40B4-BE49-F238E27FC236}">
                <a16:creationId xmlns:a16="http://schemas.microsoft.com/office/drawing/2014/main" id="{D3ED9EFA-2EA0-BBAC-E0D5-548B4FC2DB22}"/>
              </a:ext>
            </a:extLst>
          </p:cNvPr>
          <p:cNvPicPr>
            <a:picLocks noChangeAspect="1"/>
          </p:cNvPicPr>
          <p:nvPr/>
        </p:nvPicPr>
        <p:blipFill>
          <a:blip r:embed="rId4"/>
          <a:srcRect l="31398"/>
          <a:stretch>
            <a:fillRect/>
          </a:stretch>
        </p:blipFill>
        <p:spPr>
          <a:xfrm>
            <a:off x="4683990" y="3061354"/>
            <a:ext cx="7157490" cy="2996974"/>
          </a:xfrm>
          <a:prstGeom prst="rect">
            <a:avLst/>
          </a:prstGeom>
        </p:spPr>
      </p:pic>
      <p:sp>
        <p:nvSpPr>
          <p:cNvPr id="17" name="TextBox 16">
            <a:extLst>
              <a:ext uri="{FF2B5EF4-FFF2-40B4-BE49-F238E27FC236}">
                <a16:creationId xmlns:a16="http://schemas.microsoft.com/office/drawing/2014/main" id="{1B95F5B9-6832-3D97-4EBC-337E10090C4F}"/>
              </a:ext>
            </a:extLst>
          </p:cNvPr>
          <p:cNvSpPr txBox="1"/>
          <p:nvPr/>
        </p:nvSpPr>
        <p:spPr>
          <a:xfrm>
            <a:off x="7143173" y="5999318"/>
            <a:ext cx="2824480" cy="307777"/>
          </a:xfrm>
          <a:prstGeom prst="rect">
            <a:avLst/>
          </a:prstGeom>
          <a:noFill/>
        </p:spPr>
        <p:txBody>
          <a:bodyPr wrap="square" rtlCol="0">
            <a:spAutoFit/>
          </a:bodyPr>
          <a:lstStyle/>
          <a:p>
            <a:pPr algn="ctr"/>
            <a:r>
              <a:rPr lang="en-US" sz="1400" dirty="0">
                <a:hlinkClick r:id="rId5"/>
              </a:rPr>
              <a:t>arXiv:2203.07964</a:t>
            </a:r>
            <a:endParaRPr lang="en-US" sz="1400" dirty="0"/>
          </a:p>
        </p:txBody>
      </p:sp>
      <p:sp>
        <p:nvSpPr>
          <p:cNvPr id="20" name="Rectangle 19">
            <a:extLst>
              <a:ext uri="{FF2B5EF4-FFF2-40B4-BE49-F238E27FC236}">
                <a16:creationId xmlns:a16="http://schemas.microsoft.com/office/drawing/2014/main" id="{4941BFB2-09F1-2BB5-D0C3-A59935DEE94A}"/>
              </a:ext>
            </a:extLst>
          </p:cNvPr>
          <p:cNvSpPr/>
          <p:nvPr/>
        </p:nvSpPr>
        <p:spPr>
          <a:xfrm>
            <a:off x="3579548" y="3495334"/>
            <a:ext cx="257695" cy="282633"/>
          </a:xfrm>
          <a:prstGeom prst="rect">
            <a:avLst/>
          </a:prstGeom>
          <a:solidFill>
            <a:srgbClr val="FFFB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F66FED-2EF5-8AD4-5C20-87C0B5C1C888}"/>
              </a:ext>
            </a:extLst>
          </p:cNvPr>
          <p:cNvSpPr/>
          <p:nvPr/>
        </p:nvSpPr>
        <p:spPr>
          <a:xfrm>
            <a:off x="3579547" y="4020225"/>
            <a:ext cx="257695" cy="282633"/>
          </a:xfrm>
          <a:prstGeom prst="rect">
            <a:avLst/>
          </a:prstGeom>
          <a:solidFill>
            <a:srgbClr val="1B1B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ACCA4FF-12FE-4475-C2F2-B7D3E86EBB5B}"/>
              </a:ext>
            </a:extLst>
          </p:cNvPr>
          <p:cNvSpPr/>
          <p:nvPr/>
        </p:nvSpPr>
        <p:spPr>
          <a:xfrm>
            <a:off x="3579546" y="4547950"/>
            <a:ext cx="257695" cy="282633"/>
          </a:xfrm>
          <a:prstGeom prst="rect">
            <a:avLst/>
          </a:prstGeom>
          <a:solidFill>
            <a:srgbClr val="FE1E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C9AFE87-7C21-A106-D29D-2B8B0F4E9DD2}"/>
              </a:ext>
            </a:extLst>
          </p:cNvPr>
          <p:cNvSpPr/>
          <p:nvPr/>
        </p:nvSpPr>
        <p:spPr>
          <a:xfrm>
            <a:off x="3579545" y="5072841"/>
            <a:ext cx="257695" cy="282633"/>
          </a:xfrm>
          <a:prstGeom prst="rect">
            <a:avLst/>
          </a:prstGeom>
          <a:solidFill>
            <a:srgbClr val="133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D2E4DCC-FD20-64AA-6401-B767F76A5E61}"/>
                  </a:ext>
                </a:extLst>
              </p:cNvPr>
              <p:cNvSpPr txBox="1"/>
              <p:nvPr/>
            </p:nvSpPr>
            <p:spPr>
              <a:xfrm>
                <a:off x="3942079" y="3459228"/>
                <a:ext cx="53224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𝑒</m:t>
                          </m:r>
                        </m:e>
                        <m:sup>
                          <m:r>
                            <a:rPr lang="en-US" sz="1600" b="0" i="1" smtClean="0">
                              <a:latin typeface="Cambria Math" panose="02040503050406030204" pitchFamily="18" charset="0"/>
                            </a:rPr>
                            <m:t>+</m:t>
                          </m:r>
                        </m:sup>
                      </m:sSup>
                    </m:oMath>
                  </m:oMathPara>
                </a14:m>
                <a:endParaRPr lang="en-US" sz="1600" dirty="0"/>
              </a:p>
            </p:txBody>
          </p:sp>
        </mc:Choice>
        <mc:Fallback xmlns="">
          <p:sp>
            <p:nvSpPr>
              <p:cNvPr id="26" name="TextBox 25">
                <a:extLst>
                  <a:ext uri="{FF2B5EF4-FFF2-40B4-BE49-F238E27FC236}">
                    <a16:creationId xmlns:a16="http://schemas.microsoft.com/office/drawing/2014/main" id="{ED2E4DCC-FD20-64AA-6401-B767F76A5E61}"/>
                  </a:ext>
                </a:extLst>
              </p:cNvPr>
              <p:cNvSpPr txBox="1">
                <a:spLocks noRot="1" noChangeAspect="1" noMove="1" noResize="1" noEditPoints="1" noAdjustHandles="1" noChangeArrowheads="1" noChangeShapeType="1" noTextEdit="1"/>
              </p:cNvSpPr>
              <p:nvPr/>
            </p:nvSpPr>
            <p:spPr>
              <a:xfrm>
                <a:off x="3942079" y="3459228"/>
                <a:ext cx="532245" cy="3385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2C7CB49-E396-9E63-1AC8-1BBFB3BBE29A}"/>
                  </a:ext>
                </a:extLst>
              </p:cNvPr>
              <p:cNvSpPr txBox="1"/>
              <p:nvPr/>
            </p:nvSpPr>
            <p:spPr>
              <a:xfrm>
                <a:off x="3942078" y="3984119"/>
                <a:ext cx="53224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𝑒</m:t>
                          </m:r>
                        </m:e>
                        <m:sup>
                          <m:r>
                            <a:rPr lang="en-US" sz="1600" b="0" i="1" smtClean="0">
                              <a:latin typeface="Cambria Math" panose="02040503050406030204" pitchFamily="18" charset="0"/>
                            </a:rPr>
                            <m:t>−</m:t>
                          </m:r>
                        </m:sup>
                      </m:sSup>
                    </m:oMath>
                  </m:oMathPara>
                </a14:m>
                <a:endParaRPr lang="en-US" sz="1600" dirty="0"/>
              </a:p>
            </p:txBody>
          </p:sp>
        </mc:Choice>
        <mc:Fallback xmlns="">
          <p:sp>
            <p:nvSpPr>
              <p:cNvPr id="27" name="TextBox 26">
                <a:extLst>
                  <a:ext uri="{FF2B5EF4-FFF2-40B4-BE49-F238E27FC236}">
                    <a16:creationId xmlns:a16="http://schemas.microsoft.com/office/drawing/2014/main" id="{02C7CB49-E396-9E63-1AC8-1BBFB3BBE29A}"/>
                  </a:ext>
                </a:extLst>
              </p:cNvPr>
              <p:cNvSpPr txBox="1">
                <a:spLocks noRot="1" noChangeAspect="1" noMove="1" noResize="1" noEditPoints="1" noAdjustHandles="1" noChangeArrowheads="1" noChangeShapeType="1" noTextEdit="1"/>
              </p:cNvSpPr>
              <p:nvPr/>
            </p:nvSpPr>
            <p:spPr>
              <a:xfrm>
                <a:off x="3942078" y="3984119"/>
                <a:ext cx="532245"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C7AAF02-A855-5DDE-79F2-4EAF13DC1F66}"/>
                  </a:ext>
                </a:extLst>
              </p:cNvPr>
              <p:cNvSpPr txBox="1"/>
              <p:nvPr/>
            </p:nvSpPr>
            <p:spPr>
              <a:xfrm>
                <a:off x="3942077" y="4483758"/>
                <a:ext cx="53224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𝛾</m:t>
                      </m:r>
                    </m:oMath>
                  </m:oMathPara>
                </a14:m>
                <a:endParaRPr lang="en-US" sz="1600" dirty="0"/>
              </a:p>
            </p:txBody>
          </p:sp>
        </mc:Choice>
        <mc:Fallback xmlns="">
          <p:sp>
            <p:nvSpPr>
              <p:cNvPr id="28" name="TextBox 27">
                <a:extLst>
                  <a:ext uri="{FF2B5EF4-FFF2-40B4-BE49-F238E27FC236}">
                    <a16:creationId xmlns:a16="http://schemas.microsoft.com/office/drawing/2014/main" id="{DC7AAF02-A855-5DDE-79F2-4EAF13DC1F66}"/>
                  </a:ext>
                </a:extLst>
              </p:cNvPr>
              <p:cNvSpPr txBox="1">
                <a:spLocks noRot="1" noChangeAspect="1" noMove="1" noResize="1" noEditPoints="1" noAdjustHandles="1" noChangeArrowheads="1" noChangeShapeType="1" noTextEdit="1"/>
              </p:cNvSpPr>
              <p:nvPr/>
            </p:nvSpPr>
            <p:spPr>
              <a:xfrm>
                <a:off x="3942077" y="4483758"/>
                <a:ext cx="532245" cy="338554"/>
              </a:xfrm>
              <a:prstGeom prst="rect">
                <a:avLst/>
              </a:prstGeom>
              <a:blipFill>
                <a:blip r:embed="rId8"/>
                <a:stretch>
                  <a:fillRect b="-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87D14F2-EF0B-7979-1F5D-74BC395F2648}"/>
                  </a:ext>
                </a:extLst>
              </p:cNvPr>
              <p:cNvSpPr txBox="1"/>
              <p:nvPr/>
            </p:nvSpPr>
            <p:spPr>
              <a:xfrm>
                <a:off x="3942076" y="5016920"/>
                <a:ext cx="532245"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𝑛</m:t>
                      </m:r>
                    </m:oMath>
                  </m:oMathPara>
                </a14:m>
                <a:endParaRPr lang="en-US" sz="1600" dirty="0"/>
              </a:p>
            </p:txBody>
          </p:sp>
        </mc:Choice>
        <mc:Fallback xmlns="">
          <p:sp>
            <p:nvSpPr>
              <p:cNvPr id="29" name="TextBox 28">
                <a:extLst>
                  <a:ext uri="{FF2B5EF4-FFF2-40B4-BE49-F238E27FC236}">
                    <a16:creationId xmlns:a16="http://schemas.microsoft.com/office/drawing/2014/main" id="{687D14F2-EF0B-7979-1F5D-74BC395F2648}"/>
                  </a:ext>
                </a:extLst>
              </p:cNvPr>
              <p:cNvSpPr txBox="1">
                <a:spLocks noRot="1" noChangeAspect="1" noMove="1" noResize="1" noEditPoints="1" noAdjustHandles="1" noChangeArrowheads="1" noChangeShapeType="1" noTextEdit="1"/>
              </p:cNvSpPr>
              <p:nvPr/>
            </p:nvSpPr>
            <p:spPr>
              <a:xfrm>
                <a:off x="3942076" y="5016920"/>
                <a:ext cx="532245" cy="338554"/>
              </a:xfrm>
              <a:prstGeom prst="rect">
                <a:avLst/>
              </a:prstGeom>
              <a:blipFill>
                <a:blip r:embed="rId9"/>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716920D3-6094-7943-877B-482B4CF88F1C}"/>
              </a:ext>
            </a:extLst>
          </p:cNvPr>
          <p:cNvSpPr txBox="1"/>
          <p:nvPr/>
        </p:nvSpPr>
        <p:spPr>
          <a:xfrm>
            <a:off x="6795193" y="2683651"/>
            <a:ext cx="3520440" cy="369332"/>
          </a:xfrm>
          <a:prstGeom prst="rect">
            <a:avLst/>
          </a:prstGeom>
          <a:noFill/>
        </p:spPr>
        <p:txBody>
          <a:bodyPr wrap="square" rtlCol="0">
            <a:spAutoFit/>
          </a:bodyPr>
          <a:lstStyle/>
          <a:p>
            <a:pPr algn="ctr"/>
            <a:r>
              <a:rPr lang="en-US" b="1" dirty="0"/>
              <a:t>Single Beam Muon Decay:</a:t>
            </a:r>
          </a:p>
        </p:txBody>
      </p:sp>
    </p:spTree>
    <p:extLst>
      <p:ext uri="{BB962C8B-B14F-4D97-AF65-F5344CB8AC3E}">
        <p14:creationId xmlns:p14="http://schemas.microsoft.com/office/powerpoint/2010/main" val="283324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07C39-F48A-AAF5-2C25-5929592A384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7779FB8-1943-199A-7763-728BE84C30AB}"/>
              </a:ext>
            </a:extLst>
          </p:cNvPr>
          <p:cNvSpPr/>
          <p:nvPr/>
        </p:nvSpPr>
        <p:spPr>
          <a:xfrm>
            <a:off x="0" y="6329680"/>
            <a:ext cx="12192000" cy="528320"/>
          </a:xfrm>
          <a:prstGeom prst="rect">
            <a:avLst/>
          </a:prstGeom>
          <a:solidFill>
            <a:srgbClr val="8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Muon Collider Computing Requirements &amp; Challenges</a:t>
            </a:r>
          </a:p>
        </p:txBody>
      </p:sp>
      <p:sp>
        <p:nvSpPr>
          <p:cNvPr id="4" name="Footer Placeholder 3">
            <a:extLst>
              <a:ext uri="{FF2B5EF4-FFF2-40B4-BE49-F238E27FC236}">
                <a16:creationId xmlns:a16="http://schemas.microsoft.com/office/drawing/2014/main" id="{908F4540-A45D-3146-A463-D0D275176706}"/>
              </a:ext>
            </a:extLst>
          </p:cNvPr>
          <p:cNvSpPr>
            <a:spLocks noGrp="1"/>
          </p:cNvSpPr>
          <p:nvPr>
            <p:ph type="ftr" sz="quarter" idx="11"/>
          </p:nvPr>
        </p:nvSpPr>
        <p:spPr>
          <a:xfrm>
            <a:off x="0" y="6411276"/>
            <a:ext cx="1574800" cy="365125"/>
          </a:xfrm>
        </p:spPr>
        <p:txBody>
          <a:bodyPr/>
          <a:lstStyle/>
          <a:p>
            <a:r>
              <a:rPr lang="en-US" sz="1600" dirty="0">
                <a:solidFill>
                  <a:schemeClr val="bg1"/>
                </a:solidFill>
              </a:rPr>
              <a:t>Mark Larson</a:t>
            </a:r>
          </a:p>
        </p:txBody>
      </p:sp>
      <p:sp>
        <p:nvSpPr>
          <p:cNvPr id="7" name="Slide Number Placeholder 6">
            <a:extLst>
              <a:ext uri="{FF2B5EF4-FFF2-40B4-BE49-F238E27FC236}">
                <a16:creationId xmlns:a16="http://schemas.microsoft.com/office/drawing/2014/main" id="{3F581E5C-F88B-22BE-0725-410F2FD5A0E8}"/>
              </a:ext>
            </a:extLst>
          </p:cNvPr>
          <p:cNvSpPr txBox="1">
            <a:spLocks/>
          </p:cNvSpPr>
          <p:nvPr/>
        </p:nvSpPr>
        <p:spPr>
          <a:xfrm>
            <a:off x="11353800" y="6411277"/>
            <a:ext cx="4368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175225-90CE-49E0-BB29-2BF94C6F9255}" type="slidenum">
              <a:rPr lang="en-US" sz="1600" smtClean="0">
                <a:solidFill>
                  <a:schemeClr val="bg1"/>
                </a:solidFill>
              </a:rPr>
              <a:pPr/>
              <a:t>4</a:t>
            </a:fld>
            <a:endParaRPr lang="en-US" sz="1600">
              <a:solidFill>
                <a:schemeClr val="bg1"/>
              </a:solidFill>
            </a:endParaRPr>
          </a:p>
        </p:txBody>
      </p:sp>
      <p:sp>
        <p:nvSpPr>
          <p:cNvPr id="8" name="Footer Placeholder 3">
            <a:extLst>
              <a:ext uri="{FF2B5EF4-FFF2-40B4-BE49-F238E27FC236}">
                <a16:creationId xmlns:a16="http://schemas.microsoft.com/office/drawing/2014/main" id="{0427D671-F777-F128-5D30-8131645F8416}"/>
              </a:ext>
            </a:extLst>
          </p:cNvPr>
          <p:cNvSpPr txBox="1">
            <a:spLocks/>
          </p:cNvSpPr>
          <p:nvPr/>
        </p:nvSpPr>
        <p:spPr>
          <a:xfrm>
            <a:off x="3873500" y="6411275"/>
            <a:ext cx="4445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sp>
        <p:nvSpPr>
          <p:cNvPr id="11" name="Title 1">
            <a:extLst>
              <a:ext uri="{FF2B5EF4-FFF2-40B4-BE49-F238E27FC236}">
                <a16:creationId xmlns:a16="http://schemas.microsoft.com/office/drawing/2014/main" id="{5B3D1683-C2A0-A3D5-B3AD-3F348675EBA0}"/>
              </a:ext>
            </a:extLst>
          </p:cNvPr>
          <p:cNvSpPr txBox="1">
            <a:spLocks/>
          </p:cNvSpPr>
          <p:nvPr/>
        </p:nvSpPr>
        <p:spPr>
          <a:xfrm>
            <a:off x="0" y="1"/>
            <a:ext cx="12192000" cy="1026160"/>
          </a:xfrm>
          <a:prstGeom prst="rect">
            <a:avLst/>
          </a:prstGeom>
          <a:solidFill>
            <a:srgbClr val="80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rPr>
              <a:t>Simulation Workflow</a:t>
            </a:r>
          </a:p>
        </p:txBody>
      </p:sp>
      <p:pic>
        <p:nvPicPr>
          <p:cNvPr id="5" name="Picture 4">
            <a:extLst>
              <a:ext uri="{FF2B5EF4-FFF2-40B4-BE49-F238E27FC236}">
                <a16:creationId xmlns:a16="http://schemas.microsoft.com/office/drawing/2014/main" id="{832C57F3-60C5-A41B-30C3-1A5F915F7870}"/>
              </a:ext>
            </a:extLst>
          </p:cNvPr>
          <p:cNvPicPr>
            <a:picLocks noChangeAspect="1"/>
          </p:cNvPicPr>
          <p:nvPr/>
        </p:nvPicPr>
        <p:blipFill>
          <a:blip r:embed="rId3"/>
          <a:stretch>
            <a:fillRect/>
          </a:stretch>
        </p:blipFill>
        <p:spPr>
          <a:xfrm>
            <a:off x="667939" y="2175766"/>
            <a:ext cx="1813717" cy="1082134"/>
          </a:xfrm>
          <a:prstGeom prst="rect">
            <a:avLst/>
          </a:prstGeom>
        </p:spPr>
      </p:pic>
      <p:pic>
        <p:nvPicPr>
          <p:cNvPr id="10" name="Picture 9">
            <a:extLst>
              <a:ext uri="{FF2B5EF4-FFF2-40B4-BE49-F238E27FC236}">
                <a16:creationId xmlns:a16="http://schemas.microsoft.com/office/drawing/2014/main" id="{94B48173-5EED-EED8-88C6-7D4FCBF9CF3B}"/>
              </a:ext>
            </a:extLst>
          </p:cNvPr>
          <p:cNvPicPr>
            <a:picLocks noChangeAspect="1"/>
          </p:cNvPicPr>
          <p:nvPr/>
        </p:nvPicPr>
        <p:blipFill>
          <a:blip r:embed="rId4"/>
          <a:stretch>
            <a:fillRect/>
          </a:stretch>
        </p:blipFill>
        <p:spPr>
          <a:xfrm>
            <a:off x="776163" y="3602721"/>
            <a:ext cx="1694256" cy="1635429"/>
          </a:xfrm>
          <a:prstGeom prst="rect">
            <a:avLst/>
          </a:prstGeom>
        </p:spPr>
      </p:pic>
      <p:pic>
        <p:nvPicPr>
          <p:cNvPr id="13" name="Picture 12">
            <a:extLst>
              <a:ext uri="{FF2B5EF4-FFF2-40B4-BE49-F238E27FC236}">
                <a16:creationId xmlns:a16="http://schemas.microsoft.com/office/drawing/2014/main" id="{36CC1D22-2AFE-AB2F-DC7D-2175E3311271}"/>
              </a:ext>
            </a:extLst>
          </p:cNvPr>
          <p:cNvPicPr>
            <a:picLocks noChangeAspect="1"/>
          </p:cNvPicPr>
          <p:nvPr/>
        </p:nvPicPr>
        <p:blipFill>
          <a:blip r:embed="rId5"/>
          <a:stretch>
            <a:fillRect/>
          </a:stretch>
        </p:blipFill>
        <p:spPr>
          <a:xfrm>
            <a:off x="3691323" y="2039130"/>
            <a:ext cx="1172426" cy="1355406"/>
          </a:xfrm>
          <a:prstGeom prst="rect">
            <a:avLst/>
          </a:prstGeom>
        </p:spPr>
      </p:pic>
      <p:pic>
        <p:nvPicPr>
          <p:cNvPr id="14" name="Picture 13">
            <a:extLst>
              <a:ext uri="{FF2B5EF4-FFF2-40B4-BE49-F238E27FC236}">
                <a16:creationId xmlns:a16="http://schemas.microsoft.com/office/drawing/2014/main" id="{26C4E40F-6FA6-0281-589F-BF00EF13C08E}"/>
              </a:ext>
            </a:extLst>
          </p:cNvPr>
          <p:cNvPicPr>
            <a:picLocks noChangeAspect="1"/>
          </p:cNvPicPr>
          <p:nvPr/>
        </p:nvPicPr>
        <p:blipFill>
          <a:blip r:embed="rId5"/>
          <a:stretch>
            <a:fillRect/>
          </a:stretch>
        </p:blipFill>
        <p:spPr>
          <a:xfrm>
            <a:off x="3691323" y="3742733"/>
            <a:ext cx="1172426" cy="1355406"/>
          </a:xfrm>
          <a:prstGeom prst="rect">
            <a:avLst/>
          </a:prstGeom>
        </p:spPr>
      </p:pic>
      <p:pic>
        <p:nvPicPr>
          <p:cNvPr id="16" name="Picture 15">
            <a:extLst>
              <a:ext uri="{FF2B5EF4-FFF2-40B4-BE49-F238E27FC236}">
                <a16:creationId xmlns:a16="http://schemas.microsoft.com/office/drawing/2014/main" id="{E46D1A52-BA24-F5E6-9072-A55457D09BBF}"/>
              </a:ext>
            </a:extLst>
          </p:cNvPr>
          <p:cNvPicPr>
            <a:picLocks noChangeAspect="1"/>
          </p:cNvPicPr>
          <p:nvPr/>
        </p:nvPicPr>
        <p:blipFill>
          <a:blip r:embed="rId6"/>
          <a:stretch>
            <a:fillRect/>
          </a:stretch>
        </p:blipFill>
        <p:spPr>
          <a:xfrm>
            <a:off x="5611301" y="2956753"/>
            <a:ext cx="1272650" cy="1310754"/>
          </a:xfrm>
          <a:prstGeom prst="rect">
            <a:avLst/>
          </a:prstGeom>
        </p:spPr>
      </p:pic>
      <p:pic>
        <p:nvPicPr>
          <p:cNvPr id="18" name="Picture 17">
            <a:extLst>
              <a:ext uri="{FF2B5EF4-FFF2-40B4-BE49-F238E27FC236}">
                <a16:creationId xmlns:a16="http://schemas.microsoft.com/office/drawing/2014/main" id="{1985D130-9EB0-1700-43E7-E8C6BB733684}"/>
              </a:ext>
            </a:extLst>
          </p:cNvPr>
          <p:cNvPicPr>
            <a:picLocks noChangeAspect="1"/>
          </p:cNvPicPr>
          <p:nvPr/>
        </p:nvPicPr>
        <p:blipFill>
          <a:blip r:embed="rId7"/>
          <a:stretch>
            <a:fillRect/>
          </a:stretch>
        </p:blipFill>
        <p:spPr>
          <a:xfrm>
            <a:off x="7631503" y="2741972"/>
            <a:ext cx="1116365" cy="1721497"/>
          </a:xfrm>
          <a:prstGeom prst="rect">
            <a:avLst/>
          </a:prstGeom>
        </p:spPr>
      </p:pic>
      <p:pic>
        <p:nvPicPr>
          <p:cNvPr id="26" name="Picture 25">
            <a:extLst>
              <a:ext uri="{FF2B5EF4-FFF2-40B4-BE49-F238E27FC236}">
                <a16:creationId xmlns:a16="http://schemas.microsoft.com/office/drawing/2014/main" id="{DA2B0891-B853-49BE-7819-B9F5A8CA8EC6}"/>
              </a:ext>
            </a:extLst>
          </p:cNvPr>
          <p:cNvPicPr>
            <a:picLocks noChangeAspect="1"/>
          </p:cNvPicPr>
          <p:nvPr/>
        </p:nvPicPr>
        <p:blipFill>
          <a:blip r:embed="rId8"/>
          <a:stretch>
            <a:fillRect/>
          </a:stretch>
        </p:blipFill>
        <p:spPr>
          <a:xfrm>
            <a:off x="9780206" y="3004498"/>
            <a:ext cx="1425063" cy="1196444"/>
          </a:xfrm>
          <a:prstGeom prst="rect">
            <a:avLst/>
          </a:prstGeom>
        </p:spPr>
      </p:pic>
      <p:cxnSp>
        <p:nvCxnSpPr>
          <p:cNvPr id="32" name="Straight Arrow Connector 31">
            <a:extLst>
              <a:ext uri="{FF2B5EF4-FFF2-40B4-BE49-F238E27FC236}">
                <a16:creationId xmlns:a16="http://schemas.microsoft.com/office/drawing/2014/main" id="{71D114B1-ADA9-85E3-C1AB-241E17475192}"/>
              </a:ext>
            </a:extLst>
          </p:cNvPr>
          <p:cNvCxnSpPr>
            <a:stCxn id="13" idx="3"/>
            <a:endCxn id="16" idx="1"/>
          </p:cNvCxnSpPr>
          <p:nvPr/>
        </p:nvCxnSpPr>
        <p:spPr>
          <a:xfrm>
            <a:off x="4863749" y="2716833"/>
            <a:ext cx="747552" cy="8952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35E2A1DE-04D6-CFB5-F724-DEFC96A29A74}"/>
              </a:ext>
            </a:extLst>
          </p:cNvPr>
          <p:cNvCxnSpPr>
            <a:cxnSpLocks/>
            <a:stCxn id="14" idx="3"/>
            <a:endCxn id="16" idx="1"/>
          </p:cNvCxnSpPr>
          <p:nvPr/>
        </p:nvCxnSpPr>
        <p:spPr>
          <a:xfrm flipV="1">
            <a:off x="4863749" y="3612130"/>
            <a:ext cx="747552" cy="8083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66A9E95C-EC67-AC30-FCDE-80DD7929DAF1}"/>
              </a:ext>
            </a:extLst>
          </p:cNvPr>
          <p:cNvCxnSpPr>
            <a:cxnSpLocks/>
            <a:stCxn id="5" idx="3"/>
            <a:endCxn id="13" idx="1"/>
          </p:cNvCxnSpPr>
          <p:nvPr/>
        </p:nvCxnSpPr>
        <p:spPr>
          <a:xfrm>
            <a:off x="2481656" y="2716833"/>
            <a:ext cx="120966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CB05A94A-16FF-FD3B-5063-D6C38B17B5CB}"/>
              </a:ext>
            </a:extLst>
          </p:cNvPr>
          <p:cNvCxnSpPr>
            <a:cxnSpLocks/>
            <a:stCxn id="10" idx="3"/>
            <a:endCxn id="14" idx="1"/>
          </p:cNvCxnSpPr>
          <p:nvPr/>
        </p:nvCxnSpPr>
        <p:spPr>
          <a:xfrm>
            <a:off x="2470419" y="4420436"/>
            <a:ext cx="12209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65EF1ADE-EB55-8E6B-DF81-EA80BFD453D6}"/>
              </a:ext>
            </a:extLst>
          </p:cNvPr>
          <p:cNvCxnSpPr>
            <a:stCxn id="16" idx="3"/>
            <a:endCxn id="18" idx="1"/>
          </p:cNvCxnSpPr>
          <p:nvPr/>
        </p:nvCxnSpPr>
        <p:spPr>
          <a:xfrm flipV="1">
            <a:off x="6883951" y="3602721"/>
            <a:ext cx="747552" cy="94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6D3E8225-8411-C9CB-47D7-1B6DE598B17D}"/>
              </a:ext>
            </a:extLst>
          </p:cNvPr>
          <p:cNvCxnSpPr>
            <a:cxnSpLocks/>
            <a:stCxn id="18" idx="3"/>
            <a:endCxn id="26" idx="1"/>
          </p:cNvCxnSpPr>
          <p:nvPr/>
        </p:nvCxnSpPr>
        <p:spPr>
          <a:xfrm flipV="1">
            <a:off x="8747868" y="3602720"/>
            <a:ext cx="1032338"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811978F4-E970-AA6A-868E-2BA6762798E5}"/>
              </a:ext>
            </a:extLst>
          </p:cNvPr>
          <p:cNvSpPr txBox="1"/>
          <p:nvPr/>
        </p:nvSpPr>
        <p:spPr>
          <a:xfrm>
            <a:off x="-2" y="1491944"/>
            <a:ext cx="3366759" cy="769441"/>
          </a:xfrm>
          <a:prstGeom prst="rect">
            <a:avLst/>
          </a:prstGeom>
          <a:noFill/>
        </p:spPr>
        <p:txBody>
          <a:bodyPr wrap="square" rtlCol="0">
            <a:spAutoFit/>
          </a:bodyPr>
          <a:lstStyle/>
          <a:p>
            <a:pPr algn="ctr"/>
            <a:r>
              <a:rPr lang="en-US" sz="2200" dirty="0"/>
              <a:t>Signal Generation </a:t>
            </a:r>
          </a:p>
          <a:p>
            <a:pPr algn="ctr"/>
            <a:r>
              <a:rPr lang="en-US" sz="2200" dirty="0"/>
              <a:t>(</a:t>
            </a:r>
            <a:r>
              <a:rPr lang="en-US" sz="2200" dirty="0" err="1"/>
              <a:t>MadGraph</a:t>
            </a:r>
            <a:r>
              <a:rPr lang="en-US" sz="2200" dirty="0"/>
              <a:t>, WHIZARD)</a:t>
            </a:r>
          </a:p>
        </p:txBody>
      </p:sp>
      <p:sp>
        <p:nvSpPr>
          <p:cNvPr id="55" name="TextBox 54">
            <a:extLst>
              <a:ext uri="{FF2B5EF4-FFF2-40B4-BE49-F238E27FC236}">
                <a16:creationId xmlns:a16="http://schemas.microsoft.com/office/drawing/2014/main" id="{91E8AFD6-F2E7-1DEF-199F-99FB9B343629}"/>
              </a:ext>
            </a:extLst>
          </p:cNvPr>
          <p:cNvSpPr txBox="1"/>
          <p:nvPr/>
        </p:nvSpPr>
        <p:spPr>
          <a:xfrm>
            <a:off x="2594155" y="1593852"/>
            <a:ext cx="3366759" cy="430887"/>
          </a:xfrm>
          <a:prstGeom prst="rect">
            <a:avLst/>
          </a:prstGeom>
          <a:noFill/>
        </p:spPr>
        <p:txBody>
          <a:bodyPr wrap="square" rtlCol="0">
            <a:spAutoFit/>
          </a:bodyPr>
          <a:lstStyle/>
          <a:p>
            <a:pPr algn="ctr"/>
            <a:r>
              <a:rPr lang="en-US" sz="2200" dirty="0"/>
              <a:t>Signal Simulation</a:t>
            </a:r>
          </a:p>
        </p:txBody>
      </p:sp>
      <p:sp>
        <p:nvSpPr>
          <p:cNvPr id="56" name="TextBox 55">
            <a:extLst>
              <a:ext uri="{FF2B5EF4-FFF2-40B4-BE49-F238E27FC236}">
                <a16:creationId xmlns:a16="http://schemas.microsoft.com/office/drawing/2014/main" id="{954DCE38-E8D2-7796-CE65-DA6E38FBF65A}"/>
              </a:ext>
            </a:extLst>
          </p:cNvPr>
          <p:cNvSpPr txBox="1"/>
          <p:nvPr/>
        </p:nvSpPr>
        <p:spPr>
          <a:xfrm>
            <a:off x="2897454" y="5179734"/>
            <a:ext cx="2760162" cy="769441"/>
          </a:xfrm>
          <a:prstGeom prst="rect">
            <a:avLst/>
          </a:prstGeom>
          <a:noFill/>
        </p:spPr>
        <p:txBody>
          <a:bodyPr wrap="square" rtlCol="0">
            <a:spAutoFit/>
          </a:bodyPr>
          <a:lstStyle/>
          <a:p>
            <a:pPr algn="ctr"/>
            <a:r>
              <a:rPr lang="en-US" sz="2200" dirty="0"/>
              <a:t>BIB Simulation (Geant4, DD4Hep)</a:t>
            </a:r>
          </a:p>
        </p:txBody>
      </p:sp>
      <p:sp>
        <p:nvSpPr>
          <p:cNvPr id="57" name="TextBox 56">
            <a:extLst>
              <a:ext uri="{FF2B5EF4-FFF2-40B4-BE49-F238E27FC236}">
                <a16:creationId xmlns:a16="http://schemas.microsoft.com/office/drawing/2014/main" id="{68C4790F-79BA-EC50-6FC9-873CD20782A4}"/>
              </a:ext>
            </a:extLst>
          </p:cNvPr>
          <p:cNvSpPr txBox="1"/>
          <p:nvPr/>
        </p:nvSpPr>
        <p:spPr>
          <a:xfrm>
            <a:off x="-108583" y="5282443"/>
            <a:ext cx="3366759" cy="769441"/>
          </a:xfrm>
          <a:prstGeom prst="rect">
            <a:avLst/>
          </a:prstGeom>
          <a:noFill/>
        </p:spPr>
        <p:txBody>
          <a:bodyPr wrap="square" rtlCol="0">
            <a:spAutoFit/>
          </a:bodyPr>
          <a:lstStyle/>
          <a:p>
            <a:pPr algn="ctr"/>
            <a:r>
              <a:rPr lang="en-US" sz="2200" dirty="0"/>
              <a:t>BIB Generation</a:t>
            </a:r>
          </a:p>
          <a:p>
            <a:pPr algn="ctr"/>
            <a:r>
              <a:rPr lang="en-US" sz="2200" dirty="0"/>
              <a:t>(FLUKA)</a:t>
            </a:r>
          </a:p>
        </p:txBody>
      </p:sp>
      <p:sp>
        <p:nvSpPr>
          <p:cNvPr id="58" name="TextBox 57">
            <a:extLst>
              <a:ext uri="{FF2B5EF4-FFF2-40B4-BE49-F238E27FC236}">
                <a16:creationId xmlns:a16="http://schemas.microsoft.com/office/drawing/2014/main" id="{6180F4B9-E32F-D9EA-7D3F-59486D9F360C}"/>
              </a:ext>
            </a:extLst>
          </p:cNvPr>
          <p:cNvSpPr txBox="1"/>
          <p:nvPr/>
        </p:nvSpPr>
        <p:spPr>
          <a:xfrm>
            <a:off x="4978772" y="2217487"/>
            <a:ext cx="2760162" cy="769441"/>
          </a:xfrm>
          <a:prstGeom prst="rect">
            <a:avLst/>
          </a:prstGeom>
          <a:noFill/>
        </p:spPr>
        <p:txBody>
          <a:bodyPr wrap="square" rtlCol="0">
            <a:spAutoFit/>
          </a:bodyPr>
          <a:lstStyle/>
          <a:p>
            <a:pPr algn="ctr"/>
            <a:r>
              <a:rPr lang="en-US" sz="2200" dirty="0"/>
              <a:t>Overlaying Signal + BIB Hits</a:t>
            </a:r>
          </a:p>
        </p:txBody>
      </p:sp>
      <p:sp>
        <p:nvSpPr>
          <p:cNvPr id="59" name="TextBox 58">
            <a:extLst>
              <a:ext uri="{FF2B5EF4-FFF2-40B4-BE49-F238E27FC236}">
                <a16:creationId xmlns:a16="http://schemas.microsoft.com/office/drawing/2014/main" id="{BA84A0C1-450C-7F2C-B014-3E4F0E3A4A81}"/>
              </a:ext>
            </a:extLst>
          </p:cNvPr>
          <p:cNvSpPr txBox="1"/>
          <p:nvPr/>
        </p:nvSpPr>
        <p:spPr>
          <a:xfrm>
            <a:off x="6264215" y="4462976"/>
            <a:ext cx="4114455" cy="1107996"/>
          </a:xfrm>
          <a:prstGeom prst="rect">
            <a:avLst/>
          </a:prstGeom>
          <a:noFill/>
        </p:spPr>
        <p:txBody>
          <a:bodyPr wrap="square" rtlCol="0">
            <a:spAutoFit/>
          </a:bodyPr>
          <a:lstStyle/>
          <a:p>
            <a:pPr algn="ctr"/>
            <a:r>
              <a:rPr lang="en-US" sz="2200" dirty="0"/>
              <a:t>Digitization</a:t>
            </a:r>
          </a:p>
          <a:p>
            <a:pPr algn="ctr"/>
            <a:r>
              <a:rPr lang="en-US" sz="2200" dirty="0"/>
              <a:t>(</a:t>
            </a:r>
            <a:r>
              <a:rPr lang="en-US" sz="2200" dirty="0" err="1"/>
              <a:t>MarlinWrapper</a:t>
            </a:r>
            <a:r>
              <a:rPr lang="en-US" sz="2200" dirty="0"/>
              <a:t>, key4hep, Gaudi, LCIO)</a:t>
            </a:r>
          </a:p>
        </p:txBody>
      </p:sp>
      <p:sp>
        <p:nvSpPr>
          <p:cNvPr id="61" name="TextBox 60">
            <a:extLst>
              <a:ext uri="{FF2B5EF4-FFF2-40B4-BE49-F238E27FC236}">
                <a16:creationId xmlns:a16="http://schemas.microsoft.com/office/drawing/2014/main" id="{7D01C078-8787-80AA-5937-D9336EF389B2}"/>
              </a:ext>
            </a:extLst>
          </p:cNvPr>
          <p:cNvSpPr txBox="1"/>
          <p:nvPr/>
        </p:nvSpPr>
        <p:spPr>
          <a:xfrm>
            <a:off x="8904153" y="1896502"/>
            <a:ext cx="3366759" cy="1107996"/>
          </a:xfrm>
          <a:prstGeom prst="rect">
            <a:avLst/>
          </a:prstGeom>
          <a:noFill/>
        </p:spPr>
        <p:txBody>
          <a:bodyPr wrap="square" rtlCol="0">
            <a:spAutoFit/>
          </a:bodyPr>
          <a:lstStyle/>
          <a:p>
            <a:pPr algn="ctr"/>
            <a:r>
              <a:rPr lang="en-US" sz="2200" dirty="0"/>
              <a:t>Reconstruction (same tools as digitization + ACTS, Pandora) </a:t>
            </a:r>
            <a:endParaRPr lang="en-US" sz="2200" b="1" dirty="0"/>
          </a:p>
        </p:txBody>
      </p:sp>
    </p:spTree>
    <p:extLst>
      <p:ext uri="{BB962C8B-B14F-4D97-AF65-F5344CB8AC3E}">
        <p14:creationId xmlns:p14="http://schemas.microsoft.com/office/powerpoint/2010/main" val="1693271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3EA86-BB7E-5A58-A634-AAD9EB937EE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A121FAF-0847-1BA9-16A2-56EF3F0FDCA4}"/>
              </a:ext>
            </a:extLst>
          </p:cNvPr>
          <p:cNvSpPr/>
          <p:nvPr/>
        </p:nvSpPr>
        <p:spPr>
          <a:xfrm>
            <a:off x="0" y="6329680"/>
            <a:ext cx="12192000" cy="528320"/>
          </a:xfrm>
          <a:prstGeom prst="rect">
            <a:avLst/>
          </a:prstGeom>
          <a:solidFill>
            <a:srgbClr val="8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Muon Collider Computing Requirements &amp; Challenges</a:t>
            </a:r>
          </a:p>
        </p:txBody>
      </p:sp>
      <p:sp>
        <p:nvSpPr>
          <p:cNvPr id="4" name="Footer Placeholder 3">
            <a:extLst>
              <a:ext uri="{FF2B5EF4-FFF2-40B4-BE49-F238E27FC236}">
                <a16:creationId xmlns:a16="http://schemas.microsoft.com/office/drawing/2014/main" id="{33E4F492-6F65-F172-FFB1-2D3550DAAE9C}"/>
              </a:ext>
            </a:extLst>
          </p:cNvPr>
          <p:cNvSpPr>
            <a:spLocks noGrp="1"/>
          </p:cNvSpPr>
          <p:nvPr>
            <p:ph type="ftr" sz="quarter" idx="11"/>
          </p:nvPr>
        </p:nvSpPr>
        <p:spPr>
          <a:xfrm>
            <a:off x="0" y="6411276"/>
            <a:ext cx="1574800" cy="365125"/>
          </a:xfrm>
        </p:spPr>
        <p:txBody>
          <a:bodyPr/>
          <a:lstStyle/>
          <a:p>
            <a:r>
              <a:rPr lang="en-US" sz="1600">
                <a:solidFill>
                  <a:schemeClr val="bg1"/>
                </a:solidFill>
              </a:rPr>
              <a:t>Mark Larson</a:t>
            </a:r>
          </a:p>
        </p:txBody>
      </p:sp>
      <p:sp>
        <p:nvSpPr>
          <p:cNvPr id="7" name="Slide Number Placeholder 6">
            <a:extLst>
              <a:ext uri="{FF2B5EF4-FFF2-40B4-BE49-F238E27FC236}">
                <a16:creationId xmlns:a16="http://schemas.microsoft.com/office/drawing/2014/main" id="{CF28D356-7A00-8E2B-6B7D-EA2A3BEB52C1}"/>
              </a:ext>
            </a:extLst>
          </p:cNvPr>
          <p:cNvSpPr txBox="1">
            <a:spLocks/>
          </p:cNvSpPr>
          <p:nvPr/>
        </p:nvSpPr>
        <p:spPr>
          <a:xfrm>
            <a:off x="11353800" y="6411277"/>
            <a:ext cx="4368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175225-90CE-49E0-BB29-2BF94C6F9255}" type="slidenum">
              <a:rPr lang="en-US" sz="1600" smtClean="0">
                <a:solidFill>
                  <a:schemeClr val="bg1"/>
                </a:solidFill>
              </a:rPr>
              <a:pPr/>
              <a:t>5</a:t>
            </a:fld>
            <a:endParaRPr lang="en-US" sz="1600">
              <a:solidFill>
                <a:schemeClr val="bg1"/>
              </a:solidFill>
            </a:endParaRPr>
          </a:p>
        </p:txBody>
      </p:sp>
      <p:sp>
        <p:nvSpPr>
          <p:cNvPr id="8" name="Footer Placeholder 3">
            <a:extLst>
              <a:ext uri="{FF2B5EF4-FFF2-40B4-BE49-F238E27FC236}">
                <a16:creationId xmlns:a16="http://schemas.microsoft.com/office/drawing/2014/main" id="{3A90CE2C-45C3-7B00-B687-73AEB14F4D56}"/>
              </a:ext>
            </a:extLst>
          </p:cNvPr>
          <p:cNvSpPr txBox="1">
            <a:spLocks/>
          </p:cNvSpPr>
          <p:nvPr/>
        </p:nvSpPr>
        <p:spPr>
          <a:xfrm>
            <a:off x="3873500" y="6411275"/>
            <a:ext cx="4445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sp>
        <p:nvSpPr>
          <p:cNvPr id="11" name="Title 1">
            <a:extLst>
              <a:ext uri="{FF2B5EF4-FFF2-40B4-BE49-F238E27FC236}">
                <a16:creationId xmlns:a16="http://schemas.microsoft.com/office/drawing/2014/main" id="{FE61C6BA-A244-0387-C4A6-56799C40EBE7}"/>
              </a:ext>
            </a:extLst>
          </p:cNvPr>
          <p:cNvSpPr txBox="1">
            <a:spLocks/>
          </p:cNvSpPr>
          <p:nvPr/>
        </p:nvSpPr>
        <p:spPr>
          <a:xfrm>
            <a:off x="0" y="1"/>
            <a:ext cx="12192000" cy="1026160"/>
          </a:xfrm>
          <a:prstGeom prst="rect">
            <a:avLst/>
          </a:prstGeom>
          <a:solidFill>
            <a:srgbClr val="80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rPr>
              <a:t>Computing Requirements &amp; Resources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B451DFF-0096-B967-D33D-657E9F2920E8}"/>
                  </a:ext>
                </a:extLst>
              </p:cNvPr>
              <p:cNvSpPr txBox="1"/>
              <p:nvPr/>
            </p:nvSpPr>
            <p:spPr>
              <a:xfrm>
                <a:off x="83126" y="1292877"/>
                <a:ext cx="6941129" cy="3908762"/>
              </a:xfrm>
              <a:prstGeom prst="rect">
                <a:avLst/>
              </a:prstGeom>
              <a:noFill/>
            </p:spPr>
            <p:txBody>
              <a:bodyPr wrap="square" rtlCol="0">
                <a:spAutoFit/>
              </a:bodyPr>
              <a:lstStyle/>
              <a:p>
                <a:pPr marL="342900" indent="-342900">
                  <a:buFont typeface="Arial" panose="020B0604020202020204" pitchFamily="34" charset="0"/>
                  <a:buChar char="•"/>
                </a:pPr>
                <a:r>
                  <a:rPr lang="en-US" sz="2400" b="1" dirty="0"/>
                  <a:t>CPU Time: </a:t>
                </a:r>
                <a:endParaRPr lang="en-US" sz="2400" dirty="0"/>
              </a:p>
              <a:p>
                <a:pPr marL="800100" lvl="1" indent="-342900">
                  <a:buFont typeface="Arial" panose="020B0604020202020204" pitchFamily="34" charset="0"/>
                  <a:buChar char="•"/>
                </a:pPr>
                <a:r>
                  <a:rPr lang="en-US" sz="2200" dirty="0"/>
                  <a:t>Simulation: BIB takes up to 24 hours / event, </a:t>
                </a:r>
                <a14:m>
                  <m:oMath xmlns:m="http://schemas.openxmlformats.org/officeDocument/2006/math">
                    <m:sSup>
                      <m:sSupPr>
                        <m:ctrlPr>
                          <a:rPr lang="en-US" sz="2200" b="0" i="1" smtClean="0">
                            <a:latin typeface="Cambria Math" panose="02040503050406030204" pitchFamily="18" charset="0"/>
                            <a:ea typeface="Cambria Math" panose="02040503050406030204" pitchFamily="18" charset="0"/>
                          </a:rPr>
                        </m:ctrlPr>
                      </m:sSupPr>
                      <m:e>
                        <m:r>
                          <a:rPr lang="en-US" sz="2200" i="1" smtClean="0">
                            <a:latin typeface="Cambria Math" panose="02040503050406030204" pitchFamily="18" charset="0"/>
                            <a:ea typeface="Cambria Math" panose="02040503050406030204" pitchFamily="18" charset="0"/>
                          </a:rPr>
                          <m:t>𝜇</m:t>
                        </m:r>
                      </m:e>
                      <m:sup>
                        <m:r>
                          <a:rPr lang="en-US" sz="2200" b="0" i="1" smtClean="0">
                            <a:latin typeface="Cambria Math" panose="02040503050406030204" pitchFamily="18" charset="0"/>
                            <a:ea typeface="Cambria Math" panose="02040503050406030204" pitchFamily="18" charset="0"/>
                          </a:rPr>
                          <m:t>+</m:t>
                        </m:r>
                      </m:sup>
                    </m:sSup>
                    <m:sSup>
                      <m:sSupPr>
                        <m:ctrlPr>
                          <a:rPr lang="en-US" sz="2200" b="0" i="1" smtClean="0">
                            <a:latin typeface="Cambria Math" panose="02040503050406030204" pitchFamily="18" charset="0"/>
                            <a:ea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𝜇</m:t>
                        </m:r>
                      </m:e>
                      <m:sup>
                        <m:r>
                          <a:rPr lang="en-US" sz="2200" b="0" i="1" smtClean="0">
                            <a:latin typeface="Cambria Math" panose="02040503050406030204" pitchFamily="18" charset="0"/>
                            <a:ea typeface="Cambria Math" panose="02040503050406030204" pitchFamily="18" charset="0"/>
                          </a:rPr>
                          <m:t>−</m:t>
                        </m:r>
                      </m:sup>
                    </m:sSup>
                  </m:oMath>
                </a14:m>
                <a:r>
                  <a:rPr lang="en-US" sz="2200" dirty="0"/>
                  <a:t> signal </a:t>
                </a:r>
                <a14:m>
                  <m:oMath xmlns:m="http://schemas.openxmlformats.org/officeDocument/2006/math">
                    <m:r>
                      <a:rPr lang="en-US" sz="2200" i="1" dirty="0" smtClean="0">
                        <a:latin typeface="Cambria Math" panose="02040503050406030204" pitchFamily="18" charset="0"/>
                        <a:ea typeface="Cambria Math" panose="02040503050406030204" pitchFamily="18" charset="0"/>
                      </a:rPr>
                      <m:t>ℴ</m:t>
                    </m:r>
                    <m:r>
                      <a:rPr lang="en-US" sz="2200" b="0" i="1" dirty="0" smtClean="0">
                        <a:latin typeface="Cambria Math" panose="02040503050406030204" pitchFamily="18" charset="0"/>
                        <a:ea typeface="Cambria Math" panose="02040503050406030204" pitchFamily="18" charset="0"/>
                      </a:rPr>
                      <m:t>(10 </m:t>
                    </m:r>
                  </m:oMath>
                </a14:m>
                <a:r>
                  <a:rPr lang="en-US" sz="2200" dirty="0"/>
                  <a:t>min</a:t>
                </a:r>
                <a14:m>
                  <m:oMath xmlns:m="http://schemas.openxmlformats.org/officeDocument/2006/math">
                    <m:r>
                      <a:rPr lang="en-US" sz="2200" b="0" i="1" dirty="0" smtClean="0">
                        <a:latin typeface="Cambria Math" panose="02040503050406030204" pitchFamily="18" charset="0"/>
                      </a:rPr>
                      <m:t>)</m:t>
                    </m:r>
                  </m:oMath>
                </a14:m>
                <a:r>
                  <a:rPr lang="en-US" sz="2200" dirty="0"/>
                  <a:t> / event</a:t>
                </a:r>
              </a:p>
              <a:p>
                <a:pPr marL="800100" lvl="1" indent="-342900">
                  <a:buFont typeface="Arial" panose="020B0604020202020204" pitchFamily="34" charset="0"/>
                  <a:buChar char="•"/>
                </a:pPr>
                <a:r>
                  <a:rPr lang="en-US" sz="2200" dirty="0"/>
                  <a:t>BIB overlay: ~5 mins / event, very IO intensive</a:t>
                </a:r>
              </a:p>
              <a:p>
                <a:pPr marL="800100" lvl="1" indent="-342900">
                  <a:buFont typeface="Arial" panose="020B0604020202020204" pitchFamily="34" charset="0"/>
                  <a:buChar char="•"/>
                </a:pPr>
                <a:r>
                  <a:rPr lang="en-US" sz="2200" dirty="0"/>
                  <a:t>Full reconstruction (100% BIB): </a:t>
                </a:r>
                <a14:m>
                  <m:oMath xmlns:m="http://schemas.openxmlformats.org/officeDocument/2006/math">
                    <m:r>
                      <a:rPr lang="en-US" sz="2200" i="1" smtClean="0">
                        <a:latin typeface="Cambria Math" panose="02040503050406030204" pitchFamily="18" charset="0"/>
                        <a:ea typeface="Cambria Math" panose="02040503050406030204" pitchFamily="18" charset="0"/>
                      </a:rPr>
                      <m:t>ℴ</m:t>
                    </m:r>
                    <m:r>
                      <a:rPr lang="en-US" sz="2200" b="0" i="1" smtClean="0">
                        <a:latin typeface="Cambria Math" panose="02040503050406030204" pitchFamily="18" charset="0"/>
                        <a:ea typeface="Cambria Math" panose="02040503050406030204" pitchFamily="18" charset="0"/>
                      </a:rPr>
                      <m:t>(1</m:t>
                    </m:r>
                  </m:oMath>
                </a14:m>
                <a:r>
                  <a:rPr lang="en-US" sz="2200" dirty="0"/>
                  <a:t> day</a:t>
                </a:r>
                <a14:m>
                  <m:oMath xmlns:m="http://schemas.openxmlformats.org/officeDocument/2006/math">
                    <m:r>
                      <a:rPr lang="en-US" sz="2200" b="0" i="1" dirty="0" smtClean="0">
                        <a:latin typeface="Cambria Math" panose="02040503050406030204" pitchFamily="18" charset="0"/>
                      </a:rPr>
                      <m:t>)</m:t>
                    </m:r>
                  </m:oMath>
                </a14:m>
                <a:r>
                  <a:rPr lang="en-US" sz="2200" dirty="0"/>
                  <a:t> / event</a:t>
                </a:r>
              </a:p>
              <a:p>
                <a:pPr marL="342900" indent="-342900">
                  <a:buFont typeface="Arial" panose="020B0604020202020204" pitchFamily="34" charset="0"/>
                  <a:buChar char="•"/>
                </a:pPr>
                <a:r>
                  <a:rPr lang="en-US" sz="2400" b="1" dirty="0"/>
                  <a:t>Memory: </a:t>
                </a:r>
              </a:p>
              <a:p>
                <a:pPr marL="800100" lvl="1" indent="-342900">
                  <a:buFont typeface="Arial" panose="020B0604020202020204" pitchFamily="34" charset="0"/>
                  <a:buChar char="•"/>
                </a:pPr>
                <a:r>
                  <a:rPr lang="en-US" sz="2200" dirty="0"/>
                  <a:t>Up to 32 GB/event – increases with more advanced reconstruction algorithms</a:t>
                </a:r>
                <a:endParaRPr lang="en-US" sz="2400" b="1" dirty="0"/>
              </a:p>
              <a:p>
                <a:pPr marL="342900" indent="-342900">
                  <a:buFont typeface="Arial" panose="020B0604020202020204" pitchFamily="34" charset="0"/>
                  <a:buChar char="•"/>
                </a:pPr>
                <a:r>
                  <a:rPr lang="en-US" sz="2400" b="1" dirty="0"/>
                  <a:t>Disk: </a:t>
                </a:r>
              </a:p>
              <a:p>
                <a:pPr marL="800100" lvl="1" indent="-342900">
                  <a:buFont typeface="Arial" panose="020B0604020202020204" pitchFamily="34" charset="0"/>
                  <a:buChar char="•"/>
                </a:pPr>
                <a:r>
                  <a:rPr lang="en-US" sz="2200" dirty="0"/>
                  <a:t>Without BIB: 1 MB/event (throughout all chains)</a:t>
                </a:r>
              </a:p>
              <a:p>
                <a:pPr marL="800100" lvl="1" indent="-342900">
                  <a:buFont typeface="Arial" panose="020B0604020202020204" pitchFamily="34" charset="0"/>
                  <a:buChar char="•"/>
                </a:pPr>
                <a:r>
                  <a:rPr lang="en-US" sz="2200" dirty="0"/>
                  <a:t>100% BIB overlay: 20 GB/event, </a:t>
                </a:r>
                <a:r>
                  <a:rPr lang="en-US" sz="2200" dirty="0" err="1"/>
                  <a:t>SimHits</a:t>
                </a:r>
                <a:r>
                  <a:rPr lang="en-US" sz="2200" dirty="0"/>
                  <a:t> only</a:t>
                </a:r>
              </a:p>
            </p:txBody>
          </p:sp>
        </mc:Choice>
        <mc:Fallback xmlns="">
          <p:sp>
            <p:nvSpPr>
              <p:cNvPr id="2" name="TextBox 1">
                <a:extLst>
                  <a:ext uri="{FF2B5EF4-FFF2-40B4-BE49-F238E27FC236}">
                    <a16:creationId xmlns:a16="http://schemas.microsoft.com/office/drawing/2014/main" id="{3B451DFF-0096-B967-D33D-657E9F2920E8}"/>
                  </a:ext>
                </a:extLst>
              </p:cNvPr>
              <p:cNvSpPr txBox="1">
                <a:spLocks noRot="1" noChangeAspect="1" noMove="1" noResize="1" noEditPoints="1" noAdjustHandles="1" noChangeArrowheads="1" noChangeShapeType="1" noTextEdit="1"/>
              </p:cNvSpPr>
              <p:nvPr/>
            </p:nvSpPr>
            <p:spPr>
              <a:xfrm>
                <a:off x="83126" y="1292877"/>
                <a:ext cx="6941129" cy="3908762"/>
              </a:xfrm>
              <a:prstGeom prst="rect">
                <a:avLst/>
              </a:prstGeom>
              <a:blipFill>
                <a:blip r:embed="rId3"/>
                <a:stretch>
                  <a:fillRect l="-1230" t="-1248" b="-234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AD1896AD-BCE8-3AEC-B487-8D58B36EAEFE}"/>
              </a:ext>
            </a:extLst>
          </p:cNvPr>
          <p:cNvSpPr txBox="1"/>
          <p:nvPr/>
        </p:nvSpPr>
        <p:spPr>
          <a:xfrm>
            <a:off x="6693132" y="1292877"/>
            <a:ext cx="5313680" cy="4616648"/>
          </a:xfrm>
          <a:prstGeom prst="rect">
            <a:avLst/>
          </a:prstGeom>
          <a:noFill/>
        </p:spPr>
        <p:txBody>
          <a:bodyPr wrap="square">
            <a:spAutoFit/>
          </a:bodyPr>
          <a:lstStyle/>
          <a:p>
            <a:pPr marL="342900" indent="-342900">
              <a:buFont typeface="Arial" panose="020B0604020202020204" pitchFamily="34" charset="0"/>
              <a:buChar char="•"/>
            </a:pPr>
            <a:r>
              <a:rPr lang="en-US" sz="2400" b="1" dirty="0"/>
              <a:t>Major Computing Clusters:</a:t>
            </a:r>
          </a:p>
          <a:p>
            <a:pPr marL="800100" lvl="1" indent="-342900">
              <a:buFont typeface="Arial" panose="020B0604020202020204" pitchFamily="34" charset="0"/>
              <a:buChar char="•"/>
            </a:pPr>
            <a:r>
              <a:rPr lang="en-US" sz="2200" dirty="0" err="1"/>
              <a:t>lxplus</a:t>
            </a:r>
            <a:r>
              <a:rPr lang="en-US" sz="2200" dirty="0"/>
              <a:t>, DESY, INFN, global analysis facilities</a:t>
            </a:r>
          </a:p>
          <a:p>
            <a:pPr marL="800100" lvl="1" indent="-342900">
              <a:buFont typeface="Arial" panose="020B0604020202020204" pitchFamily="34" charset="0"/>
              <a:buChar char="•"/>
            </a:pPr>
            <a:r>
              <a:rPr lang="en-US" sz="2200" b="1" dirty="0"/>
              <a:t>OSG </a:t>
            </a:r>
            <a:r>
              <a:rPr lang="en-US" sz="2200" dirty="0"/>
              <a:t>(dedicated resources), Fermilab LPC</a:t>
            </a:r>
          </a:p>
          <a:p>
            <a:pPr marL="342900" indent="-342900">
              <a:buFont typeface="Arial" panose="020B0604020202020204" pitchFamily="34" charset="0"/>
              <a:buChar char="•"/>
            </a:pPr>
            <a:r>
              <a:rPr lang="en-US" sz="2400" b="1" dirty="0"/>
              <a:t>Storage: </a:t>
            </a:r>
          </a:p>
          <a:p>
            <a:pPr marL="800100" lvl="1" indent="-342900">
              <a:buFont typeface="Arial" panose="020B0604020202020204" pitchFamily="34" charset="0"/>
              <a:buChar char="•"/>
            </a:pPr>
            <a:r>
              <a:rPr lang="en-US" sz="2200" dirty="0"/>
              <a:t>OSG, INFN have dedicated storage</a:t>
            </a:r>
          </a:p>
          <a:p>
            <a:pPr marL="342900" indent="-342900">
              <a:buFont typeface="Arial" panose="020B0604020202020204" pitchFamily="34" charset="0"/>
              <a:buChar char="•"/>
            </a:pPr>
            <a:r>
              <a:rPr lang="en-US" sz="2400" b="1" dirty="0"/>
              <a:t>Data Management: </a:t>
            </a:r>
            <a:endParaRPr lang="en-US" sz="2400" dirty="0"/>
          </a:p>
          <a:p>
            <a:pPr marL="800100" lvl="1" indent="-342900">
              <a:buFont typeface="Arial" panose="020B0604020202020204" pitchFamily="34" charset="0"/>
              <a:buChar char="•"/>
            </a:pPr>
            <a:r>
              <a:rPr lang="en-US" sz="2200" dirty="0"/>
              <a:t>Many data formats, files to keep track of across different clusters</a:t>
            </a:r>
          </a:p>
          <a:p>
            <a:pPr marL="342900" indent="-342900">
              <a:buFont typeface="Arial" panose="020B0604020202020204" pitchFamily="34" charset="0"/>
              <a:buChar char="•"/>
            </a:pPr>
            <a:r>
              <a:rPr lang="en-US" sz="2400" b="1" dirty="0"/>
              <a:t>Person Power: </a:t>
            </a:r>
          </a:p>
          <a:p>
            <a:pPr marL="800100" lvl="1" indent="-342900">
              <a:buFont typeface="Arial" panose="020B0604020202020204" pitchFamily="34" charset="0"/>
              <a:buChar char="•"/>
            </a:pPr>
            <a:r>
              <a:rPr lang="en-US" sz="2200" dirty="0"/>
              <a:t>Lack of dedicated funding </a:t>
            </a:r>
            <a:r>
              <a:rPr lang="en-US" sz="2200" dirty="0">
                <a:sym typeface="Wingdings" panose="05000000000000000000" pitchFamily="2" charset="2"/>
              </a:rPr>
              <a:t> lack of dedicated computing staff</a:t>
            </a:r>
            <a:endParaRPr lang="en-US" sz="2200" dirty="0"/>
          </a:p>
        </p:txBody>
      </p:sp>
    </p:spTree>
    <p:extLst>
      <p:ext uri="{BB962C8B-B14F-4D97-AF65-F5344CB8AC3E}">
        <p14:creationId xmlns:p14="http://schemas.microsoft.com/office/powerpoint/2010/main" val="310761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7EA89-CAE6-6B23-22E2-240082D94D1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9597D62-5494-B093-2BC0-AD0342767668}"/>
              </a:ext>
            </a:extLst>
          </p:cNvPr>
          <p:cNvSpPr/>
          <p:nvPr/>
        </p:nvSpPr>
        <p:spPr>
          <a:xfrm>
            <a:off x="0" y="6329680"/>
            <a:ext cx="12192000" cy="528320"/>
          </a:xfrm>
          <a:prstGeom prst="rect">
            <a:avLst/>
          </a:prstGeom>
          <a:solidFill>
            <a:srgbClr val="8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Muon Collider Computing Requirements &amp; Challenges</a:t>
            </a:r>
          </a:p>
        </p:txBody>
      </p:sp>
      <p:sp>
        <p:nvSpPr>
          <p:cNvPr id="4" name="Footer Placeholder 3">
            <a:extLst>
              <a:ext uri="{FF2B5EF4-FFF2-40B4-BE49-F238E27FC236}">
                <a16:creationId xmlns:a16="http://schemas.microsoft.com/office/drawing/2014/main" id="{F7990BF8-C8B6-5B5E-6AD6-B093F36CE87E}"/>
              </a:ext>
            </a:extLst>
          </p:cNvPr>
          <p:cNvSpPr>
            <a:spLocks noGrp="1"/>
          </p:cNvSpPr>
          <p:nvPr>
            <p:ph type="ftr" sz="quarter" idx="11"/>
          </p:nvPr>
        </p:nvSpPr>
        <p:spPr>
          <a:xfrm>
            <a:off x="0" y="6411276"/>
            <a:ext cx="1574800" cy="365125"/>
          </a:xfrm>
        </p:spPr>
        <p:txBody>
          <a:bodyPr/>
          <a:lstStyle/>
          <a:p>
            <a:r>
              <a:rPr lang="en-US" sz="1600">
                <a:solidFill>
                  <a:schemeClr val="bg1"/>
                </a:solidFill>
              </a:rPr>
              <a:t>Mark Larson</a:t>
            </a:r>
          </a:p>
        </p:txBody>
      </p:sp>
      <p:sp>
        <p:nvSpPr>
          <p:cNvPr id="7" name="Slide Number Placeholder 6">
            <a:extLst>
              <a:ext uri="{FF2B5EF4-FFF2-40B4-BE49-F238E27FC236}">
                <a16:creationId xmlns:a16="http://schemas.microsoft.com/office/drawing/2014/main" id="{C2B48B1F-119A-DF7D-48DA-56422AF9D79E}"/>
              </a:ext>
            </a:extLst>
          </p:cNvPr>
          <p:cNvSpPr txBox="1">
            <a:spLocks/>
          </p:cNvSpPr>
          <p:nvPr/>
        </p:nvSpPr>
        <p:spPr>
          <a:xfrm>
            <a:off x="11353800" y="6411277"/>
            <a:ext cx="4368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175225-90CE-49E0-BB29-2BF94C6F9255}" type="slidenum">
              <a:rPr lang="en-US" sz="1600" smtClean="0">
                <a:solidFill>
                  <a:schemeClr val="bg1"/>
                </a:solidFill>
              </a:rPr>
              <a:pPr/>
              <a:t>6</a:t>
            </a:fld>
            <a:endParaRPr lang="en-US" sz="1600">
              <a:solidFill>
                <a:schemeClr val="bg1"/>
              </a:solidFill>
            </a:endParaRPr>
          </a:p>
        </p:txBody>
      </p:sp>
      <p:sp>
        <p:nvSpPr>
          <p:cNvPr id="8" name="Footer Placeholder 3">
            <a:extLst>
              <a:ext uri="{FF2B5EF4-FFF2-40B4-BE49-F238E27FC236}">
                <a16:creationId xmlns:a16="http://schemas.microsoft.com/office/drawing/2014/main" id="{6A17234F-FFF6-6F67-D961-8CDD98B29762}"/>
              </a:ext>
            </a:extLst>
          </p:cNvPr>
          <p:cNvSpPr txBox="1">
            <a:spLocks/>
          </p:cNvSpPr>
          <p:nvPr/>
        </p:nvSpPr>
        <p:spPr>
          <a:xfrm>
            <a:off x="3873500" y="6411275"/>
            <a:ext cx="4445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sp>
        <p:nvSpPr>
          <p:cNvPr id="11" name="Title 1">
            <a:extLst>
              <a:ext uri="{FF2B5EF4-FFF2-40B4-BE49-F238E27FC236}">
                <a16:creationId xmlns:a16="http://schemas.microsoft.com/office/drawing/2014/main" id="{07819100-675B-25BF-7359-13F520FEE2FD}"/>
              </a:ext>
            </a:extLst>
          </p:cNvPr>
          <p:cNvSpPr txBox="1">
            <a:spLocks/>
          </p:cNvSpPr>
          <p:nvPr/>
        </p:nvSpPr>
        <p:spPr>
          <a:xfrm>
            <a:off x="0" y="1"/>
            <a:ext cx="12192000" cy="1026160"/>
          </a:xfrm>
          <a:prstGeom prst="rect">
            <a:avLst/>
          </a:prstGeom>
          <a:solidFill>
            <a:srgbClr val="80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rPr>
              <a:t>Solutions to General Computing Challenges</a:t>
            </a:r>
          </a:p>
        </p:txBody>
      </p:sp>
      <p:sp>
        <p:nvSpPr>
          <p:cNvPr id="2" name="TextBox 1">
            <a:extLst>
              <a:ext uri="{FF2B5EF4-FFF2-40B4-BE49-F238E27FC236}">
                <a16:creationId xmlns:a16="http://schemas.microsoft.com/office/drawing/2014/main" id="{AC170297-CCCC-6B01-A0F5-FC2DC4935B9A}"/>
              </a:ext>
            </a:extLst>
          </p:cNvPr>
          <p:cNvSpPr txBox="1"/>
          <p:nvPr/>
        </p:nvSpPr>
        <p:spPr>
          <a:xfrm>
            <a:off x="218440" y="1723539"/>
            <a:ext cx="11755120" cy="3908762"/>
          </a:xfrm>
          <a:prstGeom prst="rect">
            <a:avLst/>
          </a:prstGeom>
          <a:noFill/>
        </p:spPr>
        <p:txBody>
          <a:bodyPr wrap="square" rtlCol="0">
            <a:spAutoFit/>
          </a:bodyPr>
          <a:lstStyle/>
          <a:p>
            <a:pPr marL="342900" indent="-342900">
              <a:buFont typeface="Arial" panose="020B0604020202020204" pitchFamily="34" charset="0"/>
              <a:buChar char="•"/>
            </a:pPr>
            <a:r>
              <a:rPr lang="en-US" sz="2400" b="1" dirty="0"/>
              <a:t>BIB Simulation:</a:t>
            </a:r>
          </a:p>
          <a:p>
            <a:pPr marL="800100" lvl="1" indent="-342900">
              <a:buFont typeface="Arial" panose="020B0604020202020204" pitchFamily="34" charset="0"/>
              <a:buChar char="•"/>
            </a:pPr>
            <a:r>
              <a:rPr lang="en-US" sz="2200" dirty="0"/>
              <a:t>Simulate, and split 1 BIB event into large number of files, randomly select some percentage of these to be used for overlay</a:t>
            </a:r>
          </a:p>
          <a:p>
            <a:pPr marL="800100" lvl="1" indent="-342900">
              <a:buFont typeface="Arial" panose="020B0604020202020204" pitchFamily="34" charset="0"/>
              <a:buChar char="•"/>
            </a:pPr>
            <a:r>
              <a:rPr lang="en-US" sz="2200" dirty="0"/>
              <a:t>Accelerate using heterogenous computing (GPUs, FPGAs), train a generative ML algorithm</a:t>
            </a:r>
          </a:p>
          <a:p>
            <a:pPr marL="342900" indent="-342900">
              <a:buFont typeface="Arial" panose="020B0604020202020204" pitchFamily="34" charset="0"/>
              <a:buChar char="•"/>
            </a:pPr>
            <a:r>
              <a:rPr lang="en-US" sz="2400" b="1" dirty="0"/>
              <a:t>Reconstruction: </a:t>
            </a:r>
          </a:p>
          <a:p>
            <a:pPr marL="800100" lvl="1" indent="-342900">
              <a:buFont typeface="Arial" panose="020B0604020202020204" pitchFamily="34" charset="0"/>
              <a:buChar char="•"/>
            </a:pPr>
            <a:r>
              <a:rPr lang="en-US" sz="2200" dirty="0"/>
              <a:t>Apply reconstruction level cuts to minimize BIB fake objects</a:t>
            </a:r>
          </a:p>
          <a:p>
            <a:pPr marL="800100" lvl="1" indent="-342900">
              <a:buFont typeface="Arial" panose="020B0604020202020204" pitchFamily="34" charset="0"/>
              <a:buChar char="•"/>
            </a:pPr>
            <a:r>
              <a:rPr lang="en-US" sz="2200" dirty="0"/>
              <a:t>Reconstruct objects from only some sub-detectors</a:t>
            </a:r>
          </a:p>
          <a:p>
            <a:pPr marL="800100" lvl="1" indent="-342900">
              <a:buFont typeface="Arial" panose="020B0604020202020204" pitchFamily="34" charset="0"/>
              <a:buChar char="•"/>
            </a:pPr>
            <a:r>
              <a:rPr lang="en-US" sz="2200" dirty="0"/>
              <a:t>Run reconstruction only in large cone around truth objects</a:t>
            </a:r>
          </a:p>
          <a:p>
            <a:pPr marL="342900" indent="-342900">
              <a:buFont typeface="Arial" panose="020B0604020202020204" pitchFamily="34" charset="0"/>
              <a:buChar char="•"/>
            </a:pPr>
            <a:r>
              <a:rPr lang="en-US" sz="2400" b="1" dirty="0"/>
              <a:t>Data Management: </a:t>
            </a:r>
            <a:endParaRPr lang="en-US" sz="2400" dirty="0"/>
          </a:p>
          <a:p>
            <a:pPr marL="800100" lvl="1" indent="-342900">
              <a:buFont typeface="Arial" panose="020B0604020202020204" pitchFamily="34" charset="0"/>
              <a:buChar char="•"/>
            </a:pPr>
            <a:r>
              <a:rPr lang="en-US" sz="2200" dirty="0" err="1"/>
              <a:t>Rucio</a:t>
            </a:r>
            <a:r>
              <a:rPr lang="en-US" sz="2200" dirty="0"/>
              <a:t> could provide a community-based, ground up solution</a:t>
            </a:r>
          </a:p>
          <a:p>
            <a:endParaRPr lang="en-US" sz="2200" dirty="0"/>
          </a:p>
        </p:txBody>
      </p:sp>
    </p:spTree>
    <p:extLst>
      <p:ext uri="{BB962C8B-B14F-4D97-AF65-F5344CB8AC3E}">
        <p14:creationId xmlns:p14="http://schemas.microsoft.com/office/powerpoint/2010/main" val="155289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B8041-CC49-5DD0-AEBD-F1A78350628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4118174-C11A-5408-5ACD-6F9343488E6E}"/>
              </a:ext>
            </a:extLst>
          </p:cNvPr>
          <p:cNvSpPr/>
          <p:nvPr/>
        </p:nvSpPr>
        <p:spPr>
          <a:xfrm>
            <a:off x="0" y="6329680"/>
            <a:ext cx="12192000" cy="528320"/>
          </a:xfrm>
          <a:prstGeom prst="rect">
            <a:avLst/>
          </a:prstGeom>
          <a:solidFill>
            <a:srgbClr val="8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Muon Collider Computing Requirements &amp; Challenges</a:t>
            </a:r>
          </a:p>
        </p:txBody>
      </p:sp>
      <p:sp>
        <p:nvSpPr>
          <p:cNvPr id="4" name="Footer Placeholder 3">
            <a:extLst>
              <a:ext uri="{FF2B5EF4-FFF2-40B4-BE49-F238E27FC236}">
                <a16:creationId xmlns:a16="http://schemas.microsoft.com/office/drawing/2014/main" id="{A1EABE5B-47EB-0EC9-9EA8-B453C0CC7673}"/>
              </a:ext>
            </a:extLst>
          </p:cNvPr>
          <p:cNvSpPr>
            <a:spLocks noGrp="1"/>
          </p:cNvSpPr>
          <p:nvPr>
            <p:ph type="ftr" sz="quarter" idx="11"/>
          </p:nvPr>
        </p:nvSpPr>
        <p:spPr>
          <a:xfrm>
            <a:off x="0" y="6411276"/>
            <a:ext cx="1574800" cy="365125"/>
          </a:xfrm>
        </p:spPr>
        <p:txBody>
          <a:bodyPr/>
          <a:lstStyle/>
          <a:p>
            <a:r>
              <a:rPr lang="en-US" sz="1600">
                <a:solidFill>
                  <a:schemeClr val="bg1"/>
                </a:solidFill>
              </a:rPr>
              <a:t>Mark Larson</a:t>
            </a:r>
          </a:p>
        </p:txBody>
      </p:sp>
      <p:sp>
        <p:nvSpPr>
          <p:cNvPr id="7" name="Slide Number Placeholder 6">
            <a:extLst>
              <a:ext uri="{FF2B5EF4-FFF2-40B4-BE49-F238E27FC236}">
                <a16:creationId xmlns:a16="http://schemas.microsoft.com/office/drawing/2014/main" id="{A9083634-F244-D06E-0730-1322BED2AF5D}"/>
              </a:ext>
            </a:extLst>
          </p:cNvPr>
          <p:cNvSpPr txBox="1">
            <a:spLocks/>
          </p:cNvSpPr>
          <p:nvPr/>
        </p:nvSpPr>
        <p:spPr>
          <a:xfrm>
            <a:off x="11353800" y="6411277"/>
            <a:ext cx="4368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175225-90CE-49E0-BB29-2BF94C6F9255}" type="slidenum">
              <a:rPr lang="en-US" sz="1600" smtClean="0">
                <a:solidFill>
                  <a:schemeClr val="bg1"/>
                </a:solidFill>
              </a:rPr>
              <a:pPr/>
              <a:t>7</a:t>
            </a:fld>
            <a:endParaRPr lang="en-US" sz="1600">
              <a:solidFill>
                <a:schemeClr val="bg1"/>
              </a:solidFill>
            </a:endParaRPr>
          </a:p>
        </p:txBody>
      </p:sp>
      <p:sp>
        <p:nvSpPr>
          <p:cNvPr id="8" name="Footer Placeholder 3">
            <a:extLst>
              <a:ext uri="{FF2B5EF4-FFF2-40B4-BE49-F238E27FC236}">
                <a16:creationId xmlns:a16="http://schemas.microsoft.com/office/drawing/2014/main" id="{555E2C68-DC23-0B55-C536-F41A3AFB4478}"/>
              </a:ext>
            </a:extLst>
          </p:cNvPr>
          <p:cNvSpPr txBox="1">
            <a:spLocks/>
          </p:cNvSpPr>
          <p:nvPr/>
        </p:nvSpPr>
        <p:spPr>
          <a:xfrm>
            <a:off x="3873500" y="6411275"/>
            <a:ext cx="4445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sp>
        <p:nvSpPr>
          <p:cNvPr id="11" name="Title 1">
            <a:extLst>
              <a:ext uri="{FF2B5EF4-FFF2-40B4-BE49-F238E27FC236}">
                <a16:creationId xmlns:a16="http://schemas.microsoft.com/office/drawing/2014/main" id="{F57F973D-4E6B-D8F1-D478-A2A45D218C40}"/>
              </a:ext>
            </a:extLst>
          </p:cNvPr>
          <p:cNvSpPr txBox="1">
            <a:spLocks/>
          </p:cNvSpPr>
          <p:nvPr/>
        </p:nvSpPr>
        <p:spPr>
          <a:xfrm>
            <a:off x="0" y="1"/>
            <a:ext cx="12192000" cy="1026160"/>
          </a:xfrm>
          <a:prstGeom prst="rect">
            <a:avLst/>
          </a:prstGeom>
          <a:solidFill>
            <a:srgbClr val="80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rPr>
              <a:t>Experience with the OSG / Condor</a:t>
            </a:r>
          </a:p>
        </p:txBody>
      </p:sp>
      <p:sp>
        <p:nvSpPr>
          <p:cNvPr id="2" name="TextBox 1">
            <a:extLst>
              <a:ext uri="{FF2B5EF4-FFF2-40B4-BE49-F238E27FC236}">
                <a16:creationId xmlns:a16="http://schemas.microsoft.com/office/drawing/2014/main" id="{FA7A12C3-5947-A175-7BA6-3E0312989F03}"/>
              </a:ext>
            </a:extLst>
          </p:cNvPr>
          <p:cNvSpPr txBox="1"/>
          <p:nvPr/>
        </p:nvSpPr>
        <p:spPr>
          <a:xfrm>
            <a:off x="458241" y="1096163"/>
            <a:ext cx="1179523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Running </a:t>
            </a:r>
            <a:r>
              <a:rPr lang="en-US" sz="2400" b="1" dirty="0"/>
              <a:t>Condor jobs </a:t>
            </a:r>
            <a:r>
              <a:rPr lang="en-US" sz="2400" dirty="0"/>
              <a:t>on </a:t>
            </a:r>
            <a:r>
              <a:rPr lang="en-US" sz="2400" b="1" dirty="0"/>
              <a:t>OSG</a:t>
            </a:r>
            <a:r>
              <a:rPr lang="en-US" sz="2400" dirty="0"/>
              <a:t> for full simulation workflow with </a:t>
            </a:r>
            <a:r>
              <a:rPr lang="en-US" sz="2400" b="1" dirty="0"/>
              <a:t>10% BIB </a:t>
            </a:r>
            <a:r>
              <a:rPr lang="en-US" sz="2400" dirty="0"/>
              <a:t>overlay, accessing already generated BIB simulation files through </a:t>
            </a:r>
            <a:r>
              <a:rPr lang="en-US" sz="2400" dirty="0" err="1"/>
              <a:t>CernVM</a:t>
            </a:r>
            <a:r>
              <a:rPr lang="en-US" sz="2400" dirty="0"/>
              <a:t>-File System (</a:t>
            </a:r>
            <a:r>
              <a:rPr lang="en-US" sz="2400" dirty="0" err="1"/>
              <a:t>cvmfs</a:t>
            </a:r>
            <a:r>
              <a:rPr lang="en-US" sz="2400" dirty="0"/>
              <a:t>)</a:t>
            </a:r>
          </a:p>
          <a:p>
            <a:pPr marL="342900" indent="-342900">
              <a:buFont typeface="Arial" panose="020B0604020202020204" pitchFamily="34" charset="0"/>
              <a:buChar char="•"/>
            </a:pPr>
            <a:r>
              <a:rPr lang="en-US" sz="2400" b="1" dirty="0"/>
              <a:t>Our study: </a:t>
            </a:r>
            <a:r>
              <a:rPr lang="en-US" sz="2400" dirty="0"/>
              <a:t>more advanced reconstruction, extended timing windows (</a:t>
            </a:r>
            <a:r>
              <a:rPr lang="en-US" sz="2400" b="1" dirty="0"/>
              <a:t>more BIB hits</a:t>
            </a:r>
            <a:r>
              <a:rPr lang="en-US" sz="2400" dirty="0"/>
              <a:t>)</a:t>
            </a:r>
            <a:r>
              <a:rPr lang="en-US" sz="2400" dirty="0">
                <a:sym typeface="Wingdings" panose="05000000000000000000" pitchFamily="2" charset="2"/>
              </a:rPr>
              <a:t> requires significantly more memory</a:t>
            </a:r>
            <a:endParaRPr lang="en-US" sz="24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6F462B7-49DB-15F6-A7D1-4D789A66ADF6}"/>
                  </a:ext>
                </a:extLst>
              </p:cNvPr>
              <p:cNvSpPr txBox="1"/>
              <p:nvPr/>
            </p:nvSpPr>
            <p:spPr>
              <a:xfrm>
                <a:off x="458241" y="2665825"/>
                <a:ext cx="5709803" cy="3447098"/>
              </a:xfrm>
              <a:prstGeom prst="rect">
                <a:avLst/>
              </a:prstGeom>
              <a:noFill/>
            </p:spPr>
            <p:txBody>
              <a:bodyPr wrap="square">
                <a:spAutoFit/>
              </a:bodyPr>
              <a:lstStyle/>
              <a:p>
                <a:pPr marL="342900" indent="-342900">
                  <a:buFont typeface="Arial" panose="020B0604020202020204" pitchFamily="34" charset="0"/>
                  <a:buChar char="•"/>
                </a:pPr>
                <a:r>
                  <a:rPr lang="en-US" sz="2600" b="1" dirty="0"/>
                  <a:t>Challenges: </a:t>
                </a:r>
              </a:p>
              <a:p>
                <a:pPr marL="800100" lvl="1" indent="-342900">
                  <a:buFont typeface="Arial" panose="020B0604020202020204" pitchFamily="34" charset="0"/>
                  <a:buChar char="•"/>
                </a:pPr>
                <a:r>
                  <a:rPr lang="en-US" sz="2400" dirty="0"/>
                  <a:t>Require ~15 GB of BIB files per event for 100% overlay</a:t>
                </a:r>
              </a:p>
              <a:p>
                <a:pPr marL="800100" lvl="1" indent="-342900">
                  <a:buFont typeface="Arial" panose="020B0604020202020204" pitchFamily="34" charset="0"/>
                  <a:buChar char="•"/>
                </a:pPr>
                <a:r>
                  <a:rPr lang="en-US" sz="2400" b="0" dirty="0"/>
                  <a:t>Up to</a:t>
                </a:r>
                <a14:m>
                  <m:oMath xmlns:m="http://schemas.openxmlformats.org/officeDocument/2006/math">
                    <m:r>
                      <a:rPr lang="en-US" sz="2400" b="0" i="1" smtClean="0">
                        <a:latin typeface="Cambria Math" panose="02040503050406030204" pitchFamily="18" charset="0"/>
                      </a:rPr>
                      <m:t> ~48</m:t>
                    </m:r>
                  </m:oMath>
                </a14:m>
                <a:r>
                  <a:rPr lang="en-US" sz="2400" dirty="0"/>
                  <a:t> GB RAM for reconstruction (10% overlay), previously saw scaling by factor of 6x from 10% </a:t>
                </a:r>
                <a:r>
                  <a:rPr lang="en-US" sz="2400" dirty="0">
                    <a:sym typeface="Wingdings" panose="05000000000000000000" pitchFamily="2" charset="2"/>
                  </a:rPr>
                  <a:t> 100% BIB</a:t>
                </a:r>
              </a:p>
              <a:p>
                <a:pPr marL="800100" lvl="1" indent="-342900">
                  <a:buFont typeface="Arial" panose="020B0604020202020204" pitchFamily="34" charset="0"/>
                  <a:buChar char="•"/>
                </a:pPr>
                <a:r>
                  <a:rPr lang="en-US" sz="2400" dirty="0">
                    <a:sym typeface="Wingdings" panose="05000000000000000000" pitchFamily="2" charset="2"/>
                  </a:rPr>
                  <a:t>Storage: final reconstructed files ~60 MB/event</a:t>
                </a:r>
                <a:endParaRPr lang="en-US" sz="2400" dirty="0"/>
              </a:p>
            </p:txBody>
          </p:sp>
        </mc:Choice>
        <mc:Fallback xmlns="">
          <p:sp>
            <p:nvSpPr>
              <p:cNvPr id="10" name="TextBox 9">
                <a:extLst>
                  <a:ext uri="{FF2B5EF4-FFF2-40B4-BE49-F238E27FC236}">
                    <a16:creationId xmlns:a16="http://schemas.microsoft.com/office/drawing/2014/main" id="{E6F462B7-49DB-15F6-A7D1-4D789A66ADF6}"/>
                  </a:ext>
                </a:extLst>
              </p:cNvPr>
              <p:cNvSpPr txBox="1">
                <a:spLocks noRot="1" noChangeAspect="1" noMove="1" noResize="1" noEditPoints="1" noAdjustHandles="1" noChangeArrowheads="1" noChangeShapeType="1" noTextEdit="1"/>
              </p:cNvSpPr>
              <p:nvPr/>
            </p:nvSpPr>
            <p:spPr>
              <a:xfrm>
                <a:off x="458241" y="2665825"/>
                <a:ext cx="5709803" cy="3447098"/>
              </a:xfrm>
              <a:prstGeom prst="rect">
                <a:avLst/>
              </a:prstGeom>
              <a:blipFill>
                <a:blip r:embed="rId3"/>
                <a:stretch>
                  <a:fillRect l="-1601" t="-1590" b="-3004"/>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0F5E6F21-32A6-B3C1-5EED-DC90D89EBC27}"/>
              </a:ext>
            </a:extLst>
          </p:cNvPr>
          <p:cNvSpPr txBox="1"/>
          <p:nvPr/>
        </p:nvSpPr>
        <p:spPr>
          <a:xfrm>
            <a:off x="5993132" y="2665824"/>
            <a:ext cx="5839691" cy="3139321"/>
          </a:xfrm>
          <a:prstGeom prst="rect">
            <a:avLst/>
          </a:prstGeom>
          <a:noFill/>
        </p:spPr>
        <p:txBody>
          <a:bodyPr wrap="square">
            <a:spAutoFit/>
          </a:bodyPr>
          <a:lstStyle/>
          <a:p>
            <a:pPr marL="342900" indent="-342900">
              <a:buFont typeface="Arial" panose="020B0604020202020204" pitchFamily="34" charset="0"/>
              <a:buChar char="•"/>
            </a:pPr>
            <a:r>
              <a:rPr lang="en-US" sz="2600" b="1" dirty="0"/>
              <a:t>Solutions: </a:t>
            </a:r>
          </a:p>
          <a:p>
            <a:pPr marL="800100" lvl="1" indent="-342900">
              <a:buFont typeface="Arial" panose="020B0604020202020204" pitchFamily="34" charset="0"/>
              <a:buChar char="•"/>
            </a:pPr>
            <a:r>
              <a:rPr lang="en-US" sz="2400" dirty="0"/>
              <a:t>Use only part of the detector</a:t>
            </a:r>
          </a:p>
          <a:p>
            <a:pPr marL="800100" lvl="1" indent="-342900">
              <a:buFont typeface="Arial" panose="020B0604020202020204" pitchFamily="34" charset="0"/>
              <a:buChar char="•"/>
            </a:pPr>
            <a:r>
              <a:rPr lang="en-US" sz="2400" dirty="0"/>
              <a:t>Process 1 event / job</a:t>
            </a:r>
          </a:p>
          <a:p>
            <a:pPr marL="342900" indent="-342900">
              <a:buFont typeface="Arial" panose="020B0604020202020204" pitchFamily="34" charset="0"/>
              <a:buChar char="•"/>
            </a:pPr>
            <a:r>
              <a:rPr lang="en-US" sz="2600" b="1" dirty="0"/>
              <a:t>Storage Options: </a:t>
            </a:r>
            <a:r>
              <a:rPr lang="en-US" sz="2400" dirty="0"/>
              <a:t>~50 TB available for future collider work, already half used</a:t>
            </a:r>
          </a:p>
          <a:p>
            <a:pPr marL="342900" indent="-342900">
              <a:buFont typeface="Arial" panose="020B0604020202020204" pitchFamily="34" charset="0"/>
              <a:buChar char="•"/>
            </a:pPr>
            <a:r>
              <a:rPr lang="en-US" sz="2600" b="1" dirty="0"/>
              <a:t>Remaining Question: </a:t>
            </a:r>
            <a:r>
              <a:rPr lang="en-US" sz="2400" dirty="0"/>
              <a:t>How to scale up to 100% BIB when testing new configurations, reconstruction methods</a:t>
            </a:r>
          </a:p>
        </p:txBody>
      </p:sp>
    </p:spTree>
    <p:extLst>
      <p:ext uri="{BB962C8B-B14F-4D97-AF65-F5344CB8AC3E}">
        <p14:creationId xmlns:p14="http://schemas.microsoft.com/office/powerpoint/2010/main" val="178247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9024C-7CB5-AEE4-CBBA-9224A45AF2F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08B8D01-959F-C7F9-DB95-E0E103FACC1C}"/>
              </a:ext>
            </a:extLst>
          </p:cNvPr>
          <p:cNvSpPr/>
          <p:nvPr/>
        </p:nvSpPr>
        <p:spPr>
          <a:xfrm>
            <a:off x="0" y="6329680"/>
            <a:ext cx="12192000" cy="528320"/>
          </a:xfrm>
          <a:prstGeom prst="rect">
            <a:avLst/>
          </a:prstGeom>
          <a:solidFill>
            <a:srgbClr val="8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Muon Collider Computing Requirements &amp; Challenges</a:t>
            </a:r>
          </a:p>
        </p:txBody>
      </p:sp>
      <p:sp>
        <p:nvSpPr>
          <p:cNvPr id="4" name="Footer Placeholder 3">
            <a:extLst>
              <a:ext uri="{FF2B5EF4-FFF2-40B4-BE49-F238E27FC236}">
                <a16:creationId xmlns:a16="http://schemas.microsoft.com/office/drawing/2014/main" id="{F332AF8A-B26F-771B-F627-08170F780446}"/>
              </a:ext>
            </a:extLst>
          </p:cNvPr>
          <p:cNvSpPr>
            <a:spLocks noGrp="1"/>
          </p:cNvSpPr>
          <p:nvPr>
            <p:ph type="ftr" sz="quarter" idx="11"/>
          </p:nvPr>
        </p:nvSpPr>
        <p:spPr>
          <a:xfrm>
            <a:off x="0" y="6411276"/>
            <a:ext cx="1574800" cy="365125"/>
          </a:xfrm>
        </p:spPr>
        <p:txBody>
          <a:bodyPr/>
          <a:lstStyle/>
          <a:p>
            <a:r>
              <a:rPr lang="en-US" sz="1600">
                <a:solidFill>
                  <a:schemeClr val="bg1"/>
                </a:solidFill>
              </a:rPr>
              <a:t>Mark Larson</a:t>
            </a:r>
          </a:p>
        </p:txBody>
      </p:sp>
      <p:sp>
        <p:nvSpPr>
          <p:cNvPr id="7" name="Slide Number Placeholder 6">
            <a:extLst>
              <a:ext uri="{FF2B5EF4-FFF2-40B4-BE49-F238E27FC236}">
                <a16:creationId xmlns:a16="http://schemas.microsoft.com/office/drawing/2014/main" id="{322B6F2A-1503-271B-511D-D3C9223B43B0}"/>
              </a:ext>
            </a:extLst>
          </p:cNvPr>
          <p:cNvSpPr txBox="1">
            <a:spLocks/>
          </p:cNvSpPr>
          <p:nvPr/>
        </p:nvSpPr>
        <p:spPr>
          <a:xfrm>
            <a:off x="11353800" y="6411277"/>
            <a:ext cx="4368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175225-90CE-49E0-BB29-2BF94C6F9255}" type="slidenum">
              <a:rPr lang="en-US" sz="1600" smtClean="0">
                <a:solidFill>
                  <a:schemeClr val="bg1"/>
                </a:solidFill>
              </a:rPr>
              <a:pPr/>
              <a:t>8</a:t>
            </a:fld>
            <a:endParaRPr lang="en-US" sz="1600">
              <a:solidFill>
                <a:schemeClr val="bg1"/>
              </a:solidFill>
            </a:endParaRPr>
          </a:p>
        </p:txBody>
      </p:sp>
      <p:sp>
        <p:nvSpPr>
          <p:cNvPr id="8" name="Footer Placeholder 3">
            <a:extLst>
              <a:ext uri="{FF2B5EF4-FFF2-40B4-BE49-F238E27FC236}">
                <a16:creationId xmlns:a16="http://schemas.microsoft.com/office/drawing/2014/main" id="{8CF95126-F4D8-5258-FF7C-5354BD4F8ACF}"/>
              </a:ext>
            </a:extLst>
          </p:cNvPr>
          <p:cNvSpPr txBox="1">
            <a:spLocks/>
          </p:cNvSpPr>
          <p:nvPr/>
        </p:nvSpPr>
        <p:spPr>
          <a:xfrm>
            <a:off x="3873500" y="6411275"/>
            <a:ext cx="4445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sp>
        <p:nvSpPr>
          <p:cNvPr id="11" name="Title 1">
            <a:extLst>
              <a:ext uri="{FF2B5EF4-FFF2-40B4-BE49-F238E27FC236}">
                <a16:creationId xmlns:a16="http://schemas.microsoft.com/office/drawing/2014/main" id="{88081945-E17C-442C-D83A-05CBB59D988A}"/>
              </a:ext>
            </a:extLst>
          </p:cNvPr>
          <p:cNvSpPr txBox="1">
            <a:spLocks/>
          </p:cNvSpPr>
          <p:nvPr/>
        </p:nvSpPr>
        <p:spPr>
          <a:xfrm>
            <a:off x="0" y="1"/>
            <a:ext cx="12192000" cy="1026160"/>
          </a:xfrm>
          <a:prstGeom prst="rect">
            <a:avLst/>
          </a:prstGeom>
          <a:solidFill>
            <a:srgbClr val="80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rPr>
              <a:t>Conclusions</a:t>
            </a:r>
          </a:p>
        </p:txBody>
      </p:sp>
      <p:sp>
        <p:nvSpPr>
          <p:cNvPr id="2" name="TextBox 1">
            <a:extLst>
              <a:ext uri="{FF2B5EF4-FFF2-40B4-BE49-F238E27FC236}">
                <a16:creationId xmlns:a16="http://schemas.microsoft.com/office/drawing/2014/main" id="{A2E58BC5-1134-0FD7-25B8-BAD9C61D9421}"/>
              </a:ext>
            </a:extLst>
          </p:cNvPr>
          <p:cNvSpPr txBox="1"/>
          <p:nvPr/>
        </p:nvSpPr>
        <p:spPr>
          <a:xfrm>
            <a:off x="2962910" y="5115532"/>
            <a:ext cx="6266180" cy="615553"/>
          </a:xfrm>
          <a:prstGeom prst="rect">
            <a:avLst/>
          </a:prstGeom>
          <a:noFill/>
        </p:spPr>
        <p:txBody>
          <a:bodyPr wrap="square" rtlCol="0">
            <a:spAutoFit/>
          </a:bodyPr>
          <a:lstStyle/>
          <a:p>
            <a:pPr algn="ctr"/>
            <a:r>
              <a:rPr lang="en-US" sz="3400" b="1" dirty="0"/>
              <a:t>Thank you!</a:t>
            </a:r>
          </a:p>
        </p:txBody>
      </p:sp>
      <p:sp>
        <p:nvSpPr>
          <p:cNvPr id="3" name="TextBox 2">
            <a:extLst>
              <a:ext uri="{FF2B5EF4-FFF2-40B4-BE49-F238E27FC236}">
                <a16:creationId xmlns:a16="http://schemas.microsoft.com/office/drawing/2014/main" id="{DDE48488-1249-7A89-920F-C2B253C5047A}"/>
              </a:ext>
            </a:extLst>
          </p:cNvPr>
          <p:cNvSpPr txBox="1"/>
          <p:nvPr/>
        </p:nvSpPr>
        <p:spPr>
          <a:xfrm>
            <a:off x="299489" y="1292028"/>
            <a:ext cx="11593022" cy="3477875"/>
          </a:xfrm>
          <a:prstGeom prst="rect">
            <a:avLst/>
          </a:prstGeom>
          <a:noFill/>
        </p:spPr>
        <p:txBody>
          <a:bodyPr wrap="square" rtlCol="0">
            <a:spAutoFit/>
          </a:bodyPr>
          <a:lstStyle/>
          <a:p>
            <a:pPr marL="342900" indent="-342900">
              <a:buFont typeface="Arial" panose="020B0604020202020204" pitchFamily="34" charset="0"/>
              <a:buChar char="•"/>
            </a:pPr>
            <a:r>
              <a:rPr lang="en-US" sz="2800" dirty="0"/>
              <a:t>Muon collider has many unique computing challenges driven by Beam-Induced Background, different data formats</a:t>
            </a:r>
          </a:p>
          <a:p>
            <a:pPr marL="342900" indent="-342900">
              <a:buFont typeface="Arial" panose="020B0604020202020204" pitchFamily="34" charset="0"/>
              <a:buChar char="•"/>
            </a:pPr>
            <a:r>
              <a:rPr lang="en-US" sz="2800" dirty="0"/>
              <a:t>Need to continue optimizing simulation, overlay, reconstruction</a:t>
            </a:r>
          </a:p>
          <a:p>
            <a:pPr marL="342900" indent="-342900">
              <a:buFont typeface="Arial" panose="020B0604020202020204" pitchFamily="34" charset="0"/>
              <a:buChar char="•"/>
            </a:pPr>
            <a:r>
              <a:rPr lang="en-US" sz="2800" dirty="0"/>
              <a:t>OSG as a dedicated resource has proven extremely useful</a:t>
            </a:r>
          </a:p>
          <a:p>
            <a:pPr marL="800100" lvl="1" indent="-342900">
              <a:buFont typeface="Arial" panose="020B0604020202020204" pitchFamily="34" charset="0"/>
              <a:buChar char="•"/>
            </a:pPr>
            <a:r>
              <a:rPr lang="en-US" sz="2600" dirty="0"/>
              <a:t>Novel ideas are required to address remaining challenges introduced with new reconstruction techniques</a:t>
            </a:r>
          </a:p>
          <a:p>
            <a:pPr marL="342900" indent="-342900">
              <a:buFont typeface="Arial" panose="020B0604020202020204" pitchFamily="34" charset="0"/>
              <a:buChar char="•"/>
            </a:pPr>
            <a:r>
              <a:rPr lang="en-US" sz="2800" dirty="0"/>
              <a:t>Use of ML, heterogenous computing resources could provide solutions</a:t>
            </a:r>
          </a:p>
          <a:p>
            <a:pPr marL="342900" indent="-342900">
              <a:buFont typeface="Arial" panose="020B0604020202020204" pitchFamily="34" charset="0"/>
              <a:buChar char="•"/>
            </a:pPr>
            <a:r>
              <a:rPr lang="en-US" sz="2800" dirty="0"/>
              <a:t>See </a:t>
            </a:r>
            <a:r>
              <a:rPr lang="en-US" sz="2800" dirty="0">
                <a:hlinkClick r:id="rId3"/>
              </a:rPr>
              <a:t>muoncollider.us</a:t>
            </a:r>
            <a:r>
              <a:rPr lang="en-US" sz="2800" dirty="0"/>
              <a:t> and </a:t>
            </a:r>
            <a:r>
              <a:rPr lang="en-US" sz="2800" dirty="0">
                <a:hlinkClick r:id="rId4"/>
              </a:rPr>
              <a:t>muoncollider.web.cern.ch</a:t>
            </a:r>
            <a:r>
              <a:rPr lang="en-US" sz="2800" dirty="0"/>
              <a:t> for more info!</a:t>
            </a:r>
          </a:p>
        </p:txBody>
      </p:sp>
    </p:spTree>
    <p:extLst>
      <p:ext uri="{BB962C8B-B14F-4D97-AF65-F5344CB8AC3E}">
        <p14:creationId xmlns:p14="http://schemas.microsoft.com/office/powerpoint/2010/main" val="2671889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1784</TotalTime>
  <Words>744</Words>
  <Application>Microsoft Office PowerPoint</Application>
  <PresentationFormat>Widescreen</PresentationFormat>
  <Paragraphs>113</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Cambria Math</vt:lpstr>
      <vt:lpstr>Wingdings</vt:lpstr>
      <vt:lpstr>Office Theme</vt:lpstr>
      <vt:lpstr>Computing Requirements and Challenges for Muon Collider Detector Simulation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Larson</dc:creator>
  <cp:lastModifiedBy>Mark Larson</cp:lastModifiedBy>
  <cp:revision>2</cp:revision>
  <dcterms:created xsi:type="dcterms:W3CDTF">2025-06-02T17:38:40Z</dcterms:created>
  <dcterms:modified xsi:type="dcterms:W3CDTF">2025-06-04T18:28:42Z</dcterms:modified>
</cp:coreProperties>
</file>