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</p:sldIdLst>
  <p:sldSz cy="5143500" cx="9144000"/>
  <p:notesSz cx="6858000" cy="9144000"/>
  <p:embeddedFontLst>
    <p:embeddedFont>
      <p:font typeface="Helvetica Neue"/>
      <p:regular r:id="rId62"/>
      <p:bold r:id="rId63"/>
      <p:italic r:id="rId64"/>
      <p:boldItalic r:id="rId65"/>
    </p:embeddedFont>
    <p:embeddedFont>
      <p:font typeface="Helvetica Neue Light"/>
      <p:regular r:id="rId66"/>
      <p:bold r:id="rId67"/>
      <p:italic r:id="rId68"/>
      <p:boldItalic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HelveticaNeue-regular.fntdata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font" Target="fonts/HelveticaNeue-italic.fntdata"/><Relationship Id="rId63" Type="http://schemas.openxmlformats.org/officeDocument/2006/relationships/font" Target="fonts/HelveticaNeue-bold.fntdata"/><Relationship Id="rId22" Type="http://schemas.openxmlformats.org/officeDocument/2006/relationships/slide" Target="slides/slide16.xml"/><Relationship Id="rId66" Type="http://schemas.openxmlformats.org/officeDocument/2006/relationships/font" Target="fonts/HelveticaNeueLight-regular.fntdata"/><Relationship Id="rId21" Type="http://schemas.openxmlformats.org/officeDocument/2006/relationships/slide" Target="slides/slide15.xml"/><Relationship Id="rId65" Type="http://schemas.openxmlformats.org/officeDocument/2006/relationships/font" Target="fonts/HelveticaNeue-boldItalic.fntdata"/><Relationship Id="rId24" Type="http://schemas.openxmlformats.org/officeDocument/2006/relationships/slide" Target="slides/slide18.xml"/><Relationship Id="rId68" Type="http://schemas.openxmlformats.org/officeDocument/2006/relationships/font" Target="fonts/HelveticaNeueLight-italic.fntdata"/><Relationship Id="rId23" Type="http://schemas.openxmlformats.org/officeDocument/2006/relationships/slide" Target="slides/slide17.xml"/><Relationship Id="rId67" Type="http://schemas.openxmlformats.org/officeDocument/2006/relationships/font" Target="fonts/HelveticaNeueLight-bold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HelveticaNeueLight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df21139c5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5df21139c5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df21139c5_0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df21139c5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df21139c5_0_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df21139c5_0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5df21139c5_0_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5df21139c5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df21139c5_0_6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df21139c5_0_6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df21139c5_0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df21139c5_0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df21139c5_0_7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df21139c5_0_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df21139c5_0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df21139c5_0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f37546b6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f37546b6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df21139c5_0_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df21139c5_0_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f37546b6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f37546b6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df21139c5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df21139c5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f37546b6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f37546b6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f37546b6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f37546b6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5f37546b6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5f37546b6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5f37546b61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5f37546b6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5f37546b6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5f37546b6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5f37546b6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5f37546b6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5f37546b61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5f37546b61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5f37546b61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5f37546b61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5f37546b61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5f37546b61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5f37546b61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5f37546b61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df21139c5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df21139c5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5f37546b61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5f37546b61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7546b61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7546b61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7546b61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7546b61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5f37546b61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5f37546b61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f37546b61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f37546b61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5f37546b61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5f37546b6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f37546b61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f37546b61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5f37546b61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5f37546b61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5f37546b61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5f37546b61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5f37546b61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5f37546b61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df21139c5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df21139c5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5f37546b61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5f37546b61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5f37546b61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5f37546b6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5f37546b6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5f37546b6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5f37546b61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5f37546b61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5f37546b61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5f37546b61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5f37546b61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5f37546b61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5f37546b61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5f37546b61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7546b61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7546b61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5f37546b61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5f37546b61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5f37546b61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35f37546b61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df21139c5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df21139c5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7546b61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7546b61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7546b61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7546b61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5f37546b61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35f37546b61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f37546b61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f37546b61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df21139c5_0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df21139c5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5df21139c5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5df21139c5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df21139c5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df21139c5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37546b61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f37546b61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df21139c5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df21139c5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df21139c5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df21139c5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0" i="0" sz="18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971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628650" y="4848146"/>
            <a:ext cx="236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748986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971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628650" y="4848146"/>
            <a:ext cx="236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748986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971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628650" y="4848146"/>
            <a:ext cx="236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748986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971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628650" y="4848146"/>
            <a:ext cx="236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748986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971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628650" y="4848146"/>
            <a:ext cx="236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748986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971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628650" y="4848146"/>
            <a:ext cx="236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748986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971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628650" y="4848146"/>
            <a:ext cx="236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748986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971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628650" y="4848146"/>
            <a:ext cx="236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748986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971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628650" y="4848146"/>
            <a:ext cx="236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748986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971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628650" y="4848146"/>
            <a:ext cx="236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748986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971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628650" y="4848146"/>
            <a:ext cx="236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748986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0" i="0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971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628650" y="4848146"/>
            <a:ext cx="236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7489860" y="4846267"/>
            <a:ext cx="102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9.jpg"/><Relationship Id="rId6" Type="http://schemas.openxmlformats.org/officeDocument/2006/relationships/image" Target="../media/image5.jpg"/><Relationship Id="rId7" Type="http://schemas.openxmlformats.org/officeDocument/2006/relationships/image" Target="../media/image4.jpg"/><Relationship Id="rId8" Type="http://schemas.openxmlformats.org/officeDocument/2006/relationships/image" Target="../media/image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s://github.com/reed-CompBio/spras" TargetMode="External"/><Relationship Id="rId4" Type="http://schemas.openxmlformats.org/officeDocument/2006/relationships/hyperlink" Target="https://github.com/htcondor/snakemake-executor-plugin-htcondor" TargetMode="External"/><Relationship Id="rId5" Type="http://schemas.openxmlformats.org/officeDocument/2006/relationships/hyperlink" Target="https://github.com/jannisspeer/snakemake-executor-plugin-htcondor" TargetMode="Externa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1143000" y="6964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</a:pPr>
            <a:r>
              <a:rPr lang="en"/>
              <a:t>Duct Tape, DAGs, and Determination:</a:t>
            </a:r>
            <a:endParaRPr/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1143000" y="2701523"/>
            <a:ext cx="6858000" cy="20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</a:pPr>
            <a:r>
              <a:rPr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Snakemake at the Edge of HTCondor</a:t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</a:pPr>
            <a:r>
              <a:t/>
            </a:r>
            <a:endParaRPr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</a:pPr>
            <a:r>
              <a:rPr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</a:pPr>
            <a:r>
              <a:t/>
            </a:r>
            <a:endParaRPr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</a:pPr>
            <a:r>
              <a:rPr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"I Brought a Snake to a Bird Fight"</a:t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</a:pPr>
            <a:r>
              <a:t/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Justin Hiemstra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"/>
          <p:cNvSpPr txBox="1"/>
          <p:nvPr>
            <p:ph type="title"/>
          </p:nvPr>
        </p:nvSpPr>
        <p:spPr>
          <a:xfrm>
            <a:off x="393825" y="64369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SPRAS – The "Signaling Pathway Reconstruction Streamliner"</a:t>
            </a:r>
            <a:endParaRPr/>
          </a:p>
        </p:txBody>
      </p:sp>
      <p:pic>
        <p:nvPicPr>
          <p:cNvPr id="327" name="Google Shape;327;p34" title="gitt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688" y="1369225"/>
            <a:ext cx="1054500" cy="15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4" title="anna-ritz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410" y="3140500"/>
            <a:ext cx="1329075" cy="149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4"/>
          <p:cNvSpPr txBox="1"/>
          <p:nvPr/>
        </p:nvSpPr>
        <p:spPr>
          <a:xfrm>
            <a:off x="2482125" y="1911750"/>
            <a:ext cx="57984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if we created a tool that streamlined running as many of these algorithms as possible?</a:t>
            </a:r>
            <a:endParaRPr sz="2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"/>
          <p:cNvSpPr txBox="1"/>
          <p:nvPr>
            <p:ph type="title"/>
          </p:nvPr>
        </p:nvSpPr>
        <p:spPr>
          <a:xfrm>
            <a:off x="393825" y="64369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SPRAS – The "Signaling Pathway Reconstruction Streamliner"</a:t>
            </a:r>
            <a:endParaRPr/>
          </a:p>
        </p:txBody>
      </p:sp>
      <p:pic>
        <p:nvPicPr>
          <p:cNvPr id="335" name="Google Shape;335;p35" title="gitt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688" y="1369225"/>
            <a:ext cx="1054500" cy="15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5" title="anna-ritz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410" y="3140500"/>
            <a:ext cx="1329075" cy="149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5"/>
          <p:cNvSpPr txBox="1"/>
          <p:nvPr/>
        </p:nvSpPr>
        <p:spPr>
          <a:xfrm>
            <a:off x="2482125" y="1911750"/>
            <a:ext cx="57984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if we created a tool that streamlined running as many of these algorithms as possible?</a:t>
            </a:r>
            <a:endParaRPr sz="2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i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problems in computer science can be solved by another level of indirection, except for the problem of too many layers of indirection.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– David Wheeler</a:t>
            </a:r>
            <a:endParaRPr sz="2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/>
          <p:nvPr>
            <p:ph type="title"/>
          </p:nvPr>
        </p:nvSpPr>
        <p:spPr>
          <a:xfrm>
            <a:off x="393825" y="64369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SPRAS – The "Signaling Pathway Reconstruction Streamliner"</a:t>
            </a:r>
            <a:endParaRPr/>
          </a:p>
        </p:txBody>
      </p:sp>
      <p:pic>
        <p:nvPicPr>
          <p:cNvPr id="343" name="Google Shape;343;p36" title="gitt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688" y="1369225"/>
            <a:ext cx="1054500" cy="15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6" title="anna-ritz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410" y="3140500"/>
            <a:ext cx="1329075" cy="149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6"/>
          <p:cNvSpPr txBox="1"/>
          <p:nvPr/>
        </p:nvSpPr>
        <p:spPr>
          <a:xfrm>
            <a:off x="2482125" y="1911750"/>
            <a:ext cx="57984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if we created a tool that streamlined running as many of these algorithms as possible?</a:t>
            </a:r>
            <a:endParaRPr sz="2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"By indirections find directions out" 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Polonius, </a:t>
            </a:r>
            <a:r>
              <a:rPr i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Hamlet</a:t>
            </a:r>
            <a:endParaRPr i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Directions Out</a:t>
            </a:r>
            <a:endParaRPr/>
          </a:p>
        </p:txBody>
      </p:sp>
      <p:pic>
        <p:nvPicPr>
          <p:cNvPr id="351" name="Google Shape;351;p37" title="spras-over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363" y="1073775"/>
            <a:ext cx="7171274" cy="40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Workflow Management</a:t>
            </a:r>
            <a:endParaRPr sz="3200"/>
          </a:p>
        </p:txBody>
      </p:sp>
      <p:sp>
        <p:nvSpPr>
          <p:cNvPr id="357" name="Google Shape;357;p38"/>
          <p:cNvSpPr txBox="1"/>
          <p:nvPr>
            <p:ph idx="1" type="body"/>
          </p:nvPr>
        </p:nvSpPr>
        <p:spPr>
          <a:xfrm>
            <a:off x="628650" y="2214148"/>
            <a:ext cx="4376100" cy="2418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Rule-based &amp; declarative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Dependency resolution – builds a DAG of work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Capable of job skipping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Pythonic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i="1" lang="en"/>
              <a:t>Widely used in the Bioinformatics community</a:t>
            </a:r>
            <a:endParaRPr i="1"/>
          </a:p>
        </p:txBody>
      </p:sp>
      <p:pic>
        <p:nvPicPr>
          <p:cNvPr id="358" name="Google Shape;358;p38" title="snakemak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988" y="1097300"/>
            <a:ext cx="3245434" cy="9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8" title="snakefile.png"/>
          <p:cNvPicPr preferRelativeResize="0"/>
          <p:nvPr/>
        </p:nvPicPr>
        <p:blipFill rotWithShape="1">
          <a:blip r:embed="rId4">
            <a:alphaModFix/>
          </a:blip>
          <a:srcRect b="0" l="0" r="9974" t="0"/>
          <a:stretch/>
        </p:blipFill>
        <p:spPr>
          <a:xfrm>
            <a:off x="5240575" y="388509"/>
            <a:ext cx="3786450" cy="4366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Workflow Management</a:t>
            </a:r>
            <a:endParaRPr sz="3200"/>
          </a:p>
        </p:txBody>
      </p:sp>
      <p:sp>
        <p:nvSpPr>
          <p:cNvPr id="365" name="Google Shape;365;p39"/>
          <p:cNvSpPr txBox="1"/>
          <p:nvPr>
            <p:ph idx="1" type="body"/>
          </p:nvPr>
        </p:nvSpPr>
        <p:spPr>
          <a:xfrm>
            <a:off x="628650" y="2214148"/>
            <a:ext cx="4376100" cy="2418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Rule-based &amp; declarative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Dependency resolution – builds a DAG of work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Capable of job skipping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Pythonic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i="1" lang="en"/>
              <a:t>Widely used in the Bioinformatics community</a:t>
            </a:r>
            <a:endParaRPr i="1"/>
          </a:p>
        </p:txBody>
      </p:sp>
      <p:pic>
        <p:nvPicPr>
          <p:cNvPr id="366" name="Google Shape;366;p39" title="snakemak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988" y="1097300"/>
            <a:ext cx="3245434" cy="9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9" title="diamond-da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4750" y="1175850"/>
            <a:ext cx="2013675" cy="26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9" title="diamond-da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8425" y="1175850"/>
            <a:ext cx="2013675" cy="26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9"/>
          <p:cNvSpPr txBox="1"/>
          <p:nvPr/>
        </p:nvSpPr>
        <p:spPr>
          <a:xfrm>
            <a:off x="5443388" y="392700"/>
            <a:ext cx="11364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Data1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0" name="Google Shape;370;p39"/>
          <p:cNvSpPr txBox="1"/>
          <p:nvPr/>
        </p:nvSpPr>
        <p:spPr>
          <a:xfrm>
            <a:off x="7457063" y="392700"/>
            <a:ext cx="11364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Data2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1" name="Google Shape;371;p39"/>
          <p:cNvSpPr txBox="1"/>
          <p:nvPr/>
        </p:nvSpPr>
        <p:spPr>
          <a:xfrm>
            <a:off x="5374550" y="4074050"/>
            <a:ext cx="12741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Derived1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2" name="Google Shape;372;p39"/>
          <p:cNvSpPr txBox="1"/>
          <p:nvPr/>
        </p:nvSpPr>
        <p:spPr>
          <a:xfrm>
            <a:off x="7388213" y="4074050"/>
            <a:ext cx="12741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Derived2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3" name="Google Shape;373;p39"/>
          <p:cNvSpPr/>
          <p:nvPr/>
        </p:nvSpPr>
        <p:spPr>
          <a:xfrm>
            <a:off x="5944688" y="790475"/>
            <a:ext cx="133800" cy="348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225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4" name="Google Shape;374;p39"/>
          <p:cNvSpPr/>
          <p:nvPr/>
        </p:nvSpPr>
        <p:spPr>
          <a:xfrm>
            <a:off x="7958363" y="790475"/>
            <a:ext cx="133800" cy="348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225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5" name="Google Shape;375;p39"/>
          <p:cNvSpPr/>
          <p:nvPr/>
        </p:nvSpPr>
        <p:spPr>
          <a:xfrm>
            <a:off x="5944688" y="3837375"/>
            <a:ext cx="133800" cy="348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225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6" name="Google Shape;376;p39"/>
          <p:cNvSpPr/>
          <p:nvPr/>
        </p:nvSpPr>
        <p:spPr>
          <a:xfrm>
            <a:off x="7958363" y="3837375"/>
            <a:ext cx="133800" cy="348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225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not just use DAGMan?</a:t>
            </a:r>
            <a:endParaRPr/>
          </a:p>
        </p:txBody>
      </p:sp>
      <p:sp>
        <p:nvSpPr>
          <p:cNvPr id="382" name="Google Shape;382;p4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SPRAS existed before any attempt to integrate with HTCondor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An early design constraint was to keep the overall architecture flexible </a:t>
            </a:r>
            <a:r>
              <a:rPr b="1" lang="en"/>
              <a:t>without</a:t>
            </a:r>
            <a:r>
              <a:rPr b="1" i="1" lang="en"/>
              <a:t> </a:t>
            </a:r>
            <a:r>
              <a:rPr lang="en"/>
              <a:t>requiring </a:t>
            </a:r>
            <a:r>
              <a:rPr lang="en"/>
              <a:t>that SPRAS users have access to HTCondor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it take…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it take…</a:t>
            </a:r>
            <a:endParaRPr/>
          </a:p>
        </p:txBody>
      </p:sp>
      <p:sp>
        <p:nvSpPr>
          <p:cNvPr id="393" name="Google Shape;393;p4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… to run </a:t>
            </a:r>
            <a:r>
              <a:rPr b="1" lang="en" sz="1900"/>
              <a:t>one</a:t>
            </a:r>
            <a:r>
              <a:rPr lang="en" sz="1900"/>
              <a:t> algorithm with </a:t>
            </a:r>
            <a:r>
              <a:rPr lang="en" sz="1900"/>
              <a:t>SPRAS on </a:t>
            </a:r>
            <a:r>
              <a:rPr b="1" lang="en" sz="1900"/>
              <a:t>one</a:t>
            </a:r>
            <a:r>
              <a:rPr lang="en" sz="1900"/>
              <a:t> dataset as only </a:t>
            </a:r>
            <a:r>
              <a:rPr b="1" lang="en" sz="1900"/>
              <a:t>one</a:t>
            </a:r>
            <a:r>
              <a:rPr lang="en" sz="1900"/>
              <a:t> job on </a:t>
            </a:r>
            <a:r>
              <a:rPr b="1" lang="en" sz="1900"/>
              <a:t>one</a:t>
            </a:r>
            <a:r>
              <a:rPr lang="en" sz="1900"/>
              <a:t> EP?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it take…</a:t>
            </a:r>
            <a:endParaRPr/>
          </a:p>
        </p:txBody>
      </p:sp>
      <p:sp>
        <p:nvSpPr>
          <p:cNvPr id="399" name="Google Shape;399;p4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… to run </a:t>
            </a:r>
            <a:r>
              <a:rPr b="1" lang="en" sz="1900"/>
              <a:t>one</a:t>
            </a:r>
            <a:r>
              <a:rPr lang="en" sz="1900"/>
              <a:t> algorithm with SPRAS on </a:t>
            </a:r>
            <a:r>
              <a:rPr b="1" lang="en" sz="1900"/>
              <a:t>one</a:t>
            </a:r>
            <a:r>
              <a:rPr lang="en" sz="1900"/>
              <a:t> dataset as only </a:t>
            </a:r>
            <a:r>
              <a:rPr b="1" lang="en" sz="1900"/>
              <a:t>one</a:t>
            </a:r>
            <a:r>
              <a:rPr lang="en" sz="1900"/>
              <a:t> job on </a:t>
            </a:r>
            <a:r>
              <a:rPr b="1" lang="en" sz="1900"/>
              <a:t>one</a:t>
            </a:r>
            <a:r>
              <a:rPr lang="en" sz="1900"/>
              <a:t> EP?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900"/>
              <a:t>Containerize the software</a:t>
            </a:r>
            <a:endParaRPr sz="19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900"/>
              <a:t>Create a submit file</a:t>
            </a:r>
            <a:endParaRPr sz="19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900"/>
              <a:t>Submit</a:t>
            </a:r>
            <a:endParaRPr sz="19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900"/>
              <a:t>Solve problems, squash bugs</a:t>
            </a:r>
            <a:endParaRPr sz="19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900">
                <a:latin typeface="Courier New"/>
                <a:ea typeface="Courier New"/>
                <a:cs typeface="Courier New"/>
                <a:sym typeface="Courier New"/>
              </a:rPr>
              <a:t>goto 3;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two types of "Research Software"</a:t>
            </a:r>
            <a:endParaRPr/>
          </a:p>
        </p:txBody>
      </p:sp>
      <p:sp>
        <p:nvSpPr>
          <p:cNvPr id="136" name="Google Shape;136;p26"/>
          <p:cNvSpPr txBox="1"/>
          <p:nvPr/>
        </p:nvSpPr>
        <p:spPr>
          <a:xfrm>
            <a:off x="4800875" y="3636675"/>
            <a:ext cx="8178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(AI generated)</a:t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26"/>
          <p:cNvSpPr txBox="1"/>
          <p:nvPr/>
        </p:nvSpPr>
        <p:spPr>
          <a:xfrm>
            <a:off x="7354250" y="2820625"/>
            <a:ext cx="8178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(AI generated)</a:t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8172050" y="4744925"/>
            <a:ext cx="8178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(AI generated)</a:t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1707350" y="1041050"/>
            <a:ext cx="14778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 1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5446575" y="1041050"/>
            <a:ext cx="14778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 2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it take…</a:t>
            </a:r>
            <a:endParaRPr/>
          </a:p>
        </p:txBody>
      </p:sp>
      <p:sp>
        <p:nvSpPr>
          <p:cNvPr id="405" name="Google Shape;405;p4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… to run </a:t>
            </a:r>
            <a:r>
              <a:rPr b="1" lang="en" sz="1900"/>
              <a:t>one</a:t>
            </a:r>
            <a:r>
              <a:rPr lang="en" sz="1900"/>
              <a:t> algorithm with SPRAS on </a:t>
            </a:r>
            <a:r>
              <a:rPr b="1" lang="en" sz="1900"/>
              <a:t>one</a:t>
            </a:r>
            <a:r>
              <a:rPr lang="en" sz="1900"/>
              <a:t> dataset as only </a:t>
            </a:r>
            <a:r>
              <a:rPr b="1" lang="en" sz="1900"/>
              <a:t>one</a:t>
            </a:r>
            <a:r>
              <a:rPr lang="en" sz="1900"/>
              <a:t> job on </a:t>
            </a:r>
            <a:r>
              <a:rPr b="1" lang="en" sz="1900"/>
              <a:t>one</a:t>
            </a:r>
            <a:r>
              <a:rPr lang="en" sz="1900"/>
              <a:t> EP?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900"/>
              <a:t>Containerize the software</a:t>
            </a:r>
            <a:endParaRPr sz="19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900"/>
              <a:t>Create a submit file</a:t>
            </a:r>
            <a:endParaRPr sz="19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900"/>
              <a:t>Submit</a:t>
            </a:r>
            <a:endParaRPr sz="19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900"/>
              <a:t>Solve problems, squash bugs</a:t>
            </a:r>
            <a:endParaRPr sz="19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900">
                <a:latin typeface="Courier New"/>
                <a:ea typeface="Courier New"/>
                <a:cs typeface="Courier New"/>
                <a:sym typeface="Courier New"/>
              </a:rPr>
              <a:t>goto 3;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The first appreciable hurdle was that containerizing SPRAS itself introduced a need to run nested containers</a:t>
            </a:r>
            <a:endParaRPr sz="1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Nested Containers in the OSPool</a:t>
            </a:r>
            <a:endParaRPr/>
          </a:p>
        </p:txBody>
      </p:sp>
      <p:sp>
        <p:nvSpPr>
          <p:cNvPr id="411" name="Google Shape;411;p45"/>
          <p:cNvSpPr/>
          <p:nvPr/>
        </p:nvSpPr>
        <p:spPr>
          <a:xfrm>
            <a:off x="294100" y="1441525"/>
            <a:ext cx="4469100" cy="31188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EP Container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2" name="Google Shape;412;p45"/>
          <p:cNvSpPr/>
          <p:nvPr/>
        </p:nvSpPr>
        <p:spPr>
          <a:xfrm>
            <a:off x="1585375" y="2022975"/>
            <a:ext cx="2986500" cy="24822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SPRAS Container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3" name="Google Shape;413;p45"/>
          <p:cNvSpPr/>
          <p:nvPr/>
        </p:nvSpPr>
        <p:spPr>
          <a:xfrm>
            <a:off x="2792300" y="2876625"/>
            <a:ext cx="1619400" cy="144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Algorithm 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Container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4" name="Google Shape;414;p45"/>
          <p:cNvSpPr txBox="1"/>
          <p:nvPr/>
        </p:nvSpPr>
        <p:spPr>
          <a:xfrm>
            <a:off x="365850" y="2209475"/>
            <a:ext cx="1348500" cy="2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HTCondor Software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Config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Other stuff (probably, but not my interest)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5" name="Google Shape;415;p45"/>
          <p:cNvSpPr txBox="1"/>
          <p:nvPr/>
        </p:nvSpPr>
        <p:spPr>
          <a:xfrm>
            <a:off x="1585375" y="2977125"/>
            <a:ext cx="1206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SPRAS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Python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Snakemake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Job inputs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6" name="Google Shape;416;p45"/>
          <p:cNvSpPr txBox="1"/>
          <p:nvPr/>
        </p:nvSpPr>
        <p:spPr>
          <a:xfrm>
            <a:off x="2867450" y="3400550"/>
            <a:ext cx="14691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Whatever this "type 2" research code needs to run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Derived job inputs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Nested Containers in the OSPool</a:t>
            </a:r>
            <a:endParaRPr/>
          </a:p>
        </p:txBody>
      </p:sp>
      <p:sp>
        <p:nvSpPr>
          <p:cNvPr id="422" name="Google Shape;422;p46"/>
          <p:cNvSpPr/>
          <p:nvPr/>
        </p:nvSpPr>
        <p:spPr>
          <a:xfrm>
            <a:off x="294100" y="1441525"/>
            <a:ext cx="4469100" cy="31188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EP Container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Google Shape;423;p46"/>
          <p:cNvSpPr/>
          <p:nvPr/>
        </p:nvSpPr>
        <p:spPr>
          <a:xfrm>
            <a:off x="1585375" y="2022975"/>
            <a:ext cx="2986500" cy="24822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SPRAS Container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4" name="Google Shape;424;p46"/>
          <p:cNvSpPr/>
          <p:nvPr/>
        </p:nvSpPr>
        <p:spPr>
          <a:xfrm>
            <a:off x="2792300" y="2876625"/>
            <a:ext cx="1619400" cy="144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Algorithm Container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5" name="Google Shape;425;p46"/>
          <p:cNvSpPr txBox="1"/>
          <p:nvPr/>
        </p:nvSpPr>
        <p:spPr>
          <a:xfrm>
            <a:off x="365850" y="2209475"/>
            <a:ext cx="1348500" cy="2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HTCondor Software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EP Config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Other stuff (probably, but not my interest)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6" name="Google Shape;426;p46"/>
          <p:cNvSpPr txBox="1"/>
          <p:nvPr/>
        </p:nvSpPr>
        <p:spPr>
          <a:xfrm>
            <a:off x="1585375" y="2977125"/>
            <a:ext cx="1206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SPRAS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Python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Snakemake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Job inputs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7" name="Google Shape;427;p46"/>
          <p:cNvSpPr txBox="1"/>
          <p:nvPr/>
        </p:nvSpPr>
        <p:spPr>
          <a:xfrm>
            <a:off x="2867450" y="3400550"/>
            <a:ext cx="14691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Whatever this "type 2" research code needs to run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Derived job inputs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8" name="Google Shape;428;p46"/>
          <p:cNvSpPr txBox="1"/>
          <p:nvPr>
            <p:ph idx="1" type="body"/>
          </p:nvPr>
        </p:nvSpPr>
        <p:spPr>
          <a:xfrm>
            <a:off x="4856550" y="1369225"/>
            <a:ext cx="36588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Nested containers in a heterogeneous, unprivileged environment took me a while to figure out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Nested Containers in the OSPool</a:t>
            </a:r>
            <a:endParaRPr/>
          </a:p>
        </p:txBody>
      </p:sp>
      <p:sp>
        <p:nvSpPr>
          <p:cNvPr id="434" name="Google Shape;434;p47"/>
          <p:cNvSpPr/>
          <p:nvPr/>
        </p:nvSpPr>
        <p:spPr>
          <a:xfrm>
            <a:off x="294100" y="1441525"/>
            <a:ext cx="4469100" cy="31188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EP Container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5" name="Google Shape;435;p47"/>
          <p:cNvSpPr/>
          <p:nvPr/>
        </p:nvSpPr>
        <p:spPr>
          <a:xfrm>
            <a:off x="1585375" y="2022975"/>
            <a:ext cx="2986500" cy="24822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SPRAS Container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6" name="Google Shape;436;p47"/>
          <p:cNvSpPr/>
          <p:nvPr/>
        </p:nvSpPr>
        <p:spPr>
          <a:xfrm>
            <a:off x="2792300" y="2876625"/>
            <a:ext cx="1619400" cy="144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Algorithm Container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7" name="Google Shape;437;p47"/>
          <p:cNvSpPr txBox="1"/>
          <p:nvPr/>
        </p:nvSpPr>
        <p:spPr>
          <a:xfrm>
            <a:off x="365850" y="2209475"/>
            <a:ext cx="1348500" cy="2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HTCondor Software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EP Config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Other stuff (probably, but not my interest)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8" name="Google Shape;438;p47"/>
          <p:cNvSpPr txBox="1"/>
          <p:nvPr/>
        </p:nvSpPr>
        <p:spPr>
          <a:xfrm>
            <a:off x="1585375" y="2977125"/>
            <a:ext cx="1206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SPRAS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Python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Snakemake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Job inputs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9" name="Google Shape;439;p47"/>
          <p:cNvSpPr txBox="1"/>
          <p:nvPr/>
        </p:nvSpPr>
        <p:spPr>
          <a:xfrm>
            <a:off x="2867450" y="3400550"/>
            <a:ext cx="14691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Whatever this "type 2" research code needs to run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Derived job inputs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0" name="Google Shape;440;p47"/>
          <p:cNvSpPr txBox="1"/>
          <p:nvPr>
            <p:ph idx="1" type="body"/>
          </p:nvPr>
        </p:nvSpPr>
        <p:spPr>
          <a:xfrm>
            <a:off x="4856550" y="1369225"/>
            <a:ext cx="36588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Nested containers in a heterogeneous, unprivileged environment took me a while to figure out</a:t>
            </a:r>
            <a:endParaRPr sz="1600"/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Docker is not your friend, but Apptainer is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Barring significant architectural changes meant converting Docker→ .sif in the job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 very opaque, difficult environment to develop in/for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1600"/>
              <a:t>The secret</a:t>
            </a:r>
            <a:r>
              <a:rPr lang="en" sz="1600"/>
              <a:t>: </a:t>
            </a:r>
            <a:r>
              <a:rPr lang="en" sz="1600"/>
              <a:t>starting apptainer from "unpacked" .sif images (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--sandbox</a:t>
            </a:r>
            <a:r>
              <a:rPr lang="en" sz="1600"/>
              <a:t>)</a:t>
            </a:r>
            <a:endParaRPr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Nested Containers in the OSPool</a:t>
            </a:r>
            <a:endParaRPr/>
          </a:p>
        </p:txBody>
      </p:sp>
      <p:sp>
        <p:nvSpPr>
          <p:cNvPr id="446" name="Google Shape;446;p48"/>
          <p:cNvSpPr/>
          <p:nvPr/>
        </p:nvSpPr>
        <p:spPr>
          <a:xfrm>
            <a:off x="294100" y="1441525"/>
            <a:ext cx="4469100" cy="31188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EP Container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7" name="Google Shape;447;p48"/>
          <p:cNvSpPr/>
          <p:nvPr/>
        </p:nvSpPr>
        <p:spPr>
          <a:xfrm>
            <a:off x="1585375" y="2022975"/>
            <a:ext cx="2986500" cy="24822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SPRAS Container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8" name="Google Shape;448;p48"/>
          <p:cNvSpPr/>
          <p:nvPr/>
        </p:nvSpPr>
        <p:spPr>
          <a:xfrm>
            <a:off x="2792300" y="2876625"/>
            <a:ext cx="1619400" cy="144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Algorithm Container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9" name="Google Shape;449;p48"/>
          <p:cNvSpPr txBox="1"/>
          <p:nvPr/>
        </p:nvSpPr>
        <p:spPr>
          <a:xfrm>
            <a:off x="365850" y="2209475"/>
            <a:ext cx="1348500" cy="2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HTCondor Software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EP Config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Other stuff (probably, but not my interest)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0" name="Google Shape;450;p48"/>
          <p:cNvSpPr txBox="1"/>
          <p:nvPr/>
        </p:nvSpPr>
        <p:spPr>
          <a:xfrm>
            <a:off x="1585375" y="2977125"/>
            <a:ext cx="1206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SPRAS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Python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Snakemake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Job inputs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1" name="Google Shape;451;p48"/>
          <p:cNvSpPr txBox="1"/>
          <p:nvPr/>
        </p:nvSpPr>
        <p:spPr>
          <a:xfrm>
            <a:off x="2867450" y="3400550"/>
            <a:ext cx="14691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Whatever this "type 2" research code needs to run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Derived job inputs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2" name="Google Shape;452;p48"/>
          <p:cNvSpPr txBox="1"/>
          <p:nvPr>
            <p:ph idx="1" type="body"/>
          </p:nvPr>
        </p:nvSpPr>
        <p:spPr>
          <a:xfrm>
            <a:off x="4856550" y="1369225"/>
            <a:ext cx="36588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Nested containers in a heterogeneous, unprivileged environment took me a while to figure out</a:t>
            </a:r>
            <a:endParaRPr sz="1600"/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Docker is not your friend, but Apptainer is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Barring significant architectural changes meant converting Docker→ .sif in the job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 very opaque, difficult environment to develop in/for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1600"/>
              <a:t>The secret</a:t>
            </a:r>
            <a:r>
              <a:rPr lang="en" sz="1600"/>
              <a:t>: starting apptainer from "unpacked" .sif images (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--sandbox</a:t>
            </a:r>
            <a:r>
              <a:rPr lang="en" sz="1600"/>
              <a:t>)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1500"/>
              <a:t>Everything is simple when you know how</a:t>
            </a:r>
            <a:endParaRPr i="1" sz="15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Teaching the Snake to Fly The Bird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9"/>
          <p:cNvSpPr txBox="1"/>
          <p:nvPr>
            <p:ph idx="1" type="body"/>
          </p:nvPr>
        </p:nvSpPr>
        <p:spPr>
          <a:xfrm>
            <a:off x="628650" y="1218875"/>
            <a:ext cx="4448700" cy="341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lang="en" sz="1670"/>
              <a:t>The next step was getting Snakemake to manage its own "jobs"</a:t>
            </a:r>
            <a:endParaRPr sz="167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lang="en" sz="1670"/>
              <a:t>Luckily, right around this time Snakemake made an "Executor" plugin interface</a:t>
            </a:r>
            <a:endParaRPr sz="167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lang="en" sz="1670"/>
              <a:t>To my surprise, I wasn't the only one working on this!</a:t>
            </a:r>
            <a:endParaRPr sz="167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lang="en" sz="1670"/>
              <a:t>This lets Snakemake submit each of its "jobs" as an HTCondor job using the Python bindings</a:t>
            </a:r>
            <a:endParaRPr sz="167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lang="en" sz="1670"/>
              <a:t>The Executor manages/monitors jobs and output so it knows when to submit the next unit of work</a:t>
            </a:r>
            <a:endParaRPr sz="1670"/>
          </a:p>
        </p:txBody>
      </p:sp>
      <p:pic>
        <p:nvPicPr>
          <p:cNvPr id="459" name="Google Shape;459;p49" title="jannis-spe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7425" y="1647250"/>
            <a:ext cx="1897900" cy="244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49"/>
          <p:cNvSpPr txBox="1"/>
          <p:nvPr/>
        </p:nvSpPr>
        <p:spPr>
          <a:xfrm>
            <a:off x="5162550" y="1000925"/>
            <a:ext cx="27768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Jannis Speer @ University of Dortmund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1" name="Google Shape;461;p49"/>
          <p:cNvSpPr txBox="1"/>
          <p:nvPr/>
        </p:nvSpPr>
        <p:spPr>
          <a:xfrm>
            <a:off x="5097975" y="4140275"/>
            <a:ext cx="27768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Original HTCondor Executor Author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0"/>
          <p:cNvSpPr/>
          <p:nvPr/>
        </p:nvSpPr>
        <p:spPr>
          <a:xfrm>
            <a:off x="581175" y="694200"/>
            <a:ext cx="3890700" cy="3688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Access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7" name="Google Shape;467;p50"/>
          <p:cNvSpPr/>
          <p:nvPr/>
        </p:nvSpPr>
        <p:spPr>
          <a:xfrm>
            <a:off x="1804125" y="1339975"/>
            <a:ext cx="1444800" cy="500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Snakemake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8" name="Google Shape;468;p50"/>
          <p:cNvSpPr/>
          <p:nvPr/>
        </p:nvSpPr>
        <p:spPr>
          <a:xfrm>
            <a:off x="6266375" y="831425"/>
            <a:ext cx="2524200" cy="26889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Execution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9" name="Google Shape;469;p50"/>
          <p:cNvSpPr/>
          <p:nvPr/>
        </p:nvSpPr>
        <p:spPr>
          <a:xfrm>
            <a:off x="5101550" y="3520325"/>
            <a:ext cx="1444800" cy="1286400"/>
          </a:xfrm>
          <a:prstGeom prst="can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Shared Filesystem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70" name="Google Shape;470;p50"/>
          <p:cNvCxnSpPr>
            <a:endCxn id="469" idx="2"/>
          </p:cNvCxnSpPr>
          <p:nvPr/>
        </p:nvCxnSpPr>
        <p:spPr>
          <a:xfrm>
            <a:off x="4366850" y="4132925"/>
            <a:ext cx="734700" cy="30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1" name="Google Shape;471;p50"/>
          <p:cNvCxnSpPr/>
          <p:nvPr/>
        </p:nvCxnSpPr>
        <p:spPr>
          <a:xfrm flipH="1" rot="10800000">
            <a:off x="6062100" y="3244875"/>
            <a:ext cx="234000" cy="28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1"/>
          <p:cNvSpPr/>
          <p:nvPr/>
        </p:nvSpPr>
        <p:spPr>
          <a:xfrm>
            <a:off x="581175" y="694200"/>
            <a:ext cx="3890700" cy="3688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Access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7" name="Google Shape;477;p51"/>
          <p:cNvSpPr/>
          <p:nvPr/>
        </p:nvSpPr>
        <p:spPr>
          <a:xfrm>
            <a:off x="1804125" y="1339975"/>
            <a:ext cx="1444800" cy="500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Snakemake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8" name="Google Shape;478;p51"/>
          <p:cNvSpPr/>
          <p:nvPr/>
        </p:nvSpPr>
        <p:spPr>
          <a:xfrm>
            <a:off x="2397375" y="1960150"/>
            <a:ext cx="258300" cy="1645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9" name="Google Shape;479;p51"/>
          <p:cNvSpPr/>
          <p:nvPr/>
        </p:nvSpPr>
        <p:spPr>
          <a:xfrm>
            <a:off x="1804125" y="3738300"/>
            <a:ext cx="1444800" cy="500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Submit File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0" name="Google Shape;480;p51"/>
          <p:cNvSpPr txBox="1"/>
          <p:nvPr/>
        </p:nvSpPr>
        <p:spPr>
          <a:xfrm>
            <a:off x="758750" y="1830550"/>
            <a:ext cx="1767900" cy="19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Convert "snake job" into submit file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Constructs 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args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pass to self at the EP. These 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scope EP snakemake to run </a:t>
            </a:r>
            <a:r>
              <a:rPr i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job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1" name="Google Shape;481;p51"/>
          <p:cNvSpPr/>
          <p:nvPr/>
        </p:nvSpPr>
        <p:spPr>
          <a:xfrm>
            <a:off x="6266375" y="831425"/>
            <a:ext cx="2524200" cy="26889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Execution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2" name="Google Shape;482;p51"/>
          <p:cNvSpPr/>
          <p:nvPr/>
        </p:nvSpPr>
        <p:spPr>
          <a:xfrm>
            <a:off x="5101550" y="3520325"/>
            <a:ext cx="1444800" cy="1286400"/>
          </a:xfrm>
          <a:prstGeom prst="can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Shared Filesystem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83" name="Google Shape;483;p51"/>
          <p:cNvCxnSpPr>
            <a:endCxn id="482" idx="2"/>
          </p:cNvCxnSpPr>
          <p:nvPr/>
        </p:nvCxnSpPr>
        <p:spPr>
          <a:xfrm>
            <a:off x="4366850" y="4132925"/>
            <a:ext cx="734700" cy="30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4" name="Google Shape;484;p51"/>
          <p:cNvCxnSpPr/>
          <p:nvPr/>
        </p:nvCxnSpPr>
        <p:spPr>
          <a:xfrm flipH="1" rot="10800000">
            <a:off x="6062100" y="3244875"/>
            <a:ext cx="234000" cy="28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2"/>
          <p:cNvSpPr/>
          <p:nvPr/>
        </p:nvSpPr>
        <p:spPr>
          <a:xfrm>
            <a:off x="581175" y="694200"/>
            <a:ext cx="3890700" cy="3688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Access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0" name="Google Shape;490;p52"/>
          <p:cNvSpPr/>
          <p:nvPr/>
        </p:nvSpPr>
        <p:spPr>
          <a:xfrm>
            <a:off x="1804125" y="1339975"/>
            <a:ext cx="1444800" cy="500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Snakemake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1" name="Google Shape;491;p52"/>
          <p:cNvSpPr/>
          <p:nvPr/>
        </p:nvSpPr>
        <p:spPr>
          <a:xfrm>
            <a:off x="2397375" y="1960150"/>
            <a:ext cx="258300" cy="1645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2" name="Google Shape;492;p52"/>
          <p:cNvSpPr/>
          <p:nvPr/>
        </p:nvSpPr>
        <p:spPr>
          <a:xfrm>
            <a:off x="1804125" y="3738300"/>
            <a:ext cx="1444800" cy="500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Submit File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3" name="Google Shape;493;p52"/>
          <p:cNvSpPr txBox="1"/>
          <p:nvPr/>
        </p:nvSpPr>
        <p:spPr>
          <a:xfrm>
            <a:off x="3312750" y="3225900"/>
            <a:ext cx="12189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Place the job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4" name="Google Shape;494;p52"/>
          <p:cNvSpPr/>
          <p:nvPr/>
        </p:nvSpPr>
        <p:spPr>
          <a:xfrm>
            <a:off x="6266375" y="831425"/>
            <a:ext cx="2524200" cy="26889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Execution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5" name="Google Shape;495;p52"/>
          <p:cNvSpPr/>
          <p:nvPr/>
        </p:nvSpPr>
        <p:spPr>
          <a:xfrm rot="-6524410">
            <a:off x="4670983" y="1972615"/>
            <a:ext cx="249318" cy="304740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6" name="Google Shape;496;p52"/>
          <p:cNvSpPr/>
          <p:nvPr/>
        </p:nvSpPr>
        <p:spPr>
          <a:xfrm>
            <a:off x="5101550" y="3520325"/>
            <a:ext cx="1444800" cy="1286400"/>
          </a:xfrm>
          <a:prstGeom prst="can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Shared Filesystem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97" name="Google Shape;497;p52"/>
          <p:cNvCxnSpPr>
            <a:endCxn id="496" idx="2"/>
          </p:cNvCxnSpPr>
          <p:nvPr/>
        </p:nvCxnSpPr>
        <p:spPr>
          <a:xfrm>
            <a:off x="4366850" y="4132925"/>
            <a:ext cx="734700" cy="30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8" name="Google Shape;498;p52"/>
          <p:cNvCxnSpPr/>
          <p:nvPr/>
        </p:nvCxnSpPr>
        <p:spPr>
          <a:xfrm flipH="1" rot="10800000">
            <a:off x="6062100" y="3244875"/>
            <a:ext cx="234000" cy="28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9" name="Google Shape;499;p52"/>
          <p:cNvSpPr txBox="1"/>
          <p:nvPr/>
        </p:nvSpPr>
        <p:spPr>
          <a:xfrm>
            <a:off x="758750" y="1830550"/>
            <a:ext cx="1767900" cy="19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Convert "snake job" into submit file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Constructs args to pass to self at the EP. These scope EP snakemake to run </a:t>
            </a:r>
            <a:r>
              <a:rPr i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job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3"/>
          <p:cNvSpPr/>
          <p:nvPr/>
        </p:nvSpPr>
        <p:spPr>
          <a:xfrm>
            <a:off x="581175" y="694200"/>
            <a:ext cx="3890700" cy="3688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Access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5" name="Google Shape;505;p53"/>
          <p:cNvSpPr/>
          <p:nvPr/>
        </p:nvSpPr>
        <p:spPr>
          <a:xfrm>
            <a:off x="1804125" y="1339975"/>
            <a:ext cx="1444800" cy="500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Snakemake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6" name="Google Shape;506;p53"/>
          <p:cNvSpPr/>
          <p:nvPr/>
        </p:nvSpPr>
        <p:spPr>
          <a:xfrm>
            <a:off x="2397375" y="1960150"/>
            <a:ext cx="258300" cy="1645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7" name="Google Shape;507;p53"/>
          <p:cNvSpPr/>
          <p:nvPr/>
        </p:nvSpPr>
        <p:spPr>
          <a:xfrm>
            <a:off x="1804125" y="3738300"/>
            <a:ext cx="1444800" cy="500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Submit File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8" name="Google Shape;508;p53"/>
          <p:cNvSpPr txBox="1"/>
          <p:nvPr/>
        </p:nvSpPr>
        <p:spPr>
          <a:xfrm>
            <a:off x="3312750" y="3225900"/>
            <a:ext cx="12189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Place the job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9" name="Google Shape;509;p53"/>
          <p:cNvSpPr/>
          <p:nvPr/>
        </p:nvSpPr>
        <p:spPr>
          <a:xfrm>
            <a:off x="6266375" y="831425"/>
            <a:ext cx="2524200" cy="26889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Execution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0" name="Google Shape;510;p53"/>
          <p:cNvSpPr/>
          <p:nvPr/>
        </p:nvSpPr>
        <p:spPr>
          <a:xfrm rot="-6524410">
            <a:off x="4670983" y="1972615"/>
            <a:ext cx="249318" cy="304740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1" name="Google Shape;511;p53"/>
          <p:cNvSpPr/>
          <p:nvPr/>
        </p:nvSpPr>
        <p:spPr>
          <a:xfrm>
            <a:off x="6806075" y="2266775"/>
            <a:ext cx="1444800" cy="11235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Snakemake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job-specific arguments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2" name="Google Shape;512;p53"/>
          <p:cNvSpPr txBox="1"/>
          <p:nvPr/>
        </p:nvSpPr>
        <p:spPr>
          <a:xfrm>
            <a:off x="6459575" y="1306175"/>
            <a:ext cx="21378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Snakemake is re-invoked at the EP args that trigger "this job"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3" name="Google Shape;513;p53"/>
          <p:cNvSpPr/>
          <p:nvPr/>
        </p:nvSpPr>
        <p:spPr>
          <a:xfrm>
            <a:off x="5101550" y="3520325"/>
            <a:ext cx="1444800" cy="1286400"/>
          </a:xfrm>
          <a:prstGeom prst="can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Shared Filesystem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14" name="Google Shape;514;p53"/>
          <p:cNvCxnSpPr>
            <a:endCxn id="513" idx="2"/>
          </p:cNvCxnSpPr>
          <p:nvPr/>
        </p:nvCxnSpPr>
        <p:spPr>
          <a:xfrm>
            <a:off x="4366850" y="4132925"/>
            <a:ext cx="734700" cy="30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5" name="Google Shape;515;p53"/>
          <p:cNvCxnSpPr/>
          <p:nvPr/>
        </p:nvCxnSpPr>
        <p:spPr>
          <a:xfrm flipH="1" rot="10800000">
            <a:off x="6062100" y="3244875"/>
            <a:ext cx="234000" cy="28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6" name="Google Shape;516;p53"/>
          <p:cNvSpPr txBox="1"/>
          <p:nvPr/>
        </p:nvSpPr>
        <p:spPr>
          <a:xfrm>
            <a:off x="758750" y="1830550"/>
            <a:ext cx="1767900" cy="19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Convert "snake job" into submit file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Constructs args to pass to self at the EP. These scope EP snakemake to run </a:t>
            </a:r>
            <a:r>
              <a:rPr i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job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two types of "Research Software"</a:t>
            </a:r>
            <a:endParaRPr/>
          </a:p>
        </p:txBody>
      </p:sp>
      <p:pic>
        <p:nvPicPr>
          <p:cNvPr id="146" name="Google Shape;146;p27" title="Screenshot 2025-05-30 at 08.37.4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369225"/>
            <a:ext cx="1322046" cy="32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7" title="htcondor-logo.png"/>
          <p:cNvPicPr preferRelativeResize="0"/>
          <p:nvPr/>
        </p:nvPicPr>
        <p:blipFill rotWithShape="1">
          <a:blip r:embed="rId4">
            <a:alphaModFix/>
          </a:blip>
          <a:srcRect b="0" l="26280" r="0" t="0"/>
          <a:stretch/>
        </p:blipFill>
        <p:spPr>
          <a:xfrm>
            <a:off x="2015800" y="2220725"/>
            <a:ext cx="1929800" cy="56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7" title="pelican-logo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5800" y="3056366"/>
            <a:ext cx="1929800" cy="683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/>
          <p:nvPr/>
        </p:nvSpPr>
        <p:spPr>
          <a:xfrm>
            <a:off x="4800875" y="3636675"/>
            <a:ext cx="8178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(AI generated)</a:t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7354250" y="2820625"/>
            <a:ext cx="8178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(AI generated)</a:t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8172050" y="4744925"/>
            <a:ext cx="8178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(AI generated)</a:t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1707350" y="1041050"/>
            <a:ext cx="14778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 1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5446575" y="1041050"/>
            <a:ext cx="14778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 2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4"/>
          <p:cNvSpPr/>
          <p:nvPr/>
        </p:nvSpPr>
        <p:spPr>
          <a:xfrm>
            <a:off x="581175" y="694200"/>
            <a:ext cx="3890700" cy="3688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Access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2" name="Google Shape;522;p54"/>
          <p:cNvSpPr/>
          <p:nvPr/>
        </p:nvSpPr>
        <p:spPr>
          <a:xfrm>
            <a:off x="1804125" y="1339975"/>
            <a:ext cx="1444800" cy="500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Snakemake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3" name="Google Shape;523;p54"/>
          <p:cNvSpPr/>
          <p:nvPr/>
        </p:nvSpPr>
        <p:spPr>
          <a:xfrm>
            <a:off x="2397375" y="1960150"/>
            <a:ext cx="258300" cy="1645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4" name="Google Shape;524;p54"/>
          <p:cNvSpPr/>
          <p:nvPr/>
        </p:nvSpPr>
        <p:spPr>
          <a:xfrm>
            <a:off x="1804125" y="3738300"/>
            <a:ext cx="1444800" cy="500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Submit File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5" name="Google Shape;525;p54"/>
          <p:cNvSpPr txBox="1"/>
          <p:nvPr/>
        </p:nvSpPr>
        <p:spPr>
          <a:xfrm>
            <a:off x="3312750" y="3225900"/>
            <a:ext cx="12189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Place the job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6" name="Google Shape;526;p54"/>
          <p:cNvSpPr/>
          <p:nvPr/>
        </p:nvSpPr>
        <p:spPr>
          <a:xfrm>
            <a:off x="6266375" y="831425"/>
            <a:ext cx="2524200" cy="26889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Execution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7" name="Google Shape;527;p54"/>
          <p:cNvSpPr/>
          <p:nvPr/>
        </p:nvSpPr>
        <p:spPr>
          <a:xfrm rot="-6524410">
            <a:off x="4670983" y="1972615"/>
            <a:ext cx="249318" cy="304740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8" name="Google Shape;528;p54"/>
          <p:cNvSpPr/>
          <p:nvPr/>
        </p:nvSpPr>
        <p:spPr>
          <a:xfrm rot="-360">
            <a:off x="3324846" y="1306313"/>
            <a:ext cx="2865600" cy="5004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9" name="Google Shape;529;p54"/>
          <p:cNvSpPr txBox="1"/>
          <p:nvPr/>
        </p:nvSpPr>
        <p:spPr>
          <a:xfrm>
            <a:off x="4471875" y="173550"/>
            <a:ext cx="21771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Snakemake at the AP monitors remote job for completion and checks locally for output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0" name="Google Shape;530;p54"/>
          <p:cNvSpPr/>
          <p:nvPr/>
        </p:nvSpPr>
        <p:spPr>
          <a:xfrm>
            <a:off x="6806075" y="2266775"/>
            <a:ext cx="1444800" cy="11235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Snakemake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job-specific arguments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1" name="Google Shape;531;p54"/>
          <p:cNvSpPr txBox="1"/>
          <p:nvPr/>
        </p:nvSpPr>
        <p:spPr>
          <a:xfrm>
            <a:off x="6459575" y="1306175"/>
            <a:ext cx="21378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Snakemake is re-invoked at the EP args that trigger "this job"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2" name="Google Shape;532;p54"/>
          <p:cNvSpPr/>
          <p:nvPr/>
        </p:nvSpPr>
        <p:spPr>
          <a:xfrm>
            <a:off x="5101550" y="3520325"/>
            <a:ext cx="1444800" cy="1286400"/>
          </a:xfrm>
          <a:prstGeom prst="can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Shared Filesystem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33" name="Google Shape;533;p54"/>
          <p:cNvCxnSpPr>
            <a:endCxn id="532" idx="2"/>
          </p:cNvCxnSpPr>
          <p:nvPr/>
        </p:nvCxnSpPr>
        <p:spPr>
          <a:xfrm>
            <a:off x="4366850" y="4132925"/>
            <a:ext cx="734700" cy="30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4" name="Google Shape;534;p54"/>
          <p:cNvCxnSpPr/>
          <p:nvPr/>
        </p:nvCxnSpPr>
        <p:spPr>
          <a:xfrm flipH="1" rot="10800000">
            <a:off x="6062100" y="3244875"/>
            <a:ext cx="234000" cy="28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5" name="Google Shape;535;p54"/>
          <p:cNvSpPr txBox="1"/>
          <p:nvPr/>
        </p:nvSpPr>
        <p:spPr>
          <a:xfrm>
            <a:off x="758750" y="1830550"/>
            <a:ext cx="1767900" cy="19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Convert "snake job" into submit file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Constructs args to pass to self at the EP. These scope EP snakemake to run </a:t>
            </a:r>
            <a:r>
              <a:rPr i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job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5"/>
          <p:cNvSpPr/>
          <p:nvPr/>
        </p:nvSpPr>
        <p:spPr>
          <a:xfrm>
            <a:off x="581175" y="694200"/>
            <a:ext cx="3890700" cy="3688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Access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1" name="Google Shape;541;p55"/>
          <p:cNvSpPr/>
          <p:nvPr/>
        </p:nvSpPr>
        <p:spPr>
          <a:xfrm>
            <a:off x="1804125" y="1339975"/>
            <a:ext cx="1444800" cy="500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Snakemake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2" name="Google Shape;542;p55"/>
          <p:cNvSpPr txBox="1"/>
          <p:nvPr/>
        </p:nvSpPr>
        <p:spPr>
          <a:xfrm>
            <a:off x="5317750" y="1623300"/>
            <a:ext cx="2682900" cy="18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When output is complete, move onto next job using previous output as new input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Filesystems, Shared Suffering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Filesystems, Shared Suffering</a:t>
            </a:r>
            <a:endParaRPr/>
          </a:p>
        </p:txBody>
      </p:sp>
      <p:sp>
        <p:nvSpPr>
          <p:cNvPr id="553" name="Google Shape;553;p5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When you </a:t>
            </a:r>
            <a:r>
              <a:rPr i="1" lang="en"/>
              <a:t>assume</a:t>
            </a:r>
            <a:r>
              <a:rPr lang="en"/>
              <a:t> a shared filesystem, you make an @$$ out of you, me and the rest of the cluster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Filesystems, Shared Suffering</a:t>
            </a:r>
            <a:endParaRPr/>
          </a:p>
        </p:txBody>
      </p:sp>
      <p:sp>
        <p:nvSpPr>
          <p:cNvPr id="559" name="Google Shape;559;p5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When you </a:t>
            </a:r>
            <a:r>
              <a:rPr i="1" lang="en"/>
              <a:t>assume</a:t>
            </a:r>
            <a:r>
              <a:rPr lang="en"/>
              <a:t> a shared filesystem, you make an @$$ out of you, me and the rest of the cluster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It looked like Snakemake already had had a runtime flag for me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--shared-fs-usage none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Would it work for me off the shelf??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9"/>
          <p:cNvSpPr txBox="1"/>
          <p:nvPr>
            <p:ph idx="1" type="body"/>
          </p:nvPr>
        </p:nvSpPr>
        <p:spPr>
          <a:xfrm>
            <a:off x="628650" y="940044"/>
            <a:ext cx="7886700" cy="3263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600"/>
              <a:t>no</a:t>
            </a:r>
            <a:endParaRPr sz="2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exactly </a:t>
            </a:r>
            <a:r>
              <a:rPr i="1" lang="en"/>
              <a:t>does</a:t>
            </a:r>
            <a:r>
              <a:rPr lang="en"/>
              <a:t> this option do?</a:t>
            </a:r>
            <a:endParaRPr/>
          </a:p>
        </p:txBody>
      </p:sp>
      <p:sp>
        <p:nvSpPr>
          <p:cNvPr id="570" name="Google Shape;570;p6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Some of the "job-specific" args are modified to switch absolute paths to relative → A promising thing to see!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It does </a:t>
            </a:r>
            <a:r>
              <a:rPr i="1" lang="en"/>
              <a:t>try</a:t>
            </a:r>
            <a:r>
              <a:rPr lang="en"/>
              <a:t> to handle transferring input/output and the executable… just in the wrong way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Snakemake Transfer Model</a:t>
            </a:r>
            <a:endParaRPr/>
          </a:p>
        </p:txBody>
      </p:sp>
      <p:sp>
        <p:nvSpPr>
          <p:cNvPr id="576" name="Google Shape;576;p61"/>
          <p:cNvSpPr/>
          <p:nvPr/>
        </p:nvSpPr>
        <p:spPr>
          <a:xfrm>
            <a:off x="1444900" y="1574025"/>
            <a:ext cx="1517700" cy="10413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Snakemake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7" name="Google Shape;577;p61"/>
          <p:cNvSpPr/>
          <p:nvPr/>
        </p:nvSpPr>
        <p:spPr>
          <a:xfrm>
            <a:off x="5544525" y="1574025"/>
            <a:ext cx="1517700" cy="10413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Remote Execution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8" name="Google Shape;578;p61"/>
          <p:cNvSpPr/>
          <p:nvPr/>
        </p:nvSpPr>
        <p:spPr>
          <a:xfrm>
            <a:off x="1444900" y="3276275"/>
            <a:ext cx="1517700" cy="10413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Executor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Snakemake Transfer Model</a:t>
            </a:r>
            <a:endParaRPr/>
          </a:p>
        </p:txBody>
      </p:sp>
      <p:sp>
        <p:nvSpPr>
          <p:cNvPr id="584" name="Google Shape;584;p62"/>
          <p:cNvSpPr/>
          <p:nvPr/>
        </p:nvSpPr>
        <p:spPr>
          <a:xfrm>
            <a:off x="1444900" y="1574025"/>
            <a:ext cx="1517700" cy="10413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Snakemake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5" name="Google Shape;585;p62"/>
          <p:cNvSpPr/>
          <p:nvPr/>
        </p:nvSpPr>
        <p:spPr>
          <a:xfrm>
            <a:off x="5544525" y="1574025"/>
            <a:ext cx="1517700" cy="10413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Remote Execution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6" name="Google Shape;586;p62"/>
          <p:cNvSpPr/>
          <p:nvPr/>
        </p:nvSpPr>
        <p:spPr>
          <a:xfrm>
            <a:off x="3059300" y="1929225"/>
            <a:ext cx="2393100" cy="25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7" name="Google Shape;587;p62"/>
          <p:cNvSpPr txBox="1"/>
          <p:nvPr/>
        </p:nvSpPr>
        <p:spPr>
          <a:xfrm>
            <a:off x="3305113" y="1622475"/>
            <a:ext cx="18969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Transfer input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8" name="Google Shape;588;p62"/>
          <p:cNvSpPr/>
          <p:nvPr/>
        </p:nvSpPr>
        <p:spPr>
          <a:xfrm>
            <a:off x="1444900" y="3276275"/>
            <a:ext cx="1517700" cy="10413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Executor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Snakemake Transfer Model</a:t>
            </a:r>
            <a:endParaRPr/>
          </a:p>
        </p:txBody>
      </p:sp>
      <p:sp>
        <p:nvSpPr>
          <p:cNvPr id="594" name="Google Shape;594;p63"/>
          <p:cNvSpPr/>
          <p:nvPr/>
        </p:nvSpPr>
        <p:spPr>
          <a:xfrm>
            <a:off x="1444900" y="1574025"/>
            <a:ext cx="1517700" cy="10413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Snakemake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5" name="Google Shape;595;p63"/>
          <p:cNvSpPr/>
          <p:nvPr/>
        </p:nvSpPr>
        <p:spPr>
          <a:xfrm>
            <a:off x="5544525" y="1574025"/>
            <a:ext cx="1517700" cy="10413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Remote Execution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6" name="Google Shape;596;p63"/>
          <p:cNvSpPr/>
          <p:nvPr/>
        </p:nvSpPr>
        <p:spPr>
          <a:xfrm>
            <a:off x="3059300" y="1929225"/>
            <a:ext cx="2393100" cy="25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7" name="Google Shape;597;p63"/>
          <p:cNvSpPr txBox="1"/>
          <p:nvPr/>
        </p:nvSpPr>
        <p:spPr>
          <a:xfrm>
            <a:off x="3305113" y="1622475"/>
            <a:ext cx="18969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Transfer input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8" name="Google Shape;598;p63"/>
          <p:cNvSpPr/>
          <p:nvPr/>
        </p:nvSpPr>
        <p:spPr>
          <a:xfrm>
            <a:off x="1444900" y="3276275"/>
            <a:ext cx="1517700" cy="10413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Executor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9" name="Google Shape;599;p63"/>
          <p:cNvSpPr/>
          <p:nvPr/>
        </p:nvSpPr>
        <p:spPr>
          <a:xfrm rot="5400000">
            <a:off x="2008150" y="2816650"/>
            <a:ext cx="391200" cy="25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0" name="Google Shape;600;p63"/>
          <p:cNvSpPr txBox="1"/>
          <p:nvPr/>
        </p:nvSpPr>
        <p:spPr>
          <a:xfrm>
            <a:off x="2367800" y="2750200"/>
            <a:ext cx="2532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Hand off job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two types of "Research Software"</a:t>
            </a:r>
            <a:endParaRPr/>
          </a:p>
        </p:txBody>
      </p:sp>
      <p:pic>
        <p:nvPicPr>
          <p:cNvPr id="159" name="Google Shape;159;p28" title="Screenshot 2025-05-30 at 08.37.4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369225"/>
            <a:ext cx="1322046" cy="32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 title="htcondor-logo.png"/>
          <p:cNvPicPr preferRelativeResize="0"/>
          <p:nvPr/>
        </p:nvPicPr>
        <p:blipFill rotWithShape="1">
          <a:blip r:embed="rId4">
            <a:alphaModFix/>
          </a:blip>
          <a:srcRect b="0" l="26280" r="0" t="0"/>
          <a:stretch/>
        </p:blipFill>
        <p:spPr>
          <a:xfrm>
            <a:off x="2015800" y="2220725"/>
            <a:ext cx="1929800" cy="56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 title="pelican-logo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5800" y="3056366"/>
            <a:ext cx="1929800" cy="683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 title="phd-research.jpe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0875" y="1478775"/>
            <a:ext cx="2394775" cy="239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/>
        </p:nvSpPr>
        <p:spPr>
          <a:xfrm>
            <a:off x="4800875" y="3636675"/>
            <a:ext cx="8178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(AI generated)</a:t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4" name="Google Shape;164;p28" title="research-paper-deadline.jpe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4250" y="1268050"/>
            <a:ext cx="1612810" cy="18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 title="commit-history.jpe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54250" y="3169225"/>
            <a:ext cx="1612800" cy="181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/>
          <p:nvPr/>
        </p:nvSpPr>
        <p:spPr>
          <a:xfrm>
            <a:off x="8149250" y="2855375"/>
            <a:ext cx="8178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(AI generated)</a:t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8172050" y="4744925"/>
            <a:ext cx="8178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(AI generated)</a:t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1707350" y="1041050"/>
            <a:ext cx="14778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 1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5446575" y="1041050"/>
            <a:ext cx="14778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 2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6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Snakemake Transfer Model</a:t>
            </a:r>
            <a:endParaRPr/>
          </a:p>
        </p:txBody>
      </p:sp>
      <p:sp>
        <p:nvSpPr>
          <p:cNvPr id="606" name="Google Shape;606;p64"/>
          <p:cNvSpPr/>
          <p:nvPr/>
        </p:nvSpPr>
        <p:spPr>
          <a:xfrm>
            <a:off x="1444900" y="1574025"/>
            <a:ext cx="1517700" cy="10413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Snakemake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7" name="Google Shape;607;p64"/>
          <p:cNvSpPr/>
          <p:nvPr/>
        </p:nvSpPr>
        <p:spPr>
          <a:xfrm>
            <a:off x="5544525" y="1574025"/>
            <a:ext cx="1517700" cy="10413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Remote Execution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8" name="Google Shape;608;p64"/>
          <p:cNvSpPr/>
          <p:nvPr/>
        </p:nvSpPr>
        <p:spPr>
          <a:xfrm>
            <a:off x="3059300" y="1929225"/>
            <a:ext cx="2393100" cy="25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9" name="Google Shape;609;p64"/>
          <p:cNvSpPr txBox="1"/>
          <p:nvPr/>
        </p:nvSpPr>
        <p:spPr>
          <a:xfrm>
            <a:off x="3305113" y="1622475"/>
            <a:ext cx="18969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Transfer input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0" name="Google Shape;610;p64"/>
          <p:cNvSpPr/>
          <p:nvPr/>
        </p:nvSpPr>
        <p:spPr>
          <a:xfrm>
            <a:off x="1444900" y="3276275"/>
            <a:ext cx="1517700" cy="10413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Executor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1" name="Google Shape;611;p64"/>
          <p:cNvSpPr/>
          <p:nvPr/>
        </p:nvSpPr>
        <p:spPr>
          <a:xfrm rot="5400000">
            <a:off x="2008150" y="2816650"/>
            <a:ext cx="391200" cy="25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2" name="Google Shape;612;p64"/>
          <p:cNvSpPr txBox="1"/>
          <p:nvPr/>
        </p:nvSpPr>
        <p:spPr>
          <a:xfrm>
            <a:off x="2367800" y="2750200"/>
            <a:ext cx="2532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Hand off job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3" name="Google Shape;613;p64"/>
          <p:cNvSpPr/>
          <p:nvPr/>
        </p:nvSpPr>
        <p:spPr>
          <a:xfrm rot="-1363687">
            <a:off x="2916878" y="3202406"/>
            <a:ext cx="3065544" cy="25818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4" name="Google Shape;614;p64"/>
          <p:cNvSpPr txBox="1"/>
          <p:nvPr/>
        </p:nvSpPr>
        <p:spPr>
          <a:xfrm>
            <a:off x="4328350" y="3459550"/>
            <a:ext cx="27669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Translate Snakemake execution into remote execution and run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Snakemake Transfer Model</a:t>
            </a:r>
            <a:endParaRPr/>
          </a:p>
        </p:txBody>
      </p:sp>
      <p:sp>
        <p:nvSpPr>
          <p:cNvPr id="620" name="Google Shape;620;p65"/>
          <p:cNvSpPr/>
          <p:nvPr/>
        </p:nvSpPr>
        <p:spPr>
          <a:xfrm>
            <a:off x="1444900" y="1574025"/>
            <a:ext cx="1517700" cy="10413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Snakemake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1" name="Google Shape;621;p65"/>
          <p:cNvSpPr/>
          <p:nvPr/>
        </p:nvSpPr>
        <p:spPr>
          <a:xfrm>
            <a:off x="5544525" y="1574025"/>
            <a:ext cx="1517700" cy="10413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Remote Execution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p65"/>
          <p:cNvSpPr/>
          <p:nvPr/>
        </p:nvSpPr>
        <p:spPr>
          <a:xfrm>
            <a:off x="3059300" y="1929225"/>
            <a:ext cx="2393100" cy="25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3" name="Google Shape;623;p65"/>
          <p:cNvSpPr txBox="1"/>
          <p:nvPr/>
        </p:nvSpPr>
        <p:spPr>
          <a:xfrm>
            <a:off x="3305113" y="1622475"/>
            <a:ext cx="18969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Transfer input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4" name="Google Shape;624;p65"/>
          <p:cNvSpPr/>
          <p:nvPr/>
        </p:nvSpPr>
        <p:spPr>
          <a:xfrm>
            <a:off x="1444900" y="3276275"/>
            <a:ext cx="1517700" cy="10413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Executor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5" name="Google Shape;625;p65"/>
          <p:cNvSpPr/>
          <p:nvPr/>
        </p:nvSpPr>
        <p:spPr>
          <a:xfrm rot="5400000">
            <a:off x="2008150" y="2816650"/>
            <a:ext cx="391200" cy="25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6" name="Google Shape;626;p65"/>
          <p:cNvSpPr txBox="1"/>
          <p:nvPr/>
        </p:nvSpPr>
        <p:spPr>
          <a:xfrm>
            <a:off x="2367800" y="2750200"/>
            <a:ext cx="2532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Hand off job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7" name="Google Shape;627;p65"/>
          <p:cNvSpPr/>
          <p:nvPr/>
        </p:nvSpPr>
        <p:spPr>
          <a:xfrm rot="-1363687">
            <a:off x="2916878" y="3202406"/>
            <a:ext cx="3065544" cy="25818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8" name="Google Shape;628;p65"/>
          <p:cNvSpPr txBox="1"/>
          <p:nvPr/>
        </p:nvSpPr>
        <p:spPr>
          <a:xfrm>
            <a:off x="4328350" y="3459550"/>
            <a:ext cx="27669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Translate Snakemake execution into remote execution and run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9" name="Google Shape;629;p65"/>
          <p:cNvSpPr/>
          <p:nvPr/>
        </p:nvSpPr>
        <p:spPr>
          <a:xfrm rot="2700000">
            <a:off x="1859936" y="354817"/>
            <a:ext cx="5179416" cy="5181961"/>
          </a:xfrm>
          <a:prstGeom prst="plus">
            <a:avLst>
              <a:gd fmla="val 46785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Adjusted Snakemake Transfer Model*</a:t>
            </a:r>
            <a:endParaRPr/>
          </a:p>
        </p:txBody>
      </p:sp>
      <p:sp>
        <p:nvSpPr>
          <p:cNvPr id="635" name="Google Shape;635;p66"/>
          <p:cNvSpPr/>
          <p:nvPr/>
        </p:nvSpPr>
        <p:spPr>
          <a:xfrm>
            <a:off x="381925" y="2326800"/>
            <a:ext cx="1517700" cy="10413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Snakemake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6" name="Google Shape;636;p66"/>
          <p:cNvSpPr/>
          <p:nvPr/>
        </p:nvSpPr>
        <p:spPr>
          <a:xfrm>
            <a:off x="7297850" y="2326800"/>
            <a:ext cx="1517700" cy="10413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Remote Execution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7" name="Google Shape;637;p66"/>
          <p:cNvSpPr/>
          <p:nvPr/>
        </p:nvSpPr>
        <p:spPr>
          <a:xfrm>
            <a:off x="2710275" y="2326800"/>
            <a:ext cx="1517700" cy="10413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Executor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8" name="Google Shape;638;p66"/>
          <p:cNvSpPr/>
          <p:nvPr/>
        </p:nvSpPr>
        <p:spPr>
          <a:xfrm>
            <a:off x="1994443" y="2718300"/>
            <a:ext cx="621000" cy="25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9" name="Google Shape;639;p66"/>
          <p:cNvSpPr txBox="1"/>
          <p:nvPr/>
        </p:nvSpPr>
        <p:spPr>
          <a:xfrm>
            <a:off x="890625" y="3550650"/>
            <a:ext cx="2096100" cy="11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Hand off job, telling the executor plugin the executor knows how to transfer its own input/output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0" name="Google Shape;640;p66"/>
          <p:cNvSpPr txBox="1"/>
          <p:nvPr/>
        </p:nvSpPr>
        <p:spPr>
          <a:xfrm>
            <a:off x="3112250" y="3550650"/>
            <a:ext cx="25947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The executor adds these to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transfer_input_files,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transfer_output_files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1" name="Google Shape;641;p66"/>
          <p:cNvSpPr/>
          <p:nvPr/>
        </p:nvSpPr>
        <p:spPr>
          <a:xfrm>
            <a:off x="4322800" y="2718300"/>
            <a:ext cx="621000" cy="25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2" name="Google Shape;642;p66"/>
          <p:cNvSpPr txBox="1"/>
          <p:nvPr/>
        </p:nvSpPr>
        <p:spPr>
          <a:xfrm>
            <a:off x="721950" y="966625"/>
            <a:ext cx="77001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(*required upstream changes – Snakemake maintainers are </a:t>
            </a:r>
            <a:r>
              <a:rPr i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really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great to work with!)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3" name="Google Shape;643;p66"/>
          <p:cNvSpPr/>
          <p:nvPr/>
        </p:nvSpPr>
        <p:spPr>
          <a:xfrm>
            <a:off x="5038625" y="2326800"/>
            <a:ext cx="1517700" cy="10413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HTCondor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4" name="Google Shape;644;p66"/>
          <p:cNvSpPr/>
          <p:nvPr/>
        </p:nvSpPr>
        <p:spPr>
          <a:xfrm>
            <a:off x="6616588" y="2718300"/>
            <a:ext cx="621000" cy="25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5" name="Google Shape;645;p66"/>
          <p:cNvSpPr txBox="1"/>
          <p:nvPr/>
        </p:nvSpPr>
        <p:spPr>
          <a:xfrm>
            <a:off x="5629750" y="3550650"/>
            <a:ext cx="25947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HTCondor does its thing and everyone's happy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6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Liftoff</a:t>
            </a:r>
            <a:endParaRPr/>
          </a:p>
        </p:txBody>
      </p:sp>
      <p:sp>
        <p:nvSpPr>
          <p:cNvPr id="651" name="Google Shape;651;p6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After working through all these (more nuanced </a:t>
            </a:r>
            <a:r>
              <a:rPr lang="en"/>
              <a:t>than I'm presenting) issues over the course of a few months… things started working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But there were still two things that annoyed me about the setup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Running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condor_watch_q </a:t>
            </a:r>
            <a:r>
              <a:rPr lang="en"/>
              <a:t>doesn't pick up jobs submitted after the initial invocation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If I shut my laptop…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6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"Snakemake Long"</a:t>
            </a:r>
            <a:endParaRPr/>
          </a:p>
        </p:txBody>
      </p:sp>
      <p:sp>
        <p:nvSpPr>
          <p:cNvPr id="657" name="Google Shape;657;p68"/>
          <p:cNvSpPr/>
          <p:nvPr/>
        </p:nvSpPr>
        <p:spPr>
          <a:xfrm>
            <a:off x="589250" y="1170450"/>
            <a:ext cx="4173300" cy="34623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Access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8" name="Google Shape;658;p68"/>
          <p:cNvSpPr/>
          <p:nvPr/>
        </p:nvSpPr>
        <p:spPr>
          <a:xfrm>
            <a:off x="1331400" y="1881475"/>
            <a:ext cx="1550700" cy="6129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"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Snakemake Long" (submit)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9" name="Google Shape;659;p68"/>
          <p:cNvSpPr/>
          <p:nvPr/>
        </p:nvSpPr>
        <p:spPr>
          <a:xfrm>
            <a:off x="6779525" y="2143950"/>
            <a:ext cx="1292400" cy="855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Execution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"Snakemake Long"</a:t>
            </a:r>
            <a:endParaRPr/>
          </a:p>
        </p:txBody>
      </p:sp>
      <p:sp>
        <p:nvSpPr>
          <p:cNvPr id="665" name="Google Shape;665;p69"/>
          <p:cNvSpPr/>
          <p:nvPr/>
        </p:nvSpPr>
        <p:spPr>
          <a:xfrm>
            <a:off x="589250" y="1170450"/>
            <a:ext cx="4173300" cy="34623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Access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6" name="Google Shape;666;p69"/>
          <p:cNvSpPr/>
          <p:nvPr/>
        </p:nvSpPr>
        <p:spPr>
          <a:xfrm>
            <a:off x="1331400" y="1881475"/>
            <a:ext cx="1550700" cy="6129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"Snakemake Long" (submit)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7" name="Google Shape;667;p69"/>
          <p:cNvSpPr/>
          <p:nvPr/>
        </p:nvSpPr>
        <p:spPr>
          <a:xfrm>
            <a:off x="3635500" y="2711375"/>
            <a:ext cx="1905900" cy="15828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"Snakemake Long" (execute)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8" name="Google Shape;668;p69"/>
          <p:cNvSpPr/>
          <p:nvPr/>
        </p:nvSpPr>
        <p:spPr>
          <a:xfrm>
            <a:off x="6779525" y="2143950"/>
            <a:ext cx="1292400" cy="855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Execution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9" name="Google Shape;669;p69"/>
          <p:cNvSpPr/>
          <p:nvPr/>
        </p:nvSpPr>
        <p:spPr>
          <a:xfrm flipH="1" rot="10800000">
            <a:off x="1929225" y="2571700"/>
            <a:ext cx="1557900" cy="1125300"/>
          </a:xfrm>
          <a:prstGeom prst="bentArrow">
            <a:avLst>
              <a:gd fmla="val 12321" name="adj1"/>
              <a:gd fmla="val 15297" name="adj2"/>
              <a:gd fmla="val 25000" name="adj3"/>
              <a:gd fmla="val 43750" name="adj4"/>
            </a:avLst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0" name="Google Shape;670;p69"/>
          <p:cNvSpPr txBox="1"/>
          <p:nvPr/>
        </p:nvSpPr>
        <p:spPr>
          <a:xfrm>
            <a:off x="678025" y="3308850"/>
            <a:ext cx="17355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"Snakemake Long" submits a local universe job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"Snakemake Long"</a:t>
            </a:r>
            <a:endParaRPr/>
          </a:p>
        </p:txBody>
      </p:sp>
      <p:sp>
        <p:nvSpPr>
          <p:cNvPr id="676" name="Google Shape;676;p70"/>
          <p:cNvSpPr/>
          <p:nvPr/>
        </p:nvSpPr>
        <p:spPr>
          <a:xfrm>
            <a:off x="589250" y="1170450"/>
            <a:ext cx="4173300" cy="34623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Access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7" name="Google Shape;677;p70"/>
          <p:cNvSpPr/>
          <p:nvPr/>
        </p:nvSpPr>
        <p:spPr>
          <a:xfrm>
            <a:off x="1331400" y="1881475"/>
            <a:ext cx="1550700" cy="6129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"Snakemake Long" (submit)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8" name="Google Shape;678;p70"/>
          <p:cNvSpPr/>
          <p:nvPr/>
        </p:nvSpPr>
        <p:spPr>
          <a:xfrm>
            <a:off x="3635500" y="2711375"/>
            <a:ext cx="1905900" cy="15828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"Snakemake Long" (execute)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9" name="Google Shape;679;p70"/>
          <p:cNvSpPr/>
          <p:nvPr/>
        </p:nvSpPr>
        <p:spPr>
          <a:xfrm rot="-7360516">
            <a:off x="5913691" y="2643136"/>
            <a:ext cx="258392" cy="158560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0" name="Google Shape;680;p70"/>
          <p:cNvSpPr/>
          <p:nvPr/>
        </p:nvSpPr>
        <p:spPr>
          <a:xfrm>
            <a:off x="4039950" y="3656625"/>
            <a:ext cx="1239600" cy="492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Snakemake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1" name="Google Shape;681;p70"/>
          <p:cNvSpPr/>
          <p:nvPr/>
        </p:nvSpPr>
        <p:spPr>
          <a:xfrm>
            <a:off x="6779525" y="2143950"/>
            <a:ext cx="1292400" cy="855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Execution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2" name="Google Shape;682;p70"/>
          <p:cNvSpPr/>
          <p:nvPr/>
        </p:nvSpPr>
        <p:spPr>
          <a:xfrm flipH="1" rot="10800000">
            <a:off x="1929225" y="2571700"/>
            <a:ext cx="1557900" cy="1125300"/>
          </a:xfrm>
          <a:prstGeom prst="bentArrow">
            <a:avLst>
              <a:gd fmla="val 12321" name="adj1"/>
              <a:gd fmla="val 15297" name="adj2"/>
              <a:gd fmla="val 25000" name="adj3"/>
              <a:gd fmla="val 43750" name="adj4"/>
            </a:avLst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3" name="Google Shape;683;p70"/>
          <p:cNvSpPr txBox="1"/>
          <p:nvPr/>
        </p:nvSpPr>
        <p:spPr>
          <a:xfrm>
            <a:off x="678025" y="3308850"/>
            <a:ext cx="17355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"Snakemake Long" submits a local universe job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4" name="Google Shape;684;p70"/>
          <p:cNvSpPr txBox="1"/>
          <p:nvPr/>
        </p:nvSpPr>
        <p:spPr>
          <a:xfrm>
            <a:off x="4762550" y="1421325"/>
            <a:ext cx="19455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The same script is re-invoked in a way that launches regular snakemake with the executor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"Snakemake Long"</a:t>
            </a:r>
            <a:endParaRPr/>
          </a:p>
        </p:txBody>
      </p:sp>
      <p:sp>
        <p:nvSpPr>
          <p:cNvPr id="690" name="Google Shape;690;p71"/>
          <p:cNvSpPr/>
          <p:nvPr/>
        </p:nvSpPr>
        <p:spPr>
          <a:xfrm>
            <a:off x="589250" y="1170450"/>
            <a:ext cx="4173300" cy="34623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Access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1" name="Google Shape;691;p71"/>
          <p:cNvSpPr/>
          <p:nvPr/>
        </p:nvSpPr>
        <p:spPr>
          <a:xfrm>
            <a:off x="1331400" y="1881475"/>
            <a:ext cx="1550700" cy="6129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"Snakemake Long" (submit)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2" name="Google Shape;692;p71"/>
          <p:cNvSpPr/>
          <p:nvPr/>
        </p:nvSpPr>
        <p:spPr>
          <a:xfrm>
            <a:off x="3635500" y="2711375"/>
            <a:ext cx="1905900" cy="15828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"Snakemake Long" (execute)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3" name="Google Shape;693;p71"/>
          <p:cNvSpPr/>
          <p:nvPr/>
        </p:nvSpPr>
        <p:spPr>
          <a:xfrm rot="-7360516">
            <a:off x="5913691" y="2643136"/>
            <a:ext cx="258392" cy="158560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4" name="Google Shape;694;p71"/>
          <p:cNvSpPr/>
          <p:nvPr/>
        </p:nvSpPr>
        <p:spPr>
          <a:xfrm>
            <a:off x="4039950" y="3656625"/>
            <a:ext cx="1239600" cy="492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Snakemake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5" name="Google Shape;695;p71"/>
          <p:cNvSpPr/>
          <p:nvPr/>
        </p:nvSpPr>
        <p:spPr>
          <a:xfrm>
            <a:off x="6779525" y="2143950"/>
            <a:ext cx="1292400" cy="855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Execution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6" name="Google Shape;696;p71"/>
          <p:cNvSpPr/>
          <p:nvPr/>
        </p:nvSpPr>
        <p:spPr>
          <a:xfrm flipH="1" rot="10800000">
            <a:off x="1929225" y="2571700"/>
            <a:ext cx="1557900" cy="1125300"/>
          </a:xfrm>
          <a:prstGeom prst="bentArrow">
            <a:avLst>
              <a:gd fmla="val 12321" name="adj1"/>
              <a:gd fmla="val 15297" name="adj2"/>
              <a:gd fmla="val 25000" name="adj3"/>
              <a:gd fmla="val 43750" name="adj4"/>
            </a:avLst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7" name="Google Shape;697;p71"/>
          <p:cNvSpPr txBox="1"/>
          <p:nvPr/>
        </p:nvSpPr>
        <p:spPr>
          <a:xfrm>
            <a:off x="678025" y="3308850"/>
            <a:ext cx="17355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"Snakemake Long" submits a local universe job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8" name="Google Shape;698;p71"/>
          <p:cNvSpPr txBox="1"/>
          <p:nvPr/>
        </p:nvSpPr>
        <p:spPr>
          <a:xfrm>
            <a:off x="4762550" y="1421325"/>
            <a:ext cx="19455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The same script is re-invoked in a way that launches regular snakemake with the executor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9" name="Google Shape;699;p71"/>
          <p:cNvSpPr txBox="1"/>
          <p:nvPr/>
        </p:nvSpPr>
        <p:spPr>
          <a:xfrm>
            <a:off x="6779500" y="3131625"/>
            <a:ext cx="2156400" cy="15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The rest of the setup looks the same – the executor submits snake jobs from the local universe job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7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705" name="Google Shape;705;p7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 file transfer mechanisms we've discussed are binary – </a:t>
            </a:r>
            <a:r>
              <a:rPr b="1" lang="en"/>
              <a:t>everything</a:t>
            </a:r>
            <a:r>
              <a:rPr lang="en"/>
              <a:t> comes from a shared fs or </a:t>
            </a:r>
            <a:r>
              <a:rPr b="1" lang="en"/>
              <a:t>nothing</a:t>
            </a:r>
            <a:r>
              <a:rPr lang="en"/>
              <a:t> comes from it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7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711" name="Google Shape;711;p7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 file transfer mechanisms we've discussed are binary – </a:t>
            </a:r>
            <a:r>
              <a:rPr b="1" lang="en"/>
              <a:t>everything</a:t>
            </a:r>
            <a:r>
              <a:rPr lang="en"/>
              <a:t> comes from a shared fs or </a:t>
            </a:r>
            <a:r>
              <a:rPr b="1" lang="en"/>
              <a:t>nothing</a:t>
            </a:r>
            <a:r>
              <a:rPr lang="en"/>
              <a:t> comes from it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Snakemake doesn't provide a good way to remap file </a:t>
            </a:r>
            <a:r>
              <a:rPr lang="en"/>
              <a:t>mounts/names between AP→EP?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628650" y="2263199"/>
            <a:ext cx="7886700" cy="61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This is a story of running </a:t>
            </a:r>
            <a:r>
              <a:rPr i="1" lang="en"/>
              <a:t>other</a:t>
            </a:r>
            <a:r>
              <a:rPr lang="en"/>
              <a:t> people's "type 2" research software at scale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717" name="Google Shape;717;p7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 file transfer mechanisms we've discussed are binary – </a:t>
            </a:r>
            <a:r>
              <a:rPr b="1" lang="en"/>
              <a:t>everything</a:t>
            </a:r>
            <a:r>
              <a:rPr lang="en"/>
              <a:t> comes from a shared fs or </a:t>
            </a:r>
            <a:r>
              <a:rPr b="1" lang="en"/>
              <a:t>nothing</a:t>
            </a:r>
            <a:r>
              <a:rPr lang="en"/>
              <a:t> comes from it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Snakemake doesn't provide a good way to remap file mounts/names between AP→EP?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SPRAS jobs still pull algorithm containers within the job – this is bad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7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723" name="Google Shape;723;p7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 file transfer mechanisms we've discussed are binary – </a:t>
            </a:r>
            <a:r>
              <a:rPr b="1" lang="en"/>
              <a:t>everything</a:t>
            </a:r>
            <a:r>
              <a:rPr lang="en"/>
              <a:t> comes from a shared fs or </a:t>
            </a:r>
            <a:r>
              <a:rPr b="1" lang="en"/>
              <a:t>nothing</a:t>
            </a:r>
            <a:r>
              <a:rPr lang="en"/>
              <a:t> comes from it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Snakemake doesn't provide a good way to remap file mounts</a:t>
            </a:r>
            <a:r>
              <a:rPr lang="en"/>
              <a:t>/names</a:t>
            </a:r>
            <a:r>
              <a:rPr lang="en"/>
              <a:t> between AP→EP?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SPRAS jobs still pull algorithm containers within the job – this is bad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We also want to monitor the inner container's resources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7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729" name="Google Shape;729;p7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 file transfer mechanisms we've discussed are binary – </a:t>
            </a:r>
            <a:r>
              <a:rPr b="1" lang="en"/>
              <a:t>everything</a:t>
            </a:r>
            <a:r>
              <a:rPr lang="en"/>
              <a:t> comes from a shared fs or </a:t>
            </a:r>
            <a:r>
              <a:rPr b="1" lang="en"/>
              <a:t>nothing</a:t>
            </a:r>
            <a:r>
              <a:rPr lang="en"/>
              <a:t> comes from it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Snakemake doesn't provide a good way to remap file mounts/names between AP→EP?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SPRAS jobs still pull algorithm containers within the job – this is bad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We also want to monitor the inner container's resources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 haven't even </a:t>
            </a:r>
            <a:r>
              <a:rPr i="1" lang="en"/>
              <a:t>touched</a:t>
            </a:r>
            <a:r>
              <a:rPr lang="en"/>
              <a:t> getting this to work with my other favorite bird </a:t>
            </a:r>
            <a:endParaRPr/>
          </a:p>
        </p:txBody>
      </p:sp>
      <p:pic>
        <p:nvPicPr>
          <p:cNvPr id="730" name="Google Shape;730;p76" title="pelican-bir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8925" y="4284475"/>
            <a:ext cx="566748" cy="560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7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key takeaway</a:t>
            </a:r>
            <a:endParaRPr/>
          </a:p>
        </p:txBody>
      </p:sp>
      <p:sp>
        <p:nvSpPr>
          <p:cNvPr id="736" name="Google Shape;736;p7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"Condor already handles problem X, so just do Y in your workflow" is a dangerous sentiment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There's a lot of value in designing your tools to fit the researcher's needs instead of demanding they fit their workflows to your tools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Just because you have a distributed hammer doesn't mean everything </a:t>
            </a:r>
            <a:r>
              <a:rPr i="1" lang="en"/>
              <a:t>has</a:t>
            </a:r>
            <a:r>
              <a:rPr lang="en"/>
              <a:t> to look like a thumb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7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Useful Links</a:t>
            </a:r>
            <a:endParaRPr/>
          </a:p>
        </p:txBody>
      </p:sp>
      <p:sp>
        <p:nvSpPr>
          <p:cNvPr id="742" name="Google Shape;742;p7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/>
              <a:t>SPRAS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https://github.com/reed-CompBio/spras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/>
              <a:t>HTCondor Snakemake Executor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https://github.com/htcondor/snakemake-executor-plugin-htcondor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/>
              <a:t>Jannis's Original Snakemake Executor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5"/>
              </a:rPr>
              <a:t>https://github.com/jannisspeer/snakemake-executor-plugin-htcondor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7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</a:t>
            </a:r>
            <a:endParaRPr/>
          </a:p>
        </p:txBody>
      </p:sp>
      <p:sp>
        <p:nvSpPr>
          <p:cNvPr id="748" name="Google Shape;748;p7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material is based upon work supported by the National Science Foundation under Cooperative Agreements DBI-2233968. Any opinions, findings, and conclusions or recommendations expressed in this material are those of the author(s) and do not necessarily reflect the views of the National Science Foundation.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 title="gitt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688" y="1369225"/>
            <a:ext cx="1054500" cy="15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 title="anna-ritz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410" y="3140500"/>
            <a:ext cx="1329075" cy="149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/>
          <p:nvPr/>
        </p:nvSpPr>
        <p:spPr>
          <a:xfrm>
            <a:off x="2071775" y="1268050"/>
            <a:ext cx="4284000" cy="3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 is…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30"/>
          <p:cNvSpPr txBox="1"/>
          <p:nvPr>
            <p:ph type="title"/>
          </p:nvPr>
        </p:nvSpPr>
        <p:spPr>
          <a:xfrm>
            <a:off x="393825" y="64369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SPRAS – The "Signaling Pathway Reconstruction Streamliner"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393825" y="64369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SPRAS – The "Signaling Pathway Reconstruction Streamliner"</a:t>
            </a:r>
            <a:endParaRPr/>
          </a:p>
        </p:txBody>
      </p:sp>
      <p:pic>
        <p:nvPicPr>
          <p:cNvPr id="188" name="Google Shape;188;p31" title="gitt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688" y="1369225"/>
            <a:ext cx="1054500" cy="15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 title="anna-ritz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410" y="3140500"/>
            <a:ext cx="1329075" cy="149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 txBox="1"/>
          <p:nvPr/>
        </p:nvSpPr>
        <p:spPr>
          <a:xfrm>
            <a:off x="2071775" y="1268050"/>
            <a:ext cx="4284000" cy="3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 is a lot of experimental protein-protein interaction data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31"/>
          <p:cNvSpPr/>
          <p:nvPr/>
        </p:nvSpPr>
        <p:spPr>
          <a:xfrm>
            <a:off x="6775655" y="407280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31"/>
          <p:cNvSpPr/>
          <p:nvPr/>
        </p:nvSpPr>
        <p:spPr>
          <a:xfrm>
            <a:off x="8129645" y="1299721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p31"/>
          <p:cNvSpPr/>
          <p:nvPr/>
        </p:nvSpPr>
        <p:spPr>
          <a:xfrm>
            <a:off x="7900211" y="2263345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31"/>
          <p:cNvSpPr/>
          <p:nvPr/>
        </p:nvSpPr>
        <p:spPr>
          <a:xfrm>
            <a:off x="7369221" y="1694855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6599600" y="1258777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31"/>
          <p:cNvSpPr/>
          <p:nvPr/>
        </p:nvSpPr>
        <p:spPr>
          <a:xfrm>
            <a:off x="7626812" y="204525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31"/>
          <p:cNvSpPr/>
          <p:nvPr/>
        </p:nvSpPr>
        <p:spPr>
          <a:xfrm>
            <a:off x="7466685" y="949690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31"/>
          <p:cNvSpPr/>
          <p:nvPr/>
        </p:nvSpPr>
        <p:spPr>
          <a:xfrm>
            <a:off x="8545535" y="1813573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Google Shape;199;p31"/>
          <p:cNvSpPr/>
          <p:nvPr/>
        </p:nvSpPr>
        <p:spPr>
          <a:xfrm>
            <a:off x="8593704" y="778437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00" name="Google Shape;200;p31"/>
          <p:cNvCxnSpPr>
            <a:stCxn id="191" idx="3"/>
            <a:endCxn id="195" idx="0"/>
          </p:cNvCxnSpPr>
          <p:nvPr/>
        </p:nvCxnSpPr>
        <p:spPr>
          <a:xfrm flipH="1">
            <a:off x="6750209" y="670516"/>
            <a:ext cx="69600" cy="58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31"/>
          <p:cNvCxnSpPr>
            <a:stCxn id="195" idx="6"/>
            <a:endCxn id="194" idx="1"/>
          </p:cNvCxnSpPr>
          <p:nvPr/>
        </p:nvCxnSpPr>
        <p:spPr>
          <a:xfrm>
            <a:off x="6901100" y="1412977"/>
            <a:ext cx="512400" cy="327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31"/>
          <p:cNvCxnSpPr>
            <a:stCxn id="195" idx="7"/>
            <a:endCxn id="197" idx="2"/>
          </p:cNvCxnSpPr>
          <p:nvPr/>
        </p:nvCxnSpPr>
        <p:spPr>
          <a:xfrm flipH="1" rot="10800000">
            <a:off x="6856946" y="1103841"/>
            <a:ext cx="609600" cy="200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31"/>
          <p:cNvCxnSpPr>
            <a:stCxn id="196" idx="4"/>
            <a:endCxn id="197" idx="0"/>
          </p:cNvCxnSpPr>
          <p:nvPr/>
        </p:nvCxnSpPr>
        <p:spPr>
          <a:xfrm flipH="1">
            <a:off x="7617362" y="512925"/>
            <a:ext cx="160200" cy="436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31"/>
          <p:cNvCxnSpPr>
            <a:stCxn id="194" idx="0"/>
            <a:endCxn id="197" idx="3"/>
          </p:cNvCxnSpPr>
          <p:nvPr/>
        </p:nvCxnSpPr>
        <p:spPr>
          <a:xfrm rot="10800000">
            <a:off x="7510971" y="1213055"/>
            <a:ext cx="9000" cy="481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31"/>
          <p:cNvCxnSpPr>
            <a:stCxn id="192" idx="2"/>
            <a:endCxn id="194" idx="7"/>
          </p:cNvCxnSpPr>
          <p:nvPr/>
        </p:nvCxnSpPr>
        <p:spPr>
          <a:xfrm flipH="1">
            <a:off x="7626545" y="1453921"/>
            <a:ext cx="503100" cy="28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31"/>
          <p:cNvCxnSpPr>
            <a:stCxn id="197" idx="6"/>
            <a:endCxn id="199" idx="2"/>
          </p:cNvCxnSpPr>
          <p:nvPr/>
        </p:nvCxnSpPr>
        <p:spPr>
          <a:xfrm flipH="1" rot="10800000">
            <a:off x="7768185" y="932590"/>
            <a:ext cx="825600" cy="17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31"/>
          <p:cNvCxnSpPr>
            <a:stCxn id="194" idx="4"/>
            <a:endCxn id="193" idx="1"/>
          </p:cNvCxnSpPr>
          <p:nvPr/>
        </p:nvCxnSpPr>
        <p:spPr>
          <a:xfrm>
            <a:off x="7519971" y="2003255"/>
            <a:ext cx="424500" cy="305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31"/>
          <p:cNvCxnSpPr>
            <a:stCxn id="192" idx="5"/>
            <a:endCxn id="198" idx="1"/>
          </p:cNvCxnSpPr>
          <p:nvPr/>
        </p:nvCxnSpPr>
        <p:spPr>
          <a:xfrm>
            <a:off x="8386992" y="1562957"/>
            <a:ext cx="202800" cy="295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31"/>
          <p:cNvCxnSpPr>
            <a:stCxn id="199" idx="4"/>
            <a:endCxn id="198" idx="0"/>
          </p:cNvCxnSpPr>
          <p:nvPr/>
        </p:nvCxnSpPr>
        <p:spPr>
          <a:xfrm flipH="1">
            <a:off x="8696154" y="1086837"/>
            <a:ext cx="48300" cy="726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31"/>
          <p:cNvCxnSpPr>
            <a:stCxn id="193" idx="0"/>
            <a:endCxn id="192" idx="4"/>
          </p:cNvCxnSpPr>
          <p:nvPr/>
        </p:nvCxnSpPr>
        <p:spPr>
          <a:xfrm flipH="1" rot="10800000">
            <a:off x="8050961" y="1608145"/>
            <a:ext cx="229500" cy="655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31"/>
          <p:cNvCxnSpPr>
            <a:stCxn id="191" idx="6"/>
            <a:endCxn id="199" idx="1"/>
          </p:cNvCxnSpPr>
          <p:nvPr/>
        </p:nvCxnSpPr>
        <p:spPr>
          <a:xfrm>
            <a:off x="7077155" y="561480"/>
            <a:ext cx="1560600" cy="262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31"/>
          <p:cNvCxnSpPr>
            <a:stCxn id="196" idx="3"/>
            <a:endCxn id="195" idx="7"/>
          </p:cNvCxnSpPr>
          <p:nvPr/>
        </p:nvCxnSpPr>
        <p:spPr>
          <a:xfrm flipH="1">
            <a:off x="6857065" y="467761"/>
            <a:ext cx="813900" cy="836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31"/>
          <p:cNvCxnSpPr>
            <a:stCxn id="196" idx="5"/>
            <a:endCxn id="192" idx="0"/>
          </p:cNvCxnSpPr>
          <p:nvPr/>
        </p:nvCxnSpPr>
        <p:spPr>
          <a:xfrm>
            <a:off x="7884158" y="467761"/>
            <a:ext cx="396300" cy="831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type="title"/>
          </p:nvPr>
        </p:nvSpPr>
        <p:spPr>
          <a:xfrm>
            <a:off x="393825" y="64369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SPRAS – The "Signaling Pathway Reconstruction Streamliner"</a:t>
            </a:r>
            <a:endParaRPr/>
          </a:p>
        </p:txBody>
      </p:sp>
      <p:pic>
        <p:nvPicPr>
          <p:cNvPr id="219" name="Google Shape;219;p32" title="gitt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688" y="1369225"/>
            <a:ext cx="1054500" cy="15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2" title="anna-ritz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410" y="3140500"/>
            <a:ext cx="1329075" cy="149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2"/>
          <p:cNvSpPr txBox="1"/>
          <p:nvPr/>
        </p:nvSpPr>
        <p:spPr>
          <a:xfrm>
            <a:off x="2071775" y="1268050"/>
            <a:ext cx="4284000" cy="3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 is a lot of experimental protein-protein interaction data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is often difficult to know which path from one node to another is the most likely "signaling pathway"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32"/>
          <p:cNvSpPr/>
          <p:nvPr/>
        </p:nvSpPr>
        <p:spPr>
          <a:xfrm>
            <a:off x="6775655" y="407280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Google Shape;223;p32"/>
          <p:cNvSpPr/>
          <p:nvPr/>
        </p:nvSpPr>
        <p:spPr>
          <a:xfrm>
            <a:off x="8129645" y="1299721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32"/>
          <p:cNvSpPr/>
          <p:nvPr/>
        </p:nvSpPr>
        <p:spPr>
          <a:xfrm>
            <a:off x="7900211" y="2263345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32"/>
          <p:cNvSpPr/>
          <p:nvPr/>
        </p:nvSpPr>
        <p:spPr>
          <a:xfrm>
            <a:off x="7369221" y="1694855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32"/>
          <p:cNvSpPr/>
          <p:nvPr/>
        </p:nvSpPr>
        <p:spPr>
          <a:xfrm>
            <a:off x="6599600" y="1258777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p32"/>
          <p:cNvSpPr/>
          <p:nvPr/>
        </p:nvSpPr>
        <p:spPr>
          <a:xfrm>
            <a:off x="7626812" y="204525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p32"/>
          <p:cNvSpPr/>
          <p:nvPr/>
        </p:nvSpPr>
        <p:spPr>
          <a:xfrm>
            <a:off x="7466685" y="949690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p32"/>
          <p:cNvSpPr/>
          <p:nvPr/>
        </p:nvSpPr>
        <p:spPr>
          <a:xfrm>
            <a:off x="8545535" y="1813573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32"/>
          <p:cNvSpPr/>
          <p:nvPr/>
        </p:nvSpPr>
        <p:spPr>
          <a:xfrm>
            <a:off x="8593704" y="778437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1" name="Google Shape;231;p32"/>
          <p:cNvCxnSpPr>
            <a:stCxn id="222" idx="3"/>
            <a:endCxn id="226" idx="0"/>
          </p:cNvCxnSpPr>
          <p:nvPr/>
        </p:nvCxnSpPr>
        <p:spPr>
          <a:xfrm flipH="1">
            <a:off x="6750209" y="670516"/>
            <a:ext cx="69600" cy="58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32"/>
          <p:cNvCxnSpPr>
            <a:stCxn id="226" idx="6"/>
            <a:endCxn id="225" idx="1"/>
          </p:cNvCxnSpPr>
          <p:nvPr/>
        </p:nvCxnSpPr>
        <p:spPr>
          <a:xfrm>
            <a:off x="6901100" y="1412977"/>
            <a:ext cx="512400" cy="327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32"/>
          <p:cNvCxnSpPr>
            <a:stCxn id="226" idx="7"/>
            <a:endCxn id="228" idx="2"/>
          </p:cNvCxnSpPr>
          <p:nvPr/>
        </p:nvCxnSpPr>
        <p:spPr>
          <a:xfrm flipH="1" rot="10800000">
            <a:off x="6856946" y="1103841"/>
            <a:ext cx="609600" cy="200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32"/>
          <p:cNvCxnSpPr>
            <a:stCxn id="227" idx="4"/>
            <a:endCxn id="228" idx="0"/>
          </p:cNvCxnSpPr>
          <p:nvPr/>
        </p:nvCxnSpPr>
        <p:spPr>
          <a:xfrm flipH="1">
            <a:off x="7617362" y="512925"/>
            <a:ext cx="160200" cy="436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32"/>
          <p:cNvCxnSpPr>
            <a:stCxn id="225" idx="0"/>
            <a:endCxn id="228" idx="3"/>
          </p:cNvCxnSpPr>
          <p:nvPr/>
        </p:nvCxnSpPr>
        <p:spPr>
          <a:xfrm rot="10800000">
            <a:off x="7510971" y="1213055"/>
            <a:ext cx="9000" cy="481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32"/>
          <p:cNvCxnSpPr>
            <a:stCxn id="223" idx="2"/>
            <a:endCxn id="225" idx="7"/>
          </p:cNvCxnSpPr>
          <p:nvPr/>
        </p:nvCxnSpPr>
        <p:spPr>
          <a:xfrm flipH="1">
            <a:off x="7626545" y="1453921"/>
            <a:ext cx="503100" cy="28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32"/>
          <p:cNvCxnSpPr>
            <a:stCxn id="228" idx="6"/>
            <a:endCxn id="230" idx="2"/>
          </p:cNvCxnSpPr>
          <p:nvPr/>
        </p:nvCxnSpPr>
        <p:spPr>
          <a:xfrm flipH="1" rot="10800000">
            <a:off x="7768185" y="932590"/>
            <a:ext cx="825600" cy="17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32"/>
          <p:cNvCxnSpPr>
            <a:stCxn id="225" idx="4"/>
            <a:endCxn id="224" idx="1"/>
          </p:cNvCxnSpPr>
          <p:nvPr/>
        </p:nvCxnSpPr>
        <p:spPr>
          <a:xfrm>
            <a:off x="7519971" y="2003255"/>
            <a:ext cx="424500" cy="305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32"/>
          <p:cNvCxnSpPr>
            <a:stCxn id="223" idx="5"/>
            <a:endCxn id="229" idx="1"/>
          </p:cNvCxnSpPr>
          <p:nvPr/>
        </p:nvCxnSpPr>
        <p:spPr>
          <a:xfrm>
            <a:off x="8386992" y="1562957"/>
            <a:ext cx="202800" cy="295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32"/>
          <p:cNvCxnSpPr>
            <a:stCxn id="230" idx="4"/>
            <a:endCxn id="229" idx="0"/>
          </p:cNvCxnSpPr>
          <p:nvPr/>
        </p:nvCxnSpPr>
        <p:spPr>
          <a:xfrm flipH="1">
            <a:off x="8696154" y="1086837"/>
            <a:ext cx="48300" cy="726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32"/>
          <p:cNvCxnSpPr>
            <a:stCxn id="224" idx="0"/>
            <a:endCxn id="223" idx="4"/>
          </p:cNvCxnSpPr>
          <p:nvPr/>
        </p:nvCxnSpPr>
        <p:spPr>
          <a:xfrm flipH="1" rot="10800000">
            <a:off x="8050961" y="1608145"/>
            <a:ext cx="229500" cy="655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32"/>
          <p:cNvCxnSpPr>
            <a:stCxn id="222" idx="6"/>
            <a:endCxn id="230" idx="1"/>
          </p:cNvCxnSpPr>
          <p:nvPr/>
        </p:nvCxnSpPr>
        <p:spPr>
          <a:xfrm>
            <a:off x="7077155" y="561480"/>
            <a:ext cx="1560600" cy="262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32"/>
          <p:cNvCxnSpPr>
            <a:stCxn id="227" idx="3"/>
            <a:endCxn id="226" idx="7"/>
          </p:cNvCxnSpPr>
          <p:nvPr/>
        </p:nvCxnSpPr>
        <p:spPr>
          <a:xfrm flipH="1">
            <a:off x="6857065" y="467761"/>
            <a:ext cx="813900" cy="836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32"/>
          <p:cNvCxnSpPr>
            <a:stCxn id="227" idx="5"/>
            <a:endCxn id="223" idx="0"/>
          </p:cNvCxnSpPr>
          <p:nvPr/>
        </p:nvCxnSpPr>
        <p:spPr>
          <a:xfrm>
            <a:off x="7884158" y="467761"/>
            <a:ext cx="396300" cy="831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5" name="Google Shape;245;p32"/>
          <p:cNvSpPr/>
          <p:nvPr/>
        </p:nvSpPr>
        <p:spPr>
          <a:xfrm>
            <a:off x="6885830" y="2970330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p32"/>
          <p:cNvSpPr/>
          <p:nvPr/>
        </p:nvSpPr>
        <p:spPr>
          <a:xfrm>
            <a:off x="8239820" y="3862771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" name="Google Shape;247;p32"/>
          <p:cNvSpPr/>
          <p:nvPr/>
        </p:nvSpPr>
        <p:spPr>
          <a:xfrm>
            <a:off x="8010386" y="4826395"/>
            <a:ext cx="301500" cy="3084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32"/>
          <p:cNvSpPr/>
          <p:nvPr/>
        </p:nvSpPr>
        <p:spPr>
          <a:xfrm>
            <a:off x="7479396" y="4257905"/>
            <a:ext cx="301500" cy="3084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32"/>
          <p:cNvSpPr/>
          <p:nvPr/>
        </p:nvSpPr>
        <p:spPr>
          <a:xfrm>
            <a:off x="6709775" y="3821827"/>
            <a:ext cx="301500" cy="3084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32"/>
          <p:cNvSpPr/>
          <p:nvPr/>
        </p:nvSpPr>
        <p:spPr>
          <a:xfrm>
            <a:off x="7736987" y="2767575"/>
            <a:ext cx="301500" cy="3084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32"/>
          <p:cNvSpPr/>
          <p:nvPr/>
        </p:nvSpPr>
        <p:spPr>
          <a:xfrm>
            <a:off x="7576860" y="3512740"/>
            <a:ext cx="301500" cy="3084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8655710" y="4376623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8703879" y="3341487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54" name="Google Shape;254;p32"/>
          <p:cNvCxnSpPr>
            <a:stCxn id="245" idx="3"/>
            <a:endCxn id="249" idx="0"/>
          </p:cNvCxnSpPr>
          <p:nvPr/>
        </p:nvCxnSpPr>
        <p:spPr>
          <a:xfrm flipH="1">
            <a:off x="6860384" y="3233566"/>
            <a:ext cx="69600" cy="58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32"/>
          <p:cNvCxnSpPr>
            <a:stCxn id="249" idx="6"/>
            <a:endCxn id="248" idx="1"/>
          </p:cNvCxnSpPr>
          <p:nvPr/>
        </p:nvCxnSpPr>
        <p:spPr>
          <a:xfrm>
            <a:off x="7011275" y="3976027"/>
            <a:ext cx="512400" cy="3270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32"/>
          <p:cNvCxnSpPr>
            <a:stCxn id="249" idx="7"/>
            <a:endCxn id="251" idx="2"/>
          </p:cNvCxnSpPr>
          <p:nvPr/>
        </p:nvCxnSpPr>
        <p:spPr>
          <a:xfrm flipH="1" rot="10800000">
            <a:off x="6967121" y="3666891"/>
            <a:ext cx="609600" cy="2001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32"/>
          <p:cNvCxnSpPr>
            <a:stCxn id="250" idx="4"/>
            <a:endCxn id="251" idx="0"/>
          </p:cNvCxnSpPr>
          <p:nvPr/>
        </p:nvCxnSpPr>
        <p:spPr>
          <a:xfrm flipH="1">
            <a:off x="7727537" y="3075975"/>
            <a:ext cx="160200" cy="4368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32"/>
          <p:cNvCxnSpPr>
            <a:stCxn id="248" idx="0"/>
            <a:endCxn id="251" idx="3"/>
          </p:cNvCxnSpPr>
          <p:nvPr/>
        </p:nvCxnSpPr>
        <p:spPr>
          <a:xfrm rot="10800000">
            <a:off x="7621146" y="3776105"/>
            <a:ext cx="9000" cy="481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Google Shape;259;p32"/>
          <p:cNvCxnSpPr>
            <a:stCxn id="246" idx="2"/>
            <a:endCxn id="248" idx="7"/>
          </p:cNvCxnSpPr>
          <p:nvPr/>
        </p:nvCxnSpPr>
        <p:spPr>
          <a:xfrm flipH="1">
            <a:off x="7736720" y="4016971"/>
            <a:ext cx="503100" cy="28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32"/>
          <p:cNvCxnSpPr>
            <a:stCxn id="251" idx="6"/>
            <a:endCxn id="253" idx="2"/>
          </p:cNvCxnSpPr>
          <p:nvPr/>
        </p:nvCxnSpPr>
        <p:spPr>
          <a:xfrm flipH="1" rot="10800000">
            <a:off x="7878360" y="3495640"/>
            <a:ext cx="825600" cy="17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32"/>
          <p:cNvCxnSpPr>
            <a:stCxn id="248" idx="4"/>
            <a:endCxn id="247" idx="1"/>
          </p:cNvCxnSpPr>
          <p:nvPr/>
        </p:nvCxnSpPr>
        <p:spPr>
          <a:xfrm>
            <a:off x="7630146" y="4566305"/>
            <a:ext cx="424500" cy="3054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32"/>
          <p:cNvCxnSpPr>
            <a:stCxn id="246" idx="5"/>
            <a:endCxn id="252" idx="1"/>
          </p:cNvCxnSpPr>
          <p:nvPr/>
        </p:nvCxnSpPr>
        <p:spPr>
          <a:xfrm>
            <a:off x="8497167" y="4126007"/>
            <a:ext cx="202800" cy="295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32"/>
          <p:cNvCxnSpPr>
            <a:stCxn id="253" idx="4"/>
            <a:endCxn id="252" idx="0"/>
          </p:cNvCxnSpPr>
          <p:nvPr/>
        </p:nvCxnSpPr>
        <p:spPr>
          <a:xfrm flipH="1">
            <a:off x="8806329" y="3649887"/>
            <a:ext cx="48300" cy="726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32"/>
          <p:cNvCxnSpPr>
            <a:stCxn id="247" idx="0"/>
            <a:endCxn id="246" idx="4"/>
          </p:cNvCxnSpPr>
          <p:nvPr/>
        </p:nvCxnSpPr>
        <p:spPr>
          <a:xfrm flipH="1" rot="10800000">
            <a:off x="8161136" y="4171195"/>
            <a:ext cx="229500" cy="655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32"/>
          <p:cNvCxnSpPr>
            <a:stCxn id="245" idx="6"/>
            <a:endCxn id="253" idx="1"/>
          </p:cNvCxnSpPr>
          <p:nvPr/>
        </p:nvCxnSpPr>
        <p:spPr>
          <a:xfrm>
            <a:off x="7187330" y="3124530"/>
            <a:ext cx="1560600" cy="262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32"/>
          <p:cNvCxnSpPr>
            <a:stCxn id="250" idx="3"/>
            <a:endCxn id="249" idx="7"/>
          </p:cNvCxnSpPr>
          <p:nvPr/>
        </p:nvCxnSpPr>
        <p:spPr>
          <a:xfrm flipH="1">
            <a:off x="6967240" y="3030811"/>
            <a:ext cx="813900" cy="8361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32"/>
          <p:cNvCxnSpPr>
            <a:stCxn id="250" idx="5"/>
            <a:endCxn id="246" idx="0"/>
          </p:cNvCxnSpPr>
          <p:nvPr/>
        </p:nvCxnSpPr>
        <p:spPr>
          <a:xfrm>
            <a:off x="7994333" y="3030811"/>
            <a:ext cx="396300" cy="831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/>
          <p:nvPr>
            <p:ph type="title"/>
          </p:nvPr>
        </p:nvSpPr>
        <p:spPr>
          <a:xfrm>
            <a:off x="393825" y="64369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SPRAS – The "Signaling Pathway Reconstruction Streamliner"</a:t>
            </a:r>
            <a:endParaRPr/>
          </a:p>
        </p:txBody>
      </p:sp>
      <p:pic>
        <p:nvPicPr>
          <p:cNvPr id="273" name="Google Shape;273;p33" title="gitt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688" y="1369225"/>
            <a:ext cx="1054500" cy="15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3" title="anna-ritz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410" y="3140500"/>
            <a:ext cx="1329075" cy="149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3"/>
          <p:cNvSpPr txBox="1"/>
          <p:nvPr/>
        </p:nvSpPr>
        <p:spPr>
          <a:xfrm>
            <a:off x="2071775" y="1268050"/>
            <a:ext cx="4284000" cy="3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 is a lot of experimental protein-protein interaction data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is often difficult to know which path from one node to another is the most likely "signaling pathway"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 are many published "type 2" algorithms that try to answer this question, but few are widely adopted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6" name="Google Shape;276;p33"/>
          <p:cNvSpPr/>
          <p:nvPr/>
        </p:nvSpPr>
        <p:spPr>
          <a:xfrm>
            <a:off x="6775655" y="407280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Google Shape;277;p33"/>
          <p:cNvSpPr/>
          <p:nvPr/>
        </p:nvSpPr>
        <p:spPr>
          <a:xfrm>
            <a:off x="8129645" y="1299721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7900211" y="2263345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33"/>
          <p:cNvSpPr/>
          <p:nvPr/>
        </p:nvSpPr>
        <p:spPr>
          <a:xfrm>
            <a:off x="7369221" y="1694855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Google Shape;280;p33"/>
          <p:cNvSpPr/>
          <p:nvPr/>
        </p:nvSpPr>
        <p:spPr>
          <a:xfrm>
            <a:off x="6599600" y="1258777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p33"/>
          <p:cNvSpPr/>
          <p:nvPr/>
        </p:nvSpPr>
        <p:spPr>
          <a:xfrm>
            <a:off x="7626812" y="204525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p33"/>
          <p:cNvSpPr/>
          <p:nvPr/>
        </p:nvSpPr>
        <p:spPr>
          <a:xfrm>
            <a:off x="7466685" y="949690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33"/>
          <p:cNvSpPr/>
          <p:nvPr/>
        </p:nvSpPr>
        <p:spPr>
          <a:xfrm>
            <a:off x="8545535" y="1813573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33"/>
          <p:cNvSpPr/>
          <p:nvPr/>
        </p:nvSpPr>
        <p:spPr>
          <a:xfrm>
            <a:off x="8593704" y="778437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85" name="Google Shape;285;p33"/>
          <p:cNvCxnSpPr>
            <a:stCxn id="276" idx="3"/>
            <a:endCxn id="280" idx="0"/>
          </p:cNvCxnSpPr>
          <p:nvPr/>
        </p:nvCxnSpPr>
        <p:spPr>
          <a:xfrm flipH="1">
            <a:off x="6750209" y="670516"/>
            <a:ext cx="69600" cy="58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33"/>
          <p:cNvCxnSpPr>
            <a:stCxn id="280" idx="6"/>
            <a:endCxn id="279" idx="1"/>
          </p:cNvCxnSpPr>
          <p:nvPr/>
        </p:nvCxnSpPr>
        <p:spPr>
          <a:xfrm>
            <a:off x="6901100" y="1412977"/>
            <a:ext cx="512400" cy="327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33"/>
          <p:cNvCxnSpPr>
            <a:stCxn id="280" idx="7"/>
            <a:endCxn id="282" idx="2"/>
          </p:cNvCxnSpPr>
          <p:nvPr/>
        </p:nvCxnSpPr>
        <p:spPr>
          <a:xfrm flipH="1" rot="10800000">
            <a:off x="6856946" y="1103841"/>
            <a:ext cx="609600" cy="200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33"/>
          <p:cNvCxnSpPr>
            <a:stCxn id="279" idx="0"/>
            <a:endCxn id="282" idx="3"/>
          </p:cNvCxnSpPr>
          <p:nvPr/>
        </p:nvCxnSpPr>
        <p:spPr>
          <a:xfrm rot="10800000">
            <a:off x="7510971" y="1213055"/>
            <a:ext cx="9000" cy="481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33"/>
          <p:cNvCxnSpPr>
            <a:stCxn id="277" idx="2"/>
            <a:endCxn id="279" idx="7"/>
          </p:cNvCxnSpPr>
          <p:nvPr/>
        </p:nvCxnSpPr>
        <p:spPr>
          <a:xfrm flipH="1">
            <a:off x="7626545" y="1453921"/>
            <a:ext cx="503100" cy="28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33"/>
          <p:cNvCxnSpPr>
            <a:stCxn id="279" idx="4"/>
            <a:endCxn id="278" idx="1"/>
          </p:cNvCxnSpPr>
          <p:nvPr/>
        </p:nvCxnSpPr>
        <p:spPr>
          <a:xfrm>
            <a:off x="7519971" y="2003255"/>
            <a:ext cx="424500" cy="305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33"/>
          <p:cNvCxnSpPr>
            <a:stCxn id="277" idx="5"/>
            <a:endCxn id="283" idx="1"/>
          </p:cNvCxnSpPr>
          <p:nvPr/>
        </p:nvCxnSpPr>
        <p:spPr>
          <a:xfrm>
            <a:off x="8386992" y="1562957"/>
            <a:ext cx="202800" cy="295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33"/>
          <p:cNvCxnSpPr>
            <a:stCxn id="284" idx="4"/>
            <a:endCxn id="283" idx="0"/>
          </p:cNvCxnSpPr>
          <p:nvPr/>
        </p:nvCxnSpPr>
        <p:spPr>
          <a:xfrm flipH="1">
            <a:off x="8696154" y="1086837"/>
            <a:ext cx="48300" cy="726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Google Shape;293;p33"/>
          <p:cNvCxnSpPr>
            <a:stCxn id="278" idx="0"/>
            <a:endCxn id="277" idx="4"/>
          </p:cNvCxnSpPr>
          <p:nvPr/>
        </p:nvCxnSpPr>
        <p:spPr>
          <a:xfrm flipH="1" rot="10800000">
            <a:off x="8050961" y="1608145"/>
            <a:ext cx="229500" cy="655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" name="Google Shape;294;p33"/>
          <p:cNvCxnSpPr>
            <a:stCxn id="276" idx="6"/>
            <a:endCxn id="284" idx="1"/>
          </p:cNvCxnSpPr>
          <p:nvPr/>
        </p:nvCxnSpPr>
        <p:spPr>
          <a:xfrm>
            <a:off x="7077155" y="561480"/>
            <a:ext cx="1560600" cy="262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33"/>
          <p:cNvCxnSpPr>
            <a:stCxn id="281" idx="3"/>
            <a:endCxn id="280" idx="7"/>
          </p:cNvCxnSpPr>
          <p:nvPr/>
        </p:nvCxnSpPr>
        <p:spPr>
          <a:xfrm flipH="1">
            <a:off x="6857065" y="467761"/>
            <a:ext cx="813900" cy="836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33"/>
          <p:cNvCxnSpPr>
            <a:stCxn id="281" idx="5"/>
            <a:endCxn id="277" idx="0"/>
          </p:cNvCxnSpPr>
          <p:nvPr/>
        </p:nvCxnSpPr>
        <p:spPr>
          <a:xfrm>
            <a:off x="7884158" y="467761"/>
            <a:ext cx="396300" cy="831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7" name="Google Shape;297;p33"/>
          <p:cNvSpPr/>
          <p:nvPr/>
        </p:nvSpPr>
        <p:spPr>
          <a:xfrm>
            <a:off x="6885830" y="2970330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8" name="Google Shape;298;p33"/>
          <p:cNvSpPr/>
          <p:nvPr/>
        </p:nvSpPr>
        <p:spPr>
          <a:xfrm>
            <a:off x="8239820" y="3862771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8010386" y="4826395"/>
            <a:ext cx="301500" cy="3084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Google Shape;300;p33"/>
          <p:cNvSpPr/>
          <p:nvPr/>
        </p:nvSpPr>
        <p:spPr>
          <a:xfrm>
            <a:off x="7479396" y="4257905"/>
            <a:ext cx="301500" cy="3084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1" name="Google Shape;301;p33"/>
          <p:cNvSpPr/>
          <p:nvPr/>
        </p:nvSpPr>
        <p:spPr>
          <a:xfrm>
            <a:off x="6709775" y="3821827"/>
            <a:ext cx="301500" cy="3084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Google Shape;302;p33"/>
          <p:cNvSpPr/>
          <p:nvPr/>
        </p:nvSpPr>
        <p:spPr>
          <a:xfrm>
            <a:off x="7736987" y="2767575"/>
            <a:ext cx="301500" cy="3084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33"/>
          <p:cNvSpPr/>
          <p:nvPr/>
        </p:nvSpPr>
        <p:spPr>
          <a:xfrm>
            <a:off x="7576860" y="3512740"/>
            <a:ext cx="301500" cy="3084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p33"/>
          <p:cNvSpPr/>
          <p:nvPr/>
        </p:nvSpPr>
        <p:spPr>
          <a:xfrm>
            <a:off x="8655710" y="4376623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Google Shape;305;p33"/>
          <p:cNvSpPr/>
          <p:nvPr/>
        </p:nvSpPr>
        <p:spPr>
          <a:xfrm>
            <a:off x="8703879" y="3341487"/>
            <a:ext cx="301500" cy="30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06" name="Google Shape;306;p33"/>
          <p:cNvCxnSpPr>
            <a:stCxn id="297" idx="3"/>
            <a:endCxn id="301" idx="0"/>
          </p:cNvCxnSpPr>
          <p:nvPr/>
        </p:nvCxnSpPr>
        <p:spPr>
          <a:xfrm flipH="1">
            <a:off x="6860384" y="3233566"/>
            <a:ext cx="69600" cy="58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33"/>
          <p:cNvCxnSpPr>
            <a:stCxn id="301" idx="6"/>
            <a:endCxn id="300" idx="1"/>
          </p:cNvCxnSpPr>
          <p:nvPr/>
        </p:nvCxnSpPr>
        <p:spPr>
          <a:xfrm>
            <a:off x="7011275" y="3976027"/>
            <a:ext cx="512400" cy="3270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33"/>
          <p:cNvCxnSpPr>
            <a:stCxn id="301" idx="7"/>
            <a:endCxn id="303" idx="2"/>
          </p:cNvCxnSpPr>
          <p:nvPr/>
        </p:nvCxnSpPr>
        <p:spPr>
          <a:xfrm flipH="1" rot="10800000">
            <a:off x="6967121" y="3666891"/>
            <a:ext cx="609600" cy="2001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33"/>
          <p:cNvCxnSpPr>
            <a:stCxn id="302" idx="4"/>
            <a:endCxn id="303" idx="0"/>
          </p:cNvCxnSpPr>
          <p:nvPr/>
        </p:nvCxnSpPr>
        <p:spPr>
          <a:xfrm flipH="1">
            <a:off x="7727537" y="3075975"/>
            <a:ext cx="160200" cy="4368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33"/>
          <p:cNvCxnSpPr>
            <a:stCxn id="300" idx="0"/>
            <a:endCxn id="303" idx="3"/>
          </p:cNvCxnSpPr>
          <p:nvPr/>
        </p:nvCxnSpPr>
        <p:spPr>
          <a:xfrm rot="10800000">
            <a:off x="7621146" y="3776105"/>
            <a:ext cx="9000" cy="481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33"/>
          <p:cNvCxnSpPr>
            <a:stCxn id="298" idx="2"/>
            <a:endCxn id="300" idx="7"/>
          </p:cNvCxnSpPr>
          <p:nvPr/>
        </p:nvCxnSpPr>
        <p:spPr>
          <a:xfrm flipH="1">
            <a:off x="7736720" y="4016971"/>
            <a:ext cx="503100" cy="28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33"/>
          <p:cNvCxnSpPr>
            <a:stCxn id="303" idx="6"/>
            <a:endCxn id="305" idx="2"/>
          </p:cNvCxnSpPr>
          <p:nvPr/>
        </p:nvCxnSpPr>
        <p:spPr>
          <a:xfrm flipH="1" rot="10800000">
            <a:off x="7878360" y="3495640"/>
            <a:ext cx="825600" cy="17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33"/>
          <p:cNvCxnSpPr>
            <a:stCxn id="300" idx="4"/>
            <a:endCxn id="299" idx="1"/>
          </p:cNvCxnSpPr>
          <p:nvPr/>
        </p:nvCxnSpPr>
        <p:spPr>
          <a:xfrm>
            <a:off x="7630146" y="4566305"/>
            <a:ext cx="424500" cy="3054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33"/>
          <p:cNvCxnSpPr>
            <a:stCxn id="298" idx="5"/>
            <a:endCxn id="304" idx="1"/>
          </p:cNvCxnSpPr>
          <p:nvPr/>
        </p:nvCxnSpPr>
        <p:spPr>
          <a:xfrm>
            <a:off x="8497167" y="4126007"/>
            <a:ext cx="202800" cy="295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33"/>
          <p:cNvCxnSpPr>
            <a:stCxn id="305" idx="4"/>
            <a:endCxn id="304" idx="0"/>
          </p:cNvCxnSpPr>
          <p:nvPr/>
        </p:nvCxnSpPr>
        <p:spPr>
          <a:xfrm flipH="1">
            <a:off x="8806329" y="3649887"/>
            <a:ext cx="48300" cy="726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33"/>
          <p:cNvCxnSpPr>
            <a:stCxn id="299" idx="0"/>
            <a:endCxn id="298" idx="4"/>
          </p:cNvCxnSpPr>
          <p:nvPr/>
        </p:nvCxnSpPr>
        <p:spPr>
          <a:xfrm flipH="1" rot="10800000">
            <a:off x="8161136" y="4171195"/>
            <a:ext cx="229500" cy="655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7" name="Google Shape;317;p33"/>
          <p:cNvCxnSpPr>
            <a:stCxn id="297" idx="6"/>
            <a:endCxn id="305" idx="1"/>
          </p:cNvCxnSpPr>
          <p:nvPr/>
        </p:nvCxnSpPr>
        <p:spPr>
          <a:xfrm>
            <a:off x="7187330" y="3124530"/>
            <a:ext cx="1560600" cy="262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8" name="Google Shape;318;p33"/>
          <p:cNvCxnSpPr>
            <a:stCxn id="302" idx="3"/>
            <a:endCxn id="301" idx="7"/>
          </p:cNvCxnSpPr>
          <p:nvPr/>
        </p:nvCxnSpPr>
        <p:spPr>
          <a:xfrm flipH="1">
            <a:off x="6967240" y="3030811"/>
            <a:ext cx="813900" cy="8361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33"/>
          <p:cNvCxnSpPr>
            <a:stCxn id="281" idx="4"/>
            <a:endCxn id="282" idx="0"/>
          </p:cNvCxnSpPr>
          <p:nvPr/>
        </p:nvCxnSpPr>
        <p:spPr>
          <a:xfrm flipH="1">
            <a:off x="7617362" y="512925"/>
            <a:ext cx="160200" cy="436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33"/>
          <p:cNvCxnSpPr>
            <a:stCxn id="302" idx="5"/>
            <a:endCxn id="298" idx="0"/>
          </p:cNvCxnSpPr>
          <p:nvPr/>
        </p:nvCxnSpPr>
        <p:spPr>
          <a:xfrm>
            <a:off x="7994333" y="3030811"/>
            <a:ext cx="396300" cy="831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33"/>
          <p:cNvCxnSpPr>
            <a:stCxn id="282" idx="6"/>
            <a:endCxn id="284" idx="2"/>
          </p:cNvCxnSpPr>
          <p:nvPr/>
        </p:nvCxnSpPr>
        <p:spPr>
          <a:xfrm flipH="1" rot="10800000">
            <a:off x="7768185" y="932590"/>
            <a:ext cx="825600" cy="17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