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Libre Franklin Medium"/>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ibreFranklinMedium-bold.fntdata"/><Relationship Id="rId25" Type="http://schemas.openxmlformats.org/officeDocument/2006/relationships/font" Target="fonts/LibreFranklinMedium-regular.fntdata"/><Relationship Id="rId28" Type="http://schemas.openxmlformats.org/officeDocument/2006/relationships/font" Target="fonts/LibreFranklinMedium-boldItalic.fntdata"/><Relationship Id="rId27" Type="http://schemas.openxmlformats.org/officeDocument/2006/relationships/font" Target="fonts/LibreFranklinMedium-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5eeb7c16bd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5eeb7c16bd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5eeb7c16bd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5eeb7c16bd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5eeb7c16bd_0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5eeb7c16bd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Both the </a:t>
            </a:r>
            <a:r>
              <a:rPr lang="en"/>
              <a:t>summary and detailed</a:t>
            </a:r>
            <a:r>
              <a:rPr lang="en"/>
              <a:t> data is stored in Prometheus, enabling easy integration with visualization tools like Grafana. The sample dashboard shown here is for a cache service and provides operators with an at-a-glance view of system health and performance. By combining high-level summary metrics with detailed per-component data, we can both monitor general trends and quickly diagnose anomalies or inefficiencies in the service’s behavior. This layered approach enhances situational awareness and supports faster operational responses.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5eeb7c16bd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5eeb7c16bd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didn’t forget about our client transfer data. This data is recorded into ClassAds and we can retrieve them using condor history. We also pipe this data using condor ad stash and into elastic search.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Elastic search allows us to hook up tools like Kibana that we can use to answer questions about overall client performance.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5eeb7c16bd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5eeb7c16bd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example, we can look at how many OSDF transfers had a time to first byte greater than 5 seconds. Kibana makes this trivial and allows our operators to gain insight into what is going on at the transfer level.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5eeb7c16bd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5eeb7c16bd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That was a lot of data—and it’s a lot to take in. So let’s pause for a moment and catch our breath.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this point, you might be asking yourself: What about reporting? With all this data flowing through our monitoring systems, how do we make it accessible and meaningful to the people who need it most?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a:t>
            </a:r>
            <a:r>
              <a:rPr lang="en"/>
              <a:t>ur stakeholders need a way to understand what’s happening within the OSDF without diving into the raw, technical details. They need a clear, concise, and digestible view of the system’s health and performance. At the same time, our operators need a mechanism to communicate ongoing challenges, trends, and achievements. Reporting bridges that gap. It provides a structured way to translate complex operational data into insights that inform decision-making, foster accountability, and support collaboration across technical and non-technical audiences.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5eeb7c16bd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5eeb7c16bd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reports serve as a bridge between our technical operations and our stakeholders—providing clear, data-driven insights into how the infrastructure is performing. They highlight successes, such as throughput improvements or expanded coverage, showcasing the tangible impact of our work. At the same time, they provide a high-level overview of system failures, anomalies, and areas for improvement. This comprehensive visibility not only fosters transparency but also empowers stakeholders to make informed, strategic decisions—whether about resource allocation, future development priorities, or funding. In short, the reports transform raw operational data into actionable intelligence that supports the long-term growth and sustainability of the OSDF.</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5fcd197d7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5fcd197d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this is an example OSDF report that gets sent to me each day. This gives our admins a very quick way to interpret if something broken in the OSDF. Because of the scale of the traffic, we can make the assumption that these reports can give a rough estimate of the user experience of the OSDF. These </a:t>
            </a:r>
            <a:r>
              <a:rPr lang="en"/>
              <a:t>reports</a:t>
            </a:r>
            <a:r>
              <a:rPr lang="en"/>
              <a:t> allow our team to work quickly to find and fix bugs to make the OSDF more reliable.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5eeb7c16bd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5eeb7c16bd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Hopefully I have motivated you to understand the value that monitoring creates. However there is still more work to done. We want to be able to answer questions like what services did my client interact with and where did it fail? Being able to answer this allow us to quickly point at failing components. Next we want to be able answer questions like who is using my origin? This would provide our stakeholders and operators to understand both the value of the data we are delivering to them and the access patterns of users.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5eeb7c16bd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35eeb7c16bd_0_2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5eeb7c16bd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5eeb7c16bd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5eeb7c16bd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5eeb7c16bd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 like our doctor, we can’t guess what’s wrong in the OSDF: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need tools that let us listen, measure, and diagnose.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Monitoring is our stethoscope. </a:t>
            </a:r>
            <a:endParaRPr/>
          </a:p>
          <a:p>
            <a:pPr indent="0" lvl="0" marL="0" rtl="0" algn="l">
              <a:spcBef>
                <a:spcPts val="0"/>
              </a:spcBef>
              <a:spcAft>
                <a:spcPts val="0"/>
              </a:spcAft>
              <a:buNone/>
            </a:pPr>
            <a:r>
              <a:rPr lang="en"/>
              <a:t>It’s how we make sense of a complex, distributed system—whether you're a user trying to run workflows, an operator keeping services healthy, or a stakeholder looking at the big picture.</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5eeb7c16bd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5eeb7c16bd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5eeb7c16bd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5eeb7c16bd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OSDF supports a wide range of users, and each group has very different needs when something goes wrong—or even when things are working, but not optimally.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Let’s start with researchers, especially our power users. When their workflows fail, they want answers fast. They’re asking: Why did it fail? Can I fix it? Is OSDF helping me move data efficiently, or is something in the infrastructure slowing me down?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we have operators, these are the sysadmins running the caches, origins, and central services. They’re asking a completely different set of questions: Is my service up? Are users getting what they need from it? Where are the bottlenecks? What kind of traffic am I seeing? They’re responsible for keeping the system healthy on a day-to-day basis.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finally, stakeholders, people like my boss, your boss, funding agencies, they're looking at this from a broader view: Is the OSDF being used? What kind of scientific work is it enabling? Are we doing a good job with the resources we’ve been given? They want high-level, reportable evidence of value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Monitoring is what connects all of these perspectives. It turns individual service logs and metrics into insight that is tailored to what each group actually needs.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5eeb7c16bd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5eeb7c16bd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Monitoring gives us a foundation to build from. It helps make OSDF more reliable over time. It helps build trust, between users and the infrastructure, between operators and the tools they manage, and between the project and the folks supporting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Without this kind of observability, we tend to operate in the dark. We rely on gut instinct or wait for someone to notice a problem. That can work in small systems, but for something as complex and distributed as OSDF, it’s just not sustainable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5eeb7c16bd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5eeb7c16bd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understand how we monitor the OSDF, we first need a picture of what we’re monitoring. This is a very simplified view of the OSDF’s architecture. </a:t>
            </a:r>
            <a:r>
              <a:rPr lang="en"/>
              <a:t>We have a researcher requesting data through the Pelican client, </a:t>
            </a:r>
            <a:r>
              <a:rPr lang="en"/>
              <a:t>which retrieves data from Origins or Caches, with the Director coordinating access. It's highly distributed, so understanding what's happening across all these services at once, that’s the challenge monitoring is here to solve.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5eeb7c16bd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5eeb7c16bd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Zooming inside a cache, we can understand how monitoring data is collected. The heart of the data is XRootD. XRootD emits monitoring data and Pelican captures it.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Pelican processes this data into Prometheus metrics and also forwards the raw data to a message queue so that it can be processed in other monitoring infrastructure.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cache and origin embeds an instance of Prometheus. With this we can do integrate into visualization tools like Grafana and also use this data within the Web UI.</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Additionally, client transfer statistics are collected using Condor.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5eeb7c16bd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5eeb7c16bd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that we understand how the data is produced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mt="25570"/>
          </a:blip>
          <a:stretch>
            <a:fillRect/>
          </a:stretch>
        </a:blipFill>
      </p:bgPr>
    </p:bg>
    <p:spTree>
      <p:nvGrpSpPr>
        <p:cNvPr id="57" name="Shape 57"/>
        <p:cNvGrpSpPr/>
        <p:nvPr/>
      </p:nvGrpSpPr>
      <p:grpSpPr>
        <a:xfrm>
          <a:off x="0" y="0"/>
          <a:ext cx="0" cy="0"/>
          <a:chOff x="0" y="0"/>
          <a:chExt cx="0" cy="0"/>
        </a:xfrm>
      </p:grpSpPr>
      <p:sp>
        <p:nvSpPr>
          <p:cNvPr id="58" name="Google Shape;58;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9" name="Google Shape;59;p14"/>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60" name="Google Shape;60;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2" name="Google Shape;62;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mt="25570"/>
          </a:blip>
          <a:stretch>
            <a:fillRect/>
          </a:stretch>
        </a:blipFill>
      </p:bgPr>
    </p:bg>
    <p:spTree>
      <p:nvGrpSpPr>
        <p:cNvPr id="63" name="Shape 63"/>
        <p:cNvGrpSpPr/>
        <p:nvPr/>
      </p:nvGrpSpPr>
      <p:grpSpPr>
        <a:xfrm>
          <a:off x="0" y="0"/>
          <a:ext cx="0" cy="0"/>
          <a:chOff x="0" y="0"/>
          <a:chExt cx="0" cy="0"/>
        </a:xfrm>
      </p:grpSpPr>
      <p:sp>
        <p:nvSpPr>
          <p:cNvPr id="64" name="Google Shape;64;p15"/>
          <p:cNvSpPr txBox="1"/>
          <p:nvPr>
            <p:ph type="title"/>
          </p:nvPr>
        </p:nvSpPr>
        <p:spPr>
          <a:xfrm>
            <a:off x="1103243" y="273844"/>
            <a:ext cx="74121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5" name="Google Shape;65;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6" name="Google Shape;66;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8" name="Google Shape;68;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9" name="Shape 69"/>
        <p:cNvGrpSpPr/>
        <p:nvPr/>
      </p:nvGrpSpPr>
      <p:grpSpPr>
        <a:xfrm>
          <a:off x="0" y="0"/>
          <a:ext cx="0" cy="0"/>
          <a:chOff x="0" y="0"/>
          <a:chExt cx="0" cy="0"/>
        </a:xfrm>
      </p:grpSpPr>
      <p:sp>
        <p:nvSpPr>
          <p:cNvPr id="70" name="Google Shape;70;p16"/>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1" name="Google Shape;71;p1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72" name="Google Shape;72;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4" name="Google Shape;74;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17"/>
          <p:cNvSpPr txBox="1"/>
          <p:nvPr>
            <p:ph type="title"/>
          </p:nvPr>
        </p:nvSpPr>
        <p:spPr>
          <a:xfrm>
            <a:off x="1103243" y="273844"/>
            <a:ext cx="74121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7" name="Google Shape;77;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Google Shape;78;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2" name="Google Shape;82;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3" name="Google Shape;83;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4" name="Shape 84"/>
        <p:cNvGrpSpPr/>
        <p:nvPr/>
      </p:nvGrpSpPr>
      <p:grpSpPr>
        <a:xfrm>
          <a:off x="0" y="0"/>
          <a:ext cx="0" cy="0"/>
          <a:chOff x="0" y="0"/>
          <a:chExt cx="0" cy="0"/>
        </a:xfrm>
      </p:grpSpPr>
      <p:sp>
        <p:nvSpPr>
          <p:cNvPr id="85" name="Google Shape;85;p19"/>
          <p:cNvSpPr txBox="1"/>
          <p:nvPr>
            <p:ph type="title"/>
          </p:nvPr>
        </p:nvSpPr>
        <p:spPr>
          <a:xfrm>
            <a:off x="1103243" y="273844"/>
            <a:ext cx="74121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6" name="Google Shape;86;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 name="Google Shape;88;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0" name="Google Shape;90;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1" name="Shape 91"/>
        <p:cNvGrpSpPr/>
        <p:nvPr/>
      </p:nvGrpSpPr>
      <p:grpSpPr>
        <a:xfrm>
          <a:off x="0" y="0"/>
          <a:ext cx="0" cy="0"/>
          <a:chOff x="0" y="0"/>
          <a:chExt cx="0" cy="0"/>
        </a:xfrm>
      </p:grpSpPr>
      <p:sp>
        <p:nvSpPr>
          <p:cNvPr id="92" name="Google Shape;92;p2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3" name="Google Shape;93;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4" name="Google Shape;94;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5" name="Google Shape;95;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6" name="Google Shape;96;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7" name="Google Shape;97;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9" name="Google Shape;99;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0" name="Shape 100"/>
        <p:cNvGrpSpPr/>
        <p:nvPr/>
      </p:nvGrpSpPr>
      <p:grpSpPr>
        <a:xfrm>
          <a:off x="0" y="0"/>
          <a:ext cx="0" cy="0"/>
          <a:chOff x="0" y="0"/>
          <a:chExt cx="0" cy="0"/>
        </a:xfrm>
      </p:grpSpPr>
      <p:sp>
        <p:nvSpPr>
          <p:cNvPr id="101" name="Google Shape;101;p21"/>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2" name="Google Shape;102;p21"/>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3" name="Google Shape;103;p21"/>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4" name="Google Shape;104;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6" name="Google Shape;106;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7" name="Shape 107"/>
        <p:cNvGrpSpPr/>
        <p:nvPr/>
      </p:nvGrpSpPr>
      <p:grpSpPr>
        <a:xfrm>
          <a:off x="0" y="0"/>
          <a:ext cx="0" cy="0"/>
          <a:chOff x="0" y="0"/>
          <a:chExt cx="0" cy="0"/>
        </a:xfrm>
      </p:grpSpPr>
      <p:sp>
        <p:nvSpPr>
          <p:cNvPr id="108" name="Google Shape;108;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9" name="Google Shape;109;p22"/>
          <p:cNvSpPr/>
          <p:nvPr>
            <p:ph idx="2" type="pic"/>
          </p:nvPr>
        </p:nvSpPr>
        <p:spPr>
          <a:xfrm>
            <a:off x="3887391" y="740569"/>
            <a:ext cx="4629300" cy="3655200"/>
          </a:xfrm>
          <a:prstGeom prst="rect">
            <a:avLst/>
          </a:prstGeom>
          <a:gradFill>
            <a:gsLst>
              <a:gs pos="0">
                <a:srgbClr val="F5F7FC">
                  <a:alpha val="52941"/>
                </a:srgbClr>
              </a:gs>
              <a:gs pos="100000">
                <a:srgbClr val="CFE4FF"/>
              </a:gs>
            </a:gsLst>
            <a:lin ang="0" scaled="0"/>
          </a:gradFill>
          <a:ln>
            <a:noFill/>
          </a:ln>
        </p:spPr>
      </p:sp>
      <p:sp>
        <p:nvSpPr>
          <p:cNvPr id="110" name="Google Shape;110;p22"/>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1" name="Google Shape;111;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3" name="Google Shape;113;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4" name="Shape 114"/>
        <p:cNvGrpSpPr/>
        <p:nvPr/>
      </p:nvGrpSpPr>
      <p:grpSpPr>
        <a:xfrm>
          <a:off x="0" y="0"/>
          <a:ext cx="0" cy="0"/>
          <a:chOff x="0" y="0"/>
          <a:chExt cx="0" cy="0"/>
        </a:xfrm>
      </p:grpSpPr>
      <p:sp>
        <p:nvSpPr>
          <p:cNvPr id="115" name="Google Shape;115;p23"/>
          <p:cNvSpPr txBox="1"/>
          <p:nvPr>
            <p:ph type="title"/>
          </p:nvPr>
        </p:nvSpPr>
        <p:spPr>
          <a:xfrm>
            <a:off x="1103243" y="273844"/>
            <a:ext cx="74121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6" name="Google Shape;116;p23"/>
          <p:cNvSpPr txBox="1"/>
          <p:nvPr>
            <p:ph idx="1" type="body"/>
          </p:nvPr>
        </p:nvSpPr>
        <p:spPr>
          <a:xfrm>
            <a:off x="628650" y="1369219"/>
            <a:ext cx="7886700" cy="3263400"/>
          </a:xfrm>
          <a:prstGeom prst="rect">
            <a:avLst/>
          </a:prstGeom>
          <a:gradFill>
            <a:gsLst>
              <a:gs pos="0">
                <a:srgbClr val="F5F7FC">
                  <a:alpha val="52941"/>
                </a:srgbClr>
              </a:gs>
              <a:gs pos="100000">
                <a:srgbClr val="CFE4FF"/>
              </a:gs>
            </a:gsLst>
            <a:lin ang="0" scaled="0"/>
          </a:gradFill>
          <a:ln>
            <a:noFill/>
          </a:ln>
        </p:spPr>
        <p:txBody>
          <a:bodyPr anchorCtr="0" anchor="t" bIns="34275" lIns="68575" spcFirstLastPara="1" rIns="68575" wrap="square" tIns="34275">
            <a:normAutofit/>
          </a:bodyPr>
          <a:lstStyle>
            <a:lvl1pPr indent="-228600" lvl="0" marL="457200">
              <a:spcBef>
                <a:spcPts val="800"/>
              </a:spcBef>
              <a:spcAft>
                <a:spcPts val="0"/>
              </a:spcAft>
              <a:buNone/>
              <a:defRPr/>
            </a:lvl1pPr>
          </a:lstStyle>
          <a:p/>
        </p:txBody>
      </p:sp>
      <p:sp>
        <p:nvSpPr>
          <p:cNvPr id="117" name="Google Shape;117;p23"/>
          <p:cNvSpPr txBox="1"/>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p>
            <a:pPr indent="-171450" lvl="0" marL="177800" marR="0" rtl="0" algn="l">
              <a:lnSpc>
                <a:spcPct val="90000"/>
              </a:lnSpc>
              <a:spcBef>
                <a:spcPts val="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Click to edit Master text styles</a:t>
            </a:r>
            <a:endParaRPr sz="1100"/>
          </a:p>
          <a:p>
            <a:pPr indent="-177800" lvl="1" marL="520700" marR="0" rtl="0" algn="l">
              <a:lnSpc>
                <a:spcPct val="90000"/>
              </a:lnSpc>
              <a:spcBef>
                <a:spcPts val="4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Second level</a:t>
            </a:r>
            <a:endParaRPr sz="1100"/>
          </a:p>
          <a:p>
            <a:pPr indent="-171450" lvl="2" marL="863600" marR="0" rtl="0" algn="l">
              <a:lnSpc>
                <a:spcPct val="90000"/>
              </a:lnSpc>
              <a:spcBef>
                <a:spcPts val="400"/>
              </a:spcBef>
              <a:spcAft>
                <a:spcPts val="0"/>
              </a:spcAft>
              <a:buClr>
                <a:schemeClr val="dk1"/>
              </a:buClr>
              <a:buSzPts val="1500"/>
              <a:buFont typeface="Arial"/>
              <a:buChar char="•"/>
            </a:pPr>
            <a:r>
              <a:rPr b="0" i="0" lang="en" sz="1500" u="none" cap="none" strike="noStrike">
                <a:solidFill>
                  <a:schemeClr val="dk1"/>
                </a:solidFill>
                <a:latin typeface="Calibri"/>
                <a:ea typeface="Calibri"/>
                <a:cs typeface="Calibri"/>
                <a:sym typeface="Calibri"/>
              </a:rPr>
              <a:t>Third level</a:t>
            </a:r>
            <a:endParaRPr sz="1100"/>
          </a:p>
          <a:p>
            <a:pPr indent="-177800" lvl="3" marL="1206500" marR="0" rtl="0" algn="l">
              <a:lnSpc>
                <a:spcPct val="90000"/>
              </a:lnSpc>
              <a:spcBef>
                <a:spcPts val="40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Fourth level</a:t>
            </a:r>
            <a:endParaRPr sz="1100"/>
          </a:p>
          <a:p>
            <a:pPr indent="-177800" lvl="4" marL="1549400" marR="0" rtl="0" algn="l">
              <a:lnSpc>
                <a:spcPct val="90000"/>
              </a:lnSpc>
              <a:spcBef>
                <a:spcPts val="40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Fifth level</a:t>
            </a:r>
            <a:endParaRPr sz="1100"/>
          </a:p>
        </p:txBody>
      </p:sp>
      <p:sp>
        <p:nvSpPr>
          <p:cNvPr id="118" name="Google Shape;118;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9" name="Google Shape;119;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0" name="Google Shape;120;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1" name="Shape 121"/>
        <p:cNvGrpSpPr/>
        <p:nvPr/>
      </p:nvGrpSpPr>
      <p:grpSpPr>
        <a:xfrm>
          <a:off x="0" y="0"/>
          <a:ext cx="0" cy="0"/>
          <a:chOff x="0" y="0"/>
          <a:chExt cx="0" cy="0"/>
        </a:xfrm>
      </p:grpSpPr>
      <p:sp>
        <p:nvSpPr>
          <p:cNvPr id="122" name="Google Shape;122;p24"/>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3" name="Google Shape;123;p24"/>
          <p:cNvSpPr txBox="1"/>
          <p:nvPr>
            <p:ph idx="1" type="body"/>
          </p:nvPr>
        </p:nvSpPr>
        <p:spPr>
          <a:xfrm>
            <a:off x="628650" y="273844"/>
            <a:ext cx="5800800" cy="4359000"/>
          </a:xfrm>
          <a:prstGeom prst="rect">
            <a:avLst/>
          </a:prstGeom>
          <a:gradFill>
            <a:gsLst>
              <a:gs pos="0">
                <a:srgbClr val="F5F7FC">
                  <a:alpha val="52941"/>
                </a:srgbClr>
              </a:gs>
              <a:gs pos="100000">
                <a:srgbClr val="CFE4FF"/>
              </a:gs>
            </a:gsLst>
            <a:lin ang="0" scaled="0"/>
          </a:gradFill>
          <a:ln>
            <a:noFill/>
          </a:ln>
        </p:spPr>
        <p:txBody>
          <a:bodyPr anchorCtr="0" anchor="t" bIns="34275" lIns="68575" spcFirstLastPara="1" rIns="68575" wrap="square" tIns="34275">
            <a:normAutofit/>
          </a:bodyPr>
          <a:lstStyle>
            <a:lvl1pPr indent="-228600" lvl="0" marL="457200">
              <a:spcBef>
                <a:spcPts val="800"/>
              </a:spcBef>
              <a:spcAft>
                <a:spcPts val="0"/>
              </a:spcAft>
              <a:buNone/>
              <a:defRPr/>
            </a:lvl1pPr>
          </a:lstStyle>
          <a:p/>
        </p:txBody>
      </p:sp>
      <p:sp>
        <p:nvSpPr>
          <p:cNvPr id="124" name="Google Shape;124;p24"/>
          <p:cNvSpPr txBox="1"/>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p>
            <a:pPr indent="-171450" lvl="0" marL="177800" marR="0" rtl="0" algn="l">
              <a:lnSpc>
                <a:spcPct val="90000"/>
              </a:lnSpc>
              <a:spcBef>
                <a:spcPts val="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Click to edit Master text styles</a:t>
            </a:r>
            <a:endParaRPr sz="1100"/>
          </a:p>
          <a:p>
            <a:pPr indent="-177800" lvl="1" marL="520700" marR="0" rtl="0" algn="l">
              <a:lnSpc>
                <a:spcPct val="90000"/>
              </a:lnSpc>
              <a:spcBef>
                <a:spcPts val="4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Second level</a:t>
            </a:r>
            <a:endParaRPr sz="1100"/>
          </a:p>
          <a:p>
            <a:pPr indent="-171450" lvl="2" marL="863600" marR="0" rtl="0" algn="l">
              <a:lnSpc>
                <a:spcPct val="90000"/>
              </a:lnSpc>
              <a:spcBef>
                <a:spcPts val="400"/>
              </a:spcBef>
              <a:spcAft>
                <a:spcPts val="0"/>
              </a:spcAft>
              <a:buClr>
                <a:schemeClr val="dk1"/>
              </a:buClr>
              <a:buSzPts val="1500"/>
              <a:buFont typeface="Arial"/>
              <a:buChar char="•"/>
            </a:pPr>
            <a:r>
              <a:rPr b="0" i="0" lang="en" sz="1500" u="none" cap="none" strike="noStrike">
                <a:solidFill>
                  <a:schemeClr val="dk1"/>
                </a:solidFill>
                <a:latin typeface="Calibri"/>
                <a:ea typeface="Calibri"/>
                <a:cs typeface="Calibri"/>
                <a:sym typeface="Calibri"/>
              </a:rPr>
              <a:t>Third level</a:t>
            </a:r>
            <a:endParaRPr sz="1100"/>
          </a:p>
          <a:p>
            <a:pPr indent="-177800" lvl="3" marL="1206500" marR="0" rtl="0" algn="l">
              <a:lnSpc>
                <a:spcPct val="90000"/>
              </a:lnSpc>
              <a:spcBef>
                <a:spcPts val="40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Fourth level</a:t>
            </a:r>
            <a:endParaRPr sz="1100"/>
          </a:p>
          <a:p>
            <a:pPr indent="-177800" lvl="4" marL="1549400" marR="0" rtl="0" algn="l">
              <a:lnSpc>
                <a:spcPct val="90000"/>
              </a:lnSpc>
              <a:spcBef>
                <a:spcPts val="40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Fifth level</a:t>
            </a:r>
            <a:endParaRPr sz="1100"/>
          </a:p>
        </p:txBody>
      </p:sp>
      <p:sp>
        <p:nvSpPr>
          <p:cNvPr id="125" name="Google Shape;125;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6" name="Google Shape;126;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7" name="Google Shape;127;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cSld name="Contents">
    <p:bg>
      <p:bgPr>
        <a:blipFill>
          <a:blip r:embed="rId2">
            <a:alphaModFix/>
          </a:blip>
          <a:stretch>
            <a:fillRect/>
          </a:stretch>
        </a:blipFill>
      </p:bgPr>
    </p:bg>
    <p:spTree>
      <p:nvGrpSpPr>
        <p:cNvPr id="128" name="Shape 128"/>
        <p:cNvGrpSpPr/>
        <p:nvPr/>
      </p:nvGrpSpPr>
      <p:grpSpPr>
        <a:xfrm>
          <a:off x="0" y="0"/>
          <a:ext cx="0" cy="0"/>
          <a:chOff x="0" y="0"/>
          <a:chExt cx="0" cy="0"/>
        </a:xfrm>
      </p:grpSpPr>
      <p:sp>
        <p:nvSpPr>
          <p:cNvPr id="129" name="Google Shape;129;p25"/>
          <p:cNvSpPr txBox="1"/>
          <p:nvPr>
            <p:ph idx="1" type="body"/>
          </p:nvPr>
        </p:nvSpPr>
        <p:spPr>
          <a:xfrm>
            <a:off x="513468" y="352425"/>
            <a:ext cx="3553800" cy="360000"/>
          </a:xfrm>
          <a:prstGeom prst="rect">
            <a:avLst/>
          </a:prstGeom>
          <a:noFill/>
          <a:ln>
            <a:noFill/>
          </a:ln>
        </p:spPr>
        <p:txBody>
          <a:bodyPr anchorCtr="0" anchor="t" bIns="34275" lIns="68575" spcFirstLastPara="1" rIns="68575" wrap="square" tIns="34275">
            <a:spAutoFit/>
          </a:bodyPr>
          <a:lstStyle>
            <a:lvl1pPr indent="-361950" lvl="0" marL="457200" algn="l">
              <a:lnSpc>
                <a:spcPct val="90000"/>
              </a:lnSpc>
              <a:spcBef>
                <a:spcPts val="0"/>
              </a:spcBef>
              <a:spcAft>
                <a:spcPts val="0"/>
              </a:spcAft>
              <a:buClr>
                <a:srgbClr val="B90014"/>
              </a:buClr>
              <a:buSzPts val="2100"/>
              <a:buChar char="•"/>
              <a:defRPr>
                <a:solidFill>
                  <a:srgbClr val="B90014"/>
                </a:solidFill>
                <a:latin typeface="Calibri"/>
                <a:ea typeface="Calibri"/>
                <a:cs typeface="Calibri"/>
                <a:sym typeface="Calibri"/>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 name="Google Shape;130;p25"/>
          <p:cNvSpPr txBox="1"/>
          <p:nvPr>
            <p:ph idx="12" type="sldNum"/>
          </p:nvPr>
        </p:nvSpPr>
        <p:spPr>
          <a:xfrm>
            <a:off x="4458843" y="4629150"/>
            <a:ext cx="342900" cy="276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1400">
                <a:solidFill>
                  <a:schemeClr val="dk1"/>
                </a:solidFill>
                <a:latin typeface="Libre Franklin Medium"/>
                <a:ea typeface="Libre Franklin Medium"/>
                <a:cs typeface="Libre Franklin Medium"/>
                <a:sym typeface="Libre Franklin Medium"/>
              </a:defRPr>
            </a:lvl1pPr>
            <a:lvl2pPr indent="0" lvl="1" marL="0" algn="r">
              <a:spcBef>
                <a:spcPts val="0"/>
              </a:spcBef>
              <a:buNone/>
              <a:defRPr sz="1400">
                <a:solidFill>
                  <a:schemeClr val="dk1"/>
                </a:solidFill>
                <a:latin typeface="Libre Franklin Medium"/>
                <a:ea typeface="Libre Franklin Medium"/>
                <a:cs typeface="Libre Franklin Medium"/>
                <a:sym typeface="Libre Franklin Medium"/>
              </a:defRPr>
            </a:lvl2pPr>
            <a:lvl3pPr indent="0" lvl="2" marL="0" algn="r">
              <a:spcBef>
                <a:spcPts val="0"/>
              </a:spcBef>
              <a:buNone/>
              <a:defRPr sz="1400">
                <a:solidFill>
                  <a:schemeClr val="dk1"/>
                </a:solidFill>
                <a:latin typeface="Libre Franklin Medium"/>
                <a:ea typeface="Libre Franklin Medium"/>
                <a:cs typeface="Libre Franklin Medium"/>
                <a:sym typeface="Libre Franklin Medium"/>
              </a:defRPr>
            </a:lvl3pPr>
            <a:lvl4pPr indent="0" lvl="3" marL="0" algn="r">
              <a:spcBef>
                <a:spcPts val="0"/>
              </a:spcBef>
              <a:buNone/>
              <a:defRPr sz="1400">
                <a:solidFill>
                  <a:schemeClr val="dk1"/>
                </a:solidFill>
                <a:latin typeface="Libre Franklin Medium"/>
                <a:ea typeface="Libre Franklin Medium"/>
                <a:cs typeface="Libre Franklin Medium"/>
                <a:sym typeface="Libre Franklin Medium"/>
              </a:defRPr>
            </a:lvl4pPr>
            <a:lvl5pPr indent="0" lvl="4" marL="0" algn="r">
              <a:spcBef>
                <a:spcPts val="0"/>
              </a:spcBef>
              <a:buNone/>
              <a:defRPr sz="1400">
                <a:solidFill>
                  <a:schemeClr val="dk1"/>
                </a:solidFill>
                <a:latin typeface="Libre Franklin Medium"/>
                <a:ea typeface="Libre Franklin Medium"/>
                <a:cs typeface="Libre Franklin Medium"/>
                <a:sym typeface="Libre Franklin Medium"/>
              </a:defRPr>
            </a:lvl5pPr>
            <a:lvl6pPr indent="0" lvl="5" marL="0" algn="r">
              <a:spcBef>
                <a:spcPts val="0"/>
              </a:spcBef>
              <a:buNone/>
              <a:defRPr sz="1400">
                <a:solidFill>
                  <a:schemeClr val="dk1"/>
                </a:solidFill>
                <a:latin typeface="Libre Franklin Medium"/>
                <a:ea typeface="Libre Franklin Medium"/>
                <a:cs typeface="Libre Franklin Medium"/>
                <a:sym typeface="Libre Franklin Medium"/>
              </a:defRPr>
            </a:lvl6pPr>
            <a:lvl7pPr indent="0" lvl="6" marL="0" algn="r">
              <a:spcBef>
                <a:spcPts val="0"/>
              </a:spcBef>
              <a:buNone/>
              <a:defRPr sz="1400">
                <a:solidFill>
                  <a:schemeClr val="dk1"/>
                </a:solidFill>
                <a:latin typeface="Libre Franklin Medium"/>
                <a:ea typeface="Libre Franklin Medium"/>
                <a:cs typeface="Libre Franklin Medium"/>
                <a:sym typeface="Libre Franklin Medium"/>
              </a:defRPr>
            </a:lvl7pPr>
            <a:lvl8pPr indent="0" lvl="7" marL="0" algn="r">
              <a:spcBef>
                <a:spcPts val="0"/>
              </a:spcBef>
              <a:buNone/>
              <a:defRPr sz="1400">
                <a:solidFill>
                  <a:schemeClr val="dk1"/>
                </a:solidFill>
                <a:latin typeface="Libre Franklin Medium"/>
                <a:ea typeface="Libre Franklin Medium"/>
                <a:cs typeface="Libre Franklin Medium"/>
                <a:sym typeface="Libre Franklin Medium"/>
              </a:defRPr>
            </a:lvl8pPr>
            <a:lvl9pPr indent="0" lvl="8" marL="0" algn="r">
              <a:spcBef>
                <a:spcPts val="0"/>
              </a:spcBef>
              <a:buNone/>
              <a:defRPr sz="1400">
                <a:solidFill>
                  <a:schemeClr val="dk1"/>
                </a:solidFill>
                <a:latin typeface="Libre Franklin Medium"/>
                <a:ea typeface="Libre Franklin Medium"/>
                <a:cs typeface="Libre Franklin Medium"/>
                <a:sym typeface="Libre Franklin Medium"/>
              </a:defRPr>
            </a:lvl9pPr>
          </a:lstStyle>
          <a:p>
            <a:pPr indent="0" lvl="0" marL="0" rtl="0" algn="r">
              <a:spcBef>
                <a:spcPts val="0"/>
              </a:spcBef>
              <a:spcAft>
                <a:spcPts val="0"/>
              </a:spcAft>
              <a:buNone/>
            </a:pPr>
            <a:fld id="{00000000-1234-1234-1234-123412341234}" type="slidenum">
              <a:rPr lang="en"/>
              <a:t>‹#›</a:t>
            </a:fld>
            <a:endParaRPr/>
          </a:p>
        </p:txBody>
      </p:sp>
      <p:sp>
        <p:nvSpPr>
          <p:cNvPr id="131" name="Google Shape;131;p25"/>
          <p:cNvSpPr txBox="1"/>
          <p:nvPr>
            <p:ph idx="2" type="body"/>
          </p:nvPr>
        </p:nvSpPr>
        <p:spPr>
          <a:xfrm>
            <a:off x="513755" y="1072753"/>
            <a:ext cx="8202900" cy="32409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2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1.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1103243" y="273844"/>
            <a:ext cx="7412100" cy="994200"/>
          </a:xfrm>
          <a:prstGeom prst="rect">
            <a:avLst/>
          </a:prstGeom>
          <a:noFill/>
          <a:ln>
            <a:noFill/>
          </a:ln>
        </p:spPr>
        <p:txBody>
          <a:bodyPr anchorCtr="0" anchor="ctr" bIns="34275" lIns="68575" spcFirstLastPara="1" rIns="68575" wrap="square" tIns="34275">
            <a:norm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spcBef>
                <a:spcPts val="0"/>
              </a:spcBef>
              <a:buNone/>
              <a:defRPr b="0" i="0" sz="900" u="none" cap="none" strike="noStrike">
                <a:solidFill>
                  <a:srgbClr val="888888"/>
                </a:solidFill>
                <a:latin typeface="Calibri"/>
                <a:ea typeface="Calibri"/>
                <a:cs typeface="Calibri"/>
                <a:sym typeface="Calibri"/>
              </a:defRPr>
            </a:lvl1pPr>
            <a:lvl2pPr indent="0" lvl="1" marL="0" marR="0" algn="r">
              <a:spcBef>
                <a:spcPts val="0"/>
              </a:spcBef>
              <a:buNone/>
              <a:defRPr b="0" i="0" sz="900" u="none" cap="none" strike="noStrike">
                <a:solidFill>
                  <a:srgbClr val="888888"/>
                </a:solidFill>
                <a:latin typeface="Calibri"/>
                <a:ea typeface="Calibri"/>
                <a:cs typeface="Calibri"/>
                <a:sym typeface="Calibri"/>
              </a:defRPr>
            </a:lvl2pPr>
            <a:lvl3pPr indent="0" lvl="2" marL="0" marR="0" algn="r">
              <a:spcBef>
                <a:spcPts val="0"/>
              </a:spcBef>
              <a:buNone/>
              <a:defRPr b="0" i="0" sz="900" u="none" cap="none" strike="noStrike">
                <a:solidFill>
                  <a:srgbClr val="888888"/>
                </a:solidFill>
                <a:latin typeface="Calibri"/>
                <a:ea typeface="Calibri"/>
                <a:cs typeface="Calibri"/>
                <a:sym typeface="Calibri"/>
              </a:defRPr>
            </a:lvl3pPr>
            <a:lvl4pPr indent="0" lvl="3" marL="0" marR="0" algn="r">
              <a:spcBef>
                <a:spcPts val="0"/>
              </a:spcBef>
              <a:buNone/>
              <a:defRPr b="0" i="0" sz="900" u="none" cap="none" strike="noStrike">
                <a:solidFill>
                  <a:srgbClr val="888888"/>
                </a:solidFill>
                <a:latin typeface="Calibri"/>
                <a:ea typeface="Calibri"/>
                <a:cs typeface="Calibri"/>
                <a:sym typeface="Calibri"/>
              </a:defRPr>
            </a:lvl4pPr>
            <a:lvl5pPr indent="0" lvl="4" marL="0" marR="0" algn="r">
              <a:spcBef>
                <a:spcPts val="0"/>
              </a:spcBef>
              <a:buNone/>
              <a:defRPr b="0" i="0" sz="900" u="none" cap="none" strike="noStrike">
                <a:solidFill>
                  <a:srgbClr val="888888"/>
                </a:solidFill>
                <a:latin typeface="Calibri"/>
                <a:ea typeface="Calibri"/>
                <a:cs typeface="Calibri"/>
                <a:sym typeface="Calibri"/>
              </a:defRPr>
            </a:lvl5pPr>
            <a:lvl6pPr indent="0" lvl="5" marL="0" marR="0" algn="r">
              <a:spcBef>
                <a:spcPts val="0"/>
              </a:spcBef>
              <a:buNone/>
              <a:defRPr b="0" i="0" sz="900" u="none" cap="none" strike="noStrike">
                <a:solidFill>
                  <a:srgbClr val="888888"/>
                </a:solidFill>
                <a:latin typeface="Calibri"/>
                <a:ea typeface="Calibri"/>
                <a:cs typeface="Calibri"/>
                <a:sym typeface="Calibri"/>
              </a:defRPr>
            </a:lvl6pPr>
            <a:lvl7pPr indent="0" lvl="6" marL="0" marR="0" algn="r">
              <a:spcBef>
                <a:spcPts val="0"/>
              </a:spcBef>
              <a:buNone/>
              <a:defRPr b="0" i="0" sz="900" u="none" cap="none" strike="noStrike">
                <a:solidFill>
                  <a:srgbClr val="888888"/>
                </a:solidFill>
                <a:latin typeface="Calibri"/>
                <a:ea typeface="Calibri"/>
                <a:cs typeface="Calibri"/>
                <a:sym typeface="Calibri"/>
              </a:defRPr>
            </a:lvl7pPr>
            <a:lvl8pPr indent="0" lvl="7" marL="0" marR="0" algn="r">
              <a:spcBef>
                <a:spcPts val="0"/>
              </a:spcBef>
              <a:buNone/>
              <a:defRPr b="0" i="0" sz="900" u="none" cap="none" strike="noStrike">
                <a:solidFill>
                  <a:srgbClr val="888888"/>
                </a:solidFill>
                <a:latin typeface="Calibri"/>
                <a:ea typeface="Calibri"/>
                <a:cs typeface="Calibri"/>
                <a:sym typeface="Calibri"/>
              </a:defRPr>
            </a:lvl8pPr>
            <a:lvl9pPr indent="0" lvl="8" marL="0" marR="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descr="A blue bird in a circle&#10;&#10;Description automatically generated" id="56" name="Google Shape;56;p13"/>
          <p:cNvPicPr preferRelativeResize="0"/>
          <p:nvPr/>
        </p:nvPicPr>
        <p:blipFill rotWithShape="1">
          <a:blip r:embed="rId1">
            <a:alphaModFix/>
          </a:blip>
          <a:srcRect b="0" l="0" r="0" t="0"/>
          <a:stretch/>
        </p:blipFill>
        <p:spPr>
          <a:xfrm>
            <a:off x="0" y="225521"/>
            <a:ext cx="1103245" cy="109081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txBox="1"/>
          <p:nvPr>
            <p:ph type="ctrTitle"/>
          </p:nvPr>
        </p:nvSpPr>
        <p:spPr>
          <a:xfrm>
            <a:off x="1143000" y="841772"/>
            <a:ext cx="6858000" cy="17907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en"/>
              <a:t>Monitoring in the OSDF</a:t>
            </a:r>
            <a:endParaRPr/>
          </a:p>
        </p:txBody>
      </p:sp>
      <p:sp>
        <p:nvSpPr>
          <p:cNvPr id="137" name="Google Shape;137;p26"/>
          <p:cNvSpPr txBox="1"/>
          <p:nvPr>
            <p:ph idx="1" type="subTitle"/>
          </p:nvPr>
        </p:nvSpPr>
        <p:spPr>
          <a:xfrm>
            <a:off x="1143000" y="2701529"/>
            <a:ext cx="6858000" cy="1241700"/>
          </a:xfrm>
          <a:prstGeom prst="rect">
            <a:avLst/>
          </a:prstGeom>
        </p:spPr>
        <p:txBody>
          <a:bodyPr anchorCtr="0" anchor="t" bIns="34275" lIns="68575" spcFirstLastPara="1" rIns="68575" wrap="square" tIns="34275">
            <a:normAutofit/>
          </a:bodyPr>
          <a:lstStyle/>
          <a:p>
            <a:pPr indent="0" lvl="0" marL="0" rtl="0" algn="ctr">
              <a:spcBef>
                <a:spcPts val="800"/>
              </a:spcBef>
              <a:spcAft>
                <a:spcPts val="0"/>
              </a:spcAft>
              <a:buNone/>
            </a:pPr>
            <a:r>
              <a:rPr lang="en"/>
              <a:t>Patrick Brophy</a:t>
            </a:r>
            <a:endParaRPr/>
          </a:p>
        </p:txBody>
      </p:sp>
      <p:sp>
        <p:nvSpPr>
          <p:cNvPr id="138" name="Google Shape;138;p2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5"/>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Monitoring Data - Detailed Records</a:t>
            </a:r>
            <a:endParaRPr/>
          </a:p>
        </p:txBody>
      </p:sp>
      <p:sp>
        <p:nvSpPr>
          <p:cNvPr id="238" name="Google Shape;238;p35"/>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317500" lvl="0" marL="457200" rtl="0" algn="l">
              <a:spcBef>
                <a:spcPts val="800"/>
              </a:spcBef>
              <a:spcAft>
                <a:spcPts val="0"/>
              </a:spcAft>
              <a:buSzPts val="1400"/>
              <a:buChar char="●"/>
            </a:pPr>
            <a:r>
              <a:rPr lang="en"/>
              <a:t>These records capture a significantly more detailed view</a:t>
            </a:r>
            <a:endParaRPr/>
          </a:p>
          <a:p>
            <a:pPr indent="-317500" lvl="1" marL="914400" rtl="0" algn="l">
              <a:spcBef>
                <a:spcPts val="0"/>
              </a:spcBef>
              <a:spcAft>
                <a:spcPts val="0"/>
              </a:spcAft>
              <a:buSzPts val="1400"/>
              <a:buChar char="○"/>
            </a:pPr>
            <a:r>
              <a:rPr lang="en"/>
              <a:t>Every read, open, close, the amount bytes per transfer</a:t>
            </a:r>
            <a:endParaRPr/>
          </a:p>
          <a:p>
            <a:pPr indent="-317500" lvl="0" marL="457200" rtl="0" algn="l">
              <a:spcBef>
                <a:spcPts val="0"/>
              </a:spcBef>
              <a:spcAft>
                <a:spcPts val="0"/>
              </a:spcAft>
              <a:buSzPts val="1400"/>
              <a:buChar char="●"/>
            </a:pPr>
            <a:r>
              <a:rPr lang="en"/>
              <a:t>Questions they answer:</a:t>
            </a:r>
            <a:endParaRPr/>
          </a:p>
          <a:p>
            <a:pPr indent="-317500" lvl="1" marL="914400" rtl="0" algn="l">
              <a:spcBef>
                <a:spcPts val="0"/>
              </a:spcBef>
              <a:spcAft>
                <a:spcPts val="0"/>
              </a:spcAft>
              <a:buSzPts val="1400"/>
              <a:buChar char="○"/>
            </a:pPr>
            <a:r>
              <a:rPr lang="en"/>
              <a:t>Operational Insights:</a:t>
            </a:r>
            <a:endParaRPr/>
          </a:p>
          <a:p>
            <a:pPr indent="-317500" lvl="2" marL="1371600" rtl="0" algn="l">
              <a:spcBef>
                <a:spcPts val="0"/>
              </a:spcBef>
              <a:spcAft>
                <a:spcPts val="0"/>
              </a:spcAft>
              <a:buSzPts val="1400"/>
              <a:buChar char="■"/>
            </a:pPr>
            <a:r>
              <a:rPr lang="en"/>
              <a:t>How busy is the cache with IO?</a:t>
            </a:r>
            <a:endParaRPr/>
          </a:p>
          <a:p>
            <a:pPr indent="-317500" lvl="2" marL="1371600" rtl="0" algn="l">
              <a:spcBef>
                <a:spcPts val="0"/>
              </a:spcBef>
              <a:spcAft>
                <a:spcPts val="0"/>
              </a:spcAft>
              <a:buSzPts val="1400"/>
              <a:buChar char="■"/>
            </a:pPr>
            <a:r>
              <a:rPr lang="en"/>
              <a:t>What happened to the cache between time 1 and time 2?</a:t>
            </a:r>
            <a:endParaRPr/>
          </a:p>
          <a:p>
            <a:pPr indent="-317500" lvl="0" marL="457200" rtl="0" algn="l">
              <a:spcBef>
                <a:spcPts val="0"/>
              </a:spcBef>
              <a:spcAft>
                <a:spcPts val="0"/>
              </a:spcAft>
              <a:buSzPts val="1400"/>
              <a:buChar char="●"/>
            </a:pPr>
            <a:r>
              <a:rPr lang="en"/>
              <a:t>These records can be used to construct histograms</a:t>
            </a:r>
            <a:endParaRPr/>
          </a:p>
          <a:p>
            <a:pPr indent="-317500" lvl="0" marL="457200" rtl="0" algn="l">
              <a:spcBef>
                <a:spcPts val="0"/>
              </a:spcBef>
              <a:spcAft>
                <a:spcPts val="0"/>
              </a:spcAft>
              <a:buSzPts val="1400"/>
              <a:buChar char="●"/>
            </a:pPr>
            <a:r>
              <a:rPr lang="en"/>
              <a:t>We can perform surgical analysis on a service</a:t>
            </a:r>
            <a:endParaRPr/>
          </a:p>
        </p:txBody>
      </p:sp>
      <p:sp>
        <p:nvSpPr>
          <p:cNvPr id="239" name="Google Shape;239;p3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6"/>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Dashboard</a:t>
            </a:r>
            <a:endParaRPr/>
          </a:p>
        </p:txBody>
      </p:sp>
      <p:sp>
        <p:nvSpPr>
          <p:cNvPr id="245" name="Google Shape;245;p36"/>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sp>
        <p:nvSpPr>
          <p:cNvPr id="246" name="Google Shape;246;p3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247" name="Google Shape;247;p36"/>
          <p:cNvPicPr preferRelativeResize="0"/>
          <p:nvPr/>
        </p:nvPicPr>
        <p:blipFill>
          <a:blip r:embed="rId3">
            <a:alphaModFix/>
          </a:blip>
          <a:stretch>
            <a:fillRect/>
          </a:stretch>
        </p:blipFill>
        <p:spPr>
          <a:xfrm>
            <a:off x="0" y="216301"/>
            <a:ext cx="9144003" cy="43532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7"/>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Client Transfer Data</a:t>
            </a:r>
            <a:endParaRPr/>
          </a:p>
        </p:txBody>
      </p:sp>
      <p:sp>
        <p:nvSpPr>
          <p:cNvPr id="253" name="Google Shape;253;p37"/>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Using condor_history we are able to look at individual transfer data. </a:t>
            </a:r>
            <a:endParaRPr/>
          </a:p>
          <a:p>
            <a:pPr indent="0" lvl="0" marL="0" rtl="0" algn="l">
              <a:spcBef>
                <a:spcPts val="800"/>
              </a:spcBef>
              <a:spcAft>
                <a:spcPts val="0"/>
              </a:spcAft>
              <a:buNone/>
            </a:pPr>
            <a:r>
              <a:rPr lang="en"/>
              <a:t>This transfer data is stored into ElasticSearch for further analysis and reporting. </a:t>
            </a:r>
            <a:endParaRPr/>
          </a:p>
        </p:txBody>
      </p:sp>
      <p:sp>
        <p:nvSpPr>
          <p:cNvPr id="254" name="Google Shape;254;p3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255" name="Google Shape;255;p37"/>
          <p:cNvPicPr preferRelativeResize="0"/>
          <p:nvPr/>
        </p:nvPicPr>
        <p:blipFill rotWithShape="1">
          <a:blip r:embed="rId3">
            <a:alphaModFix/>
          </a:blip>
          <a:srcRect b="24316" l="0" r="63030" t="25485"/>
          <a:stretch/>
        </p:blipFill>
        <p:spPr>
          <a:xfrm>
            <a:off x="571100" y="2571750"/>
            <a:ext cx="2676275" cy="2342899"/>
          </a:xfrm>
          <a:prstGeom prst="rect">
            <a:avLst/>
          </a:prstGeom>
          <a:noFill/>
          <a:ln>
            <a:noFill/>
          </a:ln>
        </p:spPr>
      </p:pic>
      <p:pic>
        <p:nvPicPr>
          <p:cNvPr id="256" name="Google Shape;256;p37"/>
          <p:cNvPicPr preferRelativeResize="0"/>
          <p:nvPr/>
        </p:nvPicPr>
        <p:blipFill>
          <a:blip r:embed="rId4">
            <a:alphaModFix/>
          </a:blip>
          <a:stretch>
            <a:fillRect/>
          </a:stretch>
        </p:blipFill>
        <p:spPr>
          <a:xfrm>
            <a:off x="5443625" y="2571750"/>
            <a:ext cx="2342902" cy="23429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8"/>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Explore transfer data</a:t>
            </a:r>
            <a:endParaRPr/>
          </a:p>
        </p:txBody>
      </p:sp>
      <p:sp>
        <p:nvSpPr>
          <p:cNvPr id="262" name="Google Shape;262;p38"/>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sp>
        <p:nvSpPr>
          <p:cNvPr id="263" name="Google Shape;263;p3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264" name="Google Shape;264;p38"/>
          <p:cNvPicPr preferRelativeResize="0"/>
          <p:nvPr/>
        </p:nvPicPr>
        <p:blipFill>
          <a:blip r:embed="rId3">
            <a:alphaModFix/>
          </a:blip>
          <a:stretch>
            <a:fillRect/>
          </a:stretch>
        </p:blipFill>
        <p:spPr>
          <a:xfrm>
            <a:off x="0" y="1147457"/>
            <a:ext cx="9144003" cy="39960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9"/>
          <p:cNvSpPr txBox="1"/>
          <p:nvPr>
            <p:ph type="title"/>
          </p:nvPr>
        </p:nvSpPr>
        <p:spPr>
          <a:xfrm>
            <a:off x="865943" y="2074644"/>
            <a:ext cx="74121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n" sz="4400"/>
              <a:t>What about reporting?</a:t>
            </a:r>
            <a:endParaRPr sz="4400"/>
          </a:p>
        </p:txBody>
      </p:sp>
      <p:sp>
        <p:nvSpPr>
          <p:cNvPr id="270" name="Google Shape;270;p3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0"/>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Reports</a:t>
            </a:r>
            <a:endParaRPr/>
          </a:p>
        </p:txBody>
      </p:sp>
      <p:sp>
        <p:nvSpPr>
          <p:cNvPr id="276" name="Google Shape;276;p40"/>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317500" lvl="0" marL="457200" rtl="0" algn="l">
              <a:spcBef>
                <a:spcPts val="800"/>
              </a:spcBef>
              <a:spcAft>
                <a:spcPts val="0"/>
              </a:spcAft>
              <a:buSzPts val="1400"/>
              <a:buChar char="●"/>
            </a:pPr>
            <a:r>
              <a:rPr lang="en"/>
              <a:t>All of this monitoring data </a:t>
            </a:r>
            <a:r>
              <a:rPr lang="en"/>
              <a:t>eventually translates into reports</a:t>
            </a:r>
            <a:endParaRPr/>
          </a:p>
          <a:p>
            <a:pPr indent="-317500" lvl="0" marL="457200" rtl="0" algn="l">
              <a:spcBef>
                <a:spcPts val="0"/>
              </a:spcBef>
              <a:spcAft>
                <a:spcPts val="0"/>
              </a:spcAft>
              <a:buSzPts val="1400"/>
              <a:buChar char="●"/>
            </a:pPr>
            <a:r>
              <a:rPr lang="en"/>
              <a:t>We can generate reports to inform our stakeholders about the impact of the OSDF</a:t>
            </a:r>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0"/>
              </a:spcAft>
              <a:buNone/>
            </a:pPr>
            <a:r>
              <a:t/>
            </a:r>
            <a:endParaRPr/>
          </a:p>
        </p:txBody>
      </p:sp>
      <p:sp>
        <p:nvSpPr>
          <p:cNvPr id="277" name="Google Shape;277;p4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278" name="Google Shape;278;p40"/>
          <p:cNvPicPr preferRelativeResize="0"/>
          <p:nvPr/>
        </p:nvPicPr>
        <p:blipFill>
          <a:blip r:embed="rId3">
            <a:alphaModFix/>
          </a:blip>
          <a:stretch>
            <a:fillRect/>
          </a:stretch>
        </p:blipFill>
        <p:spPr>
          <a:xfrm>
            <a:off x="235701" y="2904107"/>
            <a:ext cx="4055950" cy="1614650"/>
          </a:xfrm>
          <a:prstGeom prst="rect">
            <a:avLst/>
          </a:prstGeom>
          <a:noFill/>
          <a:ln>
            <a:noFill/>
          </a:ln>
        </p:spPr>
      </p:pic>
      <p:pic>
        <p:nvPicPr>
          <p:cNvPr id="279" name="Google Shape;279;p40"/>
          <p:cNvPicPr preferRelativeResize="0"/>
          <p:nvPr/>
        </p:nvPicPr>
        <p:blipFill>
          <a:blip r:embed="rId4">
            <a:alphaModFix/>
          </a:blip>
          <a:stretch>
            <a:fillRect/>
          </a:stretch>
        </p:blipFill>
        <p:spPr>
          <a:xfrm>
            <a:off x="4526550" y="2790250"/>
            <a:ext cx="4548023" cy="18423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1"/>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Reports</a:t>
            </a:r>
            <a:endParaRPr/>
          </a:p>
        </p:txBody>
      </p:sp>
      <p:sp>
        <p:nvSpPr>
          <p:cNvPr id="285" name="Google Shape;285;p41"/>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sp>
        <p:nvSpPr>
          <p:cNvPr id="286" name="Google Shape;286;p4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287" name="Google Shape;287;p41"/>
          <p:cNvPicPr preferRelativeResize="0"/>
          <p:nvPr/>
        </p:nvPicPr>
        <p:blipFill>
          <a:blip r:embed="rId3">
            <a:alphaModFix/>
          </a:blip>
          <a:stretch>
            <a:fillRect/>
          </a:stretch>
        </p:blipFill>
        <p:spPr>
          <a:xfrm>
            <a:off x="0" y="1369214"/>
            <a:ext cx="9144003" cy="32102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2"/>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Forward Looking</a:t>
            </a:r>
            <a:endParaRPr/>
          </a:p>
        </p:txBody>
      </p:sp>
      <p:sp>
        <p:nvSpPr>
          <p:cNvPr id="293" name="Google Shape;293;p42"/>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There is still a lot of work to be done:</a:t>
            </a:r>
            <a:endParaRPr/>
          </a:p>
          <a:p>
            <a:pPr indent="-317500" lvl="0" marL="457200" rtl="0" algn="l">
              <a:spcBef>
                <a:spcPts val="800"/>
              </a:spcBef>
              <a:spcAft>
                <a:spcPts val="0"/>
              </a:spcAft>
              <a:buSzPts val="1400"/>
              <a:buChar char="●"/>
            </a:pPr>
            <a:r>
              <a:rPr lang="en"/>
              <a:t>Where did the client fail?</a:t>
            </a:r>
            <a:endParaRPr/>
          </a:p>
          <a:p>
            <a:pPr indent="-317500" lvl="0" marL="457200" rtl="0" algn="l">
              <a:spcBef>
                <a:spcPts val="0"/>
              </a:spcBef>
              <a:spcAft>
                <a:spcPts val="0"/>
              </a:spcAft>
              <a:buSzPts val="1400"/>
              <a:buChar char="●"/>
            </a:pPr>
            <a:r>
              <a:rPr lang="en"/>
              <a:t>Why did that transfer take so long?</a:t>
            </a:r>
            <a:endParaRPr/>
          </a:p>
          <a:p>
            <a:pPr indent="-317500" lvl="0" marL="457200" rtl="0" algn="l">
              <a:spcBef>
                <a:spcPts val="0"/>
              </a:spcBef>
              <a:spcAft>
                <a:spcPts val="0"/>
              </a:spcAft>
              <a:buSzPts val="1400"/>
              <a:buChar char="●"/>
            </a:pPr>
            <a:r>
              <a:rPr lang="en"/>
              <a:t>Who is using my Origin?</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Other questions:</a:t>
            </a:r>
            <a:endParaRPr/>
          </a:p>
          <a:p>
            <a:pPr indent="-317500" lvl="0" marL="457200" rtl="0" algn="l">
              <a:spcBef>
                <a:spcPts val="800"/>
              </a:spcBef>
              <a:spcAft>
                <a:spcPts val="0"/>
              </a:spcAft>
              <a:buSzPts val="1400"/>
              <a:buChar char="●"/>
            </a:pPr>
            <a:r>
              <a:rPr lang="en"/>
              <a:t>Better reports to filter out “user problems” (i.e. object not found)</a:t>
            </a:r>
            <a:endParaRPr/>
          </a:p>
          <a:p>
            <a:pPr indent="0" lvl="0" marL="0" rtl="0" algn="l">
              <a:spcBef>
                <a:spcPts val="800"/>
              </a:spcBef>
              <a:spcAft>
                <a:spcPts val="0"/>
              </a:spcAft>
              <a:buNone/>
            </a:pPr>
            <a:r>
              <a:rPr lang="en"/>
              <a:t>We also have lots of unknown unknowns!</a:t>
            </a:r>
            <a:endParaRPr/>
          </a:p>
        </p:txBody>
      </p:sp>
      <p:sp>
        <p:nvSpPr>
          <p:cNvPr id="294" name="Google Shape;294;p4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3"/>
          <p:cNvSpPr txBox="1"/>
          <p:nvPr>
            <p:ph type="title"/>
          </p:nvPr>
        </p:nvSpPr>
        <p:spPr>
          <a:xfrm>
            <a:off x="467916" y="961728"/>
            <a:ext cx="5915100" cy="16047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4500"/>
              <a:buFont typeface="Calibri"/>
              <a:buNone/>
            </a:pPr>
            <a:r>
              <a:rPr lang="en"/>
              <a:t>Questions?</a:t>
            </a:r>
            <a:endParaRPr/>
          </a:p>
        </p:txBody>
      </p:sp>
      <p:sp>
        <p:nvSpPr>
          <p:cNvPr id="300" name="Google Shape;300;p43"/>
          <p:cNvSpPr txBox="1"/>
          <p:nvPr>
            <p:ph idx="1" type="body"/>
          </p:nvPr>
        </p:nvSpPr>
        <p:spPr>
          <a:xfrm>
            <a:off x="467916" y="2581573"/>
            <a:ext cx="5915100" cy="843900"/>
          </a:xfrm>
          <a:prstGeom prst="rect">
            <a:avLst/>
          </a:prstGeom>
          <a:gradFill>
            <a:gsLst>
              <a:gs pos="0">
                <a:srgbClr val="F5F7FC">
                  <a:alpha val="52941"/>
                </a:srgbClr>
              </a:gs>
              <a:gs pos="100000">
                <a:srgbClr val="CFE4FF"/>
              </a:gs>
            </a:gsLst>
            <a:lin ang="0" scaled="0"/>
          </a:gradFill>
          <a:ln>
            <a:noFill/>
          </a:ln>
        </p:spPr>
        <p:txBody>
          <a:bodyPr anchorCtr="0" anchor="t" bIns="34275" lIns="68575" spcFirstLastPara="1" rIns="68575" wrap="square" tIns="34275">
            <a:normAutofit fontScale="77500"/>
          </a:bodyPr>
          <a:lstStyle/>
          <a:p>
            <a:pPr indent="0" lvl="0" marL="0" rtl="0" algn="l">
              <a:lnSpc>
                <a:spcPct val="90000"/>
              </a:lnSpc>
              <a:spcBef>
                <a:spcPts val="0"/>
              </a:spcBef>
              <a:spcAft>
                <a:spcPts val="0"/>
              </a:spcAft>
              <a:buClr>
                <a:srgbClr val="888888"/>
              </a:buClr>
              <a:buSzPct val="100000"/>
              <a:buNone/>
            </a:pPr>
            <a:r>
              <a:rPr lang="en"/>
              <a:t>This project is supported by the National Science Foundation under Cooperative Agreements OAC-2331480. Any opinions, findings, conclusions or recommendations expressed in this material are those of the authors and do not necessarily reflect the views of the National Science Foundation.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Who am I?</a:t>
            </a:r>
            <a:endParaRPr/>
          </a:p>
        </p:txBody>
      </p:sp>
      <p:sp>
        <p:nvSpPr>
          <p:cNvPr id="144" name="Google Shape;144;p27"/>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361950" lvl="0" marL="457200" rtl="0" algn="l">
              <a:spcBef>
                <a:spcPts val="800"/>
              </a:spcBef>
              <a:spcAft>
                <a:spcPts val="0"/>
              </a:spcAft>
              <a:buSzPts val="2100"/>
              <a:buChar char="●"/>
            </a:pPr>
            <a:r>
              <a:rPr lang="en"/>
              <a:t>A very r</a:t>
            </a:r>
            <a:r>
              <a:rPr lang="en"/>
              <a:t>ecent UW Madison graduate</a:t>
            </a:r>
            <a:endParaRPr/>
          </a:p>
          <a:p>
            <a:pPr indent="-361950" lvl="0" marL="457200" rtl="0" algn="l">
              <a:spcBef>
                <a:spcPts val="800"/>
              </a:spcBef>
              <a:spcAft>
                <a:spcPts val="0"/>
              </a:spcAft>
              <a:buSzPts val="2100"/>
              <a:buChar char="●"/>
            </a:pPr>
            <a:r>
              <a:rPr lang="en"/>
              <a:t>2024 CHTC Fellow</a:t>
            </a:r>
            <a:endParaRPr/>
          </a:p>
          <a:p>
            <a:pPr indent="-361950" lvl="0" marL="457200" rtl="0" algn="l">
              <a:spcBef>
                <a:spcPts val="800"/>
              </a:spcBef>
              <a:spcAft>
                <a:spcPts val="0"/>
              </a:spcAft>
              <a:buSzPts val="2100"/>
              <a:buChar char="●"/>
            </a:pPr>
            <a:r>
              <a:rPr lang="en"/>
              <a:t>Research Software Engineer at The Morgridge Institute for Research</a:t>
            </a:r>
            <a:endParaRPr/>
          </a:p>
        </p:txBody>
      </p:sp>
      <p:sp>
        <p:nvSpPr>
          <p:cNvPr id="145" name="Google Shape;145;p2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146" name="Google Shape;146;p27"/>
          <p:cNvPicPr preferRelativeResize="0"/>
          <p:nvPr/>
        </p:nvPicPr>
        <p:blipFill>
          <a:blip r:embed="rId3">
            <a:alphaModFix/>
          </a:blip>
          <a:stretch>
            <a:fillRect/>
          </a:stretch>
        </p:blipFill>
        <p:spPr>
          <a:xfrm>
            <a:off x="69800" y="3144102"/>
            <a:ext cx="3857625" cy="1064710"/>
          </a:xfrm>
          <a:prstGeom prst="rect">
            <a:avLst/>
          </a:prstGeom>
          <a:noFill/>
          <a:ln>
            <a:noFill/>
          </a:ln>
        </p:spPr>
      </p:pic>
      <p:pic>
        <p:nvPicPr>
          <p:cNvPr id="147" name="Google Shape;147;p27"/>
          <p:cNvPicPr preferRelativeResize="0"/>
          <p:nvPr/>
        </p:nvPicPr>
        <p:blipFill rotWithShape="1">
          <a:blip r:embed="rId4">
            <a:alphaModFix/>
          </a:blip>
          <a:srcRect b="10072" l="30345" r="31105" t="9217"/>
          <a:stretch/>
        </p:blipFill>
        <p:spPr>
          <a:xfrm>
            <a:off x="6888800" y="2689700"/>
            <a:ext cx="1413949" cy="1973525"/>
          </a:xfrm>
          <a:prstGeom prst="rect">
            <a:avLst/>
          </a:prstGeom>
          <a:noFill/>
          <a:ln>
            <a:noFill/>
          </a:ln>
        </p:spPr>
      </p:pic>
      <p:pic>
        <p:nvPicPr>
          <p:cNvPr id="148" name="Google Shape;148;p27"/>
          <p:cNvPicPr preferRelativeResize="0"/>
          <p:nvPr/>
        </p:nvPicPr>
        <p:blipFill>
          <a:blip r:embed="rId5">
            <a:alphaModFix/>
          </a:blip>
          <a:stretch>
            <a:fillRect/>
          </a:stretch>
        </p:blipFill>
        <p:spPr>
          <a:xfrm>
            <a:off x="3999425" y="3300100"/>
            <a:ext cx="2458525" cy="752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Story Time</a:t>
            </a:r>
            <a:endParaRPr/>
          </a:p>
        </p:txBody>
      </p:sp>
      <p:sp>
        <p:nvSpPr>
          <p:cNvPr id="154" name="Google Shape;154;p28"/>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sp>
        <p:nvSpPr>
          <p:cNvPr id="155" name="Google Shape;155;p2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156" name="Google Shape;156;p28"/>
          <p:cNvPicPr preferRelativeResize="0"/>
          <p:nvPr/>
        </p:nvPicPr>
        <p:blipFill>
          <a:blip r:embed="rId3">
            <a:alphaModFix/>
          </a:blip>
          <a:stretch>
            <a:fillRect/>
          </a:stretch>
        </p:blipFill>
        <p:spPr>
          <a:xfrm>
            <a:off x="1103250" y="2210325"/>
            <a:ext cx="1960900" cy="1960900"/>
          </a:xfrm>
          <a:prstGeom prst="rect">
            <a:avLst/>
          </a:prstGeom>
          <a:noFill/>
          <a:ln>
            <a:noFill/>
          </a:ln>
        </p:spPr>
      </p:pic>
      <p:pic>
        <p:nvPicPr>
          <p:cNvPr id="157" name="Google Shape;157;p28"/>
          <p:cNvPicPr preferRelativeResize="0"/>
          <p:nvPr/>
        </p:nvPicPr>
        <p:blipFill>
          <a:blip r:embed="rId4">
            <a:alphaModFix/>
          </a:blip>
          <a:stretch>
            <a:fillRect/>
          </a:stretch>
        </p:blipFill>
        <p:spPr>
          <a:xfrm>
            <a:off x="6092375" y="2210321"/>
            <a:ext cx="1581199" cy="1581201"/>
          </a:xfrm>
          <a:prstGeom prst="rect">
            <a:avLst/>
          </a:prstGeom>
          <a:noFill/>
          <a:ln>
            <a:noFill/>
          </a:ln>
        </p:spPr>
      </p:pic>
      <p:sp>
        <p:nvSpPr>
          <p:cNvPr id="158" name="Google Shape;158;p28"/>
          <p:cNvSpPr/>
          <p:nvPr/>
        </p:nvSpPr>
        <p:spPr>
          <a:xfrm>
            <a:off x="1999775" y="1499825"/>
            <a:ext cx="1953600" cy="8220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Hey Doc, I’m not sure what’s wrong, but something is not right.</a:t>
            </a:r>
            <a:endParaRPr>
              <a:latin typeface="Calibri"/>
              <a:ea typeface="Calibri"/>
              <a:cs typeface="Calibri"/>
              <a:sym typeface="Calibri"/>
            </a:endParaRPr>
          </a:p>
        </p:txBody>
      </p:sp>
      <p:sp>
        <p:nvSpPr>
          <p:cNvPr id="159" name="Google Shape;159;p28"/>
          <p:cNvSpPr/>
          <p:nvPr/>
        </p:nvSpPr>
        <p:spPr>
          <a:xfrm>
            <a:off x="5592600" y="1550675"/>
            <a:ext cx="1364400" cy="610200"/>
          </a:xfrm>
          <a:prstGeom prst="wedgeRoundRectCallout">
            <a:avLst>
              <a:gd fmla="val 30693" name="adj1"/>
              <a:gd fmla="val 6790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Well that’s too bad.</a:t>
            </a:r>
            <a:endParaRPr>
              <a:latin typeface="Calibri"/>
              <a:ea typeface="Calibri"/>
              <a:cs typeface="Calibri"/>
              <a:sym typeface="Calibri"/>
            </a:endParaRPr>
          </a:p>
        </p:txBody>
      </p:sp>
      <p:sp>
        <p:nvSpPr>
          <p:cNvPr id="160" name="Google Shape;160;p28"/>
          <p:cNvSpPr/>
          <p:nvPr/>
        </p:nvSpPr>
        <p:spPr>
          <a:xfrm>
            <a:off x="5592600" y="1550675"/>
            <a:ext cx="1364400" cy="610200"/>
          </a:xfrm>
          <a:prstGeom prst="wedgeRoundRectCallout">
            <a:avLst>
              <a:gd fmla="val 31470" name="adj1"/>
              <a:gd fmla="val 73111"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What are your symptoms?</a:t>
            </a:r>
            <a:endParaRPr>
              <a:latin typeface="Calibri"/>
              <a:ea typeface="Calibri"/>
              <a:cs typeface="Calibri"/>
              <a:sym typeface="Calibri"/>
            </a:endParaRPr>
          </a:p>
        </p:txBody>
      </p:sp>
      <p:sp>
        <p:nvSpPr>
          <p:cNvPr id="161" name="Google Shape;161;p28"/>
          <p:cNvSpPr/>
          <p:nvPr/>
        </p:nvSpPr>
        <p:spPr>
          <a:xfrm>
            <a:off x="1947875" y="1499825"/>
            <a:ext cx="2057400" cy="8220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Well sometimes I feel like I can’t think normally. Or my thinking is really slow. </a:t>
            </a:r>
            <a:endParaRPr>
              <a:latin typeface="Calibri"/>
              <a:ea typeface="Calibri"/>
              <a:cs typeface="Calibri"/>
              <a:sym typeface="Calibri"/>
            </a:endParaRPr>
          </a:p>
        </p:txBody>
      </p:sp>
      <p:sp>
        <p:nvSpPr>
          <p:cNvPr id="162" name="Google Shape;162;p28"/>
          <p:cNvSpPr/>
          <p:nvPr/>
        </p:nvSpPr>
        <p:spPr>
          <a:xfrm>
            <a:off x="5592600" y="1550675"/>
            <a:ext cx="1364400" cy="610200"/>
          </a:xfrm>
          <a:prstGeom prst="wedgeRoundRectCallout">
            <a:avLst>
              <a:gd fmla="val 31470" name="adj1"/>
              <a:gd fmla="val 73111"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How long has this been going on?</a:t>
            </a:r>
            <a:endParaRPr>
              <a:latin typeface="Calibri"/>
              <a:ea typeface="Calibri"/>
              <a:cs typeface="Calibri"/>
              <a:sym typeface="Calibri"/>
            </a:endParaRPr>
          </a:p>
        </p:txBody>
      </p:sp>
      <p:sp>
        <p:nvSpPr>
          <p:cNvPr id="163" name="Google Shape;163;p28"/>
          <p:cNvSpPr/>
          <p:nvPr/>
        </p:nvSpPr>
        <p:spPr>
          <a:xfrm>
            <a:off x="1947875" y="1216925"/>
            <a:ext cx="2057400" cy="11049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Hard to say. It happens when I’m stressed out and overwhelmed</a:t>
            </a:r>
            <a:endParaRPr>
              <a:latin typeface="Calibri"/>
              <a:ea typeface="Calibri"/>
              <a:cs typeface="Calibri"/>
              <a:sym typeface="Calibri"/>
            </a:endParaRPr>
          </a:p>
        </p:txBody>
      </p:sp>
      <p:sp>
        <p:nvSpPr>
          <p:cNvPr id="164" name="Google Shape;164;p28"/>
          <p:cNvSpPr/>
          <p:nvPr/>
        </p:nvSpPr>
        <p:spPr>
          <a:xfrm>
            <a:off x="5592600" y="1550675"/>
            <a:ext cx="1364400" cy="610200"/>
          </a:xfrm>
          <a:prstGeom prst="wedgeRoundRectCallout">
            <a:avLst>
              <a:gd fmla="val 31470" name="adj1"/>
              <a:gd fmla="val 73111"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Hmm. Let me check your vitals</a:t>
            </a:r>
            <a:endParaRPr>
              <a:latin typeface="Calibri"/>
              <a:ea typeface="Calibri"/>
              <a:cs typeface="Calibri"/>
              <a:sym typeface="Calibri"/>
            </a:endParaRPr>
          </a:p>
        </p:txBody>
      </p:sp>
      <p:sp>
        <p:nvSpPr>
          <p:cNvPr id="165" name="Google Shape;165;p28"/>
          <p:cNvSpPr/>
          <p:nvPr/>
        </p:nvSpPr>
        <p:spPr>
          <a:xfrm>
            <a:off x="2077175" y="1605725"/>
            <a:ext cx="1667400" cy="7161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Oh I don’t bring them with me.</a:t>
            </a:r>
            <a:endParaRPr>
              <a:latin typeface="Calibri"/>
              <a:ea typeface="Calibri"/>
              <a:cs typeface="Calibri"/>
              <a:sym typeface="Calibri"/>
            </a:endParaRPr>
          </a:p>
        </p:txBody>
      </p:sp>
      <p:sp>
        <p:nvSpPr>
          <p:cNvPr id="166" name="Google Shape;166;p28"/>
          <p:cNvSpPr/>
          <p:nvPr/>
        </p:nvSpPr>
        <p:spPr>
          <a:xfrm>
            <a:off x="5373725" y="1216925"/>
            <a:ext cx="1364400" cy="944100"/>
          </a:xfrm>
          <a:prstGeom prst="wedgeRoundRectCallout">
            <a:avLst>
              <a:gd fmla="val 31470" name="adj1"/>
              <a:gd fmla="val 73111"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Don’t worry I’ll be able to use my tools to measure them</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58"/>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59"/>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60"/>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61"/>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62"/>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63"/>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64"/>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65"/>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Monitoring is How We Diagnose the OSDF</a:t>
            </a:r>
            <a:endParaRPr/>
          </a:p>
        </p:txBody>
      </p:sp>
      <p:sp>
        <p:nvSpPr>
          <p:cNvPr id="172" name="Google Shape;172;p29"/>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361950" lvl="0" marL="457200" rtl="0" algn="l">
              <a:lnSpc>
                <a:spcPct val="100000"/>
              </a:lnSpc>
              <a:spcBef>
                <a:spcPts val="1200"/>
              </a:spcBef>
              <a:spcAft>
                <a:spcPts val="0"/>
              </a:spcAft>
              <a:buSzPts val="2100"/>
              <a:buFont typeface="Calibri"/>
              <a:buChar char="●"/>
            </a:pPr>
            <a:r>
              <a:rPr lang="en"/>
              <a:t>OSDF is massive and distributed</a:t>
            </a:r>
            <a:endParaRPr/>
          </a:p>
          <a:p>
            <a:pPr indent="-361950" lvl="0" marL="457200" rtl="0" algn="l">
              <a:lnSpc>
                <a:spcPct val="100000"/>
              </a:lnSpc>
              <a:spcBef>
                <a:spcPts val="0"/>
              </a:spcBef>
              <a:spcAft>
                <a:spcPts val="0"/>
              </a:spcAft>
              <a:buSzPts val="2100"/>
              <a:buFont typeface="Calibri"/>
              <a:buChar char="●"/>
            </a:pPr>
            <a:r>
              <a:rPr lang="en"/>
              <a:t>Failures are often subtle, systemic, or intermittent</a:t>
            </a:r>
            <a:endParaRPr/>
          </a:p>
          <a:p>
            <a:pPr indent="-361950" lvl="0" marL="457200" rtl="0" algn="l">
              <a:lnSpc>
                <a:spcPct val="100000"/>
              </a:lnSpc>
              <a:spcBef>
                <a:spcPts val="0"/>
              </a:spcBef>
              <a:spcAft>
                <a:spcPts val="0"/>
              </a:spcAft>
              <a:buSzPts val="2100"/>
              <a:buFont typeface="Calibri"/>
              <a:buChar char="●"/>
            </a:pPr>
            <a:r>
              <a:rPr lang="en"/>
              <a:t>Guesswork doesn't scale, we need observability</a:t>
            </a:r>
            <a:endParaRPr/>
          </a:p>
        </p:txBody>
      </p:sp>
      <p:sp>
        <p:nvSpPr>
          <p:cNvPr id="173" name="Google Shape;173;p2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174" name="Google Shape;174;p29"/>
          <p:cNvPicPr preferRelativeResize="0"/>
          <p:nvPr/>
        </p:nvPicPr>
        <p:blipFill rotWithShape="1">
          <a:blip r:embed="rId3">
            <a:alphaModFix/>
          </a:blip>
          <a:srcRect b="0" l="0" r="0" t="14332"/>
          <a:stretch/>
        </p:blipFill>
        <p:spPr>
          <a:xfrm>
            <a:off x="4725375" y="2456475"/>
            <a:ext cx="3789975" cy="2176150"/>
          </a:xfrm>
          <a:prstGeom prst="rect">
            <a:avLst/>
          </a:prstGeom>
          <a:noFill/>
          <a:ln>
            <a:noFill/>
          </a:ln>
        </p:spPr>
      </p:pic>
      <p:pic>
        <p:nvPicPr>
          <p:cNvPr id="175" name="Google Shape;175;p29"/>
          <p:cNvPicPr preferRelativeResize="0"/>
          <p:nvPr/>
        </p:nvPicPr>
        <p:blipFill>
          <a:blip r:embed="rId4">
            <a:alphaModFix/>
          </a:blip>
          <a:stretch>
            <a:fillRect/>
          </a:stretch>
        </p:blipFill>
        <p:spPr>
          <a:xfrm>
            <a:off x="628652" y="2651370"/>
            <a:ext cx="3600799" cy="17863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Monitoring for Different Needs</a:t>
            </a:r>
            <a:endParaRPr/>
          </a:p>
        </p:txBody>
      </p:sp>
      <p:sp>
        <p:nvSpPr>
          <p:cNvPr id="181" name="Google Shape;181;p3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182" name="Google Shape;182;p30"/>
          <p:cNvSpPr/>
          <p:nvPr/>
        </p:nvSpPr>
        <p:spPr>
          <a:xfrm>
            <a:off x="1589100" y="2259975"/>
            <a:ext cx="1293900" cy="406200"/>
          </a:xfrm>
          <a:prstGeom prst="wedgeRoundRectCallout">
            <a:avLst>
              <a:gd fmla="val -35713" name="adj1"/>
              <a:gd fmla="val 100191"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Why did my workflow fail?</a:t>
            </a:r>
            <a:endParaRPr>
              <a:latin typeface="Calibri"/>
              <a:ea typeface="Calibri"/>
              <a:cs typeface="Calibri"/>
              <a:sym typeface="Calibri"/>
            </a:endParaRPr>
          </a:p>
        </p:txBody>
      </p:sp>
      <p:sp>
        <p:nvSpPr>
          <p:cNvPr id="183" name="Google Shape;183;p30"/>
          <p:cNvSpPr/>
          <p:nvPr/>
        </p:nvSpPr>
        <p:spPr>
          <a:xfrm>
            <a:off x="252425" y="2044350"/>
            <a:ext cx="925500" cy="616800"/>
          </a:xfrm>
          <a:prstGeom prst="wedgeRoundRectCallout">
            <a:avLst>
              <a:gd fmla="val 31829" name="adj1"/>
              <a:gd fmla="val 89833"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Is OSDF helping me?</a:t>
            </a:r>
            <a:endParaRPr>
              <a:latin typeface="Calibri"/>
              <a:ea typeface="Calibri"/>
              <a:cs typeface="Calibri"/>
              <a:sym typeface="Calibri"/>
            </a:endParaRPr>
          </a:p>
        </p:txBody>
      </p:sp>
      <p:sp>
        <p:nvSpPr>
          <p:cNvPr id="184" name="Google Shape;184;p30"/>
          <p:cNvSpPr txBox="1"/>
          <p:nvPr/>
        </p:nvSpPr>
        <p:spPr>
          <a:xfrm>
            <a:off x="673038" y="4056000"/>
            <a:ext cx="1577700" cy="40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100">
                <a:solidFill>
                  <a:schemeClr val="dk1"/>
                </a:solidFill>
                <a:latin typeface="Calibri"/>
                <a:ea typeface="Calibri"/>
                <a:cs typeface="Calibri"/>
                <a:sym typeface="Calibri"/>
              </a:rPr>
              <a:t>Researcher</a:t>
            </a:r>
            <a:endParaRPr sz="2100">
              <a:solidFill>
                <a:schemeClr val="dk1"/>
              </a:solidFill>
              <a:latin typeface="Calibri"/>
              <a:ea typeface="Calibri"/>
              <a:cs typeface="Calibri"/>
              <a:sym typeface="Calibri"/>
            </a:endParaRPr>
          </a:p>
        </p:txBody>
      </p:sp>
      <p:sp>
        <p:nvSpPr>
          <p:cNvPr id="185" name="Google Shape;185;p30"/>
          <p:cNvSpPr txBox="1"/>
          <p:nvPr/>
        </p:nvSpPr>
        <p:spPr>
          <a:xfrm>
            <a:off x="3528325" y="4056000"/>
            <a:ext cx="1577700" cy="40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100">
                <a:solidFill>
                  <a:schemeClr val="dk1"/>
                </a:solidFill>
                <a:latin typeface="Calibri"/>
                <a:ea typeface="Calibri"/>
                <a:cs typeface="Calibri"/>
                <a:sym typeface="Calibri"/>
              </a:rPr>
              <a:t>Operator</a:t>
            </a:r>
            <a:endParaRPr sz="2100">
              <a:solidFill>
                <a:schemeClr val="dk1"/>
              </a:solidFill>
              <a:latin typeface="Calibri"/>
              <a:ea typeface="Calibri"/>
              <a:cs typeface="Calibri"/>
              <a:sym typeface="Calibri"/>
            </a:endParaRPr>
          </a:p>
        </p:txBody>
      </p:sp>
      <p:pic>
        <p:nvPicPr>
          <p:cNvPr id="186" name="Google Shape;186;p30"/>
          <p:cNvPicPr preferRelativeResize="0"/>
          <p:nvPr/>
        </p:nvPicPr>
        <p:blipFill rotWithShape="1">
          <a:blip r:embed="rId3">
            <a:alphaModFix/>
          </a:blip>
          <a:srcRect b="11567" l="19745" r="18836" t="0"/>
          <a:stretch/>
        </p:blipFill>
        <p:spPr>
          <a:xfrm>
            <a:off x="3832663" y="2762038"/>
            <a:ext cx="969025" cy="1395150"/>
          </a:xfrm>
          <a:prstGeom prst="rect">
            <a:avLst/>
          </a:prstGeom>
          <a:noFill/>
          <a:ln>
            <a:noFill/>
          </a:ln>
        </p:spPr>
      </p:pic>
      <p:sp>
        <p:nvSpPr>
          <p:cNvPr id="187" name="Google Shape;187;p30"/>
          <p:cNvSpPr/>
          <p:nvPr/>
        </p:nvSpPr>
        <p:spPr>
          <a:xfrm>
            <a:off x="3294175" y="2044350"/>
            <a:ext cx="969000" cy="616800"/>
          </a:xfrm>
          <a:prstGeom prst="wedgeRoundRectCallout">
            <a:avLst>
              <a:gd fmla="val -64" name="adj1"/>
              <a:gd fmla="val 78992"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Is my service healthy?</a:t>
            </a:r>
            <a:endParaRPr>
              <a:latin typeface="Calibri"/>
              <a:ea typeface="Calibri"/>
              <a:cs typeface="Calibri"/>
              <a:sym typeface="Calibri"/>
            </a:endParaRPr>
          </a:p>
        </p:txBody>
      </p:sp>
      <p:sp>
        <p:nvSpPr>
          <p:cNvPr id="188" name="Google Shape;188;p30"/>
          <p:cNvSpPr/>
          <p:nvPr/>
        </p:nvSpPr>
        <p:spPr>
          <a:xfrm>
            <a:off x="4624325" y="2154675"/>
            <a:ext cx="1225500" cy="616800"/>
          </a:xfrm>
          <a:prstGeom prst="wedgeRoundRectCallout">
            <a:avLst>
              <a:gd fmla="val -36659" name="adj1"/>
              <a:gd fmla="val 78161"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What needs attention?</a:t>
            </a:r>
            <a:endParaRPr>
              <a:latin typeface="Calibri"/>
              <a:ea typeface="Calibri"/>
              <a:cs typeface="Calibri"/>
              <a:sym typeface="Calibri"/>
            </a:endParaRPr>
          </a:p>
        </p:txBody>
      </p:sp>
      <p:pic>
        <p:nvPicPr>
          <p:cNvPr id="189" name="Google Shape;189;p30"/>
          <p:cNvPicPr preferRelativeResize="0"/>
          <p:nvPr/>
        </p:nvPicPr>
        <p:blipFill rotWithShape="1">
          <a:blip r:embed="rId4">
            <a:alphaModFix/>
          </a:blip>
          <a:srcRect b="0" l="13345" r="16375" t="0"/>
          <a:stretch/>
        </p:blipFill>
        <p:spPr>
          <a:xfrm>
            <a:off x="6510213" y="2666181"/>
            <a:ext cx="1115275" cy="1586880"/>
          </a:xfrm>
          <a:prstGeom prst="rect">
            <a:avLst/>
          </a:prstGeom>
          <a:noFill/>
          <a:ln>
            <a:noFill/>
          </a:ln>
        </p:spPr>
      </p:pic>
      <p:sp>
        <p:nvSpPr>
          <p:cNvPr id="190" name="Google Shape;190;p30"/>
          <p:cNvSpPr txBox="1"/>
          <p:nvPr/>
        </p:nvSpPr>
        <p:spPr>
          <a:xfrm>
            <a:off x="6278988" y="4056000"/>
            <a:ext cx="1577700" cy="40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100">
                <a:solidFill>
                  <a:schemeClr val="dk1"/>
                </a:solidFill>
                <a:latin typeface="Calibri"/>
                <a:ea typeface="Calibri"/>
                <a:cs typeface="Calibri"/>
                <a:sym typeface="Calibri"/>
              </a:rPr>
              <a:t>Stakeholder</a:t>
            </a:r>
            <a:endParaRPr sz="2100">
              <a:solidFill>
                <a:schemeClr val="dk1"/>
              </a:solidFill>
              <a:latin typeface="Calibri"/>
              <a:ea typeface="Calibri"/>
              <a:cs typeface="Calibri"/>
              <a:sym typeface="Calibri"/>
            </a:endParaRPr>
          </a:p>
        </p:txBody>
      </p:sp>
      <p:sp>
        <p:nvSpPr>
          <p:cNvPr id="191" name="Google Shape;191;p30"/>
          <p:cNvSpPr/>
          <p:nvPr/>
        </p:nvSpPr>
        <p:spPr>
          <a:xfrm>
            <a:off x="7507825" y="2154675"/>
            <a:ext cx="969000" cy="616800"/>
          </a:xfrm>
          <a:prstGeom prst="wedgeRoundRectCallout">
            <a:avLst>
              <a:gd fmla="val -43473" name="adj1"/>
              <a:gd fmla="val 81307"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Who’s using OSDF?</a:t>
            </a:r>
            <a:endParaRPr>
              <a:latin typeface="Calibri"/>
              <a:ea typeface="Calibri"/>
              <a:cs typeface="Calibri"/>
              <a:sym typeface="Calibri"/>
            </a:endParaRPr>
          </a:p>
        </p:txBody>
      </p:sp>
      <p:sp>
        <p:nvSpPr>
          <p:cNvPr id="192" name="Google Shape;192;p30"/>
          <p:cNvSpPr/>
          <p:nvPr/>
        </p:nvSpPr>
        <p:spPr>
          <a:xfrm>
            <a:off x="6121125" y="1918150"/>
            <a:ext cx="1115400" cy="616800"/>
          </a:xfrm>
          <a:prstGeom prst="wedgeRoundRectCallout">
            <a:avLst>
              <a:gd fmla="val -3739" name="adj1"/>
              <a:gd fmla="val 82397"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Are we making an impact?</a:t>
            </a:r>
            <a:endParaRPr>
              <a:latin typeface="Calibri"/>
              <a:ea typeface="Calibri"/>
              <a:cs typeface="Calibri"/>
              <a:sym typeface="Calibri"/>
            </a:endParaRPr>
          </a:p>
        </p:txBody>
      </p:sp>
      <p:pic>
        <p:nvPicPr>
          <p:cNvPr id="193" name="Google Shape;193;p30"/>
          <p:cNvPicPr preferRelativeResize="0"/>
          <p:nvPr/>
        </p:nvPicPr>
        <p:blipFill rotWithShape="1">
          <a:blip r:embed="rId5">
            <a:alphaModFix/>
          </a:blip>
          <a:srcRect b="13248" l="16326" r="14755" t="3272"/>
          <a:stretch/>
        </p:blipFill>
        <p:spPr>
          <a:xfrm>
            <a:off x="904250" y="2865125"/>
            <a:ext cx="1115274" cy="13510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1"/>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Monitoring = Measurable Trust</a:t>
            </a:r>
            <a:endParaRPr/>
          </a:p>
        </p:txBody>
      </p:sp>
      <p:sp>
        <p:nvSpPr>
          <p:cNvPr id="199" name="Google Shape;199;p31"/>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361950" lvl="0" marL="457200" rtl="0" algn="l">
              <a:spcBef>
                <a:spcPts val="800"/>
              </a:spcBef>
              <a:spcAft>
                <a:spcPts val="0"/>
              </a:spcAft>
              <a:buSzPts val="2100"/>
              <a:buChar char="●"/>
            </a:pPr>
            <a:r>
              <a:rPr lang="en"/>
              <a:t>We can’t improve what we don’t measure</a:t>
            </a:r>
            <a:endParaRPr/>
          </a:p>
          <a:p>
            <a:pPr indent="-361950" lvl="0" marL="457200" rtl="0" algn="l">
              <a:spcBef>
                <a:spcPts val="800"/>
              </a:spcBef>
              <a:spcAft>
                <a:spcPts val="0"/>
              </a:spcAft>
              <a:buSzPts val="2100"/>
              <a:buChar char="●"/>
            </a:pPr>
            <a:r>
              <a:rPr lang="en"/>
              <a:t>Monitoring is the foundation for reliability, trust, and growth</a:t>
            </a:r>
            <a:endParaRPr/>
          </a:p>
          <a:p>
            <a:pPr indent="-361950" lvl="0" marL="457200" rtl="0" algn="l">
              <a:spcBef>
                <a:spcPts val="800"/>
              </a:spcBef>
              <a:spcAft>
                <a:spcPts val="0"/>
              </a:spcAft>
              <a:buSzPts val="2100"/>
              <a:buChar char="●"/>
            </a:pPr>
            <a:r>
              <a:rPr lang="en"/>
              <a:t>Without it, we're guessing and reactive, not responsive</a:t>
            </a:r>
            <a:endParaRPr/>
          </a:p>
        </p:txBody>
      </p:sp>
      <p:sp>
        <p:nvSpPr>
          <p:cNvPr id="200" name="Google Shape;200;p3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2"/>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 </a:t>
            </a:r>
            <a:r>
              <a:rPr lang="en"/>
              <a:t>Bird's Eye</a:t>
            </a:r>
            <a:r>
              <a:rPr lang="en"/>
              <a:t> View</a:t>
            </a:r>
            <a:endParaRPr/>
          </a:p>
        </p:txBody>
      </p:sp>
      <p:sp>
        <p:nvSpPr>
          <p:cNvPr id="206" name="Google Shape;206;p32"/>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sp>
        <p:nvSpPr>
          <p:cNvPr id="207" name="Google Shape;207;p3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208" name="Google Shape;208;p32"/>
          <p:cNvPicPr preferRelativeResize="0"/>
          <p:nvPr/>
        </p:nvPicPr>
        <p:blipFill>
          <a:blip r:embed="rId3">
            <a:alphaModFix/>
          </a:blip>
          <a:stretch>
            <a:fillRect/>
          </a:stretch>
        </p:blipFill>
        <p:spPr>
          <a:xfrm>
            <a:off x="0" y="2194424"/>
            <a:ext cx="9144002" cy="1452403"/>
          </a:xfrm>
          <a:prstGeom prst="rect">
            <a:avLst/>
          </a:prstGeom>
          <a:noFill/>
          <a:ln>
            <a:noFill/>
          </a:ln>
        </p:spPr>
      </p:pic>
      <p:pic>
        <p:nvPicPr>
          <p:cNvPr id="209" name="Google Shape;209;p32"/>
          <p:cNvPicPr preferRelativeResize="0"/>
          <p:nvPr/>
        </p:nvPicPr>
        <p:blipFill rotWithShape="1">
          <a:blip r:embed="rId4">
            <a:alphaModFix/>
          </a:blip>
          <a:srcRect b="13248" l="16326" r="14755" t="3272"/>
          <a:stretch/>
        </p:blipFill>
        <p:spPr>
          <a:xfrm>
            <a:off x="0" y="3416225"/>
            <a:ext cx="1115274" cy="1351055"/>
          </a:xfrm>
          <a:prstGeom prst="rect">
            <a:avLst/>
          </a:prstGeom>
          <a:noFill/>
          <a:ln>
            <a:noFill/>
          </a:ln>
        </p:spPr>
      </p:pic>
      <p:pic>
        <p:nvPicPr>
          <p:cNvPr id="210" name="Google Shape;210;p32"/>
          <p:cNvPicPr preferRelativeResize="0"/>
          <p:nvPr/>
        </p:nvPicPr>
        <p:blipFill rotWithShape="1">
          <a:blip r:embed="rId5">
            <a:alphaModFix/>
          </a:blip>
          <a:srcRect b="11567" l="19745" r="18836" t="0"/>
          <a:stretch/>
        </p:blipFill>
        <p:spPr>
          <a:xfrm>
            <a:off x="5179038" y="3394163"/>
            <a:ext cx="969025" cy="1395150"/>
          </a:xfrm>
          <a:prstGeom prst="rect">
            <a:avLst/>
          </a:prstGeom>
          <a:noFill/>
          <a:ln>
            <a:noFill/>
          </a:ln>
        </p:spPr>
      </p:pic>
      <p:pic>
        <p:nvPicPr>
          <p:cNvPr id="211" name="Google Shape;211;p32"/>
          <p:cNvPicPr preferRelativeResize="0"/>
          <p:nvPr/>
        </p:nvPicPr>
        <p:blipFill rotWithShape="1">
          <a:blip r:embed="rId6">
            <a:alphaModFix/>
          </a:blip>
          <a:srcRect b="0" l="13345" r="16375" t="0"/>
          <a:stretch/>
        </p:blipFill>
        <p:spPr>
          <a:xfrm>
            <a:off x="4958638" y="273856"/>
            <a:ext cx="1115275" cy="15868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3"/>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How does it all happen?</a:t>
            </a:r>
            <a:r>
              <a:rPr lang="en"/>
              <a:t> </a:t>
            </a:r>
            <a:endParaRPr/>
          </a:p>
        </p:txBody>
      </p:sp>
      <p:sp>
        <p:nvSpPr>
          <p:cNvPr id="217" name="Google Shape;217;p33"/>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sp>
        <p:nvSpPr>
          <p:cNvPr id="218" name="Google Shape;218;p3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219" name="Google Shape;219;p33"/>
          <p:cNvPicPr preferRelativeResize="0"/>
          <p:nvPr/>
        </p:nvPicPr>
        <p:blipFill>
          <a:blip r:embed="rId3">
            <a:alphaModFix/>
          </a:blip>
          <a:stretch>
            <a:fillRect/>
          </a:stretch>
        </p:blipFill>
        <p:spPr>
          <a:xfrm>
            <a:off x="0" y="1369223"/>
            <a:ext cx="9144002" cy="3379305"/>
          </a:xfrm>
          <a:prstGeom prst="rect">
            <a:avLst/>
          </a:prstGeom>
          <a:noFill/>
          <a:ln>
            <a:noFill/>
          </a:ln>
        </p:spPr>
      </p:pic>
      <p:sp>
        <p:nvSpPr>
          <p:cNvPr id="220" name="Google Shape;220;p33"/>
          <p:cNvSpPr/>
          <p:nvPr/>
        </p:nvSpPr>
        <p:spPr>
          <a:xfrm>
            <a:off x="1546225" y="2997750"/>
            <a:ext cx="588900" cy="5787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221" name="Google Shape;221;p33"/>
          <p:cNvCxnSpPr>
            <a:endCxn id="220" idx="1"/>
          </p:cNvCxnSpPr>
          <p:nvPr/>
        </p:nvCxnSpPr>
        <p:spPr>
          <a:xfrm>
            <a:off x="1377767" y="2545499"/>
            <a:ext cx="254700" cy="537000"/>
          </a:xfrm>
          <a:prstGeom prst="straightConnector1">
            <a:avLst/>
          </a:prstGeom>
          <a:noFill/>
          <a:ln cap="flat" cmpd="sng" w="9525">
            <a:solidFill>
              <a:schemeClr val="dk2"/>
            </a:solidFill>
            <a:prstDash val="solid"/>
            <a:round/>
            <a:headEnd len="med" w="med" type="none"/>
            <a:tailEnd len="med" w="med" type="triangle"/>
          </a:ln>
        </p:spPr>
      </p:cxnSp>
      <p:sp>
        <p:nvSpPr>
          <p:cNvPr id="222" name="Google Shape;222;p33"/>
          <p:cNvSpPr txBox="1"/>
          <p:nvPr/>
        </p:nvSpPr>
        <p:spPr>
          <a:xfrm>
            <a:off x="60750" y="2213550"/>
            <a:ext cx="2057400" cy="35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chemeClr val="dk1"/>
                </a:solidFill>
                <a:latin typeface="Calibri"/>
                <a:ea typeface="Calibri"/>
                <a:cs typeface="Calibri"/>
                <a:sym typeface="Calibri"/>
              </a:rPr>
              <a:t>Client Transfer Data</a:t>
            </a:r>
            <a:endParaRPr sz="1700">
              <a:solidFill>
                <a:schemeClr val="dk1"/>
              </a:solidFill>
              <a:latin typeface="Calibri"/>
              <a:ea typeface="Calibri"/>
              <a:cs typeface="Calibri"/>
              <a:sym typeface="Calibri"/>
            </a:endParaRPr>
          </a:p>
        </p:txBody>
      </p:sp>
      <p:sp>
        <p:nvSpPr>
          <p:cNvPr id="223" name="Google Shape;223;p33"/>
          <p:cNvSpPr/>
          <p:nvPr/>
        </p:nvSpPr>
        <p:spPr>
          <a:xfrm>
            <a:off x="3486775" y="3286875"/>
            <a:ext cx="510300" cy="4683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224" name="Google Shape;224;p33"/>
          <p:cNvCxnSpPr>
            <a:endCxn id="223" idx="6"/>
          </p:cNvCxnSpPr>
          <p:nvPr/>
        </p:nvCxnSpPr>
        <p:spPr>
          <a:xfrm flipH="1">
            <a:off x="3997075" y="3226425"/>
            <a:ext cx="1351800" cy="294600"/>
          </a:xfrm>
          <a:prstGeom prst="straightConnector1">
            <a:avLst/>
          </a:prstGeom>
          <a:noFill/>
          <a:ln cap="flat" cmpd="sng" w="9525">
            <a:solidFill>
              <a:schemeClr val="dk2"/>
            </a:solidFill>
            <a:prstDash val="solid"/>
            <a:round/>
            <a:headEnd len="med" w="med" type="none"/>
            <a:tailEnd len="med" w="med" type="triangle"/>
          </a:ln>
        </p:spPr>
      </p:cxnSp>
      <p:sp>
        <p:nvSpPr>
          <p:cNvPr id="225" name="Google Shape;225;p33"/>
          <p:cNvSpPr txBox="1"/>
          <p:nvPr/>
        </p:nvSpPr>
        <p:spPr>
          <a:xfrm>
            <a:off x="5427500" y="3060850"/>
            <a:ext cx="2797800" cy="3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Calibri"/>
                <a:ea typeface="Calibri"/>
                <a:cs typeface="Calibri"/>
                <a:sym typeface="Calibri"/>
              </a:rPr>
              <a:t>Summary &amp; Detailed Records</a:t>
            </a:r>
            <a:endParaRPr sz="17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4"/>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Monitoring</a:t>
            </a:r>
            <a:r>
              <a:rPr lang="en"/>
              <a:t> Data - Summary Records</a:t>
            </a:r>
            <a:endParaRPr/>
          </a:p>
        </p:txBody>
      </p:sp>
      <p:sp>
        <p:nvSpPr>
          <p:cNvPr id="231" name="Google Shape;231;p34"/>
          <p:cNvSpPr txBox="1"/>
          <p:nvPr>
            <p:ph idx="1" type="body"/>
          </p:nvPr>
        </p:nvSpPr>
        <p:spPr>
          <a:xfrm>
            <a:off x="628650" y="1369219"/>
            <a:ext cx="7886700" cy="3263400"/>
          </a:xfrm>
          <a:prstGeom prst="rect">
            <a:avLst/>
          </a:prstGeom>
        </p:spPr>
        <p:txBody>
          <a:bodyPr anchorCtr="0" anchor="t" bIns="34275" lIns="68575" spcFirstLastPara="1" rIns="68575" wrap="square" tIns="34275">
            <a:normAutofit lnSpcReduction="10000"/>
          </a:bodyPr>
          <a:lstStyle/>
          <a:p>
            <a:pPr indent="-317500" lvl="0" marL="457200" rtl="0" algn="l">
              <a:lnSpc>
                <a:spcPct val="100000"/>
              </a:lnSpc>
              <a:spcBef>
                <a:spcPts val="800"/>
              </a:spcBef>
              <a:spcAft>
                <a:spcPts val="0"/>
              </a:spcAft>
              <a:buSzPts val="1400"/>
              <a:buChar char="●"/>
            </a:pPr>
            <a:r>
              <a:rPr lang="en"/>
              <a:t>Summary records allow us to answer:</a:t>
            </a:r>
            <a:endParaRPr/>
          </a:p>
          <a:p>
            <a:pPr indent="-317500" lvl="1" marL="914400" rtl="0" algn="l">
              <a:lnSpc>
                <a:spcPct val="100000"/>
              </a:lnSpc>
              <a:spcBef>
                <a:spcPts val="0"/>
              </a:spcBef>
              <a:spcAft>
                <a:spcPts val="0"/>
              </a:spcAft>
              <a:buSzPts val="1400"/>
              <a:buChar char="○"/>
            </a:pPr>
            <a:r>
              <a:rPr lang="en"/>
              <a:t>Is the service up?</a:t>
            </a:r>
            <a:endParaRPr/>
          </a:p>
          <a:p>
            <a:pPr indent="-317500" lvl="1" marL="914400" rtl="0" algn="l">
              <a:lnSpc>
                <a:spcPct val="100000"/>
              </a:lnSpc>
              <a:spcBef>
                <a:spcPts val="0"/>
              </a:spcBef>
              <a:spcAft>
                <a:spcPts val="0"/>
              </a:spcAft>
              <a:buSzPts val="1400"/>
              <a:buChar char="○"/>
            </a:pPr>
            <a:r>
              <a:rPr lang="en"/>
              <a:t>How effectively is the cache serving data? (Current connections, total bytes in and out)</a:t>
            </a:r>
            <a:endParaRPr/>
          </a:p>
          <a:p>
            <a:pPr indent="-317500" lvl="1" marL="914400" rtl="0" algn="l">
              <a:lnSpc>
                <a:spcPct val="100000"/>
              </a:lnSpc>
              <a:spcBef>
                <a:spcPts val="0"/>
              </a:spcBef>
              <a:spcAft>
                <a:spcPts val="0"/>
              </a:spcAft>
              <a:buSzPts val="1400"/>
              <a:buChar char="○"/>
            </a:pPr>
            <a:r>
              <a:rPr lang="en"/>
              <a:t>How is the service utilizing machine resources? (CPU, memory, disk)</a:t>
            </a:r>
            <a:endParaRPr/>
          </a:p>
          <a:p>
            <a:pPr indent="-317500" lvl="1" marL="914400" rtl="0" algn="l">
              <a:lnSpc>
                <a:spcPct val="100000"/>
              </a:lnSpc>
              <a:spcBef>
                <a:spcPts val="0"/>
              </a:spcBef>
              <a:spcAft>
                <a:spcPts val="0"/>
              </a:spcAft>
              <a:buSzPts val="1400"/>
              <a:buChar char="○"/>
            </a:pPr>
            <a:r>
              <a:rPr lang="en"/>
              <a:t>Are there any bottlenecks or errors in data transfer or file operations?</a:t>
            </a:r>
            <a:endParaRPr/>
          </a:p>
          <a:p>
            <a:pPr indent="-317500" lvl="0" marL="457200" rtl="0" algn="l">
              <a:lnSpc>
                <a:spcPct val="100000"/>
              </a:lnSpc>
              <a:spcBef>
                <a:spcPts val="0"/>
              </a:spcBef>
              <a:spcAft>
                <a:spcPts val="0"/>
              </a:spcAft>
              <a:buSzPts val="1400"/>
              <a:buChar char="●"/>
            </a:pPr>
            <a:r>
              <a:rPr lang="en"/>
              <a:t>This data gives both users and operators a high-level snapshot of service health and efficiency.</a:t>
            </a:r>
            <a:endParaRPr/>
          </a:p>
          <a:p>
            <a:pPr indent="-317500" lvl="1" marL="914400" rtl="0" algn="l">
              <a:lnSpc>
                <a:spcPct val="100000"/>
              </a:lnSpc>
              <a:spcBef>
                <a:spcPts val="0"/>
              </a:spcBef>
              <a:spcAft>
                <a:spcPts val="0"/>
              </a:spcAft>
              <a:buSzPts val="1400"/>
              <a:buChar char="○"/>
            </a:pPr>
            <a:r>
              <a:rPr lang="en"/>
              <a:t>This data also helps demonstrate to users how well the OSDF infrastructure supports high-throughput, reliable data access.</a:t>
            </a:r>
            <a:endParaRPr/>
          </a:p>
          <a:p>
            <a:pPr indent="-317500" lvl="1" marL="914400" rtl="0" algn="l">
              <a:lnSpc>
                <a:spcPct val="100000"/>
              </a:lnSpc>
              <a:spcBef>
                <a:spcPts val="0"/>
              </a:spcBef>
              <a:spcAft>
                <a:spcPts val="0"/>
              </a:spcAft>
              <a:buSzPts val="1400"/>
              <a:buChar char="○"/>
            </a:pPr>
            <a:r>
              <a:rPr lang="en"/>
              <a:t>Operators can quickly identify issues such as degraded performance, resource exhaustion, or failing components.</a:t>
            </a:r>
            <a:endParaRPr/>
          </a:p>
        </p:txBody>
      </p:sp>
      <p:sp>
        <p:nvSpPr>
          <p:cNvPr id="232" name="Google Shape;232;p3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