
<file path=[Content_Types].xml><?xml version="1.0" encoding="utf-8"?>
<Types xmlns="http://schemas.openxmlformats.org/package/2006/content-types">
  <Default Extension="gif" ContentType="image/gif"/>
  <Default Extension="jpeg" ContentType="image/jpeg"/>
  <Default Extension="JPG" ContentType="image/jpeg"/>
  <Default Extension="png" ContentType="image/png"/>
  <Default Extension="rels" ContentType="application/vnd.openxmlformats-package.relationships+xml"/>
  <Default Extension="svg" ContentType="image/svg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firstSlideNum="0" showSpecialPlsOnTitleSld="0" saveSubsetFonts="1" autoCompressPictures="0">
  <p:sldMasterIdLst>
    <p:sldMasterId id="2147483648" r:id="rId1"/>
  </p:sldMasterIdLst>
  <p:notesMasterIdLst>
    <p:notesMasterId r:id="rId17"/>
  </p:notesMasterIdLst>
  <p:sldIdLst>
    <p:sldId id="256" r:id="rId2"/>
    <p:sldId id="270" r:id="rId3"/>
    <p:sldId id="257" r:id="rId4"/>
    <p:sldId id="258" r:id="rId5"/>
    <p:sldId id="260" r:id="rId6"/>
    <p:sldId id="261" r:id="rId7"/>
    <p:sldId id="272" r:id="rId8"/>
    <p:sldId id="259" r:id="rId9"/>
    <p:sldId id="265" r:id="rId10"/>
    <p:sldId id="266" r:id="rId11"/>
    <p:sldId id="271" r:id="rId12"/>
    <p:sldId id="267" r:id="rId13"/>
    <p:sldId id="268" r:id="rId14"/>
    <p:sldId id="264" r:id="rId15"/>
    <p:sldId id="269" r:id="rId16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AE82FF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1944"/>
    <p:restoredTop sz="85049"/>
  </p:normalViewPr>
  <p:slideViewPr>
    <p:cSldViewPr snapToGrid="0">
      <p:cViewPr varScale="1">
        <p:scale>
          <a:sx n="104" d="100"/>
          <a:sy n="104" d="100"/>
        </p:scale>
        <p:origin x="1320" y="192"/>
      </p:cViewPr>
      <p:guideLst/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presProps" Target="presProps.xml"/><Relationship Id="rId3" Type="http://schemas.openxmlformats.org/officeDocument/2006/relationships/slide" Target="slides/slide2.xml"/><Relationship Id="rId21" Type="http://schemas.openxmlformats.org/officeDocument/2006/relationships/tableStyles" Target="tableStyle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notesMaster" Target="notesMasters/notesMaster1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theme" Target="theme/them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10" Type="http://schemas.openxmlformats.org/officeDocument/2006/relationships/slide" Target="slides/slide9.xml"/><Relationship Id="rId19" Type="http://schemas.openxmlformats.org/officeDocument/2006/relationships/viewProps" Target="view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56ADE7CF-3444-604F-BC89-46250D22D2B6}" type="datetimeFigureOut">
              <a:rPr lang="en-US" smtClean="0"/>
              <a:t>6/2/25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58E4C4DD-1C17-2E4F-AE14-499885F22BF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98334802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 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58E4C4DD-1C17-2E4F-AE14-499885F22BF0}" type="slidenum">
              <a:rPr lang="en-US" smtClean="0"/>
              <a:t>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73970390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- Execution points provide valuable resources for user jobs to execute on</a:t>
            </a:r>
          </a:p>
          <a:p>
            <a:r>
              <a:rPr lang="en-US" dirty="0"/>
              <a:t>- The EP creates a fresh sandbox for the job to execute in</a:t>
            </a:r>
          </a:p>
          <a:p>
            <a:r>
              <a:rPr lang="en-US" dirty="0"/>
              <a:t>- The EP wants to make sure the job stays in its sandbox and doesn't mess with other jobs or even other entities on the host machine</a:t>
            </a:r>
          </a:p>
          <a:p>
            <a:r>
              <a:rPr lang="en-US" dirty="0"/>
              <a:t>- The EP wants to protect its ecosystem</a:t>
            </a:r>
          </a:p>
          <a:p>
            <a:r>
              <a:rPr lang="en-US" dirty="0"/>
              <a:t>- To achieve this the EP does its best to manage what resources the user can/is using</a:t>
            </a:r>
          </a:p>
          <a:p>
            <a:endParaRPr lang="en-US" dirty="0"/>
          </a:p>
          <a:p>
            <a:r>
              <a:rPr lang="en-US" dirty="0"/>
              <a:t>- The EP can manage CPU and Memory with </a:t>
            </a:r>
            <a:r>
              <a:rPr lang="en-US" dirty="0" err="1"/>
              <a:t>cgroups</a:t>
            </a:r>
            <a:endParaRPr lang="en-US" dirty="0"/>
          </a:p>
          <a:p>
            <a:r>
              <a:rPr lang="en-US" dirty="0"/>
              <a:t>- The EP can also manage GPU's (sort of) with </a:t>
            </a:r>
            <a:r>
              <a:rPr lang="en-US" dirty="0" err="1"/>
              <a:t>Gregs</a:t>
            </a:r>
            <a:r>
              <a:rPr lang="en-US" dirty="0"/>
              <a:t> </a:t>
            </a:r>
            <a:r>
              <a:rPr lang="en-US" dirty="0" err="1"/>
              <a:t>eBPF</a:t>
            </a:r>
            <a:r>
              <a:rPr lang="en-US" dirty="0"/>
              <a:t> scriptory/dark magic</a:t>
            </a:r>
          </a:p>
          <a:p>
            <a:endParaRPr lang="en-US" dirty="0"/>
          </a:p>
          <a:p>
            <a:r>
              <a:rPr lang="en-US" dirty="0"/>
              <a:t>- Now the EP can manage and enforce disk usage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58E4C4DD-1C17-2E4F-AE14-499885F22BF0}" type="slidenum">
              <a:rPr lang="en-US" smtClean="0"/>
              <a:t>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39020677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- Native </a:t>
            </a:r>
            <a:r>
              <a:rPr lang="en-US" dirty="0" err="1"/>
              <a:t>linux</a:t>
            </a:r>
            <a:r>
              <a:rPr lang="en-US" dirty="0"/>
              <a:t> technology</a:t>
            </a:r>
          </a:p>
          <a:p>
            <a:r>
              <a:rPr lang="en-US" dirty="0"/>
              <a:t>- Various physical disks can be represented together in a way that allows an administrator to carve our logical volumes to use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58E4C4DD-1C17-2E4F-AE14-499885F22BF0}" type="slidenum">
              <a:rPr lang="en-US" smtClean="0"/>
              <a:t>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84858349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- Base configuration is enable STARTD_ENFORCE_DISK_LIMITS</a:t>
            </a:r>
          </a:p>
          <a:p>
            <a:endParaRPr lang="en-US" dirty="0"/>
          </a:p>
          <a:p>
            <a:r>
              <a:rPr lang="en-US" dirty="0"/>
              <a:t>- What happens?</a:t>
            </a:r>
          </a:p>
          <a:p>
            <a:r>
              <a:rPr lang="en-US" dirty="0"/>
              <a:t>     - Create a loopback file that is used to setup all the necessary LVM components</a:t>
            </a:r>
          </a:p>
          <a:p>
            <a:r>
              <a:rPr lang="en-US" dirty="0"/>
              <a:t>     - Physical Volume, Volume Group, </a:t>
            </a:r>
            <a:r>
              <a:rPr lang="en-US" dirty="0" err="1"/>
              <a:t>Thinpool</a:t>
            </a:r>
            <a:r>
              <a:rPr lang="en-US" dirty="0"/>
              <a:t> LV (if using thin provisioning more in a second)</a:t>
            </a:r>
          </a:p>
          <a:p>
            <a:endParaRPr lang="en-US" dirty="0"/>
          </a:p>
          <a:p>
            <a:r>
              <a:rPr lang="en-US" dirty="0"/>
              <a:t>- Will likely want to increase the backing loopback file size</a:t>
            </a:r>
          </a:p>
          <a:p>
            <a:r>
              <a:rPr lang="en-US" dirty="0"/>
              <a:t>- Admin can move/rename the loopback file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58E4C4DD-1C17-2E4F-AE14-499885F22BF0}" type="slidenum">
              <a:rPr lang="en-US" smtClean="0"/>
              <a:t>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83549686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- If an administrator provides an already set up LVM environment then the EP will not create a loopback file and set up everything itself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58E4C4DD-1C17-2E4F-AE14-499885F22BF0}" type="slidenum">
              <a:rPr lang="en-US" smtClean="0"/>
              <a:t>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51366283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58E4C4DD-1C17-2E4F-AE14-499885F22BF0}" type="slidenum">
              <a:rPr lang="en-US" smtClean="0"/>
              <a:t>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96443896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E6492F5-B0C2-20F3-5818-AC6A51DEA5DE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D8117A36-7B12-AC99-0E28-AAD260A8DB71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 b="0" i="0">
                <a:solidFill>
                  <a:schemeClr val="tx1">
                    <a:lumMod val="50000"/>
                    <a:lumOff val="50000"/>
                  </a:schemeClr>
                </a:solidFill>
                <a:latin typeface="Helvetica Neue Light" panose="02000403000000020004" pitchFamily="2" charset="0"/>
                <a:ea typeface="Helvetica Neue Light" panose="02000403000000020004" pitchFamily="2" charset="0"/>
              </a:defRPr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 dirty="0"/>
              <a:t>Click to edit Master subtitle style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E3090308-1F06-BE7E-2294-C99B922E729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June 4, 2025</a:t>
            </a:r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D44C15E4-09C3-FC12-5DA4-3B7374C8CDE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Cole Bollig - HTCSS Developer</a:t>
            </a: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11EEC81D-C10E-56CA-B692-DAF5E6E4F76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AE93352-D2C7-9A40-8018-22D224478B6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18440334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C2EE1A0-5B2A-BEBE-8A24-E09D7EF0563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BDC02F69-FC46-4968-DB74-245A6DC1C0C2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5C807262-DD3B-A4CC-A164-ABAEBD26D7D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June 4, 2025</a:t>
            </a:r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D317C6BC-2669-DFB1-DE27-CFACCABE39C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Cole Bollig - HTCSS Developer</a:t>
            </a: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9D336493-415F-4C80-CF3E-FBCF19CA280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AE93352-D2C7-9A40-8018-22D224478B6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46957826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297E849-01EF-3075-08A8-E6C224C6B21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5CC60D9C-D5DC-CA58-4D90-833225E0FDD9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C048EA94-9662-E6E3-99C3-7AAF67A0E79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June 4, 2025</a:t>
            </a:r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730F6F32-CA17-87A8-BE4E-FA7CA5FCE34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Cole Bollig - HTCSS Developer</a:t>
            </a: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66F1476B-AAE3-7B64-8266-A426640059E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AE93352-D2C7-9A40-8018-22D224478B6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55037751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439A2E4-F993-64CE-A1DE-123F4E3BC07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5F2E509-3EB1-E656-10E4-7DCA8F8F4C49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B1F1BC10-36AE-CF7A-D3F1-7F9F1A0ADC1E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66241D3D-3AE3-CD83-3DFF-AACBA2DCEE9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June 4, 2025</a:t>
            </a:r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413ED209-7CAD-C376-BBE8-26E26FAE4AA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Cole Bollig - HTCSS Developer</a:t>
            </a:r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21697F95-8B34-6C54-0E06-8B97189A894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AE93352-D2C7-9A40-8018-22D224478B6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1395487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5BDDDF1-F4F5-A4B8-D554-C65E3798539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C9300926-CE1C-CB24-FE6E-8DC1260CC8C8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4180E3BC-6C54-A528-3DA9-C0131B05D344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85A54301-DA86-C0C8-76FD-DD4E929F4DB9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1C7DCED9-6543-A0F5-5AE2-8FB5D7A97B7D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DA68F877-A7B9-C4C0-088B-368D5FEF858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June 4, 2025</a:t>
            </a:r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07E96104-D77B-07B7-4A62-65043515298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Cole Bollig - HTCSS Developer</a:t>
            </a:r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5089A538-0526-19CC-86FB-C768BF3E1D0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AE93352-D2C7-9A40-8018-22D224478B6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57491032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F297FA8-E700-E892-1221-743B16E7031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FDD18D5F-6B41-CDAF-DBCA-968071FA708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June 4, 2025</a:t>
            </a:r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53161B15-EFFD-4E44-4CBE-01FB5686D10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Cole Bollig - HTCSS Developer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E6C46B82-E4C2-0B0B-7583-46B9068DC48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AE93352-D2C7-9A40-8018-22D224478B6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98207092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7821B668-9F21-3CEE-DE86-133EB4AA2C3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June 4, 2025</a:t>
            </a:r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78F7386C-A55C-194D-4872-06C4D219FDA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Cole Bollig - HTCSS Developer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991C63BE-CC26-D00E-3D95-243A1B4D02F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AE93352-D2C7-9A40-8018-22D224478B6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23783316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406174E-0736-2A72-BC01-0417CB602E1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B7313BB2-EFDA-BB68-C8A0-7D990CFE0ED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67960534-428A-A115-C162-8A99482AE476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A4D76A5B-7D66-D2D6-05A2-A967BF271C7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June 4, 2025</a:t>
            </a:r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20552553-F909-209A-7E2C-C63B3C94631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Cole Bollig - HTCSS Developer</a:t>
            </a:r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4D99A9CF-933E-5623-FBA1-5A2FCCCA7EA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AE93352-D2C7-9A40-8018-22D224478B6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08972623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A57C1EC-A162-97F0-FAE7-1447526728B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AF536C32-7093-AE9E-AF79-4FF30CC40F5E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D25C9F1B-D676-2B4B-95A8-4F59D0BD73B1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F0E84707-3A9D-A613-1A8B-AD883B2647C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June 4, 2025</a:t>
            </a:r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947AE1B8-0E7E-3D53-6187-B7205381565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Cole Bollig - HTCSS Developer</a:t>
            </a:r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E55C25D6-00AF-9A6E-70C9-99617795A1B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AE93352-D2C7-9A40-8018-22D224478B6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00450399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C41F9A0-8690-58A5-A78A-9B58C5F1496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4DBBA97F-0E5D-F389-2616-BD850ED1F7FD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1FB8F865-84A6-2AA2-6A68-19A2A408673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June 4, 2025</a:t>
            </a:r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E7BB7FF1-0636-562A-A57F-77CA79095C0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Cole Bollig - HTCSS Developer</a:t>
            </a: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E1290BA3-88E4-A012-940E-A41CEF65262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AE93352-D2C7-9A40-8018-22D224478B6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68151863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9816772C-9537-343C-21BF-06A5B9CD3F9B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EC43BD47-9031-E356-5968-DE42C393E518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2EB44BB0-6E5D-8533-C1F9-2E5B44033FD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June 4, 2025</a:t>
            </a:r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2461CCA3-5A75-4AB2-6BAB-08FD14987E9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Cole Bollig - HTCSS Developer</a:t>
            </a: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B55365B1-4B2A-BE7F-1FA4-D5A033E7E59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AE93352-D2C7-9A40-8018-22D224478B6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1718891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pn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13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BF3814E6-D8A8-D3BA-630F-DED2D45BF34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dirty="0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FF08C33C-2645-F4E1-EA5A-5FCCEA326381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277DD9D3-938C-AD6F-FE55-123268DB0358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6280" y="6461689"/>
            <a:ext cx="1367320" cy="365125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 b="0" i="0">
                <a:solidFill>
                  <a:schemeClr val="tx1">
                    <a:tint val="75000"/>
                  </a:schemeClr>
                </a:solidFill>
                <a:latin typeface="Helvetica Neue Light" panose="02000403000000020004" pitchFamily="2" charset="0"/>
                <a:ea typeface="Helvetica Neue Light" panose="02000403000000020004" pitchFamily="2" charset="0"/>
              </a:defRPr>
            </a:lvl1pPr>
          </a:lstStyle>
          <a:p>
            <a:r>
              <a:rPr lang="en-US"/>
              <a:t>June 4, 2025</a:t>
            </a:r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72A1EC76-FCB8-2E0C-4E79-A00A772CFEA1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838200" y="6464194"/>
            <a:ext cx="3148173" cy="365125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 b="0" i="0">
                <a:solidFill>
                  <a:schemeClr val="tx1">
                    <a:tint val="75000"/>
                  </a:schemeClr>
                </a:solidFill>
                <a:latin typeface="Helvetica Neue Light" panose="02000403000000020004" pitchFamily="2" charset="0"/>
                <a:ea typeface="Helvetica Neue Light" panose="02000403000000020004" pitchFamily="2" charset="0"/>
              </a:defRPr>
            </a:lvl1pPr>
          </a:lstStyle>
          <a:p>
            <a:r>
              <a:rPr lang="en-US"/>
              <a:t>Cole Bollig - HTCSS Developer</a:t>
            </a:r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4E9DC886-C840-743C-F447-42BBA58EE2F8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9986480" y="6461689"/>
            <a:ext cx="1367319" cy="365125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 b="0" i="0">
                <a:solidFill>
                  <a:schemeClr val="tx1">
                    <a:tint val="75000"/>
                  </a:schemeClr>
                </a:solidFill>
                <a:latin typeface="Helvetica Neue Light" panose="02000403000000020004" pitchFamily="2" charset="0"/>
                <a:ea typeface="Helvetica Neue Light" panose="02000403000000020004" pitchFamily="2" charset="0"/>
              </a:defRPr>
            </a:lvl1pPr>
          </a:lstStyle>
          <a:p>
            <a:fld id="{FAE93352-D2C7-9A40-8018-22D224478B69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04942839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hf hdr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800" b="0" i="0" kern="1200">
          <a:solidFill>
            <a:schemeClr val="tx1"/>
          </a:solidFill>
          <a:latin typeface="Helvetica Neue Medium" panose="02000503000000020004" pitchFamily="2" charset="0"/>
          <a:ea typeface="Helvetica Neue Medium" panose="02000503000000020004" pitchFamily="2" charset="0"/>
          <a:cs typeface="Helvetica Neue Medium" panose="02000503000000020004" pitchFamily="2" charset="0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b="0" i="0" kern="1200">
          <a:solidFill>
            <a:schemeClr val="tx1"/>
          </a:solidFill>
          <a:latin typeface="Helvetica Neue" panose="02000503000000020004" pitchFamily="2" charset="0"/>
          <a:ea typeface="Helvetica Neue" panose="02000503000000020004" pitchFamily="2" charset="0"/>
          <a:cs typeface="Helvetica Neue" panose="02000503000000020004" pitchFamily="2" charset="0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b="0" i="0" kern="1200">
          <a:solidFill>
            <a:schemeClr val="tx1"/>
          </a:solidFill>
          <a:latin typeface="Helvetica Neue" panose="02000503000000020004" pitchFamily="2" charset="0"/>
          <a:ea typeface="Helvetica Neue" panose="02000503000000020004" pitchFamily="2" charset="0"/>
          <a:cs typeface="Helvetica Neue" panose="02000503000000020004" pitchFamily="2" charset="0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b="0" i="0" kern="1200">
          <a:solidFill>
            <a:schemeClr val="tx1"/>
          </a:solidFill>
          <a:latin typeface="Helvetica Neue" panose="02000503000000020004" pitchFamily="2" charset="0"/>
          <a:ea typeface="Helvetica Neue" panose="02000503000000020004" pitchFamily="2" charset="0"/>
          <a:cs typeface="Helvetica Neue" panose="02000503000000020004" pitchFamily="2" charset="0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b="0" i="0" kern="1200">
          <a:solidFill>
            <a:schemeClr val="tx1"/>
          </a:solidFill>
          <a:latin typeface="Helvetica Neue" panose="02000503000000020004" pitchFamily="2" charset="0"/>
          <a:ea typeface="Helvetica Neue" panose="02000503000000020004" pitchFamily="2" charset="0"/>
          <a:cs typeface="Helvetica Neue" panose="02000503000000020004" pitchFamily="2" charset="0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b="0" i="0" kern="1200">
          <a:solidFill>
            <a:schemeClr val="tx1"/>
          </a:solidFill>
          <a:latin typeface="Helvetica Neue" panose="02000503000000020004" pitchFamily="2" charset="0"/>
          <a:ea typeface="Helvetica Neue" panose="02000503000000020004" pitchFamily="2" charset="0"/>
          <a:cs typeface="Helvetica Neue" panose="02000503000000020004" pitchFamily="2" charset="0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JP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Relationship Id="rId5" Type="http://schemas.openxmlformats.org/officeDocument/2006/relationships/hyperlink" Target="https://en.wikipedia.org/wiki/Logical_Volume_Manager_(Linux)" TargetMode="External"/><Relationship Id="rId4" Type="http://schemas.openxmlformats.org/officeDocument/2006/relationships/image" Target="../media/image6.sv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hyperlink" Target="https://htcondor.readthedocs.io/en/latest/admin-manual/ep-policy-configuration.html#per-job-ephemeral-scratch-filesystems" TargetMode="External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gif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hyperlink" Target="https://htcondor.readthedocs.io/en/latest/admin-manual/configuration-macros.html#LVM_HIDE_MOUNT" TargetMode="External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hyperlink" Target="https://htcondor.readthedocs.io/en/latest/admin-manual/configuration-macros.html#ENCRYPT_EXECUTE_DIRECTORY" TargetMode="External"/><Relationship Id="rId2" Type="http://schemas.openxmlformats.org/officeDocument/2006/relationships/hyperlink" Target="https://htcondor.readthedocs.io/en/latest/man-pages/condor_submit.html#encrypt_execute_directory" TargetMode="Externa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4.png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.png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hyperlink" Target="https://www.nsf.gov/awardsearch/showAward?AWD_ID=2030508" TargetMode="External"/><Relationship Id="rId2" Type="http://schemas.openxmlformats.org/officeDocument/2006/relationships/hyperlink" Target="https://www.nsf.gov/div/index.jsp?div=OAC" TargetMode="External"/><Relationship Id="rId1" Type="http://schemas.openxmlformats.org/officeDocument/2006/relationships/slideLayout" Target="../slideLayouts/slideLayout2.xml"/><Relationship Id="rId4" Type="http://schemas.openxmlformats.org/officeDocument/2006/relationships/hyperlink" Target="https://path-cc.io/" TargetMode="Externa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9D9B7BC-32F5-B85A-F9BF-7352E3A939AB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en-US" dirty="0"/>
              <a:t>The EP’s Disk-</a:t>
            </a:r>
            <a:r>
              <a:rPr lang="en-US" dirty="0" err="1"/>
              <a:t>iplinary</a:t>
            </a:r>
            <a:r>
              <a:rPr lang="en-US" dirty="0"/>
              <a:t> Resource Management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AC5E3C7E-0415-9828-D07B-5FE33CC4B0D3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>
            <a:normAutofit lnSpcReduction="10000"/>
          </a:bodyPr>
          <a:lstStyle/>
          <a:p>
            <a:r>
              <a:rPr lang="en-US" dirty="0"/>
              <a:t>Managing Storage at the Execution Point</a:t>
            </a:r>
          </a:p>
          <a:p>
            <a:r>
              <a:rPr lang="en-US" dirty="0"/>
              <a:t>By: Cole Bollig</a:t>
            </a:r>
          </a:p>
          <a:p>
            <a:r>
              <a:rPr lang="en-US" dirty="0"/>
              <a:t>Software Developer for CHTC</a:t>
            </a:r>
          </a:p>
          <a:p>
            <a:r>
              <a:rPr lang="en-US" dirty="0"/>
              <a:t>Throughput Computing 2025</a:t>
            </a:r>
          </a:p>
          <a:p>
            <a:endParaRPr lang="en-US" dirty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773201151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B22A4BB-B7A1-F39E-23C3-C28F600B374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Jobs are Guests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D064924-1DD9-C824-5D16-C0A8285646E1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1" y="1690688"/>
            <a:ext cx="5257799" cy="4351338"/>
          </a:xfrm>
        </p:spPr>
        <p:txBody>
          <a:bodyPr/>
          <a:lstStyle/>
          <a:p>
            <a:r>
              <a:rPr lang="en-US" dirty="0"/>
              <a:t>Jobs are being permitted to execute on your resources.</a:t>
            </a:r>
          </a:p>
          <a:p>
            <a:r>
              <a:rPr lang="en-US" dirty="0"/>
              <a:t>Don’t want jobs to mess with other user jobs.</a:t>
            </a:r>
          </a:p>
          <a:p>
            <a:r>
              <a:rPr lang="en-US" dirty="0"/>
              <a:t>Don’t want jobs to mess up the host machine.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7A4A9A27-97F7-6474-A384-1BF178A47ED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June 4, 2025</a:t>
            </a:r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6A53E51E-A781-1F6C-5CCE-D14508BEB41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Cole Bollig - HTCSS Developer</a:t>
            </a: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5E1C5627-E599-D9F7-DCD2-DE3E250FCD9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AE93352-D2C7-9A40-8018-22D224478B69}" type="slidenum">
              <a:rPr lang="en-US" smtClean="0"/>
              <a:t>1</a:t>
            </a:fld>
            <a:endParaRPr lang="en-US"/>
          </a:p>
        </p:txBody>
      </p:sp>
      <p:pic>
        <p:nvPicPr>
          <p:cNvPr id="14" name="Picture 13" descr="HTC-24 Attendees Stuck in Elevator">
            <a:extLst>
              <a:ext uri="{FF2B5EF4-FFF2-40B4-BE49-F238E27FC236}">
                <a16:creationId xmlns:a16="http://schemas.microsoft.com/office/drawing/2014/main" id="{DDF70805-3985-5B12-2AF6-E016CC8AFEA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257962" y="1320016"/>
            <a:ext cx="5623956" cy="4217967"/>
          </a:xfrm>
          <a:prstGeom prst="rect">
            <a:avLst/>
          </a:prstGeom>
          <a:ln w="28575">
            <a:solidFill>
              <a:schemeClr val="tx1"/>
            </a:solidFill>
          </a:ln>
        </p:spPr>
      </p:pic>
      <p:pic>
        <p:nvPicPr>
          <p:cNvPr id="16" name="Picture 15">
            <a:extLst>
              <a:ext uri="{FF2B5EF4-FFF2-40B4-BE49-F238E27FC236}">
                <a16:creationId xmlns:a16="http://schemas.microsoft.com/office/drawing/2014/main" id="{91EF49C0-7229-587B-A01B-86328789949D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430316" y="4388121"/>
            <a:ext cx="2073568" cy="207356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0191488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EF4DFA0-C5FE-0FE5-B581-810B242764D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4300" dirty="0"/>
              <a:t>Execution Point (EP)</a:t>
            </a:r>
          </a:p>
        </p:txBody>
      </p:sp>
      <p:sp>
        <p:nvSpPr>
          <p:cNvPr id="6" name="Rectangle 5">
            <a:extLst>
              <a:ext uri="{FF2B5EF4-FFF2-40B4-BE49-F238E27FC236}">
                <a16:creationId xmlns:a16="http://schemas.microsoft.com/office/drawing/2014/main" id="{5BE46C7C-8F57-5123-5584-9F78D78C668C}"/>
              </a:ext>
            </a:extLst>
          </p:cNvPr>
          <p:cNvSpPr/>
          <p:nvPr/>
        </p:nvSpPr>
        <p:spPr>
          <a:xfrm>
            <a:off x="506773" y="1509311"/>
            <a:ext cx="9144000" cy="4673324"/>
          </a:xfrm>
          <a:prstGeom prst="rect">
            <a:avLst/>
          </a:prstGeom>
          <a:solidFill>
            <a:schemeClr val="accent1">
              <a:lumMod val="20000"/>
              <a:lumOff val="80000"/>
            </a:schemeClr>
          </a:solidFill>
          <a:ln w="38100"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" name="Rounded Rectangle 6">
            <a:extLst>
              <a:ext uri="{FF2B5EF4-FFF2-40B4-BE49-F238E27FC236}">
                <a16:creationId xmlns:a16="http://schemas.microsoft.com/office/drawing/2014/main" id="{5FE44E55-72D7-4FAD-B051-8261E3D88E86}"/>
              </a:ext>
            </a:extLst>
          </p:cNvPr>
          <p:cNvSpPr/>
          <p:nvPr/>
        </p:nvSpPr>
        <p:spPr>
          <a:xfrm>
            <a:off x="958852" y="1831297"/>
            <a:ext cx="3525398" cy="1462747"/>
          </a:xfrm>
          <a:prstGeom prst="roundRect">
            <a:avLst/>
          </a:prstGeom>
          <a:ln w="19050"/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t"/>
          <a:lstStyle/>
          <a:p>
            <a:pPr algn="ctr"/>
            <a:r>
              <a:rPr lang="en-US" sz="2800" dirty="0"/>
              <a:t>CPU</a:t>
            </a:r>
          </a:p>
        </p:txBody>
      </p:sp>
      <p:sp>
        <p:nvSpPr>
          <p:cNvPr id="8" name="Rounded Rectangle 7">
            <a:extLst>
              <a:ext uri="{FF2B5EF4-FFF2-40B4-BE49-F238E27FC236}">
                <a16:creationId xmlns:a16="http://schemas.microsoft.com/office/drawing/2014/main" id="{0DED0BE2-4DBD-9DD4-F4DE-8D3CDE34A4DD}"/>
              </a:ext>
            </a:extLst>
          </p:cNvPr>
          <p:cNvSpPr/>
          <p:nvPr/>
        </p:nvSpPr>
        <p:spPr>
          <a:xfrm>
            <a:off x="923520" y="3630059"/>
            <a:ext cx="3525398" cy="2115219"/>
          </a:xfrm>
          <a:prstGeom prst="roundRect">
            <a:avLst/>
          </a:prstGeom>
          <a:solidFill>
            <a:schemeClr val="accent6">
              <a:lumMod val="75000"/>
            </a:schemeClr>
          </a:solidFill>
          <a:ln w="19050"/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800" dirty="0"/>
              <a:t>GPU</a:t>
            </a:r>
          </a:p>
        </p:txBody>
      </p:sp>
      <p:sp>
        <p:nvSpPr>
          <p:cNvPr id="9" name="Rounded Rectangle 8">
            <a:extLst>
              <a:ext uri="{FF2B5EF4-FFF2-40B4-BE49-F238E27FC236}">
                <a16:creationId xmlns:a16="http://schemas.microsoft.com/office/drawing/2014/main" id="{2C398859-4F62-B6FE-2DC0-8B35DFBF93B0}"/>
              </a:ext>
            </a:extLst>
          </p:cNvPr>
          <p:cNvSpPr/>
          <p:nvPr/>
        </p:nvSpPr>
        <p:spPr>
          <a:xfrm>
            <a:off x="4965011" y="1831297"/>
            <a:ext cx="4205001" cy="768684"/>
          </a:xfrm>
          <a:prstGeom prst="roundRect">
            <a:avLst/>
          </a:prstGeom>
          <a:solidFill>
            <a:schemeClr val="accent2"/>
          </a:solidFill>
          <a:ln w="19050"/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800" dirty="0"/>
              <a:t>RAM (Memory)</a:t>
            </a:r>
          </a:p>
        </p:txBody>
      </p:sp>
      <p:sp>
        <p:nvSpPr>
          <p:cNvPr id="10" name="Rounded Rectangle 9">
            <a:extLst>
              <a:ext uri="{FF2B5EF4-FFF2-40B4-BE49-F238E27FC236}">
                <a16:creationId xmlns:a16="http://schemas.microsoft.com/office/drawing/2014/main" id="{002FA986-ACE3-CA95-4F0C-7F3B64B6732D}"/>
              </a:ext>
            </a:extLst>
          </p:cNvPr>
          <p:cNvSpPr/>
          <p:nvPr/>
        </p:nvSpPr>
        <p:spPr>
          <a:xfrm>
            <a:off x="4965010" y="2789215"/>
            <a:ext cx="4205001" cy="2956063"/>
          </a:xfrm>
          <a:prstGeom prst="roundRect">
            <a:avLst/>
          </a:prstGeom>
          <a:solidFill>
            <a:srgbClr val="AE82FF"/>
          </a:solidFill>
          <a:ln w="19050"/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800" dirty="0"/>
              <a:t>SSD (Disk)</a:t>
            </a:r>
          </a:p>
        </p:txBody>
      </p:sp>
      <p:sp>
        <p:nvSpPr>
          <p:cNvPr id="11" name="Rounded Rectangle 10">
            <a:extLst>
              <a:ext uri="{FF2B5EF4-FFF2-40B4-BE49-F238E27FC236}">
                <a16:creationId xmlns:a16="http://schemas.microsoft.com/office/drawing/2014/main" id="{3CDB887E-EB92-EEEB-98B7-5EE31FB33B7A}"/>
              </a:ext>
            </a:extLst>
          </p:cNvPr>
          <p:cNvSpPr/>
          <p:nvPr/>
        </p:nvSpPr>
        <p:spPr>
          <a:xfrm>
            <a:off x="1173709" y="2376846"/>
            <a:ext cx="947451" cy="320264"/>
          </a:xfrm>
          <a:prstGeom prst="roundRect">
            <a:avLst/>
          </a:prstGeom>
          <a:solidFill>
            <a:schemeClr val="accent1">
              <a:lumMod val="60000"/>
              <a:lumOff val="40000"/>
            </a:schemeClr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2" name="Rounded Rectangle 11">
            <a:extLst>
              <a:ext uri="{FF2B5EF4-FFF2-40B4-BE49-F238E27FC236}">
                <a16:creationId xmlns:a16="http://schemas.microsoft.com/office/drawing/2014/main" id="{0D8A0B2D-A159-BBC2-55D0-A46EB9D342AF}"/>
              </a:ext>
            </a:extLst>
          </p:cNvPr>
          <p:cNvSpPr/>
          <p:nvPr/>
        </p:nvSpPr>
        <p:spPr>
          <a:xfrm>
            <a:off x="1173708" y="2798209"/>
            <a:ext cx="947451" cy="320264"/>
          </a:xfrm>
          <a:prstGeom prst="roundRect">
            <a:avLst/>
          </a:prstGeom>
          <a:solidFill>
            <a:schemeClr val="accent1">
              <a:lumMod val="60000"/>
              <a:lumOff val="40000"/>
            </a:schemeClr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3" name="Rounded Rectangle 12">
            <a:extLst>
              <a:ext uri="{FF2B5EF4-FFF2-40B4-BE49-F238E27FC236}">
                <a16:creationId xmlns:a16="http://schemas.microsoft.com/office/drawing/2014/main" id="{E0CD4D6C-60AF-15C5-64A7-8C515A74440B}"/>
              </a:ext>
            </a:extLst>
          </p:cNvPr>
          <p:cNvSpPr/>
          <p:nvPr/>
        </p:nvSpPr>
        <p:spPr>
          <a:xfrm>
            <a:off x="2231020" y="2376846"/>
            <a:ext cx="947451" cy="320264"/>
          </a:xfrm>
          <a:prstGeom prst="roundRect">
            <a:avLst/>
          </a:prstGeom>
          <a:solidFill>
            <a:schemeClr val="accent1">
              <a:lumMod val="60000"/>
              <a:lumOff val="40000"/>
            </a:schemeClr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4" name="Rounded Rectangle 13">
            <a:extLst>
              <a:ext uri="{FF2B5EF4-FFF2-40B4-BE49-F238E27FC236}">
                <a16:creationId xmlns:a16="http://schemas.microsoft.com/office/drawing/2014/main" id="{FB4405BD-A28F-B499-E7AF-D38E08AA1A57}"/>
              </a:ext>
            </a:extLst>
          </p:cNvPr>
          <p:cNvSpPr/>
          <p:nvPr/>
        </p:nvSpPr>
        <p:spPr>
          <a:xfrm>
            <a:off x="2231019" y="2798209"/>
            <a:ext cx="947451" cy="320264"/>
          </a:xfrm>
          <a:prstGeom prst="roundRect">
            <a:avLst/>
          </a:prstGeom>
          <a:solidFill>
            <a:schemeClr val="accent1">
              <a:lumMod val="60000"/>
              <a:lumOff val="40000"/>
            </a:schemeClr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5" name="Rounded Rectangle 14">
            <a:extLst>
              <a:ext uri="{FF2B5EF4-FFF2-40B4-BE49-F238E27FC236}">
                <a16:creationId xmlns:a16="http://schemas.microsoft.com/office/drawing/2014/main" id="{6F19BF8C-B6F6-E18B-65EC-4B3EB5C1B7EE}"/>
              </a:ext>
            </a:extLst>
          </p:cNvPr>
          <p:cNvSpPr/>
          <p:nvPr/>
        </p:nvSpPr>
        <p:spPr>
          <a:xfrm>
            <a:off x="3283243" y="2376846"/>
            <a:ext cx="947451" cy="320264"/>
          </a:xfrm>
          <a:prstGeom prst="roundRect">
            <a:avLst/>
          </a:prstGeom>
          <a:solidFill>
            <a:schemeClr val="accent1">
              <a:lumMod val="60000"/>
              <a:lumOff val="40000"/>
            </a:schemeClr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6" name="Rounded Rectangle 15">
            <a:extLst>
              <a:ext uri="{FF2B5EF4-FFF2-40B4-BE49-F238E27FC236}">
                <a16:creationId xmlns:a16="http://schemas.microsoft.com/office/drawing/2014/main" id="{44040BCF-C63A-643D-6022-C713E6B26109}"/>
              </a:ext>
            </a:extLst>
          </p:cNvPr>
          <p:cNvSpPr/>
          <p:nvPr/>
        </p:nvSpPr>
        <p:spPr>
          <a:xfrm>
            <a:off x="3283242" y="2798209"/>
            <a:ext cx="947451" cy="320264"/>
          </a:xfrm>
          <a:prstGeom prst="roundRect">
            <a:avLst/>
          </a:prstGeom>
          <a:solidFill>
            <a:schemeClr val="accent1">
              <a:lumMod val="60000"/>
              <a:lumOff val="40000"/>
            </a:schemeClr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9" name="TextBox 18">
            <a:extLst>
              <a:ext uri="{FF2B5EF4-FFF2-40B4-BE49-F238E27FC236}">
                <a16:creationId xmlns:a16="http://schemas.microsoft.com/office/drawing/2014/main" id="{A8B1A1AF-1EBD-AE0A-D5BC-ED4BAF6EAC46}"/>
              </a:ext>
            </a:extLst>
          </p:cNvPr>
          <p:cNvSpPr txBox="1"/>
          <p:nvPr/>
        </p:nvSpPr>
        <p:spPr>
          <a:xfrm>
            <a:off x="9908384" y="3574749"/>
            <a:ext cx="1938970" cy="1384995"/>
          </a:xfrm>
          <a:prstGeom prst="rect">
            <a:avLst/>
          </a:prstGeom>
          <a:solidFill>
            <a:schemeClr val="accent6">
              <a:lumMod val="20000"/>
              <a:lumOff val="80000"/>
            </a:schemeClr>
          </a:solidFill>
          <a:ln>
            <a:solidFill>
              <a:srgbClr val="FF0000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2800" dirty="0"/>
              <a:t>Now we can enforce disk usage!</a:t>
            </a:r>
          </a:p>
        </p:txBody>
      </p:sp>
      <p:cxnSp>
        <p:nvCxnSpPr>
          <p:cNvPr id="30" name="Straight Connector 29">
            <a:extLst>
              <a:ext uri="{FF2B5EF4-FFF2-40B4-BE49-F238E27FC236}">
                <a16:creationId xmlns:a16="http://schemas.microsoft.com/office/drawing/2014/main" id="{C34FA45A-B571-EBDA-3538-DC8FDDFC7D75}"/>
              </a:ext>
            </a:extLst>
          </p:cNvPr>
          <p:cNvCxnSpPr/>
          <p:nvPr/>
        </p:nvCxnSpPr>
        <p:spPr>
          <a:xfrm>
            <a:off x="838200" y="1690688"/>
            <a:ext cx="0" cy="1834710"/>
          </a:xfrm>
          <a:prstGeom prst="line">
            <a:avLst/>
          </a:prstGeom>
          <a:ln w="28575">
            <a:solidFill>
              <a:srgbClr val="FF0000"/>
            </a:solidFill>
            <a:prstDash val="sys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2" name="Straight Connector 31">
            <a:extLst>
              <a:ext uri="{FF2B5EF4-FFF2-40B4-BE49-F238E27FC236}">
                <a16:creationId xmlns:a16="http://schemas.microsoft.com/office/drawing/2014/main" id="{49E05C4A-BA5B-F960-B3CE-6BB9AD38A93C}"/>
              </a:ext>
            </a:extLst>
          </p:cNvPr>
          <p:cNvCxnSpPr/>
          <p:nvPr/>
        </p:nvCxnSpPr>
        <p:spPr>
          <a:xfrm>
            <a:off x="838200" y="3525398"/>
            <a:ext cx="3910070" cy="0"/>
          </a:xfrm>
          <a:prstGeom prst="line">
            <a:avLst/>
          </a:prstGeom>
          <a:ln w="28575">
            <a:solidFill>
              <a:srgbClr val="FF0000"/>
            </a:solidFill>
            <a:prstDash val="sys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4" name="Straight Connector 33">
            <a:extLst>
              <a:ext uri="{FF2B5EF4-FFF2-40B4-BE49-F238E27FC236}">
                <a16:creationId xmlns:a16="http://schemas.microsoft.com/office/drawing/2014/main" id="{15EE18F0-8B71-EF3D-88E7-24E10B6269F2}"/>
              </a:ext>
            </a:extLst>
          </p:cNvPr>
          <p:cNvCxnSpPr/>
          <p:nvPr/>
        </p:nvCxnSpPr>
        <p:spPr>
          <a:xfrm>
            <a:off x="838200" y="1690688"/>
            <a:ext cx="8526137" cy="0"/>
          </a:xfrm>
          <a:prstGeom prst="line">
            <a:avLst/>
          </a:prstGeom>
          <a:ln w="28575">
            <a:solidFill>
              <a:srgbClr val="FF0000"/>
            </a:solidFill>
            <a:prstDash val="sys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6" name="Straight Connector 35">
            <a:extLst>
              <a:ext uri="{FF2B5EF4-FFF2-40B4-BE49-F238E27FC236}">
                <a16:creationId xmlns:a16="http://schemas.microsoft.com/office/drawing/2014/main" id="{872BA95C-EFED-2F7B-0363-98346F50A777}"/>
              </a:ext>
            </a:extLst>
          </p:cNvPr>
          <p:cNvCxnSpPr>
            <a:cxnSpLocks/>
          </p:cNvCxnSpPr>
          <p:nvPr/>
        </p:nvCxnSpPr>
        <p:spPr>
          <a:xfrm>
            <a:off x="9386371" y="1690688"/>
            <a:ext cx="0" cy="997428"/>
          </a:xfrm>
          <a:prstGeom prst="line">
            <a:avLst/>
          </a:prstGeom>
          <a:ln w="28575">
            <a:solidFill>
              <a:srgbClr val="FF0000"/>
            </a:solidFill>
            <a:prstDash val="sys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9" name="Straight Connector 38">
            <a:extLst>
              <a:ext uri="{FF2B5EF4-FFF2-40B4-BE49-F238E27FC236}">
                <a16:creationId xmlns:a16="http://schemas.microsoft.com/office/drawing/2014/main" id="{792030AA-55C1-FA52-9885-F5FE8A018E02}"/>
              </a:ext>
            </a:extLst>
          </p:cNvPr>
          <p:cNvCxnSpPr/>
          <p:nvPr/>
        </p:nvCxnSpPr>
        <p:spPr>
          <a:xfrm flipH="1">
            <a:off x="4748270" y="2688116"/>
            <a:ext cx="4616067" cy="0"/>
          </a:xfrm>
          <a:prstGeom prst="line">
            <a:avLst/>
          </a:prstGeom>
          <a:ln w="28575">
            <a:solidFill>
              <a:srgbClr val="FF0000"/>
            </a:solidFill>
            <a:prstDash val="sys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1" name="Straight Connector 40">
            <a:extLst>
              <a:ext uri="{FF2B5EF4-FFF2-40B4-BE49-F238E27FC236}">
                <a16:creationId xmlns:a16="http://schemas.microsoft.com/office/drawing/2014/main" id="{510CABAE-8DA3-7D3C-C13D-2233C54C9819}"/>
              </a:ext>
            </a:extLst>
          </p:cNvPr>
          <p:cNvCxnSpPr/>
          <p:nvPr/>
        </p:nvCxnSpPr>
        <p:spPr>
          <a:xfrm>
            <a:off x="4748270" y="2688116"/>
            <a:ext cx="0" cy="837282"/>
          </a:xfrm>
          <a:prstGeom prst="line">
            <a:avLst/>
          </a:prstGeom>
          <a:ln w="28575">
            <a:solidFill>
              <a:srgbClr val="FF0000"/>
            </a:solidFill>
            <a:prstDash val="sys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3" name="Straight Arrow Connector 42">
            <a:extLst>
              <a:ext uri="{FF2B5EF4-FFF2-40B4-BE49-F238E27FC236}">
                <a16:creationId xmlns:a16="http://schemas.microsoft.com/office/drawing/2014/main" id="{D6ACEB39-B60B-F769-4BB7-12CEE0C4708B}"/>
              </a:ext>
            </a:extLst>
          </p:cNvPr>
          <p:cNvCxnSpPr>
            <a:cxnSpLocks/>
          </p:cNvCxnSpPr>
          <p:nvPr/>
        </p:nvCxnSpPr>
        <p:spPr>
          <a:xfrm flipH="1" flipV="1">
            <a:off x="9408406" y="2189402"/>
            <a:ext cx="470363" cy="11018"/>
          </a:xfrm>
          <a:prstGeom prst="straightConnector1">
            <a:avLst/>
          </a:prstGeom>
          <a:ln w="38100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5" name="Straight Arrow Connector 44">
            <a:extLst>
              <a:ext uri="{FF2B5EF4-FFF2-40B4-BE49-F238E27FC236}">
                <a16:creationId xmlns:a16="http://schemas.microsoft.com/office/drawing/2014/main" id="{E8D2FAAB-20FE-FD09-9B53-345438D1DF30}"/>
              </a:ext>
            </a:extLst>
          </p:cNvPr>
          <p:cNvCxnSpPr>
            <a:stCxn id="19" idx="1"/>
            <a:endCxn id="10" idx="3"/>
          </p:cNvCxnSpPr>
          <p:nvPr/>
        </p:nvCxnSpPr>
        <p:spPr>
          <a:xfrm flipH="1">
            <a:off x="9170011" y="4267247"/>
            <a:ext cx="738373" cy="0"/>
          </a:xfrm>
          <a:prstGeom prst="straightConnector1">
            <a:avLst/>
          </a:prstGeom>
          <a:ln w="38100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8" name="TextBox 47">
            <a:extLst>
              <a:ext uri="{FF2B5EF4-FFF2-40B4-BE49-F238E27FC236}">
                <a16:creationId xmlns:a16="http://schemas.microsoft.com/office/drawing/2014/main" id="{8E65208E-A63D-1BDD-99C7-1F5557E0E89C}"/>
              </a:ext>
            </a:extLst>
          </p:cNvPr>
          <p:cNvSpPr txBox="1"/>
          <p:nvPr/>
        </p:nvSpPr>
        <p:spPr>
          <a:xfrm>
            <a:off x="9867388" y="1302591"/>
            <a:ext cx="2020962" cy="1815882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  <a:ln>
            <a:solidFill>
              <a:srgbClr val="FF0000"/>
            </a:solidFill>
          </a:ln>
        </p:spPr>
        <p:txBody>
          <a:bodyPr wrap="square" rtlCol="0" anchor="ctr">
            <a:spAutoFit/>
          </a:bodyPr>
          <a:lstStyle/>
          <a:p>
            <a:pPr algn="ctr"/>
            <a:r>
              <a:rPr lang="en-US" sz="2800" dirty="0"/>
              <a:t>CPU &amp; Memory enforced by </a:t>
            </a:r>
            <a:r>
              <a:rPr lang="en-US" sz="2800" dirty="0" err="1"/>
              <a:t>cgroups</a:t>
            </a:r>
            <a:endParaRPr lang="en-US" sz="2800" dirty="0"/>
          </a:p>
        </p:txBody>
      </p:sp>
      <p:pic>
        <p:nvPicPr>
          <p:cNvPr id="3" name="Picture 2">
            <a:extLst>
              <a:ext uri="{FF2B5EF4-FFF2-40B4-BE49-F238E27FC236}">
                <a16:creationId xmlns:a16="http://schemas.microsoft.com/office/drawing/2014/main" id="{BF6279EF-87B9-8742-DA93-FC4C2B990ADD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958852" y="4607585"/>
            <a:ext cx="1014698" cy="1042336"/>
          </a:xfrm>
          <a:prstGeom prst="rect">
            <a:avLst/>
          </a:prstGeom>
        </p:spPr>
      </p:pic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07235583-9069-0EC8-EF91-7BDECA6EC74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June 4, 2025</a:t>
            </a:r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DCBEA167-FFC2-C057-ACAD-5C94F71DF89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Cole Bollig - HTCSS Developer</a:t>
            </a:r>
          </a:p>
        </p:txBody>
      </p:sp>
      <p:sp>
        <p:nvSpPr>
          <p:cNvPr id="17" name="Slide Number Placeholder 16">
            <a:extLst>
              <a:ext uri="{FF2B5EF4-FFF2-40B4-BE49-F238E27FC236}">
                <a16:creationId xmlns:a16="http://schemas.microsoft.com/office/drawing/2014/main" id="{2884185F-91A0-45AE-198F-CE065F8BDDA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AE93352-D2C7-9A40-8018-22D224478B69}" type="slidenum">
              <a:rPr lang="en-US" smtClean="0"/>
              <a:t>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4774070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5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3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4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5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 fmla="#ppt_x+(cos(-2*pi*(1-$))*-#ppt_x-sin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6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+(sin(-2*pi*(1-$))*-#ppt_x+cos(-2*pi*(1-$))*(1-#ppt_y))*(1-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9" grpId="0" animBg="1"/>
      <p:bldP spid="48" grpId="0" animBg="1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A245FE7-2EED-468E-B614-0EEF2DE1CFA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/>
              <a:t>How does the EP enforce disk usage?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79D618F-5AB2-A768-6B17-BE9551A9CC58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417483"/>
            <a:ext cx="5673811" cy="2413112"/>
          </a:xfrm>
        </p:spPr>
        <p:txBody>
          <a:bodyPr>
            <a:normAutofit/>
          </a:bodyPr>
          <a:lstStyle/>
          <a:p>
            <a:r>
              <a:rPr lang="en-US" dirty="0"/>
              <a:t>Using the Logical Volume Manager (LVM).</a:t>
            </a:r>
          </a:p>
          <a:p>
            <a:r>
              <a:rPr lang="en-US" dirty="0"/>
              <a:t>The EP will create a unique ephemeral Logical Volume (LV) for each job the EP runs.</a:t>
            </a:r>
          </a:p>
        </p:txBody>
      </p:sp>
      <p:pic>
        <p:nvPicPr>
          <p:cNvPr id="5" name="Graphic 4">
            <a:extLst>
              <a:ext uri="{FF2B5EF4-FFF2-40B4-BE49-F238E27FC236}">
                <a16:creationId xmlns:a16="http://schemas.microsoft.com/office/drawing/2014/main" id="{E7B261E0-E00A-990E-ED2D-C550485219FF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96DAC541-7B7A-43D3-8B79-37D633B846F1}">
                <asvg:svgBlip xmlns:asvg="http://schemas.microsoft.com/office/drawing/2016/SVG/main" r:embed="rId4"/>
              </a:ext>
            </a:extLst>
          </a:blip>
          <a:stretch>
            <a:fillRect/>
          </a:stretch>
        </p:blipFill>
        <p:spPr>
          <a:xfrm>
            <a:off x="6683461" y="1417483"/>
            <a:ext cx="4670339" cy="4526118"/>
          </a:xfrm>
          <a:prstGeom prst="rect">
            <a:avLst/>
          </a:prstGeom>
        </p:spPr>
      </p:pic>
      <p:sp>
        <p:nvSpPr>
          <p:cNvPr id="6" name="TextBox 5">
            <a:extLst>
              <a:ext uri="{FF2B5EF4-FFF2-40B4-BE49-F238E27FC236}">
                <a16:creationId xmlns:a16="http://schemas.microsoft.com/office/drawing/2014/main" id="{C5F51F7A-255F-A671-A204-89D33F70A6BB}"/>
              </a:ext>
            </a:extLst>
          </p:cNvPr>
          <p:cNvSpPr txBox="1"/>
          <p:nvPr/>
        </p:nvSpPr>
        <p:spPr>
          <a:xfrm>
            <a:off x="6683461" y="5943601"/>
            <a:ext cx="4670339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hlinkClick r:id="rId5"/>
              </a:rPr>
              <a:t>Wikipedia - Various elements of the LVM</a:t>
            </a:r>
            <a:endParaRPr lang="en-US" dirty="0"/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641F863A-F523-3E03-EACA-8F449FA771BA}"/>
              </a:ext>
            </a:extLst>
          </p:cNvPr>
          <p:cNvSpPr txBox="1"/>
          <p:nvPr/>
        </p:nvSpPr>
        <p:spPr>
          <a:xfrm>
            <a:off x="1043116" y="4055522"/>
            <a:ext cx="5263978" cy="1384995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2800" b="1" u="sng" dirty="0"/>
              <a:t>Requirements</a:t>
            </a:r>
          </a:p>
          <a:p>
            <a:pPr marL="342900" indent="-342900">
              <a:buFont typeface="+mj-lt"/>
              <a:buAutoNum type="arabicPeriod"/>
            </a:pPr>
            <a:r>
              <a:rPr lang="en-US" sz="2800" dirty="0"/>
              <a:t>Linux OS</a:t>
            </a:r>
          </a:p>
          <a:p>
            <a:pPr marL="342900" indent="-342900">
              <a:buFont typeface="+mj-lt"/>
              <a:buAutoNum type="arabicPeriod"/>
            </a:pPr>
            <a:r>
              <a:rPr lang="en-US" sz="2800" dirty="0" err="1"/>
              <a:t>HTCondor</a:t>
            </a:r>
            <a:r>
              <a:rPr lang="en-US" sz="2800" dirty="0"/>
              <a:t> running as root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1CFC9225-2EA7-6FB5-DDD3-72EB6EF2FE8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June 4, 2025</a:t>
            </a:r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7CF10F00-5F8C-3EED-03CA-2548D63BBDD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Cole Bollig - HTCSS Developer</a:t>
            </a:r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BC186EF1-D4CF-D728-8E0D-808322AC305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AE93352-D2C7-9A40-8018-22D224478B69}" type="slidenum">
              <a:rPr lang="en-US" smtClean="0"/>
              <a:t>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55684110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Rectangle 9">
            <a:extLst>
              <a:ext uri="{FF2B5EF4-FFF2-40B4-BE49-F238E27FC236}">
                <a16:creationId xmlns:a16="http://schemas.microsoft.com/office/drawing/2014/main" id="{57D9BDC4-0F42-0F75-BD14-899435D7E524}"/>
              </a:ext>
            </a:extLst>
          </p:cNvPr>
          <p:cNvSpPr/>
          <p:nvPr/>
        </p:nvSpPr>
        <p:spPr>
          <a:xfrm>
            <a:off x="2753674" y="4294813"/>
            <a:ext cx="1992702" cy="1889183"/>
          </a:xfrm>
          <a:prstGeom prst="rect">
            <a:avLst/>
          </a:prstGeom>
          <a:solidFill>
            <a:schemeClr val="accent1">
              <a:lumMod val="75000"/>
            </a:schemeClr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t"/>
          <a:lstStyle/>
          <a:p>
            <a:pPr algn="ctr"/>
            <a:r>
              <a:rPr lang="en-US" dirty="0"/>
              <a:t>Volume Group</a:t>
            </a:r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D623F977-E4C0-0B49-6FCE-43A3EA7F3C5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How to Enable Disk Enforcement?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101A0A3-85D7-86E8-7B66-6EB2EAC42E5D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618595"/>
            <a:ext cx="10515600" cy="520760"/>
          </a:xfrm>
        </p:spPr>
        <p:txBody>
          <a:bodyPr>
            <a:normAutofit/>
          </a:bodyPr>
          <a:lstStyle/>
          <a:p>
            <a:r>
              <a:rPr lang="en-US" dirty="0"/>
              <a:t>Add the configuration </a:t>
            </a:r>
            <a:r>
              <a:rPr lang="en-US" dirty="0">
                <a:solidFill>
                  <a:srgbClr val="FF0000"/>
                </a:solidFill>
              </a:rPr>
              <a:t>STARTD_ENFORCE_DISK_LIMITS = True</a:t>
            </a:r>
          </a:p>
        </p:txBody>
      </p:sp>
      <p:sp>
        <p:nvSpPr>
          <p:cNvPr id="5" name="Content Placeholder 2">
            <a:extLst>
              <a:ext uri="{FF2B5EF4-FFF2-40B4-BE49-F238E27FC236}">
                <a16:creationId xmlns:a16="http://schemas.microsoft.com/office/drawing/2014/main" id="{45DACCB0-3766-E237-B3B1-8AB2F28F52DB}"/>
              </a:ext>
            </a:extLst>
          </p:cNvPr>
          <p:cNvSpPr txBox="1">
            <a:spLocks/>
          </p:cNvSpPr>
          <p:nvPr/>
        </p:nvSpPr>
        <p:spPr>
          <a:xfrm>
            <a:off x="838200" y="1970782"/>
            <a:ext cx="5959415" cy="2169903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b="0" i="0" kern="1200">
                <a:solidFill>
                  <a:schemeClr val="tx1"/>
                </a:solidFill>
                <a:latin typeface="Helvetica Neue" panose="02000503000000020004" pitchFamily="2" charset="0"/>
                <a:ea typeface="Helvetica Neue" panose="02000503000000020004" pitchFamily="2" charset="0"/>
                <a:cs typeface="Helvetica Neue" panose="02000503000000020004" pitchFamily="2" charset="0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b="0" i="0" kern="1200">
                <a:solidFill>
                  <a:schemeClr val="tx1"/>
                </a:solidFill>
                <a:latin typeface="Helvetica Neue" panose="02000503000000020004" pitchFamily="2" charset="0"/>
                <a:ea typeface="Helvetica Neue" panose="02000503000000020004" pitchFamily="2" charset="0"/>
                <a:cs typeface="Helvetica Neue" panose="02000503000000020004" pitchFamily="2" charset="0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b="0" i="0" kern="1200">
                <a:solidFill>
                  <a:schemeClr val="tx1"/>
                </a:solidFill>
                <a:latin typeface="Helvetica Neue" panose="02000503000000020004" pitchFamily="2" charset="0"/>
                <a:ea typeface="Helvetica Neue" panose="02000503000000020004" pitchFamily="2" charset="0"/>
                <a:cs typeface="Helvetica Neue" panose="02000503000000020004" pitchFamily="2" charset="0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b="0" i="0" kern="1200">
                <a:solidFill>
                  <a:schemeClr val="tx1"/>
                </a:solidFill>
                <a:latin typeface="Helvetica Neue" panose="02000503000000020004" pitchFamily="2" charset="0"/>
                <a:ea typeface="Helvetica Neue" panose="02000503000000020004" pitchFamily="2" charset="0"/>
                <a:cs typeface="Helvetica Neue" panose="02000503000000020004" pitchFamily="2" charset="0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b="0" i="0" kern="1200">
                <a:solidFill>
                  <a:schemeClr val="tx1"/>
                </a:solidFill>
                <a:latin typeface="Helvetica Neue" panose="02000503000000020004" pitchFamily="2" charset="0"/>
                <a:ea typeface="Helvetica Neue" panose="02000503000000020004" pitchFamily="2" charset="0"/>
                <a:cs typeface="Helvetica Neue" panose="02000503000000020004" pitchFamily="2" charset="0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457200" indent="-457200">
              <a:buFont typeface="Arial" panose="020B0604020202020204" pitchFamily="34" charset="0"/>
              <a:buChar char="•"/>
            </a:pPr>
            <a:r>
              <a:rPr lang="en-US" dirty="0">
                <a:latin typeface="Helvetica Neue" panose="02000503000000020004" pitchFamily="2" charset="0"/>
                <a:ea typeface="Helvetica Neue" panose="02000503000000020004" pitchFamily="2" charset="0"/>
                <a:cs typeface="Helvetica Neue" panose="02000503000000020004" pitchFamily="2" charset="0"/>
              </a:rPr>
              <a:t>May also want to set the following configuration options: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2800" dirty="0">
                <a:solidFill>
                  <a:srgbClr val="FF0000"/>
                </a:solidFill>
                <a:latin typeface="Helvetica Neue" panose="02000503000000020004" pitchFamily="2" charset="0"/>
                <a:ea typeface="Helvetica Neue" panose="02000503000000020004" pitchFamily="2" charset="0"/>
                <a:cs typeface="Helvetica Neue" panose="02000503000000020004" pitchFamily="2" charset="0"/>
              </a:rPr>
              <a:t>LVM_BACKING_FILE_SIZE_MB </a:t>
            </a:r>
            <a:r>
              <a:rPr lang="en-US" sz="2800" dirty="0">
                <a:latin typeface="Helvetica Neue" panose="02000503000000020004" pitchFamily="2" charset="0"/>
                <a:ea typeface="Helvetica Neue" panose="02000503000000020004" pitchFamily="2" charset="0"/>
                <a:cs typeface="Helvetica Neue" panose="02000503000000020004" pitchFamily="2" charset="0"/>
              </a:rPr>
              <a:t>(Defaults to 10GB)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2800" dirty="0">
                <a:latin typeface="Helvetica Neue" panose="02000503000000020004" pitchFamily="2" charset="0"/>
                <a:ea typeface="Helvetica Neue" panose="02000503000000020004" pitchFamily="2" charset="0"/>
                <a:cs typeface="Helvetica Neue" panose="02000503000000020004" pitchFamily="2" charset="0"/>
              </a:rPr>
              <a:t>LVM_BACKING_FILE</a:t>
            </a:r>
          </a:p>
        </p:txBody>
      </p:sp>
      <p:sp>
        <p:nvSpPr>
          <p:cNvPr id="9" name="Rectangle 8">
            <a:extLst>
              <a:ext uri="{FF2B5EF4-FFF2-40B4-BE49-F238E27FC236}">
                <a16:creationId xmlns:a16="http://schemas.microsoft.com/office/drawing/2014/main" id="{46FEFB1A-0D6B-81BC-4228-8AA023109A33}"/>
              </a:ext>
            </a:extLst>
          </p:cNvPr>
          <p:cNvSpPr/>
          <p:nvPr/>
        </p:nvSpPr>
        <p:spPr>
          <a:xfrm>
            <a:off x="2902831" y="4647000"/>
            <a:ext cx="1690778" cy="1381092"/>
          </a:xfrm>
          <a:prstGeom prst="rect">
            <a:avLst/>
          </a:prstGeom>
          <a:solidFill>
            <a:schemeClr val="accent1">
              <a:lumMod val="60000"/>
              <a:lumOff val="40000"/>
            </a:schemeClr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t"/>
          <a:lstStyle/>
          <a:p>
            <a:pPr algn="ctr"/>
            <a:r>
              <a:rPr lang="en-US" dirty="0"/>
              <a:t>Physical Volume</a:t>
            </a:r>
          </a:p>
        </p:txBody>
      </p:sp>
      <p:sp>
        <p:nvSpPr>
          <p:cNvPr id="8" name="Rectangle 7">
            <a:extLst>
              <a:ext uri="{FF2B5EF4-FFF2-40B4-BE49-F238E27FC236}">
                <a16:creationId xmlns:a16="http://schemas.microsoft.com/office/drawing/2014/main" id="{40940CC3-AC84-6B8B-5A35-3498D60EF641}"/>
              </a:ext>
            </a:extLst>
          </p:cNvPr>
          <p:cNvSpPr/>
          <p:nvPr/>
        </p:nvSpPr>
        <p:spPr>
          <a:xfrm>
            <a:off x="3204756" y="5040133"/>
            <a:ext cx="1086928" cy="862642"/>
          </a:xfrm>
          <a:prstGeom prst="rect">
            <a:avLst/>
          </a:prstGeom>
          <a:solidFill>
            <a:schemeClr val="accent1">
              <a:lumMod val="40000"/>
              <a:lumOff val="60000"/>
            </a:schemeClr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>
                <a:solidFill>
                  <a:schemeClr val="tx1"/>
                </a:solidFill>
              </a:rPr>
              <a:t>Loopback file 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9C386656-8AA4-F532-6A54-48F480AE302D}"/>
              </a:ext>
            </a:extLst>
          </p:cNvPr>
          <p:cNvSpPr txBox="1"/>
          <p:nvPr/>
        </p:nvSpPr>
        <p:spPr>
          <a:xfrm>
            <a:off x="7263442" y="6005882"/>
            <a:ext cx="4504015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hlinkClick r:id="rId3"/>
              </a:rPr>
              <a:t>HTCondor EP LVM Integration Documentation</a:t>
            </a:r>
            <a:endParaRPr lang="en-US" dirty="0"/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31AAF907-7065-ADAF-8F8A-0BA673F3B39C}"/>
              </a:ext>
            </a:extLst>
          </p:cNvPr>
          <p:cNvSpPr txBox="1"/>
          <p:nvPr/>
        </p:nvSpPr>
        <p:spPr>
          <a:xfrm>
            <a:off x="7445626" y="3472454"/>
            <a:ext cx="3664584" cy="1200329"/>
          </a:xfrm>
          <a:prstGeom prst="rect">
            <a:avLst/>
          </a:prstGeom>
          <a:noFill/>
          <a:ln w="28575"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r>
              <a:rPr lang="en-US" sz="2400" b="1" dirty="0"/>
              <a:t>Note: </a:t>
            </a:r>
            <a:r>
              <a:rPr lang="en-US" sz="2400" dirty="0"/>
              <a:t>The EP needs a restart to enable or disable LVM enforcement.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72E887FB-D74F-69AC-33D3-4B48CA1EC37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June 4, 2025</a:t>
            </a:r>
          </a:p>
        </p:txBody>
      </p:sp>
      <p:sp>
        <p:nvSpPr>
          <p:cNvPr id="14" name="Footer Placeholder 13">
            <a:extLst>
              <a:ext uri="{FF2B5EF4-FFF2-40B4-BE49-F238E27FC236}">
                <a16:creationId xmlns:a16="http://schemas.microsoft.com/office/drawing/2014/main" id="{F4C05BE4-0342-5994-77B3-37AA6185EE4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Cole Bollig - HTCSS Developer</a:t>
            </a:r>
          </a:p>
        </p:txBody>
      </p:sp>
      <p:sp>
        <p:nvSpPr>
          <p:cNvPr id="16" name="Slide Number Placeholder 15">
            <a:extLst>
              <a:ext uri="{FF2B5EF4-FFF2-40B4-BE49-F238E27FC236}">
                <a16:creationId xmlns:a16="http://schemas.microsoft.com/office/drawing/2014/main" id="{F7E1F9A9-2505-F89A-607C-4FC76124E3A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AE93352-D2C7-9A40-8018-22D224478B69}" type="slidenum">
              <a:rPr lang="en-US" smtClean="0"/>
              <a:t>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2939373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1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2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3" presetID="2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5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0" grpId="0" animBg="1"/>
      <p:bldP spid="5" grpId="0"/>
      <p:bldP spid="9" grpId="0" animBg="1"/>
      <p:bldP spid="8" grpId="0" animBg="1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1548CC7-3C51-1D89-E4BD-308C6304CF8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Setup LVM for the EP!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DE56BD8-DEA2-B12F-2F5B-CC9DF58E46F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446063"/>
            <a:ext cx="10515600" cy="1797469"/>
          </a:xfrm>
        </p:spPr>
        <p:txBody>
          <a:bodyPr/>
          <a:lstStyle/>
          <a:p>
            <a:r>
              <a:rPr lang="en-US" dirty="0"/>
              <a:t>If specified, the EP will use LVM components it is informed about rather than setting everything up itself.</a:t>
            </a:r>
          </a:p>
          <a:p>
            <a:r>
              <a:rPr lang="en-US" dirty="0"/>
              <a:t>Inform the EP of Volume Group name to use via </a:t>
            </a:r>
            <a:r>
              <a:rPr lang="en-US" dirty="0">
                <a:solidFill>
                  <a:srgbClr val="FF0000"/>
                </a:solidFill>
              </a:rPr>
              <a:t>LVM_VOLUME_GROUP_NAME</a:t>
            </a:r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E87A0FD6-7216-F13F-CDD1-138D52A3E7A5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528205" y="3593109"/>
            <a:ext cx="2224658" cy="2224658"/>
          </a:xfrm>
          <a:prstGeom prst="rect">
            <a:avLst/>
          </a:prstGeom>
        </p:spPr>
      </p:pic>
      <p:sp>
        <p:nvSpPr>
          <p:cNvPr id="8" name="Rectangle 7">
            <a:extLst>
              <a:ext uri="{FF2B5EF4-FFF2-40B4-BE49-F238E27FC236}">
                <a16:creationId xmlns:a16="http://schemas.microsoft.com/office/drawing/2014/main" id="{3FB3803F-E49C-261C-ABE7-41A9CD95694C}"/>
              </a:ext>
            </a:extLst>
          </p:cNvPr>
          <p:cNvSpPr/>
          <p:nvPr/>
        </p:nvSpPr>
        <p:spPr>
          <a:xfrm>
            <a:off x="6474602" y="3847589"/>
            <a:ext cx="1828321" cy="1733909"/>
          </a:xfrm>
          <a:prstGeom prst="rect">
            <a:avLst/>
          </a:prstGeom>
          <a:solidFill>
            <a:schemeClr val="accent1">
              <a:lumMod val="20000"/>
              <a:lumOff val="80000"/>
            </a:schemeClr>
          </a:solidFill>
          <a:ln w="38100"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EE1724B0-6349-ED9A-C14C-4194FD397D03}"/>
              </a:ext>
            </a:extLst>
          </p:cNvPr>
          <p:cNvSpPr txBox="1"/>
          <p:nvPr/>
        </p:nvSpPr>
        <p:spPr>
          <a:xfrm>
            <a:off x="6474602" y="4166829"/>
            <a:ext cx="1828321" cy="10772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200" dirty="0"/>
              <a:t>Execution Point (EP)</a:t>
            </a: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081BEDC2-B8E2-0EA6-9DED-AA4910774431}"/>
              </a:ext>
            </a:extLst>
          </p:cNvPr>
          <p:cNvSpPr txBox="1"/>
          <p:nvPr/>
        </p:nvSpPr>
        <p:spPr>
          <a:xfrm>
            <a:off x="4117678" y="3802000"/>
            <a:ext cx="1492370" cy="35394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700" dirty="0">
                <a:solidFill>
                  <a:schemeClr val="bg1"/>
                </a:solidFill>
              </a:rPr>
              <a:t>Volume Group</a:t>
            </a: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7D292840-BB21-6138-BFD6-F24F49C7B67F}"/>
              </a:ext>
            </a:extLst>
          </p:cNvPr>
          <p:cNvSpPr txBox="1"/>
          <p:nvPr/>
        </p:nvSpPr>
        <p:spPr>
          <a:xfrm>
            <a:off x="4063248" y="4259503"/>
            <a:ext cx="1599721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600" dirty="0">
                <a:solidFill>
                  <a:schemeClr val="bg1"/>
                </a:solidFill>
              </a:rPr>
              <a:t>Physical Volume</a:t>
            </a:r>
          </a:p>
        </p:txBody>
      </p:sp>
      <p:cxnSp>
        <p:nvCxnSpPr>
          <p:cNvPr id="14" name="Straight Arrow Connector 13">
            <a:extLst>
              <a:ext uri="{FF2B5EF4-FFF2-40B4-BE49-F238E27FC236}">
                <a16:creationId xmlns:a16="http://schemas.microsoft.com/office/drawing/2014/main" id="{C148F13B-B89A-1EC8-C09A-AAB57ABB0CE2}"/>
              </a:ext>
            </a:extLst>
          </p:cNvPr>
          <p:cNvCxnSpPr>
            <a:stCxn id="7" idx="3"/>
            <a:endCxn id="9" idx="1"/>
          </p:cNvCxnSpPr>
          <p:nvPr/>
        </p:nvCxnSpPr>
        <p:spPr>
          <a:xfrm>
            <a:off x="5752863" y="4705438"/>
            <a:ext cx="721739" cy="0"/>
          </a:xfrm>
          <a:prstGeom prst="straightConnector1">
            <a:avLst/>
          </a:prstGeom>
          <a:ln w="57150"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C1210DD0-25BA-4753-86CA-73D5E494D65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June 4, 2025</a:t>
            </a:r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1CB85FAD-8A21-3B6C-F34E-AA504B4C6CA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Cole Bollig - HTCSS Developer</a:t>
            </a:r>
          </a:p>
        </p:txBody>
      </p:sp>
      <p:sp>
        <p:nvSpPr>
          <p:cNvPr id="11" name="Slide Number Placeholder 10">
            <a:extLst>
              <a:ext uri="{FF2B5EF4-FFF2-40B4-BE49-F238E27FC236}">
                <a16:creationId xmlns:a16="http://schemas.microsoft.com/office/drawing/2014/main" id="{99C27C9A-14D8-EEDF-5A43-19BB344BAC6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AE93352-D2C7-9A40-8018-22D224478B69}" type="slidenum">
              <a:rPr lang="en-US" smtClean="0"/>
              <a:t>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95116475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269FC46-3858-4912-9D7D-51982F4BB65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Example Provided Setup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E5E59412-84D7-1576-2398-CE1B16A6D41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June 4, 2025</a:t>
            </a:r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CA0A4396-0C7D-7AA7-1D8E-9BCB57191B5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Cole Bollig - HTCSS Developer</a:t>
            </a: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FB28CB3B-951F-746E-9AB0-B513AFD7747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AE93352-D2C7-9A40-8018-22D224478B69}" type="slidenum">
              <a:rPr lang="en-US" smtClean="0"/>
              <a:t>6</a:t>
            </a:fld>
            <a:endParaRPr lang="en-US"/>
          </a:p>
        </p:txBody>
      </p:sp>
      <p:sp>
        <p:nvSpPr>
          <p:cNvPr id="9" name="Rectangle 8">
            <a:extLst>
              <a:ext uri="{FF2B5EF4-FFF2-40B4-BE49-F238E27FC236}">
                <a16:creationId xmlns:a16="http://schemas.microsoft.com/office/drawing/2014/main" id="{5C840C16-22A8-C5AE-6B55-EEADA196A5FB}"/>
              </a:ext>
            </a:extLst>
          </p:cNvPr>
          <p:cNvSpPr/>
          <p:nvPr/>
        </p:nvSpPr>
        <p:spPr>
          <a:xfrm>
            <a:off x="974124" y="1402492"/>
            <a:ext cx="6353432" cy="2842054"/>
          </a:xfrm>
          <a:prstGeom prst="rect">
            <a:avLst/>
          </a:prstGeom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Rectangle 9">
            <a:extLst>
              <a:ext uri="{FF2B5EF4-FFF2-40B4-BE49-F238E27FC236}">
                <a16:creationId xmlns:a16="http://schemas.microsoft.com/office/drawing/2014/main" id="{9E0843BB-2257-D829-6528-8F1AE3901124}"/>
              </a:ext>
            </a:extLst>
          </p:cNvPr>
          <p:cNvSpPr/>
          <p:nvPr/>
        </p:nvSpPr>
        <p:spPr>
          <a:xfrm>
            <a:off x="1272746" y="2069179"/>
            <a:ext cx="1742303" cy="1928232"/>
          </a:xfrm>
          <a:prstGeom prst="rect">
            <a:avLst/>
          </a:prstGeom>
          <a:solidFill>
            <a:schemeClr val="accent1">
              <a:lumMod val="60000"/>
              <a:lumOff val="40000"/>
            </a:schemeClr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1" name="Rectangle 10">
            <a:extLst>
              <a:ext uri="{FF2B5EF4-FFF2-40B4-BE49-F238E27FC236}">
                <a16:creationId xmlns:a16="http://schemas.microsoft.com/office/drawing/2014/main" id="{62964B5F-21DE-FAF9-55DF-B4D4B52A3781}"/>
              </a:ext>
            </a:extLst>
          </p:cNvPr>
          <p:cNvSpPr/>
          <p:nvPr/>
        </p:nvSpPr>
        <p:spPr>
          <a:xfrm>
            <a:off x="3288957" y="2069179"/>
            <a:ext cx="1742303" cy="1903517"/>
          </a:xfrm>
          <a:prstGeom prst="rect">
            <a:avLst/>
          </a:prstGeom>
          <a:solidFill>
            <a:schemeClr val="accent1">
              <a:lumMod val="60000"/>
              <a:lumOff val="40000"/>
            </a:schemeClr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2" name="Rectangle 11">
            <a:extLst>
              <a:ext uri="{FF2B5EF4-FFF2-40B4-BE49-F238E27FC236}">
                <a16:creationId xmlns:a16="http://schemas.microsoft.com/office/drawing/2014/main" id="{37CDD537-5DDB-9DD1-2B4D-D630C89B9133}"/>
              </a:ext>
            </a:extLst>
          </p:cNvPr>
          <p:cNvSpPr/>
          <p:nvPr/>
        </p:nvSpPr>
        <p:spPr>
          <a:xfrm>
            <a:off x="5290751" y="2069757"/>
            <a:ext cx="1742303" cy="1902940"/>
          </a:xfrm>
          <a:prstGeom prst="rect">
            <a:avLst/>
          </a:prstGeom>
          <a:solidFill>
            <a:schemeClr val="accent1">
              <a:lumMod val="60000"/>
              <a:lumOff val="40000"/>
            </a:schemeClr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3" name="Rectangle 12">
            <a:extLst>
              <a:ext uri="{FF2B5EF4-FFF2-40B4-BE49-F238E27FC236}">
                <a16:creationId xmlns:a16="http://schemas.microsoft.com/office/drawing/2014/main" id="{9F61089E-552D-475A-3E62-0F2DCED44CC6}"/>
              </a:ext>
            </a:extLst>
          </p:cNvPr>
          <p:cNvSpPr/>
          <p:nvPr/>
        </p:nvSpPr>
        <p:spPr>
          <a:xfrm>
            <a:off x="1421027" y="2672149"/>
            <a:ext cx="1445741" cy="1130643"/>
          </a:xfrm>
          <a:prstGeom prst="rect">
            <a:avLst/>
          </a:prstGeom>
          <a:solidFill>
            <a:schemeClr val="accent1">
              <a:lumMod val="40000"/>
              <a:lumOff val="60000"/>
            </a:schemeClr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5" name="Rectangle 14">
            <a:extLst>
              <a:ext uri="{FF2B5EF4-FFF2-40B4-BE49-F238E27FC236}">
                <a16:creationId xmlns:a16="http://schemas.microsoft.com/office/drawing/2014/main" id="{DE617DBC-34E2-BD3D-BED7-AD086C7CE07B}"/>
              </a:ext>
            </a:extLst>
          </p:cNvPr>
          <p:cNvSpPr/>
          <p:nvPr/>
        </p:nvSpPr>
        <p:spPr>
          <a:xfrm>
            <a:off x="3452683" y="2672148"/>
            <a:ext cx="1445741" cy="1130643"/>
          </a:xfrm>
          <a:prstGeom prst="rect">
            <a:avLst/>
          </a:prstGeom>
          <a:solidFill>
            <a:schemeClr val="accent1">
              <a:lumMod val="40000"/>
              <a:lumOff val="60000"/>
            </a:schemeClr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6" name="Rectangle 15">
            <a:extLst>
              <a:ext uri="{FF2B5EF4-FFF2-40B4-BE49-F238E27FC236}">
                <a16:creationId xmlns:a16="http://schemas.microsoft.com/office/drawing/2014/main" id="{1EC07B00-639D-25D3-3529-16B9DD499CAE}"/>
              </a:ext>
            </a:extLst>
          </p:cNvPr>
          <p:cNvSpPr/>
          <p:nvPr/>
        </p:nvSpPr>
        <p:spPr>
          <a:xfrm>
            <a:off x="5439031" y="2672148"/>
            <a:ext cx="1445741" cy="1130643"/>
          </a:xfrm>
          <a:prstGeom prst="rect">
            <a:avLst/>
          </a:prstGeom>
          <a:solidFill>
            <a:schemeClr val="accent1">
              <a:lumMod val="40000"/>
              <a:lumOff val="60000"/>
            </a:schemeClr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7" name="TextBox 16">
            <a:extLst>
              <a:ext uri="{FF2B5EF4-FFF2-40B4-BE49-F238E27FC236}">
                <a16:creationId xmlns:a16="http://schemas.microsoft.com/office/drawing/2014/main" id="{960DE818-7E6C-83FD-1A90-0515E8E19232}"/>
              </a:ext>
            </a:extLst>
          </p:cNvPr>
          <p:cNvSpPr txBox="1"/>
          <p:nvPr/>
        </p:nvSpPr>
        <p:spPr>
          <a:xfrm>
            <a:off x="1190881" y="1487550"/>
            <a:ext cx="4399005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>
                <a:solidFill>
                  <a:schemeClr val="bg1"/>
                </a:solidFill>
              </a:rPr>
              <a:t>Volume Group: </a:t>
            </a:r>
            <a:r>
              <a:rPr lang="en-US" sz="2800" dirty="0" err="1">
                <a:solidFill>
                  <a:schemeClr val="bg1"/>
                </a:solidFill>
              </a:rPr>
              <a:t>condor_vg</a:t>
            </a:r>
            <a:endParaRPr lang="en-US" sz="2800" dirty="0">
              <a:solidFill>
                <a:schemeClr val="bg1"/>
              </a:solidFill>
            </a:endParaRPr>
          </a:p>
        </p:txBody>
      </p:sp>
      <p:sp>
        <p:nvSpPr>
          <p:cNvPr id="18" name="TextBox 17">
            <a:extLst>
              <a:ext uri="{FF2B5EF4-FFF2-40B4-BE49-F238E27FC236}">
                <a16:creationId xmlns:a16="http://schemas.microsoft.com/office/drawing/2014/main" id="{D3A1ADAE-3349-0294-5B1F-4C61E1BE87B6}"/>
              </a:ext>
            </a:extLst>
          </p:cNvPr>
          <p:cNvSpPr txBox="1"/>
          <p:nvPr/>
        </p:nvSpPr>
        <p:spPr>
          <a:xfrm>
            <a:off x="1272232" y="2185998"/>
            <a:ext cx="1742303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solidFill>
                  <a:schemeClr val="bg1"/>
                </a:solidFill>
              </a:rPr>
              <a:t>Physical Volume</a:t>
            </a:r>
          </a:p>
        </p:txBody>
      </p:sp>
      <p:sp>
        <p:nvSpPr>
          <p:cNvPr id="19" name="TextBox 18">
            <a:extLst>
              <a:ext uri="{FF2B5EF4-FFF2-40B4-BE49-F238E27FC236}">
                <a16:creationId xmlns:a16="http://schemas.microsoft.com/office/drawing/2014/main" id="{B33B46DE-922A-6CC1-6A3A-A20388B7EB99}"/>
              </a:ext>
            </a:extLst>
          </p:cNvPr>
          <p:cNvSpPr txBox="1"/>
          <p:nvPr/>
        </p:nvSpPr>
        <p:spPr>
          <a:xfrm>
            <a:off x="3304401" y="2185998"/>
            <a:ext cx="1742303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solidFill>
                  <a:schemeClr val="bg1"/>
                </a:solidFill>
              </a:rPr>
              <a:t>Physical Volume</a:t>
            </a:r>
          </a:p>
        </p:txBody>
      </p:sp>
      <p:sp>
        <p:nvSpPr>
          <p:cNvPr id="20" name="TextBox 19">
            <a:extLst>
              <a:ext uri="{FF2B5EF4-FFF2-40B4-BE49-F238E27FC236}">
                <a16:creationId xmlns:a16="http://schemas.microsoft.com/office/drawing/2014/main" id="{BD813827-D297-4F85-6360-77FE4883E685}"/>
              </a:ext>
            </a:extLst>
          </p:cNvPr>
          <p:cNvSpPr txBox="1"/>
          <p:nvPr/>
        </p:nvSpPr>
        <p:spPr>
          <a:xfrm>
            <a:off x="5305168" y="2185998"/>
            <a:ext cx="1742303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solidFill>
                  <a:schemeClr val="bg1"/>
                </a:solidFill>
              </a:rPr>
              <a:t>Physical Volume</a:t>
            </a:r>
          </a:p>
        </p:txBody>
      </p:sp>
      <p:sp>
        <p:nvSpPr>
          <p:cNvPr id="21" name="TextBox 20">
            <a:extLst>
              <a:ext uri="{FF2B5EF4-FFF2-40B4-BE49-F238E27FC236}">
                <a16:creationId xmlns:a16="http://schemas.microsoft.com/office/drawing/2014/main" id="{477BA808-6B79-7033-880C-832DC2AC6BCD}"/>
              </a:ext>
            </a:extLst>
          </p:cNvPr>
          <p:cNvSpPr txBox="1"/>
          <p:nvPr/>
        </p:nvSpPr>
        <p:spPr>
          <a:xfrm>
            <a:off x="1430037" y="2983983"/>
            <a:ext cx="1426691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400" dirty="0">
                <a:solidFill>
                  <a:schemeClr val="bg1"/>
                </a:solidFill>
              </a:rPr>
              <a:t>/dev/ssd1</a:t>
            </a:r>
          </a:p>
        </p:txBody>
      </p:sp>
      <p:sp>
        <p:nvSpPr>
          <p:cNvPr id="22" name="TextBox 21">
            <a:extLst>
              <a:ext uri="{FF2B5EF4-FFF2-40B4-BE49-F238E27FC236}">
                <a16:creationId xmlns:a16="http://schemas.microsoft.com/office/drawing/2014/main" id="{3F87C395-5023-FBB2-DB16-71BE3D936286}"/>
              </a:ext>
            </a:extLst>
          </p:cNvPr>
          <p:cNvSpPr txBox="1"/>
          <p:nvPr/>
        </p:nvSpPr>
        <p:spPr>
          <a:xfrm>
            <a:off x="3477397" y="2971625"/>
            <a:ext cx="1426691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400" dirty="0">
                <a:solidFill>
                  <a:schemeClr val="bg1"/>
                </a:solidFill>
              </a:rPr>
              <a:t>/dev/ssd2</a:t>
            </a:r>
          </a:p>
        </p:txBody>
      </p:sp>
      <p:sp>
        <p:nvSpPr>
          <p:cNvPr id="23" name="TextBox 22">
            <a:extLst>
              <a:ext uri="{FF2B5EF4-FFF2-40B4-BE49-F238E27FC236}">
                <a16:creationId xmlns:a16="http://schemas.microsoft.com/office/drawing/2014/main" id="{05CD7287-73AE-0571-45A2-30518970993E}"/>
              </a:ext>
            </a:extLst>
          </p:cNvPr>
          <p:cNvSpPr txBox="1"/>
          <p:nvPr/>
        </p:nvSpPr>
        <p:spPr>
          <a:xfrm>
            <a:off x="5450616" y="2971624"/>
            <a:ext cx="1426691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400" dirty="0">
                <a:solidFill>
                  <a:schemeClr val="bg1"/>
                </a:solidFill>
              </a:rPr>
              <a:t>/dev/ssd3</a:t>
            </a:r>
          </a:p>
        </p:txBody>
      </p:sp>
      <p:sp>
        <p:nvSpPr>
          <p:cNvPr id="24" name="TextBox 23">
            <a:extLst>
              <a:ext uri="{FF2B5EF4-FFF2-40B4-BE49-F238E27FC236}">
                <a16:creationId xmlns:a16="http://schemas.microsoft.com/office/drawing/2014/main" id="{A393D32F-2F93-DCDF-DFA9-97F68ECDDE7D}"/>
              </a:ext>
            </a:extLst>
          </p:cNvPr>
          <p:cNvSpPr txBox="1"/>
          <p:nvPr/>
        </p:nvSpPr>
        <p:spPr>
          <a:xfrm>
            <a:off x="974124" y="4494138"/>
            <a:ext cx="6353432" cy="1292662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r>
              <a:rPr lang="en-US" sz="2600" dirty="0"/>
              <a:t># Sample configuration</a:t>
            </a:r>
          </a:p>
          <a:p>
            <a:r>
              <a:rPr lang="en-US" sz="2600" dirty="0"/>
              <a:t>STARTD_ENFORCE_DISK_LIMITS = True</a:t>
            </a:r>
          </a:p>
          <a:p>
            <a:r>
              <a:rPr lang="en-US" sz="2600" dirty="0"/>
              <a:t>LVM_VOLUME_GROUP_NAME = </a:t>
            </a:r>
            <a:r>
              <a:rPr lang="en-US" sz="2600" dirty="0" err="1"/>
              <a:t>condor_vg</a:t>
            </a:r>
            <a:endParaRPr lang="en-US" sz="2600" dirty="0"/>
          </a:p>
        </p:txBody>
      </p:sp>
      <p:sp>
        <p:nvSpPr>
          <p:cNvPr id="25" name="TextBox 24">
            <a:extLst>
              <a:ext uri="{FF2B5EF4-FFF2-40B4-BE49-F238E27FC236}">
                <a16:creationId xmlns:a16="http://schemas.microsoft.com/office/drawing/2014/main" id="{D5CC41E3-E698-36CD-E6CC-5FE67FBD63A6}"/>
              </a:ext>
            </a:extLst>
          </p:cNvPr>
          <p:cNvSpPr txBox="1"/>
          <p:nvPr/>
        </p:nvSpPr>
        <p:spPr>
          <a:xfrm>
            <a:off x="7463480" y="1404651"/>
            <a:ext cx="4657209" cy="1015663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2000" dirty="0">
                <a:solidFill>
                  <a:schemeClr val="bg1"/>
                </a:solidFill>
              </a:rPr>
              <a:t># </a:t>
            </a:r>
            <a:r>
              <a:rPr lang="en-US" sz="2000" dirty="0" err="1">
                <a:solidFill>
                  <a:schemeClr val="bg1"/>
                </a:solidFill>
              </a:rPr>
              <a:t>pvcreate</a:t>
            </a:r>
            <a:r>
              <a:rPr lang="en-US" sz="2000" dirty="0">
                <a:solidFill>
                  <a:schemeClr val="bg1"/>
                </a:solidFill>
              </a:rPr>
              <a:t> /dev/ssd1 /dev/ssd2 /dev/ssd3</a:t>
            </a:r>
          </a:p>
          <a:p>
            <a:r>
              <a:rPr lang="en-US" sz="2000" dirty="0">
                <a:solidFill>
                  <a:schemeClr val="bg1"/>
                </a:solidFill>
              </a:rPr>
              <a:t># </a:t>
            </a:r>
            <a:r>
              <a:rPr lang="en-US" sz="2000" dirty="0" err="1">
                <a:solidFill>
                  <a:schemeClr val="bg1"/>
                </a:solidFill>
              </a:rPr>
              <a:t>vgcreate</a:t>
            </a:r>
            <a:r>
              <a:rPr lang="en-US" sz="2000" dirty="0">
                <a:solidFill>
                  <a:schemeClr val="bg1"/>
                </a:solidFill>
              </a:rPr>
              <a:t> </a:t>
            </a:r>
            <a:r>
              <a:rPr lang="en-US" sz="2000" dirty="0" err="1">
                <a:solidFill>
                  <a:schemeClr val="bg1"/>
                </a:solidFill>
              </a:rPr>
              <a:t>condor_vg</a:t>
            </a:r>
            <a:r>
              <a:rPr lang="en-US" sz="2000" dirty="0">
                <a:solidFill>
                  <a:schemeClr val="bg1"/>
                </a:solidFill>
              </a:rPr>
              <a:t> /dev/ssd1 /dev/ssd2     </a:t>
            </a:r>
          </a:p>
          <a:p>
            <a:r>
              <a:rPr lang="en-US" sz="2000" dirty="0">
                <a:solidFill>
                  <a:schemeClr val="bg1"/>
                </a:solidFill>
              </a:rPr>
              <a:t>   /dev/ssd3</a:t>
            </a:r>
          </a:p>
        </p:txBody>
      </p:sp>
      <p:pic>
        <p:nvPicPr>
          <p:cNvPr id="28" name="Picture 27">
            <a:extLst>
              <a:ext uri="{FF2B5EF4-FFF2-40B4-BE49-F238E27FC236}">
                <a16:creationId xmlns:a16="http://schemas.microsoft.com/office/drawing/2014/main" id="{E0EED78A-F3EA-30E2-843B-A19BEA050412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868215" y="3036036"/>
            <a:ext cx="3770769" cy="241329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0064154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6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7" dur="58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822" tmFilter="0,0; 0.14,0.36; 0.43,0.73; 0.71,0.91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0.2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664" tmFilter="0.0,0.0; 0.25,0.07; 0.50,0.2; 0.75,0.467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3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" dur="664" tmFilter="0, 0; 0.125,0.2665; 0.25,0.4; 0.375,0.465; 0.5,0.5;  0.625,0.535; 0.75,0.6; 0.875,0.7335; 1,1">
                                          <p:stCondLst>
                                            <p:cond delay="664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9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1" dur="332" tmFilter="0, 0; 0.125,0.2665; 0.25,0.4; 0.375,0.465; 0.5,0.5;  0.625,0.535; 0.75,0.6; 0.875,0.7335; 1,1">
                                          <p:stCondLst>
                                            <p:cond delay="1324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27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2" dur="164" tmFilter="0, 0; 0.125,0.2665; 0.25,0.4; 0.375,0.465; 0.5,0.5;  0.625,0.535; 0.75,0.6; 0.875,0.7335; 1,1">
                                          <p:stCondLst>
                                            <p:cond delay="1656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81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Scale>
                                      <p:cBhvr>
                                        <p:cTn id="13" dur="26">
                                          <p:stCondLst>
                                            <p:cond delay="65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</p:cBhvr>
                                      <p:to x="100000" y="60000"/>
                                    </p:animScale>
                                    <p:animScale>
                                      <p:cBhvr>
                                        <p:cTn id="14" dur="166" decel="50000">
                                          <p:stCondLst>
                                            <p:cond delay="676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15" dur="26">
                                          <p:stCondLst>
                                            <p:cond delay="1312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</p:cBhvr>
                                      <p:to x="100000" y="80000"/>
                                    </p:animScale>
                                    <p:animScale>
                                      <p:cBhvr>
                                        <p:cTn id="16" dur="166" decel="50000">
                                          <p:stCondLst>
                                            <p:cond delay="1338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17" dur="26">
                                          <p:stCondLst>
                                            <p:cond delay="1642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</p:cBhvr>
                                      <p:to x="100000" y="90000"/>
                                    </p:animScale>
                                    <p:animScale>
                                      <p:cBhvr>
                                        <p:cTn id="18" dur="166" decel="50000">
                                          <p:stCondLst>
                                            <p:cond delay="1668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19" dur="26">
                                          <p:stCondLst>
                                            <p:cond delay="1808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</p:cBhvr>
                                      <p:to x="100000" y="95000"/>
                                    </p:animScale>
                                    <p:animScale>
                                      <p:cBhvr>
                                        <p:cTn id="20" dur="166" decel="50000">
                                          <p:stCondLst>
                                            <p:cond delay="1834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</p:cBhvr>
                                      <p:to x="100000" y="100000"/>
                                    </p:animScale>
                                  </p:childTnLst>
                                </p:cTn>
                              </p:par>
                              <p:par>
                                <p:cTn id="21" presetID="26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23" dur="58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4" dur="1822" tmFilter="0,0; 0.14,0.36; 0.43,0.73; 0.71,0.91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0.2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5" dur="664" tmFilter="0.0,0.0; 0.25,0.07; 0.50,0.2; 0.75,0.467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3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6" dur="664" tmFilter="0, 0; 0.125,0.2665; 0.25,0.4; 0.375,0.465; 0.5,0.5;  0.625,0.535; 0.75,0.6; 0.875,0.7335; 1,1">
                                          <p:stCondLst>
                                            <p:cond delay="664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9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7" dur="332" tmFilter="0, 0; 0.125,0.2665; 0.25,0.4; 0.375,0.465; 0.5,0.5;  0.625,0.535; 0.75,0.6; 0.875,0.7335; 1,1">
                                          <p:stCondLst>
                                            <p:cond delay="1324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27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8" dur="164" tmFilter="0, 0; 0.125,0.2665; 0.25,0.4; 0.375,0.465; 0.5,0.5;  0.625,0.535; 0.75,0.6; 0.875,0.7335; 1,1">
                                          <p:stCondLst>
                                            <p:cond delay="1656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81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Scale>
                                      <p:cBhvr>
                                        <p:cTn id="29" dur="26">
                                          <p:stCondLst>
                                            <p:cond delay="65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</p:cBhvr>
                                      <p:to x="100000" y="60000"/>
                                    </p:animScale>
                                    <p:animScale>
                                      <p:cBhvr>
                                        <p:cTn id="30" dur="166" decel="50000">
                                          <p:stCondLst>
                                            <p:cond delay="676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31" dur="26">
                                          <p:stCondLst>
                                            <p:cond delay="1312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</p:cBhvr>
                                      <p:to x="100000" y="80000"/>
                                    </p:animScale>
                                    <p:animScale>
                                      <p:cBhvr>
                                        <p:cTn id="32" dur="166" decel="50000">
                                          <p:stCondLst>
                                            <p:cond delay="1338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33" dur="26">
                                          <p:stCondLst>
                                            <p:cond delay="1642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</p:cBhvr>
                                      <p:to x="100000" y="90000"/>
                                    </p:animScale>
                                    <p:animScale>
                                      <p:cBhvr>
                                        <p:cTn id="34" dur="166" decel="50000">
                                          <p:stCondLst>
                                            <p:cond delay="1668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35" dur="26">
                                          <p:stCondLst>
                                            <p:cond delay="1808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</p:cBhvr>
                                      <p:to x="100000" y="95000"/>
                                    </p:animScale>
                                    <p:animScale>
                                      <p:cBhvr>
                                        <p:cTn id="36" dur="166" decel="50000">
                                          <p:stCondLst>
                                            <p:cond delay="1834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</p:cBhvr>
                                      <p:to x="100000" y="100000"/>
                                    </p:animScale>
                                  </p:childTnLst>
                                </p:cTn>
                              </p:par>
                              <p:par>
                                <p:cTn id="37" presetID="26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39" dur="58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40" dur="1822" tmFilter="0,0; 0.14,0.36; 0.43,0.73; 0.71,0.91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0.2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1" dur="664" tmFilter="0.0,0.0; 0.25,0.07; 0.50,0.2; 0.75,0.467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3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2" dur="664" tmFilter="0, 0; 0.125,0.2665; 0.25,0.4; 0.375,0.465; 0.5,0.5;  0.625,0.535; 0.75,0.6; 0.875,0.7335; 1,1">
                                          <p:stCondLst>
                                            <p:cond delay="664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9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3" dur="332" tmFilter="0, 0; 0.125,0.2665; 0.25,0.4; 0.375,0.465; 0.5,0.5;  0.625,0.535; 0.75,0.6; 0.875,0.7335; 1,1">
                                          <p:stCondLst>
                                            <p:cond delay="1324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27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4" dur="164" tmFilter="0, 0; 0.125,0.2665; 0.25,0.4; 0.375,0.465; 0.5,0.5;  0.625,0.535; 0.75,0.6; 0.875,0.7335; 1,1">
                                          <p:stCondLst>
                                            <p:cond delay="1656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81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Scale>
                                      <p:cBhvr>
                                        <p:cTn id="45" dur="26">
                                          <p:stCondLst>
                                            <p:cond delay="65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</p:cBhvr>
                                      <p:to x="100000" y="60000"/>
                                    </p:animScale>
                                    <p:animScale>
                                      <p:cBhvr>
                                        <p:cTn id="46" dur="166" decel="50000">
                                          <p:stCondLst>
                                            <p:cond delay="676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47" dur="26">
                                          <p:stCondLst>
                                            <p:cond delay="1312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</p:cBhvr>
                                      <p:to x="100000" y="80000"/>
                                    </p:animScale>
                                    <p:animScale>
                                      <p:cBhvr>
                                        <p:cTn id="48" dur="166" decel="50000">
                                          <p:stCondLst>
                                            <p:cond delay="1338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49" dur="26">
                                          <p:stCondLst>
                                            <p:cond delay="1642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</p:cBhvr>
                                      <p:to x="100000" y="90000"/>
                                    </p:animScale>
                                    <p:animScale>
                                      <p:cBhvr>
                                        <p:cTn id="50" dur="166" decel="50000">
                                          <p:stCondLst>
                                            <p:cond delay="1668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51" dur="26">
                                          <p:stCondLst>
                                            <p:cond delay="1808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</p:cBhvr>
                                      <p:to x="100000" y="95000"/>
                                    </p:animScale>
                                    <p:animScale>
                                      <p:cBhvr>
                                        <p:cTn id="52" dur="166" decel="50000">
                                          <p:stCondLst>
                                            <p:cond delay="1834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</p:cBhvr>
                                      <p:to x="100000" y="100000"/>
                                    </p:animScale>
                                  </p:childTnLst>
                                </p:cTn>
                              </p:par>
                              <p:par>
                                <p:cTn id="53" presetID="26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55" dur="58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56" dur="1822" tmFilter="0,0; 0.14,0.36; 0.43,0.73; 0.71,0.91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0.2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7" dur="664" tmFilter="0.0,0.0; 0.25,0.07; 0.50,0.2; 0.75,0.467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3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8" dur="664" tmFilter="0, 0; 0.125,0.2665; 0.25,0.4; 0.375,0.465; 0.5,0.5;  0.625,0.535; 0.75,0.6; 0.875,0.7335; 1,1">
                                          <p:stCondLst>
                                            <p:cond delay="664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9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9" dur="332" tmFilter="0, 0; 0.125,0.2665; 0.25,0.4; 0.375,0.465; 0.5,0.5;  0.625,0.535; 0.75,0.6; 0.875,0.7335; 1,1">
                                          <p:stCondLst>
                                            <p:cond delay="1324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27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0" dur="164" tmFilter="0, 0; 0.125,0.2665; 0.25,0.4; 0.375,0.465; 0.5,0.5;  0.625,0.535; 0.75,0.6; 0.875,0.7335; 1,1">
                                          <p:stCondLst>
                                            <p:cond delay="1656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81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Scale>
                                      <p:cBhvr>
                                        <p:cTn id="61" dur="26">
                                          <p:stCondLst>
                                            <p:cond delay="65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</p:cBhvr>
                                      <p:to x="100000" y="60000"/>
                                    </p:animScale>
                                    <p:animScale>
                                      <p:cBhvr>
                                        <p:cTn id="62" dur="166" decel="50000">
                                          <p:stCondLst>
                                            <p:cond delay="676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63" dur="26">
                                          <p:stCondLst>
                                            <p:cond delay="1312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</p:cBhvr>
                                      <p:to x="100000" y="80000"/>
                                    </p:animScale>
                                    <p:animScale>
                                      <p:cBhvr>
                                        <p:cTn id="64" dur="166" decel="50000">
                                          <p:stCondLst>
                                            <p:cond delay="1338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65" dur="26">
                                          <p:stCondLst>
                                            <p:cond delay="1642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</p:cBhvr>
                                      <p:to x="100000" y="90000"/>
                                    </p:animScale>
                                    <p:animScale>
                                      <p:cBhvr>
                                        <p:cTn id="66" dur="166" decel="50000">
                                          <p:stCondLst>
                                            <p:cond delay="1668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67" dur="26">
                                          <p:stCondLst>
                                            <p:cond delay="1808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</p:cBhvr>
                                      <p:to x="100000" y="95000"/>
                                    </p:animScale>
                                    <p:animScale>
                                      <p:cBhvr>
                                        <p:cTn id="68" dur="166" decel="50000">
                                          <p:stCondLst>
                                            <p:cond delay="1834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</p:cBhvr>
                                      <p:to x="100000" y="100000"/>
                                    </p:animScale>
                                  </p:childTnLst>
                                </p:cTn>
                              </p:par>
                              <p:par>
                                <p:cTn id="69" presetID="26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71" dur="58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72" dur="1822" tmFilter="0,0; 0.14,0.36; 0.43,0.73; 0.71,0.91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0.2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3" dur="664" tmFilter="0.0,0.0; 0.25,0.07; 0.50,0.2; 0.75,0.467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3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4" dur="664" tmFilter="0, 0; 0.125,0.2665; 0.25,0.4; 0.375,0.465; 0.5,0.5;  0.625,0.535; 0.75,0.6; 0.875,0.7335; 1,1">
                                          <p:stCondLst>
                                            <p:cond delay="664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9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5" dur="332" tmFilter="0, 0; 0.125,0.2665; 0.25,0.4; 0.375,0.465; 0.5,0.5;  0.625,0.535; 0.75,0.6; 0.875,0.7335; 1,1">
                                          <p:stCondLst>
                                            <p:cond delay="1324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27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6" dur="164" tmFilter="0, 0; 0.125,0.2665; 0.25,0.4; 0.375,0.465; 0.5,0.5;  0.625,0.535; 0.75,0.6; 0.875,0.7335; 1,1">
                                          <p:stCondLst>
                                            <p:cond delay="1656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81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Scale>
                                      <p:cBhvr>
                                        <p:cTn id="77" dur="26">
                                          <p:stCondLst>
                                            <p:cond delay="65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</p:cBhvr>
                                      <p:to x="100000" y="60000"/>
                                    </p:animScale>
                                    <p:animScale>
                                      <p:cBhvr>
                                        <p:cTn id="78" dur="166" decel="50000">
                                          <p:stCondLst>
                                            <p:cond delay="676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79" dur="26">
                                          <p:stCondLst>
                                            <p:cond delay="1312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</p:cBhvr>
                                      <p:to x="100000" y="80000"/>
                                    </p:animScale>
                                    <p:animScale>
                                      <p:cBhvr>
                                        <p:cTn id="80" dur="166" decel="50000">
                                          <p:stCondLst>
                                            <p:cond delay="1338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81" dur="26">
                                          <p:stCondLst>
                                            <p:cond delay="1642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</p:cBhvr>
                                      <p:to x="100000" y="90000"/>
                                    </p:animScale>
                                    <p:animScale>
                                      <p:cBhvr>
                                        <p:cTn id="82" dur="166" decel="50000">
                                          <p:stCondLst>
                                            <p:cond delay="1668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83" dur="26">
                                          <p:stCondLst>
                                            <p:cond delay="1808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</p:cBhvr>
                                      <p:to x="100000" y="95000"/>
                                    </p:animScale>
                                    <p:animScale>
                                      <p:cBhvr>
                                        <p:cTn id="84" dur="166" decel="50000">
                                          <p:stCondLst>
                                            <p:cond delay="1834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</p:cBhvr>
                                      <p:to x="100000" y="100000"/>
                                    </p:animScale>
                                  </p:childTnLst>
                                </p:cTn>
                              </p:par>
                              <p:par>
                                <p:cTn id="85" presetID="26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87" dur="58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8" dur="1822" tmFilter="0,0; 0.14,0.36; 0.43,0.73; 0.71,0.91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0.2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9" dur="664" tmFilter="0.0,0.0; 0.25,0.07; 0.50,0.2; 0.75,0.467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3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0" dur="664" tmFilter="0, 0; 0.125,0.2665; 0.25,0.4; 0.375,0.465; 0.5,0.5;  0.625,0.535; 0.75,0.6; 0.875,0.7335; 1,1">
                                          <p:stCondLst>
                                            <p:cond delay="664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9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1" dur="332" tmFilter="0, 0; 0.125,0.2665; 0.25,0.4; 0.375,0.465; 0.5,0.5;  0.625,0.535; 0.75,0.6; 0.875,0.7335; 1,1">
                                          <p:stCondLst>
                                            <p:cond delay="1324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27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2" dur="164" tmFilter="0, 0; 0.125,0.2665; 0.25,0.4; 0.375,0.465; 0.5,0.5;  0.625,0.535; 0.75,0.6; 0.875,0.7335; 1,1">
                                          <p:stCondLst>
                                            <p:cond delay="1656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81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Scale>
                                      <p:cBhvr>
                                        <p:cTn id="93" dur="26">
                                          <p:stCondLst>
                                            <p:cond delay="65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</p:cBhvr>
                                      <p:to x="100000" y="60000"/>
                                    </p:animScale>
                                    <p:animScale>
                                      <p:cBhvr>
                                        <p:cTn id="94" dur="166" decel="50000">
                                          <p:stCondLst>
                                            <p:cond delay="676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95" dur="26">
                                          <p:stCondLst>
                                            <p:cond delay="1312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</p:cBhvr>
                                      <p:to x="100000" y="80000"/>
                                    </p:animScale>
                                    <p:animScale>
                                      <p:cBhvr>
                                        <p:cTn id="96" dur="166" decel="50000">
                                          <p:stCondLst>
                                            <p:cond delay="1338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97" dur="26">
                                          <p:stCondLst>
                                            <p:cond delay="1642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</p:cBhvr>
                                      <p:to x="100000" y="90000"/>
                                    </p:animScale>
                                    <p:animScale>
                                      <p:cBhvr>
                                        <p:cTn id="98" dur="166" decel="50000">
                                          <p:stCondLst>
                                            <p:cond delay="1668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99" dur="26">
                                          <p:stCondLst>
                                            <p:cond delay="1808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</p:cBhvr>
                                      <p:to x="100000" y="95000"/>
                                    </p:animScale>
                                    <p:animScale>
                                      <p:cBhvr>
                                        <p:cTn id="100" dur="166" decel="50000">
                                          <p:stCondLst>
                                            <p:cond delay="1834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</p:cBhvr>
                                      <p:to x="100000" y="100000"/>
                                    </p:animScale>
                                  </p:childTnLst>
                                </p:cTn>
                              </p:par>
                              <p:par>
                                <p:cTn id="101" presetID="26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03" dur="58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04" dur="1822" tmFilter="0,0; 0.14,0.36; 0.43,0.73; 0.71,0.91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0.2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5" dur="664" tmFilter="0.0,0.0; 0.25,0.07; 0.50,0.2; 0.75,0.467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3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6" dur="664" tmFilter="0, 0; 0.125,0.2665; 0.25,0.4; 0.375,0.465; 0.5,0.5;  0.625,0.535; 0.75,0.6; 0.875,0.7335; 1,1">
                                          <p:stCondLst>
                                            <p:cond delay="664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9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7" dur="332" tmFilter="0, 0; 0.125,0.2665; 0.25,0.4; 0.375,0.465; 0.5,0.5;  0.625,0.535; 0.75,0.6; 0.875,0.7335; 1,1">
                                          <p:stCondLst>
                                            <p:cond delay="1324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27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8" dur="164" tmFilter="0, 0; 0.125,0.2665; 0.25,0.4; 0.375,0.465; 0.5,0.5;  0.625,0.535; 0.75,0.6; 0.875,0.7335; 1,1">
                                          <p:stCondLst>
                                            <p:cond delay="1656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81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Scale>
                                      <p:cBhvr>
                                        <p:cTn id="109" dur="26">
                                          <p:stCondLst>
                                            <p:cond delay="65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</p:cBhvr>
                                      <p:to x="100000" y="60000"/>
                                    </p:animScale>
                                    <p:animScale>
                                      <p:cBhvr>
                                        <p:cTn id="110" dur="166" decel="50000">
                                          <p:stCondLst>
                                            <p:cond delay="676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111" dur="26">
                                          <p:stCondLst>
                                            <p:cond delay="1312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</p:cBhvr>
                                      <p:to x="100000" y="80000"/>
                                    </p:animScale>
                                    <p:animScale>
                                      <p:cBhvr>
                                        <p:cTn id="112" dur="166" decel="50000">
                                          <p:stCondLst>
                                            <p:cond delay="1338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113" dur="26">
                                          <p:stCondLst>
                                            <p:cond delay="1642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</p:cBhvr>
                                      <p:to x="100000" y="90000"/>
                                    </p:animScale>
                                    <p:animScale>
                                      <p:cBhvr>
                                        <p:cTn id="114" dur="166" decel="50000">
                                          <p:stCondLst>
                                            <p:cond delay="1668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115" dur="26">
                                          <p:stCondLst>
                                            <p:cond delay="1808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</p:cBhvr>
                                      <p:to x="100000" y="95000"/>
                                    </p:animScale>
                                    <p:animScale>
                                      <p:cBhvr>
                                        <p:cTn id="116" dur="166" decel="50000">
                                          <p:stCondLst>
                                            <p:cond delay="1834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</p:cBhvr>
                                      <p:to x="100000" y="100000"/>
                                    </p:animScale>
                                  </p:childTnLst>
                                </p:cTn>
                              </p:par>
                              <p:par>
                                <p:cTn id="117" presetID="26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19" dur="58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20" dur="1822" tmFilter="0,0; 0.14,0.36; 0.43,0.73; 0.71,0.91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0.2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21" dur="664" tmFilter="0.0,0.0; 0.25,0.07; 0.50,0.2; 0.75,0.467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3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22" dur="664" tmFilter="0, 0; 0.125,0.2665; 0.25,0.4; 0.375,0.465; 0.5,0.5;  0.625,0.535; 0.75,0.6; 0.875,0.7335; 1,1">
                                          <p:stCondLst>
                                            <p:cond delay="664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9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23" dur="332" tmFilter="0, 0; 0.125,0.2665; 0.25,0.4; 0.375,0.465; 0.5,0.5;  0.625,0.535; 0.75,0.6; 0.875,0.7335; 1,1">
                                          <p:stCondLst>
                                            <p:cond delay="1324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27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24" dur="164" tmFilter="0, 0; 0.125,0.2665; 0.25,0.4; 0.375,0.465; 0.5,0.5;  0.625,0.535; 0.75,0.6; 0.875,0.7335; 1,1">
                                          <p:stCondLst>
                                            <p:cond delay="1656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81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Scale>
                                      <p:cBhvr>
                                        <p:cTn id="125" dur="26">
                                          <p:stCondLst>
                                            <p:cond delay="65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</p:cBhvr>
                                      <p:to x="100000" y="60000"/>
                                    </p:animScale>
                                    <p:animScale>
                                      <p:cBhvr>
                                        <p:cTn id="126" dur="166" decel="50000">
                                          <p:stCondLst>
                                            <p:cond delay="676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127" dur="26">
                                          <p:stCondLst>
                                            <p:cond delay="1312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</p:cBhvr>
                                      <p:to x="100000" y="80000"/>
                                    </p:animScale>
                                    <p:animScale>
                                      <p:cBhvr>
                                        <p:cTn id="128" dur="166" decel="50000">
                                          <p:stCondLst>
                                            <p:cond delay="1338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129" dur="26">
                                          <p:stCondLst>
                                            <p:cond delay="1642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</p:cBhvr>
                                      <p:to x="100000" y="90000"/>
                                    </p:animScale>
                                    <p:animScale>
                                      <p:cBhvr>
                                        <p:cTn id="130" dur="166" decel="50000">
                                          <p:stCondLst>
                                            <p:cond delay="1668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131" dur="26">
                                          <p:stCondLst>
                                            <p:cond delay="1808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</p:cBhvr>
                                      <p:to x="100000" y="95000"/>
                                    </p:animScale>
                                    <p:animScale>
                                      <p:cBhvr>
                                        <p:cTn id="132" dur="166" decel="50000">
                                          <p:stCondLst>
                                            <p:cond delay="1834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</p:cBhvr>
                                      <p:to x="100000" y="100000"/>
                                    </p:animScale>
                                  </p:childTnLst>
                                </p:cTn>
                              </p:par>
                              <p:par>
                                <p:cTn id="133" presetID="26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35" dur="58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36" dur="1822" tmFilter="0,0; 0.14,0.36; 0.43,0.73; 0.71,0.91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0.2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7" dur="664" tmFilter="0.0,0.0; 0.25,0.07; 0.50,0.2; 0.75,0.467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3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8" dur="664" tmFilter="0, 0; 0.125,0.2665; 0.25,0.4; 0.375,0.465; 0.5,0.5;  0.625,0.535; 0.75,0.6; 0.875,0.7335; 1,1">
                                          <p:stCondLst>
                                            <p:cond delay="664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9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9" dur="332" tmFilter="0, 0; 0.125,0.2665; 0.25,0.4; 0.375,0.465; 0.5,0.5;  0.625,0.535; 0.75,0.6; 0.875,0.7335; 1,1">
                                          <p:stCondLst>
                                            <p:cond delay="1324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27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0" dur="164" tmFilter="0, 0; 0.125,0.2665; 0.25,0.4; 0.375,0.465; 0.5,0.5;  0.625,0.535; 0.75,0.6; 0.875,0.7335; 1,1">
                                          <p:stCondLst>
                                            <p:cond delay="1656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81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Scale>
                                      <p:cBhvr>
                                        <p:cTn id="141" dur="26">
                                          <p:stCondLst>
                                            <p:cond delay="65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</p:cBhvr>
                                      <p:to x="100000" y="60000"/>
                                    </p:animScale>
                                    <p:animScale>
                                      <p:cBhvr>
                                        <p:cTn id="142" dur="166" decel="50000">
                                          <p:stCondLst>
                                            <p:cond delay="676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143" dur="26">
                                          <p:stCondLst>
                                            <p:cond delay="1312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</p:cBhvr>
                                      <p:to x="100000" y="80000"/>
                                    </p:animScale>
                                    <p:animScale>
                                      <p:cBhvr>
                                        <p:cTn id="144" dur="166" decel="50000">
                                          <p:stCondLst>
                                            <p:cond delay="1338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145" dur="26">
                                          <p:stCondLst>
                                            <p:cond delay="1642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</p:cBhvr>
                                      <p:to x="100000" y="90000"/>
                                    </p:animScale>
                                    <p:animScale>
                                      <p:cBhvr>
                                        <p:cTn id="146" dur="166" decel="50000">
                                          <p:stCondLst>
                                            <p:cond delay="1668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147" dur="26">
                                          <p:stCondLst>
                                            <p:cond delay="1808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</p:cBhvr>
                                      <p:to x="100000" y="95000"/>
                                    </p:animScale>
                                    <p:animScale>
                                      <p:cBhvr>
                                        <p:cTn id="148" dur="166" decel="50000">
                                          <p:stCondLst>
                                            <p:cond delay="1834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</p:cBhvr>
                                      <p:to x="100000" y="100000"/>
                                    </p:animScale>
                                  </p:childTnLst>
                                </p:cTn>
                              </p:par>
                              <p:par>
                                <p:cTn id="149" presetID="26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51" dur="58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52" dur="1822" tmFilter="0,0; 0.14,0.36; 0.43,0.73; 0.71,0.91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0.2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3" dur="664" tmFilter="0.0,0.0; 0.25,0.07; 0.50,0.2; 0.75,0.467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3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4" dur="664" tmFilter="0, 0; 0.125,0.2665; 0.25,0.4; 0.375,0.465; 0.5,0.5;  0.625,0.535; 0.75,0.6; 0.875,0.7335; 1,1">
                                          <p:stCondLst>
                                            <p:cond delay="664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9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5" dur="332" tmFilter="0, 0; 0.125,0.2665; 0.25,0.4; 0.375,0.465; 0.5,0.5;  0.625,0.535; 0.75,0.6; 0.875,0.7335; 1,1">
                                          <p:stCondLst>
                                            <p:cond delay="1324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27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6" dur="164" tmFilter="0, 0; 0.125,0.2665; 0.25,0.4; 0.375,0.465; 0.5,0.5;  0.625,0.535; 0.75,0.6; 0.875,0.7335; 1,1">
                                          <p:stCondLst>
                                            <p:cond delay="1656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81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Scale>
                                      <p:cBhvr>
                                        <p:cTn id="157" dur="26">
                                          <p:stCondLst>
                                            <p:cond delay="65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</p:cBhvr>
                                      <p:to x="100000" y="60000"/>
                                    </p:animScale>
                                    <p:animScale>
                                      <p:cBhvr>
                                        <p:cTn id="158" dur="166" decel="50000">
                                          <p:stCondLst>
                                            <p:cond delay="676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159" dur="26">
                                          <p:stCondLst>
                                            <p:cond delay="1312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</p:cBhvr>
                                      <p:to x="100000" y="80000"/>
                                    </p:animScale>
                                    <p:animScale>
                                      <p:cBhvr>
                                        <p:cTn id="160" dur="166" decel="50000">
                                          <p:stCondLst>
                                            <p:cond delay="1338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161" dur="26">
                                          <p:stCondLst>
                                            <p:cond delay="1642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</p:cBhvr>
                                      <p:to x="100000" y="90000"/>
                                    </p:animScale>
                                    <p:animScale>
                                      <p:cBhvr>
                                        <p:cTn id="162" dur="166" decel="50000">
                                          <p:stCondLst>
                                            <p:cond delay="1668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163" dur="26">
                                          <p:stCondLst>
                                            <p:cond delay="1808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</p:cBhvr>
                                      <p:to x="100000" y="95000"/>
                                    </p:animScale>
                                    <p:animScale>
                                      <p:cBhvr>
                                        <p:cTn id="164" dur="166" decel="50000">
                                          <p:stCondLst>
                                            <p:cond delay="1834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</p:cBhvr>
                                      <p:to x="100000" y="100000"/>
                                    </p:animScale>
                                  </p:childTnLst>
                                </p:cTn>
                              </p:par>
                              <p:par>
                                <p:cTn id="165" presetID="26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67" dur="58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68" dur="1822" tmFilter="0,0; 0.14,0.36; 0.43,0.73; 0.71,0.91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0.2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9" dur="664" tmFilter="0.0,0.0; 0.25,0.07; 0.50,0.2; 0.75,0.467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3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70" dur="664" tmFilter="0, 0; 0.125,0.2665; 0.25,0.4; 0.375,0.465; 0.5,0.5;  0.625,0.535; 0.75,0.6; 0.875,0.7335; 1,1">
                                          <p:stCondLst>
                                            <p:cond delay="664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9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71" dur="332" tmFilter="0, 0; 0.125,0.2665; 0.25,0.4; 0.375,0.465; 0.5,0.5;  0.625,0.535; 0.75,0.6; 0.875,0.7335; 1,1">
                                          <p:stCondLst>
                                            <p:cond delay="1324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27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72" dur="164" tmFilter="0, 0; 0.125,0.2665; 0.25,0.4; 0.375,0.465; 0.5,0.5;  0.625,0.535; 0.75,0.6; 0.875,0.7335; 1,1">
                                          <p:stCondLst>
                                            <p:cond delay="1656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81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Scale>
                                      <p:cBhvr>
                                        <p:cTn id="173" dur="26">
                                          <p:stCondLst>
                                            <p:cond delay="65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</p:cBhvr>
                                      <p:to x="100000" y="60000"/>
                                    </p:animScale>
                                    <p:animScale>
                                      <p:cBhvr>
                                        <p:cTn id="174" dur="166" decel="50000">
                                          <p:stCondLst>
                                            <p:cond delay="676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175" dur="26">
                                          <p:stCondLst>
                                            <p:cond delay="1312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</p:cBhvr>
                                      <p:to x="100000" y="80000"/>
                                    </p:animScale>
                                    <p:animScale>
                                      <p:cBhvr>
                                        <p:cTn id="176" dur="166" decel="50000">
                                          <p:stCondLst>
                                            <p:cond delay="1338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177" dur="26">
                                          <p:stCondLst>
                                            <p:cond delay="1642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</p:cBhvr>
                                      <p:to x="100000" y="90000"/>
                                    </p:animScale>
                                    <p:animScale>
                                      <p:cBhvr>
                                        <p:cTn id="178" dur="166" decel="50000">
                                          <p:stCondLst>
                                            <p:cond delay="1668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179" dur="26">
                                          <p:stCondLst>
                                            <p:cond delay="1808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</p:cBhvr>
                                      <p:to x="100000" y="95000"/>
                                    </p:animScale>
                                    <p:animScale>
                                      <p:cBhvr>
                                        <p:cTn id="180" dur="166" decel="50000">
                                          <p:stCondLst>
                                            <p:cond delay="1834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</p:cBhvr>
                                      <p:to x="100000" y="100000"/>
                                    </p:animScale>
                                  </p:childTnLst>
                                </p:cTn>
                              </p:par>
                              <p:par>
                                <p:cTn id="181" presetID="26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83" dur="58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84" dur="1822" tmFilter="0,0; 0.14,0.36; 0.43,0.73; 0.71,0.91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0.2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85" dur="664" tmFilter="0.0,0.0; 0.25,0.07; 0.50,0.2; 0.75,0.467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3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86" dur="664" tmFilter="0, 0; 0.125,0.2665; 0.25,0.4; 0.375,0.465; 0.5,0.5;  0.625,0.535; 0.75,0.6; 0.875,0.7335; 1,1">
                                          <p:stCondLst>
                                            <p:cond delay="664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9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87" dur="332" tmFilter="0, 0; 0.125,0.2665; 0.25,0.4; 0.375,0.465; 0.5,0.5;  0.625,0.535; 0.75,0.6; 0.875,0.7335; 1,1">
                                          <p:stCondLst>
                                            <p:cond delay="1324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27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88" dur="164" tmFilter="0, 0; 0.125,0.2665; 0.25,0.4; 0.375,0.465; 0.5,0.5;  0.625,0.535; 0.75,0.6; 0.875,0.7335; 1,1">
                                          <p:stCondLst>
                                            <p:cond delay="1656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81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Scale>
                                      <p:cBhvr>
                                        <p:cTn id="189" dur="26">
                                          <p:stCondLst>
                                            <p:cond delay="65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</p:cBhvr>
                                      <p:to x="100000" y="60000"/>
                                    </p:animScale>
                                    <p:animScale>
                                      <p:cBhvr>
                                        <p:cTn id="190" dur="166" decel="50000">
                                          <p:stCondLst>
                                            <p:cond delay="676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191" dur="26">
                                          <p:stCondLst>
                                            <p:cond delay="1312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</p:cBhvr>
                                      <p:to x="100000" y="80000"/>
                                    </p:animScale>
                                    <p:animScale>
                                      <p:cBhvr>
                                        <p:cTn id="192" dur="166" decel="50000">
                                          <p:stCondLst>
                                            <p:cond delay="1338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193" dur="26">
                                          <p:stCondLst>
                                            <p:cond delay="1642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</p:cBhvr>
                                      <p:to x="100000" y="90000"/>
                                    </p:animScale>
                                    <p:animScale>
                                      <p:cBhvr>
                                        <p:cTn id="194" dur="166" decel="50000">
                                          <p:stCondLst>
                                            <p:cond delay="1668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195" dur="26">
                                          <p:stCondLst>
                                            <p:cond delay="1808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</p:cBhvr>
                                      <p:to x="100000" y="95000"/>
                                    </p:animScale>
                                    <p:animScale>
                                      <p:cBhvr>
                                        <p:cTn id="196" dur="166" decel="50000">
                                          <p:stCondLst>
                                            <p:cond delay="1834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</p:cBhvr>
                                      <p:to x="100000" y="100000"/>
                                    </p:animScale>
                                  </p:childTnLst>
                                </p:cTn>
                              </p:par>
                              <p:par>
                                <p:cTn id="197" presetID="26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99" dur="58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00" dur="1822" tmFilter="0,0; 0.14,0.36; 0.43,0.73; 0.71,0.91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0.2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01" dur="664" tmFilter="0.0,0.0; 0.25,0.07; 0.50,0.2; 0.75,0.467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3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02" dur="664" tmFilter="0, 0; 0.125,0.2665; 0.25,0.4; 0.375,0.465; 0.5,0.5;  0.625,0.535; 0.75,0.6; 0.875,0.7335; 1,1">
                                          <p:stCondLst>
                                            <p:cond delay="664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9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03" dur="332" tmFilter="0, 0; 0.125,0.2665; 0.25,0.4; 0.375,0.465; 0.5,0.5;  0.625,0.535; 0.75,0.6; 0.875,0.7335; 1,1">
                                          <p:stCondLst>
                                            <p:cond delay="1324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27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04" dur="164" tmFilter="0, 0; 0.125,0.2665; 0.25,0.4; 0.375,0.465; 0.5,0.5;  0.625,0.535; 0.75,0.6; 0.875,0.7335; 1,1">
                                          <p:stCondLst>
                                            <p:cond delay="1656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81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Scale>
                                      <p:cBhvr>
                                        <p:cTn id="205" dur="26">
                                          <p:stCondLst>
                                            <p:cond delay="65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</p:cBhvr>
                                      <p:to x="100000" y="60000"/>
                                    </p:animScale>
                                    <p:animScale>
                                      <p:cBhvr>
                                        <p:cTn id="206" dur="166" decel="50000">
                                          <p:stCondLst>
                                            <p:cond delay="676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207" dur="26">
                                          <p:stCondLst>
                                            <p:cond delay="1312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</p:cBhvr>
                                      <p:to x="100000" y="80000"/>
                                    </p:animScale>
                                    <p:animScale>
                                      <p:cBhvr>
                                        <p:cTn id="208" dur="166" decel="50000">
                                          <p:stCondLst>
                                            <p:cond delay="1338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209" dur="26">
                                          <p:stCondLst>
                                            <p:cond delay="1642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</p:cBhvr>
                                      <p:to x="100000" y="90000"/>
                                    </p:animScale>
                                    <p:animScale>
                                      <p:cBhvr>
                                        <p:cTn id="210" dur="166" decel="50000">
                                          <p:stCondLst>
                                            <p:cond delay="1668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211" dur="26">
                                          <p:stCondLst>
                                            <p:cond delay="1808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</p:cBhvr>
                                      <p:to x="100000" y="95000"/>
                                    </p:animScale>
                                    <p:animScale>
                                      <p:cBhvr>
                                        <p:cTn id="212" dur="166" decel="50000">
                                          <p:stCondLst>
                                            <p:cond delay="1834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</p:cBhvr>
                                      <p:to x="100000" y="100000"/>
                                    </p:animScale>
                                  </p:childTnLst>
                                </p:cTn>
                              </p:par>
                              <p:par>
                                <p:cTn id="213" presetID="26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215" dur="58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16" dur="1822" tmFilter="0,0; 0.14,0.36; 0.43,0.73; 0.71,0.91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0.2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17" dur="664" tmFilter="0.0,0.0; 0.25,0.07; 0.50,0.2; 0.75,0.467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3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18" dur="664" tmFilter="0, 0; 0.125,0.2665; 0.25,0.4; 0.375,0.465; 0.5,0.5;  0.625,0.535; 0.75,0.6; 0.875,0.7335; 1,1">
                                          <p:stCondLst>
                                            <p:cond delay="664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9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19" dur="332" tmFilter="0, 0; 0.125,0.2665; 0.25,0.4; 0.375,0.465; 0.5,0.5;  0.625,0.535; 0.75,0.6; 0.875,0.7335; 1,1">
                                          <p:stCondLst>
                                            <p:cond delay="1324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27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20" dur="164" tmFilter="0, 0; 0.125,0.2665; 0.25,0.4; 0.375,0.465; 0.5,0.5;  0.625,0.535; 0.75,0.6; 0.875,0.7335; 1,1">
                                          <p:stCondLst>
                                            <p:cond delay="1656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81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Scale>
                                      <p:cBhvr>
                                        <p:cTn id="221" dur="26">
                                          <p:stCondLst>
                                            <p:cond delay="65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</p:cBhvr>
                                      <p:to x="100000" y="60000"/>
                                    </p:animScale>
                                    <p:animScale>
                                      <p:cBhvr>
                                        <p:cTn id="222" dur="166" decel="50000">
                                          <p:stCondLst>
                                            <p:cond delay="676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223" dur="26">
                                          <p:stCondLst>
                                            <p:cond delay="1312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</p:cBhvr>
                                      <p:to x="100000" y="80000"/>
                                    </p:animScale>
                                    <p:animScale>
                                      <p:cBhvr>
                                        <p:cTn id="224" dur="166" decel="50000">
                                          <p:stCondLst>
                                            <p:cond delay="1338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225" dur="26">
                                          <p:stCondLst>
                                            <p:cond delay="1642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</p:cBhvr>
                                      <p:to x="100000" y="90000"/>
                                    </p:animScale>
                                    <p:animScale>
                                      <p:cBhvr>
                                        <p:cTn id="226" dur="166" decel="50000">
                                          <p:stCondLst>
                                            <p:cond delay="1668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227" dur="26">
                                          <p:stCondLst>
                                            <p:cond delay="1808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</p:cBhvr>
                                      <p:to x="100000" y="95000"/>
                                    </p:animScale>
                                    <p:animScale>
                                      <p:cBhvr>
                                        <p:cTn id="228" dur="166" decel="50000">
                                          <p:stCondLst>
                                            <p:cond delay="1834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</p:cBhvr>
                                      <p:to x="100000" y="100000"/>
                                    </p:animScale>
                                  </p:childTnLst>
                                </p:cTn>
                              </p:par>
                              <p:par>
                                <p:cTn id="229" presetID="26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231" dur="58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32" dur="1822" tmFilter="0,0; 0.14,0.36; 0.43,0.73; 0.71,0.91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0.2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3" dur="664" tmFilter="0.0,0.0; 0.25,0.07; 0.50,0.2; 0.75,0.467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3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4" dur="664" tmFilter="0, 0; 0.125,0.2665; 0.25,0.4; 0.375,0.465; 0.5,0.5;  0.625,0.535; 0.75,0.6; 0.875,0.7335; 1,1">
                                          <p:stCondLst>
                                            <p:cond delay="664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9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5" dur="332" tmFilter="0, 0; 0.125,0.2665; 0.25,0.4; 0.375,0.465; 0.5,0.5;  0.625,0.535; 0.75,0.6; 0.875,0.7335; 1,1">
                                          <p:stCondLst>
                                            <p:cond delay="1324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27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6" dur="164" tmFilter="0, 0; 0.125,0.2665; 0.25,0.4; 0.375,0.465; 0.5,0.5;  0.625,0.535; 0.75,0.6; 0.875,0.7335; 1,1">
                                          <p:stCondLst>
                                            <p:cond delay="1656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81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Scale>
                                      <p:cBhvr>
                                        <p:cTn id="237" dur="26">
                                          <p:stCondLst>
                                            <p:cond delay="65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</p:cBhvr>
                                      <p:to x="100000" y="60000"/>
                                    </p:animScale>
                                    <p:animScale>
                                      <p:cBhvr>
                                        <p:cTn id="238" dur="166" decel="50000">
                                          <p:stCondLst>
                                            <p:cond delay="676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239" dur="26">
                                          <p:stCondLst>
                                            <p:cond delay="1312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</p:cBhvr>
                                      <p:to x="100000" y="80000"/>
                                    </p:animScale>
                                    <p:animScale>
                                      <p:cBhvr>
                                        <p:cTn id="240" dur="166" decel="50000">
                                          <p:stCondLst>
                                            <p:cond delay="1338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241" dur="26">
                                          <p:stCondLst>
                                            <p:cond delay="1642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</p:cBhvr>
                                      <p:to x="100000" y="90000"/>
                                    </p:animScale>
                                    <p:animScale>
                                      <p:cBhvr>
                                        <p:cTn id="242" dur="166" decel="50000">
                                          <p:stCondLst>
                                            <p:cond delay="1668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243" dur="26">
                                          <p:stCondLst>
                                            <p:cond delay="1808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</p:cBhvr>
                                      <p:to x="100000" y="95000"/>
                                    </p:animScale>
                                    <p:animScale>
                                      <p:cBhvr>
                                        <p:cTn id="244" dur="166" decel="50000">
                                          <p:stCondLst>
                                            <p:cond delay="1834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</p:cBhvr>
                                      <p:to x="100000" y="100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45" fill="hold">
                      <p:stCondLst>
                        <p:cond delay="indefinite"/>
                      </p:stCondLst>
                      <p:childTnLst>
                        <p:par>
                          <p:cTn id="246" fill="hold">
                            <p:stCondLst>
                              <p:cond delay="0"/>
                            </p:stCondLst>
                            <p:childTnLst>
                              <p:par>
                                <p:cTn id="247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49" dur="5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50" dur="5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51" dur="50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2" fill="hold">
                      <p:stCondLst>
                        <p:cond delay="indefinite"/>
                      </p:stCondLst>
                      <p:childTnLst>
                        <p:par>
                          <p:cTn id="253" fill="hold">
                            <p:stCondLst>
                              <p:cond delay="0"/>
                            </p:stCondLst>
                            <p:childTnLst>
                              <p:par>
                                <p:cTn id="254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9" grpId="0" animBg="1"/>
      <p:bldP spid="10" grpId="0" animBg="1"/>
      <p:bldP spid="11" grpId="0" animBg="1"/>
      <p:bldP spid="12" grpId="0" animBg="1"/>
      <p:bldP spid="13" grpId="0" animBg="1"/>
      <p:bldP spid="15" grpId="0" animBg="1"/>
      <p:bldP spid="16" grpId="0" animBg="1"/>
      <p:bldP spid="17" grpId="0"/>
      <p:bldP spid="18" grpId="0"/>
      <p:bldP spid="19" grpId="0"/>
      <p:bldP spid="20" grpId="0"/>
      <p:bldP spid="21" grpId="0"/>
      <p:bldP spid="22" grpId="0"/>
      <p:bldP spid="23" grpId="0"/>
      <p:bldP spid="24" grpId="0" animBg="1"/>
      <p:bldP spid="25" grpId="0" animBg="1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10F38DB-38A7-75D6-F356-F3F202E4966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Benefits of Ephemeral LV’s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F8C4DBB9-12E6-C025-E8D4-4C6147843A44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430547"/>
            <a:ext cx="5407325" cy="4351338"/>
          </a:xfrm>
        </p:spPr>
        <p:txBody>
          <a:bodyPr/>
          <a:lstStyle/>
          <a:p>
            <a:pPr marL="514350" indent="-514350">
              <a:buFont typeface="+mj-lt"/>
              <a:buAutoNum type="arabicPeriod"/>
            </a:pPr>
            <a:r>
              <a:rPr lang="en-US" dirty="0"/>
              <a:t>Improved Job Isolation</a:t>
            </a:r>
          </a:p>
          <a:p>
            <a:pPr marL="514350" indent="-514350">
              <a:buFont typeface="+mj-lt"/>
              <a:buAutoNum type="arabicPeriod"/>
            </a:pPr>
            <a:r>
              <a:rPr lang="en-US" dirty="0"/>
              <a:t>Improved Disk Management</a:t>
            </a:r>
          </a:p>
          <a:p>
            <a:pPr marL="514350" indent="-514350">
              <a:buFont typeface="+mj-lt"/>
              <a:buAutoNum type="arabicPeriod"/>
            </a:pPr>
            <a:r>
              <a:rPr lang="en-US" dirty="0"/>
              <a:t>Improved Reporting</a:t>
            </a:r>
          </a:p>
          <a:p>
            <a:pPr marL="514350" indent="-514350">
              <a:buFont typeface="+mj-lt"/>
              <a:buAutoNum type="arabicPeriod"/>
            </a:pPr>
            <a:r>
              <a:rPr lang="en-US" dirty="0"/>
              <a:t>Improved EP Efficiency</a:t>
            </a:r>
          </a:p>
          <a:p>
            <a:pPr marL="514350" indent="-514350">
              <a:buFont typeface="+mj-lt"/>
              <a:buAutoNum type="arabicPeriod"/>
            </a:pPr>
            <a:r>
              <a:rPr lang="en-US" dirty="0"/>
              <a:t>Data Encryption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0153365D-7561-D29C-E149-1019AB90C63F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892504" y="1430547"/>
            <a:ext cx="3996905" cy="3996905"/>
          </a:xfrm>
          <a:prstGeom prst="rect">
            <a:avLst/>
          </a:prstGeom>
        </p:spPr>
      </p:pic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87CBD96F-9CBD-349B-9482-D22A6283BA1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June 4, 2025</a:t>
            </a:r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A5C14494-E0C1-2592-7809-169286DF62F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Cole Bollig - HTCSS Developer</a:t>
            </a:r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68029EA6-242D-F863-08B0-A1BB2898E0D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AE93352-D2C7-9A40-8018-22D224478B69}" type="slidenum">
              <a:rPr lang="en-US" smtClean="0"/>
              <a:t>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56481804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10F38DB-38A7-75D6-F356-F3F202E4966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Benefit: Improved Job Isolation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F8C4DBB9-12E6-C025-E8D4-4C6147843A44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441799"/>
            <a:ext cx="6502879" cy="3432126"/>
          </a:xfrm>
        </p:spPr>
        <p:txBody>
          <a:bodyPr>
            <a:normAutofit/>
          </a:bodyPr>
          <a:lstStyle/>
          <a:p>
            <a:r>
              <a:rPr lang="en-US" dirty="0"/>
              <a:t>Each job runs in its own filesystem.</a:t>
            </a:r>
          </a:p>
          <a:p>
            <a:pPr lvl="1"/>
            <a:r>
              <a:rPr lang="en-US" dirty="0"/>
              <a:t>The FS lives in the ephemeral LV created for the job.</a:t>
            </a:r>
          </a:p>
          <a:p>
            <a:r>
              <a:rPr lang="en-US" dirty="0"/>
              <a:t>Make the FS only visible to the user job with </a:t>
            </a:r>
            <a:r>
              <a:rPr lang="en-US" dirty="0">
                <a:solidFill>
                  <a:srgbClr val="FF0000"/>
                </a:solidFill>
              </a:rPr>
              <a:t>LVM_HIDE_MOUNT</a:t>
            </a:r>
          </a:p>
          <a:p>
            <a:pPr lvl="1"/>
            <a:r>
              <a:rPr lang="en-US" dirty="0"/>
              <a:t>Note: This option does not play well with </a:t>
            </a:r>
            <a:r>
              <a:rPr lang="en-US"/>
              <a:t>VM or </a:t>
            </a:r>
            <a:r>
              <a:rPr lang="en-US" dirty="0"/>
              <a:t>Docker Universe Jobs!</a:t>
            </a:r>
          </a:p>
          <a:p>
            <a:pPr lvl="1"/>
            <a:r>
              <a:rPr lang="en-US" dirty="0"/>
              <a:t>Default is </a:t>
            </a:r>
            <a:r>
              <a:rPr lang="en-US" dirty="0">
                <a:solidFill>
                  <a:srgbClr val="FF0000"/>
                </a:solidFill>
              </a:rPr>
              <a:t>AUTO</a:t>
            </a:r>
          </a:p>
        </p:txBody>
      </p:sp>
      <p:sp>
        <p:nvSpPr>
          <p:cNvPr id="4" name="Rectangle 3">
            <a:extLst>
              <a:ext uri="{FF2B5EF4-FFF2-40B4-BE49-F238E27FC236}">
                <a16:creationId xmlns:a16="http://schemas.microsoft.com/office/drawing/2014/main" id="{8F9B2FDB-6098-0355-A00B-49F37AFEDF9C}"/>
              </a:ext>
            </a:extLst>
          </p:cNvPr>
          <p:cNvSpPr/>
          <p:nvPr/>
        </p:nvSpPr>
        <p:spPr>
          <a:xfrm>
            <a:off x="7453223" y="1359120"/>
            <a:ext cx="4133490" cy="4964042"/>
          </a:xfrm>
          <a:prstGeom prst="rect">
            <a:avLst/>
          </a:prstGeom>
          <a:solidFill>
            <a:schemeClr val="accent1">
              <a:lumMod val="20000"/>
              <a:lumOff val="80000"/>
            </a:schemeClr>
          </a:solidFill>
          <a:ln w="38100"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" name="Rectangle 4">
            <a:extLst>
              <a:ext uri="{FF2B5EF4-FFF2-40B4-BE49-F238E27FC236}">
                <a16:creationId xmlns:a16="http://schemas.microsoft.com/office/drawing/2014/main" id="{FD940E8F-6698-0484-DDE2-7B6CF3A4DC3E}"/>
              </a:ext>
            </a:extLst>
          </p:cNvPr>
          <p:cNvSpPr/>
          <p:nvPr/>
        </p:nvSpPr>
        <p:spPr>
          <a:xfrm>
            <a:off x="7548293" y="4497026"/>
            <a:ext cx="1871932" cy="1086927"/>
          </a:xfrm>
          <a:prstGeom prst="rect">
            <a:avLst/>
          </a:prstGeom>
          <a:ln w="28575"/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Todd’s Job</a:t>
            </a:r>
          </a:p>
        </p:txBody>
      </p:sp>
      <p:sp>
        <p:nvSpPr>
          <p:cNvPr id="6" name="Rectangle 5">
            <a:extLst>
              <a:ext uri="{FF2B5EF4-FFF2-40B4-BE49-F238E27FC236}">
                <a16:creationId xmlns:a16="http://schemas.microsoft.com/office/drawing/2014/main" id="{A1409428-CBB2-F10A-1DC2-EA1D5C45617E}"/>
              </a:ext>
            </a:extLst>
          </p:cNvPr>
          <p:cNvSpPr/>
          <p:nvPr/>
        </p:nvSpPr>
        <p:spPr>
          <a:xfrm>
            <a:off x="7548293" y="1858822"/>
            <a:ext cx="3943349" cy="2518914"/>
          </a:xfrm>
          <a:prstGeom prst="rect">
            <a:avLst/>
          </a:prstGeom>
          <a:ln w="28575"/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Miron’s Job</a:t>
            </a:r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BA9538D7-4776-7989-D3D4-2B7150C93A7E}"/>
              </a:ext>
            </a:extLst>
          </p:cNvPr>
          <p:cNvSpPr/>
          <p:nvPr/>
        </p:nvSpPr>
        <p:spPr>
          <a:xfrm>
            <a:off x="9532369" y="4497026"/>
            <a:ext cx="936686" cy="834829"/>
          </a:xfrm>
          <a:prstGeom prst="rect">
            <a:avLst/>
          </a:prstGeom>
          <a:solidFill>
            <a:schemeClr val="accent1">
              <a:lumMod val="20000"/>
              <a:lumOff val="80000"/>
            </a:schemeClr>
          </a:solidFill>
          <a:ln w="28575">
            <a:prstDash val="sysDot"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>
                <a:solidFill>
                  <a:schemeClr val="tx1"/>
                </a:solidFill>
              </a:rPr>
              <a:t>Cole’s Job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DE0E89DA-6F06-FBBF-01FD-4EB56914F003}"/>
              </a:ext>
            </a:extLst>
          </p:cNvPr>
          <p:cNvSpPr txBox="1"/>
          <p:nvPr/>
        </p:nvSpPr>
        <p:spPr>
          <a:xfrm>
            <a:off x="7723427" y="1274047"/>
            <a:ext cx="3593082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200" dirty="0"/>
              <a:t>Execution Point (EP)</a:t>
            </a: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B089D92F-102B-EFAB-579C-CB88C7F863B1}"/>
              </a:ext>
            </a:extLst>
          </p:cNvPr>
          <p:cNvSpPr txBox="1"/>
          <p:nvPr/>
        </p:nvSpPr>
        <p:spPr>
          <a:xfrm>
            <a:off x="2022894" y="4855823"/>
            <a:ext cx="413349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hlinkClick r:id="rId3"/>
              </a:rPr>
              <a:t>Configuration Knob - LVM_HIDE_MOUNT</a:t>
            </a:r>
            <a:endParaRPr lang="en-US" dirty="0"/>
          </a:p>
        </p:txBody>
      </p:sp>
      <p:sp>
        <p:nvSpPr>
          <p:cNvPr id="8" name="Date Placeholder 7">
            <a:extLst>
              <a:ext uri="{FF2B5EF4-FFF2-40B4-BE49-F238E27FC236}">
                <a16:creationId xmlns:a16="http://schemas.microsoft.com/office/drawing/2014/main" id="{097EF23A-5D8E-9F80-6FC8-1C83719F2FA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June 4, 2025</a:t>
            </a:r>
          </a:p>
        </p:txBody>
      </p:sp>
      <p:sp>
        <p:nvSpPr>
          <p:cNvPr id="11" name="Footer Placeholder 10">
            <a:extLst>
              <a:ext uri="{FF2B5EF4-FFF2-40B4-BE49-F238E27FC236}">
                <a16:creationId xmlns:a16="http://schemas.microsoft.com/office/drawing/2014/main" id="{D6EF31EF-BFE0-D81B-7ED0-F4E67BCA843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Cole Bollig - HTCSS Developer</a:t>
            </a:r>
          </a:p>
        </p:txBody>
      </p:sp>
      <p:sp>
        <p:nvSpPr>
          <p:cNvPr id="12" name="Slide Number Placeholder 11">
            <a:extLst>
              <a:ext uri="{FF2B5EF4-FFF2-40B4-BE49-F238E27FC236}">
                <a16:creationId xmlns:a16="http://schemas.microsoft.com/office/drawing/2014/main" id="{EAC601AD-763A-79BE-82C2-53F04648EE3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AE93352-D2C7-9A40-8018-22D224478B69}" type="slidenum">
              <a:rPr lang="en-US" smtClean="0"/>
              <a:t>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16537934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10F38DB-38A7-75D6-F356-F3F202E4966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/>
              <a:t>Benefit: Improved Disk Management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F8C4DBB9-12E6-C025-E8D4-4C6147843A44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424562"/>
            <a:ext cx="7201619" cy="2803921"/>
          </a:xfrm>
        </p:spPr>
        <p:txBody>
          <a:bodyPr>
            <a:normAutofit/>
          </a:bodyPr>
          <a:lstStyle/>
          <a:p>
            <a:r>
              <a:rPr lang="en-US" dirty="0"/>
              <a:t>Jobs get what they ask for!</a:t>
            </a:r>
          </a:p>
          <a:p>
            <a:r>
              <a:rPr lang="en-US" dirty="0"/>
              <a:t>A job can not run away and use more disk than requested.</a:t>
            </a:r>
          </a:p>
          <a:p>
            <a:r>
              <a:rPr lang="en-US" dirty="0"/>
              <a:t>If a job uses all its assigned space, neither the host machine or other jobs will be affected.</a:t>
            </a:r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B9014E70-A86E-4D47-2859-1E411E038A0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533416" y="1424564"/>
            <a:ext cx="1371600" cy="1371600"/>
          </a:xfrm>
          <a:prstGeom prst="rect">
            <a:avLst/>
          </a:prstGeom>
        </p:spPr>
      </p:pic>
      <p:sp>
        <p:nvSpPr>
          <p:cNvPr id="17" name="Oval 16">
            <a:extLst>
              <a:ext uri="{FF2B5EF4-FFF2-40B4-BE49-F238E27FC236}">
                <a16:creationId xmlns:a16="http://schemas.microsoft.com/office/drawing/2014/main" id="{A184BDCB-9B9B-0D4B-488C-6293B7C4BD2B}"/>
              </a:ext>
            </a:extLst>
          </p:cNvPr>
          <p:cNvSpPr/>
          <p:nvPr/>
        </p:nvSpPr>
        <p:spPr>
          <a:xfrm>
            <a:off x="10085710" y="1424563"/>
            <a:ext cx="1371600" cy="1371600"/>
          </a:xfrm>
          <a:prstGeom prst="ellipse">
            <a:avLst/>
          </a:prstGeom>
          <a:solidFill>
            <a:schemeClr val="accent6">
              <a:lumMod val="20000"/>
              <a:lumOff val="80000"/>
            </a:schemeClr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8" name="Pie 17">
            <a:extLst>
              <a:ext uri="{FF2B5EF4-FFF2-40B4-BE49-F238E27FC236}">
                <a16:creationId xmlns:a16="http://schemas.microsoft.com/office/drawing/2014/main" id="{C281566F-24C5-4F98-A413-AB927687B257}"/>
              </a:ext>
            </a:extLst>
          </p:cNvPr>
          <p:cNvSpPr/>
          <p:nvPr/>
        </p:nvSpPr>
        <p:spPr>
          <a:xfrm>
            <a:off x="10085710" y="1424564"/>
            <a:ext cx="1371600" cy="1371600"/>
          </a:xfrm>
          <a:prstGeom prst="pie">
            <a:avLst>
              <a:gd name="adj1" fmla="val 16765348"/>
              <a:gd name="adj2" fmla="val 16200000"/>
            </a:avLst>
          </a:prstGeom>
          <a:solidFill>
            <a:srgbClr val="FF0000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chemeClr val="tx1"/>
              </a:solidFill>
            </a:endParaRPr>
          </a:p>
        </p:txBody>
      </p:sp>
      <p:sp>
        <p:nvSpPr>
          <p:cNvPr id="19" name="Oval 18">
            <a:extLst>
              <a:ext uri="{FF2B5EF4-FFF2-40B4-BE49-F238E27FC236}">
                <a16:creationId xmlns:a16="http://schemas.microsoft.com/office/drawing/2014/main" id="{811D6FB8-8165-016F-E52A-A8FEF0B6E6E8}"/>
              </a:ext>
            </a:extLst>
          </p:cNvPr>
          <p:cNvSpPr/>
          <p:nvPr/>
        </p:nvSpPr>
        <p:spPr>
          <a:xfrm>
            <a:off x="10200010" y="1528148"/>
            <a:ext cx="1143000" cy="1143000"/>
          </a:xfrm>
          <a:prstGeom prst="ellipse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800" b="1" dirty="0">
                <a:solidFill>
                  <a:srgbClr val="FF0000"/>
                </a:solidFill>
              </a:rPr>
              <a:t>97%</a:t>
            </a:r>
          </a:p>
        </p:txBody>
      </p:sp>
      <p:pic>
        <p:nvPicPr>
          <p:cNvPr id="13" name="Picture 12">
            <a:extLst>
              <a:ext uri="{FF2B5EF4-FFF2-40B4-BE49-F238E27FC236}">
                <a16:creationId xmlns:a16="http://schemas.microsoft.com/office/drawing/2014/main" id="{0CAA6CAD-6A1B-550C-3467-451EC4422239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533416" y="2981899"/>
            <a:ext cx="1371600" cy="1371600"/>
          </a:xfrm>
          <a:prstGeom prst="rect">
            <a:avLst/>
          </a:prstGeom>
        </p:spPr>
      </p:pic>
      <p:sp>
        <p:nvSpPr>
          <p:cNvPr id="14" name="Oval 13">
            <a:extLst>
              <a:ext uri="{FF2B5EF4-FFF2-40B4-BE49-F238E27FC236}">
                <a16:creationId xmlns:a16="http://schemas.microsoft.com/office/drawing/2014/main" id="{3F96173B-C423-B4CD-7E21-DD7786C9B3FE}"/>
              </a:ext>
            </a:extLst>
          </p:cNvPr>
          <p:cNvSpPr/>
          <p:nvPr/>
        </p:nvSpPr>
        <p:spPr>
          <a:xfrm>
            <a:off x="10085710" y="2981898"/>
            <a:ext cx="1371600" cy="1371600"/>
          </a:xfrm>
          <a:prstGeom prst="ellipse">
            <a:avLst/>
          </a:prstGeom>
          <a:solidFill>
            <a:schemeClr val="accent6">
              <a:lumMod val="20000"/>
              <a:lumOff val="80000"/>
            </a:schemeClr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5" name="Pie 14">
            <a:extLst>
              <a:ext uri="{FF2B5EF4-FFF2-40B4-BE49-F238E27FC236}">
                <a16:creationId xmlns:a16="http://schemas.microsoft.com/office/drawing/2014/main" id="{7F15B844-4A0C-2385-F900-C020F6C7D9C4}"/>
              </a:ext>
            </a:extLst>
          </p:cNvPr>
          <p:cNvSpPr/>
          <p:nvPr/>
        </p:nvSpPr>
        <p:spPr>
          <a:xfrm>
            <a:off x="10085710" y="2981899"/>
            <a:ext cx="1371600" cy="1371600"/>
          </a:xfrm>
          <a:prstGeom prst="pie">
            <a:avLst>
              <a:gd name="adj1" fmla="val 9117833"/>
              <a:gd name="adj2" fmla="val 16200000"/>
            </a:avLst>
          </a:prstGeom>
          <a:solidFill>
            <a:srgbClr val="00B050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chemeClr val="tx1"/>
              </a:solidFill>
            </a:endParaRPr>
          </a:p>
        </p:txBody>
      </p:sp>
      <p:sp>
        <p:nvSpPr>
          <p:cNvPr id="16" name="Oval 15">
            <a:extLst>
              <a:ext uri="{FF2B5EF4-FFF2-40B4-BE49-F238E27FC236}">
                <a16:creationId xmlns:a16="http://schemas.microsoft.com/office/drawing/2014/main" id="{62143A9E-38A8-9DCB-773A-7BF011E1591D}"/>
              </a:ext>
            </a:extLst>
          </p:cNvPr>
          <p:cNvSpPr/>
          <p:nvPr/>
        </p:nvSpPr>
        <p:spPr>
          <a:xfrm>
            <a:off x="10200010" y="3085483"/>
            <a:ext cx="1143000" cy="1143000"/>
          </a:xfrm>
          <a:prstGeom prst="ellipse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800" b="1" dirty="0">
                <a:solidFill>
                  <a:schemeClr val="accent6"/>
                </a:solidFill>
              </a:rPr>
              <a:t>33%</a:t>
            </a:r>
          </a:p>
        </p:txBody>
      </p:sp>
      <p:pic>
        <p:nvPicPr>
          <p:cNvPr id="20" name="Picture 19">
            <a:extLst>
              <a:ext uri="{FF2B5EF4-FFF2-40B4-BE49-F238E27FC236}">
                <a16:creationId xmlns:a16="http://schemas.microsoft.com/office/drawing/2014/main" id="{DD107F6D-6A87-334C-BAEC-99BEDBA27D81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533416" y="4539239"/>
            <a:ext cx="1371600" cy="1371600"/>
          </a:xfrm>
          <a:prstGeom prst="rect">
            <a:avLst/>
          </a:prstGeom>
        </p:spPr>
      </p:pic>
      <p:sp>
        <p:nvSpPr>
          <p:cNvPr id="21" name="Oval 20">
            <a:extLst>
              <a:ext uri="{FF2B5EF4-FFF2-40B4-BE49-F238E27FC236}">
                <a16:creationId xmlns:a16="http://schemas.microsoft.com/office/drawing/2014/main" id="{85C42347-4AD0-F32B-5D45-EBAC30D5B189}"/>
              </a:ext>
            </a:extLst>
          </p:cNvPr>
          <p:cNvSpPr/>
          <p:nvPr/>
        </p:nvSpPr>
        <p:spPr>
          <a:xfrm>
            <a:off x="10085710" y="4539238"/>
            <a:ext cx="1371600" cy="1371600"/>
          </a:xfrm>
          <a:prstGeom prst="ellipse">
            <a:avLst/>
          </a:prstGeom>
          <a:solidFill>
            <a:schemeClr val="accent6">
              <a:lumMod val="20000"/>
              <a:lumOff val="80000"/>
            </a:schemeClr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2" name="Pie 21">
            <a:extLst>
              <a:ext uri="{FF2B5EF4-FFF2-40B4-BE49-F238E27FC236}">
                <a16:creationId xmlns:a16="http://schemas.microsoft.com/office/drawing/2014/main" id="{B77E7A2D-8CBE-342E-08F4-01DCE8D3F931}"/>
              </a:ext>
            </a:extLst>
          </p:cNvPr>
          <p:cNvSpPr/>
          <p:nvPr/>
        </p:nvSpPr>
        <p:spPr>
          <a:xfrm>
            <a:off x="10085710" y="4539239"/>
            <a:ext cx="1371600" cy="1371600"/>
          </a:xfrm>
          <a:prstGeom prst="pie">
            <a:avLst>
              <a:gd name="adj1" fmla="val 20514742"/>
              <a:gd name="adj2" fmla="val 16200000"/>
            </a:avLst>
          </a:prstGeom>
          <a:solidFill>
            <a:schemeClr val="accent4">
              <a:lumMod val="60000"/>
              <a:lumOff val="40000"/>
            </a:schemeClr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chemeClr val="tx1"/>
              </a:solidFill>
            </a:endParaRPr>
          </a:p>
        </p:txBody>
      </p:sp>
      <p:sp>
        <p:nvSpPr>
          <p:cNvPr id="23" name="Oval 22">
            <a:extLst>
              <a:ext uri="{FF2B5EF4-FFF2-40B4-BE49-F238E27FC236}">
                <a16:creationId xmlns:a16="http://schemas.microsoft.com/office/drawing/2014/main" id="{D7C2C8D9-FEBB-3998-C45C-59A2D73A9301}"/>
              </a:ext>
            </a:extLst>
          </p:cNvPr>
          <p:cNvSpPr/>
          <p:nvPr/>
        </p:nvSpPr>
        <p:spPr>
          <a:xfrm>
            <a:off x="10200010" y="4642823"/>
            <a:ext cx="1143000" cy="1143000"/>
          </a:xfrm>
          <a:prstGeom prst="ellipse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800" b="1" dirty="0">
                <a:solidFill>
                  <a:srgbClr val="FFC000"/>
                </a:solidFill>
              </a:rPr>
              <a:t>78%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3CC327B1-FA79-490C-F0A1-219445989EE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June 4, 2025</a:t>
            </a:r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F5F56C84-70F3-AA0B-7502-9D252B54415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dirty="0"/>
              <a:t>Cole Bollig - HTCSS Developer</a:t>
            </a: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FC8A0488-ACB8-E9A1-33A0-A246DA6F36E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AE93352-D2C7-9A40-8018-22D224478B69}" type="slidenum">
              <a:rPr lang="en-US" smtClean="0"/>
              <a:t>9</a:t>
            </a:fld>
            <a:endParaRPr lang="en-US"/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DEFF0D56-9E76-52EB-9D83-0C8C90201A7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855029" y="4524188"/>
            <a:ext cx="1371600" cy="1371600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8DBEF155-866C-1554-26AB-EB7222E6C316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548609" y="4228483"/>
            <a:ext cx="1984439" cy="1984439"/>
          </a:xfrm>
          <a:prstGeom prst="rect">
            <a:avLst/>
          </a:prstGeom>
        </p:spPr>
      </p:pic>
      <p:sp>
        <p:nvSpPr>
          <p:cNvPr id="10" name="Oval 9">
            <a:extLst>
              <a:ext uri="{FF2B5EF4-FFF2-40B4-BE49-F238E27FC236}">
                <a16:creationId xmlns:a16="http://schemas.microsoft.com/office/drawing/2014/main" id="{CECB033E-5F0B-8CEA-31D5-5C4426E090A4}"/>
              </a:ext>
            </a:extLst>
          </p:cNvPr>
          <p:cNvSpPr/>
          <p:nvPr/>
        </p:nvSpPr>
        <p:spPr>
          <a:xfrm>
            <a:off x="6558874" y="4534903"/>
            <a:ext cx="1371600" cy="1371600"/>
          </a:xfrm>
          <a:prstGeom prst="ellipse">
            <a:avLst/>
          </a:prstGeom>
          <a:solidFill>
            <a:schemeClr val="accent6">
              <a:lumMod val="20000"/>
              <a:lumOff val="80000"/>
            </a:schemeClr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1" name="Pie 10">
            <a:extLst>
              <a:ext uri="{FF2B5EF4-FFF2-40B4-BE49-F238E27FC236}">
                <a16:creationId xmlns:a16="http://schemas.microsoft.com/office/drawing/2014/main" id="{05D8D730-6E4E-CCF3-D7EE-BF98FF6997AC}"/>
              </a:ext>
            </a:extLst>
          </p:cNvPr>
          <p:cNvSpPr/>
          <p:nvPr/>
        </p:nvSpPr>
        <p:spPr>
          <a:xfrm>
            <a:off x="6558874" y="4534904"/>
            <a:ext cx="1371600" cy="1371600"/>
          </a:xfrm>
          <a:prstGeom prst="pie">
            <a:avLst>
              <a:gd name="adj1" fmla="val 16242440"/>
              <a:gd name="adj2" fmla="val 16200000"/>
            </a:avLst>
          </a:prstGeom>
          <a:solidFill>
            <a:srgbClr val="FF0000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chemeClr val="tx1"/>
              </a:solidFill>
            </a:endParaRPr>
          </a:p>
        </p:txBody>
      </p:sp>
      <p:sp>
        <p:nvSpPr>
          <p:cNvPr id="12" name="Oval 11">
            <a:extLst>
              <a:ext uri="{FF2B5EF4-FFF2-40B4-BE49-F238E27FC236}">
                <a16:creationId xmlns:a16="http://schemas.microsoft.com/office/drawing/2014/main" id="{37DCD2FE-8F63-7FAC-D151-156E1F4AFE93}"/>
              </a:ext>
            </a:extLst>
          </p:cNvPr>
          <p:cNvSpPr/>
          <p:nvPr/>
        </p:nvSpPr>
        <p:spPr>
          <a:xfrm>
            <a:off x="6673174" y="4638488"/>
            <a:ext cx="1143000" cy="1143000"/>
          </a:xfrm>
          <a:prstGeom prst="ellipse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000" b="1" dirty="0">
                <a:solidFill>
                  <a:srgbClr val="FF0000"/>
                </a:solidFill>
              </a:rPr>
              <a:t>100%</a:t>
            </a:r>
          </a:p>
        </p:txBody>
      </p:sp>
      <p:pic>
        <p:nvPicPr>
          <p:cNvPr id="24" name="Picture 23">
            <a:extLst>
              <a:ext uri="{FF2B5EF4-FFF2-40B4-BE49-F238E27FC236}">
                <a16:creationId xmlns:a16="http://schemas.microsoft.com/office/drawing/2014/main" id="{48728793-E49F-FA4B-F1A1-F44D0911548A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231458" y="4534903"/>
            <a:ext cx="1371600" cy="1371600"/>
          </a:xfrm>
          <a:prstGeom prst="rect">
            <a:avLst/>
          </a:prstGeom>
        </p:spPr>
      </p:pic>
      <p:sp>
        <p:nvSpPr>
          <p:cNvPr id="25" name="Oval 24">
            <a:extLst>
              <a:ext uri="{FF2B5EF4-FFF2-40B4-BE49-F238E27FC236}">
                <a16:creationId xmlns:a16="http://schemas.microsoft.com/office/drawing/2014/main" id="{4D35EBB8-4E2F-6C5D-7AEA-7D7B5126D50A}"/>
              </a:ext>
            </a:extLst>
          </p:cNvPr>
          <p:cNvSpPr/>
          <p:nvPr/>
        </p:nvSpPr>
        <p:spPr>
          <a:xfrm>
            <a:off x="2783752" y="4534902"/>
            <a:ext cx="1371600" cy="1371600"/>
          </a:xfrm>
          <a:prstGeom prst="ellipse">
            <a:avLst/>
          </a:prstGeom>
          <a:solidFill>
            <a:schemeClr val="accent6">
              <a:lumMod val="20000"/>
              <a:lumOff val="80000"/>
            </a:schemeClr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6" name="Pie 25">
            <a:extLst>
              <a:ext uri="{FF2B5EF4-FFF2-40B4-BE49-F238E27FC236}">
                <a16:creationId xmlns:a16="http://schemas.microsoft.com/office/drawing/2014/main" id="{FCB3B7FA-EF73-7BAF-8B12-94076B555211}"/>
              </a:ext>
            </a:extLst>
          </p:cNvPr>
          <p:cNvSpPr/>
          <p:nvPr/>
        </p:nvSpPr>
        <p:spPr>
          <a:xfrm>
            <a:off x="2783752" y="4534903"/>
            <a:ext cx="1371600" cy="1371600"/>
          </a:xfrm>
          <a:prstGeom prst="pie">
            <a:avLst>
              <a:gd name="adj1" fmla="val 13938950"/>
              <a:gd name="adj2" fmla="val 16200000"/>
            </a:avLst>
          </a:prstGeom>
          <a:solidFill>
            <a:srgbClr val="00B050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chemeClr val="tx1"/>
              </a:solidFill>
            </a:endParaRPr>
          </a:p>
        </p:txBody>
      </p:sp>
      <p:sp>
        <p:nvSpPr>
          <p:cNvPr id="27" name="Oval 26">
            <a:extLst>
              <a:ext uri="{FF2B5EF4-FFF2-40B4-BE49-F238E27FC236}">
                <a16:creationId xmlns:a16="http://schemas.microsoft.com/office/drawing/2014/main" id="{E45D00FD-C279-04E7-01E0-1A7D921E6FBC}"/>
              </a:ext>
            </a:extLst>
          </p:cNvPr>
          <p:cNvSpPr/>
          <p:nvPr/>
        </p:nvSpPr>
        <p:spPr>
          <a:xfrm>
            <a:off x="2898052" y="4638487"/>
            <a:ext cx="1143000" cy="1143000"/>
          </a:xfrm>
          <a:prstGeom prst="ellipse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800" b="1" dirty="0">
                <a:solidFill>
                  <a:schemeClr val="accent6"/>
                </a:solidFill>
              </a:rPr>
              <a:t>12%</a:t>
            </a:r>
          </a:p>
        </p:txBody>
      </p:sp>
    </p:spTree>
    <p:extLst>
      <p:ext uri="{BB962C8B-B14F-4D97-AF65-F5344CB8AC3E}">
        <p14:creationId xmlns:p14="http://schemas.microsoft.com/office/powerpoint/2010/main" val="3979838886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6D2B7FB-B9B1-A426-6F6F-D22257E8699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Benefit: Improved Reporting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448026B2-AC95-7B68-104A-5F87E416FC64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492041" y="1690688"/>
            <a:ext cx="6298870" cy="4351338"/>
          </a:xfrm>
        </p:spPr>
        <p:txBody>
          <a:bodyPr/>
          <a:lstStyle/>
          <a:p>
            <a:r>
              <a:rPr lang="en-US" dirty="0" err="1"/>
              <a:t>HTCondor</a:t>
            </a:r>
            <a:r>
              <a:rPr lang="en-US" dirty="0"/>
              <a:t> will monitor the LV usage to report over usage of disk.</a:t>
            </a:r>
          </a:p>
          <a:p>
            <a:r>
              <a:rPr lang="en-US" dirty="0"/>
              <a:t>With a hard cap on disk space comes a greater risk of ENOSPC.</a:t>
            </a:r>
          </a:p>
          <a:p>
            <a:r>
              <a:rPr lang="en-US" dirty="0"/>
              <a:t>Job put on hold with nice message rather than job appearing to randomly fail/crash.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4BE37008-2666-184B-0D31-B11797F8031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 dirty="0"/>
              <a:t>June 4, 2025</a:t>
            </a:r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DEA78EB3-E8A4-62CF-A28E-D66713C5DC6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Cole Bollig - HTCSS Developer</a:t>
            </a: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1F2E5F52-C79B-F599-B5E6-B46F0DFC34D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AE93352-D2C7-9A40-8018-22D224478B69}" type="slidenum">
              <a:rPr lang="en-US" smtClean="0"/>
              <a:t>10</a:t>
            </a:fld>
            <a:endParaRPr lang="en-US"/>
          </a:p>
        </p:txBody>
      </p:sp>
      <p:pic>
        <p:nvPicPr>
          <p:cNvPr id="16" name="Picture 15">
            <a:extLst>
              <a:ext uri="{FF2B5EF4-FFF2-40B4-BE49-F238E27FC236}">
                <a16:creationId xmlns:a16="http://schemas.microsoft.com/office/drawing/2014/main" id="{383662C2-DFCE-D73B-46F2-DF76C131A55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01089" y="3429000"/>
            <a:ext cx="4487587" cy="2808896"/>
          </a:xfrm>
          <a:prstGeom prst="rect">
            <a:avLst/>
          </a:prstGeom>
          <a:ln w="28575">
            <a:solidFill>
              <a:schemeClr val="tx1"/>
            </a:solidFill>
          </a:ln>
        </p:spPr>
      </p:pic>
      <p:sp>
        <p:nvSpPr>
          <p:cNvPr id="19" name="Rounded Rectangular Callout 18">
            <a:extLst>
              <a:ext uri="{FF2B5EF4-FFF2-40B4-BE49-F238E27FC236}">
                <a16:creationId xmlns:a16="http://schemas.microsoft.com/office/drawing/2014/main" id="{7C4A0585-00F8-700A-8DE2-6FEDA685F060}"/>
              </a:ext>
            </a:extLst>
          </p:cNvPr>
          <p:cNvSpPr/>
          <p:nvPr/>
        </p:nvSpPr>
        <p:spPr>
          <a:xfrm>
            <a:off x="821031" y="1515044"/>
            <a:ext cx="4233899" cy="1567542"/>
          </a:xfrm>
          <a:prstGeom prst="wedgeRoundRectCallout">
            <a:avLst>
              <a:gd name="adj1" fmla="val 950"/>
              <a:gd name="adj2" fmla="val 123864"/>
              <a:gd name="adj3" fmla="val 16667"/>
            </a:avLst>
          </a:prstGeom>
          <a:solidFill>
            <a:schemeClr val="accent1"/>
          </a:solidFill>
          <a:ln w="28575"/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400" dirty="0"/>
              <a:t>If I could have your new disk requests ASAP that would be great</a:t>
            </a:r>
          </a:p>
        </p:txBody>
      </p:sp>
    </p:spTree>
    <p:extLst>
      <p:ext uri="{BB962C8B-B14F-4D97-AF65-F5344CB8AC3E}">
        <p14:creationId xmlns:p14="http://schemas.microsoft.com/office/powerpoint/2010/main" val="2863789831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10F38DB-38A7-75D6-F356-F3F202E4966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/>
              <a:t>Benefit: Improved EP Efficiency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F8C4DBB9-12E6-C025-E8D4-4C6147843A44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477282"/>
            <a:ext cx="10515600" cy="2659289"/>
          </a:xfrm>
        </p:spPr>
        <p:txBody>
          <a:bodyPr/>
          <a:lstStyle/>
          <a:p>
            <a:r>
              <a:rPr lang="en-US" dirty="0"/>
              <a:t>No more pesky and slow traversal of the job’s sandbox!</a:t>
            </a:r>
          </a:p>
          <a:p>
            <a:pPr lvl="1"/>
            <a:r>
              <a:rPr lang="en-US" dirty="0"/>
              <a:t>Currently an EP must traverse the entire job sandbox to report the job’s disk usage (counting each file manually) and to cleanup after the job.</a:t>
            </a:r>
          </a:p>
          <a:p>
            <a:r>
              <a:rPr lang="en-US" dirty="0"/>
              <a:t>With an LV we can do a simple query for disk usage.</a:t>
            </a:r>
          </a:p>
          <a:p>
            <a:r>
              <a:rPr lang="en-US" dirty="0"/>
              <a:t>Once the job is gone, we can simply delete the LV in one step.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E883B1DD-3482-0A10-98E9-43EDAC38D599}"/>
              </a:ext>
            </a:extLst>
          </p:cNvPr>
          <p:cNvPicPr>
            <a:picLocks noChangeAspect="1"/>
          </p:cNvPicPr>
          <p:nvPr/>
        </p:nvPicPr>
        <p:blipFill>
          <a:blip r:embed="rId2"/>
          <a:srcRect l="10444" t="32093" r="10444" b="10363"/>
          <a:stretch/>
        </p:blipFill>
        <p:spPr>
          <a:xfrm>
            <a:off x="3291911" y="4136571"/>
            <a:ext cx="5608178" cy="1937657"/>
          </a:xfrm>
          <a:prstGeom prst="roundRect">
            <a:avLst>
              <a:gd name="adj" fmla="val 4167"/>
            </a:avLst>
          </a:prstGeom>
          <a:solidFill>
            <a:srgbClr val="FFFFFF"/>
          </a:solidFill>
          <a:ln w="76200" cap="sq">
            <a:solidFill>
              <a:srgbClr val="292929"/>
            </a:solidFill>
            <a:miter lim="800000"/>
          </a:ln>
          <a:effectLst>
            <a:reflection blurRad="12700" stA="28000" endPos="28000" dist="5000" dir="5400000" sy="-100000" algn="bl" rotWithShape="0"/>
          </a:effectLst>
          <a:scene3d>
            <a:camera prst="orthographicFront"/>
            <a:lightRig rig="threePt" dir="t">
              <a:rot lat="0" lon="0" rev="2700000"/>
            </a:lightRig>
          </a:scene3d>
          <a:sp3d>
            <a:bevelT h="38100"/>
            <a:contourClr>
              <a:srgbClr val="C0C0C0"/>
            </a:contourClr>
          </a:sp3d>
        </p:spPr>
      </p:pic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BC44F035-CE78-9937-A2B8-AA1B523BBFD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June 4, 2025</a:t>
            </a:r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A5B264AB-7C3D-363D-CAFD-44FEE792DB2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Cole Bollig - HTCSS Developer</a:t>
            </a:r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60EFC2F7-6856-D69C-4556-4174A07B663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AE93352-D2C7-9A40-8018-22D224478B69}" type="slidenum">
              <a:rPr lang="en-US" smtClean="0"/>
              <a:t>11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02660131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10F38DB-38A7-75D6-F356-F3F202E4966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Benefit: Data Encryption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F8C4DBB9-12E6-C025-E8D4-4C6147843A44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489193"/>
            <a:ext cx="7986623" cy="4351338"/>
          </a:xfrm>
        </p:spPr>
        <p:txBody>
          <a:bodyPr/>
          <a:lstStyle/>
          <a:p>
            <a:r>
              <a:rPr lang="en-US" dirty="0"/>
              <a:t>The entire LV can be encrypted with </a:t>
            </a:r>
            <a:r>
              <a:rPr lang="en-US" dirty="0" err="1">
                <a:solidFill>
                  <a:srgbClr val="FF0000"/>
                </a:solidFill>
              </a:rPr>
              <a:t>cryptsetup</a:t>
            </a:r>
            <a:endParaRPr lang="en-US" dirty="0">
              <a:solidFill>
                <a:srgbClr val="FF0000"/>
              </a:solidFill>
            </a:endParaRPr>
          </a:p>
          <a:p>
            <a:pPr lvl="1"/>
            <a:r>
              <a:rPr lang="en-US" dirty="0"/>
              <a:t>Administrator can enable LV encryption for all jobs via configuration: </a:t>
            </a:r>
            <a:r>
              <a:rPr lang="en-US" dirty="0">
                <a:solidFill>
                  <a:srgbClr val="FF0000"/>
                </a:solidFill>
              </a:rPr>
              <a:t>ENCRYPT_EXECUTE_DIRECTORY</a:t>
            </a:r>
          </a:p>
          <a:p>
            <a:pPr lvl="1"/>
            <a:r>
              <a:rPr lang="en-US" dirty="0"/>
              <a:t>Users can request encryption with the a submit command: </a:t>
            </a:r>
            <a:r>
              <a:rPr lang="en-US" dirty="0" err="1">
                <a:solidFill>
                  <a:srgbClr val="FF0000"/>
                </a:solidFill>
              </a:rPr>
              <a:t>encrypt_execute_directory</a:t>
            </a:r>
            <a:endParaRPr lang="en-US" dirty="0">
              <a:solidFill>
                <a:srgbClr val="FF0000"/>
              </a:solidFill>
            </a:endParaRPr>
          </a:p>
          <a:p>
            <a:r>
              <a:rPr lang="en-US" dirty="0"/>
              <a:t>Used to have encryption with </a:t>
            </a:r>
            <a:r>
              <a:rPr lang="en-US" dirty="0" err="1"/>
              <a:t>eCryptFS</a:t>
            </a:r>
            <a:r>
              <a:rPr lang="en-US" dirty="0"/>
              <a:t> before it was deprecated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76454D5C-1A3B-426B-E0DC-A5B14612C1E2}"/>
              </a:ext>
            </a:extLst>
          </p:cNvPr>
          <p:cNvSpPr txBox="1"/>
          <p:nvPr/>
        </p:nvSpPr>
        <p:spPr>
          <a:xfrm>
            <a:off x="838200" y="5339750"/>
            <a:ext cx="5193103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hlinkClick r:id="rId2"/>
              </a:rPr>
              <a:t>Sumbit Command - encrypt_execute_directory</a:t>
            </a:r>
            <a:endParaRPr lang="en-US" dirty="0"/>
          </a:p>
          <a:p>
            <a:r>
              <a:rPr lang="en-US" dirty="0">
                <a:hlinkClick r:id="rId3"/>
              </a:rPr>
              <a:t>Configuration Knob - ENCRYPT_EXECUTE_DIRECTORY</a:t>
            </a:r>
            <a:endParaRPr lang="en-US" dirty="0"/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4646EB8C-06CC-B46E-812B-2E0665BF51A8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8621485" y="1690688"/>
            <a:ext cx="3251200" cy="3251200"/>
          </a:xfrm>
          <a:prstGeom prst="rect">
            <a:avLst/>
          </a:prstGeom>
        </p:spPr>
      </p:pic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E711B822-22DF-1BB5-9C05-3F79847E5D5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June 4, 2025</a:t>
            </a:r>
          </a:p>
        </p:txBody>
      </p:sp>
      <p:sp>
        <p:nvSpPr>
          <p:cNvPr id="7" name="Footer Placeholder 6">
            <a:extLst>
              <a:ext uri="{FF2B5EF4-FFF2-40B4-BE49-F238E27FC236}">
                <a16:creationId xmlns:a16="http://schemas.microsoft.com/office/drawing/2014/main" id="{35C44291-4BFE-5B0B-E395-C0D1309CDC7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Cole Bollig - HTCSS Developer</a:t>
            </a:r>
          </a:p>
        </p:txBody>
      </p:sp>
      <p:sp>
        <p:nvSpPr>
          <p:cNvPr id="8" name="Slide Number Placeholder 7">
            <a:extLst>
              <a:ext uri="{FF2B5EF4-FFF2-40B4-BE49-F238E27FC236}">
                <a16:creationId xmlns:a16="http://schemas.microsoft.com/office/drawing/2014/main" id="{042A3A5D-BBA2-64BF-D6BE-4286DFCDBFE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AE93352-D2C7-9A40-8018-22D224478B69}" type="slidenum">
              <a:rPr lang="en-US" smtClean="0"/>
              <a:t>12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73118087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A140A73-E8AF-7B64-025E-4B37A3B931A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Thin Vs Thick Provisioning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67AC8DB2-F02F-F24D-4552-3A0CA8A7665D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463315"/>
            <a:ext cx="5257800" cy="2677364"/>
          </a:xfrm>
          <a:ln>
            <a:solidFill>
              <a:schemeClr val="tx1"/>
            </a:solidFill>
          </a:ln>
        </p:spPr>
        <p:txBody>
          <a:bodyPr>
            <a:normAutofit fontScale="92500"/>
          </a:bodyPr>
          <a:lstStyle/>
          <a:p>
            <a:pPr marL="0" indent="0" algn="ctr">
              <a:buNone/>
            </a:pPr>
            <a:r>
              <a:rPr lang="en-US" b="1" u="sng" dirty="0"/>
              <a:t>Thin Provisioning</a:t>
            </a:r>
          </a:p>
          <a:p>
            <a:r>
              <a:rPr lang="en-US" dirty="0"/>
              <a:t>Disk is provisioned as needed</a:t>
            </a:r>
          </a:p>
          <a:p>
            <a:r>
              <a:rPr lang="en-US" dirty="0"/>
              <a:t>Allows the EP to overprovision the LV</a:t>
            </a:r>
          </a:p>
          <a:p>
            <a:pPr lvl="1"/>
            <a:r>
              <a:rPr lang="en-US" dirty="0"/>
              <a:t>Better over usage reporting to user</a:t>
            </a:r>
          </a:p>
          <a:p>
            <a:r>
              <a:rPr lang="en-US" dirty="0"/>
              <a:t>Requires backing </a:t>
            </a:r>
            <a:r>
              <a:rPr lang="en-US" dirty="0" err="1"/>
              <a:t>thinpool</a:t>
            </a:r>
            <a:r>
              <a:rPr lang="en-US" dirty="0"/>
              <a:t> LV</a:t>
            </a:r>
          </a:p>
        </p:txBody>
      </p:sp>
      <p:sp>
        <p:nvSpPr>
          <p:cNvPr id="4" name="Content Placeholder 2">
            <a:extLst>
              <a:ext uri="{FF2B5EF4-FFF2-40B4-BE49-F238E27FC236}">
                <a16:creationId xmlns:a16="http://schemas.microsoft.com/office/drawing/2014/main" id="{4F753020-8308-D31D-344E-D105BEBCB70A}"/>
              </a:ext>
            </a:extLst>
          </p:cNvPr>
          <p:cNvSpPr txBox="1">
            <a:spLocks/>
          </p:cNvSpPr>
          <p:nvPr/>
        </p:nvSpPr>
        <p:spPr>
          <a:xfrm>
            <a:off x="838200" y="4140678"/>
            <a:ext cx="5257800" cy="1785669"/>
          </a:xfrm>
          <a:prstGeom prst="rect">
            <a:avLst/>
          </a:prstGeom>
          <a:ln>
            <a:solidFill>
              <a:schemeClr val="tx1"/>
            </a:solidFill>
          </a:ln>
        </p:spPr>
        <p:txBody>
          <a:bodyPr vert="horz" lIns="91440" tIns="45720" rIns="91440" bIns="45720" rtlCol="0">
            <a:normAutofit lnSpcReduction="10000"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b="0" i="0" kern="1200">
                <a:solidFill>
                  <a:schemeClr val="tx1"/>
                </a:solidFill>
                <a:latin typeface="Helvetica Neue" panose="02000503000000020004" pitchFamily="2" charset="0"/>
                <a:ea typeface="Helvetica Neue" panose="02000503000000020004" pitchFamily="2" charset="0"/>
                <a:cs typeface="Helvetica Neue" panose="02000503000000020004" pitchFamily="2" charset="0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b="0" i="0" kern="1200">
                <a:solidFill>
                  <a:schemeClr val="tx1"/>
                </a:solidFill>
                <a:latin typeface="Helvetica Neue" panose="02000503000000020004" pitchFamily="2" charset="0"/>
                <a:ea typeface="Helvetica Neue" panose="02000503000000020004" pitchFamily="2" charset="0"/>
                <a:cs typeface="Helvetica Neue" panose="02000503000000020004" pitchFamily="2" charset="0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b="0" i="0" kern="1200">
                <a:solidFill>
                  <a:schemeClr val="tx1"/>
                </a:solidFill>
                <a:latin typeface="Helvetica Neue" panose="02000503000000020004" pitchFamily="2" charset="0"/>
                <a:ea typeface="Helvetica Neue" panose="02000503000000020004" pitchFamily="2" charset="0"/>
                <a:cs typeface="Helvetica Neue" panose="02000503000000020004" pitchFamily="2" charset="0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b="0" i="0" kern="1200">
                <a:solidFill>
                  <a:schemeClr val="tx1"/>
                </a:solidFill>
                <a:latin typeface="Helvetica Neue" panose="02000503000000020004" pitchFamily="2" charset="0"/>
                <a:ea typeface="Helvetica Neue" panose="02000503000000020004" pitchFamily="2" charset="0"/>
                <a:cs typeface="Helvetica Neue" panose="02000503000000020004" pitchFamily="2" charset="0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b="0" i="0" kern="1200">
                <a:solidFill>
                  <a:schemeClr val="tx1"/>
                </a:solidFill>
                <a:latin typeface="Helvetica Neue" panose="02000503000000020004" pitchFamily="2" charset="0"/>
                <a:ea typeface="Helvetica Neue" panose="02000503000000020004" pitchFamily="2" charset="0"/>
                <a:cs typeface="Helvetica Neue" panose="02000503000000020004" pitchFamily="2" charset="0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 algn="ctr">
              <a:buFont typeface="Arial" panose="020B0604020202020204" pitchFamily="34" charset="0"/>
              <a:buNone/>
            </a:pPr>
            <a:r>
              <a:rPr lang="en-US" b="1" u="sng" dirty="0"/>
              <a:t>Thick Provisioning</a:t>
            </a:r>
          </a:p>
          <a:p>
            <a:r>
              <a:rPr lang="en-US" dirty="0"/>
              <a:t>Disk is provisioned at LV creation time</a:t>
            </a:r>
          </a:p>
          <a:p>
            <a:r>
              <a:rPr lang="en-US" dirty="0"/>
              <a:t>Just requires a Volume Group</a:t>
            </a:r>
          </a:p>
          <a:p>
            <a:endParaRPr lang="en-US" dirty="0"/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1612EE05-3B9C-AC16-D1A2-0C100625A785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729082" y="3068847"/>
            <a:ext cx="4624717" cy="2857500"/>
          </a:xfrm>
          <a:prstGeom prst="rect">
            <a:avLst/>
          </a:prstGeom>
          <a:ln>
            <a:solidFill>
              <a:schemeClr val="tx1"/>
            </a:solidFill>
          </a:ln>
        </p:spPr>
      </p:pic>
      <p:sp>
        <p:nvSpPr>
          <p:cNvPr id="6" name="TextBox 5">
            <a:extLst>
              <a:ext uri="{FF2B5EF4-FFF2-40B4-BE49-F238E27FC236}">
                <a16:creationId xmlns:a16="http://schemas.microsoft.com/office/drawing/2014/main" id="{F1B2DDE0-035B-05BB-2B5D-72D6D237AD7D}"/>
              </a:ext>
            </a:extLst>
          </p:cNvPr>
          <p:cNvSpPr txBox="1"/>
          <p:nvPr/>
        </p:nvSpPr>
        <p:spPr>
          <a:xfrm>
            <a:off x="7028851" y="3402015"/>
            <a:ext cx="1933275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/>
              <a:t>Thick LV</a:t>
            </a: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F8B7311C-FE04-E601-F27D-E98E2A8B44BC}"/>
              </a:ext>
            </a:extLst>
          </p:cNvPr>
          <p:cNvSpPr txBox="1"/>
          <p:nvPr/>
        </p:nvSpPr>
        <p:spPr>
          <a:xfrm>
            <a:off x="9261894" y="4432677"/>
            <a:ext cx="1933275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/>
              <a:t>Thin LV</a:t>
            </a:r>
          </a:p>
        </p:txBody>
      </p:sp>
      <p:sp>
        <p:nvSpPr>
          <p:cNvPr id="8" name="Date Placeholder 7">
            <a:extLst>
              <a:ext uri="{FF2B5EF4-FFF2-40B4-BE49-F238E27FC236}">
                <a16:creationId xmlns:a16="http://schemas.microsoft.com/office/drawing/2014/main" id="{205EC14B-0E78-C1AC-4F33-5C046C21F6F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June 4, 2025</a:t>
            </a:r>
          </a:p>
        </p:txBody>
      </p:sp>
      <p:sp>
        <p:nvSpPr>
          <p:cNvPr id="9" name="Footer Placeholder 8">
            <a:extLst>
              <a:ext uri="{FF2B5EF4-FFF2-40B4-BE49-F238E27FC236}">
                <a16:creationId xmlns:a16="http://schemas.microsoft.com/office/drawing/2014/main" id="{5F50BD99-F2AC-EF1B-CCDA-AFA7DC45907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Cole Bollig - HTCSS Developer</a:t>
            </a:r>
          </a:p>
        </p:txBody>
      </p:sp>
      <p:sp>
        <p:nvSpPr>
          <p:cNvPr id="10" name="Slide Number Placeholder 9">
            <a:extLst>
              <a:ext uri="{FF2B5EF4-FFF2-40B4-BE49-F238E27FC236}">
                <a16:creationId xmlns:a16="http://schemas.microsoft.com/office/drawing/2014/main" id="{DF65B0DA-6652-D22E-5324-4626F7C698D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AE93352-D2C7-9A40-8018-22D224478B69}" type="slidenum">
              <a:rPr lang="en-US" smtClean="0"/>
              <a:t>13</a:t>
            </a:fld>
            <a:endParaRPr lang="en-US"/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43873DBC-30E2-6BE3-3891-7D2A6B434800}"/>
              </a:ext>
            </a:extLst>
          </p:cNvPr>
          <p:cNvSpPr txBox="1"/>
          <p:nvPr/>
        </p:nvSpPr>
        <p:spPr>
          <a:xfrm>
            <a:off x="6470152" y="1964420"/>
            <a:ext cx="4983947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800" dirty="0">
                <a:solidFill>
                  <a:srgbClr val="FF0000"/>
                </a:solidFill>
              </a:rPr>
              <a:t>LVM_USE_THIN_PROVISIONING</a:t>
            </a:r>
          </a:p>
        </p:txBody>
      </p:sp>
    </p:spTree>
    <p:extLst>
      <p:ext uri="{BB962C8B-B14F-4D97-AF65-F5344CB8AC3E}">
        <p14:creationId xmlns:p14="http://schemas.microsoft.com/office/powerpoint/2010/main" val="4083790404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BBD7704-71D2-CE18-6AF4-DACEA49AA96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Acknowledgement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4F326294-218E-BE31-30EF-A1F9981930BF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indent="0">
              <a:buNone/>
            </a:pPr>
            <a:r>
              <a:rPr lang="en-US" dirty="0"/>
              <a:t>This work is supported by </a:t>
            </a:r>
            <a:r>
              <a:rPr lang="en-US" dirty="0">
                <a:hlinkClick r:id="rId2"/>
              </a:rPr>
              <a:t>NSF</a:t>
            </a:r>
            <a:r>
              <a:rPr lang="en-US" dirty="0"/>
              <a:t> under Cooperative Agreement </a:t>
            </a:r>
            <a:r>
              <a:rPr lang="en-US" dirty="0">
                <a:hlinkClick r:id="rId3"/>
              </a:rPr>
              <a:t>OAC-2030508</a:t>
            </a:r>
            <a:r>
              <a:rPr lang="en-US" dirty="0"/>
              <a:t> as part of the </a:t>
            </a:r>
            <a:r>
              <a:rPr lang="en-US" dirty="0">
                <a:hlinkClick r:id="rId4"/>
              </a:rPr>
              <a:t>PATh Project</a:t>
            </a:r>
            <a:r>
              <a:rPr lang="en-US" dirty="0"/>
              <a:t>. Any opinions, findings, and conclusions or recommendations expressed in this material are those of the author(s) and do not necessarily reflect the views of the NSF.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F7AB119D-ECD2-872B-E23D-4BAC88D4BFC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US"/>
              <a:t>June 4, 2025</a:t>
            </a:r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5B6E7398-26E4-09FF-1F78-9066E2B4355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dirty="0"/>
              <a:t>Cole Bollig - HTCSS Developer</a:t>
            </a: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3CA664D1-559C-FA4C-D50E-94111187571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AE93352-D2C7-9A40-8018-22D224478B69}" type="slidenum">
              <a:rPr lang="en-US" smtClean="0"/>
              <a:t>14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79077937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Presentation4" id="{F67428E7-7798-E146-88DC-3BF448476241}" vid="{DBDD74FA-C21E-E049-9D17-63903FDF3EF1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1538</TotalTime>
  <Words>1180</Words>
  <Application>Microsoft Macintosh PowerPoint</Application>
  <PresentationFormat>Widescreen</PresentationFormat>
  <Paragraphs>180</Paragraphs>
  <Slides>15</Slides>
  <Notes>6</Notes>
  <HiddenSlides>0</HiddenSlides>
  <MMClips>0</MMClips>
  <ScaleCrop>false</ScaleCrop>
  <HeadingPairs>
    <vt:vector size="6" baseType="variant">
      <vt:variant>
        <vt:lpstr>Fonts Used</vt:lpstr>
      </vt:variant>
      <vt:variant>
        <vt:i4>5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15</vt:i4>
      </vt:variant>
    </vt:vector>
  </HeadingPairs>
  <TitlesOfParts>
    <vt:vector size="21" baseType="lpstr">
      <vt:lpstr>Arial</vt:lpstr>
      <vt:lpstr>Calibri</vt:lpstr>
      <vt:lpstr>Helvetica Neue</vt:lpstr>
      <vt:lpstr>Helvetica Neue Light</vt:lpstr>
      <vt:lpstr>Helvetica Neue Medium</vt:lpstr>
      <vt:lpstr>Office Theme</vt:lpstr>
      <vt:lpstr>The EP’s Disk-iplinary Resource Management</vt:lpstr>
      <vt:lpstr>Jobs are Guests</vt:lpstr>
      <vt:lpstr>Execution Point (EP)</vt:lpstr>
      <vt:lpstr>How does the EP enforce disk usage?</vt:lpstr>
      <vt:lpstr>How to Enable Disk Enforcement?</vt:lpstr>
      <vt:lpstr>Setup LVM for the EP!</vt:lpstr>
      <vt:lpstr>Example Provided Setup</vt:lpstr>
      <vt:lpstr>Benefits of Ephemeral LV’s</vt:lpstr>
      <vt:lpstr>Benefit: Improved Job Isolation</vt:lpstr>
      <vt:lpstr>Benefit: Improved Disk Management</vt:lpstr>
      <vt:lpstr>Benefit: Improved Reporting</vt:lpstr>
      <vt:lpstr>Benefit: Improved EP Efficiency</vt:lpstr>
      <vt:lpstr>Benefit: Data Encryption</vt:lpstr>
      <vt:lpstr>Thin Vs Thick Provisioning</vt:lpstr>
      <vt:lpstr>Acknowledgement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/>
  <dc:creator>Lock, Cannon</dc:creator>
  <cp:lastModifiedBy>Cole Bollig</cp:lastModifiedBy>
  <cp:revision>73</cp:revision>
  <dcterms:created xsi:type="dcterms:W3CDTF">2023-07-05T16:48:39Z</dcterms:created>
  <dcterms:modified xsi:type="dcterms:W3CDTF">2025-06-02T20:27:31Z</dcterms:modified>
</cp:coreProperties>
</file>