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4" r:id="rId1"/>
    <p:sldMasterId id="2147483740" r:id="rId2"/>
    <p:sldMasterId id="2147483779" r:id="rId3"/>
    <p:sldMasterId id="2147483796" r:id="rId4"/>
  </p:sldMasterIdLst>
  <p:notesMasterIdLst>
    <p:notesMasterId r:id="rId60"/>
  </p:notesMasterIdLst>
  <p:sldIdLst>
    <p:sldId id="1232" r:id="rId5"/>
    <p:sldId id="1274" r:id="rId6"/>
    <p:sldId id="1193" r:id="rId7"/>
    <p:sldId id="1279" r:id="rId8"/>
    <p:sldId id="1215" r:id="rId9"/>
    <p:sldId id="1256" r:id="rId10"/>
    <p:sldId id="1257" r:id="rId11"/>
    <p:sldId id="1255" r:id="rId12"/>
    <p:sldId id="1258" r:id="rId13"/>
    <p:sldId id="1259" r:id="rId14"/>
    <p:sldId id="1260" r:id="rId15"/>
    <p:sldId id="1263" r:id="rId16"/>
    <p:sldId id="1275" r:id="rId17"/>
    <p:sldId id="1264" r:id="rId18"/>
    <p:sldId id="1265" r:id="rId19"/>
    <p:sldId id="1272" r:id="rId20"/>
    <p:sldId id="858" r:id="rId21"/>
    <p:sldId id="859" r:id="rId22"/>
    <p:sldId id="284" r:id="rId23"/>
    <p:sldId id="285" r:id="rId24"/>
    <p:sldId id="1247" r:id="rId25"/>
    <p:sldId id="281" r:id="rId26"/>
    <p:sldId id="282" r:id="rId27"/>
    <p:sldId id="1266" r:id="rId28"/>
    <p:sldId id="1267" r:id="rId29"/>
    <p:sldId id="1268" r:id="rId30"/>
    <p:sldId id="1269" r:id="rId31"/>
    <p:sldId id="1271" r:id="rId32"/>
    <p:sldId id="1270" r:id="rId33"/>
    <p:sldId id="278" r:id="rId34"/>
    <p:sldId id="279" r:id="rId35"/>
    <p:sldId id="257" r:id="rId36"/>
    <p:sldId id="286" r:id="rId37"/>
    <p:sldId id="287" r:id="rId38"/>
    <p:sldId id="288" r:id="rId39"/>
    <p:sldId id="289" r:id="rId40"/>
    <p:sldId id="1281" r:id="rId41"/>
    <p:sldId id="1278" r:id="rId42"/>
    <p:sldId id="1277" r:id="rId43"/>
    <p:sldId id="1280" r:id="rId44"/>
    <p:sldId id="1276" r:id="rId45"/>
    <p:sldId id="1273" r:id="rId46"/>
    <p:sldId id="1262" r:id="rId47"/>
    <p:sldId id="274" r:id="rId48"/>
    <p:sldId id="275" r:id="rId49"/>
    <p:sldId id="277" r:id="rId50"/>
    <p:sldId id="276" r:id="rId51"/>
    <p:sldId id="996" r:id="rId52"/>
    <p:sldId id="1175" r:id="rId53"/>
    <p:sldId id="1187" r:id="rId54"/>
    <p:sldId id="1188" r:id="rId55"/>
    <p:sldId id="1199" r:id="rId56"/>
    <p:sldId id="1190" r:id="rId57"/>
    <p:sldId id="1211" r:id="rId58"/>
    <p:sldId id="1250" r:id="rId59"/>
  </p:sldIdLst>
  <p:sldSz cx="12192000" cy="6858000"/>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B50006"/>
    <a:srgbClr val="C60036"/>
    <a:srgbClr val="FF9933"/>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91638" autoAdjust="0"/>
  </p:normalViewPr>
  <p:slideViewPr>
    <p:cSldViewPr snapToGrid="0">
      <p:cViewPr>
        <p:scale>
          <a:sx n="80" d="100"/>
          <a:sy n="80" d="100"/>
        </p:scale>
        <p:origin x="552" y="221"/>
      </p:cViewPr>
      <p:guideLst/>
    </p:cSldViewPr>
  </p:slideViewPr>
  <p:outlineViewPr>
    <p:cViewPr>
      <p:scale>
        <a:sx n="33" d="100"/>
        <a:sy n="33" d="100"/>
      </p:scale>
      <p:origin x="0" y="-7518"/>
    </p:cViewPr>
  </p:outlineViewPr>
  <p:notesTextViewPr>
    <p:cViewPr>
      <p:scale>
        <a:sx n="1" d="1"/>
        <a:sy n="1" d="1"/>
      </p:scale>
      <p:origin x="0" y="0"/>
    </p:cViewPr>
  </p:notesTextViewPr>
  <p:sorterViewPr>
    <p:cViewPr varScale="1">
      <p:scale>
        <a:sx n="100" d="100"/>
        <a:sy n="100" d="100"/>
      </p:scale>
      <p:origin x="0" y="-9797"/>
    </p:cViewPr>
  </p:sorterViewPr>
  <p:notesViewPr>
    <p:cSldViewPr snapToGrid="0">
      <p:cViewPr>
        <p:scale>
          <a:sx n="100" d="100"/>
          <a:sy n="100" d="100"/>
        </p:scale>
        <p:origin x="2289" y="-30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03C4B088-25E5-4B8D-8B65-4E4D5136B3A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 name="Google Shape;6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 name="Google Shape;69;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S PGothic" panose="020B0600070205080204" pitchFamily="34" charset="-128"/>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MS PGothic" panose="020B0600070205080204" pitchFamily="34" charset="-128"/>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htcondor</a:t>
            </a:r>
            <a:r>
              <a:rPr lang="en-US" dirty="0"/>
              <a:t> job status gives information about a single job given a job id</a:t>
            </a:r>
          </a:p>
        </p:txBody>
      </p:sp>
      <p:sp>
        <p:nvSpPr>
          <p:cNvPr id="4" name="Slide Number Placeholder 3"/>
          <p:cNvSpPr>
            <a:spLocks noGrp="1"/>
          </p:cNvSpPr>
          <p:nvPr>
            <p:ph type="sldNum" sz="quarter" idx="5"/>
          </p:nvPr>
        </p:nvSpPr>
        <p:spPr/>
        <p:txBody>
          <a:bodyPr/>
          <a:lstStyle/>
          <a:p>
            <a:fld id="{03C4B088-25E5-4B8D-8B65-4E4D5136B3A0}" type="slidenum">
              <a:rPr lang="en-US" altLang="en-US" smtClean="0"/>
              <a:pPr/>
              <a:t>49</a:t>
            </a:fld>
            <a:endParaRPr lang="en-US" altLang="en-US"/>
          </a:p>
        </p:txBody>
      </p:sp>
    </p:spTree>
    <p:extLst>
      <p:ext uri="{BB962C8B-B14F-4D97-AF65-F5344CB8AC3E}">
        <p14:creationId xmlns:p14="http://schemas.microsoft.com/office/powerpoint/2010/main" val="1644881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legacy tool "</a:t>
            </a:r>
            <a:r>
              <a:rPr lang="en-US" dirty="0" err="1"/>
              <a:t>condor_q</a:t>
            </a:r>
            <a:r>
              <a:rPr lang="en-US" dirty="0"/>
              <a:t>", this is what the output looks like when given a single job id</a:t>
            </a:r>
          </a:p>
        </p:txBody>
      </p:sp>
      <p:sp>
        <p:nvSpPr>
          <p:cNvPr id="4" name="Slide Number Placeholder 3"/>
          <p:cNvSpPr>
            <a:spLocks noGrp="1"/>
          </p:cNvSpPr>
          <p:nvPr>
            <p:ph type="sldNum" sz="quarter" idx="5"/>
          </p:nvPr>
        </p:nvSpPr>
        <p:spPr/>
        <p:txBody>
          <a:bodyPr/>
          <a:lstStyle/>
          <a:p>
            <a:fld id="{03C4B088-25E5-4B8D-8B65-4E4D5136B3A0}" type="slidenum">
              <a:rPr lang="en-US" altLang="en-US" smtClean="0"/>
              <a:pPr/>
              <a:t>50</a:t>
            </a:fld>
            <a:endParaRPr lang="en-US" altLang="en-US"/>
          </a:p>
        </p:txBody>
      </p:sp>
    </p:spTree>
    <p:extLst>
      <p:ext uri="{BB962C8B-B14F-4D97-AF65-F5344CB8AC3E}">
        <p14:creationId xmlns:p14="http://schemas.microsoft.com/office/powerpoint/2010/main" val="3732269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see more information, most users resort to using the "-long" option which display all 150+ attributes about a job.  But which ones do most users care about? What are they named?  What units are the values (KBs, MBs, GBs, …) ?</a:t>
            </a:r>
          </a:p>
        </p:txBody>
      </p:sp>
      <p:sp>
        <p:nvSpPr>
          <p:cNvPr id="4" name="Slide Number Placeholder 3"/>
          <p:cNvSpPr>
            <a:spLocks noGrp="1"/>
          </p:cNvSpPr>
          <p:nvPr>
            <p:ph type="sldNum" sz="quarter" idx="5"/>
          </p:nvPr>
        </p:nvSpPr>
        <p:spPr/>
        <p:txBody>
          <a:bodyPr/>
          <a:lstStyle/>
          <a:p>
            <a:fld id="{03C4B088-25E5-4B8D-8B65-4E4D5136B3A0}" type="slidenum">
              <a:rPr lang="en-US" altLang="en-US" smtClean="0"/>
              <a:pPr/>
              <a:t>51</a:t>
            </a:fld>
            <a:endParaRPr lang="en-US" altLang="en-US"/>
          </a:p>
        </p:txBody>
      </p:sp>
    </p:spTree>
    <p:extLst>
      <p:ext uri="{BB962C8B-B14F-4D97-AF65-F5344CB8AC3E}">
        <p14:creationId xmlns:p14="http://schemas.microsoft.com/office/powerpoint/2010/main" val="3981474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output using the new command-line tool.  The most common desired information is displayed in plain English.</a:t>
            </a:r>
          </a:p>
        </p:txBody>
      </p:sp>
      <p:sp>
        <p:nvSpPr>
          <p:cNvPr id="4" name="Slide Number Placeholder 3"/>
          <p:cNvSpPr>
            <a:spLocks noGrp="1"/>
          </p:cNvSpPr>
          <p:nvPr>
            <p:ph type="sldNum" sz="quarter" idx="5"/>
          </p:nvPr>
        </p:nvSpPr>
        <p:spPr/>
        <p:txBody>
          <a:bodyPr/>
          <a:lstStyle/>
          <a:p>
            <a:fld id="{03C4B088-25E5-4B8D-8B65-4E4D5136B3A0}" type="slidenum">
              <a:rPr lang="en-US" altLang="en-US" smtClean="0"/>
              <a:pPr/>
              <a:t>52</a:t>
            </a:fld>
            <a:endParaRPr lang="en-US" altLang="en-US"/>
          </a:p>
        </p:txBody>
      </p:sp>
    </p:spTree>
    <p:extLst>
      <p:ext uri="{BB962C8B-B14F-4D97-AF65-F5344CB8AC3E}">
        <p14:creationId xmlns:p14="http://schemas.microsoft.com/office/powerpoint/2010/main" val="755421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output from "</a:t>
            </a:r>
            <a:r>
              <a:rPr lang="en-US" dirty="0" err="1"/>
              <a:t>htcondor</a:t>
            </a:r>
            <a:r>
              <a:rPr lang="en-US" dirty="0"/>
              <a:t> </a:t>
            </a:r>
            <a:r>
              <a:rPr lang="en-US" dirty="0" err="1"/>
              <a:t>dag</a:t>
            </a:r>
            <a:r>
              <a:rPr lang="en-US" dirty="0"/>
              <a:t> status", to see status about a DAGMan job….</a:t>
            </a:r>
          </a:p>
        </p:txBody>
      </p:sp>
      <p:sp>
        <p:nvSpPr>
          <p:cNvPr id="4" name="Slide Number Placeholder 3"/>
          <p:cNvSpPr>
            <a:spLocks noGrp="1"/>
          </p:cNvSpPr>
          <p:nvPr>
            <p:ph type="sldNum" sz="quarter" idx="5"/>
          </p:nvPr>
        </p:nvSpPr>
        <p:spPr/>
        <p:txBody>
          <a:bodyPr/>
          <a:lstStyle/>
          <a:p>
            <a:fld id="{03C4B088-25E5-4B8D-8B65-4E4D5136B3A0}" type="slidenum">
              <a:rPr lang="en-US" altLang="en-US" smtClean="0"/>
              <a:pPr/>
              <a:t>53</a:t>
            </a:fld>
            <a:endParaRPr lang="en-US" altLang="en-US"/>
          </a:p>
        </p:txBody>
      </p:sp>
    </p:spTree>
    <p:extLst>
      <p:ext uri="{BB962C8B-B14F-4D97-AF65-F5344CB8AC3E}">
        <p14:creationId xmlns:p14="http://schemas.microsoft.com/office/powerpoint/2010/main" val="4260627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71717f8e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71717f8e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272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4B088-25E5-4B8D-8B65-4E4D5136B3A0}" type="slidenum">
              <a:rPr lang="en-US" altLang="en-US" smtClean="0"/>
              <a:pPr/>
              <a:t>3</a:t>
            </a:fld>
            <a:endParaRPr lang="en-US" altLang="en-US"/>
          </a:p>
        </p:txBody>
      </p:sp>
    </p:spTree>
    <p:extLst>
      <p:ext uri="{BB962C8B-B14F-4D97-AF65-F5344CB8AC3E}">
        <p14:creationId xmlns:p14="http://schemas.microsoft.com/office/powerpoint/2010/main" val="871747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4B088-25E5-4B8D-8B65-4E4D5136B3A0}" type="slidenum">
              <a:rPr lang="en-US" altLang="en-US" smtClean="0"/>
              <a:pPr/>
              <a:t>9</a:t>
            </a:fld>
            <a:endParaRPr lang="en-US" altLang="en-US"/>
          </a:p>
        </p:txBody>
      </p:sp>
    </p:spTree>
    <p:extLst>
      <p:ext uri="{BB962C8B-B14F-4D97-AF65-F5344CB8AC3E}">
        <p14:creationId xmlns:p14="http://schemas.microsoft.com/office/powerpoint/2010/main" val="421475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A5FF7-C553-7F19-13F9-DFE281C549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AE146-F448-DDA2-6F4F-317BBF1E00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6DAAA5-AFA9-8750-14EA-7EC1BBA179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8B0330-9720-00A6-CE08-4F0D2906C307}"/>
              </a:ext>
            </a:extLst>
          </p:cNvPr>
          <p:cNvSpPr>
            <a:spLocks noGrp="1"/>
          </p:cNvSpPr>
          <p:nvPr>
            <p:ph type="sldNum" sz="quarter" idx="5"/>
          </p:nvPr>
        </p:nvSpPr>
        <p:spPr/>
        <p:txBody>
          <a:bodyPr/>
          <a:lstStyle/>
          <a:p>
            <a:fld id="{03C4B088-25E5-4B8D-8B65-4E4D5136B3A0}" type="slidenum">
              <a:rPr lang="en-US" altLang="en-US" smtClean="0"/>
              <a:pPr/>
              <a:t>10</a:t>
            </a:fld>
            <a:endParaRPr lang="en-US" altLang="en-US"/>
          </a:p>
        </p:txBody>
      </p:sp>
    </p:spTree>
    <p:extLst>
      <p:ext uri="{BB962C8B-B14F-4D97-AF65-F5344CB8AC3E}">
        <p14:creationId xmlns:p14="http://schemas.microsoft.com/office/powerpoint/2010/main" val="1552090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B69F1-C6DC-51AF-040F-E61F1A17D1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0F4A0-A102-1301-11A0-B4B4D6115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D5280A-5546-A1FB-2BD4-7AD9E6ABD2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DECB88-A06B-BAA5-7C77-AA95F98E839C}"/>
              </a:ext>
            </a:extLst>
          </p:cNvPr>
          <p:cNvSpPr>
            <a:spLocks noGrp="1"/>
          </p:cNvSpPr>
          <p:nvPr>
            <p:ph type="sldNum" sz="quarter" idx="5"/>
          </p:nvPr>
        </p:nvSpPr>
        <p:spPr/>
        <p:txBody>
          <a:bodyPr/>
          <a:lstStyle/>
          <a:p>
            <a:fld id="{03C4B088-25E5-4B8D-8B65-4E4D5136B3A0}" type="slidenum">
              <a:rPr lang="en-US" altLang="en-US" smtClean="0"/>
              <a:pPr/>
              <a:t>11</a:t>
            </a:fld>
            <a:endParaRPr lang="en-US" altLang="en-US"/>
          </a:p>
        </p:txBody>
      </p:sp>
    </p:spTree>
    <p:extLst>
      <p:ext uri="{BB962C8B-B14F-4D97-AF65-F5344CB8AC3E}">
        <p14:creationId xmlns:p14="http://schemas.microsoft.com/office/powerpoint/2010/main" val="1748986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4B088-25E5-4B8D-8B65-4E4D5136B3A0}" type="slidenum">
              <a:rPr lang="en-US" altLang="en-US" smtClean="0"/>
              <a:pPr/>
              <a:t>12</a:t>
            </a:fld>
            <a:endParaRPr lang="en-US" altLang="en-US"/>
          </a:p>
        </p:txBody>
      </p:sp>
    </p:spTree>
    <p:extLst>
      <p:ext uri="{BB962C8B-B14F-4D97-AF65-F5344CB8AC3E}">
        <p14:creationId xmlns:p14="http://schemas.microsoft.com/office/powerpoint/2010/main" val="424387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74DFF-D131-4719-D190-46E5D29E0A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5B4ACD-FB80-9FCE-3B33-66FF76D70E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D463B4-1A7B-4835-8ADB-24E96067F9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C773E7-118C-8845-4F1F-8F86F1B95930}"/>
              </a:ext>
            </a:extLst>
          </p:cNvPr>
          <p:cNvSpPr>
            <a:spLocks noGrp="1"/>
          </p:cNvSpPr>
          <p:nvPr>
            <p:ph type="sldNum" sz="quarter" idx="5"/>
          </p:nvPr>
        </p:nvSpPr>
        <p:spPr/>
        <p:txBody>
          <a:bodyPr/>
          <a:lstStyle/>
          <a:p>
            <a:fld id="{03C4B088-25E5-4B8D-8B65-4E4D5136B3A0}" type="slidenum">
              <a:rPr lang="en-US" altLang="en-US" smtClean="0"/>
              <a:pPr/>
              <a:t>13</a:t>
            </a:fld>
            <a:endParaRPr lang="en-US" altLang="en-US"/>
          </a:p>
        </p:txBody>
      </p:sp>
    </p:spTree>
    <p:extLst>
      <p:ext uri="{BB962C8B-B14F-4D97-AF65-F5344CB8AC3E}">
        <p14:creationId xmlns:p14="http://schemas.microsoft.com/office/powerpoint/2010/main" val="3947905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E6C1D2E-9CE8-CB17-316E-5DC31CDD9161}"/>
            </a:ext>
          </a:extLst>
        </p:cNvPr>
        <p:cNvGrpSpPr/>
        <p:nvPr/>
      </p:nvGrpSpPr>
      <p:grpSpPr>
        <a:xfrm>
          <a:off x="0" y="0"/>
          <a:ext cx="0" cy="0"/>
          <a:chOff x="0" y="0"/>
          <a:chExt cx="0" cy="0"/>
        </a:xfrm>
      </p:grpSpPr>
      <p:sp>
        <p:nvSpPr>
          <p:cNvPr id="85" name="Google Shape;85;p1:notes">
            <a:extLst>
              <a:ext uri="{FF2B5EF4-FFF2-40B4-BE49-F238E27FC236}">
                <a16:creationId xmlns:a16="http://schemas.microsoft.com/office/drawing/2014/main" id="{591F13E2-D3D0-CDF5-DF45-9D4DB49C216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a:extLst>
              <a:ext uri="{FF2B5EF4-FFF2-40B4-BE49-F238E27FC236}">
                <a16:creationId xmlns:a16="http://schemas.microsoft.com/office/drawing/2014/main" id="{C0A7E9FB-0966-D5C4-F97E-0139A5060D5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683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 name="Google Shape;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2654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7" descr="CHTC_logo_color_vert.jp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788408" y="582613"/>
            <a:ext cx="2615184" cy="14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C:\Users\vmuser\Desktop\HTCondor_red_blk_notag.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42688" y="2066989"/>
            <a:ext cx="2707695" cy="63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6402" name="Rectangle 2"/>
          <p:cNvSpPr>
            <a:spLocks noGrp="1" noChangeArrowheads="1"/>
          </p:cNvSpPr>
          <p:nvPr>
            <p:ph type="ctrTitle"/>
          </p:nvPr>
        </p:nvSpPr>
        <p:spPr>
          <a:xfrm>
            <a:off x="914400" y="3110107"/>
            <a:ext cx="10363200" cy="2438400"/>
          </a:xfrm>
        </p:spPr>
        <p:txBody>
          <a:bodyPr/>
          <a:lstStyle>
            <a:lvl1pPr>
              <a:defRPr/>
            </a:lvl1pPr>
          </a:lstStyle>
          <a:p>
            <a:pPr lvl="0"/>
            <a:r>
              <a:rPr lang="en-US" noProof="0"/>
              <a:t>Click to edit Master title style</a:t>
            </a:r>
          </a:p>
        </p:txBody>
      </p:sp>
    </p:spTree>
    <p:extLst>
      <p:ext uri="{BB962C8B-B14F-4D97-AF65-F5344CB8AC3E}">
        <p14:creationId xmlns:p14="http://schemas.microsoft.com/office/powerpoint/2010/main" val="261953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10"/>
          </p:nvPr>
        </p:nvSpPr>
        <p:spPr/>
        <p:txBody>
          <a:bodyPr/>
          <a:lstStyle>
            <a:lvl1pPr>
              <a:defRPr/>
            </a:lvl1pPr>
          </a:lstStyle>
          <a:p>
            <a:fld id="{DFF61365-E3D1-425E-BF49-DF7C7388E7D3}" type="slidenum">
              <a:rPr lang="en-US" altLang="en-US"/>
              <a:pPr/>
              <a:t>‹#›</a:t>
            </a:fld>
            <a:endParaRPr lang="en-US" altLang="en-US"/>
          </a:p>
        </p:txBody>
      </p:sp>
    </p:spTree>
    <p:extLst>
      <p:ext uri="{BB962C8B-B14F-4D97-AF65-F5344CB8AC3E}">
        <p14:creationId xmlns:p14="http://schemas.microsoft.com/office/powerpoint/2010/main" val="230673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10"/>
          </p:nvPr>
        </p:nvSpPr>
        <p:spPr/>
        <p:txBody>
          <a:bodyPr/>
          <a:lstStyle>
            <a:lvl1pPr>
              <a:defRPr/>
            </a:lvl1pPr>
          </a:lstStyle>
          <a:p>
            <a:fld id="{586B4667-D209-4660-B5A2-173A01679EA4}" type="slidenum">
              <a:rPr lang="en-US" altLang="en-US"/>
              <a:pPr/>
              <a:t>‹#›</a:t>
            </a:fld>
            <a:endParaRPr lang="en-US" altLang="en-US"/>
          </a:p>
        </p:txBody>
      </p:sp>
    </p:spTree>
    <p:extLst>
      <p:ext uri="{BB962C8B-B14F-4D97-AF65-F5344CB8AC3E}">
        <p14:creationId xmlns:p14="http://schemas.microsoft.com/office/powerpoint/2010/main" val="1661212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7F7F7F"/>
              </a:buClr>
              <a:buSzPts val="2400"/>
              <a:buNone/>
              <a:defRPr sz="2400" b="0" i="0">
                <a:solidFill>
                  <a:srgbClr val="7F7F7F"/>
                </a:solidFill>
                <a:latin typeface="Helvetica Neue Light"/>
                <a:ea typeface="Helvetica Neue Light"/>
                <a:cs typeface="Helvetica Neue Light"/>
                <a:sym typeface="Helvetica Neue Ligh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6280" y="6461689"/>
            <a:ext cx="136732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D593BD28-F693-4808-BFE9-F96B72EBBDED}" type="datetime1">
              <a:rPr lang="en-US" smtClean="0"/>
              <a:t>6/5/2025</a:t>
            </a:fld>
            <a:endParaRPr/>
          </a:p>
        </p:txBody>
      </p:sp>
      <p:sp>
        <p:nvSpPr>
          <p:cNvPr id="19" name="Google Shape;19;p2"/>
          <p:cNvSpPr txBox="1">
            <a:spLocks noGrp="1"/>
          </p:cNvSpPr>
          <p:nvPr>
            <p:ph type="ftr" idx="11"/>
          </p:nvPr>
        </p:nvSpPr>
        <p:spPr>
          <a:xfrm>
            <a:off x="838200" y="6464194"/>
            <a:ext cx="3148173"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9986480" y="6461689"/>
            <a:ext cx="1367319"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418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0" y="0"/>
            <a:ext cx="12192000" cy="914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 name="Google Shape;28;p8"/>
          <p:cNvSpPr txBox="1">
            <a:spLocks noGrp="1"/>
          </p:cNvSpPr>
          <p:nvPr>
            <p:ph type="body" idx="1"/>
          </p:nvPr>
        </p:nvSpPr>
        <p:spPr>
          <a:xfrm>
            <a:off x="914400" y="1900238"/>
            <a:ext cx="5080000" cy="3738562"/>
          </a:xfrm>
          <a:prstGeom prst="rect">
            <a:avLst/>
          </a:prstGeom>
          <a:noFill/>
          <a:ln>
            <a:noFill/>
          </a:ln>
        </p:spPr>
        <p:txBody>
          <a:bodyPr spcFirstLastPara="1" wrap="square" lIns="91425" tIns="45700" rIns="91425" bIns="45700" anchor="t" anchorCtr="0">
            <a:noAutofit/>
          </a:bodyPr>
          <a:lstStyle>
            <a:lvl1pPr marL="457200" lvl="0" indent="-441960" algn="l">
              <a:spcBef>
                <a:spcPts val="560"/>
              </a:spcBef>
              <a:spcAft>
                <a:spcPts val="0"/>
              </a:spcAft>
              <a:buSzPts val="3360"/>
              <a:buFont typeface="Helvetica Neue"/>
              <a:buChar char="›"/>
              <a:defRPr sz="2800"/>
            </a:lvl1pPr>
            <a:lvl2pPr marL="914400" lvl="1" indent="-365760" algn="l">
              <a:spcBef>
                <a:spcPts val="480"/>
              </a:spcBef>
              <a:spcAft>
                <a:spcPts val="0"/>
              </a:spcAft>
              <a:buClr>
                <a:schemeClr val="dk1"/>
              </a:buClr>
              <a:buSzPts val="2160"/>
              <a:buChar char="h"/>
              <a:defRPr sz="2400"/>
            </a:lvl2pPr>
            <a:lvl3pPr marL="1371600" lvl="2" indent="-355600" algn="l">
              <a:spcBef>
                <a:spcPts val="400"/>
              </a:spcBef>
              <a:spcAft>
                <a:spcPts val="0"/>
              </a:spcAft>
              <a:buClr>
                <a:schemeClr val="dk1"/>
              </a:buClr>
              <a:buSzPts val="2000"/>
              <a:buFont typeface="Helvetica Neue"/>
              <a:buChar char="•"/>
              <a:defRPr sz="2000"/>
            </a:lvl3pPr>
            <a:lvl4pPr marL="1828800" lvl="3" indent="-342900" algn="l">
              <a:spcBef>
                <a:spcPts val="360"/>
              </a:spcBef>
              <a:spcAft>
                <a:spcPts val="0"/>
              </a:spcAft>
              <a:buClr>
                <a:schemeClr val="dk1"/>
              </a:buClr>
              <a:buSzPts val="1800"/>
              <a:buFont typeface="Helvetica Neue"/>
              <a:buChar char="–"/>
              <a:defRPr sz="1800"/>
            </a:lvl4pPr>
            <a:lvl5pPr marL="2286000" lvl="4" indent="-342900" algn="l">
              <a:spcBef>
                <a:spcPts val="360"/>
              </a:spcBef>
              <a:spcAft>
                <a:spcPts val="0"/>
              </a:spcAft>
              <a:buClr>
                <a:schemeClr val="dk1"/>
              </a:buClr>
              <a:buSzPts val="1800"/>
              <a:buFont typeface="Helvetica Neue"/>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29" name="Google Shape;29;p8"/>
          <p:cNvSpPr txBox="1">
            <a:spLocks noGrp="1"/>
          </p:cNvSpPr>
          <p:nvPr>
            <p:ph type="body" idx="2"/>
          </p:nvPr>
        </p:nvSpPr>
        <p:spPr>
          <a:xfrm>
            <a:off x="6197600" y="1900238"/>
            <a:ext cx="5080000" cy="3738562"/>
          </a:xfrm>
          <a:prstGeom prst="rect">
            <a:avLst/>
          </a:prstGeom>
          <a:noFill/>
          <a:ln>
            <a:noFill/>
          </a:ln>
        </p:spPr>
        <p:txBody>
          <a:bodyPr spcFirstLastPara="1" wrap="square" lIns="91425" tIns="45700" rIns="91425" bIns="45700" anchor="t" anchorCtr="0">
            <a:noAutofit/>
          </a:bodyPr>
          <a:lstStyle>
            <a:lvl1pPr marL="457200" lvl="0" indent="-441960" algn="l">
              <a:spcBef>
                <a:spcPts val="560"/>
              </a:spcBef>
              <a:spcAft>
                <a:spcPts val="0"/>
              </a:spcAft>
              <a:buSzPts val="3360"/>
              <a:buFont typeface="Helvetica Neue"/>
              <a:buChar char="›"/>
              <a:defRPr sz="2800"/>
            </a:lvl1pPr>
            <a:lvl2pPr marL="914400" lvl="1" indent="-365760" algn="l">
              <a:spcBef>
                <a:spcPts val="480"/>
              </a:spcBef>
              <a:spcAft>
                <a:spcPts val="0"/>
              </a:spcAft>
              <a:buClr>
                <a:schemeClr val="dk1"/>
              </a:buClr>
              <a:buSzPts val="2160"/>
              <a:buChar char="h"/>
              <a:defRPr sz="2400"/>
            </a:lvl2pPr>
            <a:lvl3pPr marL="1371600" lvl="2" indent="-355600" algn="l">
              <a:spcBef>
                <a:spcPts val="400"/>
              </a:spcBef>
              <a:spcAft>
                <a:spcPts val="0"/>
              </a:spcAft>
              <a:buClr>
                <a:schemeClr val="dk1"/>
              </a:buClr>
              <a:buSzPts val="2000"/>
              <a:buFont typeface="Helvetica Neue"/>
              <a:buChar char="•"/>
              <a:defRPr sz="2000"/>
            </a:lvl3pPr>
            <a:lvl4pPr marL="1828800" lvl="3" indent="-342900" algn="l">
              <a:spcBef>
                <a:spcPts val="360"/>
              </a:spcBef>
              <a:spcAft>
                <a:spcPts val="0"/>
              </a:spcAft>
              <a:buClr>
                <a:schemeClr val="dk1"/>
              </a:buClr>
              <a:buSzPts val="1800"/>
              <a:buFont typeface="Helvetica Neue"/>
              <a:buChar char="–"/>
              <a:defRPr sz="1800"/>
            </a:lvl4pPr>
            <a:lvl5pPr marL="2286000" lvl="4" indent="-342900" algn="l">
              <a:spcBef>
                <a:spcPts val="360"/>
              </a:spcBef>
              <a:spcAft>
                <a:spcPts val="0"/>
              </a:spcAft>
              <a:buClr>
                <a:schemeClr val="dk1"/>
              </a:buClr>
              <a:buSzPts val="1800"/>
              <a:buFont typeface="Helvetica Neue"/>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30" name="Google Shape;30;p8"/>
          <p:cNvSpPr txBox="1">
            <a:spLocks noGrp="1"/>
          </p:cNvSpPr>
          <p:nvPr>
            <p:ph type="sldNum" idx="12"/>
          </p:nvPr>
        </p:nvSpPr>
        <p:spPr>
          <a:xfrm>
            <a:off x="9956800" y="6248400"/>
            <a:ext cx="1320800" cy="4572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1" name="Google Shape;31;p8"/>
          <p:cNvSpPr txBox="1"/>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200" b="0" i="0" u="none" strike="noStrike" cap="none">
                <a:solidFill>
                  <a:srgbClr val="888888"/>
                </a:solidFill>
                <a:latin typeface="Arial"/>
                <a:ea typeface="Arial"/>
                <a:cs typeface="Arial"/>
                <a:sym typeface="Arial"/>
              </a:rPr>
              <a:t>‹#›</a:t>
            </a:fld>
            <a:endParaRPr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402028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2"/>
        <p:cNvGrpSpPr/>
        <p:nvPr/>
      </p:nvGrpSpPr>
      <p:grpSpPr>
        <a:xfrm>
          <a:off x="0" y="0"/>
          <a:ext cx="0" cy="0"/>
          <a:chOff x="0" y="0"/>
          <a:chExt cx="0" cy="0"/>
        </a:xfrm>
      </p:grpSpPr>
      <p:sp>
        <p:nvSpPr>
          <p:cNvPr id="33" name="Google Shape;33;p9"/>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880"/>
              <a:buFont typeface="Helvetica Neue"/>
              <a:buNone/>
              <a:defRPr sz="2400" b="1"/>
            </a:lvl1pPr>
            <a:lvl2pPr marL="914400" lvl="1" indent="-228600" algn="l">
              <a:spcBef>
                <a:spcPts val="400"/>
              </a:spcBef>
              <a:spcAft>
                <a:spcPts val="0"/>
              </a:spcAft>
              <a:buClr>
                <a:schemeClr val="dk1"/>
              </a:buClr>
              <a:buSzPts val="1800"/>
              <a:buNone/>
              <a:defRPr sz="2000" b="1"/>
            </a:lvl2pPr>
            <a:lvl3pPr marL="1371600" lvl="2" indent="-228600" algn="l">
              <a:spcBef>
                <a:spcPts val="360"/>
              </a:spcBef>
              <a:spcAft>
                <a:spcPts val="0"/>
              </a:spcAft>
              <a:buClr>
                <a:schemeClr val="dk1"/>
              </a:buClr>
              <a:buSzPts val="1800"/>
              <a:buFont typeface="Helvetica Neue"/>
              <a:buNone/>
              <a:defRPr sz="1800" b="1"/>
            </a:lvl3pPr>
            <a:lvl4pPr marL="1828800" lvl="3" indent="-228600" algn="l">
              <a:spcBef>
                <a:spcPts val="320"/>
              </a:spcBef>
              <a:spcAft>
                <a:spcPts val="0"/>
              </a:spcAft>
              <a:buClr>
                <a:schemeClr val="dk1"/>
              </a:buClr>
              <a:buSzPts val="1600"/>
              <a:buFont typeface="Helvetica Neue"/>
              <a:buNone/>
              <a:defRPr sz="1600" b="1"/>
            </a:lvl4pPr>
            <a:lvl5pPr marL="2286000" lvl="4" indent="-228600" algn="l">
              <a:spcBef>
                <a:spcPts val="320"/>
              </a:spcBef>
              <a:spcAft>
                <a:spcPts val="0"/>
              </a:spcAft>
              <a:buClr>
                <a:schemeClr val="dk1"/>
              </a:buClr>
              <a:buSzPts val="1600"/>
              <a:buFont typeface="Helvetica Neue"/>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34" name="Google Shape;34;p9"/>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411480" algn="l">
              <a:spcBef>
                <a:spcPts val="480"/>
              </a:spcBef>
              <a:spcAft>
                <a:spcPts val="0"/>
              </a:spcAft>
              <a:buSzPts val="2880"/>
              <a:buFont typeface="Helvetica Neue"/>
              <a:buChar char="›"/>
              <a:defRPr sz="2400"/>
            </a:lvl1pPr>
            <a:lvl2pPr marL="914400" lvl="1" indent="-342900" algn="l">
              <a:spcBef>
                <a:spcPts val="400"/>
              </a:spcBef>
              <a:spcAft>
                <a:spcPts val="0"/>
              </a:spcAft>
              <a:buClr>
                <a:schemeClr val="dk1"/>
              </a:buClr>
              <a:buSzPts val="1800"/>
              <a:buChar char="h"/>
              <a:defRPr sz="2000"/>
            </a:lvl2pPr>
            <a:lvl3pPr marL="1371600" lvl="2" indent="-342900" algn="l">
              <a:spcBef>
                <a:spcPts val="360"/>
              </a:spcBef>
              <a:spcAft>
                <a:spcPts val="0"/>
              </a:spcAft>
              <a:buClr>
                <a:schemeClr val="dk1"/>
              </a:buClr>
              <a:buSzPts val="1800"/>
              <a:buFont typeface="Helvetica Neue"/>
              <a:buChar char="•"/>
              <a:defRPr sz="1800"/>
            </a:lvl3pPr>
            <a:lvl4pPr marL="1828800" lvl="3" indent="-330200" algn="l">
              <a:spcBef>
                <a:spcPts val="320"/>
              </a:spcBef>
              <a:spcAft>
                <a:spcPts val="0"/>
              </a:spcAft>
              <a:buClr>
                <a:schemeClr val="dk1"/>
              </a:buClr>
              <a:buSzPts val="1600"/>
              <a:buFont typeface="Helvetica Neue"/>
              <a:buChar char="–"/>
              <a:defRPr sz="1600"/>
            </a:lvl4pPr>
            <a:lvl5pPr marL="2286000" lvl="4" indent="-330200" algn="l">
              <a:spcBef>
                <a:spcPts val="320"/>
              </a:spcBef>
              <a:spcAft>
                <a:spcPts val="0"/>
              </a:spcAft>
              <a:buClr>
                <a:schemeClr val="dk1"/>
              </a:buClr>
              <a:buSzPts val="1600"/>
              <a:buFont typeface="Helvetica Neue"/>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35" name="Google Shape;35;p9"/>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880"/>
              <a:buFont typeface="Helvetica Neue"/>
              <a:buNone/>
              <a:defRPr sz="2400" b="1"/>
            </a:lvl1pPr>
            <a:lvl2pPr marL="914400" lvl="1" indent="-228600" algn="l">
              <a:spcBef>
                <a:spcPts val="400"/>
              </a:spcBef>
              <a:spcAft>
                <a:spcPts val="0"/>
              </a:spcAft>
              <a:buClr>
                <a:schemeClr val="dk1"/>
              </a:buClr>
              <a:buSzPts val="1800"/>
              <a:buNone/>
              <a:defRPr sz="2000" b="1"/>
            </a:lvl2pPr>
            <a:lvl3pPr marL="1371600" lvl="2" indent="-228600" algn="l">
              <a:spcBef>
                <a:spcPts val="360"/>
              </a:spcBef>
              <a:spcAft>
                <a:spcPts val="0"/>
              </a:spcAft>
              <a:buClr>
                <a:schemeClr val="dk1"/>
              </a:buClr>
              <a:buSzPts val="1800"/>
              <a:buFont typeface="Helvetica Neue"/>
              <a:buNone/>
              <a:defRPr sz="1800" b="1"/>
            </a:lvl3pPr>
            <a:lvl4pPr marL="1828800" lvl="3" indent="-228600" algn="l">
              <a:spcBef>
                <a:spcPts val="320"/>
              </a:spcBef>
              <a:spcAft>
                <a:spcPts val="0"/>
              </a:spcAft>
              <a:buClr>
                <a:schemeClr val="dk1"/>
              </a:buClr>
              <a:buSzPts val="1600"/>
              <a:buFont typeface="Helvetica Neue"/>
              <a:buNone/>
              <a:defRPr sz="1600" b="1"/>
            </a:lvl4pPr>
            <a:lvl5pPr marL="2286000" lvl="4" indent="-228600" algn="l">
              <a:spcBef>
                <a:spcPts val="320"/>
              </a:spcBef>
              <a:spcAft>
                <a:spcPts val="0"/>
              </a:spcAft>
              <a:buClr>
                <a:schemeClr val="dk1"/>
              </a:buClr>
              <a:buSzPts val="1600"/>
              <a:buFont typeface="Helvetica Neue"/>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36" name="Google Shape;36;p9"/>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411480" algn="l">
              <a:spcBef>
                <a:spcPts val="480"/>
              </a:spcBef>
              <a:spcAft>
                <a:spcPts val="0"/>
              </a:spcAft>
              <a:buSzPts val="2880"/>
              <a:buFont typeface="Helvetica Neue"/>
              <a:buChar char="›"/>
              <a:defRPr sz="2400"/>
            </a:lvl1pPr>
            <a:lvl2pPr marL="914400" lvl="1" indent="-342900" algn="l">
              <a:spcBef>
                <a:spcPts val="400"/>
              </a:spcBef>
              <a:spcAft>
                <a:spcPts val="0"/>
              </a:spcAft>
              <a:buClr>
                <a:schemeClr val="dk1"/>
              </a:buClr>
              <a:buSzPts val="1800"/>
              <a:buChar char="h"/>
              <a:defRPr sz="2000"/>
            </a:lvl2pPr>
            <a:lvl3pPr marL="1371600" lvl="2" indent="-342900" algn="l">
              <a:spcBef>
                <a:spcPts val="360"/>
              </a:spcBef>
              <a:spcAft>
                <a:spcPts val="0"/>
              </a:spcAft>
              <a:buClr>
                <a:schemeClr val="dk1"/>
              </a:buClr>
              <a:buSzPts val="1800"/>
              <a:buFont typeface="Helvetica Neue"/>
              <a:buChar char="•"/>
              <a:defRPr sz="1800"/>
            </a:lvl3pPr>
            <a:lvl4pPr marL="1828800" lvl="3" indent="-330200" algn="l">
              <a:spcBef>
                <a:spcPts val="320"/>
              </a:spcBef>
              <a:spcAft>
                <a:spcPts val="0"/>
              </a:spcAft>
              <a:buClr>
                <a:schemeClr val="dk1"/>
              </a:buClr>
              <a:buSzPts val="1600"/>
              <a:buFont typeface="Helvetica Neue"/>
              <a:buChar char="–"/>
              <a:defRPr sz="1600"/>
            </a:lvl4pPr>
            <a:lvl5pPr marL="2286000" lvl="4" indent="-330200" algn="l">
              <a:spcBef>
                <a:spcPts val="320"/>
              </a:spcBef>
              <a:spcAft>
                <a:spcPts val="0"/>
              </a:spcAft>
              <a:buClr>
                <a:schemeClr val="dk1"/>
              </a:buClr>
              <a:buSzPts val="1600"/>
              <a:buFont typeface="Helvetica Neue"/>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37" name="Google Shape;37;p9"/>
          <p:cNvSpPr txBox="1">
            <a:spLocks noGrp="1"/>
          </p:cNvSpPr>
          <p:nvPr>
            <p:ph type="title"/>
          </p:nvPr>
        </p:nvSpPr>
        <p:spPr>
          <a:xfrm>
            <a:off x="0" y="0"/>
            <a:ext cx="12192000" cy="914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9"/>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68132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11"/>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3327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12"/>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72440" algn="l">
              <a:spcBef>
                <a:spcPts val="640"/>
              </a:spcBef>
              <a:spcAft>
                <a:spcPts val="0"/>
              </a:spcAft>
              <a:buSzPts val="3840"/>
              <a:buFont typeface="Helvetica Neue"/>
              <a:buChar char="›"/>
              <a:defRPr sz="3200"/>
            </a:lvl1pPr>
            <a:lvl2pPr marL="914400" lvl="1" indent="-388619" algn="l">
              <a:spcBef>
                <a:spcPts val="560"/>
              </a:spcBef>
              <a:spcAft>
                <a:spcPts val="0"/>
              </a:spcAft>
              <a:buClr>
                <a:schemeClr val="dk1"/>
              </a:buClr>
              <a:buSzPts val="2520"/>
              <a:buChar char="h"/>
              <a:defRPr sz="2800"/>
            </a:lvl2pPr>
            <a:lvl3pPr marL="1371600" lvl="2" indent="-381000" algn="l">
              <a:spcBef>
                <a:spcPts val="480"/>
              </a:spcBef>
              <a:spcAft>
                <a:spcPts val="0"/>
              </a:spcAft>
              <a:buClr>
                <a:schemeClr val="dk1"/>
              </a:buClr>
              <a:buSzPts val="2400"/>
              <a:buFont typeface="Helvetica Neue"/>
              <a:buChar char="•"/>
              <a:defRPr sz="2400"/>
            </a:lvl3pPr>
            <a:lvl4pPr marL="1828800" lvl="3" indent="-355600" algn="l">
              <a:spcBef>
                <a:spcPts val="400"/>
              </a:spcBef>
              <a:spcAft>
                <a:spcPts val="0"/>
              </a:spcAft>
              <a:buClr>
                <a:schemeClr val="dk1"/>
              </a:buClr>
              <a:buSzPts val="2000"/>
              <a:buFont typeface="Helvetica Neue"/>
              <a:buChar char="–"/>
              <a:defRPr sz="2000"/>
            </a:lvl4pPr>
            <a:lvl5pPr marL="2286000" lvl="4" indent="-355600" algn="l">
              <a:spcBef>
                <a:spcPts val="400"/>
              </a:spcBef>
              <a:spcAft>
                <a:spcPts val="0"/>
              </a:spcAft>
              <a:buClr>
                <a:schemeClr val="dk1"/>
              </a:buClr>
              <a:buSzPts val="2000"/>
              <a:buFont typeface="Helvetica Neue"/>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47" name="Google Shape;47;p12"/>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680"/>
              <a:buFont typeface="Helvetica Neue"/>
              <a:buNone/>
              <a:defRPr sz="1400"/>
            </a:lvl1pPr>
            <a:lvl2pPr marL="914400" lvl="1" indent="-228600" algn="l">
              <a:spcBef>
                <a:spcPts val="240"/>
              </a:spcBef>
              <a:spcAft>
                <a:spcPts val="0"/>
              </a:spcAft>
              <a:buClr>
                <a:schemeClr val="dk1"/>
              </a:buClr>
              <a:buSzPts val="1080"/>
              <a:buNone/>
              <a:defRPr sz="1200"/>
            </a:lvl2pPr>
            <a:lvl3pPr marL="1371600" lvl="2" indent="-228600" algn="l">
              <a:spcBef>
                <a:spcPts val="200"/>
              </a:spcBef>
              <a:spcAft>
                <a:spcPts val="0"/>
              </a:spcAft>
              <a:buClr>
                <a:schemeClr val="dk1"/>
              </a:buClr>
              <a:buSzPts val="1000"/>
              <a:buFont typeface="Helvetica Neue"/>
              <a:buNone/>
              <a:defRPr sz="1000"/>
            </a:lvl3pPr>
            <a:lvl4pPr marL="1828800" lvl="3" indent="-228600" algn="l">
              <a:spcBef>
                <a:spcPts val="180"/>
              </a:spcBef>
              <a:spcAft>
                <a:spcPts val="0"/>
              </a:spcAft>
              <a:buClr>
                <a:schemeClr val="dk1"/>
              </a:buClr>
              <a:buSzPts val="900"/>
              <a:buFont typeface="Helvetica Neue"/>
              <a:buNone/>
              <a:defRPr sz="900"/>
            </a:lvl4pPr>
            <a:lvl5pPr marL="2286000" lvl="4" indent="-228600" algn="l">
              <a:spcBef>
                <a:spcPts val="180"/>
              </a:spcBef>
              <a:spcAft>
                <a:spcPts val="0"/>
              </a:spcAft>
              <a:buClr>
                <a:schemeClr val="dk1"/>
              </a:buClr>
              <a:buSzPts val="900"/>
              <a:buFont typeface="Helvetica Neue"/>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48" name="Google Shape;48;p12"/>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32974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13"/>
          <p:cNvSpPr>
            <a:spLocks noGrp="1"/>
          </p:cNvSpPr>
          <p:nvPr>
            <p:ph type="pic" idx="2"/>
          </p:nvPr>
        </p:nvSpPr>
        <p:spPr>
          <a:xfrm>
            <a:off x="2389717" y="612775"/>
            <a:ext cx="7315200" cy="4114800"/>
          </a:xfrm>
          <a:prstGeom prst="rect">
            <a:avLst/>
          </a:prstGeom>
          <a:noFill/>
          <a:ln>
            <a:noFill/>
          </a:ln>
        </p:spPr>
      </p:sp>
      <p:sp>
        <p:nvSpPr>
          <p:cNvPr id="52" name="Google Shape;52;p13"/>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680"/>
              <a:buFont typeface="Helvetica Neue"/>
              <a:buNone/>
              <a:defRPr sz="1400"/>
            </a:lvl1pPr>
            <a:lvl2pPr marL="914400" lvl="1" indent="-228600" algn="l">
              <a:spcBef>
                <a:spcPts val="240"/>
              </a:spcBef>
              <a:spcAft>
                <a:spcPts val="0"/>
              </a:spcAft>
              <a:buClr>
                <a:schemeClr val="dk1"/>
              </a:buClr>
              <a:buSzPts val="1080"/>
              <a:buNone/>
              <a:defRPr sz="1200"/>
            </a:lvl2pPr>
            <a:lvl3pPr marL="1371600" lvl="2" indent="-228600" algn="l">
              <a:spcBef>
                <a:spcPts val="200"/>
              </a:spcBef>
              <a:spcAft>
                <a:spcPts val="0"/>
              </a:spcAft>
              <a:buClr>
                <a:schemeClr val="dk1"/>
              </a:buClr>
              <a:buSzPts val="1000"/>
              <a:buFont typeface="Helvetica Neue"/>
              <a:buNone/>
              <a:defRPr sz="1000"/>
            </a:lvl3pPr>
            <a:lvl4pPr marL="1828800" lvl="3" indent="-228600" algn="l">
              <a:spcBef>
                <a:spcPts val="180"/>
              </a:spcBef>
              <a:spcAft>
                <a:spcPts val="0"/>
              </a:spcAft>
              <a:buClr>
                <a:schemeClr val="dk1"/>
              </a:buClr>
              <a:buSzPts val="900"/>
              <a:buFont typeface="Helvetica Neue"/>
              <a:buNone/>
              <a:defRPr sz="900"/>
            </a:lvl4pPr>
            <a:lvl5pPr marL="2286000" lvl="4" indent="-228600" algn="l">
              <a:spcBef>
                <a:spcPts val="180"/>
              </a:spcBef>
              <a:spcAft>
                <a:spcPts val="0"/>
              </a:spcAft>
              <a:buClr>
                <a:schemeClr val="dk1"/>
              </a:buClr>
              <a:buSzPts val="900"/>
              <a:buFont typeface="Helvetica Neue"/>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53" name="Google Shape;53;p13"/>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89581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0" y="0"/>
            <a:ext cx="12192000" cy="914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14"/>
          <p:cNvSpPr txBox="1">
            <a:spLocks noGrp="1"/>
          </p:cNvSpPr>
          <p:nvPr>
            <p:ph type="body" idx="1"/>
          </p:nvPr>
        </p:nvSpPr>
        <p:spPr>
          <a:xfrm rot="5400000">
            <a:off x="3915569" y="-2130159"/>
            <a:ext cx="4227513" cy="11199283"/>
          </a:xfrm>
          <a:prstGeom prst="rect">
            <a:avLst/>
          </a:prstGeom>
          <a:noFill/>
          <a:ln>
            <a:noFill/>
          </a:ln>
        </p:spPr>
        <p:txBody>
          <a:bodyPr spcFirstLastPara="1" wrap="square" lIns="91425" tIns="45700" rIns="91425" bIns="45700" anchor="t" anchorCtr="0">
            <a:noAutofit/>
          </a:bodyPr>
          <a:lstStyle>
            <a:lvl1pPr marL="457200" lvl="0" indent="-365760" algn="l">
              <a:spcBef>
                <a:spcPts val="360"/>
              </a:spcBef>
              <a:spcAft>
                <a:spcPts val="0"/>
              </a:spcAft>
              <a:buSzPts val="2160"/>
              <a:buChar char="›"/>
              <a:defRPr/>
            </a:lvl1pPr>
            <a:lvl2pPr marL="914400" lvl="1" indent="-331469" algn="l">
              <a:spcBef>
                <a:spcPts val="360"/>
              </a:spcBef>
              <a:spcAft>
                <a:spcPts val="0"/>
              </a:spcAft>
              <a:buClr>
                <a:schemeClr val="dk1"/>
              </a:buClr>
              <a:buSzPts val="1620"/>
              <a:buChar char="h"/>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14"/>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6420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rot="5400000">
            <a:off x="7467600" y="1828800"/>
            <a:ext cx="5029200" cy="2590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5"/>
          <p:cNvSpPr txBox="1">
            <a:spLocks noGrp="1"/>
          </p:cNvSpPr>
          <p:nvPr>
            <p:ph type="body" idx="1"/>
          </p:nvPr>
        </p:nvSpPr>
        <p:spPr>
          <a:xfrm rot="5400000">
            <a:off x="2184400" y="-660400"/>
            <a:ext cx="5029200" cy="7569200"/>
          </a:xfrm>
          <a:prstGeom prst="rect">
            <a:avLst/>
          </a:prstGeom>
          <a:noFill/>
          <a:ln>
            <a:noFill/>
          </a:ln>
        </p:spPr>
        <p:txBody>
          <a:bodyPr spcFirstLastPara="1" wrap="square" lIns="91425" tIns="45700" rIns="91425" bIns="45700" anchor="t" anchorCtr="0">
            <a:noAutofit/>
          </a:bodyPr>
          <a:lstStyle>
            <a:lvl1pPr marL="457200" lvl="0" indent="-365760" algn="l">
              <a:spcBef>
                <a:spcPts val="360"/>
              </a:spcBef>
              <a:spcAft>
                <a:spcPts val="0"/>
              </a:spcAft>
              <a:buSzPts val="2160"/>
              <a:buChar char="›"/>
              <a:defRPr/>
            </a:lvl1pPr>
            <a:lvl2pPr marL="914400" lvl="1" indent="-331469" algn="l">
              <a:spcBef>
                <a:spcPts val="360"/>
              </a:spcBef>
              <a:spcAft>
                <a:spcPts val="0"/>
              </a:spcAft>
              <a:buClr>
                <a:schemeClr val="dk1"/>
              </a:buClr>
              <a:buSzPts val="1620"/>
              <a:buChar char="h"/>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15"/>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94152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dirty="0"/>
              <a:t>Click to edit Master title style</a:t>
            </a:r>
          </a:p>
        </p:txBody>
      </p:sp>
      <p:sp>
        <p:nvSpPr>
          <p:cNvPr id="4" name="Slide Number Placeholder 1"/>
          <p:cNvSpPr>
            <a:spLocks noGrp="1"/>
          </p:cNvSpPr>
          <p:nvPr>
            <p:ph type="sldNum" sz="quarter" idx="10"/>
          </p:nvPr>
        </p:nvSpPr>
        <p:spPr/>
        <p:txBody>
          <a:bodyPr/>
          <a:lstStyle>
            <a:lvl1pPr>
              <a:defRPr/>
            </a:lvl1pPr>
          </a:lstStyle>
          <a:p>
            <a:fld id="{A112ED7D-98F8-4F4F-A793-74ECB7F395DA}" type="slidenum">
              <a:rPr lang="en-US" altLang="en-US"/>
              <a:pPr/>
              <a:t>‹#›</a:t>
            </a:fld>
            <a:endParaRPr lang="en-US" altLang="en-US" dirty="0"/>
          </a:p>
        </p:txBody>
      </p:sp>
    </p:spTree>
    <p:extLst>
      <p:ext uri="{BB962C8B-B14F-4D97-AF65-F5344CB8AC3E}">
        <p14:creationId xmlns:p14="http://schemas.microsoft.com/office/powerpoint/2010/main" val="1625132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p:cSld name="Title, 2 Conten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609563" y="538449"/>
            <a:ext cx="10969943" cy="614142"/>
          </a:xfrm>
          <a:prstGeom prst="rect">
            <a:avLst/>
          </a:prstGeom>
          <a:noFill/>
          <a:ln>
            <a:noFill/>
          </a:ln>
        </p:spPr>
        <p:txBody>
          <a:bodyPr spcFirstLastPara="1" wrap="square" lIns="0" tIns="0" rIns="0" bIns="0" anchor="ctr" anchorCtr="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16"/>
          <p:cNvSpPr txBox="1">
            <a:spLocks noGrp="1"/>
          </p:cNvSpPr>
          <p:nvPr>
            <p:ph type="body" idx="1"/>
          </p:nvPr>
        </p:nvSpPr>
        <p:spPr>
          <a:xfrm>
            <a:off x="609564" y="1604399"/>
            <a:ext cx="1273985" cy="1895672"/>
          </a:xfrm>
          <a:prstGeom prst="rect">
            <a:avLst/>
          </a:prstGeom>
          <a:noFill/>
          <a:ln>
            <a:noFill/>
          </a:ln>
        </p:spPr>
        <p:txBody>
          <a:bodyPr spcFirstLastPara="1" wrap="square" lIns="0" tIns="0" rIns="0" bIns="0" anchor="t" anchorCtr="0">
            <a:normAutofit/>
          </a:bodyPr>
          <a:lstStyle>
            <a:lvl1pPr marL="457200" lvl="0" indent="-365760" algn="l">
              <a:spcBef>
                <a:spcPts val="360"/>
              </a:spcBef>
              <a:spcAft>
                <a:spcPts val="0"/>
              </a:spcAft>
              <a:buSzPts val="2160"/>
              <a:buChar char="›"/>
              <a:defRPr/>
            </a:lvl1pPr>
            <a:lvl2pPr marL="914400" lvl="1" indent="-331469" algn="l">
              <a:spcBef>
                <a:spcPts val="360"/>
              </a:spcBef>
              <a:spcAft>
                <a:spcPts val="0"/>
              </a:spcAft>
              <a:buClr>
                <a:schemeClr val="dk1"/>
              </a:buClr>
              <a:buSzPts val="1620"/>
              <a:buChar char="h"/>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 name="Google Shape;65;p16"/>
          <p:cNvSpPr txBox="1">
            <a:spLocks noGrp="1"/>
          </p:cNvSpPr>
          <p:nvPr>
            <p:ph type="body" idx="2"/>
          </p:nvPr>
        </p:nvSpPr>
        <p:spPr>
          <a:xfrm>
            <a:off x="1947552" y="1604399"/>
            <a:ext cx="1273985" cy="1895672"/>
          </a:xfrm>
          <a:prstGeom prst="rect">
            <a:avLst/>
          </a:prstGeom>
          <a:noFill/>
          <a:ln>
            <a:noFill/>
          </a:ln>
        </p:spPr>
        <p:txBody>
          <a:bodyPr spcFirstLastPara="1" wrap="square" lIns="0" tIns="0" rIns="0" bIns="0" anchor="t" anchorCtr="0">
            <a:normAutofit/>
          </a:bodyPr>
          <a:lstStyle>
            <a:lvl1pPr marL="457200" lvl="0" indent="-365760" algn="l">
              <a:spcBef>
                <a:spcPts val="360"/>
              </a:spcBef>
              <a:spcAft>
                <a:spcPts val="0"/>
              </a:spcAft>
              <a:buSzPts val="2160"/>
              <a:buChar char="›"/>
              <a:defRPr/>
            </a:lvl1pPr>
            <a:lvl2pPr marL="914400" lvl="1" indent="-331469" algn="l">
              <a:spcBef>
                <a:spcPts val="360"/>
              </a:spcBef>
              <a:spcAft>
                <a:spcPts val="0"/>
              </a:spcAft>
              <a:buClr>
                <a:schemeClr val="dk1"/>
              </a:buClr>
              <a:buSzPts val="1620"/>
              <a:buChar char="h"/>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93795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1A10-6B7E-E9D6-479E-CF325F95DC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452479-2CCC-CB28-C8C7-2117E93361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D4391-E23F-154C-1630-2B400E9016E8}"/>
              </a:ext>
            </a:extLst>
          </p:cNvPr>
          <p:cNvSpPr>
            <a:spLocks noGrp="1"/>
          </p:cNvSpPr>
          <p:nvPr>
            <p:ph type="dt" sz="half" idx="10"/>
          </p:nvPr>
        </p:nvSpPr>
        <p:spPr/>
        <p:txBody>
          <a:bodyPr/>
          <a:lstStyle/>
          <a:p>
            <a:fld id="{4AE3B706-9D64-460A-85E4-DFA124C3027D}" type="datetime1">
              <a:rPr lang="en-US" smtClean="0"/>
              <a:t>6/5/2025</a:t>
            </a:fld>
            <a:endParaRPr lang="en-US"/>
          </a:p>
        </p:txBody>
      </p:sp>
      <p:sp>
        <p:nvSpPr>
          <p:cNvPr id="5" name="Footer Placeholder 4">
            <a:extLst>
              <a:ext uri="{FF2B5EF4-FFF2-40B4-BE49-F238E27FC236}">
                <a16:creationId xmlns:a16="http://schemas.microsoft.com/office/drawing/2014/main" id="{5C2A951B-B2E9-45BA-E04D-3D5F6286D4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870DB-1DBF-C2DD-C373-35B6FA52E0D8}"/>
              </a:ext>
            </a:extLst>
          </p:cNvPr>
          <p:cNvSpPr>
            <a:spLocks noGrp="1"/>
          </p:cNvSpPr>
          <p:nvPr>
            <p:ph type="sldNum" sz="quarter" idx="12"/>
          </p:nvPr>
        </p:nvSpPr>
        <p:spPr/>
        <p:txBody>
          <a:bodyPr/>
          <a:lstStyle/>
          <a:p>
            <a:fld id="{15664EF2-36F7-9F40-B119-E9638662A4B1}" type="slidenum">
              <a:rPr lang="en-US" smtClean="0"/>
              <a:t>‹#›</a:t>
            </a:fld>
            <a:endParaRPr lang="en-US"/>
          </a:p>
        </p:txBody>
      </p:sp>
    </p:spTree>
    <p:extLst>
      <p:ext uri="{BB962C8B-B14F-4D97-AF65-F5344CB8AC3E}">
        <p14:creationId xmlns:p14="http://schemas.microsoft.com/office/powerpoint/2010/main" val="871382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86402" name="Rectangle 2"/>
          <p:cNvSpPr>
            <a:spLocks noGrp="1" noChangeArrowheads="1"/>
          </p:cNvSpPr>
          <p:nvPr>
            <p:ph type="ctrTitle"/>
          </p:nvPr>
        </p:nvSpPr>
        <p:spPr>
          <a:xfrm>
            <a:off x="914400" y="517219"/>
            <a:ext cx="10363200" cy="2438400"/>
          </a:xfrm>
        </p:spPr>
        <p:txBody>
          <a:bodyPr/>
          <a:lstStyle>
            <a:lvl1pPr>
              <a:defRPr/>
            </a:lvl1pPr>
          </a:lstStyle>
          <a:p>
            <a:pPr lvl="0"/>
            <a:r>
              <a:rPr lang="en-US" noProof="0"/>
              <a:t>Click to edit Master title style</a:t>
            </a:r>
            <a:endParaRPr lang="en-US" noProof="0" dirty="0"/>
          </a:p>
        </p:txBody>
      </p:sp>
    </p:spTree>
    <p:extLst>
      <p:ext uri="{BB962C8B-B14F-4D97-AF65-F5344CB8AC3E}">
        <p14:creationId xmlns:p14="http://schemas.microsoft.com/office/powerpoint/2010/main" val="3016869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
        <p:nvSpPr>
          <p:cNvPr id="4" name="Slide Number Placeholder 1"/>
          <p:cNvSpPr>
            <a:spLocks noGrp="1"/>
          </p:cNvSpPr>
          <p:nvPr>
            <p:ph type="sldNum" sz="quarter" idx="10"/>
          </p:nvPr>
        </p:nvSpPr>
        <p:spPr/>
        <p:txBody>
          <a:bodyPr/>
          <a:lstStyle>
            <a:lvl1pPr>
              <a:defRPr/>
            </a:lvl1pPr>
          </a:lstStyle>
          <a:p>
            <a:fld id="{FAE93352-D2C7-9A40-8018-22D224478B69}" type="slidenum">
              <a:rPr lang="en-US" smtClean="0"/>
              <a:t>‹#›</a:t>
            </a:fld>
            <a:endParaRPr lang="en-US"/>
          </a:p>
        </p:txBody>
      </p:sp>
    </p:spTree>
    <p:extLst>
      <p:ext uri="{BB962C8B-B14F-4D97-AF65-F5344CB8AC3E}">
        <p14:creationId xmlns:p14="http://schemas.microsoft.com/office/powerpoint/2010/main" val="2798714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1"/>
          <p:cNvSpPr>
            <a:spLocks noGrp="1"/>
          </p:cNvSpPr>
          <p:nvPr>
            <p:ph type="sldNum" sz="quarter" idx="10"/>
          </p:nvPr>
        </p:nvSpPr>
        <p:spPr/>
        <p:txBody>
          <a:bodyPr/>
          <a:lstStyle>
            <a:lvl1pPr>
              <a:defRPr/>
            </a:lvl1pPr>
          </a:lstStyle>
          <a:p>
            <a:fld id="{FAE93352-D2C7-9A40-8018-22D224478B69}" type="slidenum">
              <a:rPr lang="en-US" smtClean="0"/>
              <a:t>‹#›</a:t>
            </a:fld>
            <a:endParaRPr lang="en-US"/>
          </a:p>
        </p:txBody>
      </p:sp>
    </p:spTree>
    <p:extLst>
      <p:ext uri="{BB962C8B-B14F-4D97-AF65-F5344CB8AC3E}">
        <p14:creationId xmlns:p14="http://schemas.microsoft.com/office/powerpoint/2010/main" val="891823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00238"/>
            <a:ext cx="508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0238"/>
            <a:ext cx="508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9956800" y="6248400"/>
            <a:ext cx="1320800" cy="457200"/>
          </a:xfrm>
        </p:spPr>
        <p:txBody>
          <a:bodyPr/>
          <a:lstStyle>
            <a:lvl1pPr>
              <a:defRPr/>
            </a:lvl1pPr>
          </a:lstStyle>
          <a:p>
            <a:fld id="{FAE93352-D2C7-9A40-8018-22D224478B69}" type="slidenum">
              <a:rPr lang="en-US" smtClean="0"/>
              <a:t>‹#›</a:t>
            </a:fld>
            <a:endParaRPr lang="en-US"/>
          </a:p>
        </p:txBody>
      </p:sp>
      <p:sp>
        <p:nvSpPr>
          <p:cNvPr id="6" name="Slide Number Placeholder 1"/>
          <p:cNvSpPr txBox="1">
            <a:spLocks/>
          </p:cNvSpPr>
          <p:nvPr/>
        </p:nvSpPr>
        <p:spPr>
          <a:xfrm>
            <a:off x="4673600" y="6492876"/>
            <a:ext cx="284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smtClean="0">
                <a:solidFill>
                  <a:schemeClr val="tx1">
                    <a:tint val="75000"/>
                  </a:schemeClr>
                </a:solidFill>
                <a:latin typeface="+mn-lt"/>
                <a:ea typeface="MS PGothic"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8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8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8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800" kern="1200">
                <a:solidFill>
                  <a:schemeClr val="tx1"/>
                </a:solidFill>
                <a:latin typeface="Times New Roman" pitchFamily="18" charset="0"/>
                <a:ea typeface="MS PGothic" pitchFamily="34" charset="-128"/>
                <a:cs typeface="+mn-cs"/>
              </a:defRPr>
            </a:lvl9pPr>
          </a:lstStyle>
          <a:p>
            <a:pPr>
              <a:defRPr/>
            </a:pPr>
            <a:fld id="{671F83BD-2119-406E-B847-CD3D3B269ABB}" type="slidenum">
              <a:rPr lang="en-US" sz="1200" smtClean="0"/>
              <a:pPr>
                <a:defRPr/>
              </a:pPr>
              <a:t>‹#›</a:t>
            </a:fld>
            <a:endParaRPr lang="en-US" sz="1200" dirty="0"/>
          </a:p>
        </p:txBody>
      </p:sp>
    </p:spTree>
    <p:extLst>
      <p:ext uri="{BB962C8B-B14F-4D97-AF65-F5344CB8AC3E}">
        <p14:creationId xmlns:p14="http://schemas.microsoft.com/office/powerpoint/2010/main" val="3639473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
        <p:nvSpPr>
          <p:cNvPr id="7" name="Slide Number Placeholder 1"/>
          <p:cNvSpPr>
            <a:spLocks noGrp="1"/>
          </p:cNvSpPr>
          <p:nvPr>
            <p:ph type="sldNum" sz="quarter" idx="10"/>
          </p:nvPr>
        </p:nvSpPr>
        <p:spPr/>
        <p:txBody>
          <a:bodyPr/>
          <a:lstStyle>
            <a:lvl1pPr>
              <a:defRPr/>
            </a:lvl1pPr>
          </a:lstStyle>
          <a:p>
            <a:fld id="{FAE93352-D2C7-9A40-8018-22D224478B69}" type="slidenum">
              <a:rPr lang="en-US" smtClean="0"/>
              <a:t>‹#›</a:t>
            </a:fld>
            <a:endParaRPr lang="en-US"/>
          </a:p>
        </p:txBody>
      </p:sp>
    </p:spTree>
    <p:extLst>
      <p:ext uri="{BB962C8B-B14F-4D97-AF65-F5344CB8AC3E}">
        <p14:creationId xmlns:p14="http://schemas.microsoft.com/office/powerpoint/2010/main" val="445875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fld id="{FAE93352-D2C7-9A40-8018-22D224478B69}" type="slidenum">
              <a:rPr lang="en-US" smtClean="0"/>
              <a:t>‹#›</a:t>
            </a:fld>
            <a:endParaRPr lang="en-US"/>
          </a:p>
        </p:txBody>
      </p:sp>
    </p:spTree>
    <p:extLst>
      <p:ext uri="{BB962C8B-B14F-4D97-AF65-F5344CB8AC3E}">
        <p14:creationId xmlns:p14="http://schemas.microsoft.com/office/powerpoint/2010/main" val="1460501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AE93352-D2C7-9A40-8018-22D224478B69}" type="slidenum">
              <a:rPr lang="en-US" smtClean="0"/>
              <a:t>‹#›</a:t>
            </a:fld>
            <a:endParaRPr lang="en-US"/>
          </a:p>
        </p:txBody>
      </p:sp>
    </p:spTree>
    <p:extLst>
      <p:ext uri="{BB962C8B-B14F-4D97-AF65-F5344CB8AC3E}">
        <p14:creationId xmlns:p14="http://schemas.microsoft.com/office/powerpoint/2010/main" val="1036924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10"/>
          </p:nvPr>
        </p:nvSpPr>
        <p:spPr/>
        <p:txBody>
          <a:bodyPr/>
          <a:lstStyle>
            <a:lvl1pPr>
              <a:defRPr/>
            </a:lvl1pPr>
          </a:lstStyle>
          <a:p>
            <a:fld id="{FAE93352-D2C7-9A40-8018-22D224478B69}" type="slidenum">
              <a:rPr lang="en-US" smtClean="0"/>
              <a:t>‹#›</a:t>
            </a:fld>
            <a:endParaRPr lang="en-US"/>
          </a:p>
        </p:txBody>
      </p:sp>
    </p:spTree>
    <p:extLst>
      <p:ext uri="{BB962C8B-B14F-4D97-AF65-F5344CB8AC3E}">
        <p14:creationId xmlns:p14="http://schemas.microsoft.com/office/powerpoint/2010/main" val="1162934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1"/>
          <p:cNvSpPr>
            <a:spLocks noGrp="1"/>
          </p:cNvSpPr>
          <p:nvPr>
            <p:ph type="sldNum" sz="quarter" idx="10"/>
          </p:nvPr>
        </p:nvSpPr>
        <p:spPr/>
        <p:txBody>
          <a:bodyPr/>
          <a:lstStyle>
            <a:lvl1pPr>
              <a:defRPr/>
            </a:lvl1pPr>
          </a:lstStyle>
          <a:p>
            <a:fld id="{D10469D7-1015-4FED-8446-77ED6DA8F092}" type="slidenum">
              <a:rPr lang="en-US" altLang="en-US"/>
              <a:pPr/>
              <a:t>‹#›</a:t>
            </a:fld>
            <a:endParaRPr lang="en-US" altLang="en-US"/>
          </a:p>
        </p:txBody>
      </p:sp>
    </p:spTree>
    <p:extLst>
      <p:ext uri="{BB962C8B-B14F-4D97-AF65-F5344CB8AC3E}">
        <p14:creationId xmlns:p14="http://schemas.microsoft.com/office/powerpoint/2010/main" val="3259263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10"/>
          </p:nvPr>
        </p:nvSpPr>
        <p:spPr/>
        <p:txBody>
          <a:bodyPr/>
          <a:lstStyle>
            <a:lvl1pPr>
              <a:defRPr/>
            </a:lvl1pPr>
          </a:lstStyle>
          <a:p>
            <a:fld id="{FAE93352-D2C7-9A40-8018-22D224478B69}" type="slidenum">
              <a:rPr lang="en-US" smtClean="0"/>
              <a:t>‹#›</a:t>
            </a:fld>
            <a:endParaRPr lang="en-US"/>
          </a:p>
        </p:txBody>
      </p:sp>
    </p:spTree>
    <p:extLst>
      <p:ext uri="{BB962C8B-B14F-4D97-AF65-F5344CB8AC3E}">
        <p14:creationId xmlns:p14="http://schemas.microsoft.com/office/powerpoint/2010/main" val="3853180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10"/>
          </p:nvPr>
        </p:nvSpPr>
        <p:spPr/>
        <p:txBody>
          <a:bodyPr/>
          <a:lstStyle>
            <a:lvl1pPr>
              <a:defRPr/>
            </a:lvl1pPr>
          </a:lstStyle>
          <a:p>
            <a:fld id="{FAE93352-D2C7-9A40-8018-22D224478B69}" type="slidenum">
              <a:rPr lang="en-US" smtClean="0"/>
              <a:t>‹#›</a:t>
            </a:fld>
            <a:endParaRPr lang="en-US"/>
          </a:p>
        </p:txBody>
      </p:sp>
    </p:spTree>
    <p:extLst>
      <p:ext uri="{BB962C8B-B14F-4D97-AF65-F5344CB8AC3E}">
        <p14:creationId xmlns:p14="http://schemas.microsoft.com/office/powerpoint/2010/main" val="2456272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10"/>
          </p:nvPr>
        </p:nvSpPr>
        <p:spPr/>
        <p:txBody>
          <a:bodyPr/>
          <a:lstStyle>
            <a:lvl1pPr>
              <a:defRPr/>
            </a:lvl1pPr>
          </a:lstStyle>
          <a:p>
            <a:fld id="{FAE93352-D2C7-9A40-8018-22D224478B69}" type="slidenum">
              <a:rPr lang="en-US" smtClean="0"/>
              <a:t>‹#›</a:t>
            </a:fld>
            <a:endParaRPr lang="en-US"/>
          </a:p>
        </p:txBody>
      </p:sp>
    </p:spTree>
    <p:extLst>
      <p:ext uri="{BB962C8B-B14F-4D97-AF65-F5344CB8AC3E}">
        <p14:creationId xmlns:p14="http://schemas.microsoft.com/office/powerpoint/2010/main" val="2237216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563" y="538449"/>
            <a:ext cx="10969943" cy="614142"/>
          </a:xfrm>
          <a:prstGeom prst="rect">
            <a:avLst/>
          </a:prstGeom>
        </p:spPr>
        <p:txBody>
          <a:bodyPr lIns="0" tIns="0" rIns="0" bIns="0" anchor="ctr">
            <a:spAutoFit/>
          </a:bodyPr>
          <a:lstStyle/>
          <a:p>
            <a:pPr algn="ctr"/>
            <a:r>
              <a:rPr lang="en-US" sz="3991" b="0" strike="noStrike" spc="-1">
                <a:latin typeface="Arial"/>
              </a:rPr>
              <a:t>Click to edit Master title style</a:t>
            </a:r>
          </a:p>
        </p:txBody>
      </p:sp>
      <p:sp>
        <p:nvSpPr>
          <p:cNvPr id="8" name="PlaceHolder 2"/>
          <p:cNvSpPr>
            <a:spLocks noGrp="1"/>
          </p:cNvSpPr>
          <p:nvPr>
            <p:ph type="body"/>
          </p:nvPr>
        </p:nvSpPr>
        <p:spPr>
          <a:xfrm>
            <a:off x="609564" y="1604399"/>
            <a:ext cx="1273985" cy="1895672"/>
          </a:xfrm>
          <a:prstGeom prst="rect">
            <a:avLst/>
          </a:prstGeom>
        </p:spPr>
        <p:txBody>
          <a:bodyPr lIns="0" tIns="0" rIns="0" bIns="0">
            <a:normAutofit fontScale="34000"/>
          </a:bodyPr>
          <a:lstStyle/>
          <a:p>
            <a:pPr lvl="0"/>
            <a:r>
              <a:rPr lang="en-US" sz="2903" b="0" strike="noStrike" spc="-1">
                <a:latin typeface="Arial"/>
              </a:rPr>
              <a:t>Click to edit Master text styles</a:t>
            </a:r>
          </a:p>
        </p:txBody>
      </p:sp>
      <p:sp>
        <p:nvSpPr>
          <p:cNvPr id="9" name="PlaceHolder 3"/>
          <p:cNvSpPr>
            <a:spLocks noGrp="1"/>
          </p:cNvSpPr>
          <p:nvPr>
            <p:ph type="body"/>
          </p:nvPr>
        </p:nvSpPr>
        <p:spPr>
          <a:xfrm>
            <a:off x="1947552" y="1604399"/>
            <a:ext cx="1273985" cy="1895672"/>
          </a:xfrm>
          <a:prstGeom prst="rect">
            <a:avLst/>
          </a:prstGeom>
        </p:spPr>
        <p:txBody>
          <a:bodyPr lIns="0" tIns="0" rIns="0" bIns="0">
            <a:normAutofit fontScale="34000"/>
          </a:bodyPr>
          <a:lstStyle/>
          <a:p>
            <a:pPr lvl="0"/>
            <a:r>
              <a:rPr lang="en-US" sz="2903" b="0" strike="noStrike" spc="-1">
                <a:latin typeface="Arial"/>
              </a:rPr>
              <a:t>Click to edit Master text styles</a:t>
            </a:r>
          </a:p>
        </p:txBody>
      </p:sp>
    </p:spTree>
    <p:extLst>
      <p:ext uri="{BB962C8B-B14F-4D97-AF65-F5344CB8AC3E}">
        <p14:creationId xmlns:p14="http://schemas.microsoft.com/office/powerpoint/2010/main" val="708609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0945926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6"/>
        <p:cNvGrpSpPr/>
        <p:nvPr/>
      </p:nvGrpSpPr>
      <p:grpSpPr>
        <a:xfrm>
          <a:off x="0" y="0"/>
          <a:ext cx="0" cy="0"/>
          <a:chOff x="0" y="0"/>
          <a:chExt cx="0" cy="0"/>
        </a:xfrm>
      </p:grpSpPr>
      <p:sp>
        <p:nvSpPr>
          <p:cNvPr id="17" name="Google Shape;17;p5"/>
          <p:cNvSpPr txBox="1">
            <a:spLocks noGrp="1"/>
          </p:cNvSpPr>
          <p:nvPr>
            <p:ph type="ctrTitle"/>
          </p:nvPr>
        </p:nvSpPr>
        <p:spPr>
          <a:xfrm>
            <a:off x="914400" y="517219"/>
            <a:ext cx="10363200" cy="2438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2788635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0" y="0"/>
            <a:ext cx="12192000" cy="914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 name="Google Shape;28;p8"/>
          <p:cNvSpPr txBox="1">
            <a:spLocks noGrp="1"/>
          </p:cNvSpPr>
          <p:nvPr>
            <p:ph type="body" idx="1"/>
          </p:nvPr>
        </p:nvSpPr>
        <p:spPr>
          <a:xfrm>
            <a:off x="914400" y="1900238"/>
            <a:ext cx="5080000" cy="3738562"/>
          </a:xfrm>
          <a:prstGeom prst="rect">
            <a:avLst/>
          </a:prstGeom>
          <a:noFill/>
          <a:ln>
            <a:noFill/>
          </a:ln>
        </p:spPr>
        <p:txBody>
          <a:bodyPr spcFirstLastPara="1" wrap="square" lIns="91425" tIns="45700" rIns="91425" bIns="45700" anchor="t" anchorCtr="0">
            <a:noAutofit/>
          </a:bodyPr>
          <a:lstStyle>
            <a:lvl1pPr marL="457200" lvl="0" indent="-441960" algn="l">
              <a:spcBef>
                <a:spcPts val="560"/>
              </a:spcBef>
              <a:spcAft>
                <a:spcPts val="0"/>
              </a:spcAft>
              <a:buSzPts val="3360"/>
              <a:buFont typeface="Helvetica Neue"/>
              <a:buChar char="›"/>
              <a:defRPr sz="2800"/>
            </a:lvl1pPr>
            <a:lvl2pPr marL="914400" lvl="1" indent="-365760" algn="l">
              <a:spcBef>
                <a:spcPts val="480"/>
              </a:spcBef>
              <a:spcAft>
                <a:spcPts val="0"/>
              </a:spcAft>
              <a:buClr>
                <a:schemeClr val="dk1"/>
              </a:buClr>
              <a:buSzPts val="2160"/>
              <a:buChar char="h"/>
              <a:defRPr sz="2400"/>
            </a:lvl2pPr>
            <a:lvl3pPr marL="1371600" lvl="2" indent="-355600" algn="l">
              <a:spcBef>
                <a:spcPts val="400"/>
              </a:spcBef>
              <a:spcAft>
                <a:spcPts val="0"/>
              </a:spcAft>
              <a:buClr>
                <a:schemeClr val="dk1"/>
              </a:buClr>
              <a:buSzPts val="2000"/>
              <a:buFont typeface="Helvetica Neue"/>
              <a:buChar char="•"/>
              <a:defRPr sz="2000"/>
            </a:lvl3pPr>
            <a:lvl4pPr marL="1828800" lvl="3" indent="-342900" algn="l">
              <a:spcBef>
                <a:spcPts val="360"/>
              </a:spcBef>
              <a:spcAft>
                <a:spcPts val="0"/>
              </a:spcAft>
              <a:buClr>
                <a:schemeClr val="dk1"/>
              </a:buClr>
              <a:buSzPts val="1800"/>
              <a:buFont typeface="Helvetica Neue"/>
              <a:buChar char="–"/>
              <a:defRPr sz="1800"/>
            </a:lvl4pPr>
            <a:lvl5pPr marL="2286000" lvl="4" indent="-342900" algn="l">
              <a:spcBef>
                <a:spcPts val="360"/>
              </a:spcBef>
              <a:spcAft>
                <a:spcPts val="0"/>
              </a:spcAft>
              <a:buClr>
                <a:schemeClr val="dk1"/>
              </a:buClr>
              <a:buSzPts val="1800"/>
              <a:buFont typeface="Helvetica Neue"/>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29" name="Google Shape;29;p8"/>
          <p:cNvSpPr txBox="1">
            <a:spLocks noGrp="1"/>
          </p:cNvSpPr>
          <p:nvPr>
            <p:ph type="body" idx="2"/>
          </p:nvPr>
        </p:nvSpPr>
        <p:spPr>
          <a:xfrm>
            <a:off x="6197600" y="1900238"/>
            <a:ext cx="5080000" cy="3738562"/>
          </a:xfrm>
          <a:prstGeom prst="rect">
            <a:avLst/>
          </a:prstGeom>
          <a:noFill/>
          <a:ln>
            <a:noFill/>
          </a:ln>
        </p:spPr>
        <p:txBody>
          <a:bodyPr spcFirstLastPara="1" wrap="square" lIns="91425" tIns="45700" rIns="91425" bIns="45700" anchor="t" anchorCtr="0">
            <a:noAutofit/>
          </a:bodyPr>
          <a:lstStyle>
            <a:lvl1pPr marL="457200" lvl="0" indent="-441960" algn="l">
              <a:spcBef>
                <a:spcPts val="560"/>
              </a:spcBef>
              <a:spcAft>
                <a:spcPts val="0"/>
              </a:spcAft>
              <a:buSzPts val="3360"/>
              <a:buFont typeface="Helvetica Neue"/>
              <a:buChar char="›"/>
              <a:defRPr sz="2800"/>
            </a:lvl1pPr>
            <a:lvl2pPr marL="914400" lvl="1" indent="-365760" algn="l">
              <a:spcBef>
                <a:spcPts val="480"/>
              </a:spcBef>
              <a:spcAft>
                <a:spcPts val="0"/>
              </a:spcAft>
              <a:buClr>
                <a:schemeClr val="dk1"/>
              </a:buClr>
              <a:buSzPts val="2160"/>
              <a:buChar char="h"/>
              <a:defRPr sz="2400"/>
            </a:lvl2pPr>
            <a:lvl3pPr marL="1371600" lvl="2" indent="-355600" algn="l">
              <a:spcBef>
                <a:spcPts val="400"/>
              </a:spcBef>
              <a:spcAft>
                <a:spcPts val="0"/>
              </a:spcAft>
              <a:buClr>
                <a:schemeClr val="dk1"/>
              </a:buClr>
              <a:buSzPts val="2000"/>
              <a:buFont typeface="Helvetica Neue"/>
              <a:buChar char="•"/>
              <a:defRPr sz="2000"/>
            </a:lvl3pPr>
            <a:lvl4pPr marL="1828800" lvl="3" indent="-342900" algn="l">
              <a:spcBef>
                <a:spcPts val="360"/>
              </a:spcBef>
              <a:spcAft>
                <a:spcPts val="0"/>
              </a:spcAft>
              <a:buClr>
                <a:schemeClr val="dk1"/>
              </a:buClr>
              <a:buSzPts val="1800"/>
              <a:buFont typeface="Helvetica Neue"/>
              <a:buChar char="–"/>
              <a:defRPr sz="1800"/>
            </a:lvl4pPr>
            <a:lvl5pPr marL="2286000" lvl="4" indent="-342900" algn="l">
              <a:spcBef>
                <a:spcPts val="360"/>
              </a:spcBef>
              <a:spcAft>
                <a:spcPts val="0"/>
              </a:spcAft>
              <a:buClr>
                <a:schemeClr val="dk1"/>
              </a:buClr>
              <a:buSzPts val="1800"/>
              <a:buFont typeface="Helvetica Neue"/>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30" name="Google Shape;30;p8"/>
          <p:cNvSpPr txBox="1">
            <a:spLocks noGrp="1"/>
          </p:cNvSpPr>
          <p:nvPr>
            <p:ph type="sldNum" idx="12"/>
          </p:nvPr>
        </p:nvSpPr>
        <p:spPr>
          <a:xfrm>
            <a:off x="9956800" y="6248400"/>
            <a:ext cx="1320800" cy="4572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1" name="Google Shape;31;p8"/>
          <p:cNvSpPr txBox="1"/>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200" b="0" i="0" u="none" strike="noStrike" cap="none">
                <a:solidFill>
                  <a:srgbClr val="888888"/>
                </a:solidFill>
                <a:latin typeface="Arial"/>
                <a:ea typeface="Arial"/>
                <a:cs typeface="Arial"/>
                <a:sym typeface="Arial"/>
              </a:rPr>
              <a:t>‹#›</a:t>
            </a:fld>
            <a:endParaRPr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36175043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2"/>
        <p:cNvGrpSpPr/>
        <p:nvPr/>
      </p:nvGrpSpPr>
      <p:grpSpPr>
        <a:xfrm>
          <a:off x="0" y="0"/>
          <a:ext cx="0" cy="0"/>
          <a:chOff x="0" y="0"/>
          <a:chExt cx="0" cy="0"/>
        </a:xfrm>
      </p:grpSpPr>
      <p:sp>
        <p:nvSpPr>
          <p:cNvPr id="33" name="Google Shape;33;p9"/>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880"/>
              <a:buFont typeface="Helvetica Neue"/>
              <a:buNone/>
              <a:defRPr sz="2400" b="1"/>
            </a:lvl1pPr>
            <a:lvl2pPr marL="914400" lvl="1" indent="-228600" algn="l">
              <a:spcBef>
                <a:spcPts val="400"/>
              </a:spcBef>
              <a:spcAft>
                <a:spcPts val="0"/>
              </a:spcAft>
              <a:buClr>
                <a:schemeClr val="dk1"/>
              </a:buClr>
              <a:buSzPts val="1800"/>
              <a:buNone/>
              <a:defRPr sz="2000" b="1"/>
            </a:lvl2pPr>
            <a:lvl3pPr marL="1371600" lvl="2" indent="-228600" algn="l">
              <a:spcBef>
                <a:spcPts val="360"/>
              </a:spcBef>
              <a:spcAft>
                <a:spcPts val="0"/>
              </a:spcAft>
              <a:buClr>
                <a:schemeClr val="dk1"/>
              </a:buClr>
              <a:buSzPts val="1800"/>
              <a:buFont typeface="Helvetica Neue"/>
              <a:buNone/>
              <a:defRPr sz="1800" b="1"/>
            </a:lvl3pPr>
            <a:lvl4pPr marL="1828800" lvl="3" indent="-228600" algn="l">
              <a:spcBef>
                <a:spcPts val="320"/>
              </a:spcBef>
              <a:spcAft>
                <a:spcPts val="0"/>
              </a:spcAft>
              <a:buClr>
                <a:schemeClr val="dk1"/>
              </a:buClr>
              <a:buSzPts val="1600"/>
              <a:buFont typeface="Helvetica Neue"/>
              <a:buNone/>
              <a:defRPr sz="1600" b="1"/>
            </a:lvl4pPr>
            <a:lvl5pPr marL="2286000" lvl="4" indent="-228600" algn="l">
              <a:spcBef>
                <a:spcPts val="320"/>
              </a:spcBef>
              <a:spcAft>
                <a:spcPts val="0"/>
              </a:spcAft>
              <a:buClr>
                <a:schemeClr val="dk1"/>
              </a:buClr>
              <a:buSzPts val="1600"/>
              <a:buFont typeface="Helvetica Neue"/>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34" name="Google Shape;34;p9"/>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411480" algn="l">
              <a:spcBef>
                <a:spcPts val="480"/>
              </a:spcBef>
              <a:spcAft>
                <a:spcPts val="0"/>
              </a:spcAft>
              <a:buSzPts val="2880"/>
              <a:buFont typeface="Helvetica Neue"/>
              <a:buChar char="›"/>
              <a:defRPr sz="2400"/>
            </a:lvl1pPr>
            <a:lvl2pPr marL="914400" lvl="1" indent="-342900" algn="l">
              <a:spcBef>
                <a:spcPts val="400"/>
              </a:spcBef>
              <a:spcAft>
                <a:spcPts val="0"/>
              </a:spcAft>
              <a:buClr>
                <a:schemeClr val="dk1"/>
              </a:buClr>
              <a:buSzPts val="1800"/>
              <a:buChar char="h"/>
              <a:defRPr sz="2000"/>
            </a:lvl2pPr>
            <a:lvl3pPr marL="1371600" lvl="2" indent="-342900" algn="l">
              <a:spcBef>
                <a:spcPts val="360"/>
              </a:spcBef>
              <a:spcAft>
                <a:spcPts val="0"/>
              </a:spcAft>
              <a:buClr>
                <a:schemeClr val="dk1"/>
              </a:buClr>
              <a:buSzPts val="1800"/>
              <a:buFont typeface="Helvetica Neue"/>
              <a:buChar char="•"/>
              <a:defRPr sz="1800"/>
            </a:lvl3pPr>
            <a:lvl4pPr marL="1828800" lvl="3" indent="-330200" algn="l">
              <a:spcBef>
                <a:spcPts val="320"/>
              </a:spcBef>
              <a:spcAft>
                <a:spcPts val="0"/>
              </a:spcAft>
              <a:buClr>
                <a:schemeClr val="dk1"/>
              </a:buClr>
              <a:buSzPts val="1600"/>
              <a:buFont typeface="Helvetica Neue"/>
              <a:buChar char="–"/>
              <a:defRPr sz="1600"/>
            </a:lvl4pPr>
            <a:lvl5pPr marL="2286000" lvl="4" indent="-330200" algn="l">
              <a:spcBef>
                <a:spcPts val="320"/>
              </a:spcBef>
              <a:spcAft>
                <a:spcPts val="0"/>
              </a:spcAft>
              <a:buClr>
                <a:schemeClr val="dk1"/>
              </a:buClr>
              <a:buSzPts val="1600"/>
              <a:buFont typeface="Helvetica Neue"/>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35" name="Google Shape;35;p9"/>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880"/>
              <a:buFont typeface="Helvetica Neue"/>
              <a:buNone/>
              <a:defRPr sz="2400" b="1"/>
            </a:lvl1pPr>
            <a:lvl2pPr marL="914400" lvl="1" indent="-228600" algn="l">
              <a:spcBef>
                <a:spcPts val="400"/>
              </a:spcBef>
              <a:spcAft>
                <a:spcPts val="0"/>
              </a:spcAft>
              <a:buClr>
                <a:schemeClr val="dk1"/>
              </a:buClr>
              <a:buSzPts val="1800"/>
              <a:buNone/>
              <a:defRPr sz="2000" b="1"/>
            </a:lvl2pPr>
            <a:lvl3pPr marL="1371600" lvl="2" indent="-228600" algn="l">
              <a:spcBef>
                <a:spcPts val="360"/>
              </a:spcBef>
              <a:spcAft>
                <a:spcPts val="0"/>
              </a:spcAft>
              <a:buClr>
                <a:schemeClr val="dk1"/>
              </a:buClr>
              <a:buSzPts val="1800"/>
              <a:buFont typeface="Helvetica Neue"/>
              <a:buNone/>
              <a:defRPr sz="1800" b="1"/>
            </a:lvl3pPr>
            <a:lvl4pPr marL="1828800" lvl="3" indent="-228600" algn="l">
              <a:spcBef>
                <a:spcPts val="320"/>
              </a:spcBef>
              <a:spcAft>
                <a:spcPts val="0"/>
              </a:spcAft>
              <a:buClr>
                <a:schemeClr val="dk1"/>
              </a:buClr>
              <a:buSzPts val="1600"/>
              <a:buFont typeface="Helvetica Neue"/>
              <a:buNone/>
              <a:defRPr sz="1600" b="1"/>
            </a:lvl4pPr>
            <a:lvl5pPr marL="2286000" lvl="4" indent="-228600" algn="l">
              <a:spcBef>
                <a:spcPts val="320"/>
              </a:spcBef>
              <a:spcAft>
                <a:spcPts val="0"/>
              </a:spcAft>
              <a:buClr>
                <a:schemeClr val="dk1"/>
              </a:buClr>
              <a:buSzPts val="1600"/>
              <a:buFont typeface="Helvetica Neue"/>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36" name="Google Shape;36;p9"/>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411480" algn="l">
              <a:spcBef>
                <a:spcPts val="480"/>
              </a:spcBef>
              <a:spcAft>
                <a:spcPts val="0"/>
              </a:spcAft>
              <a:buSzPts val="2880"/>
              <a:buFont typeface="Helvetica Neue"/>
              <a:buChar char="›"/>
              <a:defRPr sz="2400"/>
            </a:lvl1pPr>
            <a:lvl2pPr marL="914400" lvl="1" indent="-342900" algn="l">
              <a:spcBef>
                <a:spcPts val="400"/>
              </a:spcBef>
              <a:spcAft>
                <a:spcPts val="0"/>
              </a:spcAft>
              <a:buClr>
                <a:schemeClr val="dk1"/>
              </a:buClr>
              <a:buSzPts val="1800"/>
              <a:buChar char="h"/>
              <a:defRPr sz="2000"/>
            </a:lvl2pPr>
            <a:lvl3pPr marL="1371600" lvl="2" indent="-342900" algn="l">
              <a:spcBef>
                <a:spcPts val="360"/>
              </a:spcBef>
              <a:spcAft>
                <a:spcPts val="0"/>
              </a:spcAft>
              <a:buClr>
                <a:schemeClr val="dk1"/>
              </a:buClr>
              <a:buSzPts val="1800"/>
              <a:buFont typeface="Helvetica Neue"/>
              <a:buChar char="•"/>
              <a:defRPr sz="1800"/>
            </a:lvl3pPr>
            <a:lvl4pPr marL="1828800" lvl="3" indent="-330200" algn="l">
              <a:spcBef>
                <a:spcPts val="320"/>
              </a:spcBef>
              <a:spcAft>
                <a:spcPts val="0"/>
              </a:spcAft>
              <a:buClr>
                <a:schemeClr val="dk1"/>
              </a:buClr>
              <a:buSzPts val="1600"/>
              <a:buFont typeface="Helvetica Neue"/>
              <a:buChar char="–"/>
              <a:defRPr sz="1600"/>
            </a:lvl4pPr>
            <a:lvl5pPr marL="2286000" lvl="4" indent="-330200" algn="l">
              <a:spcBef>
                <a:spcPts val="320"/>
              </a:spcBef>
              <a:spcAft>
                <a:spcPts val="0"/>
              </a:spcAft>
              <a:buClr>
                <a:schemeClr val="dk1"/>
              </a:buClr>
              <a:buSzPts val="1600"/>
              <a:buFont typeface="Helvetica Neue"/>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37" name="Google Shape;37;p9"/>
          <p:cNvSpPr txBox="1">
            <a:spLocks noGrp="1"/>
          </p:cNvSpPr>
          <p:nvPr>
            <p:ph type="title"/>
          </p:nvPr>
        </p:nvSpPr>
        <p:spPr>
          <a:xfrm>
            <a:off x="0" y="0"/>
            <a:ext cx="12192000" cy="914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9"/>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16890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0" y="0"/>
            <a:ext cx="12192000" cy="914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10"/>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39867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11"/>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47658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00238"/>
            <a:ext cx="508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0238"/>
            <a:ext cx="508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9956800" y="6248400"/>
            <a:ext cx="1320800" cy="457200"/>
          </a:xfrm>
        </p:spPr>
        <p:txBody>
          <a:bodyPr/>
          <a:lstStyle>
            <a:lvl1pPr>
              <a:defRPr/>
            </a:lvl1pPr>
          </a:lstStyle>
          <a:p>
            <a:fld id="{59406ACC-1ABF-4FD7-A7C6-60EC0F162726}" type="slidenum">
              <a:rPr lang="en-US" altLang="en-US"/>
              <a:pPr/>
              <a:t>‹#›</a:t>
            </a:fld>
            <a:endParaRPr lang="en-US" altLang="en-US"/>
          </a:p>
        </p:txBody>
      </p:sp>
    </p:spTree>
    <p:extLst>
      <p:ext uri="{BB962C8B-B14F-4D97-AF65-F5344CB8AC3E}">
        <p14:creationId xmlns:p14="http://schemas.microsoft.com/office/powerpoint/2010/main" val="751545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12"/>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72440" algn="l">
              <a:spcBef>
                <a:spcPts val="640"/>
              </a:spcBef>
              <a:spcAft>
                <a:spcPts val="0"/>
              </a:spcAft>
              <a:buSzPts val="3840"/>
              <a:buFont typeface="Helvetica Neue"/>
              <a:buChar char="›"/>
              <a:defRPr sz="3200"/>
            </a:lvl1pPr>
            <a:lvl2pPr marL="914400" lvl="1" indent="-388619" algn="l">
              <a:spcBef>
                <a:spcPts val="560"/>
              </a:spcBef>
              <a:spcAft>
                <a:spcPts val="0"/>
              </a:spcAft>
              <a:buClr>
                <a:schemeClr val="dk1"/>
              </a:buClr>
              <a:buSzPts val="2520"/>
              <a:buChar char="h"/>
              <a:defRPr sz="2800"/>
            </a:lvl2pPr>
            <a:lvl3pPr marL="1371600" lvl="2" indent="-381000" algn="l">
              <a:spcBef>
                <a:spcPts val="480"/>
              </a:spcBef>
              <a:spcAft>
                <a:spcPts val="0"/>
              </a:spcAft>
              <a:buClr>
                <a:schemeClr val="dk1"/>
              </a:buClr>
              <a:buSzPts val="2400"/>
              <a:buFont typeface="Helvetica Neue"/>
              <a:buChar char="•"/>
              <a:defRPr sz="2400"/>
            </a:lvl3pPr>
            <a:lvl4pPr marL="1828800" lvl="3" indent="-355600" algn="l">
              <a:spcBef>
                <a:spcPts val="400"/>
              </a:spcBef>
              <a:spcAft>
                <a:spcPts val="0"/>
              </a:spcAft>
              <a:buClr>
                <a:schemeClr val="dk1"/>
              </a:buClr>
              <a:buSzPts val="2000"/>
              <a:buFont typeface="Helvetica Neue"/>
              <a:buChar char="–"/>
              <a:defRPr sz="2000"/>
            </a:lvl4pPr>
            <a:lvl5pPr marL="2286000" lvl="4" indent="-355600" algn="l">
              <a:spcBef>
                <a:spcPts val="400"/>
              </a:spcBef>
              <a:spcAft>
                <a:spcPts val="0"/>
              </a:spcAft>
              <a:buClr>
                <a:schemeClr val="dk1"/>
              </a:buClr>
              <a:buSzPts val="2000"/>
              <a:buFont typeface="Helvetica Neue"/>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47" name="Google Shape;47;p12"/>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680"/>
              <a:buFont typeface="Helvetica Neue"/>
              <a:buNone/>
              <a:defRPr sz="1400"/>
            </a:lvl1pPr>
            <a:lvl2pPr marL="914400" lvl="1" indent="-228600" algn="l">
              <a:spcBef>
                <a:spcPts val="240"/>
              </a:spcBef>
              <a:spcAft>
                <a:spcPts val="0"/>
              </a:spcAft>
              <a:buClr>
                <a:schemeClr val="dk1"/>
              </a:buClr>
              <a:buSzPts val="1080"/>
              <a:buNone/>
              <a:defRPr sz="1200"/>
            </a:lvl2pPr>
            <a:lvl3pPr marL="1371600" lvl="2" indent="-228600" algn="l">
              <a:spcBef>
                <a:spcPts val="200"/>
              </a:spcBef>
              <a:spcAft>
                <a:spcPts val="0"/>
              </a:spcAft>
              <a:buClr>
                <a:schemeClr val="dk1"/>
              </a:buClr>
              <a:buSzPts val="1000"/>
              <a:buFont typeface="Helvetica Neue"/>
              <a:buNone/>
              <a:defRPr sz="1000"/>
            </a:lvl3pPr>
            <a:lvl4pPr marL="1828800" lvl="3" indent="-228600" algn="l">
              <a:spcBef>
                <a:spcPts val="180"/>
              </a:spcBef>
              <a:spcAft>
                <a:spcPts val="0"/>
              </a:spcAft>
              <a:buClr>
                <a:schemeClr val="dk1"/>
              </a:buClr>
              <a:buSzPts val="900"/>
              <a:buFont typeface="Helvetica Neue"/>
              <a:buNone/>
              <a:defRPr sz="900"/>
            </a:lvl4pPr>
            <a:lvl5pPr marL="2286000" lvl="4" indent="-228600" algn="l">
              <a:spcBef>
                <a:spcPts val="180"/>
              </a:spcBef>
              <a:spcAft>
                <a:spcPts val="0"/>
              </a:spcAft>
              <a:buClr>
                <a:schemeClr val="dk1"/>
              </a:buClr>
              <a:buSzPts val="900"/>
              <a:buFont typeface="Helvetica Neue"/>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48" name="Google Shape;48;p12"/>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53920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13"/>
          <p:cNvSpPr>
            <a:spLocks noGrp="1"/>
          </p:cNvSpPr>
          <p:nvPr>
            <p:ph type="pic" idx="2"/>
          </p:nvPr>
        </p:nvSpPr>
        <p:spPr>
          <a:xfrm>
            <a:off x="2389717" y="612775"/>
            <a:ext cx="7315200" cy="4114800"/>
          </a:xfrm>
          <a:prstGeom prst="rect">
            <a:avLst/>
          </a:prstGeom>
          <a:noFill/>
          <a:ln>
            <a:noFill/>
          </a:ln>
        </p:spPr>
      </p:sp>
      <p:sp>
        <p:nvSpPr>
          <p:cNvPr id="52" name="Google Shape;52;p13"/>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680"/>
              <a:buFont typeface="Helvetica Neue"/>
              <a:buNone/>
              <a:defRPr sz="1400"/>
            </a:lvl1pPr>
            <a:lvl2pPr marL="914400" lvl="1" indent="-228600" algn="l">
              <a:spcBef>
                <a:spcPts val="240"/>
              </a:spcBef>
              <a:spcAft>
                <a:spcPts val="0"/>
              </a:spcAft>
              <a:buClr>
                <a:schemeClr val="dk1"/>
              </a:buClr>
              <a:buSzPts val="1080"/>
              <a:buNone/>
              <a:defRPr sz="1200"/>
            </a:lvl2pPr>
            <a:lvl3pPr marL="1371600" lvl="2" indent="-228600" algn="l">
              <a:spcBef>
                <a:spcPts val="200"/>
              </a:spcBef>
              <a:spcAft>
                <a:spcPts val="0"/>
              </a:spcAft>
              <a:buClr>
                <a:schemeClr val="dk1"/>
              </a:buClr>
              <a:buSzPts val="1000"/>
              <a:buFont typeface="Helvetica Neue"/>
              <a:buNone/>
              <a:defRPr sz="1000"/>
            </a:lvl3pPr>
            <a:lvl4pPr marL="1828800" lvl="3" indent="-228600" algn="l">
              <a:spcBef>
                <a:spcPts val="180"/>
              </a:spcBef>
              <a:spcAft>
                <a:spcPts val="0"/>
              </a:spcAft>
              <a:buClr>
                <a:schemeClr val="dk1"/>
              </a:buClr>
              <a:buSzPts val="900"/>
              <a:buFont typeface="Helvetica Neue"/>
              <a:buNone/>
              <a:defRPr sz="900"/>
            </a:lvl4pPr>
            <a:lvl5pPr marL="2286000" lvl="4" indent="-228600" algn="l">
              <a:spcBef>
                <a:spcPts val="180"/>
              </a:spcBef>
              <a:spcAft>
                <a:spcPts val="0"/>
              </a:spcAft>
              <a:buClr>
                <a:schemeClr val="dk1"/>
              </a:buClr>
              <a:buSzPts val="900"/>
              <a:buFont typeface="Helvetica Neue"/>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53" name="Google Shape;53;p13"/>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78867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0" y="0"/>
            <a:ext cx="12192000" cy="914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14"/>
          <p:cNvSpPr txBox="1">
            <a:spLocks noGrp="1"/>
          </p:cNvSpPr>
          <p:nvPr>
            <p:ph type="body" idx="1"/>
          </p:nvPr>
        </p:nvSpPr>
        <p:spPr>
          <a:xfrm rot="5400000">
            <a:off x="3915569" y="-2130159"/>
            <a:ext cx="4227513" cy="11199283"/>
          </a:xfrm>
          <a:prstGeom prst="rect">
            <a:avLst/>
          </a:prstGeom>
          <a:noFill/>
          <a:ln>
            <a:noFill/>
          </a:ln>
        </p:spPr>
        <p:txBody>
          <a:bodyPr spcFirstLastPara="1" wrap="square" lIns="91425" tIns="45700" rIns="91425" bIns="45700" anchor="t" anchorCtr="0">
            <a:noAutofit/>
          </a:bodyPr>
          <a:lstStyle>
            <a:lvl1pPr marL="457200" lvl="0" indent="-365760" algn="l">
              <a:spcBef>
                <a:spcPts val="360"/>
              </a:spcBef>
              <a:spcAft>
                <a:spcPts val="0"/>
              </a:spcAft>
              <a:buSzPts val="2160"/>
              <a:buChar char="›"/>
              <a:defRPr/>
            </a:lvl1pPr>
            <a:lvl2pPr marL="914400" lvl="1" indent="-331469" algn="l">
              <a:spcBef>
                <a:spcPts val="360"/>
              </a:spcBef>
              <a:spcAft>
                <a:spcPts val="0"/>
              </a:spcAft>
              <a:buClr>
                <a:schemeClr val="dk1"/>
              </a:buClr>
              <a:buSzPts val="1620"/>
              <a:buChar char="h"/>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14"/>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560982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rot="5400000">
            <a:off x="7467600" y="1828800"/>
            <a:ext cx="5029200" cy="2590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5"/>
          <p:cNvSpPr txBox="1">
            <a:spLocks noGrp="1"/>
          </p:cNvSpPr>
          <p:nvPr>
            <p:ph type="body" idx="1"/>
          </p:nvPr>
        </p:nvSpPr>
        <p:spPr>
          <a:xfrm rot="5400000">
            <a:off x="2184400" y="-660400"/>
            <a:ext cx="5029200" cy="7569200"/>
          </a:xfrm>
          <a:prstGeom prst="rect">
            <a:avLst/>
          </a:prstGeom>
          <a:noFill/>
          <a:ln>
            <a:noFill/>
          </a:ln>
        </p:spPr>
        <p:txBody>
          <a:bodyPr spcFirstLastPara="1" wrap="square" lIns="91425" tIns="45700" rIns="91425" bIns="45700" anchor="t" anchorCtr="0">
            <a:noAutofit/>
          </a:bodyPr>
          <a:lstStyle>
            <a:lvl1pPr marL="457200" lvl="0" indent="-365760" algn="l">
              <a:spcBef>
                <a:spcPts val="360"/>
              </a:spcBef>
              <a:spcAft>
                <a:spcPts val="0"/>
              </a:spcAft>
              <a:buSzPts val="2160"/>
              <a:buChar char="›"/>
              <a:defRPr/>
            </a:lvl1pPr>
            <a:lvl2pPr marL="914400" lvl="1" indent="-331469" algn="l">
              <a:spcBef>
                <a:spcPts val="360"/>
              </a:spcBef>
              <a:spcAft>
                <a:spcPts val="0"/>
              </a:spcAft>
              <a:buClr>
                <a:schemeClr val="dk1"/>
              </a:buClr>
              <a:buSzPts val="1620"/>
              <a:buChar char="h"/>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15"/>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80883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2 Content">
  <p:cSld name="Title, 2 Conten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609563" y="538449"/>
            <a:ext cx="10969943" cy="614142"/>
          </a:xfrm>
          <a:prstGeom prst="rect">
            <a:avLst/>
          </a:prstGeom>
          <a:noFill/>
          <a:ln>
            <a:noFill/>
          </a:ln>
        </p:spPr>
        <p:txBody>
          <a:bodyPr spcFirstLastPara="1" wrap="square" lIns="0" tIns="0" rIns="0" bIns="0" anchor="ctr" anchorCtr="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16"/>
          <p:cNvSpPr txBox="1">
            <a:spLocks noGrp="1"/>
          </p:cNvSpPr>
          <p:nvPr>
            <p:ph type="body" idx="1"/>
          </p:nvPr>
        </p:nvSpPr>
        <p:spPr>
          <a:xfrm>
            <a:off x="609564" y="1604399"/>
            <a:ext cx="1273985" cy="1895672"/>
          </a:xfrm>
          <a:prstGeom prst="rect">
            <a:avLst/>
          </a:prstGeom>
          <a:noFill/>
          <a:ln>
            <a:noFill/>
          </a:ln>
        </p:spPr>
        <p:txBody>
          <a:bodyPr spcFirstLastPara="1" wrap="square" lIns="0" tIns="0" rIns="0" bIns="0" anchor="t" anchorCtr="0">
            <a:normAutofit/>
          </a:bodyPr>
          <a:lstStyle>
            <a:lvl1pPr marL="457200" lvl="0" indent="-365760" algn="l">
              <a:spcBef>
                <a:spcPts val="360"/>
              </a:spcBef>
              <a:spcAft>
                <a:spcPts val="0"/>
              </a:spcAft>
              <a:buSzPts val="2160"/>
              <a:buChar char="›"/>
              <a:defRPr/>
            </a:lvl1pPr>
            <a:lvl2pPr marL="914400" lvl="1" indent="-331469" algn="l">
              <a:spcBef>
                <a:spcPts val="360"/>
              </a:spcBef>
              <a:spcAft>
                <a:spcPts val="0"/>
              </a:spcAft>
              <a:buClr>
                <a:schemeClr val="dk1"/>
              </a:buClr>
              <a:buSzPts val="1620"/>
              <a:buChar char="h"/>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 name="Google Shape;65;p16"/>
          <p:cNvSpPr txBox="1">
            <a:spLocks noGrp="1"/>
          </p:cNvSpPr>
          <p:nvPr>
            <p:ph type="body" idx="2"/>
          </p:nvPr>
        </p:nvSpPr>
        <p:spPr>
          <a:xfrm>
            <a:off x="1947552" y="1604399"/>
            <a:ext cx="1273985" cy="1895672"/>
          </a:xfrm>
          <a:prstGeom prst="rect">
            <a:avLst/>
          </a:prstGeom>
          <a:noFill/>
          <a:ln>
            <a:noFill/>
          </a:ln>
        </p:spPr>
        <p:txBody>
          <a:bodyPr spcFirstLastPara="1" wrap="square" lIns="0" tIns="0" rIns="0" bIns="0" anchor="t" anchorCtr="0">
            <a:normAutofit/>
          </a:bodyPr>
          <a:lstStyle>
            <a:lvl1pPr marL="457200" lvl="0" indent="-365760" algn="l">
              <a:spcBef>
                <a:spcPts val="360"/>
              </a:spcBef>
              <a:spcAft>
                <a:spcPts val="0"/>
              </a:spcAft>
              <a:buSzPts val="2160"/>
              <a:buChar char="›"/>
              <a:defRPr/>
            </a:lvl1pPr>
            <a:lvl2pPr marL="914400" lvl="1" indent="-331469" algn="l">
              <a:spcBef>
                <a:spcPts val="360"/>
              </a:spcBef>
              <a:spcAft>
                <a:spcPts val="0"/>
              </a:spcAft>
              <a:buClr>
                <a:schemeClr val="dk1"/>
              </a:buClr>
              <a:buSzPts val="1620"/>
              <a:buChar char="h"/>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1307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
        <p:nvSpPr>
          <p:cNvPr id="7" name="Slide Number Placeholder 1"/>
          <p:cNvSpPr>
            <a:spLocks noGrp="1"/>
          </p:cNvSpPr>
          <p:nvPr>
            <p:ph type="sldNum" sz="quarter" idx="10"/>
          </p:nvPr>
        </p:nvSpPr>
        <p:spPr/>
        <p:txBody>
          <a:bodyPr/>
          <a:lstStyle>
            <a:lvl1pPr>
              <a:defRPr/>
            </a:lvl1pPr>
          </a:lstStyle>
          <a:p>
            <a:fld id="{0ADA5ABD-C121-4FCB-ACC5-F1D637EDE9BC}" type="slidenum">
              <a:rPr lang="en-US" altLang="en-US"/>
              <a:pPr/>
              <a:t>‹#›</a:t>
            </a:fld>
            <a:endParaRPr lang="en-US" altLang="en-US"/>
          </a:p>
        </p:txBody>
      </p:sp>
    </p:spTree>
    <p:extLst>
      <p:ext uri="{BB962C8B-B14F-4D97-AF65-F5344CB8AC3E}">
        <p14:creationId xmlns:p14="http://schemas.microsoft.com/office/powerpoint/2010/main" val="415840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fld id="{296919AD-8CC6-4D3E-873A-09FDF857086C}" type="slidenum">
              <a:rPr lang="en-US" altLang="en-US"/>
              <a:pPr/>
              <a:t>‹#›</a:t>
            </a:fld>
            <a:endParaRPr lang="en-US" altLang="en-US"/>
          </a:p>
        </p:txBody>
      </p:sp>
    </p:spTree>
    <p:extLst>
      <p:ext uri="{BB962C8B-B14F-4D97-AF65-F5344CB8AC3E}">
        <p14:creationId xmlns:p14="http://schemas.microsoft.com/office/powerpoint/2010/main" val="407079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377B610-C23B-4654-9A9B-90E751C4D594}" type="slidenum">
              <a:rPr lang="en-US" altLang="en-US"/>
              <a:pPr/>
              <a:t>‹#›</a:t>
            </a:fld>
            <a:endParaRPr lang="en-US" altLang="en-US"/>
          </a:p>
        </p:txBody>
      </p:sp>
    </p:spTree>
    <p:extLst>
      <p:ext uri="{BB962C8B-B14F-4D97-AF65-F5344CB8AC3E}">
        <p14:creationId xmlns:p14="http://schemas.microsoft.com/office/powerpoint/2010/main" val="101137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10"/>
          </p:nvPr>
        </p:nvSpPr>
        <p:spPr/>
        <p:txBody>
          <a:bodyPr/>
          <a:lstStyle>
            <a:lvl1pPr>
              <a:defRPr/>
            </a:lvl1pPr>
          </a:lstStyle>
          <a:p>
            <a:fld id="{9F760E29-F06A-40D6-A318-8DED73A00E81}" type="slidenum">
              <a:rPr lang="en-US" altLang="en-US"/>
              <a:pPr/>
              <a:t>‹#›</a:t>
            </a:fld>
            <a:endParaRPr lang="en-US" altLang="en-US"/>
          </a:p>
        </p:txBody>
      </p:sp>
    </p:spTree>
    <p:extLst>
      <p:ext uri="{BB962C8B-B14F-4D97-AF65-F5344CB8AC3E}">
        <p14:creationId xmlns:p14="http://schemas.microsoft.com/office/powerpoint/2010/main" val="273597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10"/>
          </p:nvPr>
        </p:nvSpPr>
        <p:spPr/>
        <p:txBody>
          <a:bodyPr/>
          <a:lstStyle>
            <a:lvl1pPr>
              <a:defRPr/>
            </a:lvl1pPr>
          </a:lstStyle>
          <a:p>
            <a:fld id="{1868C85E-C72D-4615-9825-0A07FFE50E82}" type="slidenum">
              <a:rPr lang="en-US" altLang="en-US"/>
              <a:pPr/>
              <a:t>‹#›</a:t>
            </a:fld>
            <a:endParaRPr lang="en-US" altLang="en-US"/>
          </a:p>
        </p:txBody>
      </p:sp>
    </p:spTree>
    <p:extLst>
      <p:ext uri="{BB962C8B-B14F-4D97-AF65-F5344CB8AC3E}">
        <p14:creationId xmlns:p14="http://schemas.microsoft.com/office/powerpoint/2010/main" val="2970293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jp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1.jpe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4.jp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bwMode="auto">
          <a:xfrm>
            <a:off x="0" y="0"/>
            <a:ext cx="1219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485379" name="Rectangle 3"/>
          <p:cNvSpPr>
            <a:spLocks noGrp="1" noChangeArrowheads="1"/>
          </p:cNvSpPr>
          <p:nvPr>
            <p:ph type="body" idx="1"/>
          </p:nvPr>
        </p:nvSpPr>
        <p:spPr bwMode="auto">
          <a:xfrm>
            <a:off x="429685" y="1355726"/>
            <a:ext cx="11199283" cy="422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p:nvCxnSpPr>
        <p:spPr bwMode="auto">
          <a:xfrm>
            <a:off x="0" y="6254750"/>
            <a:ext cx="121920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Slide Number Placeholder 1"/>
          <p:cNvSpPr>
            <a:spLocks noGrp="1"/>
          </p:cNvSpPr>
          <p:nvPr>
            <p:ph type="sldNum" sz="quarter" idx="4"/>
          </p:nvPr>
        </p:nvSpPr>
        <p:spPr>
          <a:xfrm>
            <a:off x="4673600" y="6492880"/>
            <a:ext cx="2844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anose="020B0604020202020204" pitchFamily="34" charset="0"/>
              </a:defRPr>
            </a:lvl1pPr>
          </a:lstStyle>
          <a:p>
            <a:fld id="{DCC3D3B6-6FB5-4946-B030-0DFF06AB1739}" type="slidenum">
              <a:rPr lang="en-US" altLang="en-US"/>
              <a:pPr/>
              <a:t>‹#›</a:t>
            </a:fld>
            <a:endParaRPr lang="en-US" altLang="en-US"/>
          </a:p>
        </p:txBody>
      </p:sp>
      <p:pic>
        <p:nvPicPr>
          <p:cNvPr id="9" name="Picture 1" descr="CHTC_logo_color_horiz.jpg">
            <a:extLst>
              <a:ext uri="{FF2B5EF4-FFF2-40B4-BE49-F238E27FC236}">
                <a16:creationId xmlns:a16="http://schemas.microsoft.com/office/drawing/2014/main" id="{55C38989-08EF-4F7B-8DB6-286349DC8BE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275388"/>
            <a:ext cx="276225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Users\vmuser\Desktop\HTCondor_red_blk_notag.png">
            <a:extLst>
              <a:ext uri="{FF2B5EF4-FFF2-40B4-BE49-F238E27FC236}">
                <a16:creationId xmlns:a16="http://schemas.microsoft.com/office/drawing/2014/main" id="{BB7CC627-2E79-4CF7-BD67-DA017FFE8F16}"/>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482328" y="6181729"/>
            <a:ext cx="27082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8" r:id="rId1"/>
    <p:sldLayoutId id="2147483729" r:id="rId2"/>
    <p:sldLayoutId id="2147483730" r:id="rId3"/>
    <p:sldLayoutId id="2147483739" r:id="rId4"/>
    <p:sldLayoutId id="2147483731" r:id="rId5"/>
    <p:sldLayoutId id="2147483732" r:id="rId6"/>
    <p:sldLayoutId id="2147483733" r:id="rId7"/>
    <p:sldLayoutId id="2147483734" r:id="rId8"/>
    <p:sldLayoutId id="2147483735" r:id="rId9"/>
    <p:sldLayoutId id="2147483736" r:id="rId10"/>
    <p:sldLayoutId id="2147483737" r:id="rId11"/>
    <p:sldLayoutId id="2147483794" r:id="rId12"/>
  </p:sldLayoutIdLst>
  <p:hf hdr="0" ftr="0" dt="0"/>
  <p:txStyles>
    <p:titleStyle>
      <a:lvl1pPr algn="ctr" rtl="0" eaLnBrk="1" fontAlgn="base" hangingPunct="1">
        <a:spcBef>
          <a:spcPct val="0"/>
        </a:spcBef>
        <a:spcAft>
          <a:spcPct val="0"/>
        </a:spcAft>
        <a:defRPr sz="4400" b="1">
          <a:solidFill>
            <a:srgbClr val="C60036"/>
          </a:solidFill>
          <a:latin typeface="+mj-lt"/>
          <a:ea typeface="MS PGothic" pitchFamily="34" charset="-128"/>
          <a:cs typeface="ＭＳ Ｐゴシック" charset="0"/>
        </a:defRPr>
      </a:lvl1pPr>
      <a:lvl2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2pPr>
      <a:lvl3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3pPr>
      <a:lvl4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4pPr>
      <a:lvl5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6pPr>
      <a:lvl7pPr marL="9144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7pPr>
      <a:lvl8pPr marL="13716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8pPr>
      <a:lvl9pPr marL="18288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9pPr>
    </p:titleStyle>
    <p:bodyStyle>
      <a:lvl1pPr marL="342900" indent="-342900" algn="l" rtl="0" eaLnBrk="1" fontAlgn="base" hangingPunct="1">
        <a:spcBef>
          <a:spcPct val="20000"/>
        </a:spcBef>
        <a:spcAft>
          <a:spcPct val="0"/>
        </a:spcAft>
        <a:buClr>
          <a:srgbClr val="808000"/>
        </a:buClr>
        <a:buSzPct val="120000"/>
        <a:buChar char="›"/>
        <a:defRPr sz="3200">
          <a:solidFill>
            <a:schemeClr val="tx1"/>
          </a:solidFill>
          <a:latin typeface="+mn-lt"/>
          <a:ea typeface="MS PGothic" pitchFamily="34" charset="-128"/>
          <a:cs typeface="MS PGothic" pitchFamily="34" charset="-128"/>
        </a:defRPr>
      </a:lvl1pPr>
      <a:lvl2pPr marL="742950" indent="-285750" algn="l" rtl="0" eaLnBrk="1" fontAlgn="base" hangingPunct="1">
        <a:spcBef>
          <a:spcPct val="20000"/>
        </a:spcBef>
        <a:spcAft>
          <a:spcPct val="0"/>
        </a:spcAft>
        <a:buSzPct val="90000"/>
        <a:buFont typeface="Marlett" pitchFamily="2" charset="2"/>
        <a:buChar char="h"/>
        <a:defRPr sz="2800">
          <a:solidFill>
            <a:schemeClr val="tx1"/>
          </a:solidFill>
          <a:latin typeface="+mn-lt"/>
          <a:ea typeface="MS PGothic" pitchFamily="34" charset="-128"/>
          <a:cs typeface="Arial" charset="0"/>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Arial" charset="0"/>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Arial" charset="0"/>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Arial" charset="0"/>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0" y="0"/>
            <a:ext cx="12192000" cy="914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rgbClr val="C60036"/>
                </a:solidFill>
                <a:latin typeface="Helvetica Neue"/>
                <a:ea typeface="Helvetica Neue"/>
                <a:cs typeface="Helvetica Neue"/>
                <a:sym typeface="Helvetica Neue"/>
              </a:defRPr>
            </a:lvl1pPr>
            <a:lvl2pPr marR="0" lvl="1" algn="ctr" rtl="0">
              <a:spcBef>
                <a:spcPts val="0"/>
              </a:spcBef>
              <a:spcAft>
                <a:spcPts val="0"/>
              </a:spcAft>
              <a:buSzPts val="1400"/>
              <a:buNone/>
              <a:defRPr sz="4400" b="1" i="0" u="none" strike="noStrike" cap="none">
                <a:solidFill>
                  <a:srgbClr val="C60036"/>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rgbClr val="C60036"/>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rgbClr val="C60036"/>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rgbClr val="C60036"/>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rgbClr val="3333CC"/>
                </a:solidFill>
                <a:latin typeface="Comic Sans MS"/>
                <a:ea typeface="Comic Sans MS"/>
                <a:cs typeface="Comic Sans MS"/>
                <a:sym typeface="Comic Sans MS"/>
              </a:defRPr>
            </a:lvl6pPr>
            <a:lvl7pPr marR="0" lvl="6" algn="ctr" rtl="0">
              <a:spcBef>
                <a:spcPts val="0"/>
              </a:spcBef>
              <a:spcAft>
                <a:spcPts val="0"/>
              </a:spcAft>
              <a:buSzPts val="1400"/>
              <a:buNone/>
              <a:defRPr sz="4400" b="1" i="0" u="none" strike="noStrike" cap="none">
                <a:solidFill>
                  <a:srgbClr val="3333CC"/>
                </a:solidFill>
                <a:latin typeface="Comic Sans MS"/>
                <a:ea typeface="Comic Sans MS"/>
                <a:cs typeface="Comic Sans MS"/>
                <a:sym typeface="Comic Sans MS"/>
              </a:defRPr>
            </a:lvl7pPr>
            <a:lvl8pPr marR="0" lvl="7" algn="ctr" rtl="0">
              <a:spcBef>
                <a:spcPts val="0"/>
              </a:spcBef>
              <a:spcAft>
                <a:spcPts val="0"/>
              </a:spcAft>
              <a:buSzPts val="1400"/>
              <a:buNone/>
              <a:defRPr sz="4400" b="1" i="0" u="none" strike="noStrike" cap="none">
                <a:solidFill>
                  <a:srgbClr val="3333CC"/>
                </a:solidFill>
                <a:latin typeface="Comic Sans MS"/>
                <a:ea typeface="Comic Sans MS"/>
                <a:cs typeface="Comic Sans MS"/>
                <a:sym typeface="Comic Sans MS"/>
              </a:defRPr>
            </a:lvl8pPr>
            <a:lvl9pPr marR="0" lvl="8" algn="ctr" rtl="0">
              <a:spcBef>
                <a:spcPts val="0"/>
              </a:spcBef>
              <a:spcAft>
                <a:spcPts val="0"/>
              </a:spcAft>
              <a:buSzPts val="1400"/>
              <a:buNone/>
              <a:defRPr sz="4400" b="1" i="0" u="none" strike="noStrike" cap="none">
                <a:solidFill>
                  <a:srgbClr val="3333CC"/>
                </a:solidFill>
                <a:latin typeface="Comic Sans MS"/>
                <a:ea typeface="Comic Sans MS"/>
                <a:cs typeface="Comic Sans MS"/>
                <a:sym typeface="Comic Sans MS"/>
              </a:defRPr>
            </a:lvl9pPr>
          </a:lstStyle>
          <a:p>
            <a:endParaRPr/>
          </a:p>
        </p:txBody>
      </p:sp>
      <p:sp>
        <p:nvSpPr>
          <p:cNvPr id="11" name="Google Shape;11;p4"/>
          <p:cNvSpPr txBox="1">
            <a:spLocks noGrp="1"/>
          </p:cNvSpPr>
          <p:nvPr>
            <p:ph type="body" idx="1"/>
          </p:nvPr>
        </p:nvSpPr>
        <p:spPr>
          <a:xfrm>
            <a:off x="429684" y="1355726"/>
            <a:ext cx="11199283" cy="4227513"/>
          </a:xfrm>
          <a:prstGeom prst="rect">
            <a:avLst/>
          </a:prstGeom>
          <a:noFill/>
          <a:ln>
            <a:noFill/>
          </a:ln>
        </p:spPr>
        <p:txBody>
          <a:bodyPr spcFirstLastPara="1" wrap="square" lIns="91425" tIns="45700" rIns="91425" bIns="45700" anchor="t" anchorCtr="0">
            <a:noAutofit/>
          </a:bodyPr>
          <a:lstStyle>
            <a:lvl1pPr marL="457200" marR="0" lvl="0" indent="-472440" algn="l" rtl="0">
              <a:spcBef>
                <a:spcPts val="640"/>
              </a:spcBef>
              <a:spcAft>
                <a:spcPts val="0"/>
              </a:spcAft>
              <a:buClr>
                <a:srgbClr val="808000"/>
              </a:buClr>
              <a:buSzPts val="3840"/>
              <a:buFont typeface="Helvetica Neue"/>
              <a:buChar char="›"/>
              <a:defRPr sz="3200" b="0" i="0" u="none" strike="noStrike" cap="none">
                <a:solidFill>
                  <a:schemeClr val="dk1"/>
                </a:solidFill>
                <a:latin typeface="Helvetica Neue"/>
                <a:ea typeface="Helvetica Neue"/>
                <a:cs typeface="Helvetica Neue"/>
                <a:sym typeface="Helvetica Neue"/>
              </a:defRPr>
            </a:lvl1pPr>
            <a:lvl2pPr marL="914400" marR="0" lvl="1" indent="-388619" algn="l" rtl="0">
              <a:spcBef>
                <a:spcPts val="560"/>
              </a:spcBef>
              <a:spcAft>
                <a:spcPts val="0"/>
              </a:spcAft>
              <a:buClr>
                <a:schemeClr val="dk1"/>
              </a:buClr>
              <a:buSzPts val="2520"/>
              <a:buFont typeface="Arial"/>
              <a:buChar char="h"/>
              <a:defRPr sz="2800" b="0" i="0" u="none" strike="noStrike" cap="none">
                <a:solidFill>
                  <a:schemeClr val="dk1"/>
                </a:solidFill>
                <a:latin typeface="Helvetica Neue"/>
                <a:ea typeface="Helvetica Neue"/>
                <a:cs typeface="Helvetica Neue"/>
                <a:sym typeface="Helvetica Neue"/>
              </a:defRPr>
            </a:lvl2pPr>
            <a:lvl3pPr marL="1371600" marR="0" lvl="2" indent="-381000" algn="l" rtl="0">
              <a:spcBef>
                <a:spcPts val="480"/>
              </a:spcBef>
              <a:spcAft>
                <a:spcPts val="0"/>
              </a:spcAft>
              <a:buClr>
                <a:schemeClr val="dk1"/>
              </a:buClr>
              <a:buSzPts val="2400"/>
              <a:buFont typeface="Helvetica Neue"/>
              <a:buChar char="•"/>
              <a:defRPr sz="2400" b="0" i="0" u="none" strike="noStrike" cap="none">
                <a:solidFill>
                  <a:schemeClr val="dk1"/>
                </a:solidFill>
                <a:latin typeface="Helvetica Neue"/>
                <a:ea typeface="Helvetica Neue"/>
                <a:cs typeface="Helvetica Neue"/>
                <a:sym typeface="Helvetica Neue"/>
              </a:defRPr>
            </a:lvl3pPr>
            <a:lvl4pPr marL="1828800" marR="0" lvl="3" indent="-355600" algn="l" rtl="0">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4pPr>
            <a:lvl5pPr marL="2286000" marR="0" lvl="4" indent="-355600" algn="l" rtl="0">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2" name="Google Shape;12;p4" descr="CHTC_logo_color_horiz.jpg"/>
          <p:cNvPicPr preferRelativeResize="0"/>
          <p:nvPr/>
        </p:nvPicPr>
        <p:blipFill rotWithShape="1">
          <a:blip r:embed="rId11">
            <a:alphaModFix/>
          </a:blip>
          <a:srcRect/>
          <a:stretch/>
        </p:blipFill>
        <p:spPr>
          <a:xfrm>
            <a:off x="124692" y="6328121"/>
            <a:ext cx="2729344" cy="529878"/>
          </a:xfrm>
          <a:prstGeom prst="rect">
            <a:avLst/>
          </a:prstGeom>
          <a:noFill/>
          <a:ln>
            <a:noFill/>
          </a:ln>
        </p:spPr>
      </p:pic>
      <p:cxnSp>
        <p:nvCxnSpPr>
          <p:cNvPr id="13" name="Google Shape;13;p4"/>
          <p:cNvCxnSpPr/>
          <p:nvPr/>
        </p:nvCxnSpPr>
        <p:spPr>
          <a:xfrm>
            <a:off x="0" y="6334471"/>
            <a:ext cx="12192000" cy="0"/>
          </a:xfrm>
          <a:prstGeom prst="straightConnector1">
            <a:avLst/>
          </a:prstGeom>
          <a:solidFill>
            <a:schemeClr val="accent1"/>
          </a:solidFill>
          <a:ln w="28575" cap="flat" cmpd="sng">
            <a:solidFill>
              <a:schemeClr val="dk1"/>
            </a:solidFill>
            <a:prstDash val="solid"/>
            <a:round/>
            <a:headEnd type="none" w="sm" len="sm"/>
            <a:tailEnd type="none" w="sm" len="sm"/>
          </a:ln>
        </p:spPr>
      </p:cxnSp>
      <p:sp>
        <p:nvSpPr>
          <p:cNvPr id="14" name="Google Shape;14;p4"/>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15" name="Google Shape;15;p4" descr="C:\Users\vmuser\Desktop\HTCondor_red_blk_notag.png"/>
          <p:cNvPicPr preferRelativeResize="0"/>
          <p:nvPr/>
        </p:nvPicPr>
        <p:blipFill rotWithShape="1">
          <a:blip r:embed="rId12">
            <a:alphaModFix/>
          </a:blip>
          <a:srcRect/>
          <a:stretch/>
        </p:blipFill>
        <p:spPr>
          <a:xfrm>
            <a:off x="9594273" y="6254427"/>
            <a:ext cx="2521528" cy="567062"/>
          </a:xfrm>
          <a:prstGeom prst="rect">
            <a:avLst/>
          </a:prstGeom>
          <a:noFill/>
          <a:ln>
            <a:noFill/>
          </a:ln>
        </p:spPr>
      </p:pic>
    </p:spTree>
    <p:extLst>
      <p:ext uri="{BB962C8B-B14F-4D97-AF65-F5344CB8AC3E}">
        <p14:creationId xmlns:p14="http://schemas.microsoft.com/office/powerpoint/2010/main" val="1165921866"/>
      </p:ext>
    </p:extLst>
  </p:cSld>
  <p:clrMap bg1="lt1" tx1="dk1" bg2="dk2" tx2="lt2" accent1="accent1" accent2="accent2" accent3="accent3" accent4="accent4" accent5="accent5" accent6="accent6" hlink="hlink" folHlink="folHlink"/>
  <p:sldLayoutIdLst>
    <p:sldLayoutId id="2147483744" r:id="rId1"/>
    <p:sldLayoutId id="2147483745" r:id="rId2"/>
    <p:sldLayoutId id="2147483747" r:id="rId3"/>
    <p:sldLayoutId id="2147483748" r:id="rId4"/>
    <p:sldLayoutId id="2147483749" r:id="rId5"/>
    <p:sldLayoutId id="2147483750" r:id="rId6"/>
    <p:sldLayoutId id="2147483751" r:id="rId7"/>
    <p:sldLayoutId id="2147483752" r:id="rId8"/>
    <p:sldLayoutId id="214748377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bwMode="auto">
          <a:xfrm>
            <a:off x="0" y="0"/>
            <a:ext cx="1219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485379" name="Rectangle 3"/>
          <p:cNvSpPr>
            <a:spLocks noGrp="1" noChangeArrowheads="1"/>
          </p:cNvSpPr>
          <p:nvPr>
            <p:ph type="body" idx="1"/>
          </p:nvPr>
        </p:nvSpPr>
        <p:spPr bwMode="auto">
          <a:xfrm>
            <a:off x="429684" y="1355726"/>
            <a:ext cx="11199283" cy="422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8" name="Picture 1" descr="CHTC_logo_color_horiz.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24692" y="6328121"/>
            <a:ext cx="2729344" cy="52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bwMode="auto">
          <a:xfrm>
            <a:off x="0" y="6334471"/>
            <a:ext cx="121920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Slide Number Placeholder 1"/>
          <p:cNvSpPr>
            <a:spLocks noGrp="1"/>
          </p:cNvSpPr>
          <p:nvPr>
            <p:ph type="sldNum" sz="quarter" idx="4"/>
          </p:nvPr>
        </p:nvSpPr>
        <p:spPr>
          <a:xfrm>
            <a:off x="4673600" y="6492876"/>
            <a:ext cx="2844800" cy="365125"/>
          </a:xfrm>
          <a:prstGeom prst="rect">
            <a:avLst/>
          </a:prstGeom>
        </p:spPr>
        <p:txBody>
          <a:bodyPr vert="horz" lIns="91440" tIns="45720" rIns="91440" bIns="45720" rtlCol="0" anchor="ctr"/>
          <a:lstStyle>
            <a:lvl1pPr algn="ctr">
              <a:defRPr sz="1200" smtClean="0">
                <a:solidFill>
                  <a:schemeClr val="tx1">
                    <a:tint val="75000"/>
                  </a:schemeClr>
                </a:solidFill>
                <a:latin typeface="+mn-lt"/>
              </a:defRPr>
            </a:lvl1pPr>
          </a:lstStyle>
          <a:p>
            <a:fld id="{DCC3D3B6-6FB5-4946-B030-0DFF06AB1739}" type="slidenum">
              <a:rPr lang="en-US" altLang="en-US" smtClean="0"/>
              <a:pPr/>
              <a:t>‹#›</a:t>
            </a:fld>
            <a:endParaRPr lang="en-US" altLang="en-US"/>
          </a:p>
        </p:txBody>
      </p:sp>
      <p:pic>
        <p:nvPicPr>
          <p:cNvPr id="1031" name="Picture 8" descr="C:\Users\vmuser\Desktop\HTCondor_red_blk_notag.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594273" y="6254427"/>
            <a:ext cx="2521528" cy="5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61165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Lst>
  <p:hf hdr="0" ftr="0" dt="0"/>
  <p:txStyles>
    <p:titleStyle>
      <a:lvl1pPr algn="ctr" rtl="0" eaLnBrk="1" fontAlgn="base" hangingPunct="1">
        <a:spcBef>
          <a:spcPct val="0"/>
        </a:spcBef>
        <a:spcAft>
          <a:spcPct val="0"/>
        </a:spcAft>
        <a:defRPr sz="4400" b="1">
          <a:solidFill>
            <a:srgbClr val="C60036"/>
          </a:solidFill>
          <a:latin typeface="+mj-lt"/>
          <a:ea typeface="MS PGothic" pitchFamily="34" charset="-128"/>
          <a:cs typeface="ＭＳ Ｐゴシック" charset="0"/>
        </a:defRPr>
      </a:lvl1pPr>
      <a:lvl2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2pPr>
      <a:lvl3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3pPr>
      <a:lvl4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4pPr>
      <a:lvl5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6pPr>
      <a:lvl7pPr marL="9144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7pPr>
      <a:lvl8pPr marL="13716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8pPr>
      <a:lvl9pPr marL="18288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9pPr>
    </p:titleStyle>
    <p:bodyStyle>
      <a:lvl1pPr marL="342900" indent="-342900" algn="l" rtl="0" eaLnBrk="1" fontAlgn="base" hangingPunct="1">
        <a:spcBef>
          <a:spcPct val="20000"/>
        </a:spcBef>
        <a:spcAft>
          <a:spcPct val="0"/>
        </a:spcAft>
        <a:buClr>
          <a:srgbClr val="808000"/>
        </a:buClr>
        <a:buSzPct val="120000"/>
        <a:buChar char="›"/>
        <a:defRPr sz="3200">
          <a:solidFill>
            <a:schemeClr val="tx1"/>
          </a:solidFill>
          <a:latin typeface="+mn-lt"/>
          <a:ea typeface="MS PGothic" pitchFamily="34" charset="-128"/>
          <a:cs typeface="MS PGothic" pitchFamily="34" charset="-128"/>
        </a:defRPr>
      </a:lvl1pPr>
      <a:lvl2pPr marL="742950" indent="-285750" algn="l" rtl="0" eaLnBrk="1" fontAlgn="base" hangingPunct="1">
        <a:spcBef>
          <a:spcPct val="20000"/>
        </a:spcBef>
        <a:spcAft>
          <a:spcPct val="0"/>
        </a:spcAft>
        <a:buSzPct val="90000"/>
        <a:buFont typeface="Marlett" pitchFamily="2" charset="2"/>
        <a:buChar char="h"/>
        <a:defRPr sz="2800">
          <a:solidFill>
            <a:schemeClr val="tx1"/>
          </a:solidFill>
          <a:latin typeface="+mn-lt"/>
          <a:ea typeface="MS PGothic" pitchFamily="34" charset="-128"/>
          <a:cs typeface="Arial" charset="0"/>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Arial" charset="0"/>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Arial" charset="0"/>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Arial" charset="0"/>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0" y="0"/>
            <a:ext cx="12192000" cy="914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rgbClr val="C60036"/>
                </a:solidFill>
                <a:latin typeface="Helvetica Neue"/>
                <a:ea typeface="Helvetica Neue"/>
                <a:cs typeface="Helvetica Neue"/>
                <a:sym typeface="Helvetica Neue"/>
              </a:defRPr>
            </a:lvl1pPr>
            <a:lvl2pPr marR="0" lvl="1" algn="ctr" rtl="0">
              <a:spcBef>
                <a:spcPts val="0"/>
              </a:spcBef>
              <a:spcAft>
                <a:spcPts val="0"/>
              </a:spcAft>
              <a:buSzPts val="1400"/>
              <a:buNone/>
              <a:defRPr sz="4400" b="1" i="0" u="none" strike="noStrike" cap="none">
                <a:solidFill>
                  <a:srgbClr val="C60036"/>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rgbClr val="C60036"/>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rgbClr val="C60036"/>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rgbClr val="C60036"/>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rgbClr val="3333CC"/>
                </a:solidFill>
                <a:latin typeface="Comic Sans MS"/>
                <a:ea typeface="Comic Sans MS"/>
                <a:cs typeface="Comic Sans MS"/>
                <a:sym typeface="Comic Sans MS"/>
              </a:defRPr>
            </a:lvl6pPr>
            <a:lvl7pPr marR="0" lvl="6" algn="ctr" rtl="0">
              <a:spcBef>
                <a:spcPts val="0"/>
              </a:spcBef>
              <a:spcAft>
                <a:spcPts val="0"/>
              </a:spcAft>
              <a:buSzPts val="1400"/>
              <a:buNone/>
              <a:defRPr sz="4400" b="1" i="0" u="none" strike="noStrike" cap="none">
                <a:solidFill>
                  <a:srgbClr val="3333CC"/>
                </a:solidFill>
                <a:latin typeface="Comic Sans MS"/>
                <a:ea typeface="Comic Sans MS"/>
                <a:cs typeface="Comic Sans MS"/>
                <a:sym typeface="Comic Sans MS"/>
              </a:defRPr>
            </a:lvl7pPr>
            <a:lvl8pPr marR="0" lvl="7" algn="ctr" rtl="0">
              <a:spcBef>
                <a:spcPts val="0"/>
              </a:spcBef>
              <a:spcAft>
                <a:spcPts val="0"/>
              </a:spcAft>
              <a:buSzPts val="1400"/>
              <a:buNone/>
              <a:defRPr sz="4400" b="1" i="0" u="none" strike="noStrike" cap="none">
                <a:solidFill>
                  <a:srgbClr val="3333CC"/>
                </a:solidFill>
                <a:latin typeface="Comic Sans MS"/>
                <a:ea typeface="Comic Sans MS"/>
                <a:cs typeface="Comic Sans MS"/>
                <a:sym typeface="Comic Sans MS"/>
              </a:defRPr>
            </a:lvl8pPr>
            <a:lvl9pPr marR="0" lvl="8" algn="ctr" rtl="0">
              <a:spcBef>
                <a:spcPts val="0"/>
              </a:spcBef>
              <a:spcAft>
                <a:spcPts val="0"/>
              </a:spcAft>
              <a:buSzPts val="1400"/>
              <a:buNone/>
              <a:defRPr sz="4400" b="1" i="0" u="none" strike="noStrike" cap="none">
                <a:solidFill>
                  <a:srgbClr val="3333CC"/>
                </a:solidFill>
                <a:latin typeface="Comic Sans MS"/>
                <a:ea typeface="Comic Sans MS"/>
                <a:cs typeface="Comic Sans MS"/>
                <a:sym typeface="Comic Sans MS"/>
              </a:defRPr>
            </a:lvl9pPr>
          </a:lstStyle>
          <a:p>
            <a:endParaRPr/>
          </a:p>
        </p:txBody>
      </p:sp>
      <p:sp>
        <p:nvSpPr>
          <p:cNvPr id="11" name="Google Shape;11;p4"/>
          <p:cNvSpPr txBox="1">
            <a:spLocks noGrp="1"/>
          </p:cNvSpPr>
          <p:nvPr>
            <p:ph type="body" idx="1"/>
          </p:nvPr>
        </p:nvSpPr>
        <p:spPr>
          <a:xfrm>
            <a:off x="429684" y="1355726"/>
            <a:ext cx="11199283" cy="4227513"/>
          </a:xfrm>
          <a:prstGeom prst="rect">
            <a:avLst/>
          </a:prstGeom>
          <a:noFill/>
          <a:ln>
            <a:noFill/>
          </a:ln>
        </p:spPr>
        <p:txBody>
          <a:bodyPr spcFirstLastPara="1" wrap="square" lIns="91425" tIns="45700" rIns="91425" bIns="45700" anchor="t" anchorCtr="0">
            <a:noAutofit/>
          </a:bodyPr>
          <a:lstStyle>
            <a:lvl1pPr marL="457200" marR="0" lvl="0" indent="-472440" algn="l" rtl="0">
              <a:spcBef>
                <a:spcPts val="640"/>
              </a:spcBef>
              <a:spcAft>
                <a:spcPts val="0"/>
              </a:spcAft>
              <a:buClr>
                <a:srgbClr val="808000"/>
              </a:buClr>
              <a:buSzPts val="3840"/>
              <a:buFont typeface="Helvetica Neue"/>
              <a:buChar char="›"/>
              <a:defRPr sz="3200" b="0" i="0" u="none" strike="noStrike" cap="none">
                <a:solidFill>
                  <a:schemeClr val="dk1"/>
                </a:solidFill>
                <a:latin typeface="Helvetica Neue"/>
                <a:ea typeface="Helvetica Neue"/>
                <a:cs typeface="Helvetica Neue"/>
                <a:sym typeface="Helvetica Neue"/>
              </a:defRPr>
            </a:lvl1pPr>
            <a:lvl2pPr marL="914400" marR="0" lvl="1" indent="-388619" algn="l" rtl="0">
              <a:spcBef>
                <a:spcPts val="560"/>
              </a:spcBef>
              <a:spcAft>
                <a:spcPts val="0"/>
              </a:spcAft>
              <a:buClr>
                <a:schemeClr val="dk1"/>
              </a:buClr>
              <a:buSzPts val="2520"/>
              <a:buFont typeface="Arial"/>
              <a:buChar char="h"/>
              <a:defRPr sz="2800" b="0" i="0" u="none" strike="noStrike" cap="none">
                <a:solidFill>
                  <a:schemeClr val="dk1"/>
                </a:solidFill>
                <a:latin typeface="Helvetica Neue"/>
                <a:ea typeface="Helvetica Neue"/>
                <a:cs typeface="Helvetica Neue"/>
                <a:sym typeface="Helvetica Neue"/>
              </a:defRPr>
            </a:lvl2pPr>
            <a:lvl3pPr marL="1371600" marR="0" lvl="2" indent="-381000" algn="l" rtl="0">
              <a:spcBef>
                <a:spcPts val="480"/>
              </a:spcBef>
              <a:spcAft>
                <a:spcPts val="0"/>
              </a:spcAft>
              <a:buClr>
                <a:schemeClr val="dk1"/>
              </a:buClr>
              <a:buSzPts val="2400"/>
              <a:buFont typeface="Helvetica Neue"/>
              <a:buChar char="•"/>
              <a:defRPr sz="2400" b="0" i="0" u="none" strike="noStrike" cap="none">
                <a:solidFill>
                  <a:schemeClr val="dk1"/>
                </a:solidFill>
                <a:latin typeface="Helvetica Neue"/>
                <a:ea typeface="Helvetica Neue"/>
                <a:cs typeface="Helvetica Neue"/>
                <a:sym typeface="Helvetica Neue"/>
              </a:defRPr>
            </a:lvl3pPr>
            <a:lvl4pPr marL="1828800" marR="0" lvl="3" indent="-355600" algn="l" rtl="0">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4pPr>
            <a:lvl5pPr marL="2286000" marR="0" lvl="4" indent="-355600" algn="l" rtl="0">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2" name="Google Shape;12;p4" descr="CHTC_logo_color_horiz.jpg"/>
          <p:cNvPicPr preferRelativeResize="0"/>
          <p:nvPr/>
        </p:nvPicPr>
        <p:blipFill rotWithShape="1">
          <a:blip r:embed="rId12">
            <a:alphaModFix/>
          </a:blip>
          <a:srcRect/>
          <a:stretch/>
        </p:blipFill>
        <p:spPr>
          <a:xfrm>
            <a:off x="124692" y="6328121"/>
            <a:ext cx="2729344" cy="529878"/>
          </a:xfrm>
          <a:prstGeom prst="rect">
            <a:avLst/>
          </a:prstGeom>
          <a:noFill/>
          <a:ln>
            <a:noFill/>
          </a:ln>
        </p:spPr>
      </p:pic>
      <p:cxnSp>
        <p:nvCxnSpPr>
          <p:cNvPr id="13" name="Google Shape;13;p4"/>
          <p:cNvCxnSpPr/>
          <p:nvPr/>
        </p:nvCxnSpPr>
        <p:spPr>
          <a:xfrm>
            <a:off x="0" y="6334471"/>
            <a:ext cx="12192000" cy="0"/>
          </a:xfrm>
          <a:prstGeom prst="straightConnector1">
            <a:avLst/>
          </a:prstGeom>
          <a:solidFill>
            <a:schemeClr val="accent1"/>
          </a:solidFill>
          <a:ln w="28575" cap="flat" cmpd="sng">
            <a:solidFill>
              <a:schemeClr val="dk1"/>
            </a:solidFill>
            <a:prstDash val="solid"/>
            <a:round/>
            <a:headEnd type="none" w="sm" len="sm"/>
            <a:tailEnd type="none" w="sm" len="sm"/>
          </a:ln>
        </p:spPr>
      </p:cxnSp>
      <p:sp>
        <p:nvSpPr>
          <p:cNvPr id="14" name="Google Shape;14;p4"/>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15" name="Google Shape;15;p4" descr="C:\Users\vmuser\Desktop\HTCondor_red_blk_notag.png"/>
          <p:cNvPicPr preferRelativeResize="0"/>
          <p:nvPr/>
        </p:nvPicPr>
        <p:blipFill rotWithShape="1">
          <a:blip r:embed="rId13">
            <a:alphaModFix/>
          </a:blip>
          <a:srcRect/>
          <a:stretch/>
        </p:blipFill>
        <p:spPr>
          <a:xfrm>
            <a:off x="9594273" y="6254427"/>
            <a:ext cx="2521528" cy="567062"/>
          </a:xfrm>
          <a:prstGeom prst="rect">
            <a:avLst/>
          </a:prstGeom>
          <a:noFill/>
          <a:ln>
            <a:noFill/>
          </a:ln>
        </p:spPr>
      </p:pic>
    </p:spTree>
    <p:extLst>
      <p:ext uri="{BB962C8B-B14F-4D97-AF65-F5344CB8AC3E}">
        <p14:creationId xmlns:p14="http://schemas.microsoft.com/office/powerpoint/2010/main" val="3516611145"/>
      </p:ext>
    </p:extLst>
  </p:cSld>
  <p:clrMap bg1="lt1" tx1="dk1" bg2="dk2"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www.publicdomainpictures.net/en/view-image.php?image=70677&amp;picture=cartoon-ey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nsf.gov/div/index.jsp?div=OAC" TargetMode="External"/><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hyperlink" Target="https://path-cc.io/" TargetMode="External"/><Relationship Id="rId10" Type="http://schemas.openxmlformats.org/officeDocument/2006/relationships/hyperlink" Target="https://docs.google.com/forms/d/e/1FAIpQLSf0T4n1T8ccKI1-8zfxzicTNR4fAuN7ddjUV6vMRlJ4x4Ovxg/viewform" TargetMode="External"/><Relationship Id="rId4" Type="http://schemas.openxmlformats.org/officeDocument/2006/relationships/hyperlink" Target="https://www.nsf.gov/awardsearch/showAward?AWD_ID=2030508" TargetMode="External"/><Relationship Id="rId9" Type="http://schemas.openxmlformats.org/officeDocument/2006/relationships/hyperlink" Target="https://htcondor.org/user-map"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tcondor.readthedocs.io/en/latest/version-history/index.html" TargetMode="External"/><Relationship Id="rId2" Type="http://schemas.openxmlformats.org/officeDocument/2006/relationships/hyperlink" Target="https://htcondor.org/htcondor/release-highlights/" TargetMode="Externa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ctrTitle"/>
          </p:nvPr>
        </p:nvSpPr>
        <p:spPr>
          <a:xfrm>
            <a:off x="943427" y="1022321"/>
            <a:ext cx="10305143" cy="259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What's new in the </a:t>
            </a:r>
            <a:br>
              <a:rPr lang="en-US" dirty="0"/>
            </a:br>
            <a:r>
              <a:rPr lang="en-US" dirty="0"/>
              <a:t>HTCondor Software Suite (HTCSS) ?</a:t>
            </a:r>
            <a:br>
              <a:rPr lang="en-US" dirty="0"/>
            </a:br>
            <a:r>
              <a:rPr lang="en-US" dirty="0"/>
              <a:t>What's coming up?</a:t>
            </a:r>
            <a:br>
              <a:rPr lang="en-US" dirty="0"/>
            </a:br>
            <a:br>
              <a:rPr lang="en-US" dirty="0"/>
            </a:br>
            <a:r>
              <a:rPr lang="en-US" sz="4000" dirty="0"/>
              <a:t>HTC25 – Madison, WI – June 2025</a:t>
            </a:r>
            <a:br>
              <a:rPr lang="en-US" sz="4000" dirty="0"/>
            </a:br>
            <a:endParaRPr sz="4000" dirty="0"/>
          </a:p>
        </p:txBody>
      </p:sp>
      <p:sp>
        <p:nvSpPr>
          <p:cNvPr id="72" name="Google Shape;72;p1"/>
          <p:cNvSpPr txBox="1"/>
          <p:nvPr/>
        </p:nvSpPr>
        <p:spPr>
          <a:xfrm>
            <a:off x="2209799" y="3223011"/>
            <a:ext cx="7772400" cy="203234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700" b="0" i="0" u="none" strike="noStrike" kern="0" cap="none" spc="0" normalizeH="0" baseline="0" noProof="0" dirty="0">
              <a:ln>
                <a:noFill/>
              </a:ln>
              <a:solidFill>
                <a:srgbClr val="000000"/>
              </a:solidFill>
              <a:effectLst/>
              <a:uLnTx/>
              <a:uFillTx/>
              <a:latin typeface="Arial"/>
              <a:ea typeface="MS PGothic" panose="020B0600070205080204" pitchFamily="34" charset="-128"/>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Todd Tannenbaum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Center for High Throughput Computing</a:t>
            </a:r>
            <a:endParaRPr kumimoji="0" sz="2700" b="0" i="0" u="none" strike="noStrike" kern="0" cap="none" spc="0" normalizeH="0" baseline="0" noProof="0" dirty="0">
              <a:ln>
                <a:noFill/>
              </a:ln>
              <a:solidFill>
                <a:srgbClr val="000000"/>
              </a:solidFill>
              <a:effectLst/>
              <a:uLnTx/>
              <a:uFillTx/>
              <a:latin typeface="Arial"/>
              <a:ea typeface="MS PGothic" panose="020B0600070205080204" pitchFamily="34" charset="-128"/>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University of Wisconsin-Madison</a:t>
            </a:r>
            <a:endParaRPr kumimoji="0" sz="2700" b="0" i="0" u="none" strike="noStrike" kern="0" cap="none" spc="0" normalizeH="0" baseline="0" noProof="0" dirty="0">
              <a:ln>
                <a:noFill/>
              </a:ln>
              <a:solidFill>
                <a:srgbClr val="000000"/>
              </a:solidFill>
              <a:effectLst/>
              <a:uLnTx/>
              <a:uFillTx/>
              <a:latin typeface="Arial"/>
              <a:ea typeface="MS PGothic" panose="020B0600070205080204" pitchFamily="34" charset="-128"/>
              <a:cs typeface="Arial"/>
              <a:sym typeface="Arial"/>
            </a:endParaRPr>
          </a:p>
        </p:txBody>
      </p:sp>
      <p:pic>
        <p:nvPicPr>
          <p:cNvPr id="73" name="Google Shape;73;p1"/>
          <p:cNvPicPr preferRelativeResize="0"/>
          <p:nvPr/>
        </p:nvPicPr>
        <p:blipFill rotWithShape="1">
          <a:blip r:embed="rId3">
            <a:alphaModFix/>
          </a:blip>
          <a:srcRect/>
          <a:stretch/>
        </p:blipFill>
        <p:spPr>
          <a:xfrm>
            <a:off x="4057649" y="5452059"/>
            <a:ext cx="4076700" cy="1285875"/>
          </a:xfrm>
          <a:prstGeom prst="rect">
            <a:avLst/>
          </a:prstGeom>
          <a:noFill/>
          <a:ln>
            <a:noFill/>
          </a:ln>
        </p:spPr>
      </p:pic>
      <p:pic>
        <p:nvPicPr>
          <p:cNvPr id="74" name="Google Shape;74;p1" descr="A picture containing logo&#10;&#10;Description automatically generated"/>
          <p:cNvPicPr preferRelativeResize="0"/>
          <p:nvPr/>
        </p:nvPicPr>
        <p:blipFill rotWithShape="1">
          <a:blip r:embed="rId4">
            <a:alphaModFix/>
          </a:blip>
          <a:srcRect/>
          <a:stretch/>
        </p:blipFill>
        <p:spPr>
          <a:xfrm>
            <a:off x="8802757" y="6156446"/>
            <a:ext cx="3110947" cy="498626"/>
          </a:xfrm>
          <a:prstGeom prst="rect">
            <a:avLst/>
          </a:prstGeom>
          <a:noFill/>
          <a:ln>
            <a:noFill/>
          </a:ln>
        </p:spPr>
      </p:pic>
      <p:pic>
        <p:nvPicPr>
          <p:cNvPr id="75" name="Google Shape;75;p1" descr="Text&#10;&#10;Description automatically generated"/>
          <p:cNvPicPr preferRelativeResize="0"/>
          <p:nvPr/>
        </p:nvPicPr>
        <p:blipFill rotWithShape="1">
          <a:blip r:embed="rId5">
            <a:alphaModFix/>
          </a:blip>
          <a:srcRect/>
          <a:stretch/>
        </p:blipFill>
        <p:spPr>
          <a:xfrm>
            <a:off x="278296" y="6094819"/>
            <a:ext cx="2922104" cy="5602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1F4E6-509D-EC5A-697D-4D1E62D210B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7DA29-3915-E2F5-E24F-6358BED0A044}"/>
              </a:ext>
            </a:extLst>
          </p:cNvPr>
          <p:cNvSpPr>
            <a:spLocks noGrp="1"/>
          </p:cNvSpPr>
          <p:nvPr>
            <p:ph idx="1"/>
          </p:nvPr>
        </p:nvSpPr>
        <p:spPr/>
        <p:txBody>
          <a:bodyPr/>
          <a:lstStyle/>
          <a:p>
            <a:pPr indent="-457200"/>
            <a:r>
              <a:rPr lang="en-US" i="1" dirty="0">
                <a:latin typeface="+mn-lt"/>
                <a:cs typeface="Courier New" panose="02070309020205020404" pitchFamily="49" charset="0"/>
              </a:rPr>
              <a:t>Q: Does this mean I can use a private Docker repository?</a:t>
            </a:r>
          </a:p>
        </p:txBody>
      </p:sp>
      <p:sp>
        <p:nvSpPr>
          <p:cNvPr id="3" name="Title 2">
            <a:extLst>
              <a:ext uri="{FF2B5EF4-FFF2-40B4-BE49-F238E27FC236}">
                <a16:creationId xmlns:a16="http://schemas.microsoft.com/office/drawing/2014/main" id="{FE153FD2-8A07-471B-A6BA-66D88CAC41AE}"/>
              </a:ext>
            </a:extLst>
          </p:cNvPr>
          <p:cNvSpPr>
            <a:spLocks noGrp="1"/>
          </p:cNvSpPr>
          <p:nvPr>
            <p:ph type="title"/>
          </p:nvPr>
        </p:nvSpPr>
        <p:spPr/>
        <p:txBody>
          <a:bodyPr/>
          <a:lstStyle/>
          <a:p>
            <a:r>
              <a:rPr lang="en-US" dirty="0"/>
              <a:t>New Authenticated Docker Support, cont.</a:t>
            </a:r>
          </a:p>
        </p:txBody>
      </p:sp>
      <p:sp>
        <p:nvSpPr>
          <p:cNvPr id="13" name="Slide Number Placeholder 12">
            <a:extLst>
              <a:ext uri="{FF2B5EF4-FFF2-40B4-BE49-F238E27FC236}">
                <a16:creationId xmlns:a16="http://schemas.microsoft.com/office/drawing/2014/main" id="{5B94FA35-13C0-0607-D0BA-14EA079B0552}"/>
              </a:ext>
            </a:extLst>
          </p:cNvPr>
          <p:cNvSpPr>
            <a:spLocks noGrp="1"/>
          </p:cNvSpPr>
          <p:nvPr>
            <p:ph type="sldNum" sz="quarter" idx="12"/>
          </p:nvPr>
        </p:nvSpPr>
        <p:spPr/>
        <p:txBody>
          <a:bodyPr/>
          <a:lstStyle/>
          <a:p>
            <a:fld id="{15664EF2-36F7-9F40-B119-E9638662A4B1}" type="slidenum">
              <a:rPr lang="en-US" smtClean="0"/>
              <a:t>10</a:t>
            </a:fld>
            <a:endParaRPr lang="en-US"/>
          </a:p>
        </p:txBody>
      </p:sp>
    </p:spTree>
    <p:extLst>
      <p:ext uri="{BB962C8B-B14F-4D97-AF65-F5344CB8AC3E}">
        <p14:creationId xmlns:p14="http://schemas.microsoft.com/office/powerpoint/2010/main" val="371064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19258-1746-EF08-3E00-B4FB7991364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F0E7F4-BC98-C2AB-7707-2658F9FF9D94}"/>
              </a:ext>
            </a:extLst>
          </p:cNvPr>
          <p:cNvSpPr>
            <a:spLocks noGrp="1"/>
          </p:cNvSpPr>
          <p:nvPr>
            <p:ph idx="1"/>
          </p:nvPr>
        </p:nvSpPr>
        <p:spPr>
          <a:xfrm>
            <a:off x="320827" y="800554"/>
            <a:ext cx="11199283" cy="4227513"/>
          </a:xfrm>
        </p:spPr>
        <p:txBody>
          <a:bodyPr/>
          <a:lstStyle/>
          <a:p>
            <a:pPr indent="-457200"/>
            <a:r>
              <a:rPr lang="en-US" i="1" dirty="0">
                <a:latin typeface="+mn-lt"/>
                <a:cs typeface="Courier New" panose="02070309020205020404" pitchFamily="49" charset="0"/>
              </a:rPr>
              <a:t>Q: Does this mean I can use a private Docker repository?</a:t>
            </a:r>
          </a:p>
          <a:p>
            <a:pPr marL="0" indent="0">
              <a:buNone/>
            </a:pPr>
            <a:r>
              <a:rPr lang="en-US" i="1" dirty="0">
                <a:latin typeface="+mn-lt"/>
                <a:cs typeface="Courier New" panose="02070309020205020404" pitchFamily="49" charset="0"/>
              </a:rPr>
              <a:t>    A:  It depends!  </a:t>
            </a:r>
            <a:br>
              <a:rPr lang="en-US" i="1" dirty="0">
                <a:latin typeface="+mn-lt"/>
                <a:cs typeface="Courier New" panose="02070309020205020404" pitchFamily="49" charset="0"/>
              </a:rPr>
            </a:br>
            <a:br>
              <a:rPr lang="en-US" i="1" dirty="0">
                <a:latin typeface="+mn-lt"/>
                <a:cs typeface="Courier New" panose="02070309020205020404" pitchFamily="49" charset="0"/>
              </a:rPr>
            </a:br>
            <a:br>
              <a:rPr lang="en-US" i="1" dirty="0">
                <a:latin typeface="+mn-lt"/>
                <a:cs typeface="Courier New" panose="02070309020205020404" pitchFamily="49" charset="0"/>
              </a:rPr>
            </a:br>
            <a:r>
              <a:rPr lang="en-US" i="1" dirty="0">
                <a:latin typeface="+mn-lt"/>
                <a:cs typeface="Courier New" panose="02070309020205020404" pitchFamily="49" charset="0"/>
              </a:rPr>
              <a:t>    </a:t>
            </a:r>
            <a:r>
              <a:rPr lang="en-US" dirty="0">
                <a:latin typeface="+mn-lt"/>
                <a:cs typeface="Courier New" panose="02070309020205020404" pitchFamily="49" charset="0"/>
              </a:rPr>
              <a:t>Can pull private images,</a:t>
            </a:r>
          </a:p>
          <a:p>
            <a:pPr marL="0" indent="0">
              <a:buNone/>
            </a:pPr>
            <a:r>
              <a:rPr lang="en-US" i="1" dirty="0">
                <a:latin typeface="+mn-lt"/>
                <a:cs typeface="Courier New" panose="02070309020205020404" pitchFamily="49" charset="0"/>
              </a:rPr>
              <a:t>    but Docker’s cache has </a:t>
            </a:r>
            <a:br>
              <a:rPr lang="en-US" i="1" dirty="0">
                <a:latin typeface="+mn-lt"/>
                <a:cs typeface="Courier New" panose="02070309020205020404" pitchFamily="49" charset="0"/>
              </a:rPr>
            </a:br>
            <a:r>
              <a:rPr lang="en-US" i="1" dirty="0">
                <a:latin typeface="+mn-lt"/>
                <a:cs typeface="Courier New" panose="02070309020205020404" pitchFamily="49" charset="0"/>
              </a:rPr>
              <a:t>    no access control to </a:t>
            </a:r>
          </a:p>
          <a:p>
            <a:pPr marL="0" indent="0">
              <a:buNone/>
            </a:pPr>
            <a:r>
              <a:rPr lang="en-US" i="1" dirty="0">
                <a:latin typeface="+mn-lt"/>
                <a:cs typeface="Courier New" panose="02070309020205020404" pitchFamily="49" charset="0"/>
              </a:rPr>
              <a:t>    images it caches at the EP!</a:t>
            </a:r>
            <a:br>
              <a:rPr lang="en-US" i="1" dirty="0">
                <a:latin typeface="+mn-lt"/>
                <a:cs typeface="Courier New" panose="02070309020205020404" pitchFamily="49" charset="0"/>
              </a:rPr>
            </a:br>
            <a:br>
              <a:rPr lang="en-US" i="1" dirty="0">
                <a:latin typeface="+mn-lt"/>
                <a:cs typeface="Courier New" panose="02070309020205020404" pitchFamily="49" charset="0"/>
              </a:rPr>
            </a:br>
            <a:r>
              <a:rPr lang="en-US" i="1" dirty="0">
                <a:latin typeface="+mn-lt"/>
                <a:cs typeface="Courier New" panose="02070309020205020404" pitchFamily="49" charset="0"/>
              </a:rPr>
              <a:t>  Who can run the Docker CLI on the EP? Do you trust them?</a:t>
            </a:r>
            <a:br>
              <a:rPr lang="en-US" i="1" dirty="0">
                <a:latin typeface="+mn-lt"/>
                <a:cs typeface="Courier New" panose="02070309020205020404" pitchFamily="49" charset="0"/>
              </a:rPr>
            </a:br>
            <a:endParaRPr lang="en-US" i="1" dirty="0">
              <a:latin typeface="+mn-lt"/>
              <a:cs typeface="Courier New" panose="02070309020205020404" pitchFamily="49" charset="0"/>
            </a:endParaRPr>
          </a:p>
        </p:txBody>
      </p:sp>
      <p:sp>
        <p:nvSpPr>
          <p:cNvPr id="3" name="Title 2">
            <a:extLst>
              <a:ext uri="{FF2B5EF4-FFF2-40B4-BE49-F238E27FC236}">
                <a16:creationId xmlns:a16="http://schemas.microsoft.com/office/drawing/2014/main" id="{7181F6D4-8911-623D-8898-2390EF0AC737}"/>
              </a:ext>
            </a:extLst>
          </p:cNvPr>
          <p:cNvSpPr>
            <a:spLocks noGrp="1"/>
          </p:cNvSpPr>
          <p:nvPr>
            <p:ph type="title"/>
          </p:nvPr>
        </p:nvSpPr>
        <p:spPr/>
        <p:txBody>
          <a:bodyPr/>
          <a:lstStyle/>
          <a:p>
            <a:r>
              <a:rPr lang="en-US" dirty="0"/>
              <a:t>New Authenticated Docker Support</a:t>
            </a:r>
          </a:p>
        </p:txBody>
      </p:sp>
      <p:grpSp>
        <p:nvGrpSpPr>
          <p:cNvPr id="12" name="Group 11">
            <a:extLst>
              <a:ext uri="{FF2B5EF4-FFF2-40B4-BE49-F238E27FC236}">
                <a16:creationId xmlns:a16="http://schemas.microsoft.com/office/drawing/2014/main" id="{ECFD69AD-A022-319B-134F-2C9D77310528}"/>
              </a:ext>
            </a:extLst>
          </p:cNvPr>
          <p:cNvGrpSpPr/>
          <p:nvPr/>
        </p:nvGrpSpPr>
        <p:grpSpPr>
          <a:xfrm>
            <a:off x="6911340" y="2048013"/>
            <a:ext cx="3550920" cy="2980054"/>
            <a:chOff x="4785360" y="2522220"/>
            <a:chExt cx="3550920" cy="2980054"/>
          </a:xfrm>
        </p:grpSpPr>
        <p:pic>
          <p:nvPicPr>
            <p:cNvPr id="6" name="Picture 5" descr="A judge holding a gavel">
              <a:extLst>
                <a:ext uri="{FF2B5EF4-FFF2-40B4-BE49-F238E27FC236}">
                  <a16:creationId xmlns:a16="http://schemas.microsoft.com/office/drawing/2014/main" id="{D521F96D-6B38-20B8-1927-34C23E01D13F}"/>
                </a:ext>
              </a:extLst>
            </p:cNvPr>
            <p:cNvPicPr>
              <a:picLocks noChangeAspect="1"/>
            </p:cNvPicPr>
            <p:nvPr/>
          </p:nvPicPr>
          <p:blipFill>
            <a:blip r:embed="rId3"/>
            <a:srcRect l="6732" t="6820" r="19975"/>
            <a:stretch>
              <a:fillRect/>
            </a:stretch>
          </p:blipFill>
          <p:spPr>
            <a:xfrm>
              <a:off x="4785360" y="2522220"/>
              <a:ext cx="3550920" cy="2980054"/>
            </a:xfrm>
            <a:prstGeom prst="rect">
              <a:avLst/>
            </a:prstGeom>
          </p:spPr>
        </p:pic>
        <p:pic>
          <p:nvPicPr>
            <p:cNvPr id="10" name="Picture 9">
              <a:extLst>
                <a:ext uri="{FF2B5EF4-FFF2-40B4-BE49-F238E27FC236}">
                  <a16:creationId xmlns:a16="http://schemas.microsoft.com/office/drawing/2014/main" id="{294EDD8C-02C7-FB77-82DF-20DE6755A911}"/>
                </a:ext>
              </a:extLst>
            </p:cNvPr>
            <p:cNvPicPr>
              <a:picLocks noChangeAspect="1"/>
            </p:cNvPicPr>
            <p:nvPr/>
          </p:nvPicPr>
          <p:blipFill>
            <a:blip r:embed="rId4"/>
            <a:stretch>
              <a:fillRect/>
            </a:stretch>
          </p:blipFill>
          <p:spPr>
            <a:xfrm>
              <a:off x="6459763" y="2809184"/>
              <a:ext cx="972947" cy="1487245"/>
            </a:xfrm>
            <a:prstGeom prst="rect">
              <a:avLst/>
            </a:prstGeom>
          </p:spPr>
        </p:pic>
      </p:grpSp>
      <p:sp>
        <p:nvSpPr>
          <p:cNvPr id="4" name="Slide Number Placeholder 3">
            <a:extLst>
              <a:ext uri="{FF2B5EF4-FFF2-40B4-BE49-F238E27FC236}">
                <a16:creationId xmlns:a16="http://schemas.microsoft.com/office/drawing/2014/main" id="{4A567F10-F02F-8B95-32FB-E1BD66F97362}"/>
              </a:ext>
            </a:extLst>
          </p:cNvPr>
          <p:cNvSpPr>
            <a:spLocks noGrp="1"/>
          </p:cNvSpPr>
          <p:nvPr>
            <p:ph type="sldNum" sz="quarter" idx="12"/>
          </p:nvPr>
        </p:nvSpPr>
        <p:spPr/>
        <p:txBody>
          <a:bodyPr/>
          <a:lstStyle/>
          <a:p>
            <a:fld id="{15664EF2-36F7-9F40-B119-E9638662A4B1}" type="slidenum">
              <a:rPr lang="en-US" smtClean="0"/>
              <a:t>11</a:t>
            </a:fld>
            <a:endParaRPr lang="en-US"/>
          </a:p>
        </p:txBody>
      </p:sp>
    </p:spTree>
    <p:extLst>
      <p:ext uri="{BB962C8B-B14F-4D97-AF65-F5344CB8AC3E}">
        <p14:creationId xmlns:p14="http://schemas.microsoft.com/office/powerpoint/2010/main" val="110909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B7F91-5510-A56F-2FE8-D3AF2F6CF55D}"/>
              </a:ext>
            </a:extLst>
          </p:cNvPr>
          <p:cNvSpPr>
            <a:spLocks noGrp="1"/>
          </p:cNvSpPr>
          <p:nvPr>
            <p:ph type="title"/>
          </p:nvPr>
        </p:nvSpPr>
        <p:spPr/>
        <p:txBody>
          <a:bodyPr/>
          <a:lstStyle/>
          <a:p>
            <a:r>
              <a:rPr lang="en-US" dirty="0"/>
              <a:t>Pelican Local Cache on the EP</a:t>
            </a:r>
          </a:p>
        </p:txBody>
      </p:sp>
      <p:sp>
        <p:nvSpPr>
          <p:cNvPr id="4" name="Slide Number Placeholder 3">
            <a:extLst>
              <a:ext uri="{FF2B5EF4-FFF2-40B4-BE49-F238E27FC236}">
                <a16:creationId xmlns:a16="http://schemas.microsoft.com/office/drawing/2014/main" id="{03CA771B-D4A9-F739-A948-A487327528E7}"/>
              </a:ext>
            </a:extLst>
          </p:cNvPr>
          <p:cNvSpPr>
            <a:spLocks noGrp="1"/>
          </p:cNvSpPr>
          <p:nvPr>
            <p:ph type="sldNum" sz="quarter" idx="10"/>
          </p:nvPr>
        </p:nvSpPr>
        <p:spPr/>
        <p:txBody>
          <a:bodyPr/>
          <a:lstStyle/>
          <a:p>
            <a:fld id="{15664EF2-36F7-9F40-B119-E9638662A4B1}" type="slidenum">
              <a:rPr lang="en-US" smtClean="0"/>
              <a:t>12</a:t>
            </a:fld>
            <a:endParaRPr lang="en-US"/>
          </a:p>
        </p:txBody>
      </p:sp>
      <p:sp>
        <p:nvSpPr>
          <p:cNvPr id="5" name="Content Placeholder 1">
            <a:extLst>
              <a:ext uri="{FF2B5EF4-FFF2-40B4-BE49-F238E27FC236}">
                <a16:creationId xmlns:a16="http://schemas.microsoft.com/office/drawing/2014/main" id="{18B600DC-6201-0414-8F4B-6B4027855308}"/>
              </a:ext>
            </a:extLst>
          </p:cNvPr>
          <p:cNvSpPr txBox="1">
            <a:spLocks/>
          </p:cNvSpPr>
          <p:nvPr/>
        </p:nvSpPr>
        <p:spPr>
          <a:xfrm>
            <a:off x="204947" y="914400"/>
            <a:ext cx="9149743" cy="207327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72440" algn="l" rtl="0">
              <a:lnSpc>
                <a:spcPct val="100000"/>
              </a:lnSpc>
              <a:spcBef>
                <a:spcPts val="640"/>
              </a:spcBef>
              <a:spcAft>
                <a:spcPts val="0"/>
              </a:spcAft>
              <a:buClr>
                <a:srgbClr val="808000"/>
              </a:buClr>
              <a:buSzPts val="3840"/>
              <a:buFont typeface="Helvetica Neue"/>
              <a:buChar char="›"/>
              <a:defRPr sz="3200" b="0" i="0" u="none" strike="noStrike" cap="none">
                <a:solidFill>
                  <a:schemeClr val="dk1"/>
                </a:solidFill>
                <a:latin typeface="Helvetica Neue"/>
                <a:ea typeface="Helvetica Neue"/>
                <a:cs typeface="Helvetica Neue"/>
                <a:sym typeface="Helvetica Neue"/>
              </a:defRPr>
            </a:lvl1pPr>
            <a:lvl2pPr marL="914400" marR="0" lvl="1" indent="-388619" algn="l" rtl="0">
              <a:lnSpc>
                <a:spcPct val="100000"/>
              </a:lnSpc>
              <a:spcBef>
                <a:spcPts val="560"/>
              </a:spcBef>
              <a:spcAft>
                <a:spcPts val="0"/>
              </a:spcAft>
              <a:buClr>
                <a:schemeClr val="dk1"/>
              </a:buClr>
              <a:buSzPts val="2520"/>
              <a:buFont typeface="Arial"/>
              <a:buChar char="h"/>
              <a:defRPr sz="2800" b="0" i="0" u="none" strike="noStrike" cap="none">
                <a:solidFill>
                  <a:schemeClr val="dk1"/>
                </a:solidFill>
                <a:latin typeface="Helvetica Neue"/>
                <a:ea typeface="Helvetica Neue"/>
                <a:cs typeface="Helvetica Neue"/>
                <a:sym typeface="Helvetica Neue"/>
              </a:defRPr>
            </a:lvl2pPr>
            <a:lvl3pPr marL="1371600" marR="0" lvl="2" indent="-381000" algn="l" rtl="0">
              <a:lnSpc>
                <a:spcPct val="100000"/>
              </a:lnSpc>
              <a:spcBef>
                <a:spcPts val="480"/>
              </a:spcBef>
              <a:spcAft>
                <a:spcPts val="0"/>
              </a:spcAft>
              <a:buClr>
                <a:schemeClr val="dk1"/>
              </a:buClr>
              <a:buSzPts val="2400"/>
              <a:buFont typeface="Helvetica Neue"/>
              <a:buChar char="•"/>
              <a:defRPr sz="2400" b="0" i="0" u="none" strike="noStrike" cap="none">
                <a:solidFill>
                  <a:schemeClr val="dk1"/>
                </a:solidFill>
                <a:latin typeface="Helvetica Neue"/>
                <a:ea typeface="Helvetica Neue"/>
                <a:cs typeface="Helvetica Neue"/>
                <a:sym typeface="Helvetica Neue"/>
              </a:defRPr>
            </a:lvl3pPr>
            <a:lvl4pPr marL="1828800" marR="0" lvl="3" indent="-355600" algn="l" rtl="0">
              <a:lnSpc>
                <a:spcPct val="100000"/>
              </a:lnSpc>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4pPr>
            <a:lvl5pPr marL="2286000" marR="0" lvl="4" indent="-355600" algn="l" rtl="0">
              <a:lnSpc>
                <a:spcPct val="100000"/>
              </a:lnSpc>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lang="en-US" sz="2800" kern="0" dirty="0">
                <a:latin typeface="+mn-lt"/>
              </a:rPr>
              <a:t>Cache files coming from OSDF (Pelican) on the EP</a:t>
            </a:r>
          </a:p>
          <a:p>
            <a:pPr marL="0" indent="0" eaLnBrk="1" fontAlgn="auto" hangingPunct="1">
              <a:buFont typeface="Helvetica Neue"/>
              <a:buNone/>
            </a:pPr>
            <a:r>
              <a:rPr lang="en-US" sz="2800" kern="0" dirty="0">
                <a:latin typeface="Courier New" panose="02070309020205020404" pitchFamily="49" charset="0"/>
                <a:cs typeface="Courier New" panose="02070309020205020404" pitchFamily="49" charset="0"/>
              </a:rPr>
              <a:t>   use </a:t>
            </a:r>
            <a:r>
              <a:rPr lang="en-US" sz="2800" kern="0" dirty="0" err="1">
                <a:latin typeface="Courier New" panose="02070309020205020404" pitchFamily="49" charset="0"/>
                <a:cs typeface="Courier New" panose="02070309020205020404" pitchFamily="49" charset="0"/>
              </a:rPr>
              <a:t>feature:PelicanCache</a:t>
            </a:r>
            <a:r>
              <a:rPr lang="en-US" sz="2800" kern="0" dirty="0">
                <a:latin typeface="Courier New" panose="02070309020205020404" pitchFamily="49" charset="0"/>
                <a:cs typeface="Courier New" panose="02070309020205020404" pitchFamily="49" charset="0"/>
              </a:rPr>
              <a:t>(size of cache)</a:t>
            </a:r>
            <a:br>
              <a:rPr lang="en-US" sz="2800" kern="0" dirty="0">
                <a:latin typeface="Courier New" panose="02070309020205020404" pitchFamily="49" charset="0"/>
                <a:cs typeface="Courier New" panose="02070309020205020404" pitchFamily="49" charset="0"/>
              </a:rPr>
            </a:br>
            <a:r>
              <a:rPr lang="en-US" sz="2800" i="1" kern="0" dirty="0">
                <a:latin typeface="+mn-lt"/>
                <a:cs typeface="Courier New" panose="02070309020205020404" pitchFamily="49" charset="0"/>
              </a:rPr>
              <a:t>   </a:t>
            </a:r>
          </a:p>
          <a:p>
            <a:pPr marL="0" indent="0" eaLnBrk="1" fontAlgn="auto" hangingPunct="1">
              <a:buFont typeface="Helvetica Neue"/>
              <a:buNone/>
            </a:pPr>
            <a:r>
              <a:rPr lang="en-US" sz="2800" kern="0" dirty="0">
                <a:latin typeface="+mn-lt"/>
                <a:cs typeface="Courier New" panose="02070309020205020404" pitchFamily="49" charset="0"/>
              </a:rPr>
              <a:t>      Works with a glidein EP as well. </a:t>
            </a:r>
            <a:r>
              <a:rPr lang="en-US" sz="2800" i="1" kern="0" dirty="0">
                <a:latin typeface="+mn-lt"/>
                <a:cs typeface="Courier New" panose="02070309020205020404" pitchFamily="49" charset="0"/>
              </a:rPr>
              <a:t>Voila!! </a:t>
            </a:r>
          </a:p>
        </p:txBody>
      </p:sp>
      <p:sp>
        <p:nvSpPr>
          <p:cNvPr id="6" name="Rounded Rectangle 4">
            <a:extLst>
              <a:ext uri="{FF2B5EF4-FFF2-40B4-BE49-F238E27FC236}">
                <a16:creationId xmlns:a16="http://schemas.microsoft.com/office/drawing/2014/main" id="{AC6C684F-29B0-1D81-7835-D0834EDAEC9C}"/>
              </a:ext>
            </a:extLst>
          </p:cNvPr>
          <p:cNvSpPr/>
          <p:nvPr/>
        </p:nvSpPr>
        <p:spPr>
          <a:xfrm>
            <a:off x="10308443" y="1473156"/>
            <a:ext cx="1678610" cy="7477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Origin</a:t>
            </a:r>
          </a:p>
        </p:txBody>
      </p:sp>
      <p:sp>
        <p:nvSpPr>
          <p:cNvPr id="7" name="Rounded Rectangle 6">
            <a:extLst>
              <a:ext uri="{FF2B5EF4-FFF2-40B4-BE49-F238E27FC236}">
                <a16:creationId xmlns:a16="http://schemas.microsoft.com/office/drawing/2014/main" id="{8BD585BB-636E-0E51-3773-FFD9D4823F04}"/>
              </a:ext>
            </a:extLst>
          </p:cNvPr>
          <p:cNvSpPr/>
          <p:nvPr/>
        </p:nvSpPr>
        <p:spPr>
          <a:xfrm>
            <a:off x="10308443" y="2681288"/>
            <a:ext cx="1678610" cy="7477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Cache</a:t>
            </a:r>
          </a:p>
        </p:txBody>
      </p:sp>
      <p:sp>
        <p:nvSpPr>
          <p:cNvPr id="8" name="Rounded Rectangle 7">
            <a:extLst>
              <a:ext uri="{FF2B5EF4-FFF2-40B4-BE49-F238E27FC236}">
                <a16:creationId xmlns:a16="http://schemas.microsoft.com/office/drawing/2014/main" id="{40330244-3460-9EEF-513E-74741689D971}"/>
              </a:ext>
            </a:extLst>
          </p:cNvPr>
          <p:cNvSpPr/>
          <p:nvPr/>
        </p:nvSpPr>
        <p:spPr>
          <a:xfrm>
            <a:off x="10329316" y="4176712"/>
            <a:ext cx="1636865" cy="12081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HTCSS EP</a:t>
            </a:r>
          </a:p>
          <a:p>
            <a:pPr algn="ctr"/>
            <a:r>
              <a:rPr lang="en-US" dirty="0"/>
              <a:t>+ </a:t>
            </a:r>
          </a:p>
          <a:p>
            <a:pPr algn="ctr"/>
            <a:r>
              <a:rPr lang="en-US" dirty="0"/>
              <a:t>EP Pelican Cache</a:t>
            </a:r>
          </a:p>
        </p:txBody>
      </p:sp>
      <p:cxnSp>
        <p:nvCxnSpPr>
          <p:cNvPr id="9" name="Straight Arrow Connector 8">
            <a:extLst>
              <a:ext uri="{FF2B5EF4-FFF2-40B4-BE49-F238E27FC236}">
                <a16:creationId xmlns:a16="http://schemas.microsoft.com/office/drawing/2014/main" id="{5FBFD135-1A4E-E8A5-8465-C1E83DA22BAE}"/>
              </a:ext>
            </a:extLst>
          </p:cNvPr>
          <p:cNvCxnSpPr>
            <a:cxnSpLocks/>
            <a:stCxn id="22" idx="3"/>
            <a:endCxn id="6" idx="0"/>
          </p:cNvCxnSpPr>
          <p:nvPr/>
        </p:nvCxnSpPr>
        <p:spPr>
          <a:xfrm>
            <a:off x="11147748" y="1099298"/>
            <a:ext cx="0" cy="37385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9FA97D0-6326-5467-3257-7DF5EB8F47C4}"/>
              </a:ext>
            </a:extLst>
          </p:cNvPr>
          <p:cNvCxnSpPr>
            <a:cxnSpLocks/>
          </p:cNvCxnSpPr>
          <p:nvPr/>
        </p:nvCxnSpPr>
        <p:spPr>
          <a:xfrm flipH="1">
            <a:off x="11147748" y="2220868"/>
            <a:ext cx="10437" cy="44132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7D94074-21B7-27ED-2702-778B5FF5CAD2}"/>
              </a:ext>
            </a:extLst>
          </p:cNvPr>
          <p:cNvCxnSpPr>
            <a:cxnSpLocks/>
          </p:cNvCxnSpPr>
          <p:nvPr/>
        </p:nvCxnSpPr>
        <p:spPr>
          <a:xfrm>
            <a:off x="11147748" y="3429001"/>
            <a:ext cx="10437" cy="74771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D3B42A7-2ECA-0EC8-3BBC-C0757D7B28A1}"/>
              </a:ext>
            </a:extLst>
          </p:cNvPr>
          <p:cNvCxnSpPr>
            <a:cxnSpLocks/>
            <a:endCxn id="7" idx="1"/>
          </p:cNvCxnSpPr>
          <p:nvPr/>
        </p:nvCxnSpPr>
        <p:spPr>
          <a:xfrm>
            <a:off x="10081509" y="3055144"/>
            <a:ext cx="226934" cy="0"/>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Can 23">
            <a:extLst>
              <a:ext uri="{FF2B5EF4-FFF2-40B4-BE49-F238E27FC236}">
                <a16:creationId xmlns:a16="http://schemas.microsoft.com/office/drawing/2014/main" id="{2B2317D0-1479-3F9D-E536-A978441BA798}"/>
              </a:ext>
            </a:extLst>
          </p:cNvPr>
          <p:cNvSpPr/>
          <p:nvPr/>
        </p:nvSpPr>
        <p:spPr>
          <a:xfrm>
            <a:off x="10361436" y="5384844"/>
            <a:ext cx="842727" cy="657066"/>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2" name="Can 3">
            <a:extLst>
              <a:ext uri="{FF2B5EF4-FFF2-40B4-BE49-F238E27FC236}">
                <a16:creationId xmlns:a16="http://schemas.microsoft.com/office/drawing/2014/main" id="{7F9101C5-2258-9FA2-5BBA-B3387520A6FD}"/>
              </a:ext>
            </a:extLst>
          </p:cNvPr>
          <p:cNvSpPr/>
          <p:nvPr/>
        </p:nvSpPr>
        <p:spPr>
          <a:xfrm>
            <a:off x="10426388" y="154418"/>
            <a:ext cx="1442720" cy="944880"/>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Object Store</a:t>
            </a:r>
          </a:p>
        </p:txBody>
      </p:sp>
      <p:sp>
        <p:nvSpPr>
          <p:cNvPr id="19" name="Can 20">
            <a:extLst>
              <a:ext uri="{FF2B5EF4-FFF2-40B4-BE49-F238E27FC236}">
                <a16:creationId xmlns:a16="http://schemas.microsoft.com/office/drawing/2014/main" id="{82AB2319-AEA4-5C7E-6A8B-65318D26B95C}"/>
              </a:ext>
            </a:extLst>
          </p:cNvPr>
          <p:cNvSpPr/>
          <p:nvPr/>
        </p:nvSpPr>
        <p:spPr>
          <a:xfrm>
            <a:off x="9501563" y="2749505"/>
            <a:ext cx="579946" cy="747712"/>
          </a:xfrm>
          <a:prstGeom prst="can">
            <a:avLst>
              <a:gd name="adj" fmla="val 20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5" name="Graphic 34" descr="A smiling face">
            <a:extLst>
              <a:ext uri="{FF2B5EF4-FFF2-40B4-BE49-F238E27FC236}">
                <a16:creationId xmlns:a16="http://schemas.microsoft.com/office/drawing/2014/main" id="{90BE78DA-B0DF-2AAC-D1E2-2B38D5F272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3245" y="1882552"/>
            <a:ext cx="1590322" cy="1640020"/>
          </a:xfrm>
          <a:prstGeom prst="rect">
            <a:avLst/>
          </a:prstGeom>
        </p:spPr>
      </p:pic>
    </p:spTree>
    <p:extLst>
      <p:ext uri="{BB962C8B-B14F-4D97-AF65-F5344CB8AC3E}">
        <p14:creationId xmlns:p14="http://schemas.microsoft.com/office/powerpoint/2010/main" val="3930522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4A6B9-6568-8349-F966-F08EA2CD155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E8513E-4F76-CBC9-54CB-76E26B370C60}"/>
              </a:ext>
            </a:extLst>
          </p:cNvPr>
          <p:cNvSpPr>
            <a:spLocks noGrp="1"/>
          </p:cNvSpPr>
          <p:nvPr>
            <p:ph idx="1"/>
          </p:nvPr>
        </p:nvSpPr>
        <p:spPr>
          <a:xfrm>
            <a:off x="425080" y="2934403"/>
            <a:ext cx="11199283" cy="2824295"/>
          </a:xfrm>
        </p:spPr>
        <p:txBody>
          <a:bodyPr/>
          <a:lstStyle/>
          <a:p>
            <a:r>
              <a:rPr lang="en-US" sz="2800" dirty="0"/>
              <a:t>What’s the Bad News?</a:t>
            </a:r>
          </a:p>
          <a:p>
            <a:pPr lvl="1"/>
            <a:r>
              <a:rPr lang="en-US" sz="2400" dirty="0"/>
              <a:t>Admin must fragment EP Disk Space</a:t>
            </a:r>
          </a:p>
          <a:p>
            <a:pPr lvl="1"/>
            <a:r>
              <a:rPr lang="en-US" sz="2400" dirty="0"/>
              <a:t>What about data transferred without Pelican?</a:t>
            </a:r>
          </a:p>
          <a:p>
            <a:pPr lvl="2"/>
            <a:r>
              <a:rPr lang="en-US" sz="2000" dirty="0"/>
              <a:t>Files from the AP (HTCondor File Transfer / CEDAR)</a:t>
            </a:r>
          </a:p>
          <a:p>
            <a:pPr lvl="2"/>
            <a:r>
              <a:rPr lang="en-US" sz="2000" dirty="0"/>
              <a:t>Files from Web Server URLs / HTTP</a:t>
            </a:r>
          </a:p>
          <a:p>
            <a:pPr lvl="1"/>
            <a:r>
              <a:rPr lang="en-US" sz="2400" dirty="0"/>
              <a:t>Data Stored twice! Need double the EP disk space</a:t>
            </a:r>
          </a:p>
          <a:p>
            <a:pPr lvl="2"/>
            <a:r>
              <a:rPr lang="en-US" sz="2000" dirty="0"/>
              <a:t>One copy in EP Pelican Cache, then copied to job scratch </a:t>
            </a:r>
            <a:r>
              <a:rPr lang="en-US" sz="2000" dirty="0" err="1"/>
              <a:t>dir</a:t>
            </a:r>
            <a:endParaRPr lang="en-US" sz="2000" dirty="0"/>
          </a:p>
          <a:p>
            <a:pPr lvl="1"/>
            <a:r>
              <a:rPr lang="en-US" sz="2400" dirty="0"/>
              <a:t>AP knowledge not captured</a:t>
            </a:r>
          </a:p>
          <a:p>
            <a:pPr lvl="1"/>
            <a:endParaRPr lang="en-US" sz="2400" dirty="0"/>
          </a:p>
          <a:p>
            <a:pPr lvl="1"/>
            <a:endParaRPr lang="en-US" dirty="0"/>
          </a:p>
          <a:p>
            <a:pPr lvl="1"/>
            <a:endParaRPr lang="en-US" dirty="0"/>
          </a:p>
        </p:txBody>
      </p:sp>
      <p:sp>
        <p:nvSpPr>
          <p:cNvPr id="2" name="Title 1">
            <a:extLst>
              <a:ext uri="{FF2B5EF4-FFF2-40B4-BE49-F238E27FC236}">
                <a16:creationId xmlns:a16="http://schemas.microsoft.com/office/drawing/2014/main" id="{4CBDE609-5A9B-A9C3-E9FD-5EA2038B6B99}"/>
              </a:ext>
            </a:extLst>
          </p:cNvPr>
          <p:cNvSpPr>
            <a:spLocks noGrp="1"/>
          </p:cNvSpPr>
          <p:nvPr>
            <p:ph type="title"/>
          </p:nvPr>
        </p:nvSpPr>
        <p:spPr/>
        <p:txBody>
          <a:bodyPr/>
          <a:lstStyle/>
          <a:p>
            <a:r>
              <a:rPr lang="en-US" dirty="0"/>
              <a:t>Pelican Local Cache on the EP</a:t>
            </a:r>
          </a:p>
        </p:txBody>
      </p:sp>
      <p:sp>
        <p:nvSpPr>
          <p:cNvPr id="4" name="Slide Number Placeholder 3">
            <a:extLst>
              <a:ext uri="{FF2B5EF4-FFF2-40B4-BE49-F238E27FC236}">
                <a16:creationId xmlns:a16="http://schemas.microsoft.com/office/drawing/2014/main" id="{2EBF2322-DE25-D9A4-320F-F6B070B2F390}"/>
              </a:ext>
            </a:extLst>
          </p:cNvPr>
          <p:cNvSpPr>
            <a:spLocks noGrp="1"/>
          </p:cNvSpPr>
          <p:nvPr>
            <p:ph type="sldNum" sz="quarter" idx="10"/>
          </p:nvPr>
        </p:nvSpPr>
        <p:spPr/>
        <p:txBody>
          <a:bodyPr/>
          <a:lstStyle/>
          <a:p>
            <a:fld id="{15664EF2-36F7-9F40-B119-E9638662A4B1}" type="slidenum">
              <a:rPr lang="en-US" smtClean="0"/>
              <a:t>13</a:t>
            </a:fld>
            <a:endParaRPr lang="en-US"/>
          </a:p>
        </p:txBody>
      </p:sp>
      <p:sp>
        <p:nvSpPr>
          <p:cNvPr id="5" name="Content Placeholder 1">
            <a:extLst>
              <a:ext uri="{FF2B5EF4-FFF2-40B4-BE49-F238E27FC236}">
                <a16:creationId xmlns:a16="http://schemas.microsoft.com/office/drawing/2014/main" id="{6269D199-E2B8-011E-6534-8483D218E347}"/>
              </a:ext>
            </a:extLst>
          </p:cNvPr>
          <p:cNvSpPr txBox="1">
            <a:spLocks/>
          </p:cNvSpPr>
          <p:nvPr/>
        </p:nvSpPr>
        <p:spPr>
          <a:xfrm>
            <a:off x="204947" y="914400"/>
            <a:ext cx="9149743" cy="207327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72440" algn="l" rtl="0">
              <a:lnSpc>
                <a:spcPct val="100000"/>
              </a:lnSpc>
              <a:spcBef>
                <a:spcPts val="640"/>
              </a:spcBef>
              <a:spcAft>
                <a:spcPts val="0"/>
              </a:spcAft>
              <a:buClr>
                <a:srgbClr val="808000"/>
              </a:buClr>
              <a:buSzPts val="3840"/>
              <a:buFont typeface="Helvetica Neue"/>
              <a:buChar char="›"/>
              <a:defRPr sz="3200" b="0" i="0" u="none" strike="noStrike" cap="none">
                <a:solidFill>
                  <a:schemeClr val="dk1"/>
                </a:solidFill>
                <a:latin typeface="Helvetica Neue"/>
                <a:ea typeface="Helvetica Neue"/>
                <a:cs typeface="Helvetica Neue"/>
                <a:sym typeface="Helvetica Neue"/>
              </a:defRPr>
            </a:lvl1pPr>
            <a:lvl2pPr marL="914400" marR="0" lvl="1" indent="-388619" algn="l" rtl="0">
              <a:lnSpc>
                <a:spcPct val="100000"/>
              </a:lnSpc>
              <a:spcBef>
                <a:spcPts val="560"/>
              </a:spcBef>
              <a:spcAft>
                <a:spcPts val="0"/>
              </a:spcAft>
              <a:buClr>
                <a:schemeClr val="dk1"/>
              </a:buClr>
              <a:buSzPts val="2520"/>
              <a:buFont typeface="Arial"/>
              <a:buChar char="h"/>
              <a:defRPr sz="2800" b="0" i="0" u="none" strike="noStrike" cap="none">
                <a:solidFill>
                  <a:schemeClr val="dk1"/>
                </a:solidFill>
                <a:latin typeface="Helvetica Neue"/>
                <a:ea typeface="Helvetica Neue"/>
                <a:cs typeface="Helvetica Neue"/>
                <a:sym typeface="Helvetica Neue"/>
              </a:defRPr>
            </a:lvl2pPr>
            <a:lvl3pPr marL="1371600" marR="0" lvl="2" indent="-381000" algn="l" rtl="0">
              <a:lnSpc>
                <a:spcPct val="100000"/>
              </a:lnSpc>
              <a:spcBef>
                <a:spcPts val="480"/>
              </a:spcBef>
              <a:spcAft>
                <a:spcPts val="0"/>
              </a:spcAft>
              <a:buClr>
                <a:schemeClr val="dk1"/>
              </a:buClr>
              <a:buSzPts val="2400"/>
              <a:buFont typeface="Helvetica Neue"/>
              <a:buChar char="•"/>
              <a:defRPr sz="2400" b="0" i="0" u="none" strike="noStrike" cap="none">
                <a:solidFill>
                  <a:schemeClr val="dk1"/>
                </a:solidFill>
                <a:latin typeface="Helvetica Neue"/>
                <a:ea typeface="Helvetica Neue"/>
                <a:cs typeface="Helvetica Neue"/>
                <a:sym typeface="Helvetica Neue"/>
              </a:defRPr>
            </a:lvl3pPr>
            <a:lvl4pPr marL="1828800" marR="0" lvl="3" indent="-355600" algn="l" rtl="0">
              <a:lnSpc>
                <a:spcPct val="100000"/>
              </a:lnSpc>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4pPr>
            <a:lvl5pPr marL="2286000" marR="0" lvl="4" indent="-355600" algn="l" rtl="0">
              <a:lnSpc>
                <a:spcPct val="100000"/>
              </a:lnSpc>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lang="en-US" sz="2800" kern="0" dirty="0">
                <a:latin typeface="+mn-lt"/>
              </a:rPr>
              <a:t>Cache files coming from OSDF (Pelican) on the EP</a:t>
            </a:r>
          </a:p>
          <a:p>
            <a:pPr marL="0" indent="0" eaLnBrk="1" fontAlgn="auto" hangingPunct="1">
              <a:buFont typeface="Helvetica Neue"/>
              <a:buNone/>
            </a:pPr>
            <a:r>
              <a:rPr lang="en-US" sz="2800" kern="0" dirty="0">
                <a:latin typeface="Courier New" panose="02070309020205020404" pitchFamily="49" charset="0"/>
                <a:cs typeface="Courier New" panose="02070309020205020404" pitchFamily="49" charset="0"/>
              </a:rPr>
              <a:t>   use </a:t>
            </a:r>
            <a:r>
              <a:rPr lang="en-US" sz="2800" kern="0" dirty="0" err="1">
                <a:latin typeface="Courier New" panose="02070309020205020404" pitchFamily="49" charset="0"/>
                <a:cs typeface="Courier New" panose="02070309020205020404" pitchFamily="49" charset="0"/>
              </a:rPr>
              <a:t>feature:PelicanCache</a:t>
            </a:r>
            <a:r>
              <a:rPr lang="en-US" sz="2800" kern="0" dirty="0">
                <a:latin typeface="Courier New" panose="02070309020205020404" pitchFamily="49" charset="0"/>
                <a:cs typeface="Courier New" panose="02070309020205020404" pitchFamily="49" charset="0"/>
              </a:rPr>
              <a:t>(size of cache)</a:t>
            </a:r>
            <a:br>
              <a:rPr lang="en-US" sz="2800" kern="0" dirty="0">
                <a:latin typeface="Courier New" panose="02070309020205020404" pitchFamily="49" charset="0"/>
                <a:cs typeface="Courier New" panose="02070309020205020404" pitchFamily="49" charset="0"/>
              </a:rPr>
            </a:br>
            <a:r>
              <a:rPr lang="en-US" sz="2800" i="1" kern="0" dirty="0">
                <a:latin typeface="+mn-lt"/>
                <a:cs typeface="Courier New" panose="02070309020205020404" pitchFamily="49" charset="0"/>
              </a:rPr>
              <a:t>   </a:t>
            </a:r>
          </a:p>
          <a:p>
            <a:pPr marL="0" indent="0" eaLnBrk="1" fontAlgn="auto" hangingPunct="1">
              <a:buFont typeface="Helvetica Neue"/>
              <a:buNone/>
            </a:pPr>
            <a:r>
              <a:rPr lang="en-US" sz="2800" kern="0" dirty="0">
                <a:latin typeface="+mn-lt"/>
                <a:cs typeface="Courier New" panose="02070309020205020404" pitchFamily="49" charset="0"/>
              </a:rPr>
              <a:t>      Works with a glidein EP as well. </a:t>
            </a:r>
            <a:r>
              <a:rPr lang="en-US" sz="2800" i="1" kern="0" dirty="0">
                <a:latin typeface="+mn-lt"/>
                <a:cs typeface="Courier New" panose="02070309020205020404" pitchFamily="49" charset="0"/>
              </a:rPr>
              <a:t>Voila!! </a:t>
            </a:r>
          </a:p>
        </p:txBody>
      </p:sp>
      <p:sp>
        <p:nvSpPr>
          <p:cNvPr id="6" name="Rounded Rectangle 4">
            <a:extLst>
              <a:ext uri="{FF2B5EF4-FFF2-40B4-BE49-F238E27FC236}">
                <a16:creationId xmlns:a16="http://schemas.microsoft.com/office/drawing/2014/main" id="{8E49ADE8-33FC-7896-DB5B-C3DC5B566577}"/>
              </a:ext>
            </a:extLst>
          </p:cNvPr>
          <p:cNvSpPr/>
          <p:nvPr/>
        </p:nvSpPr>
        <p:spPr>
          <a:xfrm>
            <a:off x="10308443" y="1473156"/>
            <a:ext cx="1678610" cy="7477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Origin</a:t>
            </a:r>
          </a:p>
        </p:txBody>
      </p:sp>
      <p:sp>
        <p:nvSpPr>
          <p:cNvPr id="7" name="Rounded Rectangle 6">
            <a:extLst>
              <a:ext uri="{FF2B5EF4-FFF2-40B4-BE49-F238E27FC236}">
                <a16:creationId xmlns:a16="http://schemas.microsoft.com/office/drawing/2014/main" id="{BE61D6EB-14DD-0062-D18E-FC1AFBF77D94}"/>
              </a:ext>
            </a:extLst>
          </p:cNvPr>
          <p:cNvSpPr/>
          <p:nvPr/>
        </p:nvSpPr>
        <p:spPr>
          <a:xfrm>
            <a:off x="10308443" y="2681288"/>
            <a:ext cx="1678610" cy="7477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Cache</a:t>
            </a:r>
          </a:p>
        </p:txBody>
      </p:sp>
      <p:sp>
        <p:nvSpPr>
          <p:cNvPr id="8" name="Rounded Rectangle 7">
            <a:extLst>
              <a:ext uri="{FF2B5EF4-FFF2-40B4-BE49-F238E27FC236}">
                <a16:creationId xmlns:a16="http://schemas.microsoft.com/office/drawing/2014/main" id="{BCFE0841-D78C-2A28-D86C-B1A2819266FC}"/>
              </a:ext>
            </a:extLst>
          </p:cNvPr>
          <p:cNvSpPr/>
          <p:nvPr/>
        </p:nvSpPr>
        <p:spPr>
          <a:xfrm>
            <a:off x="10329316" y="4176712"/>
            <a:ext cx="1636865" cy="12081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HTCSS EP</a:t>
            </a:r>
          </a:p>
          <a:p>
            <a:pPr algn="ctr"/>
            <a:r>
              <a:rPr lang="en-US" dirty="0"/>
              <a:t>+ </a:t>
            </a:r>
          </a:p>
          <a:p>
            <a:pPr algn="ctr"/>
            <a:r>
              <a:rPr lang="en-US" dirty="0"/>
              <a:t>EP Pelican Cache</a:t>
            </a:r>
          </a:p>
        </p:txBody>
      </p:sp>
      <p:cxnSp>
        <p:nvCxnSpPr>
          <p:cNvPr id="9" name="Straight Arrow Connector 8">
            <a:extLst>
              <a:ext uri="{FF2B5EF4-FFF2-40B4-BE49-F238E27FC236}">
                <a16:creationId xmlns:a16="http://schemas.microsoft.com/office/drawing/2014/main" id="{A23D117C-0273-1655-75DE-D967EF2EBF91}"/>
              </a:ext>
            </a:extLst>
          </p:cNvPr>
          <p:cNvCxnSpPr>
            <a:cxnSpLocks/>
            <a:stCxn id="22" idx="3"/>
            <a:endCxn id="6" idx="0"/>
          </p:cNvCxnSpPr>
          <p:nvPr/>
        </p:nvCxnSpPr>
        <p:spPr>
          <a:xfrm>
            <a:off x="11147748" y="1099298"/>
            <a:ext cx="0" cy="37385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22304C8-2B7E-ECE0-B5DB-C8DEE58D7EBF}"/>
              </a:ext>
            </a:extLst>
          </p:cNvPr>
          <p:cNvCxnSpPr>
            <a:cxnSpLocks/>
          </p:cNvCxnSpPr>
          <p:nvPr/>
        </p:nvCxnSpPr>
        <p:spPr>
          <a:xfrm flipH="1">
            <a:off x="11147748" y="2220868"/>
            <a:ext cx="10437" cy="44132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FDFB68C-FAEB-B721-9574-677631896D2F}"/>
              </a:ext>
            </a:extLst>
          </p:cNvPr>
          <p:cNvCxnSpPr>
            <a:cxnSpLocks/>
          </p:cNvCxnSpPr>
          <p:nvPr/>
        </p:nvCxnSpPr>
        <p:spPr>
          <a:xfrm>
            <a:off x="11147748" y="3429001"/>
            <a:ext cx="10437" cy="74771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EA5D038-E52A-5712-747C-DD33AE67B18B}"/>
              </a:ext>
            </a:extLst>
          </p:cNvPr>
          <p:cNvCxnSpPr>
            <a:cxnSpLocks/>
            <a:endCxn id="7" idx="1"/>
          </p:cNvCxnSpPr>
          <p:nvPr/>
        </p:nvCxnSpPr>
        <p:spPr>
          <a:xfrm>
            <a:off x="10081509" y="3055144"/>
            <a:ext cx="226934" cy="0"/>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Can 23">
            <a:extLst>
              <a:ext uri="{FF2B5EF4-FFF2-40B4-BE49-F238E27FC236}">
                <a16:creationId xmlns:a16="http://schemas.microsoft.com/office/drawing/2014/main" id="{DE83862A-766F-7770-F79C-EC9F149D0C4F}"/>
              </a:ext>
            </a:extLst>
          </p:cNvPr>
          <p:cNvSpPr/>
          <p:nvPr/>
        </p:nvSpPr>
        <p:spPr>
          <a:xfrm>
            <a:off x="10361436" y="5384844"/>
            <a:ext cx="842727" cy="657066"/>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2" name="Can 3">
            <a:extLst>
              <a:ext uri="{FF2B5EF4-FFF2-40B4-BE49-F238E27FC236}">
                <a16:creationId xmlns:a16="http://schemas.microsoft.com/office/drawing/2014/main" id="{304130FC-29F7-E46E-EAE9-75B983E3D778}"/>
              </a:ext>
            </a:extLst>
          </p:cNvPr>
          <p:cNvSpPr/>
          <p:nvPr/>
        </p:nvSpPr>
        <p:spPr>
          <a:xfrm>
            <a:off x="10426388" y="154418"/>
            <a:ext cx="1442720" cy="944880"/>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Object Store</a:t>
            </a:r>
          </a:p>
        </p:txBody>
      </p:sp>
      <p:sp>
        <p:nvSpPr>
          <p:cNvPr id="19" name="Can 20">
            <a:extLst>
              <a:ext uri="{FF2B5EF4-FFF2-40B4-BE49-F238E27FC236}">
                <a16:creationId xmlns:a16="http://schemas.microsoft.com/office/drawing/2014/main" id="{6DAA22DB-81FA-6983-2070-6EDBE8B76B64}"/>
              </a:ext>
            </a:extLst>
          </p:cNvPr>
          <p:cNvSpPr/>
          <p:nvPr/>
        </p:nvSpPr>
        <p:spPr>
          <a:xfrm>
            <a:off x="9501563" y="2749505"/>
            <a:ext cx="579946" cy="747712"/>
          </a:xfrm>
          <a:prstGeom prst="can">
            <a:avLst>
              <a:gd name="adj" fmla="val 20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4" name="Graphic 13" descr="Happy face with missing teeth">
            <a:extLst>
              <a:ext uri="{FF2B5EF4-FFF2-40B4-BE49-F238E27FC236}">
                <a16:creationId xmlns:a16="http://schemas.microsoft.com/office/drawing/2014/main" id="{6562B982-B09B-2E81-4646-0A08313BD9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01898" y="1759114"/>
            <a:ext cx="1931553" cy="2165681"/>
          </a:xfrm>
          <a:prstGeom prst="rect">
            <a:avLst/>
          </a:prstGeom>
        </p:spPr>
      </p:pic>
    </p:spTree>
    <p:extLst>
      <p:ext uri="{BB962C8B-B14F-4D97-AF65-F5344CB8AC3E}">
        <p14:creationId xmlns:p14="http://schemas.microsoft.com/office/powerpoint/2010/main" val="2096580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A6DF69-9BE7-2E0E-F34E-93E47BF5A86A}"/>
              </a:ext>
            </a:extLst>
          </p:cNvPr>
          <p:cNvSpPr>
            <a:spLocks noGrp="1"/>
          </p:cNvSpPr>
          <p:nvPr>
            <p:ph idx="1"/>
          </p:nvPr>
        </p:nvSpPr>
        <p:spPr>
          <a:xfrm>
            <a:off x="496358" y="822326"/>
            <a:ext cx="11199283" cy="2496607"/>
          </a:xfrm>
        </p:spPr>
        <p:txBody>
          <a:bodyPr/>
          <a:lstStyle/>
          <a:p>
            <a:pPr marL="457200" lvl="0">
              <a:lnSpc>
                <a:spcPct val="90000"/>
              </a:lnSpc>
              <a:spcBef>
                <a:spcPts val="0"/>
              </a:spcBef>
              <a:spcAft>
                <a:spcPts val="0"/>
              </a:spcAft>
              <a:buSzPts val="1800"/>
              <a:buChar char="•"/>
            </a:pPr>
            <a:r>
              <a:rPr lang="en-US" dirty="0"/>
              <a:t>Tech demo you can try in HTCSS 24.9!</a:t>
            </a:r>
          </a:p>
          <a:p>
            <a:pPr marL="571500" lvl="1" indent="0">
              <a:lnSpc>
                <a:spcPct val="90000"/>
              </a:lnSpc>
              <a:spcBef>
                <a:spcPts val="0"/>
              </a:spcBef>
              <a:spcAft>
                <a:spcPts val="0"/>
              </a:spcAft>
              <a:buSzPts val="1800"/>
              <a:buNone/>
            </a:pPr>
            <a:r>
              <a:rPr lang="en-US" dirty="0"/>
              <a:t>Shares explicitly-listed common files between jobs in the same job list (cluster) running at the same time.</a:t>
            </a:r>
          </a:p>
          <a:p>
            <a:pPr marL="1371600" lvl="2" indent="-342900">
              <a:lnSpc>
                <a:spcPct val="90000"/>
              </a:lnSpc>
              <a:spcBef>
                <a:spcPts val="0"/>
              </a:spcBef>
              <a:spcAft>
                <a:spcPts val="0"/>
              </a:spcAft>
              <a:buSzPts val="1800"/>
            </a:pPr>
            <a:r>
              <a:rPr lang="en-US" dirty="0"/>
              <a:t>Transfers them only once.</a:t>
            </a:r>
          </a:p>
          <a:p>
            <a:pPr marL="1371600" lvl="2" indent="-342900">
              <a:lnSpc>
                <a:spcPct val="90000"/>
              </a:lnSpc>
              <a:spcBef>
                <a:spcPts val="0"/>
              </a:spcBef>
              <a:spcAft>
                <a:spcPts val="0"/>
              </a:spcAft>
              <a:buSzPts val="1800"/>
            </a:pPr>
            <a:r>
              <a:rPr lang="en-US" dirty="0"/>
              <a:t>Makes only one copy on-disk.</a:t>
            </a:r>
          </a:p>
          <a:p>
            <a:pPr marL="1371600" lvl="2" indent="-342900">
              <a:lnSpc>
                <a:spcPct val="90000"/>
              </a:lnSpc>
              <a:spcBef>
                <a:spcPts val="0"/>
              </a:spcBef>
              <a:spcAft>
                <a:spcPts val="0"/>
              </a:spcAft>
              <a:buSzPts val="1800"/>
            </a:pPr>
            <a:r>
              <a:rPr lang="en-US" dirty="0"/>
              <a:t>Under the control of the AP.</a:t>
            </a:r>
          </a:p>
          <a:p>
            <a:pPr marL="1371600" lvl="2" indent="-342900">
              <a:lnSpc>
                <a:spcPct val="90000"/>
              </a:lnSpc>
              <a:spcBef>
                <a:spcPts val="0"/>
              </a:spcBef>
              <a:spcAft>
                <a:spcPts val="0"/>
              </a:spcAft>
              <a:buSzPts val="1800"/>
            </a:pPr>
            <a:r>
              <a:rPr lang="en-US" dirty="0"/>
              <a:t>Details in talk tomorrow @ 10:45am by Todd Miller</a:t>
            </a:r>
          </a:p>
          <a:p>
            <a:endParaRPr lang="en-US" dirty="0"/>
          </a:p>
        </p:txBody>
      </p:sp>
      <p:sp>
        <p:nvSpPr>
          <p:cNvPr id="3" name="Title 2">
            <a:extLst>
              <a:ext uri="{FF2B5EF4-FFF2-40B4-BE49-F238E27FC236}">
                <a16:creationId xmlns:a16="http://schemas.microsoft.com/office/drawing/2014/main" id="{FE0D2682-089E-6C1D-B450-3CFB0DCB40F4}"/>
              </a:ext>
            </a:extLst>
          </p:cNvPr>
          <p:cNvSpPr>
            <a:spLocks noGrp="1"/>
          </p:cNvSpPr>
          <p:nvPr>
            <p:ph type="title"/>
          </p:nvPr>
        </p:nvSpPr>
        <p:spPr/>
        <p:txBody>
          <a:bodyPr/>
          <a:lstStyle/>
          <a:p>
            <a:r>
              <a:rPr lang="en-US" dirty="0"/>
              <a:t>Share Common Files</a:t>
            </a:r>
          </a:p>
        </p:txBody>
      </p:sp>
      <p:sp>
        <p:nvSpPr>
          <p:cNvPr id="4" name="Slide Number Placeholder 3">
            <a:extLst>
              <a:ext uri="{FF2B5EF4-FFF2-40B4-BE49-F238E27FC236}">
                <a16:creationId xmlns:a16="http://schemas.microsoft.com/office/drawing/2014/main" id="{61C658CD-0152-F95D-A286-43185E464D58}"/>
              </a:ext>
            </a:extLst>
          </p:cNvPr>
          <p:cNvSpPr>
            <a:spLocks noGrp="1"/>
          </p:cNvSpPr>
          <p:nvPr>
            <p:ph type="sldNum" sz="quarter" idx="10"/>
          </p:nvPr>
        </p:nvSpPr>
        <p:spPr/>
        <p:txBody>
          <a:bodyPr/>
          <a:lstStyle/>
          <a:p>
            <a:fld id="{A112ED7D-98F8-4F4F-A793-74ECB7F395DA}" type="slidenum">
              <a:rPr lang="en-US" altLang="en-US" smtClean="0"/>
              <a:pPr/>
              <a:t>14</a:t>
            </a:fld>
            <a:endParaRPr lang="en-US" altLang="en-US" dirty="0"/>
          </a:p>
        </p:txBody>
      </p:sp>
      <p:sp>
        <p:nvSpPr>
          <p:cNvPr id="5" name="Rectangle: Rounded Corners 4">
            <a:extLst>
              <a:ext uri="{FF2B5EF4-FFF2-40B4-BE49-F238E27FC236}">
                <a16:creationId xmlns:a16="http://schemas.microsoft.com/office/drawing/2014/main" id="{C633660E-E29E-B3EA-6A06-C150B872B717}"/>
              </a:ext>
            </a:extLst>
          </p:cNvPr>
          <p:cNvSpPr/>
          <p:nvPr/>
        </p:nvSpPr>
        <p:spPr bwMode="auto">
          <a:xfrm>
            <a:off x="745067" y="4301067"/>
            <a:ext cx="1346200" cy="1109133"/>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rPr>
              <a:t>Access Point</a:t>
            </a:r>
          </a:p>
        </p:txBody>
      </p:sp>
      <p:sp>
        <p:nvSpPr>
          <p:cNvPr id="6" name="Rectangle: Rounded Corners 5">
            <a:extLst>
              <a:ext uri="{FF2B5EF4-FFF2-40B4-BE49-F238E27FC236}">
                <a16:creationId xmlns:a16="http://schemas.microsoft.com/office/drawing/2014/main" id="{78A4821C-63D8-30BE-3393-18E68441BDA3}"/>
              </a:ext>
            </a:extLst>
          </p:cNvPr>
          <p:cNvSpPr/>
          <p:nvPr/>
        </p:nvSpPr>
        <p:spPr bwMode="auto">
          <a:xfrm>
            <a:off x="5545667" y="3607329"/>
            <a:ext cx="3826932" cy="2496607"/>
          </a:xfrm>
          <a:prstGeom prst="round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rPr>
              <a:t>Execution Point</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charset="0"/>
              <a:ea typeface="ＭＳ Ｐゴシック"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rPr>
              <a:t>Slot 1 </a:t>
            </a:r>
            <a:r>
              <a:rPr kumimoji="0" lang="en-US" sz="2800" b="0" i="0" u="none" strike="noStrike" cap="none" normalizeH="0" baseline="0" dirty="0">
                <a:ln>
                  <a:noFill/>
                </a:ln>
                <a:solidFill>
                  <a:schemeClr val="tx1"/>
                </a:solidFill>
                <a:effectLst/>
                <a:latin typeface="Times New Roman" charset="0"/>
                <a:ea typeface="ＭＳ Ｐゴシック" charset="0"/>
                <a:sym typeface="Wingdings" panose="05000000000000000000" pitchFamily="2" charset="2"/>
              </a:rPr>
              <a:t> Job 55.0</a:t>
            </a:r>
          </a:p>
        </p:txBody>
      </p:sp>
      <p:sp>
        <p:nvSpPr>
          <p:cNvPr id="7" name="Can 20">
            <a:extLst>
              <a:ext uri="{FF2B5EF4-FFF2-40B4-BE49-F238E27FC236}">
                <a16:creationId xmlns:a16="http://schemas.microsoft.com/office/drawing/2014/main" id="{1E1C792D-8404-B744-632D-492D8E302FC5}"/>
              </a:ext>
            </a:extLst>
          </p:cNvPr>
          <p:cNvSpPr/>
          <p:nvPr/>
        </p:nvSpPr>
        <p:spPr>
          <a:xfrm>
            <a:off x="8527896" y="4301067"/>
            <a:ext cx="579946" cy="747712"/>
          </a:xfrm>
          <a:prstGeom prst="can">
            <a:avLst>
              <a:gd name="adj" fmla="val 20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9" name="Straight Arrow Connector 8">
            <a:extLst>
              <a:ext uri="{FF2B5EF4-FFF2-40B4-BE49-F238E27FC236}">
                <a16:creationId xmlns:a16="http://schemas.microsoft.com/office/drawing/2014/main" id="{133CBB70-2466-31D3-5686-E2BAFEBB5DF4}"/>
              </a:ext>
            </a:extLst>
          </p:cNvPr>
          <p:cNvCxnSpPr>
            <a:stCxn id="5" idx="3"/>
          </p:cNvCxnSpPr>
          <p:nvPr/>
        </p:nvCxnSpPr>
        <p:spPr bwMode="auto">
          <a:xfrm flipV="1">
            <a:off x="2091267" y="4842933"/>
            <a:ext cx="3632200" cy="1270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72732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FE2BE-CE61-686A-0C5F-FF4C7526357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6BB86C-6D02-7378-22B1-D869D6AE1A7C}"/>
              </a:ext>
            </a:extLst>
          </p:cNvPr>
          <p:cNvSpPr>
            <a:spLocks noGrp="1"/>
          </p:cNvSpPr>
          <p:nvPr>
            <p:ph idx="1"/>
          </p:nvPr>
        </p:nvSpPr>
        <p:spPr>
          <a:xfrm>
            <a:off x="496358" y="822326"/>
            <a:ext cx="11199283" cy="2496607"/>
          </a:xfrm>
        </p:spPr>
        <p:txBody>
          <a:bodyPr/>
          <a:lstStyle/>
          <a:p>
            <a:pPr marL="457200" lvl="0">
              <a:lnSpc>
                <a:spcPct val="90000"/>
              </a:lnSpc>
              <a:spcBef>
                <a:spcPts val="0"/>
              </a:spcBef>
              <a:spcAft>
                <a:spcPts val="0"/>
              </a:spcAft>
              <a:buSzPts val="1800"/>
              <a:buChar char="•"/>
            </a:pPr>
            <a:r>
              <a:rPr lang="en-US" dirty="0"/>
              <a:t>Tech demo you can try in HTCSS 24.9!</a:t>
            </a:r>
          </a:p>
          <a:p>
            <a:pPr marL="571500" lvl="1" indent="0">
              <a:lnSpc>
                <a:spcPct val="90000"/>
              </a:lnSpc>
              <a:spcBef>
                <a:spcPts val="0"/>
              </a:spcBef>
              <a:spcAft>
                <a:spcPts val="0"/>
              </a:spcAft>
              <a:buSzPts val="1800"/>
              <a:buNone/>
            </a:pPr>
            <a:r>
              <a:rPr lang="en-US" dirty="0"/>
              <a:t>Shares explicitly-listed common files between jobs in the same job list (cluster) running at the same time.</a:t>
            </a:r>
          </a:p>
          <a:p>
            <a:pPr marL="1371600" lvl="2" indent="-342900">
              <a:lnSpc>
                <a:spcPct val="90000"/>
              </a:lnSpc>
              <a:spcBef>
                <a:spcPts val="0"/>
              </a:spcBef>
              <a:spcAft>
                <a:spcPts val="0"/>
              </a:spcAft>
              <a:buSzPts val="1800"/>
            </a:pPr>
            <a:r>
              <a:rPr lang="en-US" dirty="0">
                <a:solidFill>
                  <a:srgbClr val="FF0000"/>
                </a:solidFill>
              </a:rPr>
              <a:t>Transfers them only once</a:t>
            </a:r>
            <a:r>
              <a:rPr lang="en-US" dirty="0"/>
              <a:t>.</a:t>
            </a:r>
          </a:p>
          <a:p>
            <a:pPr marL="1371600" lvl="2" indent="-342900">
              <a:lnSpc>
                <a:spcPct val="90000"/>
              </a:lnSpc>
              <a:spcBef>
                <a:spcPts val="0"/>
              </a:spcBef>
              <a:spcAft>
                <a:spcPts val="0"/>
              </a:spcAft>
              <a:buSzPts val="1800"/>
            </a:pPr>
            <a:r>
              <a:rPr lang="en-US" dirty="0">
                <a:solidFill>
                  <a:srgbClr val="FF0000"/>
                </a:solidFill>
              </a:rPr>
              <a:t>Makes only one copy on-disk</a:t>
            </a:r>
            <a:r>
              <a:rPr lang="en-US" dirty="0"/>
              <a:t>.</a:t>
            </a:r>
          </a:p>
          <a:p>
            <a:pPr marL="1371600" lvl="2" indent="-342900">
              <a:lnSpc>
                <a:spcPct val="90000"/>
              </a:lnSpc>
              <a:spcBef>
                <a:spcPts val="0"/>
              </a:spcBef>
              <a:spcAft>
                <a:spcPts val="0"/>
              </a:spcAft>
              <a:buSzPts val="1800"/>
            </a:pPr>
            <a:r>
              <a:rPr lang="en-US" dirty="0">
                <a:solidFill>
                  <a:srgbClr val="FF0000"/>
                </a:solidFill>
              </a:rPr>
              <a:t>Controlled by the AP</a:t>
            </a:r>
            <a:r>
              <a:rPr lang="en-US" dirty="0"/>
              <a:t>.</a:t>
            </a:r>
          </a:p>
          <a:p>
            <a:pPr marL="1371600" lvl="2" indent="-342900">
              <a:lnSpc>
                <a:spcPct val="90000"/>
              </a:lnSpc>
              <a:spcBef>
                <a:spcPts val="0"/>
              </a:spcBef>
              <a:spcAft>
                <a:spcPts val="0"/>
              </a:spcAft>
              <a:buSzPts val="1800"/>
            </a:pPr>
            <a:r>
              <a:rPr lang="en-US" dirty="0"/>
              <a:t>Details in talk tomorrow @ 10:45am by Todd Miller</a:t>
            </a:r>
          </a:p>
          <a:p>
            <a:endParaRPr lang="en-US" dirty="0"/>
          </a:p>
        </p:txBody>
      </p:sp>
      <p:sp>
        <p:nvSpPr>
          <p:cNvPr id="3" name="Title 2">
            <a:extLst>
              <a:ext uri="{FF2B5EF4-FFF2-40B4-BE49-F238E27FC236}">
                <a16:creationId xmlns:a16="http://schemas.microsoft.com/office/drawing/2014/main" id="{57ECB27D-63C2-D0C9-3970-A0040B5A055B}"/>
              </a:ext>
            </a:extLst>
          </p:cNvPr>
          <p:cNvSpPr>
            <a:spLocks noGrp="1"/>
          </p:cNvSpPr>
          <p:nvPr>
            <p:ph type="title"/>
          </p:nvPr>
        </p:nvSpPr>
        <p:spPr/>
        <p:txBody>
          <a:bodyPr/>
          <a:lstStyle/>
          <a:p>
            <a:r>
              <a:rPr lang="en-US" dirty="0"/>
              <a:t>Share Input Common Files</a:t>
            </a:r>
          </a:p>
        </p:txBody>
      </p:sp>
      <p:sp>
        <p:nvSpPr>
          <p:cNvPr id="4" name="Slide Number Placeholder 3">
            <a:extLst>
              <a:ext uri="{FF2B5EF4-FFF2-40B4-BE49-F238E27FC236}">
                <a16:creationId xmlns:a16="http://schemas.microsoft.com/office/drawing/2014/main" id="{0E41E345-83AA-A338-97F1-473BB9A6F011}"/>
              </a:ext>
            </a:extLst>
          </p:cNvPr>
          <p:cNvSpPr>
            <a:spLocks noGrp="1"/>
          </p:cNvSpPr>
          <p:nvPr>
            <p:ph type="sldNum" sz="quarter" idx="10"/>
          </p:nvPr>
        </p:nvSpPr>
        <p:spPr/>
        <p:txBody>
          <a:bodyPr/>
          <a:lstStyle/>
          <a:p>
            <a:fld id="{A112ED7D-98F8-4F4F-A793-74ECB7F395DA}" type="slidenum">
              <a:rPr lang="en-US" altLang="en-US" smtClean="0"/>
              <a:pPr/>
              <a:t>15</a:t>
            </a:fld>
            <a:endParaRPr lang="en-US" altLang="en-US" dirty="0"/>
          </a:p>
        </p:txBody>
      </p:sp>
      <p:sp>
        <p:nvSpPr>
          <p:cNvPr id="5" name="Rectangle: Rounded Corners 4">
            <a:extLst>
              <a:ext uri="{FF2B5EF4-FFF2-40B4-BE49-F238E27FC236}">
                <a16:creationId xmlns:a16="http://schemas.microsoft.com/office/drawing/2014/main" id="{A847D385-194E-607F-A829-712B8CE9834B}"/>
              </a:ext>
            </a:extLst>
          </p:cNvPr>
          <p:cNvSpPr/>
          <p:nvPr/>
        </p:nvSpPr>
        <p:spPr bwMode="auto">
          <a:xfrm>
            <a:off x="745067" y="4301067"/>
            <a:ext cx="1346200" cy="1109133"/>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rPr>
              <a:t>Access Point</a:t>
            </a:r>
          </a:p>
        </p:txBody>
      </p:sp>
      <p:sp>
        <p:nvSpPr>
          <p:cNvPr id="6" name="Rectangle: Rounded Corners 5">
            <a:extLst>
              <a:ext uri="{FF2B5EF4-FFF2-40B4-BE49-F238E27FC236}">
                <a16:creationId xmlns:a16="http://schemas.microsoft.com/office/drawing/2014/main" id="{465DDDC0-3DE9-12F0-CF37-22CBAC0F78EB}"/>
              </a:ext>
            </a:extLst>
          </p:cNvPr>
          <p:cNvSpPr/>
          <p:nvPr/>
        </p:nvSpPr>
        <p:spPr bwMode="auto">
          <a:xfrm>
            <a:off x="5545667" y="3607329"/>
            <a:ext cx="3826932" cy="2496607"/>
          </a:xfrm>
          <a:prstGeom prst="round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rPr>
              <a:t>Execution Point</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charset="0"/>
              <a:ea typeface="ＭＳ Ｐゴシック" charset="0"/>
            </a:endParaRPr>
          </a:p>
          <a:p>
            <a:r>
              <a:rPr kumimoji="0" lang="en-US" sz="2800" b="0" i="0" u="none" strike="noStrike" cap="none" normalizeH="0" baseline="0" dirty="0">
                <a:ln>
                  <a:noFill/>
                </a:ln>
                <a:solidFill>
                  <a:schemeClr val="tx1"/>
                </a:solidFill>
                <a:effectLst/>
                <a:latin typeface="Times New Roman" charset="0"/>
                <a:ea typeface="ＭＳ Ｐゴシック" charset="0"/>
              </a:rPr>
              <a:t>Slot 1 </a:t>
            </a:r>
            <a:r>
              <a:rPr kumimoji="0" lang="en-US" sz="2800" b="0" i="0" u="none" strike="noStrike" cap="none" normalizeH="0" baseline="0" dirty="0">
                <a:ln>
                  <a:noFill/>
                </a:ln>
                <a:solidFill>
                  <a:schemeClr val="tx1"/>
                </a:solidFill>
                <a:effectLst/>
                <a:latin typeface="Times New Roman" charset="0"/>
                <a:ea typeface="ＭＳ Ｐゴシック" charset="0"/>
                <a:sym typeface="Wingdings" panose="05000000000000000000" pitchFamily="2" charset="2"/>
              </a:rPr>
              <a:t> Job 55.0</a:t>
            </a:r>
            <a:br>
              <a:rPr kumimoji="0" lang="en-US" sz="2800" b="0" i="0" u="none" strike="noStrike" cap="none" normalizeH="0" baseline="0" dirty="0">
                <a:ln>
                  <a:noFill/>
                </a:ln>
                <a:solidFill>
                  <a:schemeClr val="tx1"/>
                </a:solidFill>
                <a:effectLst/>
                <a:latin typeface="Times New Roman" charset="0"/>
                <a:ea typeface="ＭＳ Ｐゴシック" charset="0"/>
                <a:sym typeface="Wingdings" panose="05000000000000000000" pitchFamily="2" charset="2"/>
              </a:rPr>
            </a:br>
            <a:br>
              <a:rPr kumimoji="0" lang="en-US" sz="2800" b="0" i="0" u="none" strike="noStrike" cap="none" normalizeH="0" baseline="0" dirty="0">
                <a:ln>
                  <a:noFill/>
                </a:ln>
                <a:solidFill>
                  <a:schemeClr val="tx1"/>
                </a:solidFill>
                <a:effectLst/>
                <a:latin typeface="Times New Roman" charset="0"/>
                <a:ea typeface="ＭＳ Ｐゴシック" charset="0"/>
                <a:sym typeface="Wingdings" panose="05000000000000000000" pitchFamily="2" charset="2"/>
              </a:rPr>
            </a:br>
            <a:r>
              <a:rPr lang="en-US" dirty="0">
                <a:latin typeface="Times New Roman" charset="0"/>
                <a:ea typeface="ＭＳ Ｐゴシック" charset="0"/>
              </a:rPr>
              <a:t>Slot 2 </a:t>
            </a:r>
            <a:r>
              <a:rPr lang="en-US" dirty="0">
                <a:latin typeface="Times New Roman" charset="0"/>
                <a:ea typeface="ＭＳ Ｐゴシック" charset="0"/>
                <a:sym typeface="Wingdings" panose="05000000000000000000" pitchFamily="2" charset="2"/>
              </a:rPr>
              <a:t> Job 55.1</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charset="0"/>
              <a:ea typeface="ＭＳ Ｐゴシック" charset="0"/>
              <a:sym typeface="Wingdings" panose="05000000000000000000" pitchFamily="2" charset="2"/>
            </a:endParaRPr>
          </a:p>
        </p:txBody>
      </p:sp>
      <p:sp>
        <p:nvSpPr>
          <p:cNvPr id="7" name="Can 20">
            <a:extLst>
              <a:ext uri="{FF2B5EF4-FFF2-40B4-BE49-F238E27FC236}">
                <a16:creationId xmlns:a16="http://schemas.microsoft.com/office/drawing/2014/main" id="{134AB7CA-92B4-6D6C-D211-56B5B24F7C16}"/>
              </a:ext>
            </a:extLst>
          </p:cNvPr>
          <p:cNvSpPr/>
          <p:nvPr/>
        </p:nvSpPr>
        <p:spPr>
          <a:xfrm>
            <a:off x="8527896" y="4301067"/>
            <a:ext cx="579946" cy="747712"/>
          </a:xfrm>
          <a:prstGeom prst="can">
            <a:avLst>
              <a:gd name="adj" fmla="val 20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Can 20">
            <a:extLst>
              <a:ext uri="{FF2B5EF4-FFF2-40B4-BE49-F238E27FC236}">
                <a16:creationId xmlns:a16="http://schemas.microsoft.com/office/drawing/2014/main" id="{54722428-D478-59DC-07B0-3557518E987A}"/>
              </a:ext>
            </a:extLst>
          </p:cNvPr>
          <p:cNvSpPr/>
          <p:nvPr/>
        </p:nvSpPr>
        <p:spPr>
          <a:xfrm>
            <a:off x="8527896" y="5176840"/>
            <a:ext cx="579946" cy="747712"/>
          </a:xfrm>
          <a:prstGeom prst="can">
            <a:avLst>
              <a:gd name="adj" fmla="val 20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9" name="Straight Arrow Connector 8">
            <a:extLst>
              <a:ext uri="{FF2B5EF4-FFF2-40B4-BE49-F238E27FC236}">
                <a16:creationId xmlns:a16="http://schemas.microsoft.com/office/drawing/2014/main" id="{BA480339-66BB-AFCD-9918-ACC995147E1F}"/>
              </a:ext>
            </a:extLst>
          </p:cNvPr>
          <p:cNvCxnSpPr/>
          <p:nvPr/>
        </p:nvCxnSpPr>
        <p:spPr bwMode="auto">
          <a:xfrm flipV="1">
            <a:off x="2091267" y="4842933"/>
            <a:ext cx="3632200" cy="1270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Arrow Connector 9">
            <a:extLst>
              <a:ext uri="{FF2B5EF4-FFF2-40B4-BE49-F238E27FC236}">
                <a16:creationId xmlns:a16="http://schemas.microsoft.com/office/drawing/2014/main" id="{5700BD05-1F32-994F-C1E9-FA595637E11A}"/>
              </a:ext>
            </a:extLst>
          </p:cNvPr>
          <p:cNvCxnSpPr/>
          <p:nvPr/>
        </p:nvCxnSpPr>
        <p:spPr bwMode="auto">
          <a:xfrm>
            <a:off x="2091267" y="5059102"/>
            <a:ext cx="3632200" cy="74004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Arrow: Curved Left 11">
            <a:extLst>
              <a:ext uri="{FF2B5EF4-FFF2-40B4-BE49-F238E27FC236}">
                <a16:creationId xmlns:a16="http://schemas.microsoft.com/office/drawing/2014/main" id="{F9C73DD5-3293-BDC0-E07A-FA3A4650250D}"/>
              </a:ext>
            </a:extLst>
          </p:cNvPr>
          <p:cNvSpPr/>
          <p:nvPr/>
        </p:nvSpPr>
        <p:spPr bwMode="auto">
          <a:xfrm>
            <a:off x="9262533" y="4461933"/>
            <a:ext cx="660400" cy="1253067"/>
          </a:xfrm>
          <a:prstGeom prst="curvedLef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charset="0"/>
              <a:ea typeface="ＭＳ Ｐゴシック" charset="0"/>
            </a:endParaRPr>
          </a:p>
        </p:txBody>
      </p:sp>
      <p:sp>
        <p:nvSpPr>
          <p:cNvPr id="13" name="TextBox 12">
            <a:extLst>
              <a:ext uri="{FF2B5EF4-FFF2-40B4-BE49-F238E27FC236}">
                <a16:creationId xmlns:a16="http://schemas.microsoft.com/office/drawing/2014/main" id="{B165A61B-895B-4473-936E-279793DF58A5}"/>
              </a:ext>
            </a:extLst>
          </p:cNvPr>
          <p:cNvSpPr txBox="1"/>
          <p:nvPr/>
        </p:nvSpPr>
        <p:spPr>
          <a:xfrm>
            <a:off x="10077624" y="4330005"/>
            <a:ext cx="1670650" cy="1384995"/>
          </a:xfrm>
          <a:prstGeom prst="rect">
            <a:avLst/>
          </a:prstGeom>
          <a:noFill/>
        </p:spPr>
        <p:txBody>
          <a:bodyPr wrap="none" rtlCol="0">
            <a:spAutoFit/>
          </a:bodyPr>
          <a:lstStyle/>
          <a:p>
            <a:r>
              <a:rPr lang="en-US" dirty="0"/>
              <a:t>Hard-link </a:t>
            </a:r>
          </a:p>
          <a:p>
            <a:r>
              <a:rPr lang="en-US" dirty="0"/>
              <a:t>Common</a:t>
            </a:r>
            <a:br>
              <a:rPr lang="en-US" dirty="0"/>
            </a:br>
            <a:r>
              <a:rPr lang="en-US" dirty="0"/>
              <a:t>input files</a:t>
            </a:r>
          </a:p>
        </p:txBody>
      </p:sp>
    </p:spTree>
    <p:extLst>
      <p:ext uri="{BB962C8B-B14F-4D97-AF65-F5344CB8AC3E}">
        <p14:creationId xmlns:p14="http://schemas.microsoft.com/office/powerpoint/2010/main" val="2672420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8EEA3-5141-F2C2-812C-E09A765976C7}"/>
              </a:ext>
            </a:extLst>
          </p:cNvPr>
          <p:cNvSpPr>
            <a:spLocks noGrp="1"/>
          </p:cNvSpPr>
          <p:nvPr>
            <p:ph type="title"/>
          </p:nvPr>
        </p:nvSpPr>
        <p:spPr>
          <a:xfrm>
            <a:off x="0" y="2514600"/>
            <a:ext cx="12192000" cy="914400"/>
          </a:xfrm>
        </p:spPr>
        <p:txBody>
          <a:bodyPr/>
          <a:lstStyle/>
          <a:p>
            <a:r>
              <a:rPr lang="en-US" dirty="0"/>
              <a:t>Speaking of giving control to the AP…</a:t>
            </a:r>
            <a:br>
              <a:rPr lang="en-US" dirty="0"/>
            </a:br>
            <a:br>
              <a:rPr lang="en-US" dirty="0"/>
            </a:br>
            <a:r>
              <a:rPr lang="en-US" dirty="0">
                <a:solidFill>
                  <a:schemeClr val="tx1"/>
                </a:solidFill>
              </a:rPr>
              <a:t>We want the AP to get complete </a:t>
            </a:r>
            <a:r>
              <a:rPr lang="en-US" i="1" dirty="0">
                <a:solidFill>
                  <a:schemeClr val="tx1"/>
                </a:solidFill>
              </a:rPr>
              <a:t>information</a:t>
            </a:r>
            <a:br>
              <a:rPr lang="en-US" dirty="0">
                <a:solidFill>
                  <a:schemeClr val="tx1"/>
                </a:solidFill>
              </a:rPr>
            </a:br>
            <a:r>
              <a:rPr lang="en-US" dirty="0">
                <a:solidFill>
                  <a:schemeClr val="tx1"/>
                </a:solidFill>
              </a:rPr>
              <a:t>from the EP, but no </a:t>
            </a:r>
            <a:r>
              <a:rPr lang="en-US" i="1" dirty="0">
                <a:solidFill>
                  <a:schemeClr val="tx1"/>
                </a:solidFill>
              </a:rPr>
              <a:t>decisions.</a:t>
            </a:r>
            <a:br>
              <a:rPr lang="en-US" i="1" dirty="0">
                <a:solidFill>
                  <a:schemeClr val="tx1"/>
                </a:solidFill>
              </a:rPr>
            </a:br>
            <a:br>
              <a:rPr lang="en-US" i="1" dirty="0">
                <a:solidFill>
                  <a:schemeClr val="tx1"/>
                </a:solidFill>
              </a:rPr>
            </a:br>
            <a:r>
              <a:rPr lang="en-US" dirty="0">
                <a:solidFill>
                  <a:schemeClr val="tx1"/>
                </a:solidFill>
              </a:rPr>
              <a:t>Let the AP draw its own conclusions,</a:t>
            </a:r>
            <a:br>
              <a:rPr lang="en-US" dirty="0">
                <a:solidFill>
                  <a:schemeClr val="tx1"/>
                </a:solidFill>
              </a:rPr>
            </a:br>
            <a:r>
              <a:rPr lang="en-US" dirty="0">
                <a:solidFill>
                  <a:schemeClr val="tx1"/>
                </a:solidFill>
              </a:rPr>
              <a:t>and then tell the EP what to do.</a:t>
            </a:r>
            <a:endParaRPr lang="en-US" i="1" dirty="0">
              <a:solidFill>
                <a:schemeClr val="tx1"/>
              </a:solidFill>
            </a:endParaRPr>
          </a:p>
        </p:txBody>
      </p:sp>
      <p:sp>
        <p:nvSpPr>
          <p:cNvPr id="3" name="Slide Number Placeholder 2">
            <a:extLst>
              <a:ext uri="{FF2B5EF4-FFF2-40B4-BE49-F238E27FC236}">
                <a16:creationId xmlns:a16="http://schemas.microsoft.com/office/drawing/2014/main" id="{BA8D3757-995F-868E-43FD-6065F28DA687}"/>
              </a:ext>
            </a:extLst>
          </p:cNvPr>
          <p:cNvSpPr>
            <a:spLocks noGrp="1"/>
          </p:cNvSpPr>
          <p:nvPr>
            <p:ph type="sldNum" sz="quarter" idx="10"/>
          </p:nvPr>
        </p:nvSpPr>
        <p:spPr/>
        <p:txBody>
          <a:bodyPr/>
          <a:lstStyle/>
          <a:p>
            <a:fld id="{296919AD-8CC6-4D3E-873A-09FDF857086C}" type="slidenum">
              <a:rPr lang="en-US" altLang="en-US" smtClean="0"/>
              <a:pPr/>
              <a:t>16</a:t>
            </a:fld>
            <a:endParaRPr lang="en-US" altLang="en-US"/>
          </a:p>
        </p:txBody>
      </p:sp>
    </p:spTree>
    <p:extLst>
      <p:ext uri="{BB962C8B-B14F-4D97-AF65-F5344CB8AC3E}">
        <p14:creationId xmlns:p14="http://schemas.microsoft.com/office/powerpoint/2010/main" val="1167853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F17EEA-9BB9-02F0-96BC-DE20A2D332C8}"/>
              </a:ext>
            </a:extLst>
          </p:cNvPr>
          <p:cNvSpPr>
            <a:spLocks noGrp="1"/>
          </p:cNvSpPr>
          <p:nvPr>
            <p:ph idx="1"/>
          </p:nvPr>
        </p:nvSpPr>
        <p:spPr/>
        <p:txBody>
          <a:bodyPr/>
          <a:lstStyle/>
          <a:p>
            <a:pPr>
              <a:defRPr/>
            </a:pPr>
            <a:r>
              <a:rPr lang="en-US" dirty="0"/>
              <a:t>Set whenever execution attempt is interrupted (in job ad and and evict event)</a:t>
            </a:r>
          </a:p>
          <a:p>
            <a:pPr>
              <a:defRPr/>
            </a:pPr>
            <a:r>
              <a:rPr lang="en-US" dirty="0" err="1"/>
              <a:t>VacateReason</a:t>
            </a:r>
            <a:endParaRPr lang="en-US" dirty="0"/>
          </a:p>
          <a:p>
            <a:pPr lvl="1">
              <a:defRPr/>
            </a:pPr>
            <a:r>
              <a:rPr lang="en-US" dirty="0"/>
              <a:t>Human-readable string</a:t>
            </a:r>
          </a:p>
          <a:p>
            <a:pPr>
              <a:defRPr/>
            </a:pPr>
            <a:r>
              <a:rPr lang="en-US" dirty="0" err="1"/>
              <a:t>VacateReasonCode</a:t>
            </a:r>
            <a:endParaRPr lang="en-US" dirty="0"/>
          </a:p>
          <a:p>
            <a:pPr marL="457200" lvl="1" indent="0">
              <a:buNone/>
              <a:defRPr/>
            </a:pPr>
            <a:r>
              <a:rPr lang="en-US" dirty="0"/>
              <a:t>By convention:</a:t>
            </a:r>
          </a:p>
          <a:p>
            <a:pPr lvl="1">
              <a:defRPr/>
            </a:pPr>
            <a:r>
              <a:rPr lang="en-US" dirty="0"/>
              <a:t>1-999: There was a problem with the job </a:t>
            </a:r>
          </a:p>
          <a:p>
            <a:pPr lvl="1">
              <a:defRPr/>
            </a:pPr>
            <a:r>
              <a:rPr lang="en-US" dirty="0"/>
              <a:t>1000+: Interruption not the job’s fault</a:t>
            </a:r>
          </a:p>
        </p:txBody>
      </p:sp>
      <p:sp>
        <p:nvSpPr>
          <p:cNvPr id="3" name="Slide Number Placeholder 2">
            <a:extLst>
              <a:ext uri="{FF2B5EF4-FFF2-40B4-BE49-F238E27FC236}">
                <a16:creationId xmlns:a16="http://schemas.microsoft.com/office/drawing/2014/main" id="{52D454D2-AF12-6BC2-E009-37EB21AC4D71}"/>
              </a:ext>
            </a:extLst>
          </p:cNvPr>
          <p:cNvSpPr>
            <a:spLocks noGrp="1"/>
          </p:cNvSpPr>
          <p:nvPr>
            <p:ph type="sldNum" sz="quarter" idx="10"/>
          </p:nvPr>
        </p:nvSpPr>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33B923A2-B18B-4A4C-9EBB-1F6F08B7CF93}" type="slidenum">
              <a:rPr lang="en-US" altLang="en-US" sz="1200">
                <a:solidFill>
                  <a:srgbClr val="898989"/>
                </a:solidFill>
                <a:latin typeface="Arial" panose="020B0604020202020204" pitchFamily="34" charset="0"/>
              </a:rPr>
              <a:pPr/>
              <a:t>17</a:t>
            </a:fld>
            <a:endParaRPr lang="en-US" altLang="en-US" sz="1200">
              <a:solidFill>
                <a:srgbClr val="898989"/>
              </a:solidFill>
              <a:latin typeface="Arial" panose="020B0604020202020204" pitchFamily="34" charset="0"/>
            </a:endParaRPr>
          </a:p>
        </p:txBody>
      </p:sp>
      <p:sp>
        <p:nvSpPr>
          <p:cNvPr id="4" name="Title 3">
            <a:extLst>
              <a:ext uri="{FF2B5EF4-FFF2-40B4-BE49-F238E27FC236}">
                <a16:creationId xmlns:a16="http://schemas.microsoft.com/office/drawing/2014/main" id="{B03677A1-3F0E-3F21-94D4-C8E92F000A72}"/>
              </a:ext>
            </a:extLst>
          </p:cNvPr>
          <p:cNvSpPr>
            <a:spLocks noGrp="1"/>
          </p:cNvSpPr>
          <p:nvPr>
            <p:ph type="title"/>
          </p:nvPr>
        </p:nvSpPr>
        <p:spPr>
          <a:xfrm>
            <a:off x="0" y="161925"/>
            <a:ext cx="12192000" cy="914400"/>
          </a:xfrm>
        </p:spPr>
        <p:txBody>
          <a:bodyPr/>
          <a:lstStyle/>
          <a:p>
            <a:pPr>
              <a:defRPr/>
            </a:pPr>
            <a:r>
              <a:rPr lang="en-US" dirty="0"/>
              <a:t>New Job Attribute:</a:t>
            </a:r>
            <a:br>
              <a:rPr lang="en-US" dirty="0"/>
            </a:br>
            <a:r>
              <a:rPr lang="en-US" dirty="0" err="1"/>
              <a:t>VacateReason</a:t>
            </a:r>
            <a:r>
              <a:rPr lang="en-US" dirty="0"/>
              <a:t>[Code]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C54401-3B0B-028A-82F6-B9BCBFFBD0CF}"/>
              </a:ext>
            </a:extLst>
          </p:cNvPr>
          <p:cNvSpPr>
            <a:spLocks noGrp="1"/>
          </p:cNvSpPr>
          <p:nvPr>
            <p:ph idx="1"/>
          </p:nvPr>
        </p:nvSpPr>
        <p:spPr>
          <a:xfrm>
            <a:off x="401110" y="793751"/>
            <a:ext cx="11199283" cy="4227513"/>
          </a:xfrm>
        </p:spPr>
        <p:txBody>
          <a:bodyPr/>
          <a:lstStyle/>
          <a:p>
            <a:r>
              <a:rPr lang="en-US" dirty="0"/>
              <a:t>SYSTEM_ON_VACATE_COOL_DOWN</a:t>
            </a:r>
          </a:p>
          <a:p>
            <a:r>
              <a:rPr lang="en-US" dirty="0"/>
              <a:t>ClassAd expression evaluated at the AP in the context of a job that is leaving Running state (for Idle or Held)</a:t>
            </a:r>
          </a:p>
          <a:p>
            <a:r>
              <a:rPr lang="en-US" dirty="0"/>
              <a:t>At vacate, if &gt;0</a:t>
            </a:r>
          </a:p>
          <a:p>
            <a:pPr lvl="1"/>
            <a:r>
              <a:rPr lang="en-US" dirty="0"/>
              <a:t>Ignore EP’s request to hold job</a:t>
            </a:r>
          </a:p>
          <a:p>
            <a:pPr lvl="1"/>
            <a:r>
              <a:rPr lang="en-US" dirty="0"/>
              <a:t>Don’t run job for given number of seconds</a:t>
            </a:r>
          </a:p>
          <a:p>
            <a:r>
              <a:rPr lang="en-US" dirty="0" err="1"/>
              <a:t>JobCoolDownExpiration</a:t>
            </a:r>
            <a:endParaRPr lang="en-US" dirty="0"/>
          </a:p>
          <a:p>
            <a:pPr lvl="1"/>
            <a:r>
              <a:rPr lang="en-US" dirty="0"/>
              <a:t>Time when most recent cool-down ends</a:t>
            </a:r>
          </a:p>
          <a:p>
            <a:r>
              <a:rPr lang="en-US" dirty="0" err="1"/>
              <a:t>NumJobCoolDowns</a:t>
            </a:r>
            <a:endParaRPr lang="en-US" dirty="0"/>
          </a:p>
          <a:p>
            <a:pPr lvl="1"/>
            <a:r>
              <a:rPr lang="en-US" dirty="0"/>
              <a:t>Count of cool-downs for this job</a:t>
            </a:r>
          </a:p>
        </p:txBody>
      </p:sp>
      <p:sp>
        <p:nvSpPr>
          <p:cNvPr id="3" name="Title 2">
            <a:extLst>
              <a:ext uri="{FF2B5EF4-FFF2-40B4-BE49-F238E27FC236}">
                <a16:creationId xmlns:a16="http://schemas.microsoft.com/office/drawing/2014/main" id="{9C26A03E-F8C9-483F-DCC0-AF825F091505}"/>
              </a:ext>
            </a:extLst>
          </p:cNvPr>
          <p:cNvSpPr>
            <a:spLocks noGrp="1"/>
          </p:cNvSpPr>
          <p:nvPr>
            <p:ph type="title"/>
          </p:nvPr>
        </p:nvSpPr>
        <p:spPr/>
        <p:txBody>
          <a:bodyPr/>
          <a:lstStyle/>
          <a:p>
            <a:r>
              <a:rPr lang="en-US" dirty="0"/>
              <a:t>Job Cool Down</a:t>
            </a:r>
          </a:p>
        </p:txBody>
      </p:sp>
      <p:sp>
        <p:nvSpPr>
          <p:cNvPr id="4" name="Slide Number Placeholder 3">
            <a:extLst>
              <a:ext uri="{FF2B5EF4-FFF2-40B4-BE49-F238E27FC236}">
                <a16:creationId xmlns:a16="http://schemas.microsoft.com/office/drawing/2014/main" id="{E0D6C0DC-E240-49AC-ED3F-C073E6BAD945}"/>
              </a:ext>
            </a:extLst>
          </p:cNvPr>
          <p:cNvSpPr>
            <a:spLocks noGrp="1"/>
          </p:cNvSpPr>
          <p:nvPr>
            <p:ph type="sldNum" sz="quarter" idx="10"/>
          </p:nvPr>
        </p:nvSpPr>
        <p:spPr/>
        <p:txBody>
          <a:bodyPr/>
          <a:lstStyle/>
          <a:p>
            <a:fld id="{209D9E27-A68A-4C49-B731-393553B97DD3}" type="slidenum">
              <a:rPr lang="en-US" altLang="en-US" smtClean="0"/>
              <a:pPr/>
              <a:t>18</a:t>
            </a:fld>
            <a:endParaRPr lang="en-US" altLang="en-US"/>
          </a:p>
        </p:txBody>
      </p:sp>
    </p:spTree>
    <p:extLst>
      <p:ext uri="{BB962C8B-B14F-4D97-AF65-F5344CB8AC3E}">
        <p14:creationId xmlns:p14="http://schemas.microsoft.com/office/powerpoint/2010/main" val="3864158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857356-22EB-43DC-1918-FDD7FC6E09C6}"/>
              </a:ext>
            </a:extLst>
          </p:cNvPr>
          <p:cNvSpPr>
            <a:spLocks noGrp="1"/>
          </p:cNvSpPr>
          <p:nvPr>
            <p:ph idx="1"/>
          </p:nvPr>
        </p:nvSpPr>
        <p:spPr/>
        <p:txBody>
          <a:bodyPr/>
          <a:lstStyle/>
          <a:p>
            <a:r>
              <a:rPr lang="en-US" dirty="0"/>
              <a:t>Today</a:t>
            </a:r>
          </a:p>
        </p:txBody>
      </p:sp>
      <p:sp>
        <p:nvSpPr>
          <p:cNvPr id="3" name="Title 2">
            <a:extLst>
              <a:ext uri="{FF2B5EF4-FFF2-40B4-BE49-F238E27FC236}">
                <a16:creationId xmlns:a16="http://schemas.microsoft.com/office/drawing/2014/main" id="{A211AF71-FA40-BADE-C45E-245887F7A7D6}"/>
              </a:ext>
            </a:extLst>
          </p:cNvPr>
          <p:cNvSpPr>
            <a:spLocks noGrp="1"/>
          </p:cNvSpPr>
          <p:nvPr>
            <p:ph type="title"/>
          </p:nvPr>
        </p:nvSpPr>
        <p:spPr/>
        <p:txBody>
          <a:bodyPr/>
          <a:lstStyle/>
          <a:p>
            <a:r>
              <a:rPr lang="en-US" dirty="0"/>
              <a:t>STARTER_NESTED_SCRATCH</a:t>
            </a:r>
          </a:p>
        </p:txBody>
      </p:sp>
      <p:sp>
        <p:nvSpPr>
          <p:cNvPr id="4" name="Cylinder 3">
            <a:extLst>
              <a:ext uri="{FF2B5EF4-FFF2-40B4-BE49-F238E27FC236}">
                <a16:creationId xmlns:a16="http://schemas.microsoft.com/office/drawing/2014/main" id="{13F5A4EE-5ED7-AADF-7C70-60CC39C230AD}"/>
              </a:ext>
            </a:extLst>
          </p:cNvPr>
          <p:cNvSpPr/>
          <p:nvPr/>
        </p:nvSpPr>
        <p:spPr bwMode="auto">
          <a:xfrm>
            <a:off x="3969834" y="1538306"/>
            <a:ext cx="3590693" cy="1226634"/>
          </a:xfrm>
          <a:prstGeom prst="can">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000" dirty="0" err="1">
                <a:latin typeface="Times New Roman" charset="0"/>
                <a:ea typeface="ＭＳ Ｐゴシック" charset="0"/>
              </a:rPr>
              <a:t>execute_dir</a:t>
            </a:r>
            <a:endParaRPr kumimoji="0" lang="en-US" sz="4000" b="0" i="0" u="none" strike="noStrike" cap="none" normalizeH="0" baseline="0" dirty="0">
              <a:ln>
                <a:noFill/>
              </a:ln>
              <a:solidFill>
                <a:schemeClr val="tx1"/>
              </a:solidFill>
              <a:effectLst/>
              <a:latin typeface="Times New Roman" charset="0"/>
              <a:ea typeface="ＭＳ Ｐゴシック" charset="0"/>
            </a:endParaRPr>
          </a:p>
        </p:txBody>
      </p:sp>
      <p:sp>
        <p:nvSpPr>
          <p:cNvPr id="5" name="Cylinder 4">
            <a:extLst>
              <a:ext uri="{FF2B5EF4-FFF2-40B4-BE49-F238E27FC236}">
                <a16:creationId xmlns:a16="http://schemas.microsoft.com/office/drawing/2014/main" id="{3ECB09D0-1793-EE14-1A13-A687783FE68C}"/>
              </a:ext>
            </a:extLst>
          </p:cNvPr>
          <p:cNvSpPr/>
          <p:nvPr/>
        </p:nvSpPr>
        <p:spPr bwMode="auto">
          <a:xfrm>
            <a:off x="1575650" y="3429000"/>
            <a:ext cx="3590693" cy="1226634"/>
          </a:xfrm>
          <a:prstGeom prst="can">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err="1">
                <a:ln>
                  <a:noFill/>
                </a:ln>
                <a:solidFill>
                  <a:schemeClr val="tx1"/>
                </a:solidFill>
                <a:effectLst/>
                <a:latin typeface="Times New Roman" charset="0"/>
                <a:ea typeface="ＭＳ Ｐゴシック" charset="0"/>
              </a:rPr>
              <a:t>dir_xxxx</a:t>
            </a:r>
            <a:endParaRPr kumimoji="0" lang="en-US" sz="4000" b="0" i="0" u="none" strike="noStrike" cap="none" normalizeH="0" baseline="0" dirty="0">
              <a:ln>
                <a:noFill/>
              </a:ln>
              <a:solidFill>
                <a:schemeClr val="tx1"/>
              </a:solidFill>
              <a:effectLst/>
              <a:latin typeface="Times New Roman" charset="0"/>
              <a:ea typeface="ＭＳ Ｐゴシック" charset="0"/>
            </a:endParaRPr>
          </a:p>
        </p:txBody>
      </p:sp>
      <p:cxnSp>
        <p:nvCxnSpPr>
          <p:cNvPr id="7" name="Straight Arrow Connector 6">
            <a:extLst>
              <a:ext uri="{FF2B5EF4-FFF2-40B4-BE49-F238E27FC236}">
                <a16:creationId xmlns:a16="http://schemas.microsoft.com/office/drawing/2014/main" id="{D43B49EC-7755-4E30-9849-356DA7C6C3B7}"/>
              </a:ext>
            </a:extLst>
          </p:cNvPr>
          <p:cNvCxnSpPr>
            <a:stCxn id="4" idx="3"/>
            <a:endCxn id="5" idx="1"/>
          </p:cNvCxnSpPr>
          <p:nvPr/>
        </p:nvCxnSpPr>
        <p:spPr bwMode="auto">
          <a:xfrm flipH="1">
            <a:off x="3370997" y="2764940"/>
            <a:ext cx="2394184" cy="664060"/>
          </a:xfrm>
          <a:prstGeom prst="straightConnector1">
            <a:avLst/>
          </a:prstGeom>
          <a:solidFill>
            <a:schemeClr val="accent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Flowchart: Multidocument 7">
            <a:extLst>
              <a:ext uri="{FF2B5EF4-FFF2-40B4-BE49-F238E27FC236}">
                <a16:creationId xmlns:a16="http://schemas.microsoft.com/office/drawing/2014/main" id="{B175B140-1546-DD12-25BD-ACE3133B8F3B}"/>
              </a:ext>
            </a:extLst>
          </p:cNvPr>
          <p:cNvSpPr/>
          <p:nvPr/>
        </p:nvSpPr>
        <p:spPr bwMode="auto">
          <a:xfrm>
            <a:off x="1575650" y="4888957"/>
            <a:ext cx="1265636" cy="1226634"/>
          </a:xfrm>
          <a:prstGeom prst="flowChartMultidocumen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rPr>
              <a:t>Job</a:t>
            </a:r>
          </a:p>
          <a:p>
            <a:pPr marL="0" marR="0" indent="0" algn="l" defTabSz="914400" rtl="0" eaLnBrk="0" fontAlgn="base" latinLnBrk="0" hangingPunct="0">
              <a:lnSpc>
                <a:spcPct val="100000"/>
              </a:lnSpc>
              <a:spcBef>
                <a:spcPct val="0"/>
              </a:spcBef>
              <a:spcAft>
                <a:spcPct val="0"/>
              </a:spcAft>
              <a:buClrTx/>
              <a:buSzTx/>
              <a:buFontTx/>
              <a:buNone/>
              <a:tabLst/>
            </a:pPr>
            <a:r>
              <a:rPr lang="en-US" sz="2800" dirty="0">
                <a:latin typeface="Times New Roman" charset="0"/>
                <a:ea typeface="ＭＳ Ｐゴシック" charset="0"/>
              </a:rPr>
              <a:t>files</a:t>
            </a:r>
            <a:endParaRPr kumimoji="0" lang="en-US" sz="2800" b="0" i="0" u="none" strike="noStrike" cap="none" normalizeH="0" baseline="0" dirty="0">
              <a:ln>
                <a:noFill/>
              </a:ln>
              <a:solidFill>
                <a:schemeClr val="tx1"/>
              </a:solidFill>
              <a:effectLst/>
              <a:latin typeface="Times New Roman" charset="0"/>
              <a:ea typeface="ＭＳ Ｐゴシック" charset="0"/>
            </a:endParaRPr>
          </a:p>
        </p:txBody>
      </p:sp>
      <p:sp>
        <p:nvSpPr>
          <p:cNvPr id="11" name="Flowchart: Multidocument 10">
            <a:extLst>
              <a:ext uri="{FF2B5EF4-FFF2-40B4-BE49-F238E27FC236}">
                <a16:creationId xmlns:a16="http://schemas.microsoft.com/office/drawing/2014/main" id="{013E953D-847B-3DF1-3FF1-A6C7D1C0D7A6}"/>
              </a:ext>
            </a:extLst>
          </p:cNvPr>
          <p:cNvSpPr/>
          <p:nvPr/>
        </p:nvSpPr>
        <p:spPr bwMode="auto">
          <a:xfrm>
            <a:off x="3370995" y="4838214"/>
            <a:ext cx="1795347" cy="1226634"/>
          </a:xfrm>
          <a:prstGeom prst="flowChartMultidocumen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dirty="0">
                <a:latin typeface="Times New Roman" charset="0"/>
                <a:ea typeface="ＭＳ Ｐゴシック" charset="0"/>
              </a:rPr>
              <a:t>condor</a:t>
            </a:r>
            <a:endParaRPr kumimoji="0" lang="en-US" sz="2800" b="0" i="0" u="none" strike="noStrike" cap="none" normalizeH="0" baseline="0" dirty="0">
              <a:ln>
                <a:noFill/>
              </a:ln>
              <a:solidFill>
                <a:schemeClr val="tx1"/>
              </a:solidFill>
              <a:effectLst/>
              <a:latin typeface="Times New Roman" charset="0"/>
              <a:ea typeface="ＭＳ Ｐゴシック"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2800" dirty="0">
                <a:latin typeface="Times New Roman" charset="0"/>
                <a:ea typeface="ＭＳ Ｐゴシック" charset="0"/>
              </a:rPr>
              <a:t>files</a:t>
            </a:r>
            <a:endParaRPr kumimoji="0" lang="en-US" sz="2800" b="0" i="0" u="none" strike="noStrike" cap="none" normalizeH="0" baseline="0" dirty="0">
              <a:ln>
                <a:noFill/>
              </a:ln>
              <a:solidFill>
                <a:schemeClr val="tx1"/>
              </a:solidFill>
              <a:effectLst/>
              <a:latin typeface="Times New Roman" charset="0"/>
              <a:ea typeface="ＭＳ Ｐゴシック" charset="0"/>
            </a:endParaRPr>
          </a:p>
        </p:txBody>
      </p:sp>
    </p:spTree>
    <p:extLst>
      <p:ext uri="{BB962C8B-B14F-4D97-AF65-F5344CB8AC3E}">
        <p14:creationId xmlns:p14="http://schemas.microsoft.com/office/powerpoint/2010/main" val="2459190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8754-ACCB-5B9E-34D1-0A4F0F0D48CF}"/>
              </a:ext>
            </a:extLst>
          </p:cNvPr>
          <p:cNvSpPr>
            <a:spLocks noGrp="1"/>
          </p:cNvSpPr>
          <p:nvPr>
            <p:ph type="title"/>
          </p:nvPr>
        </p:nvSpPr>
        <p:spPr/>
        <p:txBody>
          <a:bodyPr/>
          <a:lstStyle/>
          <a:p>
            <a:r>
              <a:rPr lang="en-US" dirty="0"/>
              <a:t>Legend</a:t>
            </a:r>
          </a:p>
        </p:txBody>
      </p:sp>
      <p:sp>
        <p:nvSpPr>
          <p:cNvPr id="3" name="Slide Number Placeholder 2">
            <a:extLst>
              <a:ext uri="{FF2B5EF4-FFF2-40B4-BE49-F238E27FC236}">
                <a16:creationId xmlns:a16="http://schemas.microsoft.com/office/drawing/2014/main" id="{9A175900-0DEA-325B-DBCA-935FA5555AE4}"/>
              </a:ext>
            </a:extLst>
          </p:cNvPr>
          <p:cNvSpPr>
            <a:spLocks noGrp="1"/>
          </p:cNvSpPr>
          <p:nvPr>
            <p:ph type="sldNum" sz="quarter" idx="10"/>
          </p:nvPr>
        </p:nvSpPr>
        <p:spPr/>
        <p:txBody>
          <a:bodyPr/>
          <a:lstStyle/>
          <a:p>
            <a:fld id="{296919AD-8CC6-4D3E-873A-09FDF857086C}" type="slidenum">
              <a:rPr lang="en-US" altLang="en-US" smtClean="0"/>
              <a:pPr/>
              <a:t>2</a:t>
            </a:fld>
            <a:endParaRPr lang="en-US" altLang="en-US"/>
          </a:p>
        </p:txBody>
      </p:sp>
      <p:pic>
        <p:nvPicPr>
          <p:cNvPr id="4" name="Graphic 3" descr="A smiling face">
            <a:extLst>
              <a:ext uri="{FF2B5EF4-FFF2-40B4-BE49-F238E27FC236}">
                <a16:creationId xmlns:a16="http://schemas.microsoft.com/office/drawing/2014/main" id="{5BD1A9EA-C5C9-5C16-04BA-30829DADDB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15845" y="1217480"/>
            <a:ext cx="1959777" cy="2021020"/>
          </a:xfrm>
          <a:prstGeom prst="rect">
            <a:avLst/>
          </a:prstGeom>
        </p:spPr>
      </p:pic>
      <p:sp>
        <p:nvSpPr>
          <p:cNvPr id="5" name="TextBox 4">
            <a:extLst>
              <a:ext uri="{FF2B5EF4-FFF2-40B4-BE49-F238E27FC236}">
                <a16:creationId xmlns:a16="http://schemas.microsoft.com/office/drawing/2014/main" id="{E3CB91A4-FC57-AB2A-EEAD-8C7E74966349}"/>
              </a:ext>
            </a:extLst>
          </p:cNvPr>
          <p:cNvSpPr txBox="1"/>
          <p:nvPr/>
        </p:nvSpPr>
        <p:spPr>
          <a:xfrm>
            <a:off x="5658461" y="1827940"/>
            <a:ext cx="3103927" cy="1015663"/>
          </a:xfrm>
          <a:prstGeom prst="rect">
            <a:avLst/>
          </a:prstGeom>
          <a:noFill/>
        </p:spPr>
        <p:txBody>
          <a:bodyPr wrap="none" rtlCol="0">
            <a:spAutoFit/>
          </a:bodyPr>
          <a:lstStyle/>
          <a:p>
            <a:r>
              <a:rPr lang="en-US" sz="6000" dirty="0"/>
              <a:t>= “Voila”</a:t>
            </a:r>
          </a:p>
        </p:txBody>
      </p:sp>
      <p:pic>
        <p:nvPicPr>
          <p:cNvPr id="7" name="Graphic 6" descr="Happy face with missing teeth">
            <a:extLst>
              <a:ext uri="{FF2B5EF4-FFF2-40B4-BE49-F238E27FC236}">
                <a16:creationId xmlns:a16="http://schemas.microsoft.com/office/drawing/2014/main" id="{7A668125-BC43-A06E-3397-83062E3147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4069" y="3690176"/>
            <a:ext cx="1931553" cy="2165681"/>
          </a:xfrm>
          <a:prstGeom prst="rect">
            <a:avLst/>
          </a:prstGeom>
        </p:spPr>
      </p:pic>
      <p:sp>
        <p:nvSpPr>
          <p:cNvPr id="10" name="TextBox 9">
            <a:extLst>
              <a:ext uri="{FF2B5EF4-FFF2-40B4-BE49-F238E27FC236}">
                <a16:creationId xmlns:a16="http://schemas.microsoft.com/office/drawing/2014/main" id="{B35297D8-EDC4-2497-6DFF-FD48D9203BB9}"/>
              </a:ext>
            </a:extLst>
          </p:cNvPr>
          <p:cNvSpPr txBox="1"/>
          <p:nvPr/>
        </p:nvSpPr>
        <p:spPr>
          <a:xfrm>
            <a:off x="5658461" y="4357859"/>
            <a:ext cx="5014514" cy="1938992"/>
          </a:xfrm>
          <a:prstGeom prst="rect">
            <a:avLst/>
          </a:prstGeom>
          <a:noFill/>
        </p:spPr>
        <p:txBody>
          <a:bodyPr wrap="none" rtlCol="0">
            <a:spAutoFit/>
          </a:bodyPr>
          <a:lstStyle/>
          <a:p>
            <a:r>
              <a:rPr lang="en-US" sz="6000" dirty="0"/>
              <a:t>= “What’s the </a:t>
            </a:r>
            <a:br>
              <a:rPr lang="en-US" sz="6000" dirty="0"/>
            </a:br>
            <a:r>
              <a:rPr lang="en-US" sz="6000" dirty="0"/>
              <a:t>     Bad News?”</a:t>
            </a:r>
          </a:p>
        </p:txBody>
      </p:sp>
    </p:spTree>
    <p:extLst>
      <p:ext uri="{BB962C8B-B14F-4D97-AF65-F5344CB8AC3E}">
        <p14:creationId xmlns:p14="http://schemas.microsoft.com/office/powerpoint/2010/main" val="3016390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E9A44-8068-9F9E-4026-3F87049EA7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9C158A-8F04-8051-8857-C7514D781C09}"/>
              </a:ext>
            </a:extLst>
          </p:cNvPr>
          <p:cNvSpPr>
            <a:spLocks noGrp="1"/>
          </p:cNvSpPr>
          <p:nvPr>
            <p:ph type="title"/>
          </p:nvPr>
        </p:nvSpPr>
        <p:spPr/>
        <p:txBody>
          <a:bodyPr/>
          <a:lstStyle/>
          <a:p>
            <a:r>
              <a:rPr lang="en-US" dirty="0"/>
              <a:t>STARTER_NESTED_SCRATCH</a:t>
            </a:r>
          </a:p>
        </p:txBody>
      </p:sp>
      <p:sp>
        <p:nvSpPr>
          <p:cNvPr id="4" name="Cylinder 3">
            <a:extLst>
              <a:ext uri="{FF2B5EF4-FFF2-40B4-BE49-F238E27FC236}">
                <a16:creationId xmlns:a16="http://schemas.microsoft.com/office/drawing/2014/main" id="{1DD8AD0E-ED48-3E31-1ADC-AE38B3D97A19}"/>
              </a:ext>
            </a:extLst>
          </p:cNvPr>
          <p:cNvSpPr/>
          <p:nvPr/>
        </p:nvSpPr>
        <p:spPr bwMode="auto">
          <a:xfrm>
            <a:off x="4583983" y="951452"/>
            <a:ext cx="3590693" cy="1226634"/>
          </a:xfrm>
          <a:prstGeom prst="can">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000" dirty="0" err="1">
                <a:latin typeface="Times New Roman" charset="0"/>
                <a:ea typeface="ＭＳ Ｐゴシック" charset="0"/>
              </a:rPr>
              <a:t>execute_dir</a:t>
            </a:r>
            <a:endParaRPr kumimoji="0" lang="en-US" sz="4000" b="0" i="0" u="none" strike="noStrike" cap="none" normalizeH="0" baseline="0" dirty="0">
              <a:ln>
                <a:noFill/>
              </a:ln>
              <a:solidFill>
                <a:schemeClr val="tx1"/>
              </a:solidFill>
              <a:effectLst/>
              <a:latin typeface="Times New Roman" charset="0"/>
              <a:ea typeface="ＭＳ Ｐゴシック" charset="0"/>
            </a:endParaRPr>
          </a:p>
        </p:txBody>
      </p:sp>
      <p:sp>
        <p:nvSpPr>
          <p:cNvPr id="5" name="Cylinder 4">
            <a:extLst>
              <a:ext uri="{FF2B5EF4-FFF2-40B4-BE49-F238E27FC236}">
                <a16:creationId xmlns:a16="http://schemas.microsoft.com/office/drawing/2014/main" id="{B82CE28F-0B79-2B6E-2A53-61749BFBD9E6}"/>
              </a:ext>
            </a:extLst>
          </p:cNvPr>
          <p:cNvSpPr/>
          <p:nvPr/>
        </p:nvSpPr>
        <p:spPr bwMode="auto">
          <a:xfrm>
            <a:off x="1583138" y="2458282"/>
            <a:ext cx="3590693" cy="1226634"/>
          </a:xfrm>
          <a:prstGeom prst="can">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err="1">
                <a:ln>
                  <a:noFill/>
                </a:ln>
                <a:solidFill>
                  <a:schemeClr val="tx1"/>
                </a:solidFill>
                <a:effectLst/>
                <a:latin typeface="Times New Roman" charset="0"/>
                <a:ea typeface="ＭＳ Ｐゴシック" charset="0"/>
              </a:rPr>
              <a:t>dir_xxxx</a:t>
            </a:r>
            <a:endParaRPr kumimoji="0" lang="en-US" sz="4000" b="0" i="0" u="none" strike="noStrike" cap="none" normalizeH="0" baseline="0" dirty="0">
              <a:ln>
                <a:noFill/>
              </a:ln>
              <a:solidFill>
                <a:schemeClr val="tx1"/>
              </a:solidFill>
              <a:effectLst/>
              <a:latin typeface="Times New Roman" charset="0"/>
              <a:ea typeface="ＭＳ Ｐゴシック" charset="0"/>
            </a:endParaRPr>
          </a:p>
        </p:txBody>
      </p:sp>
      <p:cxnSp>
        <p:nvCxnSpPr>
          <p:cNvPr id="7" name="Straight Arrow Connector 6">
            <a:extLst>
              <a:ext uri="{FF2B5EF4-FFF2-40B4-BE49-F238E27FC236}">
                <a16:creationId xmlns:a16="http://schemas.microsoft.com/office/drawing/2014/main" id="{668681B9-C2A5-C222-319A-9A54CF5E0B45}"/>
              </a:ext>
            </a:extLst>
          </p:cNvPr>
          <p:cNvCxnSpPr>
            <a:stCxn id="4" idx="3"/>
            <a:endCxn id="5" idx="1"/>
          </p:cNvCxnSpPr>
          <p:nvPr/>
        </p:nvCxnSpPr>
        <p:spPr bwMode="auto">
          <a:xfrm flipH="1">
            <a:off x="3378485" y="2178086"/>
            <a:ext cx="3000845" cy="280196"/>
          </a:xfrm>
          <a:prstGeom prst="straightConnector1">
            <a:avLst/>
          </a:prstGeom>
          <a:solidFill>
            <a:schemeClr val="accent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Flowchart: Multidocument 7">
            <a:extLst>
              <a:ext uri="{FF2B5EF4-FFF2-40B4-BE49-F238E27FC236}">
                <a16:creationId xmlns:a16="http://schemas.microsoft.com/office/drawing/2014/main" id="{58133FCB-05CE-603B-D91A-1F2D22CF3C7B}"/>
              </a:ext>
            </a:extLst>
          </p:cNvPr>
          <p:cNvSpPr/>
          <p:nvPr/>
        </p:nvSpPr>
        <p:spPr bwMode="auto">
          <a:xfrm>
            <a:off x="577947" y="5595665"/>
            <a:ext cx="1265636" cy="1226634"/>
          </a:xfrm>
          <a:prstGeom prst="flowChartMultidocumen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rPr>
              <a:t>Job</a:t>
            </a:r>
          </a:p>
          <a:p>
            <a:pPr marL="0" marR="0" indent="0" algn="l" defTabSz="914400" rtl="0" eaLnBrk="0" fontAlgn="base" latinLnBrk="0" hangingPunct="0">
              <a:lnSpc>
                <a:spcPct val="100000"/>
              </a:lnSpc>
              <a:spcBef>
                <a:spcPct val="0"/>
              </a:spcBef>
              <a:spcAft>
                <a:spcPct val="0"/>
              </a:spcAft>
              <a:buClrTx/>
              <a:buSzTx/>
              <a:buFontTx/>
              <a:buNone/>
              <a:tabLst/>
            </a:pPr>
            <a:r>
              <a:rPr lang="en-US" sz="2800" dirty="0">
                <a:latin typeface="Times New Roman" charset="0"/>
                <a:ea typeface="ＭＳ Ｐゴシック" charset="0"/>
              </a:rPr>
              <a:t>files</a:t>
            </a:r>
            <a:endParaRPr kumimoji="0" lang="en-US" sz="2800" b="0" i="0" u="none" strike="noStrike" cap="none" normalizeH="0" baseline="0" dirty="0">
              <a:ln>
                <a:noFill/>
              </a:ln>
              <a:solidFill>
                <a:schemeClr val="tx1"/>
              </a:solidFill>
              <a:effectLst/>
              <a:latin typeface="Times New Roman" charset="0"/>
              <a:ea typeface="ＭＳ Ｐゴシック" charset="0"/>
            </a:endParaRPr>
          </a:p>
        </p:txBody>
      </p:sp>
      <p:sp>
        <p:nvSpPr>
          <p:cNvPr id="11" name="Flowchart: Multidocument 10">
            <a:extLst>
              <a:ext uri="{FF2B5EF4-FFF2-40B4-BE49-F238E27FC236}">
                <a16:creationId xmlns:a16="http://schemas.microsoft.com/office/drawing/2014/main" id="{C6F3D670-455F-81FD-E059-411C6285E183}"/>
              </a:ext>
            </a:extLst>
          </p:cNvPr>
          <p:cNvSpPr/>
          <p:nvPr/>
        </p:nvSpPr>
        <p:spPr bwMode="auto">
          <a:xfrm>
            <a:off x="7765574" y="5293231"/>
            <a:ext cx="1795347" cy="1226634"/>
          </a:xfrm>
          <a:prstGeom prst="flowChartMultidocumen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dirty="0">
                <a:latin typeface="Times New Roman" charset="0"/>
                <a:ea typeface="ＭＳ Ｐゴシック" charset="0"/>
              </a:rPr>
              <a:t>condor</a:t>
            </a:r>
            <a:endParaRPr kumimoji="0" lang="en-US" sz="2800" b="0" i="0" u="none" strike="noStrike" cap="none" normalizeH="0" baseline="0" dirty="0">
              <a:ln>
                <a:noFill/>
              </a:ln>
              <a:solidFill>
                <a:schemeClr val="tx1"/>
              </a:solidFill>
              <a:effectLst/>
              <a:latin typeface="Times New Roman" charset="0"/>
              <a:ea typeface="ＭＳ Ｐゴシック"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2800" dirty="0">
                <a:latin typeface="Times New Roman" charset="0"/>
                <a:ea typeface="ＭＳ Ｐゴシック" charset="0"/>
              </a:rPr>
              <a:t>files</a:t>
            </a:r>
            <a:endParaRPr kumimoji="0" lang="en-US" sz="2800" b="0" i="0" u="none" strike="noStrike" cap="none" normalizeH="0" baseline="0" dirty="0">
              <a:ln>
                <a:noFill/>
              </a:ln>
              <a:solidFill>
                <a:schemeClr val="tx1"/>
              </a:solidFill>
              <a:effectLst/>
              <a:latin typeface="Times New Roman" charset="0"/>
              <a:ea typeface="ＭＳ Ｐゴシック" charset="0"/>
            </a:endParaRPr>
          </a:p>
        </p:txBody>
      </p:sp>
      <p:sp>
        <p:nvSpPr>
          <p:cNvPr id="12" name="Cylinder 11">
            <a:extLst>
              <a:ext uri="{FF2B5EF4-FFF2-40B4-BE49-F238E27FC236}">
                <a16:creationId xmlns:a16="http://schemas.microsoft.com/office/drawing/2014/main" id="{D155E844-DC63-0DC3-7562-822A33C7163D}"/>
              </a:ext>
            </a:extLst>
          </p:cNvPr>
          <p:cNvSpPr/>
          <p:nvPr/>
        </p:nvSpPr>
        <p:spPr bwMode="auto">
          <a:xfrm>
            <a:off x="48236" y="4224897"/>
            <a:ext cx="3590693" cy="1226634"/>
          </a:xfrm>
          <a:prstGeom prst="can">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Times New Roman" charset="0"/>
                <a:ea typeface="ＭＳ Ｐゴシック" charset="0"/>
              </a:rPr>
              <a:t>scratch</a:t>
            </a:r>
          </a:p>
        </p:txBody>
      </p:sp>
      <p:cxnSp>
        <p:nvCxnSpPr>
          <p:cNvPr id="13" name="Straight Arrow Connector 12">
            <a:extLst>
              <a:ext uri="{FF2B5EF4-FFF2-40B4-BE49-F238E27FC236}">
                <a16:creationId xmlns:a16="http://schemas.microsoft.com/office/drawing/2014/main" id="{76175A7D-5C1E-6A6A-A447-7511E9B43FB9}"/>
              </a:ext>
            </a:extLst>
          </p:cNvPr>
          <p:cNvCxnSpPr>
            <a:stCxn id="5" idx="3"/>
          </p:cNvCxnSpPr>
          <p:nvPr/>
        </p:nvCxnSpPr>
        <p:spPr bwMode="auto">
          <a:xfrm flipH="1">
            <a:off x="2002336" y="3684916"/>
            <a:ext cx="1376149" cy="535945"/>
          </a:xfrm>
          <a:prstGeom prst="straightConnector1">
            <a:avLst/>
          </a:prstGeom>
          <a:solidFill>
            <a:schemeClr val="accent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Cylinder 14">
            <a:extLst>
              <a:ext uri="{FF2B5EF4-FFF2-40B4-BE49-F238E27FC236}">
                <a16:creationId xmlns:a16="http://schemas.microsoft.com/office/drawing/2014/main" id="{BDC826D8-5891-500D-1093-65D0B291DAB5}"/>
              </a:ext>
            </a:extLst>
          </p:cNvPr>
          <p:cNvSpPr/>
          <p:nvPr/>
        </p:nvSpPr>
        <p:spPr bwMode="auto">
          <a:xfrm>
            <a:off x="5970227" y="4066598"/>
            <a:ext cx="3590693" cy="1226634"/>
          </a:xfrm>
          <a:prstGeom prst="can">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err="1">
                <a:ln>
                  <a:noFill/>
                </a:ln>
                <a:solidFill>
                  <a:schemeClr val="tx1"/>
                </a:solidFill>
                <a:effectLst/>
                <a:latin typeface="Times New Roman" charset="0"/>
                <a:ea typeface="ＭＳ Ｐゴシック" charset="0"/>
              </a:rPr>
              <a:t>htcondor</a:t>
            </a:r>
            <a:endParaRPr kumimoji="0" lang="en-US" sz="4000" b="0" i="0" u="none" strike="noStrike" cap="none" normalizeH="0" baseline="0" dirty="0">
              <a:ln>
                <a:noFill/>
              </a:ln>
              <a:solidFill>
                <a:schemeClr val="tx1"/>
              </a:solidFill>
              <a:effectLst/>
              <a:latin typeface="Times New Roman" charset="0"/>
              <a:ea typeface="ＭＳ Ｐゴシック" charset="0"/>
            </a:endParaRPr>
          </a:p>
        </p:txBody>
      </p:sp>
      <p:cxnSp>
        <p:nvCxnSpPr>
          <p:cNvPr id="16" name="Straight Arrow Connector 15">
            <a:extLst>
              <a:ext uri="{FF2B5EF4-FFF2-40B4-BE49-F238E27FC236}">
                <a16:creationId xmlns:a16="http://schemas.microsoft.com/office/drawing/2014/main" id="{414275B8-B597-05E0-13E1-E16C48813FB2}"/>
              </a:ext>
            </a:extLst>
          </p:cNvPr>
          <p:cNvCxnSpPr>
            <a:endCxn id="15" idx="1"/>
          </p:cNvCxnSpPr>
          <p:nvPr/>
        </p:nvCxnSpPr>
        <p:spPr bwMode="auto">
          <a:xfrm>
            <a:off x="3378484" y="3721968"/>
            <a:ext cx="4387090" cy="344630"/>
          </a:xfrm>
          <a:prstGeom prst="straightConnector1">
            <a:avLst/>
          </a:prstGeom>
          <a:solidFill>
            <a:schemeClr val="accent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595314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04D5-CBE0-EB01-C295-604FCA8DC78E}"/>
              </a:ext>
            </a:extLst>
          </p:cNvPr>
          <p:cNvSpPr>
            <a:spLocks noGrp="1"/>
          </p:cNvSpPr>
          <p:nvPr>
            <p:ph type="title"/>
          </p:nvPr>
        </p:nvSpPr>
        <p:spPr>
          <a:xfrm>
            <a:off x="0" y="0"/>
            <a:ext cx="12192000" cy="914400"/>
          </a:xfrm>
        </p:spPr>
        <p:txBody>
          <a:bodyPr wrap="square" anchor="ctr">
            <a:normAutofit/>
          </a:bodyPr>
          <a:lstStyle/>
          <a:p>
            <a:r>
              <a:rPr lang="en-US" dirty="0"/>
              <a:t>EP Disk Reservation and Enforcement</a:t>
            </a:r>
          </a:p>
        </p:txBody>
      </p:sp>
      <p:pic>
        <p:nvPicPr>
          <p:cNvPr id="5" name="Picture 4" descr="A person and person sitting at a table">
            <a:extLst>
              <a:ext uri="{FF2B5EF4-FFF2-40B4-BE49-F238E27FC236}">
                <a16:creationId xmlns:a16="http://schemas.microsoft.com/office/drawing/2014/main" id="{41D1420D-EC46-2607-56BF-AEF02BC23333}"/>
              </a:ext>
            </a:extLst>
          </p:cNvPr>
          <p:cNvPicPr>
            <a:picLocks noChangeAspect="1"/>
          </p:cNvPicPr>
          <p:nvPr/>
        </p:nvPicPr>
        <p:blipFill>
          <a:blip r:embed="rId2"/>
          <a:stretch>
            <a:fillRect/>
          </a:stretch>
        </p:blipFill>
        <p:spPr>
          <a:xfrm>
            <a:off x="508845" y="1560352"/>
            <a:ext cx="5437930" cy="4078448"/>
          </a:xfrm>
          <a:prstGeom prst="rect">
            <a:avLst/>
          </a:prstGeom>
          <a:noFill/>
        </p:spPr>
      </p:pic>
      <p:sp>
        <p:nvSpPr>
          <p:cNvPr id="3" name="Content Placeholder 2">
            <a:extLst>
              <a:ext uri="{FF2B5EF4-FFF2-40B4-BE49-F238E27FC236}">
                <a16:creationId xmlns:a16="http://schemas.microsoft.com/office/drawing/2014/main" id="{01036CB3-D045-7A2E-E1C9-A6C47C220285}"/>
              </a:ext>
            </a:extLst>
          </p:cNvPr>
          <p:cNvSpPr>
            <a:spLocks noGrp="1"/>
          </p:cNvSpPr>
          <p:nvPr>
            <p:ph sz="half" idx="2"/>
          </p:nvPr>
        </p:nvSpPr>
        <p:spPr>
          <a:xfrm>
            <a:off x="6197600" y="973123"/>
            <a:ext cx="5253372" cy="4665677"/>
          </a:xfrm>
        </p:spPr>
        <p:txBody>
          <a:bodyPr wrap="square" anchor="t">
            <a:normAutofit/>
          </a:bodyPr>
          <a:lstStyle/>
          <a:p>
            <a:pPr marL="0" indent="0">
              <a:lnSpc>
                <a:spcPct val="90000"/>
              </a:lnSpc>
              <a:buNone/>
            </a:pPr>
            <a:r>
              <a:rPr lang="en-US" dirty="0"/>
              <a:t>Allows HTCondor to utilize the Linux Logical Volume Manager to provide isolated work environments and strong disk usage enforcement for jobs executing on EP’s.</a:t>
            </a:r>
          </a:p>
          <a:p>
            <a:pPr lvl="1">
              <a:lnSpc>
                <a:spcPct val="90000"/>
              </a:lnSpc>
            </a:pPr>
            <a:r>
              <a:rPr lang="en-US" dirty="0"/>
              <a:t>No LVM ?  EP will create a loopback filesystem on the fly!</a:t>
            </a:r>
          </a:p>
          <a:p>
            <a:pPr lvl="1">
              <a:lnSpc>
                <a:spcPct val="90000"/>
              </a:lnSpc>
            </a:pPr>
            <a:r>
              <a:rPr lang="en-US" dirty="0"/>
              <a:t>Introduced in v23.5.2</a:t>
            </a:r>
          </a:p>
          <a:p>
            <a:pPr lvl="1">
              <a:lnSpc>
                <a:spcPct val="90000"/>
              </a:lnSpc>
            </a:pPr>
            <a:r>
              <a:rPr lang="en-US" dirty="0"/>
              <a:t>Requires an HTCondor EP running on Linux as root</a:t>
            </a:r>
          </a:p>
        </p:txBody>
      </p:sp>
      <p:sp>
        <p:nvSpPr>
          <p:cNvPr id="10" name="Slide Number Placeholder 4">
            <a:extLst>
              <a:ext uri="{FF2B5EF4-FFF2-40B4-BE49-F238E27FC236}">
                <a16:creationId xmlns:a16="http://schemas.microsoft.com/office/drawing/2014/main" id="{38195C31-6CD9-88F9-A5F9-81C896186AC7}"/>
              </a:ext>
            </a:extLst>
          </p:cNvPr>
          <p:cNvSpPr>
            <a:spLocks noGrp="1"/>
          </p:cNvSpPr>
          <p:nvPr>
            <p:ph type="sldNum" sz="quarter" idx="10"/>
          </p:nvPr>
        </p:nvSpPr>
        <p:spPr>
          <a:xfrm>
            <a:off x="9956800" y="6248400"/>
            <a:ext cx="1320800" cy="457200"/>
          </a:xfrm>
        </p:spPr>
        <p:txBody>
          <a:bodyPr/>
          <a:lstStyle/>
          <a:p>
            <a:pPr>
              <a:spcAft>
                <a:spcPts val="600"/>
              </a:spcAft>
            </a:pPr>
            <a:fld id="{59406ACC-1ABF-4FD7-A7C6-60EC0F162726}" type="slidenum">
              <a:rPr lang="en-US" altLang="en-US"/>
              <a:pPr>
                <a:spcAft>
                  <a:spcPts val="600"/>
                </a:spcAft>
              </a:pPr>
              <a:t>21</a:t>
            </a:fld>
            <a:endParaRPr lang="en-US" altLang="en-US"/>
          </a:p>
        </p:txBody>
      </p:sp>
      <p:sp>
        <p:nvSpPr>
          <p:cNvPr id="4" name="TextBox 3">
            <a:extLst>
              <a:ext uri="{FF2B5EF4-FFF2-40B4-BE49-F238E27FC236}">
                <a16:creationId xmlns:a16="http://schemas.microsoft.com/office/drawing/2014/main" id="{75DD9A54-CF18-A451-1BE5-909FC4E910CC}"/>
              </a:ext>
            </a:extLst>
          </p:cNvPr>
          <p:cNvSpPr txBox="1"/>
          <p:nvPr/>
        </p:nvSpPr>
        <p:spPr>
          <a:xfrm>
            <a:off x="697825" y="5725180"/>
            <a:ext cx="10999550" cy="523220"/>
          </a:xfrm>
          <a:prstGeom prst="rect">
            <a:avLst/>
          </a:prstGeom>
          <a:noFill/>
        </p:spPr>
        <p:txBody>
          <a:bodyPr wrap="none" rtlCol="0">
            <a:spAutoFit/>
          </a:bodyPr>
          <a:lstStyle/>
          <a:p>
            <a:r>
              <a:rPr lang="en-US" sz="2800" dirty="0"/>
              <a:t>Look in the Manual for config knob </a:t>
            </a:r>
            <a:r>
              <a:rPr lang="en-US" sz="2800" dirty="0">
                <a:solidFill>
                  <a:srgbClr val="FF0000"/>
                </a:solidFill>
              </a:rPr>
              <a:t>STARTD_ENFORCE_DISK_LIMITS</a:t>
            </a:r>
            <a:endParaRPr lang="en-US" dirty="0"/>
          </a:p>
        </p:txBody>
      </p:sp>
    </p:spTree>
    <p:extLst>
      <p:ext uri="{BB962C8B-B14F-4D97-AF65-F5344CB8AC3E}">
        <p14:creationId xmlns:p14="http://schemas.microsoft.com/office/powerpoint/2010/main" val="3431392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2B3777-226A-87FC-DAF4-B6AA7087DA5E}"/>
              </a:ext>
            </a:extLst>
          </p:cNvPr>
          <p:cNvSpPr>
            <a:spLocks noGrp="1"/>
          </p:cNvSpPr>
          <p:nvPr>
            <p:ph idx="1"/>
          </p:nvPr>
        </p:nvSpPr>
        <p:spPr/>
        <p:txBody>
          <a:bodyPr/>
          <a:lstStyle/>
          <a:p>
            <a:r>
              <a:rPr lang="en-US" dirty="0"/>
              <a:t>EP admin can set</a:t>
            </a:r>
            <a:br>
              <a:rPr lang="en-US" dirty="0"/>
            </a:br>
            <a:r>
              <a:rPr lang="en-US" dirty="0">
                <a:latin typeface="Courier New" panose="02070309020205020404" pitchFamily="49" charset="0"/>
                <a:cs typeface="Courier New" panose="02070309020205020404" pitchFamily="49" charset="0"/>
              </a:rPr>
              <a:t>NO_JOB_NETWORKING = true</a:t>
            </a:r>
          </a:p>
          <a:p>
            <a:r>
              <a:rPr lang="en-US" dirty="0"/>
              <a:t>Job will only have loopback, no other network</a:t>
            </a:r>
          </a:p>
          <a:p>
            <a:r>
              <a:rPr lang="en-US" dirty="0"/>
              <a:t>But condor daemons will have network</a:t>
            </a:r>
          </a:p>
          <a:p>
            <a:r>
              <a:rPr lang="en-US" dirty="0"/>
              <a:t>Advertises </a:t>
            </a:r>
            <a:r>
              <a:rPr lang="en-US" dirty="0" err="1">
                <a:latin typeface="Courier New" panose="02070309020205020404" pitchFamily="49" charset="0"/>
                <a:cs typeface="Courier New" panose="02070309020205020404" pitchFamily="49" charset="0"/>
              </a:rPr>
              <a:t>HasJobNetworking</a:t>
            </a:r>
            <a:r>
              <a:rPr lang="en-US" dirty="0">
                <a:latin typeface="Courier New" panose="02070309020205020404" pitchFamily="49" charset="0"/>
                <a:cs typeface="Courier New" panose="02070309020205020404" pitchFamily="49" charset="0"/>
              </a:rPr>
              <a:t> </a:t>
            </a:r>
            <a:r>
              <a:rPr lang="en-US" dirty="0">
                <a:cs typeface="Courier New" panose="02070309020205020404" pitchFamily="49" charset="0"/>
              </a:rPr>
              <a:t>for matchmaking</a:t>
            </a:r>
          </a:p>
        </p:txBody>
      </p:sp>
      <p:sp>
        <p:nvSpPr>
          <p:cNvPr id="3" name="Title 2">
            <a:extLst>
              <a:ext uri="{FF2B5EF4-FFF2-40B4-BE49-F238E27FC236}">
                <a16:creationId xmlns:a16="http://schemas.microsoft.com/office/drawing/2014/main" id="{910AB22C-EFD7-6152-0379-08FA9646A018}"/>
              </a:ext>
            </a:extLst>
          </p:cNvPr>
          <p:cNvSpPr>
            <a:spLocks noGrp="1"/>
          </p:cNvSpPr>
          <p:nvPr>
            <p:ph type="title"/>
          </p:nvPr>
        </p:nvSpPr>
        <p:spPr/>
        <p:txBody>
          <a:bodyPr/>
          <a:lstStyle/>
          <a:p>
            <a:r>
              <a:rPr lang="en-US" dirty="0"/>
              <a:t>No Job Networking</a:t>
            </a:r>
          </a:p>
        </p:txBody>
      </p:sp>
    </p:spTree>
    <p:extLst>
      <p:ext uri="{BB962C8B-B14F-4D97-AF65-F5344CB8AC3E}">
        <p14:creationId xmlns:p14="http://schemas.microsoft.com/office/powerpoint/2010/main" val="2821886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B96505-8BE0-3663-5C63-87A27750DC16}"/>
              </a:ext>
            </a:extLst>
          </p:cNvPr>
          <p:cNvSpPr>
            <a:spLocks noGrp="1"/>
          </p:cNvSpPr>
          <p:nvPr>
            <p:ph idx="1"/>
          </p:nvPr>
        </p:nvSpPr>
        <p:spPr>
          <a:xfrm>
            <a:off x="496358" y="914400"/>
            <a:ext cx="11199283" cy="4227513"/>
          </a:xfrm>
        </p:spPr>
        <p:txBody>
          <a:bodyPr/>
          <a:lstStyle/>
          <a:p>
            <a:r>
              <a:rPr lang="en-US" dirty="0"/>
              <a:t>If the base system grants permission, a glidein EP can create </a:t>
            </a:r>
            <a:r>
              <a:rPr lang="en-US" dirty="0" err="1"/>
              <a:t>cgroups</a:t>
            </a:r>
            <a:r>
              <a:rPr lang="en-US" dirty="0"/>
              <a:t> w/o root!</a:t>
            </a:r>
          </a:p>
          <a:p>
            <a:r>
              <a:rPr lang="en-US" dirty="0"/>
              <a:t>Off by default, ENABLE_CGROUP_WITHOUT_ROOT enables, will be default soon</a:t>
            </a:r>
            <a:br>
              <a:rPr lang="en-US" dirty="0"/>
            </a:br>
            <a:endParaRPr lang="en-US" dirty="0"/>
          </a:p>
          <a:p>
            <a:r>
              <a:rPr lang="en-US" dirty="0" err="1"/>
              <a:t>HTCondor</a:t>
            </a:r>
            <a:r>
              <a:rPr lang="en-US" dirty="0"/>
              <a:t> creates writeable </a:t>
            </a:r>
            <a:r>
              <a:rPr lang="en-US" dirty="0" err="1"/>
              <a:t>cgroups</a:t>
            </a:r>
            <a:r>
              <a:rPr lang="en-US" dirty="0"/>
              <a:t> by default</a:t>
            </a:r>
          </a:p>
          <a:p>
            <a:r>
              <a:rPr lang="en-US" dirty="0"/>
              <a:t>Can also launch an EP via Docker and create writeable </a:t>
            </a:r>
            <a:r>
              <a:rPr lang="en-US" dirty="0" err="1"/>
              <a:t>cgroups</a:t>
            </a:r>
            <a:endParaRPr lang="en-US" dirty="0"/>
          </a:p>
        </p:txBody>
      </p:sp>
      <p:sp>
        <p:nvSpPr>
          <p:cNvPr id="3" name="Title 2">
            <a:extLst>
              <a:ext uri="{FF2B5EF4-FFF2-40B4-BE49-F238E27FC236}">
                <a16:creationId xmlns:a16="http://schemas.microsoft.com/office/drawing/2014/main" id="{300A3D43-78DD-C4B7-1456-37F2983175B7}"/>
              </a:ext>
            </a:extLst>
          </p:cNvPr>
          <p:cNvSpPr>
            <a:spLocks noGrp="1"/>
          </p:cNvSpPr>
          <p:nvPr>
            <p:ph type="title"/>
          </p:nvPr>
        </p:nvSpPr>
        <p:spPr/>
        <p:txBody>
          <a:bodyPr/>
          <a:lstStyle/>
          <a:p>
            <a:r>
              <a:rPr lang="en-US" dirty="0" err="1"/>
              <a:t>Cgroup</a:t>
            </a:r>
            <a:r>
              <a:rPr lang="en-US" dirty="0"/>
              <a:t> Management w/o root</a:t>
            </a:r>
          </a:p>
        </p:txBody>
      </p:sp>
    </p:spTree>
    <p:extLst>
      <p:ext uri="{BB962C8B-B14F-4D97-AF65-F5344CB8AC3E}">
        <p14:creationId xmlns:p14="http://schemas.microsoft.com/office/powerpoint/2010/main" val="3374125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54377-317F-0C81-CDBD-A783AA97C75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724B34-27BE-C1D6-A4AC-F4D45C07714C}"/>
              </a:ext>
            </a:extLst>
          </p:cNvPr>
          <p:cNvSpPr>
            <a:spLocks noGrp="1"/>
          </p:cNvSpPr>
          <p:nvPr>
            <p:ph type="sldNum" sz="quarter" idx="10"/>
          </p:nvPr>
        </p:nvSpPr>
        <p:spPr/>
        <p:txBody>
          <a:bodyPr/>
          <a:lstStyle/>
          <a:p>
            <a:fld id="{A112ED7D-98F8-4F4F-A793-74ECB7F395DA}" type="slidenum">
              <a:rPr lang="en-US" altLang="en-US" smtClean="0"/>
              <a:pPr/>
              <a:t>24</a:t>
            </a:fld>
            <a:endParaRPr lang="en-US" altLang="en-US" dirty="0"/>
          </a:p>
        </p:txBody>
      </p:sp>
      <p:pic>
        <p:nvPicPr>
          <p:cNvPr id="11" name="Graphic 10" descr="A smiling face">
            <a:extLst>
              <a:ext uri="{FF2B5EF4-FFF2-40B4-BE49-F238E27FC236}">
                <a16:creationId xmlns:a16="http://schemas.microsoft.com/office/drawing/2014/main" id="{6CB9AECE-8A71-EE04-2233-635C969D93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73600" y="1752664"/>
            <a:ext cx="1959777" cy="2021020"/>
          </a:xfrm>
          <a:prstGeom prst="rect">
            <a:avLst/>
          </a:prstGeom>
        </p:spPr>
      </p:pic>
      <p:sp>
        <p:nvSpPr>
          <p:cNvPr id="16" name="Title 2">
            <a:extLst>
              <a:ext uri="{FF2B5EF4-FFF2-40B4-BE49-F238E27FC236}">
                <a16:creationId xmlns:a16="http://schemas.microsoft.com/office/drawing/2014/main" id="{D2A5CA75-2D4D-45C7-589E-7611D12C46A2}"/>
              </a:ext>
            </a:extLst>
          </p:cNvPr>
          <p:cNvSpPr>
            <a:spLocks noGrp="1"/>
          </p:cNvSpPr>
          <p:nvPr>
            <p:ph type="title"/>
          </p:nvPr>
        </p:nvSpPr>
        <p:spPr>
          <a:xfrm>
            <a:off x="59266" y="254716"/>
            <a:ext cx="12192000" cy="914400"/>
          </a:xfrm>
        </p:spPr>
        <p:txBody>
          <a:bodyPr/>
          <a:lstStyle/>
          <a:p>
            <a:r>
              <a:rPr lang="en-US" sz="2800" dirty="0"/>
              <a:t>At long last, Enterprise Linux 9</a:t>
            </a:r>
            <a:br>
              <a:rPr lang="en-US" sz="2800" dirty="0"/>
            </a:br>
            <a:r>
              <a:rPr lang="en-US" sz="2800" dirty="0"/>
              <a:t>support in HTCSS is happy!</a:t>
            </a:r>
          </a:p>
        </p:txBody>
      </p:sp>
    </p:spTree>
    <p:extLst>
      <p:ext uri="{BB962C8B-B14F-4D97-AF65-F5344CB8AC3E}">
        <p14:creationId xmlns:p14="http://schemas.microsoft.com/office/powerpoint/2010/main" val="2317752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E4A5D-E6DD-AF9C-A2F4-B3D25803921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65E57C-7E1B-8B04-0B31-119F22E8015F}"/>
              </a:ext>
            </a:extLst>
          </p:cNvPr>
          <p:cNvSpPr>
            <a:spLocks noGrp="1"/>
          </p:cNvSpPr>
          <p:nvPr>
            <p:ph idx="1"/>
          </p:nvPr>
        </p:nvSpPr>
        <p:spPr>
          <a:xfrm>
            <a:off x="555625" y="3756750"/>
            <a:ext cx="11199283" cy="2021020"/>
          </a:xfrm>
        </p:spPr>
        <p:txBody>
          <a:bodyPr/>
          <a:lstStyle/>
          <a:p>
            <a:r>
              <a:rPr lang="en-US" dirty="0"/>
              <a:t>But it took a long time</a:t>
            </a:r>
          </a:p>
        </p:txBody>
      </p:sp>
      <p:sp>
        <p:nvSpPr>
          <p:cNvPr id="3" name="Title 2">
            <a:extLst>
              <a:ext uri="{FF2B5EF4-FFF2-40B4-BE49-F238E27FC236}">
                <a16:creationId xmlns:a16="http://schemas.microsoft.com/office/drawing/2014/main" id="{A5978A6B-3DF3-A8A5-423F-2E3B2E580213}"/>
              </a:ext>
            </a:extLst>
          </p:cNvPr>
          <p:cNvSpPr>
            <a:spLocks noGrp="1"/>
          </p:cNvSpPr>
          <p:nvPr>
            <p:ph type="title"/>
          </p:nvPr>
        </p:nvSpPr>
        <p:spPr>
          <a:xfrm>
            <a:off x="59266" y="254716"/>
            <a:ext cx="12192000" cy="914400"/>
          </a:xfrm>
        </p:spPr>
        <p:txBody>
          <a:bodyPr/>
          <a:lstStyle/>
          <a:p>
            <a:r>
              <a:rPr lang="en-US" sz="2800" dirty="0"/>
              <a:t>At long last, Enterprise Linux 9</a:t>
            </a:r>
            <a:br>
              <a:rPr lang="en-US" sz="2800" dirty="0"/>
            </a:br>
            <a:r>
              <a:rPr lang="en-US" sz="2800" dirty="0"/>
              <a:t>support in HTCSS is happy!</a:t>
            </a:r>
          </a:p>
        </p:txBody>
      </p:sp>
      <p:sp>
        <p:nvSpPr>
          <p:cNvPr id="4" name="Slide Number Placeholder 3">
            <a:extLst>
              <a:ext uri="{FF2B5EF4-FFF2-40B4-BE49-F238E27FC236}">
                <a16:creationId xmlns:a16="http://schemas.microsoft.com/office/drawing/2014/main" id="{5A71B6E9-7D9B-40CF-4FA2-5D685E8F9BAA}"/>
              </a:ext>
            </a:extLst>
          </p:cNvPr>
          <p:cNvSpPr>
            <a:spLocks noGrp="1"/>
          </p:cNvSpPr>
          <p:nvPr>
            <p:ph type="sldNum" sz="quarter" idx="10"/>
          </p:nvPr>
        </p:nvSpPr>
        <p:spPr/>
        <p:txBody>
          <a:bodyPr/>
          <a:lstStyle/>
          <a:p>
            <a:fld id="{A112ED7D-98F8-4F4F-A793-74ECB7F395DA}" type="slidenum">
              <a:rPr lang="en-US" altLang="en-US" smtClean="0"/>
              <a:pPr/>
              <a:t>25</a:t>
            </a:fld>
            <a:endParaRPr lang="en-US" altLang="en-US" dirty="0"/>
          </a:p>
        </p:txBody>
      </p:sp>
      <p:pic>
        <p:nvPicPr>
          <p:cNvPr id="5" name="Graphic 4" descr="Happy face with missing teeth">
            <a:extLst>
              <a:ext uri="{FF2B5EF4-FFF2-40B4-BE49-F238E27FC236}">
                <a16:creationId xmlns:a16="http://schemas.microsoft.com/office/drawing/2014/main" id="{F9948B6E-2BD4-14F9-DC7C-BFC199FAD7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65758" y="1884226"/>
            <a:ext cx="1541068" cy="1727864"/>
          </a:xfrm>
          <a:prstGeom prst="rect">
            <a:avLst/>
          </a:prstGeom>
        </p:spPr>
      </p:pic>
    </p:spTree>
    <p:extLst>
      <p:ext uri="{BB962C8B-B14F-4D97-AF65-F5344CB8AC3E}">
        <p14:creationId xmlns:p14="http://schemas.microsoft.com/office/powerpoint/2010/main" val="853899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6F262-602D-C68E-983F-B6464C4AA9B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3499E8-805E-671A-365B-3FC557010D8E}"/>
              </a:ext>
            </a:extLst>
          </p:cNvPr>
          <p:cNvSpPr>
            <a:spLocks noGrp="1"/>
          </p:cNvSpPr>
          <p:nvPr>
            <p:ph idx="1"/>
          </p:nvPr>
        </p:nvSpPr>
        <p:spPr>
          <a:xfrm>
            <a:off x="555625" y="3756750"/>
            <a:ext cx="11199283" cy="2021020"/>
          </a:xfrm>
        </p:spPr>
        <p:txBody>
          <a:bodyPr/>
          <a:lstStyle/>
          <a:p>
            <a:r>
              <a:rPr lang="en-US" dirty="0"/>
              <a:t>But it took a long time</a:t>
            </a:r>
          </a:p>
          <a:p>
            <a:r>
              <a:rPr lang="en-US" dirty="0"/>
              <a:t>And several sites ran into problems along the way</a:t>
            </a:r>
          </a:p>
          <a:p>
            <a:pPr marL="457200" lvl="1" indent="0">
              <a:buNone/>
            </a:pPr>
            <a:r>
              <a:rPr lang="en-US" dirty="0"/>
              <a:t>(mainly with memory tracking due to </a:t>
            </a:r>
            <a:r>
              <a:rPr lang="en-US" dirty="0" err="1"/>
              <a:t>cgroups</a:t>
            </a:r>
            <a:r>
              <a:rPr lang="en-US" dirty="0"/>
              <a:t> -&gt; </a:t>
            </a:r>
            <a:r>
              <a:rPr lang="en-US" dirty="0" err="1"/>
              <a:t>cgroup</a:t>
            </a:r>
            <a:r>
              <a:rPr lang="en-US" dirty="0"/>
              <a:t> 2)</a:t>
            </a:r>
          </a:p>
          <a:p>
            <a:endParaRPr lang="en-US" dirty="0"/>
          </a:p>
        </p:txBody>
      </p:sp>
      <p:sp>
        <p:nvSpPr>
          <p:cNvPr id="3" name="Title 2">
            <a:extLst>
              <a:ext uri="{FF2B5EF4-FFF2-40B4-BE49-F238E27FC236}">
                <a16:creationId xmlns:a16="http://schemas.microsoft.com/office/drawing/2014/main" id="{700E5AEE-4897-594B-C4FA-2E86FC2BB936}"/>
              </a:ext>
            </a:extLst>
          </p:cNvPr>
          <p:cNvSpPr>
            <a:spLocks noGrp="1"/>
          </p:cNvSpPr>
          <p:nvPr>
            <p:ph type="title"/>
          </p:nvPr>
        </p:nvSpPr>
        <p:spPr>
          <a:xfrm>
            <a:off x="0" y="165830"/>
            <a:ext cx="12192000" cy="914400"/>
          </a:xfrm>
        </p:spPr>
        <p:txBody>
          <a:bodyPr/>
          <a:lstStyle/>
          <a:p>
            <a:r>
              <a:rPr lang="en-US" sz="2800" dirty="0"/>
              <a:t>At long last, Enterprise Linux 9</a:t>
            </a:r>
            <a:br>
              <a:rPr lang="en-US" sz="2800" dirty="0"/>
            </a:br>
            <a:r>
              <a:rPr lang="en-US" sz="2800" dirty="0"/>
              <a:t>support in HTCSS is happy!</a:t>
            </a:r>
          </a:p>
        </p:txBody>
      </p:sp>
      <p:sp>
        <p:nvSpPr>
          <p:cNvPr id="4" name="Slide Number Placeholder 3">
            <a:extLst>
              <a:ext uri="{FF2B5EF4-FFF2-40B4-BE49-F238E27FC236}">
                <a16:creationId xmlns:a16="http://schemas.microsoft.com/office/drawing/2014/main" id="{50B40710-9562-E6C4-4E6A-A97AD7E47589}"/>
              </a:ext>
            </a:extLst>
          </p:cNvPr>
          <p:cNvSpPr>
            <a:spLocks noGrp="1"/>
          </p:cNvSpPr>
          <p:nvPr>
            <p:ph type="sldNum" sz="quarter" idx="10"/>
          </p:nvPr>
        </p:nvSpPr>
        <p:spPr/>
        <p:txBody>
          <a:bodyPr/>
          <a:lstStyle/>
          <a:p>
            <a:fld id="{A112ED7D-98F8-4F4F-A793-74ECB7F395DA}" type="slidenum">
              <a:rPr lang="en-US" altLang="en-US" smtClean="0"/>
              <a:pPr/>
              <a:t>26</a:t>
            </a:fld>
            <a:endParaRPr lang="en-US" altLang="en-US" dirty="0"/>
          </a:p>
        </p:txBody>
      </p:sp>
      <p:pic>
        <p:nvPicPr>
          <p:cNvPr id="5" name="Graphic 4" descr="Happy face with missing teeth">
            <a:extLst>
              <a:ext uri="{FF2B5EF4-FFF2-40B4-BE49-F238E27FC236}">
                <a16:creationId xmlns:a16="http://schemas.microsoft.com/office/drawing/2014/main" id="{9CFCD88B-28BA-008C-34AD-19D604F744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83158" y="1172575"/>
            <a:ext cx="2222442" cy="2491829"/>
          </a:xfrm>
          <a:prstGeom prst="rect">
            <a:avLst/>
          </a:prstGeom>
        </p:spPr>
      </p:pic>
    </p:spTree>
    <p:extLst>
      <p:ext uri="{BB962C8B-B14F-4D97-AF65-F5344CB8AC3E}">
        <p14:creationId xmlns:p14="http://schemas.microsoft.com/office/powerpoint/2010/main" val="1056926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8BD0B-F817-286D-D9A4-06A0D362D5A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BCFCD7-13CE-9FBC-CC51-DBA3130B03BB}"/>
              </a:ext>
            </a:extLst>
          </p:cNvPr>
          <p:cNvSpPr>
            <a:spLocks noGrp="1"/>
          </p:cNvSpPr>
          <p:nvPr>
            <p:ph idx="1"/>
          </p:nvPr>
        </p:nvSpPr>
        <p:spPr>
          <a:xfrm>
            <a:off x="555625" y="3756750"/>
            <a:ext cx="11199283" cy="2021020"/>
          </a:xfrm>
        </p:spPr>
        <p:txBody>
          <a:bodyPr/>
          <a:lstStyle/>
          <a:p>
            <a:r>
              <a:rPr lang="en-US" dirty="0"/>
              <a:t>But it took a long time</a:t>
            </a:r>
          </a:p>
          <a:p>
            <a:r>
              <a:rPr lang="en-US" dirty="0"/>
              <a:t>And several sites ran into problems along the way</a:t>
            </a:r>
          </a:p>
          <a:p>
            <a:pPr marL="457200" lvl="1" indent="0">
              <a:buNone/>
            </a:pPr>
            <a:r>
              <a:rPr lang="en-US" dirty="0"/>
              <a:t>(mainly with memory tracking due to </a:t>
            </a:r>
            <a:r>
              <a:rPr lang="en-US" dirty="0" err="1"/>
              <a:t>cgroups</a:t>
            </a:r>
            <a:r>
              <a:rPr lang="en-US" dirty="0"/>
              <a:t> -&gt; </a:t>
            </a:r>
            <a:r>
              <a:rPr lang="en-US" dirty="0" err="1"/>
              <a:t>cgroup</a:t>
            </a:r>
            <a:r>
              <a:rPr lang="en-US" dirty="0"/>
              <a:t> 2)</a:t>
            </a:r>
          </a:p>
          <a:p>
            <a:r>
              <a:rPr lang="en-US" dirty="0">
                <a:solidFill>
                  <a:srgbClr val="FF0000"/>
                </a:solidFill>
              </a:rPr>
              <a:t>And two weeks ago, Enterprise Linux 10 was released!</a:t>
            </a:r>
          </a:p>
          <a:p>
            <a:endParaRPr lang="en-US" dirty="0"/>
          </a:p>
        </p:txBody>
      </p:sp>
      <p:sp>
        <p:nvSpPr>
          <p:cNvPr id="4" name="Slide Number Placeholder 3">
            <a:extLst>
              <a:ext uri="{FF2B5EF4-FFF2-40B4-BE49-F238E27FC236}">
                <a16:creationId xmlns:a16="http://schemas.microsoft.com/office/drawing/2014/main" id="{82C954C9-5FCC-6D0A-8C33-A4E4A5151871}"/>
              </a:ext>
            </a:extLst>
          </p:cNvPr>
          <p:cNvSpPr>
            <a:spLocks noGrp="1"/>
          </p:cNvSpPr>
          <p:nvPr>
            <p:ph type="sldNum" sz="quarter" idx="10"/>
          </p:nvPr>
        </p:nvSpPr>
        <p:spPr/>
        <p:txBody>
          <a:bodyPr/>
          <a:lstStyle/>
          <a:p>
            <a:fld id="{A112ED7D-98F8-4F4F-A793-74ECB7F395DA}" type="slidenum">
              <a:rPr lang="en-US" altLang="en-US" smtClean="0"/>
              <a:pPr/>
              <a:t>27</a:t>
            </a:fld>
            <a:endParaRPr lang="en-US" altLang="en-US" dirty="0"/>
          </a:p>
        </p:txBody>
      </p:sp>
      <p:pic>
        <p:nvPicPr>
          <p:cNvPr id="5" name="Graphic 4" descr="Happy face with missing teeth">
            <a:extLst>
              <a:ext uri="{FF2B5EF4-FFF2-40B4-BE49-F238E27FC236}">
                <a16:creationId xmlns:a16="http://schemas.microsoft.com/office/drawing/2014/main" id="{4BA7F3F1-2181-B2C7-9BB4-FBA0636894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97357" y="204714"/>
            <a:ext cx="3526309" cy="3953741"/>
          </a:xfrm>
          <a:prstGeom prst="rect">
            <a:avLst/>
          </a:prstGeom>
        </p:spPr>
      </p:pic>
      <p:sp>
        <p:nvSpPr>
          <p:cNvPr id="7" name="Title 2">
            <a:extLst>
              <a:ext uri="{FF2B5EF4-FFF2-40B4-BE49-F238E27FC236}">
                <a16:creationId xmlns:a16="http://schemas.microsoft.com/office/drawing/2014/main" id="{E4197A06-00D8-3309-7EC3-B698687D294C}"/>
              </a:ext>
            </a:extLst>
          </p:cNvPr>
          <p:cNvSpPr>
            <a:spLocks noGrp="1"/>
          </p:cNvSpPr>
          <p:nvPr>
            <p:ph type="title"/>
          </p:nvPr>
        </p:nvSpPr>
        <p:spPr>
          <a:xfrm>
            <a:off x="0" y="165830"/>
            <a:ext cx="12192000" cy="914400"/>
          </a:xfrm>
        </p:spPr>
        <p:txBody>
          <a:bodyPr/>
          <a:lstStyle/>
          <a:p>
            <a:r>
              <a:rPr lang="en-US" sz="2800" dirty="0"/>
              <a:t>At long last, Enterprise Linux 9</a:t>
            </a:r>
            <a:br>
              <a:rPr lang="en-US" sz="2800" dirty="0"/>
            </a:br>
            <a:r>
              <a:rPr lang="en-US" sz="2800" dirty="0"/>
              <a:t>support in HTCSS is happy!</a:t>
            </a:r>
          </a:p>
        </p:txBody>
      </p:sp>
    </p:spTree>
    <p:extLst>
      <p:ext uri="{BB962C8B-B14F-4D97-AF65-F5344CB8AC3E}">
        <p14:creationId xmlns:p14="http://schemas.microsoft.com/office/powerpoint/2010/main" val="3098903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EB2A7-AF17-343F-8B17-D1BF0A3F866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52E11A2-FC61-A31B-E51F-3EA11878C349}"/>
              </a:ext>
            </a:extLst>
          </p:cNvPr>
          <p:cNvSpPr>
            <a:spLocks noGrp="1"/>
          </p:cNvSpPr>
          <p:nvPr>
            <p:ph type="title"/>
          </p:nvPr>
        </p:nvSpPr>
        <p:spPr>
          <a:xfrm>
            <a:off x="-59267" y="194733"/>
            <a:ext cx="12192000" cy="914400"/>
          </a:xfrm>
        </p:spPr>
        <p:txBody>
          <a:bodyPr/>
          <a:lstStyle/>
          <a:p>
            <a:r>
              <a:rPr lang="en-US" dirty="0"/>
              <a:t>What went wrong?</a:t>
            </a:r>
            <a:br>
              <a:rPr lang="en-US" dirty="0"/>
            </a:br>
            <a:r>
              <a:rPr lang="en-US" dirty="0"/>
              <a:t>How can we do better with EL 10?</a:t>
            </a:r>
          </a:p>
        </p:txBody>
      </p:sp>
      <p:sp>
        <p:nvSpPr>
          <p:cNvPr id="4" name="Slide Number Placeholder 3">
            <a:extLst>
              <a:ext uri="{FF2B5EF4-FFF2-40B4-BE49-F238E27FC236}">
                <a16:creationId xmlns:a16="http://schemas.microsoft.com/office/drawing/2014/main" id="{7B22FBEC-94FB-FAE6-1E6F-CF9EED4EF8A1}"/>
              </a:ext>
            </a:extLst>
          </p:cNvPr>
          <p:cNvSpPr>
            <a:spLocks noGrp="1"/>
          </p:cNvSpPr>
          <p:nvPr>
            <p:ph type="sldNum" sz="quarter" idx="10"/>
          </p:nvPr>
        </p:nvSpPr>
        <p:spPr/>
        <p:txBody>
          <a:bodyPr/>
          <a:lstStyle/>
          <a:p>
            <a:fld id="{A112ED7D-98F8-4F4F-A793-74ECB7F395DA}" type="slidenum">
              <a:rPr lang="en-US" altLang="en-US" smtClean="0"/>
              <a:pPr/>
              <a:t>28</a:t>
            </a:fld>
            <a:endParaRPr lang="en-US" altLang="en-US" dirty="0"/>
          </a:p>
        </p:txBody>
      </p:sp>
      <p:grpSp>
        <p:nvGrpSpPr>
          <p:cNvPr id="8" name="Group 7">
            <a:extLst>
              <a:ext uri="{FF2B5EF4-FFF2-40B4-BE49-F238E27FC236}">
                <a16:creationId xmlns:a16="http://schemas.microsoft.com/office/drawing/2014/main" id="{2853D61B-9723-A140-4572-14D74CC15DA2}"/>
              </a:ext>
            </a:extLst>
          </p:cNvPr>
          <p:cNvGrpSpPr/>
          <p:nvPr/>
        </p:nvGrpSpPr>
        <p:grpSpPr>
          <a:xfrm>
            <a:off x="782635" y="1299358"/>
            <a:ext cx="10304995" cy="3734349"/>
            <a:chOff x="1642294" y="1085939"/>
            <a:chExt cx="9736667" cy="3528397"/>
          </a:xfrm>
        </p:grpSpPr>
        <p:pic>
          <p:nvPicPr>
            <p:cNvPr id="6" name="Picture 5">
              <a:extLst>
                <a:ext uri="{FF2B5EF4-FFF2-40B4-BE49-F238E27FC236}">
                  <a16:creationId xmlns:a16="http://schemas.microsoft.com/office/drawing/2014/main" id="{5E1746A3-FA05-972C-139B-640F1F0B1151}"/>
                </a:ext>
              </a:extLst>
            </p:cNvPr>
            <p:cNvPicPr>
              <a:picLocks noChangeAspect="1"/>
            </p:cNvPicPr>
            <p:nvPr/>
          </p:nvPicPr>
          <p:blipFill>
            <a:blip r:embed="rId2"/>
            <a:stretch>
              <a:fillRect/>
            </a:stretch>
          </p:blipFill>
          <p:spPr>
            <a:xfrm>
              <a:off x="1642294" y="1085939"/>
              <a:ext cx="9736667" cy="3528397"/>
            </a:xfrm>
            <a:prstGeom prst="rect">
              <a:avLst/>
            </a:prstGeom>
          </p:spPr>
        </p:pic>
        <p:sp>
          <p:nvSpPr>
            <p:cNvPr id="7" name="Rectangle 6">
              <a:extLst>
                <a:ext uri="{FF2B5EF4-FFF2-40B4-BE49-F238E27FC236}">
                  <a16:creationId xmlns:a16="http://schemas.microsoft.com/office/drawing/2014/main" id="{BE14F27B-47F5-0C57-6D97-C19DB25114D2}"/>
                </a:ext>
              </a:extLst>
            </p:cNvPr>
            <p:cNvSpPr/>
            <p:nvPr/>
          </p:nvSpPr>
          <p:spPr bwMode="auto">
            <a:xfrm>
              <a:off x="2633133" y="4030133"/>
              <a:ext cx="6697134" cy="52493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a typeface="ＭＳ Ｐゴシック" charset="0"/>
              </a:endParaRPr>
            </a:p>
          </p:txBody>
        </p:sp>
      </p:grpSp>
    </p:spTree>
    <p:extLst>
      <p:ext uri="{BB962C8B-B14F-4D97-AF65-F5344CB8AC3E}">
        <p14:creationId xmlns:p14="http://schemas.microsoft.com/office/powerpoint/2010/main" val="3278375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32981C-6F83-62F4-3E24-053D0A0C1481}"/>
              </a:ext>
            </a:extLst>
          </p:cNvPr>
          <p:cNvGrpSpPr/>
          <p:nvPr/>
        </p:nvGrpSpPr>
        <p:grpSpPr>
          <a:xfrm>
            <a:off x="782635" y="1299358"/>
            <a:ext cx="10304995" cy="3734349"/>
            <a:chOff x="1642294" y="1085939"/>
            <a:chExt cx="9736667" cy="3528397"/>
          </a:xfrm>
        </p:grpSpPr>
        <p:pic>
          <p:nvPicPr>
            <p:cNvPr id="6" name="Picture 5">
              <a:extLst>
                <a:ext uri="{FF2B5EF4-FFF2-40B4-BE49-F238E27FC236}">
                  <a16:creationId xmlns:a16="http://schemas.microsoft.com/office/drawing/2014/main" id="{0A73A86C-93C7-F005-A67D-78AC30890C3C}"/>
                </a:ext>
              </a:extLst>
            </p:cNvPr>
            <p:cNvPicPr>
              <a:picLocks noChangeAspect="1"/>
            </p:cNvPicPr>
            <p:nvPr/>
          </p:nvPicPr>
          <p:blipFill>
            <a:blip r:embed="rId2"/>
            <a:stretch>
              <a:fillRect/>
            </a:stretch>
          </p:blipFill>
          <p:spPr>
            <a:xfrm>
              <a:off x="1642294" y="1085939"/>
              <a:ext cx="9736667" cy="3528397"/>
            </a:xfrm>
            <a:prstGeom prst="rect">
              <a:avLst/>
            </a:prstGeom>
          </p:spPr>
        </p:pic>
        <p:sp>
          <p:nvSpPr>
            <p:cNvPr id="7" name="Rectangle 6">
              <a:extLst>
                <a:ext uri="{FF2B5EF4-FFF2-40B4-BE49-F238E27FC236}">
                  <a16:creationId xmlns:a16="http://schemas.microsoft.com/office/drawing/2014/main" id="{272511DD-A1BB-353D-1F3C-23108322CCED}"/>
                </a:ext>
              </a:extLst>
            </p:cNvPr>
            <p:cNvSpPr/>
            <p:nvPr/>
          </p:nvSpPr>
          <p:spPr bwMode="auto">
            <a:xfrm>
              <a:off x="2633133" y="4030133"/>
              <a:ext cx="6697134" cy="52493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a typeface="ＭＳ Ｐゴシック" charset="0"/>
              </a:endParaRPr>
            </a:p>
          </p:txBody>
        </p:sp>
      </p:grpSp>
      <p:sp>
        <p:nvSpPr>
          <p:cNvPr id="4" name="Slide Number Placeholder 3">
            <a:extLst>
              <a:ext uri="{FF2B5EF4-FFF2-40B4-BE49-F238E27FC236}">
                <a16:creationId xmlns:a16="http://schemas.microsoft.com/office/drawing/2014/main" id="{533E2B54-B262-8E1B-512A-C8730DF95D74}"/>
              </a:ext>
            </a:extLst>
          </p:cNvPr>
          <p:cNvSpPr>
            <a:spLocks noGrp="1"/>
          </p:cNvSpPr>
          <p:nvPr>
            <p:ph type="sldNum" sz="quarter" idx="10"/>
          </p:nvPr>
        </p:nvSpPr>
        <p:spPr/>
        <p:txBody>
          <a:bodyPr/>
          <a:lstStyle/>
          <a:p>
            <a:fld id="{A112ED7D-98F8-4F4F-A793-74ECB7F395DA}" type="slidenum">
              <a:rPr lang="en-US" altLang="en-US" smtClean="0"/>
              <a:pPr/>
              <a:t>29</a:t>
            </a:fld>
            <a:endParaRPr lang="en-US" altLang="en-US" dirty="0"/>
          </a:p>
        </p:txBody>
      </p:sp>
      <p:pic>
        <p:nvPicPr>
          <p:cNvPr id="10" name="Picture 9" descr="A set of cartoon eyes&#10;&#10;AI-generated content may be incorrect.">
            <a:extLst>
              <a:ext uri="{FF2B5EF4-FFF2-40B4-BE49-F238E27FC236}">
                <a16:creationId xmlns:a16="http://schemas.microsoft.com/office/drawing/2014/main" id="{DB3E21AB-3F3E-0CF8-EE58-252FEA40F2A3}"/>
              </a:ext>
            </a:extLst>
          </p:cNvPr>
          <p:cNvPicPr>
            <a:picLocks noChangeAspect="1"/>
          </p:cNvPicPr>
          <p:nvPr/>
        </p:nvPicPr>
        <p:blipFill>
          <a:blip r:embed="rId3">
            <a:extLst>
              <a:ext uri="{837473B0-CC2E-450A-ABE3-18F120FF3D39}">
                <a1611:picAttrSrcUrl xmlns:a1611="http://schemas.microsoft.com/office/drawing/2016/11/main" r:id="rId4"/>
              </a:ext>
            </a:extLst>
          </a:blip>
          <a:srcRect l="64968" t="38200" b="35374"/>
          <a:stretch>
            <a:fillRect/>
          </a:stretch>
        </p:blipFill>
        <p:spPr>
          <a:xfrm>
            <a:off x="4143453" y="4431663"/>
            <a:ext cx="1867880" cy="1204088"/>
          </a:xfrm>
          <a:prstGeom prst="rect">
            <a:avLst/>
          </a:prstGeom>
        </p:spPr>
      </p:pic>
      <p:sp>
        <p:nvSpPr>
          <p:cNvPr id="11" name="Oval 10">
            <a:extLst>
              <a:ext uri="{FF2B5EF4-FFF2-40B4-BE49-F238E27FC236}">
                <a16:creationId xmlns:a16="http://schemas.microsoft.com/office/drawing/2014/main" id="{D4F9AC1D-0306-60D2-5DE9-6599A42B5C5B}"/>
              </a:ext>
            </a:extLst>
          </p:cNvPr>
          <p:cNvSpPr/>
          <p:nvPr/>
        </p:nvSpPr>
        <p:spPr bwMode="auto">
          <a:xfrm>
            <a:off x="4634520" y="3074531"/>
            <a:ext cx="3014133" cy="1439334"/>
          </a:xfrm>
          <a:custGeom>
            <a:avLst/>
            <a:gdLst>
              <a:gd name="connsiteX0" fmla="*/ 0 w 3014133"/>
              <a:gd name="connsiteY0" fmla="*/ 719667 h 1439334"/>
              <a:gd name="connsiteX1" fmla="*/ 1507067 w 3014133"/>
              <a:gd name="connsiteY1" fmla="*/ 0 h 1439334"/>
              <a:gd name="connsiteX2" fmla="*/ 3014134 w 3014133"/>
              <a:gd name="connsiteY2" fmla="*/ 719667 h 1439334"/>
              <a:gd name="connsiteX3" fmla="*/ 1507067 w 3014133"/>
              <a:gd name="connsiteY3" fmla="*/ 1439334 h 1439334"/>
              <a:gd name="connsiteX4" fmla="*/ 0 w 3014133"/>
              <a:gd name="connsiteY4" fmla="*/ 719667 h 143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133" h="1439334" extrusionOk="0">
                <a:moveTo>
                  <a:pt x="0" y="719667"/>
                </a:moveTo>
                <a:cubicBezTo>
                  <a:pt x="-11726" y="289427"/>
                  <a:pt x="673198" y="-18678"/>
                  <a:pt x="1507067" y="0"/>
                </a:cubicBezTo>
                <a:cubicBezTo>
                  <a:pt x="2297360" y="-10182"/>
                  <a:pt x="2980816" y="328482"/>
                  <a:pt x="3014134" y="719667"/>
                </a:cubicBezTo>
                <a:cubicBezTo>
                  <a:pt x="3084282" y="1265527"/>
                  <a:pt x="2370170" y="1426551"/>
                  <a:pt x="1507067" y="1439334"/>
                </a:cubicBezTo>
                <a:cubicBezTo>
                  <a:pt x="762060" y="1443466"/>
                  <a:pt x="5304" y="1177727"/>
                  <a:pt x="0" y="719667"/>
                </a:cubicBezTo>
                <a:close/>
              </a:path>
            </a:pathLst>
          </a:custGeom>
          <a:noFill/>
          <a:ln w="57150" cap="flat" cmpd="sng" algn="ctr">
            <a:solidFill>
              <a:schemeClr val="accent1"/>
            </a:solidFill>
            <a:prstDash val="solid"/>
            <a:round/>
            <a:headEnd type="none" w="med" len="med"/>
            <a:tailEnd type="none" w="med" len="med"/>
            <a:extLst>
              <a:ext uri="{C807C97D-BFC1-408E-A445-0C87EB9F89A2}">
                <ask:lineSketchStyleProps xmlns:ask="http://schemas.microsoft.com/office/drawing/2018/sketchyshapes" sd="264327539">
                  <a:prstGeom prst="ellipse">
                    <a:avLst/>
                  </a:prstGeom>
                  <ask:type>
                    <ask:lineSketchFreehand/>
                  </ask:type>
                </ask:lineSketchStyleProps>
              </a:ext>
            </a:extLst>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a typeface="ＭＳ Ｐゴシック" charset="0"/>
            </a:endParaRPr>
          </a:p>
        </p:txBody>
      </p:sp>
      <p:sp>
        <p:nvSpPr>
          <p:cNvPr id="13" name="Title 2">
            <a:extLst>
              <a:ext uri="{FF2B5EF4-FFF2-40B4-BE49-F238E27FC236}">
                <a16:creationId xmlns:a16="http://schemas.microsoft.com/office/drawing/2014/main" id="{AF68D657-01C6-B142-B0AA-4AE4CFB29E88}"/>
              </a:ext>
            </a:extLst>
          </p:cNvPr>
          <p:cNvSpPr>
            <a:spLocks noGrp="1"/>
          </p:cNvSpPr>
          <p:nvPr>
            <p:ph type="title"/>
          </p:nvPr>
        </p:nvSpPr>
        <p:spPr>
          <a:xfrm>
            <a:off x="-59267" y="194733"/>
            <a:ext cx="12192000" cy="914400"/>
          </a:xfrm>
        </p:spPr>
        <p:txBody>
          <a:bodyPr/>
          <a:lstStyle/>
          <a:p>
            <a:r>
              <a:rPr lang="en-US" dirty="0"/>
              <a:t>What went wrong?</a:t>
            </a:r>
            <a:br>
              <a:rPr lang="en-US" dirty="0"/>
            </a:br>
            <a:r>
              <a:rPr lang="en-US" dirty="0"/>
              <a:t>How can we do better with EL 10?</a:t>
            </a:r>
          </a:p>
        </p:txBody>
      </p:sp>
    </p:spTree>
    <p:extLst>
      <p:ext uri="{BB962C8B-B14F-4D97-AF65-F5344CB8AC3E}">
        <p14:creationId xmlns:p14="http://schemas.microsoft.com/office/powerpoint/2010/main" val="149983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05DBF0-9A86-9DEE-8C1E-65EC32560E93}"/>
              </a:ext>
            </a:extLst>
          </p:cNvPr>
          <p:cNvSpPr>
            <a:spLocks noGrp="1"/>
          </p:cNvSpPr>
          <p:nvPr>
            <p:ph idx="1"/>
          </p:nvPr>
        </p:nvSpPr>
        <p:spPr>
          <a:xfrm>
            <a:off x="496358" y="737616"/>
            <a:ext cx="11199283" cy="4227513"/>
          </a:xfrm>
        </p:spPr>
        <p:txBody>
          <a:bodyPr/>
          <a:lstStyle/>
          <a:p>
            <a:r>
              <a:rPr lang="en-US" dirty="0"/>
              <a:t>New Major version each summer</a:t>
            </a:r>
          </a:p>
          <a:p>
            <a:r>
              <a:rPr lang="en-US" dirty="0"/>
              <a:t>Major Version number = year of release (23, 24, 25, …)</a:t>
            </a:r>
          </a:p>
          <a:p>
            <a:r>
              <a:rPr lang="en-US" dirty="0"/>
              <a:t>Two release series for each major version:</a:t>
            </a:r>
          </a:p>
          <a:p>
            <a:pPr lvl="1"/>
            <a:r>
              <a:rPr lang="en-US" dirty="0">
                <a:solidFill>
                  <a:srgbClr val="FF0000"/>
                </a:solidFill>
              </a:rPr>
              <a:t>LTS</a:t>
            </a:r>
            <a:r>
              <a:rPr lang="en-US" dirty="0"/>
              <a:t> ("Long Term Support") Channel: </a:t>
            </a:r>
            <a:r>
              <a:rPr lang="en-US" i="1" dirty="0"/>
              <a:t>only bug fixes, please! </a:t>
            </a:r>
          </a:p>
          <a:p>
            <a:pPr lvl="1"/>
            <a:r>
              <a:rPr lang="en-US" dirty="0">
                <a:solidFill>
                  <a:srgbClr val="FF0000"/>
                </a:solidFill>
              </a:rPr>
              <a:t>Feature</a:t>
            </a:r>
            <a:r>
              <a:rPr lang="en-US" dirty="0"/>
              <a:t> Channel: </a:t>
            </a:r>
            <a:r>
              <a:rPr lang="en-US" i="1" dirty="0"/>
              <a:t>gimme the latest greatest features!</a:t>
            </a:r>
          </a:p>
          <a:p>
            <a:r>
              <a:rPr lang="en-US" dirty="0"/>
              <a:t>The two most recent LTS series will be supported e.g. </a:t>
            </a:r>
          </a:p>
          <a:p>
            <a:pPr lvl="1"/>
            <a:r>
              <a:rPr lang="en-US" sz="2400" dirty="0"/>
              <a:t>In Q3 2025: Version 25.0.x will be released. </a:t>
            </a:r>
            <a:r>
              <a:rPr lang="en-US" sz="2400" i="1" dirty="0">
                <a:solidFill>
                  <a:srgbClr val="FF0000"/>
                </a:solidFill>
              </a:rPr>
              <a:t>Support for v24.0.x and v25.0.x; support for 23.0.x will end.</a:t>
            </a:r>
          </a:p>
          <a:p>
            <a:pPr lvl="1"/>
            <a:endParaRPr lang="en-US" dirty="0"/>
          </a:p>
        </p:txBody>
      </p:sp>
      <p:sp>
        <p:nvSpPr>
          <p:cNvPr id="3" name="Title 2">
            <a:extLst>
              <a:ext uri="{FF2B5EF4-FFF2-40B4-BE49-F238E27FC236}">
                <a16:creationId xmlns:a16="http://schemas.microsoft.com/office/drawing/2014/main" id="{E4B6C2E9-01FC-64D3-A922-44894693D393}"/>
              </a:ext>
            </a:extLst>
          </p:cNvPr>
          <p:cNvSpPr>
            <a:spLocks noGrp="1"/>
          </p:cNvSpPr>
          <p:nvPr>
            <p:ph type="title"/>
          </p:nvPr>
        </p:nvSpPr>
        <p:spPr/>
        <p:txBody>
          <a:bodyPr/>
          <a:lstStyle/>
          <a:p>
            <a:r>
              <a:rPr lang="en-US" dirty="0"/>
              <a:t>Release Numbering Scheme</a:t>
            </a:r>
          </a:p>
        </p:txBody>
      </p:sp>
      <p:sp>
        <p:nvSpPr>
          <p:cNvPr id="4" name="Slide Number Placeholder 3">
            <a:extLst>
              <a:ext uri="{FF2B5EF4-FFF2-40B4-BE49-F238E27FC236}">
                <a16:creationId xmlns:a16="http://schemas.microsoft.com/office/drawing/2014/main" id="{7949F20E-EE13-EBBA-8C70-63D8E8495A68}"/>
              </a:ext>
            </a:extLst>
          </p:cNvPr>
          <p:cNvSpPr>
            <a:spLocks noGrp="1"/>
          </p:cNvSpPr>
          <p:nvPr>
            <p:ph type="sldNum" sz="quarter" idx="10"/>
          </p:nvPr>
        </p:nvSpPr>
        <p:spPr/>
        <p:txBody>
          <a:bodyPr/>
          <a:lstStyle/>
          <a:p>
            <a:fld id="{A112ED7D-98F8-4F4F-A793-74ECB7F395DA}" type="slidenum">
              <a:rPr lang="en-US" altLang="en-US" smtClean="0"/>
              <a:pPr/>
              <a:t>3</a:t>
            </a:fld>
            <a:endParaRPr lang="en-US" altLang="en-US" dirty="0"/>
          </a:p>
        </p:txBody>
      </p:sp>
    </p:spTree>
    <p:extLst>
      <p:ext uri="{BB962C8B-B14F-4D97-AF65-F5344CB8AC3E}">
        <p14:creationId xmlns:p14="http://schemas.microsoft.com/office/powerpoint/2010/main" val="3996396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CA087B-EDEB-8897-38BD-6D2BF712ACAC}"/>
              </a:ext>
            </a:extLst>
          </p:cNvPr>
          <p:cNvSpPr>
            <a:spLocks noGrp="1"/>
          </p:cNvSpPr>
          <p:nvPr>
            <p:ph idx="1"/>
          </p:nvPr>
        </p:nvSpPr>
        <p:spPr>
          <a:xfrm>
            <a:off x="429684" y="1355726"/>
            <a:ext cx="11199283" cy="4976835"/>
          </a:xfrm>
        </p:spPr>
        <p:txBody>
          <a:bodyPr/>
          <a:lstStyle/>
          <a:p>
            <a:pPr marL="0" indent="0">
              <a:buNone/>
            </a:pPr>
            <a:r>
              <a:rPr lang="en-US" dirty="0"/>
              <a:t>Last year talk about tracing..</a:t>
            </a:r>
          </a:p>
          <a:p>
            <a:pPr marL="0" indent="0">
              <a:buNone/>
            </a:pPr>
            <a:endParaRPr lang="en-US" dirty="0"/>
          </a:p>
          <a:p>
            <a:pPr marL="0" indent="0">
              <a:buNone/>
            </a:pPr>
            <a:endParaRPr lang="en-US" dirty="0"/>
          </a:p>
          <a:p>
            <a:pPr marL="0" indent="0">
              <a:buNone/>
            </a:pPr>
            <a:endParaRPr lang="en-US" dirty="0"/>
          </a:p>
          <a:p>
            <a:pPr marL="0" indent="0">
              <a:buNone/>
            </a:pPr>
            <a:r>
              <a:rPr lang="en-US" dirty="0"/>
              <a:t>We found </a:t>
            </a:r>
            <a:r>
              <a:rPr lang="en-US" dirty="0" err="1"/>
              <a:t>schedd</a:t>
            </a:r>
            <a:r>
              <a:rPr lang="en-US" dirty="0"/>
              <a:t> blocking writing to pipe..</a:t>
            </a:r>
          </a:p>
          <a:p>
            <a:pPr marL="0" indent="0">
              <a:buNone/>
            </a:pPr>
            <a:r>
              <a:rPr lang="en-US" dirty="0"/>
              <a:t>   (and fixed it)</a:t>
            </a:r>
          </a:p>
          <a:p>
            <a:pPr marL="0" indent="0">
              <a:buNone/>
            </a:pPr>
            <a:endParaRPr lang="en-US" dirty="0"/>
          </a:p>
        </p:txBody>
      </p:sp>
      <p:sp>
        <p:nvSpPr>
          <p:cNvPr id="3" name="Title 2">
            <a:extLst>
              <a:ext uri="{FF2B5EF4-FFF2-40B4-BE49-F238E27FC236}">
                <a16:creationId xmlns:a16="http://schemas.microsoft.com/office/drawing/2014/main" id="{6A8408EF-1D28-C840-DE52-81891456653A}"/>
              </a:ext>
            </a:extLst>
          </p:cNvPr>
          <p:cNvSpPr>
            <a:spLocks noGrp="1"/>
          </p:cNvSpPr>
          <p:nvPr>
            <p:ph type="title"/>
          </p:nvPr>
        </p:nvSpPr>
        <p:spPr/>
        <p:txBody>
          <a:bodyPr/>
          <a:lstStyle/>
          <a:p>
            <a:pPr algn="l"/>
            <a:r>
              <a:rPr lang="en-US" dirty="0"/>
              <a:t>Tracing and its results…        </a:t>
            </a:r>
          </a:p>
        </p:txBody>
      </p:sp>
      <p:pic>
        <p:nvPicPr>
          <p:cNvPr id="4" name="Picture 3">
            <a:extLst>
              <a:ext uri="{FF2B5EF4-FFF2-40B4-BE49-F238E27FC236}">
                <a16:creationId xmlns:a16="http://schemas.microsoft.com/office/drawing/2014/main" id="{4D429669-F7A5-BE55-ABFA-511326D3CBFE}"/>
              </a:ext>
            </a:extLst>
          </p:cNvPr>
          <p:cNvPicPr>
            <a:picLocks noChangeAspect="1"/>
          </p:cNvPicPr>
          <p:nvPr/>
        </p:nvPicPr>
        <p:blipFill>
          <a:blip r:embed="rId2"/>
          <a:stretch>
            <a:fillRect/>
          </a:stretch>
        </p:blipFill>
        <p:spPr>
          <a:xfrm>
            <a:off x="7520595" y="1061743"/>
            <a:ext cx="4572396" cy="2571973"/>
          </a:xfrm>
          <a:prstGeom prst="rect">
            <a:avLst/>
          </a:prstGeom>
          <a:ln>
            <a:solidFill>
              <a:schemeClr val="tx1"/>
            </a:solidFill>
          </a:ln>
        </p:spPr>
      </p:pic>
    </p:spTree>
    <p:extLst>
      <p:ext uri="{BB962C8B-B14F-4D97-AF65-F5344CB8AC3E}">
        <p14:creationId xmlns:p14="http://schemas.microsoft.com/office/powerpoint/2010/main" val="4249628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614012-0F21-57BC-051B-658D0E4EC925}"/>
              </a:ext>
            </a:extLst>
          </p:cNvPr>
          <p:cNvPicPr>
            <a:picLocks noChangeAspect="1"/>
          </p:cNvPicPr>
          <p:nvPr/>
        </p:nvPicPr>
        <p:blipFill>
          <a:blip r:embed="rId2"/>
          <a:srcRect r="11111"/>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62592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1DBB7-FF7C-A556-CA5F-9FD157EAC7A3}"/>
              </a:ext>
            </a:extLst>
          </p:cNvPr>
          <p:cNvSpPr>
            <a:spLocks noGrp="1"/>
          </p:cNvSpPr>
          <p:nvPr>
            <p:ph type="title"/>
          </p:nvPr>
        </p:nvSpPr>
        <p:spPr/>
        <p:txBody>
          <a:bodyPr/>
          <a:lstStyle/>
          <a:p>
            <a:r>
              <a:rPr lang="en-US" dirty="0"/>
              <a:t>DAG File Checker Tool: </a:t>
            </a:r>
            <a:r>
              <a:rPr lang="en-US" dirty="0" err="1"/>
              <a:t>condor_dag_linter</a:t>
            </a:r>
            <a:endParaRPr lang="en-US" dirty="0"/>
          </a:p>
        </p:txBody>
      </p:sp>
      <p:sp>
        <p:nvSpPr>
          <p:cNvPr id="3" name="Content Placeholder 2">
            <a:extLst>
              <a:ext uri="{FF2B5EF4-FFF2-40B4-BE49-F238E27FC236}">
                <a16:creationId xmlns:a16="http://schemas.microsoft.com/office/drawing/2014/main" id="{4740E278-D657-B208-C9EF-A840A23CF68B}"/>
              </a:ext>
            </a:extLst>
          </p:cNvPr>
          <p:cNvSpPr>
            <a:spLocks noGrp="1"/>
          </p:cNvSpPr>
          <p:nvPr>
            <p:ph idx="1"/>
          </p:nvPr>
        </p:nvSpPr>
        <p:spPr/>
        <p:txBody>
          <a:bodyPr/>
          <a:lstStyle/>
          <a:p>
            <a:r>
              <a:rPr lang="en-US" dirty="0"/>
              <a:t>Under development (coming soon)</a:t>
            </a:r>
          </a:p>
          <a:p>
            <a:r>
              <a:rPr lang="en-US" dirty="0"/>
              <a:t>Good for checking the validity of a DAG file and getting some statistics back without having to place the DAG and dig through the </a:t>
            </a:r>
            <a:r>
              <a:rPr lang="en-US" dirty="0" err="1"/>
              <a:t>DAGMan</a:t>
            </a:r>
            <a:r>
              <a:rPr lang="en-US" dirty="0"/>
              <a:t> debug log file.</a:t>
            </a:r>
          </a:p>
          <a:p>
            <a:pPr lvl="1"/>
            <a:r>
              <a:rPr lang="en-US" dirty="0"/>
              <a:t>Check DAG file for various failures such as invalid DAG command  syntax or referencing undefined nodes.</a:t>
            </a:r>
          </a:p>
          <a:p>
            <a:pPr lvl="1"/>
            <a:r>
              <a:rPr lang="en-US" dirty="0"/>
              <a:t>Get statistics about a DAG such as the count of nodes and arcs in a given DAG.</a:t>
            </a:r>
          </a:p>
        </p:txBody>
      </p:sp>
    </p:spTree>
    <p:extLst>
      <p:ext uri="{BB962C8B-B14F-4D97-AF65-F5344CB8AC3E}">
        <p14:creationId xmlns:p14="http://schemas.microsoft.com/office/powerpoint/2010/main" val="659842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CA6534-377A-BA2C-7B72-FEE5D6E01990}"/>
              </a:ext>
            </a:extLst>
          </p:cNvPr>
          <p:cNvSpPr>
            <a:spLocks noGrp="1"/>
          </p:cNvSpPr>
          <p:nvPr>
            <p:ph idx="1"/>
          </p:nvPr>
        </p:nvSpPr>
        <p:spPr>
          <a:xfrm>
            <a:off x="496358" y="1315243"/>
            <a:ext cx="11199283" cy="4227513"/>
          </a:xfrm>
        </p:spPr>
        <p:txBody>
          <a:bodyPr/>
          <a:lstStyle/>
          <a:p>
            <a:r>
              <a:rPr lang="en-US" dirty="0"/>
              <a:t>Before…</a:t>
            </a:r>
          </a:p>
        </p:txBody>
      </p:sp>
      <p:sp>
        <p:nvSpPr>
          <p:cNvPr id="3" name="Title 2">
            <a:extLst>
              <a:ext uri="{FF2B5EF4-FFF2-40B4-BE49-F238E27FC236}">
                <a16:creationId xmlns:a16="http://schemas.microsoft.com/office/drawing/2014/main" id="{FDD71166-A173-A14B-7BBF-1D09D550826A}"/>
              </a:ext>
            </a:extLst>
          </p:cNvPr>
          <p:cNvSpPr>
            <a:spLocks noGrp="1"/>
          </p:cNvSpPr>
          <p:nvPr>
            <p:ph type="title"/>
          </p:nvPr>
        </p:nvSpPr>
        <p:spPr/>
        <p:txBody>
          <a:bodyPr/>
          <a:lstStyle/>
          <a:p>
            <a:r>
              <a:rPr lang="en-US" dirty="0"/>
              <a:t>From command-line…</a:t>
            </a:r>
          </a:p>
        </p:txBody>
      </p:sp>
      <p:sp>
        <p:nvSpPr>
          <p:cNvPr id="5" name="TextBox 4">
            <a:extLst>
              <a:ext uri="{FF2B5EF4-FFF2-40B4-BE49-F238E27FC236}">
                <a16:creationId xmlns:a16="http://schemas.microsoft.com/office/drawing/2014/main" id="{047342EF-D70E-F891-7120-4DF412F72BEF}"/>
              </a:ext>
            </a:extLst>
          </p:cNvPr>
          <p:cNvSpPr txBox="1"/>
          <p:nvPr/>
        </p:nvSpPr>
        <p:spPr>
          <a:xfrm>
            <a:off x="1228297" y="2740209"/>
            <a:ext cx="9735404" cy="830997"/>
          </a:xfrm>
          <a:prstGeom prst="rect">
            <a:avLst/>
          </a:prstGeom>
          <a:noFill/>
          <a:ln w="25400">
            <a:solidFill>
              <a:schemeClr val="tx1"/>
            </a:solidFill>
          </a:ln>
        </p:spPr>
        <p:txBody>
          <a:bodyPr wrap="square" rtlCol="0">
            <a:spAutoFit/>
          </a:bodyPr>
          <a:lstStyle/>
          <a:p>
            <a:r>
              <a:rPr lang="en-US" sz="2400" dirty="0">
                <a:latin typeface="Courier New" panose="02070309020205020404" pitchFamily="49" charset="0"/>
                <a:cs typeface="Courier New" panose="02070309020205020404" pitchFamily="49" charset="0"/>
              </a:rPr>
              <a:t>$ MY_DIR=</a:t>
            </a:r>
            <a:r>
              <a:rPr lang="en-US" sz="2400" dirty="0" err="1">
                <a:latin typeface="Courier New" panose="02070309020205020404" pitchFamily="49" charset="0"/>
                <a:cs typeface="Courier New" panose="02070309020205020404" pitchFamily="49" charset="0"/>
              </a:rPr>
              <a:t>dir</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my_command</a:t>
            </a:r>
            <a:r>
              <a:rPr lang="en-US" sz="2400" dirty="0">
                <a:latin typeface="Courier New" panose="02070309020205020404" pitchFamily="49" charset="0"/>
                <a:cs typeface="Courier New" panose="02070309020205020404" pitchFamily="49" charset="0"/>
              </a:rPr>
              <a:t> one two three &gt; out 2&gt; err</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669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E1B16-D9A9-4312-1513-0185E9D806F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2909CB-0ACA-1EF7-5309-2FD648FDA035}"/>
              </a:ext>
            </a:extLst>
          </p:cNvPr>
          <p:cNvSpPr>
            <a:spLocks noGrp="1"/>
          </p:cNvSpPr>
          <p:nvPr>
            <p:ph idx="1"/>
          </p:nvPr>
        </p:nvSpPr>
        <p:spPr>
          <a:xfrm>
            <a:off x="496358" y="1315243"/>
            <a:ext cx="11199283" cy="4227513"/>
          </a:xfrm>
        </p:spPr>
        <p:txBody>
          <a:bodyPr/>
          <a:lstStyle/>
          <a:p>
            <a:endParaRPr lang="en-US" dirty="0"/>
          </a:p>
        </p:txBody>
      </p:sp>
      <p:sp>
        <p:nvSpPr>
          <p:cNvPr id="3" name="Title 2">
            <a:extLst>
              <a:ext uri="{FF2B5EF4-FFF2-40B4-BE49-F238E27FC236}">
                <a16:creationId xmlns:a16="http://schemas.microsoft.com/office/drawing/2014/main" id="{0DD2F319-036A-4861-D62B-1C598064BC71}"/>
              </a:ext>
            </a:extLst>
          </p:cNvPr>
          <p:cNvSpPr>
            <a:spLocks noGrp="1"/>
          </p:cNvSpPr>
          <p:nvPr>
            <p:ph type="title"/>
          </p:nvPr>
        </p:nvSpPr>
        <p:spPr/>
        <p:txBody>
          <a:bodyPr/>
          <a:lstStyle/>
          <a:p>
            <a:r>
              <a:rPr lang="en-US" dirty="0"/>
              <a:t>From command-line… to submit file</a:t>
            </a:r>
          </a:p>
        </p:txBody>
      </p:sp>
      <p:sp>
        <p:nvSpPr>
          <p:cNvPr id="4" name="TextBox 3">
            <a:extLst>
              <a:ext uri="{FF2B5EF4-FFF2-40B4-BE49-F238E27FC236}">
                <a16:creationId xmlns:a16="http://schemas.microsoft.com/office/drawing/2014/main" id="{5D28F62F-02C6-0D81-26C8-FC7326561609}"/>
              </a:ext>
            </a:extLst>
          </p:cNvPr>
          <p:cNvSpPr txBox="1"/>
          <p:nvPr/>
        </p:nvSpPr>
        <p:spPr>
          <a:xfrm>
            <a:off x="2224585" y="2513164"/>
            <a:ext cx="7533564" cy="3046988"/>
          </a:xfrm>
          <a:prstGeom prst="rect">
            <a:avLst/>
          </a:prstGeom>
          <a:noFill/>
          <a:ln w="25400">
            <a:solidFill>
              <a:schemeClr val="tx1"/>
            </a:solidFill>
          </a:ln>
        </p:spPr>
        <p:txBody>
          <a:bodyPr wrap="square" rtlCol="0">
            <a:spAutoFit/>
          </a:bodyPr>
          <a:lstStyle/>
          <a:p>
            <a:r>
              <a:rPr lang="en-US" sz="2400" dirty="0">
                <a:latin typeface="Courier New" panose="02070309020205020404" pitchFamily="49" charset="0"/>
                <a:cs typeface="Courier New" panose="02070309020205020404" pitchFamily="49" charset="0"/>
              </a:rPr>
              <a:t>Executable = </a:t>
            </a:r>
            <a:r>
              <a:rPr lang="en-US" sz="2400" dirty="0" err="1">
                <a:latin typeface="Courier New" panose="02070309020205020404" pitchFamily="49" charset="0"/>
                <a:cs typeface="Courier New" panose="02070309020205020404" pitchFamily="49" charset="0"/>
              </a:rPr>
              <a:t>my_command</a:t>
            </a:r>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Arguments  = one two three</a:t>
            </a:r>
          </a:p>
          <a:p>
            <a:r>
              <a:rPr lang="en-US" sz="2400" dirty="0">
                <a:latin typeface="Courier New" panose="02070309020205020404" pitchFamily="49" charset="0"/>
                <a:cs typeface="Courier New" panose="02070309020205020404" pitchFamily="49" charset="0"/>
              </a:rPr>
              <a:t>Output     = out</a:t>
            </a:r>
          </a:p>
          <a:p>
            <a:r>
              <a:rPr lang="en-US" sz="2400" dirty="0">
                <a:latin typeface="Courier New" panose="02070309020205020404" pitchFamily="49" charset="0"/>
                <a:cs typeface="Courier New" panose="02070309020205020404" pitchFamily="49" charset="0"/>
              </a:rPr>
              <a:t>Error      = err</a:t>
            </a:r>
          </a:p>
          <a:p>
            <a:r>
              <a:rPr lang="en-US" sz="2400" dirty="0">
                <a:latin typeface="Courier New" panose="02070309020205020404" pitchFamily="49" charset="0"/>
                <a:cs typeface="Courier New" panose="02070309020205020404" pitchFamily="49" charset="0"/>
              </a:rPr>
              <a:t>Environment= MY_DIR=</a:t>
            </a:r>
            <a:r>
              <a:rPr lang="en-US" sz="2400" dirty="0" err="1">
                <a:latin typeface="Courier New" panose="02070309020205020404" pitchFamily="49" charset="0"/>
                <a:cs typeface="Courier New" panose="02070309020205020404" pitchFamily="49" charset="0"/>
              </a:rPr>
              <a:t>dir</a:t>
            </a:r>
            <a:endParaRPr lang="en-US" sz="2400" dirty="0">
              <a:latin typeface="Courier New" panose="02070309020205020404" pitchFamily="49" charset="0"/>
              <a:cs typeface="Courier New" panose="02070309020205020404" pitchFamily="49" charset="0"/>
            </a:endParaRPr>
          </a:p>
          <a:p>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queue</a:t>
            </a:r>
          </a:p>
          <a:p>
            <a:r>
              <a:rPr lang="en-US" sz="24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1959949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D1F9F-AE7D-7627-8E51-867AB361482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1FD5E1-2799-5B93-42D0-80F826EE843C}"/>
              </a:ext>
            </a:extLst>
          </p:cNvPr>
          <p:cNvSpPr>
            <a:spLocks noGrp="1"/>
          </p:cNvSpPr>
          <p:nvPr>
            <p:ph idx="1"/>
          </p:nvPr>
        </p:nvSpPr>
        <p:spPr>
          <a:xfrm>
            <a:off x="496358" y="1315243"/>
            <a:ext cx="11199283" cy="4227513"/>
          </a:xfrm>
        </p:spPr>
        <p:txBody>
          <a:bodyPr/>
          <a:lstStyle/>
          <a:p>
            <a:r>
              <a:rPr lang="en-US" dirty="0"/>
              <a:t>With shell…</a:t>
            </a:r>
          </a:p>
        </p:txBody>
      </p:sp>
      <p:sp>
        <p:nvSpPr>
          <p:cNvPr id="3" name="Title 2">
            <a:extLst>
              <a:ext uri="{FF2B5EF4-FFF2-40B4-BE49-F238E27FC236}">
                <a16:creationId xmlns:a16="http://schemas.microsoft.com/office/drawing/2014/main" id="{B28B5745-C4EB-4925-21F1-1A051BC8B516}"/>
              </a:ext>
            </a:extLst>
          </p:cNvPr>
          <p:cNvSpPr>
            <a:spLocks noGrp="1"/>
          </p:cNvSpPr>
          <p:nvPr>
            <p:ph type="title"/>
          </p:nvPr>
        </p:nvSpPr>
        <p:spPr/>
        <p:txBody>
          <a:bodyPr/>
          <a:lstStyle/>
          <a:p>
            <a:r>
              <a:rPr lang="en-US" dirty="0"/>
              <a:t>New “Shell” submit command</a:t>
            </a:r>
          </a:p>
        </p:txBody>
      </p:sp>
      <p:sp>
        <p:nvSpPr>
          <p:cNvPr id="5" name="TextBox 4">
            <a:extLst>
              <a:ext uri="{FF2B5EF4-FFF2-40B4-BE49-F238E27FC236}">
                <a16:creationId xmlns:a16="http://schemas.microsoft.com/office/drawing/2014/main" id="{101B3DE6-8BCE-22BE-95C8-D0E023489061}"/>
              </a:ext>
            </a:extLst>
          </p:cNvPr>
          <p:cNvSpPr txBox="1"/>
          <p:nvPr/>
        </p:nvSpPr>
        <p:spPr>
          <a:xfrm>
            <a:off x="1228297" y="2740209"/>
            <a:ext cx="9735404" cy="830997"/>
          </a:xfrm>
          <a:prstGeom prst="rect">
            <a:avLst/>
          </a:prstGeom>
          <a:noFill/>
          <a:ln w="25400">
            <a:solidFill>
              <a:schemeClr val="tx1"/>
            </a:solidFill>
          </a:ln>
        </p:spPr>
        <p:txBody>
          <a:bodyPr wrap="square" rtlCol="0">
            <a:spAutoFit/>
          </a:bodyPr>
          <a:lstStyle/>
          <a:p>
            <a:r>
              <a:rPr lang="en-US" sz="2400" dirty="0">
                <a:latin typeface="Courier New" panose="02070309020205020404" pitchFamily="49" charset="0"/>
                <a:cs typeface="Courier New" panose="02070309020205020404" pitchFamily="49" charset="0"/>
              </a:rPr>
              <a:t>$ MY_DIR=</a:t>
            </a:r>
            <a:r>
              <a:rPr lang="en-US" sz="2400" dirty="0" err="1">
                <a:latin typeface="Courier New" panose="02070309020205020404" pitchFamily="49" charset="0"/>
                <a:cs typeface="Courier New" panose="02070309020205020404" pitchFamily="49" charset="0"/>
              </a:rPr>
              <a:t>dir</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my_command</a:t>
            </a:r>
            <a:r>
              <a:rPr lang="en-US" sz="2400" dirty="0">
                <a:latin typeface="Courier New" panose="02070309020205020404" pitchFamily="49" charset="0"/>
                <a:cs typeface="Courier New" panose="02070309020205020404" pitchFamily="49" charset="0"/>
              </a:rPr>
              <a:t> one two three &gt; out 2&gt; err</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98712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4C8A6-1BAC-70CD-60C6-7FE84E377C3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7658BA-165B-5E6D-3C58-B9557CBC8D39}"/>
              </a:ext>
            </a:extLst>
          </p:cNvPr>
          <p:cNvSpPr>
            <a:spLocks noGrp="1"/>
          </p:cNvSpPr>
          <p:nvPr>
            <p:ph idx="1"/>
          </p:nvPr>
        </p:nvSpPr>
        <p:spPr>
          <a:xfrm>
            <a:off x="496358" y="1315243"/>
            <a:ext cx="11199283" cy="4227513"/>
          </a:xfrm>
        </p:spPr>
        <p:txBody>
          <a:bodyPr/>
          <a:lstStyle/>
          <a:p>
            <a:endParaRPr lang="en-US" dirty="0"/>
          </a:p>
        </p:txBody>
      </p:sp>
      <p:sp>
        <p:nvSpPr>
          <p:cNvPr id="3" name="Title 2">
            <a:extLst>
              <a:ext uri="{FF2B5EF4-FFF2-40B4-BE49-F238E27FC236}">
                <a16:creationId xmlns:a16="http://schemas.microsoft.com/office/drawing/2014/main" id="{EEA0DFEA-F064-D85C-EBC1-E3C316E3933A}"/>
              </a:ext>
            </a:extLst>
          </p:cNvPr>
          <p:cNvSpPr>
            <a:spLocks noGrp="1"/>
          </p:cNvSpPr>
          <p:nvPr>
            <p:ph type="title"/>
          </p:nvPr>
        </p:nvSpPr>
        <p:spPr/>
        <p:txBody>
          <a:bodyPr/>
          <a:lstStyle/>
          <a:p>
            <a:r>
              <a:rPr lang="en-US" dirty="0"/>
              <a:t>New “Shell” submit command</a:t>
            </a:r>
          </a:p>
        </p:txBody>
      </p:sp>
      <p:sp>
        <p:nvSpPr>
          <p:cNvPr id="4" name="TextBox 3">
            <a:extLst>
              <a:ext uri="{FF2B5EF4-FFF2-40B4-BE49-F238E27FC236}">
                <a16:creationId xmlns:a16="http://schemas.microsoft.com/office/drawing/2014/main" id="{B593F8A7-69D9-DC52-9062-035A729FB5B3}"/>
              </a:ext>
            </a:extLst>
          </p:cNvPr>
          <p:cNvSpPr txBox="1"/>
          <p:nvPr/>
        </p:nvSpPr>
        <p:spPr>
          <a:xfrm>
            <a:off x="1050878" y="2513164"/>
            <a:ext cx="10644763" cy="1569660"/>
          </a:xfrm>
          <a:prstGeom prst="rect">
            <a:avLst/>
          </a:prstGeom>
          <a:noFill/>
          <a:ln w="25400">
            <a:solidFill>
              <a:schemeClr val="tx1"/>
            </a:solidFill>
          </a:ln>
        </p:spPr>
        <p:txBody>
          <a:bodyPr wrap="square" rtlCol="0">
            <a:spAutoFit/>
          </a:bodyPr>
          <a:lstStyle/>
          <a:p>
            <a:r>
              <a:rPr lang="en-US" sz="2400" dirty="0">
                <a:latin typeface="Courier New" panose="02070309020205020404" pitchFamily="49" charset="0"/>
                <a:cs typeface="Courier New" panose="02070309020205020404" pitchFamily="49" charset="0"/>
              </a:rPr>
              <a:t>shell = MY_DIR=</a:t>
            </a:r>
            <a:r>
              <a:rPr lang="en-US" sz="2400" dirty="0" err="1">
                <a:latin typeface="Courier New" panose="02070309020205020404" pitchFamily="49" charset="0"/>
                <a:cs typeface="Courier New" panose="02070309020205020404" pitchFamily="49" charset="0"/>
              </a:rPr>
              <a:t>dir</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my_command</a:t>
            </a:r>
            <a:r>
              <a:rPr lang="en-US" sz="2400" dirty="0">
                <a:latin typeface="Courier New" panose="02070309020205020404" pitchFamily="49" charset="0"/>
                <a:cs typeface="Courier New" panose="02070309020205020404" pitchFamily="49" charset="0"/>
              </a:rPr>
              <a:t> one two three &gt; out 2&gt; err</a:t>
            </a:r>
          </a:p>
          <a:p>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queue</a:t>
            </a:r>
          </a:p>
          <a:p>
            <a:r>
              <a:rPr lang="en-US" sz="24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806878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6ED44D-7B4F-E96C-6C60-C7D74DED78A7}"/>
              </a:ext>
            </a:extLst>
          </p:cNvPr>
          <p:cNvSpPr>
            <a:spLocks noGrp="1"/>
          </p:cNvSpPr>
          <p:nvPr>
            <p:ph idx="1"/>
          </p:nvPr>
        </p:nvSpPr>
        <p:spPr/>
        <p:txBody>
          <a:bodyPr/>
          <a:lstStyle/>
          <a:p>
            <a:r>
              <a:rPr lang="en-US" dirty="0"/>
              <a:t>Use a list instead of a number; try the first, if resource exceeded, re-run with the next value.</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RequestMemory</a:t>
            </a:r>
            <a:r>
              <a:rPr lang="en-US" dirty="0">
                <a:latin typeface="Courier New" panose="02070309020205020404" pitchFamily="49" charset="0"/>
                <a:cs typeface="Courier New" panose="02070309020205020404" pitchFamily="49" charset="0"/>
              </a:rPr>
              <a:t> = 1000</a:t>
            </a:r>
            <a:r>
              <a:rPr lang="en-US">
                <a:latin typeface="Courier New" panose="02070309020205020404" pitchFamily="49" charset="0"/>
                <a:cs typeface="Courier New" panose="02070309020205020404" pitchFamily="49" charset="0"/>
              </a:rPr>
              <a:t>, 5000</a:t>
            </a:r>
          </a:p>
          <a:p>
            <a:pPr marL="0" indent="0">
              <a:buNone/>
            </a:pP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a:p>
            <a:endParaRPr lang="en-US" dirty="0"/>
          </a:p>
        </p:txBody>
      </p:sp>
      <p:sp>
        <p:nvSpPr>
          <p:cNvPr id="3" name="Title 2">
            <a:extLst>
              <a:ext uri="{FF2B5EF4-FFF2-40B4-BE49-F238E27FC236}">
                <a16:creationId xmlns:a16="http://schemas.microsoft.com/office/drawing/2014/main" id="{609773B5-7FCB-6BB5-8E38-EC8DD284DCC4}"/>
              </a:ext>
            </a:extLst>
          </p:cNvPr>
          <p:cNvSpPr>
            <a:spLocks noGrp="1"/>
          </p:cNvSpPr>
          <p:nvPr>
            <p:ph type="title"/>
          </p:nvPr>
        </p:nvSpPr>
        <p:spPr/>
        <p:txBody>
          <a:bodyPr/>
          <a:lstStyle/>
          <a:p>
            <a:r>
              <a:rPr lang="en-US" dirty="0"/>
              <a:t>Submit File Resources</a:t>
            </a:r>
          </a:p>
        </p:txBody>
      </p:sp>
      <p:sp>
        <p:nvSpPr>
          <p:cNvPr id="4" name="Slide Number Placeholder 3">
            <a:extLst>
              <a:ext uri="{FF2B5EF4-FFF2-40B4-BE49-F238E27FC236}">
                <a16:creationId xmlns:a16="http://schemas.microsoft.com/office/drawing/2014/main" id="{0EB5CD1A-E379-8528-B9B4-13BD7CF1FED8}"/>
              </a:ext>
            </a:extLst>
          </p:cNvPr>
          <p:cNvSpPr>
            <a:spLocks noGrp="1"/>
          </p:cNvSpPr>
          <p:nvPr>
            <p:ph type="sldNum" sz="quarter" idx="10"/>
          </p:nvPr>
        </p:nvSpPr>
        <p:spPr/>
        <p:txBody>
          <a:bodyPr/>
          <a:lstStyle/>
          <a:p>
            <a:fld id="{A112ED7D-98F8-4F4F-A793-74ECB7F395DA}" type="slidenum">
              <a:rPr lang="en-US" altLang="en-US" smtClean="0"/>
              <a:pPr/>
              <a:t>37</a:t>
            </a:fld>
            <a:endParaRPr lang="en-US" altLang="en-US" dirty="0"/>
          </a:p>
        </p:txBody>
      </p:sp>
    </p:spTree>
    <p:extLst>
      <p:ext uri="{BB962C8B-B14F-4D97-AF65-F5344CB8AC3E}">
        <p14:creationId xmlns:p14="http://schemas.microsoft.com/office/powerpoint/2010/main" val="3310986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EC0F4B-E54F-B827-0040-D1C30A8D8284}"/>
              </a:ext>
            </a:extLst>
          </p:cNvPr>
          <p:cNvPicPr>
            <a:picLocks noChangeAspect="1"/>
          </p:cNvPicPr>
          <p:nvPr/>
        </p:nvPicPr>
        <p:blipFill>
          <a:blip r:embed="rId2"/>
          <a:stretch>
            <a:fillRect/>
          </a:stretch>
        </p:blipFill>
        <p:spPr>
          <a:xfrm>
            <a:off x="762000" y="1011594"/>
            <a:ext cx="9917563" cy="4834811"/>
          </a:xfrm>
          <a:prstGeom prst="rect">
            <a:avLst/>
          </a:prstGeom>
          <a:noFill/>
        </p:spPr>
      </p:pic>
      <p:sp>
        <p:nvSpPr>
          <p:cNvPr id="9" name="Title 2">
            <a:extLst>
              <a:ext uri="{FF2B5EF4-FFF2-40B4-BE49-F238E27FC236}">
                <a16:creationId xmlns:a16="http://schemas.microsoft.com/office/drawing/2014/main" id="{5EEE54DF-2FC4-A362-C52A-47B5F4EB610A}"/>
              </a:ext>
            </a:extLst>
          </p:cNvPr>
          <p:cNvSpPr>
            <a:spLocks noGrp="1"/>
          </p:cNvSpPr>
          <p:nvPr>
            <p:ph type="title"/>
          </p:nvPr>
        </p:nvSpPr>
        <p:spPr>
          <a:xfrm>
            <a:off x="0" y="0"/>
            <a:ext cx="12192000" cy="914400"/>
          </a:xfrm>
        </p:spPr>
        <p:txBody>
          <a:bodyPr/>
          <a:lstStyle/>
          <a:p>
            <a:r>
              <a:rPr lang="en-US" dirty="0"/>
              <a:t>CE Dashboard</a:t>
            </a:r>
          </a:p>
        </p:txBody>
      </p:sp>
      <p:sp>
        <p:nvSpPr>
          <p:cNvPr id="2" name="Slide Number Placeholder 1">
            <a:extLst>
              <a:ext uri="{FF2B5EF4-FFF2-40B4-BE49-F238E27FC236}">
                <a16:creationId xmlns:a16="http://schemas.microsoft.com/office/drawing/2014/main" id="{03D7B497-3298-3A8B-FF0B-2B420C5D7C8D}"/>
              </a:ext>
            </a:extLst>
          </p:cNvPr>
          <p:cNvSpPr>
            <a:spLocks noGrp="1"/>
          </p:cNvSpPr>
          <p:nvPr>
            <p:ph type="sldNum" sz="quarter" idx="10"/>
          </p:nvPr>
        </p:nvSpPr>
        <p:spPr>
          <a:xfrm>
            <a:off x="4673600" y="6492880"/>
            <a:ext cx="2844800" cy="365125"/>
          </a:xfrm>
        </p:spPr>
        <p:txBody>
          <a:bodyPr wrap="square" anchor="ctr">
            <a:normAutofit/>
          </a:bodyPr>
          <a:lstStyle/>
          <a:p>
            <a:pPr>
              <a:spcAft>
                <a:spcPts val="600"/>
              </a:spcAft>
            </a:pPr>
            <a:fld id="{B377B610-C23B-4654-9A9B-90E751C4D594}" type="slidenum">
              <a:rPr lang="en-US" altLang="en-US" smtClean="0"/>
              <a:pPr>
                <a:spcAft>
                  <a:spcPts val="600"/>
                </a:spcAft>
              </a:pPr>
              <a:t>38</a:t>
            </a:fld>
            <a:endParaRPr lang="en-US" altLang="en-US"/>
          </a:p>
        </p:txBody>
      </p:sp>
    </p:spTree>
    <p:extLst>
      <p:ext uri="{BB962C8B-B14F-4D97-AF65-F5344CB8AC3E}">
        <p14:creationId xmlns:p14="http://schemas.microsoft.com/office/powerpoint/2010/main" val="453297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21AFFAD-517A-6904-D40C-FF5C7BF34905}"/>
            </a:ext>
          </a:extLst>
        </p:cNvPr>
        <p:cNvGrpSpPr/>
        <p:nvPr/>
      </p:nvGrpSpPr>
      <p:grpSpPr>
        <a:xfrm>
          <a:off x="0" y="0"/>
          <a:ext cx="0" cy="0"/>
          <a:chOff x="0" y="0"/>
          <a:chExt cx="0" cy="0"/>
        </a:xfrm>
      </p:grpSpPr>
      <p:sp>
        <p:nvSpPr>
          <p:cNvPr id="88" name="Google Shape;88;p13">
            <a:extLst>
              <a:ext uri="{FF2B5EF4-FFF2-40B4-BE49-F238E27FC236}">
                <a16:creationId xmlns:a16="http://schemas.microsoft.com/office/drawing/2014/main" id="{407CBC63-1E57-EAA3-B4E3-FA035BA0EDAD}"/>
              </a:ext>
            </a:extLst>
          </p:cNvPr>
          <p:cNvSpPr txBox="1">
            <a:spLocks noGrp="1"/>
          </p:cNvSpPr>
          <p:nvPr>
            <p:ph type="ctrTitle"/>
          </p:nvPr>
        </p:nvSpPr>
        <p:spPr>
          <a:xfrm>
            <a:off x="1619250" y="2781365"/>
            <a:ext cx="9144000" cy="129526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Helvetica Neue"/>
              <a:buNone/>
            </a:pPr>
            <a:r>
              <a:rPr lang="en-US" dirty="0"/>
              <a:t>CE Dashboard </a:t>
            </a:r>
            <a:br>
              <a:rPr lang="en-US" dirty="0"/>
            </a:br>
            <a:r>
              <a:rPr lang="en-US" dirty="0"/>
              <a:t>to </a:t>
            </a:r>
            <a:br>
              <a:rPr lang="en-US" dirty="0"/>
            </a:br>
            <a:r>
              <a:rPr lang="en-US" dirty="0"/>
              <a:t>CM Dashboard </a:t>
            </a:r>
            <a:br>
              <a:rPr lang="en-US" dirty="0"/>
            </a:br>
            <a:r>
              <a:rPr lang="en-US" dirty="0"/>
              <a:t>to</a:t>
            </a:r>
            <a:br>
              <a:rPr lang="en-US" dirty="0"/>
            </a:br>
            <a:r>
              <a:rPr lang="en-US" dirty="0"/>
              <a:t>Prometheus Exporter</a:t>
            </a:r>
            <a:endParaRPr dirty="0"/>
          </a:p>
        </p:txBody>
      </p:sp>
      <p:pic>
        <p:nvPicPr>
          <p:cNvPr id="3" name="Picture 2" descr="A black background with orange text&#10;&#10;Description automatically generated">
            <a:extLst>
              <a:ext uri="{FF2B5EF4-FFF2-40B4-BE49-F238E27FC236}">
                <a16:creationId xmlns:a16="http://schemas.microsoft.com/office/drawing/2014/main" id="{6D8FDC43-B475-B660-7151-14E97D9AA41E}"/>
              </a:ext>
            </a:extLst>
          </p:cNvPr>
          <p:cNvPicPr>
            <a:picLocks noChangeAspect="1"/>
          </p:cNvPicPr>
          <p:nvPr/>
        </p:nvPicPr>
        <p:blipFill>
          <a:blip r:embed="rId3"/>
          <a:stretch>
            <a:fillRect/>
          </a:stretch>
        </p:blipFill>
        <p:spPr>
          <a:xfrm>
            <a:off x="1287933" y="2653695"/>
            <a:ext cx="9806634" cy="5131969"/>
          </a:xfrm>
          <a:prstGeom prst="rect">
            <a:avLst/>
          </a:prstGeom>
        </p:spPr>
      </p:pic>
      <p:sp>
        <p:nvSpPr>
          <p:cNvPr id="2" name="Slide Number Placeholder 1">
            <a:extLst>
              <a:ext uri="{FF2B5EF4-FFF2-40B4-BE49-F238E27FC236}">
                <a16:creationId xmlns:a16="http://schemas.microsoft.com/office/drawing/2014/main" id="{4F697A0F-823B-C460-DE21-9596A9EADC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371497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ACDCF-BC26-74CE-124C-E1A9AC61A385}"/>
              </a:ext>
            </a:extLst>
          </p:cNvPr>
          <p:cNvSpPr>
            <a:spLocks noGrp="1"/>
          </p:cNvSpPr>
          <p:nvPr>
            <p:ph type="title"/>
          </p:nvPr>
        </p:nvSpPr>
        <p:spPr/>
        <p:txBody>
          <a:bodyPr/>
          <a:lstStyle/>
          <a:p>
            <a:r>
              <a:rPr lang="en-US" dirty="0"/>
              <a:t>Since HTC 24</a:t>
            </a:r>
          </a:p>
        </p:txBody>
      </p:sp>
      <p:sp>
        <p:nvSpPr>
          <p:cNvPr id="3" name="Slide Number Placeholder 2">
            <a:extLst>
              <a:ext uri="{FF2B5EF4-FFF2-40B4-BE49-F238E27FC236}">
                <a16:creationId xmlns:a16="http://schemas.microsoft.com/office/drawing/2014/main" id="{908F4256-EEA6-4EFF-F1CC-BCAFBC5B331F}"/>
              </a:ext>
            </a:extLst>
          </p:cNvPr>
          <p:cNvSpPr>
            <a:spLocks noGrp="1"/>
          </p:cNvSpPr>
          <p:nvPr>
            <p:ph type="sldNum" sz="quarter" idx="10"/>
          </p:nvPr>
        </p:nvSpPr>
        <p:spPr/>
        <p:txBody>
          <a:bodyPr/>
          <a:lstStyle/>
          <a:p>
            <a:fld id="{296919AD-8CC6-4D3E-873A-09FDF857086C}" type="slidenum">
              <a:rPr lang="en-US" altLang="en-US" smtClean="0"/>
              <a:pPr/>
              <a:t>4</a:t>
            </a:fld>
            <a:endParaRPr lang="en-US" altLang="en-US"/>
          </a:p>
        </p:txBody>
      </p:sp>
      <p:sp>
        <p:nvSpPr>
          <p:cNvPr id="4" name="TextBox 3">
            <a:extLst>
              <a:ext uri="{FF2B5EF4-FFF2-40B4-BE49-F238E27FC236}">
                <a16:creationId xmlns:a16="http://schemas.microsoft.com/office/drawing/2014/main" id="{FAD2C21D-D33A-0B3D-5741-BE12986B023A}"/>
              </a:ext>
            </a:extLst>
          </p:cNvPr>
          <p:cNvSpPr txBox="1"/>
          <p:nvPr/>
        </p:nvSpPr>
        <p:spPr>
          <a:xfrm>
            <a:off x="2362200" y="2428875"/>
            <a:ext cx="184731" cy="523220"/>
          </a:xfrm>
          <a:prstGeom prst="rect">
            <a:avLst/>
          </a:prstGeom>
          <a:noFill/>
        </p:spPr>
        <p:txBody>
          <a:bodyPr wrap="none" rtlCol="0">
            <a:spAutoFit/>
          </a:bodyPr>
          <a:lstStyle/>
          <a:p>
            <a:endParaRPr lang="en-US" dirty="0"/>
          </a:p>
        </p:txBody>
      </p:sp>
      <p:pic>
        <p:nvPicPr>
          <p:cNvPr id="6" name="Picture 5" descr="A screenshot of a computer">
            <a:extLst>
              <a:ext uri="{FF2B5EF4-FFF2-40B4-BE49-F238E27FC236}">
                <a16:creationId xmlns:a16="http://schemas.microsoft.com/office/drawing/2014/main" id="{EE81F36F-8C9C-2D6A-9EFC-8D10D784D12D}"/>
              </a:ext>
            </a:extLst>
          </p:cNvPr>
          <p:cNvPicPr>
            <a:picLocks noChangeAspect="1"/>
          </p:cNvPicPr>
          <p:nvPr/>
        </p:nvPicPr>
        <p:blipFill>
          <a:blip r:embed="rId2"/>
          <a:srcRect l="45187" t="35416" r="10032" b="48334"/>
          <a:stretch>
            <a:fillRect/>
          </a:stretch>
        </p:blipFill>
        <p:spPr>
          <a:xfrm>
            <a:off x="1133475" y="2203876"/>
            <a:ext cx="10147458" cy="2278798"/>
          </a:xfrm>
          <a:prstGeom prst="rect">
            <a:avLst/>
          </a:prstGeom>
        </p:spPr>
      </p:pic>
    </p:spTree>
    <p:extLst>
      <p:ext uri="{BB962C8B-B14F-4D97-AF65-F5344CB8AC3E}">
        <p14:creationId xmlns:p14="http://schemas.microsoft.com/office/powerpoint/2010/main" val="4029832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program&#10;&#10;AI-generated content may be incorrect.">
            <a:extLst>
              <a:ext uri="{FF2B5EF4-FFF2-40B4-BE49-F238E27FC236}">
                <a16:creationId xmlns:a16="http://schemas.microsoft.com/office/drawing/2014/main" id="{7EA2B40C-16D8-CCED-74CB-1AF689F5CE22}"/>
              </a:ext>
            </a:extLst>
          </p:cNvPr>
          <p:cNvPicPr>
            <a:picLocks noChangeAspect="1"/>
          </p:cNvPicPr>
          <p:nvPr/>
        </p:nvPicPr>
        <p:blipFill>
          <a:blip r:embed="rId2"/>
          <a:stretch>
            <a:fillRect/>
          </a:stretch>
        </p:blipFill>
        <p:spPr>
          <a:xfrm>
            <a:off x="120650" y="521462"/>
            <a:ext cx="11950700" cy="5138801"/>
          </a:xfrm>
          <a:prstGeom prst="rect">
            <a:avLst/>
          </a:prstGeom>
          <a:noFill/>
        </p:spPr>
      </p:pic>
      <p:sp>
        <p:nvSpPr>
          <p:cNvPr id="2" name="Slide Number Placeholder 1" hidden="1">
            <a:extLst>
              <a:ext uri="{FF2B5EF4-FFF2-40B4-BE49-F238E27FC236}">
                <a16:creationId xmlns:a16="http://schemas.microsoft.com/office/drawing/2014/main" id="{33606C02-A96A-9CE5-49BD-12EA74ADCE07}"/>
              </a:ext>
            </a:extLst>
          </p:cNvPr>
          <p:cNvSpPr>
            <a:spLocks noGrp="1"/>
          </p:cNvSpPr>
          <p:nvPr>
            <p:ph type="sldNum" sz="quarter" idx="10"/>
          </p:nvPr>
        </p:nvSpPr>
        <p:spPr/>
        <p:txBody>
          <a:bodyPr/>
          <a:lstStyle/>
          <a:p>
            <a:pPr>
              <a:spcAft>
                <a:spcPts val="600"/>
              </a:spcAft>
            </a:pPr>
            <a:fld id="{B377B610-C23B-4654-9A9B-90E751C4D594}" type="slidenum">
              <a:rPr lang="en-US" altLang="en-US" smtClean="0"/>
              <a:pPr>
                <a:spcAft>
                  <a:spcPts val="600"/>
                </a:spcAft>
              </a:pPr>
              <a:t>40</a:t>
            </a:fld>
            <a:endParaRPr lang="en-US" altLang="en-US"/>
          </a:p>
        </p:txBody>
      </p:sp>
    </p:spTree>
    <p:extLst>
      <p:ext uri="{BB962C8B-B14F-4D97-AF65-F5344CB8AC3E}">
        <p14:creationId xmlns:p14="http://schemas.microsoft.com/office/powerpoint/2010/main" val="763607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61CF5-87A2-01B5-D523-3104E22804E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8AAF28-C542-A2A5-B773-0586FEA66C7D}"/>
              </a:ext>
            </a:extLst>
          </p:cNvPr>
          <p:cNvSpPr>
            <a:spLocks noGrp="1"/>
          </p:cNvSpPr>
          <p:nvPr>
            <p:ph idx="1"/>
          </p:nvPr>
        </p:nvSpPr>
        <p:spPr>
          <a:xfrm>
            <a:off x="269846" y="1346200"/>
            <a:ext cx="11652308" cy="4600575"/>
          </a:xfrm>
        </p:spPr>
        <p:txBody>
          <a:bodyPr/>
          <a:lstStyle/>
          <a:p>
            <a:r>
              <a:rPr lang="en-US" sz="2800" dirty="0"/>
              <a:t>Python API (bindings) v1 being dropped -&gt; long live v2 ! Question:</a:t>
            </a:r>
          </a:p>
          <a:p>
            <a:pPr marL="0" indent="0">
              <a:buNone/>
            </a:pPr>
            <a:r>
              <a:rPr lang="en-US" sz="2800" dirty="0">
                <a:latin typeface="Courier New" panose="02070309020205020404" pitchFamily="49" charset="0"/>
                <a:cs typeface="Courier New" panose="02070309020205020404" pitchFamily="49" charset="0"/>
              </a:rPr>
              <a:t>	import </a:t>
            </a:r>
            <a:r>
              <a:rPr lang="en-US" sz="2800" dirty="0" err="1">
                <a:latin typeface="Courier New" panose="02070309020205020404" pitchFamily="49" charset="0"/>
                <a:cs typeface="Courier New" panose="02070309020205020404" pitchFamily="49" charset="0"/>
              </a:rPr>
              <a:t>htcondor</a:t>
            </a:r>
            <a:endParaRPr lang="en-US" sz="2800" dirty="0">
              <a:latin typeface="Courier New" panose="02070309020205020404" pitchFamily="49" charset="0"/>
              <a:cs typeface="Courier New" panose="02070309020205020404" pitchFamily="49" charset="0"/>
            </a:endParaRPr>
          </a:p>
          <a:p>
            <a:pPr marL="0" indent="0">
              <a:buNone/>
            </a:pPr>
            <a:r>
              <a:rPr lang="en-US" sz="2800" dirty="0">
                <a:latin typeface="Courier New" panose="02070309020205020404" pitchFamily="49" charset="0"/>
                <a:cs typeface="Courier New" panose="02070309020205020404" pitchFamily="49" charset="0"/>
              </a:rPr>
              <a:t>	import htcondor2 as </a:t>
            </a:r>
            <a:r>
              <a:rPr lang="en-US" sz="2800" dirty="0" err="1">
                <a:latin typeface="Courier New" panose="02070309020205020404" pitchFamily="49" charset="0"/>
                <a:cs typeface="Courier New" panose="02070309020205020404" pitchFamily="49" charset="0"/>
              </a:rPr>
              <a:t>htcondor</a:t>
            </a:r>
            <a:endParaRPr lang="en-US" sz="2800" dirty="0">
              <a:latin typeface="Courier New" panose="02070309020205020404" pitchFamily="49" charset="0"/>
              <a:cs typeface="Courier New" panose="02070309020205020404" pitchFamily="49" charset="0"/>
            </a:endParaRPr>
          </a:p>
        </p:txBody>
      </p:sp>
      <p:sp>
        <p:nvSpPr>
          <p:cNvPr id="3" name="Title 2">
            <a:extLst>
              <a:ext uri="{FF2B5EF4-FFF2-40B4-BE49-F238E27FC236}">
                <a16:creationId xmlns:a16="http://schemas.microsoft.com/office/drawing/2014/main" id="{B0A05558-431A-48B5-C914-622980C8993E}"/>
              </a:ext>
            </a:extLst>
          </p:cNvPr>
          <p:cNvSpPr>
            <a:spLocks noGrp="1"/>
          </p:cNvSpPr>
          <p:nvPr>
            <p:ph type="title"/>
          </p:nvPr>
        </p:nvSpPr>
        <p:spPr>
          <a:xfrm>
            <a:off x="0" y="247650"/>
            <a:ext cx="12192000" cy="914400"/>
          </a:xfrm>
        </p:spPr>
        <p:txBody>
          <a:bodyPr/>
          <a:lstStyle/>
          <a:p>
            <a:r>
              <a:rPr lang="en-US" dirty="0"/>
              <a:t>New defaults coming up</a:t>
            </a:r>
            <a:br>
              <a:rPr lang="en-US" dirty="0"/>
            </a:br>
            <a:r>
              <a:rPr lang="en-US" dirty="0"/>
              <a:t>might be surprising</a:t>
            </a:r>
          </a:p>
        </p:txBody>
      </p:sp>
      <p:sp>
        <p:nvSpPr>
          <p:cNvPr id="4" name="Slide Number Placeholder 3">
            <a:extLst>
              <a:ext uri="{FF2B5EF4-FFF2-40B4-BE49-F238E27FC236}">
                <a16:creationId xmlns:a16="http://schemas.microsoft.com/office/drawing/2014/main" id="{1762E1D1-EF19-88C1-8115-0B204F860BAC}"/>
              </a:ext>
            </a:extLst>
          </p:cNvPr>
          <p:cNvSpPr>
            <a:spLocks noGrp="1"/>
          </p:cNvSpPr>
          <p:nvPr>
            <p:ph type="sldNum" sz="quarter" idx="10"/>
          </p:nvPr>
        </p:nvSpPr>
        <p:spPr/>
        <p:txBody>
          <a:bodyPr/>
          <a:lstStyle/>
          <a:p>
            <a:fld id="{A112ED7D-98F8-4F4F-A793-74ECB7F395DA}" type="slidenum">
              <a:rPr lang="en-US" altLang="en-US" smtClean="0"/>
              <a:pPr/>
              <a:t>41</a:t>
            </a:fld>
            <a:endParaRPr lang="en-US" altLang="en-US" dirty="0"/>
          </a:p>
        </p:txBody>
      </p:sp>
    </p:spTree>
    <p:extLst>
      <p:ext uri="{BB962C8B-B14F-4D97-AF65-F5344CB8AC3E}">
        <p14:creationId xmlns:p14="http://schemas.microsoft.com/office/powerpoint/2010/main" val="3105411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D9EE7-7117-64EE-44B2-89F875BF2D8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22BB2F-FAD8-A7FA-6321-4134BF10432C}"/>
              </a:ext>
            </a:extLst>
          </p:cNvPr>
          <p:cNvSpPr>
            <a:spLocks noGrp="1"/>
          </p:cNvSpPr>
          <p:nvPr>
            <p:ph idx="1"/>
          </p:nvPr>
        </p:nvSpPr>
        <p:spPr>
          <a:xfrm>
            <a:off x="269846" y="1346200"/>
            <a:ext cx="11652308" cy="4600575"/>
          </a:xfrm>
        </p:spPr>
        <p:txBody>
          <a:bodyPr/>
          <a:lstStyle/>
          <a:p>
            <a:r>
              <a:rPr lang="en-US" sz="2800" dirty="0"/>
              <a:t>Python API (bindings) v1 being dropped -&gt; long live v2 ! Question:</a:t>
            </a:r>
          </a:p>
          <a:p>
            <a:pPr marL="0" indent="0">
              <a:buNone/>
            </a:pPr>
            <a:r>
              <a:rPr lang="en-US" sz="2800" dirty="0">
                <a:latin typeface="Courier New" panose="02070309020205020404" pitchFamily="49" charset="0"/>
                <a:cs typeface="Courier New" panose="02070309020205020404" pitchFamily="49" charset="0"/>
              </a:rPr>
              <a:t>	import </a:t>
            </a:r>
            <a:r>
              <a:rPr lang="en-US" sz="2800" dirty="0" err="1">
                <a:latin typeface="Courier New" panose="02070309020205020404" pitchFamily="49" charset="0"/>
                <a:cs typeface="Courier New" panose="02070309020205020404" pitchFamily="49" charset="0"/>
              </a:rPr>
              <a:t>htcondor</a:t>
            </a:r>
            <a:endParaRPr lang="en-US" sz="2800" dirty="0">
              <a:latin typeface="Courier New" panose="02070309020205020404" pitchFamily="49" charset="0"/>
              <a:cs typeface="Courier New" panose="02070309020205020404" pitchFamily="49" charset="0"/>
            </a:endParaRPr>
          </a:p>
          <a:p>
            <a:pPr marL="0" indent="0">
              <a:buNone/>
            </a:pPr>
            <a:r>
              <a:rPr lang="en-US" sz="2800" dirty="0">
                <a:latin typeface="Courier New" panose="02070309020205020404" pitchFamily="49" charset="0"/>
                <a:cs typeface="Courier New" panose="02070309020205020404" pitchFamily="49" charset="0"/>
              </a:rPr>
              <a:t>	import htcondor2 as </a:t>
            </a:r>
            <a:r>
              <a:rPr lang="en-US" sz="2800" dirty="0" err="1">
                <a:latin typeface="Courier New" panose="02070309020205020404" pitchFamily="49" charset="0"/>
                <a:cs typeface="Courier New" panose="02070309020205020404" pitchFamily="49" charset="0"/>
              </a:rPr>
              <a:t>htcondor</a:t>
            </a:r>
            <a:endParaRPr lang="en-US" sz="2800" dirty="0">
              <a:latin typeface="Courier New" panose="02070309020205020404" pitchFamily="49" charset="0"/>
              <a:cs typeface="Courier New" panose="02070309020205020404" pitchFamily="49" charset="0"/>
            </a:endParaRPr>
          </a:p>
          <a:p>
            <a:r>
              <a:rPr lang="en-US" sz="2800" dirty="0"/>
              <a:t>System Swap space (virtual memory) will not be used for jobs on the EP by default</a:t>
            </a:r>
          </a:p>
          <a:p>
            <a:r>
              <a:rPr lang="en-US" sz="2800" dirty="0"/>
              <a:t>Dropping support for multiple queue statements in a single submit file </a:t>
            </a:r>
            <a:br>
              <a:rPr lang="en-US" sz="2800" dirty="0"/>
            </a:br>
            <a:r>
              <a:rPr lang="en-US" sz="2800" dirty="0"/>
              <a:t>      (Use queue foreach, etc.) </a:t>
            </a:r>
          </a:p>
          <a:p>
            <a:r>
              <a:rPr lang="en-US" sz="2800" dirty="0"/>
              <a:t>Partitionable Slots enabled by default (instead of static partitioning)</a:t>
            </a:r>
          </a:p>
          <a:p>
            <a:r>
              <a:rPr lang="en-US" sz="2800" dirty="0"/>
              <a:t>The job’s executable will no longer be renamed to ‘condor_exec.exe’ </a:t>
            </a:r>
          </a:p>
          <a:p>
            <a:r>
              <a:rPr lang="en-US" sz="2800" dirty="0"/>
              <a:t>GPU discovery is enabled on all Execution Points by default</a:t>
            </a:r>
          </a:p>
        </p:txBody>
      </p:sp>
      <p:sp>
        <p:nvSpPr>
          <p:cNvPr id="3" name="Title 2">
            <a:extLst>
              <a:ext uri="{FF2B5EF4-FFF2-40B4-BE49-F238E27FC236}">
                <a16:creationId xmlns:a16="http://schemas.microsoft.com/office/drawing/2014/main" id="{3E175676-CA93-7573-77A1-62F327C0AAD8}"/>
              </a:ext>
            </a:extLst>
          </p:cNvPr>
          <p:cNvSpPr>
            <a:spLocks noGrp="1"/>
          </p:cNvSpPr>
          <p:nvPr>
            <p:ph type="title"/>
          </p:nvPr>
        </p:nvSpPr>
        <p:spPr>
          <a:xfrm>
            <a:off x="0" y="247650"/>
            <a:ext cx="12192000" cy="914400"/>
          </a:xfrm>
        </p:spPr>
        <p:txBody>
          <a:bodyPr/>
          <a:lstStyle/>
          <a:p>
            <a:r>
              <a:rPr lang="en-US" dirty="0"/>
              <a:t>New defaults coming up</a:t>
            </a:r>
            <a:br>
              <a:rPr lang="en-US" dirty="0"/>
            </a:br>
            <a:r>
              <a:rPr lang="en-US" dirty="0"/>
              <a:t>might be surprising</a:t>
            </a:r>
          </a:p>
        </p:txBody>
      </p:sp>
      <p:sp>
        <p:nvSpPr>
          <p:cNvPr id="4" name="Slide Number Placeholder 3">
            <a:extLst>
              <a:ext uri="{FF2B5EF4-FFF2-40B4-BE49-F238E27FC236}">
                <a16:creationId xmlns:a16="http://schemas.microsoft.com/office/drawing/2014/main" id="{78A19E74-608D-356E-8716-72325F835BC5}"/>
              </a:ext>
            </a:extLst>
          </p:cNvPr>
          <p:cNvSpPr>
            <a:spLocks noGrp="1"/>
          </p:cNvSpPr>
          <p:nvPr>
            <p:ph type="sldNum" sz="quarter" idx="10"/>
          </p:nvPr>
        </p:nvSpPr>
        <p:spPr/>
        <p:txBody>
          <a:bodyPr/>
          <a:lstStyle/>
          <a:p>
            <a:fld id="{A112ED7D-98F8-4F4F-A793-74ECB7F395DA}" type="slidenum">
              <a:rPr lang="en-US" altLang="en-US" smtClean="0"/>
              <a:pPr/>
              <a:t>42</a:t>
            </a:fld>
            <a:endParaRPr lang="en-US" altLang="en-US" dirty="0"/>
          </a:p>
        </p:txBody>
      </p:sp>
    </p:spTree>
    <p:extLst>
      <p:ext uri="{BB962C8B-B14F-4D97-AF65-F5344CB8AC3E}">
        <p14:creationId xmlns:p14="http://schemas.microsoft.com/office/powerpoint/2010/main" val="3749017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60361-B04A-7F96-61E4-62CD122610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E7E849F-F493-A016-DD92-20FC138B7312}"/>
              </a:ext>
            </a:extLst>
          </p:cNvPr>
          <p:cNvSpPr>
            <a:spLocks noGrp="1"/>
          </p:cNvSpPr>
          <p:nvPr>
            <p:ph type="title"/>
          </p:nvPr>
        </p:nvSpPr>
        <p:spPr>
          <a:xfrm>
            <a:off x="0" y="2754086"/>
            <a:ext cx="12192000" cy="914400"/>
          </a:xfrm>
        </p:spPr>
        <p:txBody>
          <a:bodyPr/>
          <a:lstStyle/>
          <a:p>
            <a:r>
              <a:rPr lang="en-US" dirty="0"/>
              <a:t>Last but not least…</a:t>
            </a:r>
            <a:br>
              <a:rPr lang="en-US" dirty="0"/>
            </a:br>
            <a:br>
              <a:rPr lang="en-US" dirty="0"/>
            </a:br>
            <a:r>
              <a:rPr lang="en-US" dirty="0"/>
              <a:t>A public service announcement…</a:t>
            </a:r>
          </a:p>
        </p:txBody>
      </p:sp>
      <p:sp>
        <p:nvSpPr>
          <p:cNvPr id="6" name="Slide Number Placeholder 5">
            <a:extLst>
              <a:ext uri="{FF2B5EF4-FFF2-40B4-BE49-F238E27FC236}">
                <a16:creationId xmlns:a16="http://schemas.microsoft.com/office/drawing/2014/main" id="{20D18CA7-2BA0-816E-B66B-01563BC9AE94}"/>
              </a:ext>
            </a:extLst>
          </p:cNvPr>
          <p:cNvSpPr>
            <a:spLocks noGrp="1"/>
          </p:cNvSpPr>
          <p:nvPr>
            <p:ph type="sldNum" sz="quarter" idx="12"/>
          </p:nvPr>
        </p:nvSpPr>
        <p:spPr/>
        <p:txBody>
          <a:bodyPr/>
          <a:lstStyle/>
          <a:p>
            <a:fld id="{15664EF2-36F7-9F40-B119-E9638662A4B1}" type="slidenum">
              <a:rPr lang="en-US" smtClean="0"/>
              <a:t>43</a:t>
            </a:fld>
            <a:endParaRPr lang="en-US"/>
          </a:p>
        </p:txBody>
      </p:sp>
    </p:spTree>
    <p:extLst>
      <p:ext uri="{BB962C8B-B14F-4D97-AF65-F5344CB8AC3E}">
        <p14:creationId xmlns:p14="http://schemas.microsoft.com/office/powerpoint/2010/main" val="2181104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AD2BD-D207-B2E6-5FE2-EDE0EBDF5E8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87B5E9-E50B-0A0B-DF46-6BFE81D79878}"/>
              </a:ext>
            </a:extLst>
          </p:cNvPr>
          <p:cNvSpPr>
            <a:spLocks noGrp="1"/>
          </p:cNvSpPr>
          <p:nvPr>
            <p:ph idx="1"/>
          </p:nvPr>
        </p:nvSpPr>
        <p:spPr>
          <a:xfrm>
            <a:off x="752448" y="3605618"/>
            <a:ext cx="10687103" cy="1822372"/>
          </a:xfrm>
        </p:spPr>
        <p:txBody>
          <a:bodyPr/>
          <a:lstStyle/>
          <a:p>
            <a:pPr marL="0" indent="0" algn="ctr">
              <a:buNone/>
            </a:pPr>
            <a:r>
              <a:rPr lang="en-US" sz="8800" dirty="0"/>
              <a:t>January 19</a:t>
            </a:r>
            <a:r>
              <a:rPr lang="en-US" sz="8800" baseline="30000" dirty="0"/>
              <a:t>th</a:t>
            </a:r>
            <a:r>
              <a:rPr lang="en-US" sz="8800" dirty="0"/>
              <a:t> 2038</a:t>
            </a:r>
          </a:p>
        </p:txBody>
      </p:sp>
      <p:sp>
        <p:nvSpPr>
          <p:cNvPr id="3" name="Title 2">
            <a:extLst>
              <a:ext uri="{FF2B5EF4-FFF2-40B4-BE49-F238E27FC236}">
                <a16:creationId xmlns:a16="http://schemas.microsoft.com/office/drawing/2014/main" id="{1842867D-D78E-1AEE-8B9F-0DB43A327596}"/>
              </a:ext>
            </a:extLst>
          </p:cNvPr>
          <p:cNvSpPr>
            <a:spLocks noGrp="1"/>
          </p:cNvSpPr>
          <p:nvPr>
            <p:ph type="title"/>
          </p:nvPr>
        </p:nvSpPr>
        <p:spPr/>
        <p:txBody>
          <a:bodyPr/>
          <a:lstStyle/>
          <a:p>
            <a:r>
              <a:rPr lang="en-US" dirty="0"/>
              <a:t>Y 2038 Problem!</a:t>
            </a:r>
          </a:p>
        </p:txBody>
      </p:sp>
      <p:sp>
        <p:nvSpPr>
          <p:cNvPr id="4" name="Slide Number Placeholder 3">
            <a:extLst>
              <a:ext uri="{FF2B5EF4-FFF2-40B4-BE49-F238E27FC236}">
                <a16:creationId xmlns:a16="http://schemas.microsoft.com/office/drawing/2014/main" id="{712A9E74-5AED-E9BA-3072-7F65B6551250}"/>
              </a:ext>
            </a:extLst>
          </p:cNvPr>
          <p:cNvSpPr>
            <a:spLocks noGrp="1"/>
          </p:cNvSpPr>
          <p:nvPr>
            <p:ph type="sldNum" sz="quarter" idx="12"/>
          </p:nvPr>
        </p:nvSpPr>
        <p:spPr/>
        <p:txBody>
          <a:bodyPr/>
          <a:lstStyle/>
          <a:p>
            <a:fld id="{15664EF2-36F7-9F40-B119-E9638662A4B1}" type="slidenum">
              <a:rPr lang="en-US" smtClean="0"/>
              <a:t>44</a:t>
            </a:fld>
            <a:endParaRPr lang="en-US"/>
          </a:p>
        </p:txBody>
      </p:sp>
      <p:pic>
        <p:nvPicPr>
          <p:cNvPr id="5" name="Graphic 4" descr="Happy face with missing teeth">
            <a:extLst>
              <a:ext uri="{FF2B5EF4-FFF2-40B4-BE49-F238E27FC236}">
                <a16:creationId xmlns:a16="http://schemas.microsoft.com/office/drawing/2014/main" id="{0F853C91-A00A-C055-4456-8304E4ED99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48825" y="1263319"/>
            <a:ext cx="1931553" cy="2165681"/>
          </a:xfrm>
          <a:prstGeom prst="rect">
            <a:avLst/>
          </a:prstGeom>
        </p:spPr>
      </p:pic>
    </p:spTree>
    <p:extLst>
      <p:ext uri="{BB962C8B-B14F-4D97-AF65-F5344CB8AC3E}">
        <p14:creationId xmlns:p14="http://schemas.microsoft.com/office/powerpoint/2010/main" val="1638601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61B4F-03DC-1E5E-C48B-D530CCC8DC4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A67CDC-A523-E855-0D35-FA282B7415B7}"/>
              </a:ext>
            </a:extLst>
          </p:cNvPr>
          <p:cNvSpPr>
            <a:spLocks noGrp="1"/>
          </p:cNvSpPr>
          <p:nvPr>
            <p:ph type="title"/>
          </p:nvPr>
        </p:nvSpPr>
        <p:spPr/>
        <p:txBody>
          <a:bodyPr/>
          <a:lstStyle/>
          <a:p>
            <a:r>
              <a:rPr lang="en-US" dirty="0"/>
              <a:t>Y 2038 Problem!</a:t>
            </a:r>
          </a:p>
        </p:txBody>
      </p:sp>
      <p:sp>
        <p:nvSpPr>
          <p:cNvPr id="4" name="Content Placeholder 3">
            <a:extLst>
              <a:ext uri="{FF2B5EF4-FFF2-40B4-BE49-F238E27FC236}">
                <a16:creationId xmlns:a16="http://schemas.microsoft.com/office/drawing/2014/main" id="{9F8C7D82-AB8E-35A1-3961-1937D24EB8C1}"/>
              </a:ext>
            </a:extLst>
          </p:cNvPr>
          <p:cNvSpPr>
            <a:spLocks noGrp="1"/>
          </p:cNvSpPr>
          <p:nvPr>
            <p:ph idx="1"/>
          </p:nvPr>
        </p:nvSpPr>
        <p:spPr>
          <a:xfrm>
            <a:off x="496358" y="914400"/>
            <a:ext cx="11199283" cy="4227513"/>
          </a:xfrm>
        </p:spPr>
        <p:txBody>
          <a:bodyPr/>
          <a:lstStyle/>
          <a:p>
            <a:r>
              <a:rPr lang="en-US" sz="4400" dirty="0"/>
              <a:t>Pre 24.x, daemons hung starting &gt; Y 2038</a:t>
            </a:r>
          </a:p>
          <a:p>
            <a:r>
              <a:rPr lang="en-US" sz="4400" dirty="0" err="1"/>
              <a:t>Classad</a:t>
            </a:r>
            <a:r>
              <a:rPr lang="en-US" sz="4400" dirty="0"/>
              <a:t> date functions fixed:</a:t>
            </a:r>
          </a:p>
          <a:p>
            <a:r>
              <a:rPr lang="en-US" sz="4400" dirty="0"/>
              <a:t>In 24.x</a:t>
            </a:r>
          </a:p>
          <a:p>
            <a:pPr marL="0" indent="0">
              <a:buNone/>
            </a:pPr>
            <a:r>
              <a:rPr lang="en-US" sz="2800" dirty="0"/>
              <a:t>$ </a:t>
            </a:r>
            <a:r>
              <a:rPr lang="en-US" sz="2800" dirty="0" err="1"/>
              <a:t>classad_eval</a:t>
            </a:r>
            <a:r>
              <a:rPr lang="en-US" sz="2800" dirty="0"/>
              <a:t> '[]' '</a:t>
            </a:r>
            <a:r>
              <a:rPr lang="en-US" sz="2800" dirty="0" err="1"/>
              <a:t>formatTime</a:t>
            </a:r>
            <a:r>
              <a:rPr lang="en-US" sz="2800" dirty="0"/>
              <a:t>(int(</a:t>
            </a:r>
            <a:r>
              <a:rPr lang="en-US" sz="2800" dirty="0" err="1"/>
              <a:t>abstime</a:t>
            </a:r>
            <a:r>
              <a:rPr lang="en-US" sz="2800" dirty="0"/>
              <a:t>("2025-01-01")) + (13 * 365 * 24 * 3600))'</a:t>
            </a:r>
          </a:p>
          <a:p>
            <a:pPr marL="0" indent="0">
              <a:buNone/>
            </a:pPr>
            <a:r>
              <a:rPr lang="en-US" sz="2800" dirty="0"/>
              <a:t>"Tue Dec 29 00:00:00 2037"</a:t>
            </a:r>
          </a:p>
          <a:p>
            <a:pPr marL="0" indent="0">
              <a:buNone/>
            </a:pPr>
            <a:r>
              <a:rPr lang="en-US" sz="2800" dirty="0"/>
              <a:t>$ </a:t>
            </a:r>
            <a:r>
              <a:rPr lang="en-US" sz="2800" dirty="0" err="1"/>
              <a:t>classad_eval</a:t>
            </a:r>
            <a:r>
              <a:rPr lang="en-US" sz="2800" dirty="0"/>
              <a:t> '[]' '</a:t>
            </a:r>
            <a:r>
              <a:rPr lang="en-US" sz="2800" dirty="0" err="1"/>
              <a:t>formatTime</a:t>
            </a:r>
            <a:r>
              <a:rPr lang="en-US" sz="2800" dirty="0"/>
              <a:t>(int(</a:t>
            </a:r>
            <a:r>
              <a:rPr lang="en-US" sz="2800" dirty="0" err="1"/>
              <a:t>abstime</a:t>
            </a:r>
            <a:r>
              <a:rPr lang="en-US" sz="2800" dirty="0"/>
              <a:t>("2025-01-01")) + (14 * 365 * 24 * 3600))</a:t>
            </a:r>
            <a:br>
              <a:rPr lang="en-US" sz="2800" dirty="0"/>
            </a:br>
            <a:r>
              <a:rPr lang="en-US" sz="2800" dirty="0"/>
              <a:t>"Wed Dec 29 00:00:00 2038"</a:t>
            </a:r>
          </a:p>
          <a:p>
            <a:endParaRPr lang="en-US" dirty="0"/>
          </a:p>
        </p:txBody>
      </p:sp>
      <p:sp>
        <p:nvSpPr>
          <p:cNvPr id="2" name="Slide Number Placeholder 1">
            <a:extLst>
              <a:ext uri="{FF2B5EF4-FFF2-40B4-BE49-F238E27FC236}">
                <a16:creationId xmlns:a16="http://schemas.microsoft.com/office/drawing/2014/main" id="{1CAE89F1-3167-5A77-9390-B55AC492E27E}"/>
              </a:ext>
            </a:extLst>
          </p:cNvPr>
          <p:cNvSpPr>
            <a:spLocks noGrp="1"/>
          </p:cNvSpPr>
          <p:nvPr>
            <p:ph type="sldNum" sz="quarter" idx="12"/>
          </p:nvPr>
        </p:nvSpPr>
        <p:spPr/>
        <p:txBody>
          <a:bodyPr/>
          <a:lstStyle/>
          <a:p>
            <a:fld id="{15664EF2-36F7-9F40-B119-E9638662A4B1}" type="slidenum">
              <a:rPr lang="en-US" smtClean="0"/>
              <a:t>45</a:t>
            </a:fld>
            <a:endParaRPr lang="en-US"/>
          </a:p>
        </p:txBody>
      </p:sp>
    </p:spTree>
    <p:extLst>
      <p:ext uri="{BB962C8B-B14F-4D97-AF65-F5344CB8AC3E}">
        <p14:creationId xmlns:p14="http://schemas.microsoft.com/office/powerpoint/2010/main" val="924198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703E1-D991-A775-B561-AFD90E80D6A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1070FB2-1E61-A77A-3F09-1A326219B721}"/>
              </a:ext>
            </a:extLst>
          </p:cNvPr>
          <p:cNvSpPr>
            <a:spLocks noGrp="1"/>
          </p:cNvSpPr>
          <p:nvPr>
            <p:ph type="title"/>
          </p:nvPr>
        </p:nvSpPr>
        <p:spPr/>
        <p:txBody>
          <a:bodyPr/>
          <a:lstStyle/>
          <a:p>
            <a:r>
              <a:rPr lang="en-US" dirty="0"/>
              <a:t>Y 2038 Problem!</a:t>
            </a:r>
          </a:p>
        </p:txBody>
      </p:sp>
      <p:sp>
        <p:nvSpPr>
          <p:cNvPr id="4" name="Content Placeholder 3">
            <a:extLst>
              <a:ext uri="{FF2B5EF4-FFF2-40B4-BE49-F238E27FC236}">
                <a16:creationId xmlns:a16="http://schemas.microsoft.com/office/drawing/2014/main" id="{4AF41979-0B70-81AB-D79C-6B654CE33C9F}"/>
              </a:ext>
            </a:extLst>
          </p:cNvPr>
          <p:cNvSpPr>
            <a:spLocks noGrp="1"/>
          </p:cNvSpPr>
          <p:nvPr>
            <p:ph idx="1"/>
          </p:nvPr>
        </p:nvSpPr>
        <p:spPr>
          <a:xfrm>
            <a:off x="496358" y="914400"/>
            <a:ext cx="11199283" cy="4227513"/>
          </a:xfrm>
        </p:spPr>
        <p:txBody>
          <a:bodyPr/>
          <a:lstStyle/>
          <a:p>
            <a:r>
              <a:rPr lang="en-US" sz="4400" dirty="0"/>
              <a:t>Pre 24.x, daemons hung staring &gt; Y 2038</a:t>
            </a:r>
          </a:p>
          <a:p>
            <a:r>
              <a:rPr lang="en-US" sz="4400" dirty="0" err="1"/>
              <a:t>Classad</a:t>
            </a:r>
            <a:r>
              <a:rPr lang="en-US" sz="4400" dirty="0"/>
              <a:t> date functions fixed:</a:t>
            </a:r>
          </a:p>
          <a:p>
            <a:r>
              <a:rPr lang="en-US" sz="4400" dirty="0"/>
              <a:t>In 23.x</a:t>
            </a:r>
          </a:p>
          <a:p>
            <a:pPr marL="0" indent="0">
              <a:buNone/>
            </a:pPr>
            <a:r>
              <a:rPr lang="fr-FR" sz="2800" dirty="0"/>
              <a:t>$ </a:t>
            </a:r>
            <a:r>
              <a:rPr lang="fr-FR" sz="2800" dirty="0" err="1"/>
              <a:t>classad_eval</a:t>
            </a:r>
            <a:r>
              <a:rPr lang="fr-FR" sz="2800" dirty="0"/>
              <a:t> '[]' '</a:t>
            </a:r>
            <a:r>
              <a:rPr lang="fr-FR" sz="2800" dirty="0" err="1"/>
              <a:t>formatTime</a:t>
            </a:r>
            <a:r>
              <a:rPr lang="fr-FR" sz="2800" dirty="0"/>
              <a:t>(</a:t>
            </a:r>
            <a:r>
              <a:rPr lang="fr-FR" sz="2800" dirty="0" err="1"/>
              <a:t>int</a:t>
            </a:r>
            <a:r>
              <a:rPr lang="fr-FR" sz="2800" dirty="0"/>
              <a:t>(</a:t>
            </a:r>
            <a:r>
              <a:rPr lang="fr-FR" sz="2800" dirty="0" err="1"/>
              <a:t>abstime</a:t>
            </a:r>
            <a:r>
              <a:rPr lang="fr-FR" sz="2800" dirty="0"/>
              <a:t>("2025-01-01")) + (13 * 365 * 24 * 3600))'</a:t>
            </a:r>
          </a:p>
          <a:p>
            <a:pPr marL="0" indent="0">
              <a:buNone/>
            </a:pPr>
            <a:r>
              <a:rPr lang="fr-FR" sz="2800" dirty="0"/>
              <a:t>"Tue </a:t>
            </a:r>
            <a:r>
              <a:rPr lang="fr-FR" sz="2800" dirty="0" err="1"/>
              <a:t>Dec</a:t>
            </a:r>
            <a:r>
              <a:rPr lang="fr-FR" sz="2800" dirty="0"/>
              <a:t> 29 00:00:00 2037" </a:t>
            </a:r>
          </a:p>
          <a:p>
            <a:pPr marL="0" indent="0">
              <a:buNone/>
            </a:pPr>
            <a:r>
              <a:rPr lang="fr-FR" sz="2800" dirty="0"/>
              <a:t>$  </a:t>
            </a:r>
            <a:r>
              <a:rPr lang="fr-FR" sz="2800" dirty="0" err="1"/>
              <a:t>classad_eval</a:t>
            </a:r>
            <a:r>
              <a:rPr lang="fr-FR" sz="2800" dirty="0"/>
              <a:t> '[]' '</a:t>
            </a:r>
            <a:r>
              <a:rPr lang="fr-FR" sz="2800" dirty="0" err="1"/>
              <a:t>formatTime</a:t>
            </a:r>
            <a:r>
              <a:rPr lang="fr-FR" sz="2800" dirty="0"/>
              <a:t>(</a:t>
            </a:r>
            <a:r>
              <a:rPr lang="fr-FR" sz="2800" dirty="0" err="1"/>
              <a:t>int</a:t>
            </a:r>
            <a:r>
              <a:rPr lang="fr-FR" sz="2800" dirty="0"/>
              <a:t>(</a:t>
            </a:r>
            <a:r>
              <a:rPr lang="fr-FR" sz="2800" dirty="0" err="1"/>
              <a:t>abstime</a:t>
            </a:r>
            <a:r>
              <a:rPr lang="fr-FR" sz="2800" dirty="0"/>
              <a:t>("2025-01-01")) + (14 * 365 * 24 * 3600))'</a:t>
            </a:r>
          </a:p>
          <a:p>
            <a:pPr marL="0" indent="0">
              <a:buNone/>
            </a:pPr>
            <a:r>
              <a:rPr lang="fr-FR" sz="2800" dirty="0"/>
              <a:t>"</a:t>
            </a:r>
            <a:r>
              <a:rPr lang="fr-FR" sz="2800" dirty="0" err="1"/>
              <a:t>Sat</a:t>
            </a:r>
            <a:r>
              <a:rPr lang="fr-FR" sz="2800" dirty="0"/>
              <a:t> </a:t>
            </a:r>
            <a:r>
              <a:rPr lang="fr-FR" sz="2800" dirty="0" err="1"/>
              <a:t>Nov</a:t>
            </a:r>
            <a:r>
              <a:rPr lang="fr-FR" sz="2800" dirty="0"/>
              <a:t> 22 17:31:44 1902"</a:t>
            </a:r>
          </a:p>
          <a:p>
            <a:pPr marL="0" indent="0">
              <a:buNone/>
            </a:pPr>
            <a:br>
              <a:rPr lang="fr-FR" sz="2800" dirty="0"/>
            </a:br>
            <a:endParaRPr lang="en-US" sz="4400" dirty="0"/>
          </a:p>
        </p:txBody>
      </p:sp>
      <p:sp>
        <p:nvSpPr>
          <p:cNvPr id="2" name="Slide Number Placeholder 1">
            <a:extLst>
              <a:ext uri="{FF2B5EF4-FFF2-40B4-BE49-F238E27FC236}">
                <a16:creationId xmlns:a16="http://schemas.microsoft.com/office/drawing/2014/main" id="{50E88CE0-1FFA-39A3-0582-198B5FD449D5}"/>
              </a:ext>
            </a:extLst>
          </p:cNvPr>
          <p:cNvSpPr>
            <a:spLocks noGrp="1"/>
          </p:cNvSpPr>
          <p:nvPr>
            <p:ph type="sldNum" sz="quarter" idx="12"/>
          </p:nvPr>
        </p:nvSpPr>
        <p:spPr/>
        <p:txBody>
          <a:bodyPr/>
          <a:lstStyle/>
          <a:p>
            <a:fld id="{15664EF2-36F7-9F40-B119-E9638662A4B1}" type="slidenum">
              <a:rPr lang="en-US" smtClean="0"/>
              <a:t>46</a:t>
            </a:fld>
            <a:endParaRPr lang="en-US"/>
          </a:p>
        </p:txBody>
      </p:sp>
    </p:spTree>
    <p:extLst>
      <p:ext uri="{BB962C8B-B14F-4D97-AF65-F5344CB8AC3E}">
        <p14:creationId xmlns:p14="http://schemas.microsoft.com/office/powerpoint/2010/main" val="1746187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A6C1B-06FD-7B26-BD59-BD5C3AC9B8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E87226-62EB-BE56-FF13-96DF4F17E879}"/>
              </a:ext>
            </a:extLst>
          </p:cNvPr>
          <p:cNvSpPr>
            <a:spLocks noGrp="1"/>
          </p:cNvSpPr>
          <p:nvPr>
            <p:ph type="title"/>
          </p:nvPr>
        </p:nvSpPr>
        <p:spPr/>
        <p:txBody>
          <a:bodyPr/>
          <a:lstStyle/>
          <a:p>
            <a:r>
              <a:rPr lang="en-US" dirty="0"/>
              <a:t>Why do you care?</a:t>
            </a:r>
          </a:p>
        </p:txBody>
      </p:sp>
      <p:sp>
        <p:nvSpPr>
          <p:cNvPr id="4" name="Content Placeholder 3">
            <a:extLst>
              <a:ext uri="{FF2B5EF4-FFF2-40B4-BE49-F238E27FC236}">
                <a16:creationId xmlns:a16="http://schemas.microsoft.com/office/drawing/2014/main" id="{580AB5B1-999B-7512-9CCD-9CFE5FAABF6F}"/>
              </a:ext>
            </a:extLst>
          </p:cNvPr>
          <p:cNvSpPr>
            <a:spLocks noGrp="1"/>
          </p:cNvSpPr>
          <p:nvPr>
            <p:ph idx="1"/>
          </p:nvPr>
        </p:nvSpPr>
        <p:spPr/>
        <p:txBody>
          <a:bodyPr/>
          <a:lstStyle/>
          <a:p>
            <a:r>
              <a:rPr lang="en-US" sz="4000" dirty="0"/>
              <a:t>Need to work on future dates now</a:t>
            </a:r>
          </a:p>
          <a:p>
            <a:r>
              <a:rPr lang="en-US" sz="4000" dirty="0"/>
              <a:t>Software: Financial, scientific, security..</a:t>
            </a:r>
          </a:p>
          <a:p>
            <a:r>
              <a:rPr lang="en-US" sz="4000" dirty="0"/>
              <a:t>Firmware: Problem with embedded systems, </a:t>
            </a:r>
          </a:p>
          <a:p>
            <a:pPr lvl="1">
              <a:buFontTx/>
              <a:buChar char="-"/>
            </a:pPr>
            <a:r>
              <a:rPr lang="en-US" sz="3200" dirty="0"/>
              <a:t>Card reader</a:t>
            </a:r>
          </a:p>
          <a:p>
            <a:pPr lvl="1">
              <a:buFontTx/>
              <a:buChar char="-"/>
            </a:pPr>
            <a:r>
              <a:rPr lang="en-US" sz="3200" dirty="0"/>
              <a:t>Physical security systems</a:t>
            </a:r>
          </a:p>
          <a:p>
            <a:pPr lvl="1">
              <a:buFontTx/>
              <a:buChar char="-"/>
            </a:pPr>
            <a:r>
              <a:rPr lang="en-US" sz="3200" dirty="0" err="1"/>
              <a:t>Etc</a:t>
            </a:r>
            <a:r>
              <a:rPr lang="en-US" sz="3200" dirty="0"/>
              <a:t>, </a:t>
            </a:r>
            <a:r>
              <a:rPr lang="en-US" sz="3200" dirty="0" err="1"/>
              <a:t>etc</a:t>
            </a:r>
            <a:r>
              <a:rPr lang="en-US" sz="3200" dirty="0"/>
              <a:t>, etc.</a:t>
            </a:r>
            <a:endParaRPr lang="en-US" sz="4000" dirty="0"/>
          </a:p>
          <a:p>
            <a:r>
              <a:rPr lang="en-US" sz="4000" dirty="0"/>
              <a:t>Let's fix these now via RFP process</a:t>
            </a:r>
          </a:p>
        </p:txBody>
      </p:sp>
      <p:sp>
        <p:nvSpPr>
          <p:cNvPr id="2" name="Slide Number Placeholder 1">
            <a:extLst>
              <a:ext uri="{FF2B5EF4-FFF2-40B4-BE49-F238E27FC236}">
                <a16:creationId xmlns:a16="http://schemas.microsoft.com/office/drawing/2014/main" id="{A651AAE7-213A-A334-F7F9-744FD5982F6A}"/>
              </a:ext>
            </a:extLst>
          </p:cNvPr>
          <p:cNvSpPr>
            <a:spLocks noGrp="1"/>
          </p:cNvSpPr>
          <p:nvPr>
            <p:ph type="sldNum" sz="quarter" idx="12"/>
          </p:nvPr>
        </p:nvSpPr>
        <p:spPr/>
        <p:txBody>
          <a:bodyPr/>
          <a:lstStyle/>
          <a:p>
            <a:fld id="{15664EF2-36F7-9F40-B119-E9638662A4B1}" type="slidenum">
              <a:rPr lang="en-US" smtClean="0"/>
              <a:t>47</a:t>
            </a:fld>
            <a:endParaRPr lang="en-US"/>
          </a:p>
        </p:txBody>
      </p:sp>
    </p:spTree>
    <p:extLst>
      <p:ext uri="{BB962C8B-B14F-4D97-AF65-F5344CB8AC3E}">
        <p14:creationId xmlns:p14="http://schemas.microsoft.com/office/powerpoint/2010/main" val="3282463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91" name="Google Shape;91;p3"/>
          <p:cNvSpPr txBox="1"/>
          <p:nvPr/>
        </p:nvSpPr>
        <p:spPr>
          <a:xfrm>
            <a:off x="2342573" y="4662820"/>
            <a:ext cx="750685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chemeClr val="dk1"/>
                </a:solidFill>
                <a:latin typeface="Helvetica Neue"/>
                <a:ea typeface="Helvetica Neue"/>
                <a:cs typeface="Helvetica Neue"/>
                <a:sym typeface="Helvetica Neue"/>
              </a:rPr>
              <a:t>This work is supported by </a:t>
            </a:r>
            <a:r>
              <a:rPr lang="en-US" sz="1800" b="0" i="0" u="sng" strike="noStrike" cap="none" dirty="0">
                <a:solidFill>
                  <a:schemeClr val="dk1"/>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NSF</a:t>
            </a:r>
            <a:r>
              <a:rPr lang="en-US" sz="1800" b="0" i="0" u="none" strike="noStrike" cap="none" dirty="0">
                <a:solidFill>
                  <a:schemeClr val="dk1"/>
                </a:solidFill>
                <a:latin typeface="Helvetica Neue"/>
                <a:ea typeface="Helvetica Neue"/>
                <a:cs typeface="Helvetica Neue"/>
                <a:sym typeface="Helvetica Neue"/>
              </a:rPr>
              <a:t> under Cooperative Agreement </a:t>
            </a:r>
            <a:r>
              <a:rPr lang="en-US" sz="1800" b="0" i="0" u="sng" strike="noStrike" cap="none" dirty="0">
                <a:solidFill>
                  <a:schemeClr val="dk1"/>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OAC-2030508</a:t>
            </a:r>
            <a:r>
              <a:rPr lang="en-US" sz="1800" b="0" i="0" u="none" strike="noStrike" cap="none" dirty="0">
                <a:solidFill>
                  <a:schemeClr val="dk1"/>
                </a:solidFill>
                <a:latin typeface="Helvetica Neue"/>
                <a:ea typeface="Helvetica Neue"/>
                <a:cs typeface="Helvetica Neue"/>
                <a:sym typeface="Helvetica Neue"/>
              </a:rPr>
              <a:t> as part of the </a:t>
            </a:r>
            <a:r>
              <a:rPr lang="en-US" sz="1800" b="0" i="0" u="sng" strike="noStrike" cap="none" dirty="0">
                <a:solidFill>
                  <a:schemeClr val="dk1"/>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PATh Project</a:t>
            </a:r>
            <a:r>
              <a:rPr lang="en-US" sz="1800" b="0" i="0" u="none" strike="noStrike" cap="none" dirty="0">
                <a:solidFill>
                  <a:schemeClr val="dk1"/>
                </a:solidFill>
                <a:latin typeface="Helvetica Neue"/>
                <a:ea typeface="Helvetica Neue"/>
                <a:cs typeface="Helvetica Neue"/>
                <a:sym typeface="Helvetica Neue"/>
              </a:rPr>
              <a:t>. Any opinions, findings, and conclusions or recommendations expressed in this material are those of the author(s) and do not necessarily reflect the views of the NSF. </a:t>
            </a:r>
            <a:endParaRPr dirty="0"/>
          </a:p>
        </p:txBody>
      </p:sp>
      <p:pic>
        <p:nvPicPr>
          <p:cNvPr id="93" name="Google Shape;93;p3" descr="A picture containing logo&#10;&#10;Description automatically generated"/>
          <p:cNvPicPr preferRelativeResize="0"/>
          <p:nvPr/>
        </p:nvPicPr>
        <p:blipFill rotWithShape="1">
          <a:blip r:embed="rId6">
            <a:alphaModFix/>
          </a:blip>
          <a:srcRect/>
          <a:stretch/>
        </p:blipFill>
        <p:spPr>
          <a:xfrm>
            <a:off x="3603139" y="3702596"/>
            <a:ext cx="5527798" cy="886001"/>
          </a:xfrm>
          <a:prstGeom prst="rect">
            <a:avLst/>
          </a:prstGeom>
          <a:noFill/>
          <a:ln>
            <a:noFill/>
          </a:ln>
        </p:spPr>
      </p:pic>
      <p:sp>
        <p:nvSpPr>
          <p:cNvPr id="9" name="Title 3">
            <a:extLst>
              <a:ext uri="{FF2B5EF4-FFF2-40B4-BE49-F238E27FC236}">
                <a16:creationId xmlns:a16="http://schemas.microsoft.com/office/drawing/2014/main" id="{FE20D8AA-AFC6-A1DD-AD98-4EB9E63DDD62}"/>
              </a:ext>
            </a:extLst>
          </p:cNvPr>
          <p:cNvSpPr txBox="1">
            <a:spLocks/>
          </p:cNvSpPr>
          <p:nvPr/>
        </p:nvSpPr>
        <p:spPr>
          <a:xfrm>
            <a:off x="0" y="0"/>
            <a:ext cx="12192000" cy="914400"/>
          </a:xfrm>
          <a:prstGeom prst="rect">
            <a:avLst/>
          </a:prstGeom>
        </p:spPr>
        <p:txBody>
          <a:bodyPr/>
          <a:lstStyle>
            <a:lvl1pPr algn="ctr" rtl="0" eaLnBrk="1" fontAlgn="base" hangingPunct="1">
              <a:spcBef>
                <a:spcPct val="0"/>
              </a:spcBef>
              <a:spcAft>
                <a:spcPct val="0"/>
              </a:spcAft>
              <a:defRPr sz="4400" b="1">
                <a:solidFill>
                  <a:srgbClr val="C60036"/>
                </a:solidFill>
                <a:latin typeface="+mj-lt"/>
                <a:ea typeface="MS PGothic" pitchFamily="34" charset="-128"/>
                <a:cs typeface="ＭＳ Ｐゴシック" charset="0"/>
              </a:defRPr>
            </a:lvl1pPr>
            <a:lvl2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2pPr>
            <a:lvl3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3pPr>
            <a:lvl4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4pPr>
            <a:lvl5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6pPr>
            <a:lvl7pPr marL="9144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7pPr>
            <a:lvl8pPr marL="13716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8pPr>
            <a:lvl9pPr marL="18288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9pPr>
          </a:lstStyle>
          <a:p>
            <a:r>
              <a:rPr lang="en-US" kern="0" dirty="0"/>
              <a:t>Thank You!</a:t>
            </a:r>
          </a:p>
        </p:txBody>
      </p:sp>
      <p:sp>
        <p:nvSpPr>
          <p:cNvPr id="11" name="Slide Number Placeholder 2">
            <a:extLst>
              <a:ext uri="{FF2B5EF4-FFF2-40B4-BE49-F238E27FC236}">
                <a16:creationId xmlns:a16="http://schemas.microsoft.com/office/drawing/2014/main" id="{26F95D04-146D-7DDB-C9AB-97D9E62C9505}"/>
              </a:ext>
            </a:extLst>
          </p:cNvPr>
          <p:cNvSpPr>
            <a:spLocks noGrp="1"/>
          </p:cNvSpPr>
          <p:nvPr>
            <p:ph type="sldNum" sz="quarter" idx="10"/>
          </p:nvPr>
        </p:nvSpPr>
        <p:spPr>
          <a:xfrm>
            <a:off x="4673600" y="6492880"/>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eaLnBrk="0" fontAlgn="base" hangingPunct="0">
              <a:spcBef>
                <a:spcPct val="0"/>
              </a:spcBef>
              <a:spcAft>
                <a:spcPct val="0"/>
              </a:spcAft>
              <a:defRPr sz="1200" kern="1200">
                <a:solidFill>
                  <a:srgbClr val="898989"/>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9pPr>
          </a:lstStyle>
          <a:p>
            <a:fld id="{B377B610-C23B-4654-9A9B-90E751C4D594}" type="slidenum">
              <a:rPr lang="en-US" altLang="en-US" smtClean="0"/>
              <a:pPr/>
              <a:t>48</a:t>
            </a:fld>
            <a:endParaRPr lang="en-US" altLang="en-US"/>
          </a:p>
        </p:txBody>
      </p:sp>
      <p:pic>
        <p:nvPicPr>
          <p:cNvPr id="3" name="Picture 2">
            <a:extLst>
              <a:ext uri="{FF2B5EF4-FFF2-40B4-BE49-F238E27FC236}">
                <a16:creationId xmlns:a16="http://schemas.microsoft.com/office/drawing/2014/main" id="{95D6C269-B1A1-452D-67AB-05F03B5EC33C}"/>
              </a:ext>
            </a:extLst>
          </p:cNvPr>
          <p:cNvPicPr>
            <a:picLocks noChangeAspect="1"/>
          </p:cNvPicPr>
          <p:nvPr/>
        </p:nvPicPr>
        <p:blipFill>
          <a:blip r:embed="rId7">
            <a:alphaModFix amt="35000"/>
            <a:extLst>
              <a:ext uri="{BEBA8EAE-BF5A-486C-A8C5-ECC9F3942E4B}">
                <a14:imgProps xmlns:a14="http://schemas.microsoft.com/office/drawing/2010/main">
                  <a14:imgLayer r:embed="rId8">
                    <a14:imgEffect>
                      <a14:artisticWatercolorSponge/>
                    </a14:imgEffect>
                  </a14:imgLayer>
                </a14:imgProps>
              </a:ext>
            </a:extLst>
          </a:blip>
          <a:stretch>
            <a:fillRect/>
          </a:stretch>
        </p:blipFill>
        <p:spPr>
          <a:xfrm>
            <a:off x="1169126" y="836408"/>
            <a:ext cx="9980023" cy="2592592"/>
          </a:xfrm>
          <a:prstGeom prst="rect">
            <a:avLst/>
          </a:prstGeom>
        </p:spPr>
      </p:pic>
      <p:sp>
        <p:nvSpPr>
          <p:cNvPr id="4" name="Title 3">
            <a:extLst>
              <a:ext uri="{FF2B5EF4-FFF2-40B4-BE49-F238E27FC236}">
                <a16:creationId xmlns:a16="http://schemas.microsoft.com/office/drawing/2014/main" id="{DBABA53B-13C5-C697-039A-3B14D23E8393}"/>
              </a:ext>
            </a:extLst>
          </p:cNvPr>
          <p:cNvSpPr txBox="1">
            <a:spLocks/>
          </p:cNvSpPr>
          <p:nvPr/>
        </p:nvSpPr>
        <p:spPr>
          <a:xfrm>
            <a:off x="0" y="1089550"/>
            <a:ext cx="12192000" cy="914400"/>
          </a:xfrm>
          <a:prstGeom prst="rect">
            <a:avLst/>
          </a:prstGeom>
        </p:spPr>
        <p:txBody>
          <a:bodyPr/>
          <a:lstStyle>
            <a:lvl1pPr algn="ctr" rtl="0" eaLnBrk="1" fontAlgn="base" hangingPunct="1">
              <a:spcBef>
                <a:spcPct val="0"/>
              </a:spcBef>
              <a:spcAft>
                <a:spcPct val="0"/>
              </a:spcAft>
              <a:defRPr sz="4400" b="1">
                <a:solidFill>
                  <a:srgbClr val="C60036"/>
                </a:solidFill>
                <a:latin typeface="+mj-lt"/>
                <a:ea typeface="MS PGothic" pitchFamily="34" charset="-128"/>
                <a:cs typeface="ＭＳ Ｐゴシック" charset="0"/>
              </a:defRPr>
            </a:lvl1pPr>
            <a:lvl2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2pPr>
            <a:lvl3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3pPr>
            <a:lvl4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4pPr>
            <a:lvl5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6pPr>
            <a:lvl7pPr marL="9144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7pPr>
            <a:lvl8pPr marL="13716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8pPr>
            <a:lvl9pPr marL="18288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9pPr>
          </a:lstStyle>
          <a:p>
            <a:r>
              <a:rPr lang="en-US" sz="3200" i="1" kern="0" dirty="0">
                <a:solidFill>
                  <a:srgbClr val="0070C0"/>
                </a:solidFill>
                <a:effectLst>
                  <a:outerShdw blurRad="38100" dist="38100" dir="2700000" algn="tl">
                    <a:srgbClr val="000000">
                      <a:alpha val="43137"/>
                    </a:srgbClr>
                  </a:outerShdw>
                </a:effectLst>
              </a:rPr>
              <a:t>Please add your institution </a:t>
            </a:r>
          </a:p>
          <a:p>
            <a:r>
              <a:rPr lang="en-US" sz="3200" i="1" kern="0" dirty="0">
                <a:solidFill>
                  <a:srgbClr val="0070C0"/>
                </a:solidFill>
                <a:effectLst>
                  <a:outerShdw blurRad="38100" dist="38100" dir="2700000" algn="tl">
                    <a:srgbClr val="000000">
                      <a:alpha val="43137"/>
                    </a:srgbClr>
                  </a:outerShdw>
                </a:effectLst>
              </a:rPr>
              <a:t>to our world </a:t>
            </a:r>
            <a:r>
              <a:rPr lang="en-US" sz="3200" i="1" kern="0" dirty="0">
                <a:solidFill>
                  <a:srgbClr val="0070C0"/>
                </a:solidFill>
                <a:effectLst>
                  <a:outerShdw blurRad="38100" dist="38100" dir="2700000" algn="tl">
                    <a:srgbClr val="000000">
                      <a:alpha val="43137"/>
                    </a:srgbClr>
                  </a:outerShdw>
                </a:effectLst>
                <a:hlinkClick r:id="rId9">
                  <a:extLst>
                    <a:ext uri="{A12FA001-AC4F-418D-AE19-62706E023703}">
                      <ahyp:hlinkClr xmlns:ahyp="http://schemas.microsoft.com/office/drawing/2018/hyperlinkcolor" val="tx"/>
                    </a:ext>
                  </a:extLst>
                </a:hlinkClick>
              </a:rPr>
              <a:t>map</a:t>
            </a:r>
            <a:r>
              <a:rPr lang="en-US" sz="3200" i="1" kern="0" dirty="0">
                <a:solidFill>
                  <a:srgbClr val="0070C0"/>
                </a:solidFill>
                <a:effectLst>
                  <a:outerShdw blurRad="38100" dist="38100" dir="2700000" algn="tl">
                    <a:srgbClr val="000000">
                      <a:alpha val="43137"/>
                    </a:srgbClr>
                  </a:outerShdw>
                </a:effectLst>
              </a:rPr>
              <a:t> of HTCondor Users at:</a:t>
            </a:r>
          </a:p>
          <a:p>
            <a:r>
              <a:rPr lang="en-US" sz="3200" i="1" kern="0" dirty="0">
                <a:solidFill>
                  <a:schemeClr val="accent1">
                    <a:lumMod val="75000"/>
                  </a:schemeClr>
                </a:solidFill>
                <a:effectLst>
                  <a:outerShdw blurRad="38100" dist="38100" dir="2700000" algn="tl">
                    <a:srgbClr val="000000">
                      <a:alpha val="43137"/>
                    </a:srgbClr>
                  </a:outerShdw>
                </a:effectLst>
                <a:hlinkClick r:id="rId9">
                  <a:extLst>
                    <a:ext uri="{A12FA001-AC4F-418D-AE19-62706E023703}">
                      <ahyp:hlinkClr xmlns:ahyp="http://schemas.microsoft.com/office/drawing/2018/hyperlinkcolor" val="tx"/>
                    </a:ext>
                  </a:extLst>
                </a:hlinkClick>
              </a:rPr>
              <a:t>https://htcondor.org/user-map</a:t>
            </a:r>
            <a:endParaRPr lang="en-US" sz="3200" i="1" kern="0" dirty="0">
              <a:solidFill>
                <a:schemeClr val="accent1">
                  <a:lumMod val="75000"/>
                </a:schemeClr>
              </a:solidFill>
              <a:effectLst>
                <a:outerShdw blurRad="38100" dist="38100" dir="2700000" algn="tl">
                  <a:srgbClr val="000000">
                    <a:alpha val="43137"/>
                  </a:srgbClr>
                </a:outerShdw>
              </a:effectLst>
            </a:endParaRPr>
          </a:p>
          <a:p>
            <a:r>
              <a:rPr lang="en-US" sz="3200" i="1" kern="0" dirty="0">
                <a:solidFill>
                  <a:srgbClr val="0070C0"/>
                </a:solidFill>
                <a:effectLst>
                  <a:outerShdw blurRad="38100" dist="38100" dir="2700000" algn="tl">
                    <a:srgbClr val="000000">
                      <a:alpha val="43137"/>
                    </a:srgbClr>
                  </a:outerShdw>
                </a:effectLst>
              </a:rPr>
              <a:t>and click "</a:t>
            </a:r>
            <a:r>
              <a:rPr lang="en-US" sz="3200" i="1" kern="0" dirty="0">
                <a:solidFill>
                  <a:srgbClr val="0070C0"/>
                </a:solidFill>
                <a:effectLst>
                  <a:outerShdw blurRad="38100" dist="38100" dir="2700000" algn="tl">
                    <a:srgbClr val="000000">
                      <a:alpha val="43137"/>
                    </a:srgbClr>
                  </a:outerShdw>
                </a:effectLst>
                <a:hlinkClick r:id="rId10"/>
              </a:rPr>
              <a:t>Add Your Institution</a:t>
            </a:r>
            <a:r>
              <a:rPr lang="en-US" sz="3200" i="1" kern="0" dirty="0">
                <a:solidFill>
                  <a:srgbClr val="0070C0"/>
                </a:solidFill>
                <a:effectLst>
                  <a:outerShdw blurRad="38100" dist="38100" dir="2700000" algn="tl">
                    <a:srgbClr val="000000">
                      <a:alpha val="43137"/>
                    </a:srgbClr>
                  </a:outerShdw>
                </a:effectLst>
              </a:rPr>
              <a:t>" on upper right</a:t>
            </a:r>
          </a:p>
        </p:txBody>
      </p:sp>
    </p:spTree>
    <p:extLst>
      <p:ext uri="{BB962C8B-B14F-4D97-AF65-F5344CB8AC3E}">
        <p14:creationId xmlns:p14="http://schemas.microsoft.com/office/powerpoint/2010/main" val="38311214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7AE555-D69B-45C6-8FD4-5B55AA0DF065}"/>
              </a:ext>
            </a:extLst>
          </p:cNvPr>
          <p:cNvSpPr>
            <a:spLocks noGrp="1"/>
          </p:cNvSpPr>
          <p:nvPr>
            <p:ph idx="1"/>
          </p:nvPr>
        </p:nvSpPr>
        <p:spPr>
          <a:xfrm>
            <a:off x="822960" y="1295400"/>
            <a:ext cx="10718800" cy="4267200"/>
          </a:xfrm>
        </p:spPr>
        <p:txBody>
          <a:bodyPr/>
          <a:lstStyle/>
          <a:p>
            <a:r>
              <a:rPr lang="en-US" sz="4400" i="1" dirty="0" err="1"/>
              <a:t>htcondor</a:t>
            </a:r>
            <a:r>
              <a:rPr lang="en-US" sz="4400" i="1" dirty="0"/>
              <a:t> &lt;noun&gt; &lt;verb&gt;</a:t>
            </a:r>
          </a:p>
          <a:p>
            <a:pPr lvl="1"/>
            <a:r>
              <a:rPr lang="en-US" sz="3200" i="1" dirty="0"/>
              <a:t>"</a:t>
            </a:r>
            <a:r>
              <a:rPr lang="en-US" sz="3200" i="1" dirty="0" err="1"/>
              <a:t>htcondor</a:t>
            </a:r>
            <a:r>
              <a:rPr lang="en-US" sz="3200" i="1" dirty="0"/>
              <a:t> job submit", "</a:t>
            </a:r>
            <a:r>
              <a:rPr lang="en-US" sz="3200" i="1" dirty="0" err="1"/>
              <a:t>htcondor</a:t>
            </a:r>
            <a:r>
              <a:rPr lang="en-US" sz="3200" i="1" dirty="0"/>
              <a:t> job status", …</a:t>
            </a:r>
          </a:p>
          <a:p>
            <a:pPr lvl="1"/>
            <a:r>
              <a:rPr lang="en-US" sz="3200" i="1" dirty="0"/>
              <a:t>"</a:t>
            </a:r>
            <a:r>
              <a:rPr lang="en-US" sz="3200" i="1" dirty="0" err="1"/>
              <a:t>htcondor</a:t>
            </a:r>
            <a:r>
              <a:rPr lang="en-US" sz="3200" i="1" dirty="0"/>
              <a:t> </a:t>
            </a:r>
            <a:r>
              <a:rPr lang="en-US" sz="3200" i="1" dirty="0" err="1"/>
              <a:t>dag</a:t>
            </a:r>
            <a:r>
              <a:rPr lang="en-US" sz="3200" i="1" dirty="0"/>
              <a:t> submit", "</a:t>
            </a:r>
            <a:r>
              <a:rPr lang="en-US" sz="3200" i="1" dirty="0" err="1"/>
              <a:t>htcondor</a:t>
            </a:r>
            <a:r>
              <a:rPr lang="en-US" sz="3200" i="1" dirty="0"/>
              <a:t> </a:t>
            </a:r>
            <a:r>
              <a:rPr lang="en-US" sz="3200" i="1" dirty="0" err="1"/>
              <a:t>dag</a:t>
            </a:r>
            <a:r>
              <a:rPr lang="en-US" sz="3200" i="1" dirty="0"/>
              <a:t> status", …</a:t>
            </a:r>
          </a:p>
          <a:p>
            <a:pPr lvl="1"/>
            <a:r>
              <a:rPr lang="en-US" sz="3200" i="1" dirty="0"/>
              <a:t>"</a:t>
            </a:r>
            <a:r>
              <a:rPr lang="en-US" sz="3200" i="1" dirty="0" err="1"/>
              <a:t>htcondor</a:t>
            </a:r>
            <a:r>
              <a:rPr lang="en-US" sz="3200" i="1" dirty="0"/>
              <a:t> </a:t>
            </a:r>
            <a:r>
              <a:rPr lang="en-US" sz="3200" i="1" dirty="0" err="1"/>
              <a:t>jobset</a:t>
            </a:r>
            <a:r>
              <a:rPr lang="en-US" sz="3200" i="1" dirty="0"/>
              <a:t> submit", "</a:t>
            </a:r>
            <a:r>
              <a:rPr lang="en-US" sz="3200" i="1" dirty="0" err="1"/>
              <a:t>htcondor</a:t>
            </a:r>
            <a:r>
              <a:rPr lang="en-US" sz="3200" i="1" dirty="0"/>
              <a:t> </a:t>
            </a:r>
            <a:r>
              <a:rPr lang="en-US" sz="3200" i="1" dirty="0" err="1"/>
              <a:t>jobset</a:t>
            </a:r>
            <a:r>
              <a:rPr lang="en-US" sz="3200" i="1" dirty="0"/>
              <a:t> status", …</a:t>
            </a:r>
          </a:p>
          <a:p>
            <a:pPr lvl="1"/>
            <a:r>
              <a:rPr lang="en-US" sz="3200" i="1" dirty="0"/>
              <a:t>"</a:t>
            </a:r>
            <a:r>
              <a:rPr lang="en-US" sz="3200" i="1" dirty="0" err="1"/>
              <a:t>htcondor</a:t>
            </a:r>
            <a:r>
              <a:rPr lang="en-US" sz="3200" i="1" dirty="0"/>
              <a:t> annex create", "</a:t>
            </a:r>
            <a:r>
              <a:rPr lang="en-US" sz="3200" i="1" dirty="0" err="1"/>
              <a:t>htcondor</a:t>
            </a:r>
            <a:r>
              <a:rPr lang="en-US" sz="3200" i="1" dirty="0"/>
              <a:t> annex status", …</a:t>
            </a:r>
          </a:p>
          <a:p>
            <a:pPr lvl="1"/>
            <a:r>
              <a:rPr lang="en-US" sz="3200" i="1" dirty="0"/>
              <a:t>"</a:t>
            </a:r>
            <a:r>
              <a:rPr lang="en-US" sz="3200" i="1" dirty="0" err="1"/>
              <a:t>htcondor</a:t>
            </a:r>
            <a:r>
              <a:rPr lang="en-US" sz="3200" i="1" dirty="0"/>
              <a:t> </a:t>
            </a:r>
            <a:r>
              <a:rPr lang="en-US" sz="3200" i="1" dirty="0" err="1"/>
              <a:t>eventlog</a:t>
            </a:r>
            <a:r>
              <a:rPr lang="en-US" sz="3200" i="1" dirty="0"/>
              <a:t> read"</a:t>
            </a:r>
            <a:endParaRPr lang="en-US" sz="3200" dirty="0"/>
          </a:p>
          <a:p>
            <a:r>
              <a:rPr lang="en-US" sz="3600" dirty="0"/>
              <a:t>Legacy tools (</a:t>
            </a:r>
            <a:r>
              <a:rPr lang="en-US" sz="3600" dirty="0" err="1"/>
              <a:t>condor_q</a:t>
            </a:r>
            <a:r>
              <a:rPr lang="en-US" sz="3600" dirty="0"/>
              <a:t>, </a:t>
            </a:r>
            <a:r>
              <a:rPr lang="en-US" sz="3600" dirty="0" err="1"/>
              <a:t>condor_submit</a:t>
            </a:r>
            <a:r>
              <a:rPr lang="en-US" sz="3600" dirty="0"/>
              <a:t>, </a:t>
            </a:r>
            <a:r>
              <a:rPr lang="en-US" sz="3600" dirty="0" err="1"/>
              <a:t>condor_history</a:t>
            </a:r>
            <a:r>
              <a:rPr lang="en-US" sz="3600" dirty="0"/>
              <a:t>, …) not going anywhere…</a:t>
            </a:r>
            <a:endParaRPr lang="en-US" sz="3600" i="1" dirty="0"/>
          </a:p>
          <a:p>
            <a:endParaRPr lang="en-US" sz="4000" dirty="0"/>
          </a:p>
        </p:txBody>
      </p:sp>
      <p:sp>
        <p:nvSpPr>
          <p:cNvPr id="3" name="Title 2">
            <a:extLst>
              <a:ext uri="{FF2B5EF4-FFF2-40B4-BE49-F238E27FC236}">
                <a16:creationId xmlns:a16="http://schemas.microsoft.com/office/drawing/2014/main" id="{76FF1974-034E-447D-88B0-09EE5DC2D1F4}"/>
              </a:ext>
            </a:extLst>
          </p:cNvPr>
          <p:cNvSpPr>
            <a:spLocks noGrp="1"/>
          </p:cNvSpPr>
          <p:nvPr>
            <p:ph type="title"/>
          </p:nvPr>
        </p:nvSpPr>
        <p:spPr>
          <a:xfrm>
            <a:off x="325120" y="405760"/>
            <a:ext cx="11541760" cy="914400"/>
          </a:xfrm>
        </p:spPr>
        <p:txBody>
          <a:bodyPr/>
          <a:lstStyle/>
          <a:p>
            <a:r>
              <a:rPr lang="en-US">
                <a:solidFill>
                  <a:srgbClr val="C00000"/>
                </a:solidFill>
              </a:rPr>
              <a:t>Evolving new command line user interface</a:t>
            </a:r>
            <a:endParaRPr lang="en-US" dirty="0">
              <a:solidFill>
                <a:srgbClr val="C00000"/>
              </a:solidFill>
            </a:endParaRPr>
          </a:p>
        </p:txBody>
      </p:sp>
      <p:sp>
        <p:nvSpPr>
          <p:cNvPr id="4" name="Slide Number Placeholder 3">
            <a:extLst>
              <a:ext uri="{FF2B5EF4-FFF2-40B4-BE49-F238E27FC236}">
                <a16:creationId xmlns:a16="http://schemas.microsoft.com/office/drawing/2014/main" id="{B3878F21-3752-4ADF-874B-FB2D857CE1A4}"/>
              </a:ext>
            </a:extLst>
          </p:cNvPr>
          <p:cNvSpPr>
            <a:spLocks noGrp="1"/>
          </p:cNvSpPr>
          <p:nvPr>
            <p:ph type="sldNum" sz="quarter" idx="10"/>
          </p:nvPr>
        </p:nvSpPr>
        <p:spPr/>
        <p:txBody>
          <a:bodyPr/>
          <a:lstStyle/>
          <a:p>
            <a:pPr>
              <a:defRPr/>
            </a:pPr>
            <a:fld id="{FC77776C-14D7-48C6-B1E3-FF145FC109AB}" type="slidenum">
              <a:rPr lang="en-US" smtClean="0"/>
              <a:pPr>
                <a:defRPr/>
              </a:pPr>
              <a:t>49</a:t>
            </a:fld>
            <a:endParaRPr lang="en-US" dirty="0"/>
          </a:p>
        </p:txBody>
      </p:sp>
    </p:spTree>
    <p:extLst>
      <p:ext uri="{BB962C8B-B14F-4D97-AF65-F5344CB8AC3E}">
        <p14:creationId xmlns:p14="http://schemas.microsoft.com/office/powerpoint/2010/main" val="306442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30AB-252B-89F2-B687-6E8347F2ADAE}"/>
              </a:ext>
            </a:extLst>
          </p:cNvPr>
          <p:cNvSpPr>
            <a:spLocks noGrp="1"/>
          </p:cNvSpPr>
          <p:nvPr>
            <p:ph type="title"/>
          </p:nvPr>
        </p:nvSpPr>
        <p:spPr>
          <a:xfrm>
            <a:off x="0" y="152400"/>
            <a:ext cx="12192000" cy="914400"/>
          </a:xfrm>
        </p:spPr>
        <p:txBody>
          <a:bodyPr/>
          <a:lstStyle/>
          <a:p>
            <a:r>
              <a:rPr lang="en-US" dirty="0"/>
              <a:t>Highlights on the web, </a:t>
            </a:r>
            <a:br>
              <a:rPr lang="en-US" dirty="0"/>
            </a:br>
            <a:r>
              <a:rPr lang="en-US" dirty="0"/>
              <a:t>full details in the Manual</a:t>
            </a:r>
          </a:p>
        </p:txBody>
      </p:sp>
      <p:sp>
        <p:nvSpPr>
          <p:cNvPr id="4" name="Text Placeholder 3">
            <a:extLst>
              <a:ext uri="{FF2B5EF4-FFF2-40B4-BE49-F238E27FC236}">
                <a16:creationId xmlns:a16="http://schemas.microsoft.com/office/drawing/2014/main" id="{E18A1085-7965-487A-90E6-2F7B2EDCB9F4}"/>
              </a:ext>
            </a:extLst>
          </p:cNvPr>
          <p:cNvSpPr>
            <a:spLocks noGrp="1"/>
          </p:cNvSpPr>
          <p:nvPr>
            <p:ph type="body" idx="2"/>
          </p:nvPr>
        </p:nvSpPr>
        <p:spPr>
          <a:xfrm>
            <a:off x="1235456" y="1058990"/>
            <a:ext cx="10261600" cy="4915090"/>
          </a:xfrm>
        </p:spPr>
        <p:txBody>
          <a:bodyPr/>
          <a:lstStyle/>
          <a:p>
            <a:pPr marL="15240" indent="0">
              <a:buNone/>
            </a:pPr>
            <a:r>
              <a:rPr lang="en-US" dirty="0"/>
              <a:t>Highlights:</a:t>
            </a:r>
          </a:p>
          <a:p>
            <a:pPr marL="15240" indent="0">
              <a:buNone/>
            </a:pPr>
            <a:r>
              <a:rPr lang="en-US" dirty="0">
                <a:hlinkClick r:id="rId2"/>
              </a:rPr>
              <a:t>https://htcondor.org/htcondor/release-highlights/</a:t>
            </a:r>
            <a:endParaRPr lang="en-US" dirty="0"/>
          </a:p>
          <a:p>
            <a:pPr marL="15240" indent="0">
              <a:buNone/>
            </a:pPr>
            <a:r>
              <a:rPr lang="en-US" dirty="0"/>
              <a:t>Details:</a:t>
            </a:r>
          </a:p>
          <a:p>
            <a:pPr marL="15240" indent="0">
              <a:buNone/>
            </a:pPr>
            <a:r>
              <a:rPr lang="en-US" sz="2400" dirty="0">
                <a:hlinkClick r:id="rId3"/>
              </a:rPr>
              <a:t>https://htcondor.readthedocs.io/en/latest/version-history/index.html</a:t>
            </a:r>
            <a:endParaRPr lang="en-US" sz="2400" dirty="0"/>
          </a:p>
          <a:p>
            <a:pPr marL="15240" indent="0">
              <a:buNone/>
            </a:pPr>
            <a:endParaRPr lang="en-US" sz="2400" dirty="0"/>
          </a:p>
          <a:p>
            <a:pPr>
              <a:buFontTx/>
              <a:buChar char="-"/>
            </a:pPr>
            <a:r>
              <a:rPr lang="en-US" sz="2400" dirty="0"/>
              <a:t>Documented all the new features / mechanisms that have been added at each version</a:t>
            </a:r>
          </a:p>
          <a:p>
            <a:pPr>
              <a:buFontTx/>
              <a:buChar char="-"/>
            </a:pPr>
            <a:r>
              <a:rPr lang="en-US" sz="2400" dirty="0"/>
              <a:t>Notes about "gotchas" when upgrading from version X to Y</a:t>
            </a:r>
          </a:p>
          <a:p>
            <a:pPr marL="15240" indent="0">
              <a:buNone/>
            </a:pPr>
            <a:endParaRPr lang="en-US" sz="2400" dirty="0"/>
          </a:p>
          <a:p>
            <a:pPr marL="15240" indent="0">
              <a:buNone/>
            </a:pPr>
            <a:r>
              <a:rPr lang="en-US" sz="2400" dirty="0"/>
              <a:t>   </a:t>
            </a:r>
          </a:p>
          <a:p>
            <a:pPr marL="15240" indent="0">
              <a:buNone/>
            </a:pPr>
            <a:endParaRPr lang="en-US" sz="2400" dirty="0"/>
          </a:p>
          <a:p>
            <a:pPr marL="15240" indent="0">
              <a:buNone/>
            </a:pPr>
            <a:r>
              <a:rPr lang="en-US" sz="2400" dirty="0"/>
              <a:t>     </a:t>
            </a:r>
          </a:p>
        </p:txBody>
      </p:sp>
    </p:spTree>
    <p:extLst>
      <p:ext uri="{BB962C8B-B14F-4D97-AF65-F5344CB8AC3E}">
        <p14:creationId xmlns:p14="http://schemas.microsoft.com/office/powerpoint/2010/main" val="21930529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6E940-DA97-413C-82AF-E7A67D3C2C9A}"/>
              </a:ext>
            </a:extLst>
          </p:cNvPr>
          <p:cNvSpPr>
            <a:spLocks noGrp="1"/>
          </p:cNvSpPr>
          <p:nvPr>
            <p:ph type="title"/>
          </p:nvPr>
        </p:nvSpPr>
        <p:spPr/>
        <p:txBody>
          <a:bodyPr/>
          <a:lstStyle/>
          <a:p>
            <a:r>
              <a:rPr lang="en-US" dirty="0" err="1"/>
              <a:t>condor_q</a:t>
            </a:r>
            <a:r>
              <a:rPr lang="en-US" dirty="0"/>
              <a:t> - looking at one running job</a:t>
            </a:r>
          </a:p>
        </p:txBody>
      </p:sp>
      <p:sp>
        <p:nvSpPr>
          <p:cNvPr id="3" name="Slide Number Placeholder 2">
            <a:extLst>
              <a:ext uri="{FF2B5EF4-FFF2-40B4-BE49-F238E27FC236}">
                <a16:creationId xmlns:a16="http://schemas.microsoft.com/office/drawing/2014/main" id="{7D7141F2-162F-42C3-BD0F-D79A966898B1}"/>
              </a:ext>
            </a:extLst>
          </p:cNvPr>
          <p:cNvSpPr>
            <a:spLocks noGrp="1"/>
          </p:cNvSpPr>
          <p:nvPr>
            <p:ph type="sldNum" sz="quarter" idx="10"/>
          </p:nvPr>
        </p:nvSpPr>
        <p:spPr/>
        <p:txBody>
          <a:bodyPr/>
          <a:lstStyle/>
          <a:p>
            <a:pPr>
              <a:defRPr/>
            </a:pPr>
            <a:fld id="{7C47EE97-0F2E-4B87-BB55-F7FDEEB233A8}" type="slidenum">
              <a:rPr lang="en-US" smtClean="0"/>
              <a:pPr>
                <a:defRPr/>
              </a:pPr>
              <a:t>50</a:t>
            </a:fld>
            <a:endParaRPr lang="en-US" dirty="0"/>
          </a:p>
        </p:txBody>
      </p:sp>
      <p:sp>
        <p:nvSpPr>
          <p:cNvPr id="5" name="TextBox 4">
            <a:extLst>
              <a:ext uri="{FF2B5EF4-FFF2-40B4-BE49-F238E27FC236}">
                <a16:creationId xmlns:a16="http://schemas.microsoft.com/office/drawing/2014/main" id="{BF43451D-05AB-4791-9640-EF40AA824063}"/>
              </a:ext>
            </a:extLst>
          </p:cNvPr>
          <p:cNvSpPr txBox="1"/>
          <p:nvPr/>
        </p:nvSpPr>
        <p:spPr>
          <a:xfrm>
            <a:off x="338203" y="914400"/>
            <a:ext cx="11160689" cy="3539430"/>
          </a:xfrm>
          <a:prstGeom prst="rect">
            <a:avLst/>
          </a:prstGeom>
          <a:noFill/>
        </p:spPr>
        <p:txBody>
          <a:bodyPr wrap="square" rtlCol="0">
            <a:spAutoFit/>
          </a:bodyPr>
          <a:lstStyle/>
          <a:p>
            <a:r>
              <a:rPr lang="en-US" sz="3200" b="1" dirty="0"/>
              <a:t>$ </a:t>
            </a:r>
            <a:r>
              <a:rPr lang="en-US" sz="3200" b="1" dirty="0" err="1"/>
              <a:t>condor_q</a:t>
            </a:r>
            <a:r>
              <a:rPr lang="en-US" sz="3200" b="1" dirty="0"/>
              <a:t> 123.45 </a:t>
            </a:r>
            <a:br>
              <a:rPr lang="en-US" sz="3200" dirty="0"/>
            </a:br>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 Schedd: login04.osgconnect.net : &lt;192.170.231.217:9618?... @ 07/12/23 21:43:13</a:t>
            </a:r>
          </a:p>
          <a:p>
            <a:r>
              <a:rPr lang="en-US" sz="2000" dirty="0">
                <a:latin typeface="Courier New" panose="02070309020205020404" pitchFamily="49" charset="0"/>
                <a:cs typeface="Courier New" panose="02070309020205020404" pitchFamily="49" charset="0"/>
              </a:rPr>
              <a:t>OWNER  BATCH_NAME    SUBMITTED   DONE   RUN    IDLE  TOTAL JOB_IDS</a:t>
            </a:r>
          </a:p>
          <a:p>
            <a:r>
              <a:rPr lang="en-US" sz="2000" dirty="0" err="1">
                <a:latin typeface="Courier New" panose="02070309020205020404" pitchFamily="49" charset="0"/>
                <a:cs typeface="Courier New" panose="02070309020205020404" pitchFamily="49" charset="0"/>
              </a:rPr>
              <a:t>toddt</a:t>
            </a:r>
            <a:r>
              <a:rPr lang="en-US" sz="2000" dirty="0">
                <a:latin typeface="Courier New" panose="02070309020205020404" pitchFamily="49" charset="0"/>
                <a:cs typeface="Courier New" panose="02070309020205020404" pitchFamily="49" charset="0"/>
              </a:rPr>
              <a:t>  ID: 123       7/12 21:37    _      1      _   10000 123.45</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Total for query: 1 jobs; 0 completed, 0 removed, 0 idle, 1 running, 0 held, 0 suspended</a:t>
            </a:r>
            <a:br>
              <a:rPr lang="en-US" sz="3200" dirty="0"/>
            </a:br>
            <a:endParaRPr lang="en-US" sz="3200" dirty="0"/>
          </a:p>
        </p:txBody>
      </p:sp>
    </p:spTree>
    <p:extLst>
      <p:ext uri="{BB962C8B-B14F-4D97-AF65-F5344CB8AC3E}">
        <p14:creationId xmlns:p14="http://schemas.microsoft.com/office/powerpoint/2010/main" val="1445362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6E940-DA97-413C-82AF-E7A67D3C2C9A}"/>
              </a:ext>
            </a:extLst>
          </p:cNvPr>
          <p:cNvSpPr>
            <a:spLocks noGrp="1"/>
          </p:cNvSpPr>
          <p:nvPr>
            <p:ph type="title"/>
          </p:nvPr>
        </p:nvSpPr>
        <p:spPr/>
        <p:txBody>
          <a:bodyPr/>
          <a:lstStyle/>
          <a:p>
            <a:r>
              <a:rPr lang="en-US" dirty="0" err="1"/>
              <a:t>condor_q</a:t>
            </a:r>
            <a:r>
              <a:rPr lang="en-US" dirty="0"/>
              <a:t> - looking at the details</a:t>
            </a:r>
          </a:p>
        </p:txBody>
      </p:sp>
      <p:sp>
        <p:nvSpPr>
          <p:cNvPr id="3" name="Slide Number Placeholder 2">
            <a:extLst>
              <a:ext uri="{FF2B5EF4-FFF2-40B4-BE49-F238E27FC236}">
                <a16:creationId xmlns:a16="http://schemas.microsoft.com/office/drawing/2014/main" id="{7D7141F2-162F-42C3-BD0F-D79A966898B1}"/>
              </a:ext>
            </a:extLst>
          </p:cNvPr>
          <p:cNvSpPr>
            <a:spLocks noGrp="1"/>
          </p:cNvSpPr>
          <p:nvPr>
            <p:ph type="sldNum" sz="quarter" idx="10"/>
          </p:nvPr>
        </p:nvSpPr>
        <p:spPr/>
        <p:txBody>
          <a:bodyPr/>
          <a:lstStyle/>
          <a:p>
            <a:pPr>
              <a:defRPr/>
            </a:pPr>
            <a:fld id="{7C47EE97-0F2E-4B87-BB55-F7FDEEB233A8}" type="slidenum">
              <a:rPr lang="en-US" smtClean="0"/>
              <a:pPr>
                <a:defRPr/>
              </a:pPr>
              <a:t>51</a:t>
            </a:fld>
            <a:endParaRPr lang="en-US" dirty="0"/>
          </a:p>
        </p:txBody>
      </p:sp>
      <p:sp>
        <p:nvSpPr>
          <p:cNvPr id="5" name="TextBox 4">
            <a:extLst>
              <a:ext uri="{FF2B5EF4-FFF2-40B4-BE49-F238E27FC236}">
                <a16:creationId xmlns:a16="http://schemas.microsoft.com/office/drawing/2014/main" id="{BF43451D-05AB-4791-9640-EF40AA824063}"/>
              </a:ext>
            </a:extLst>
          </p:cNvPr>
          <p:cNvSpPr txBox="1"/>
          <p:nvPr/>
        </p:nvSpPr>
        <p:spPr>
          <a:xfrm>
            <a:off x="338203" y="914400"/>
            <a:ext cx="11160689" cy="4770537"/>
          </a:xfrm>
          <a:prstGeom prst="rect">
            <a:avLst/>
          </a:prstGeom>
          <a:noFill/>
        </p:spPr>
        <p:txBody>
          <a:bodyPr wrap="square" rtlCol="0">
            <a:spAutoFit/>
          </a:bodyPr>
          <a:lstStyle/>
          <a:p>
            <a:r>
              <a:rPr lang="en-US" sz="3200" b="1" dirty="0"/>
              <a:t>$ </a:t>
            </a:r>
            <a:r>
              <a:rPr lang="en-US" sz="3200" b="1" dirty="0" err="1"/>
              <a:t>condor_q</a:t>
            </a:r>
            <a:r>
              <a:rPr lang="en-US" sz="3200" b="1" dirty="0"/>
              <a:t> –l 123.45 </a:t>
            </a:r>
            <a:br>
              <a:rPr lang="en-US" sz="3200" dirty="0"/>
            </a:br>
            <a:endParaRPr lang="en-US" sz="2000" dirty="0">
              <a:latin typeface="Courier New" panose="02070309020205020404" pitchFamily="49" charset="0"/>
              <a:cs typeface="Courier New" panose="02070309020205020404" pitchFamily="49" charset="0"/>
            </a:endParaRPr>
          </a:p>
          <a:p>
            <a:r>
              <a:rPr lang="en-US" sz="1400" dirty="0" err="1">
                <a:latin typeface="Courier New" panose="02070309020205020404" pitchFamily="49" charset="0"/>
                <a:cs typeface="Courier New" panose="02070309020205020404" pitchFamily="49" charset="0"/>
              </a:rPr>
              <a:t>AccountingGroup</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group_opportunistic.EvolSims.toddt</a:t>
            </a:r>
            <a:r>
              <a:rPr lang="en-US" sz="1400" dirty="0">
                <a:latin typeface="Courier New" panose="02070309020205020404" pitchFamily="49" charset="0"/>
                <a:cs typeface="Courier New" panose="02070309020205020404" pitchFamily="49" charset="0"/>
              </a:rPr>
              <a:t>"</a:t>
            </a:r>
          </a:p>
          <a:p>
            <a:r>
              <a:rPr lang="en-US" sz="1400" dirty="0" err="1">
                <a:latin typeface="Courier New" panose="02070309020205020404" pitchFamily="49" charset="0"/>
                <a:cs typeface="Courier New" panose="02070309020205020404" pitchFamily="49" charset="0"/>
              </a:rPr>
              <a:t>AcctGroup</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EvolSims</a:t>
            </a:r>
            <a:r>
              <a:rPr lang="en-US" sz="1400" dirty="0">
                <a:latin typeface="Courier New" panose="02070309020205020404" pitchFamily="49" charset="0"/>
                <a:cs typeface="Courier New" panose="02070309020205020404" pitchFamily="49" charset="0"/>
              </a:rPr>
              <a:t>"</a:t>
            </a:r>
          </a:p>
          <a:p>
            <a:r>
              <a:rPr lang="en-US" sz="1400" dirty="0" err="1">
                <a:latin typeface="Courier New" panose="02070309020205020404" pitchFamily="49" charset="0"/>
                <a:cs typeface="Courier New" panose="02070309020205020404" pitchFamily="49" charset="0"/>
              </a:rPr>
              <a:t>AcctGroupUser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anushd</a:t>
            </a:r>
            <a:r>
              <a:rPr lang="en-US" sz="1400" dirty="0">
                <a:latin typeface="Courier New" panose="02070309020205020404" pitchFamily="49" charset="0"/>
                <a:cs typeface="Courier New" panose="02070309020205020404" pitchFamily="49" charset="0"/>
              </a:rPr>
              <a:t>"</a:t>
            </a:r>
          </a:p>
          <a:p>
            <a:r>
              <a:rPr lang="en-US" sz="1400" dirty="0" err="1">
                <a:latin typeface="Courier New" panose="02070309020205020404" pitchFamily="49" charset="0"/>
                <a:cs typeface="Courier New" panose="02070309020205020404" pitchFamily="49" charset="0"/>
              </a:rPr>
              <a:t>AllowedExecuteDuration</a:t>
            </a:r>
            <a:r>
              <a:rPr lang="en-US" sz="1400" dirty="0">
                <a:latin typeface="Courier New" panose="02070309020205020404" pitchFamily="49" charset="0"/>
                <a:cs typeface="Courier New" panose="02070309020205020404" pitchFamily="49" charset="0"/>
              </a:rPr>
              <a:t> = 72000</a:t>
            </a:r>
          </a:p>
          <a:p>
            <a:r>
              <a:rPr lang="en-US" sz="1400" dirty="0" err="1">
                <a:latin typeface="Courier New" panose="02070309020205020404" pitchFamily="49" charset="0"/>
                <a:cs typeface="Courier New" panose="02070309020205020404" pitchFamily="49" charset="0"/>
              </a:rPr>
              <a:t>Args</a:t>
            </a:r>
            <a:r>
              <a:rPr lang="en-US" sz="1400" dirty="0">
                <a:latin typeface="Courier New" panose="02070309020205020404" pitchFamily="49" charset="0"/>
                <a:cs typeface="Courier New" panose="02070309020205020404" pitchFamily="49" charset="0"/>
              </a:rPr>
              <a:t> = "44"</a:t>
            </a:r>
          </a:p>
          <a:p>
            <a:r>
              <a:rPr lang="en-US" sz="1400" dirty="0" err="1">
                <a:latin typeface="Courier New" panose="02070309020205020404" pitchFamily="49" charset="0"/>
                <a:cs typeface="Courier New" panose="02070309020205020404" pitchFamily="49" charset="0"/>
              </a:rPr>
              <a:t>AutoClusterId</a:t>
            </a:r>
            <a:r>
              <a:rPr lang="en-US" sz="1400" dirty="0">
                <a:latin typeface="Courier New" panose="02070309020205020404" pitchFamily="49" charset="0"/>
                <a:cs typeface="Courier New" panose="02070309020205020404" pitchFamily="49" charset="0"/>
              </a:rPr>
              <a:t> = 3232</a:t>
            </a:r>
          </a:p>
          <a:p>
            <a:r>
              <a:rPr lang="en-US" sz="1400" dirty="0" err="1">
                <a:latin typeface="Courier New" panose="02070309020205020404" pitchFamily="49" charset="0"/>
                <a:cs typeface="Courier New" panose="02070309020205020404" pitchFamily="49" charset="0"/>
              </a:rPr>
              <a:t>BytesRecvd</a:t>
            </a:r>
            <a:r>
              <a:rPr lang="en-US" sz="1400" dirty="0">
                <a:latin typeface="Courier New" panose="02070309020205020404" pitchFamily="49" charset="0"/>
                <a:cs typeface="Courier New" panose="02070309020205020404" pitchFamily="49" charset="0"/>
              </a:rPr>
              <a:t> = 0.0</a:t>
            </a:r>
          </a:p>
          <a:p>
            <a:r>
              <a:rPr lang="en-US" sz="1400" dirty="0" err="1">
                <a:latin typeface="Courier New" panose="02070309020205020404" pitchFamily="49" charset="0"/>
                <a:cs typeface="Courier New" panose="02070309020205020404" pitchFamily="49" charset="0"/>
              </a:rPr>
              <a:t>BytesSent</a:t>
            </a:r>
            <a:r>
              <a:rPr lang="en-US" sz="1400" dirty="0">
                <a:latin typeface="Courier New" panose="02070309020205020404" pitchFamily="49" charset="0"/>
                <a:cs typeface="Courier New" panose="02070309020205020404" pitchFamily="49" charset="0"/>
              </a:rPr>
              <a:t> = 0.0</a:t>
            </a:r>
          </a:p>
          <a:p>
            <a:r>
              <a:rPr lang="en-US" sz="1400" dirty="0" err="1">
                <a:latin typeface="Courier New" panose="02070309020205020404" pitchFamily="49" charset="0"/>
                <a:cs typeface="Courier New" panose="02070309020205020404" pitchFamily="49" charset="0"/>
              </a:rPr>
              <a:t>ClusterId</a:t>
            </a:r>
            <a:r>
              <a:rPr lang="en-US" sz="1400" dirty="0">
                <a:latin typeface="Courier New" panose="02070309020205020404" pitchFamily="49" charset="0"/>
                <a:cs typeface="Courier New" panose="02070309020205020404" pitchFamily="49" charset="0"/>
              </a:rPr>
              <a:t> = 36371245</a:t>
            </a:r>
          </a:p>
          <a:p>
            <a:r>
              <a:rPr lang="en-US" sz="1400" dirty="0" err="1">
                <a:latin typeface="Courier New" panose="02070309020205020404" pitchFamily="49" charset="0"/>
                <a:cs typeface="Courier New" panose="02070309020205020404" pitchFamily="49" charset="0"/>
              </a:rPr>
              <a:t>Cmd</a:t>
            </a:r>
            <a:r>
              <a:rPr lang="en-US" sz="1400" dirty="0">
                <a:latin typeface="Courier New" panose="02070309020205020404" pitchFamily="49" charset="0"/>
                <a:cs typeface="Courier New" panose="02070309020205020404" pitchFamily="49" charset="0"/>
              </a:rPr>
              <a:t> = "/home/</a:t>
            </a:r>
            <a:r>
              <a:rPr lang="en-US" sz="1400" dirty="0" err="1">
                <a:latin typeface="Courier New" panose="02070309020205020404" pitchFamily="49" charset="0"/>
                <a:cs typeface="Courier New" panose="02070309020205020404" pitchFamily="49" charset="0"/>
              </a:rPr>
              <a:t>anushd</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cluster_code</a:t>
            </a:r>
            <a:r>
              <a:rPr lang="en-US" sz="1400" dirty="0">
                <a:latin typeface="Courier New" panose="02070309020205020404" pitchFamily="49" charset="0"/>
                <a:cs typeface="Courier New" panose="02070309020205020404" pitchFamily="49" charset="0"/>
              </a:rPr>
              <a:t>/cwrapper.sh"</a:t>
            </a:r>
          </a:p>
          <a:p>
            <a:r>
              <a:rPr lang="en-US" sz="1400" dirty="0" err="1">
                <a:latin typeface="Courier New" panose="02070309020205020404" pitchFamily="49" charset="0"/>
                <a:cs typeface="Courier New" panose="02070309020205020404" pitchFamily="49" charset="0"/>
              </a:rPr>
              <a:t>CommittedSlotTime</a:t>
            </a:r>
            <a:r>
              <a:rPr lang="en-US" sz="1400" dirty="0">
                <a:latin typeface="Courier New" panose="02070309020205020404" pitchFamily="49" charset="0"/>
                <a:cs typeface="Courier New" panose="02070309020205020404" pitchFamily="49" charset="0"/>
              </a:rPr>
              <a:t> = 0</a:t>
            </a:r>
          </a:p>
          <a:p>
            <a:r>
              <a:rPr lang="en-US" sz="1400" dirty="0" err="1">
                <a:latin typeface="Courier New" panose="02070309020205020404" pitchFamily="49" charset="0"/>
                <a:cs typeface="Courier New" panose="02070309020205020404" pitchFamily="49" charset="0"/>
              </a:rPr>
              <a:t>CommittedSuspensionTime</a:t>
            </a:r>
            <a:r>
              <a:rPr lang="en-US" sz="1400" dirty="0">
                <a:latin typeface="Courier New" panose="02070309020205020404" pitchFamily="49" charset="0"/>
                <a:cs typeface="Courier New" panose="02070309020205020404" pitchFamily="49" charset="0"/>
              </a:rPr>
              <a:t> = 0</a:t>
            </a:r>
          </a:p>
          <a:p>
            <a:r>
              <a:rPr lang="en-US" sz="1400" dirty="0" err="1">
                <a:latin typeface="Courier New" panose="02070309020205020404" pitchFamily="49" charset="0"/>
                <a:cs typeface="Courier New" panose="02070309020205020404" pitchFamily="49" charset="0"/>
              </a:rPr>
              <a:t>CommittedTime</a:t>
            </a:r>
            <a:r>
              <a:rPr lang="en-US" sz="1400" dirty="0">
                <a:latin typeface="Courier New" panose="02070309020205020404" pitchFamily="49" charset="0"/>
                <a:cs typeface="Courier New" panose="02070309020205020404" pitchFamily="49" charset="0"/>
              </a:rPr>
              <a:t> = 0</a:t>
            </a:r>
          </a:p>
          <a:p>
            <a:r>
              <a:rPr lang="en-US" sz="1400" dirty="0" err="1">
                <a:latin typeface="Courier New" panose="02070309020205020404" pitchFamily="49" charset="0"/>
                <a:cs typeface="Courier New" panose="02070309020205020404" pitchFamily="49" charset="0"/>
              </a:rPr>
              <a:t>CondorPlatform</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CondorPlatform</a:t>
            </a:r>
            <a:r>
              <a:rPr lang="en-US" sz="1400" dirty="0">
                <a:latin typeface="Courier New" panose="02070309020205020404" pitchFamily="49" charset="0"/>
                <a:cs typeface="Courier New" panose="02070309020205020404" pitchFamily="49" charset="0"/>
              </a:rPr>
              <a:t>: X86_64-CentOS_7.9 $"</a:t>
            </a:r>
          </a:p>
          <a:p>
            <a:r>
              <a:rPr lang="en-US" sz="1400" dirty="0" err="1">
                <a:latin typeface="Courier New" panose="02070309020205020404" pitchFamily="49" charset="0"/>
                <a:cs typeface="Courier New" panose="02070309020205020404" pitchFamily="49" charset="0"/>
              </a:rPr>
              <a:t>CondorVersion</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CondorVersion</a:t>
            </a:r>
            <a:r>
              <a:rPr lang="en-US" sz="1400" dirty="0">
                <a:latin typeface="Courier New" panose="02070309020205020404" pitchFamily="49" charset="0"/>
                <a:cs typeface="Courier New" panose="02070309020205020404" pitchFamily="49" charset="0"/>
              </a:rPr>
              <a:t>: 10.6.0 2023-06-26 </a:t>
            </a:r>
            <a:r>
              <a:rPr lang="en-US" sz="1400" dirty="0" err="1">
                <a:latin typeface="Courier New" panose="02070309020205020404" pitchFamily="49" charset="0"/>
                <a:cs typeface="Courier New" panose="02070309020205020404" pitchFamily="49" charset="0"/>
              </a:rPr>
              <a:t>PackageID</a:t>
            </a:r>
            <a:r>
              <a:rPr lang="en-US" sz="1400" dirty="0">
                <a:latin typeface="Courier New" panose="02070309020205020404" pitchFamily="49" charset="0"/>
                <a:cs typeface="Courier New" panose="02070309020205020404" pitchFamily="49" charset="0"/>
              </a:rPr>
              <a:t>: 10.6.0-0.656423 RC $"</a:t>
            </a:r>
          </a:p>
          <a:p>
            <a:r>
              <a:rPr lang="en-US" sz="1400" dirty="0" err="1">
                <a:latin typeface="Courier New" panose="02070309020205020404" pitchFamily="49" charset="0"/>
                <a:cs typeface="Courier New" panose="02070309020205020404" pitchFamily="49" charset="0"/>
              </a:rPr>
              <a:t>CoreSize</a:t>
            </a:r>
            <a:r>
              <a:rPr lang="en-US" sz="1400" dirty="0">
                <a:latin typeface="Courier New" panose="02070309020205020404" pitchFamily="49" charset="0"/>
                <a:cs typeface="Courier New" panose="02070309020205020404" pitchFamily="49" charset="0"/>
              </a:rPr>
              <a:t> = 0</a:t>
            </a:r>
          </a:p>
          <a:p>
            <a:r>
              <a:rPr lang="en-US" sz="1400" dirty="0" err="1">
                <a:latin typeface="Courier New" panose="02070309020205020404" pitchFamily="49" charset="0"/>
                <a:cs typeface="Courier New" panose="02070309020205020404" pitchFamily="49" charset="0"/>
              </a:rPr>
              <a:t>CpusProvisioned</a:t>
            </a:r>
            <a:r>
              <a:rPr lang="en-US" sz="1400" dirty="0">
                <a:latin typeface="Courier New" panose="02070309020205020404" pitchFamily="49" charset="0"/>
                <a:cs typeface="Courier New" panose="02070309020205020404" pitchFamily="49" charset="0"/>
              </a:rPr>
              <a:t> = 1</a:t>
            </a:r>
          </a:p>
          <a:p>
            <a:r>
              <a:rPr lang="en-US" sz="14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3431575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6E940-DA97-413C-82AF-E7A67D3C2C9A}"/>
              </a:ext>
            </a:extLst>
          </p:cNvPr>
          <p:cNvSpPr>
            <a:spLocks noGrp="1"/>
          </p:cNvSpPr>
          <p:nvPr>
            <p:ph type="title"/>
          </p:nvPr>
        </p:nvSpPr>
        <p:spPr/>
        <p:txBody>
          <a:bodyPr/>
          <a:lstStyle/>
          <a:p>
            <a:r>
              <a:rPr lang="en-US" dirty="0"/>
              <a:t>New Job Status</a:t>
            </a:r>
          </a:p>
        </p:txBody>
      </p:sp>
      <p:sp>
        <p:nvSpPr>
          <p:cNvPr id="3" name="Slide Number Placeholder 2">
            <a:extLst>
              <a:ext uri="{FF2B5EF4-FFF2-40B4-BE49-F238E27FC236}">
                <a16:creationId xmlns:a16="http://schemas.microsoft.com/office/drawing/2014/main" id="{7D7141F2-162F-42C3-BD0F-D79A966898B1}"/>
              </a:ext>
            </a:extLst>
          </p:cNvPr>
          <p:cNvSpPr>
            <a:spLocks noGrp="1"/>
          </p:cNvSpPr>
          <p:nvPr>
            <p:ph type="sldNum" sz="quarter" idx="10"/>
          </p:nvPr>
        </p:nvSpPr>
        <p:spPr/>
        <p:txBody>
          <a:bodyPr/>
          <a:lstStyle/>
          <a:p>
            <a:pPr>
              <a:defRPr/>
            </a:pPr>
            <a:fld id="{7C47EE97-0F2E-4B87-BB55-F7FDEEB233A8}" type="slidenum">
              <a:rPr lang="en-US" smtClean="0"/>
              <a:pPr>
                <a:defRPr/>
              </a:pPr>
              <a:t>52</a:t>
            </a:fld>
            <a:endParaRPr lang="en-US" dirty="0"/>
          </a:p>
        </p:txBody>
      </p:sp>
      <p:sp>
        <p:nvSpPr>
          <p:cNvPr id="5" name="TextBox 4">
            <a:extLst>
              <a:ext uri="{FF2B5EF4-FFF2-40B4-BE49-F238E27FC236}">
                <a16:creationId xmlns:a16="http://schemas.microsoft.com/office/drawing/2014/main" id="{BF43451D-05AB-4791-9640-EF40AA824063}"/>
              </a:ext>
            </a:extLst>
          </p:cNvPr>
          <p:cNvSpPr txBox="1"/>
          <p:nvPr/>
        </p:nvSpPr>
        <p:spPr>
          <a:xfrm>
            <a:off x="338203" y="914400"/>
            <a:ext cx="11160689" cy="5509200"/>
          </a:xfrm>
          <a:prstGeom prst="rect">
            <a:avLst/>
          </a:prstGeom>
          <a:noFill/>
        </p:spPr>
        <p:txBody>
          <a:bodyPr wrap="square" rtlCol="0">
            <a:spAutoFit/>
          </a:bodyPr>
          <a:lstStyle/>
          <a:p>
            <a:r>
              <a:rPr lang="en-US" sz="3200" b="1" dirty="0"/>
              <a:t>$ </a:t>
            </a:r>
            <a:r>
              <a:rPr lang="en-US" sz="3200" b="1" dirty="0" err="1"/>
              <a:t>htcondor</a:t>
            </a:r>
            <a:r>
              <a:rPr lang="en-US" sz="3200" b="1" dirty="0"/>
              <a:t> job status 123.45 </a:t>
            </a:r>
          </a:p>
          <a:p>
            <a:br>
              <a:rPr lang="en-US" sz="3200" dirty="0"/>
            </a:br>
            <a:r>
              <a:rPr lang="en-US" sz="3200" dirty="0"/>
              <a:t>Job 123.45 is currently running on host exec221.chtc.wisc.edu. </a:t>
            </a:r>
            <a:br>
              <a:rPr lang="en-US" sz="3200" dirty="0"/>
            </a:br>
            <a:r>
              <a:rPr lang="en-US" sz="3200" dirty="0"/>
              <a:t>It started running again 2.1 hours ago. </a:t>
            </a:r>
            <a:br>
              <a:rPr lang="en-US" sz="3200" dirty="0"/>
            </a:br>
            <a:r>
              <a:rPr lang="en-US" sz="3200" dirty="0"/>
              <a:t>It was submitted 3.6 hours ago. </a:t>
            </a:r>
            <a:br>
              <a:rPr lang="en-US" sz="3200" dirty="0"/>
            </a:br>
            <a:r>
              <a:rPr lang="en-US" sz="3200" dirty="0"/>
              <a:t>Its current memory usage is 2.5 GB out of 4.0 GB requested. </a:t>
            </a:r>
            <a:br>
              <a:rPr lang="en-US" sz="3200" dirty="0"/>
            </a:br>
            <a:r>
              <a:rPr lang="en-US" sz="3200" dirty="0"/>
              <a:t>Its current disk usage is 3.8 GB out of 5.5 GB requested. </a:t>
            </a:r>
            <a:br>
              <a:rPr lang="en-US" sz="3200" dirty="0"/>
            </a:br>
            <a:r>
              <a:rPr lang="en-US" sz="3200" dirty="0"/>
              <a:t>It has restarted 2 times.</a:t>
            </a:r>
          </a:p>
          <a:p>
            <a:r>
              <a:rPr lang="en-US" sz="3200" dirty="0"/>
              <a:t>Goodput is 80% (0.5 hours </a:t>
            </a:r>
            <a:r>
              <a:rPr lang="en-US" sz="3200" dirty="0" err="1"/>
              <a:t>badput</a:t>
            </a:r>
            <a:r>
              <a:rPr lang="en-US" sz="3200" dirty="0"/>
              <a:t>, 2.1 hours goodput).</a:t>
            </a:r>
            <a:br>
              <a:rPr lang="en-US" sz="3200" dirty="0"/>
            </a:br>
            <a:br>
              <a:rPr lang="en-US" sz="3200" dirty="0"/>
            </a:br>
            <a:endParaRPr lang="en-US" sz="3200" dirty="0"/>
          </a:p>
        </p:txBody>
      </p:sp>
    </p:spTree>
    <p:extLst>
      <p:ext uri="{BB962C8B-B14F-4D97-AF65-F5344CB8AC3E}">
        <p14:creationId xmlns:p14="http://schemas.microsoft.com/office/powerpoint/2010/main" val="5800909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6E940-DA97-413C-82AF-E7A67D3C2C9A}"/>
              </a:ext>
            </a:extLst>
          </p:cNvPr>
          <p:cNvSpPr>
            <a:spLocks noGrp="1"/>
          </p:cNvSpPr>
          <p:nvPr>
            <p:ph type="title"/>
          </p:nvPr>
        </p:nvSpPr>
        <p:spPr>
          <a:xfrm>
            <a:off x="0" y="-161365"/>
            <a:ext cx="12192000" cy="914400"/>
          </a:xfrm>
        </p:spPr>
        <p:txBody>
          <a:bodyPr/>
          <a:lstStyle/>
          <a:p>
            <a:r>
              <a:rPr lang="en-US" dirty="0"/>
              <a:t>What about a DAGMan workflow?</a:t>
            </a:r>
          </a:p>
        </p:txBody>
      </p:sp>
      <p:sp>
        <p:nvSpPr>
          <p:cNvPr id="3" name="Slide Number Placeholder 2">
            <a:extLst>
              <a:ext uri="{FF2B5EF4-FFF2-40B4-BE49-F238E27FC236}">
                <a16:creationId xmlns:a16="http://schemas.microsoft.com/office/drawing/2014/main" id="{7D7141F2-162F-42C3-BD0F-D79A966898B1}"/>
              </a:ext>
            </a:extLst>
          </p:cNvPr>
          <p:cNvSpPr>
            <a:spLocks noGrp="1"/>
          </p:cNvSpPr>
          <p:nvPr>
            <p:ph type="sldNum" sz="quarter" idx="10"/>
          </p:nvPr>
        </p:nvSpPr>
        <p:spPr/>
        <p:txBody>
          <a:bodyPr/>
          <a:lstStyle/>
          <a:p>
            <a:pPr>
              <a:defRPr/>
            </a:pPr>
            <a:fld id="{7C47EE97-0F2E-4B87-BB55-F7FDEEB233A8}" type="slidenum">
              <a:rPr lang="en-US" smtClean="0"/>
              <a:pPr>
                <a:defRPr/>
              </a:pPr>
              <a:t>53</a:t>
            </a:fld>
            <a:endParaRPr lang="en-US" dirty="0"/>
          </a:p>
        </p:txBody>
      </p:sp>
      <p:sp>
        <p:nvSpPr>
          <p:cNvPr id="5" name="TextBox 4">
            <a:extLst>
              <a:ext uri="{FF2B5EF4-FFF2-40B4-BE49-F238E27FC236}">
                <a16:creationId xmlns:a16="http://schemas.microsoft.com/office/drawing/2014/main" id="{BF43451D-05AB-4791-9640-EF40AA824063}"/>
              </a:ext>
            </a:extLst>
          </p:cNvPr>
          <p:cNvSpPr txBox="1"/>
          <p:nvPr/>
        </p:nvSpPr>
        <p:spPr>
          <a:xfrm>
            <a:off x="338203" y="591671"/>
            <a:ext cx="11160689" cy="6309420"/>
          </a:xfrm>
          <a:prstGeom prst="rect">
            <a:avLst/>
          </a:prstGeom>
          <a:noFill/>
        </p:spPr>
        <p:txBody>
          <a:bodyPr wrap="square" rtlCol="0">
            <a:spAutoFit/>
          </a:bodyPr>
          <a:lstStyle/>
          <a:p>
            <a:r>
              <a:rPr lang="en-US" sz="3200" b="1" dirty="0"/>
              <a:t>$ </a:t>
            </a:r>
            <a:r>
              <a:rPr lang="en-US" sz="3200" b="1" dirty="0" err="1"/>
              <a:t>htcondor</a:t>
            </a:r>
            <a:r>
              <a:rPr lang="en-US" sz="3200" b="1" dirty="0"/>
              <a:t> </a:t>
            </a:r>
            <a:r>
              <a:rPr lang="en-US" sz="3200" b="1" dirty="0" err="1"/>
              <a:t>dag</a:t>
            </a:r>
            <a:r>
              <a:rPr lang="en-US" sz="3200" b="1" dirty="0"/>
              <a:t> status 223</a:t>
            </a:r>
          </a:p>
          <a:p>
            <a:r>
              <a:rPr lang="en-US" dirty="0"/>
              <a:t>DAGMan Job 223.0 [</a:t>
            </a:r>
            <a:r>
              <a:rPr lang="en-US" dirty="0" err="1"/>
              <a:t>simple.dag</a:t>
            </a:r>
            <a:r>
              <a:rPr lang="en-US" dirty="0"/>
              <a:t>] has been running for 52 days 04:12:46.</a:t>
            </a:r>
          </a:p>
          <a:p>
            <a:r>
              <a:rPr lang="en-US" dirty="0"/>
              <a:t>DAG has submitted 382 individual job(s), of which:    </a:t>
            </a:r>
          </a:p>
          <a:p>
            <a:r>
              <a:rPr lang="en-US" dirty="0"/>
              <a:t>	45 are running.    </a:t>
            </a:r>
          </a:p>
          <a:p>
            <a:r>
              <a:rPr lang="en-US" dirty="0"/>
              <a:t>	10 are idle.    </a:t>
            </a:r>
          </a:p>
          <a:p>
            <a:r>
              <a:rPr lang="en-US" dirty="0"/>
              <a:t>	0 are held.    </a:t>
            </a:r>
          </a:p>
          <a:p>
            <a:r>
              <a:rPr lang="en-US" dirty="0"/>
              <a:t>	162 have completed successfully</a:t>
            </a:r>
          </a:p>
          <a:p>
            <a:r>
              <a:rPr lang="en-US" dirty="0"/>
              <a:t>DAG has failed nodes but will continue until all possible work is finished:    	5 nodes failed.</a:t>
            </a:r>
          </a:p>
          <a:p>
            <a:r>
              <a:rPr lang="en-US" dirty="0"/>
              <a:t>	10 nodes waiting to begin.</a:t>
            </a:r>
          </a:p>
          <a:p>
            <a:r>
              <a:rPr lang="en-US" dirty="0"/>
              <a:t>	24 nodes running.</a:t>
            </a:r>
          </a:p>
          <a:p>
            <a:r>
              <a:rPr lang="en-US" dirty="0"/>
              <a:t>[###########=======----------------] 34% complete.</a:t>
            </a:r>
            <a:endParaRPr lang="en-US" sz="3200" dirty="0"/>
          </a:p>
          <a:p>
            <a:br>
              <a:rPr lang="en-US" sz="3200" dirty="0"/>
            </a:br>
            <a:endParaRPr lang="en-US" sz="3200" dirty="0"/>
          </a:p>
        </p:txBody>
      </p:sp>
    </p:spTree>
    <p:extLst>
      <p:ext uri="{BB962C8B-B14F-4D97-AF65-F5344CB8AC3E}">
        <p14:creationId xmlns:p14="http://schemas.microsoft.com/office/powerpoint/2010/main" val="12286293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15600" y="239799"/>
            <a:ext cx="11360800" cy="763600"/>
          </a:xfrm>
          <a:prstGeom prst="rect">
            <a:avLst/>
          </a:prstGeom>
        </p:spPr>
        <p:txBody>
          <a:bodyPr spcFirstLastPara="1" vert="horz" wrap="square" lIns="121900" tIns="121900" rIns="121900" bIns="121900" rtlCol="0" anchor="t" anchorCtr="0">
            <a:normAutofit fontScale="90000"/>
          </a:bodyPr>
          <a:lstStyle/>
          <a:p>
            <a:r>
              <a:rPr lang="en" dirty="0"/>
              <a:t>HTCondor Python Bindings Version 2</a:t>
            </a:r>
            <a:endParaRPr dirty="0"/>
          </a:p>
        </p:txBody>
      </p:sp>
      <p:sp>
        <p:nvSpPr>
          <p:cNvPr id="55" name="Google Shape;55;p13"/>
          <p:cNvSpPr txBox="1">
            <a:spLocks noGrp="1"/>
          </p:cNvSpPr>
          <p:nvPr>
            <p:ph type="body" idx="1"/>
          </p:nvPr>
        </p:nvSpPr>
        <p:spPr>
          <a:prstGeom prst="rect">
            <a:avLst/>
          </a:prstGeom>
        </p:spPr>
        <p:txBody>
          <a:bodyPr spcFirstLastPara="1" vert="horz" wrap="square" lIns="121900" tIns="121900" rIns="121900" bIns="121900" rtlCol="0" anchor="t" anchorCtr="0">
            <a:normAutofit fontScale="92500" lnSpcReduction="20000"/>
          </a:bodyPr>
          <a:lstStyle/>
          <a:p>
            <a:r>
              <a:rPr lang="en" dirty="0"/>
              <a:t>The version 1 bindings depend on an unsupported library (boost.python), so we needed to do something to make sure the bindings would remain available.</a:t>
            </a:r>
            <a:endParaRPr dirty="0"/>
          </a:p>
          <a:p>
            <a:r>
              <a:rPr lang="en" dirty="0"/>
              <a:t>Bindings are intended to be generally compatible; </a:t>
            </a:r>
            <a:r>
              <a:rPr lang="en" dirty="0">
                <a:solidFill>
                  <a:srgbClr val="188038"/>
                </a:solidFill>
                <a:latin typeface="Roboto Mono"/>
                <a:ea typeface="Roboto Mono"/>
                <a:cs typeface="Roboto Mono"/>
                <a:sym typeface="Roboto Mono"/>
              </a:rPr>
              <a:t>import htcondor2 as htcondor</a:t>
            </a:r>
            <a:r>
              <a:rPr lang="en" dirty="0"/>
              <a:t> should mostly just work.</a:t>
            </a:r>
            <a:endParaRPr dirty="0"/>
          </a:p>
          <a:p>
            <a:pPr lvl="1"/>
            <a:r>
              <a:rPr lang="en" dirty="0"/>
              <a:t>However: We removed some of the things marked as deprecated in the version 1 bindings, and will be deprecating a few other APIs that are not widely used</a:t>
            </a:r>
          </a:p>
          <a:p>
            <a:r>
              <a:rPr lang="en" dirty="0"/>
              <a:t>Win for users: Compared to version 1, the new version 2 bindings will be much less picky about the specific version of Python interpreter being used </a:t>
            </a:r>
            <a:r>
              <a:rPr lang="en" dirty="0">
                <a:sym typeface="Wingdings" panose="05000000000000000000" pitchFamily="2" charset="2"/>
              </a:rPr>
              <a:t></a:t>
            </a:r>
            <a:endParaRPr dirty="0"/>
          </a:p>
        </p:txBody>
      </p:sp>
      <p:sp>
        <p:nvSpPr>
          <p:cNvPr id="2" name="Slide Number Placeholder 1">
            <a:extLst>
              <a:ext uri="{FF2B5EF4-FFF2-40B4-BE49-F238E27FC236}">
                <a16:creationId xmlns:a16="http://schemas.microsoft.com/office/drawing/2014/main" id="{13A276EB-09A8-C3E4-01B5-2A5ECF285837}"/>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54</a:t>
            </a:fld>
            <a:endParaRPr lang="en"/>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1524000" y="2741438"/>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Helvetica Neue"/>
              <a:buNone/>
            </a:pPr>
            <a:r>
              <a:rPr lang="en-US" dirty="0"/>
              <a:t>Simpler User Experience for jobs w/ Tokens:</a:t>
            </a:r>
            <a:br>
              <a:rPr lang="en-US" dirty="0"/>
            </a:br>
            <a:br>
              <a:rPr lang="en-US" dirty="0"/>
            </a:br>
            <a:r>
              <a:rPr lang="en-US" dirty="0"/>
              <a:t>Let the AP fetch tokens from issuers on behalf of the user</a:t>
            </a:r>
            <a:endParaRPr dirty="0"/>
          </a:p>
        </p:txBody>
      </p:sp>
      <p:sp>
        <p:nvSpPr>
          <p:cNvPr id="2" name="Slide Number Placeholder 1">
            <a:extLst>
              <a:ext uri="{FF2B5EF4-FFF2-40B4-BE49-F238E27FC236}">
                <a16:creationId xmlns:a16="http://schemas.microsoft.com/office/drawing/2014/main" id="{D2ABC6BA-7568-5FC3-9959-1AF44C95B2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55</a:t>
            </a:fld>
            <a:endParaRPr lang="en-US"/>
          </a:p>
        </p:txBody>
      </p:sp>
    </p:spTree>
    <p:extLst>
      <p:ext uri="{BB962C8B-B14F-4D97-AF65-F5344CB8AC3E}">
        <p14:creationId xmlns:p14="http://schemas.microsoft.com/office/powerpoint/2010/main" val="1013012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4F3A35-94B4-F34A-F3CA-CA1310059574}"/>
              </a:ext>
            </a:extLst>
          </p:cNvPr>
          <p:cNvSpPr>
            <a:spLocks noGrp="1"/>
          </p:cNvSpPr>
          <p:nvPr>
            <p:ph idx="1"/>
          </p:nvPr>
        </p:nvSpPr>
        <p:spPr>
          <a:xfrm>
            <a:off x="397028" y="914400"/>
            <a:ext cx="11199283" cy="4227513"/>
          </a:xfrm>
        </p:spPr>
        <p:txBody>
          <a:bodyPr/>
          <a:lstStyle/>
          <a:p>
            <a:r>
              <a:rPr lang="en-US" dirty="0"/>
              <a:t>Users can have their job run inside a Docker container image via</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container_image</a:t>
            </a:r>
            <a:r>
              <a:rPr lang="en-US" dirty="0">
                <a:latin typeface="Courier New" panose="02070309020205020404" pitchFamily="49" charset="0"/>
                <a:cs typeface="Courier New" panose="02070309020205020404" pitchFamily="49" charset="0"/>
              </a:rPr>
              <a:t> = docker://repo:tag</a:t>
            </a:r>
          </a:p>
          <a:p>
            <a:endParaRPr lang="en-US" dirty="0"/>
          </a:p>
          <a:p>
            <a:pPr lvl="1"/>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1BFA8ACF-F78A-3EC1-6A12-44FD58BC1158}"/>
              </a:ext>
            </a:extLst>
          </p:cNvPr>
          <p:cNvSpPr>
            <a:spLocks noGrp="1"/>
          </p:cNvSpPr>
          <p:nvPr>
            <p:ph type="title"/>
          </p:nvPr>
        </p:nvSpPr>
        <p:spPr/>
        <p:txBody>
          <a:bodyPr/>
          <a:lstStyle/>
          <a:p>
            <a:r>
              <a:rPr lang="en-US" dirty="0"/>
              <a:t>Using Container Images</a:t>
            </a:r>
          </a:p>
        </p:txBody>
      </p:sp>
      <p:sp>
        <p:nvSpPr>
          <p:cNvPr id="4" name="Slide Number Placeholder 3">
            <a:extLst>
              <a:ext uri="{FF2B5EF4-FFF2-40B4-BE49-F238E27FC236}">
                <a16:creationId xmlns:a16="http://schemas.microsoft.com/office/drawing/2014/main" id="{DB5332CA-2CC1-A75A-3281-AE423BC59710}"/>
              </a:ext>
            </a:extLst>
          </p:cNvPr>
          <p:cNvSpPr>
            <a:spLocks noGrp="1"/>
          </p:cNvSpPr>
          <p:nvPr>
            <p:ph type="sldNum" sz="quarter" idx="10"/>
          </p:nvPr>
        </p:nvSpPr>
        <p:spPr/>
        <p:txBody>
          <a:bodyPr/>
          <a:lstStyle/>
          <a:p>
            <a:fld id="{A112ED7D-98F8-4F4F-A793-74ECB7F395DA}" type="slidenum">
              <a:rPr lang="en-US" altLang="en-US" smtClean="0"/>
              <a:pPr/>
              <a:t>6</a:t>
            </a:fld>
            <a:endParaRPr lang="en-US" altLang="en-US" dirty="0"/>
          </a:p>
        </p:txBody>
      </p:sp>
      <p:pic>
        <p:nvPicPr>
          <p:cNvPr id="8" name="Graphic 7" descr="A smiling face">
            <a:extLst>
              <a:ext uri="{FF2B5EF4-FFF2-40B4-BE49-F238E27FC236}">
                <a16:creationId xmlns:a16="http://schemas.microsoft.com/office/drawing/2014/main" id="{A1303132-0223-BD87-7993-FBA71FBCEC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73795" y="1407980"/>
            <a:ext cx="1959777" cy="2021020"/>
          </a:xfrm>
          <a:prstGeom prst="rect">
            <a:avLst/>
          </a:prstGeom>
        </p:spPr>
      </p:pic>
    </p:spTree>
    <p:extLst>
      <p:ext uri="{BB962C8B-B14F-4D97-AF65-F5344CB8AC3E}">
        <p14:creationId xmlns:p14="http://schemas.microsoft.com/office/powerpoint/2010/main" val="1762055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60984-C585-67A0-DA9A-FE6F6ADEFD7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ADA55A-0BE3-D87F-F6AD-673B798C0023}"/>
              </a:ext>
            </a:extLst>
          </p:cNvPr>
          <p:cNvSpPr>
            <a:spLocks noGrp="1"/>
          </p:cNvSpPr>
          <p:nvPr>
            <p:ph idx="1"/>
          </p:nvPr>
        </p:nvSpPr>
        <p:spPr>
          <a:xfrm>
            <a:off x="397028" y="914400"/>
            <a:ext cx="11199283" cy="4227513"/>
          </a:xfrm>
        </p:spPr>
        <p:txBody>
          <a:bodyPr/>
          <a:lstStyle/>
          <a:p>
            <a:r>
              <a:rPr lang="en-US" dirty="0"/>
              <a:t>Users can have their job run inside a Docker container image via</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container_image</a:t>
            </a:r>
            <a:r>
              <a:rPr lang="en-US" dirty="0">
                <a:latin typeface="Courier New" panose="02070309020205020404" pitchFamily="49" charset="0"/>
                <a:cs typeface="Courier New" panose="02070309020205020404" pitchFamily="49" charset="0"/>
              </a:rPr>
              <a:t> = docker://repo:tag</a:t>
            </a:r>
          </a:p>
          <a:p>
            <a:r>
              <a:rPr lang="en-US" dirty="0">
                <a:solidFill>
                  <a:srgbClr val="FF0000"/>
                </a:solidFill>
              </a:rPr>
              <a:t>Bad News</a:t>
            </a:r>
            <a:r>
              <a:rPr lang="en-US" dirty="0"/>
              <a:t>: Rate Limits!</a:t>
            </a:r>
          </a:p>
          <a:p>
            <a:r>
              <a:rPr lang="en-US" dirty="0"/>
              <a:t>Unauthenticated user limits at Docker Hub</a:t>
            </a:r>
          </a:p>
          <a:p>
            <a:pPr lvl="1"/>
            <a:r>
              <a:rPr lang="en-US" dirty="0"/>
              <a:t>Max of 100 image pulls per 6-hour window </a:t>
            </a:r>
          </a:p>
          <a:p>
            <a:pPr lvl="2"/>
            <a:r>
              <a:rPr lang="en-US" dirty="0"/>
              <a:t>per IPv4 address or </a:t>
            </a:r>
          </a:p>
          <a:p>
            <a:pPr lvl="2"/>
            <a:r>
              <a:rPr lang="en-US" dirty="0"/>
              <a:t>per IPv6 /64 subnet</a:t>
            </a:r>
          </a:p>
          <a:p>
            <a:r>
              <a:rPr lang="en-US" dirty="0"/>
              <a:t>Authenticated users have higher limits</a:t>
            </a:r>
          </a:p>
          <a:p>
            <a:r>
              <a:rPr lang="en-US" dirty="0"/>
              <a:t>Users with a Docker subscription have no limits</a:t>
            </a:r>
          </a:p>
          <a:p>
            <a:pPr lvl="1"/>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A777B598-0C53-9AFF-FB7B-A13178A8901A}"/>
              </a:ext>
            </a:extLst>
          </p:cNvPr>
          <p:cNvSpPr>
            <a:spLocks noGrp="1"/>
          </p:cNvSpPr>
          <p:nvPr>
            <p:ph type="title"/>
          </p:nvPr>
        </p:nvSpPr>
        <p:spPr/>
        <p:txBody>
          <a:bodyPr/>
          <a:lstStyle/>
          <a:p>
            <a:r>
              <a:rPr lang="en-US" dirty="0"/>
              <a:t>Using Container Images</a:t>
            </a:r>
          </a:p>
        </p:txBody>
      </p:sp>
      <p:sp>
        <p:nvSpPr>
          <p:cNvPr id="4" name="Slide Number Placeholder 3">
            <a:extLst>
              <a:ext uri="{FF2B5EF4-FFF2-40B4-BE49-F238E27FC236}">
                <a16:creationId xmlns:a16="http://schemas.microsoft.com/office/drawing/2014/main" id="{135A45A8-CF7F-E0E6-8F37-15D4506F3BCB}"/>
              </a:ext>
            </a:extLst>
          </p:cNvPr>
          <p:cNvSpPr>
            <a:spLocks noGrp="1"/>
          </p:cNvSpPr>
          <p:nvPr>
            <p:ph type="sldNum" sz="quarter" idx="10"/>
          </p:nvPr>
        </p:nvSpPr>
        <p:spPr/>
        <p:txBody>
          <a:bodyPr/>
          <a:lstStyle/>
          <a:p>
            <a:fld id="{A112ED7D-98F8-4F4F-A793-74ECB7F395DA}" type="slidenum">
              <a:rPr lang="en-US" altLang="en-US" smtClean="0"/>
              <a:pPr/>
              <a:t>7</a:t>
            </a:fld>
            <a:endParaRPr lang="en-US" altLang="en-US" dirty="0"/>
          </a:p>
        </p:txBody>
      </p:sp>
      <p:pic>
        <p:nvPicPr>
          <p:cNvPr id="6" name="Graphic 5" descr="Happy face with missing teeth">
            <a:extLst>
              <a:ext uri="{FF2B5EF4-FFF2-40B4-BE49-F238E27FC236}">
                <a16:creationId xmlns:a16="http://schemas.microsoft.com/office/drawing/2014/main" id="{F93FDFBE-1DF4-C6D9-62DE-3FD1C19575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64758" y="3651715"/>
            <a:ext cx="1931553" cy="2165681"/>
          </a:xfrm>
          <a:prstGeom prst="rect">
            <a:avLst/>
          </a:prstGeom>
        </p:spPr>
      </p:pic>
    </p:spTree>
    <p:extLst>
      <p:ext uri="{BB962C8B-B14F-4D97-AF65-F5344CB8AC3E}">
        <p14:creationId xmlns:p14="http://schemas.microsoft.com/office/powerpoint/2010/main" val="2787483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3E14C-6FA8-897E-A48D-DE882695DD2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E6E052-AEAD-FE0E-06E9-92BCA9A99BE7}"/>
              </a:ext>
            </a:extLst>
          </p:cNvPr>
          <p:cNvSpPr>
            <a:spLocks noGrp="1"/>
          </p:cNvSpPr>
          <p:nvPr>
            <p:ph idx="1"/>
          </p:nvPr>
        </p:nvSpPr>
        <p:spPr/>
        <p:txBody>
          <a:bodyPr/>
          <a:lstStyle/>
          <a:p>
            <a:r>
              <a:rPr lang="en-US" dirty="0">
                <a:latin typeface="+mn-lt"/>
              </a:rPr>
              <a:t>On the AP, first do:</a:t>
            </a:r>
          </a:p>
          <a:p>
            <a:pPr marL="0" indent="0">
              <a:buNone/>
            </a:pPr>
            <a:r>
              <a:rPr lang="en-US" dirty="0">
                <a:latin typeface="Courier New" panose="02070309020205020404" pitchFamily="49" charset="0"/>
                <a:cs typeface="Courier New" panose="02070309020205020404" pitchFamily="49" charset="0"/>
              </a:rPr>
              <a:t>  docker login</a:t>
            </a:r>
            <a:endParaRPr lang="en-US" dirty="0"/>
          </a:p>
          <a:p>
            <a:r>
              <a:rPr lang="en-US" dirty="0">
                <a:latin typeface="+mn-lt"/>
              </a:rPr>
              <a:t>When placing your job, use submit command:</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docker_send_credentials</a:t>
            </a:r>
            <a:r>
              <a:rPr lang="en-US" dirty="0">
                <a:latin typeface="Courier New" panose="02070309020205020404" pitchFamily="49" charset="0"/>
                <a:cs typeface="Courier New" panose="02070309020205020404" pitchFamily="49" charset="0"/>
              </a:rPr>
              <a:t> = true</a:t>
            </a:r>
          </a:p>
          <a:p>
            <a:pPr indent="-457200"/>
            <a:r>
              <a:rPr lang="en-US" dirty="0">
                <a:cs typeface="Courier New" panose="02070309020205020404" pitchFamily="49" charset="0"/>
              </a:rPr>
              <a:t>Get matched to a root EP</a:t>
            </a:r>
          </a:p>
          <a:p>
            <a:pPr indent="-457200"/>
            <a:r>
              <a:rPr lang="en-US" dirty="0">
                <a:latin typeface="+mn-lt"/>
                <a:cs typeface="Courier New" panose="02070309020205020404" pitchFamily="49" charset="0"/>
              </a:rPr>
              <a:t>Voila!</a:t>
            </a:r>
          </a:p>
          <a:p>
            <a:pPr indent="-457200"/>
            <a:r>
              <a:rPr lang="en-US" i="1" dirty="0">
                <a:latin typeface="+mn-lt"/>
                <a:cs typeface="Courier New" panose="02070309020205020404" pitchFamily="49" charset="0"/>
              </a:rPr>
              <a:t>Q: How does this work?</a:t>
            </a:r>
          </a:p>
        </p:txBody>
      </p:sp>
      <p:sp>
        <p:nvSpPr>
          <p:cNvPr id="3" name="Title 2">
            <a:extLst>
              <a:ext uri="{FF2B5EF4-FFF2-40B4-BE49-F238E27FC236}">
                <a16:creationId xmlns:a16="http://schemas.microsoft.com/office/drawing/2014/main" id="{FC1564D5-CD83-49EE-EB0D-6A8D09B40D34}"/>
              </a:ext>
            </a:extLst>
          </p:cNvPr>
          <p:cNvSpPr>
            <a:spLocks noGrp="1"/>
          </p:cNvSpPr>
          <p:nvPr>
            <p:ph type="title"/>
          </p:nvPr>
        </p:nvSpPr>
        <p:spPr/>
        <p:txBody>
          <a:bodyPr/>
          <a:lstStyle/>
          <a:p>
            <a:r>
              <a:rPr lang="en-US" dirty="0"/>
              <a:t>New Authenticated Docker Support</a:t>
            </a:r>
          </a:p>
        </p:txBody>
      </p:sp>
      <p:sp>
        <p:nvSpPr>
          <p:cNvPr id="4" name="Slide Number Placeholder 3">
            <a:extLst>
              <a:ext uri="{FF2B5EF4-FFF2-40B4-BE49-F238E27FC236}">
                <a16:creationId xmlns:a16="http://schemas.microsoft.com/office/drawing/2014/main" id="{33EB4586-71B3-80CC-4287-D2BF8F25EBA3}"/>
              </a:ext>
            </a:extLst>
          </p:cNvPr>
          <p:cNvSpPr>
            <a:spLocks noGrp="1"/>
          </p:cNvSpPr>
          <p:nvPr>
            <p:ph type="sldNum" sz="quarter" idx="10"/>
          </p:nvPr>
        </p:nvSpPr>
        <p:spPr/>
        <p:txBody>
          <a:bodyPr/>
          <a:lstStyle/>
          <a:p>
            <a:fld id="{A112ED7D-98F8-4F4F-A793-74ECB7F395DA}" type="slidenum">
              <a:rPr lang="en-US" altLang="en-US" smtClean="0"/>
              <a:pPr/>
              <a:t>8</a:t>
            </a:fld>
            <a:endParaRPr lang="en-US" altLang="en-US" dirty="0"/>
          </a:p>
        </p:txBody>
      </p:sp>
    </p:spTree>
    <p:extLst>
      <p:ext uri="{BB962C8B-B14F-4D97-AF65-F5344CB8AC3E}">
        <p14:creationId xmlns:p14="http://schemas.microsoft.com/office/powerpoint/2010/main" val="80684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34758-8110-8E29-ED64-9E740BD281F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8EF44D-6715-BE4A-5EC0-671ABD711E79}"/>
              </a:ext>
            </a:extLst>
          </p:cNvPr>
          <p:cNvSpPr>
            <a:spLocks noGrp="1"/>
          </p:cNvSpPr>
          <p:nvPr>
            <p:ph idx="1"/>
          </p:nvPr>
        </p:nvSpPr>
        <p:spPr/>
        <p:txBody>
          <a:bodyPr/>
          <a:lstStyle/>
          <a:p>
            <a:r>
              <a:rPr lang="en-US" dirty="0">
                <a:latin typeface="+mn-lt"/>
              </a:rPr>
              <a:t>On the AP, first do:</a:t>
            </a:r>
          </a:p>
          <a:p>
            <a:pPr marL="0" indent="0">
              <a:buNone/>
            </a:pPr>
            <a:r>
              <a:rPr lang="en-US" dirty="0">
                <a:latin typeface="Courier New" panose="02070309020205020404" pitchFamily="49" charset="0"/>
                <a:cs typeface="Courier New" panose="02070309020205020404" pitchFamily="49" charset="0"/>
              </a:rPr>
              <a:t>  docker login</a:t>
            </a:r>
            <a:endParaRPr lang="en-US" dirty="0"/>
          </a:p>
          <a:p>
            <a:r>
              <a:rPr lang="en-US" dirty="0">
                <a:latin typeface="+mn-lt"/>
              </a:rPr>
              <a:t>When placing your job, use submit command:</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docker_send_credentials</a:t>
            </a:r>
            <a:r>
              <a:rPr lang="en-US" dirty="0">
                <a:latin typeface="Courier New" panose="02070309020205020404" pitchFamily="49" charset="0"/>
                <a:cs typeface="Courier New" panose="02070309020205020404" pitchFamily="49" charset="0"/>
              </a:rPr>
              <a:t> = true</a:t>
            </a:r>
          </a:p>
          <a:p>
            <a:pPr indent="-457200"/>
            <a:r>
              <a:rPr lang="en-US" dirty="0">
                <a:latin typeface="+mn-lt"/>
                <a:cs typeface="Courier New" panose="02070309020205020404" pitchFamily="49" charset="0"/>
              </a:rPr>
              <a:t>Get matched to a root EP</a:t>
            </a:r>
          </a:p>
          <a:p>
            <a:pPr indent="-457200"/>
            <a:r>
              <a:rPr lang="en-US" dirty="0">
                <a:latin typeface="+mn-lt"/>
                <a:cs typeface="Courier New" panose="02070309020205020404" pitchFamily="49" charset="0"/>
              </a:rPr>
              <a:t>Voila!</a:t>
            </a:r>
          </a:p>
          <a:p>
            <a:pPr indent="-457200"/>
            <a:r>
              <a:rPr lang="en-US" i="1" dirty="0">
                <a:latin typeface="+mn-lt"/>
                <a:cs typeface="Courier New" panose="02070309020205020404" pitchFamily="49" charset="0"/>
              </a:rPr>
              <a:t>Q: How does this work?</a:t>
            </a:r>
          </a:p>
          <a:p>
            <a:pPr marL="457200" lvl="1" indent="0">
              <a:buNone/>
            </a:pPr>
            <a:r>
              <a:rPr lang="en-US" sz="3200" dirty="0">
                <a:latin typeface="+mn-lt"/>
                <a:cs typeface="Courier New" panose="02070309020205020404" pitchFamily="49" charset="0"/>
              </a:rPr>
              <a:t>A: Tokens!</a:t>
            </a:r>
            <a:endParaRPr lang="en-US" dirty="0">
              <a:latin typeface="+mn-lt"/>
              <a:cs typeface="Courier New" panose="02070309020205020404" pitchFamily="49" charset="0"/>
            </a:endParaRPr>
          </a:p>
        </p:txBody>
      </p:sp>
      <p:sp>
        <p:nvSpPr>
          <p:cNvPr id="3" name="Title 2">
            <a:extLst>
              <a:ext uri="{FF2B5EF4-FFF2-40B4-BE49-F238E27FC236}">
                <a16:creationId xmlns:a16="http://schemas.microsoft.com/office/drawing/2014/main" id="{67D8A8D2-66A9-DCF8-1A88-45B6719A5252}"/>
              </a:ext>
            </a:extLst>
          </p:cNvPr>
          <p:cNvSpPr>
            <a:spLocks noGrp="1"/>
          </p:cNvSpPr>
          <p:nvPr>
            <p:ph type="title"/>
          </p:nvPr>
        </p:nvSpPr>
        <p:spPr/>
        <p:txBody>
          <a:bodyPr/>
          <a:lstStyle/>
          <a:p>
            <a:r>
              <a:rPr lang="en-US" dirty="0"/>
              <a:t>New Authenticated Docker Support</a:t>
            </a:r>
          </a:p>
        </p:txBody>
      </p:sp>
      <p:grpSp>
        <p:nvGrpSpPr>
          <p:cNvPr id="8" name="Group 7">
            <a:extLst>
              <a:ext uri="{FF2B5EF4-FFF2-40B4-BE49-F238E27FC236}">
                <a16:creationId xmlns:a16="http://schemas.microsoft.com/office/drawing/2014/main" id="{F788C41B-40E5-769C-8065-3F8377C1EDFE}"/>
              </a:ext>
            </a:extLst>
          </p:cNvPr>
          <p:cNvGrpSpPr/>
          <p:nvPr/>
        </p:nvGrpSpPr>
        <p:grpSpPr>
          <a:xfrm>
            <a:off x="5780315" y="3701144"/>
            <a:ext cx="2427513" cy="2540421"/>
            <a:chOff x="5780315" y="3701144"/>
            <a:chExt cx="2427513" cy="2540421"/>
          </a:xfrm>
        </p:grpSpPr>
        <p:pic>
          <p:nvPicPr>
            <p:cNvPr id="5" name="Picture 4" descr="A gold and white coin with black text&#10;&#10;AI-generated content may be incorrect.">
              <a:extLst>
                <a:ext uri="{FF2B5EF4-FFF2-40B4-BE49-F238E27FC236}">
                  <a16:creationId xmlns:a16="http://schemas.microsoft.com/office/drawing/2014/main" id="{BFD45398-315F-0AE1-619E-B3D20D74BA5A}"/>
                </a:ext>
              </a:extLst>
            </p:cNvPr>
            <p:cNvPicPr>
              <a:picLocks noChangeAspect="1"/>
            </p:cNvPicPr>
            <p:nvPr/>
          </p:nvPicPr>
          <p:blipFill>
            <a:blip r:embed="rId3"/>
            <a:stretch>
              <a:fillRect/>
            </a:stretch>
          </p:blipFill>
          <p:spPr>
            <a:xfrm>
              <a:off x="5780315" y="3701144"/>
              <a:ext cx="2427513" cy="2540421"/>
            </a:xfrm>
            <a:prstGeom prst="rect">
              <a:avLst/>
            </a:prstGeom>
          </p:spPr>
        </p:pic>
        <p:pic>
          <p:nvPicPr>
            <p:cNvPr id="7" name="Picture 6">
              <a:extLst>
                <a:ext uri="{FF2B5EF4-FFF2-40B4-BE49-F238E27FC236}">
                  <a16:creationId xmlns:a16="http://schemas.microsoft.com/office/drawing/2014/main" id="{24C2C9BD-21D3-CC08-71C6-EAC6B2733FF5}"/>
                </a:ext>
              </a:extLst>
            </p:cNvPr>
            <p:cNvPicPr>
              <a:picLocks noChangeAspect="1"/>
            </p:cNvPicPr>
            <p:nvPr/>
          </p:nvPicPr>
          <p:blipFill>
            <a:blip r:embed="rId4"/>
            <a:stretch>
              <a:fillRect/>
            </a:stretch>
          </p:blipFill>
          <p:spPr>
            <a:xfrm>
              <a:off x="6468157" y="4410288"/>
              <a:ext cx="1062358" cy="1091986"/>
            </a:xfrm>
            <a:prstGeom prst="rect">
              <a:avLst/>
            </a:prstGeom>
          </p:spPr>
        </p:pic>
      </p:grpSp>
      <p:sp>
        <p:nvSpPr>
          <p:cNvPr id="9" name="Slide Number Placeholder 8">
            <a:extLst>
              <a:ext uri="{FF2B5EF4-FFF2-40B4-BE49-F238E27FC236}">
                <a16:creationId xmlns:a16="http://schemas.microsoft.com/office/drawing/2014/main" id="{9BE9A4B1-5C88-9B0A-2CEC-36A9A061BE6C}"/>
              </a:ext>
            </a:extLst>
          </p:cNvPr>
          <p:cNvSpPr>
            <a:spLocks noGrp="1"/>
          </p:cNvSpPr>
          <p:nvPr>
            <p:ph type="sldNum" sz="quarter" idx="12"/>
          </p:nvPr>
        </p:nvSpPr>
        <p:spPr/>
        <p:txBody>
          <a:bodyPr/>
          <a:lstStyle/>
          <a:p>
            <a:fld id="{15664EF2-36F7-9F40-B119-E9638662A4B1}" type="slidenum">
              <a:rPr lang="en-US" smtClean="0"/>
              <a:t>9</a:t>
            </a:fld>
            <a:endParaRPr lang="en-US"/>
          </a:p>
        </p:txBody>
      </p:sp>
    </p:spTree>
    <p:extLst>
      <p:ext uri="{BB962C8B-B14F-4D97-AF65-F5344CB8AC3E}">
        <p14:creationId xmlns:p14="http://schemas.microsoft.com/office/powerpoint/2010/main" val="1315027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CHTC-Presentation-Template-4">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3_CondorN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CondorNe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CondorNe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CondorNe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Condor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Condor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Condor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92BCFF8A-D583-48D3-8EC2-AC44EF61673E}" vid="{A8C4F4E2-BF22-4E24-9079-5B7539DC4B04}"/>
    </a:ext>
  </a:extLst>
</a:theme>
</file>

<file path=ppt/theme/theme2.xml><?xml version="1.0" encoding="utf-8"?>
<a:theme xmlns:a="http://schemas.openxmlformats.org/drawingml/2006/main" name="tannenba_whatsnew_cw2013_v3">
  <a:themeElements>
    <a:clrScheme name="Spectrum">
      <a:dk1>
        <a:srgbClr val="000000"/>
      </a:dk1>
      <a:lt1>
        <a:srgbClr val="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annenba_whatsnew_cw2013_v3">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3_CondorN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CondorNe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CondorNe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CondorNe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Condor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Condor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Condor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tcondor_week_template.potx" id="{73E9223F-3762-45EC-BC36-7D76ED1E71FB}" vid="{EADA19FA-A213-43EF-BC56-64298158F34A}"/>
    </a:ext>
  </a:extLst>
</a:theme>
</file>

<file path=ppt/theme/theme4.xml><?xml version="1.0" encoding="utf-8"?>
<a:theme xmlns:a="http://schemas.openxmlformats.org/drawingml/2006/main" name="2_tannenba_whatsnew_cw2013_v3">
  <a:themeElements>
    <a:clrScheme name="Spectrum">
      <a:dk1>
        <a:srgbClr val="000000"/>
      </a:dk1>
      <a:lt1>
        <a:srgbClr val="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HTCondor_Template</Template>
  <TotalTime>18544</TotalTime>
  <Words>2802</Words>
  <Application>Microsoft Office PowerPoint</Application>
  <PresentationFormat>Widescreen</PresentationFormat>
  <Paragraphs>389</Paragraphs>
  <Slides>55</Slides>
  <Notes>16</Notes>
  <HiddenSlides>1</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55</vt:i4>
      </vt:variant>
    </vt:vector>
  </HeadingPairs>
  <TitlesOfParts>
    <vt:vector size="68" baseType="lpstr">
      <vt:lpstr>Arial</vt:lpstr>
      <vt:lpstr>Comic Sans MS</vt:lpstr>
      <vt:lpstr>Courier New</vt:lpstr>
      <vt:lpstr>Helvetica Neue</vt:lpstr>
      <vt:lpstr>Helvetica Neue Light</vt:lpstr>
      <vt:lpstr>Marlett</vt:lpstr>
      <vt:lpstr>Roboto Mono</vt:lpstr>
      <vt:lpstr>Times New Roman</vt:lpstr>
      <vt:lpstr>Wingdings</vt:lpstr>
      <vt:lpstr>CHTC-Presentation-Template-4</vt:lpstr>
      <vt:lpstr>tannenba_whatsnew_cw2013_v3</vt:lpstr>
      <vt:lpstr>1_tannenba_whatsnew_cw2013_v3</vt:lpstr>
      <vt:lpstr>2_tannenba_whatsnew_cw2013_v3</vt:lpstr>
      <vt:lpstr>What's new in the  HTCondor Software Suite (HTCSS) ? What's coming up?  HTC25 – Madison, WI – June 2025 </vt:lpstr>
      <vt:lpstr>Legend</vt:lpstr>
      <vt:lpstr>Release Numbering Scheme</vt:lpstr>
      <vt:lpstr>Since HTC 24</vt:lpstr>
      <vt:lpstr>Highlights on the web,  full details in the Manual</vt:lpstr>
      <vt:lpstr>Using Container Images</vt:lpstr>
      <vt:lpstr>Using Container Images</vt:lpstr>
      <vt:lpstr>New Authenticated Docker Support</vt:lpstr>
      <vt:lpstr>New Authenticated Docker Support</vt:lpstr>
      <vt:lpstr>New Authenticated Docker Support, cont.</vt:lpstr>
      <vt:lpstr>New Authenticated Docker Support</vt:lpstr>
      <vt:lpstr>Pelican Local Cache on the EP</vt:lpstr>
      <vt:lpstr>Pelican Local Cache on the EP</vt:lpstr>
      <vt:lpstr>Share Common Files</vt:lpstr>
      <vt:lpstr>Share Input Common Files</vt:lpstr>
      <vt:lpstr>Speaking of giving control to the AP…  We want the AP to get complete information from the EP, but no decisions.  Let the AP draw its own conclusions, and then tell the EP what to do.</vt:lpstr>
      <vt:lpstr>New Job Attribute: VacateReason[Code]</vt:lpstr>
      <vt:lpstr>Job Cool Down</vt:lpstr>
      <vt:lpstr>STARTER_NESTED_SCRATCH</vt:lpstr>
      <vt:lpstr>STARTER_NESTED_SCRATCH</vt:lpstr>
      <vt:lpstr>EP Disk Reservation and Enforcement</vt:lpstr>
      <vt:lpstr>No Job Networking</vt:lpstr>
      <vt:lpstr>Cgroup Management w/o root</vt:lpstr>
      <vt:lpstr>At long last, Enterprise Linux 9 support in HTCSS is happy!</vt:lpstr>
      <vt:lpstr>At long last, Enterprise Linux 9 support in HTCSS is happy!</vt:lpstr>
      <vt:lpstr>At long last, Enterprise Linux 9 support in HTCSS is happy!</vt:lpstr>
      <vt:lpstr>At long last, Enterprise Linux 9 support in HTCSS is happy!</vt:lpstr>
      <vt:lpstr>What went wrong? How can we do better with EL 10?</vt:lpstr>
      <vt:lpstr>What went wrong? How can we do better with EL 10?</vt:lpstr>
      <vt:lpstr>Tracing and its results…        </vt:lpstr>
      <vt:lpstr>PowerPoint Presentation</vt:lpstr>
      <vt:lpstr>DAG File Checker Tool: condor_dag_linter</vt:lpstr>
      <vt:lpstr>From command-line…</vt:lpstr>
      <vt:lpstr>From command-line… to submit file</vt:lpstr>
      <vt:lpstr>New “Shell” submit command</vt:lpstr>
      <vt:lpstr>New “Shell” submit command</vt:lpstr>
      <vt:lpstr>Submit File Resources</vt:lpstr>
      <vt:lpstr>CE Dashboard</vt:lpstr>
      <vt:lpstr>CE Dashboard  to  CM Dashboard  to Prometheus Exporter</vt:lpstr>
      <vt:lpstr>PowerPoint Presentation</vt:lpstr>
      <vt:lpstr>New defaults coming up might be surprising</vt:lpstr>
      <vt:lpstr>New defaults coming up might be surprising</vt:lpstr>
      <vt:lpstr>Last but not least…  A public service announcement…</vt:lpstr>
      <vt:lpstr>Y 2038 Problem!</vt:lpstr>
      <vt:lpstr>Y 2038 Problem!</vt:lpstr>
      <vt:lpstr>Y 2038 Problem!</vt:lpstr>
      <vt:lpstr>Why do you care?</vt:lpstr>
      <vt:lpstr>PowerPoint Presentation</vt:lpstr>
      <vt:lpstr>Evolving new command line user interface</vt:lpstr>
      <vt:lpstr>condor_q - looking at one running job</vt:lpstr>
      <vt:lpstr>condor_q - looking at the details</vt:lpstr>
      <vt:lpstr>New Job Status</vt:lpstr>
      <vt:lpstr>What about a DAGMan workflow?</vt:lpstr>
      <vt:lpstr>HTCondor Python Bindings Version 2</vt:lpstr>
      <vt:lpstr>Simpler User Experience for jobs w/ Tokens:  Let the AP fetch tokens from issuers on behalf of the user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IDTokens Tutorial</dc:title>
  <dc:creator>Todd Tannenbaum</dc:creator>
  <cp:lastModifiedBy>Todd Tannenbaum</cp:lastModifiedBy>
  <cp:revision>232</cp:revision>
  <dcterms:created xsi:type="dcterms:W3CDTF">2021-09-21T22:36:35Z</dcterms:created>
  <dcterms:modified xsi:type="dcterms:W3CDTF">2025-06-05T20:35:58Z</dcterms:modified>
</cp:coreProperties>
</file>