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61" r:id="rId4"/>
    <p:sldId id="262" r:id="rId5"/>
    <p:sldId id="263" r:id="rId6"/>
    <p:sldId id="271" r:id="rId7"/>
    <p:sldId id="274" r:id="rId8"/>
    <p:sldId id="264" r:id="rId9"/>
    <p:sldId id="265" r:id="rId10"/>
    <p:sldId id="275" r:id="rId11"/>
    <p:sldId id="276" r:id="rId12"/>
    <p:sldId id="273" r:id="rId13"/>
    <p:sldId id="268" r:id="rId14"/>
    <p:sldId id="272" r:id="rId15"/>
    <p:sldId id="266" r:id="rId16"/>
    <p:sldId id="267" r:id="rId17"/>
    <p:sldId id="269" r:id="rId18"/>
    <p:sldId id="277" r:id="rId19"/>
    <p:sldId id="279" r:id="rId20"/>
    <p:sldId id="280" r:id="rId21"/>
    <p:sldId id="281" r:id="rId22"/>
    <p:sldId id="294" r:id="rId23"/>
    <p:sldId id="295" r:id="rId24"/>
    <p:sldId id="299" r:id="rId25"/>
    <p:sldId id="282" r:id="rId26"/>
    <p:sldId id="283" r:id="rId27"/>
    <p:sldId id="284" r:id="rId28"/>
    <p:sldId id="300" r:id="rId29"/>
    <p:sldId id="270" r:id="rId30"/>
    <p:sldId id="285" r:id="rId31"/>
    <p:sldId id="286" r:id="rId32"/>
    <p:sldId id="287" r:id="rId33"/>
    <p:sldId id="288" r:id="rId34"/>
    <p:sldId id="289" r:id="rId35"/>
    <p:sldId id="290" r:id="rId36"/>
    <p:sldId id="296" r:id="rId37"/>
    <p:sldId id="297" r:id="rId38"/>
    <p:sldId id="298" r:id="rId39"/>
    <p:sldId id="291" r:id="rId40"/>
    <p:sldId id="30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742"/>
    <a:srgbClr val="1B7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86283" autoAdjust="0"/>
  </p:normalViewPr>
  <p:slideViewPr>
    <p:cSldViewPr snapToGrid="0">
      <p:cViewPr varScale="1">
        <p:scale>
          <a:sx n="74" d="100"/>
          <a:sy n="74" d="100"/>
        </p:scale>
        <p:origin x="1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19F78-97A9-4B6B-8B13-12E5BED7718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3EFD8-43C2-444F-9ABE-E15DFA4B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DE668-1C34-46D8-8C87-45DBD7915F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0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EFD8-43C2-444F-9ABE-E15DFA4BA7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3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EFD8-43C2-444F-9ABE-E15DFA4BA7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1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0031-0DFD-B9D2-BD68-C8CFABC54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D8CFE-7039-F737-0CF9-3314AEE3A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D906-1914-9738-E86D-EBB2D20B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BDE41-6CF5-9362-4B3B-14B15D2A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9F736-4E03-6EF1-AD07-6EC5A564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05C5-184C-DAE9-ADDE-D6B4BE49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6C483-8F4B-4573-8CB0-67B9A798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65D77-3954-0510-887B-5077FA63B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8A329-C923-2B20-D945-E361F348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E7DDA-76FF-B419-7202-945A537C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3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6A2930-22B3-6B48-ABA7-7920ABFBA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513DC-C05B-0417-99A0-5707DBC9A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B956F-133B-D98F-E131-F47E428B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6630E-6F5E-1386-89F6-CF0C7C4C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4CFF-47DF-F855-0859-E2096CAE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3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446CB-0BF6-65C1-0F4C-63965F2D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F8BE5-9B5E-C0C5-9263-91F8461B1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E3719-4249-CE76-0AB5-91DBF190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C7A25-7EAB-B214-EDDE-F7874944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82C96-09CE-E5A3-4F88-838F4EED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4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9F50A-1403-B3EB-EC8C-32483CD5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82F9F-9E9D-ACCF-91AC-13C6D208D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E85E-2780-A9CB-7278-FDE732B4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13573-6DA4-DD37-20C7-1C684E33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6A863-CF08-49D1-7718-ED4C5ADE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4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2708-959A-C3A9-D7C1-D4657C85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44399-EEB4-F8B1-A668-EDCB5FCCD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533BF-50F7-6762-2EB1-FE60A47A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BB2C7-E9FC-2739-A565-D388238C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255FB-7AFB-5D67-7D2A-F3215A4C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0A159-3A38-5529-A1AD-CCD0C402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2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9BBD-63A7-E36B-5F3A-EAA36344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3354C-3B55-9CE2-9914-7AF16E12D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E38BB-1752-072A-91D5-A481631D0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4AE8C-ED8F-FE4B-7D3D-FFF8823D6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54C48-9B43-D14C-6B6E-E51751DE8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2B9862-5A1F-A18F-3F29-FDA3FC6DD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4F033-4EA8-5537-8702-F6A7CFA45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E1D28-9F86-C7F0-7EAD-BA09EC5A9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6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A965-30B3-50A9-AFB1-93660D1BC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23440-D0B8-C6A5-1318-90B88681F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631F4-39C2-D2DA-9F75-7AC50B18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A756C-F30F-7F63-0415-E55C528C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D8CE7-22FB-8BC0-4EC4-96061BFE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18A06-4F8F-42E6-C06D-3E8FE82D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46C3F-3619-61BE-81D3-CBC4F6AC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1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F3AA-F8B5-F94C-5D45-102736A5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54DEB-34DA-5ED8-5B3B-888E7C88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3D434-7C36-2812-75C1-03D61FF27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2CFD2-676E-4374-1818-83C9D95D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6C592-A4AE-9D94-7BFF-4B6F25D9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1A70C-F2A3-E9AA-7136-266AA5E9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0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671F-0B2E-6001-03EF-BC2617EF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973F12-0958-D32A-7DB7-678E4E056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8EFBD-3D5C-BEB3-C1A3-58F98355B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FE2FD-7680-CC96-EEBE-4D538A77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F4A3C-CC54-33F3-7C98-F46FE909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036B5-2DE4-B0F1-438A-90824442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06293-C462-EB57-1532-F686750D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3799A-F0CA-0F99-903E-34C5C1A08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6D086-9554-9FC9-8CA8-F22C42855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1C732-3B8F-4864-84B9-1694D5AD9BE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D23A-A95A-B59D-1F0D-99DBC02FF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27884-DD5D-16AD-5882-B7F2A689C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9A3553-5593-43A6-B8D1-6F3A0C48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3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3939" y="3766782"/>
            <a:ext cx="6157696" cy="3091218"/>
          </a:xfrm>
        </p:spPr>
        <p:txBody>
          <a:bodyPr>
            <a:normAutofit/>
          </a:bodyPr>
          <a:lstStyle/>
          <a:p>
            <a:pPr algn="r"/>
            <a:r>
              <a:rPr lang="en-US" sz="5400" dirty="0">
                <a:solidFill>
                  <a:srgbClr val="C0C0C0"/>
                </a:solidFill>
                <a:latin typeface="Arial Black" panose="020B0A04020102020204" pitchFamily="34" charset="0"/>
              </a:rPr>
              <a:t>Functional</a:t>
            </a:r>
            <a:br>
              <a:rPr lang="en-US" sz="5400" dirty="0">
                <a:solidFill>
                  <a:srgbClr val="C0C0C0"/>
                </a:solidFill>
                <a:latin typeface="Arial Black" panose="020B0A04020102020204" pitchFamily="34" charset="0"/>
              </a:rPr>
            </a:br>
            <a:r>
              <a:rPr lang="en-US" sz="5400" dirty="0">
                <a:solidFill>
                  <a:srgbClr val="C0C0C0"/>
                </a:solidFill>
                <a:latin typeface="Arial Black" panose="020B0A04020102020204" pitchFamily="34" charset="0"/>
              </a:rPr>
              <a:t>Distributed</a:t>
            </a:r>
            <a:br>
              <a:rPr lang="en-US" sz="5400" dirty="0">
                <a:solidFill>
                  <a:srgbClr val="C0C0C0"/>
                </a:solidFill>
                <a:latin typeface="Arial Black" panose="020B0A04020102020204" pitchFamily="34" charset="0"/>
              </a:rPr>
            </a:br>
            <a:r>
              <a:rPr lang="en-US" sz="5400" dirty="0">
                <a:solidFill>
                  <a:srgbClr val="C0C0C0"/>
                </a:solidFill>
                <a:latin typeface="Arial Black" panose="020B0A04020102020204" pitchFamily="34" charset="0"/>
              </a:rPr>
              <a:t>Programming</a:t>
            </a:r>
            <a:br>
              <a:rPr lang="en-US" sz="3200" dirty="0">
                <a:solidFill>
                  <a:srgbClr val="C0C0C0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C0C0C0"/>
                </a:solidFill>
                <a:latin typeface="Arial Black" panose="020B0A04020102020204" pitchFamily="34" charset="0"/>
              </a:rPr>
              <a:t>Greg Thain</a:t>
            </a:r>
          </a:p>
        </p:txBody>
      </p:sp>
    </p:spTree>
    <p:extLst>
      <p:ext uri="{BB962C8B-B14F-4D97-AF65-F5344CB8AC3E}">
        <p14:creationId xmlns:p14="http://schemas.microsoft.com/office/powerpoint/2010/main" val="140976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DB2C4-F606-96A1-024E-9BBED403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TRADITIONAL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829FE-60B9-37DC-9F02-7428C3E6D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36" y="2726473"/>
            <a:ext cx="10515600" cy="2425391"/>
          </a:xfrm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inner_sum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(a, b):</a:t>
            </a:r>
          </a:p>
          <a:p>
            <a:pPr marL="0" indent="0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for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(a)):</a:t>
            </a:r>
          </a:p>
          <a:p>
            <a:pPr marL="0" indent="0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 c = c + (a[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] * b[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pPr marL="0" indent="0">
              <a:buNone/>
            </a:pPr>
            <a: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return c;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8971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83128-A89A-4D53-31AE-A746318B0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6348-00FB-7A16-D4D2-95C9909A5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4348976"/>
            <a:ext cx="11353800" cy="2329792"/>
          </a:xfrm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def inner_sum(a, b): </a:t>
            </a:r>
          </a:p>
          <a:p>
            <a:pPr marL="0" indent="0">
              <a:buNone/>
            </a:pP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return reduce(lambda acc,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: acc + 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b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E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map</a:t>
            </a:r>
            <a:r>
              <a:rPr lang="es-E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(lambda x, y: x * y, a, b)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b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  0)</a:t>
            </a:r>
            <a:endParaRPr lang="pt-BR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3E1026-E4AC-352E-494B-85911EEED87B}"/>
              </a:ext>
            </a:extLst>
          </p:cNvPr>
          <p:cNvSpPr txBox="1">
            <a:spLocks/>
          </p:cNvSpPr>
          <p:nvPr/>
        </p:nvSpPr>
        <p:spPr>
          <a:xfrm>
            <a:off x="559418" y="618892"/>
            <a:ext cx="11127059" cy="242539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ourier New" panose="02070309020205020404" pitchFamily="49" charset="0"/>
                <a:cs typeface="Courier New" panose="02070309020205020404" pitchFamily="49" charset="0"/>
              </a:rPr>
              <a:t>def inner_sum(a, b):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ourier New" panose="02070309020205020404" pitchFamily="49" charset="0"/>
                <a:cs typeface="Courier New" panose="02070309020205020404" pitchFamily="49" charset="0"/>
              </a:rPr>
              <a:t>  for i in range(len(a)):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ourier New" panose="02070309020205020404" pitchFamily="49" charset="0"/>
                <a:cs typeface="Courier New" panose="02070309020205020404" pitchFamily="49" charset="0"/>
              </a:rPr>
              <a:t>     c = c + (a[i] * b[i])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3200">
                <a:latin typeface="Courier New" panose="02070309020205020404" pitchFamily="49" charset="0"/>
                <a:cs typeface="Courier New" panose="02070309020205020404" pitchFamily="49" charset="0"/>
              </a:rPr>
              <a:t>  return c;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9A30E3-1093-0D8A-DC90-EE430E4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32" y="-259343"/>
            <a:ext cx="10515600" cy="1325563"/>
          </a:xfrm>
        </p:spPr>
        <p:txBody>
          <a:bodyPr/>
          <a:lstStyle/>
          <a:p>
            <a:r>
              <a:rPr lang="en-US" dirty="0"/>
              <a:t>Example TRADITIONAL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BE6405-3CB3-6293-4DD1-EBE058D4F11E}"/>
              </a:ext>
            </a:extLst>
          </p:cNvPr>
          <p:cNvSpPr txBox="1">
            <a:spLocks/>
          </p:cNvSpPr>
          <p:nvPr/>
        </p:nvSpPr>
        <p:spPr>
          <a:xfrm>
            <a:off x="559418" y="32597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 FUNCTIONAL style</a:t>
            </a:r>
          </a:p>
        </p:txBody>
      </p:sp>
    </p:spTree>
    <p:extLst>
      <p:ext uri="{BB962C8B-B14F-4D97-AF65-F5344CB8AC3E}">
        <p14:creationId xmlns:p14="http://schemas.microsoft.com/office/powerpoint/2010/main" val="343630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7ED433-789D-6362-1F90-B50578EC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7537" cy="6858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AA94164-1966-B5CC-17D7-9386A1841FD2}"/>
              </a:ext>
            </a:extLst>
          </p:cNvPr>
          <p:cNvSpPr/>
          <p:nvPr/>
        </p:nvSpPr>
        <p:spPr>
          <a:xfrm>
            <a:off x="6340944" y="111997"/>
            <a:ext cx="5265193" cy="2352423"/>
          </a:xfrm>
          <a:prstGeom prst="wedgeRoundRectCallout">
            <a:avLst>
              <a:gd name="adj1" fmla="val -109968"/>
              <a:gd name="adj2" fmla="val -4688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"A monad is a monoid in the category of </a:t>
            </a:r>
            <a:r>
              <a:rPr lang="en-US" sz="4000" dirty="0" err="1">
                <a:solidFill>
                  <a:schemeClr val="tx1"/>
                </a:solidFill>
              </a:rPr>
              <a:t>endofunctions</a:t>
            </a:r>
            <a:r>
              <a:rPr lang="en-US" sz="4000" dirty="0">
                <a:solidFill>
                  <a:schemeClr val="tx1"/>
                </a:solidFill>
              </a:rPr>
              <a:t>"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2512B0F-A2B5-DC5C-3974-BE81F34F26F8}"/>
              </a:ext>
            </a:extLst>
          </p:cNvPr>
          <p:cNvSpPr/>
          <p:nvPr/>
        </p:nvSpPr>
        <p:spPr>
          <a:xfrm>
            <a:off x="6571403" y="3217369"/>
            <a:ext cx="5265193" cy="2352423"/>
          </a:xfrm>
          <a:prstGeom prst="wedgeRoundRectCallout">
            <a:avLst>
              <a:gd name="adj1" fmla="val -120346"/>
              <a:gd name="adj2" fmla="val -113241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"Why is no one using our beautiful function languages?" </a:t>
            </a:r>
          </a:p>
        </p:txBody>
      </p:sp>
    </p:spTree>
    <p:extLst>
      <p:ext uri="{BB962C8B-B14F-4D97-AF65-F5344CB8AC3E}">
        <p14:creationId xmlns:p14="http://schemas.microsoft.com/office/powerpoint/2010/main" val="7205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6E03F-88DB-A63E-A90F-88D781E03113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Jon Bentley's spell checker program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A7780-1FA0-6DD0-3CF5-C110316F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" r="4524" b="-2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8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0707C-E3D7-655B-7221-8A1C707E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61" y="0"/>
            <a:ext cx="5187343" cy="6485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F358C8-A27B-4E52-56C9-D4E0CF74C23A}"/>
              </a:ext>
            </a:extLst>
          </p:cNvPr>
          <p:cNvSpPr txBox="1"/>
          <p:nvPr/>
        </p:nvSpPr>
        <p:spPr>
          <a:xfrm>
            <a:off x="1451428" y="2191657"/>
            <a:ext cx="6154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Doug </a:t>
            </a:r>
            <a:r>
              <a:rPr lang="en-US" sz="4000" dirty="0" err="1"/>
              <a:t>McIlory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A new functional programming language</a:t>
            </a:r>
          </a:p>
        </p:txBody>
      </p:sp>
    </p:spTree>
    <p:extLst>
      <p:ext uri="{BB962C8B-B14F-4D97-AF65-F5344CB8AC3E}">
        <p14:creationId xmlns:p14="http://schemas.microsoft.com/office/powerpoint/2010/main" val="347385645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3847-F9B3-7F11-D3BC-61514BC58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263"/>
            <a:ext cx="10515600" cy="5644700"/>
          </a:xfrm>
          <a:ln w="412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$ prepare filename   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5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translit</a:t>
            </a: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A-Z </a:t>
            </a:r>
            <a:r>
              <a:rPr lang="en-US" sz="5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a-z</a:t>
            </a: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| </a:t>
            </a:r>
            <a:endParaRPr lang="en-US" sz="5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5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translit</a:t>
            </a: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^a-z \n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sort           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unique       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common -2 </a:t>
            </a:r>
            <a:r>
              <a:rPr lang="en-US" sz="5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dict</a:t>
            </a:r>
            <a:endParaRPr lang="en-US" sz="5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4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DAF9-F9F8-F68E-95D2-E03F1CF2A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EA6D-206D-D487-EB01-AD4B00562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263"/>
            <a:ext cx="10515600" cy="5644700"/>
          </a:xfrm>
          <a:ln w="412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$ prepare filename   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tr       A-Z </a:t>
            </a:r>
            <a:r>
              <a:rPr lang="en-US" sz="5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a-z</a:t>
            </a: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| </a:t>
            </a:r>
            <a:endParaRPr lang="en-US" sz="5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tr       ^a-z \n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 sort           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unique        |</a:t>
            </a:r>
          </a:p>
          <a:p>
            <a:pPr marL="0" indent="0">
              <a:buNone/>
            </a:pPr>
            <a:r>
              <a:rPr lang="en-US" sz="5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common -2 </a:t>
            </a:r>
            <a:r>
              <a:rPr lang="en-US" sz="5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dict</a:t>
            </a:r>
            <a:endParaRPr lang="en-US" sz="5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513B-AAEB-33BE-4A9E-DC731FB6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pipelines are a pure functional language!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6CA71-CE60-44DE-BC42-1078746FA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with a </a:t>
            </a:r>
            <a:r>
              <a:rPr lang="en-US"/>
              <a:t>user-friendly syntax</a:t>
            </a:r>
          </a:p>
          <a:p>
            <a:r>
              <a:rPr lang="en-US" dirty="0"/>
              <a:t>But the whole shell language is not functional</a:t>
            </a:r>
          </a:p>
          <a:p>
            <a:r>
              <a:rPr lang="en-US" dirty="0"/>
              <a:t>Don't let the perfect be the enemy of the good</a:t>
            </a:r>
          </a:p>
        </p:txBody>
      </p:sp>
    </p:spTree>
    <p:extLst>
      <p:ext uri="{BB962C8B-B14F-4D97-AF65-F5344CB8AC3E}">
        <p14:creationId xmlns:p14="http://schemas.microsoft.com/office/powerpoint/2010/main" val="135138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FF3A3-2CD1-15BA-06C6-FE309B599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1FD3C-285E-35D7-17BB-AC394E5AF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2" y="2470245"/>
            <a:ext cx="11464118" cy="1119116"/>
          </a:xfrm>
          <a:ln w="412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$ sort input | </a:t>
            </a:r>
            <a:r>
              <a:rPr lang="en-US" sz="4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| sort -n</a:t>
            </a:r>
          </a:p>
        </p:txBody>
      </p:sp>
    </p:spTree>
    <p:extLst>
      <p:ext uri="{BB962C8B-B14F-4D97-AF65-F5344CB8AC3E}">
        <p14:creationId xmlns:p14="http://schemas.microsoft.com/office/powerpoint/2010/main" val="2100112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05948-4F1E-D68F-4DE3-7E84FB9E9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9A035-863E-C7B9-2270-F124915EF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2" y="2470245"/>
            <a:ext cx="11464118" cy="1119116"/>
          </a:xfrm>
          <a:ln w="412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$ sort(-n(</a:t>
            </a:r>
            <a:r>
              <a:rPr lang="en-US" sz="4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(sort)))</a:t>
            </a:r>
          </a:p>
        </p:txBody>
      </p:sp>
    </p:spTree>
    <p:extLst>
      <p:ext uri="{BB962C8B-B14F-4D97-AF65-F5344CB8AC3E}">
        <p14:creationId xmlns:p14="http://schemas.microsoft.com/office/powerpoint/2010/main" val="3969365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D2F4BAA-7D4E-6111-3318-6B813F2D3F0D}"/>
              </a:ext>
            </a:extLst>
          </p:cNvPr>
          <p:cNvGrpSpPr/>
          <p:nvPr/>
        </p:nvGrpSpPr>
        <p:grpSpPr>
          <a:xfrm>
            <a:off x="285837" y="5602760"/>
            <a:ext cx="11644906" cy="1309988"/>
            <a:chOff x="285837" y="5602760"/>
            <a:chExt cx="11795814" cy="13269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7DF9FA-D2F7-361B-A212-933B78329D7A}"/>
                </a:ext>
              </a:extLst>
            </p:cNvPr>
            <p:cNvGrpSpPr/>
            <p:nvPr/>
          </p:nvGrpSpPr>
          <p:grpSpPr>
            <a:xfrm>
              <a:off x="285837" y="5602760"/>
              <a:ext cx="11795814" cy="1175229"/>
              <a:chOff x="285837" y="5602760"/>
              <a:chExt cx="11795814" cy="117522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D9A45CB-E8A7-CA3C-A0C9-077B34B5F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5837" y="5628740"/>
                <a:ext cx="1039797" cy="114924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45FB904-4D21-4AB6-DB39-D0979BF10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8693" y="5628740"/>
                <a:ext cx="1019333" cy="114924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79B071-298C-C762-A754-D115939CC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171" y="5708751"/>
                <a:ext cx="2469459" cy="92218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371F35A-1A38-CC44-E3B8-DDE28C950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1219" y="5628740"/>
                <a:ext cx="1149249" cy="114924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9D656EC-1573-2D04-5EEE-7024D4707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877" y="5602760"/>
                <a:ext cx="618173" cy="113416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9C1E92F-B0F7-864D-643C-A29D3489C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59757" y="5748262"/>
                <a:ext cx="1149249" cy="102972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49F092C-0787-21E3-72FC-DF95334B1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38923" y="5722791"/>
                <a:ext cx="908148" cy="9081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D59246-61E6-E126-C69E-B29F1FB10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11356" y="5768862"/>
                <a:ext cx="1170295" cy="908149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4E5F2C-2E2F-95DA-19B0-66158688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8869" y="5668706"/>
              <a:ext cx="1148991" cy="126101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5F1468-6E47-CB8B-92B9-4209154CEFC8}"/>
              </a:ext>
            </a:extLst>
          </p:cNvPr>
          <p:cNvGrpSpPr/>
          <p:nvPr/>
        </p:nvGrpSpPr>
        <p:grpSpPr>
          <a:xfrm>
            <a:off x="3473180" y="5082560"/>
            <a:ext cx="4944165" cy="1695429"/>
            <a:chOff x="6299098" y="3052025"/>
            <a:chExt cx="4944165" cy="16954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CBDB61-E3C9-F837-07F2-74BCED05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74437"/>
            <a:stretch/>
          </p:blipFill>
          <p:spPr>
            <a:xfrm>
              <a:off x="6299098" y="3052025"/>
              <a:ext cx="1628078" cy="137609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EDC499-3FF9-0CFA-FBC3-C8CF8F151E3E}"/>
                </a:ext>
              </a:extLst>
            </p:cNvPr>
            <p:cNvGrpSpPr/>
            <p:nvPr/>
          </p:nvGrpSpPr>
          <p:grpSpPr>
            <a:xfrm>
              <a:off x="7862853" y="3179357"/>
              <a:ext cx="1628078" cy="1568097"/>
              <a:chOff x="7845718" y="3052025"/>
              <a:chExt cx="1628078" cy="1568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3BB1578-942A-F8E9-C469-ED2342D46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85524" y="3052025"/>
                <a:ext cx="1248857" cy="104487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1E4221-0379-BA73-A1E1-E41A0D098C5A}"/>
                  </a:ext>
                </a:extLst>
              </p:cNvPr>
              <p:cNvSpPr txBox="1"/>
              <p:nvPr/>
            </p:nvSpPr>
            <p:spPr>
              <a:xfrm>
                <a:off x="7845718" y="4096902"/>
                <a:ext cx="16280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2"/>
                    </a:solidFill>
                  </a:rPr>
                  <a:t>DAGMan</a:t>
                </a:r>
                <a:endParaRPr lang="en-US" sz="2800" dirty="0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0611506-5A06-12B2-3B68-8D153B56D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41769" y="3216854"/>
              <a:ext cx="1701494" cy="139390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59676D0-75D2-5108-743E-54E7107C88F4}"/>
              </a:ext>
            </a:extLst>
          </p:cNvPr>
          <p:cNvSpPr txBox="1"/>
          <p:nvPr/>
        </p:nvSpPr>
        <p:spPr>
          <a:xfrm>
            <a:off x="8562293" y="5208329"/>
            <a:ext cx="1797888" cy="15696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Your</a:t>
            </a:r>
            <a:b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System</a:t>
            </a:r>
            <a:b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97954-4D75-CEBB-0BCD-B5FB19C6B3DB}"/>
              </a:ext>
            </a:extLst>
          </p:cNvPr>
          <p:cNvSpPr txBox="1"/>
          <p:nvPr/>
        </p:nvSpPr>
        <p:spPr>
          <a:xfrm>
            <a:off x="2096429" y="2228671"/>
            <a:ext cx="7999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Output = F(input)</a:t>
            </a:r>
          </a:p>
        </p:txBody>
      </p:sp>
    </p:spTree>
    <p:extLst>
      <p:ext uri="{BB962C8B-B14F-4D97-AF65-F5344CB8AC3E}">
        <p14:creationId xmlns:p14="http://schemas.microsoft.com/office/powerpoint/2010/main" val="2980463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56F54-BDFE-BCEC-880C-3AB43A05C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3E16-555C-CBE1-5E23-E06273860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2" y="2470245"/>
            <a:ext cx="11464118" cy="1119116"/>
          </a:xfrm>
          <a:ln w="412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$ sort input | </a:t>
            </a:r>
            <a:r>
              <a:rPr lang="en-US" sz="4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| sort -n</a:t>
            </a:r>
          </a:p>
        </p:txBody>
      </p:sp>
    </p:spTree>
    <p:extLst>
      <p:ext uri="{BB962C8B-B14F-4D97-AF65-F5344CB8AC3E}">
        <p14:creationId xmlns:p14="http://schemas.microsoft.com/office/powerpoint/2010/main" val="2387263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3649D7-B0BE-1398-7061-ABA3705F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A9F70B-B849-6704-3F05-8BBACF78E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DE5C-B4F1-5477-412F-EDB2A5F37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FA07A2-57F6-E5F2-CDF9-E234BACD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8B6040-6142-9D7C-2498-3B543B4ED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84B2BB-7B46-0AB1-BAD3-E46ABBFA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 t="24032" r="32230" b="22039"/>
          <a:stretch>
            <a:fillRect/>
          </a:stretch>
        </p:blipFill>
        <p:spPr>
          <a:xfrm>
            <a:off x="1624019" y="214234"/>
            <a:ext cx="8624844" cy="64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3247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C7FEC-EDF9-CD54-31B3-5812067B5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5F801B-59DE-A086-0C83-AA7668FF9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04D937-2D23-E820-3837-3AAD23BA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924D11-8ABC-655C-6E47-5B78330F1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3C8166-003C-17D3-5B14-6FF9B8D0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F5018E-D7FF-FA3D-44AB-422926EB9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32645" r="26905"/>
          <a:stretch>
            <a:fillRect/>
          </a:stretch>
        </p:blipFill>
        <p:spPr>
          <a:xfrm>
            <a:off x="2423885" y="130229"/>
            <a:ext cx="8473373" cy="65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2662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A368D-7A23-460E-DE6B-B546E555B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34119C-CD20-2B2F-91BB-3663B38C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85C627-A7B0-C8FF-52F8-C966356C3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B100A6-7BEA-6E41-AE91-3F48459E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2FF54A-04C5-4215-C348-8557DEE26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8A43916-44B1-567E-039C-20ECDBE1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23481" r="25401" b="1058"/>
          <a:stretch>
            <a:fillRect/>
          </a:stretch>
        </p:blipFill>
        <p:spPr>
          <a:xfrm>
            <a:off x="2357862" y="-291605"/>
            <a:ext cx="8548616" cy="744078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1351E47-E31A-1FA0-1FA3-C044E350DA42}"/>
              </a:ext>
            </a:extLst>
          </p:cNvPr>
          <p:cNvSpPr/>
          <p:nvPr/>
        </p:nvSpPr>
        <p:spPr>
          <a:xfrm>
            <a:off x="1175658" y="4905829"/>
            <a:ext cx="4448824" cy="2097117"/>
          </a:xfrm>
          <a:prstGeom prst="wedgeRoundRectCallout">
            <a:avLst>
              <a:gd name="adj1" fmla="val 83160"/>
              <a:gd name="adj2" fmla="val -39561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</a:rPr>
              <a:t>HTCondor</a:t>
            </a:r>
            <a:r>
              <a:rPr lang="en-US" sz="5400" dirty="0">
                <a:solidFill>
                  <a:schemeClr val="tx1"/>
                </a:solidFill>
              </a:rPr>
              <a:t> Citation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8DA9526-D87A-2E02-1A65-01420FF443DD}"/>
              </a:ext>
            </a:extLst>
          </p:cNvPr>
          <p:cNvSpPr/>
          <p:nvPr/>
        </p:nvSpPr>
        <p:spPr>
          <a:xfrm>
            <a:off x="1070794" y="1534443"/>
            <a:ext cx="4448824" cy="2097117"/>
          </a:xfrm>
          <a:prstGeom prst="wedgeRoundRectCallout">
            <a:avLst>
              <a:gd name="adj1" fmla="val 83160"/>
              <a:gd name="adj2" fmla="val -39561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other friends</a:t>
            </a:r>
          </a:p>
        </p:txBody>
      </p:sp>
    </p:spTree>
    <p:extLst>
      <p:ext uri="{BB962C8B-B14F-4D97-AF65-F5344CB8AC3E}">
        <p14:creationId xmlns:p14="http://schemas.microsoft.com/office/powerpoint/2010/main" val="526817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ECE7F-8044-49BF-10C0-92BBD1F66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A06383-A664-45B4-CBE7-F80E7775E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A3BBE2-7B23-AE3A-2B2B-718BF6E33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7AC3C5-99B1-D236-FFC7-F5E667307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5F187D-D393-BB0A-4201-468D65D0B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F2A73F-16DF-F3E9-F54D-79F73D2FB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32645" r="26905"/>
          <a:stretch>
            <a:fillRect/>
          </a:stretch>
        </p:blipFill>
        <p:spPr>
          <a:xfrm>
            <a:off x="2423885" y="49907"/>
            <a:ext cx="8473373" cy="659754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9FFEF-54E8-9EA9-3034-E2EF9706D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29" y="994147"/>
            <a:ext cx="11353800" cy="2329792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def inner_sum(a, b): </a:t>
            </a:r>
          </a:p>
          <a:p>
            <a:pPr marL="0" indent="0">
              <a:buNone/>
            </a:pPr>
            <a: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return reduce(lambda acc, val: acc + val,</a:t>
            </a:r>
            <a:b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  map(lambda x, y: x * y, a, b),</a:t>
            </a:r>
            <a:b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t-BR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  0)</a:t>
            </a:r>
          </a:p>
          <a:p>
            <a:pPr marL="0" indent="0">
              <a:buNone/>
            </a:pPr>
            <a:endParaRPr lang="pt-BR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FE1C8F5-EB73-22DE-B485-C78B1360B44C}"/>
              </a:ext>
            </a:extLst>
          </p:cNvPr>
          <p:cNvSpPr/>
          <p:nvPr/>
        </p:nvSpPr>
        <p:spPr>
          <a:xfrm>
            <a:off x="4224022" y="3348678"/>
            <a:ext cx="7626107" cy="2730846"/>
          </a:xfrm>
          <a:prstGeom prst="wedgeRoundRectCallout">
            <a:avLst>
              <a:gd name="adj1" fmla="val -54605"/>
              <a:gd name="adj2" fmla="val -101680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Loop "hidden" in reduce implies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system manages jobs</a:t>
            </a:r>
          </a:p>
        </p:txBody>
      </p:sp>
    </p:spTree>
    <p:extLst>
      <p:ext uri="{BB962C8B-B14F-4D97-AF65-F5344CB8AC3E}">
        <p14:creationId xmlns:p14="http://schemas.microsoft.com/office/powerpoint/2010/main" val="217201137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7490AD33-FB6F-74D1-CDD6-04C5EAAA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21799" r="26594"/>
          <a:stretch/>
        </p:blipFill>
        <p:spPr>
          <a:xfrm>
            <a:off x="2351314" y="143128"/>
            <a:ext cx="7257143" cy="70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1290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A1F51-3709-BB83-1F93-7455C6B5C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809"/>
            <a:ext cx="10515600" cy="53141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 </a:t>
            </a:r>
            <a:r>
              <a:rPr lang="en-US" dirty="0" err="1"/>
              <a:t>c_count</a:t>
            </a:r>
            <a:r>
              <a:rPr lang="en-US" dirty="0"/>
              <a:t>, COUNT(*) AS </a:t>
            </a:r>
            <a:r>
              <a:rPr lang="en-US" dirty="0" err="1"/>
              <a:t>custdist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</a:t>
            </a:r>
          </a:p>
          <a:p>
            <a:pPr marL="0" indent="0">
              <a:buNone/>
            </a:pPr>
            <a:r>
              <a:rPr lang="en-US" dirty="0"/>
              <a:t>( SELECT </a:t>
            </a:r>
            <a:r>
              <a:rPr lang="en-US" dirty="0" err="1"/>
              <a:t>c_custkey</a:t>
            </a:r>
            <a:r>
              <a:rPr lang="en-US" dirty="0"/>
              <a:t>, COUNT(</a:t>
            </a:r>
            <a:r>
              <a:rPr lang="en-US" dirty="0" err="1"/>
              <a:t>o_orderkey</a:t>
            </a:r>
            <a:r>
              <a:rPr lang="en-US" dirty="0"/>
              <a:t>) </a:t>
            </a:r>
            <a:r>
              <a:rPr lang="en-US" dirty="0" err="1"/>
              <a:t>c_count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 customer</a:t>
            </a:r>
          </a:p>
          <a:p>
            <a:pPr marL="0" indent="0">
              <a:buNone/>
            </a:pPr>
            <a:r>
              <a:rPr lang="en-US" dirty="0"/>
              <a:t>LEFT OUTER JOIN orders ON </a:t>
            </a:r>
            <a:r>
              <a:rPr lang="en-US" dirty="0" err="1"/>
              <a:t>c_custkey</a:t>
            </a:r>
            <a:r>
              <a:rPr lang="en-US" dirty="0"/>
              <a:t> = </a:t>
            </a:r>
            <a:r>
              <a:rPr lang="en-US" dirty="0" err="1"/>
              <a:t>o_custkey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AND </a:t>
            </a:r>
            <a:r>
              <a:rPr lang="en-US" dirty="0" err="1"/>
              <a:t>o_comment</a:t>
            </a:r>
            <a:r>
              <a:rPr lang="en-US" dirty="0"/>
              <a:t> NOT LIKE '%</a:t>
            </a:r>
            <a:r>
              <a:rPr lang="en-US" dirty="0" err="1"/>
              <a:t>unusual%packages</a:t>
            </a:r>
            <a:r>
              <a:rPr lang="en-US" dirty="0"/>
              <a:t>%'</a:t>
            </a:r>
          </a:p>
          <a:p>
            <a:pPr marL="0" indent="0">
              <a:buNone/>
            </a:pPr>
            <a:r>
              <a:rPr lang="en-US" dirty="0"/>
              <a:t>GROUP BY </a:t>
            </a:r>
            <a:r>
              <a:rPr lang="en-US" dirty="0" err="1"/>
              <a:t>c_custkey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) AS </a:t>
            </a:r>
            <a:r>
              <a:rPr lang="en-US" dirty="0" err="1"/>
              <a:t>c_orders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BY </a:t>
            </a:r>
            <a:r>
              <a:rPr lang="en-US" dirty="0" err="1"/>
              <a:t>c_count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ORDER BY </a:t>
            </a:r>
            <a:r>
              <a:rPr lang="en-US" dirty="0" err="1"/>
              <a:t>custdist</a:t>
            </a:r>
            <a:r>
              <a:rPr lang="en-US" dirty="0"/>
              <a:t> DESC, </a:t>
            </a:r>
            <a:r>
              <a:rPr lang="en-US" dirty="0" err="1"/>
              <a:t>c_count</a:t>
            </a:r>
            <a:r>
              <a:rPr lang="en-US" dirty="0"/>
              <a:t> DESC;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25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7DC2D-1A0B-9F81-B5A3-222F1E4D5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31F28-2FD8-F290-A241-02EAB0B7D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809"/>
            <a:ext cx="10515600" cy="531412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FROM customer</a:t>
            </a:r>
          </a:p>
          <a:p>
            <a:pPr marL="0" indent="0">
              <a:buNone/>
            </a:pPr>
            <a:r>
              <a:rPr lang="en-US" dirty="0"/>
              <a:t>|&gt; LEFT OUTER JOIN orders ON </a:t>
            </a:r>
            <a:r>
              <a:rPr lang="en-US" dirty="0" err="1"/>
              <a:t>c_custkey</a:t>
            </a:r>
            <a:r>
              <a:rPr lang="en-US" dirty="0"/>
              <a:t> = </a:t>
            </a:r>
            <a:r>
              <a:rPr lang="en-US" dirty="0" err="1"/>
              <a:t>o_custkey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AND </a:t>
            </a:r>
            <a:r>
              <a:rPr lang="en-US" dirty="0" err="1"/>
              <a:t>o_comment</a:t>
            </a:r>
            <a:r>
              <a:rPr lang="en-US" dirty="0"/>
              <a:t> NOT LIKE '%</a:t>
            </a:r>
            <a:r>
              <a:rPr lang="en-US" dirty="0" err="1"/>
              <a:t>unusual%packages</a:t>
            </a:r>
            <a:r>
              <a:rPr lang="en-US" dirty="0"/>
              <a:t>%'</a:t>
            </a:r>
          </a:p>
          <a:p>
            <a:pPr marL="0" indent="0">
              <a:buNone/>
            </a:pPr>
            <a:r>
              <a:rPr lang="en-US" dirty="0"/>
              <a:t>|&gt; AGGREGATE COUNT(</a:t>
            </a:r>
            <a:r>
              <a:rPr lang="en-US" dirty="0" err="1"/>
              <a:t>o_orderkey</a:t>
            </a:r>
            <a:r>
              <a:rPr lang="en-US" dirty="0"/>
              <a:t>) </a:t>
            </a:r>
            <a:r>
              <a:rPr lang="en-US" dirty="0" err="1"/>
              <a:t>c_count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GROUP BY </a:t>
            </a:r>
            <a:r>
              <a:rPr lang="en-US" dirty="0" err="1"/>
              <a:t>c_custkey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|&gt; AGGREGATE COUNT(*) AS </a:t>
            </a:r>
            <a:r>
              <a:rPr lang="en-US" dirty="0" err="1"/>
              <a:t>custdist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GROUP BY </a:t>
            </a:r>
            <a:r>
              <a:rPr lang="en-US" dirty="0" err="1"/>
              <a:t>c_count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|&gt; ORDER BY </a:t>
            </a:r>
            <a:r>
              <a:rPr lang="en-US" dirty="0" err="1"/>
              <a:t>custdist</a:t>
            </a:r>
            <a:r>
              <a:rPr lang="en-US" dirty="0"/>
              <a:t> DESC, </a:t>
            </a:r>
            <a:r>
              <a:rPr lang="en-US" dirty="0" err="1"/>
              <a:t>c_count</a:t>
            </a:r>
            <a:r>
              <a:rPr lang="en-US" dirty="0"/>
              <a:t> DESC;</a:t>
            </a:r>
          </a:p>
        </p:txBody>
      </p:sp>
    </p:spTree>
    <p:extLst>
      <p:ext uri="{BB962C8B-B14F-4D97-AF65-F5344CB8AC3E}">
        <p14:creationId xmlns:p14="http://schemas.microsoft.com/office/powerpoint/2010/main" val="277327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orful galaxy in space">
            <a:extLst>
              <a:ext uri="{FF2B5EF4-FFF2-40B4-BE49-F238E27FC236}">
                <a16:creationId xmlns:a16="http://schemas.microsoft.com/office/drawing/2014/main" id="{5B5E84A3-4411-3110-2A57-B1408C393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5" b="1175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CA17C-2E31-C503-7779-B4A406CA8228}"/>
              </a:ext>
            </a:extLst>
          </p:cNvPr>
          <p:cNvSpPr txBox="1"/>
          <p:nvPr/>
        </p:nvSpPr>
        <p:spPr>
          <a:xfrm>
            <a:off x="503583" y="5727589"/>
            <a:ext cx="11184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Astronomers have pipelines, too</a:t>
            </a:r>
          </a:p>
        </p:txBody>
      </p:sp>
    </p:spTree>
    <p:extLst>
      <p:ext uri="{BB962C8B-B14F-4D97-AF65-F5344CB8AC3E}">
        <p14:creationId xmlns:p14="http://schemas.microsoft.com/office/powerpoint/2010/main" val="322432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D915-3FB3-5126-85B3-886CA3E4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5641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"Pipeline"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DF676-9AAC-62B2-37B8-2D3D44AD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057400"/>
            <a:ext cx="6096001" cy="480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D5DB33-7393-468E-567F-9D5C2224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7" y="1947039"/>
            <a:ext cx="5610385" cy="30459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4120B9-AFA7-94D3-F442-6467D6B16C6B}"/>
              </a:ext>
            </a:extLst>
          </p:cNvPr>
          <p:cNvGrpSpPr/>
          <p:nvPr/>
        </p:nvGrpSpPr>
        <p:grpSpPr>
          <a:xfrm>
            <a:off x="5051614" y="4373214"/>
            <a:ext cx="2088769" cy="2088769"/>
            <a:chOff x="8017727" y="2754351"/>
            <a:chExt cx="2620536" cy="26205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467D1B5-9C0A-F95C-874F-0C99231379D3}"/>
                </a:ext>
              </a:extLst>
            </p:cNvPr>
            <p:cNvGrpSpPr/>
            <p:nvPr/>
          </p:nvGrpSpPr>
          <p:grpSpPr>
            <a:xfrm rot="19000264">
              <a:off x="8017727" y="2754351"/>
              <a:ext cx="2620536" cy="2620536"/>
              <a:chOff x="8017727" y="2798956"/>
              <a:chExt cx="2620536" cy="262053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93735B-EC59-4A07-1EDB-F5E2E51F97E9}"/>
                  </a:ext>
                </a:extLst>
              </p:cNvPr>
              <p:cNvSpPr/>
              <p:nvPr/>
            </p:nvSpPr>
            <p:spPr>
              <a:xfrm>
                <a:off x="8017727" y="2798956"/>
                <a:ext cx="2620536" cy="2620536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ame 8">
                <a:extLst>
                  <a:ext uri="{FF2B5EF4-FFF2-40B4-BE49-F238E27FC236}">
                    <a16:creationId xmlns:a16="http://schemas.microsoft.com/office/drawing/2014/main" id="{5D0451D1-4F43-AFBE-CE55-C7375625E483}"/>
                  </a:ext>
                </a:extLst>
              </p:cNvPr>
              <p:cNvSpPr/>
              <p:nvPr/>
            </p:nvSpPr>
            <p:spPr>
              <a:xfrm>
                <a:off x="8095785" y="2877014"/>
                <a:ext cx="2464419" cy="2464419"/>
              </a:xfrm>
              <a:prstGeom prst="frame">
                <a:avLst>
                  <a:gd name="adj1" fmla="val 3903"/>
                </a:avLst>
              </a:prstGeom>
              <a:solidFill>
                <a:srgbClr val="10274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Arrow: Bent 10">
              <a:extLst>
                <a:ext uri="{FF2B5EF4-FFF2-40B4-BE49-F238E27FC236}">
                  <a16:creationId xmlns:a16="http://schemas.microsoft.com/office/drawing/2014/main" id="{CAA3F748-27B0-1BCF-33E6-537399622D03}"/>
                </a:ext>
              </a:extLst>
            </p:cNvPr>
            <p:cNvSpPr/>
            <p:nvPr/>
          </p:nvSpPr>
          <p:spPr>
            <a:xfrm>
              <a:off x="9327994" y="3429000"/>
              <a:ext cx="791736" cy="1393903"/>
            </a:xfrm>
            <a:prstGeom prst="bentArrow">
              <a:avLst>
                <a:gd name="adj1" fmla="val 25000"/>
                <a:gd name="adj2" fmla="val 50000"/>
                <a:gd name="adj3" fmla="val 50000"/>
                <a:gd name="adj4" fmla="val 39255"/>
              </a:avLst>
            </a:prstGeom>
            <a:solidFill>
              <a:srgbClr val="10274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BCDA089A-BAB5-9697-FA72-32D853B5DCB4}"/>
                </a:ext>
              </a:extLst>
            </p:cNvPr>
            <p:cNvSpPr/>
            <p:nvPr/>
          </p:nvSpPr>
          <p:spPr>
            <a:xfrm flipH="1">
              <a:off x="8720837" y="3429000"/>
              <a:ext cx="791736" cy="1393903"/>
            </a:xfrm>
            <a:prstGeom prst="bentArrow">
              <a:avLst>
                <a:gd name="adj1" fmla="val 25000"/>
                <a:gd name="adj2" fmla="val 50000"/>
                <a:gd name="adj3" fmla="val 50000"/>
                <a:gd name="adj4" fmla="val 39255"/>
              </a:avLst>
            </a:prstGeom>
            <a:solidFill>
              <a:srgbClr val="10274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6CD012-7638-4E3D-CDF0-B832C100D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072" y="1602070"/>
            <a:ext cx="6188927" cy="348127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13102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C61089-3DF7-FD68-EAE9-7D7E3A84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510" y="5166955"/>
            <a:ext cx="4567686" cy="1527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John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Backus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3EB0C-6DC6-50A3-3C65-1F83ECD0D4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9" r="3" b="3672"/>
          <a:stretch>
            <a:fillRect/>
          </a:stretch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27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erson walking up a stairs">
            <a:extLst>
              <a:ext uri="{FF2B5EF4-FFF2-40B4-BE49-F238E27FC236}">
                <a16:creationId xmlns:a16="http://schemas.microsoft.com/office/drawing/2014/main" id="{3D4EBD72-8DB7-8496-1DCB-B29E99CD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365" b="11365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923D840-2F31-56C8-0757-A50FDAA4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 Functional view of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HTCondor</a:t>
            </a:r>
            <a:r>
              <a:rPr lang="en-US" sz="6000" dirty="0">
                <a:solidFill>
                  <a:srgbClr val="FFFFFF"/>
                </a:solidFill>
              </a:rPr>
              <a:t> jobs…</a:t>
            </a:r>
          </a:p>
        </p:txBody>
      </p:sp>
    </p:spTree>
    <p:extLst>
      <p:ext uri="{BB962C8B-B14F-4D97-AF65-F5344CB8AC3E}">
        <p14:creationId xmlns:p14="http://schemas.microsoft.com/office/powerpoint/2010/main" val="2522452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BC5B-E877-90F6-E2C7-8EEE3336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explanations of common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B20E8-6195-BCE4-B6A8-9E3089652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Shared Filesystems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Random number seeding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Pelican output objects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861BAA-DF03-DA3C-FCB0-F8D64FFD1908}"/>
              </a:ext>
            </a:extLst>
          </p:cNvPr>
          <p:cNvSpPr txBox="1">
            <a:spLocks/>
          </p:cNvSpPr>
          <p:nvPr/>
        </p:nvSpPr>
        <p:spPr>
          <a:xfrm>
            <a:off x="838200" y="46546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… And generating their solutions!</a:t>
            </a:r>
          </a:p>
        </p:txBody>
      </p:sp>
    </p:spTree>
    <p:extLst>
      <p:ext uri="{BB962C8B-B14F-4D97-AF65-F5344CB8AC3E}">
        <p14:creationId xmlns:p14="http://schemas.microsoft.com/office/powerpoint/2010/main" val="3858129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1D26-A9E6-DE35-2902-42738BB5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C0D73-07BB-8DEF-36AB-29012157F78A}"/>
              </a:ext>
            </a:extLst>
          </p:cNvPr>
          <p:cNvSpPr txBox="1"/>
          <p:nvPr/>
        </p:nvSpPr>
        <p:spPr>
          <a:xfrm>
            <a:off x="322722" y="5969655"/>
            <a:ext cx="215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Point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224A83-1E38-51C8-0C10-50C4CBB8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35" y="3769714"/>
            <a:ext cx="963065" cy="166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gthain\AppData\Local\Microsoft\Windows\INetCache\IE\UX4WY9Z7\Server2_by_mimooh.svg[1].png">
            <a:extLst>
              <a:ext uri="{FF2B5EF4-FFF2-40B4-BE49-F238E27FC236}">
                <a16:creationId xmlns:a16="http://schemas.microsoft.com/office/drawing/2014/main" id="{8B6B34FF-B90A-9FF8-D2FF-4089B200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324"/>
            <a:ext cx="1933688" cy="273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C6B0D5-E527-4146-8AD1-1D55AA13FEC1}"/>
              </a:ext>
            </a:extLst>
          </p:cNvPr>
          <p:cNvSpPr txBox="1"/>
          <p:nvPr/>
        </p:nvSpPr>
        <p:spPr>
          <a:xfrm>
            <a:off x="9936398" y="5446435"/>
            <a:ext cx="21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Execution Point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99F4EB-65D8-6F28-4296-E98FD60F8487}"/>
              </a:ext>
            </a:extLst>
          </p:cNvPr>
          <p:cNvSpPr/>
          <p:nvPr/>
        </p:nvSpPr>
        <p:spPr>
          <a:xfrm>
            <a:off x="1197707" y="4297859"/>
            <a:ext cx="1471961" cy="11485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Job</a:t>
            </a:r>
          </a:p>
        </p:txBody>
      </p:sp>
      <p:sp>
        <p:nvSpPr>
          <p:cNvPr id="10" name="Vertical Scroll 5">
            <a:extLst>
              <a:ext uri="{FF2B5EF4-FFF2-40B4-BE49-F238E27FC236}">
                <a16:creationId xmlns:a16="http://schemas.microsoft.com/office/drawing/2014/main" id="{5EE72300-0F40-90CE-ADFA-F32954E085E7}"/>
              </a:ext>
            </a:extLst>
          </p:cNvPr>
          <p:cNvSpPr/>
          <p:nvPr/>
        </p:nvSpPr>
        <p:spPr bwMode="auto">
          <a:xfrm>
            <a:off x="1399747" y="5283860"/>
            <a:ext cx="451412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6D6CB-9EDF-C78A-E9D9-BFCE47B8A0F9}"/>
              </a:ext>
            </a:extLst>
          </p:cNvPr>
          <p:cNvSpPr txBox="1"/>
          <p:nvPr/>
        </p:nvSpPr>
        <p:spPr>
          <a:xfrm>
            <a:off x="3346339" y="3386466"/>
            <a:ext cx="5913387" cy="1477328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Executable = calculate</a:t>
            </a:r>
          </a:p>
          <a:p>
            <a:r>
              <a:rPr lang="en-US" dirty="0"/>
              <a:t>Arguments = 1 2 3</a:t>
            </a:r>
          </a:p>
          <a:p>
            <a:r>
              <a:rPr lang="en-US" b="1" dirty="0" err="1"/>
              <a:t>transfer_input_files</a:t>
            </a:r>
            <a:r>
              <a:rPr lang="en-US" b="1" dirty="0"/>
              <a:t> = </a:t>
            </a:r>
            <a:r>
              <a:rPr lang="en-US" b="1" dirty="0" err="1"/>
              <a:t>my_input_files</a:t>
            </a:r>
            <a:endParaRPr lang="en-US" b="1" dirty="0"/>
          </a:p>
          <a:p>
            <a:r>
              <a:rPr lang="en-US" b="1" dirty="0" err="1"/>
              <a:t>Should_transfer_files</a:t>
            </a:r>
            <a:r>
              <a:rPr lang="en-US" b="1" dirty="0"/>
              <a:t> = yes</a:t>
            </a:r>
            <a:br>
              <a:rPr lang="en-US" b="1" dirty="0"/>
            </a:br>
            <a:r>
              <a:rPr lang="en-US" dirty="0"/>
              <a:t>queue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1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18698 -0.28773 C 0.22579 -0.35278 0.28425 -0.3875 0.34584 -0.3875 C 0.4155 -0.3875 0.47149 -0.35278 0.51029 -0.28773 L 0.69753 3.33333E-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70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905 -0.39976 C 0.23008 -0.48981 0.28972 -0.53819 0.35222 -0.53819 C 0.42331 -0.53819 0.48034 -0.48981 0.51993 -0.39976 L 0.71055 -4.81481E-6 " pathEditMode="relative" rAng="0" ptsTypes="AAA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-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A8CA1-0187-5283-DD90-7D47440E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E18C95-047C-2CE6-C302-27D93CE27FBA}"/>
              </a:ext>
            </a:extLst>
          </p:cNvPr>
          <p:cNvSpPr txBox="1"/>
          <p:nvPr/>
        </p:nvSpPr>
        <p:spPr>
          <a:xfrm>
            <a:off x="322722" y="5969655"/>
            <a:ext cx="215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Point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BD1FA8-C958-127C-0D04-F855A550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35" y="3769714"/>
            <a:ext cx="963065" cy="166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gthain\AppData\Local\Microsoft\Windows\INetCache\IE\UX4WY9Z7\Server2_by_mimooh.svg[1].png">
            <a:extLst>
              <a:ext uri="{FF2B5EF4-FFF2-40B4-BE49-F238E27FC236}">
                <a16:creationId xmlns:a16="http://schemas.microsoft.com/office/drawing/2014/main" id="{260E9983-E409-7ABB-F3ED-85628C74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324"/>
            <a:ext cx="1933688" cy="273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36340-BED2-6808-2765-956251EE30D4}"/>
              </a:ext>
            </a:extLst>
          </p:cNvPr>
          <p:cNvSpPr txBox="1"/>
          <p:nvPr/>
        </p:nvSpPr>
        <p:spPr>
          <a:xfrm>
            <a:off x="9936398" y="5446435"/>
            <a:ext cx="21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Execution Point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812362-3279-2C23-8A5A-D1CBE0D00A53}"/>
              </a:ext>
            </a:extLst>
          </p:cNvPr>
          <p:cNvSpPr/>
          <p:nvPr/>
        </p:nvSpPr>
        <p:spPr>
          <a:xfrm>
            <a:off x="1197707" y="4297859"/>
            <a:ext cx="1471961" cy="11485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A58D7-6581-3ACE-C84B-66426A194A28}"/>
              </a:ext>
            </a:extLst>
          </p:cNvPr>
          <p:cNvSpPr txBox="1"/>
          <p:nvPr/>
        </p:nvSpPr>
        <p:spPr>
          <a:xfrm>
            <a:off x="3387282" y="3429000"/>
            <a:ext cx="5913387" cy="1477328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calculate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Arguments = 1 2 3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queue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8986A8D8-76F8-1236-CCAC-35D49DCD4E81}"/>
              </a:ext>
            </a:extLst>
          </p:cNvPr>
          <p:cNvSpPr/>
          <p:nvPr/>
        </p:nvSpPr>
        <p:spPr>
          <a:xfrm>
            <a:off x="5241073" y="5140712"/>
            <a:ext cx="1933688" cy="970156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NFS</a:t>
            </a:r>
          </a:p>
        </p:txBody>
      </p:sp>
      <p:sp>
        <p:nvSpPr>
          <p:cNvPr id="10" name="Vertical Scroll 5">
            <a:extLst>
              <a:ext uri="{FF2B5EF4-FFF2-40B4-BE49-F238E27FC236}">
                <a16:creationId xmlns:a16="http://schemas.microsoft.com/office/drawing/2014/main" id="{2E4C2FF1-722B-DC4A-2B7E-42445182077F}"/>
              </a:ext>
            </a:extLst>
          </p:cNvPr>
          <p:cNvSpPr/>
          <p:nvPr/>
        </p:nvSpPr>
        <p:spPr bwMode="auto">
          <a:xfrm>
            <a:off x="6622654" y="5693305"/>
            <a:ext cx="451412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83D53-18B6-1F1E-EB9A-CD79DE95FD0E}"/>
              </a:ext>
            </a:extLst>
          </p:cNvPr>
          <p:cNvSpPr txBox="1"/>
          <p:nvPr/>
        </p:nvSpPr>
        <p:spPr>
          <a:xfrm rot="20385942">
            <a:off x="4584967" y="1123164"/>
            <a:ext cx="7287888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Explicit Global state (shared fs)</a:t>
            </a:r>
          </a:p>
          <a:p>
            <a:r>
              <a:rPr lang="en-US" sz="3600" dirty="0"/>
              <a:t>    Like a global variable</a:t>
            </a:r>
            <a:br>
              <a:rPr lang="en-US" sz="3600" dirty="0"/>
            </a:br>
            <a:r>
              <a:rPr lang="en-US" sz="3600" dirty="0"/>
              <a:t>Not explicit in job description</a:t>
            </a:r>
          </a:p>
          <a:p>
            <a:endParaRPr lang="en-US" sz="3600" dirty="0"/>
          </a:p>
          <a:p>
            <a:br>
              <a:rPr lang="en-US" sz="3600" dirty="0"/>
            </a:br>
            <a:r>
              <a:rPr lang="en-US" sz="3600" b="1" dirty="0"/>
              <a:t>NOT PURE FUNCTIONAL !</a:t>
            </a:r>
            <a:br>
              <a:rPr lang="en-US" sz="3600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3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18698 -0.28773 C 0.22579 -0.35278 0.28425 -0.3875 0.34584 -0.3875 C 0.4155 -0.3875 0.47149 -0.35278 0.51029 -0.28773 L 0.69753 3.33333E-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70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1901 -0.1312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3245-BD38-320D-2A6E-8DC3138E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shared fs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F9EEC-B1A2-F68C-090D-A4C8B2F58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file description like functional arguments</a:t>
            </a:r>
          </a:p>
          <a:p>
            <a:r>
              <a:rPr lang="en-US" dirty="0"/>
              <a:t>Explicit is terrific</a:t>
            </a:r>
          </a:p>
          <a:p>
            <a:r>
              <a:rPr lang="en-US" dirty="0"/>
              <a:t>Shared file system like global state</a:t>
            </a:r>
          </a:p>
          <a:p>
            <a:endParaRPr lang="en-US" dirty="0"/>
          </a:p>
          <a:p>
            <a:r>
              <a:rPr lang="en-US" dirty="0"/>
              <a:t>Can fix it by explicitly describing inputs!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B0B4D-F746-D6F7-4813-FC06CD222A4F}"/>
              </a:ext>
            </a:extLst>
          </p:cNvPr>
          <p:cNvSpPr txBox="1"/>
          <p:nvPr/>
        </p:nvSpPr>
        <p:spPr>
          <a:xfrm>
            <a:off x="3632942" y="4699635"/>
            <a:ext cx="5913387" cy="1477328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Executable = calculate</a:t>
            </a:r>
          </a:p>
          <a:p>
            <a:r>
              <a:rPr lang="en-US" dirty="0"/>
              <a:t>Arguments = 1 2 3</a:t>
            </a:r>
          </a:p>
          <a:p>
            <a:r>
              <a:rPr lang="en-US" b="1" dirty="0" err="1"/>
              <a:t>transfer_input_files</a:t>
            </a:r>
            <a:r>
              <a:rPr lang="en-US" b="1" dirty="0"/>
              <a:t> = </a:t>
            </a:r>
            <a:r>
              <a:rPr lang="en-US" b="1" dirty="0" err="1"/>
              <a:t>my_input_files</a:t>
            </a:r>
            <a:endParaRPr lang="en-US" b="1" dirty="0"/>
          </a:p>
          <a:p>
            <a:r>
              <a:rPr lang="en-US" b="1" dirty="0" err="1"/>
              <a:t>Should_transfer_files</a:t>
            </a:r>
            <a:r>
              <a:rPr lang="en-US" b="1" dirty="0"/>
              <a:t> = yes</a:t>
            </a:r>
            <a:br>
              <a:rPr lang="en-US" b="1" dirty="0"/>
            </a:br>
            <a:r>
              <a:rPr lang="en-US" dirty="0"/>
              <a:t>queue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10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86A3-BDBB-CC80-FE5A-91AD045F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number seeding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BDAD-81EF-78A5-CD35-A66A70EE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12" y="1690688"/>
            <a:ext cx="11719775" cy="895037"/>
          </a:xfrm>
          <a:ln w="254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rando_num</a:t>
            </a: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=  </a:t>
            </a:r>
            <a:r>
              <a:rPr lang="en-US" sz="4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Random.get_next</a:t>
            </a:r>
            <a:r>
              <a:rPr lang="en-US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03098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2C3159-D92C-93B4-0A4F-06B42A1BE65D}"/>
              </a:ext>
            </a:extLst>
          </p:cNvPr>
          <p:cNvSpPr/>
          <p:nvPr/>
        </p:nvSpPr>
        <p:spPr>
          <a:xfrm>
            <a:off x="2658795" y="492370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C6790-7B4E-60F7-5966-24235EA2B0C1}"/>
              </a:ext>
            </a:extLst>
          </p:cNvPr>
          <p:cNvSpPr/>
          <p:nvPr/>
        </p:nvSpPr>
        <p:spPr>
          <a:xfrm>
            <a:off x="4093699" y="492370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44C76A-32F2-FE71-5CBD-5B3C38D0DC2A}"/>
              </a:ext>
            </a:extLst>
          </p:cNvPr>
          <p:cNvCxnSpPr>
            <a:stCxn id="4" idx="3"/>
          </p:cNvCxnSpPr>
          <p:nvPr/>
        </p:nvCxnSpPr>
        <p:spPr>
          <a:xfrm>
            <a:off x="3362179" y="844062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B518F62-2C03-A2F2-C629-9AADC39E042D}"/>
              </a:ext>
            </a:extLst>
          </p:cNvPr>
          <p:cNvSpPr/>
          <p:nvPr/>
        </p:nvSpPr>
        <p:spPr>
          <a:xfrm>
            <a:off x="5528603" y="492370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27D70B-A2ED-DFA4-AA6E-CF18D5629485}"/>
              </a:ext>
            </a:extLst>
          </p:cNvPr>
          <p:cNvSpPr/>
          <p:nvPr/>
        </p:nvSpPr>
        <p:spPr>
          <a:xfrm>
            <a:off x="6963507" y="492370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0CA0B7-2BB1-28D9-2C26-FBD0146FECC1}"/>
              </a:ext>
            </a:extLst>
          </p:cNvPr>
          <p:cNvCxnSpPr>
            <a:stCxn id="8" idx="3"/>
          </p:cNvCxnSpPr>
          <p:nvPr/>
        </p:nvCxnSpPr>
        <p:spPr>
          <a:xfrm>
            <a:off x="6231987" y="844062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099560-F3FA-E64C-5090-6489FFB4C15D}"/>
              </a:ext>
            </a:extLst>
          </p:cNvPr>
          <p:cNvCxnSpPr/>
          <p:nvPr/>
        </p:nvCxnSpPr>
        <p:spPr>
          <a:xfrm>
            <a:off x="4797083" y="844062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21F5685-E347-9EB4-E4B9-B1488DEBAC25}"/>
              </a:ext>
            </a:extLst>
          </p:cNvPr>
          <p:cNvSpPr/>
          <p:nvPr/>
        </p:nvSpPr>
        <p:spPr>
          <a:xfrm>
            <a:off x="8426545" y="492370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687212-0032-3C1A-014B-656AD09D3C0D}"/>
              </a:ext>
            </a:extLst>
          </p:cNvPr>
          <p:cNvCxnSpPr/>
          <p:nvPr/>
        </p:nvCxnSpPr>
        <p:spPr>
          <a:xfrm>
            <a:off x="7666891" y="844062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A40B53-5B33-7739-3D51-14EF4D13884C}"/>
              </a:ext>
            </a:extLst>
          </p:cNvPr>
          <p:cNvCxnSpPr/>
          <p:nvPr/>
        </p:nvCxnSpPr>
        <p:spPr>
          <a:xfrm>
            <a:off x="9268263" y="844062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2D6672E1-4516-D9E3-8339-0A02E8475FDF}"/>
              </a:ext>
            </a:extLst>
          </p:cNvPr>
          <p:cNvSpPr/>
          <p:nvPr/>
        </p:nvSpPr>
        <p:spPr>
          <a:xfrm>
            <a:off x="2658795" y="157558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E55051-E907-8DF1-9A8C-C870354E29C0}"/>
              </a:ext>
            </a:extLst>
          </p:cNvPr>
          <p:cNvSpPr/>
          <p:nvPr/>
        </p:nvSpPr>
        <p:spPr>
          <a:xfrm>
            <a:off x="4093699" y="157558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77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53F19F9-34E5-5313-48B4-106005D5B164}"/>
              </a:ext>
            </a:extLst>
          </p:cNvPr>
          <p:cNvCxnSpPr>
            <a:stCxn id="48" idx="3"/>
          </p:cNvCxnSpPr>
          <p:nvPr/>
        </p:nvCxnSpPr>
        <p:spPr>
          <a:xfrm>
            <a:off x="3362179" y="192727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6AECABE3-EE89-0096-2268-7FA1B145F14C}"/>
              </a:ext>
            </a:extLst>
          </p:cNvPr>
          <p:cNvSpPr/>
          <p:nvPr/>
        </p:nvSpPr>
        <p:spPr>
          <a:xfrm>
            <a:off x="5528603" y="157558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BCDDB1E-47E9-5F7D-13E8-1A4CDA093CF8}"/>
              </a:ext>
            </a:extLst>
          </p:cNvPr>
          <p:cNvSpPr/>
          <p:nvPr/>
        </p:nvSpPr>
        <p:spPr>
          <a:xfrm>
            <a:off x="6963507" y="157558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FFBA166-29ED-FD87-292E-44651B6F56AF}"/>
              </a:ext>
            </a:extLst>
          </p:cNvPr>
          <p:cNvCxnSpPr>
            <a:stCxn id="51" idx="3"/>
          </p:cNvCxnSpPr>
          <p:nvPr/>
        </p:nvCxnSpPr>
        <p:spPr>
          <a:xfrm>
            <a:off x="6231987" y="192727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2A310B0-3561-10B7-89C9-8048DE89FFD3}"/>
              </a:ext>
            </a:extLst>
          </p:cNvPr>
          <p:cNvCxnSpPr/>
          <p:nvPr/>
        </p:nvCxnSpPr>
        <p:spPr>
          <a:xfrm>
            <a:off x="4797083" y="192727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4DCA164-155D-B84A-9634-62C634313B3E}"/>
              </a:ext>
            </a:extLst>
          </p:cNvPr>
          <p:cNvSpPr/>
          <p:nvPr/>
        </p:nvSpPr>
        <p:spPr>
          <a:xfrm>
            <a:off x="8426545" y="157558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44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5774297-6F14-3368-8A33-9550512182C3}"/>
              </a:ext>
            </a:extLst>
          </p:cNvPr>
          <p:cNvCxnSpPr/>
          <p:nvPr/>
        </p:nvCxnSpPr>
        <p:spPr>
          <a:xfrm>
            <a:off x="7666891" y="192727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F3A2506-D532-C811-B2FA-17C887CFFD5B}"/>
              </a:ext>
            </a:extLst>
          </p:cNvPr>
          <p:cNvCxnSpPr/>
          <p:nvPr/>
        </p:nvCxnSpPr>
        <p:spPr>
          <a:xfrm>
            <a:off x="9268263" y="192727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2254AB52-DCFA-56EE-9272-4FF6722617D2}"/>
              </a:ext>
            </a:extLst>
          </p:cNvPr>
          <p:cNvSpPr/>
          <p:nvPr/>
        </p:nvSpPr>
        <p:spPr>
          <a:xfrm>
            <a:off x="2658795" y="275375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0FF995-96C5-C78B-78F7-DF9D698483E4}"/>
              </a:ext>
            </a:extLst>
          </p:cNvPr>
          <p:cNvSpPr/>
          <p:nvPr/>
        </p:nvSpPr>
        <p:spPr>
          <a:xfrm>
            <a:off x="4093699" y="275375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3BC2535-4A99-FE7C-D4C2-DB3E84E8CC22}"/>
              </a:ext>
            </a:extLst>
          </p:cNvPr>
          <p:cNvCxnSpPr>
            <a:stCxn id="68" idx="3"/>
          </p:cNvCxnSpPr>
          <p:nvPr/>
        </p:nvCxnSpPr>
        <p:spPr>
          <a:xfrm>
            <a:off x="3362179" y="310544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652EA950-0BD3-80CA-048B-B2C61F22F7DF}"/>
              </a:ext>
            </a:extLst>
          </p:cNvPr>
          <p:cNvSpPr/>
          <p:nvPr/>
        </p:nvSpPr>
        <p:spPr>
          <a:xfrm>
            <a:off x="5528603" y="275375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765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2D33936-8BBA-3826-74F7-448B1BBCDE97}"/>
              </a:ext>
            </a:extLst>
          </p:cNvPr>
          <p:cNvSpPr/>
          <p:nvPr/>
        </p:nvSpPr>
        <p:spPr>
          <a:xfrm>
            <a:off x="6963507" y="275375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1711057-8C4B-CD8F-1D54-501C3A21C7CC}"/>
              </a:ext>
            </a:extLst>
          </p:cNvPr>
          <p:cNvCxnSpPr>
            <a:stCxn id="71" idx="3"/>
          </p:cNvCxnSpPr>
          <p:nvPr/>
        </p:nvCxnSpPr>
        <p:spPr>
          <a:xfrm>
            <a:off x="6231987" y="310544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6FF10F5-E7A1-7FD8-A8BF-79B2E305A564}"/>
              </a:ext>
            </a:extLst>
          </p:cNvPr>
          <p:cNvCxnSpPr/>
          <p:nvPr/>
        </p:nvCxnSpPr>
        <p:spPr>
          <a:xfrm>
            <a:off x="4797083" y="310544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E14815F7-8E59-2F89-A983-119593DF1C9A}"/>
              </a:ext>
            </a:extLst>
          </p:cNvPr>
          <p:cNvSpPr/>
          <p:nvPr/>
        </p:nvSpPr>
        <p:spPr>
          <a:xfrm>
            <a:off x="8426545" y="2753752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2A1E17D-E83D-2B08-819D-409F2FA3F7E0}"/>
              </a:ext>
            </a:extLst>
          </p:cNvPr>
          <p:cNvCxnSpPr/>
          <p:nvPr/>
        </p:nvCxnSpPr>
        <p:spPr>
          <a:xfrm>
            <a:off x="7666891" y="310544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B7C8760-3591-5E3A-D15D-7436F43D65F6}"/>
              </a:ext>
            </a:extLst>
          </p:cNvPr>
          <p:cNvCxnSpPr/>
          <p:nvPr/>
        </p:nvCxnSpPr>
        <p:spPr>
          <a:xfrm>
            <a:off x="9268263" y="3105444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8231B20-2D4A-EA75-1B84-104713D867C3}"/>
              </a:ext>
            </a:extLst>
          </p:cNvPr>
          <p:cNvSpPr txBox="1"/>
          <p:nvPr/>
        </p:nvSpPr>
        <p:spPr>
          <a:xfrm>
            <a:off x="829993" y="717452"/>
            <a:ext cx="1505245" cy="369332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Seed 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8ACD7FC-E239-8FF4-3E4D-841B1C01C1CD}"/>
              </a:ext>
            </a:extLst>
          </p:cNvPr>
          <p:cNvSpPr txBox="1"/>
          <p:nvPr/>
        </p:nvSpPr>
        <p:spPr>
          <a:xfrm>
            <a:off x="829993" y="1742608"/>
            <a:ext cx="1505245" cy="369332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Seed 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B51270-A496-36B6-AFC6-CDEFC5FFBB42}"/>
              </a:ext>
            </a:extLst>
          </p:cNvPr>
          <p:cNvSpPr txBox="1"/>
          <p:nvPr/>
        </p:nvSpPr>
        <p:spPr>
          <a:xfrm>
            <a:off x="829993" y="2920778"/>
            <a:ext cx="1505245" cy="369332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Seed 3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7413279-4A97-F7E9-32CF-441490991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08827"/>
            <a:ext cx="10515600" cy="2831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"Random" numbers one of infinite sequence, given a seed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So, how to pick seed?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Often, the job picks the seed (based on time … ?)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2833DA9-EA98-CF5D-BE24-AF66F69E4459}"/>
              </a:ext>
            </a:extLst>
          </p:cNvPr>
          <p:cNvSpPr/>
          <p:nvPr/>
        </p:nvSpPr>
        <p:spPr>
          <a:xfrm>
            <a:off x="9999783" y="539850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EF62821-CF95-FD2A-833D-EBA05804ACF2}"/>
              </a:ext>
            </a:extLst>
          </p:cNvPr>
          <p:cNvSpPr/>
          <p:nvPr/>
        </p:nvSpPr>
        <p:spPr>
          <a:xfrm>
            <a:off x="10053707" y="1623061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7A9C356-F006-D13A-8066-33167B4307D1}"/>
              </a:ext>
            </a:extLst>
          </p:cNvPr>
          <p:cNvSpPr/>
          <p:nvPr/>
        </p:nvSpPr>
        <p:spPr>
          <a:xfrm>
            <a:off x="10011504" y="2715944"/>
            <a:ext cx="703384" cy="703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1011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89729-2CBB-D3CB-E5CF-20AD8F0F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6C1C9-700E-A1CC-3A6D-6EEA52CE893E}"/>
              </a:ext>
            </a:extLst>
          </p:cNvPr>
          <p:cNvSpPr txBox="1"/>
          <p:nvPr/>
        </p:nvSpPr>
        <p:spPr>
          <a:xfrm>
            <a:off x="322722" y="5969655"/>
            <a:ext cx="215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Access Point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960C45-2B5E-E1BC-3E91-010E6B01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35" y="3769714"/>
            <a:ext cx="963065" cy="166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gthain\AppData\Local\Microsoft\Windows\INetCache\IE\UX4WY9Z7\Server2_by_mimooh.svg[1].png">
            <a:extLst>
              <a:ext uri="{FF2B5EF4-FFF2-40B4-BE49-F238E27FC236}">
                <a16:creationId xmlns:a16="http://schemas.microsoft.com/office/drawing/2014/main" id="{7FAC2841-1062-E57A-8745-C7F4828B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324"/>
            <a:ext cx="1933688" cy="273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4B37DC-DFB2-0129-9416-77E28F3BD551}"/>
              </a:ext>
            </a:extLst>
          </p:cNvPr>
          <p:cNvSpPr txBox="1"/>
          <p:nvPr/>
        </p:nvSpPr>
        <p:spPr>
          <a:xfrm>
            <a:off x="9936398" y="5446435"/>
            <a:ext cx="21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Point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748708-B07C-944A-7ABD-8263D5344C00}"/>
              </a:ext>
            </a:extLst>
          </p:cNvPr>
          <p:cNvSpPr/>
          <p:nvPr/>
        </p:nvSpPr>
        <p:spPr>
          <a:xfrm>
            <a:off x="9464636" y="3593376"/>
            <a:ext cx="1471961" cy="11485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FC28EA-318D-E66A-2EB7-2C459F4E839D}"/>
              </a:ext>
            </a:extLst>
          </p:cNvPr>
          <p:cNvSpPr txBox="1"/>
          <p:nvPr/>
        </p:nvSpPr>
        <p:spPr>
          <a:xfrm>
            <a:off x="3387282" y="3429000"/>
            <a:ext cx="5913387" cy="1477328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Executable = calculate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Arguments = 1 2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queue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0" name="Vertical Scroll 5">
            <a:extLst>
              <a:ext uri="{FF2B5EF4-FFF2-40B4-BE49-F238E27FC236}">
                <a16:creationId xmlns:a16="http://schemas.microsoft.com/office/drawing/2014/main" id="{9B70EE8E-8AF3-4380-3B13-0E6DEE19D8C1}"/>
              </a:ext>
            </a:extLst>
          </p:cNvPr>
          <p:cNvSpPr/>
          <p:nvPr/>
        </p:nvSpPr>
        <p:spPr bwMode="auto">
          <a:xfrm>
            <a:off x="10289135" y="1088905"/>
            <a:ext cx="1165638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41EA29-4A49-2531-C2C1-CA5EF2A7A637}"/>
              </a:ext>
            </a:extLst>
          </p:cNvPr>
          <p:cNvSpPr txBox="1"/>
          <p:nvPr/>
        </p:nvSpPr>
        <p:spPr>
          <a:xfrm rot="20385942">
            <a:off x="2378410" y="1480827"/>
            <a:ext cx="728788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Seed is like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shared 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prstClr val="black"/>
                </a:solidFill>
                <a:latin typeface="Aptos" panose="02110004020202020204"/>
              </a:rPr>
              <a:t>Implicit global state?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 PURE FUNCTIONAL !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7ECF95-0046-7740-5BBA-1D22CA08124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871954" y="1783386"/>
            <a:ext cx="0" cy="1971673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01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C903-C573-A93A-D03A-987ACCCCE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66E781-5190-2413-7448-C8D58CA69990}"/>
              </a:ext>
            </a:extLst>
          </p:cNvPr>
          <p:cNvSpPr txBox="1"/>
          <p:nvPr/>
        </p:nvSpPr>
        <p:spPr>
          <a:xfrm>
            <a:off x="322722" y="5969655"/>
            <a:ext cx="215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Access Point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81E6011-8CCB-1F96-B663-BDD033CE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35" y="3769714"/>
            <a:ext cx="963065" cy="166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gthain\AppData\Local\Microsoft\Windows\INetCache\IE\UX4WY9Z7\Server2_by_mimooh.svg[1].png">
            <a:extLst>
              <a:ext uri="{FF2B5EF4-FFF2-40B4-BE49-F238E27FC236}">
                <a16:creationId xmlns:a16="http://schemas.microsoft.com/office/drawing/2014/main" id="{448E8C04-2175-2CDD-B9DF-E7CE2438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324"/>
            <a:ext cx="1933688" cy="273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D15D9-FE9C-3C90-2DDB-371276358835}"/>
              </a:ext>
            </a:extLst>
          </p:cNvPr>
          <p:cNvSpPr txBox="1"/>
          <p:nvPr/>
        </p:nvSpPr>
        <p:spPr>
          <a:xfrm>
            <a:off x="9936398" y="5446435"/>
            <a:ext cx="21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Point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459698-2099-8FA4-A771-6183ED55CC50}"/>
              </a:ext>
            </a:extLst>
          </p:cNvPr>
          <p:cNvSpPr/>
          <p:nvPr/>
        </p:nvSpPr>
        <p:spPr>
          <a:xfrm>
            <a:off x="1197707" y="4667190"/>
            <a:ext cx="1471961" cy="11485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43605E-E693-9D8D-A48C-BB87A35B67F0}"/>
              </a:ext>
            </a:extLst>
          </p:cNvPr>
          <p:cNvSpPr txBox="1"/>
          <p:nvPr/>
        </p:nvSpPr>
        <p:spPr>
          <a:xfrm>
            <a:off x="3387282" y="3429000"/>
            <a:ext cx="5913387" cy="1477328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Executable = calculate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Arguments = 1 2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Input_files</a:t>
            </a:r>
            <a:r>
              <a:rPr lang="en-US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seed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queue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0" name="Vertical Scroll 5">
            <a:extLst>
              <a:ext uri="{FF2B5EF4-FFF2-40B4-BE49-F238E27FC236}">
                <a16:creationId xmlns:a16="http://schemas.microsoft.com/office/drawing/2014/main" id="{6901AEB4-7099-F21E-F830-F69771B470CF}"/>
              </a:ext>
            </a:extLst>
          </p:cNvPr>
          <p:cNvSpPr/>
          <p:nvPr/>
        </p:nvSpPr>
        <p:spPr bwMode="auto">
          <a:xfrm>
            <a:off x="1494847" y="5468526"/>
            <a:ext cx="1165638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Seed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7B017-DD26-996A-693C-8C590995BFB1}"/>
              </a:ext>
            </a:extLst>
          </p:cNvPr>
          <p:cNvSpPr txBox="1"/>
          <p:nvPr/>
        </p:nvSpPr>
        <p:spPr>
          <a:xfrm>
            <a:off x="3924886" y="654081"/>
            <a:ext cx="8165563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Sidebar:</a:t>
            </a:r>
          </a:p>
          <a:p>
            <a:endParaRPr lang="en-US" sz="4000" dirty="0"/>
          </a:p>
          <a:p>
            <a:r>
              <a:rPr lang="en-US" sz="4000" dirty="0"/>
              <a:t>Perfectly functional random:</a:t>
            </a:r>
          </a:p>
          <a:p>
            <a:endParaRPr lang="en-US" sz="4000" dirty="0"/>
          </a:p>
          <a:p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GetRandom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(seed, sequence);</a:t>
            </a:r>
          </a:p>
          <a:p>
            <a:endParaRPr lang="en-US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21D8-AD3E-9C9F-EDD6-1AA911C4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029" y="5178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Solution:</a:t>
            </a:r>
            <a:br>
              <a:rPr lang="en-US" dirty="0"/>
            </a:br>
            <a:r>
              <a:rPr lang="en-US" dirty="0"/>
              <a:t>Initialize, but never mutate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Give new object new names</a:t>
            </a:r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3EF48219-D500-EB7A-2895-47585F47E285}"/>
              </a:ext>
            </a:extLst>
          </p:cNvPr>
          <p:cNvSpPr/>
          <p:nvPr/>
        </p:nvSpPr>
        <p:spPr>
          <a:xfrm>
            <a:off x="206062" y="3390900"/>
            <a:ext cx="991674" cy="1325563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Backing</a:t>
            </a:r>
            <a:br>
              <a:rPr lang="en-US" dirty="0"/>
            </a:br>
            <a:r>
              <a:rPr lang="en-US" dirty="0"/>
              <a:t>store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2A1FEEBE-71AB-D6C4-39FC-8B7652A08BF7}"/>
              </a:ext>
            </a:extLst>
          </p:cNvPr>
          <p:cNvSpPr/>
          <p:nvPr/>
        </p:nvSpPr>
        <p:spPr>
          <a:xfrm>
            <a:off x="1352282" y="3566016"/>
            <a:ext cx="2086377" cy="962651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ECD06-DB6B-465B-84F0-7D122715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01" y="3085609"/>
            <a:ext cx="617537" cy="610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B95403-6DC7-E00A-7C1E-E150ADE5DB17}"/>
              </a:ext>
            </a:extLst>
          </p:cNvPr>
          <p:cNvSpPr/>
          <p:nvPr/>
        </p:nvSpPr>
        <p:spPr>
          <a:xfrm>
            <a:off x="5885644" y="5148284"/>
            <a:ext cx="1455313" cy="145531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F4A52-5EDC-99F4-D121-7A293B12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463" y="5993015"/>
            <a:ext cx="617537" cy="6105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FD770E4-280B-AB6C-7A96-F4EE8F175EE1}"/>
              </a:ext>
            </a:extLst>
          </p:cNvPr>
          <p:cNvSpPr/>
          <p:nvPr/>
        </p:nvSpPr>
        <p:spPr>
          <a:xfrm>
            <a:off x="5885644" y="3272877"/>
            <a:ext cx="1455313" cy="145531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02976-D449-3279-66AE-F9ABE8BF1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463" y="4117608"/>
            <a:ext cx="617537" cy="6105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9C36198-6FD0-27B0-9CC7-8610F01EDE77}"/>
              </a:ext>
            </a:extLst>
          </p:cNvPr>
          <p:cNvSpPr/>
          <p:nvPr/>
        </p:nvSpPr>
        <p:spPr>
          <a:xfrm>
            <a:off x="5885644" y="1173038"/>
            <a:ext cx="1455313" cy="145531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112CA9-D72B-560F-99B0-902E2D8F2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463" y="2017769"/>
            <a:ext cx="617537" cy="61058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4AF0BD-0DF4-61F3-4A55-F7C07DC87146}"/>
              </a:ext>
            </a:extLst>
          </p:cNvPr>
          <p:cNvCxnSpPr>
            <a:cxnSpLocks/>
            <a:stCxn id="5" idx="7"/>
            <a:endCxn id="12" idx="2"/>
          </p:cNvCxnSpPr>
          <p:nvPr/>
        </p:nvCxnSpPr>
        <p:spPr>
          <a:xfrm flipV="1">
            <a:off x="3438659" y="2628351"/>
            <a:ext cx="2348573" cy="1418991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AE2587-689B-436F-FF18-F9F0E053221B}"/>
              </a:ext>
            </a:extLst>
          </p:cNvPr>
          <p:cNvCxnSpPr>
            <a:cxnSpLocks/>
            <a:stCxn id="5" idx="7"/>
            <a:endCxn id="9" idx="2"/>
          </p:cNvCxnSpPr>
          <p:nvPr/>
        </p:nvCxnSpPr>
        <p:spPr>
          <a:xfrm flipV="1">
            <a:off x="3438659" y="4000534"/>
            <a:ext cx="2446985" cy="46808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D096F4-D986-9293-35A6-B91B2299CC40}"/>
              </a:ext>
            </a:extLst>
          </p:cNvPr>
          <p:cNvCxnSpPr>
            <a:cxnSpLocks/>
            <a:stCxn id="5" idx="7"/>
            <a:endCxn id="7" idx="2"/>
          </p:cNvCxnSpPr>
          <p:nvPr/>
        </p:nvCxnSpPr>
        <p:spPr>
          <a:xfrm>
            <a:off x="3438659" y="4047342"/>
            <a:ext cx="2446985" cy="1828599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80CAD521-4C35-543B-B7D4-483C7EE6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001" y="5298301"/>
            <a:ext cx="640860" cy="110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882DB1-B06D-446D-CE62-717C46BC7117}"/>
              </a:ext>
            </a:extLst>
          </p:cNvPr>
          <p:cNvSpPr txBox="1"/>
          <p:nvPr/>
        </p:nvSpPr>
        <p:spPr>
          <a:xfrm>
            <a:off x="10539276" y="6414055"/>
            <a:ext cx="143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Site 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FFF7F65F-DF37-E70A-BBDF-C2F9A02C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60" y="3464528"/>
            <a:ext cx="640860" cy="110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7B0A21-A914-7104-57E3-44DE5EC52B27}"/>
              </a:ext>
            </a:extLst>
          </p:cNvPr>
          <p:cNvSpPr txBox="1"/>
          <p:nvPr/>
        </p:nvSpPr>
        <p:spPr>
          <a:xfrm>
            <a:off x="10433435" y="4580282"/>
            <a:ext cx="143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Site B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E8F13AFC-B3CC-694F-40B0-864336AF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585" y="1477346"/>
            <a:ext cx="640860" cy="110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9DA373F-0727-3824-B0F3-3FD15919472F}"/>
              </a:ext>
            </a:extLst>
          </p:cNvPr>
          <p:cNvSpPr txBox="1"/>
          <p:nvPr/>
        </p:nvSpPr>
        <p:spPr>
          <a:xfrm>
            <a:off x="10428860" y="2593100"/>
            <a:ext cx="143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Site 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2BB86A8-98AC-A542-74A0-52077A1B1625}"/>
              </a:ext>
            </a:extLst>
          </p:cNvPr>
          <p:cNvSpPr/>
          <p:nvPr/>
        </p:nvSpPr>
        <p:spPr>
          <a:xfrm>
            <a:off x="10114932" y="1360004"/>
            <a:ext cx="979499" cy="7643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Job</a:t>
            </a:r>
          </a:p>
        </p:txBody>
      </p:sp>
      <p:sp>
        <p:nvSpPr>
          <p:cNvPr id="41" name="Vertical Scroll 5">
            <a:extLst>
              <a:ext uri="{FF2B5EF4-FFF2-40B4-BE49-F238E27FC236}">
                <a16:creationId xmlns:a16="http://schemas.microsoft.com/office/drawing/2014/main" id="{8B0E6EC1-6A7A-F0E6-28D5-3FF0A71F5628}"/>
              </a:ext>
            </a:extLst>
          </p:cNvPr>
          <p:cNvSpPr/>
          <p:nvPr/>
        </p:nvSpPr>
        <p:spPr bwMode="auto">
          <a:xfrm>
            <a:off x="312387" y="4400369"/>
            <a:ext cx="451412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44" name="Vertical Scroll 5">
            <a:extLst>
              <a:ext uri="{FF2B5EF4-FFF2-40B4-BE49-F238E27FC236}">
                <a16:creationId xmlns:a16="http://schemas.microsoft.com/office/drawing/2014/main" id="{6E5AFEE1-0970-D6A2-53DC-7A0E7BFCAE7B}"/>
              </a:ext>
            </a:extLst>
          </p:cNvPr>
          <p:cNvSpPr/>
          <p:nvPr/>
        </p:nvSpPr>
        <p:spPr bwMode="auto">
          <a:xfrm>
            <a:off x="6948513" y="2124310"/>
            <a:ext cx="451412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7FA573F-C4F5-7961-516E-3E83733249D8}"/>
              </a:ext>
            </a:extLst>
          </p:cNvPr>
          <p:cNvSpPr/>
          <p:nvPr/>
        </p:nvSpPr>
        <p:spPr>
          <a:xfrm>
            <a:off x="10267332" y="1512404"/>
            <a:ext cx="979499" cy="7643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Job</a:t>
            </a:r>
          </a:p>
        </p:txBody>
      </p:sp>
      <p:sp>
        <p:nvSpPr>
          <p:cNvPr id="48" name="Vertical Scroll 5">
            <a:extLst>
              <a:ext uri="{FF2B5EF4-FFF2-40B4-BE49-F238E27FC236}">
                <a16:creationId xmlns:a16="http://schemas.microsoft.com/office/drawing/2014/main" id="{24736C50-3363-6803-3EB4-AE7762D5161E}"/>
              </a:ext>
            </a:extLst>
          </p:cNvPr>
          <p:cNvSpPr/>
          <p:nvPr/>
        </p:nvSpPr>
        <p:spPr bwMode="auto">
          <a:xfrm>
            <a:off x="327189" y="4400368"/>
            <a:ext cx="451412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" name="Vertical Scroll 5">
            <a:extLst>
              <a:ext uri="{FF2B5EF4-FFF2-40B4-BE49-F238E27FC236}">
                <a16:creationId xmlns:a16="http://schemas.microsoft.com/office/drawing/2014/main" id="{5D8B87A7-5095-94B6-AD07-50FB04018B7A}"/>
              </a:ext>
            </a:extLst>
          </p:cNvPr>
          <p:cNvSpPr/>
          <p:nvPr/>
        </p:nvSpPr>
        <p:spPr bwMode="auto">
          <a:xfrm>
            <a:off x="10719219" y="1756572"/>
            <a:ext cx="451412" cy="694481"/>
          </a:xfrm>
          <a:prstGeom prst="verticalScroll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2" name="Vertical Scroll 5">
            <a:extLst>
              <a:ext uri="{FF2B5EF4-FFF2-40B4-BE49-F238E27FC236}">
                <a16:creationId xmlns:a16="http://schemas.microsoft.com/office/drawing/2014/main" id="{96D029B5-F96A-1BD1-601F-88FFE53E9CF3}"/>
              </a:ext>
            </a:extLst>
          </p:cNvPr>
          <p:cNvSpPr/>
          <p:nvPr/>
        </p:nvSpPr>
        <p:spPr bwMode="auto">
          <a:xfrm>
            <a:off x="312387" y="4380949"/>
            <a:ext cx="451412" cy="694481"/>
          </a:xfrm>
          <a:prstGeom prst="verticalScroll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" name="Vertical Scroll 5">
            <a:extLst>
              <a:ext uri="{FF2B5EF4-FFF2-40B4-BE49-F238E27FC236}">
                <a16:creationId xmlns:a16="http://schemas.microsoft.com/office/drawing/2014/main" id="{EC9DA0FF-1469-03F2-3C69-0D7BAE1AE094}"/>
              </a:ext>
            </a:extLst>
          </p:cNvPr>
          <p:cNvSpPr/>
          <p:nvPr/>
        </p:nvSpPr>
        <p:spPr bwMode="auto">
          <a:xfrm>
            <a:off x="6765862" y="4181426"/>
            <a:ext cx="451412" cy="694481"/>
          </a:xfrm>
          <a:prstGeom prst="verticalScroll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BCAFD7-C4AC-4EC7-4168-8DC1BA330E4E}"/>
              </a:ext>
            </a:extLst>
          </p:cNvPr>
          <p:cNvSpPr/>
          <p:nvPr/>
        </p:nvSpPr>
        <p:spPr>
          <a:xfrm>
            <a:off x="10323836" y="3496261"/>
            <a:ext cx="979499" cy="7643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Job</a:t>
            </a:r>
          </a:p>
        </p:txBody>
      </p:sp>
      <p:sp>
        <p:nvSpPr>
          <p:cNvPr id="16" name="Vertical Scroll 5">
            <a:extLst>
              <a:ext uri="{FF2B5EF4-FFF2-40B4-BE49-F238E27FC236}">
                <a16:creationId xmlns:a16="http://schemas.microsoft.com/office/drawing/2014/main" id="{56850119-A70D-E673-196D-EB0E76A68384}"/>
              </a:ext>
            </a:extLst>
          </p:cNvPr>
          <p:cNvSpPr/>
          <p:nvPr/>
        </p:nvSpPr>
        <p:spPr bwMode="auto">
          <a:xfrm>
            <a:off x="6918262" y="4333826"/>
            <a:ext cx="451412" cy="694481"/>
          </a:xfrm>
          <a:prstGeom prst="verticalScroll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76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D53EF0-8DCE-1A2D-688A-847B37D26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5" t="16512" r="28875"/>
          <a:stretch/>
        </p:blipFill>
        <p:spPr>
          <a:xfrm>
            <a:off x="1170879" y="0"/>
            <a:ext cx="9913434" cy="8290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931C24-8938-17CD-6155-4855A816A703}"/>
              </a:ext>
            </a:extLst>
          </p:cNvPr>
          <p:cNvGrpSpPr/>
          <p:nvPr/>
        </p:nvGrpSpPr>
        <p:grpSpPr>
          <a:xfrm>
            <a:off x="6566241" y="545554"/>
            <a:ext cx="5625759" cy="6310275"/>
            <a:chOff x="6566241" y="545554"/>
            <a:chExt cx="5625759" cy="63102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5989C4-18D0-0A4A-80E9-93A3F3406CD7}"/>
                </a:ext>
              </a:extLst>
            </p:cNvPr>
            <p:cNvSpPr txBox="1"/>
            <p:nvPr/>
          </p:nvSpPr>
          <p:spPr>
            <a:xfrm>
              <a:off x="6566241" y="612844"/>
              <a:ext cx="5625759" cy="6186309"/>
            </a:xfrm>
            <a:prstGeom prst="rect">
              <a:avLst/>
            </a:prstGeom>
            <a:gradFill flip="none" rotWithShape="1">
              <a:gsLst>
                <a:gs pos="0">
                  <a:srgbClr val="1B78B5">
                    <a:shade val="30000"/>
                    <a:satMod val="115000"/>
                  </a:srgbClr>
                </a:gs>
                <a:gs pos="50000">
                  <a:srgbClr val="1B78B5">
                    <a:shade val="67500"/>
                    <a:satMod val="115000"/>
                  </a:srgbClr>
                </a:gs>
                <a:gs pos="100000">
                  <a:srgbClr val="1B78B5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  <a:p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D783F3-AF7C-4929-C511-459B9CC3B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2638" y="3746976"/>
              <a:ext cx="2564804" cy="3108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3AA159-F59D-1FF1-9A19-1B2F8FCDD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9220" y="545554"/>
              <a:ext cx="5608222" cy="3156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5612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416F2-8E4B-4B52-2BF0-26CE37CE7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6F6898E-63CC-7C5B-6C69-8BC8C3F0C447}"/>
              </a:ext>
            </a:extLst>
          </p:cNvPr>
          <p:cNvSpPr txBox="1"/>
          <p:nvPr/>
        </p:nvSpPr>
        <p:spPr>
          <a:xfrm>
            <a:off x="2096429" y="1173892"/>
            <a:ext cx="7999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Output = F(input)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FE3793-0306-0E60-95D6-5362F6BD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4175"/>
            <a:ext cx="10515600" cy="4351338"/>
          </a:xfrm>
        </p:spPr>
        <p:txBody>
          <a:bodyPr>
            <a:normAutofit lnSpcReduction="1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Thinking in a functional way helps us solve real problems</a:t>
            </a:r>
          </a:p>
          <a:p>
            <a:r>
              <a:rPr lang="en-US" dirty="0">
                <a:solidFill>
                  <a:schemeClr val="bg1"/>
                </a:solidFill>
              </a:rPr>
              <a:t>Don't let the perfect be the enemy of the good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about functional combinators for workflows?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are other solutions that functional thinking solves?         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This material is based upon work supported by the National Science Foundation under Grant Nos. 2030508. Any opinions, findings, and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conclusions or recommendations expressed in this material are those of the author(s) and do not necessarily reflect the views of the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National Science Foundation.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256EC-602E-54E0-8B32-4271BA0C0F5D}"/>
              </a:ext>
            </a:extLst>
          </p:cNvPr>
          <p:cNvSpPr txBox="1"/>
          <p:nvPr/>
        </p:nvSpPr>
        <p:spPr>
          <a:xfrm>
            <a:off x="2409467" y="0"/>
            <a:ext cx="7999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Aptos" panose="02110004020202020204"/>
              </a:rPr>
              <a:t>Conclusion…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677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86E112-9342-4768-A018-764BCA06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3A6DD9-7C6E-251A-7ED6-C02941865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2CDD2-5CB2-F240-1665-330F3F3C2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C6079A-BB2A-2122-CCA3-FE13CAC4A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1A7905-B573-12BC-32EB-A7B6CABC2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2F5075DE-15FB-0190-80CE-91DD969B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8" t="42051" r="32500"/>
          <a:stretch/>
        </p:blipFill>
        <p:spPr>
          <a:xfrm>
            <a:off x="1258957" y="238538"/>
            <a:ext cx="9621078" cy="63477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54F8515-86D9-739C-ED67-8D292DB997C0}"/>
              </a:ext>
            </a:extLst>
          </p:cNvPr>
          <p:cNvSpPr/>
          <p:nvPr/>
        </p:nvSpPr>
        <p:spPr>
          <a:xfrm>
            <a:off x="6095617" y="636104"/>
            <a:ext cx="5265193" cy="3667325"/>
          </a:xfrm>
          <a:prstGeom prst="wedgeRoundRectCallout">
            <a:avLst>
              <a:gd name="adj1" fmla="val -91119"/>
              <a:gd name="adj2" fmla="val 38490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"Some languages have manuals exceeding 500 pages … few languages make programming sufficiently  cheaper to justify the cost of producing .. them"</a:t>
            </a:r>
          </a:p>
        </p:txBody>
      </p:sp>
    </p:spTree>
    <p:extLst>
      <p:ext uri="{BB962C8B-B14F-4D97-AF65-F5344CB8AC3E}">
        <p14:creationId xmlns:p14="http://schemas.microsoft.com/office/powerpoint/2010/main" val="1346535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92ECB-63FB-4B97-7E90-31A807714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AB620B-410A-8A9F-6623-751FA4DCC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B66124-2434-6484-61F2-63A6C5F73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7FA47-52D0-47C9-4782-43D5C1FB2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868A81-E060-92A0-6053-520B53EFE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CBDCE5-F684-7185-C093-C2FBEFF51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t="21951" r="28892"/>
          <a:stretch/>
        </p:blipFill>
        <p:spPr>
          <a:xfrm>
            <a:off x="1371921" y="-1407571"/>
            <a:ext cx="9445082" cy="838886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74B88F9-179D-D027-C87B-D93FB6DFF6CA}"/>
              </a:ext>
            </a:extLst>
          </p:cNvPr>
          <p:cNvSpPr/>
          <p:nvPr/>
        </p:nvSpPr>
        <p:spPr>
          <a:xfrm>
            <a:off x="1724339" y="743607"/>
            <a:ext cx="5265193" cy="3667325"/>
          </a:xfrm>
          <a:prstGeom prst="wedgeRoundRectCallout">
            <a:avLst>
              <a:gd name="adj1" fmla="val 70054"/>
              <a:gd name="adj2" fmla="val 80756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Von Neumann [traditional] programming languages use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variables … </a:t>
            </a:r>
            <a:b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 statements … and</a:t>
            </a:r>
            <a:b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assignments.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02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9E2B3-B9CD-0813-D9FE-461D897A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7195FD7-DA31-6571-181D-24A2EDE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AB41E7-FF3B-26E7-D07E-E4572C2F7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E52EA-75E7-D3B6-27E5-7D8C678A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E8EEA0-280F-28F9-3C75-0837791EE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E25735-4781-EE61-E4F1-84B2D1719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 t="19685" r="27258" b="4715"/>
          <a:stretch/>
        </p:blipFill>
        <p:spPr>
          <a:xfrm>
            <a:off x="1393223" y="125730"/>
            <a:ext cx="8829989" cy="673184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F8C46EB-15B6-4112-A46F-2BD7242251AE}"/>
              </a:ext>
            </a:extLst>
          </p:cNvPr>
          <p:cNvSpPr/>
          <p:nvPr/>
        </p:nvSpPr>
        <p:spPr>
          <a:xfrm>
            <a:off x="385727" y="380536"/>
            <a:ext cx="5265193" cy="3667325"/>
          </a:xfrm>
          <a:prstGeom prst="wedgeRoundRectCallout">
            <a:avLst>
              <a:gd name="adj1" fmla="val 95670"/>
              <a:gd name="adj2" fmla="val 41174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ptos" panose="02110004020202020204"/>
              </a:rPr>
              <a:t>[In FP] programs are simply functions without variables… </a:t>
            </a:r>
            <a:br>
              <a:rPr lang="en-US" sz="4000" dirty="0">
                <a:solidFill>
                  <a:prstClr val="black"/>
                </a:solidFill>
                <a:latin typeface="Aptos" panose="02110004020202020204"/>
              </a:rPr>
            </a:br>
            <a:r>
              <a:rPr lang="en-US" sz="4000" dirty="0">
                <a:solidFill>
                  <a:prstClr val="black"/>
                </a:solidFill>
                <a:latin typeface="Aptos" panose="02110004020202020204"/>
              </a:rPr>
              <a:t>[and statements]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6C21712-B3DA-4B1D-4085-85636A1F9393}"/>
              </a:ext>
            </a:extLst>
          </p:cNvPr>
          <p:cNvSpPr/>
          <p:nvPr/>
        </p:nvSpPr>
        <p:spPr>
          <a:xfrm>
            <a:off x="830424" y="2810139"/>
            <a:ext cx="5265193" cy="3667325"/>
          </a:xfrm>
          <a:prstGeom prst="wedgeRoundRectCallout">
            <a:avLst>
              <a:gd name="adj1" fmla="val 93793"/>
              <a:gd name="adj2" fmla="val -6335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ptos" panose="02110004020202020204"/>
              </a:rPr>
              <a:t>[With first class functions].. with a fixed set of combining forms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287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7B4B-FD8D-8A7B-970E-2653FDB6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b="1" dirty="0"/>
              <a:t>IS</a:t>
            </a:r>
            <a:r>
              <a:rPr lang="en-US" dirty="0"/>
              <a:t> a functional language?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4ADFE-2915-ADEB-94F3-1035BAD76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function produces outputs that depend only on inputs</a:t>
            </a:r>
          </a:p>
          <a:p>
            <a:r>
              <a:rPr lang="en-US" dirty="0"/>
              <a:t>Every function is idempotent</a:t>
            </a:r>
          </a:p>
          <a:p>
            <a:r>
              <a:rPr lang="en-US" dirty="0"/>
              <a:t>Variables that are initialized once</a:t>
            </a:r>
          </a:p>
          <a:p>
            <a:r>
              <a:rPr lang="en-US" dirty="0"/>
              <a:t>No statements, only expressions</a:t>
            </a:r>
          </a:p>
        </p:txBody>
      </p:sp>
    </p:spTree>
    <p:extLst>
      <p:ext uri="{BB962C8B-B14F-4D97-AF65-F5344CB8AC3E}">
        <p14:creationId xmlns:p14="http://schemas.microsoft.com/office/powerpoint/2010/main" val="61862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1821-4BDB-7DB8-668C-933558DB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b="1" dirty="0"/>
              <a:t>IS NOT </a:t>
            </a:r>
            <a:r>
              <a:rPr lang="en-US" dirty="0"/>
              <a:t>a functional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2C812-73E4-46E3-1596-4DC55F0C5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variables</a:t>
            </a:r>
          </a:p>
          <a:p>
            <a:r>
              <a:rPr lang="en-US" dirty="0"/>
              <a:t>Assignment</a:t>
            </a:r>
          </a:p>
          <a:p>
            <a:r>
              <a:rPr lang="en-US" dirty="0"/>
              <a:t>Mutable state</a:t>
            </a:r>
          </a:p>
          <a:p>
            <a:r>
              <a:rPr lang="en-US" dirty="0"/>
              <a:t>Explicit control flow statements</a:t>
            </a:r>
          </a:p>
        </p:txBody>
      </p:sp>
    </p:spTree>
    <p:extLst>
      <p:ext uri="{BB962C8B-B14F-4D97-AF65-F5344CB8AC3E}">
        <p14:creationId xmlns:p14="http://schemas.microsoft.com/office/powerpoint/2010/main" val="221511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1046</Words>
  <Application>Microsoft Office PowerPoint</Application>
  <PresentationFormat>Widescreen</PresentationFormat>
  <Paragraphs>219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Aptos</vt:lpstr>
      <vt:lpstr>Aptos Display</vt:lpstr>
      <vt:lpstr>Arial</vt:lpstr>
      <vt:lpstr>Arial Black</vt:lpstr>
      <vt:lpstr>Courier New</vt:lpstr>
      <vt:lpstr>Times New Roman</vt:lpstr>
      <vt:lpstr>Office Theme</vt:lpstr>
      <vt:lpstr>Functional Distributed Programming Greg Thain</vt:lpstr>
      <vt:lpstr>PowerPoint Presentation</vt:lpstr>
      <vt:lpstr>John Backus</vt:lpstr>
      <vt:lpstr>PowerPoint Presentation</vt:lpstr>
      <vt:lpstr>PowerPoint Presentation</vt:lpstr>
      <vt:lpstr>PowerPoint Presentation</vt:lpstr>
      <vt:lpstr>PowerPoint Presentation</vt:lpstr>
      <vt:lpstr>What IS a functional language?</vt:lpstr>
      <vt:lpstr>What IS NOT a functional program?</vt:lpstr>
      <vt:lpstr>Example TRADITIONAL style</vt:lpstr>
      <vt:lpstr>Example TRADITIONAL style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Shell pipelines are a pure functional language!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"Pipeline"</vt:lpstr>
      <vt:lpstr>A Functional view of HTCondor jobs…</vt:lpstr>
      <vt:lpstr>Functional explanations of common problems</vt:lpstr>
      <vt:lpstr>PowerPoint Presentation</vt:lpstr>
      <vt:lpstr>PowerPoint Presentation</vt:lpstr>
      <vt:lpstr>Lessons from shared fs example</vt:lpstr>
      <vt:lpstr>Random number seeding</vt:lpstr>
      <vt:lpstr>PowerPoint Presentation</vt:lpstr>
      <vt:lpstr>PowerPoint Presentation</vt:lpstr>
      <vt:lpstr>PowerPoint Presentation</vt:lpstr>
      <vt:lpstr>Solution: Initialize, but never mutate  Give new object new names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Gregory G Thain</dc:creator>
  <cp:lastModifiedBy>Gregory G Thain</cp:lastModifiedBy>
  <cp:revision>36</cp:revision>
  <dcterms:created xsi:type="dcterms:W3CDTF">2025-05-22T15:38:10Z</dcterms:created>
  <dcterms:modified xsi:type="dcterms:W3CDTF">2025-06-05T19:07:59Z</dcterms:modified>
</cp:coreProperties>
</file>