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06" r:id="rId2"/>
  </p:sldMasterIdLst>
  <p:notesMasterIdLst>
    <p:notesMasterId r:id="rId11"/>
  </p:notesMasterIdLst>
  <p:sldIdLst>
    <p:sldId id="2145706571" r:id="rId3"/>
    <p:sldId id="2145706386" r:id="rId4"/>
    <p:sldId id="257" r:id="rId5"/>
    <p:sldId id="2145706588" r:id="rId6"/>
    <p:sldId id="2145706591" r:id="rId7"/>
    <p:sldId id="2145706592" r:id="rId8"/>
    <p:sldId id="2145706595" r:id="rId9"/>
    <p:sldId id="214570659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9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089AF0-B797-4F0C-8EB5-1E04758F91B0}" v="1" dt="2025-06-02T14:58:54.9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4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ON LIVNY" userId="245e46a5-cae8-48fd-8f04-0685d735845d" providerId="ADAL" clId="{C2089AF0-B797-4F0C-8EB5-1E04758F91B0}"/>
    <pc:docChg chg="custSel addSld delSld modSld">
      <pc:chgData name="MIRON LIVNY" userId="245e46a5-cae8-48fd-8f04-0685d735845d" providerId="ADAL" clId="{C2089AF0-B797-4F0C-8EB5-1E04758F91B0}" dt="2025-06-02T15:01:10.997" v="41" actId="2696"/>
      <pc:docMkLst>
        <pc:docMk/>
      </pc:docMkLst>
      <pc:sldChg chg="del">
        <pc:chgData name="MIRON LIVNY" userId="245e46a5-cae8-48fd-8f04-0685d735845d" providerId="ADAL" clId="{C2089AF0-B797-4F0C-8EB5-1E04758F91B0}" dt="2025-06-02T14:55:33.126" v="0" actId="2696"/>
        <pc:sldMkLst>
          <pc:docMk/>
          <pc:sldMk cId="0" sldId="857"/>
        </pc:sldMkLst>
      </pc:sldChg>
      <pc:sldChg chg="del">
        <pc:chgData name="MIRON LIVNY" userId="245e46a5-cae8-48fd-8f04-0685d735845d" providerId="ADAL" clId="{C2089AF0-B797-4F0C-8EB5-1E04758F91B0}" dt="2025-06-02T15:00:51.665" v="39" actId="2696"/>
        <pc:sldMkLst>
          <pc:docMk/>
          <pc:sldMk cId="417528266" sldId="2142533987"/>
        </pc:sldMkLst>
      </pc:sldChg>
      <pc:sldChg chg="del">
        <pc:chgData name="MIRON LIVNY" userId="245e46a5-cae8-48fd-8f04-0685d735845d" providerId="ADAL" clId="{C2089AF0-B797-4F0C-8EB5-1E04758F91B0}" dt="2025-06-02T15:00:51.665" v="39" actId="2696"/>
        <pc:sldMkLst>
          <pc:docMk/>
          <pc:sldMk cId="1519444574" sldId="2142533993"/>
        </pc:sldMkLst>
      </pc:sldChg>
      <pc:sldChg chg="del">
        <pc:chgData name="MIRON LIVNY" userId="245e46a5-cae8-48fd-8f04-0685d735845d" providerId="ADAL" clId="{C2089AF0-B797-4F0C-8EB5-1E04758F91B0}" dt="2025-06-02T14:56:19.400" v="33" actId="2696"/>
        <pc:sldMkLst>
          <pc:docMk/>
          <pc:sldMk cId="3962359181" sldId="2142534005"/>
        </pc:sldMkLst>
      </pc:sldChg>
      <pc:sldChg chg="del">
        <pc:chgData name="MIRON LIVNY" userId="245e46a5-cae8-48fd-8f04-0685d735845d" providerId="ADAL" clId="{C2089AF0-B797-4F0C-8EB5-1E04758F91B0}" dt="2025-06-02T15:00:51.665" v="39" actId="2696"/>
        <pc:sldMkLst>
          <pc:docMk/>
          <pc:sldMk cId="2224637777" sldId="2145706374"/>
        </pc:sldMkLst>
      </pc:sldChg>
      <pc:sldChg chg="add">
        <pc:chgData name="MIRON LIVNY" userId="245e46a5-cae8-48fd-8f04-0685d735845d" providerId="ADAL" clId="{C2089AF0-B797-4F0C-8EB5-1E04758F91B0}" dt="2025-06-02T14:58:54.937" v="38"/>
        <pc:sldMkLst>
          <pc:docMk/>
          <pc:sldMk cId="444651042" sldId="2145706386"/>
        </pc:sldMkLst>
      </pc:sldChg>
      <pc:sldChg chg="del">
        <pc:chgData name="MIRON LIVNY" userId="245e46a5-cae8-48fd-8f04-0685d735845d" providerId="ADAL" clId="{C2089AF0-B797-4F0C-8EB5-1E04758F91B0}" dt="2025-06-02T14:55:33.126" v="0" actId="2696"/>
        <pc:sldMkLst>
          <pc:docMk/>
          <pc:sldMk cId="2544690490" sldId="2145706461"/>
        </pc:sldMkLst>
      </pc:sldChg>
      <pc:sldChg chg="del">
        <pc:chgData name="MIRON LIVNY" userId="245e46a5-cae8-48fd-8f04-0685d735845d" providerId="ADAL" clId="{C2089AF0-B797-4F0C-8EB5-1E04758F91B0}" dt="2025-06-02T15:00:51.665" v="39" actId="2696"/>
        <pc:sldMkLst>
          <pc:docMk/>
          <pc:sldMk cId="3396538848" sldId="2145706548"/>
        </pc:sldMkLst>
      </pc:sldChg>
      <pc:sldChg chg="del">
        <pc:chgData name="MIRON LIVNY" userId="245e46a5-cae8-48fd-8f04-0685d735845d" providerId="ADAL" clId="{C2089AF0-B797-4F0C-8EB5-1E04758F91B0}" dt="2025-06-02T15:00:51.665" v="39" actId="2696"/>
        <pc:sldMkLst>
          <pc:docMk/>
          <pc:sldMk cId="812294694" sldId="2145706549"/>
        </pc:sldMkLst>
      </pc:sldChg>
      <pc:sldChg chg="del">
        <pc:chgData name="MIRON LIVNY" userId="245e46a5-cae8-48fd-8f04-0685d735845d" providerId="ADAL" clId="{C2089AF0-B797-4F0C-8EB5-1E04758F91B0}" dt="2025-06-02T15:00:51.665" v="39" actId="2696"/>
        <pc:sldMkLst>
          <pc:docMk/>
          <pc:sldMk cId="1359045027" sldId="2145706550"/>
        </pc:sldMkLst>
      </pc:sldChg>
      <pc:sldChg chg="del">
        <pc:chgData name="MIRON LIVNY" userId="245e46a5-cae8-48fd-8f04-0685d735845d" providerId="ADAL" clId="{C2089AF0-B797-4F0C-8EB5-1E04758F91B0}" dt="2025-06-02T15:00:51.665" v="39" actId="2696"/>
        <pc:sldMkLst>
          <pc:docMk/>
          <pc:sldMk cId="3856356052" sldId="2145706552"/>
        </pc:sldMkLst>
      </pc:sldChg>
      <pc:sldChg chg="del">
        <pc:chgData name="MIRON LIVNY" userId="245e46a5-cae8-48fd-8f04-0685d735845d" providerId="ADAL" clId="{C2089AF0-B797-4F0C-8EB5-1E04758F91B0}" dt="2025-06-02T15:00:51.665" v="39" actId="2696"/>
        <pc:sldMkLst>
          <pc:docMk/>
          <pc:sldMk cId="3388993107" sldId="2145706553"/>
        </pc:sldMkLst>
      </pc:sldChg>
      <pc:sldChg chg="del">
        <pc:chgData name="MIRON LIVNY" userId="245e46a5-cae8-48fd-8f04-0685d735845d" providerId="ADAL" clId="{C2089AF0-B797-4F0C-8EB5-1E04758F91B0}" dt="2025-06-02T15:00:51.665" v="39" actId="2696"/>
        <pc:sldMkLst>
          <pc:docMk/>
          <pc:sldMk cId="1175452180" sldId="2145706557"/>
        </pc:sldMkLst>
      </pc:sldChg>
      <pc:sldChg chg="del">
        <pc:chgData name="MIRON LIVNY" userId="245e46a5-cae8-48fd-8f04-0685d735845d" providerId="ADAL" clId="{C2089AF0-B797-4F0C-8EB5-1E04758F91B0}" dt="2025-06-02T15:00:51.665" v="39" actId="2696"/>
        <pc:sldMkLst>
          <pc:docMk/>
          <pc:sldMk cId="1748144958" sldId="2145706562"/>
        </pc:sldMkLst>
      </pc:sldChg>
      <pc:sldChg chg="del">
        <pc:chgData name="MIRON LIVNY" userId="245e46a5-cae8-48fd-8f04-0685d735845d" providerId="ADAL" clId="{C2089AF0-B797-4F0C-8EB5-1E04758F91B0}" dt="2025-06-02T15:00:51.665" v="39" actId="2696"/>
        <pc:sldMkLst>
          <pc:docMk/>
          <pc:sldMk cId="2901880011" sldId="2145706568"/>
        </pc:sldMkLst>
      </pc:sldChg>
      <pc:sldChg chg="delSp modSp mod">
        <pc:chgData name="MIRON LIVNY" userId="245e46a5-cae8-48fd-8f04-0685d735845d" providerId="ADAL" clId="{C2089AF0-B797-4F0C-8EB5-1E04758F91B0}" dt="2025-06-02T14:56:06.570" v="32" actId="20577"/>
        <pc:sldMkLst>
          <pc:docMk/>
          <pc:sldMk cId="3815509792" sldId="2145706571"/>
        </pc:sldMkLst>
        <pc:spChg chg="mod">
          <ac:chgData name="MIRON LIVNY" userId="245e46a5-cae8-48fd-8f04-0685d735845d" providerId="ADAL" clId="{C2089AF0-B797-4F0C-8EB5-1E04758F91B0}" dt="2025-06-02T14:56:06.570" v="32" actId="20577"/>
          <ac:spMkLst>
            <pc:docMk/>
            <pc:sldMk cId="3815509792" sldId="2145706571"/>
            <ac:spMk id="2" creationId="{1708E0F5-D80D-41E0-8C9D-35F536D8AE12}"/>
          </ac:spMkLst>
        </pc:spChg>
        <pc:picChg chg="del">
          <ac:chgData name="MIRON LIVNY" userId="245e46a5-cae8-48fd-8f04-0685d735845d" providerId="ADAL" clId="{C2089AF0-B797-4F0C-8EB5-1E04758F91B0}" dt="2025-06-02T14:55:46.231" v="1" actId="21"/>
          <ac:picMkLst>
            <pc:docMk/>
            <pc:sldMk cId="3815509792" sldId="2145706571"/>
            <ac:picMk id="4" creationId="{63102AA5-2B4D-59CD-8E40-DADB5E262CFC}"/>
          </ac:picMkLst>
        </pc:picChg>
      </pc:sldChg>
      <pc:sldChg chg="del">
        <pc:chgData name="MIRON LIVNY" userId="245e46a5-cae8-48fd-8f04-0685d735845d" providerId="ADAL" clId="{C2089AF0-B797-4F0C-8EB5-1E04758F91B0}" dt="2025-06-02T14:56:23.552" v="34" actId="2696"/>
        <pc:sldMkLst>
          <pc:docMk/>
          <pc:sldMk cId="2173461212" sldId="2145706579"/>
        </pc:sldMkLst>
      </pc:sldChg>
      <pc:sldChg chg="del">
        <pc:chgData name="MIRON LIVNY" userId="245e46a5-cae8-48fd-8f04-0685d735845d" providerId="ADAL" clId="{C2089AF0-B797-4F0C-8EB5-1E04758F91B0}" dt="2025-06-02T15:00:51.665" v="39" actId="2696"/>
        <pc:sldMkLst>
          <pc:docMk/>
          <pc:sldMk cId="3177775040" sldId="2145706581"/>
        </pc:sldMkLst>
      </pc:sldChg>
      <pc:sldChg chg="del">
        <pc:chgData name="MIRON LIVNY" userId="245e46a5-cae8-48fd-8f04-0685d735845d" providerId="ADAL" clId="{C2089AF0-B797-4F0C-8EB5-1E04758F91B0}" dt="2025-06-02T14:56:27.213" v="37" actId="2696"/>
        <pc:sldMkLst>
          <pc:docMk/>
          <pc:sldMk cId="3668370274" sldId="2145706582"/>
        </pc:sldMkLst>
      </pc:sldChg>
      <pc:sldChg chg="del">
        <pc:chgData name="MIRON LIVNY" userId="245e46a5-cae8-48fd-8f04-0685d735845d" providerId="ADAL" clId="{C2089AF0-B797-4F0C-8EB5-1E04758F91B0}" dt="2025-06-02T15:01:10.997" v="41" actId="2696"/>
        <pc:sldMkLst>
          <pc:docMk/>
          <pc:sldMk cId="3641257099" sldId="2145706584"/>
        </pc:sldMkLst>
      </pc:sldChg>
      <pc:sldChg chg="del">
        <pc:chgData name="MIRON LIVNY" userId="245e46a5-cae8-48fd-8f04-0685d735845d" providerId="ADAL" clId="{C2089AF0-B797-4F0C-8EB5-1E04758F91B0}" dt="2025-06-02T14:55:33.126" v="0" actId="2696"/>
        <pc:sldMkLst>
          <pc:docMk/>
          <pc:sldMk cId="2217239120" sldId="2145706586"/>
        </pc:sldMkLst>
      </pc:sldChg>
      <pc:sldChg chg="del">
        <pc:chgData name="MIRON LIVNY" userId="245e46a5-cae8-48fd-8f04-0685d735845d" providerId="ADAL" clId="{C2089AF0-B797-4F0C-8EB5-1E04758F91B0}" dt="2025-06-02T14:55:33.126" v="0" actId="2696"/>
        <pc:sldMkLst>
          <pc:docMk/>
          <pc:sldMk cId="4146697936" sldId="2145706587"/>
        </pc:sldMkLst>
      </pc:sldChg>
      <pc:sldChg chg="del">
        <pc:chgData name="MIRON LIVNY" userId="245e46a5-cae8-48fd-8f04-0685d735845d" providerId="ADAL" clId="{C2089AF0-B797-4F0C-8EB5-1E04758F91B0}" dt="2025-06-02T14:56:24.567" v="35" actId="2696"/>
        <pc:sldMkLst>
          <pc:docMk/>
          <pc:sldMk cId="898722041" sldId="2145706589"/>
        </pc:sldMkLst>
      </pc:sldChg>
      <pc:sldChg chg="del">
        <pc:chgData name="MIRON LIVNY" userId="245e46a5-cae8-48fd-8f04-0685d735845d" providerId="ADAL" clId="{C2089AF0-B797-4F0C-8EB5-1E04758F91B0}" dt="2025-06-02T14:56:26.151" v="36" actId="2696"/>
        <pc:sldMkLst>
          <pc:docMk/>
          <pc:sldMk cId="1785439213" sldId="2145706590"/>
        </pc:sldMkLst>
      </pc:sldChg>
      <pc:sldChg chg="del">
        <pc:chgData name="MIRON LIVNY" userId="245e46a5-cae8-48fd-8f04-0685d735845d" providerId="ADAL" clId="{C2089AF0-B797-4F0C-8EB5-1E04758F91B0}" dt="2025-06-02T15:01:08.122" v="40" actId="2696"/>
        <pc:sldMkLst>
          <pc:docMk/>
          <pc:sldMk cId="170733937" sldId="2145706593"/>
        </pc:sldMkLst>
      </pc:sldChg>
      <pc:sldMasterChg chg="delSldLayout">
        <pc:chgData name="MIRON LIVNY" userId="245e46a5-cae8-48fd-8f04-0685d735845d" providerId="ADAL" clId="{C2089AF0-B797-4F0C-8EB5-1E04758F91B0}" dt="2025-06-02T15:00:51.665" v="39" actId="2696"/>
        <pc:sldMasterMkLst>
          <pc:docMk/>
          <pc:sldMasterMk cId="4121020341" sldId="2147483706"/>
        </pc:sldMasterMkLst>
        <pc:sldLayoutChg chg="del">
          <pc:chgData name="MIRON LIVNY" userId="245e46a5-cae8-48fd-8f04-0685d735845d" providerId="ADAL" clId="{C2089AF0-B797-4F0C-8EB5-1E04758F91B0}" dt="2025-06-02T15:00:51.665" v="39" actId="2696"/>
          <pc:sldLayoutMkLst>
            <pc:docMk/>
            <pc:sldMasterMk cId="4121020341" sldId="2147483706"/>
            <pc:sldLayoutMk cId="1657272598" sldId="2147483681"/>
          </pc:sldLayoutMkLst>
        </pc:sldLayoutChg>
        <pc:sldLayoutChg chg="del">
          <pc:chgData name="MIRON LIVNY" userId="245e46a5-cae8-48fd-8f04-0685d735845d" providerId="ADAL" clId="{C2089AF0-B797-4F0C-8EB5-1E04758F91B0}" dt="2025-06-02T15:00:51.665" v="39" actId="2696"/>
          <pc:sldLayoutMkLst>
            <pc:docMk/>
            <pc:sldMasterMk cId="4121020341" sldId="2147483706"/>
            <pc:sldLayoutMk cId="3179406809" sldId="214748371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7A881-6A4C-4988-981B-018CDD6241DB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018EA-50F9-4ECE-A5EB-86BD1776F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07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6098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580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1"/>
            <a:ext cx="10972800" cy="52578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600" b="1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02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01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440362"/>
          </a:xfrm>
        </p:spPr>
        <p:txBody>
          <a:bodyPr>
            <a:normAutofit/>
          </a:bodyPr>
          <a:lstStyle>
            <a:lvl1pPr>
              <a:defRPr sz="66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45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07E290-D73B-FCC4-B0A2-9B00F9EDF529}"/>
              </a:ext>
            </a:extLst>
          </p:cNvPr>
          <p:cNvSpPr/>
          <p:nvPr userDrawn="1"/>
        </p:nvSpPr>
        <p:spPr>
          <a:xfrm>
            <a:off x="350453" y="5675725"/>
            <a:ext cx="11609254" cy="11158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5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01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16493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35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57EB98-F04E-49DF-B083-EF045D5000F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690533" y="6036281"/>
            <a:ext cx="3601259" cy="50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4B7CA-85ED-46B5-8832-5632C847D8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7455" r="10119"/>
          <a:stretch/>
        </p:blipFill>
        <p:spPr>
          <a:xfrm>
            <a:off x="9201150" y="5909053"/>
            <a:ext cx="2527300" cy="8265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958737-4CFA-1594-C206-84FF71E696C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09601" y="6018098"/>
            <a:ext cx="3377823" cy="47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2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5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8E0F5-D80D-41E0-8C9D-35F536D8A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6888" y="588609"/>
            <a:ext cx="8215312" cy="3297591"/>
          </a:xfrm>
        </p:spPr>
        <p:txBody>
          <a:bodyPr>
            <a:normAutofit/>
          </a:bodyPr>
          <a:lstStyle/>
          <a:p>
            <a:r>
              <a:rPr lang="en-US" sz="7200" b="1" dirty="0"/>
              <a:t>Translational Computer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AFAF3A-5022-4CF6-A51D-7D04D55AA8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Miron Livny</a:t>
            </a:r>
          </a:p>
          <a:p>
            <a:r>
              <a:rPr lang="en-US" sz="2400" dirty="0"/>
              <a:t>UW-Madison Vilas Research Professor</a:t>
            </a:r>
          </a:p>
          <a:p>
            <a:r>
              <a:rPr lang="en-US" sz="2400" dirty="0"/>
              <a:t>John P. Morgridge Professor of Computer Science</a:t>
            </a:r>
          </a:p>
          <a:p>
            <a:r>
              <a:rPr lang="en-US" sz="2400" dirty="0"/>
              <a:t>UW-Madison Center for High Throughput Computing</a:t>
            </a:r>
          </a:p>
          <a:p>
            <a:r>
              <a:rPr lang="en-US" sz="2400" dirty="0"/>
              <a:t>Morgridge Institute for Research </a:t>
            </a:r>
          </a:p>
        </p:txBody>
      </p:sp>
    </p:spTree>
    <p:extLst>
      <p:ext uri="{BB962C8B-B14F-4D97-AF65-F5344CB8AC3E}">
        <p14:creationId xmlns:p14="http://schemas.microsoft.com/office/powerpoint/2010/main" val="381550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402" t="33656" r="19233" b="-300"/>
          <a:stretch/>
        </p:blipFill>
        <p:spPr>
          <a:xfrm>
            <a:off x="4584191" y="623844"/>
            <a:ext cx="5887256" cy="4912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069" y="1235619"/>
            <a:ext cx="2809123" cy="36888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F4A5F1-6FAA-CA09-DADF-BD1C27D91797}"/>
              </a:ext>
            </a:extLst>
          </p:cNvPr>
          <p:cNvSpPr txBox="1"/>
          <p:nvPr/>
        </p:nvSpPr>
        <p:spPr>
          <a:xfrm>
            <a:off x="2516627" y="5182300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444651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506822B-F33A-7584-026F-FDEF7CBD5657}"/>
              </a:ext>
            </a:extLst>
          </p:cNvPr>
          <p:cNvGrpSpPr/>
          <p:nvPr/>
        </p:nvGrpSpPr>
        <p:grpSpPr>
          <a:xfrm>
            <a:off x="901661" y="1115584"/>
            <a:ext cx="10133497" cy="2986344"/>
            <a:chOff x="1108764" y="1658193"/>
            <a:chExt cx="10133497" cy="3234274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9E38BA2E-B294-F6A7-61EF-4A516044CD8C}"/>
                </a:ext>
              </a:extLst>
            </p:cNvPr>
            <p:cNvSpPr/>
            <p:nvPr/>
          </p:nvSpPr>
          <p:spPr>
            <a:xfrm>
              <a:off x="1108764" y="2314166"/>
              <a:ext cx="10133497" cy="2578301"/>
            </a:xfrm>
            <a:prstGeom prst="rightArrow">
              <a:avLst>
                <a:gd name="adj1" fmla="val 41405"/>
                <a:gd name="adj2" fmla="val 4686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BFF9F8-0511-E464-4155-982608A3051E}"/>
                </a:ext>
              </a:extLst>
            </p:cNvPr>
            <p:cNvSpPr/>
            <p:nvPr/>
          </p:nvSpPr>
          <p:spPr>
            <a:xfrm>
              <a:off x="1241572" y="3175234"/>
              <a:ext cx="3356932" cy="87664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ts val="2000"/>
                </a:lnSpc>
              </a:pPr>
              <a:r>
                <a:rPr lang="en-US" sz="2000" b="1"/>
                <a:t>Laboratory </a:t>
              </a:r>
              <a:r>
                <a:rPr lang="en-US" b="1"/>
                <a:t>– Where Innovation and development happens</a:t>
              </a:r>
              <a:r>
                <a:rPr lang="en-US"/>
                <a:t> </a:t>
              </a:r>
            </a:p>
            <a:p>
              <a:pPr algn="ctr">
                <a:lnSpc>
                  <a:spcPts val="2000"/>
                </a:lnSpc>
              </a:pPr>
              <a:r>
                <a:rPr lang="en-US" sz="1600"/>
                <a:t>(2-5 years)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2A3FFE-B9ED-93A4-893D-F8DB2D02C3C9}"/>
                </a:ext>
              </a:extLst>
            </p:cNvPr>
            <p:cNvSpPr/>
            <p:nvPr/>
          </p:nvSpPr>
          <p:spPr>
            <a:xfrm>
              <a:off x="4787100" y="3164991"/>
              <a:ext cx="2971191" cy="87664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ts val="2000"/>
                </a:lnSpc>
              </a:pPr>
              <a:r>
                <a:rPr lang="en-US" sz="2000" b="1"/>
                <a:t>Locale </a:t>
              </a:r>
              <a:r>
                <a:rPr lang="en-US" b="1"/>
                <a:t>– Where services are deployed and operated</a:t>
              </a:r>
            </a:p>
            <a:p>
              <a:pPr algn="ctr">
                <a:lnSpc>
                  <a:spcPts val="2000"/>
                </a:lnSpc>
              </a:pPr>
              <a:r>
                <a:rPr lang="en-US" sz="1600"/>
                <a:t>(5-10 years)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962FFA4-4435-83AE-721C-C85A664CC69C}"/>
                </a:ext>
              </a:extLst>
            </p:cNvPr>
            <p:cNvSpPr/>
            <p:nvPr/>
          </p:nvSpPr>
          <p:spPr>
            <a:xfrm>
              <a:off x="7946887" y="3175234"/>
              <a:ext cx="2732299" cy="87664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ts val="2000"/>
                </a:lnSpc>
              </a:pPr>
              <a:r>
                <a:rPr lang="en-US" sz="2000" b="1"/>
                <a:t>Communities</a:t>
              </a:r>
              <a:r>
                <a:rPr lang="en-US" b="1"/>
                <a:t> – Where services enable science</a:t>
              </a:r>
            </a:p>
            <a:p>
              <a:pPr algn="ctr">
                <a:lnSpc>
                  <a:spcPts val="2000"/>
                </a:lnSpc>
              </a:pPr>
              <a:r>
                <a:rPr lang="en-US" sz="1600"/>
                <a:t>(10 + years) </a:t>
              </a:r>
            </a:p>
          </p:txBody>
        </p:sp>
        <p:sp>
          <p:nvSpPr>
            <p:cNvPr id="8" name="Arrow: U-Turn 7">
              <a:extLst>
                <a:ext uri="{FF2B5EF4-FFF2-40B4-BE49-F238E27FC236}">
                  <a16:creationId xmlns:a16="http://schemas.microsoft.com/office/drawing/2014/main" id="{41E14FD6-45E3-FDF8-D842-F106E63ECF51}"/>
                </a:ext>
              </a:extLst>
            </p:cNvPr>
            <p:cNvSpPr/>
            <p:nvPr/>
          </p:nvSpPr>
          <p:spPr>
            <a:xfrm flipH="1">
              <a:off x="2474528" y="1687308"/>
              <a:ext cx="7285401" cy="1427690"/>
            </a:xfrm>
            <a:prstGeom prst="uturnArrow">
              <a:avLst>
                <a:gd name="adj1" fmla="val 48566"/>
                <a:gd name="adj2" fmla="val 25000"/>
                <a:gd name="adj3" fmla="val 38456"/>
                <a:gd name="adj4" fmla="val 62891"/>
                <a:gd name="adj5" fmla="val 10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Arrow: U-Turn 8">
              <a:extLst>
                <a:ext uri="{FF2B5EF4-FFF2-40B4-BE49-F238E27FC236}">
                  <a16:creationId xmlns:a16="http://schemas.microsoft.com/office/drawing/2014/main" id="{284CCBED-8D5F-ECAB-4C35-030CC9722FF5}"/>
                </a:ext>
              </a:extLst>
            </p:cNvPr>
            <p:cNvSpPr/>
            <p:nvPr/>
          </p:nvSpPr>
          <p:spPr>
            <a:xfrm flipH="1">
              <a:off x="2474528" y="1702867"/>
              <a:ext cx="4152113" cy="1396569"/>
            </a:xfrm>
            <a:prstGeom prst="uturnArrow">
              <a:avLst>
                <a:gd name="adj1" fmla="val 50000"/>
                <a:gd name="adj2" fmla="val 25000"/>
                <a:gd name="adj3" fmla="val 35314"/>
                <a:gd name="adj4" fmla="val 62891"/>
                <a:gd name="adj5" fmla="val 10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1A0F54-F493-446F-2304-E07CE79E8B2C}"/>
                </a:ext>
              </a:extLst>
            </p:cNvPr>
            <p:cNvSpPr txBox="1"/>
            <p:nvPr/>
          </p:nvSpPr>
          <p:spPr>
            <a:xfrm>
              <a:off x="5257817" y="1658193"/>
              <a:ext cx="2500474" cy="766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</a:rPr>
                <a:t>Feedback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B2F1060-7E51-A37D-3314-B228F51B34DA}"/>
              </a:ext>
            </a:extLst>
          </p:cNvPr>
          <p:cNvSpPr txBox="1"/>
          <p:nvPr/>
        </p:nvSpPr>
        <p:spPr>
          <a:xfrm>
            <a:off x="1922941" y="295340"/>
            <a:ext cx="8664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Translational (Computer) Science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A86FD0-A4EB-DF4C-F665-26A402ACD408}"/>
              </a:ext>
            </a:extLst>
          </p:cNvPr>
          <p:cNvSpPr txBox="1"/>
          <p:nvPr/>
        </p:nvSpPr>
        <p:spPr>
          <a:xfrm>
            <a:off x="2712935" y="3480404"/>
            <a:ext cx="91268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rgbClr val="0070C0"/>
                </a:solidFill>
              </a:rPr>
              <a:t>Innovate</a:t>
            </a:r>
            <a:r>
              <a:rPr lang="en-US" sz="4000" b="1"/>
              <a:t> Technologies and Methodologies</a:t>
            </a:r>
          </a:p>
          <a:p>
            <a:pPr marL="274320" indent="-27432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rgbClr val="0070C0"/>
                </a:solidFill>
              </a:rPr>
              <a:t>Deploy</a:t>
            </a:r>
            <a:r>
              <a:rPr lang="en-US" sz="4000" b="1"/>
              <a:t> Services</a:t>
            </a:r>
          </a:p>
          <a:p>
            <a:pPr marL="274320" indent="-27432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rgbClr val="0070C0"/>
                </a:solidFill>
              </a:rPr>
              <a:t>Build </a:t>
            </a:r>
            <a:r>
              <a:rPr lang="en-US" sz="4000" b="1"/>
              <a:t>Communities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75812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D9ED94-DE85-6B59-7516-82E24C2EC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5400"/>
              <a:t>Building a lasting relationship with a community requires an </a:t>
            </a:r>
          </a:p>
          <a:p>
            <a:pPr algn="ctr"/>
            <a:r>
              <a:rPr lang="en-US" sz="5400">
                <a:solidFill>
                  <a:srgbClr val="0070C0"/>
                </a:solidFill>
              </a:rPr>
              <a:t>evolving</a:t>
            </a:r>
            <a:r>
              <a:rPr lang="en-US" sz="5400"/>
              <a:t> </a:t>
            </a:r>
            <a:r>
              <a:rPr lang="en-US" sz="5400">
                <a:solidFill>
                  <a:srgbClr val="0070C0"/>
                </a:solidFill>
              </a:rPr>
              <a:t>value proposition </a:t>
            </a:r>
          </a:p>
          <a:p>
            <a:pPr algn="ctr"/>
            <a:r>
              <a:rPr lang="en-US" sz="5400"/>
              <a:t>and </a:t>
            </a:r>
          </a:p>
          <a:p>
            <a:pPr algn="ctr"/>
            <a:r>
              <a:rPr lang="en-US" sz="5400">
                <a:solidFill>
                  <a:srgbClr val="0070C0"/>
                </a:solidFill>
              </a:rPr>
              <a:t>mutual trust </a:t>
            </a:r>
          </a:p>
        </p:txBody>
      </p:sp>
    </p:spTree>
    <p:extLst>
      <p:ext uri="{BB962C8B-B14F-4D97-AF65-F5344CB8AC3E}">
        <p14:creationId xmlns:p14="http://schemas.microsoft.com/office/powerpoint/2010/main" val="177658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CCA98D-6021-14B5-E708-8E6D12130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46" y="1263793"/>
            <a:ext cx="4141076" cy="389145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800"/>
              <a:t>How to effectively communicate the value proposition of our services?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ED48C-E82C-C7A6-896E-399B99AC8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40" y="780472"/>
            <a:ext cx="7595654" cy="437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05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201CBF-6B7A-BD1C-78A4-E3EBF2E53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What is “the value message” to a specific class of audience?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How do we communicate the value message to different audiences?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What will be effective to quantify about our value?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What can we measure and collect?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How much do we trust our data collection (monitoring) and reporting mechanisms?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How quickly can we respond to a request for </a:t>
            </a:r>
            <a:r>
              <a:rPr lang="en-US" dirty="0" err="1"/>
              <a:t>quantitive</a:t>
            </a:r>
            <a:r>
              <a:rPr lang="en-US" dirty="0"/>
              <a:t> information?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93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BD7436-CA3C-E15C-726D-6D85F7EA8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96" y="154672"/>
            <a:ext cx="5162681" cy="5757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075230-9AF7-F756-BD94-66F43A548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490" y="234604"/>
            <a:ext cx="4408727" cy="575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3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ABC955-C150-8AF8-E815-FA27544DD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4037" y="3889816"/>
            <a:ext cx="6102664" cy="130181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0B0974-00BF-F75E-AF5D-DAC9E174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608" y="1228782"/>
            <a:ext cx="6045511" cy="14161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FB58F1-E006-17F3-3F24-861D64DE6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58" y="4143233"/>
            <a:ext cx="3437591" cy="866540"/>
          </a:xfrm>
          <a:prstGeom prst="rect">
            <a:avLst/>
          </a:prstGeom>
        </p:spPr>
      </p:pic>
      <p:pic>
        <p:nvPicPr>
          <p:cNvPr id="8" name="Picture 7" descr="A logo with yellow lines&#10;&#10;AI-generated content may be incorrect.">
            <a:extLst>
              <a:ext uri="{FF2B5EF4-FFF2-40B4-BE49-F238E27FC236}">
                <a16:creationId xmlns:a16="http://schemas.microsoft.com/office/drawing/2014/main" id="{D4295867-7174-9EAE-C830-9E28D3507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66" y="1367528"/>
            <a:ext cx="1648695" cy="113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48788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171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5_Office Theme</vt:lpstr>
      <vt:lpstr>4_Office Theme</vt:lpstr>
      <vt:lpstr>Translational Computer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William L.</dc:creator>
  <cp:lastModifiedBy>MIRON LIVNY</cp:lastModifiedBy>
  <cp:revision>2</cp:revision>
  <dcterms:created xsi:type="dcterms:W3CDTF">2025-02-12T18:54:52Z</dcterms:created>
  <dcterms:modified xsi:type="dcterms:W3CDTF">2025-06-02T15:01:20Z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e68fc1f0-9d84-4205-af68-0f257fa549d1</vt:lpwstr>
  </property>
  <property fmtid="{D5CDD505-2E9C-101B-9397-08002B2CF9AE}" pid="3" name="ContainsCUI">
    <vt:lpwstr>No</vt:lpwstr>
  </property>
</Properties>
</file>