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Plus Jakarta Sans"/>
      <p:regular r:id="rId11"/>
      <p:bold r:id="rId12"/>
      <p:italic r:id="rId13"/>
      <p:boldItalic r:id="rId14"/>
    </p:embeddedFont>
    <p:embeddedFont>
      <p:font typeface="Inter"/>
      <p:regular r:id="rId15"/>
      <p:bold r:id="rId16"/>
      <p:italic r:id="rId17"/>
      <p:boldItalic r:id="rId18"/>
    </p:embeddedFont>
    <p:embeddedFont>
      <p:font typeface="Plus Jakarta Sans SemiBold"/>
      <p:regular r:id="rId19"/>
      <p:bold r:id="rId20"/>
      <p:italic r:id="rId21"/>
      <p:boldItalic r:id="rId22"/>
    </p:embeddedFont>
    <p:embeddedFont>
      <p:font typeface="Plus Jakarta Sans Medium"/>
      <p:regular r:id="rId23"/>
      <p:bold r:id="rId24"/>
      <p:italic r:id="rId25"/>
      <p:boldItalic r:id="rId26"/>
    </p:embeddedFont>
    <p:embeddedFont>
      <p:font typeface="Helvetica Neue"/>
      <p:regular r:id="rId27"/>
      <p:bold r:id="rId28"/>
      <p:italic r:id="rId29"/>
      <p:boldItalic r:id="rId30"/>
    </p:embeddedFont>
    <p:embeddedFont>
      <p:font typeface="Helvetica Neue Light"/>
      <p:regular r:id="rId31"/>
      <p:bold r:id="rId32"/>
      <p:italic r:id="rId33"/>
      <p:boldItalic r:id="rId34"/>
    </p:embeddedFont>
    <p:embeddedFont>
      <p:font typeface="Roboto Mon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gDy/MKxfjqcXvIPq4qn+Uty1Ar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usJakartaSansSemiBold-bold.fntdata"/><Relationship Id="rId22" Type="http://schemas.openxmlformats.org/officeDocument/2006/relationships/font" Target="fonts/PlusJakartaSansSemiBold-boldItalic.fntdata"/><Relationship Id="rId21" Type="http://schemas.openxmlformats.org/officeDocument/2006/relationships/font" Target="fonts/PlusJakartaSansSemiBold-italic.fntdata"/><Relationship Id="rId24" Type="http://schemas.openxmlformats.org/officeDocument/2006/relationships/font" Target="fonts/PlusJakartaSansMedium-bold.fntdata"/><Relationship Id="rId23" Type="http://schemas.openxmlformats.org/officeDocument/2006/relationships/font" Target="fonts/PlusJakartaSans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usJakartaSansMedium-boldItalic.fntdata"/><Relationship Id="rId25" Type="http://schemas.openxmlformats.org/officeDocument/2006/relationships/font" Target="fonts/PlusJakartaSansMedium-italic.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Light-regular.fntdata"/><Relationship Id="rId30" Type="http://schemas.openxmlformats.org/officeDocument/2006/relationships/font" Target="fonts/HelveticaNeue-boldItalic.fntdata"/><Relationship Id="rId11" Type="http://schemas.openxmlformats.org/officeDocument/2006/relationships/font" Target="fonts/PlusJakartaSans-regular.fntdata"/><Relationship Id="rId33" Type="http://schemas.openxmlformats.org/officeDocument/2006/relationships/font" Target="fonts/HelveticaNeueLight-italic.fntdata"/><Relationship Id="rId10" Type="http://schemas.openxmlformats.org/officeDocument/2006/relationships/slide" Target="slides/slide6.xml"/><Relationship Id="rId32" Type="http://schemas.openxmlformats.org/officeDocument/2006/relationships/font" Target="fonts/HelveticaNeueLight-bold.fntdata"/><Relationship Id="rId13" Type="http://schemas.openxmlformats.org/officeDocument/2006/relationships/font" Target="fonts/PlusJakartaSans-italic.fntdata"/><Relationship Id="rId35" Type="http://schemas.openxmlformats.org/officeDocument/2006/relationships/font" Target="fonts/RobotoMono-regular.fntdata"/><Relationship Id="rId12" Type="http://schemas.openxmlformats.org/officeDocument/2006/relationships/font" Target="fonts/PlusJakartaSans-bold.fntdata"/><Relationship Id="rId34" Type="http://schemas.openxmlformats.org/officeDocument/2006/relationships/font" Target="fonts/HelveticaNeueLight-boldItalic.fntdata"/><Relationship Id="rId15" Type="http://schemas.openxmlformats.org/officeDocument/2006/relationships/font" Target="fonts/Inter-regular.fntdata"/><Relationship Id="rId37" Type="http://schemas.openxmlformats.org/officeDocument/2006/relationships/font" Target="fonts/RobotoMono-italic.fntdata"/><Relationship Id="rId14" Type="http://schemas.openxmlformats.org/officeDocument/2006/relationships/font" Target="fonts/PlusJakartaSans-boldItalic.fntdata"/><Relationship Id="rId36" Type="http://schemas.openxmlformats.org/officeDocument/2006/relationships/font" Target="fonts/RobotoMono-bold.fntdata"/><Relationship Id="rId17" Type="http://schemas.openxmlformats.org/officeDocument/2006/relationships/font" Target="fonts/Inter-italic.fntdata"/><Relationship Id="rId39" Type="http://customschemas.google.com/relationships/presentationmetadata" Target="metadata"/><Relationship Id="rId16" Type="http://schemas.openxmlformats.org/officeDocument/2006/relationships/font" Target="fonts/Inter-bold.fntdata"/><Relationship Id="rId38" Type="http://schemas.openxmlformats.org/officeDocument/2006/relationships/font" Target="fonts/RobotoMono-boldItalic.fntdata"/><Relationship Id="rId19" Type="http://schemas.openxmlformats.org/officeDocument/2006/relationships/font" Target="fonts/PlusJakartaSansSemiBold-regular.fntdata"/><Relationship Id="rId18" Type="http://schemas.openxmlformats.org/officeDocument/2006/relationships/font" Target="fonts/Inter-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5ef9f39dc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 name="Google Shape;95;g35ef9f39dcc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35ef9f39dcc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5e632591a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5e632591a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35e632591a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5f3f336185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5f3f336185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35f3f336185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5f3f336185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5f3f336185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35f3f336185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5ef8453e7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5ef8453e7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35ef8453e7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7F7F7F"/>
              </a:buClr>
              <a:buSzPts val="2400"/>
              <a:buNone/>
              <a:defRPr b="0" i="0" sz="2400">
                <a:solidFill>
                  <a:srgbClr val="7F7F7F"/>
                </a:solidFill>
                <a:latin typeface="Helvetica Neue Light"/>
                <a:ea typeface="Helvetica Neue Light"/>
                <a:cs typeface="Helvetica Neue Light"/>
                <a:sym typeface="Helvetica Neue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2"/>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3"/>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0"/>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
          <p:cNvSpPr/>
          <p:nvPr>
            <p:ph idx="2" type="pic"/>
          </p:nvPr>
        </p:nvSpPr>
        <p:spPr>
          <a:xfrm>
            <a:off x="5183188" y="987425"/>
            <a:ext cx="6172200" cy="4873625"/>
          </a:xfrm>
          <a:prstGeom prst="rect">
            <a:avLst/>
          </a:prstGeom>
          <a:noFill/>
          <a:ln>
            <a:noFill/>
          </a:ln>
        </p:spPr>
      </p:sp>
      <p:sp>
        <p:nvSpPr>
          <p:cNvPr id="68" name="Google Shape;68;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1"/>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800"/>
              <a:buFont typeface="Helvetica Neue"/>
              <a:buNone/>
              <a:defRPr b="0" i="0" sz="4800" u="none" cap="none" strike="noStrik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8386280" y="6461689"/>
            <a:ext cx="1367320"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888888"/>
                </a:solidFill>
                <a:latin typeface="Helvetica Neue Light"/>
                <a:ea typeface="Helvetica Neue Light"/>
                <a:cs typeface="Helvetica Neue Light"/>
                <a:sym typeface="Helvetica Neue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838200" y="6464194"/>
            <a:ext cx="3148173"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Helvetica Neue Light"/>
                <a:ea typeface="Helvetica Neue Light"/>
                <a:cs typeface="Helvetica Neue Light"/>
                <a:sym typeface="Helvetica Neue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9986480" y="6461689"/>
            <a:ext cx="1367319"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Helvetica Neue Light"/>
                <a:ea typeface="Helvetica Neue Light"/>
                <a:cs typeface="Helvetica Neue Light"/>
                <a:sym typeface="Helvetica Neue Light"/>
              </a:defRPr>
            </a:lvl1pPr>
            <a:lvl2pPr indent="0" lvl="1" marL="0" marR="0" rtl="0" algn="r">
              <a:spcBef>
                <a:spcPts val="0"/>
              </a:spcBef>
              <a:buNone/>
              <a:defRPr b="0" i="0" sz="1200" u="none" cap="none" strike="noStrike">
                <a:solidFill>
                  <a:srgbClr val="888888"/>
                </a:solidFill>
                <a:latin typeface="Helvetica Neue Light"/>
                <a:ea typeface="Helvetica Neue Light"/>
                <a:cs typeface="Helvetica Neue Light"/>
                <a:sym typeface="Helvetica Neue Light"/>
              </a:defRPr>
            </a:lvl2pPr>
            <a:lvl3pPr indent="0" lvl="2" marL="0" marR="0" rtl="0" algn="r">
              <a:spcBef>
                <a:spcPts val="0"/>
              </a:spcBef>
              <a:buNone/>
              <a:defRPr b="0" i="0" sz="1200" u="none" cap="none" strike="noStrike">
                <a:solidFill>
                  <a:srgbClr val="888888"/>
                </a:solidFill>
                <a:latin typeface="Helvetica Neue Light"/>
                <a:ea typeface="Helvetica Neue Light"/>
                <a:cs typeface="Helvetica Neue Light"/>
                <a:sym typeface="Helvetica Neue Light"/>
              </a:defRPr>
            </a:lvl3pPr>
            <a:lvl4pPr indent="0" lvl="3" marL="0" marR="0" rtl="0" algn="r">
              <a:spcBef>
                <a:spcPts val="0"/>
              </a:spcBef>
              <a:buNone/>
              <a:defRPr b="0" i="0" sz="1200" u="none" cap="none" strike="noStrike">
                <a:solidFill>
                  <a:srgbClr val="888888"/>
                </a:solidFill>
                <a:latin typeface="Helvetica Neue Light"/>
                <a:ea typeface="Helvetica Neue Light"/>
                <a:cs typeface="Helvetica Neue Light"/>
                <a:sym typeface="Helvetica Neue Light"/>
              </a:defRPr>
            </a:lvl4pPr>
            <a:lvl5pPr indent="0" lvl="4" marL="0" marR="0" rtl="0" algn="r">
              <a:spcBef>
                <a:spcPts val="0"/>
              </a:spcBef>
              <a:buNone/>
              <a:defRPr b="0" i="0" sz="1200" u="none" cap="none" strike="noStrike">
                <a:solidFill>
                  <a:srgbClr val="888888"/>
                </a:solidFill>
                <a:latin typeface="Helvetica Neue Light"/>
                <a:ea typeface="Helvetica Neue Light"/>
                <a:cs typeface="Helvetica Neue Light"/>
                <a:sym typeface="Helvetica Neue Light"/>
              </a:defRPr>
            </a:lvl5pPr>
            <a:lvl6pPr indent="0" lvl="5" marL="0" marR="0" rtl="0" algn="r">
              <a:spcBef>
                <a:spcPts val="0"/>
              </a:spcBef>
              <a:buNone/>
              <a:defRPr b="0" i="0" sz="1200" u="none" cap="none" strike="noStrike">
                <a:solidFill>
                  <a:srgbClr val="888888"/>
                </a:solidFill>
                <a:latin typeface="Helvetica Neue Light"/>
                <a:ea typeface="Helvetica Neue Light"/>
                <a:cs typeface="Helvetica Neue Light"/>
                <a:sym typeface="Helvetica Neue Light"/>
              </a:defRPr>
            </a:lvl6pPr>
            <a:lvl7pPr indent="0" lvl="6" marL="0" marR="0" rtl="0" algn="r">
              <a:spcBef>
                <a:spcPts val="0"/>
              </a:spcBef>
              <a:buNone/>
              <a:defRPr b="0" i="0" sz="1200" u="none" cap="none" strike="noStrike">
                <a:solidFill>
                  <a:srgbClr val="888888"/>
                </a:solidFill>
                <a:latin typeface="Helvetica Neue Light"/>
                <a:ea typeface="Helvetica Neue Light"/>
                <a:cs typeface="Helvetica Neue Light"/>
                <a:sym typeface="Helvetica Neue Light"/>
              </a:defRPr>
            </a:lvl7pPr>
            <a:lvl8pPr indent="0" lvl="7" marL="0" marR="0" rtl="0" algn="r">
              <a:spcBef>
                <a:spcPts val="0"/>
              </a:spcBef>
              <a:buNone/>
              <a:defRPr b="0" i="0" sz="1200" u="none" cap="none" strike="noStrike">
                <a:solidFill>
                  <a:srgbClr val="888888"/>
                </a:solidFill>
                <a:latin typeface="Helvetica Neue Light"/>
                <a:ea typeface="Helvetica Neue Light"/>
                <a:cs typeface="Helvetica Neue Light"/>
                <a:sym typeface="Helvetica Neue Light"/>
              </a:defRPr>
            </a:lvl8pPr>
            <a:lvl9pPr indent="0" lvl="8" marL="0" marR="0" rtl="0" algn="r">
              <a:spcBef>
                <a:spcPts val="0"/>
              </a:spcBef>
              <a:buNone/>
              <a:defRPr b="0" i="0" sz="1200" u="none" cap="none" strike="noStrike">
                <a:solidFill>
                  <a:srgbClr val="888888"/>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219600" cy="6112800"/>
          </a:xfrm>
          <a:prstGeom prst="rect">
            <a:avLst/>
          </a:prstGeom>
          <a:solidFill>
            <a:srgbClr val="E7E6E6">
              <a:alpha val="60759"/>
            </a:srgbClr>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sp>
        <p:nvSpPr>
          <p:cNvPr id="89" name="Google Shape;89;p1"/>
          <p:cNvSpPr txBox="1"/>
          <p:nvPr/>
        </p:nvSpPr>
        <p:spPr>
          <a:xfrm>
            <a:off x="151775" y="165575"/>
            <a:ext cx="7244400" cy="4174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9600">
                <a:solidFill>
                  <a:schemeClr val="dk1"/>
                </a:solidFill>
                <a:latin typeface="Plus Jakarta Sans"/>
                <a:ea typeface="Plus Jakarta Sans"/>
                <a:cs typeface="Plus Jakarta Sans"/>
                <a:sym typeface="Plus Jakarta Sans"/>
              </a:rPr>
              <a:t>Research Facilitation Project</a:t>
            </a:r>
            <a:endParaRPr b="1" sz="9600">
              <a:solidFill>
                <a:schemeClr val="dk1"/>
              </a:solidFill>
            </a:endParaRPr>
          </a:p>
        </p:txBody>
      </p:sp>
      <p:cxnSp>
        <p:nvCxnSpPr>
          <p:cNvPr id="90" name="Google Shape;90;p1"/>
          <p:cNvCxnSpPr/>
          <p:nvPr/>
        </p:nvCxnSpPr>
        <p:spPr>
          <a:xfrm>
            <a:off x="248375" y="4567400"/>
            <a:ext cx="10707900" cy="55200"/>
          </a:xfrm>
          <a:prstGeom prst="straightConnector1">
            <a:avLst/>
          </a:prstGeom>
          <a:noFill/>
          <a:ln cap="flat" cmpd="sng" w="9525">
            <a:solidFill>
              <a:schemeClr val="dk2"/>
            </a:solidFill>
            <a:prstDash val="solid"/>
            <a:round/>
            <a:headEnd len="med" w="med" type="none"/>
            <a:tailEnd len="med" w="med" type="none"/>
          </a:ln>
        </p:spPr>
      </p:cxnSp>
      <p:sp>
        <p:nvSpPr>
          <p:cNvPr id="91" name="Google Shape;91;p1"/>
          <p:cNvSpPr txBox="1"/>
          <p:nvPr/>
        </p:nvSpPr>
        <p:spPr>
          <a:xfrm>
            <a:off x="7244375" y="4849925"/>
            <a:ext cx="3711900" cy="469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800">
                <a:solidFill>
                  <a:schemeClr val="dk1"/>
                </a:solidFill>
                <a:latin typeface="Helvetica Neue"/>
                <a:ea typeface="Helvetica Neue"/>
                <a:cs typeface="Helvetica Neue"/>
                <a:sym typeface="Helvetica Neue"/>
              </a:rPr>
              <a:t>Kashika Mahajan</a:t>
            </a:r>
            <a:endParaRPr sz="2800">
              <a:solidFill>
                <a:schemeClr val="dk1"/>
              </a:solidFill>
              <a:latin typeface="Helvetica Neue"/>
              <a:ea typeface="Helvetica Neue"/>
              <a:cs typeface="Helvetica Neue"/>
              <a:sym typeface="Helvetica Neue"/>
            </a:endParaRPr>
          </a:p>
        </p:txBody>
      </p:sp>
      <p:sp>
        <p:nvSpPr>
          <p:cNvPr id="92" name="Google Shape;92;p1"/>
          <p:cNvSpPr txBox="1"/>
          <p:nvPr>
            <p:ph idx="12" type="sldNum"/>
          </p:nvPr>
        </p:nvSpPr>
        <p:spPr>
          <a:xfrm>
            <a:off x="9986480" y="6461689"/>
            <a:ext cx="1367400" cy="365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sz="2000">
                <a:solidFill>
                  <a:schemeClr val="dk1"/>
                </a:solidFill>
              </a:rPr>
              <a:t>‹#›</a:t>
            </a:fld>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grpSp>
        <p:nvGrpSpPr>
          <p:cNvPr id="98" name="Google Shape;98;g35ef9f39dcc_0_5"/>
          <p:cNvGrpSpPr/>
          <p:nvPr/>
        </p:nvGrpSpPr>
        <p:grpSpPr>
          <a:xfrm>
            <a:off x="312388" y="565788"/>
            <a:ext cx="3698100" cy="4677600"/>
            <a:chOff x="8096825" y="496900"/>
            <a:chExt cx="3698100" cy="4677600"/>
          </a:xfrm>
        </p:grpSpPr>
        <p:sp>
          <p:nvSpPr>
            <p:cNvPr id="99" name="Google Shape;99;g35ef9f39dcc_0_5"/>
            <p:cNvSpPr/>
            <p:nvPr/>
          </p:nvSpPr>
          <p:spPr>
            <a:xfrm>
              <a:off x="8096825" y="496900"/>
              <a:ext cx="3698100" cy="4677600"/>
            </a:xfrm>
            <a:prstGeom prst="roundRect">
              <a:avLst>
                <a:gd fmla="val 3226"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sp>
          <p:nvSpPr>
            <p:cNvPr id="100" name="Google Shape;100;g35ef9f39dcc_0_5"/>
            <p:cNvSpPr txBox="1"/>
            <p:nvPr/>
          </p:nvSpPr>
          <p:spPr>
            <a:xfrm>
              <a:off x="8138213" y="1269500"/>
              <a:ext cx="3353100" cy="3780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74E13"/>
                </a:buClr>
                <a:buSzPts val="1600"/>
                <a:buFont typeface="Plus Jakarta Sans SemiBold"/>
                <a:buChar char="ᐩ"/>
              </a:pPr>
              <a:r>
                <a:rPr lang="en-US" sz="1600">
                  <a:solidFill>
                    <a:srgbClr val="274E13"/>
                  </a:solidFill>
                  <a:latin typeface="Plus Jakarta Sans SemiBold"/>
                  <a:ea typeface="Plus Jakarta Sans SemiBold"/>
                  <a:cs typeface="Plus Jakarta Sans SemiBold"/>
                  <a:sym typeface="Plus Jakarta Sans SemiBold"/>
                </a:rPr>
                <a:t>gives human readable description of a particular job</a:t>
              </a:r>
              <a:endParaRPr sz="1600">
                <a:solidFill>
                  <a:srgbClr val="274E13"/>
                </a:solidFill>
                <a:latin typeface="Plus Jakarta Sans SemiBold"/>
                <a:ea typeface="Plus Jakarta Sans SemiBold"/>
                <a:cs typeface="Plus Jakarta Sans SemiBold"/>
                <a:sym typeface="Plus Jakarta Sans SemiBold"/>
              </a:endParaRPr>
            </a:p>
            <a:p>
              <a:pPr indent="0" lvl="0" marL="914400" rtl="0" algn="l">
                <a:spcBef>
                  <a:spcPts val="0"/>
                </a:spcBef>
                <a:spcAft>
                  <a:spcPts val="0"/>
                </a:spcAft>
                <a:buNone/>
              </a:pPr>
              <a:r>
                <a:t/>
              </a:r>
              <a:endParaRPr sz="1600">
                <a:solidFill>
                  <a:srgbClr val="274E13"/>
                </a:solidFill>
                <a:latin typeface="Plus Jakarta Sans SemiBold"/>
                <a:ea typeface="Plus Jakarta Sans SemiBold"/>
                <a:cs typeface="Plus Jakarta Sans SemiBold"/>
                <a:sym typeface="Plus Jakarta Sans SemiBold"/>
              </a:endParaRPr>
            </a:p>
            <a:p>
              <a:pPr indent="-330200" lvl="0" marL="457200" rtl="0" algn="l">
                <a:spcBef>
                  <a:spcPts val="0"/>
                </a:spcBef>
                <a:spcAft>
                  <a:spcPts val="0"/>
                </a:spcAft>
                <a:buClr>
                  <a:srgbClr val="274E13"/>
                </a:buClr>
                <a:buSzPts val="1600"/>
                <a:buFont typeface="Plus Jakarta Sans SemiBold"/>
                <a:buChar char="ᐩ"/>
              </a:pPr>
              <a:r>
                <a:rPr lang="en-US" sz="1600">
                  <a:solidFill>
                    <a:srgbClr val="274E13"/>
                  </a:solidFill>
                  <a:latin typeface="Plus Jakarta Sans SemiBold"/>
                  <a:ea typeface="Plus Jakarta Sans SemiBold"/>
                  <a:cs typeface="Plus Jakarta Sans SemiBold"/>
                  <a:sym typeface="Plus Jakarta Sans SemiBold"/>
                </a:rPr>
                <a:t>concise information</a:t>
              </a:r>
              <a:endParaRPr sz="1600">
                <a:solidFill>
                  <a:srgbClr val="274E13"/>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rPr lang="en-US" sz="1600">
                  <a:solidFill>
                    <a:srgbClr val="274E13"/>
                  </a:solidFill>
                  <a:latin typeface="Plus Jakarta Sans SemiBold"/>
                  <a:ea typeface="Plus Jakarta Sans SemiBold"/>
                  <a:cs typeface="Plus Jakarta Sans SemiBold"/>
                  <a:sym typeface="Plus Jakarta Sans SemiBold"/>
                </a:rPr>
                <a:t>________________</a:t>
              </a:r>
              <a:endParaRPr sz="1600">
                <a:solidFill>
                  <a:srgbClr val="274E13"/>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chemeClr val="accent6"/>
                </a:solidFill>
                <a:latin typeface="Plus Jakarta Sans SemiBold"/>
                <a:ea typeface="Plus Jakarta Sans SemiBold"/>
                <a:cs typeface="Plus Jakarta Sans SemiBold"/>
                <a:sym typeface="Plus Jakarta Sans SemiBold"/>
              </a:endParaRPr>
            </a:p>
            <a:p>
              <a:pPr indent="-330200" lvl="0" marL="457200" rtl="0" algn="l">
                <a:spcBef>
                  <a:spcPts val="0"/>
                </a:spcBef>
                <a:spcAft>
                  <a:spcPts val="0"/>
                </a:spcAft>
                <a:buClr>
                  <a:srgbClr val="990000"/>
                </a:buClr>
                <a:buSzPts val="1600"/>
                <a:buFont typeface="Plus Jakarta Sans SemiBold"/>
                <a:buChar char="-"/>
              </a:pPr>
              <a:r>
                <a:rPr lang="en-US" sz="1600">
                  <a:solidFill>
                    <a:srgbClr val="990000"/>
                  </a:solidFill>
                  <a:latin typeface="Plus Jakarta Sans SemiBold"/>
                  <a:ea typeface="Plus Jakarta Sans SemiBold"/>
                  <a:cs typeface="Plus Jakarta Sans SemiBold"/>
                  <a:sym typeface="Plus Jakarta Sans SemiBold"/>
                </a:rPr>
                <a:t>Only information about one job</a:t>
              </a:r>
              <a:endParaRPr sz="1600">
                <a:solidFill>
                  <a:srgbClr val="990000"/>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rgbClr val="990000"/>
                </a:solidFill>
                <a:latin typeface="Plus Jakarta Sans SemiBold"/>
                <a:ea typeface="Plus Jakarta Sans SemiBold"/>
                <a:cs typeface="Plus Jakarta Sans SemiBold"/>
                <a:sym typeface="Plus Jakarta Sans SemiBold"/>
              </a:endParaRPr>
            </a:p>
            <a:p>
              <a:pPr indent="-330200" lvl="0" marL="457200" rtl="0" algn="l">
                <a:spcBef>
                  <a:spcPts val="0"/>
                </a:spcBef>
                <a:spcAft>
                  <a:spcPts val="0"/>
                </a:spcAft>
                <a:buClr>
                  <a:srgbClr val="990000"/>
                </a:buClr>
                <a:buSzPts val="1600"/>
                <a:buFont typeface="Plus Jakarta Sans SemiBold"/>
                <a:buChar char="-"/>
              </a:pPr>
              <a:r>
                <a:rPr lang="en-US" sz="1600">
                  <a:solidFill>
                    <a:srgbClr val="990000"/>
                  </a:solidFill>
                  <a:latin typeface="Plus Jakarta Sans SemiBold"/>
                  <a:ea typeface="Plus Jakarta Sans SemiBold"/>
                  <a:cs typeface="Plus Jakarta Sans SemiBold"/>
                  <a:sym typeface="Plus Jakarta Sans SemiBold"/>
                </a:rPr>
                <a:t>limited options</a:t>
              </a:r>
              <a:endParaRPr sz="1600">
                <a:solidFill>
                  <a:srgbClr val="990000"/>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chemeClr val="dk1"/>
                </a:solidFill>
                <a:latin typeface="Plus Jakarta Sans SemiBold"/>
                <a:ea typeface="Plus Jakarta Sans SemiBold"/>
                <a:cs typeface="Plus Jakarta Sans SemiBold"/>
                <a:sym typeface="Plus Jakarta Sans SemiBold"/>
              </a:endParaRPr>
            </a:p>
            <a:p>
              <a:pPr indent="0" lvl="0" marL="0" rtl="0" algn="l">
                <a:spcBef>
                  <a:spcPts val="0"/>
                </a:spcBef>
                <a:spcAft>
                  <a:spcPts val="0"/>
                </a:spcAft>
                <a:buNone/>
              </a:pPr>
              <a:r>
                <a:t/>
              </a:r>
              <a:endParaRPr sz="1600">
                <a:solidFill>
                  <a:schemeClr val="dk1"/>
                </a:solidFill>
                <a:latin typeface="Plus Jakarta Sans SemiBold"/>
                <a:ea typeface="Plus Jakarta Sans SemiBold"/>
                <a:cs typeface="Plus Jakarta Sans SemiBold"/>
                <a:sym typeface="Plus Jakarta Sans SemiBold"/>
              </a:endParaRPr>
            </a:p>
          </p:txBody>
        </p:sp>
        <p:grpSp>
          <p:nvGrpSpPr>
            <p:cNvPr id="101" name="Google Shape;101;g35ef9f39dcc_0_5"/>
            <p:cNvGrpSpPr/>
            <p:nvPr/>
          </p:nvGrpSpPr>
          <p:grpSpPr>
            <a:xfrm>
              <a:off x="8248625" y="648550"/>
              <a:ext cx="2979900" cy="483000"/>
              <a:chOff x="938925" y="3187500"/>
              <a:chExt cx="2979900" cy="483000"/>
            </a:xfrm>
          </p:grpSpPr>
          <p:sp>
            <p:nvSpPr>
              <p:cNvPr id="102" name="Google Shape;102;g35ef9f39dcc_0_5"/>
              <p:cNvSpPr/>
              <p:nvPr/>
            </p:nvSpPr>
            <p:spPr>
              <a:xfrm>
                <a:off x="938925" y="3187500"/>
                <a:ext cx="2979900" cy="483000"/>
              </a:xfrm>
              <a:prstGeom prst="roundRect">
                <a:avLst>
                  <a:gd fmla="val 16667" name="adj"/>
                </a:avLst>
              </a:prstGeom>
              <a:solidFill>
                <a:srgbClr val="E7E6E6">
                  <a:alpha val="6075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sp>
            <p:nvSpPr>
              <p:cNvPr id="103" name="Google Shape;103;g35ef9f39dcc_0_5"/>
              <p:cNvSpPr txBox="1"/>
              <p:nvPr/>
            </p:nvSpPr>
            <p:spPr>
              <a:xfrm>
                <a:off x="938925" y="3235800"/>
                <a:ext cx="2979900" cy="38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dk1"/>
                    </a:solidFill>
                    <a:latin typeface="Roboto Mono"/>
                    <a:ea typeface="Roboto Mono"/>
                    <a:cs typeface="Roboto Mono"/>
                    <a:sym typeface="Roboto Mono"/>
                  </a:rPr>
                  <a:t>htcondor job status</a:t>
                </a:r>
                <a:endParaRPr sz="1800">
                  <a:solidFill>
                    <a:schemeClr val="dk1"/>
                  </a:solidFill>
                  <a:latin typeface="Roboto Mono"/>
                  <a:ea typeface="Roboto Mono"/>
                  <a:cs typeface="Roboto Mono"/>
                  <a:sym typeface="Roboto Mono"/>
                </a:endParaRPr>
              </a:p>
            </p:txBody>
          </p:sp>
        </p:grpSp>
      </p:grpSp>
      <p:grpSp>
        <p:nvGrpSpPr>
          <p:cNvPr id="104" name="Google Shape;104;g35ef9f39dcc_0_5"/>
          <p:cNvGrpSpPr/>
          <p:nvPr/>
        </p:nvGrpSpPr>
        <p:grpSpPr>
          <a:xfrm>
            <a:off x="8224063" y="565800"/>
            <a:ext cx="3698100" cy="4677600"/>
            <a:chOff x="4310938" y="579550"/>
            <a:chExt cx="3698100" cy="4677600"/>
          </a:xfrm>
        </p:grpSpPr>
        <p:sp>
          <p:nvSpPr>
            <p:cNvPr id="105" name="Google Shape;105;g35ef9f39dcc_0_5"/>
            <p:cNvSpPr/>
            <p:nvPr/>
          </p:nvSpPr>
          <p:spPr>
            <a:xfrm>
              <a:off x="4310938" y="579550"/>
              <a:ext cx="3698100" cy="4677600"/>
            </a:xfrm>
            <a:prstGeom prst="roundRect">
              <a:avLst>
                <a:gd fmla="val 3226"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grpSp>
          <p:nvGrpSpPr>
            <p:cNvPr id="106" name="Google Shape;106;g35ef9f39dcc_0_5"/>
            <p:cNvGrpSpPr/>
            <p:nvPr/>
          </p:nvGrpSpPr>
          <p:grpSpPr>
            <a:xfrm>
              <a:off x="4407538" y="676150"/>
              <a:ext cx="2538900" cy="483000"/>
              <a:chOff x="883125" y="648550"/>
              <a:chExt cx="2538900" cy="483000"/>
            </a:xfrm>
          </p:grpSpPr>
          <p:sp>
            <p:nvSpPr>
              <p:cNvPr id="107" name="Google Shape;107;g35ef9f39dcc_0_5"/>
              <p:cNvSpPr/>
              <p:nvPr/>
            </p:nvSpPr>
            <p:spPr>
              <a:xfrm>
                <a:off x="883125" y="648550"/>
                <a:ext cx="2538900" cy="483000"/>
              </a:xfrm>
              <a:prstGeom prst="roundRect">
                <a:avLst>
                  <a:gd fmla="val 16667" name="adj"/>
                </a:avLst>
              </a:prstGeom>
              <a:solidFill>
                <a:srgbClr val="E7E6E6">
                  <a:alpha val="6075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sp>
            <p:nvSpPr>
              <p:cNvPr id="108" name="Google Shape;108;g35ef9f39dcc_0_5"/>
              <p:cNvSpPr txBox="1"/>
              <p:nvPr/>
            </p:nvSpPr>
            <p:spPr>
              <a:xfrm>
                <a:off x="1062525" y="696850"/>
                <a:ext cx="2180100" cy="38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dk1"/>
                    </a:solidFill>
                    <a:latin typeface="Roboto Mono"/>
                    <a:ea typeface="Roboto Mono"/>
                    <a:cs typeface="Roboto Mono"/>
                    <a:sym typeface="Roboto Mono"/>
                  </a:rPr>
                  <a:t>condor_history</a:t>
                </a:r>
                <a:endParaRPr sz="1800">
                  <a:solidFill>
                    <a:schemeClr val="dk1"/>
                  </a:solidFill>
                  <a:latin typeface="Roboto Mono"/>
                  <a:ea typeface="Roboto Mono"/>
                  <a:cs typeface="Roboto Mono"/>
                  <a:sym typeface="Roboto Mono"/>
                </a:endParaRPr>
              </a:p>
            </p:txBody>
          </p:sp>
        </p:grpSp>
        <p:sp>
          <p:nvSpPr>
            <p:cNvPr id="109" name="Google Shape;109;g35ef9f39dcc_0_5"/>
            <p:cNvSpPr txBox="1"/>
            <p:nvPr/>
          </p:nvSpPr>
          <p:spPr>
            <a:xfrm>
              <a:off x="4310938" y="1297100"/>
              <a:ext cx="3353100" cy="3780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74E13"/>
                </a:buClr>
                <a:buSzPts val="1600"/>
                <a:buFont typeface="Plus Jakarta Sans SemiBold"/>
                <a:buChar char="ᐩ"/>
              </a:pPr>
              <a:r>
                <a:rPr lang="en-US" sz="1600">
                  <a:solidFill>
                    <a:srgbClr val="274E13"/>
                  </a:solidFill>
                  <a:latin typeface="Plus Jakarta Sans SemiBold"/>
                  <a:ea typeface="Plus Jakarta Sans SemiBold"/>
                  <a:cs typeface="Plus Jakarta Sans SemiBold"/>
                  <a:sym typeface="Plus Jakarta Sans SemiBold"/>
                </a:rPr>
                <a:t>jobs that are ‘DONE’ </a:t>
              </a:r>
              <a:endParaRPr sz="1600">
                <a:solidFill>
                  <a:srgbClr val="274E13"/>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rgbClr val="274E13"/>
                </a:solidFill>
                <a:latin typeface="Plus Jakarta Sans SemiBold"/>
                <a:ea typeface="Plus Jakarta Sans SemiBold"/>
                <a:cs typeface="Plus Jakarta Sans SemiBold"/>
                <a:sym typeface="Plus Jakarta Sans SemiBold"/>
              </a:endParaRPr>
            </a:p>
            <a:p>
              <a:pPr indent="-330200" lvl="0" marL="457200" rtl="0" algn="l">
                <a:spcBef>
                  <a:spcPts val="0"/>
                </a:spcBef>
                <a:spcAft>
                  <a:spcPts val="0"/>
                </a:spcAft>
                <a:buClr>
                  <a:srgbClr val="274E13"/>
                </a:buClr>
                <a:buSzPts val="1600"/>
                <a:buFont typeface="Plus Jakarta Sans SemiBold"/>
                <a:buChar char="ᐩ"/>
              </a:pPr>
              <a:r>
                <a:rPr lang="en-US" sz="1600">
                  <a:solidFill>
                    <a:srgbClr val="274E13"/>
                  </a:solidFill>
                  <a:latin typeface="Plus Jakarta Sans SemiBold"/>
                  <a:ea typeface="Plus Jakarta Sans SemiBold"/>
                  <a:cs typeface="Plus Jakarta Sans SemiBold"/>
                  <a:sym typeface="Plus Jakarta Sans SemiBold"/>
                </a:rPr>
                <a:t>can filter output by different attributes</a:t>
              </a:r>
              <a:endParaRPr sz="1600">
                <a:solidFill>
                  <a:srgbClr val="274E13"/>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rgbClr val="274E13"/>
                </a:solidFill>
                <a:latin typeface="Plus Jakarta Sans SemiBold"/>
                <a:ea typeface="Plus Jakarta Sans SemiBold"/>
                <a:cs typeface="Plus Jakarta Sans SemiBold"/>
                <a:sym typeface="Plus Jakarta Sans SemiBold"/>
              </a:endParaRPr>
            </a:p>
            <a:p>
              <a:pPr indent="-330200" lvl="0" marL="457200" rtl="0" algn="l">
                <a:spcBef>
                  <a:spcPts val="0"/>
                </a:spcBef>
                <a:spcAft>
                  <a:spcPts val="0"/>
                </a:spcAft>
                <a:buClr>
                  <a:srgbClr val="274E13"/>
                </a:buClr>
                <a:buSzPts val="1600"/>
                <a:buFont typeface="Plus Jakarta Sans SemiBold"/>
                <a:buChar char="ᐩ"/>
              </a:pPr>
              <a:r>
                <a:rPr lang="en-US" sz="1600">
                  <a:solidFill>
                    <a:srgbClr val="274E13"/>
                  </a:solidFill>
                  <a:latin typeface="Plus Jakarta Sans SemiBold"/>
                  <a:ea typeface="Plus Jakarta Sans SemiBold"/>
                  <a:cs typeface="Plus Jakarta Sans SemiBold"/>
                  <a:sym typeface="Plus Jakarta Sans SemiBold"/>
                </a:rPr>
                <a:t>formatting options</a:t>
              </a:r>
              <a:endParaRPr sz="1600">
                <a:solidFill>
                  <a:srgbClr val="274E13"/>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rPr lang="en-US" sz="1600">
                  <a:solidFill>
                    <a:srgbClr val="274E13"/>
                  </a:solidFill>
                  <a:latin typeface="Plus Jakarta Sans SemiBold"/>
                  <a:ea typeface="Plus Jakarta Sans SemiBold"/>
                  <a:cs typeface="Plus Jakarta Sans SemiBold"/>
                  <a:sym typeface="Plus Jakarta Sans SemiBold"/>
                </a:rPr>
                <a:t>________________</a:t>
              </a:r>
              <a:endParaRPr sz="1600">
                <a:solidFill>
                  <a:srgbClr val="274E13"/>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rgbClr val="38761D"/>
                </a:solidFill>
                <a:latin typeface="Plus Jakarta Sans SemiBold"/>
                <a:ea typeface="Plus Jakarta Sans SemiBold"/>
                <a:cs typeface="Plus Jakarta Sans SemiBold"/>
                <a:sym typeface="Plus Jakarta Sans SemiBold"/>
              </a:endParaRPr>
            </a:p>
            <a:p>
              <a:pPr indent="-330200" lvl="0" marL="457200" rtl="0" algn="l">
                <a:spcBef>
                  <a:spcPts val="0"/>
                </a:spcBef>
                <a:spcAft>
                  <a:spcPts val="0"/>
                </a:spcAft>
                <a:buClr>
                  <a:srgbClr val="990000"/>
                </a:buClr>
                <a:buSzPts val="1600"/>
                <a:buFont typeface="Plus Jakarta Sans SemiBold"/>
                <a:buChar char="-"/>
              </a:pPr>
              <a:r>
                <a:rPr lang="en-US" sz="1600">
                  <a:solidFill>
                    <a:srgbClr val="990000"/>
                  </a:solidFill>
                  <a:latin typeface="Plus Jakarta Sans SemiBold"/>
                  <a:ea typeface="Plus Jakarta Sans SemiBold"/>
                  <a:cs typeface="Plus Jakarta Sans SemiBold"/>
                  <a:sym typeface="Plus Jakarta Sans SemiBold"/>
                </a:rPr>
                <a:t>extra effort for </a:t>
              </a:r>
              <a:r>
                <a:rPr lang="en-US" sz="1600">
                  <a:solidFill>
                    <a:srgbClr val="990000"/>
                  </a:solidFill>
                  <a:latin typeface="Plus Jakarta Sans SemiBold"/>
                  <a:ea typeface="Plus Jakarta Sans SemiBold"/>
                  <a:cs typeface="Plus Jakarta Sans SemiBold"/>
                  <a:sym typeface="Plus Jakarta Sans SemiBold"/>
                </a:rPr>
                <a:t>concise</a:t>
              </a:r>
              <a:r>
                <a:rPr lang="en-US" sz="1600">
                  <a:solidFill>
                    <a:srgbClr val="990000"/>
                  </a:solidFill>
                  <a:latin typeface="Plus Jakarta Sans SemiBold"/>
                  <a:ea typeface="Plus Jakarta Sans SemiBold"/>
                  <a:cs typeface="Plus Jakarta Sans SemiBold"/>
                  <a:sym typeface="Plus Jakarta Sans SemiBold"/>
                </a:rPr>
                <a:t> information</a:t>
              </a:r>
              <a:endParaRPr sz="1600">
                <a:solidFill>
                  <a:srgbClr val="990000"/>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rgbClr val="990000"/>
                </a:solidFill>
                <a:latin typeface="Plus Jakarta Sans SemiBold"/>
                <a:ea typeface="Plus Jakarta Sans SemiBold"/>
                <a:cs typeface="Plus Jakarta Sans SemiBold"/>
                <a:sym typeface="Plus Jakarta Sans SemiBold"/>
              </a:endParaRPr>
            </a:p>
            <a:p>
              <a:pPr indent="-330200" lvl="0" marL="457200" rtl="0" algn="l">
                <a:spcBef>
                  <a:spcPts val="0"/>
                </a:spcBef>
                <a:spcAft>
                  <a:spcPts val="0"/>
                </a:spcAft>
                <a:buClr>
                  <a:srgbClr val="990000"/>
                </a:buClr>
                <a:buSzPts val="1600"/>
                <a:buFont typeface="Plus Jakarta Sans SemiBold"/>
                <a:buChar char="-"/>
              </a:pPr>
              <a:r>
                <a:rPr lang="en-US" sz="1600">
                  <a:solidFill>
                    <a:srgbClr val="990000"/>
                  </a:solidFill>
                  <a:latin typeface="Plus Jakarta Sans SemiBold"/>
                  <a:ea typeface="Plus Jakarta Sans SemiBold"/>
                  <a:cs typeface="Plus Jakarta Sans SemiBold"/>
                  <a:sym typeface="Plus Jakarta Sans SemiBold"/>
                </a:rPr>
                <a:t>A lot of information to sift through </a:t>
              </a:r>
              <a:endParaRPr sz="1600">
                <a:solidFill>
                  <a:srgbClr val="990000"/>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chemeClr val="dk1"/>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chemeClr val="dk1"/>
                </a:solidFill>
                <a:latin typeface="Plus Jakarta Sans SemiBold"/>
                <a:ea typeface="Plus Jakarta Sans SemiBold"/>
                <a:cs typeface="Plus Jakarta Sans SemiBold"/>
                <a:sym typeface="Plus Jakarta Sans SemiBold"/>
              </a:endParaRPr>
            </a:p>
            <a:p>
              <a:pPr indent="0" lvl="0" marL="0" rtl="0" algn="l">
                <a:spcBef>
                  <a:spcPts val="0"/>
                </a:spcBef>
                <a:spcAft>
                  <a:spcPts val="0"/>
                </a:spcAft>
                <a:buNone/>
              </a:pPr>
              <a:r>
                <a:t/>
              </a:r>
              <a:endParaRPr sz="1600">
                <a:solidFill>
                  <a:schemeClr val="dk1"/>
                </a:solidFill>
                <a:latin typeface="Plus Jakarta Sans SemiBold"/>
                <a:ea typeface="Plus Jakarta Sans SemiBold"/>
                <a:cs typeface="Plus Jakarta Sans SemiBold"/>
                <a:sym typeface="Plus Jakarta Sans SemiBold"/>
              </a:endParaRPr>
            </a:p>
          </p:txBody>
        </p:sp>
      </p:grpSp>
      <p:grpSp>
        <p:nvGrpSpPr>
          <p:cNvPr id="110" name="Google Shape;110;g35ef9f39dcc_0_5"/>
          <p:cNvGrpSpPr/>
          <p:nvPr/>
        </p:nvGrpSpPr>
        <p:grpSpPr>
          <a:xfrm>
            <a:off x="4268219" y="565800"/>
            <a:ext cx="3698113" cy="4677600"/>
            <a:chOff x="8181500" y="552025"/>
            <a:chExt cx="3698113" cy="4677600"/>
          </a:xfrm>
        </p:grpSpPr>
        <p:grpSp>
          <p:nvGrpSpPr>
            <p:cNvPr id="111" name="Google Shape;111;g35ef9f39dcc_0_5"/>
            <p:cNvGrpSpPr/>
            <p:nvPr/>
          </p:nvGrpSpPr>
          <p:grpSpPr>
            <a:xfrm>
              <a:off x="8333313" y="676150"/>
              <a:ext cx="1628400" cy="483000"/>
              <a:chOff x="883125" y="1642675"/>
              <a:chExt cx="1628400" cy="483000"/>
            </a:xfrm>
          </p:grpSpPr>
          <p:sp>
            <p:nvSpPr>
              <p:cNvPr id="112" name="Google Shape;112;g35ef9f39dcc_0_5"/>
              <p:cNvSpPr/>
              <p:nvPr/>
            </p:nvSpPr>
            <p:spPr>
              <a:xfrm>
                <a:off x="883125" y="1642675"/>
                <a:ext cx="1628400" cy="483000"/>
              </a:xfrm>
              <a:prstGeom prst="roundRect">
                <a:avLst>
                  <a:gd fmla="val 16667" name="adj"/>
                </a:avLst>
              </a:prstGeom>
              <a:solidFill>
                <a:srgbClr val="E7E6E6">
                  <a:alpha val="6075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sp>
            <p:nvSpPr>
              <p:cNvPr id="113" name="Google Shape;113;g35ef9f39dcc_0_5"/>
              <p:cNvSpPr txBox="1"/>
              <p:nvPr/>
            </p:nvSpPr>
            <p:spPr>
              <a:xfrm>
                <a:off x="972825" y="1690975"/>
                <a:ext cx="1449000" cy="38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dk1"/>
                    </a:solidFill>
                    <a:latin typeface="Roboto Mono"/>
                    <a:ea typeface="Roboto Mono"/>
                    <a:cs typeface="Roboto Mono"/>
                    <a:sym typeface="Roboto Mono"/>
                  </a:rPr>
                  <a:t>condor_q</a:t>
                </a:r>
                <a:endParaRPr sz="1800">
                  <a:solidFill>
                    <a:schemeClr val="dk1"/>
                  </a:solidFill>
                  <a:latin typeface="Roboto Mono"/>
                  <a:ea typeface="Roboto Mono"/>
                  <a:cs typeface="Roboto Mono"/>
                  <a:sym typeface="Roboto Mono"/>
                </a:endParaRPr>
              </a:p>
            </p:txBody>
          </p:sp>
        </p:grpSp>
        <p:sp>
          <p:nvSpPr>
            <p:cNvPr id="114" name="Google Shape;114;g35ef9f39dcc_0_5"/>
            <p:cNvSpPr/>
            <p:nvPr/>
          </p:nvSpPr>
          <p:spPr>
            <a:xfrm>
              <a:off x="8181513" y="552025"/>
              <a:ext cx="3698100" cy="4677600"/>
            </a:xfrm>
            <a:prstGeom prst="roundRect">
              <a:avLst>
                <a:gd fmla="val 3226"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sp>
          <p:nvSpPr>
            <p:cNvPr id="115" name="Google Shape;115;g35ef9f39dcc_0_5"/>
            <p:cNvSpPr txBox="1"/>
            <p:nvPr/>
          </p:nvSpPr>
          <p:spPr>
            <a:xfrm>
              <a:off x="8181500" y="1297100"/>
              <a:ext cx="3353100" cy="3780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74E13"/>
                </a:buClr>
                <a:buSzPts val="1600"/>
                <a:buFont typeface="Plus Jakarta Sans SemiBold"/>
                <a:buChar char="ᐩ"/>
              </a:pPr>
              <a:r>
                <a:rPr lang="en-US" sz="1600">
                  <a:solidFill>
                    <a:srgbClr val="274E13"/>
                  </a:solidFill>
                  <a:latin typeface="Plus Jakarta Sans SemiBold"/>
                  <a:ea typeface="Plus Jakarta Sans SemiBold"/>
                  <a:cs typeface="Plus Jakarta Sans SemiBold"/>
                  <a:sym typeface="Plus Jakarta Sans SemiBold"/>
                </a:rPr>
                <a:t>jobs/batches that are in queue </a:t>
              </a:r>
              <a:endParaRPr sz="1600">
                <a:solidFill>
                  <a:srgbClr val="274E13"/>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rgbClr val="274E13"/>
                </a:solidFill>
                <a:latin typeface="Plus Jakarta Sans SemiBold"/>
                <a:ea typeface="Plus Jakarta Sans SemiBold"/>
                <a:cs typeface="Plus Jakarta Sans SemiBold"/>
                <a:sym typeface="Plus Jakarta Sans SemiBold"/>
              </a:endParaRPr>
            </a:p>
            <a:p>
              <a:pPr indent="-330200" lvl="0" marL="457200" rtl="0" algn="l">
                <a:spcBef>
                  <a:spcPts val="0"/>
                </a:spcBef>
                <a:spcAft>
                  <a:spcPts val="0"/>
                </a:spcAft>
                <a:buClr>
                  <a:srgbClr val="274E13"/>
                </a:buClr>
                <a:buSzPts val="1600"/>
                <a:buFont typeface="Plus Jakarta Sans SemiBold"/>
                <a:buChar char="ᐩ"/>
              </a:pPr>
              <a:r>
                <a:rPr lang="en-US" sz="1600">
                  <a:solidFill>
                    <a:srgbClr val="274E13"/>
                  </a:solidFill>
                  <a:latin typeface="Plus Jakarta Sans SemiBold"/>
                  <a:ea typeface="Plus Jakarta Sans SemiBold"/>
                  <a:cs typeface="Plus Jakarta Sans SemiBold"/>
                  <a:sym typeface="Plus Jakarta Sans SemiBold"/>
                </a:rPr>
                <a:t>batch and no-batch options</a:t>
              </a:r>
              <a:endParaRPr sz="1600">
                <a:solidFill>
                  <a:srgbClr val="274E13"/>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rgbClr val="274E13"/>
                </a:solidFill>
                <a:latin typeface="Plus Jakarta Sans SemiBold"/>
                <a:ea typeface="Plus Jakarta Sans SemiBold"/>
                <a:cs typeface="Plus Jakarta Sans SemiBold"/>
                <a:sym typeface="Plus Jakarta Sans SemiBold"/>
              </a:endParaRPr>
            </a:p>
            <a:p>
              <a:pPr indent="-330200" lvl="0" marL="457200" rtl="0" algn="l">
                <a:spcBef>
                  <a:spcPts val="0"/>
                </a:spcBef>
                <a:spcAft>
                  <a:spcPts val="0"/>
                </a:spcAft>
                <a:buClr>
                  <a:srgbClr val="274E13"/>
                </a:buClr>
                <a:buSzPts val="1600"/>
                <a:buFont typeface="Plus Jakarta Sans SemiBold"/>
                <a:buChar char="ᐩ"/>
              </a:pPr>
              <a:r>
                <a:rPr lang="en-US" sz="1600">
                  <a:solidFill>
                    <a:srgbClr val="274E13"/>
                  </a:solidFill>
                  <a:latin typeface="Plus Jakarta Sans SemiBold"/>
                  <a:ea typeface="Plus Jakarta Sans SemiBold"/>
                  <a:cs typeface="Plus Jakarta Sans SemiBold"/>
                  <a:sym typeface="Plus Jakarta Sans SemiBold"/>
                </a:rPr>
                <a:t>formatting options</a:t>
              </a:r>
              <a:endParaRPr sz="1600">
                <a:solidFill>
                  <a:srgbClr val="274E13"/>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rPr lang="en-US" sz="1600">
                  <a:solidFill>
                    <a:srgbClr val="274E13"/>
                  </a:solidFill>
                  <a:latin typeface="Plus Jakarta Sans SemiBold"/>
                  <a:ea typeface="Plus Jakarta Sans SemiBold"/>
                  <a:cs typeface="Plus Jakarta Sans SemiBold"/>
                  <a:sym typeface="Plus Jakarta Sans SemiBold"/>
                </a:rPr>
                <a:t>________________</a:t>
              </a:r>
              <a:endParaRPr sz="1600">
                <a:solidFill>
                  <a:srgbClr val="274E13"/>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rgbClr val="38761D"/>
                </a:solidFill>
                <a:latin typeface="Plus Jakarta Sans SemiBold"/>
                <a:ea typeface="Plus Jakarta Sans SemiBold"/>
                <a:cs typeface="Plus Jakarta Sans SemiBold"/>
                <a:sym typeface="Plus Jakarta Sans SemiBold"/>
              </a:endParaRPr>
            </a:p>
            <a:p>
              <a:pPr indent="-330200" lvl="0" marL="457200" rtl="0" algn="l">
                <a:spcBef>
                  <a:spcPts val="0"/>
                </a:spcBef>
                <a:spcAft>
                  <a:spcPts val="0"/>
                </a:spcAft>
                <a:buClr>
                  <a:srgbClr val="990000"/>
                </a:buClr>
                <a:buSzPts val="1600"/>
                <a:buFont typeface="Plus Jakarta Sans SemiBold"/>
                <a:buChar char="-"/>
              </a:pPr>
              <a:r>
                <a:rPr lang="en-US" sz="1600">
                  <a:solidFill>
                    <a:srgbClr val="990000"/>
                  </a:solidFill>
                  <a:latin typeface="Plus Jakarta Sans SemiBold"/>
                  <a:ea typeface="Plus Jakarta Sans SemiBold"/>
                  <a:cs typeface="Plus Jakarta Sans SemiBold"/>
                  <a:sym typeface="Plus Jakarta Sans SemiBold"/>
                </a:rPr>
                <a:t>extra effort  for concise information</a:t>
              </a:r>
              <a:endParaRPr sz="1600">
                <a:solidFill>
                  <a:srgbClr val="990000"/>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rgbClr val="990000"/>
                </a:solidFill>
                <a:latin typeface="Plus Jakarta Sans SemiBold"/>
                <a:ea typeface="Plus Jakarta Sans SemiBold"/>
                <a:cs typeface="Plus Jakarta Sans SemiBold"/>
                <a:sym typeface="Plus Jakarta Sans SemiBold"/>
              </a:endParaRPr>
            </a:p>
            <a:p>
              <a:pPr indent="-330200" lvl="0" marL="457200" rtl="0" algn="l">
                <a:spcBef>
                  <a:spcPts val="0"/>
                </a:spcBef>
                <a:spcAft>
                  <a:spcPts val="0"/>
                </a:spcAft>
                <a:buClr>
                  <a:srgbClr val="990000"/>
                </a:buClr>
                <a:buSzPts val="1600"/>
                <a:buFont typeface="Plus Jakarta Sans SemiBold"/>
                <a:buChar char="-"/>
              </a:pPr>
              <a:r>
                <a:rPr lang="en-US" sz="1600">
                  <a:solidFill>
                    <a:srgbClr val="990000"/>
                  </a:solidFill>
                  <a:latin typeface="Plus Jakarta Sans SemiBold"/>
                  <a:ea typeface="Plus Jakarta Sans SemiBold"/>
                  <a:cs typeface="Plus Jakarta Sans SemiBold"/>
                  <a:sym typeface="Plus Jakarta Sans SemiBold"/>
                </a:rPr>
                <a:t>Completed and Removed jobs are both considered DONE</a:t>
              </a:r>
              <a:endParaRPr sz="1600">
                <a:solidFill>
                  <a:srgbClr val="990000"/>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rgbClr val="990000"/>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chemeClr val="dk1"/>
                </a:solidFill>
                <a:latin typeface="Plus Jakarta Sans SemiBold"/>
                <a:ea typeface="Plus Jakarta Sans SemiBold"/>
                <a:cs typeface="Plus Jakarta Sans SemiBold"/>
                <a:sym typeface="Plus Jakarta Sans SemiBold"/>
              </a:endParaRPr>
            </a:p>
            <a:p>
              <a:pPr indent="0" lvl="0" marL="457200" rtl="0" algn="l">
                <a:spcBef>
                  <a:spcPts val="0"/>
                </a:spcBef>
                <a:spcAft>
                  <a:spcPts val="0"/>
                </a:spcAft>
                <a:buNone/>
              </a:pPr>
              <a:r>
                <a:t/>
              </a:r>
              <a:endParaRPr sz="1600">
                <a:solidFill>
                  <a:schemeClr val="dk1"/>
                </a:solidFill>
                <a:latin typeface="Plus Jakarta Sans SemiBold"/>
                <a:ea typeface="Plus Jakarta Sans SemiBold"/>
                <a:cs typeface="Plus Jakarta Sans SemiBold"/>
                <a:sym typeface="Plus Jakarta Sans SemiBold"/>
              </a:endParaRPr>
            </a:p>
            <a:p>
              <a:pPr indent="0" lvl="0" marL="0" rtl="0" algn="l">
                <a:spcBef>
                  <a:spcPts val="0"/>
                </a:spcBef>
                <a:spcAft>
                  <a:spcPts val="0"/>
                </a:spcAft>
                <a:buNone/>
              </a:pPr>
              <a:r>
                <a:t/>
              </a:r>
              <a:endParaRPr sz="1600">
                <a:solidFill>
                  <a:schemeClr val="dk1"/>
                </a:solidFill>
                <a:latin typeface="Plus Jakarta Sans SemiBold"/>
                <a:ea typeface="Plus Jakarta Sans SemiBold"/>
                <a:cs typeface="Plus Jakarta Sans SemiBold"/>
                <a:sym typeface="Plus Jakarta Sans SemiBold"/>
              </a:endParaRPr>
            </a:p>
          </p:txBody>
        </p:sp>
      </p:grpSp>
      <p:sp>
        <p:nvSpPr>
          <p:cNvPr id="116" name="Google Shape;116;g35ef9f39dcc_0_5"/>
          <p:cNvSpPr txBox="1"/>
          <p:nvPr/>
        </p:nvSpPr>
        <p:spPr>
          <a:xfrm>
            <a:off x="1114650" y="5505725"/>
            <a:ext cx="9659100" cy="42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dk1"/>
                </a:solidFill>
                <a:latin typeface="Plus Jakarta Sans Medium"/>
                <a:ea typeface="Plus Jakarta Sans Medium"/>
                <a:cs typeface="Plus Jakarta Sans Medium"/>
                <a:sym typeface="Plus Jakarta Sans Medium"/>
              </a:rPr>
              <a:t>and </a:t>
            </a:r>
            <a:r>
              <a:rPr lang="en-US" sz="1800">
                <a:solidFill>
                  <a:schemeClr val="dk1"/>
                </a:solidFill>
                <a:latin typeface="Plus Jakarta Sans Medium"/>
                <a:ea typeface="Plus Jakarta Sans Medium"/>
                <a:cs typeface="Plus Jakarta Sans Medium"/>
                <a:sym typeface="Plus Jakarta Sans Medium"/>
              </a:rPr>
              <a:t>many more tools!</a:t>
            </a:r>
            <a:endParaRPr sz="1800">
              <a:solidFill>
                <a:schemeClr val="dk1"/>
              </a:solidFill>
              <a:latin typeface="Plus Jakarta Sans Medium"/>
              <a:ea typeface="Plus Jakarta Sans Medium"/>
              <a:cs typeface="Plus Jakarta Sans Medium"/>
              <a:sym typeface="Plus Jakarta Sans Medium"/>
            </a:endParaRPr>
          </a:p>
        </p:txBody>
      </p:sp>
      <p:sp>
        <p:nvSpPr>
          <p:cNvPr id="117" name="Google Shape;117;g35ef9f39dcc_0_5"/>
          <p:cNvSpPr txBox="1"/>
          <p:nvPr>
            <p:ph idx="12" type="sldNum"/>
          </p:nvPr>
        </p:nvSpPr>
        <p:spPr>
          <a:xfrm>
            <a:off x="9986480" y="6461689"/>
            <a:ext cx="1367400" cy="365100"/>
          </a:xfrm>
          <a:prstGeom prst="rect">
            <a:avLst/>
          </a:prstGeom>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lang="en-US" sz="2000">
                <a:solidFill>
                  <a:schemeClr val="dk1"/>
                </a:solidFill>
              </a:rPr>
              <a:t>‹#›</a:t>
            </a:fld>
            <a:endParaRPr sz="2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5e632591aa_1_0"/>
          <p:cNvSpPr txBox="1"/>
          <p:nvPr/>
        </p:nvSpPr>
        <p:spPr>
          <a:xfrm>
            <a:off x="3154425" y="395900"/>
            <a:ext cx="5568000" cy="210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500">
                <a:solidFill>
                  <a:schemeClr val="dk1"/>
                </a:solidFill>
                <a:highlight>
                  <a:schemeClr val="lt2"/>
                </a:highlight>
                <a:latin typeface="Plus Jakarta Sans"/>
                <a:ea typeface="Plus Jakarta Sans"/>
                <a:cs typeface="Plus Jakarta Sans"/>
                <a:sym typeface="Plus Jakarta Sans"/>
              </a:rPr>
              <a:t> Problem</a:t>
            </a:r>
            <a:endParaRPr b="1" sz="2500">
              <a:solidFill>
                <a:srgbClr val="F4CCCC"/>
              </a:solidFill>
              <a:highlight>
                <a:schemeClr val="lt2"/>
              </a:highlight>
              <a:latin typeface="Plus Jakarta Sans"/>
              <a:ea typeface="Plus Jakarta Sans"/>
              <a:cs typeface="Plus Jakarta Sans"/>
              <a:sym typeface="Plus Jakarta Sans"/>
            </a:endParaRPr>
          </a:p>
          <a:p>
            <a:pPr indent="0" lvl="0" marL="0" rtl="0" algn="ctr">
              <a:spcBef>
                <a:spcPts val="0"/>
              </a:spcBef>
              <a:spcAft>
                <a:spcPts val="0"/>
              </a:spcAft>
              <a:buNone/>
            </a:pPr>
            <a:r>
              <a:t/>
            </a:r>
            <a:endParaRPr sz="2500">
              <a:solidFill>
                <a:schemeClr val="dk1"/>
              </a:solidFill>
              <a:highlight>
                <a:srgbClr val="F4CCCC"/>
              </a:highlight>
              <a:latin typeface="Plus Jakarta Sans Medium"/>
              <a:ea typeface="Plus Jakarta Sans Medium"/>
              <a:cs typeface="Plus Jakarta Sans Medium"/>
              <a:sym typeface="Plus Jakarta Sans Medium"/>
            </a:endParaRPr>
          </a:p>
          <a:p>
            <a:pPr indent="0" lvl="0" marL="0" rtl="0" algn="ctr">
              <a:spcBef>
                <a:spcPts val="0"/>
              </a:spcBef>
              <a:spcAft>
                <a:spcPts val="0"/>
              </a:spcAft>
              <a:buNone/>
            </a:pPr>
            <a:r>
              <a:rPr lang="en-US" sz="2500">
                <a:solidFill>
                  <a:schemeClr val="dk1"/>
                </a:solidFill>
                <a:latin typeface="Plus Jakarta Sans Medium"/>
                <a:ea typeface="Plus Jakarta Sans Medium"/>
                <a:cs typeface="Plus Jakarta Sans Medium"/>
                <a:sym typeface="Plus Jakarta Sans Medium"/>
              </a:rPr>
              <a:t>Researchers want to know how their job is doing without having to dig for details</a:t>
            </a:r>
            <a:endParaRPr/>
          </a:p>
        </p:txBody>
      </p:sp>
      <p:pic>
        <p:nvPicPr>
          <p:cNvPr id="124" name="Google Shape;124;g35e632591aa_1_0" title="Screenshot 2025-06-02 at 9.38.33 AM.png"/>
          <p:cNvPicPr preferRelativeResize="0"/>
          <p:nvPr/>
        </p:nvPicPr>
        <p:blipFill>
          <a:blip r:embed="rId3">
            <a:alphaModFix/>
          </a:blip>
          <a:stretch>
            <a:fillRect/>
          </a:stretch>
        </p:blipFill>
        <p:spPr>
          <a:xfrm>
            <a:off x="1345094" y="2740700"/>
            <a:ext cx="2862922" cy="1720450"/>
          </a:xfrm>
          <a:prstGeom prst="rect">
            <a:avLst/>
          </a:prstGeom>
          <a:noFill/>
          <a:ln>
            <a:noFill/>
          </a:ln>
        </p:spPr>
      </p:pic>
      <p:pic>
        <p:nvPicPr>
          <p:cNvPr id="125" name="Google Shape;125;g35e632591aa_1_0" title="Screenshot 2025-06-02 at 9.39.02 AM.png"/>
          <p:cNvPicPr preferRelativeResize="0"/>
          <p:nvPr/>
        </p:nvPicPr>
        <p:blipFill>
          <a:blip r:embed="rId4">
            <a:alphaModFix/>
          </a:blip>
          <a:stretch>
            <a:fillRect/>
          </a:stretch>
        </p:blipFill>
        <p:spPr>
          <a:xfrm>
            <a:off x="2633109" y="3389107"/>
            <a:ext cx="3282030" cy="1567977"/>
          </a:xfrm>
          <a:prstGeom prst="rect">
            <a:avLst/>
          </a:prstGeom>
          <a:noFill/>
          <a:ln>
            <a:noFill/>
          </a:ln>
        </p:spPr>
      </p:pic>
      <p:pic>
        <p:nvPicPr>
          <p:cNvPr id="126" name="Google Shape;126;g35e632591aa_1_0" title="Screenshot 2025-06-02 at 9.43.03 AM.png"/>
          <p:cNvPicPr preferRelativeResize="0"/>
          <p:nvPr/>
        </p:nvPicPr>
        <p:blipFill>
          <a:blip r:embed="rId5">
            <a:alphaModFix/>
          </a:blip>
          <a:stretch>
            <a:fillRect/>
          </a:stretch>
        </p:blipFill>
        <p:spPr>
          <a:xfrm>
            <a:off x="1202638" y="4782720"/>
            <a:ext cx="3351304" cy="606605"/>
          </a:xfrm>
          <a:prstGeom prst="rect">
            <a:avLst/>
          </a:prstGeom>
          <a:noFill/>
          <a:ln>
            <a:noFill/>
          </a:ln>
        </p:spPr>
      </p:pic>
      <p:sp>
        <p:nvSpPr>
          <p:cNvPr id="127" name="Google Shape;127;g35e632591aa_1_0"/>
          <p:cNvSpPr/>
          <p:nvPr/>
        </p:nvSpPr>
        <p:spPr>
          <a:xfrm>
            <a:off x="6386538" y="3729125"/>
            <a:ext cx="996000" cy="6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pic>
        <p:nvPicPr>
          <p:cNvPr id="128" name="Google Shape;128;g35e632591aa_1_0" title="finish.png"/>
          <p:cNvPicPr preferRelativeResize="0"/>
          <p:nvPr/>
        </p:nvPicPr>
        <p:blipFill>
          <a:blip r:embed="rId6">
            <a:alphaModFix/>
          </a:blip>
          <a:stretch>
            <a:fillRect/>
          </a:stretch>
        </p:blipFill>
        <p:spPr>
          <a:xfrm>
            <a:off x="8203962" y="2983450"/>
            <a:ext cx="995928" cy="924502"/>
          </a:xfrm>
          <a:prstGeom prst="rect">
            <a:avLst/>
          </a:prstGeom>
          <a:noFill/>
          <a:ln>
            <a:noFill/>
          </a:ln>
        </p:spPr>
      </p:pic>
      <p:pic>
        <p:nvPicPr>
          <p:cNvPr id="129" name="Google Shape;129;g35e632591aa_1_0" title="finish (2).png"/>
          <p:cNvPicPr preferRelativeResize="0"/>
          <p:nvPr/>
        </p:nvPicPr>
        <p:blipFill>
          <a:blip r:embed="rId7">
            <a:alphaModFix/>
          </a:blip>
          <a:stretch>
            <a:fillRect/>
          </a:stretch>
        </p:blipFill>
        <p:spPr>
          <a:xfrm>
            <a:off x="9561074" y="3107400"/>
            <a:ext cx="1113138" cy="1033335"/>
          </a:xfrm>
          <a:prstGeom prst="rect">
            <a:avLst/>
          </a:prstGeom>
          <a:noFill/>
          <a:ln>
            <a:noFill/>
          </a:ln>
        </p:spPr>
      </p:pic>
      <p:pic>
        <p:nvPicPr>
          <p:cNvPr id="130" name="Google Shape;130;g35e632591aa_1_0" title="finish (1).png"/>
          <p:cNvPicPr preferRelativeResize="0"/>
          <p:nvPr/>
        </p:nvPicPr>
        <p:blipFill>
          <a:blip r:embed="rId8">
            <a:alphaModFix/>
          </a:blip>
          <a:stretch>
            <a:fillRect/>
          </a:stretch>
        </p:blipFill>
        <p:spPr>
          <a:xfrm>
            <a:off x="8564255" y="4016044"/>
            <a:ext cx="1113138" cy="1033306"/>
          </a:xfrm>
          <a:prstGeom prst="rect">
            <a:avLst/>
          </a:prstGeom>
          <a:noFill/>
          <a:ln>
            <a:noFill/>
          </a:ln>
        </p:spPr>
      </p:pic>
      <p:sp>
        <p:nvSpPr>
          <p:cNvPr id="131" name="Google Shape;131;g35e632591aa_1_0"/>
          <p:cNvSpPr txBox="1"/>
          <p:nvPr>
            <p:ph idx="12" type="sldNum"/>
          </p:nvPr>
        </p:nvSpPr>
        <p:spPr>
          <a:xfrm>
            <a:off x="9986480" y="6461689"/>
            <a:ext cx="1367400" cy="365100"/>
          </a:xfrm>
          <a:prstGeom prst="rect">
            <a:avLst/>
          </a:prstGeom>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lang="en-US" sz="2000">
                <a:solidFill>
                  <a:schemeClr val="dk1"/>
                </a:solidFill>
              </a:rPr>
              <a:t>‹#›</a:t>
            </a:fld>
            <a:endParaRPr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5f3f336185_0_12"/>
          <p:cNvSpPr txBox="1"/>
          <p:nvPr/>
        </p:nvSpPr>
        <p:spPr>
          <a:xfrm>
            <a:off x="2352275" y="146700"/>
            <a:ext cx="7487400" cy="3247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2800">
              <a:solidFill>
                <a:schemeClr val="dk1"/>
              </a:solidFill>
              <a:latin typeface="Plus Jakarta Sans Medium"/>
              <a:ea typeface="Plus Jakarta Sans Medium"/>
              <a:cs typeface="Plus Jakarta Sans Medium"/>
              <a:sym typeface="Plus Jakarta Sans Medium"/>
            </a:endParaRPr>
          </a:p>
          <a:p>
            <a:pPr indent="0" lvl="0" marL="0" rtl="0" algn="just">
              <a:spcBef>
                <a:spcPts val="0"/>
              </a:spcBef>
              <a:spcAft>
                <a:spcPts val="0"/>
              </a:spcAft>
              <a:buNone/>
            </a:pPr>
            <a:r>
              <a:rPr b="1" lang="en-US" sz="2800">
                <a:solidFill>
                  <a:schemeClr val="dk1"/>
                </a:solidFill>
                <a:highlight>
                  <a:schemeClr val="lt2"/>
                </a:highlight>
                <a:latin typeface="Plus Jakarta Sans"/>
                <a:ea typeface="Plus Jakarta Sans"/>
                <a:cs typeface="Plus Jakarta Sans"/>
                <a:sym typeface="Plus Jakarta Sans"/>
              </a:rPr>
              <a:t>Objective of Project</a:t>
            </a:r>
            <a:endParaRPr b="1" sz="2800">
              <a:solidFill>
                <a:srgbClr val="F4CCCC"/>
              </a:solidFill>
              <a:highlight>
                <a:schemeClr val="lt2"/>
              </a:highlight>
              <a:latin typeface="Plus Jakarta Sans"/>
              <a:ea typeface="Plus Jakarta Sans"/>
              <a:cs typeface="Plus Jakarta Sans"/>
              <a:sym typeface="Plus Jakarta Sans"/>
            </a:endParaRPr>
          </a:p>
          <a:p>
            <a:pPr indent="0" lvl="0" marL="0" rtl="0" algn="just">
              <a:spcBef>
                <a:spcPts val="0"/>
              </a:spcBef>
              <a:spcAft>
                <a:spcPts val="0"/>
              </a:spcAft>
              <a:buNone/>
            </a:pPr>
            <a:r>
              <a:t/>
            </a:r>
            <a:endParaRPr sz="2800">
              <a:solidFill>
                <a:srgbClr val="F4CCCC"/>
              </a:solidFill>
              <a:highlight>
                <a:srgbClr val="F4CCCC"/>
              </a:highlight>
              <a:latin typeface="Plus Jakarta Sans Medium"/>
              <a:ea typeface="Plus Jakarta Sans Medium"/>
              <a:cs typeface="Plus Jakarta Sans Medium"/>
              <a:sym typeface="Plus Jakarta Sans Medium"/>
            </a:endParaRPr>
          </a:p>
          <a:p>
            <a:pPr indent="0" lvl="0" marL="0" rtl="0" algn="just">
              <a:spcBef>
                <a:spcPts val="0"/>
              </a:spcBef>
              <a:spcAft>
                <a:spcPts val="0"/>
              </a:spcAft>
              <a:buClr>
                <a:schemeClr val="dk1"/>
              </a:buClr>
              <a:buSzPts val="1100"/>
              <a:buFont typeface="Arial"/>
              <a:buNone/>
            </a:pPr>
            <a:r>
              <a:rPr lang="en-US" sz="2900">
                <a:solidFill>
                  <a:schemeClr val="dk1"/>
                </a:solidFill>
                <a:latin typeface="Plus Jakarta Sans Medium"/>
                <a:ea typeface="Plus Jakarta Sans Medium"/>
                <a:cs typeface="Plus Jakarta Sans Medium"/>
                <a:sym typeface="Plus Jakarta Sans Medium"/>
              </a:rPr>
              <a:t>Make a tool (or tools) that gives researchers simple feedback about their workload status</a:t>
            </a:r>
            <a:endParaRPr sz="2900">
              <a:solidFill>
                <a:schemeClr val="dk1"/>
              </a:solidFill>
              <a:latin typeface="Plus Jakarta Sans Medium"/>
              <a:ea typeface="Plus Jakarta Sans Medium"/>
              <a:cs typeface="Plus Jakarta Sans Medium"/>
              <a:sym typeface="Plus Jakarta Sans Medium"/>
            </a:endParaRPr>
          </a:p>
          <a:p>
            <a:pPr indent="0" lvl="0" marL="0" rtl="0" algn="just">
              <a:spcBef>
                <a:spcPts val="0"/>
              </a:spcBef>
              <a:spcAft>
                <a:spcPts val="0"/>
              </a:spcAft>
              <a:buNone/>
            </a:pPr>
            <a:r>
              <a:t/>
            </a:r>
            <a:endParaRPr sz="2800">
              <a:solidFill>
                <a:schemeClr val="dk1"/>
              </a:solidFill>
              <a:latin typeface="Plus Jakarta Sans Medium"/>
              <a:ea typeface="Plus Jakarta Sans Medium"/>
              <a:cs typeface="Plus Jakarta Sans Medium"/>
              <a:sym typeface="Plus Jakarta Sans Medium"/>
            </a:endParaRPr>
          </a:p>
        </p:txBody>
      </p:sp>
      <p:grpSp>
        <p:nvGrpSpPr>
          <p:cNvPr id="138" name="Google Shape;138;g35f3f336185_0_12"/>
          <p:cNvGrpSpPr/>
          <p:nvPr/>
        </p:nvGrpSpPr>
        <p:grpSpPr>
          <a:xfrm>
            <a:off x="2352414" y="3821888"/>
            <a:ext cx="1843565" cy="1821515"/>
            <a:chOff x="831713" y="2955425"/>
            <a:chExt cx="2012845" cy="1963686"/>
          </a:xfrm>
        </p:grpSpPr>
        <p:grpSp>
          <p:nvGrpSpPr>
            <p:cNvPr id="139" name="Google Shape;139;g35f3f336185_0_12"/>
            <p:cNvGrpSpPr/>
            <p:nvPr/>
          </p:nvGrpSpPr>
          <p:grpSpPr>
            <a:xfrm>
              <a:off x="831713" y="2955425"/>
              <a:ext cx="2012700" cy="1620300"/>
              <a:chOff x="517875" y="2955425"/>
              <a:chExt cx="2012700" cy="1620300"/>
            </a:xfrm>
          </p:grpSpPr>
          <p:sp>
            <p:nvSpPr>
              <p:cNvPr id="140" name="Google Shape;140;g35f3f336185_0_12"/>
              <p:cNvSpPr/>
              <p:nvPr/>
            </p:nvSpPr>
            <p:spPr>
              <a:xfrm>
                <a:off x="517875" y="2955425"/>
                <a:ext cx="2012700" cy="1620300"/>
              </a:xfrm>
              <a:prstGeom prst="roundRect">
                <a:avLst>
                  <a:gd fmla="val 16667" name="adj"/>
                </a:avLst>
              </a:prstGeom>
              <a:noFill/>
              <a:ln cap="flat" cmpd="sng" w="9525">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141" name="Google Shape;141;g35f3f336185_0_12" title="dashboard.png"/>
              <p:cNvPicPr preferRelativeResize="0"/>
              <p:nvPr/>
            </p:nvPicPr>
            <p:blipFill>
              <a:blip r:embed="rId3">
                <a:alphaModFix/>
              </a:blip>
              <a:stretch>
                <a:fillRect/>
              </a:stretch>
            </p:blipFill>
            <p:spPr>
              <a:xfrm>
                <a:off x="752075" y="2993425"/>
                <a:ext cx="1544300" cy="1544300"/>
              </a:xfrm>
              <a:prstGeom prst="rect">
                <a:avLst/>
              </a:prstGeom>
              <a:noFill/>
              <a:ln>
                <a:noFill/>
              </a:ln>
            </p:spPr>
          </p:pic>
        </p:grpSp>
        <p:sp>
          <p:nvSpPr>
            <p:cNvPr id="142" name="Google Shape;142;g35f3f336185_0_12"/>
            <p:cNvSpPr txBox="1"/>
            <p:nvPr/>
          </p:nvSpPr>
          <p:spPr>
            <a:xfrm>
              <a:off x="831858" y="4404611"/>
              <a:ext cx="2012700" cy="51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900">
                  <a:solidFill>
                    <a:srgbClr val="810100"/>
                  </a:solidFill>
                  <a:highlight>
                    <a:srgbClr val="F8F3EC"/>
                  </a:highlight>
                  <a:latin typeface="Plus Jakarta Sans Medium"/>
                  <a:ea typeface="Plus Jakarta Sans Medium"/>
                  <a:cs typeface="Plus Jakarta Sans Medium"/>
                  <a:sym typeface="Plus Jakarta Sans Medium"/>
                </a:rPr>
                <a:t> Visual</a:t>
              </a:r>
              <a:r>
                <a:rPr lang="en-US" sz="1900">
                  <a:solidFill>
                    <a:srgbClr val="F8F3EC"/>
                  </a:solidFill>
                  <a:highlight>
                    <a:srgbClr val="F8F3EC"/>
                  </a:highlight>
                  <a:latin typeface="Plus Jakarta Sans Medium"/>
                  <a:ea typeface="Plus Jakarta Sans Medium"/>
                  <a:cs typeface="Plus Jakarta Sans Medium"/>
                  <a:sym typeface="Plus Jakarta Sans Medium"/>
                </a:rPr>
                <a:t>_</a:t>
              </a:r>
              <a:endParaRPr sz="1900"/>
            </a:p>
          </p:txBody>
        </p:sp>
      </p:grpSp>
      <p:grpSp>
        <p:nvGrpSpPr>
          <p:cNvPr id="143" name="Google Shape;143;g35f3f336185_0_12"/>
          <p:cNvGrpSpPr/>
          <p:nvPr/>
        </p:nvGrpSpPr>
        <p:grpSpPr>
          <a:xfrm>
            <a:off x="4856240" y="3575752"/>
            <a:ext cx="2479471" cy="2313126"/>
            <a:chOff x="3565629" y="2955425"/>
            <a:chExt cx="2012721" cy="1825672"/>
          </a:xfrm>
        </p:grpSpPr>
        <p:grpSp>
          <p:nvGrpSpPr>
            <p:cNvPr id="144" name="Google Shape;144;g35f3f336185_0_12"/>
            <p:cNvGrpSpPr/>
            <p:nvPr/>
          </p:nvGrpSpPr>
          <p:grpSpPr>
            <a:xfrm>
              <a:off x="3565650" y="2955425"/>
              <a:ext cx="2012700" cy="1620300"/>
              <a:chOff x="2940250" y="2993425"/>
              <a:chExt cx="2012700" cy="1620300"/>
            </a:xfrm>
          </p:grpSpPr>
          <p:sp>
            <p:nvSpPr>
              <p:cNvPr id="145" name="Google Shape;145;g35f3f336185_0_12"/>
              <p:cNvSpPr/>
              <p:nvPr/>
            </p:nvSpPr>
            <p:spPr>
              <a:xfrm>
                <a:off x="2940250" y="2993425"/>
                <a:ext cx="2012700" cy="1620300"/>
              </a:xfrm>
              <a:prstGeom prst="roundRect">
                <a:avLst>
                  <a:gd fmla="val 16667" name="adj"/>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146" name="Google Shape;146;g35f3f336185_0_12" title="feedback.png"/>
              <p:cNvPicPr preferRelativeResize="0"/>
              <p:nvPr/>
            </p:nvPicPr>
            <p:blipFill>
              <a:blip r:embed="rId4">
                <a:alphaModFix/>
              </a:blip>
              <a:stretch>
                <a:fillRect/>
              </a:stretch>
            </p:blipFill>
            <p:spPr>
              <a:xfrm>
                <a:off x="3337000" y="3155975"/>
                <a:ext cx="1219200" cy="1219200"/>
              </a:xfrm>
              <a:prstGeom prst="rect">
                <a:avLst/>
              </a:prstGeom>
              <a:noFill/>
              <a:ln>
                <a:noFill/>
              </a:ln>
            </p:spPr>
          </p:pic>
        </p:grpSp>
        <p:sp>
          <p:nvSpPr>
            <p:cNvPr id="147" name="Google Shape;147;g35f3f336185_0_12"/>
            <p:cNvSpPr txBox="1"/>
            <p:nvPr/>
          </p:nvSpPr>
          <p:spPr>
            <a:xfrm>
              <a:off x="3565629" y="4404597"/>
              <a:ext cx="2012700" cy="37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900">
                  <a:solidFill>
                    <a:srgbClr val="810100"/>
                  </a:solidFill>
                  <a:highlight>
                    <a:srgbClr val="F8F3EC"/>
                  </a:highlight>
                  <a:latin typeface="Plus Jakarta Sans Medium"/>
                  <a:ea typeface="Plus Jakarta Sans Medium"/>
                  <a:cs typeface="Plus Jakarta Sans Medium"/>
                  <a:sym typeface="Plus Jakarta Sans Medium"/>
                </a:rPr>
                <a:t> Evaluative</a:t>
              </a:r>
              <a:r>
                <a:rPr lang="en-US" sz="1900">
                  <a:solidFill>
                    <a:srgbClr val="F8F3EC"/>
                  </a:solidFill>
                  <a:highlight>
                    <a:srgbClr val="F8F3EC"/>
                  </a:highlight>
                  <a:latin typeface="Plus Jakarta Sans Medium"/>
                  <a:ea typeface="Plus Jakarta Sans Medium"/>
                  <a:cs typeface="Plus Jakarta Sans Medium"/>
                  <a:sym typeface="Plus Jakarta Sans Medium"/>
                </a:rPr>
                <a:t>_</a:t>
              </a:r>
              <a:endParaRPr sz="1900"/>
            </a:p>
          </p:txBody>
        </p:sp>
      </p:grpSp>
      <p:grpSp>
        <p:nvGrpSpPr>
          <p:cNvPr id="148" name="Google Shape;148;g35f3f336185_0_12"/>
          <p:cNvGrpSpPr/>
          <p:nvPr/>
        </p:nvGrpSpPr>
        <p:grpSpPr>
          <a:xfrm>
            <a:off x="7995975" y="3875452"/>
            <a:ext cx="1843740" cy="1714595"/>
            <a:chOff x="6250075" y="3312290"/>
            <a:chExt cx="1709700" cy="1493810"/>
          </a:xfrm>
        </p:grpSpPr>
        <p:grpSp>
          <p:nvGrpSpPr>
            <p:cNvPr id="149" name="Google Shape;149;g35f3f336185_0_12"/>
            <p:cNvGrpSpPr/>
            <p:nvPr/>
          </p:nvGrpSpPr>
          <p:grpSpPr>
            <a:xfrm>
              <a:off x="6250078" y="3312290"/>
              <a:ext cx="1709587" cy="1230294"/>
              <a:chOff x="5985750" y="2917425"/>
              <a:chExt cx="2012700" cy="1620300"/>
            </a:xfrm>
          </p:grpSpPr>
          <p:sp>
            <p:nvSpPr>
              <p:cNvPr id="150" name="Google Shape;150;g35f3f336185_0_12"/>
              <p:cNvSpPr/>
              <p:nvPr/>
            </p:nvSpPr>
            <p:spPr>
              <a:xfrm>
                <a:off x="5985750" y="2917425"/>
                <a:ext cx="2012700" cy="1620300"/>
              </a:xfrm>
              <a:prstGeom prst="roundRect">
                <a:avLst>
                  <a:gd fmla="val 16667" name="adj"/>
                </a:avLst>
              </a:prstGeom>
              <a:noFill/>
              <a:ln cap="flat" cmpd="sng" w="9525">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151" name="Google Shape;151;g35f3f336185_0_12" title="goals.png"/>
              <p:cNvPicPr preferRelativeResize="0"/>
              <p:nvPr/>
            </p:nvPicPr>
            <p:blipFill>
              <a:blip r:embed="rId5">
                <a:alphaModFix/>
              </a:blip>
              <a:stretch>
                <a:fillRect/>
              </a:stretch>
            </p:blipFill>
            <p:spPr>
              <a:xfrm>
                <a:off x="6382500" y="3117975"/>
                <a:ext cx="1219200" cy="1219200"/>
              </a:xfrm>
              <a:prstGeom prst="rect">
                <a:avLst/>
              </a:prstGeom>
              <a:noFill/>
              <a:ln>
                <a:noFill/>
              </a:ln>
            </p:spPr>
          </p:pic>
        </p:grpSp>
        <p:sp>
          <p:nvSpPr>
            <p:cNvPr id="152" name="Google Shape;152;g35f3f336185_0_12"/>
            <p:cNvSpPr txBox="1"/>
            <p:nvPr/>
          </p:nvSpPr>
          <p:spPr>
            <a:xfrm>
              <a:off x="6250075" y="4390300"/>
              <a:ext cx="1709700" cy="4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900">
                  <a:solidFill>
                    <a:srgbClr val="810100"/>
                  </a:solidFill>
                  <a:highlight>
                    <a:srgbClr val="F8F3EC"/>
                  </a:highlight>
                  <a:latin typeface="Plus Jakarta Sans Medium"/>
                  <a:ea typeface="Plus Jakarta Sans Medium"/>
                  <a:cs typeface="Plus Jakarta Sans Medium"/>
                  <a:sym typeface="Plus Jakarta Sans Medium"/>
                </a:rPr>
                <a:t> Process</a:t>
              </a:r>
              <a:r>
                <a:rPr lang="en-US" sz="1900">
                  <a:solidFill>
                    <a:srgbClr val="F8F3EC"/>
                  </a:solidFill>
                  <a:highlight>
                    <a:srgbClr val="F8F3EC"/>
                  </a:highlight>
                  <a:latin typeface="Plus Jakarta Sans Medium"/>
                  <a:ea typeface="Plus Jakarta Sans Medium"/>
                  <a:cs typeface="Plus Jakarta Sans Medium"/>
                  <a:sym typeface="Plus Jakarta Sans Medium"/>
                </a:rPr>
                <a:t>_</a:t>
              </a:r>
              <a:endParaRPr sz="1900"/>
            </a:p>
          </p:txBody>
        </p:sp>
      </p:grpSp>
      <p:sp>
        <p:nvSpPr>
          <p:cNvPr id="153" name="Google Shape;153;g35f3f336185_0_12"/>
          <p:cNvSpPr txBox="1"/>
          <p:nvPr>
            <p:ph idx="12" type="sldNum"/>
          </p:nvPr>
        </p:nvSpPr>
        <p:spPr>
          <a:xfrm>
            <a:off x="9986480" y="6461689"/>
            <a:ext cx="1367400" cy="365100"/>
          </a:xfrm>
          <a:prstGeom prst="rect">
            <a:avLst/>
          </a:prstGeom>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lang="en-US" sz="2000">
                <a:solidFill>
                  <a:schemeClr val="dk1"/>
                </a:solidFill>
              </a:rPr>
              <a:t>‹#›</a:t>
            </a:fld>
            <a:endParaRPr sz="2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5f3f336185_0_34"/>
          <p:cNvSpPr/>
          <p:nvPr/>
        </p:nvSpPr>
        <p:spPr>
          <a:xfrm>
            <a:off x="436925" y="1074726"/>
            <a:ext cx="11250600" cy="1008900"/>
          </a:xfrm>
          <a:prstGeom prst="roundRect">
            <a:avLst>
              <a:gd fmla="val 37721" name="adj"/>
            </a:avLst>
          </a:prstGeom>
          <a:solidFill>
            <a:srgbClr val="FFD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rgbClr val="810100"/>
                </a:solidFill>
                <a:highlight>
                  <a:srgbClr val="F8F3EC"/>
                </a:highlight>
                <a:latin typeface="Inter"/>
                <a:ea typeface="Inter"/>
                <a:cs typeface="Inter"/>
                <a:sym typeface="Inter"/>
              </a:rPr>
              <a:t> Initial Plan</a:t>
            </a:r>
            <a:endParaRPr>
              <a:latin typeface="Inter"/>
              <a:ea typeface="Inter"/>
              <a:cs typeface="Inter"/>
              <a:sym typeface="Inter"/>
            </a:endParaRPr>
          </a:p>
        </p:txBody>
      </p:sp>
      <p:sp>
        <p:nvSpPr>
          <p:cNvPr id="160" name="Google Shape;160;g35f3f336185_0_34"/>
          <p:cNvSpPr/>
          <p:nvPr/>
        </p:nvSpPr>
        <p:spPr>
          <a:xfrm rot="-5400000">
            <a:off x="1220250" y="553326"/>
            <a:ext cx="752400" cy="2032200"/>
          </a:xfrm>
          <a:prstGeom prst="round2SameRect">
            <a:avLst>
              <a:gd fmla="val 36299" name="adj1"/>
              <a:gd fmla="val 0" name="adj2"/>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161" name="Google Shape;161;g35f3f336185_0_34"/>
          <p:cNvSpPr txBox="1"/>
          <p:nvPr/>
        </p:nvSpPr>
        <p:spPr>
          <a:xfrm>
            <a:off x="228600" y="330900"/>
            <a:ext cx="111072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3600">
                <a:solidFill>
                  <a:schemeClr val="dk1"/>
                </a:solidFill>
                <a:latin typeface="Plus Jakarta Sans Medium"/>
                <a:ea typeface="Plus Jakarta Sans Medium"/>
                <a:cs typeface="Plus Jakarta Sans Medium"/>
                <a:sym typeface="Plus Jakarta Sans Medium"/>
              </a:rPr>
              <a:t>Getting Started with  First Steps</a:t>
            </a:r>
            <a:endParaRPr sz="3600">
              <a:solidFill>
                <a:srgbClr val="F8F3EC"/>
              </a:solidFill>
              <a:highlight>
                <a:srgbClr val="F8F3EC"/>
              </a:highlight>
              <a:latin typeface="Plus Jakarta Sans Medium"/>
              <a:ea typeface="Plus Jakarta Sans Medium"/>
              <a:cs typeface="Plus Jakarta Sans Medium"/>
              <a:sym typeface="Plus Jakarta Sans Medium"/>
            </a:endParaRPr>
          </a:p>
        </p:txBody>
      </p:sp>
      <p:sp>
        <p:nvSpPr>
          <p:cNvPr id="162" name="Google Shape;162;g35f3f336185_0_34"/>
          <p:cNvSpPr txBox="1"/>
          <p:nvPr/>
        </p:nvSpPr>
        <p:spPr>
          <a:xfrm>
            <a:off x="896825" y="2253850"/>
            <a:ext cx="10790700" cy="3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chemeClr val="dk1"/>
                </a:solidFill>
                <a:latin typeface="Plus Jakarta Sans Medium"/>
                <a:ea typeface="Plus Jakarta Sans Medium"/>
                <a:cs typeface="Plus Jakarta Sans Medium"/>
                <a:sym typeface="Plus Jakarta Sans Medium"/>
              </a:rPr>
              <a:t>1. Define clearly what parameters we are evaluating a job list’s status on</a:t>
            </a:r>
            <a:endParaRPr sz="2200">
              <a:solidFill>
                <a:schemeClr val="dk1"/>
              </a:solidFill>
              <a:latin typeface="Plus Jakarta Sans Medium"/>
              <a:ea typeface="Plus Jakarta Sans Medium"/>
              <a:cs typeface="Plus Jakarta Sans Medium"/>
              <a:sym typeface="Plus Jakarta Sans Medium"/>
            </a:endParaRPr>
          </a:p>
          <a:p>
            <a:pPr indent="0" lvl="0" marL="0" rtl="0" algn="l">
              <a:spcBef>
                <a:spcPts val="0"/>
              </a:spcBef>
              <a:spcAft>
                <a:spcPts val="0"/>
              </a:spcAft>
              <a:buNone/>
            </a:pPr>
            <a:r>
              <a:t/>
            </a:r>
            <a:endParaRPr sz="2200">
              <a:solidFill>
                <a:schemeClr val="dk1"/>
              </a:solidFill>
              <a:latin typeface="Plus Jakarta Sans Medium"/>
              <a:ea typeface="Plus Jakarta Sans Medium"/>
              <a:cs typeface="Plus Jakarta Sans Medium"/>
              <a:sym typeface="Plus Jakarta Sans Medium"/>
            </a:endParaRPr>
          </a:p>
          <a:p>
            <a:pPr indent="0" lvl="0" marL="0" rtl="0" algn="l">
              <a:spcBef>
                <a:spcPts val="0"/>
              </a:spcBef>
              <a:spcAft>
                <a:spcPts val="0"/>
              </a:spcAft>
              <a:buNone/>
            </a:pPr>
            <a:r>
              <a:rPr lang="en-US" sz="2200">
                <a:solidFill>
                  <a:schemeClr val="dk1"/>
                </a:solidFill>
                <a:latin typeface="Plus Jakarta Sans Medium"/>
                <a:ea typeface="Plus Jakarta Sans Medium"/>
                <a:cs typeface="Plus Jakarta Sans Medium"/>
                <a:sym typeface="Plus Jakarta Sans Medium"/>
              </a:rPr>
              <a:t>2. Create tools to extract data about the job attributes</a:t>
            </a:r>
            <a:endParaRPr sz="2200">
              <a:solidFill>
                <a:schemeClr val="dk1"/>
              </a:solidFill>
              <a:latin typeface="Plus Jakarta Sans Medium"/>
              <a:ea typeface="Plus Jakarta Sans Medium"/>
              <a:cs typeface="Plus Jakarta Sans Medium"/>
              <a:sym typeface="Plus Jakarta Sans Medium"/>
            </a:endParaRPr>
          </a:p>
          <a:p>
            <a:pPr indent="0" lvl="0" marL="0" rtl="0" algn="l">
              <a:spcBef>
                <a:spcPts val="0"/>
              </a:spcBef>
              <a:spcAft>
                <a:spcPts val="0"/>
              </a:spcAft>
              <a:buNone/>
            </a:pPr>
            <a:r>
              <a:t/>
            </a:r>
            <a:endParaRPr sz="2200">
              <a:solidFill>
                <a:schemeClr val="dk1"/>
              </a:solidFill>
              <a:latin typeface="Plus Jakarta Sans Medium"/>
              <a:ea typeface="Plus Jakarta Sans Medium"/>
              <a:cs typeface="Plus Jakarta Sans Medium"/>
              <a:sym typeface="Plus Jakarta Sans Medium"/>
            </a:endParaRPr>
          </a:p>
          <a:p>
            <a:pPr indent="0" lvl="0" marL="0" rtl="0" algn="l">
              <a:spcBef>
                <a:spcPts val="0"/>
              </a:spcBef>
              <a:spcAft>
                <a:spcPts val="0"/>
              </a:spcAft>
              <a:buNone/>
            </a:pPr>
            <a:r>
              <a:rPr lang="en-US" sz="2200">
                <a:solidFill>
                  <a:schemeClr val="dk1"/>
                </a:solidFill>
                <a:latin typeface="Plus Jakarta Sans Medium"/>
                <a:ea typeface="Plus Jakarta Sans Medium"/>
                <a:cs typeface="Plus Jakarta Sans Medium"/>
                <a:sym typeface="Plus Jakarta Sans Medium"/>
              </a:rPr>
              <a:t>3. Analyse previous jobs and identify statistics are important to the researcher</a:t>
            </a:r>
            <a:endParaRPr sz="2200">
              <a:solidFill>
                <a:schemeClr val="dk1"/>
              </a:solidFill>
              <a:latin typeface="Plus Jakarta Sans Medium"/>
              <a:ea typeface="Plus Jakarta Sans Medium"/>
              <a:cs typeface="Plus Jakarta Sans Medium"/>
              <a:sym typeface="Plus Jakarta Sans Medium"/>
            </a:endParaRPr>
          </a:p>
          <a:p>
            <a:pPr indent="0" lvl="0" marL="0" rtl="0" algn="l">
              <a:spcBef>
                <a:spcPts val="0"/>
              </a:spcBef>
              <a:spcAft>
                <a:spcPts val="0"/>
              </a:spcAft>
              <a:buNone/>
            </a:pPr>
            <a:r>
              <a:t/>
            </a:r>
            <a:endParaRPr sz="2200">
              <a:solidFill>
                <a:schemeClr val="dk1"/>
              </a:solidFill>
              <a:latin typeface="Plus Jakarta Sans Medium"/>
              <a:ea typeface="Plus Jakarta Sans Medium"/>
              <a:cs typeface="Plus Jakarta Sans Medium"/>
              <a:sym typeface="Plus Jakarta Sans Medium"/>
            </a:endParaRPr>
          </a:p>
          <a:p>
            <a:pPr indent="0" lvl="0" marL="0" rtl="0" algn="l">
              <a:spcBef>
                <a:spcPts val="0"/>
              </a:spcBef>
              <a:spcAft>
                <a:spcPts val="0"/>
              </a:spcAft>
              <a:buNone/>
            </a:pPr>
            <a:r>
              <a:rPr lang="en-US" sz="2200">
                <a:solidFill>
                  <a:schemeClr val="dk1"/>
                </a:solidFill>
                <a:latin typeface="Plus Jakarta Sans Medium"/>
                <a:ea typeface="Plus Jakarta Sans Medium"/>
                <a:cs typeface="Plus Jakarta Sans Medium"/>
                <a:sym typeface="Plus Jakarta Sans Medium"/>
              </a:rPr>
              <a:t>4. Define the best way to form a deliverable </a:t>
            </a:r>
            <a:endParaRPr sz="2200">
              <a:solidFill>
                <a:schemeClr val="dk1"/>
              </a:solidFill>
              <a:latin typeface="Plus Jakarta Sans Medium"/>
              <a:ea typeface="Plus Jakarta Sans Medium"/>
              <a:cs typeface="Plus Jakarta Sans Medium"/>
              <a:sym typeface="Plus Jakarta Sans Medium"/>
            </a:endParaRPr>
          </a:p>
        </p:txBody>
      </p:sp>
      <p:sp>
        <p:nvSpPr>
          <p:cNvPr id="163" name="Google Shape;163;g35f3f336185_0_34"/>
          <p:cNvSpPr txBox="1"/>
          <p:nvPr/>
        </p:nvSpPr>
        <p:spPr>
          <a:xfrm>
            <a:off x="2763725" y="1202697"/>
            <a:ext cx="3825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810100"/>
                </a:solidFill>
                <a:latin typeface="Inter"/>
                <a:ea typeface="Inter"/>
                <a:cs typeface="Inter"/>
                <a:sym typeface="Inter"/>
              </a:rPr>
              <a:t>Identify key metrics we can use to evaluate the status of a job list</a:t>
            </a:r>
            <a:endParaRPr sz="1800">
              <a:solidFill>
                <a:srgbClr val="810100"/>
              </a:solidFill>
              <a:latin typeface="Inter"/>
              <a:ea typeface="Inter"/>
              <a:cs typeface="Inter"/>
              <a:sym typeface="Inter"/>
            </a:endParaRPr>
          </a:p>
          <a:p>
            <a:pPr indent="0" lvl="0" marL="0" rtl="0" algn="l">
              <a:spcBef>
                <a:spcPts val="0"/>
              </a:spcBef>
              <a:spcAft>
                <a:spcPts val="0"/>
              </a:spcAft>
              <a:buNone/>
            </a:pPr>
            <a:r>
              <a:t/>
            </a:r>
            <a:endParaRPr sz="1800">
              <a:solidFill>
                <a:srgbClr val="810100"/>
              </a:solidFill>
              <a:latin typeface="Inter"/>
              <a:ea typeface="Inter"/>
              <a:cs typeface="Inter"/>
              <a:sym typeface="Inter"/>
            </a:endParaRPr>
          </a:p>
        </p:txBody>
      </p:sp>
      <p:sp>
        <p:nvSpPr>
          <p:cNvPr id="164" name="Google Shape;164;g35f3f336185_0_34"/>
          <p:cNvSpPr txBox="1"/>
          <p:nvPr/>
        </p:nvSpPr>
        <p:spPr>
          <a:xfrm>
            <a:off x="6739901" y="1202700"/>
            <a:ext cx="4465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810100"/>
                </a:solidFill>
                <a:latin typeface="Inter"/>
                <a:ea typeface="Inter"/>
                <a:cs typeface="Inter"/>
                <a:sym typeface="Inter"/>
              </a:rPr>
              <a:t>Understand what does a workflow doing “good”, “maybe” and “bad” mean</a:t>
            </a:r>
            <a:endParaRPr sz="1800">
              <a:solidFill>
                <a:srgbClr val="810100"/>
              </a:solidFill>
              <a:latin typeface="Inter"/>
              <a:ea typeface="Inter"/>
              <a:cs typeface="Inter"/>
              <a:sym typeface="Inter"/>
            </a:endParaRPr>
          </a:p>
        </p:txBody>
      </p:sp>
      <p:sp>
        <p:nvSpPr>
          <p:cNvPr id="165" name="Google Shape;165;g35f3f336185_0_34"/>
          <p:cNvSpPr txBox="1"/>
          <p:nvPr/>
        </p:nvSpPr>
        <p:spPr>
          <a:xfrm>
            <a:off x="777591" y="1352100"/>
            <a:ext cx="1637700" cy="4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solidFill>
                  <a:srgbClr val="B82D2D"/>
                </a:solidFill>
                <a:latin typeface="Inter"/>
                <a:ea typeface="Inter"/>
                <a:cs typeface="Inter"/>
                <a:sym typeface="Inter"/>
              </a:rPr>
              <a:t>Targets:</a:t>
            </a:r>
            <a:endParaRPr b="1" sz="1700">
              <a:solidFill>
                <a:srgbClr val="B82D2D"/>
              </a:solidFill>
              <a:latin typeface="Inter"/>
              <a:ea typeface="Inter"/>
              <a:cs typeface="Inter"/>
              <a:sym typeface="Inter"/>
            </a:endParaRPr>
          </a:p>
        </p:txBody>
      </p:sp>
      <p:sp>
        <p:nvSpPr>
          <p:cNvPr id="166" name="Google Shape;166;g35f3f336185_0_34"/>
          <p:cNvSpPr/>
          <p:nvPr/>
        </p:nvSpPr>
        <p:spPr>
          <a:xfrm>
            <a:off x="2751000" y="5270150"/>
            <a:ext cx="6062400" cy="554100"/>
          </a:xfrm>
          <a:prstGeom prst="roundRect">
            <a:avLst>
              <a:gd fmla="val 37721" name="adj"/>
            </a:avLst>
          </a:prstGeom>
          <a:solidFill>
            <a:srgbClr val="FFD9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rgbClr val="810100"/>
                </a:solidFill>
                <a:latin typeface="Plus Jakarta Sans SemiBold"/>
                <a:ea typeface="Plus Jakarta Sans SemiBold"/>
                <a:cs typeface="Plus Jakarta Sans SemiBold"/>
                <a:sym typeface="Plus Jakarta Sans SemiBold"/>
              </a:rPr>
              <a:t>We want your input!</a:t>
            </a:r>
            <a:endParaRPr sz="1600">
              <a:latin typeface="Plus Jakarta Sans SemiBold"/>
              <a:ea typeface="Plus Jakarta Sans SemiBold"/>
              <a:cs typeface="Plus Jakarta Sans SemiBold"/>
              <a:sym typeface="Plus Jakarta Sans SemiBold"/>
            </a:endParaRPr>
          </a:p>
        </p:txBody>
      </p:sp>
      <p:sp>
        <p:nvSpPr>
          <p:cNvPr id="167" name="Google Shape;167;g35f3f336185_0_34"/>
          <p:cNvSpPr txBox="1"/>
          <p:nvPr>
            <p:ph idx="12" type="sldNum"/>
          </p:nvPr>
        </p:nvSpPr>
        <p:spPr>
          <a:xfrm>
            <a:off x="9986480" y="6461689"/>
            <a:ext cx="1367400" cy="365100"/>
          </a:xfrm>
          <a:prstGeom prst="rect">
            <a:avLst/>
          </a:prstGeom>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lang="en-US" sz="2000">
                <a:solidFill>
                  <a:schemeClr val="dk1"/>
                </a:solidFill>
              </a:rPr>
              <a:t>‹#›</a:t>
            </a:fld>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5ef8453e70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Acknowledgements</a:t>
            </a:r>
            <a:endParaRPr/>
          </a:p>
        </p:txBody>
      </p:sp>
      <p:sp>
        <p:nvSpPr>
          <p:cNvPr id="174" name="Google Shape;174;g35ef8453e70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US">
                <a:latin typeface="Helvetica Neue Light"/>
                <a:ea typeface="Helvetica Neue Light"/>
                <a:cs typeface="Helvetica Neue Light"/>
                <a:sym typeface="Helvetica Neue Light"/>
              </a:rPr>
              <a:t>This material is based upon work supported by the National Science Foundation under Grant No. 2030508. Any opinions, findings, and conclusions or recommendations expressed in this material are those of the author(s) and do not necessarily reflect the views of the National Science Foundation.</a:t>
            </a:r>
            <a:endParaRPr/>
          </a:p>
        </p:txBody>
      </p:sp>
      <p:sp>
        <p:nvSpPr>
          <p:cNvPr id="175" name="Google Shape;175;g35ef8453e70_0_0"/>
          <p:cNvSpPr txBox="1"/>
          <p:nvPr>
            <p:ph idx="12" type="sldNum"/>
          </p:nvPr>
        </p:nvSpPr>
        <p:spPr>
          <a:xfrm>
            <a:off x="9986480" y="6461689"/>
            <a:ext cx="1367400" cy="365100"/>
          </a:xfrm>
          <a:prstGeom prst="rect">
            <a:avLst/>
          </a:prstGeom>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lang="en-US" sz="2000">
                <a:solidFill>
                  <a:schemeClr val="dk1"/>
                </a:solidFill>
              </a:rPr>
              <a:t>‹#›</a:t>
            </a:fld>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2024-07-03T18:54:02Z</dcterms:created>
  <dc:creator>Lock, Cannon</dc:creator>
</cp:coreProperties>
</file>