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 autoCompressPictures="0">
  <p:sldMasterIdLst>
    <p:sldMasterId id="2147483648" r:id="rId1"/>
  </p:sldMasterIdLst>
  <p:notesMasterIdLst>
    <p:notesMasterId r:id="rId52"/>
  </p:notesMasterIdLst>
  <p:sldIdLst>
    <p:sldId id="256" r:id="rId2"/>
    <p:sldId id="403" r:id="rId3"/>
    <p:sldId id="519" r:id="rId4"/>
    <p:sldId id="522" r:id="rId5"/>
    <p:sldId id="520" r:id="rId6"/>
    <p:sldId id="549" r:id="rId7"/>
    <p:sldId id="550" r:id="rId8"/>
    <p:sldId id="551" r:id="rId9"/>
    <p:sldId id="524" r:id="rId10"/>
    <p:sldId id="552" r:id="rId11"/>
    <p:sldId id="553" r:id="rId12"/>
    <p:sldId id="554" r:id="rId13"/>
    <p:sldId id="560" r:id="rId14"/>
    <p:sldId id="561" r:id="rId15"/>
    <p:sldId id="555" r:id="rId16"/>
    <p:sldId id="556" r:id="rId17"/>
    <p:sldId id="557" r:id="rId18"/>
    <p:sldId id="562" r:id="rId19"/>
    <p:sldId id="558" r:id="rId20"/>
    <p:sldId id="559" r:id="rId21"/>
    <p:sldId id="563" r:id="rId22"/>
    <p:sldId id="564" r:id="rId23"/>
    <p:sldId id="573" r:id="rId24"/>
    <p:sldId id="574" r:id="rId25"/>
    <p:sldId id="570" r:id="rId26"/>
    <p:sldId id="571" r:id="rId27"/>
    <p:sldId id="572" r:id="rId28"/>
    <p:sldId id="508" r:id="rId29"/>
    <p:sldId id="567" r:id="rId30"/>
    <p:sldId id="578" r:id="rId31"/>
    <p:sldId id="580" r:id="rId32"/>
    <p:sldId id="577" r:id="rId33"/>
    <p:sldId id="575" r:id="rId34"/>
    <p:sldId id="576" r:id="rId35"/>
    <p:sldId id="581" r:id="rId36"/>
    <p:sldId id="582" r:id="rId37"/>
    <p:sldId id="583" r:id="rId38"/>
    <p:sldId id="568" r:id="rId39"/>
    <p:sldId id="569" r:id="rId40"/>
    <p:sldId id="585" r:id="rId41"/>
    <p:sldId id="528" r:id="rId42"/>
    <p:sldId id="538" r:id="rId43"/>
    <p:sldId id="355" r:id="rId44"/>
    <p:sldId id="328" r:id="rId45"/>
    <p:sldId id="587" r:id="rId46"/>
    <p:sldId id="490" r:id="rId47"/>
    <p:sldId id="402" r:id="rId48"/>
    <p:sldId id="346" r:id="rId49"/>
    <p:sldId id="457" r:id="rId50"/>
    <p:sldId id="455" r:id="rId51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432FF"/>
    <a:srgbClr val="945200"/>
    <a:srgbClr val="FFF2CC"/>
    <a:srgbClr val="FFFF00"/>
    <a:srgbClr val="F2F2F2"/>
    <a:srgbClr val="9ABF00"/>
    <a:srgbClr val="FFFC00"/>
    <a:srgbClr val="941100"/>
    <a:srgbClr val="E7E6E6"/>
    <a:srgbClr val="008F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00A15C55-8517-42AA-B614-E9B94910E393}" styleName="Medium Style 2 - Accent 4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4">
              <a:tint val="20000"/>
            </a:schemeClr>
          </a:solidFill>
        </a:fill>
      </a:tcStyle>
    </a:wholeTbl>
    <a:band1H>
      <a:tcStyle>
        <a:tcBdr/>
        <a:fill>
          <a:solidFill>
            <a:schemeClr val="accent4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4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4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4"/>
          </a:solidFill>
        </a:fill>
      </a:tcStyle>
    </a:firstRow>
  </a:tblStyle>
  <a:tblStyle styleId="{93296810-A885-4BE3-A3E7-6D5BEEA58F35}" styleName="Medium Style 2 - Accent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21E4AEA4-8DFA-4A89-87EB-49C32662AFE0}" styleName="Medium Style 2 - Accent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2">
              <a:tint val="20000"/>
            </a:schemeClr>
          </a:solidFill>
        </a:fill>
      </a:tcStyle>
    </a:wholeTbl>
    <a:band1H>
      <a:tcStyle>
        <a:tcBdr/>
        <a:fill>
          <a:solidFill>
            <a:schemeClr val="accent2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2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2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2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2"/>
          </a:solidFill>
        </a:fill>
      </a:tcStyle>
    </a:firstRow>
  </a:tblStyle>
  <a:tblStyle styleId="{5940675A-B579-460E-94D1-54222C63F5DA}" styleName="No Style, Table Grid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  <a:tblStyle styleId="{2D5ABB26-0587-4C30-8999-92F81FD0307C}" styleName="No Style, No Grid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  <a:tblStyle styleId="{9DCAF9ED-07DC-4A11-8D7F-57B35C25682E}" styleName="Medium Style 1 - Accent 2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2"/>
              </a:solidFill>
            </a:ln>
          </a:left>
          <a:right>
            <a:ln w="12700" cmpd="sng">
              <a:solidFill>
                <a:schemeClr val="accent2"/>
              </a:solidFill>
            </a:ln>
          </a:right>
          <a:top>
            <a:ln w="12700" cmpd="sng">
              <a:solidFill>
                <a:schemeClr val="accent2"/>
              </a:solidFill>
            </a:ln>
          </a:top>
          <a:bottom>
            <a:ln w="12700" cmpd="sng">
              <a:solidFill>
                <a:schemeClr val="accent2"/>
              </a:solidFill>
            </a:ln>
          </a:bottom>
          <a:insideH>
            <a:ln w="12700" cmpd="sng">
              <a:solidFill>
                <a:schemeClr val="accent2"/>
              </a:solidFill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accent2">
              <a:tint val="20000"/>
            </a:schemeClr>
          </a:solidFill>
        </a:fill>
      </a:tcStyle>
    </a:band1H>
    <a:band1V>
      <a:tcStyle>
        <a:tcBdr/>
        <a:fill>
          <a:solidFill>
            <a:schemeClr val="accent2">
              <a:tint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2"/>
              </a:solidFill>
            </a:ln>
          </a:top>
        </a:tcBdr>
        <a:fill>
          <a:solidFill>
            <a:schemeClr val="lt1"/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2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4774"/>
    <p:restoredTop sz="89577"/>
  </p:normalViewPr>
  <p:slideViewPr>
    <p:cSldViewPr snapToGrid="0" snapToObjects="1">
      <p:cViewPr varScale="1">
        <p:scale>
          <a:sx n="110" d="100"/>
          <a:sy n="110" d="100"/>
        </p:scale>
        <p:origin x="680" y="176"/>
      </p:cViewPr>
      <p:guideLst/>
    </p:cSldViewPr>
  </p:slideViewPr>
  <p:outlineViewPr>
    <p:cViewPr>
      <p:scale>
        <a:sx n="33" d="100"/>
        <a:sy n="33" d="100"/>
      </p:scale>
      <p:origin x="0" y="-7200"/>
    </p:cViewPr>
  </p:outlineViewPr>
  <p:notesTextViewPr>
    <p:cViewPr>
      <p:scale>
        <a:sx n="1" d="1"/>
        <a:sy n="1" d="1"/>
      </p:scale>
      <p:origin x="0" y="0"/>
    </p:cViewPr>
  </p:notesTextViewPr>
  <p:sorterViewPr>
    <p:cViewPr>
      <p:scale>
        <a:sx n="80" d="100"/>
        <a:sy n="80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slide" Target="slides/slide49.xml"/><Relationship Id="rId55" Type="http://schemas.openxmlformats.org/officeDocument/2006/relationships/theme" Target="theme/theme1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tableStyles" Target="tableStyles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94C652E3-388D-1D4D-AC01-A073970F4122}" type="datetimeFigureOut">
              <a:rPr lang="en-US" smtClean="0"/>
              <a:t>4/12/23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9D8553E-7526-8345-9322-F15EA72CF04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214784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9D8553E-7526-8345-9322-F15EA72CF041}" type="slidenum">
              <a:rPr lang="en-US" smtClean="0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33080279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19D8553E-7526-8345-9322-F15EA72CF041}" type="slidenum">
              <a:rPr lang="en-US" smtClean="0"/>
              <a:t>26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77168724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>
            <a:extLst>
              <a:ext uri="{FF2B5EF4-FFF2-40B4-BE49-F238E27FC236}">
                <a16:creationId xmlns:a16="http://schemas.microsoft.com/office/drawing/2014/main" id="{9F29B772-1013-1343-9377-EFFB612162F3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GB"/>
              <a:t>Click to edit Master subtitle style</a:t>
            </a:r>
            <a:endParaRPr lang="en-US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667839B-C392-4742-B180-600ADF72CAE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46E6077-11D5-9149-ACBB-036D0DC36B3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TAC-HEP: 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77B22F9-1E6B-954B-AFEA-2D8B27CD27D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t>‹#›</a:t>
            </a:fld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614876EB-58AA-5544-9609-EA28F5540863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060936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GB" dirty="0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225721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439E23E-3784-7E41-9A4A-39886C23FE3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16640" y="210112"/>
            <a:ext cx="10143218" cy="820348"/>
          </a:xfrm>
        </p:spPr>
        <p:txBody>
          <a:bodyPr anchor="ctr"/>
          <a:lstStyle>
            <a:lvl1pPr>
              <a:defRPr>
                <a:solidFill>
                  <a:srgbClr val="941100"/>
                </a:solidFill>
                <a:latin typeface="+mj-lt"/>
              </a:defRPr>
            </a:lvl1pPr>
          </a:lstStyle>
          <a:p>
            <a:r>
              <a:rPr lang="en-GB" dirty="0"/>
              <a:t>Click to edit Master title style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26F56EA-2722-5644-B315-AE79C768B05E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>
                <a:solidFill>
                  <a:schemeClr val="bg2">
                    <a:lumMod val="25000"/>
                  </a:schemeClr>
                </a:solidFill>
              </a:defRPr>
            </a:lvl1pPr>
            <a:lvl2pPr>
              <a:defRPr>
                <a:solidFill>
                  <a:schemeClr val="bg2">
                    <a:lumMod val="25000"/>
                  </a:schemeClr>
                </a:solidFill>
              </a:defRPr>
            </a:lvl2pPr>
            <a:lvl3pPr>
              <a:defRPr>
                <a:solidFill>
                  <a:schemeClr val="bg2">
                    <a:lumMod val="25000"/>
                  </a:schemeClr>
                </a:solidFill>
              </a:defRPr>
            </a:lvl3pPr>
            <a:lvl4pPr>
              <a:defRPr>
                <a:solidFill>
                  <a:schemeClr val="bg2">
                    <a:lumMod val="25000"/>
                  </a:schemeClr>
                </a:solidFill>
              </a:defRPr>
            </a:lvl4pPr>
            <a:lvl5pPr>
              <a:defRPr>
                <a:solidFill>
                  <a:schemeClr val="bg2">
                    <a:lumMod val="25000"/>
                  </a:schemeClr>
                </a:solidFill>
              </a:defRPr>
            </a:lvl5pPr>
          </a:lstStyle>
          <a:p>
            <a:pPr lvl="0"/>
            <a:r>
              <a:rPr lang="en-GB" dirty="0"/>
              <a:t>Click to edit Master text styles</a:t>
            </a:r>
          </a:p>
          <a:p>
            <a:pPr lvl="1"/>
            <a:r>
              <a:rPr lang="en-GB" dirty="0"/>
              <a:t>Second level</a:t>
            </a:r>
          </a:p>
          <a:p>
            <a:pPr lvl="2"/>
            <a:r>
              <a:rPr lang="en-GB" dirty="0"/>
              <a:t>Third level</a:t>
            </a:r>
          </a:p>
          <a:p>
            <a:pPr lvl="3"/>
            <a:r>
              <a:rPr lang="en-GB" dirty="0"/>
              <a:t>Fourth level</a:t>
            </a:r>
          </a:p>
          <a:p>
            <a:pPr lvl="4"/>
            <a:r>
              <a:rPr lang="en-GB" dirty="0"/>
              <a:t>Fifth level</a:t>
            </a:r>
            <a:endParaRPr lang="en-US" dirty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01DED48-DAE4-7347-A9B2-DABB8D56DE2E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8311280" y="6550027"/>
            <a:ext cx="2743200" cy="365125"/>
          </a:xfrm>
          <a:ln>
            <a:noFill/>
          </a:ln>
        </p:spPr>
        <p:txBody>
          <a:bodyPr/>
          <a:lstStyle>
            <a:lvl1pPr>
              <a:defRPr sz="1400">
                <a:solidFill>
                  <a:schemeClr val="accent2">
                    <a:lumMod val="50000"/>
                  </a:schemeClr>
                </a:solidFill>
              </a:defRPr>
            </a:lvl1pPr>
          </a:lstStyle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37C3009-D39B-9645-8977-EF0D4CECF5F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71468" y="6535739"/>
            <a:ext cx="7770242" cy="365125"/>
          </a:xfrm>
          <a:ln>
            <a:noFill/>
          </a:ln>
        </p:spPr>
        <p:txBody>
          <a:bodyPr/>
          <a:lstStyle>
            <a:lvl1pPr>
              <a:defRPr sz="1400">
                <a:solidFill>
                  <a:schemeClr val="accent2">
                    <a:lumMod val="50000"/>
                  </a:schemeClr>
                </a:solidFill>
              </a:defRPr>
            </a:lvl1pPr>
          </a:lstStyle>
          <a:p>
            <a:r>
              <a:rPr lang="en-US" b="1"/>
              <a:t>TAC-HEP: </a:t>
            </a:r>
            <a:r>
              <a:rPr lang="en-US"/>
              <a:t>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BD9550B-BE02-B84F-BE3F-99F00B054E4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ln>
            <a:noFill/>
          </a:ln>
        </p:spPr>
        <p:txBody>
          <a:bodyPr/>
          <a:lstStyle>
            <a:lvl1pPr>
              <a:defRPr sz="1400">
                <a:solidFill>
                  <a:schemeClr val="accent2">
                    <a:lumMod val="50000"/>
                  </a:schemeClr>
                </a:solidFill>
              </a:defRPr>
            </a:lvl1pPr>
          </a:lstStyle>
          <a:p>
            <a:fld id="{75039FF2-85C3-014B-8492-97288EEAA620}" type="slidenum">
              <a:rPr lang="en-US" smtClean="0"/>
              <a:pPr/>
              <a:t>‹#›</a:t>
            </a:fld>
            <a:endParaRPr lang="en-US"/>
          </a:p>
        </p:txBody>
      </p:sp>
      <p:cxnSp>
        <p:nvCxnSpPr>
          <p:cNvPr id="8" name="Straight Connector 7">
            <a:extLst>
              <a:ext uri="{FF2B5EF4-FFF2-40B4-BE49-F238E27FC236}">
                <a16:creationId xmlns:a16="http://schemas.microsoft.com/office/drawing/2014/main" id="{36857151-F36D-524B-8C89-2FBC9607F498}"/>
              </a:ext>
            </a:extLst>
          </p:cNvPr>
          <p:cNvCxnSpPr>
            <a:cxnSpLocks/>
          </p:cNvCxnSpPr>
          <p:nvPr userDrawn="1"/>
        </p:nvCxnSpPr>
        <p:spPr>
          <a:xfrm>
            <a:off x="157164" y="971354"/>
            <a:ext cx="10872786" cy="0"/>
          </a:xfrm>
          <a:prstGeom prst="line">
            <a:avLst/>
          </a:prstGeom>
          <a:ln w="57150">
            <a:solidFill>
              <a:schemeClr val="accent2">
                <a:lumMod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9" name="Rectangle 8">
            <a:extLst>
              <a:ext uri="{FF2B5EF4-FFF2-40B4-BE49-F238E27FC236}">
                <a16:creationId xmlns:a16="http://schemas.microsoft.com/office/drawing/2014/main" id="{B58E43E6-3A94-5148-BC48-65BE6D4943D2}"/>
              </a:ext>
            </a:extLst>
          </p:cNvPr>
          <p:cNvSpPr/>
          <p:nvPr userDrawn="1"/>
        </p:nvSpPr>
        <p:spPr>
          <a:xfrm>
            <a:off x="271468" y="0"/>
            <a:ext cx="300030" cy="1100131"/>
          </a:xfrm>
          <a:prstGeom prst="rect">
            <a:avLst/>
          </a:prstGeom>
          <a:solidFill>
            <a:srgbClr val="941100"/>
          </a:solidFill>
          <a:ln>
            <a:solidFill>
              <a:srgbClr val="9411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cxnSp>
        <p:nvCxnSpPr>
          <p:cNvPr id="10" name="Straight Connector 9">
            <a:extLst>
              <a:ext uri="{FF2B5EF4-FFF2-40B4-BE49-F238E27FC236}">
                <a16:creationId xmlns:a16="http://schemas.microsoft.com/office/drawing/2014/main" id="{0FE43F37-858E-9844-8392-87135347A6B8}"/>
              </a:ext>
            </a:extLst>
          </p:cNvPr>
          <p:cNvCxnSpPr/>
          <p:nvPr userDrawn="1"/>
        </p:nvCxnSpPr>
        <p:spPr>
          <a:xfrm>
            <a:off x="285749" y="6586230"/>
            <a:ext cx="11532392" cy="0"/>
          </a:xfrm>
          <a:prstGeom prst="line">
            <a:avLst/>
          </a:prstGeom>
          <a:ln w="38100">
            <a:solidFill>
              <a:schemeClr val="accent2">
                <a:lumMod val="50000"/>
              </a:schemeClr>
            </a:solidFill>
            <a:prstDash val="sys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" name="TextBox 10">
            <a:extLst>
              <a:ext uri="{FF2B5EF4-FFF2-40B4-BE49-F238E27FC236}">
                <a16:creationId xmlns:a16="http://schemas.microsoft.com/office/drawing/2014/main" id="{CB75F839-DD0A-6F49-ADAE-D729F0A61F87}"/>
              </a:ext>
            </a:extLst>
          </p:cNvPr>
          <p:cNvSpPr txBox="1"/>
          <p:nvPr userDrawn="1"/>
        </p:nvSpPr>
        <p:spPr>
          <a:xfrm rot="16200000">
            <a:off x="-195115" y="400893"/>
            <a:ext cx="1210167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b="1" dirty="0">
                <a:solidFill>
                  <a:srgbClr val="FFFF00"/>
                </a:solidFill>
              </a:rPr>
              <a:t>TAC-HEP 2023</a:t>
            </a:r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71FF2DC1-9DB4-8249-A4B7-FA0BE218E13B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237210" y="33459"/>
            <a:ext cx="914622" cy="117681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3115728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C1435B4-0FCF-1240-BE36-CB79B690FA8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00304" y="2812444"/>
            <a:ext cx="10044113" cy="1183284"/>
          </a:xfrm>
        </p:spPr>
        <p:txBody>
          <a:bodyPr anchor="b"/>
          <a:lstStyle>
            <a:lvl1pPr>
              <a:defRPr sz="6000">
                <a:solidFill>
                  <a:srgbClr val="941100"/>
                </a:solidFill>
                <a:latin typeface="+mj-lt"/>
              </a:defRPr>
            </a:lvl1pPr>
          </a:lstStyle>
          <a:p>
            <a:r>
              <a:rPr lang="en-GB" dirty="0"/>
              <a:t>Click to edit Master title</a:t>
            </a:r>
            <a:endParaRPr lang="en-US" dirty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CACF986-A04A-9D44-8B83-BC09BE7F9A7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 sz="1400">
                <a:solidFill>
                  <a:schemeClr val="accent2">
                    <a:lumMod val="50000"/>
                  </a:schemeClr>
                </a:solidFill>
              </a:defRPr>
            </a:lvl1pPr>
          </a:lstStyle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A004C49-2987-C24F-AFC5-AE562BA5514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 sz="1400">
                <a:solidFill>
                  <a:schemeClr val="accent2">
                    <a:lumMod val="50000"/>
                  </a:schemeClr>
                </a:solidFill>
              </a:defRPr>
            </a:lvl1pPr>
          </a:lstStyle>
          <a:p>
            <a:r>
              <a:rPr lang="en-US"/>
              <a:t>TAC-HEP: 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4FCE5F3-1106-0F46-8C67-967E10FEBE4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z="1400">
                <a:solidFill>
                  <a:schemeClr val="accent2">
                    <a:lumMod val="50000"/>
                  </a:schemeClr>
                </a:solidFill>
              </a:defRPr>
            </a:lvl1pPr>
          </a:lstStyle>
          <a:p>
            <a:fld id="{75039FF2-85C3-014B-8492-97288EEAA620}" type="slidenum">
              <a:rPr lang="en-US" smtClean="0"/>
              <a:pPr/>
              <a:t>‹#›</a:t>
            </a:fld>
            <a:endParaRPr lang="en-US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3564BAC3-352A-F04E-B27A-AF601662D3D9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237210" y="33459"/>
            <a:ext cx="914622" cy="1176814"/>
          </a:xfrm>
          <a:prstGeom prst="rect">
            <a:avLst/>
          </a:prstGeom>
        </p:spPr>
      </p:pic>
      <p:cxnSp>
        <p:nvCxnSpPr>
          <p:cNvPr id="8" name="Straight Connector 7">
            <a:extLst>
              <a:ext uri="{FF2B5EF4-FFF2-40B4-BE49-F238E27FC236}">
                <a16:creationId xmlns:a16="http://schemas.microsoft.com/office/drawing/2014/main" id="{F93744E5-EE1A-7241-A873-E6BE8AD37AA2}"/>
              </a:ext>
            </a:extLst>
          </p:cNvPr>
          <p:cNvCxnSpPr>
            <a:cxnSpLocks/>
          </p:cNvCxnSpPr>
          <p:nvPr userDrawn="1"/>
        </p:nvCxnSpPr>
        <p:spPr>
          <a:xfrm>
            <a:off x="1004894" y="4171949"/>
            <a:ext cx="10872786" cy="0"/>
          </a:xfrm>
          <a:prstGeom prst="line">
            <a:avLst/>
          </a:prstGeom>
          <a:ln w="57150">
            <a:solidFill>
              <a:schemeClr val="accent2">
                <a:lumMod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9" name="Rectangle 8">
            <a:extLst>
              <a:ext uri="{FF2B5EF4-FFF2-40B4-BE49-F238E27FC236}">
                <a16:creationId xmlns:a16="http://schemas.microsoft.com/office/drawing/2014/main" id="{A5994CBE-8B12-4E4A-AD3C-E1313DB89305}"/>
              </a:ext>
            </a:extLst>
          </p:cNvPr>
          <p:cNvSpPr/>
          <p:nvPr userDrawn="1"/>
        </p:nvSpPr>
        <p:spPr>
          <a:xfrm>
            <a:off x="1228725" y="2686051"/>
            <a:ext cx="242886" cy="1680368"/>
          </a:xfrm>
          <a:prstGeom prst="rect">
            <a:avLst/>
          </a:prstGeom>
          <a:solidFill>
            <a:srgbClr val="941100"/>
          </a:solidFill>
          <a:ln>
            <a:solidFill>
              <a:srgbClr val="9411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0A785895-92BF-6843-9ADB-DC269A30EE93}"/>
              </a:ext>
            </a:extLst>
          </p:cNvPr>
          <p:cNvSpPr txBox="1"/>
          <p:nvPr userDrawn="1"/>
        </p:nvSpPr>
        <p:spPr>
          <a:xfrm rot="16200000">
            <a:off x="451854" y="3283427"/>
            <a:ext cx="179662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FFFF00"/>
                </a:solidFill>
              </a:rPr>
              <a:t>TAC-HEP 2023</a:t>
            </a:r>
          </a:p>
        </p:txBody>
      </p:sp>
    </p:spTree>
    <p:extLst>
      <p:ext uri="{BB962C8B-B14F-4D97-AF65-F5344CB8AC3E}">
        <p14:creationId xmlns:p14="http://schemas.microsoft.com/office/powerpoint/2010/main" val="361547112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C1435B4-0FCF-1240-BE36-CB79B690FA8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00304" y="2812444"/>
            <a:ext cx="10044113" cy="1183284"/>
          </a:xfrm>
        </p:spPr>
        <p:txBody>
          <a:bodyPr anchor="b"/>
          <a:lstStyle>
            <a:lvl1pPr>
              <a:defRPr sz="6000">
                <a:solidFill>
                  <a:srgbClr val="941100"/>
                </a:solidFill>
              </a:defRPr>
            </a:lvl1pPr>
          </a:lstStyle>
          <a:p>
            <a:r>
              <a:rPr lang="en-GB" dirty="0"/>
              <a:t>Click to edit Master title</a:t>
            </a:r>
            <a:endParaRPr lang="en-US" dirty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CACF986-A04A-9D44-8B83-BC09BE7F9A7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 sz="1400">
                <a:solidFill>
                  <a:schemeClr val="accent2">
                    <a:lumMod val="50000"/>
                  </a:schemeClr>
                </a:solidFill>
              </a:defRPr>
            </a:lvl1pPr>
          </a:lstStyle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A004C49-2987-C24F-AFC5-AE562BA5514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 sz="1400">
                <a:solidFill>
                  <a:schemeClr val="accent2">
                    <a:lumMod val="50000"/>
                  </a:schemeClr>
                </a:solidFill>
              </a:defRPr>
            </a:lvl1pPr>
          </a:lstStyle>
          <a:p>
            <a:r>
              <a:rPr lang="en-US"/>
              <a:t>TAC-HEP: 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4FCE5F3-1106-0F46-8C67-967E10FEBE4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sz="1400">
                <a:solidFill>
                  <a:schemeClr val="accent2">
                    <a:lumMod val="50000"/>
                  </a:schemeClr>
                </a:solidFill>
              </a:defRPr>
            </a:lvl1pPr>
          </a:lstStyle>
          <a:p>
            <a:fld id="{75039FF2-85C3-014B-8492-97288EEAA620}" type="slidenum">
              <a:rPr lang="en-US" smtClean="0"/>
              <a:pPr/>
              <a:t>‹#›</a:t>
            </a:fld>
            <a:endParaRPr lang="en-US"/>
          </a:p>
        </p:txBody>
      </p:sp>
      <p:cxnSp>
        <p:nvCxnSpPr>
          <p:cNvPr id="8" name="Straight Connector 7">
            <a:extLst>
              <a:ext uri="{FF2B5EF4-FFF2-40B4-BE49-F238E27FC236}">
                <a16:creationId xmlns:a16="http://schemas.microsoft.com/office/drawing/2014/main" id="{F93744E5-EE1A-7241-A873-E6BE8AD37AA2}"/>
              </a:ext>
            </a:extLst>
          </p:cNvPr>
          <p:cNvCxnSpPr>
            <a:cxnSpLocks/>
          </p:cNvCxnSpPr>
          <p:nvPr userDrawn="1"/>
        </p:nvCxnSpPr>
        <p:spPr>
          <a:xfrm>
            <a:off x="1004894" y="4171949"/>
            <a:ext cx="10872786" cy="0"/>
          </a:xfrm>
          <a:prstGeom prst="line">
            <a:avLst/>
          </a:prstGeom>
          <a:ln w="57150">
            <a:solidFill>
              <a:schemeClr val="accent2">
                <a:lumMod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9" name="Rectangle 8">
            <a:extLst>
              <a:ext uri="{FF2B5EF4-FFF2-40B4-BE49-F238E27FC236}">
                <a16:creationId xmlns:a16="http://schemas.microsoft.com/office/drawing/2014/main" id="{A5994CBE-8B12-4E4A-AD3C-E1313DB89305}"/>
              </a:ext>
            </a:extLst>
          </p:cNvPr>
          <p:cNvSpPr/>
          <p:nvPr userDrawn="1"/>
        </p:nvSpPr>
        <p:spPr>
          <a:xfrm>
            <a:off x="1228725" y="2686051"/>
            <a:ext cx="242886" cy="1680368"/>
          </a:xfrm>
          <a:prstGeom prst="rect">
            <a:avLst/>
          </a:prstGeom>
          <a:solidFill>
            <a:srgbClr val="941100"/>
          </a:solidFill>
          <a:ln>
            <a:solidFill>
              <a:srgbClr val="9411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FB2E6C3D-E7B0-1D40-9F2D-C802E32F49E3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237210" y="33459"/>
            <a:ext cx="914622" cy="1176814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3EF75888-FBF2-6EFC-AEF8-53E9474DEF37}"/>
              </a:ext>
            </a:extLst>
          </p:cNvPr>
          <p:cNvSpPr txBox="1"/>
          <p:nvPr userDrawn="1"/>
        </p:nvSpPr>
        <p:spPr>
          <a:xfrm rot="16200000">
            <a:off x="451854" y="3283427"/>
            <a:ext cx="179662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FFFF00"/>
                </a:solidFill>
              </a:rPr>
              <a:t>TAC-HEP 2023</a:t>
            </a:r>
          </a:p>
        </p:txBody>
      </p:sp>
    </p:spTree>
    <p:extLst>
      <p:ext uri="{BB962C8B-B14F-4D97-AF65-F5344CB8AC3E}">
        <p14:creationId xmlns:p14="http://schemas.microsoft.com/office/powerpoint/2010/main" val="150917083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F290689-CD1D-DB44-A5B6-1A0B65F1948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98EC302-0308-1843-B693-8A2D7C1A8485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A78C048E-CFE9-B048-B85A-EA4ECF884F7C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18CA0CBE-65F0-194E-A6DD-650CEA272DA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2B517663-E52E-E34D-9BF3-C9437D273DE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TAC-HEP: GPU &amp; FPGA training module - Varun Sharma</a:t>
            </a:r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11445800-591C-C241-A0B3-32E1BC78856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2388824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DFB3A95-B06E-E04A-A885-6B97C15AC06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B965752C-E715-F840-B69D-836776D2DAF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06B148CD-ABD1-3C46-B612-A006E644E8AA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6EE4AE89-A78E-B447-8ADB-A9B8DE93137A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9C080572-9138-4C49-920A-0C8FD689E40E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1B7F2F0F-29CF-1F47-B461-ED1E8427C70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5D19AFD7-BFEC-034A-880F-FFD7F5A6046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TAC-HEP: GPU &amp; FPGA training module - Varun Sharma</a:t>
            </a:r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F8234C2C-F70C-474D-AEBA-FEA5A305C95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0802286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5F87ADD-4CDE-DD44-853B-716314D9295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1D5D19AF-5C7A-5A43-AC73-FAE669847EB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02C19168-ACA6-6342-A799-B271166479E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TAC-HEP: GPU &amp; FPGA training module - Varun Sharma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883258A5-4F82-8447-82D6-DFA911974CF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7151877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126F83B4-62B4-3F49-B00D-2BE9DDC2DCD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FA5C4441-20C7-5D45-8DA9-FF35522D898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TAC-HEP: GPU &amp; FPGA training module - Varun Sharma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C284FC3-7057-B64B-BA32-8D6C27A286A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t>‹#›</a:t>
            </a:fld>
            <a:endParaRPr lang="en-US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2E007977-22A8-4E4E-8C9E-56607918B725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187106" y="133667"/>
            <a:ext cx="914622" cy="117681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1021819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4152343-A4FB-1442-A418-723D2C4866C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5193C9F-B234-9249-A69D-D6A7A6EF87D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0BEB418B-32F7-1044-8815-78AE1E9BB961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20870CD7-56F6-014A-B88F-657FF2E7607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069FB136-B64B-A540-B591-F8D619228A6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TAC-HEP: GPU &amp; FPGA training module - Varun Sharma</a:t>
            </a:r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741C51D3-CF0F-FD40-A4BF-07F09036566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0906014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DCC505A-46E2-9A40-929F-397FC519F7E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29923BA6-A7CA-F54C-A418-9B68247C017B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34836813-26D0-C64E-A176-D2743C76559D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F0610F6D-1B94-E944-BA5A-DE22C65ED23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40D62351-62CD-E548-9384-F9B26834DC8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TAC-HEP: GPU &amp; FPGA training module - Varun Sharma</a:t>
            </a:r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0C7C04F4-3740-E94F-8A52-CAFC2413CEA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4674061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170F571-C7D4-A440-9979-4649D68922F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268373F1-096F-6542-A0BA-A1B6D0DA6895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329F14C-CF0E-2945-BB6C-9270422A5DB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E6F3824-B683-2349-99C3-2B5087A8838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TAC-HEP: GPU &amp; FPGA training module - Varun Sharma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B98BF56-1EE5-434A-892C-56FF2609AA0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91094139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8B590691-87B6-9B4E-940B-2B499E27DCBE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GB"/>
              <a:t>Click to edit Master title style</a:t>
            </a:r>
            <a:endParaRPr lang="en-US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0B54257D-6CDE-8245-9EF4-6587F4E87F5E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en-US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1BDA946-C5EA-464D-BBB6-97329A4769E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433D2C5-670C-8542-ADEB-AFBB6191AA7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TAC-HEP: GPU &amp; FPGA training module - Varun Sharma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2C370A6-0435-6B45-8EEC-74AF5ABDBE6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6435776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88996D71-4C0D-4640-A698-3C7C5DA1930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66744" y="22222"/>
            <a:ext cx="9763131" cy="1077916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GB" dirty="0"/>
              <a:t>Click to edit Master title style</a:t>
            </a:r>
            <a:endParaRPr lang="en-US" dirty="0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B93BC79-F98E-0C4D-A4AA-C0949D1D739B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442908" y="1360489"/>
            <a:ext cx="10587041" cy="4425929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GB" dirty="0"/>
              <a:t>Click to edit Master text styles</a:t>
            </a:r>
          </a:p>
          <a:p>
            <a:pPr lvl="1"/>
            <a:r>
              <a:rPr lang="en-GB" dirty="0"/>
              <a:t>Second level</a:t>
            </a:r>
          </a:p>
          <a:p>
            <a:pPr lvl="2"/>
            <a:r>
              <a:rPr lang="en-GB" dirty="0"/>
              <a:t>Third level</a:t>
            </a:r>
          </a:p>
          <a:p>
            <a:pPr lvl="3"/>
            <a:r>
              <a:rPr lang="en-GB" dirty="0"/>
              <a:t>Fourth level</a:t>
            </a:r>
          </a:p>
          <a:p>
            <a:pPr lvl="4"/>
            <a:r>
              <a:rPr lang="en-GB" dirty="0"/>
              <a:t>Fifth level</a:t>
            </a:r>
            <a:endParaRPr lang="en-US" dirty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B0E8CA6-2854-2245-B757-CE08623A3FA2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23806" y="6550027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400">
                <a:solidFill>
                  <a:srgbClr val="7030A0"/>
                </a:solidFill>
              </a:defRPr>
            </a:lvl1pPr>
          </a:lstStyle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08CE0D39-4454-9C44-A858-AF871A82ADE1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71468" y="6535739"/>
            <a:ext cx="770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400">
                <a:solidFill>
                  <a:srgbClr val="7030A0"/>
                </a:solidFill>
              </a:defRPr>
            </a:lvl1pPr>
          </a:lstStyle>
          <a:p>
            <a:r>
              <a:rPr lang="en-US"/>
              <a:t>TAC-HEP: 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175CAC9-892E-9045-BFC0-5BE2ACFA9E38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11172817" y="6535739"/>
            <a:ext cx="661987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400">
                <a:solidFill>
                  <a:srgbClr val="7030A0"/>
                </a:solidFill>
              </a:defRPr>
            </a:lvl1pPr>
          </a:lstStyle>
          <a:p>
            <a:fld id="{75039FF2-85C3-014B-8492-97288EEAA620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2603319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60" r:id="rId4"/>
    <p:sldLayoutId id="2147483652" r:id="rId5"/>
    <p:sldLayoutId id="2147483653" r:id="rId6"/>
    <p:sldLayoutId id="2147483654" r:id="rId7"/>
    <p:sldLayoutId id="2147483655" r:id="rId8"/>
    <p:sldLayoutId id="2147483656" r:id="rId9"/>
    <p:sldLayoutId id="2147483657" r:id="rId10"/>
    <p:sldLayoutId id="2147483658" r:id="rId11"/>
    <p:sldLayoutId id="2147483659" r:id="rId12"/>
  </p:sldLayoutIdLst>
  <p:hf hdr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b="0" i="0" kern="1200">
          <a:solidFill>
            <a:schemeClr val="tx1"/>
          </a:solidFill>
          <a:latin typeface="Avenir Next LT Pro" panose="020B0504020202020204" pitchFamily="34" charset="77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Avenir Next LT Pro" panose="020B0504020202020204" pitchFamily="34" charset="77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Avenir Next LT Pro" panose="020B0504020202020204" pitchFamily="34" charset="77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Avenir Next LT Pro" panose="020B0504020202020204" pitchFamily="34" charset="77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Avenir Next LT Pro" panose="020B0504020202020204" pitchFamily="34" charset="77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Avenir Next LT Pro" panose="020B0504020202020204" pitchFamily="34" charset="77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emf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hyperlink" Target="https://www.xilinx.com/htmldocs/xilinx2019_1/sdaccel_doc/hls-pragmas-okr1504034364623.html#okr1504034364623" TargetMode="External"/><Relationship Id="rId1" Type="http://schemas.openxmlformats.org/officeDocument/2006/relationships/slideLayout" Target="../slideLayouts/slideLayout4.xml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hyperlink" Target="https://www.xilinx.com/htmldocs/xilinx2019_1/sdaccel_doc/hls-pragmas-okr1504034364623.html#jka1504034359550" TargetMode="External"/><Relationship Id="rId13" Type="http://schemas.openxmlformats.org/officeDocument/2006/relationships/hyperlink" Target="https://www.xilinx.com/htmldocs/xilinx2019_1/sdaccel_doc/hls-pragmas-okr1504034364623.html#fde1504034360078" TargetMode="External"/><Relationship Id="rId18" Type="http://schemas.openxmlformats.org/officeDocument/2006/relationships/hyperlink" Target="https://www.xilinx.com/htmldocs/xilinx2019_1/sdaccel_doc/hls-pragmas-okr1504034364623.html#rzx1504034366923" TargetMode="External"/><Relationship Id="rId3" Type="http://schemas.openxmlformats.org/officeDocument/2006/relationships/hyperlink" Target="https://www.xilinx.com/htmldocs/xilinx2019_1/sdaccel_doc/hls-pragmas-okr1504034364623.html#zrg1504034364964" TargetMode="External"/><Relationship Id="rId21" Type="http://schemas.openxmlformats.org/officeDocument/2006/relationships/hyperlink" Target="https://www.xilinx.com/htmldocs/xilinx2019_1/sdaccel_doc/hls-pragmas-okr1504034364623.html#gle1504034361378" TargetMode="External"/><Relationship Id="rId7" Type="http://schemas.openxmlformats.org/officeDocument/2006/relationships/hyperlink" Target="https://www.xilinx.com/htmldocs/xilinx2019_1/sdaccel_doc/hls-pragmas-okr1504034364623.html#unique_735555730" TargetMode="External"/><Relationship Id="rId12" Type="http://schemas.openxmlformats.org/officeDocument/2006/relationships/hyperlink" Target="https://www.xilinx.com/htmldocs/xilinx2019_1/sdaccel_doc/hls-pragmas-okr1504034364623.html#ylh1504034366220" TargetMode="External"/><Relationship Id="rId17" Type="http://schemas.openxmlformats.org/officeDocument/2006/relationships/hyperlink" Target="https://www.xilinx.com/htmldocs/xilinx2019_1/sdaccel_doc/hls-pragmas-okr1504034364623.html#igd1504034366745" TargetMode="External"/><Relationship Id="rId2" Type="http://schemas.openxmlformats.org/officeDocument/2006/relationships/hyperlink" Target="https://www.xilinx.com/htmldocs/xilinx2019_1/sdaccel_doc/hls-pragmas-okr1504034364623.html#zof1504034359187" TargetMode="External"/><Relationship Id="rId16" Type="http://schemas.openxmlformats.org/officeDocument/2006/relationships/hyperlink" Target="https://www.xilinx.com/htmldocs/xilinx2019_1/sdaccel_doc/hls-pragmas-okr1504034364623.html#dxe1504034360397" TargetMode="External"/><Relationship Id="rId20" Type="http://schemas.openxmlformats.org/officeDocument/2006/relationships/hyperlink" Target="https://www.xilinx.com/htmldocs/xilinx2019_1/sdaccel_doc/hls-pragmas-okr1504034364623.html#eil1504034361560" TargetMode="External"/><Relationship Id="rId1" Type="http://schemas.openxmlformats.org/officeDocument/2006/relationships/slideLayout" Target="../slideLayouts/slideLayout2.xml"/><Relationship Id="rId6" Type="http://schemas.openxmlformats.org/officeDocument/2006/relationships/hyperlink" Target="https://www.xilinx.com/htmldocs/xilinx2019_1/sdaccel_doc/hls-pragmas-okr1504034364623.html#wqn1504034365505" TargetMode="External"/><Relationship Id="rId11" Type="http://schemas.openxmlformats.org/officeDocument/2006/relationships/hyperlink" Target="https://www.xilinx.com/htmldocs/xilinx2019_1/sdaccel_doc/hls-pragmas-okr1504034364623.html#sxx1504034358866" TargetMode="External"/><Relationship Id="rId5" Type="http://schemas.openxmlformats.org/officeDocument/2006/relationships/hyperlink" Target="https://www.xilinx.com/htmldocs/xilinx2019_1/sdaccel_doc/hls-pragmas-okr1504034364623.html#exs1504034365334" TargetMode="External"/><Relationship Id="rId15" Type="http://schemas.openxmlformats.org/officeDocument/2006/relationships/hyperlink" Target="https://www.xilinx.com/htmldocs/xilinx2019_1/sdaccel_doc/hls-pragmas-okr1504034364623.html#uyd1504034366571" TargetMode="External"/><Relationship Id="rId23" Type="http://schemas.openxmlformats.org/officeDocument/2006/relationships/hyperlink" Target="https://www.xilinx.com/htmldocs/xilinx2019_1/sdaccel_doc/hls-pragmas-okr1504034364623.html#drx1504034362276" TargetMode="External"/><Relationship Id="rId10" Type="http://schemas.openxmlformats.org/officeDocument/2006/relationships/hyperlink" Target="https://www.xilinx.com/htmldocs/xilinx2019_1/sdaccel_doc/hls-pragmas-okr1504034364623.html#jit1504034365862" TargetMode="External"/><Relationship Id="rId19" Type="http://schemas.openxmlformats.org/officeDocument/2006/relationships/hyperlink" Target="https://www.xilinx.com/htmldocs/xilinx2019_1/sdaccel_doc/hls-pragmas-okr1504034364623.html#sty1504034367099" TargetMode="External"/><Relationship Id="rId4" Type="http://schemas.openxmlformats.org/officeDocument/2006/relationships/hyperlink" Target="https://www.xilinx.com/htmldocs/xilinx2019_1/sdaccel_doc/hls-pragmas-okr1504034364623.html#rym1504034365159" TargetMode="External"/><Relationship Id="rId9" Type="http://schemas.openxmlformats.org/officeDocument/2006/relationships/hyperlink" Target="https://www.xilinx.com/htmldocs/xilinx2019_1/sdaccel_doc/hls-pragmas-okr1504034364623.html#ozy1504034359374" TargetMode="External"/><Relationship Id="rId14" Type="http://schemas.openxmlformats.org/officeDocument/2006/relationships/hyperlink" Target="https://www.xilinx.com/htmldocs/xilinx2019_1/sdaccel_doc/hls-pragmas-okr1504034364623.html#zah1504034366392" TargetMode="External"/><Relationship Id="rId22" Type="http://schemas.openxmlformats.org/officeDocument/2006/relationships/hyperlink" Target="https://www.xilinx.com/htmldocs/xilinx2019_1/sdaccel_doc/hls-pragmas-okr1504034364623.html#mrl1504034361747" TargetMode="Externa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6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0.png"/><Relationship Id="rId4" Type="http://schemas.openxmlformats.org/officeDocument/2006/relationships/image" Target="../media/image9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4.png"/><Relationship Id="rId4" Type="http://schemas.openxmlformats.org/officeDocument/2006/relationships/image" Target="../media/image13.png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6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1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6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png"/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png"/><Relationship Id="rId2" Type="http://schemas.openxmlformats.org/officeDocument/2006/relationships/image" Target="../media/image27.pn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29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6.pn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png"/><Relationship Id="rId2" Type="http://schemas.openxmlformats.org/officeDocument/2006/relationships/image" Target="../media/image32.png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png"/><Relationship Id="rId2" Type="http://schemas.openxmlformats.org/officeDocument/2006/relationships/image" Target="../media/image34.png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7.png"/><Relationship Id="rId2" Type="http://schemas.openxmlformats.org/officeDocument/2006/relationships/image" Target="../media/image36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8.png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39.png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0.png"/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41.png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2.png"/><Relationship Id="rId2" Type="http://schemas.openxmlformats.org/officeDocument/2006/relationships/image" Target="../media/image27.png"/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3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6.png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5.png"/><Relationship Id="rId2" Type="http://schemas.openxmlformats.org/officeDocument/2006/relationships/image" Target="../media/image44.png"/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7.png"/><Relationship Id="rId2" Type="http://schemas.openxmlformats.org/officeDocument/2006/relationships/image" Target="../media/image46.png"/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hyperlink" Target="https://docs.xilinx.com/v/u/2019.1-English/ug902-vivado-high-level-synthesis" TargetMode="External"/><Relationship Id="rId2" Type="http://schemas.openxmlformats.org/officeDocument/2006/relationships/image" Target="../media/image48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49.png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50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6.png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2.png"/><Relationship Id="rId2" Type="http://schemas.openxmlformats.org/officeDocument/2006/relationships/image" Target="../media/image51.png"/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4.png"/><Relationship Id="rId2" Type="http://schemas.openxmlformats.org/officeDocument/2006/relationships/image" Target="../media/image53.png"/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6.png"/><Relationship Id="rId2" Type="http://schemas.openxmlformats.org/officeDocument/2006/relationships/image" Target="../media/image55.png"/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57.png"/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59.png"/><Relationship Id="rId2" Type="http://schemas.openxmlformats.org/officeDocument/2006/relationships/image" Target="../media/image58.png"/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61.png"/><Relationship Id="rId2" Type="http://schemas.openxmlformats.org/officeDocument/2006/relationships/image" Target="../media/image60.png"/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4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4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46.xml.rels><?xml version="1.0" encoding="UTF-8" standalone="yes"?>
<Relationships xmlns="http://schemas.openxmlformats.org/package/2006/relationships"><Relationship Id="rId2" Type="http://schemas.openxmlformats.org/officeDocument/2006/relationships/hyperlink" Target="https://pages.hep.wisc.edu/~varuns/assignments/TAC-HEP/" TargetMode="External"/><Relationship Id="rId1" Type="http://schemas.openxmlformats.org/officeDocument/2006/relationships/slideLayout" Target="../slideLayouts/slideLayout2.xml"/></Relationships>
</file>

<file path=ppt/slides/_rels/slide4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9.xml.rels><?xml version="1.0" encoding="UTF-8" standalone="yes"?>
<Relationships xmlns="http://schemas.openxmlformats.org/package/2006/relationships"><Relationship Id="rId2" Type="http://schemas.openxmlformats.org/officeDocument/2006/relationships/image" Target="../media/image62.png"/><Relationship Id="rId1" Type="http://schemas.openxmlformats.org/officeDocument/2006/relationships/slideLayout" Target="../slideLayouts/slideLayout2.xml"/></Relationships>
</file>

<file path=ppt/slides/_rels/slide5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>
            <a:extLst>
              <a:ext uri="{FF2B5EF4-FFF2-40B4-BE49-F238E27FC236}">
                <a16:creationId xmlns:a16="http://schemas.microsoft.com/office/drawing/2014/main" id="{E9413032-26C8-9F45-A932-052FF16928A6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723" t="12808" r="7250" b="13818"/>
          <a:stretch/>
        </p:blipFill>
        <p:spPr>
          <a:xfrm>
            <a:off x="9812154" y="5088941"/>
            <a:ext cx="2095259" cy="1617632"/>
          </a:xfrm>
          <a:prstGeom prst="rect">
            <a:avLst/>
          </a:prstGeom>
        </p:spPr>
      </p:pic>
      <p:sp>
        <p:nvSpPr>
          <p:cNvPr id="12" name="Subtitle 11">
            <a:extLst>
              <a:ext uri="{FF2B5EF4-FFF2-40B4-BE49-F238E27FC236}">
                <a16:creationId xmlns:a16="http://schemas.microsoft.com/office/drawing/2014/main" id="{D0F35448-F1C0-4641-9A1C-D3684E775DEB}"/>
              </a:ext>
            </a:extLst>
          </p:cNvPr>
          <p:cNvSpPr txBox="1">
            <a:spLocks noGrp="1"/>
          </p:cNvSpPr>
          <p:nvPr>
            <p:ph type="subTitle" idx="1"/>
          </p:nvPr>
        </p:nvSpPr>
        <p:spPr>
          <a:xfrm>
            <a:off x="1087968" y="960243"/>
            <a:ext cx="10056401" cy="120032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4000" b="1" i="1" dirty="0">
                <a:solidFill>
                  <a:srgbClr val="C00000"/>
                </a:solidFill>
                <a:latin typeface="+mj-lt"/>
                <a:ea typeface="Chalkduster" charset="0"/>
                <a:cs typeface="Chalkduster" charset="0"/>
              </a:rPr>
              <a:t>Traineeships in Advanced Computing for High Energy Physics (TAC-HEP)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02F5B51F-BC8C-6A48-84FF-E62EDC05466E}"/>
              </a:ext>
            </a:extLst>
          </p:cNvPr>
          <p:cNvSpPr txBox="1"/>
          <p:nvPr/>
        </p:nvSpPr>
        <p:spPr>
          <a:xfrm>
            <a:off x="2713606" y="5897757"/>
            <a:ext cx="6577435" cy="80021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000" u="sng" dirty="0">
                <a:solidFill>
                  <a:srgbClr val="0D79CA"/>
                </a:solidFill>
              </a:rPr>
              <a:t>Varun Sharma</a:t>
            </a:r>
          </a:p>
          <a:p>
            <a:pPr algn="ctr"/>
            <a:endParaRPr lang="en-US" sz="800" u="sng" dirty="0">
              <a:solidFill>
                <a:srgbClr val="0D79CA"/>
              </a:solidFill>
            </a:endParaRPr>
          </a:p>
          <a:p>
            <a:pPr algn="ctr"/>
            <a:r>
              <a:rPr lang="en-US" u="sng" dirty="0">
                <a:solidFill>
                  <a:srgbClr val="0D79CA"/>
                </a:solidFill>
              </a:rPr>
              <a:t>University of Wisconsin – Madison, USA</a:t>
            </a: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D22778B7-213D-6D90-3FBD-F093083938E8}"/>
              </a:ext>
            </a:extLst>
          </p:cNvPr>
          <p:cNvSpPr txBox="1"/>
          <p:nvPr/>
        </p:nvSpPr>
        <p:spPr>
          <a:xfrm>
            <a:off x="1141019" y="2604883"/>
            <a:ext cx="10192869" cy="224676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800" b="1" dirty="0">
                <a:solidFill>
                  <a:srgbClr val="7030A0"/>
                </a:solidFill>
              </a:rPr>
              <a:t>GPU &amp; </a:t>
            </a:r>
            <a:r>
              <a:rPr lang="en-US" sz="2800" b="1" u="sng" dirty="0">
                <a:solidFill>
                  <a:srgbClr val="7030A0"/>
                </a:solidFill>
              </a:rPr>
              <a:t>FPGA module</a:t>
            </a:r>
            <a:r>
              <a:rPr lang="en-US" sz="2800" b="1" dirty="0">
                <a:solidFill>
                  <a:srgbClr val="7030A0"/>
                </a:solidFill>
              </a:rPr>
              <a:t> training: Part-2</a:t>
            </a:r>
          </a:p>
          <a:p>
            <a:pPr algn="ctr"/>
            <a:endParaRPr lang="en-US" sz="2800" b="1" u="sng" dirty="0">
              <a:solidFill>
                <a:srgbClr val="7030A0"/>
              </a:solidFill>
            </a:endParaRPr>
          </a:p>
          <a:p>
            <a:pPr algn="ctr"/>
            <a:r>
              <a:rPr lang="en-US" sz="2800" b="1" u="sng" dirty="0">
                <a:solidFill>
                  <a:srgbClr val="7030A0"/>
                </a:solidFill>
              </a:rPr>
              <a:t>Week-4</a:t>
            </a:r>
            <a:r>
              <a:rPr lang="en-US" sz="2800" dirty="0">
                <a:solidFill>
                  <a:srgbClr val="7030A0"/>
                </a:solidFill>
              </a:rPr>
              <a:t>: </a:t>
            </a:r>
            <a:r>
              <a:rPr lang="en-US" sz="2800" dirty="0" err="1">
                <a:solidFill>
                  <a:srgbClr val="7030A0"/>
                </a:solidFill>
              </a:rPr>
              <a:t>Vivado</a:t>
            </a:r>
            <a:r>
              <a:rPr lang="en-US" sz="2800" dirty="0">
                <a:solidFill>
                  <a:srgbClr val="7030A0"/>
                </a:solidFill>
              </a:rPr>
              <a:t> HLS: </a:t>
            </a:r>
            <a:r>
              <a:rPr lang="en-US" sz="2800" i="1" dirty="0">
                <a:solidFill>
                  <a:srgbClr val="7030A0"/>
                </a:solidFill>
              </a:rPr>
              <a:t>Pragma’s effect on performance</a:t>
            </a:r>
          </a:p>
          <a:p>
            <a:pPr algn="ctr"/>
            <a:endParaRPr lang="en-US" sz="2800" b="1" u="sng" dirty="0">
              <a:solidFill>
                <a:srgbClr val="7030A0"/>
              </a:solidFill>
            </a:endParaRPr>
          </a:p>
          <a:p>
            <a:pPr algn="ctr"/>
            <a:r>
              <a:rPr lang="en-US" sz="2800" i="1" u="sng" dirty="0">
                <a:solidFill>
                  <a:srgbClr val="941100"/>
                </a:solidFill>
              </a:rPr>
              <a:t>Lecture-8: April 12</a:t>
            </a:r>
            <a:r>
              <a:rPr lang="en-US" sz="2800" i="1" u="sng" baseline="30000" dirty="0">
                <a:solidFill>
                  <a:srgbClr val="941100"/>
                </a:solidFill>
              </a:rPr>
              <a:t>th</a:t>
            </a:r>
            <a:r>
              <a:rPr lang="en-US" sz="2800" i="1" u="sng" dirty="0">
                <a:solidFill>
                  <a:srgbClr val="941100"/>
                </a:solidFill>
              </a:rPr>
              <a:t> 2023</a:t>
            </a:r>
          </a:p>
        </p:txBody>
      </p:sp>
      <p:sp>
        <p:nvSpPr>
          <p:cNvPr id="3" name="Half-frame 2">
            <a:extLst>
              <a:ext uri="{FF2B5EF4-FFF2-40B4-BE49-F238E27FC236}">
                <a16:creationId xmlns:a16="http://schemas.microsoft.com/office/drawing/2014/main" id="{FCFA18CE-3154-D190-DC8A-9556DFAB6EDC}"/>
              </a:ext>
            </a:extLst>
          </p:cNvPr>
          <p:cNvSpPr/>
          <p:nvPr/>
        </p:nvSpPr>
        <p:spPr>
          <a:xfrm rot="10800000">
            <a:off x="10700232" y="1642786"/>
            <a:ext cx="888275" cy="954107"/>
          </a:xfrm>
          <a:prstGeom prst="halfFrame">
            <a:avLst>
              <a:gd name="adj1" fmla="val 4845"/>
              <a:gd name="adj2" fmla="val 3682"/>
            </a:avLst>
          </a:prstGeom>
          <a:solidFill>
            <a:srgbClr val="7030A0"/>
          </a:solidFill>
          <a:ln>
            <a:solidFill>
              <a:srgbClr val="7030A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9" name="Half-frame 8">
            <a:extLst>
              <a:ext uri="{FF2B5EF4-FFF2-40B4-BE49-F238E27FC236}">
                <a16:creationId xmlns:a16="http://schemas.microsoft.com/office/drawing/2014/main" id="{7651EA1A-EBC6-C5D1-EE59-33A838DDA6F1}"/>
              </a:ext>
            </a:extLst>
          </p:cNvPr>
          <p:cNvSpPr/>
          <p:nvPr/>
        </p:nvSpPr>
        <p:spPr>
          <a:xfrm>
            <a:off x="643831" y="565568"/>
            <a:ext cx="888275" cy="954107"/>
          </a:xfrm>
          <a:prstGeom prst="halfFrame">
            <a:avLst>
              <a:gd name="adj1" fmla="val 4845"/>
              <a:gd name="adj2" fmla="val 3682"/>
            </a:avLst>
          </a:prstGeom>
          <a:solidFill>
            <a:srgbClr val="7030A0"/>
          </a:solidFill>
          <a:ln>
            <a:solidFill>
              <a:srgbClr val="7030A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pic>
        <p:nvPicPr>
          <p:cNvPr id="13" name="Picture 12" descr="Diagram, logo&#10;&#10;Description automatically generated">
            <a:extLst>
              <a:ext uri="{FF2B5EF4-FFF2-40B4-BE49-F238E27FC236}">
                <a16:creationId xmlns:a16="http://schemas.microsoft.com/office/drawing/2014/main" id="{1163F408-AAAD-AA98-B6F4-12C25313CA2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84587" y="5467779"/>
            <a:ext cx="1238794" cy="123879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11638369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358C52C-1DA2-75A7-1141-75B16A4F11B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So Far…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9C797EA-244D-3CF8-DF8E-443C2DADC62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111" name="Footer Placeholder 110">
            <a:extLst>
              <a:ext uri="{FF2B5EF4-FFF2-40B4-BE49-F238E27FC236}">
                <a16:creationId xmlns:a16="http://schemas.microsoft.com/office/drawing/2014/main" id="{4A9D0ECD-1F30-F494-76AD-41A8A5BDA47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b="1"/>
              <a:t>TAC-HEP: </a:t>
            </a:r>
            <a:r>
              <a:rPr lang="en-US"/>
              <a:t>GPU &amp; FPGA training module - Varun Sharma</a:t>
            </a:r>
            <a:endParaRPr lang="en-US" dirty="0"/>
          </a:p>
        </p:txBody>
      </p:sp>
      <p:sp>
        <p:nvSpPr>
          <p:cNvPr id="113" name="Slide Number Placeholder 112">
            <a:extLst>
              <a:ext uri="{FF2B5EF4-FFF2-40B4-BE49-F238E27FC236}">
                <a16:creationId xmlns:a16="http://schemas.microsoft.com/office/drawing/2014/main" id="{B78F5DC6-4EAC-D6DA-707C-0056E4A10B7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2</a:t>
            </a:fld>
            <a:endParaRPr lang="en-US"/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27EE31D4-EC1A-731D-ACBD-2823EBB0189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94728" y="1347447"/>
            <a:ext cx="10907856" cy="3131563"/>
          </a:xfrm>
        </p:spPr>
        <p:txBody>
          <a:bodyPr>
            <a:normAutofit/>
          </a:bodyPr>
          <a:lstStyle/>
          <a:p>
            <a:r>
              <a:rPr lang="en-IN" sz="2100" b="1" dirty="0">
                <a:solidFill>
                  <a:srgbClr val="0432FF"/>
                </a:solidFill>
                <a:latin typeface="+mn-lt"/>
              </a:rPr>
              <a:t>FPGA and its architecture</a:t>
            </a:r>
          </a:p>
          <a:p>
            <a:pPr lvl="1"/>
            <a:r>
              <a:rPr lang="en-IN" sz="2100" dirty="0" err="1">
                <a:solidFill>
                  <a:srgbClr val="C00000"/>
                </a:solidFill>
                <a:latin typeface="+mn-lt"/>
              </a:rPr>
              <a:t>Registor</a:t>
            </a:r>
            <a:r>
              <a:rPr lang="en-IN" sz="2100" dirty="0">
                <a:solidFill>
                  <a:srgbClr val="C00000"/>
                </a:solidFill>
                <a:latin typeface="+mn-lt"/>
              </a:rPr>
              <a:t>/Flip-Flops, LUTs/Logic Cells, DSP, BRAMs</a:t>
            </a:r>
          </a:p>
          <a:p>
            <a:pPr lvl="1"/>
            <a:r>
              <a:rPr lang="en-IN" sz="2100" dirty="0">
                <a:solidFill>
                  <a:srgbClr val="C00000"/>
                </a:solidFill>
                <a:latin typeface="+mn-lt"/>
              </a:rPr>
              <a:t>Clock Frequency, Latency</a:t>
            </a:r>
          </a:p>
          <a:p>
            <a:pPr lvl="1"/>
            <a:r>
              <a:rPr lang="en-IN" sz="2100" dirty="0">
                <a:solidFill>
                  <a:srgbClr val="C00000"/>
                </a:solidFill>
                <a:latin typeface="+mn-lt"/>
              </a:rPr>
              <a:t>Extracting control logic &amp; Implementing I/O ports</a:t>
            </a:r>
            <a:endParaRPr lang="en-IN" sz="2100" dirty="0">
              <a:latin typeface="+mn-lt"/>
            </a:endParaRPr>
          </a:p>
          <a:p>
            <a:r>
              <a:rPr lang="en-IN" sz="2100" b="1" dirty="0">
                <a:solidFill>
                  <a:srgbClr val="0432FF"/>
                </a:solidFill>
                <a:latin typeface="+mn-lt"/>
              </a:rPr>
              <a:t>Parallelism in FPGA</a:t>
            </a:r>
          </a:p>
          <a:p>
            <a:pPr lvl="1"/>
            <a:r>
              <a:rPr lang="en-IN" sz="2100" dirty="0">
                <a:solidFill>
                  <a:srgbClr val="C00000"/>
                </a:solidFill>
                <a:latin typeface="+mn-lt"/>
              </a:rPr>
              <a:t>Scheduling, Pipelining, </a:t>
            </a:r>
            <a:r>
              <a:rPr lang="en-IN" sz="2100" dirty="0" err="1">
                <a:solidFill>
                  <a:srgbClr val="C00000"/>
                </a:solidFill>
                <a:latin typeface="+mn-lt"/>
              </a:rPr>
              <a:t>DataFlow</a:t>
            </a:r>
            <a:endParaRPr lang="en-IN" sz="2100" dirty="0">
              <a:solidFill>
                <a:srgbClr val="C00000"/>
              </a:solidFill>
              <a:latin typeface="+mn-lt"/>
            </a:endParaRPr>
          </a:p>
          <a:p>
            <a:r>
              <a:rPr lang="en-IN" sz="2100" b="1" dirty="0" err="1">
                <a:solidFill>
                  <a:srgbClr val="0432FF"/>
                </a:solidFill>
                <a:latin typeface="+mn-lt"/>
              </a:rPr>
              <a:t>Vivado</a:t>
            </a:r>
            <a:r>
              <a:rPr lang="en-IN" sz="2100" b="1" dirty="0">
                <a:solidFill>
                  <a:srgbClr val="0432FF"/>
                </a:solidFill>
                <a:latin typeface="+mn-lt"/>
              </a:rPr>
              <a:t> HLS</a:t>
            </a:r>
          </a:p>
          <a:p>
            <a:pPr lvl="1"/>
            <a:r>
              <a:rPr lang="en-IN" sz="2100" dirty="0">
                <a:solidFill>
                  <a:srgbClr val="C00000"/>
                </a:solidFill>
                <a:effectLst/>
                <a:latin typeface="+mn-lt"/>
              </a:rPr>
              <a:t>Introduction, Setup, Hands-on for GUI/CLI, Introduction to Pragmas</a:t>
            </a:r>
          </a:p>
          <a:p>
            <a:pPr lvl="1"/>
            <a:endParaRPr lang="en-IN" sz="2100" dirty="0">
              <a:latin typeface="+mn-lt"/>
            </a:endParaRPr>
          </a:p>
          <a:p>
            <a:pPr marL="0" indent="0">
              <a:buNone/>
            </a:pPr>
            <a:endParaRPr lang="en-IN" sz="2100" dirty="0">
              <a:effectLst/>
              <a:latin typeface="+mn-lt"/>
            </a:endParaRPr>
          </a:p>
        </p:txBody>
      </p:sp>
      <p:sp>
        <p:nvSpPr>
          <p:cNvPr id="117" name="TextBox 116">
            <a:extLst>
              <a:ext uri="{FF2B5EF4-FFF2-40B4-BE49-F238E27FC236}">
                <a16:creationId xmlns:a16="http://schemas.microsoft.com/office/drawing/2014/main" id="{492E95D5-7434-B65F-3B60-308708A57883}"/>
              </a:ext>
            </a:extLst>
          </p:cNvPr>
          <p:cNvSpPr txBox="1"/>
          <p:nvPr/>
        </p:nvSpPr>
        <p:spPr>
          <a:xfrm>
            <a:off x="394728" y="4890392"/>
            <a:ext cx="10907856" cy="830997"/>
          </a:xfrm>
          <a:prstGeom prst="rect">
            <a:avLst/>
          </a:prstGeom>
          <a:gradFill flip="none" rotWithShape="1">
            <a:gsLst>
              <a:gs pos="0">
                <a:schemeClr val="accent4">
                  <a:lumMod val="5000"/>
                  <a:lumOff val="95000"/>
                </a:schemeClr>
              </a:gs>
              <a:gs pos="74000">
                <a:schemeClr val="accent4">
                  <a:lumMod val="45000"/>
                  <a:lumOff val="55000"/>
                </a:schemeClr>
              </a:gs>
              <a:gs pos="83000">
                <a:schemeClr val="accent4">
                  <a:lumMod val="45000"/>
                  <a:lumOff val="55000"/>
                </a:schemeClr>
              </a:gs>
              <a:gs pos="100000">
                <a:schemeClr val="accent4">
                  <a:lumMod val="30000"/>
                  <a:lumOff val="70000"/>
                </a:schemeClr>
              </a:gs>
            </a:gsLst>
            <a:lin ang="5400000" scaled="1"/>
            <a:tileRect/>
          </a:gradFill>
        </p:spPr>
        <p:txBody>
          <a:bodyPr wrap="square" rtlCol="0">
            <a:spAutoFit/>
          </a:bodyPr>
          <a:lstStyle/>
          <a:p>
            <a:r>
              <a:rPr lang="en-US" sz="2400" b="1" u="sng" dirty="0">
                <a:solidFill>
                  <a:srgbClr val="008F00"/>
                </a:solidFill>
              </a:rPr>
              <a:t>Today: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400" dirty="0">
                <a:solidFill>
                  <a:srgbClr val="C00000"/>
                </a:solidFill>
              </a:rPr>
              <a:t>Continue with Pragmas and their effects on performance</a:t>
            </a:r>
          </a:p>
        </p:txBody>
      </p:sp>
    </p:spTree>
    <p:extLst>
      <p:ext uri="{BB962C8B-B14F-4D97-AF65-F5344CB8AC3E}">
        <p14:creationId xmlns:p14="http://schemas.microsoft.com/office/powerpoint/2010/main" val="377684586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863CB0E-3400-CBCC-9A9A-E06F466F2EC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00304" y="2860766"/>
            <a:ext cx="10044113" cy="1134962"/>
          </a:xfrm>
          <a:solidFill>
            <a:schemeClr val="accent2">
              <a:lumMod val="20000"/>
              <a:lumOff val="80000"/>
            </a:schemeClr>
          </a:solidFill>
        </p:spPr>
        <p:txBody>
          <a:bodyPr>
            <a:normAutofit/>
          </a:bodyPr>
          <a:lstStyle/>
          <a:p>
            <a:r>
              <a:rPr lang="en-US" dirty="0"/>
              <a:t>HLS Pragmas Effect [</a:t>
            </a:r>
            <a:r>
              <a:rPr lang="en-US" dirty="0">
                <a:hlinkClick r:id="rId2"/>
              </a:rPr>
              <a:t>Ref</a:t>
            </a:r>
            <a:r>
              <a:rPr lang="en-US" dirty="0"/>
              <a:t>]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D30BD170-0065-B53E-C439-7D330AE50CA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386C4929-A570-3445-2434-C2AC773056E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TAC-HEP: GPU &amp; FPGA training module - Varun Sharma</a:t>
            </a:r>
            <a:endParaRPr lang="en-US" dirty="0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82F4B533-58EB-8F4E-F182-1B7A0D63307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3</a:t>
            </a:fld>
            <a:endParaRPr lang="en-US"/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24ADA64E-6246-F08F-D630-89BDABB8731A}"/>
              </a:ext>
            </a:extLst>
          </p:cNvPr>
          <p:cNvSpPr txBox="1"/>
          <p:nvPr/>
        </p:nvSpPr>
        <p:spPr>
          <a:xfrm>
            <a:off x="1600304" y="4796924"/>
            <a:ext cx="10463924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solidFill>
                  <a:srgbClr val="0432FF"/>
                </a:solidFill>
              </a:rPr>
              <a:t>Performance in term of Resource utilization and timing (latency)</a:t>
            </a:r>
          </a:p>
        </p:txBody>
      </p:sp>
    </p:spTree>
    <p:extLst>
      <p:ext uri="{BB962C8B-B14F-4D97-AF65-F5344CB8AC3E}">
        <p14:creationId xmlns:p14="http://schemas.microsoft.com/office/powerpoint/2010/main" val="1356486332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DF4A8B8-DC3B-12E3-EBCB-5C5A54370E4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Pragmas by type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E0AC334-CD1D-57A3-22C3-1D1B60736B1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5B0709B-A3A0-6D9A-2204-4A5FA355A23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b="1"/>
              <a:t>TAC-HEP: </a:t>
            </a:r>
            <a:r>
              <a:rPr lang="en-US"/>
              <a:t>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BC595B0-BFE4-4F11-1C96-693D4DF00B8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4</a:t>
            </a:fld>
            <a:endParaRPr lang="en-US"/>
          </a:p>
        </p:txBody>
      </p:sp>
      <p:graphicFrame>
        <p:nvGraphicFramePr>
          <p:cNvPr id="10" name="Table 10">
            <a:extLst>
              <a:ext uri="{FF2B5EF4-FFF2-40B4-BE49-F238E27FC236}">
                <a16:creationId xmlns:a16="http://schemas.microsoft.com/office/drawing/2014/main" id="{A558390A-29D3-7FAC-F8AE-03320987851D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2731609243"/>
              </p:ext>
            </p:extLst>
          </p:nvPr>
        </p:nvGraphicFramePr>
        <p:xfrm>
          <a:off x="1133719" y="1074983"/>
          <a:ext cx="9451572" cy="5430520"/>
        </p:xfrm>
        <a:graphic>
          <a:graphicData uri="http://schemas.openxmlformats.org/drawingml/2006/table">
            <a:tbl>
              <a:tblPr firstRow="1" bandRow="1">
                <a:tableStyleId>{9DCAF9ED-07DC-4A11-8D7F-57B35C25682E}</a:tableStyleId>
              </a:tblPr>
              <a:tblGrid>
                <a:gridCol w="2696394">
                  <a:extLst>
                    <a:ext uri="{9D8B030D-6E8A-4147-A177-3AD203B41FA5}">
                      <a16:colId xmlns:a16="http://schemas.microsoft.com/office/drawing/2014/main" val="3229131498"/>
                    </a:ext>
                  </a:extLst>
                </a:gridCol>
                <a:gridCol w="3226212">
                  <a:extLst>
                    <a:ext uri="{9D8B030D-6E8A-4147-A177-3AD203B41FA5}">
                      <a16:colId xmlns:a16="http://schemas.microsoft.com/office/drawing/2014/main" val="3063181927"/>
                    </a:ext>
                  </a:extLst>
                </a:gridCol>
                <a:gridCol w="3528966">
                  <a:extLst>
                    <a:ext uri="{9D8B030D-6E8A-4147-A177-3AD203B41FA5}">
                      <a16:colId xmlns:a16="http://schemas.microsoft.com/office/drawing/2014/main" val="4256677199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r>
                        <a:rPr lang="en-US" sz="1400" dirty="0"/>
                        <a:t>Type</a:t>
                      </a:r>
                    </a:p>
                  </a:txBody>
                  <a:tcPr anchor="ctr"/>
                </a:tc>
                <a:tc gridSpan="2">
                  <a:txBody>
                    <a:bodyPr/>
                    <a:lstStyle/>
                    <a:p>
                      <a:pPr algn="ctr"/>
                      <a:r>
                        <a:rPr lang="en-US" sz="1400" dirty="0"/>
                        <a:t>Attributes</a:t>
                      </a:r>
                    </a:p>
                  </a:txBody>
                  <a:tcPr anchor="ctr"/>
                </a:tc>
                <a:tc hMerge="1">
                  <a:txBody>
                    <a:bodyPr/>
                    <a:lstStyle/>
                    <a:p>
                      <a:endParaRPr lang="en-US" sz="1400" dirty="0"/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2087565567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r>
                        <a:rPr lang="en-IN" sz="1800" b="0" kern="1200" dirty="0">
                          <a:solidFill>
                            <a:srgbClr val="C00000"/>
                          </a:solidFill>
                          <a:effectLst/>
                        </a:rPr>
                        <a:t>Kernel Optimization</a:t>
                      </a:r>
                      <a:endParaRPr lang="en-US" sz="1800" dirty="0">
                        <a:solidFill>
                          <a:srgbClr val="C00000"/>
                        </a:solidFill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r>
                        <a:rPr lang="en-IN" sz="1400" b="0" u="none" strike="noStrike" kern="1200" dirty="0">
                          <a:solidFill>
                            <a:schemeClr val="dk1"/>
                          </a:solidFill>
                          <a:effectLst/>
                          <a:hlinkClick r:id="rId2"/>
                        </a:rPr>
                        <a:t>pragma HLS allocation</a:t>
                      </a:r>
                      <a:endParaRPr lang="en-IN" sz="1400" b="0" kern="1200" dirty="0">
                        <a:solidFill>
                          <a:schemeClr val="dk1"/>
                        </a:solidFill>
                        <a:effectLst/>
                      </a:endParaRPr>
                    </a:p>
                    <a:p>
                      <a:r>
                        <a:rPr lang="en-IN" sz="1400" b="0" u="none" strike="noStrike" kern="1200" dirty="0">
                          <a:solidFill>
                            <a:schemeClr val="dk1"/>
                          </a:solidFill>
                          <a:effectLst/>
                          <a:hlinkClick r:id="rId3"/>
                        </a:rPr>
                        <a:t>pragma HLS expression_balance</a:t>
                      </a:r>
                      <a:endParaRPr lang="en-IN" sz="1400" b="0" kern="1200" dirty="0">
                        <a:solidFill>
                          <a:schemeClr val="dk1"/>
                        </a:solidFill>
                        <a:effectLst/>
                      </a:endParaRPr>
                    </a:p>
                    <a:p>
                      <a:r>
                        <a:rPr lang="en-IN" sz="1400" b="0" u="none" strike="noStrike" kern="1200" dirty="0">
                          <a:solidFill>
                            <a:schemeClr val="dk1"/>
                          </a:solidFill>
                          <a:effectLst/>
                          <a:hlinkClick r:id="rId4"/>
                        </a:rPr>
                        <a:t>pragma HLS latency</a:t>
                      </a:r>
                      <a:endParaRPr lang="en-IN" sz="1400" b="0" kern="1200" dirty="0">
                        <a:solidFill>
                          <a:schemeClr val="dk1"/>
                        </a:solidFill>
                        <a:effectLst/>
                      </a:endParaRP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r>
                        <a:rPr lang="en-IN" sz="1400" b="0" u="none" strike="noStrike" kern="1200" dirty="0">
                          <a:solidFill>
                            <a:schemeClr val="dk1"/>
                          </a:solidFill>
                          <a:effectLst/>
                          <a:hlinkClick r:id="rId5"/>
                        </a:rPr>
                        <a:t>pragma HLS reset</a:t>
                      </a:r>
                      <a:endParaRPr lang="en-IN" sz="1400" b="0" kern="1200" dirty="0">
                        <a:solidFill>
                          <a:schemeClr val="dk1"/>
                        </a:solidFill>
                        <a:effectLst/>
                      </a:endParaRPr>
                    </a:p>
                    <a:p>
                      <a:r>
                        <a:rPr lang="en-IN" sz="1400" b="0" u="none" strike="noStrike" kern="1200" dirty="0">
                          <a:solidFill>
                            <a:schemeClr val="dk1"/>
                          </a:solidFill>
                          <a:effectLst/>
                          <a:hlinkClick r:id="rId6"/>
                        </a:rPr>
                        <a:t>pragma HLS resource</a:t>
                      </a:r>
                      <a:endParaRPr lang="en-IN" sz="1400" b="0" kern="1200" dirty="0">
                        <a:solidFill>
                          <a:schemeClr val="dk1"/>
                        </a:solidFill>
                        <a:effectLst/>
                      </a:endParaRPr>
                    </a:p>
                    <a:p>
                      <a:r>
                        <a:rPr lang="en-IN" sz="1400" b="0" u="none" strike="noStrike" kern="1200" dirty="0">
                          <a:solidFill>
                            <a:schemeClr val="dk1"/>
                          </a:solidFill>
                          <a:effectLst/>
                          <a:hlinkClick r:id="rId7"/>
                        </a:rPr>
                        <a:t>pragma HLS stable</a:t>
                      </a:r>
                      <a:endParaRPr lang="en-IN" sz="1400" b="0" i="0" kern="1200" dirty="0">
                        <a:solidFill>
                          <a:schemeClr val="dk1"/>
                        </a:solidFill>
                        <a:effectLst/>
                        <a:latin typeface="+mn-lt"/>
                        <a:ea typeface="+mn-ea"/>
                        <a:cs typeface="+mn-cs"/>
                      </a:endParaRPr>
                    </a:p>
                  </a:txBody>
                  <a:tcPr anchor="ctr"/>
                </a:tc>
                <a:extLst>
                  <a:ext uri="{0D108BD9-81ED-4DB2-BD59-A6C34878D82A}">
                    <a16:rowId xmlns:a16="http://schemas.microsoft.com/office/drawing/2014/main" val="3724382101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fontAlgn="t"/>
                      <a:r>
                        <a:rPr lang="en-IN" sz="1800" dirty="0">
                          <a:solidFill>
                            <a:srgbClr val="C00000"/>
                          </a:solidFill>
                          <a:effectLst/>
                        </a:rPr>
                        <a:t>Function </a:t>
                      </a:r>
                      <a:r>
                        <a:rPr lang="en-IN" sz="1800" dirty="0" err="1">
                          <a:solidFill>
                            <a:srgbClr val="C00000"/>
                          </a:solidFill>
                          <a:effectLst/>
                        </a:rPr>
                        <a:t>Inlining</a:t>
                      </a:r>
                      <a:endParaRPr lang="en-IN" sz="1800" dirty="0">
                        <a:solidFill>
                          <a:srgbClr val="C00000"/>
                        </a:solidFill>
                        <a:effectLst/>
                      </a:endParaRPr>
                    </a:p>
                  </a:txBody>
                  <a:tcPr marL="76200" marR="76200" marT="76200" marB="76200" anchor="ctr"/>
                </a:tc>
                <a:tc>
                  <a:txBody>
                    <a:bodyPr/>
                    <a:lstStyle/>
                    <a:p>
                      <a:r>
                        <a:rPr lang="en-IN" sz="1400" b="0" u="none" strike="noStrike" kern="1200" dirty="0">
                          <a:solidFill>
                            <a:schemeClr val="dk1"/>
                          </a:solidFill>
                          <a:effectLst/>
                          <a:hlinkClick r:id="rId8"/>
                        </a:rPr>
                        <a:t>pragma HLS inline</a:t>
                      </a:r>
                      <a:endParaRPr lang="en-IN" sz="1400" b="0" kern="1200" dirty="0">
                        <a:solidFill>
                          <a:schemeClr val="dk1"/>
                        </a:solidFill>
                        <a:effectLst/>
                      </a:endParaRPr>
                    </a:p>
                    <a:p>
                      <a:r>
                        <a:rPr lang="en-IN" sz="1400" b="0" u="none" strike="noStrike" kern="1200" dirty="0">
                          <a:solidFill>
                            <a:schemeClr val="dk1"/>
                          </a:solidFill>
                          <a:effectLst/>
                          <a:hlinkClick r:id="rId9"/>
                        </a:rPr>
                        <a:t>pragma HLS function_instantiate</a:t>
                      </a:r>
                      <a:endParaRPr lang="en-IN" sz="1400" b="0" i="0" kern="1200" dirty="0">
                        <a:solidFill>
                          <a:schemeClr val="dk1"/>
                        </a:solidFill>
                        <a:effectLst/>
                        <a:latin typeface="+mn-lt"/>
                        <a:ea typeface="+mn-ea"/>
                        <a:cs typeface="+mn-cs"/>
                      </a:endParaRPr>
                    </a:p>
                  </a:txBody>
                  <a:tcPr marL="76200" marR="76200" marT="76200" marB="76200" anchor="ctr"/>
                </a:tc>
                <a:tc>
                  <a:txBody>
                    <a:bodyPr/>
                    <a:lstStyle/>
                    <a:p>
                      <a:endParaRPr lang="en-IN" sz="1400" b="0" i="0" kern="1200" dirty="0">
                        <a:solidFill>
                          <a:schemeClr val="dk1"/>
                        </a:solidFill>
                        <a:effectLst/>
                        <a:latin typeface="+mn-lt"/>
                        <a:ea typeface="+mn-ea"/>
                        <a:cs typeface="+mn-cs"/>
                      </a:endParaRPr>
                    </a:p>
                  </a:txBody>
                  <a:tcPr marL="76200" marR="76200" marT="76200" marB="76200" anchor="ctr"/>
                </a:tc>
                <a:extLst>
                  <a:ext uri="{0D108BD9-81ED-4DB2-BD59-A6C34878D82A}">
                    <a16:rowId xmlns:a16="http://schemas.microsoft.com/office/drawing/2014/main" val="327246420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fontAlgn="t"/>
                      <a:r>
                        <a:rPr lang="en-IN" sz="1800" dirty="0">
                          <a:solidFill>
                            <a:srgbClr val="C00000"/>
                          </a:solidFill>
                          <a:effectLst/>
                        </a:rPr>
                        <a:t>Interface Synthesis</a:t>
                      </a:r>
                    </a:p>
                  </a:txBody>
                  <a:tcPr marL="76200" marR="76200" marT="76200" marB="76200" anchor="ctr"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t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IN" sz="1400" b="0" u="none" strike="noStrike" kern="1200" dirty="0">
                          <a:solidFill>
                            <a:schemeClr val="dk1"/>
                          </a:solidFill>
                          <a:effectLst/>
                          <a:hlinkClick r:id="rId10"/>
                        </a:rPr>
                        <a:t>pragma HLS interface</a:t>
                      </a:r>
                      <a:endParaRPr lang="en-IN" sz="1400" b="0" i="0" kern="1200" dirty="0">
                        <a:solidFill>
                          <a:schemeClr val="dk1"/>
                        </a:solidFill>
                        <a:effectLst/>
                        <a:latin typeface="+mn-lt"/>
                        <a:ea typeface="+mn-ea"/>
                        <a:cs typeface="+mn-cs"/>
                      </a:endParaRPr>
                    </a:p>
                  </a:txBody>
                  <a:tcPr marL="76200" marR="76200" marT="76200" marB="76200" anchor="ctr"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t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en-IN" sz="1400" b="0" i="0" kern="1200" dirty="0">
                        <a:solidFill>
                          <a:schemeClr val="dk1"/>
                        </a:solidFill>
                        <a:effectLst/>
                        <a:latin typeface="+mn-lt"/>
                        <a:ea typeface="+mn-ea"/>
                        <a:cs typeface="+mn-cs"/>
                      </a:endParaRPr>
                    </a:p>
                  </a:txBody>
                  <a:tcPr marL="76200" marR="76200" marT="76200" marB="76200" anchor="ctr"/>
                </a:tc>
                <a:extLst>
                  <a:ext uri="{0D108BD9-81ED-4DB2-BD59-A6C34878D82A}">
                    <a16:rowId xmlns:a16="http://schemas.microsoft.com/office/drawing/2014/main" val="144594808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fontAlgn="t"/>
                      <a:r>
                        <a:rPr lang="en-IN" sz="1800" dirty="0">
                          <a:solidFill>
                            <a:srgbClr val="C00000"/>
                          </a:solidFill>
                          <a:effectLst/>
                        </a:rPr>
                        <a:t>Task-level Pipeline</a:t>
                      </a:r>
                    </a:p>
                  </a:txBody>
                  <a:tcPr marL="76200" marR="76200" marT="76200" marB="76200" anchor="ctr"/>
                </a:tc>
                <a:tc>
                  <a:txBody>
                    <a:bodyPr/>
                    <a:lstStyle/>
                    <a:p>
                      <a:r>
                        <a:rPr lang="en-IN" sz="1400" b="0" u="none" strike="noStrike" kern="1200" dirty="0">
                          <a:solidFill>
                            <a:schemeClr val="dk1"/>
                          </a:solidFill>
                          <a:effectLst/>
                          <a:hlinkClick r:id="rId11"/>
                        </a:rPr>
                        <a:t>pragma HLS dataflow</a:t>
                      </a:r>
                      <a:endParaRPr lang="en-IN" sz="1400" b="0" kern="1200" dirty="0">
                        <a:solidFill>
                          <a:schemeClr val="dk1"/>
                        </a:solidFill>
                        <a:effectLst/>
                      </a:endParaRPr>
                    </a:p>
                    <a:p>
                      <a:r>
                        <a:rPr lang="en-IN" sz="1400" b="0" u="none" strike="noStrike" kern="1200" dirty="0">
                          <a:solidFill>
                            <a:schemeClr val="dk1"/>
                          </a:solidFill>
                          <a:effectLst/>
                          <a:hlinkClick r:id="rId12"/>
                        </a:rPr>
                        <a:t>pragma HLS stream</a:t>
                      </a:r>
                      <a:endParaRPr lang="en-IN" sz="1400" b="0" i="0" kern="1200" dirty="0">
                        <a:solidFill>
                          <a:schemeClr val="dk1"/>
                        </a:solidFill>
                        <a:effectLst/>
                        <a:latin typeface="+mn-lt"/>
                        <a:ea typeface="+mn-ea"/>
                        <a:cs typeface="+mn-cs"/>
                      </a:endParaRPr>
                    </a:p>
                  </a:txBody>
                  <a:tcPr marL="76200" marR="76200" marT="76200" marB="76200" anchor="ctr"/>
                </a:tc>
                <a:tc>
                  <a:txBody>
                    <a:bodyPr/>
                    <a:lstStyle/>
                    <a:p>
                      <a:endParaRPr lang="en-IN" sz="1400" b="0" i="0" kern="1200" dirty="0">
                        <a:solidFill>
                          <a:schemeClr val="dk1"/>
                        </a:solidFill>
                        <a:effectLst/>
                        <a:latin typeface="+mn-lt"/>
                        <a:ea typeface="+mn-ea"/>
                        <a:cs typeface="+mn-cs"/>
                      </a:endParaRPr>
                    </a:p>
                  </a:txBody>
                  <a:tcPr marL="76200" marR="76200" marT="76200" marB="76200" anchor="ctr"/>
                </a:tc>
                <a:extLst>
                  <a:ext uri="{0D108BD9-81ED-4DB2-BD59-A6C34878D82A}">
                    <a16:rowId xmlns:a16="http://schemas.microsoft.com/office/drawing/2014/main" val="252309163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fontAlgn="t"/>
                      <a:r>
                        <a:rPr lang="en-IN" sz="1800" dirty="0">
                          <a:solidFill>
                            <a:srgbClr val="C00000"/>
                          </a:solidFill>
                          <a:effectLst/>
                        </a:rPr>
                        <a:t>Pipeline</a:t>
                      </a:r>
                    </a:p>
                  </a:txBody>
                  <a:tcPr marL="76200" marR="76200" marT="76200" marB="76200" anchor="ctr"/>
                </a:tc>
                <a:tc>
                  <a:txBody>
                    <a:bodyPr/>
                    <a:lstStyle/>
                    <a:p>
                      <a:r>
                        <a:rPr lang="en-IN" sz="1400" b="0" u="none" strike="noStrike" kern="1200" dirty="0">
                          <a:solidFill>
                            <a:schemeClr val="dk1"/>
                          </a:solidFill>
                          <a:effectLst/>
                          <a:hlinkClick r:id="rId13"/>
                        </a:rPr>
                        <a:t>pragma HLS pipeline</a:t>
                      </a:r>
                      <a:endParaRPr lang="en-IN" sz="1400" b="0" kern="1200" dirty="0">
                        <a:solidFill>
                          <a:schemeClr val="dk1"/>
                        </a:solidFill>
                        <a:effectLst/>
                      </a:endParaRPr>
                    </a:p>
                    <a:p>
                      <a:r>
                        <a:rPr lang="en-IN" sz="1400" b="0" u="none" strike="noStrike" kern="1200" dirty="0">
                          <a:solidFill>
                            <a:schemeClr val="dk1"/>
                          </a:solidFill>
                          <a:effectLst/>
                          <a:hlinkClick r:id="rId14"/>
                        </a:rPr>
                        <a:t>pragma HLS occurrence</a:t>
                      </a:r>
                      <a:endParaRPr lang="en-IN" sz="1400" b="0" i="0" kern="1200" dirty="0">
                        <a:solidFill>
                          <a:schemeClr val="dk1"/>
                        </a:solidFill>
                        <a:effectLst/>
                        <a:latin typeface="+mn-lt"/>
                        <a:ea typeface="+mn-ea"/>
                        <a:cs typeface="+mn-cs"/>
                      </a:endParaRPr>
                    </a:p>
                  </a:txBody>
                  <a:tcPr marL="76200" marR="76200" marT="76200" marB="76200" anchor="ctr"/>
                </a:tc>
                <a:tc>
                  <a:txBody>
                    <a:bodyPr/>
                    <a:lstStyle/>
                    <a:p>
                      <a:endParaRPr lang="en-IN" sz="1400" b="0" i="0" kern="1200" dirty="0">
                        <a:solidFill>
                          <a:schemeClr val="dk1"/>
                        </a:solidFill>
                        <a:effectLst/>
                        <a:latin typeface="+mn-lt"/>
                        <a:ea typeface="+mn-ea"/>
                        <a:cs typeface="+mn-cs"/>
                      </a:endParaRPr>
                    </a:p>
                  </a:txBody>
                  <a:tcPr marL="76200" marR="76200" marT="76200" marB="76200" anchor="ctr"/>
                </a:tc>
                <a:extLst>
                  <a:ext uri="{0D108BD9-81ED-4DB2-BD59-A6C34878D82A}">
                    <a16:rowId xmlns:a16="http://schemas.microsoft.com/office/drawing/2014/main" val="1828056461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fontAlgn="t"/>
                      <a:r>
                        <a:rPr lang="en-IN" sz="1800" dirty="0">
                          <a:solidFill>
                            <a:srgbClr val="C00000"/>
                          </a:solidFill>
                          <a:effectLst/>
                        </a:rPr>
                        <a:t>Loop Unrolling</a:t>
                      </a:r>
                    </a:p>
                  </a:txBody>
                  <a:tcPr marL="76200" marR="76200" marT="76200" marB="76200" anchor="ctr"/>
                </a:tc>
                <a:tc>
                  <a:txBody>
                    <a:bodyPr/>
                    <a:lstStyle/>
                    <a:p>
                      <a:r>
                        <a:rPr lang="en-IN" sz="1400" b="0" u="none" strike="noStrike" kern="1200" dirty="0">
                          <a:solidFill>
                            <a:schemeClr val="dk1"/>
                          </a:solidFill>
                          <a:effectLst/>
                          <a:hlinkClick r:id="rId15"/>
                        </a:rPr>
                        <a:t>pragma HLS unroll</a:t>
                      </a:r>
                      <a:endParaRPr lang="en-IN" sz="1400" b="0" kern="1200" dirty="0">
                        <a:solidFill>
                          <a:schemeClr val="dk1"/>
                        </a:solidFill>
                        <a:effectLst/>
                      </a:endParaRPr>
                    </a:p>
                    <a:p>
                      <a:r>
                        <a:rPr lang="en-IN" sz="1400" b="0" u="none" strike="noStrike" kern="1200" dirty="0">
                          <a:solidFill>
                            <a:schemeClr val="dk1"/>
                          </a:solidFill>
                          <a:effectLst/>
                          <a:hlinkClick r:id="rId16"/>
                        </a:rPr>
                        <a:t>pragma HLS dependence</a:t>
                      </a:r>
                      <a:endParaRPr lang="en-IN" sz="1400" b="0" i="0" kern="1200" dirty="0">
                        <a:solidFill>
                          <a:schemeClr val="dk1"/>
                        </a:solidFill>
                        <a:effectLst/>
                        <a:latin typeface="+mn-lt"/>
                        <a:ea typeface="+mn-ea"/>
                        <a:cs typeface="+mn-cs"/>
                      </a:endParaRPr>
                    </a:p>
                  </a:txBody>
                  <a:tcPr marL="76200" marR="76200" marT="76200" marB="76200" anchor="ctr"/>
                </a:tc>
                <a:tc>
                  <a:txBody>
                    <a:bodyPr/>
                    <a:lstStyle/>
                    <a:p>
                      <a:endParaRPr lang="en-IN" sz="1400" b="0" i="0" kern="1200" dirty="0">
                        <a:solidFill>
                          <a:schemeClr val="dk1"/>
                        </a:solidFill>
                        <a:effectLst/>
                        <a:latin typeface="+mn-lt"/>
                        <a:ea typeface="+mn-ea"/>
                        <a:cs typeface="+mn-cs"/>
                      </a:endParaRPr>
                    </a:p>
                  </a:txBody>
                  <a:tcPr marL="76200" marR="76200" marT="76200" marB="76200" anchor="ctr"/>
                </a:tc>
                <a:extLst>
                  <a:ext uri="{0D108BD9-81ED-4DB2-BD59-A6C34878D82A}">
                    <a16:rowId xmlns:a16="http://schemas.microsoft.com/office/drawing/2014/main" val="938524480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fontAlgn="t"/>
                      <a:r>
                        <a:rPr lang="en-IN" sz="1800" dirty="0">
                          <a:solidFill>
                            <a:srgbClr val="C00000"/>
                          </a:solidFill>
                          <a:effectLst/>
                        </a:rPr>
                        <a:t>Loop Optimization</a:t>
                      </a:r>
                    </a:p>
                  </a:txBody>
                  <a:tcPr marL="76200" marR="76200" marT="76200" marB="76200" anchor="ctr"/>
                </a:tc>
                <a:tc>
                  <a:txBody>
                    <a:bodyPr/>
                    <a:lstStyle/>
                    <a:p>
                      <a:r>
                        <a:rPr lang="en-IN" sz="1400" b="0" u="none" strike="noStrike" kern="1200" dirty="0">
                          <a:solidFill>
                            <a:schemeClr val="dk1"/>
                          </a:solidFill>
                          <a:effectLst/>
                          <a:hlinkClick r:id="rId17"/>
                        </a:rPr>
                        <a:t>pragma HLS loop_flatten</a:t>
                      </a:r>
                      <a:endParaRPr lang="en-IN" sz="1400" b="0" kern="1200" dirty="0">
                        <a:solidFill>
                          <a:schemeClr val="dk1"/>
                        </a:solidFill>
                        <a:effectLst/>
                      </a:endParaRPr>
                    </a:p>
                    <a:p>
                      <a:r>
                        <a:rPr lang="en-IN" sz="1400" b="0" u="none" strike="noStrike" kern="1200" dirty="0">
                          <a:solidFill>
                            <a:schemeClr val="dk1"/>
                          </a:solidFill>
                          <a:effectLst/>
                          <a:hlinkClick r:id="rId18"/>
                        </a:rPr>
                        <a:t>pragma HLS loop_merge</a:t>
                      </a:r>
                      <a:endParaRPr lang="en-IN" sz="1400" b="0" kern="1200" dirty="0">
                        <a:solidFill>
                          <a:schemeClr val="dk1"/>
                        </a:solidFill>
                        <a:effectLst/>
                      </a:endParaRPr>
                    </a:p>
                  </a:txBody>
                  <a:tcPr marL="76200" marR="76200" marT="76200" marB="76200" anchor="ctr"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IN" sz="1400" b="0" u="none" strike="noStrike" kern="1200" dirty="0">
                          <a:solidFill>
                            <a:schemeClr val="dk1"/>
                          </a:solidFill>
                          <a:effectLst/>
                          <a:hlinkClick r:id="rId19"/>
                        </a:rPr>
                        <a:t>pragma HLS loop_tripcount</a:t>
                      </a:r>
                      <a:endParaRPr lang="en-IN" sz="1400" b="0" i="0" kern="1200" dirty="0">
                        <a:solidFill>
                          <a:schemeClr val="dk1"/>
                        </a:solidFill>
                        <a:effectLst/>
                        <a:latin typeface="+mn-lt"/>
                        <a:ea typeface="+mn-ea"/>
                        <a:cs typeface="+mn-cs"/>
                      </a:endParaRPr>
                    </a:p>
                  </a:txBody>
                  <a:tcPr marL="76200" marR="76200" marT="76200" marB="76200" anchor="ctr"/>
                </a:tc>
                <a:extLst>
                  <a:ext uri="{0D108BD9-81ED-4DB2-BD59-A6C34878D82A}">
                    <a16:rowId xmlns:a16="http://schemas.microsoft.com/office/drawing/2014/main" val="1336484305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fontAlgn="t"/>
                      <a:r>
                        <a:rPr lang="en-IN" sz="1800" dirty="0">
                          <a:solidFill>
                            <a:srgbClr val="C00000"/>
                          </a:solidFill>
                          <a:effectLst/>
                        </a:rPr>
                        <a:t>Array Optimization</a:t>
                      </a:r>
                    </a:p>
                  </a:txBody>
                  <a:tcPr marL="76200" marR="76200" marT="76200" marB="76200" anchor="ctr"/>
                </a:tc>
                <a:tc>
                  <a:txBody>
                    <a:bodyPr/>
                    <a:lstStyle/>
                    <a:p>
                      <a:r>
                        <a:rPr lang="en-IN" sz="1400" b="0" u="none" strike="noStrike" kern="1200" dirty="0">
                          <a:solidFill>
                            <a:schemeClr val="dk1"/>
                          </a:solidFill>
                          <a:effectLst/>
                          <a:hlinkClick r:id="rId20"/>
                        </a:rPr>
                        <a:t>pragma HLS array_map</a:t>
                      </a:r>
                      <a:endParaRPr lang="en-IN" sz="1400" b="0" kern="1200" dirty="0">
                        <a:solidFill>
                          <a:schemeClr val="dk1"/>
                        </a:solidFill>
                        <a:effectLst/>
                      </a:endParaRPr>
                    </a:p>
                    <a:p>
                      <a:r>
                        <a:rPr lang="en-IN" sz="1400" b="0" u="none" strike="noStrike" kern="1200" dirty="0">
                          <a:solidFill>
                            <a:schemeClr val="dk1"/>
                          </a:solidFill>
                          <a:effectLst/>
                          <a:hlinkClick r:id="rId21"/>
                        </a:rPr>
                        <a:t>pragma HLS array_partition</a:t>
                      </a:r>
                      <a:endParaRPr lang="en-IN" sz="1400" b="0" kern="1200" dirty="0">
                        <a:solidFill>
                          <a:schemeClr val="dk1"/>
                        </a:solidFill>
                        <a:effectLst/>
                      </a:endParaRPr>
                    </a:p>
                  </a:txBody>
                  <a:tcPr marL="76200" marR="76200" marT="76200" marB="76200" anchor="ctr"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IN" sz="1400" b="0" u="none" strike="noStrike" kern="1200" dirty="0">
                          <a:solidFill>
                            <a:schemeClr val="dk1"/>
                          </a:solidFill>
                          <a:effectLst/>
                          <a:hlinkClick r:id="rId22"/>
                        </a:rPr>
                        <a:t>pragma HLS array_reshape</a:t>
                      </a:r>
                      <a:endParaRPr lang="en-IN" sz="1400" b="0" i="0" kern="1200" dirty="0">
                        <a:solidFill>
                          <a:schemeClr val="dk1"/>
                        </a:solidFill>
                        <a:effectLst/>
                        <a:latin typeface="+mn-lt"/>
                        <a:ea typeface="+mn-ea"/>
                        <a:cs typeface="+mn-cs"/>
                      </a:endParaRPr>
                    </a:p>
                    <a:p>
                      <a:endParaRPr lang="en-IN" sz="1400" b="0" i="0" kern="1200" dirty="0">
                        <a:solidFill>
                          <a:schemeClr val="dk1"/>
                        </a:solidFill>
                        <a:effectLst/>
                        <a:latin typeface="+mn-lt"/>
                        <a:ea typeface="+mn-ea"/>
                        <a:cs typeface="+mn-cs"/>
                      </a:endParaRPr>
                    </a:p>
                  </a:txBody>
                  <a:tcPr marL="76200" marR="76200" marT="76200" marB="76200" anchor="ctr"/>
                </a:tc>
                <a:extLst>
                  <a:ext uri="{0D108BD9-81ED-4DB2-BD59-A6C34878D82A}">
                    <a16:rowId xmlns:a16="http://schemas.microsoft.com/office/drawing/2014/main" val="1424962814"/>
                  </a:ext>
                </a:extLst>
              </a:tr>
              <a:tr h="370840">
                <a:tc>
                  <a:txBody>
                    <a:bodyPr/>
                    <a:lstStyle/>
                    <a:p>
                      <a:pPr fontAlgn="t"/>
                      <a:r>
                        <a:rPr lang="en-IN" sz="1800" dirty="0">
                          <a:solidFill>
                            <a:srgbClr val="C00000"/>
                          </a:solidFill>
                          <a:effectLst/>
                        </a:rPr>
                        <a:t>Structure Packing</a:t>
                      </a:r>
                    </a:p>
                  </a:txBody>
                  <a:tcPr marL="76200" marR="76200" marT="76200" marB="76200" anchor="ctr"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t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IN" sz="1400" b="0" u="none" strike="noStrike" kern="1200" dirty="0">
                          <a:solidFill>
                            <a:schemeClr val="dk1"/>
                          </a:solidFill>
                          <a:effectLst/>
                          <a:hlinkClick r:id="rId23"/>
                        </a:rPr>
                        <a:t>pragma HLS data_pack</a:t>
                      </a:r>
                      <a:endParaRPr lang="en-IN" sz="1400" b="0" i="0" kern="1200" dirty="0">
                        <a:solidFill>
                          <a:schemeClr val="dk1"/>
                        </a:solidFill>
                        <a:effectLst/>
                        <a:latin typeface="+mn-lt"/>
                        <a:ea typeface="+mn-ea"/>
                        <a:cs typeface="+mn-cs"/>
                      </a:endParaRPr>
                    </a:p>
                  </a:txBody>
                  <a:tcPr marL="76200" marR="76200" marT="76200" marB="76200" anchor="ctr"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t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en-IN" sz="1400" b="0" i="0" kern="1200" dirty="0">
                        <a:solidFill>
                          <a:schemeClr val="dk1"/>
                        </a:solidFill>
                        <a:effectLst/>
                        <a:latin typeface="+mn-lt"/>
                        <a:ea typeface="+mn-ea"/>
                        <a:cs typeface="+mn-cs"/>
                      </a:endParaRPr>
                    </a:p>
                  </a:txBody>
                  <a:tcPr marL="76200" marR="76200" marT="76200" marB="76200" anchor="ctr"/>
                </a:tc>
                <a:extLst>
                  <a:ext uri="{0D108BD9-81ED-4DB2-BD59-A6C34878D82A}">
                    <a16:rowId xmlns:a16="http://schemas.microsoft.com/office/drawing/2014/main" val="1178571090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66365218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DF4A8B8-DC3B-12E3-EBCB-5C5A54370E4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Pragma HLS allocation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E0AC334-CD1D-57A3-22C3-1D1B60736B1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5B0709B-A3A0-6D9A-2204-4A5FA355A23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b="1"/>
              <a:t>TAC-HEP: </a:t>
            </a:r>
            <a:r>
              <a:rPr lang="en-US"/>
              <a:t>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BC595B0-BFE4-4F11-1C96-693D4DF00B8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5</a:t>
            </a:fld>
            <a:endParaRPr lang="en-US"/>
          </a:p>
        </p:txBody>
      </p:sp>
      <p:sp>
        <p:nvSpPr>
          <p:cNvPr id="9" name="Content Placeholder 8">
            <a:extLst>
              <a:ext uri="{FF2B5EF4-FFF2-40B4-BE49-F238E27FC236}">
                <a16:creationId xmlns:a16="http://schemas.microsoft.com/office/drawing/2014/main" id="{127862D9-05F0-5845-6E28-3D97E103024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42907" y="1768218"/>
            <a:ext cx="10587041" cy="4425929"/>
          </a:xfrm>
        </p:spPr>
        <p:txBody>
          <a:bodyPr>
            <a:normAutofit/>
          </a:bodyPr>
          <a:lstStyle/>
          <a:p>
            <a:r>
              <a:rPr lang="en-US" sz="2200" b="1" dirty="0">
                <a:solidFill>
                  <a:srgbClr val="C00000"/>
                </a:solidFill>
                <a:highlight>
                  <a:srgbClr val="FFF2CC"/>
                </a:highlight>
                <a:latin typeface="+mn-lt"/>
              </a:rPr>
              <a:t>Instance&lt;list&gt;*</a:t>
            </a:r>
            <a:r>
              <a:rPr lang="en-US" sz="2200" b="1" dirty="0">
                <a:solidFill>
                  <a:srgbClr val="C00000"/>
                </a:solidFill>
                <a:latin typeface="+mn-lt"/>
              </a:rPr>
              <a:t>: </a:t>
            </a:r>
            <a:r>
              <a:rPr lang="en-US" sz="2200" dirty="0">
                <a:solidFill>
                  <a:srgbClr val="C00000"/>
                </a:solidFill>
                <a:latin typeface="+mn-lt"/>
              </a:rPr>
              <a:t>Name of the function, operator, or cores</a:t>
            </a:r>
          </a:p>
          <a:p>
            <a:endParaRPr lang="en-US" sz="2200" b="1" dirty="0">
              <a:latin typeface="+mn-lt"/>
            </a:endParaRPr>
          </a:p>
          <a:p>
            <a:r>
              <a:rPr lang="en-US" sz="2200" b="1" dirty="0">
                <a:solidFill>
                  <a:srgbClr val="0432FF"/>
                </a:solidFill>
                <a:highlight>
                  <a:srgbClr val="FFF2CC"/>
                </a:highlight>
                <a:latin typeface="+mn-lt"/>
              </a:rPr>
              <a:t>limit=&lt;value&gt;*</a:t>
            </a:r>
            <a:r>
              <a:rPr lang="en-US" sz="2200" b="1" dirty="0">
                <a:solidFill>
                  <a:srgbClr val="0432FF"/>
                </a:solidFill>
                <a:latin typeface="+mn-lt"/>
              </a:rPr>
              <a:t>: </a:t>
            </a:r>
            <a:r>
              <a:rPr lang="en-US" sz="2200" dirty="0">
                <a:solidFill>
                  <a:srgbClr val="0432FF"/>
                </a:solidFill>
                <a:latin typeface="+mn-lt"/>
              </a:rPr>
              <a:t>Specifies the limit of instances to be used in kernel</a:t>
            </a:r>
          </a:p>
          <a:p>
            <a:endParaRPr lang="en-US" sz="2200" b="1" dirty="0">
              <a:latin typeface="+mn-lt"/>
            </a:endParaRPr>
          </a:p>
          <a:p>
            <a:r>
              <a:rPr lang="en-US" sz="2200" b="1" dirty="0">
                <a:solidFill>
                  <a:srgbClr val="C00000"/>
                </a:solidFill>
                <a:highlight>
                  <a:srgbClr val="FFF2CC"/>
                </a:highlight>
                <a:latin typeface="+mn-lt"/>
              </a:rPr>
              <a:t>&lt;type&gt;*</a:t>
            </a:r>
            <a:r>
              <a:rPr lang="en-US" sz="2200" b="1" dirty="0">
                <a:solidFill>
                  <a:srgbClr val="C00000"/>
                </a:solidFill>
                <a:latin typeface="+mn-lt"/>
              </a:rPr>
              <a:t>: </a:t>
            </a:r>
            <a:r>
              <a:rPr lang="en-US" sz="2200" dirty="0">
                <a:solidFill>
                  <a:srgbClr val="C00000"/>
                </a:solidFill>
                <a:latin typeface="+mn-lt"/>
              </a:rPr>
              <a:t>Specifies the allocation applies to a function, an operator or a core (hardware component) used to create the design (such as adder, multiplier, BRAM)</a:t>
            </a:r>
          </a:p>
          <a:p>
            <a:pPr lvl="1"/>
            <a:r>
              <a:rPr lang="en-US" sz="2200" i="1" u="sng" dirty="0">
                <a:latin typeface="+mn-lt"/>
              </a:rPr>
              <a:t>Function</a:t>
            </a:r>
            <a:r>
              <a:rPr lang="en-US" sz="2200" i="1" dirty="0">
                <a:latin typeface="+mn-lt"/>
              </a:rPr>
              <a:t>: </a:t>
            </a:r>
            <a:r>
              <a:rPr lang="en-IN" sz="2200" b="0" i="0" dirty="0">
                <a:solidFill>
                  <a:srgbClr val="000000"/>
                </a:solidFill>
                <a:effectLst/>
                <a:latin typeface="+mn-lt"/>
              </a:rPr>
              <a:t>allocation applies to the functions listed in the </a:t>
            </a:r>
            <a:r>
              <a:rPr lang="en-IN" sz="2200" dirty="0">
                <a:highlight>
                  <a:srgbClr val="FFF2CC"/>
                </a:highlight>
                <a:latin typeface="+mn-lt"/>
              </a:rPr>
              <a:t>instances=</a:t>
            </a:r>
            <a:endParaRPr lang="en-US" sz="2200" dirty="0">
              <a:highlight>
                <a:srgbClr val="FFF2CC"/>
              </a:highlight>
              <a:latin typeface="+mn-lt"/>
            </a:endParaRPr>
          </a:p>
          <a:p>
            <a:pPr lvl="1"/>
            <a:r>
              <a:rPr lang="en-US" sz="2200" i="1" u="sng" dirty="0">
                <a:latin typeface="+mn-lt"/>
              </a:rPr>
              <a:t>Operation</a:t>
            </a:r>
            <a:r>
              <a:rPr lang="en-US" sz="2200" i="1" dirty="0">
                <a:latin typeface="+mn-lt"/>
              </a:rPr>
              <a:t>: </a:t>
            </a:r>
            <a:r>
              <a:rPr lang="en-IN" sz="2200" b="0" i="0" dirty="0">
                <a:solidFill>
                  <a:srgbClr val="000000"/>
                </a:solidFill>
                <a:effectLst/>
                <a:latin typeface="+mn-lt"/>
              </a:rPr>
              <a:t>applies to the operations listed in the </a:t>
            </a:r>
            <a:r>
              <a:rPr lang="en-IN" sz="2200" dirty="0">
                <a:highlight>
                  <a:srgbClr val="FFF2CC"/>
                </a:highlight>
                <a:latin typeface="+mn-lt"/>
              </a:rPr>
              <a:t>instances=</a:t>
            </a:r>
            <a:endParaRPr lang="en-US" sz="2200" dirty="0">
              <a:highlight>
                <a:srgbClr val="FFF2CC"/>
              </a:highlight>
              <a:latin typeface="+mn-lt"/>
            </a:endParaRPr>
          </a:p>
          <a:p>
            <a:pPr lvl="1"/>
            <a:r>
              <a:rPr lang="en-US" sz="2200" i="1" u="sng" dirty="0">
                <a:latin typeface="+mn-lt"/>
              </a:rPr>
              <a:t>Core</a:t>
            </a:r>
            <a:r>
              <a:rPr lang="en-US" sz="2200" i="1" dirty="0">
                <a:latin typeface="+mn-lt"/>
              </a:rPr>
              <a:t>: </a:t>
            </a:r>
            <a:r>
              <a:rPr lang="en-IN" sz="2200" b="0" i="0" dirty="0">
                <a:solidFill>
                  <a:srgbClr val="000000"/>
                </a:solidFill>
                <a:effectLst/>
                <a:latin typeface="+mn-lt"/>
              </a:rPr>
              <a:t>applies to the cores</a:t>
            </a:r>
            <a:endParaRPr lang="en-US" sz="2200" dirty="0">
              <a:latin typeface="+mn-lt"/>
            </a:endParaRP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8463753D-19C2-32EE-25C5-0E4536FF625E}"/>
              </a:ext>
            </a:extLst>
          </p:cNvPr>
          <p:cNvSpPr txBox="1"/>
          <p:nvPr/>
        </p:nvSpPr>
        <p:spPr>
          <a:xfrm>
            <a:off x="2210879" y="1049323"/>
            <a:ext cx="7770242" cy="40011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IN" sz="2000" dirty="0">
                <a:highlight>
                  <a:srgbClr val="FFFF00"/>
                </a:highlight>
              </a:rPr>
              <a:t>#pragma HLS allocation instances=&lt;list&gt; limit=&lt;value&gt; &lt;type&gt;</a:t>
            </a:r>
            <a:endParaRPr lang="en-US" sz="2000" dirty="0">
              <a:highlight>
                <a:srgbClr val="FFFF00"/>
              </a:highlight>
            </a:endParaRP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A5A47205-B084-DACF-9422-B830E48BDEEF}"/>
              </a:ext>
            </a:extLst>
          </p:cNvPr>
          <p:cNvSpPr txBox="1"/>
          <p:nvPr/>
        </p:nvSpPr>
        <p:spPr>
          <a:xfrm>
            <a:off x="9299150" y="659593"/>
            <a:ext cx="2457018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N" sz="1400" b="0" i="1" kern="1200" dirty="0">
                <a:solidFill>
                  <a:srgbClr val="00B0F0"/>
                </a:solidFill>
                <a:effectLst/>
              </a:rPr>
              <a:t>Kernel Optimization</a:t>
            </a:r>
            <a:endParaRPr lang="en-US" sz="1400" i="1" dirty="0">
              <a:solidFill>
                <a:srgbClr val="00B0F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47679540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272C251-0ABE-5761-DBC4-D3DD856C790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Example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8A41F0C-234E-4C34-5DA9-14DF6F0796A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0F541B22-7BA1-E112-44FC-1C93B40DCD6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b="1"/>
              <a:t>TAC-HEP: </a:t>
            </a:r>
            <a:r>
              <a:rPr lang="en-US"/>
              <a:t>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E2A85CD-58CF-50AD-07C8-0442FE4634E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6</a:t>
            </a:fld>
            <a:endParaRPr lang="en-US"/>
          </a:p>
        </p:txBody>
      </p:sp>
      <p:pic>
        <p:nvPicPr>
          <p:cNvPr id="7" name="Picture 6" descr="Text&#10;&#10;Description automatically generated">
            <a:extLst>
              <a:ext uri="{FF2B5EF4-FFF2-40B4-BE49-F238E27FC236}">
                <a16:creationId xmlns:a16="http://schemas.microsoft.com/office/drawing/2014/main" id="{65FBF2B3-A04E-E689-FF16-FEEDA45AD01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29730" y="1201739"/>
            <a:ext cx="3289300" cy="5334000"/>
          </a:xfrm>
          <a:prstGeom prst="rect">
            <a:avLst/>
          </a:prstGeom>
        </p:spPr>
      </p:pic>
      <p:pic>
        <p:nvPicPr>
          <p:cNvPr id="12" name="Picture 11" descr="Text&#10;&#10;Description automatically generated">
            <a:extLst>
              <a:ext uri="{FF2B5EF4-FFF2-40B4-BE49-F238E27FC236}">
                <a16:creationId xmlns:a16="http://schemas.microsoft.com/office/drawing/2014/main" id="{FEF9E1DD-16A4-9DA3-DB45-7882A9A17D0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704733" y="1948175"/>
            <a:ext cx="2782534" cy="3684137"/>
          </a:xfrm>
          <a:prstGeom prst="rect">
            <a:avLst/>
          </a:prstGeom>
        </p:spPr>
      </p:pic>
      <p:pic>
        <p:nvPicPr>
          <p:cNvPr id="15" name="Picture 14" descr="Text&#10;&#10;Description automatically generated">
            <a:extLst>
              <a:ext uri="{FF2B5EF4-FFF2-40B4-BE49-F238E27FC236}">
                <a16:creationId xmlns:a16="http://schemas.microsoft.com/office/drawing/2014/main" id="{1D3B207F-70C1-9E50-D3C2-A22BE2E0CB5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395687" y="1369484"/>
            <a:ext cx="3664470" cy="4584696"/>
          </a:xfrm>
          <a:prstGeom prst="rect">
            <a:avLst/>
          </a:prstGeom>
        </p:spPr>
      </p:pic>
      <p:sp>
        <p:nvSpPr>
          <p:cNvPr id="16" name="Rectangle 15">
            <a:extLst>
              <a:ext uri="{FF2B5EF4-FFF2-40B4-BE49-F238E27FC236}">
                <a16:creationId xmlns:a16="http://schemas.microsoft.com/office/drawing/2014/main" id="{8C288478-A5E1-4ABF-9357-F6610573F9B2}"/>
              </a:ext>
            </a:extLst>
          </p:cNvPr>
          <p:cNvSpPr/>
          <p:nvPr/>
        </p:nvSpPr>
        <p:spPr>
          <a:xfrm>
            <a:off x="508000" y="2878667"/>
            <a:ext cx="3511030" cy="228600"/>
          </a:xfrm>
          <a:prstGeom prst="rect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73125557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B2AC119-90F5-C835-0A1A-1C4FDB370B6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Pragma HLS allocation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58F1E3D-5350-F1CB-7C9D-97A672B111B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861AA7F-072E-B85C-502A-BDAC66D1A2E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b="1"/>
              <a:t>TAC-HEP: </a:t>
            </a:r>
            <a:r>
              <a:rPr lang="en-US"/>
              <a:t>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0DEAD35-1D8A-32A3-FF41-1D7BEC2685E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7</a:t>
            </a:fld>
            <a:endParaRPr lang="en-US"/>
          </a:p>
        </p:txBody>
      </p:sp>
      <p:pic>
        <p:nvPicPr>
          <p:cNvPr id="7" name="Content Placeholder 8" descr="Table&#10;&#10;Description automatically generated">
            <a:extLst>
              <a:ext uri="{FF2B5EF4-FFF2-40B4-BE49-F238E27FC236}">
                <a16:creationId xmlns:a16="http://schemas.microsoft.com/office/drawing/2014/main" id="{04B3716D-9AD8-99E1-762A-7E41EE15CFAA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6542033" y="2929631"/>
            <a:ext cx="3802834" cy="1241092"/>
          </a:xfrm>
        </p:spPr>
      </p:pic>
      <p:pic>
        <p:nvPicPr>
          <p:cNvPr id="15" name="Picture 14" descr="Table&#10;&#10;Description automatically generated">
            <a:extLst>
              <a:ext uri="{FF2B5EF4-FFF2-40B4-BE49-F238E27FC236}">
                <a16:creationId xmlns:a16="http://schemas.microsoft.com/office/drawing/2014/main" id="{5A64EB12-25E5-34AF-D743-018F22DD986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581237" y="4132538"/>
            <a:ext cx="5253567" cy="2368313"/>
          </a:xfrm>
          <a:prstGeom prst="rect">
            <a:avLst/>
          </a:prstGeom>
        </p:spPr>
      </p:pic>
      <p:pic>
        <p:nvPicPr>
          <p:cNvPr id="17" name="Picture 16" descr="Table&#10;&#10;Description automatically generated">
            <a:extLst>
              <a:ext uri="{FF2B5EF4-FFF2-40B4-BE49-F238E27FC236}">
                <a16:creationId xmlns:a16="http://schemas.microsoft.com/office/drawing/2014/main" id="{8F846536-D779-3019-6891-3DF55E45E28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281960" y="1336677"/>
            <a:ext cx="4759750" cy="1529409"/>
          </a:xfrm>
          <a:prstGeom prst="rect">
            <a:avLst/>
          </a:prstGeom>
        </p:spPr>
      </p:pic>
      <p:sp>
        <p:nvSpPr>
          <p:cNvPr id="18" name="TextBox 17">
            <a:extLst>
              <a:ext uri="{FF2B5EF4-FFF2-40B4-BE49-F238E27FC236}">
                <a16:creationId xmlns:a16="http://schemas.microsoft.com/office/drawing/2014/main" id="{379D0FC4-3A77-0607-6A04-77855665B8F7}"/>
              </a:ext>
            </a:extLst>
          </p:cNvPr>
          <p:cNvSpPr txBox="1"/>
          <p:nvPr/>
        </p:nvSpPr>
        <p:spPr>
          <a:xfrm>
            <a:off x="736600" y="2547585"/>
            <a:ext cx="323426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C00000"/>
                </a:solidFill>
              </a:rPr>
              <a:t>WITHOUT PRAGMA</a:t>
            </a: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2FB0772A-3716-EBA4-2ED8-2B73298B51AA}"/>
              </a:ext>
            </a:extLst>
          </p:cNvPr>
          <p:cNvSpPr txBox="1"/>
          <p:nvPr/>
        </p:nvSpPr>
        <p:spPr>
          <a:xfrm>
            <a:off x="7622493" y="2496754"/>
            <a:ext cx="20066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0432FF"/>
                </a:solidFill>
              </a:rPr>
              <a:t>WITH PRAGMA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72E2168C-21C2-4572-1E3F-A34BE6AF85BF}"/>
              </a:ext>
            </a:extLst>
          </p:cNvPr>
          <p:cNvSpPr txBox="1"/>
          <p:nvPr/>
        </p:nvSpPr>
        <p:spPr>
          <a:xfrm>
            <a:off x="1270000" y="1030460"/>
            <a:ext cx="8153400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IN" sz="1800" dirty="0">
                <a:highlight>
                  <a:srgbClr val="FFFF00"/>
                </a:highlight>
              </a:rPr>
              <a:t>#pragma HLS allocation instances=&lt;list&gt; limit=&lt;value&gt; &lt;type&gt;</a:t>
            </a:r>
            <a:endParaRPr lang="en-US" sz="1800" dirty="0">
              <a:highlight>
                <a:srgbClr val="FFFF00"/>
              </a:highlight>
            </a:endParaRPr>
          </a:p>
        </p:txBody>
      </p:sp>
      <p:pic>
        <p:nvPicPr>
          <p:cNvPr id="3" name="Content Placeholder 7" descr="Table&#10;&#10;Description automatically generated">
            <a:extLst>
              <a:ext uri="{FF2B5EF4-FFF2-40B4-BE49-F238E27FC236}">
                <a16:creationId xmlns:a16="http://schemas.microsoft.com/office/drawing/2014/main" id="{CCCF9E94-19D2-9D9C-AB2C-572DA8FC4002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386220" y="3194120"/>
            <a:ext cx="5054049" cy="332854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56927417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2DBD55-7BE4-98CE-DD89-69D40169951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Pragma HLS allocation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732789D-5370-C86C-7125-F95467AD7B0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F597947-A78B-F71A-F124-09DCAFE03F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b="1"/>
              <a:t>TAC-HEP: </a:t>
            </a:r>
            <a:r>
              <a:rPr lang="en-US"/>
              <a:t>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69E281A-2FA2-7730-C86F-6C80F3F897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8</a:t>
            </a:fld>
            <a:endParaRPr lang="en-US"/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FEC65E23-A2D8-A6D3-D638-B4E8111237F0}"/>
              </a:ext>
            </a:extLst>
          </p:cNvPr>
          <p:cNvSpPr txBox="1"/>
          <p:nvPr/>
        </p:nvSpPr>
        <p:spPr>
          <a:xfrm>
            <a:off x="1270000" y="1030460"/>
            <a:ext cx="8153400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IN" sz="1800" dirty="0">
                <a:highlight>
                  <a:srgbClr val="FFFF00"/>
                </a:highlight>
              </a:rPr>
              <a:t>#pragma HLS allocation instances=&lt;list&gt; limit=&lt;value&gt; &lt;type&gt;</a:t>
            </a:r>
            <a:endParaRPr lang="en-US" sz="1800" dirty="0">
              <a:highlight>
                <a:srgbClr val="FFFF00"/>
              </a:highlight>
            </a:endParaRPr>
          </a:p>
        </p:txBody>
      </p:sp>
      <p:pic>
        <p:nvPicPr>
          <p:cNvPr id="9" name="Picture 8" descr="Table&#10;&#10;Description automatically generated">
            <a:extLst>
              <a:ext uri="{FF2B5EF4-FFF2-40B4-BE49-F238E27FC236}">
                <a16:creationId xmlns:a16="http://schemas.microsoft.com/office/drawing/2014/main" id="{1C31B95A-D7AA-E909-5C10-4F347B6BEAD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363667" y="1850807"/>
            <a:ext cx="3792505" cy="2653459"/>
          </a:xfrm>
          <a:prstGeom prst="rect">
            <a:avLst/>
          </a:prstGeom>
        </p:spPr>
      </p:pic>
      <p:pic>
        <p:nvPicPr>
          <p:cNvPr id="11" name="Picture 10" descr="Table&#10;&#10;Description automatically generated">
            <a:extLst>
              <a:ext uri="{FF2B5EF4-FFF2-40B4-BE49-F238E27FC236}">
                <a16:creationId xmlns:a16="http://schemas.microsoft.com/office/drawing/2014/main" id="{02E720B8-8F79-DF2D-3130-29E0C775DBD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553200" y="1837266"/>
            <a:ext cx="3810000" cy="2667000"/>
          </a:xfrm>
          <a:prstGeom prst="rect">
            <a:avLst/>
          </a:prstGeom>
        </p:spPr>
      </p:pic>
      <p:pic>
        <p:nvPicPr>
          <p:cNvPr id="13" name="Picture 12" descr="Table&#10;&#10;Description automatically generated">
            <a:extLst>
              <a:ext uri="{FF2B5EF4-FFF2-40B4-BE49-F238E27FC236}">
                <a16:creationId xmlns:a16="http://schemas.microsoft.com/office/drawing/2014/main" id="{7D197289-64F1-9DDD-C351-67500198ECCC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521883" y="4504266"/>
            <a:ext cx="3035300" cy="1854200"/>
          </a:xfrm>
          <a:prstGeom prst="rect">
            <a:avLst/>
          </a:prstGeom>
        </p:spPr>
      </p:pic>
      <p:pic>
        <p:nvPicPr>
          <p:cNvPr id="15" name="Picture 14" descr="Table&#10;&#10;Description automatically generated">
            <a:extLst>
              <a:ext uri="{FF2B5EF4-FFF2-40B4-BE49-F238E27FC236}">
                <a16:creationId xmlns:a16="http://schemas.microsoft.com/office/drawing/2014/main" id="{685517A4-9816-5175-D0FC-352DEF0B7152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991350" y="4592109"/>
            <a:ext cx="2933700" cy="1841500"/>
          </a:xfrm>
          <a:prstGeom prst="rect">
            <a:avLst/>
          </a:prstGeom>
        </p:spPr>
      </p:pic>
      <p:sp>
        <p:nvSpPr>
          <p:cNvPr id="16" name="TextBox 15">
            <a:extLst>
              <a:ext uri="{FF2B5EF4-FFF2-40B4-BE49-F238E27FC236}">
                <a16:creationId xmlns:a16="http://schemas.microsoft.com/office/drawing/2014/main" id="{5FDB106A-54E3-B450-FDED-FD6CADA05B4D}"/>
              </a:ext>
            </a:extLst>
          </p:cNvPr>
          <p:cNvSpPr txBox="1"/>
          <p:nvPr/>
        </p:nvSpPr>
        <p:spPr>
          <a:xfrm>
            <a:off x="2145054" y="1488868"/>
            <a:ext cx="323426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C00000"/>
                </a:solidFill>
              </a:rPr>
              <a:t>WITHOUT PRAGMA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7A481C3C-0E37-A066-0C89-34F7CCBD4E46}"/>
              </a:ext>
            </a:extLst>
          </p:cNvPr>
          <p:cNvSpPr txBox="1"/>
          <p:nvPr/>
        </p:nvSpPr>
        <p:spPr>
          <a:xfrm>
            <a:off x="7236014" y="1480468"/>
            <a:ext cx="20066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0432FF"/>
                </a:solidFill>
              </a:rPr>
              <a:t>WITH PRAGMA</a:t>
            </a:r>
          </a:p>
        </p:txBody>
      </p:sp>
    </p:spTree>
    <p:extLst>
      <p:ext uri="{BB962C8B-B14F-4D97-AF65-F5344CB8AC3E}">
        <p14:creationId xmlns:p14="http://schemas.microsoft.com/office/powerpoint/2010/main" val="1615024066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23C12D3-0410-25F4-DCF5-5C295C1F8DF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Pragma HLS Latency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7B0C021-3F65-4F1C-8803-FD83EC9E311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67439" y="1768218"/>
            <a:ext cx="10587041" cy="4425929"/>
          </a:xfrm>
        </p:spPr>
        <p:txBody>
          <a:bodyPr>
            <a:normAutofit/>
          </a:bodyPr>
          <a:lstStyle/>
          <a:p>
            <a:r>
              <a:rPr lang="en-US" sz="2200" dirty="0">
                <a:solidFill>
                  <a:srgbClr val="C00000"/>
                </a:solidFill>
                <a:latin typeface="+mn-lt"/>
              </a:rPr>
              <a:t>HLS always tries to minimize latency in the design</a:t>
            </a:r>
          </a:p>
          <a:p>
            <a:endParaRPr lang="en-US" sz="2200" dirty="0">
              <a:latin typeface="+mn-lt"/>
            </a:endParaRPr>
          </a:p>
          <a:p>
            <a:r>
              <a:rPr lang="en-US" sz="2200" dirty="0">
                <a:solidFill>
                  <a:srgbClr val="0432FF"/>
                </a:solidFill>
                <a:latin typeface="+mn-lt"/>
              </a:rPr>
              <a:t>When LATENCY pragma is specified</a:t>
            </a:r>
          </a:p>
          <a:p>
            <a:pPr lvl="1"/>
            <a:r>
              <a:rPr lang="en-US" sz="2200" b="1" i="1" dirty="0">
                <a:solidFill>
                  <a:srgbClr val="00B050"/>
                </a:solidFill>
                <a:highlight>
                  <a:srgbClr val="FFF2CC"/>
                </a:highlight>
                <a:latin typeface="+mn-lt"/>
              </a:rPr>
              <a:t>Min &lt; Latency &lt; Max</a:t>
            </a:r>
            <a:r>
              <a:rPr lang="en-US" sz="2200" i="1" dirty="0">
                <a:latin typeface="+mn-lt"/>
              </a:rPr>
              <a:t>: </a:t>
            </a:r>
            <a:r>
              <a:rPr lang="en-US" sz="2200" dirty="0">
                <a:latin typeface="+mn-lt"/>
              </a:rPr>
              <a:t>Constraint is satisfied, No further optimization</a:t>
            </a:r>
          </a:p>
          <a:p>
            <a:pPr lvl="1"/>
            <a:endParaRPr lang="en-US" sz="2200" dirty="0">
              <a:latin typeface="+mn-lt"/>
            </a:endParaRPr>
          </a:p>
          <a:p>
            <a:pPr lvl="1"/>
            <a:r>
              <a:rPr lang="en-US" sz="2200" b="1" i="1" dirty="0">
                <a:solidFill>
                  <a:srgbClr val="C00000"/>
                </a:solidFill>
                <a:highlight>
                  <a:srgbClr val="FFF2CC"/>
                </a:highlight>
                <a:latin typeface="+mn-lt"/>
              </a:rPr>
              <a:t>Latency &lt; min</a:t>
            </a:r>
            <a:r>
              <a:rPr lang="en-US" sz="2200" i="1" dirty="0">
                <a:latin typeface="+mn-lt"/>
              </a:rPr>
              <a:t>: </a:t>
            </a:r>
            <a:r>
              <a:rPr lang="en-US" sz="2200" dirty="0">
                <a:latin typeface="+mn-lt"/>
              </a:rPr>
              <a:t>It extends latency to the specified value, potentially increasing sharing</a:t>
            </a:r>
          </a:p>
          <a:p>
            <a:pPr lvl="1"/>
            <a:endParaRPr lang="en-US" sz="2200" dirty="0">
              <a:latin typeface="+mn-lt"/>
            </a:endParaRPr>
          </a:p>
          <a:p>
            <a:pPr lvl="1"/>
            <a:r>
              <a:rPr lang="en-US" sz="2200" b="1" i="1" dirty="0">
                <a:solidFill>
                  <a:srgbClr val="C00000"/>
                </a:solidFill>
                <a:highlight>
                  <a:srgbClr val="FFF2CC"/>
                </a:highlight>
                <a:latin typeface="+mn-lt"/>
              </a:rPr>
              <a:t>Latency &gt; max</a:t>
            </a:r>
            <a:r>
              <a:rPr lang="en-US" sz="2200" dirty="0">
                <a:latin typeface="+mn-lt"/>
              </a:rPr>
              <a:t>: Increases effort to achieve the constraints</a:t>
            </a:r>
          </a:p>
          <a:p>
            <a:pPr lvl="2"/>
            <a:r>
              <a:rPr lang="en-US" sz="2200" dirty="0">
                <a:latin typeface="+mn-lt"/>
              </a:rPr>
              <a:t>Still unsuccessful: issue a warning &amp; produce design with the smallest achievable latency in excess of maximum 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2B712E8-0C5F-5358-9CE9-E0145A5B6F8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B643684-8C25-4057-41D0-6A95EAB8623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b="1"/>
              <a:t>TAC-HEP: </a:t>
            </a:r>
            <a:r>
              <a:rPr lang="en-US"/>
              <a:t>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05DEEC7-4659-4397-5F37-CC176CF1BBC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9</a:t>
            </a:fld>
            <a:endParaRPr lang="en-US"/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900AEE9A-25A6-1D11-36C8-86381394EA80}"/>
              </a:ext>
            </a:extLst>
          </p:cNvPr>
          <p:cNvSpPr txBox="1"/>
          <p:nvPr/>
        </p:nvSpPr>
        <p:spPr>
          <a:xfrm>
            <a:off x="2145850" y="1071582"/>
            <a:ext cx="7181156" cy="40011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IN" sz="2000" dirty="0">
                <a:highlight>
                  <a:srgbClr val="FFFC00"/>
                </a:highlight>
              </a:rPr>
              <a:t>#pragma HLS latency min=&lt;int&gt; max=&lt;int&gt;</a:t>
            </a:r>
            <a:endParaRPr lang="en-US" sz="2000" dirty="0">
              <a:highlight>
                <a:srgbClr val="FFFC00"/>
              </a:highlight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E1D68747-EAE1-0312-86CF-AE7AB524C325}"/>
              </a:ext>
            </a:extLst>
          </p:cNvPr>
          <p:cNvSpPr txBox="1"/>
          <p:nvPr/>
        </p:nvSpPr>
        <p:spPr>
          <a:xfrm>
            <a:off x="9299150" y="659593"/>
            <a:ext cx="2457018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N" sz="1400" b="0" i="1" kern="1200" dirty="0">
                <a:solidFill>
                  <a:srgbClr val="00B0F0"/>
                </a:solidFill>
                <a:effectLst/>
              </a:rPr>
              <a:t>Kernel Optimization</a:t>
            </a:r>
            <a:endParaRPr lang="en-US" sz="1400" i="1" dirty="0">
              <a:solidFill>
                <a:srgbClr val="00B0F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80034282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2DBD55-7BE4-98CE-DD89-69D40169951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Pragma HLS Latency</a:t>
            </a:r>
          </a:p>
        </p:txBody>
      </p:sp>
      <p:pic>
        <p:nvPicPr>
          <p:cNvPr id="8" name="Content Placeholder 7" descr="Text&#10;&#10;Description automatically generated">
            <a:extLst>
              <a:ext uri="{FF2B5EF4-FFF2-40B4-BE49-F238E27FC236}">
                <a16:creationId xmlns:a16="http://schemas.microsoft.com/office/drawing/2014/main" id="{4F4BFAF9-8DF3-547B-3799-4013BF2B2708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005644" y="1187149"/>
            <a:ext cx="3150945" cy="5191900"/>
          </a:xfrm>
        </p:spPr>
      </p:pic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732789D-5370-C86C-7125-F95467AD7B0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F597947-A78B-F71A-F124-09DCAFE03F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b="1"/>
              <a:t>TAC-HEP: </a:t>
            </a:r>
            <a:r>
              <a:rPr lang="en-US"/>
              <a:t>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69E281A-2FA2-7730-C86F-6C80F3F897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10</a:t>
            </a:fld>
            <a:endParaRPr lang="en-US"/>
          </a:p>
        </p:txBody>
      </p:sp>
      <p:pic>
        <p:nvPicPr>
          <p:cNvPr id="9" name="Picture 8" descr="Text&#10;&#10;Description automatically generated">
            <a:extLst>
              <a:ext uri="{FF2B5EF4-FFF2-40B4-BE49-F238E27FC236}">
                <a16:creationId xmlns:a16="http://schemas.microsoft.com/office/drawing/2014/main" id="{7EA2FC3C-B931-B37E-E551-85A7A66CB17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704733" y="1948175"/>
            <a:ext cx="2782534" cy="3684137"/>
          </a:xfrm>
          <a:prstGeom prst="rect">
            <a:avLst/>
          </a:prstGeom>
        </p:spPr>
      </p:pic>
      <p:pic>
        <p:nvPicPr>
          <p:cNvPr id="10" name="Picture 9" descr="Text&#10;&#10;Description automatically generated">
            <a:extLst>
              <a:ext uri="{FF2B5EF4-FFF2-40B4-BE49-F238E27FC236}">
                <a16:creationId xmlns:a16="http://schemas.microsoft.com/office/drawing/2014/main" id="{00C28E04-A327-C2D0-F1AB-CE673702FE21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395687" y="1369484"/>
            <a:ext cx="3664470" cy="4584696"/>
          </a:xfrm>
          <a:prstGeom prst="rect">
            <a:avLst/>
          </a:prstGeom>
        </p:spPr>
      </p:pic>
      <p:sp>
        <p:nvSpPr>
          <p:cNvPr id="11" name="Rectangle 10">
            <a:extLst>
              <a:ext uri="{FF2B5EF4-FFF2-40B4-BE49-F238E27FC236}">
                <a16:creationId xmlns:a16="http://schemas.microsoft.com/office/drawing/2014/main" id="{F402A921-EF82-193B-8861-9F3662E9A41F}"/>
              </a:ext>
            </a:extLst>
          </p:cNvPr>
          <p:cNvSpPr/>
          <p:nvPr/>
        </p:nvSpPr>
        <p:spPr>
          <a:xfrm>
            <a:off x="508000" y="2878667"/>
            <a:ext cx="3511030" cy="228600"/>
          </a:xfrm>
          <a:prstGeom prst="rect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85D525CC-2310-E8D5-94A1-3AEE4123B641}"/>
              </a:ext>
            </a:extLst>
          </p:cNvPr>
          <p:cNvSpPr txBox="1"/>
          <p:nvPr/>
        </p:nvSpPr>
        <p:spPr>
          <a:xfrm>
            <a:off x="2777067" y="1136042"/>
            <a:ext cx="6096000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IN" sz="1800" dirty="0">
                <a:highlight>
                  <a:srgbClr val="FFFC00"/>
                </a:highlight>
              </a:rPr>
              <a:t>#pragma HLS latency min=4</a:t>
            </a:r>
            <a:endParaRPr lang="en-US" sz="1800" dirty="0">
              <a:highlight>
                <a:srgbClr val="FFFC00"/>
              </a:highlight>
            </a:endParaRPr>
          </a:p>
        </p:txBody>
      </p:sp>
    </p:spTree>
    <p:extLst>
      <p:ext uri="{BB962C8B-B14F-4D97-AF65-F5344CB8AC3E}">
        <p14:creationId xmlns:p14="http://schemas.microsoft.com/office/powerpoint/2010/main" val="945949073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2DBD55-7BE4-98CE-DD89-69D40169951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Pragma HLS Latency</a:t>
            </a:r>
          </a:p>
        </p:txBody>
      </p:sp>
      <p:pic>
        <p:nvPicPr>
          <p:cNvPr id="8" name="Content Placeholder 7" descr="Table&#10;&#10;Description automatically generated">
            <a:extLst>
              <a:ext uri="{FF2B5EF4-FFF2-40B4-BE49-F238E27FC236}">
                <a16:creationId xmlns:a16="http://schemas.microsoft.com/office/drawing/2014/main" id="{181B6060-9B76-EDCB-108A-CBF1344506EA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27264" y="2191280"/>
            <a:ext cx="5765800" cy="3797300"/>
          </a:xfrm>
        </p:spPr>
      </p:pic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732789D-5370-C86C-7125-F95467AD7B0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F597947-A78B-F71A-F124-09DCAFE03F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b="1"/>
              <a:t>TAC-HEP: </a:t>
            </a:r>
            <a:r>
              <a:rPr lang="en-US"/>
              <a:t>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69E281A-2FA2-7730-C86F-6C80F3F897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11</a:t>
            </a:fld>
            <a:endParaRPr lang="en-US"/>
          </a:p>
        </p:txBody>
      </p:sp>
      <p:pic>
        <p:nvPicPr>
          <p:cNvPr id="10" name="Picture 9" descr="Table&#10;&#10;Description automatically generated">
            <a:extLst>
              <a:ext uri="{FF2B5EF4-FFF2-40B4-BE49-F238E27FC236}">
                <a16:creationId xmlns:a16="http://schemas.microsoft.com/office/drawing/2014/main" id="{20D5E808-644A-7192-DAC6-C2F4B42849C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298938" y="2210330"/>
            <a:ext cx="5575300" cy="3759200"/>
          </a:xfrm>
          <a:prstGeom prst="rect">
            <a:avLst/>
          </a:prstGeom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ED903E4F-EAA9-3F98-D3A1-AE7F1CB67436}"/>
              </a:ext>
            </a:extLst>
          </p:cNvPr>
          <p:cNvSpPr txBox="1"/>
          <p:nvPr/>
        </p:nvSpPr>
        <p:spPr>
          <a:xfrm>
            <a:off x="2777067" y="1136042"/>
            <a:ext cx="6096000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IN" sz="1800" dirty="0">
                <a:highlight>
                  <a:srgbClr val="FFFC00"/>
                </a:highlight>
              </a:rPr>
              <a:t>#pragma HLS latency min=4</a:t>
            </a:r>
            <a:endParaRPr lang="en-US" sz="1800" dirty="0">
              <a:highlight>
                <a:srgbClr val="FFFC00"/>
              </a:highlight>
            </a:endParaRPr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A184B60A-4561-371E-0075-594D3756D06D}"/>
              </a:ext>
            </a:extLst>
          </p:cNvPr>
          <p:cNvSpPr/>
          <p:nvPr/>
        </p:nvSpPr>
        <p:spPr>
          <a:xfrm>
            <a:off x="6425936" y="5048781"/>
            <a:ext cx="5638800" cy="965200"/>
          </a:xfrm>
          <a:prstGeom prst="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3F924F4B-E92E-BD92-6C93-8A26198118F0}"/>
              </a:ext>
            </a:extLst>
          </p:cNvPr>
          <p:cNvSpPr txBox="1"/>
          <p:nvPr/>
        </p:nvSpPr>
        <p:spPr>
          <a:xfrm>
            <a:off x="271468" y="1733035"/>
            <a:ext cx="382091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C00000"/>
                </a:solidFill>
              </a:rPr>
              <a:t>WITHOUT HLS Latency PRAGMA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0EDDECF5-FA5A-CE32-228D-FEFFB117AD38}"/>
              </a:ext>
            </a:extLst>
          </p:cNvPr>
          <p:cNvSpPr txBox="1"/>
          <p:nvPr/>
        </p:nvSpPr>
        <p:spPr>
          <a:xfrm>
            <a:off x="6587601" y="1702251"/>
            <a:ext cx="382091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0432FF"/>
                </a:solidFill>
              </a:rPr>
              <a:t>WITH HLS Latency PRAGMA</a:t>
            </a:r>
          </a:p>
        </p:txBody>
      </p:sp>
    </p:spTree>
    <p:extLst>
      <p:ext uri="{BB962C8B-B14F-4D97-AF65-F5344CB8AC3E}">
        <p14:creationId xmlns:p14="http://schemas.microsoft.com/office/powerpoint/2010/main" val="3452585753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2DBD55-7BE4-98CE-DD89-69D40169951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Pragma HLS Latency</a:t>
            </a:r>
          </a:p>
        </p:txBody>
      </p:sp>
      <p:pic>
        <p:nvPicPr>
          <p:cNvPr id="8" name="Content Placeholder 7" descr="Table&#10;&#10;Description automatically generated">
            <a:extLst>
              <a:ext uri="{FF2B5EF4-FFF2-40B4-BE49-F238E27FC236}">
                <a16:creationId xmlns:a16="http://schemas.microsoft.com/office/drawing/2014/main" id="{C99C8465-5771-636C-275B-99F5AAAEE194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71468" y="1793346"/>
            <a:ext cx="5196717" cy="3701521"/>
          </a:xfrm>
        </p:spPr>
      </p:pic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732789D-5370-C86C-7125-F95467AD7B0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F597947-A78B-F71A-F124-09DCAFE03F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b="1"/>
              <a:t>TAC-HEP: </a:t>
            </a:r>
            <a:r>
              <a:rPr lang="en-US"/>
              <a:t>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69E281A-2FA2-7730-C86F-6C80F3F897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12</a:t>
            </a:fld>
            <a:endParaRPr lang="en-US"/>
          </a:p>
        </p:txBody>
      </p:sp>
      <p:pic>
        <p:nvPicPr>
          <p:cNvPr id="10" name="Picture 9" descr="Table&#10;&#10;Description automatically generated">
            <a:extLst>
              <a:ext uri="{FF2B5EF4-FFF2-40B4-BE49-F238E27FC236}">
                <a16:creationId xmlns:a16="http://schemas.microsoft.com/office/drawing/2014/main" id="{287DCA56-F54E-049B-493F-7EC05C3DFF3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438030" y="1793345"/>
            <a:ext cx="5352690" cy="3701521"/>
          </a:xfrm>
          <a:prstGeom prst="rect">
            <a:avLst/>
          </a:prstGeom>
        </p:spPr>
      </p:pic>
      <p:sp>
        <p:nvSpPr>
          <p:cNvPr id="11" name="TextBox 10">
            <a:extLst>
              <a:ext uri="{FF2B5EF4-FFF2-40B4-BE49-F238E27FC236}">
                <a16:creationId xmlns:a16="http://schemas.microsoft.com/office/drawing/2014/main" id="{82D024DD-E082-95E2-B5CC-0398D87BBD1F}"/>
              </a:ext>
            </a:extLst>
          </p:cNvPr>
          <p:cNvSpPr txBox="1"/>
          <p:nvPr/>
        </p:nvSpPr>
        <p:spPr>
          <a:xfrm>
            <a:off x="3512315" y="5729314"/>
            <a:ext cx="460586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solidFill>
                  <a:srgbClr val="0432FF"/>
                </a:solidFill>
              </a:rPr>
              <a:t>Not much change in the resources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ED4E6AC4-CB64-DF7B-B417-6C7CA49945D8}"/>
              </a:ext>
            </a:extLst>
          </p:cNvPr>
          <p:cNvSpPr txBox="1"/>
          <p:nvPr/>
        </p:nvSpPr>
        <p:spPr>
          <a:xfrm>
            <a:off x="271468" y="1424013"/>
            <a:ext cx="382091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C00000"/>
                </a:solidFill>
              </a:rPr>
              <a:t>WITHOUT HLS Latency PRAGMA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65FBDA71-3F96-D9BD-9DB0-E5EDE4420586}"/>
              </a:ext>
            </a:extLst>
          </p:cNvPr>
          <p:cNvSpPr txBox="1"/>
          <p:nvPr/>
        </p:nvSpPr>
        <p:spPr>
          <a:xfrm>
            <a:off x="6587601" y="1393229"/>
            <a:ext cx="382091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0432FF"/>
                </a:solidFill>
              </a:rPr>
              <a:t>WITH HLS Latency PRAGMA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B6429BBB-5BE1-904C-E6C4-13065E5DB60E}"/>
              </a:ext>
            </a:extLst>
          </p:cNvPr>
          <p:cNvSpPr txBox="1"/>
          <p:nvPr/>
        </p:nvSpPr>
        <p:spPr>
          <a:xfrm>
            <a:off x="2777067" y="1136042"/>
            <a:ext cx="6096000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IN" sz="1800" dirty="0">
                <a:highlight>
                  <a:srgbClr val="FFFC00"/>
                </a:highlight>
              </a:rPr>
              <a:t>#pragma HLS latency min=4</a:t>
            </a:r>
            <a:endParaRPr lang="en-US" sz="1800" dirty="0">
              <a:highlight>
                <a:srgbClr val="FFFC00"/>
              </a:highlight>
            </a:endParaRPr>
          </a:p>
        </p:txBody>
      </p:sp>
    </p:spTree>
    <p:extLst>
      <p:ext uri="{BB962C8B-B14F-4D97-AF65-F5344CB8AC3E}">
        <p14:creationId xmlns:p14="http://schemas.microsoft.com/office/powerpoint/2010/main" val="2667185471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23C12D3-0410-25F4-DCF5-5C295C1F8DF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Pragma HLS Dataflow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7B0C021-3F65-4F1C-8803-FD83EC9E311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42908" y="1734016"/>
            <a:ext cx="11265616" cy="2068511"/>
          </a:xfrm>
        </p:spPr>
        <p:txBody>
          <a:bodyPr>
            <a:normAutofit/>
          </a:bodyPr>
          <a:lstStyle/>
          <a:p>
            <a:r>
              <a:rPr lang="en-IN" sz="2000" dirty="0">
                <a:solidFill>
                  <a:srgbClr val="C00000"/>
                </a:solidFill>
                <a:latin typeface="+mn-lt"/>
              </a:rPr>
              <a:t>E</a:t>
            </a:r>
            <a:r>
              <a:rPr lang="en-IN" sz="2000" b="0" i="0" dirty="0">
                <a:solidFill>
                  <a:srgbClr val="C00000"/>
                </a:solidFill>
                <a:effectLst/>
                <a:latin typeface="+mn-lt"/>
              </a:rPr>
              <a:t>nables task-level pipelining: allow functions and loops to overlap in their operation</a:t>
            </a:r>
          </a:p>
          <a:p>
            <a:pPr lvl="1"/>
            <a:r>
              <a:rPr lang="en-IN" sz="2000" dirty="0">
                <a:solidFill>
                  <a:schemeClr val="tx1"/>
                </a:solidFill>
                <a:latin typeface="+mn-lt"/>
              </a:rPr>
              <a:t>I</a:t>
            </a:r>
            <a:r>
              <a:rPr lang="en-IN" sz="2000" b="0" i="0" dirty="0">
                <a:solidFill>
                  <a:schemeClr val="tx1"/>
                </a:solidFill>
                <a:effectLst/>
                <a:latin typeface="+mn-lt"/>
              </a:rPr>
              <a:t>ncreases the concurrency </a:t>
            </a:r>
            <a:r>
              <a:rPr lang="en-IN" sz="2000" dirty="0">
                <a:solidFill>
                  <a:schemeClr val="tx1"/>
                </a:solidFill>
                <a:latin typeface="+mn-lt"/>
              </a:rPr>
              <a:t>of the RTL </a:t>
            </a:r>
            <a:r>
              <a:rPr lang="en-IN" sz="2000" b="0" i="0" dirty="0">
                <a:solidFill>
                  <a:schemeClr val="tx1"/>
                </a:solidFill>
                <a:effectLst/>
                <a:latin typeface="+mn-lt"/>
              </a:rPr>
              <a:t>implementation &amp; </a:t>
            </a:r>
            <a:r>
              <a:rPr lang="en-IN" sz="2000" dirty="0">
                <a:solidFill>
                  <a:schemeClr val="tx1"/>
                </a:solidFill>
                <a:latin typeface="+mn-lt"/>
              </a:rPr>
              <a:t>thus</a:t>
            </a:r>
            <a:r>
              <a:rPr lang="en-IN" sz="2000" b="0" i="0" dirty="0">
                <a:solidFill>
                  <a:schemeClr val="tx1"/>
                </a:solidFill>
                <a:effectLst/>
                <a:latin typeface="+mn-lt"/>
              </a:rPr>
              <a:t> the overall throughput of the design</a:t>
            </a:r>
          </a:p>
          <a:p>
            <a:r>
              <a:rPr lang="en-IN" sz="2000" b="0" i="0" dirty="0">
                <a:solidFill>
                  <a:srgbClr val="C00000"/>
                </a:solidFill>
                <a:effectLst/>
                <a:latin typeface="+mn-lt"/>
              </a:rPr>
              <a:t>In the absence of any directives that limit resources (like pragma HLS allocation), HLS seeks to minimize latency &amp; improve concurrency</a:t>
            </a:r>
          </a:p>
          <a:p>
            <a:pPr lvl="1"/>
            <a:r>
              <a:rPr lang="en-IN" sz="2000" dirty="0">
                <a:solidFill>
                  <a:srgbClr val="000000"/>
                </a:solidFill>
                <a:latin typeface="+mn-lt"/>
              </a:rPr>
              <a:t>Data dependencies can limit this, hence proper dataflow is needed</a:t>
            </a:r>
          </a:p>
          <a:p>
            <a:pPr marL="457200" lvl="1" indent="0">
              <a:buNone/>
            </a:pPr>
            <a:endParaRPr lang="en-US" sz="2000" dirty="0">
              <a:solidFill>
                <a:srgbClr val="000000"/>
              </a:solidFill>
              <a:latin typeface="+mn-lt"/>
            </a:endParaRPr>
          </a:p>
          <a:p>
            <a:pPr marL="457200" lvl="1" indent="0">
              <a:buNone/>
            </a:pPr>
            <a:endParaRPr lang="en-IN" sz="2000" dirty="0">
              <a:solidFill>
                <a:srgbClr val="000000"/>
              </a:solidFill>
              <a:latin typeface="+mn-lt"/>
            </a:endParaRP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2B712E8-0C5F-5358-9CE9-E0145A5B6F8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B643684-8C25-4057-41D0-6A95EAB8623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b="1"/>
              <a:t>TAC-HEP: </a:t>
            </a:r>
            <a:r>
              <a:rPr lang="en-US"/>
              <a:t>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05DEEC7-4659-4397-5F37-CC176CF1BBC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13</a:t>
            </a:fld>
            <a:endParaRPr lang="en-US"/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4AEB3101-5E7F-AA7F-C61C-8B3FB947518D}"/>
              </a:ext>
            </a:extLst>
          </p:cNvPr>
          <p:cNvSpPr txBox="1"/>
          <p:nvPr/>
        </p:nvSpPr>
        <p:spPr>
          <a:xfrm>
            <a:off x="9383230" y="659593"/>
            <a:ext cx="1789587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N" sz="1400" b="0" i="1" kern="1200" dirty="0">
                <a:solidFill>
                  <a:srgbClr val="00B0F0"/>
                </a:solidFill>
                <a:effectLst/>
              </a:rPr>
              <a:t>Task-level pipeline</a:t>
            </a:r>
            <a:endParaRPr lang="en-US" sz="1400" i="1" dirty="0">
              <a:solidFill>
                <a:srgbClr val="00B0F0"/>
              </a:solidFill>
            </a:endParaRP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2E6298C0-1152-089A-C179-4E46A0B0E6A1}"/>
              </a:ext>
            </a:extLst>
          </p:cNvPr>
          <p:cNvSpPr txBox="1"/>
          <p:nvPr/>
        </p:nvSpPr>
        <p:spPr>
          <a:xfrm>
            <a:off x="4351283" y="1045267"/>
            <a:ext cx="3489434" cy="40011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IN" sz="2000" dirty="0">
                <a:highlight>
                  <a:srgbClr val="FFFF00"/>
                </a:highlight>
              </a:rPr>
              <a:t>#pragma HLS dataflow</a:t>
            </a:r>
            <a:endParaRPr lang="en-US" sz="2000" dirty="0">
              <a:highlight>
                <a:srgbClr val="FFFF00"/>
              </a:highlight>
            </a:endParaRPr>
          </a:p>
        </p:txBody>
      </p:sp>
      <p:pic>
        <p:nvPicPr>
          <p:cNvPr id="8" name="Picture 7" descr="Text&#10;&#10;Description automatically generated">
            <a:extLst>
              <a:ext uri="{FF2B5EF4-FFF2-40B4-BE49-F238E27FC236}">
                <a16:creationId xmlns:a16="http://schemas.microsoft.com/office/drawing/2014/main" id="{6F56EF67-3666-AE08-5C17-E826F506133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515749" y="4361910"/>
            <a:ext cx="2096984" cy="1747487"/>
          </a:xfrm>
          <a:prstGeom prst="rect">
            <a:avLst/>
          </a:prstGeom>
        </p:spPr>
      </p:pic>
      <p:pic>
        <p:nvPicPr>
          <p:cNvPr id="9" name="Picture 8" descr="Table&#10;&#10;Description automatically generated">
            <a:extLst>
              <a:ext uri="{FF2B5EF4-FFF2-40B4-BE49-F238E27FC236}">
                <a16:creationId xmlns:a16="http://schemas.microsoft.com/office/drawing/2014/main" id="{1AF55876-F364-D215-979E-214152A0C0B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75348" y="4249506"/>
            <a:ext cx="2565400" cy="1358900"/>
          </a:xfrm>
          <a:prstGeom prst="rect">
            <a:avLst/>
          </a:prstGeom>
        </p:spPr>
      </p:pic>
      <p:pic>
        <p:nvPicPr>
          <p:cNvPr id="10" name="Picture 9" descr="Diagram&#10;&#10;Description automatically generated with low confidence">
            <a:extLst>
              <a:ext uri="{FF2B5EF4-FFF2-40B4-BE49-F238E27FC236}">
                <a16:creationId xmlns:a16="http://schemas.microsoft.com/office/drawing/2014/main" id="{BCC2D82B-BEA5-A510-EB89-7E9B5B5F7EDC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849371" y="4243156"/>
            <a:ext cx="2603500" cy="1371600"/>
          </a:xfrm>
          <a:prstGeom prst="rect">
            <a:avLst/>
          </a:prstGeom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16797FC3-31D4-89F3-5371-35C38D3D2FF6}"/>
              </a:ext>
            </a:extLst>
          </p:cNvPr>
          <p:cNvSpPr txBox="1"/>
          <p:nvPr/>
        </p:nvSpPr>
        <p:spPr>
          <a:xfrm>
            <a:off x="565840" y="5614756"/>
            <a:ext cx="362606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C00000"/>
                </a:solidFill>
              </a:rPr>
              <a:t>Without DATAFLOW pipelining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FDE07390-E442-5C1E-2310-CC254B818403}"/>
              </a:ext>
            </a:extLst>
          </p:cNvPr>
          <p:cNvSpPr txBox="1"/>
          <p:nvPr/>
        </p:nvSpPr>
        <p:spPr>
          <a:xfrm>
            <a:off x="7587734" y="5614756"/>
            <a:ext cx="362606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0432FF"/>
                </a:solidFill>
              </a:rPr>
              <a:t>With DATAFLOW pipelining</a:t>
            </a:r>
          </a:p>
        </p:txBody>
      </p:sp>
    </p:spTree>
    <p:extLst>
      <p:ext uri="{BB962C8B-B14F-4D97-AF65-F5344CB8AC3E}">
        <p14:creationId xmlns:p14="http://schemas.microsoft.com/office/powerpoint/2010/main" val="3063144960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5DB5BF5-3641-1D85-0321-B9EA7942873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Pragma HLS Dataflow</a:t>
            </a:r>
          </a:p>
        </p:txBody>
      </p:sp>
      <p:pic>
        <p:nvPicPr>
          <p:cNvPr id="8" name="Content Placeholder 7" descr="Text&#10;&#10;Description automatically generated">
            <a:extLst>
              <a:ext uri="{FF2B5EF4-FFF2-40B4-BE49-F238E27FC236}">
                <a16:creationId xmlns:a16="http://schemas.microsoft.com/office/drawing/2014/main" id="{97C7B0A1-7E7A-E54E-02CF-BEBEF033F958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616640" y="1216025"/>
            <a:ext cx="3142560" cy="5090716"/>
          </a:xfrm>
        </p:spPr>
      </p:pic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6C1DCC7-C33C-9EF3-608D-E77ED11F173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0C4B936-8FDD-2C5A-6368-533A47EDF91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b="1"/>
              <a:t>TAC-HEP: </a:t>
            </a:r>
            <a:r>
              <a:rPr lang="en-US"/>
              <a:t>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B3BE47A-CD76-D958-F781-873608CF9F0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14</a:t>
            </a:fld>
            <a:endParaRPr lang="en-US"/>
          </a:p>
        </p:txBody>
      </p:sp>
      <p:pic>
        <p:nvPicPr>
          <p:cNvPr id="9" name="Picture 8" descr="Text&#10;&#10;Description automatically generated">
            <a:extLst>
              <a:ext uri="{FF2B5EF4-FFF2-40B4-BE49-F238E27FC236}">
                <a16:creationId xmlns:a16="http://schemas.microsoft.com/office/drawing/2014/main" id="{C55AB7B5-413F-D221-1465-6B371991A60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704733" y="1948175"/>
            <a:ext cx="2782534" cy="3684137"/>
          </a:xfrm>
          <a:prstGeom prst="rect">
            <a:avLst/>
          </a:prstGeom>
        </p:spPr>
      </p:pic>
      <p:pic>
        <p:nvPicPr>
          <p:cNvPr id="10" name="Picture 9" descr="Text&#10;&#10;Description automatically generated">
            <a:extLst>
              <a:ext uri="{FF2B5EF4-FFF2-40B4-BE49-F238E27FC236}">
                <a16:creationId xmlns:a16="http://schemas.microsoft.com/office/drawing/2014/main" id="{4452106E-E9D7-85E1-FD1A-93E4CF807B2D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395687" y="1369484"/>
            <a:ext cx="3664470" cy="4584696"/>
          </a:xfrm>
          <a:prstGeom prst="rect">
            <a:avLst/>
          </a:prstGeom>
        </p:spPr>
      </p:pic>
      <p:sp>
        <p:nvSpPr>
          <p:cNvPr id="11" name="TextBox 10">
            <a:extLst>
              <a:ext uri="{FF2B5EF4-FFF2-40B4-BE49-F238E27FC236}">
                <a16:creationId xmlns:a16="http://schemas.microsoft.com/office/drawing/2014/main" id="{A1017857-F87C-DF95-3944-40A0A5FED76C}"/>
              </a:ext>
            </a:extLst>
          </p:cNvPr>
          <p:cNvSpPr txBox="1"/>
          <p:nvPr/>
        </p:nvSpPr>
        <p:spPr>
          <a:xfrm>
            <a:off x="4351283" y="1045267"/>
            <a:ext cx="3489434" cy="40011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IN" sz="2000" dirty="0">
                <a:highlight>
                  <a:srgbClr val="FFFF00"/>
                </a:highlight>
              </a:rPr>
              <a:t>#pragma HLS dataflow</a:t>
            </a:r>
            <a:endParaRPr lang="en-US" sz="2000" dirty="0">
              <a:highlight>
                <a:srgbClr val="FFFF00"/>
              </a:highlight>
            </a:endParaRPr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CA9B96C7-610A-6660-C8E0-B143D0D74E4B}"/>
              </a:ext>
            </a:extLst>
          </p:cNvPr>
          <p:cNvSpPr/>
          <p:nvPr/>
        </p:nvSpPr>
        <p:spPr>
          <a:xfrm>
            <a:off x="364066" y="3056467"/>
            <a:ext cx="2540001" cy="228600"/>
          </a:xfrm>
          <a:prstGeom prst="rect">
            <a:avLst/>
          </a:prstGeom>
          <a:noFill/>
          <a:ln w="28575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75861467-4B09-6AD8-7D8C-39DE11B0E5DB}"/>
              </a:ext>
            </a:extLst>
          </p:cNvPr>
          <p:cNvSpPr/>
          <p:nvPr/>
        </p:nvSpPr>
        <p:spPr>
          <a:xfrm>
            <a:off x="364066" y="2490454"/>
            <a:ext cx="1862667" cy="228600"/>
          </a:xfrm>
          <a:prstGeom prst="rect">
            <a:avLst/>
          </a:prstGeom>
          <a:noFill/>
          <a:ln w="28575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72989933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2DBD55-7BE4-98CE-DD89-69D40169951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Pragma HLS Dataflow</a:t>
            </a:r>
          </a:p>
        </p:txBody>
      </p:sp>
      <p:pic>
        <p:nvPicPr>
          <p:cNvPr id="8" name="Content Placeholder 7" descr="Table&#10;&#10;Description automatically generated">
            <a:extLst>
              <a:ext uri="{FF2B5EF4-FFF2-40B4-BE49-F238E27FC236}">
                <a16:creationId xmlns:a16="http://schemas.microsoft.com/office/drawing/2014/main" id="{C2AE08A1-4DBD-2EDE-70B3-6E91AFDCF2FA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76449" y="2117196"/>
            <a:ext cx="5511800" cy="3759200"/>
          </a:xfrm>
        </p:spPr>
      </p:pic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732789D-5370-C86C-7125-F95467AD7B0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F597947-A78B-F71A-F124-09DCAFE03F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b="1"/>
              <a:t>TAC-HEP: </a:t>
            </a:r>
            <a:r>
              <a:rPr lang="en-US"/>
              <a:t>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69E281A-2FA2-7730-C86F-6C80F3F897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15</a:t>
            </a:fld>
            <a:endParaRPr lang="en-US"/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9E0E001D-7399-E613-5A23-D4D726F0482A}"/>
              </a:ext>
            </a:extLst>
          </p:cNvPr>
          <p:cNvSpPr txBox="1"/>
          <p:nvPr/>
        </p:nvSpPr>
        <p:spPr>
          <a:xfrm>
            <a:off x="406517" y="1747864"/>
            <a:ext cx="362606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FF0000"/>
                </a:solidFill>
              </a:rPr>
              <a:t>Without DATAFLOW pipelining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96396BFF-7687-5EA6-4AE4-BCF0EDAF5470}"/>
              </a:ext>
            </a:extLst>
          </p:cNvPr>
          <p:cNvSpPr txBox="1"/>
          <p:nvPr/>
        </p:nvSpPr>
        <p:spPr>
          <a:xfrm>
            <a:off x="7428411" y="1747864"/>
            <a:ext cx="362606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0432FF"/>
                </a:solidFill>
              </a:rPr>
              <a:t>With DATAFLOW pipelining</a:t>
            </a:r>
          </a:p>
        </p:txBody>
      </p:sp>
      <p:pic>
        <p:nvPicPr>
          <p:cNvPr id="14" name="Picture 13" descr="Table&#10;&#10;Description automatically generated">
            <a:extLst>
              <a:ext uri="{FF2B5EF4-FFF2-40B4-BE49-F238E27FC236}">
                <a16:creationId xmlns:a16="http://schemas.microsoft.com/office/drawing/2014/main" id="{D4D49EE3-1710-8F3C-61D4-A88B8DF1FB8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2288731"/>
            <a:ext cx="5675936" cy="3759200"/>
          </a:xfrm>
          <a:prstGeom prst="rect">
            <a:avLst/>
          </a:prstGeom>
        </p:spPr>
      </p:pic>
      <p:sp>
        <p:nvSpPr>
          <p:cNvPr id="15" name="Rectangle 14">
            <a:extLst>
              <a:ext uri="{FF2B5EF4-FFF2-40B4-BE49-F238E27FC236}">
                <a16:creationId xmlns:a16="http://schemas.microsoft.com/office/drawing/2014/main" id="{9BA7A461-8942-6803-9CB0-1917168C8E34}"/>
              </a:ext>
            </a:extLst>
          </p:cNvPr>
          <p:cNvSpPr/>
          <p:nvPr/>
        </p:nvSpPr>
        <p:spPr>
          <a:xfrm>
            <a:off x="6096000" y="3685731"/>
            <a:ext cx="3691467" cy="965200"/>
          </a:xfrm>
          <a:prstGeom prst="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27316F93-EDCB-144C-BF40-684D8DB48B62}"/>
              </a:ext>
            </a:extLst>
          </p:cNvPr>
          <p:cNvSpPr txBox="1"/>
          <p:nvPr/>
        </p:nvSpPr>
        <p:spPr>
          <a:xfrm>
            <a:off x="4351283" y="1045267"/>
            <a:ext cx="3489434" cy="40011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IN" sz="2000" dirty="0">
                <a:highlight>
                  <a:srgbClr val="FFFF00"/>
                </a:highlight>
              </a:rPr>
              <a:t>#pragma HLS dataflow</a:t>
            </a:r>
            <a:endParaRPr lang="en-US" sz="2000" dirty="0">
              <a:highlight>
                <a:srgbClr val="FFFF00"/>
              </a:highlight>
            </a:endParaRPr>
          </a:p>
        </p:txBody>
      </p:sp>
    </p:spTree>
    <p:extLst>
      <p:ext uri="{BB962C8B-B14F-4D97-AF65-F5344CB8AC3E}">
        <p14:creationId xmlns:p14="http://schemas.microsoft.com/office/powerpoint/2010/main" val="1471920965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2DBD55-7BE4-98CE-DD89-69D40169951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Pragma HLS Dataflow</a:t>
            </a:r>
          </a:p>
        </p:txBody>
      </p:sp>
      <p:pic>
        <p:nvPicPr>
          <p:cNvPr id="9" name="Content Placeholder 8" descr="Table&#10;&#10;Description automatically generated">
            <a:extLst>
              <a:ext uri="{FF2B5EF4-FFF2-40B4-BE49-F238E27FC236}">
                <a16:creationId xmlns:a16="http://schemas.microsoft.com/office/drawing/2014/main" id="{FD87959D-7ACF-8672-AAA8-0D5DB2EBC4D0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71468" y="1773028"/>
            <a:ext cx="4970823" cy="3913904"/>
          </a:xfrm>
        </p:spPr>
      </p:pic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732789D-5370-C86C-7125-F95467AD7B0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F597947-A78B-F71A-F124-09DCAFE03F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b="1"/>
              <a:t>TAC-HEP: </a:t>
            </a:r>
            <a:r>
              <a:rPr lang="en-US"/>
              <a:t>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69E281A-2FA2-7730-C86F-6C80F3F897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16</a:t>
            </a:fld>
            <a:endParaRPr lang="en-US"/>
          </a:p>
        </p:txBody>
      </p:sp>
      <p:pic>
        <p:nvPicPr>
          <p:cNvPr id="7" name="Picture 6" descr="Table&#10;&#10;Description automatically generated">
            <a:extLst>
              <a:ext uri="{FF2B5EF4-FFF2-40B4-BE49-F238E27FC236}">
                <a16:creationId xmlns:a16="http://schemas.microsoft.com/office/drawing/2014/main" id="{9D9F2E7E-EEF9-4D52-E534-87E1B224E85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09947" y="1778000"/>
            <a:ext cx="5029200" cy="3759200"/>
          </a:xfrm>
          <a:prstGeom prst="rect">
            <a:avLst/>
          </a:prstGeo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A72935BF-C264-B43D-5068-87F2E25E3060}"/>
              </a:ext>
            </a:extLst>
          </p:cNvPr>
          <p:cNvSpPr txBox="1"/>
          <p:nvPr/>
        </p:nvSpPr>
        <p:spPr>
          <a:xfrm>
            <a:off x="406517" y="1320800"/>
            <a:ext cx="362606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FF0000"/>
                </a:solidFill>
              </a:rPr>
              <a:t>Without DATAFLOW pipelining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6A13E762-5B1B-F897-0915-746FC02775E2}"/>
              </a:ext>
            </a:extLst>
          </p:cNvPr>
          <p:cNvSpPr txBox="1"/>
          <p:nvPr/>
        </p:nvSpPr>
        <p:spPr>
          <a:xfrm>
            <a:off x="7428411" y="1320800"/>
            <a:ext cx="362606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0432FF"/>
                </a:solidFill>
              </a:rPr>
              <a:t>With DATAFLOW pipelining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DB53BC1C-F1C6-5ECA-3374-70A3C3257BB1}"/>
              </a:ext>
            </a:extLst>
          </p:cNvPr>
          <p:cNvSpPr txBox="1"/>
          <p:nvPr/>
        </p:nvSpPr>
        <p:spPr>
          <a:xfrm>
            <a:off x="4351283" y="1045267"/>
            <a:ext cx="3489434" cy="40011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IN" sz="2000" dirty="0">
                <a:highlight>
                  <a:srgbClr val="FFFF00"/>
                </a:highlight>
              </a:rPr>
              <a:t>#pragma HLS dataflow</a:t>
            </a:r>
            <a:endParaRPr lang="en-US" sz="2000" dirty="0">
              <a:highlight>
                <a:srgbClr val="FFFF00"/>
              </a:highlight>
            </a:endParaRPr>
          </a:p>
        </p:txBody>
      </p:sp>
    </p:spTree>
    <p:extLst>
      <p:ext uri="{BB962C8B-B14F-4D97-AF65-F5344CB8AC3E}">
        <p14:creationId xmlns:p14="http://schemas.microsoft.com/office/powerpoint/2010/main" val="277463403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2DBD55-7BE4-98CE-DD89-69D40169951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Pragma HLS Dataflow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732789D-5370-C86C-7125-F95467AD7B0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F597947-A78B-F71A-F124-09DCAFE03F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b="1"/>
              <a:t>TAC-HEP: </a:t>
            </a:r>
            <a:r>
              <a:rPr lang="en-US"/>
              <a:t>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69E281A-2FA2-7730-C86F-6C80F3F897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17</a:t>
            </a:fld>
            <a:endParaRPr lang="en-US"/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F11FAA97-7556-FCB6-8E80-43EE13E10E36}"/>
              </a:ext>
            </a:extLst>
          </p:cNvPr>
          <p:cNvSpPr txBox="1"/>
          <p:nvPr/>
        </p:nvSpPr>
        <p:spPr>
          <a:xfrm>
            <a:off x="406517" y="1554161"/>
            <a:ext cx="362606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FF0000"/>
                </a:solidFill>
              </a:rPr>
              <a:t>Without DATAFLOW pipelining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12378871-86E9-7A93-9575-E20FAEFF3754}"/>
              </a:ext>
            </a:extLst>
          </p:cNvPr>
          <p:cNvSpPr txBox="1"/>
          <p:nvPr/>
        </p:nvSpPr>
        <p:spPr>
          <a:xfrm>
            <a:off x="7428411" y="1442758"/>
            <a:ext cx="362606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0432FF"/>
                </a:solidFill>
              </a:rPr>
              <a:t>With DATAFLOW pipelining</a:t>
            </a:r>
          </a:p>
        </p:txBody>
      </p:sp>
      <p:pic>
        <p:nvPicPr>
          <p:cNvPr id="10" name="Picture 9" descr="Table&#10;&#10;Description automatically generated">
            <a:extLst>
              <a:ext uri="{FF2B5EF4-FFF2-40B4-BE49-F238E27FC236}">
                <a16:creationId xmlns:a16="http://schemas.microsoft.com/office/drawing/2014/main" id="{CF8FBD27-797A-4A0C-98F2-3E1C8B7D992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05600" y="1857892"/>
            <a:ext cx="4216400" cy="4495800"/>
          </a:xfrm>
          <a:prstGeom prst="rect">
            <a:avLst/>
          </a:prstGeom>
        </p:spPr>
      </p:pic>
      <p:pic>
        <p:nvPicPr>
          <p:cNvPr id="12" name="Picture 11" descr="Table&#10;&#10;Description automatically generated">
            <a:extLst>
              <a:ext uri="{FF2B5EF4-FFF2-40B4-BE49-F238E27FC236}">
                <a16:creationId xmlns:a16="http://schemas.microsoft.com/office/drawing/2014/main" id="{BE2E87B5-D1BB-68F3-8BB5-BB1DA78C28B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06517" y="2552700"/>
            <a:ext cx="4267200" cy="2984500"/>
          </a:xfrm>
          <a:prstGeom prst="rect">
            <a:avLst/>
          </a:prstGeom>
        </p:spPr>
      </p:pic>
      <p:sp>
        <p:nvSpPr>
          <p:cNvPr id="13" name="TextBox 12">
            <a:extLst>
              <a:ext uri="{FF2B5EF4-FFF2-40B4-BE49-F238E27FC236}">
                <a16:creationId xmlns:a16="http://schemas.microsoft.com/office/drawing/2014/main" id="{53C52F8C-B765-CE74-DD41-26AD692A8D14}"/>
              </a:ext>
            </a:extLst>
          </p:cNvPr>
          <p:cNvSpPr txBox="1"/>
          <p:nvPr/>
        </p:nvSpPr>
        <p:spPr>
          <a:xfrm>
            <a:off x="4351283" y="1045267"/>
            <a:ext cx="3489434" cy="40011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IN" sz="2000" dirty="0">
                <a:highlight>
                  <a:srgbClr val="FFFF00"/>
                </a:highlight>
              </a:rPr>
              <a:t>#pragma HLS dataflow</a:t>
            </a:r>
            <a:endParaRPr lang="en-US" sz="2000" dirty="0">
              <a:highlight>
                <a:srgbClr val="FFFF00"/>
              </a:highlight>
            </a:endParaRPr>
          </a:p>
        </p:txBody>
      </p:sp>
    </p:spTree>
    <p:extLst>
      <p:ext uri="{BB962C8B-B14F-4D97-AF65-F5344CB8AC3E}">
        <p14:creationId xmlns:p14="http://schemas.microsoft.com/office/powerpoint/2010/main" val="1368594534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23C12D3-0410-25F4-DCF5-5C295C1F8DF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Pragma HLS Inline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7B0C021-3F65-4F1C-8803-FD83EC9E311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5047" y="1668677"/>
            <a:ext cx="11749757" cy="1936372"/>
          </a:xfrm>
        </p:spPr>
        <p:txBody>
          <a:bodyPr>
            <a:normAutofit/>
          </a:bodyPr>
          <a:lstStyle/>
          <a:p>
            <a:r>
              <a:rPr lang="en-IN" sz="2100" b="0" i="0" dirty="0">
                <a:solidFill>
                  <a:srgbClr val="C00000"/>
                </a:solidFill>
                <a:effectLst/>
                <a:latin typeface="+mn-lt"/>
              </a:rPr>
              <a:t>Removes a function as a separate entity in the hierarchy</a:t>
            </a:r>
          </a:p>
          <a:p>
            <a:r>
              <a:rPr lang="en-IN" sz="2100" dirty="0">
                <a:solidFill>
                  <a:srgbClr val="000000"/>
                </a:solidFill>
                <a:latin typeface="+mn-lt"/>
              </a:rPr>
              <a:t>T</a:t>
            </a:r>
            <a:r>
              <a:rPr lang="en-IN" sz="2100" b="0" i="0" dirty="0">
                <a:solidFill>
                  <a:srgbClr val="000000"/>
                </a:solidFill>
                <a:effectLst/>
                <a:latin typeface="+mn-lt"/>
              </a:rPr>
              <a:t>he function is dissolved into the calling function and no longer appears as a separate level of hierarchy in RTL design</a:t>
            </a:r>
          </a:p>
          <a:p>
            <a:r>
              <a:rPr lang="en-IN" sz="2100" dirty="0">
                <a:solidFill>
                  <a:srgbClr val="C00000"/>
                </a:solidFill>
                <a:latin typeface="+mn-lt"/>
              </a:rPr>
              <a:t>May improve area by allowing the components within the function to be better shared or optimized with the logic in the calling function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2B712E8-0C5F-5358-9CE9-E0145A5B6F8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B643684-8C25-4057-41D0-6A95EAB8623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b="1"/>
              <a:t>TAC-HEP: </a:t>
            </a:r>
            <a:r>
              <a:rPr lang="en-US"/>
              <a:t>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05DEEC7-4659-4397-5F37-CC176CF1BBC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18</a:t>
            </a:fld>
            <a:endParaRPr lang="en-US"/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BED03ECF-3AC0-3BFB-BF98-555AF2C58E1D}"/>
              </a:ext>
            </a:extLst>
          </p:cNvPr>
          <p:cNvSpPr txBox="1"/>
          <p:nvPr/>
        </p:nvSpPr>
        <p:spPr>
          <a:xfrm>
            <a:off x="3048000" y="1071582"/>
            <a:ext cx="6096000" cy="40011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IN" sz="2000" dirty="0">
                <a:highlight>
                  <a:srgbClr val="FFFF00"/>
                </a:highlight>
              </a:rPr>
              <a:t>#pragma HLS inline &lt;region | recursive | off&gt;</a:t>
            </a:r>
            <a:endParaRPr lang="en-US" sz="2000" dirty="0">
              <a:highlight>
                <a:srgbClr val="FFFF00"/>
              </a:highlight>
            </a:endParaRP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0839871E-8F78-5ADD-982F-439881B3B3FB}"/>
              </a:ext>
            </a:extLst>
          </p:cNvPr>
          <p:cNvSpPr txBox="1"/>
          <p:nvPr/>
        </p:nvSpPr>
        <p:spPr>
          <a:xfrm>
            <a:off x="85046" y="3912050"/>
            <a:ext cx="11875726" cy="255454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IN" sz="2000" b="1" i="1" u="sng" dirty="0">
                <a:solidFill>
                  <a:srgbClr val="0432FF"/>
                </a:solidFill>
              </a:rPr>
              <a:t>R</a:t>
            </a:r>
            <a:r>
              <a:rPr lang="en-IN" sz="2000" b="1" i="1" u="sng" dirty="0">
                <a:solidFill>
                  <a:srgbClr val="0432FF"/>
                </a:solidFill>
                <a:effectLst/>
              </a:rPr>
              <a:t>egion</a:t>
            </a:r>
            <a:r>
              <a:rPr lang="en-IN" sz="2000" b="0" i="0" dirty="0">
                <a:solidFill>
                  <a:srgbClr val="0432FF"/>
                </a:solidFill>
                <a:effectLst/>
              </a:rPr>
              <a:t>: Optionally, all functions (sub-functions) in the specified region are to be </a:t>
            </a:r>
            <a:r>
              <a:rPr lang="en-IN" sz="2000" b="0" i="0" dirty="0" err="1">
                <a:solidFill>
                  <a:srgbClr val="0432FF"/>
                </a:solidFill>
                <a:effectLst/>
              </a:rPr>
              <a:t>inlined</a:t>
            </a:r>
            <a:endParaRPr lang="en-IN" sz="2000" b="0" i="0" dirty="0">
              <a:solidFill>
                <a:srgbClr val="0432FF"/>
              </a:solidFill>
              <a:effectLst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endParaRPr lang="en-IN" sz="2000" b="1" i="1" u="sng" dirty="0">
              <a:solidFill>
                <a:srgbClr val="945200"/>
              </a:solidFill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IN" sz="2000" b="1" i="1" u="sng" dirty="0">
                <a:solidFill>
                  <a:srgbClr val="945200"/>
                </a:solidFill>
              </a:rPr>
              <a:t>R</a:t>
            </a:r>
            <a:r>
              <a:rPr lang="en-IN" sz="2000" b="1" i="1" u="sng" dirty="0">
                <a:solidFill>
                  <a:srgbClr val="945200"/>
                </a:solidFill>
                <a:effectLst/>
              </a:rPr>
              <a:t>ecursive</a:t>
            </a:r>
            <a:r>
              <a:rPr lang="en-IN" sz="2000" b="0" i="0" dirty="0">
                <a:solidFill>
                  <a:srgbClr val="945200"/>
                </a:solidFill>
                <a:effectLst/>
              </a:rPr>
              <a:t>: </a:t>
            </a:r>
            <a:r>
              <a:rPr lang="en-IN" sz="2000" b="0" i="0" dirty="0" err="1">
                <a:solidFill>
                  <a:srgbClr val="945200"/>
                </a:solidFill>
                <a:effectLst/>
              </a:rPr>
              <a:t>Inlines</a:t>
            </a:r>
            <a:r>
              <a:rPr lang="en-IN" sz="2000" b="0" i="0" dirty="0">
                <a:solidFill>
                  <a:srgbClr val="945200"/>
                </a:solidFill>
                <a:effectLst/>
              </a:rPr>
              <a:t> all functions recursively within the specified function or region</a:t>
            </a:r>
            <a:endParaRPr lang="en-IN" sz="2000" dirty="0">
              <a:solidFill>
                <a:srgbClr val="945200"/>
              </a:solidFill>
            </a:endParaRP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IN" sz="2000" b="0" i="0" dirty="0">
                <a:solidFill>
                  <a:srgbClr val="000000"/>
                </a:solidFill>
                <a:effectLst/>
              </a:rPr>
              <a:t>By default, only one level of function </a:t>
            </a:r>
            <a:r>
              <a:rPr lang="en-IN" sz="2000" b="0" i="0" dirty="0" err="1">
                <a:solidFill>
                  <a:srgbClr val="000000"/>
                </a:solidFill>
                <a:effectLst/>
              </a:rPr>
              <a:t>inlining</a:t>
            </a:r>
            <a:r>
              <a:rPr lang="en-IN" sz="2000" b="0" i="0" dirty="0">
                <a:solidFill>
                  <a:srgbClr val="000000"/>
                </a:solidFill>
                <a:effectLst/>
              </a:rPr>
              <a:t> is performed</a:t>
            </a:r>
          </a:p>
          <a:p>
            <a:pPr marL="285750" indent="-285750" algn="l">
              <a:buFont typeface="Arial" panose="020B0604020202020204" pitchFamily="34" charset="0"/>
              <a:buChar char="•"/>
            </a:pPr>
            <a:endParaRPr lang="en-IN" sz="2000" b="1" i="1" u="sng" dirty="0">
              <a:solidFill>
                <a:srgbClr val="0432FF"/>
              </a:solidFill>
            </a:endParaRPr>
          </a:p>
          <a:p>
            <a:pPr marL="285750" indent="-285750" algn="l">
              <a:buFont typeface="Arial" panose="020B0604020202020204" pitchFamily="34" charset="0"/>
              <a:buChar char="•"/>
            </a:pPr>
            <a:r>
              <a:rPr lang="en-IN" sz="2000" b="1" i="1" u="sng" dirty="0">
                <a:solidFill>
                  <a:srgbClr val="0432FF"/>
                </a:solidFill>
              </a:rPr>
              <a:t>O</a:t>
            </a:r>
            <a:r>
              <a:rPr lang="en-IN" sz="2000" b="1" i="1" u="sng" dirty="0">
                <a:solidFill>
                  <a:srgbClr val="0432FF"/>
                </a:solidFill>
                <a:effectLst/>
              </a:rPr>
              <a:t>ff:</a:t>
            </a:r>
            <a:r>
              <a:rPr lang="en-IN" sz="2000" b="0" i="0" dirty="0">
                <a:solidFill>
                  <a:srgbClr val="0432FF"/>
                </a:solidFill>
                <a:effectLst/>
              </a:rPr>
              <a:t> Disables function </a:t>
            </a:r>
            <a:r>
              <a:rPr lang="en-IN" sz="2000" b="0" i="0" dirty="0" err="1">
                <a:solidFill>
                  <a:srgbClr val="0432FF"/>
                </a:solidFill>
                <a:effectLst/>
              </a:rPr>
              <a:t>inlining</a:t>
            </a:r>
            <a:r>
              <a:rPr lang="en-IN" sz="2000" b="0" i="0" dirty="0">
                <a:solidFill>
                  <a:srgbClr val="0432FF"/>
                </a:solidFill>
                <a:effectLst/>
              </a:rPr>
              <a:t> to prevent specified functions from being </a:t>
            </a:r>
            <a:r>
              <a:rPr lang="en-IN" sz="2000" b="0" i="0" dirty="0" err="1">
                <a:solidFill>
                  <a:srgbClr val="0432FF"/>
                </a:solidFill>
                <a:effectLst/>
              </a:rPr>
              <a:t>inlined</a:t>
            </a:r>
            <a:endParaRPr lang="en-IN" sz="2000" dirty="0">
              <a:solidFill>
                <a:srgbClr val="0432FF"/>
              </a:solidFill>
            </a:endParaRP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IN" sz="2000" b="0" i="0" dirty="0">
                <a:solidFill>
                  <a:srgbClr val="000000"/>
                </a:solidFill>
                <a:effectLst/>
              </a:rPr>
              <a:t>For example, </a:t>
            </a:r>
            <a:r>
              <a:rPr lang="en-IN" sz="2000" dirty="0">
                <a:solidFill>
                  <a:srgbClr val="000000"/>
                </a:solidFill>
              </a:rPr>
              <a:t>HLS </a:t>
            </a:r>
            <a:r>
              <a:rPr lang="en-IN" sz="2000" b="0" i="0" dirty="0">
                <a:solidFill>
                  <a:srgbClr val="000000"/>
                </a:solidFill>
                <a:effectLst/>
              </a:rPr>
              <a:t>automatically </a:t>
            </a:r>
            <a:r>
              <a:rPr lang="en-IN" sz="2000" b="0" i="0" dirty="0" err="1">
                <a:solidFill>
                  <a:srgbClr val="000000"/>
                </a:solidFill>
                <a:effectLst/>
              </a:rPr>
              <a:t>inlines</a:t>
            </a:r>
            <a:r>
              <a:rPr lang="en-IN" sz="2000" b="0" i="0" dirty="0">
                <a:solidFill>
                  <a:srgbClr val="000000"/>
                </a:solidFill>
                <a:effectLst/>
              </a:rPr>
              <a:t> small functions &amp; with the off optio</a:t>
            </a:r>
            <a:r>
              <a:rPr lang="en-IN" sz="2000" dirty="0">
                <a:solidFill>
                  <a:srgbClr val="000000"/>
                </a:solidFill>
              </a:rPr>
              <a:t>n, automatic </a:t>
            </a:r>
            <a:r>
              <a:rPr lang="en-IN" sz="2000" dirty="0" err="1">
                <a:solidFill>
                  <a:srgbClr val="000000"/>
                </a:solidFill>
              </a:rPr>
              <a:t>inlining</a:t>
            </a:r>
            <a:r>
              <a:rPr lang="en-IN" sz="2000" dirty="0">
                <a:solidFill>
                  <a:srgbClr val="000000"/>
                </a:solidFill>
              </a:rPr>
              <a:t> can be </a:t>
            </a:r>
            <a:r>
              <a:rPr lang="en-IN" sz="2000" b="0" i="0" dirty="0">
                <a:solidFill>
                  <a:srgbClr val="000000"/>
                </a:solidFill>
                <a:effectLst/>
              </a:rPr>
              <a:t>prevented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52407AE1-21E9-9B64-F5B3-13CD4CC6847C}"/>
              </a:ext>
            </a:extLst>
          </p:cNvPr>
          <p:cNvSpPr txBox="1"/>
          <p:nvPr/>
        </p:nvSpPr>
        <p:spPr>
          <a:xfrm>
            <a:off x="9597085" y="641306"/>
            <a:ext cx="1575732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N" sz="1400" b="0" i="1" kern="1200" dirty="0">
                <a:solidFill>
                  <a:srgbClr val="00B0F0"/>
                </a:solidFill>
                <a:effectLst/>
              </a:rPr>
              <a:t>Function </a:t>
            </a:r>
            <a:r>
              <a:rPr lang="en-IN" sz="1400" b="0" i="1" kern="1200" dirty="0" err="1">
                <a:solidFill>
                  <a:srgbClr val="00B0F0"/>
                </a:solidFill>
                <a:effectLst/>
              </a:rPr>
              <a:t>inlining</a:t>
            </a:r>
            <a:endParaRPr lang="en-US" sz="1400" i="1" dirty="0">
              <a:solidFill>
                <a:srgbClr val="00B0F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71364284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2DBD55-7BE4-98CE-DD89-69D40169951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Pragma HLS Inline</a:t>
            </a:r>
          </a:p>
        </p:txBody>
      </p:sp>
      <p:pic>
        <p:nvPicPr>
          <p:cNvPr id="8" name="Content Placeholder 7" descr="Text&#10;&#10;Description automatically generated">
            <a:extLst>
              <a:ext uri="{FF2B5EF4-FFF2-40B4-BE49-F238E27FC236}">
                <a16:creationId xmlns:a16="http://schemas.microsoft.com/office/drawing/2014/main" id="{CFC42D55-EED3-A8F2-FE79-8C449FCD5B14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616640" y="1399473"/>
            <a:ext cx="2888560" cy="4793336"/>
          </a:xfrm>
        </p:spPr>
      </p:pic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732789D-5370-C86C-7125-F95467AD7B0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F597947-A78B-F71A-F124-09DCAFE03F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b="1"/>
              <a:t>TAC-HEP: </a:t>
            </a:r>
            <a:r>
              <a:rPr lang="en-US"/>
              <a:t>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69E281A-2FA2-7730-C86F-6C80F3F897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19</a:t>
            </a:fld>
            <a:endParaRPr lang="en-US"/>
          </a:p>
        </p:txBody>
      </p:sp>
      <p:pic>
        <p:nvPicPr>
          <p:cNvPr id="9" name="Picture 8" descr="Text&#10;&#10;Description automatically generated">
            <a:extLst>
              <a:ext uri="{FF2B5EF4-FFF2-40B4-BE49-F238E27FC236}">
                <a16:creationId xmlns:a16="http://schemas.microsoft.com/office/drawing/2014/main" id="{1C3F8E24-F81F-3D5D-E31D-41A9222BF62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704733" y="1948175"/>
            <a:ext cx="2782534" cy="3684137"/>
          </a:xfrm>
          <a:prstGeom prst="rect">
            <a:avLst/>
          </a:prstGeom>
        </p:spPr>
      </p:pic>
      <p:pic>
        <p:nvPicPr>
          <p:cNvPr id="10" name="Picture 9" descr="Text&#10;&#10;Description automatically generated">
            <a:extLst>
              <a:ext uri="{FF2B5EF4-FFF2-40B4-BE49-F238E27FC236}">
                <a16:creationId xmlns:a16="http://schemas.microsoft.com/office/drawing/2014/main" id="{A1011EA1-D590-CE57-D261-8E85E62C6C4D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395687" y="1369484"/>
            <a:ext cx="3664470" cy="4584696"/>
          </a:xfrm>
          <a:prstGeom prst="rect">
            <a:avLst/>
          </a:prstGeom>
        </p:spPr>
      </p:pic>
      <p:sp>
        <p:nvSpPr>
          <p:cNvPr id="11" name="TextBox 10">
            <a:extLst>
              <a:ext uri="{FF2B5EF4-FFF2-40B4-BE49-F238E27FC236}">
                <a16:creationId xmlns:a16="http://schemas.microsoft.com/office/drawing/2014/main" id="{9E28656F-3BD0-BCA4-9270-C4A056EE456A}"/>
              </a:ext>
            </a:extLst>
          </p:cNvPr>
          <p:cNvSpPr txBox="1"/>
          <p:nvPr/>
        </p:nvSpPr>
        <p:spPr>
          <a:xfrm>
            <a:off x="3048000" y="1071582"/>
            <a:ext cx="6096000" cy="40011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IN" sz="2000" dirty="0">
                <a:highlight>
                  <a:srgbClr val="FFFF00"/>
                </a:highlight>
              </a:rPr>
              <a:t>#pragma HLS inline</a:t>
            </a:r>
            <a:endParaRPr lang="en-US" sz="2000" dirty="0">
              <a:highlight>
                <a:srgbClr val="FFFF00"/>
              </a:highlight>
            </a:endParaRPr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DFE875A9-A47F-E7BF-1F7E-F31504D875F6}"/>
              </a:ext>
            </a:extLst>
          </p:cNvPr>
          <p:cNvSpPr/>
          <p:nvPr/>
        </p:nvSpPr>
        <p:spPr>
          <a:xfrm>
            <a:off x="397933" y="4555068"/>
            <a:ext cx="1524001" cy="127000"/>
          </a:xfrm>
          <a:prstGeom prst="rect">
            <a:avLst/>
          </a:prstGeom>
          <a:noFill/>
          <a:ln w="28575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C3C7103D-D0E1-6BFF-EF1D-349A848EE656}"/>
              </a:ext>
            </a:extLst>
          </p:cNvPr>
          <p:cNvSpPr/>
          <p:nvPr/>
        </p:nvSpPr>
        <p:spPr>
          <a:xfrm>
            <a:off x="397933" y="5249335"/>
            <a:ext cx="1524001" cy="127000"/>
          </a:xfrm>
          <a:prstGeom prst="rect">
            <a:avLst/>
          </a:prstGeom>
          <a:noFill/>
          <a:ln w="28575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77833047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2DBD55-7BE4-98CE-DD89-69D40169951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Pragma HLS Inline</a:t>
            </a:r>
          </a:p>
        </p:txBody>
      </p:sp>
      <p:pic>
        <p:nvPicPr>
          <p:cNvPr id="10" name="Content Placeholder 9" descr="Table&#10;&#10;Description automatically generated">
            <a:extLst>
              <a:ext uri="{FF2B5EF4-FFF2-40B4-BE49-F238E27FC236}">
                <a16:creationId xmlns:a16="http://schemas.microsoft.com/office/drawing/2014/main" id="{5925E133-DAB1-0399-99B9-3D85BDE03B0B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71468" y="2195513"/>
            <a:ext cx="5562600" cy="3771900"/>
          </a:xfrm>
        </p:spPr>
      </p:pic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732789D-5370-C86C-7125-F95467AD7B0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F597947-A78B-F71A-F124-09DCAFE03F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b="1"/>
              <a:t>TAC-HEP: </a:t>
            </a:r>
            <a:r>
              <a:rPr lang="en-US"/>
              <a:t>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69E281A-2FA2-7730-C86F-6C80F3F897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20</a:t>
            </a:fld>
            <a:endParaRPr lang="en-US"/>
          </a:p>
        </p:txBody>
      </p:sp>
      <p:pic>
        <p:nvPicPr>
          <p:cNvPr id="12" name="Picture 11" descr="Table&#10;&#10;Description automatically generated">
            <a:extLst>
              <a:ext uri="{FF2B5EF4-FFF2-40B4-BE49-F238E27FC236}">
                <a16:creationId xmlns:a16="http://schemas.microsoft.com/office/drawing/2014/main" id="{D7C9AF08-FB8D-E72F-AAB6-A24BCE4DAE7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548266" y="2067806"/>
            <a:ext cx="5092049" cy="3899607"/>
          </a:xfrm>
          <a:prstGeom prst="rect">
            <a:avLst/>
          </a:prstGeom>
        </p:spPr>
      </p:pic>
      <p:sp>
        <p:nvSpPr>
          <p:cNvPr id="13" name="Rectangle 12">
            <a:extLst>
              <a:ext uri="{FF2B5EF4-FFF2-40B4-BE49-F238E27FC236}">
                <a16:creationId xmlns:a16="http://schemas.microsoft.com/office/drawing/2014/main" id="{139435F2-89F7-6912-62A9-507246A37C6A}"/>
              </a:ext>
            </a:extLst>
          </p:cNvPr>
          <p:cNvSpPr/>
          <p:nvPr/>
        </p:nvSpPr>
        <p:spPr>
          <a:xfrm>
            <a:off x="6460067" y="4017609"/>
            <a:ext cx="5374737" cy="1257124"/>
          </a:xfrm>
          <a:prstGeom prst="rect">
            <a:avLst/>
          </a:prstGeom>
          <a:noFill/>
          <a:ln w="28575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F4B0B1AC-BC9E-1515-82B9-D6ECA1D04E48}"/>
              </a:ext>
            </a:extLst>
          </p:cNvPr>
          <p:cNvSpPr txBox="1"/>
          <p:nvPr/>
        </p:nvSpPr>
        <p:spPr>
          <a:xfrm>
            <a:off x="616640" y="1623670"/>
            <a:ext cx="362606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0432FF"/>
                </a:solidFill>
              </a:rPr>
              <a:t>With HLS INLINE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087D03B4-DAEC-2EF3-6AE7-DE3ED6741DCD}"/>
              </a:ext>
            </a:extLst>
          </p:cNvPr>
          <p:cNvSpPr txBox="1"/>
          <p:nvPr/>
        </p:nvSpPr>
        <p:spPr>
          <a:xfrm>
            <a:off x="7216745" y="1648936"/>
            <a:ext cx="362606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FF0000"/>
                </a:solidFill>
              </a:rPr>
              <a:t>With HLS INLINE OFF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DE374038-7744-4F45-D88E-ADB4F26957E7}"/>
              </a:ext>
            </a:extLst>
          </p:cNvPr>
          <p:cNvSpPr txBox="1"/>
          <p:nvPr/>
        </p:nvSpPr>
        <p:spPr>
          <a:xfrm>
            <a:off x="3048000" y="1071582"/>
            <a:ext cx="6096000" cy="40011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IN" sz="2000" dirty="0">
                <a:highlight>
                  <a:srgbClr val="FFFF00"/>
                </a:highlight>
              </a:rPr>
              <a:t>#pragma HLS inline </a:t>
            </a:r>
            <a:r>
              <a:rPr lang="en-IN" sz="2000" b="1" dirty="0">
                <a:highlight>
                  <a:srgbClr val="FFFF00"/>
                </a:highlight>
              </a:rPr>
              <a:t>off</a:t>
            </a:r>
            <a:endParaRPr lang="en-US" sz="2000" b="1" dirty="0">
              <a:highlight>
                <a:srgbClr val="FFFF00"/>
              </a:highlight>
            </a:endParaRPr>
          </a:p>
        </p:txBody>
      </p:sp>
    </p:spTree>
    <p:extLst>
      <p:ext uri="{BB962C8B-B14F-4D97-AF65-F5344CB8AC3E}">
        <p14:creationId xmlns:p14="http://schemas.microsoft.com/office/powerpoint/2010/main" val="3020353919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2DBD55-7BE4-98CE-DD89-69D40169951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Pragma HLS Inline</a:t>
            </a:r>
          </a:p>
        </p:txBody>
      </p:sp>
      <p:pic>
        <p:nvPicPr>
          <p:cNvPr id="8" name="Content Placeholder 7" descr="A picture containing text, receipt, screenshot&#10;&#10;Description automatically generated">
            <a:extLst>
              <a:ext uri="{FF2B5EF4-FFF2-40B4-BE49-F238E27FC236}">
                <a16:creationId xmlns:a16="http://schemas.microsoft.com/office/drawing/2014/main" id="{3637674B-C65F-00E1-04C7-7045FE3D9EA5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7249848" y="1770943"/>
            <a:ext cx="4051300" cy="4038600"/>
          </a:xfrm>
        </p:spPr>
      </p:pic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732789D-5370-C86C-7125-F95467AD7B0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F597947-A78B-F71A-F124-09DCAFE03F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b="1"/>
              <a:t>TAC-HEP: </a:t>
            </a:r>
            <a:r>
              <a:rPr lang="en-US"/>
              <a:t>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69E281A-2FA2-7730-C86F-6C80F3F897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21</a:t>
            </a:fld>
            <a:endParaRPr lang="en-US"/>
          </a:p>
        </p:txBody>
      </p:sp>
      <p:pic>
        <p:nvPicPr>
          <p:cNvPr id="10" name="Picture 9" descr="Table&#10;&#10;Description automatically generated">
            <a:extLst>
              <a:ext uri="{FF2B5EF4-FFF2-40B4-BE49-F238E27FC236}">
                <a16:creationId xmlns:a16="http://schemas.microsoft.com/office/drawing/2014/main" id="{31FBB8F6-55ED-8D92-7E93-8AF8331B019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90852" y="2121780"/>
            <a:ext cx="4311086" cy="3518077"/>
          </a:xfrm>
          <a:prstGeom prst="rect">
            <a:avLst/>
          </a:prstGeom>
        </p:spPr>
      </p:pic>
      <p:sp>
        <p:nvSpPr>
          <p:cNvPr id="11" name="TextBox 10">
            <a:extLst>
              <a:ext uri="{FF2B5EF4-FFF2-40B4-BE49-F238E27FC236}">
                <a16:creationId xmlns:a16="http://schemas.microsoft.com/office/drawing/2014/main" id="{B6115F20-B4F9-45F3-796D-CA4A7DE52CC3}"/>
              </a:ext>
            </a:extLst>
          </p:cNvPr>
          <p:cNvSpPr txBox="1"/>
          <p:nvPr/>
        </p:nvSpPr>
        <p:spPr>
          <a:xfrm>
            <a:off x="1505640" y="1489173"/>
            <a:ext cx="362606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0432FF"/>
                </a:solidFill>
              </a:rPr>
              <a:t>With HLS INLINE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F2DB2779-5DD7-1C0B-9C15-CD940711DDDF}"/>
              </a:ext>
            </a:extLst>
          </p:cNvPr>
          <p:cNvSpPr txBox="1"/>
          <p:nvPr/>
        </p:nvSpPr>
        <p:spPr>
          <a:xfrm>
            <a:off x="7216745" y="1476540"/>
            <a:ext cx="362606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FF0000"/>
                </a:solidFill>
              </a:rPr>
              <a:t>With HLS INLINE OFF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7BCAA959-8E54-0496-254B-FAC6BD0DFE9B}"/>
              </a:ext>
            </a:extLst>
          </p:cNvPr>
          <p:cNvSpPr txBox="1"/>
          <p:nvPr/>
        </p:nvSpPr>
        <p:spPr>
          <a:xfrm>
            <a:off x="3048000" y="1071582"/>
            <a:ext cx="6096000" cy="40011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IN" sz="2000" dirty="0">
                <a:highlight>
                  <a:srgbClr val="FFFF00"/>
                </a:highlight>
              </a:rPr>
              <a:t>#pragma HLS inline </a:t>
            </a:r>
            <a:r>
              <a:rPr lang="en-IN" sz="2000" b="1" dirty="0">
                <a:highlight>
                  <a:srgbClr val="FFFF00"/>
                </a:highlight>
              </a:rPr>
              <a:t>off</a:t>
            </a:r>
            <a:endParaRPr lang="en-US" sz="2000" b="1" dirty="0">
              <a:highlight>
                <a:srgbClr val="FFFF00"/>
              </a:highlight>
            </a:endParaRPr>
          </a:p>
        </p:txBody>
      </p:sp>
    </p:spTree>
    <p:extLst>
      <p:ext uri="{BB962C8B-B14F-4D97-AF65-F5344CB8AC3E}">
        <p14:creationId xmlns:p14="http://schemas.microsoft.com/office/powerpoint/2010/main" val="3756299989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2DBD55-7BE4-98CE-DD89-69D40169951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/>
              <a:t>Pragma HLS Inline</a:t>
            </a:r>
          </a:p>
        </p:txBody>
      </p:sp>
      <p:pic>
        <p:nvPicPr>
          <p:cNvPr id="8" name="Content Placeholder 7" descr="Table&#10;&#10;Description automatically generated">
            <a:extLst>
              <a:ext uri="{FF2B5EF4-FFF2-40B4-BE49-F238E27FC236}">
                <a16:creationId xmlns:a16="http://schemas.microsoft.com/office/drawing/2014/main" id="{8DB18E02-3372-AE26-9232-4A0DFE227B0A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775358" y="2193218"/>
            <a:ext cx="4728169" cy="3179763"/>
          </a:xfrm>
        </p:spPr>
      </p:pic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732789D-5370-C86C-7125-F95467AD7B0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F597947-A78B-F71A-F124-09DCAFE03F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b="1"/>
              <a:t>TAC-HEP: </a:t>
            </a:r>
            <a:r>
              <a:rPr lang="en-US"/>
              <a:t>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69E281A-2FA2-7730-C86F-6C80F3F897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22</a:t>
            </a:fld>
            <a:endParaRPr lang="en-US"/>
          </a:p>
        </p:txBody>
      </p:sp>
      <p:pic>
        <p:nvPicPr>
          <p:cNvPr id="10" name="Picture 9" descr="Table&#10;&#10;Description automatically generated">
            <a:extLst>
              <a:ext uri="{FF2B5EF4-FFF2-40B4-BE49-F238E27FC236}">
                <a16:creationId xmlns:a16="http://schemas.microsoft.com/office/drawing/2014/main" id="{C7BBB7D9-CFC0-796D-CADA-94346D2C64B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454558" y="2439281"/>
            <a:ext cx="4305300" cy="2933700"/>
          </a:xfrm>
          <a:prstGeom prst="rect">
            <a:avLst/>
          </a:prstGeom>
        </p:spPr>
      </p:pic>
      <p:sp>
        <p:nvSpPr>
          <p:cNvPr id="11" name="TextBox 10">
            <a:extLst>
              <a:ext uri="{FF2B5EF4-FFF2-40B4-BE49-F238E27FC236}">
                <a16:creationId xmlns:a16="http://schemas.microsoft.com/office/drawing/2014/main" id="{256D0458-A328-C8D3-86D0-2434FD582ECB}"/>
              </a:ext>
            </a:extLst>
          </p:cNvPr>
          <p:cNvSpPr txBox="1"/>
          <p:nvPr/>
        </p:nvSpPr>
        <p:spPr>
          <a:xfrm>
            <a:off x="3387718" y="5769694"/>
            <a:ext cx="5596793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/>
              <a:t>No change in the execution order</a:t>
            </a:r>
          </a:p>
        </p:txBody>
      </p:sp>
      <p:sp>
        <p:nvSpPr>
          <p:cNvPr id="12" name="Title 1">
            <a:extLst>
              <a:ext uri="{FF2B5EF4-FFF2-40B4-BE49-F238E27FC236}">
                <a16:creationId xmlns:a16="http://schemas.microsoft.com/office/drawing/2014/main" id="{38137E12-6DF2-AEE4-F068-21CE017B0743}"/>
              </a:ext>
            </a:extLst>
          </p:cNvPr>
          <p:cNvSpPr txBox="1">
            <a:spLocks/>
          </p:cNvSpPr>
          <p:nvPr/>
        </p:nvSpPr>
        <p:spPr>
          <a:xfrm>
            <a:off x="616640" y="210112"/>
            <a:ext cx="10143218" cy="820348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b="0" i="0" kern="1200">
                <a:solidFill>
                  <a:srgbClr val="941100"/>
                </a:solidFill>
                <a:latin typeface="+mj-lt"/>
                <a:ea typeface="+mj-ea"/>
                <a:cs typeface="+mj-cs"/>
              </a:defRPr>
            </a:lvl1pPr>
          </a:lstStyle>
          <a:p>
            <a:endParaRPr lang="en-US" dirty="0"/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69FAD0C4-52D1-1765-7B11-C67AE3F6F7F5}"/>
              </a:ext>
            </a:extLst>
          </p:cNvPr>
          <p:cNvSpPr txBox="1"/>
          <p:nvPr/>
        </p:nvSpPr>
        <p:spPr>
          <a:xfrm>
            <a:off x="1505640" y="1489173"/>
            <a:ext cx="362606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0432FF"/>
                </a:solidFill>
              </a:rPr>
              <a:t>With HLS INLINE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747A2644-C199-22A4-B054-81228AEB633A}"/>
              </a:ext>
            </a:extLst>
          </p:cNvPr>
          <p:cNvSpPr txBox="1"/>
          <p:nvPr/>
        </p:nvSpPr>
        <p:spPr>
          <a:xfrm>
            <a:off x="7216745" y="1476540"/>
            <a:ext cx="362606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FF0000"/>
                </a:solidFill>
              </a:rPr>
              <a:t>With HLS INLINE OFF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9EE329CB-F545-3697-969E-BC9DB09D6826}"/>
              </a:ext>
            </a:extLst>
          </p:cNvPr>
          <p:cNvSpPr txBox="1"/>
          <p:nvPr/>
        </p:nvSpPr>
        <p:spPr>
          <a:xfrm>
            <a:off x="3048000" y="1071582"/>
            <a:ext cx="6096000" cy="40011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IN" sz="2000" dirty="0">
                <a:highlight>
                  <a:srgbClr val="FFFF00"/>
                </a:highlight>
              </a:rPr>
              <a:t>#pragma HLS inline </a:t>
            </a:r>
            <a:r>
              <a:rPr lang="en-IN" sz="2000" b="1" dirty="0">
                <a:highlight>
                  <a:srgbClr val="FFFF00"/>
                </a:highlight>
              </a:rPr>
              <a:t>off</a:t>
            </a:r>
            <a:endParaRPr lang="en-US" sz="2000" b="1" dirty="0">
              <a:highlight>
                <a:srgbClr val="FFFF00"/>
              </a:highlight>
            </a:endParaRPr>
          </a:p>
        </p:txBody>
      </p:sp>
    </p:spTree>
    <p:extLst>
      <p:ext uri="{BB962C8B-B14F-4D97-AF65-F5344CB8AC3E}">
        <p14:creationId xmlns:p14="http://schemas.microsoft.com/office/powerpoint/2010/main" val="2018117748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A97C754-BA5F-6B67-8C55-30E4A112963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Pragma HLS Pipeline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804BC13-311B-A684-AC73-2829B4DAAF7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32257" y="1768112"/>
            <a:ext cx="11945611" cy="2022442"/>
          </a:xfrm>
        </p:spPr>
        <p:txBody>
          <a:bodyPr>
            <a:noAutofit/>
          </a:bodyPr>
          <a:lstStyle/>
          <a:p>
            <a:r>
              <a:rPr lang="en-IN" sz="2100" b="0" i="0" dirty="0">
                <a:solidFill>
                  <a:srgbClr val="C00000"/>
                </a:solidFill>
                <a:effectLst/>
                <a:latin typeface="+mn-lt"/>
              </a:rPr>
              <a:t>The </a:t>
            </a:r>
            <a:r>
              <a:rPr lang="en-IN" sz="2100" b="0" i="0" dirty="0">
                <a:solidFill>
                  <a:srgbClr val="C00000"/>
                </a:solidFill>
                <a:effectLst/>
                <a:highlight>
                  <a:srgbClr val="FFF2CC"/>
                </a:highlight>
                <a:latin typeface="+mn-lt"/>
              </a:rPr>
              <a:t>PIPELINE</a:t>
            </a:r>
            <a:r>
              <a:rPr lang="en-IN" sz="2100" b="0" i="0" dirty="0">
                <a:solidFill>
                  <a:srgbClr val="C00000"/>
                </a:solidFill>
                <a:effectLst/>
                <a:latin typeface="+mn-lt"/>
              </a:rPr>
              <a:t> pragma reduces the </a:t>
            </a:r>
            <a:r>
              <a:rPr lang="en-IN" sz="2100" dirty="0">
                <a:solidFill>
                  <a:srgbClr val="C00000"/>
                </a:solidFill>
                <a:latin typeface="+mn-lt"/>
              </a:rPr>
              <a:t>I</a:t>
            </a:r>
            <a:r>
              <a:rPr lang="en-IN" sz="2100" b="0" i="0" dirty="0">
                <a:solidFill>
                  <a:srgbClr val="C00000"/>
                </a:solidFill>
                <a:effectLst/>
                <a:latin typeface="+mn-lt"/>
              </a:rPr>
              <a:t>I for a function or loop by allowing the concurrent execution of operations</a:t>
            </a:r>
            <a:endParaRPr lang="en-IN" sz="2100" dirty="0">
              <a:solidFill>
                <a:srgbClr val="C00000"/>
              </a:solidFill>
              <a:latin typeface="+mn-lt"/>
            </a:endParaRPr>
          </a:p>
          <a:p>
            <a:r>
              <a:rPr lang="en-IN" sz="2100" b="0" i="0" dirty="0">
                <a:solidFill>
                  <a:schemeClr val="tx1"/>
                </a:solidFill>
                <a:effectLst/>
                <a:latin typeface="+mn-lt"/>
              </a:rPr>
              <a:t>A pipelined function or loop can process new inputs every &lt;N&gt; clock cycles </a:t>
            </a:r>
            <a:endParaRPr lang="en-IN" sz="2100" dirty="0">
              <a:solidFill>
                <a:schemeClr val="tx1"/>
              </a:solidFill>
              <a:latin typeface="+mn-lt"/>
            </a:endParaRPr>
          </a:p>
          <a:p>
            <a:r>
              <a:rPr lang="en-IN" sz="2100" b="0" i="0" dirty="0">
                <a:solidFill>
                  <a:srgbClr val="C00000"/>
                </a:solidFill>
                <a:effectLst/>
                <a:latin typeface="+mn-lt"/>
              </a:rPr>
              <a:t>If HLS can’t create a design with the specified II, it issues a warning and creates a design with the lowest possible II</a:t>
            </a:r>
            <a:endParaRPr lang="en-US" sz="2100" dirty="0">
              <a:solidFill>
                <a:srgbClr val="C00000"/>
              </a:solidFill>
              <a:latin typeface="+mn-lt"/>
            </a:endParaRP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2302DD1-D8C5-AF24-2EF0-E1EEED81B5F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BAB5C84-A3B6-BC55-2721-AA9B3B1A163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b="1"/>
              <a:t>TAC-HEP: </a:t>
            </a:r>
            <a:r>
              <a:rPr lang="en-US"/>
              <a:t>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0AE03BF-D8CD-B345-477A-74AAE6EF425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23</a:t>
            </a:fld>
            <a:endParaRPr lang="en-US"/>
          </a:p>
        </p:txBody>
      </p:sp>
      <p:pic>
        <p:nvPicPr>
          <p:cNvPr id="10" name="Picture 9" descr="Graphical user interface, text, application, email&#10;&#10;Description automatically generated">
            <a:extLst>
              <a:ext uri="{FF2B5EF4-FFF2-40B4-BE49-F238E27FC236}">
                <a16:creationId xmlns:a16="http://schemas.microsoft.com/office/drawing/2014/main" id="{831FA6D4-CC08-25B6-5024-8D122F7D286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52432" y="4456657"/>
            <a:ext cx="2730500" cy="1435100"/>
          </a:xfrm>
          <a:prstGeom prst="rect">
            <a:avLst/>
          </a:prstGeom>
        </p:spPr>
      </p:pic>
      <p:pic>
        <p:nvPicPr>
          <p:cNvPr id="12" name="Picture 11" descr="A picture containing graphical user interface&#10;&#10;Description automatically generated">
            <a:extLst>
              <a:ext uri="{FF2B5EF4-FFF2-40B4-BE49-F238E27FC236}">
                <a16:creationId xmlns:a16="http://schemas.microsoft.com/office/drawing/2014/main" id="{F0349419-8CFE-FEBA-1356-71AC1215084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807669" y="4172319"/>
            <a:ext cx="2476929" cy="1469645"/>
          </a:xfrm>
          <a:prstGeom prst="rect">
            <a:avLst/>
          </a:prstGeom>
        </p:spPr>
      </p:pic>
      <p:sp>
        <p:nvSpPr>
          <p:cNvPr id="13" name="TextBox 12">
            <a:extLst>
              <a:ext uri="{FF2B5EF4-FFF2-40B4-BE49-F238E27FC236}">
                <a16:creationId xmlns:a16="http://schemas.microsoft.com/office/drawing/2014/main" id="{6C9BFC73-30E9-8DA0-D69E-90EA46716B72}"/>
              </a:ext>
            </a:extLst>
          </p:cNvPr>
          <p:cNvSpPr txBox="1"/>
          <p:nvPr/>
        </p:nvSpPr>
        <p:spPr>
          <a:xfrm>
            <a:off x="761268" y="5956884"/>
            <a:ext cx="362606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0432FF"/>
                </a:solidFill>
              </a:rPr>
              <a:t>Without Loop pipelining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624A6C20-DAD0-1621-EE12-E2393147CD32}"/>
              </a:ext>
            </a:extLst>
          </p:cNvPr>
          <p:cNvSpPr txBox="1"/>
          <p:nvPr/>
        </p:nvSpPr>
        <p:spPr>
          <a:xfrm>
            <a:off x="8875235" y="5964913"/>
            <a:ext cx="362606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0432FF"/>
                </a:solidFill>
              </a:rPr>
              <a:t>With Loop pipelining</a:t>
            </a:r>
          </a:p>
        </p:txBody>
      </p:sp>
      <p:pic>
        <p:nvPicPr>
          <p:cNvPr id="16" name="Picture 15" descr="Text, letter&#10;&#10;Description automatically generated">
            <a:extLst>
              <a:ext uri="{FF2B5EF4-FFF2-40B4-BE49-F238E27FC236}">
                <a16:creationId xmlns:a16="http://schemas.microsoft.com/office/drawing/2014/main" id="{EBAB33C5-051B-EDC6-81AE-C06AB7C317D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405462" y="3932654"/>
            <a:ext cx="3399203" cy="2483106"/>
          </a:xfrm>
          <a:prstGeom prst="rect">
            <a:avLst/>
          </a:prstGeom>
        </p:spPr>
      </p:pic>
      <p:sp>
        <p:nvSpPr>
          <p:cNvPr id="18" name="TextBox 17">
            <a:extLst>
              <a:ext uri="{FF2B5EF4-FFF2-40B4-BE49-F238E27FC236}">
                <a16:creationId xmlns:a16="http://schemas.microsoft.com/office/drawing/2014/main" id="{8B01281C-8C1D-5FBE-8ED2-4315FF6CDAED}"/>
              </a:ext>
            </a:extLst>
          </p:cNvPr>
          <p:cNvSpPr txBox="1"/>
          <p:nvPr/>
        </p:nvSpPr>
        <p:spPr>
          <a:xfrm>
            <a:off x="2971800" y="1012116"/>
            <a:ext cx="6248400" cy="40011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IN" sz="2000" dirty="0">
                <a:highlight>
                  <a:srgbClr val="FFFF00"/>
                </a:highlight>
              </a:rPr>
              <a:t>#pragma HLS pipeline II=&lt;int&gt;</a:t>
            </a:r>
            <a:endParaRPr lang="en-US" sz="2000" dirty="0">
              <a:highlight>
                <a:srgbClr val="FFFF00"/>
              </a:highlight>
            </a:endParaRP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585D0356-5692-FE4E-5C27-D44E0EB70BA7}"/>
              </a:ext>
            </a:extLst>
          </p:cNvPr>
          <p:cNvSpPr txBox="1"/>
          <p:nvPr/>
        </p:nvSpPr>
        <p:spPr>
          <a:xfrm>
            <a:off x="10143461" y="650529"/>
            <a:ext cx="1575732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N" sz="1400" b="0" i="1" kern="1200" dirty="0">
                <a:solidFill>
                  <a:srgbClr val="00B0F0"/>
                </a:solidFill>
                <a:effectLst/>
              </a:rPr>
              <a:t>Pipelining</a:t>
            </a:r>
            <a:endParaRPr lang="en-US" sz="1400" i="1" dirty="0">
              <a:solidFill>
                <a:srgbClr val="00B0F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72615800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5473A35-B1BD-C15D-308C-D76DA5D76CE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Pragma HLS Pipeline</a:t>
            </a:r>
          </a:p>
        </p:txBody>
      </p:sp>
      <p:pic>
        <p:nvPicPr>
          <p:cNvPr id="11" name="Content Placeholder 10" descr="Text&#10;&#10;Description automatically generated">
            <a:extLst>
              <a:ext uri="{FF2B5EF4-FFF2-40B4-BE49-F238E27FC236}">
                <a16:creationId xmlns:a16="http://schemas.microsoft.com/office/drawing/2014/main" id="{2E928FE9-22EA-DAEA-1F33-E5D2168830EF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119914" y="1462952"/>
            <a:ext cx="2909777" cy="5022061"/>
          </a:xfrm>
        </p:spPr>
      </p:pic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B0E8E14-54C4-6C1F-A3EB-6085EF363A8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B378853-00FD-B201-6427-479DFC54DBE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b="1"/>
              <a:t>TAC-HEP: </a:t>
            </a:r>
            <a:r>
              <a:rPr lang="en-US"/>
              <a:t>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6B241DA8-9758-B930-2B9C-4AAC0F6C537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24</a:t>
            </a:fld>
            <a:endParaRPr lang="en-US"/>
          </a:p>
        </p:txBody>
      </p:sp>
      <p:pic>
        <p:nvPicPr>
          <p:cNvPr id="7" name="Content Placeholder 7" descr="Text&#10;&#10;Description automatically generated">
            <a:extLst>
              <a:ext uri="{FF2B5EF4-FFF2-40B4-BE49-F238E27FC236}">
                <a16:creationId xmlns:a16="http://schemas.microsoft.com/office/drawing/2014/main" id="{DF9DCC6E-C175-582F-0EAA-426A18706D4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911920" y="1394297"/>
            <a:ext cx="3142560" cy="5090716"/>
          </a:xfrm>
          <a:prstGeom prst="rect">
            <a:avLst/>
          </a:prstGeom>
        </p:spPr>
      </p:pic>
      <p:sp>
        <p:nvSpPr>
          <p:cNvPr id="8" name="Rectangle 7">
            <a:extLst>
              <a:ext uri="{FF2B5EF4-FFF2-40B4-BE49-F238E27FC236}">
                <a16:creationId xmlns:a16="http://schemas.microsoft.com/office/drawing/2014/main" id="{EF3EDE41-A416-E39E-5E57-AA61C29B6CF2}"/>
              </a:ext>
            </a:extLst>
          </p:cNvPr>
          <p:cNvSpPr/>
          <p:nvPr/>
        </p:nvSpPr>
        <p:spPr>
          <a:xfrm>
            <a:off x="7659346" y="3234739"/>
            <a:ext cx="2540001" cy="228600"/>
          </a:xfrm>
          <a:prstGeom prst="rect">
            <a:avLst/>
          </a:prstGeom>
          <a:noFill/>
          <a:ln w="28575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A1BCF392-4C96-BCFF-CFB4-D2B73EFD425C}"/>
              </a:ext>
            </a:extLst>
          </p:cNvPr>
          <p:cNvSpPr/>
          <p:nvPr/>
        </p:nvSpPr>
        <p:spPr>
          <a:xfrm>
            <a:off x="7659346" y="2668726"/>
            <a:ext cx="1862667" cy="228600"/>
          </a:xfrm>
          <a:prstGeom prst="rect">
            <a:avLst/>
          </a:prstGeom>
          <a:noFill/>
          <a:ln w="28575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F7C46B9F-6D60-687D-3C80-53D249203DE2}"/>
              </a:ext>
            </a:extLst>
          </p:cNvPr>
          <p:cNvSpPr/>
          <p:nvPr/>
        </p:nvSpPr>
        <p:spPr>
          <a:xfrm>
            <a:off x="712333" y="3189095"/>
            <a:ext cx="2353291" cy="194438"/>
          </a:xfrm>
          <a:prstGeom prst="rect">
            <a:avLst/>
          </a:prstGeom>
          <a:noFill/>
          <a:ln w="28575">
            <a:solidFill>
              <a:srgbClr val="0432FF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rgbClr val="0432FF"/>
              </a:solidFill>
            </a:endParaRP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63D21D05-404C-B4C7-963F-136A33157BF2}"/>
              </a:ext>
            </a:extLst>
          </p:cNvPr>
          <p:cNvSpPr txBox="1"/>
          <p:nvPr/>
        </p:nvSpPr>
        <p:spPr>
          <a:xfrm>
            <a:off x="2971800" y="1012116"/>
            <a:ext cx="6248400" cy="40011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IN" sz="2000" dirty="0">
                <a:highlight>
                  <a:srgbClr val="FFFF00"/>
                </a:highlight>
              </a:rPr>
              <a:t>#pragma HLS pipeline II=2</a:t>
            </a:r>
            <a:endParaRPr lang="en-US" sz="2000" dirty="0">
              <a:highlight>
                <a:srgbClr val="FFFF00"/>
              </a:highlight>
            </a:endParaRP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07BB572E-59C3-6BBB-7B5A-F9D88C86C455}"/>
              </a:ext>
            </a:extLst>
          </p:cNvPr>
          <p:cNvSpPr txBox="1"/>
          <p:nvPr/>
        </p:nvSpPr>
        <p:spPr>
          <a:xfrm>
            <a:off x="1252589" y="1012116"/>
            <a:ext cx="362606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0432FF"/>
                </a:solidFill>
              </a:rPr>
              <a:t>With HLS PIPELINE II=2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92D2A2C1-29EE-4325-C727-57640F3B3791}"/>
              </a:ext>
            </a:extLst>
          </p:cNvPr>
          <p:cNvSpPr txBox="1"/>
          <p:nvPr/>
        </p:nvSpPr>
        <p:spPr>
          <a:xfrm>
            <a:off x="8064360" y="1012116"/>
            <a:ext cx="362606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00B050"/>
                </a:solidFill>
              </a:rPr>
              <a:t>With DATAFLOW pipelining</a:t>
            </a:r>
          </a:p>
        </p:txBody>
      </p:sp>
    </p:spTree>
    <p:extLst>
      <p:ext uri="{BB962C8B-B14F-4D97-AF65-F5344CB8AC3E}">
        <p14:creationId xmlns:p14="http://schemas.microsoft.com/office/powerpoint/2010/main" val="2477345580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2DBD55-7BE4-98CE-DD89-69D40169951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Pragma HLS Pipeline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732789D-5370-C86C-7125-F95467AD7B0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F597947-A78B-F71A-F124-09DCAFE03F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b="1"/>
              <a:t>TAC-HEP: </a:t>
            </a:r>
            <a:r>
              <a:rPr lang="en-US"/>
              <a:t>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69E281A-2FA2-7730-C86F-6C80F3F897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25</a:t>
            </a:fld>
            <a:endParaRPr lang="en-US"/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9E0E001D-7399-E613-5A23-D4D726F0482A}"/>
              </a:ext>
            </a:extLst>
          </p:cNvPr>
          <p:cNvSpPr txBox="1"/>
          <p:nvPr/>
        </p:nvSpPr>
        <p:spPr>
          <a:xfrm>
            <a:off x="616640" y="1747864"/>
            <a:ext cx="362606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0432FF"/>
                </a:solidFill>
              </a:rPr>
              <a:t>With HLS PIPELINE II=2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96396BFF-7687-5EA6-4AE4-BCF0EDAF5470}"/>
              </a:ext>
            </a:extLst>
          </p:cNvPr>
          <p:cNvSpPr txBox="1"/>
          <p:nvPr/>
        </p:nvSpPr>
        <p:spPr>
          <a:xfrm>
            <a:off x="7428411" y="1747864"/>
            <a:ext cx="362606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00B050"/>
                </a:solidFill>
              </a:rPr>
              <a:t>With DATAFLOW pipelining</a:t>
            </a:r>
          </a:p>
        </p:txBody>
      </p:sp>
      <p:pic>
        <p:nvPicPr>
          <p:cNvPr id="14" name="Picture 13" descr="Table&#10;&#10;Description automatically generated">
            <a:extLst>
              <a:ext uri="{FF2B5EF4-FFF2-40B4-BE49-F238E27FC236}">
                <a16:creationId xmlns:a16="http://schemas.microsoft.com/office/drawing/2014/main" id="{D4D49EE3-1710-8F3C-61D4-A88B8DF1FB8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096000" y="2288731"/>
            <a:ext cx="5675936" cy="3759200"/>
          </a:xfrm>
          <a:prstGeom prst="rect">
            <a:avLst/>
          </a:prstGeom>
        </p:spPr>
      </p:pic>
      <p:sp>
        <p:nvSpPr>
          <p:cNvPr id="15" name="Rectangle 14">
            <a:extLst>
              <a:ext uri="{FF2B5EF4-FFF2-40B4-BE49-F238E27FC236}">
                <a16:creationId xmlns:a16="http://schemas.microsoft.com/office/drawing/2014/main" id="{9BA7A461-8942-6803-9CB0-1917168C8E34}"/>
              </a:ext>
            </a:extLst>
          </p:cNvPr>
          <p:cNvSpPr/>
          <p:nvPr/>
        </p:nvSpPr>
        <p:spPr>
          <a:xfrm>
            <a:off x="6096000" y="3685731"/>
            <a:ext cx="3691467" cy="965200"/>
          </a:xfrm>
          <a:prstGeom prst="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27316F93-EDCB-144C-BF40-684D8DB48B62}"/>
              </a:ext>
            </a:extLst>
          </p:cNvPr>
          <p:cNvSpPr txBox="1"/>
          <p:nvPr/>
        </p:nvSpPr>
        <p:spPr>
          <a:xfrm>
            <a:off x="4351283" y="1045267"/>
            <a:ext cx="3489434" cy="40011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IN" sz="2000" dirty="0">
                <a:highlight>
                  <a:srgbClr val="FFFF00"/>
                </a:highlight>
              </a:rPr>
              <a:t>#pragma HLS pipeline II=2</a:t>
            </a:r>
            <a:endParaRPr lang="en-US" sz="2000" dirty="0">
              <a:highlight>
                <a:srgbClr val="FFFF00"/>
              </a:highlight>
            </a:endParaRPr>
          </a:p>
        </p:txBody>
      </p:sp>
      <p:pic>
        <p:nvPicPr>
          <p:cNvPr id="12" name="Picture 11" descr="Table&#10;&#10;Description automatically generated">
            <a:extLst>
              <a:ext uri="{FF2B5EF4-FFF2-40B4-BE49-F238E27FC236}">
                <a16:creationId xmlns:a16="http://schemas.microsoft.com/office/drawing/2014/main" id="{D272101D-2FC4-6016-B02F-D095998F32D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71468" y="2263331"/>
            <a:ext cx="5600700" cy="3784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10452119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2DBD55-7BE4-98CE-DD89-69D40169951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Pragma HLS Pipeline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732789D-5370-C86C-7125-F95467AD7B0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F597947-A78B-F71A-F124-09DCAFE03F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b="1"/>
              <a:t>TAC-HEP: </a:t>
            </a:r>
            <a:r>
              <a:rPr lang="en-US"/>
              <a:t>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69E281A-2FA2-7730-C86F-6C80F3F897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26</a:t>
            </a:fld>
            <a:endParaRPr lang="en-US"/>
          </a:p>
        </p:txBody>
      </p:sp>
      <p:pic>
        <p:nvPicPr>
          <p:cNvPr id="7" name="Picture 6" descr="Table&#10;&#10;Description automatically generated">
            <a:extLst>
              <a:ext uri="{FF2B5EF4-FFF2-40B4-BE49-F238E27FC236}">
                <a16:creationId xmlns:a16="http://schemas.microsoft.com/office/drawing/2014/main" id="{9D9F2E7E-EEF9-4D52-E534-87E1B224E85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259661" y="1889908"/>
            <a:ext cx="4879485" cy="3647292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ABFE7EF0-DA03-631F-AC08-97301A91C210}"/>
              </a:ext>
            </a:extLst>
          </p:cNvPr>
          <p:cNvSpPr txBox="1"/>
          <p:nvPr/>
        </p:nvSpPr>
        <p:spPr>
          <a:xfrm>
            <a:off x="616640" y="1275518"/>
            <a:ext cx="362606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0432FF"/>
                </a:solidFill>
              </a:rPr>
              <a:t>With HLS PIPELINE II=2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84A956D9-9A32-BAC8-C71A-4A20251AA9CF}"/>
              </a:ext>
            </a:extLst>
          </p:cNvPr>
          <p:cNvSpPr txBox="1"/>
          <p:nvPr/>
        </p:nvSpPr>
        <p:spPr>
          <a:xfrm>
            <a:off x="7428411" y="1275518"/>
            <a:ext cx="362606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00B050"/>
                </a:solidFill>
              </a:rPr>
              <a:t>With DATAFLOW pipelining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33413F5E-B105-45AA-70BF-87202CECA4A2}"/>
              </a:ext>
            </a:extLst>
          </p:cNvPr>
          <p:cNvSpPr txBox="1"/>
          <p:nvPr/>
        </p:nvSpPr>
        <p:spPr>
          <a:xfrm>
            <a:off x="2711360" y="1030460"/>
            <a:ext cx="6248400" cy="40011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IN" sz="2000" dirty="0">
                <a:highlight>
                  <a:srgbClr val="FFFF00"/>
                </a:highlight>
              </a:rPr>
              <a:t>#pragma HLS pipeline II=2</a:t>
            </a:r>
            <a:endParaRPr lang="en-US" sz="2000" dirty="0">
              <a:highlight>
                <a:srgbClr val="FFFF00"/>
              </a:highlight>
            </a:endParaRPr>
          </a:p>
        </p:txBody>
      </p:sp>
      <p:pic>
        <p:nvPicPr>
          <p:cNvPr id="17" name="Picture 16" descr="Table&#10;&#10;Description automatically generated">
            <a:extLst>
              <a:ext uri="{FF2B5EF4-FFF2-40B4-BE49-F238E27FC236}">
                <a16:creationId xmlns:a16="http://schemas.microsoft.com/office/drawing/2014/main" id="{FFB62647-1F23-DAE0-712F-615F9AB88E3B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71468" y="1850807"/>
            <a:ext cx="5333248" cy="375919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97528741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2DBD55-7BE4-98CE-DD89-69D40169951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Pragma HLS Pipeline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732789D-5370-C86C-7125-F95467AD7B0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F597947-A78B-F71A-F124-09DCAFE03F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b="1"/>
              <a:t>TAC-HEP: </a:t>
            </a:r>
            <a:r>
              <a:rPr lang="en-US"/>
              <a:t>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69E281A-2FA2-7730-C86F-6C80F3F897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27</a:t>
            </a:fld>
            <a:endParaRPr lang="en-US"/>
          </a:p>
        </p:txBody>
      </p:sp>
      <p:pic>
        <p:nvPicPr>
          <p:cNvPr id="10" name="Picture 9" descr="Table&#10;&#10;Description automatically generated">
            <a:extLst>
              <a:ext uri="{FF2B5EF4-FFF2-40B4-BE49-F238E27FC236}">
                <a16:creationId xmlns:a16="http://schemas.microsoft.com/office/drawing/2014/main" id="{CF8FBD27-797A-4A0C-98F2-3E1C8B7D992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05600" y="1857892"/>
            <a:ext cx="4216400" cy="4495800"/>
          </a:xfrm>
          <a:prstGeom prst="rect">
            <a:avLst/>
          </a:prstGeom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DD43DC12-4D65-ED2F-5B6E-18E759045561}"/>
              </a:ext>
            </a:extLst>
          </p:cNvPr>
          <p:cNvSpPr txBox="1"/>
          <p:nvPr/>
        </p:nvSpPr>
        <p:spPr>
          <a:xfrm>
            <a:off x="2565400" y="1021406"/>
            <a:ext cx="6248400" cy="40011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IN" sz="2000" dirty="0">
                <a:highlight>
                  <a:srgbClr val="FFFF00"/>
                </a:highlight>
              </a:rPr>
              <a:t>#pragma HLS pipeline II=2</a:t>
            </a:r>
            <a:endParaRPr lang="en-US" sz="2000" dirty="0">
              <a:highlight>
                <a:srgbClr val="FFFF00"/>
              </a:highlight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26F2DA48-8B78-2E21-12D5-9B19C3CB7235}"/>
              </a:ext>
            </a:extLst>
          </p:cNvPr>
          <p:cNvSpPr txBox="1"/>
          <p:nvPr/>
        </p:nvSpPr>
        <p:spPr>
          <a:xfrm>
            <a:off x="616640" y="1275518"/>
            <a:ext cx="362606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0432FF"/>
                </a:solidFill>
              </a:rPr>
              <a:t>With HLS PIPELINE II=2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560FDF80-0B96-6CAD-36F1-AAC56AF71DC2}"/>
              </a:ext>
            </a:extLst>
          </p:cNvPr>
          <p:cNvSpPr txBox="1"/>
          <p:nvPr/>
        </p:nvSpPr>
        <p:spPr>
          <a:xfrm>
            <a:off x="7428411" y="1275518"/>
            <a:ext cx="362606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00B050"/>
                </a:solidFill>
              </a:rPr>
              <a:t>With DATAFLOW pipelining</a:t>
            </a:r>
          </a:p>
        </p:txBody>
      </p:sp>
      <p:pic>
        <p:nvPicPr>
          <p:cNvPr id="15" name="Picture 14" descr="Table&#10;&#10;Description automatically generated">
            <a:extLst>
              <a:ext uri="{FF2B5EF4-FFF2-40B4-BE49-F238E27FC236}">
                <a16:creationId xmlns:a16="http://schemas.microsoft.com/office/drawing/2014/main" id="{1A4B8BD2-DD14-F6DB-F4A4-7443F3F0D7E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08774" y="2316250"/>
            <a:ext cx="4722604" cy="326623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19469827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873C452-6C14-B93E-B895-74720FCB9E8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Pragma HLS unroll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F9BA03F-E20C-0380-3616-89553E39744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D3EBC27-7ED4-5260-5A76-BB1B72F3F9F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b="1"/>
              <a:t>TAC-HEP: </a:t>
            </a:r>
            <a:r>
              <a:rPr lang="en-US"/>
              <a:t>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76EE59E-D1BA-1D1C-7ED5-F8B5595DDD0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28</a:t>
            </a:fld>
            <a:endParaRPr lang="en-US"/>
          </a:p>
        </p:txBody>
      </p:sp>
      <p:sp>
        <p:nvSpPr>
          <p:cNvPr id="9" name="Content Placeholder 8">
            <a:extLst>
              <a:ext uri="{FF2B5EF4-FFF2-40B4-BE49-F238E27FC236}">
                <a16:creationId xmlns:a16="http://schemas.microsoft.com/office/drawing/2014/main" id="{ADE26B2C-A094-E8E6-B386-B7AA794BE32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71468" y="1577279"/>
            <a:ext cx="11391896" cy="4425929"/>
          </a:xfrm>
        </p:spPr>
        <p:txBody>
          <a:bodyPr>
            <a:normAutofit/>
          </a:bodyPr>
          <a:lstStyle/>
          <a:p>
            <a:r>
              <a:rPr lang="en-IN" sz="2000" b="0" i="0" dirty="0">
                <a:solidFill>
                  <a:srgbClr val="0432FF"/>
                </a:solidFill>
                <a:effectLst/>
                <a:latin typeface="+mn-lt"/>
              </a:rPr>
              <a:t>Unroll loops to create multiple independent operations rather than a single collection of operations</a:t>
            </a:r>
          </a:p>
          <a:p>
            <a:r>
              <a:rPr lang="en-IN" sz="2000" b="1" dirty="0">
                <a:solidFill>
                  <a:srgbClr val="C00000"/>
                </a:solidFill>
                <a:highlight>
                  <a:srgbClr val="FFFC00"/>
                </a:highlight>
                <a:latin typeface="+mn-lt"/>
              </a:rPr>
              <a:t>UNROLL</a:t>
            </a:r>
            <a:r>
              <a:rPr lang="en-IN" sz="2000" b="0" i="0" dirty="0">
                <a:solidFill>
                  <a:srgbClr val="C00000"/>
                </a:solidFill>
                <a:effectLst/>
                <a:latin typeface="+mn-lt"/>
              </a:rPr>
              <a:t> pragma transforms loops by creating multiples copies of the loop body in the RTL design, which allows some or all loop iterations to occur in parallel</a:t>
            </a:r>
          </a:p>
          <a:p>
            <a:r>
              <a:rPr lang="en-IN" sz="2000" b="0" i="0" dirty="0">
                <a:solidFill>
                  <a:srgbClr val="0432FF"/>
                </a:solidFill>
                <a:effectLst/>
                <a:latin typeface="+mn-lt"/>
              </a:rPr>
              <a:t>Loops in the C/C++ functions are kept rolled by default</a:t>
            </a:r>
          </a:p>
          <a:p>
            <a:pPr lvl="1"/>
            <a:r>
              <a:rPr lang="en-IN" sz="2000" b="0" i="0" dirty="0">
                <a:solidFill>
                  <a:srgbClr val="0432FF"/>
                </a:solidFill>
                <a:effectLst/>
                <a:latin typeface="+mn-lt"/>
              </a:rPr>
              <a:t> When loops are rolled, synthesis creates the logic for one iteration of the loop, and the RTL design executes this logic for each iteration of the loop in sequence</a:t>
            </a:r>
          </a:p>
          <a:p>
            <a:pPr lvl="1"/>
            <a:endParaRPr lang="en-IN" sz="2000" dirty="0">
              <a:solidFill>
                <a:srgbClr val="0432FF"/>
              </a:solidFill>
              <a:latin typeface="+mn-lt"/>
            </a:endParaRPr>
          </a:p>
          <a:p>
            <a:r>
              <a:rPr lang="en-IN" sz="2000" b="1" dirty="0">
                <a:solidFill>
                  <a:srgbClr val="C00000"/>
                </a:solidFill>
                <a:highlight>
                  <a:srgbClr val="FFFC00"/>
                </a:highlight>
                <a:latin typeface="+mn-lt"/>
              </a:rPr>
              <a:t>UNROLL</a:t>
            </a:r>
            <a:r>
              <a:rPr lang="en-IN" sz="2000" b="1" i="0" dirty="0">
                <a:solidFill>
                  <a:srgbClr val="C00000"/>
                </a:solidFill>
                <a:effectLst/>
                <a:highlight>
                  <a:srgbClr val="FFFC00"/>
                </a:highlight>
                <a:latin typeface="+mn-lt"/>
              </a:rPr>
              <a:t> </a:t>
            </a:r>
            <a:r>
              <a:rPr lang="en-IN" sz="2000" b="0" i="0" dirty="0">
                <a:solidFill>
                  <a:srgbClr val="C00000"/>
                </a:solidFill>
                <a:effectLst/>
                <a:latin typeface="+mn-lt"/>
              </a:rPr>
              <a:t>pragma allows the loop to be fully or partially unrolled</a:t>
            </a:r>
          </a:p>
          <a:p>
            <a:pPr lvl="1"/>
            <a:r>
              <a:rPr lang="en-IN" sz="2000" b="0" i="0" dirty="0">
                <a:solidFill>
                  <a:srgbClr val="000000"/>
                </a:solidFill>
                <a:effectLst/>
                <a:latin typeface="+mn-lt"/>
              </a:rPr>
              <a:t>Fully unrolling the loop creates a copy of the loop body in the RTL for each loop iteration, so the entire loop can be run concurrently</a:t>
            </a:r>
            <a:endParaRPr lang="en-IN" sz="2000" dirty="0">
              <a:solidFill>
                <a:srgbClr val="000000"/>
              </a:solidFill>
              <a:latin typeface="+mn-lt"/>
            </a:endParaRPr>
          </a:p>
          <a:p>
            <a:pPr lvl="1"/>
            <a:r>
              <a:rPr lang="en-IN" sz="2000" b="0" i="0" dirty="0">
                <a:solidFill>
                  <a:srgbClr val="000000"/>
                </a:solidFill>
                <a:effectLst/>
                <a:latin typeface="+mn-lt"/>
              </a:rPr>
              <a:t>Partially unrolling a loop lets you specify a factor </a:t>
            </a:r>
            <a:r>
              <a:rPr lang="en-IN" sz="2000" b="0" i="1" dirty="0">
                <a:solidFill>
                  <a:srgbClr val="000000"/>
                </a:solidFill>
                <a:effectLst/>
                <a:latin typeface="+mn-lt"/>
              </a:rPr>
              <a:t>N</a:t>
            </a:r>
            <a:endParaRPr lang="en-US" sz="2000" dirty="0">
              <a:solidFill>
                <a:srgbClr val="0432FF"/>
              </a:solidFill>
              <a:latin typeface="+mn-lt"/>
            </a:endParaRP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31FB45DE-7384-874C-45B9-3C508BFD3462}"/>
              </a:ext>
            </a:extLst>
          </p:cNvPr>
          <p:cNvSpPr txBox="1"/>
          <p:nvPr/>
        </p:nvSpPr>
        <p:spPr>
          <a:xfrm>
            <a:off x="4678407" y="1030460"/>
            <a:ext cx="2835185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N" dirty="0">
                <a:highlight>
                  <a:srgbClr val="FFFC00"/>
                </a:highlight>
              </a:rPr>
              <a:t>#pragma HLS unroll</a:t>
            </a:r>
            <a:endParaRPr lang="en-US" dirty="0">
              <a:highlight>
                <a:srgbClr val="FFFC00"/>
              </a:highlight>
            </a:endParaRPr>
          </a:p>
        </p:txBody>
      </p:sp>
    </p:spTree>
    <p:extLst>
      <p:ext uri="{BB962C8B-B14F-4D97-AF65-F5344CB8AC3E}">
        <p14:creationId xmlns:p14="http://schemas.microsoft.com/office/powerpoint/2010/main" val="835875790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2DBD55-7BE4-98CE-DD89-69D40169951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Pragma HLS unroll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732789D-5370-C86C-7125-F95467AD7B0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F597947-A78B-F71A-F124-09DCAFE03F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b="1"/>
              <a:t>TAC-HEP: </a:t>
            </a:r>
            <a:r>
              <a:rPr lang="en-US"/>
              <a:t>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69E281A-2FA2-7730-C86F-6C80F3F897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29</a:t>
            </a:fld>
            <a:endParaRPr lang="en-US"/>
          </a:p>
        </p:txBody>
      </p:sp>
      <p:pic>
        <p:nvPicPr>
          <p:cNvPr id="7" name="Picture 6" descr="Text&#10;&#10;Description automatically generated">
            <a:extLst>
              <a:ext uri="{FF2B5EF4-FFF2-40B4-BE49-F238E27FC236}">
                <a16:creationId xmlns:a16="http://schemas.microsoft.com/office/drawing/2014/main" id="{DF940CEE-16CC-5CC3-89FD-3ACA725B6A8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43220" y="1057082"/>
            <a:ext cx="3153347" cy="5478657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1C41AFA6-ED33-50DC-420A-1B76E4BA8647}"/>
              </a:ext>
            </a:extLst>
          </p:cNvPr>
          <p:cNvSpPr txBox="1"/>
          <p:nvPr/>
        </p:nvSpPr>
        <p:spPr>
          <a:xfrm>
            <a:off x="4678407" y="1030460"/>
            <a:ext cx="2835185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N" dirty="0">
                <a:highlight>
                  <a:srgbClr val="FFFC00"/>
                </a:highlight>
              </a:rPr>
              <a:t>#pragma HLS unroll</a:t>
            </a:r>
            <a:endParaRPr lang="en-US" dirty="0">
              <a:highlight>
                <a:srgbClr val="FFFC00"/>
              </a:highlight>
            </a:endParaRPr>
          </a:p>
        </p:txBody>
      </p:sp>
      <p:pic>
        <p:nvPicPr>
          <p:cNvPr id="9" name="Picture 8" descr="Text&#10;&#10;Description automatically generated">
            <a:extLst>
              <a:ext uri="{FF2B5EF4-FFF2-40B4-BE49-F238E27FC236}">
                <a16:creationId xmlns:a16="http://schemas.microsoft.com/office/drawing/2014/main" id="{4122AA93-1503-12EC-B2AB-FB8781B8E1D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704733" y="1948175"/>
            <a:ext cx="2782534" cy="3684137"/>
          </a:xfrm>
          <a:prstGeom prst="rect">
            <a:avLst/>
          </a:prstGeom>
        </p:spPr>
      </p:pic>
      <p:pic>
        <p:nvPicPr>
          <p:cNvPr id="10" name="Picture 9" descr="Text&#10;&#10;Description automatically generated">
            <a:extLst>
              <a:ext uri="{FF2B5EF4-FFF2-40B4-BE49-F238E27FC236}">
                <a16:creationId xmlns:a16="http://schemas.microsoft.com/office/drawing/2014/main" id="{39E0F184-996C-C805-63A2-D15C95E16F8F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395687" y="1369484"/>
            <a:ext cx="3664470" cy="4584696"/>
          </a:xfrm>
          <a:prstGeom prst="rect">
            <a:avLst/>
          </a:prstGeom>
        </p:spPr>
      </p:pic>
      <p:sp>
        <p:nvSpPr>
          <p:cNvPr id="11" name="Rectangle 10">
            <a:extLst>
              <a:ext uri="{FF2B5EF4-FFF2-40B4-BE49-F238E27FC236}">
                <a16:creationId xmlns:a16="http://schemas.microsoft.com/office/drawing/2014/main" id="{86B7ECCB-119C-E1B1-9A43-100BF2AB9BEB}"/>
              </a:ext>
            </a:extLst>
          </p:cNvPr>
          <p:cNvSpPr/>
          <p:nvPr/>
        </p:nvSpPr>
        <p:spPr>
          <a:xfrm flipV="1">
            <a:off x="616640" y="2663455"/>
            <a:ext cx="1437661" cy="249865"/>
          </a:xfrm>
          <a:prstGeom prst="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17254164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2DBD55-7BE4-98CE-DD89-69D40169951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Pragma HLS unroll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732789D-5370-C86C-7125-F95467AD7B0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F597947-A78B-F71A-F124-09DCAFE03F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b="1"/>
              <a:t>TAC-HEP: </a:t>
            </a:r>
            <a:r>
              <a:rPr lang="en-US"/>
              <a:t>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69E281A-2FA2-7730-C86F-6C80F3F897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30</a:t>
            </a:fld>
            <a:endParaRPr lang="en-US"/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23041301-F8C7-2215-F264-132DED0F47BE}"/>
              </a:ext>
            </a:extLst>
          </p:cNvPr>
          <p:cNvSpPr txBox="1"/>
          <p:nvPr/>
        </p:nvSpPr>
        <p:spPr>
          <a:xfrm>
            <a:off x="4678407" y="1030460"/>
            <a:ext cx="2835185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N" dirty="0">
                <a:highlight>
                  <a:srgbClr val="FFFC00"/>
                </a:highlight>
              </a:rPr>
              <a:t>#pragma HLS unroll</a:t>
            </a:r>
            <a:endParaRPr lang="en-US" dirty="0">
              <a:highlight>
                <a:srgbClr val="FFFC00"/>
              </a:highlight>
            </a:endParaRP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27171B94-B9A2-142F-3592-5B9D0FFFCC07}"/>
              </a:ext>
            </a:extLst>
          </p:cNvPr>
          <p:cNvSpPr txBox="1"/>
          <p:nvPr/>
        </p:nvSpPr>
        <p:spPr>
          <a:xfrm>
            <a:off x="701701" y="1097705"/>
            <a:ext cx="362606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FF0000"/>
                </a:solidFill>
              </a:rPr>
              <a:t>Without UNROLL For-loop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34D29E5E-0DE2-BD2B-EBAC-30B28531782D}"/>
              </a:ext>
            </a:extLst>
          </p:cNvPr>
          <p:cNvSpPr txBox="1"/>
          <p:nvPr/>
        </p:nvSpPr>
        <p:spPr>
          <a:xfrm>
            <a:off x="7758021" y="1108082"/>
            <a:ext cx="362606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0432FF"/>
                </a:solidFill>
              </a:rPr>
              <a:t>With UNROLL For-loop</a:t>
            </a:r>
          </a:p>
        </p:txBody>
      </p:sp>
      <p:pic>
        <p:nvPicPr>
          <p:cNvPr id="11" name="Picture 10" descr="Table&#10;&#10;Description automatically generated">
            <a:extLst>
              <a:ext uri="{FF2B5EF4-FFF2-40B4-BE49-F238E27FC236}">
                <a16:creationId xmlns:a16="http://schemas.microsoft.com/office/drawing/2014/main" id="{ECEE570D-E9C4-D3A7-A439-E9720152D01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1961327"/>
            <a:ext cx="5532246" cy="4205080"/>
          </a:xfrm>
          <a:prstGeom prst="rect">
            <a:avLst/>
          </a:prstGeom>
        </p:spPr>
      </p:pic>
      <p:pic>
        <p:nvPicPr>
          <p:cNvPr id="13" name="Picture 12" descr="Table&#10;&#10;Description automatically generated">
            <a:extLst>
              <a:ext uri="{FF2B5EF4-FFF2-40B4-BE49-F238E27FC236}">
                <a16:creationId xmlns:a16="http://schemas.microsoft.com/office/drawing/2014/main" id="{1F529A06-2D1C-9D84-FF08-485483E0A0A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367277" y="1846745"/>
            <a:ext cx="5617267" cy="4319661"/>
          </a:xfrm>
          <a:prstGeom prst="rect">
            <a:avLst/>
          </a:prstGeom>
        </p:spPr>
      </p:pic>
      <p:sp>
        <p:nvSpPr>
          <p:cNvPr id="14" name="Rectangle 13">
            <a:extLst>
              <a:ext uri="{FF2B5EF4-FFF2-40B4-BE49-F238E27FC236}">
                <a16:creationId xmlns:a16="http://schemas.microsoft.com/office/drawing/2014/main" id="{049EB9BC-E711-9DD6-B217-93ABC7103A94}"/>
              </a:ext>
            </a:extLst>
          </p:cNvPr>
          <p:cNvSpPr/>
          <p:nvPr/>
        </p:nvSpPr>
        <p:spPr>
          <a:xfrm>
            <a:off x="6606363" y="4006575"/>
            <a:ext cx="5228441" cy="965200"/>
          </a:xfrm>
          <a:prstGeom prst="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94395624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2DBD55-7BE4-98CE-DD89-69D40169951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Pragma HLS unroll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732789D-5370-C86C-7125-F95467AD7B0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F597947-A78B-F71A-F124-09DCAFE03F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b="1"/>
              <a:t>TAC-HEP: </a:t>
            </a:r>
            <a:r>
              <a:rPr lang="en-US"/>
              <a:t>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69E281A-2FA2-7730-C86F-6C80F3F897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31</a:t>
            </a:fld>
            <a:endParaRPr lang="en-US"/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23041301-F8C7-2215-F264-132DED0F47BE}"/>
              </a:ext>
            </a:extLst>
          </p:cNvPr>
          <p:cNvSpPr txBox="1"/>
          <p:nvPr/>
        </p:nvSpPr>
        <p:spPr>
          <a:xfrm>
            <a:off x="4678407" y="1030460"/>
            <a:ext cx="2835185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N" dirty="0">
                <a:highlight>
                  <a:srgbClr val="FFFC00"/>
                </a:highlight>
              </a:rPr>
              <a:t>#pragma HLS unroll</a:t>
            </a:r>
            <a:endParaRPr lang="en-US" dirty="0">
              <a:highlight>
                <a:srgbClr val="FFFC00"/>
              </a:highlight>
            </a:endParaRP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27171B94-B9A2-142F-3592-5B9D0FFFCC07}"/>
              </a:ext>
            </a:extLst>
          </p:cNvPr>
          <p:cNvSpPr txBox="1"/>
          <p:nvPr/>
        </p:nvSpPr>
        <p:spPr>
          <a:xfrm>
            <a:off x="701701" y="1097705"/>
            <a:ext cx="362606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FF0000"/>
                </a:solidFill>
              </a:rPr>
              <a:t>Without UNROLL For-loop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34D29E5E-0DE2-BD2B-EBAC-30B28531782D}"/>
              </a:ext>
            </a:extLst>
          </p:cNvPr>
          <p:cNvSpPr txBox="1"/>
          <p:nvPr/>
        </p:nvSpPr>
        <p:spPr>
          <a:xfrm>
            <a:off x="7758021" y="1108082"/>
            <a:ext cx="362606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0432FF"/>
                </a:solidFill>
              </a:rPr>
              <a:t>With UNROLL For-loop</a:t>
            </a:r>
          </a:p>
        </p:txBody>
      </p:sp>
      <p:pic>
        <p:nvPicPr>
          <p:cNvPr id="10" name="Picture 9" descr="Table&#10;&#10;Description automatically generated">
            <a:extLst>
              <a:ext uri="{FF2B5EF4-FFF2-40B4-BE49-F238E27FC236}">
                <a16:creationId xmlns:a16="http://schemas.microsoft.com/office/drawing/2014/main" id="{DD530E4F-18C8-CADC-3385-4ACB1493EBC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71468" y="2031409"/>
            <a:ext cx="5311774" cy="3529418"/>
          </a:xfrm>
          <a:prstGeom prst="rect">
            <a:avLst/>
          </a:prstGeom>
        </p:spPr>
      </p:pic>
      <p:pic>
        <p:nvPicPr>
          <p:cNvPr id="15" name="Picture 14" descr="Table&#10;&#10;Description automatically generated">
            <a:extLst>
              <a:ext uri="{FF2B5EF4-FFF2-40B4-BE49-F238E27FC236}">
                <a16:creationId xmlns:a16="http://schemas.microsoft.com/office/drawing/2014/main" id="{668DCA41-EA0A-7356-1FEF-D8F7157E3F4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438030" y="2005372"/>
            <a:ext cx="5468520" cy="374454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35943772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A97C754-BA5F-6B67-8C55-30E4A112963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Pragma HLS </a:t>
            </a:r>
            <a:r>
              <a:rPr lang="en-US" dirty="0" err="1"/>
              <a:t>array_partition</a:t>
            </a:r>
            <a:endParaRPr lang="en-US" dirty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2302DD1-D8C5-AF24-2EF0-E1EEED81B5F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BAB5C84-A3B6-BC55-2721-AA9B3B1A163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b="1"/>
              <a:t>TAC-HEP: </a:t>
            </a:r>
            <a:r>
              <a:rPr lang="en-US"/>
              <a:t>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0AE03BF-D8CD-B345-477A-74AAE6EF425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32</a:t>
            </a:fld>
            <a:endParaRPr lang="en-US"/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2753CFA2-27CC-EA25-540D-03B283302292}"/>
              </a:ext>
            </a:extLst>
          </p:cNvPr>
          <p:cNvSpPr txBox="1"/>
          <p:nvPr/>
        </p:nvSpPr>
        <p:spPr>
          <a:xfrm>
            <a:off x="9380643" y="698969"/>
            <a:ext cx="2312434" cy="30777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N" sz="1400" b="0" i="1" kern="1200" dirty="0">
                <a:solidFill>
                  <a:srgbClr val="00B0F0"/>
                </a:solidFill>
                <a:effectLst/>
              </a:rPr>
              <a:t>Array optimization</a:t>
            </a:r>
            <a:endParaRPr lang="en-US" sz="1400" i="1" dirty="0">
              <a:solidFill>
                <a:srgbClr val="00B0F0"/>
              </a:solidFill>
            </a:endParaRPr>
          </a:p>
        </p:txBody>
      </p:sp>
      <p:pic>
        <p:nvPicPr>
          <p:cNvPr id="15" name="Content Placeholder 14" descr="Text, letter&#10;&#10;Description automatically generated">
            <a:extLst>
              <a:ext uri="{FF2B5EF4-FFF2-40B4-BE49-F238E27FC236}">
                <a16:creationId xmlns:a16="http://schemas.microsoft.com/office/drawing/2014/main" id="{6D45FCDD-F6E2-0830-6A05-2CB949CD65B6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7346731" y="3634875"/>
            <a:ext cx="4764474" cy="1336897"/>
          </a:xfrm>
        </p:spPr>
      </p:pic>
      <p:sp>
        <p:nvSpPr>
          <p:cNvPr id="16" name="TextBox 15">
            <a:extLst>
              <a:ext uri="{FF2B5EF4-FFF2-40B4-BE49-F238E27FC236}">
                <a16:creationId xmlns:a16="http://schemas.microsoft.com/office/drawing/2014/main" id="{AD54E3FD-AD23-CE05-95E8-54CBA0CF7A65}"/>
              </a:ext>
            </a:extLst>
          </p:cNvPr>
          <p:cNvSpPr txBox="1"/>
          <p:nvPr/>
        </p:nvSpPr>
        <p:spPr>
          <a:xfrm>
            <a:off x="5688249" y="6064161"/>
            <a:ext cx="95644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hlinkClick r:id="rId3"/>
              </a:rPr>
              <a:t>Figure</a:t>
            </a:r>
            <a:endParaRPr lang="en-US" dirty="0"/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2CB8A6DD-C95C-B7A9-B3F8-89320D7F1CC5}"/>
              </a:ext>
            </a:extLst>
          </p:cNvPr>
          <p:cNvSpPr txBox="1"/>
          <p:nvPr/>
        </p:nvSpPr>
        <p:spPr>
          <a:xfrm>
            <a:off x="294891" y="1613319"/>
            <a:ext cx="11563336" cy="120032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IN" b="1" dirty="0">
                <a:solidFill>
                  <a:srgbClr val="C00000"/>
                </a:solidFill>
              </a:rPr>
              <a:t>C</a:t>
            </a:r>
            <a:r>
              <a:rPr lang="en-IN" b="1" i="0" dirty="0">
                <a:solidFill>
                  <a:srgbClr val="C00000"/>
                </a:solidFill>
                <a:effectLst/>
              </a:rPr>
              <a:t>yclic: </a:t>
            </a:r>
            <a:r>
              <a:rPr lang="en-IN" b="0" i="0" dirty="0">
                <a:solidFill>
                  <a:srgbClr val="C00000"/>
                </a:solidFill>
                <a:effectLst/>
              </a:rPr>
              <a:t>Cyclic partitioning creates smaller arrays by interleaving elements from the original array </a:t>
            </a:r>
            <a:endParaRPr lang="en-IN" b="1" i="0" dirty="0">
              <a:solidFill>
                <a:srgbClr val="C00000"/>
              </a:solidFill>
              <a:effectLst/>
            </a:endParaRP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IN" b="1" dirty="0"/>
              <a:t>B</a:t>
            </a:r>
            <a:r>
              <a:rPr lang="en-IN" b="1" i="0" dirty="0">
                <a:effectLst/>
              </a:rPr>
              <a:t>lock: </a:t>
            </a:r>
            <a:r>
              <a:rPr lang="en-IN" b="0" i="0" dirty="0">
                <a:effectLst/>
              </a:rPr>
              <a:t>Block partitioning creates smaller arrays from consecutive N-blocks of the original array</a:t>
            </a:r>
            <a:endParaRPr lang="en-IN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IN" b="1" dirty="0">
                <a:solidFill>
                  <a:srgbClr val="C00000"/>
                </a:solidFill>
              </a:rPr>
              <a:t>C</a:t>
            </a:r>
            <a:r>
              <a:rPr lang="en-IN" b="1" i="0" dirty="0">
                <a:solidFill>
                  <a:srgbClr val="C00000"/>
                </a:solidFill>
                <a:effectLst/>
              </a:rPr>
              <a:t>omplete: </a:t>
            </a:r>
            <a:r>
              <a:rPr lang="en-IN" b="0" i="0" dirty="0">
                <a:solidFill>
                  <a:srgbClr val="C00000"/>
                </a:solidFill>
                <a:effectLst/>
              </a:rPr>
              <a:t>Complete partitioning decomposes the array into individual elements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IN" b="0" i="0" dirty="0">
                <a:solidFill>
                  <a:srgbClr val="0070C0"/>
                </a:solidFill>
                <a:effectLst/>
              </a:rPr>
              <a:t>For a 1-D array, this corresponds to resolving a memory into individual registers (default &lt;type&gt;)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AD33642E-BB12-976F-3CA7-9DED66984EC7}"/>
              </a:ext>
            </a:extLst>
          </p:cNvPr>
          <p:cNvSpPr txBox="1"/>
          <p:nvPr/>
        </p:nvSpPr>
        <p:spPr>
          <a:xfrm>
            <a:off x="911262" y="1015071"/>
            <a:ext cx="10143218" cy="40011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IN" sz="2000" i="1" dirty="0">
                <a:solidFill>
                  <a:srgbClr val="0432FF"/>
                </a:solidFill>
                <a:highlight>
                  <a:srgbClr val="FFFC00"/>
                </a:highlight>
              </a:rPr>
              <a:t>#pragma HLS </a:t>
            </a:r>
            <a:r>
              <a:rPr lang="en-IN" sz="2000" i="1" dirty="0" err="1">
                <a:solidFill>
                  <a:srgbClr val="0432FF"/>
                </a:solidFill>
                <a:highlight>
                  <a:srgbClr val="FFFC00"/>
                </a:highlight>
              </a:rPr>
              <a:t>array_partition</a:t>
            </a:r>
            <a:r>
              <a:rPr lang="en-IN" sz="2000" i="1" dirty="0">
                <a:solidFill>
                  <a:srgbClr val="0432FF"/>
                </a:solidFill>
                <a:highlight>
                  <a:srgbClr val="FFFC00"/>
                </a:highlight>
              </a:rPr>
              <a:t> variable=&lt;name&gt;  &lt;type&gt; factor=&lt;int&gt; dim=&lt;int&gt;</a:t>
            </a:r>
            <a:endParaRPr lang="en-US" sz="2000" i="1" dirty="0">
              <a:solidFill>
                <a:srgbClr val="0432FF"/>
              </a:solidFill>
              <a:highlight>
                <a:srgbClr val="FFFC00"/>
              </a:highlight>
            </a:endParaRPr>
          </a:p>
        </p:txBody>
      </p:sp>
      <p:pic>
        <p:nvPicPr>
          <p:cNvPr id="13" name="Picture 12" descr="Diagram&#10;&#10;Description automatically generated">
            <a:extLst>
              <a:ext uri="{FF2B5EF4-FFF2-40B4-BE49-F238E27FC236}">
                <a16:creationId xmlns:a16="http://schemas.microsoft.com/office/drawing/2014/main" id="{2E623A7E-6C6A-9A6B-FE3A-34DB22E4CDF9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11261" y="3054603"/>
            <a:ext cx="5808515" cy="300773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49435200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2DBD55-7BE4-98CE-DD89-69D40169951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Pragma HLS </a:t>
            </a:r>
            <a:r>
              <a:rPr lang="en-US" dirty="0" err="1"/>
              <a:t>array_partition</a:t>
            </a:r>
            <a:endParaRPr lang="en-US" dirty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732789D-5370-C86C-7125-F95467AD7B0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F597947-A78B-F71A-F124-09DCAFE03F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b="1"/>
              <a:t>TAC-HEP: </a:t>
            </a:r>
            <a:r>
              <a:rPr lang="en-US"/>
              <a:t>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69E281A-2FA2-7730-C86F-6C80F3F897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33</a:t>
            </a:fld>
            <a:endParaRPr lang="en-US"/>
          </a:p>
        </p:txBody>
      </p:sp>
      <p:pic>
        <p:nvPicPr>
          <p:cNvPr id="7" name="Picture 6" descr="Text&#10;&#10;Description automatically generated">
            <a:extLst>
              <a:ext uri="{FF2B5EF4-FFF2-40B4-BE49-F238E27FC236}">
                <a16:creationId xmlns:a16="http://schemas.microsoft.com/office/drawing/2014/main" id="{CFBC9115-111A-6912-F20E-839D2B36B79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28109" y="1112326"/>
            <a:ext cx="2905938" cy="5355835"/>
          </a:xfrm>
          <a:prstGeom prst="rect">
            <a:avLst/>
          </a:prstGeom>
        </p:spPr>
      </p:pic>
      <p:pic>
        <p:nvPicPr>
          <p:cNvPr id="8" name="Picture 7" descr="Text&#10;&#10;Description automatically generated">
            <a:extLst>
              <a:ext uri="{FF2B5EF4-FFF2-40B4-BE49-F238E27FC236}">
                <a16:creationId xmlns:a16="http://schemas.microsoft.com/office/drawing/2014/main" id="{0B30A1B7-5185-CB45-1438-0FA65DA258B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704733" y="1948175"/>
            <a:ext cx="2782534" cy="3684137"/>
          </a:xfrm>
          <a:prstGeom prst="rect">
            <a:avLst/>
          </a:prstGeom>
        </p:spPr>
      </p:pic>
      <p:pic>
        <p:nvPicPr>
          <p:cNvPr id="9" name="Picture 8" descr="Text&#10;&#10;Description automatically generated">
            <a:extLst>
              <a:ext uri="{FF2B5EF4-FFF2-40B4-BE49-F238E27FC236}">
                <a16:creationId xmlns:a16="http://schemas.microsoft.com/office/drawing/2014/main" id="{DECC1E9A-547F-85AC-79B2-5A257278AE6B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395687" y="1369484"/>
            <a:ext cx="3664470" cy="4584696"/>
          </a:xfrm>
          <a:prstGeom prst="rect">
            <a:avLst/>
          </a:prstGeom>
        </p:spPr>
      </p:pic>
      <p:sp>
        <p:nvSpPr>
          <p:cNvPr id="10" name="Rectangle 9">
            <a:extLst>
              <a:ext uri="{FF2B5EF4-FFF2-40B4-BE49-F238E27FC236}">
                <a16:creationId xmlns:a16="http://schemas.microsoft.com/office/drawing/2014/main" id="{4F5BF253-71C0-85E5-C3EB-A3DDBC121D1B}"/>
              </a:ext>
            </a:extLst>
          </p:cNvPr>
          <p:cNvSpPr/>
          <p:nvPr/>
        </p:nvSpPr>
        <p:spPr>
          <a:xfrm flipV="1">
            <a:off x="616640" y="2046766"/>
            <a:ext cx="3317407" cy="365123"/>
          </a:xfrm>
          <a:prstGeom prst="rect">
            <a:avLst/>
          </a:prstGeom>
          <a:noFill/>
          <a:ln w="3810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7756DCFF-5825-7A92-7FD2-7EF7A9FDCD5E}"/>
              </a:ext>
            </a:extLst>
          </p:cNvPr>
          <p:cNvSpPr txBox="1"/>
          <p:nvPr/>
        </p:nvSpPr>
        <p:spPr>
          <a:xfrm>
            <a:off x="2481078" y="6132618"/>
            <a:ext cx="9930858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IN" sz="1800" i="1" dirty="0">
                <a:solidFill>
                  <a:srgbClr val="0432FF"/>
                </a:solidFill>
                <a:highlight>
                  <a:srgbClr val="FFFC00"/>
                </a:highlight>
              </a:rPr>
              <a:t>#pragma HLS </a:t>
            </a:r>
            <a:r>
              <a:rPr lang="en-IN" sz="1800" i="1" dirty="0" err="1">
                <a:solidFill>
                  <a:srgbClr val="0432FF"/>
                </a:solidFill>
                <a:highlight>
                  <a:srgbClr val="FFFC00"/>
                </a:highlight>
              </a:rPr>
              <a:t>array_partition</a:t>
            </a:r>
            <a:r>
              <a:rPr lang="en-IN" sz="1800" i="1" dirty="0">
                <a:solidFill>
                  <a:srgbClr val="0432FF"/>
                </a:solidFill>
                <a:highlight>
                  <a:srgbClr val="FFFC00"/>
                </a:highlight>
              </a:rPr>
              <a:t> variable=&lt;name&gt;  &lt;type&gt; factor=&lt;int&gt; dim=&lt;int&gt;</a:t>
            </a:r>
            <a:endParaRPr lang="en-US" sz="1800" i="1" dirty="0">
              <a:solidFill>
                <a:srgbClr val="0432FF"/>
              </a:solidFill>
              <a:highlight>
                <a:srgbClr val="FFFC00"/>
              </a:highlight>
            </a:endParaRPr>
          </a:p>
        </p:txBody>
      </p:sp>
    </p:spTree>
    <p:extLst>
      <p:ext uri="{BB962C8B-B14F-4D97-AF65-F5344CB8AC3E}">
        <p14:creationId xmlns:p14="http://schemas.microsoft.com/office/powerpoint/2010/main" val="2314188019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2DBD55-7BE4-98CE-DD89-69D40169951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Pragma HLS </a:t>
            </a:r>
            <a:r>
              <a:rPr lang="en-US" dirty="0" err="1"/>
              <a:t>array_partition</a:t>
            </a:r>
            <a:endParaRPr lang="en-US" dirty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732789D-5370-C86C-7125-F95467AD7B0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F597947-A78B-F71A-F124-09DCAFE03F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b="1"/>
              <a:t>TAC-HEP: </a:t>
            </a:r>
            <a:r>
              <a:rPr lang="en-US"/>
              <a:t>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69E281A-2FA2-7730-C86F-6C80F3F897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34</a:t>
            </a:fld>
            <a:endParaRPr lang="en-US"/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472CB48B-880A-6B9E-8F5F-0763DB173153}"/>
              </a:ext>
            </a:extLst>
          </p:cNvPr>
          <p:cNvSpPr txBox="1"/>
          <p:nvPr/>
        </p:nvSpPr>
        <p:spPr>
          <a:xfrm>
            <a:off x="829000" y="1030460"/>
            <a:ext cx="9930858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IN" sz="1800" i="1" dirty="0">
                <a:solidFill>
                  <a:srgbClr val="0432FF"/>
                </a:solidFill>
                <a:highlight>
                  <a:srgbClr val="FFFC00"/>
                </a:highlight>
              </a:rPr>
              <a:t>#pragma HLS </a:t>
            </a:r>
            <a:r>
              <a:rPr lang="en-IN" sz="1800" i="1" dirty="0" err="1">
                <a:solidFill>
                  <a:srgbClr val="0432FF"/>
                </a:solidFill>
                <a:highlight>
                  <a:srgbClr val="FFFC00"/>
                </a:highlight>
              </a:rPr>
              <a:t>array_partition</a:t>
            </a:r>
            <a:r>
              <a:rPr lang="en-IN" sz="1800" i="1" dirty="0">
                <a:solidFill>
                  <a:srgbClr val="0432FF"/>
                </a:solidFill>
                <a:highlight>
                  <a:srgbClr val="FFFC00"/>
                </a:highlight>
              </a:rPr>
              <a:t> variable=&lt;name&gt;  &lt;type&gt; factor=&lt;int&gt; dim=&lt;int&gt;</a:t>
            </a:r>
            <a:endParaRPr lang="en-US" sz="1800" i="1" dirty="0">
              <a:solidFill>
                <a:srgbClr val="0432FF"/>
              </a:solidFill>
              <a:highlight>
                <a:srgbClr val="FFFC00"/>
              </a:highlight>
            </a:endParaRPr>
          </a:p>
        </p:txBody>
      </p:sp>
      <p:pic>
        <p:nvPicPr>
          <p:cNvPr id="9" name="Picture 8" descr="Table&#10;&#10;Description automatically generated">
            <a:extLst>
              <a:ext uri="{FF2B5EF4-FFF2-40B4-BE49-F238E27FC236}">
                <a16:creationId xmlns:a16="http://schemas.microsoft.com/office/drawing/2014/main" id="{2AF7D8E7-CE37-1210-1A5B-B42F3CCEA3C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52970" y="2105247"/>
            <a:ext cx="5908377" cy="4061160"/>
          </a:xfrm>
          <a:prstGeom prst="rect">
            <a:avLst/>
          </a:prstGeo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EFD816C8-B708-FAFD-F651-5E146DA9EB19}"/>
              </a:ext>
            </a:extLst>
          </p:cNvPr>
          <p:cNvSpPr txBox="1"/>
          <p:nvPr/>
        </p:nvSpPr>
        <p:spPr>
          <a:xfrm>
            <a:off x="490428" y="1424863"/>
            <a:ext cx="362606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FF0000"/>
                </a:solidFill>
              </a:rPr>
              <a:t>Without Array partitioning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4CEDE543-503B-2436-B0BD-DFBC6A0E70F9}"/>
              </a:ext>
            </a:extLst>
          </p:cNvPr>
          <p:cNvSpPr txBox="1"/>
          <p:nvPr/>
        </p:nvSpPr>
        <p:spPr>
          <a:xfrm>
            <a:off x="7546748" y="1435240"/>
            <a:ext cx="362606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0432FF"/>
                </a:solidFill>
              </a:rPr>
              <a:t>With Array Partitioning</a:t>
            </a:r>
          </a:p>
        </p:txBody>
      </p:sp>
      <p:pic>
        <p:nvPicPr>
          <p:cNvPr id="13" name="Picture 12" descr="Table&#10;&#10;Description automatically generated">
            <a:extLst>
              <a:ext uri="{FF2B5EF4-FFF2-40B4-BE49-F238E27FC236}">
                <a16:creationId xmlns:a16="http://schemas.microsoft.com/office/drawing/2014/main" id="{294457A4-C7E3-CD46-BF5F-F163C9DBE97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96004" y="2062765"/>
            <a:ext cx="5638800" cy="406819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07236292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2DBD55-7BE4-98CE-DD89-69D40169951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Pragma HLS </a:t>
            </a:r>
            <a:r>
              <a:rPr lang="en-US" dirty="0" err="1"/>
              <a:t>array_partition</a:t>
            </a:r>
            <a:endParaRPr lang="en-US" dirty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732789D-5370-C86C-7125-F95467AD7B0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F597947-A78B-F71A-F124-09DCAFE03F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b="1"/>
              <a:t>TAC-HEP: </a:t>
            </a:r>
            <a:r>
              <a:rPr lang="en-US"/>
              <a:t>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69E281A-2FA2-7730-C86F-6C80F3F897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35</a:t>
            </a:fld>
            <a:endParaRPr lang="en-US"/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472CB48B-880A-6B9E-8F5F-0763DB173153}"/>
              </a:ext>
            </a:extLst>
          </p:cNvPr>
          <p:cNvSpPr txBox="1"/>
          <p:nvPr/>
        </p:nvSpPr>
        <p:spPr>
          <a:xfrm>
            <a:off x="829000" y="1030460"/>
            <a:ext cx="9930858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IN" sz="1800" i="1" dirty="0">
                <a:solidFill>
                  <a:srgbClr val="0432FF"/>
                </a:solidFill>
                <a:highlight>
                  <a:srgbClr val="FFFC00"/>
                </a:highlight>
              </a:rPr>
              <a:t>#pragma HLS </a:t>
            </a:r>
            <a:r>
              <a:rPr lang="en-IN" sz="1800" i="1" dirty="0" err="1">
                <a:solidFill>
                  <a:srgbClr val="0432FF"/>
                </a:solidFill>
                <a:highlight>
                  <a:srgbClr val="FFFC00"/>
                </a:highlight>
              </a:rPr>
              <a:t>array_partition</a:t>
            </a:r>
            <a:r>
              <a:rPr lang="en-IN" sz="1800" i="1" dirty="0">
                <a:solidFill>
                  <a:srgbClr val="0432FF"/>
                </a:solidFill>
                <a:highlight>
                  <a:srgbClr val="FFFC00"/>
                </a:highlight>
              </a:rPr>
              <a:t> variable=&lt;name&gt;  &lt;type&gt; factor=&lt;int&gt; dim=&lt;int&gt;</a:t>
            </a:r>
            <a:endParaRPr lang="en-US" sz="1800" i="1" dirty="0">
              <a:solidFill>
                <a:srgbClr val="0432FF"/>
              </a:solidFill>
              <a:highlight>
                <a:srgbClr val="FFFC00"/>
              </a:highlight>
            </a:endParaRP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EFD816C8-B708-FAFD-F651-5E146DA9EB19}"/>
              </a:ext>
            </a:extLst>
          </p:cNvPr>
          <p:cNvSpPr txBox="1"/>
          <p:nvPr/>
        </p:nvSpPr>
        <p:spPr>
          <a:xfrm>
            <a:off x="490428" y="1424863"/>
            <a:ext cx="362606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FF0000"/>
                </a:solidFill>
              </a:rPr>
              <a:t>Without Array partitioning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4CEDE543-503B-2436-B0BD-DFBC6A0E70F9}"/>
              </a:ext>
            </a:extLst>
          </p:cNvPr>
          <p:cNvSpPr txBox="1"/>
          <p:nvPr/>
        </p:nvSpPr>
        <p:spPr>
          <a:xfrm>
            <a:off x="7546748" y="1435240"/>
            <a:ext cx="362606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0432FF"/>
                </a:solidFill>
              </a:rPr>
              <a:t>With Array Partitioning</a:t>
            </a:r>
          </a:p>
        </p:txBody>
      </p:sp>
      <p:pic>
        <p:nvPicPr>
          <p:cNvPr id="8" name="Picture 7" descr="Table&#10;&#10;Description automatically generated">
            <a:extLst>
              <a:ext uri="{FF2B5EF4-FFF2-40B4-BE49-F238E27FC236}">
                <a16:creationId xmlns:a16="http://schemas.microsoft.com/office/drawing/2014/main" id="{5E538431-6BAF-2CD8-EA3D-8E650CB4EDE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9193" y="1850808"/>
            <a:ext cx="5986807" cy="4124690"/>
          </a:xfrm>
          <a:prstGeom prst="rect">
            <a:avLst/>
          </a:prstGeom>
        </p:spPr>
      </p:pic>
      <p:pic>
        <p:nvPicPr>
          <p:cNvPr id="14" name="Picture 13" descr="Table&#10;&#10;Description automatically generated">
            <a:extLst>
              <a:ext uri="{FF2B5EF4-FFF2-40B4-BE49-F238E27FC236}">
                <a16:creationId xmlns:a16="http://schemas.microsoft.com/office/drawing/2014/main" id="{DC44F5DA-4B25-5CAA-F50E-0A72A2067BF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213704" y="1840020"/>
            <a:ext cx="5912733" cy="412469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67699121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2DBD55-7BE4-98CE-DD89-69D40169951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Pragma HLS </a:t>
            </a:r>
            <a:r>
              <a:rPr lang="en-US" dirty="0" err="1"/>
              <a:t>array_partition</a:t>
            </a:r>
            <a:endParaRPr lang="en-US" dirty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732789D-5370-C86C-7125-F95467AD7B0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F597947-A78B-F71A-F124-09DCAFE03F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b="1"/>
              <a:t>TAC-HEP: </a:t>
            </a:r>
            <a:r>
              <a:rPr lang="en-US"/>
              <a:t>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69E281A-2FA2-7730-C86F-6C80F3F897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36</a:t>
            </a:fld>
            <a:endParaRPr lang="en-US"/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472CB48B-880A-6B9E-8F5F-0763DB173153}"/>
              </a:ext>
            </a:extLst>
          </p:cNvPr>
          <p:cNvSpPr txBox="1"/>
          <p:nvPr/>
        </p:nvSpPr>
        <p:spPr>
          <a:xfrm>
            <a:off x="829000" y="1030460"/>
            <a:ext cx="9930858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IN" sz="1800" i="1" dirty="0">
                <a:solidFill>
                  <a:srgbClr val="0432FF"/>
                </a:solidFill>
                <a:highlight>
                  <a:srgbClr val="FFFC00"/>
                </a:highlight>
              </a:rPr>
              <a:t>#pragma HLS </a:t>
            </a:r>
            <a:r>
              <a:rPr lang="en-IN" sz="1800" i="1" dirty="0" err="1">
                <a:solidFill>
                  <a:srgbClr val="0432FF"/>
                </a:solidFill>
                <a:highlight>
                  <a:srgbClr val="FFFC00"/>
                </a:highlight>
              </a:rPr>
              <a:t>array_partition</a:t>
            </a:r>
            <a:r>
              <a:rPr lang="en-IN" sz="1800" i="1" dirty="0">
                <a:solidFill>
                  <a:srgbClr val="0432FF"/>
                </a:solidFill>
                <a:highlight>
                  <a:srgbClr val="FFFC00"/>
                </a:highlight>
              </a:rPr>
              <a:t> variable=&lt;name&gt;  &lt;type&gt; factor=&lt;int&gt; dim=&lt;int&gt;</a:t>
            </a:r>
            <a:endParaRPr lang="en-US" sz="1800" i="1" dirty="0">
              <a:solidFill>
                <a:srgbClr val="0432FF"/>
              </a:solidFill>
              <a:highlight>
                <a:srgbClr val="FFFC00"/>
              </a:highlight>
            </a:endParaRP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EFD816C8-B708-FAFD-F651-5E146DA9EB19}"/>
              </a:ext>
            </a:extLst>
          </p:cNvPr>
          <p:cNvSpPr txBox="1"/>
          <p:nvPr/>
        </p:nvSpPr>
        <p:spPr>
          <a:xfrm>
            <a:off x="490428" y="1424863"/>
            <a:ext cx="362606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FF0000"/>
                </a:solidFill>
              </a:rPr>
              <a:t>Without Array partitioning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4CEDE543-503B-2436-B0BD-DFBC6A0E70F9}"/>
              </a:ext>
            </a:extLst>
          </p:cNvPr>
          <p:cNvSpPr txBox="1"/>
          <p:nvPr/>
        </p:nvSpPr>
        <p:spPr>
          <a:xfrm>
            <a:off x="7546748" y="1435240"/>
            <a:ext cx="362606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>
                <a:solidFill>
                  <a:srgbClr val="0432FF"/>
                </a:solidFill>
              </a:rPr>
              <a:t>With Array Partitioning</a:t>
            </a:r>
          </a:p>
        </p:txBody>
      </p:sp>
      <p:pic>
        <p:nvPicPr>
          <p:cNvPr id="16" name="Picture 15" descr="Table&#10;&#10;Description automatically generated">
            <a:extLst>
              <a:ext uri="{FF2B5EF4-FFF2-40B4-BE49-F238E27FC236}">
                <a16:creationId xmlns:a16="http://schemas.microsoft.com/office/drawing/2014/main" id="{566C6544-92C9-B616-0E8A-0641DC8C334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16640" y="2670914"/>
            <a:ext cx="4881821" cy="3167594"/>
          </a:xfrm>
          <a:prstGeom prst="rect">
            <a:avLst/>
          </a:prstGeom>
        </p:spPr>
      </p:pic>
      <p:pic>
        <p:nvPicPr>
          <p:cNvPr id="9" name="Picture 8" descr="Table&#10;&#10;Description automatically generated">
            <a:extLst>
              <a:ext uri="{FF2B5EF4-FFF2-40B4-BE49-F238E27FC236}">
                <a16:creationId xmlns:a16="http://schemas.microsoft.com/office/drawing/2014/main" id="{40413154-04A7-0B14-4902-B4EB14CC039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877201" y="1930155"/>
            <a:ext cx="1561968" cy="449428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09036522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863CB0E-3400-CBCC-9A9A-E06F466F2EC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00304" y="2860766"/>
            <a:ext cx="10044113" cy="1134962"/>
          </a:xfrm>
          <a:solidFill>
            <a:schemeClr val="accent2">
              <a:lumMod val="20000"/>
              <a:lumOff val="80000"/>
            </a:schemeClr>
          </a:solidFill>
        </p:spPr>
        <p:txBody>
          <a:bodyPr>
            <a:normAutofit/>
          </a:bodyPr>
          <a:lstStyle/>
          <a:p>
            <a:r>
              <a:rPr lang="en-US" dirty="0"/>
              <a:t>Combination of Pragmas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D30BD170-0065-B53E-C439-7D330AE50CA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386C4929-A570-3445-2434-C2AC773056E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TAC-HEP: GPU &amp; FPGA training module - Varun Sharma</a:t>
            </a:r>
            <a:endParaRPr lang="en-US" dirty="0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82F4B533-58EB-8F4E-F182-1B7A0D63307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37</a:t>
            </a:fld>
            <a:endParaRPr lang="en-US"/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3064ADBB-A601-BC9C-E621-D9A012AA5A5F}"/>
              </a:ext>
            </a:extLst>
          </p:cNvPr>
          <p:cNvSpPr txBox="1"/>
          <p:nvPr/>
        </p:nvSpPr>
        <p:spPr>
          <a:xfrm>
            <a:off x="2166068" y="4853448"/>
            <a:ext cx="7529338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>
                <a:solidFill>
                  <a:srgbClr val="0432FF"/>
                </a:solidFill>
              </a:rPr>
              <a:t>ARRAY Partitioning + UNROLLING For loop</a:t>
            </a:r>
          </a:p>
        </p:txBody>
      </p:sp>
    </p:spTree>
    <p:extLst>
      <p:ext uri="{BB962C8B-B14F-4D97-AF65-F5344CB8AC3E}">
        <p14:creationId xmlns:p14="http://schemas.microsoft.com/office/powerpoint/2010/main" val="1909916383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2DBD55-7BE4-98CE-DD89-69D40169951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For loop unrolling + Array Partitioning</a:t>
            </a:r>
          </a:p>
        </p:txBody>
      </p:sp>
      <p:pic>
        <p:nvPicPr>
          <p:cNvPr id="8" name="Content Placeholder 7" descr="Text&#10;&#10;Description automatically generated">
            <a:extLst>
              <a:ext uri="{FF2B5EF4-FFF2-40B4-BE49-F238E27FC236}">
                <a16:creationId xmlns:a16="http://schemas.microsoft.com/office/drawing/2014/main" id="{AFBA08BD-1B86-3532-30E8-1171047C0C64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134799" y="1126572"/>
            <a:ext cx="2809880" cy="5375884"/>
          </a:xfrm>
        </p:spPr>
      </p:pic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732789D-5370-C86C-7125-F95467AD7B0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F597947-A78B-F71A-F124-09DCAFE03F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b="1"/>
              <a:t>TAC-HEP: </a:t>
            </a:r>
            <a:r>
              <a:rPr lang="en-US"/>
              <a:t>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69E281A-2FA2-7730-C86F-6C80F3F897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38</a:t>
            </a:fld>
            <a:endParaRPr lang="en-US"/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1B747D13-1D60-9DA6-AA8C-8E52DBCFAAC4}"/>
              </a:ext>
            </a:extLst>
          </p:cNvPr>
          <p:cNvSpPr txBox="1"/>
          <p:nvPr/>
        </p:nvSpPr>
        <p:spPr>
          <a:xfrm>
            <a:off x="4377954" y="1898487"/>
            <a:ext cx="8976537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N" dirty="0">
                <a:solidFill>
                  <a:srgbClr val="000000"/>
                </a:solidFill>
                <a:effectLst/>
                <a:highlight>
                  <a:srgbClr val="FFF2CC"/>
                </a:highlight>
                <a:latin typeface="Menlo" panose="020B0609030804020204" pitchFamily="49" charset="0"/>
              </a:rPr>
              <a:t>#</a:t>
            </a:r>
            <a:r>
              <a:rPr lang="en-IN" dirty="0">
                <a:solidFill>
                  <a:srgbClr val="C814C9"/>
                </a:solidFill>
                <a:effectLst/>
                <a:highlight>
                  <a:srgbClr val="FFF2CC"/>
                </a:highlight>
                <a:latin typeface="Menlo" panose="020B0609030804020204" pitchFamily="49" charset="0"/>
              </a:rPr>
              <a:t>pragma HLS ARRAY_PARTITION variable=in complete dim=</a:t>
            </a:r>
            <a:r>
              <a:rPr lang="en-IN" dirty="0">
                <a:solidFill>
                  <a:srgbClr val="B42419"/>
                </a:solidFill>
                <a:effectLst/>
                <a:highlight>
                  <a:srgbClr val="FFF2CC"/>
                </a:highlight>
                <a:latin typeface="Menlo" panose="020B0609030804020204" pitchFamily="49" charset="0"/>
              </a:rPr>
              <a:t>1</a:t>
            </a:r>
            <a:endParaRPr lang="en-IN" dirty="0">
              <a:solidFill>
                <a:srgbClr val="C814C9"/>
              </a:solidFill>
              <a:effectLst/>
              <a:highlight>
                <a:srgbClr val="FFF2CC"/>
              </a:highlight>
              <a:latin typeface="Menlo" panose="020B0609030804020204" pitchFamily="49" charset="0"/>
            </a:endParaRPr>
          </a:p>
          <a:p>
            <a:r>
              <a:rPr lang="en-IN" dirty="0">
                <a:solidFill>
                  <a:srgbClr val="000000"/>
                </a:solidFill>
                <a:effectLst/>
                <a:highlight>
                  <a:srgbClr val="FFF2CC"/>
                </a:highlight>
                <a:latin typeface="Menlo" panose="020B0609030804020204" pitchFamily="49" charset="0"/>
              </a:rPr>
              <a:t>#</a:t>
            </a:r>
            <a:r>
              <a:rPr lang="en-IN" dirty="0">
                <a:solidFill>
                  <a:srgbClr val="C814C9"/>
                </a:solidFill>
                <a:effectLst/>
                <a:highlight>
                  <a:srgbClr val="FFF2CC"/>
                </a:highlight>
                <a:latin typeface="Menlo" panose="020B0609030804020204" pitchFamily="49" charset="0"/>
              </a:rPr>
              <a:t>pragma HLS ARRAY_PARTITION variable=out complete dim=</a:t>
            </a:r>
            <a:r>
              <a:rPr lang="en-IN" dirty="0">
                <a:solidFill>
                  <a:srgbClr val="B42419"/>
                </a:solidFill>
                <a:effectLst/>
                <a:highlight>
                  <a:srgbClr val="FFF2CC"/>
                </a:highlight>
                <a:latin typeface="Menlo" panose="020B0609030804020204" pitchFamily="49" charset="0"/>
              </a:rPr>
              <a:t>1</a:t>
            </a:r>
            <a:endParaRPr lang="en-IN" dirty="0">
              <a:solidFill>
                <a:srgbClr val="C814C9"/>
              </a:solidFill>
              <a:effectLst/>
              <a:highlight>
                <a:srgbClr val="FFF2CC"/>
              </a:highlight>
              <a:latin typeface="Menlo" panose="020B0609030804020204" pitchFamily="49" charset="0"/>
            </a:endParaRP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A4D102BE-17FD-85DB-DFB7-0ED896C21B9B}"/>
              </a:ext>
            </a:extLst>
          </p:cNvPr>
          <p:cNvSpPr txBox="1"/>
          <p:nvPr/>
        </p:nvSpPr>
        <p:spPr>
          <a:xfrm>
            <a:off x="6216666" y="3943851"/>
            <a:ext cx="6677246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N" dirty="0">
                <a:solidFill>
                  <a:srgbClr val="000000"/>
                </a:solidFill>
                <a:effectLst/>
                <a:highlight>
                  <a:srgbClr val="FFF2CC"/>
                </a:highlight>
                <a:latin typeface="Menlo" panose="020B0609030804020204" pitchFamily="49" charset="0"/>
              </a:rPr>
              <a:t>#pragma HLS unroll</a:t>
            </a:r>
          </a:p>
        </p:txBody>
      </p:sp>
    </p:spTree>
    <p:extLst>
      <p:ext uri="{BB962C8B-B14F-4D97-AF65-F5344CB8AC3E}">
        <p14:creationId xmlns:p14="http://schemas.microsoft.com/office/powerpoint/2010/main" val="2567986723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2DBD55-7BE4-98CE-DD89-69D40169951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For loop unrolling + Array Partitioning</a:t>
            </a:r>
          </a:p>
        </p:txBody>
      </p:sp>
      <p:pic>
        <p:nvPicPr>
          <p:cNvPr id="8" name="Content Placeholder 7" descr="Table&#10;&#10;Description automatically generated">
            <a:extLst>
              <a:ext uri="{FF2B5EF4-FFF2-40B4-BE49-F238E27FC236}">
                <a16:creationId xmlns:a16="http://schemas.microsoft.com/office/drawing/2014/main" id="{6BD52993-1B12-4C13-8CF1-9F4D30EDBD13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71468" y="1757216"/>
            <a:ext cx="5695106" cy="4158336"/>
          </a:xfrm>
        </p:spPr>
      </p:pic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732789D-5370-C86C-7125-F95467AD7B0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F597947-A78B-F71A-F124-09DCAFE03F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b="1"/>
              <a:t>TAC-HEP: </a:t>
            </a:r>
            <a:r>
              <a:rPr lang="en-US"/>
              <a:t>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69E281A-2FA2-7730-C86F-6C80F3F897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39</a:t>
            </a:fld>
            <a:endParaRPr lang="en-US"/>
          </a:p>
        </p:txBody>
      </p:sp>
      <p:pic>
        <p:nvPicPr>
          <p:cNvPr id="10" name="Picture 9" descr="Table&#10;&#10;Description automatically generated">
            <a:extLst>
              <a:ext uri="{FF2B5EF4-FFF2-40B4-BE49-F238E27FC236}">
                <a16:creationId xmlns:a16="http://schemas.microsoft.com/office/drawing/2014/main" id="{91C3A616-AF5C-8F9C-4F5C-855CAD51526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241032" y="1663589"/>
            <a:ext cx="5593771" cy="4251963"/>
          </a:xfrm>
          <a:prstGeom prst="rect">
            <a:avLst/>
          </a:prstGeom>
        </p:spPr>
      </p:pic>
      <p:sp>
        <p:nvSpPr>
          <p:cNvPr id="11" name="TextBox 10">
            <a:extLst>
              <a:ext uri="{FF2B5EF4-FFF2-40B4-BE49-F238E27FC236}">
                <a16:creationId xmlns:a16="http://schemas.microsoft.com/office/drawing/2014/main" id="{2AEF7107-CAC0-BD0F-6543-30669573FE76}"/>
              </a:ext>
            </a:extLst>
          </p:cNvPr>
          <p:cNvSpPr txBox="1"/>
          <p:nvPr/>
        </p:nvSpPr>
        <p:spPr>
          <a:xfrm>
            <a:off x="1041991" y="1162358"/>
            <a:ext cx="270067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solidFill>
                  <a:srgbClr val="C00000"/>
                </a:solidFill>
              </a:rPr>
              <a:t>Without Pragma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53F86F6E-31C5-F272-FA07-7E09EE1C8470}"/>
              </a:ext>
            </a:extLst>
          </p:cNvPr>
          <p:cNvSpPr txBox="1"/>
          <p:nvPr/>
        </p:nvSpPr>
        <p:spPr>
          <a:xfrm>
            <a:off x="7308112" y="1155887"/>
            <a:ext cx="270067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solidFill>
                  <a:srgbClr val="0432FF"/>
                </a:solidFill>
              </a:rPr>
              <a:t>With Pragmas</a:t>
            </a:r>
          </a:p>
        </p:txBody>
      </p:sp>
    </p:spTree>
    <p:extLst>
      <p:ext uri="{BB962C8B-B14F-4D97-AF65-F5344CB8AC3E}">
        <p14:creationId xmlns:p14="http://schemas.microsoft.com/office/powerpoint/2010/main" val="2429592129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2DBD55-7BE4-98CE-DD89-69D40169951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For loop unrolling + Array Partitioning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732789D-5370-C86C-7125-F95467AD7B0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F597947-A78B-F71A-F124-09DCAFE03F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b="1"/>
              <a:t>TAC-HEP: </a:t>
            </a:r>
            <a:r>
              <a:rPr lang="en-US"/>
              <a:t>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69E281A-2FA2-7730-C86F-6C80F3F8975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40</a:t>
            </a:fld>
            <a:endParaRPr lang="en-US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2AEF7107-CAC0-BD0F-6543-30669573FE76}"/>
              </a:ext>
            </a:extLst>
          </p:cNvPr>
          <p:cNvSpPr txBox="1"/>
          <p:nvPr/>
        </p:nvSpPr>
        <p:spPr>
          <a:xfrm>
            <a:off x="1041991" y="1162358"/>
            <a:ext cx="270067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solidFill>
                  <a:srgbClr val="C00000"/>
                </a:solidFill>
              </a:rPr>
              <a:t>Without Pragma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53F86F6E-31C5-F272-FA07-7E09EE1C8470}"/>
              </a:ext>
            </a:extLst>
          </p:cNvPr>
          <p:cNvSpPr txBox="1"/>
          <p:nvPr/>
        </p:nvSpPr>
        <p:spPr>
          <a:xfrm>
            <a:off x="7308112" y="1155887"/>
            <a:ext cx="270067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solidFill>
                  <a:srgbClr val="0432FF"/>
                </a:solidFill>
              </a:rPr>
              <a:t>With Pragmas</a:t>
            </a:r>
          </a:p>
        </p:txBody>
      </p:sp>
      <p:pic>
        <p:nvPicPr>
          <p:cNvPr id="13" name="Picture 12" descr="Table&#10;&#10;Description automatically generated">
            <a:extLst>
              <a:ext uri="{FF2B5EF4-FFF2-40B4-BE49-F238E27FC236}">
                <a16:creationId xmlns:a16="http://schemas.microsoft.com/office/drawing/2014/main" id="{5B65E82D-1E50-FFED-3BC6-0326379E276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439788" y="2050311"/>
            <a:ext cx="5666264" cy="3891865"/>
          </a:xfrm>
          <a:prstGeom prst="rect">
            <a:avLst/>
          </a:prstGeom>
        </p:spPr>
      </p:pic>
      <p:pic>
        <p:nvPicPr>
          <p:cNvPr id="15" name="Picture 14" descr="Table&#10;&#10;Description automatically generated">
            <a:extLst>
              <a:ext uri="{FF2B5EF4-FFF2-40B4-BE49-F238E27FC236}">
                <a16:creationId xmlns:a16="http://schemas.microsoft.com/office/drawing/2014/main" id="{DA173B30-FA8E-317A-39A0-22F588841BC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71468" y="2056782"/>
            <a:ext cx="5824532" cy="3891865"/>
          </a:xfrm>
          <a:prstGeom prst="rect">
            <a:avLst/>
          </a:prstGeom>
        </p:spPr>
      </p:pic>
      <p:sp>
        <p:nvSpPr>
          <p:cNvPr id="16" name="TextBox 15">
            <a:extLst>
              <a:ext uri="{FF2B5EF4-FFF2-40B4-BE49-F238E27FC236}">
                <a16:creationId xmlns:a16="http://schemas.microsoft.com/office/drawing/2014/main" id="{55DF4174-E4E9-15E6-39A9-471599DB5B8B}"/>
              </a:ext>
            </a:extLst>
          </p:cNvPr>
          <p:cNvSpPr txBox="1"/>
          <p:nvPr/>
        </p:nvSpPr>
        <p:spPr>
          <a:xfrm>
            <a:off x="4156589" y="6005603"/>
            <a:ext cx="4976037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/>
              <a:t>Is it a good optimization?</a:t>
            </a:r>
          </a:p>
        </p:txBody>
      </p:sp>
    </p:spTree>
    <p:extLst>
      <p:ext uri="{BB962C8B-B14F-4D97-AF65-F5344CB8AC3E}">
        <p14:creationId xmlns:p14="http://schemas.microsoft.com/office/powerpoint/2010/main" val="864079327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23C12D3-0410-25F4-DCF5-5C295C1F8DF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Summary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7B0C021-3F65-4F1C-8803-FD83EC9E311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94728" y="1350340"/>
            <a:ext cx="10587041" cy="4425929"/>
          </a:xfrm>
        </p:spPr>
        <p:txBody>
          <a:bodyPr/>
          <a:lstStyle/>
          <a:p>
            <a:r>
              <a:rPr lang="en-US" dirty="0">
                <a:solidFill>
                  <a:srgbClr val="945200"/>
                </a:solidFill>
              </a:rPr>
              <a:t>Pragmas are important to implement a design in best possible ways</a:t>
            </a:r>
          </a:p>
          <a:p>
            <a:pPr marL="0" indent="0">
              <a:buNone/>
            </a:pPr>
            <a:endParaRPr lang="en-US" dirty="0">
              <a:solidFill>
                <a:srgbClr val="945200"/>
              </a:solidFill>
            </a:endParaRPr>
          </a:p>
          <a:p>
            <a:r>
              <a:rPr lang="en-US" dirty="0">
                <a:solidFill>
                  <a:srgbClr val="C00000"/>
                </a:solidFill>
              </a:rPr>
              <a:t>There are a lot of pragmas to help the design implementation</a:t>
            </a:r>
          </a:p>
          <a:p>
            <a:endParaRPr lang="en-US" dirty="0">
              <a:solidFill>
                <a:srgbClr val="945200"/>
              </a:solidFill>
            </a:endParaRPr>
          </a:p>
          <a:p>
            <a:r>
              <a:rPr lang="en-US" dirty="0">
                <a:solidFill>
                  <a:srgbClr val="945200"/>
                </a:solidFill>
              </a:rPr>
              <a:t>Be careful with the choice of pragma’s to avoid conflicts</a:t>
            </a:r>
          </a:p>
          <a:p>
            <a:endParaRPr lang="en-US" dirty="0">
              <a:solidFill>
                <a:srgbClr val="0432FF"/>
              </a:solidFill>
            </a:endParaRPr>
          </a:p>
          <a:p>
            <a:r>
              <a:rPr lang="en-US" dirty="0">
                <a:solidFill>
                  <a:srgbClr val="0432FF"/>
                </a:solidFill>
              </a:rPr>
              <a:t>Different pragma’s help improve different aspects of design or performance parameters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2B712E8-0C5F-5358-9CE9-E0145A5B6F8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B643684-8C25-4057-41D0-6A95EAB8623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b="1"/>
              <a:t>TAC-HEP: </a:t>
            </a:r>
            <a:r>
              <a:rPr lang="en-US"/>
              <a:t>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05DEEC7-4659-4397-5F37-CC176CF1BBC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41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63634315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A97C754-BA5F-6B67-8C55-30E4A112963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Assignment Week-4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804BC13-311B-A684-AC73-2829B4DAAF7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514350" indent="-514350">
              <a:buFont typeface="+mj-lt"/>
              <a:buAutoNum type="arabicPeriod"/>
            </a:pPr>
            <a:r>
              <a:rPr lang="en-US" dirty="0"/>
              <a:t>Do a matrix multiplication of two 1-dimensional arrays – A[N]*B[N], where N &gt; 5</a:t>
            </a:r>
          </a:p>
          <a:p>
            <a:pPr marL="914400" lvl="1" indent="-457200">
              <a:buFont typeface="+mj-lt"/>
              <a:buAutoNum type="alphaLcParenR"/>
            </a:pPr>
            <a:r>
              <a:rPr lang="en-US" dirty="0"/>
              <a:t>Report synthesis results without any pragma directives</a:t>
            </a:r>
          </a:p>
          <a:p>
            <a:pPr marL="914400" lvl="1" indent="-457200">
              <a:buFont typeface="+mj-lt"/>
              <a:buAutoNum type="alphaLcParenR"/>
            </a:pPr>
            <a:r>
              <a:rPr lang="en-US" dirty="0"/>
              <a:t>Add as many pragma directives possible</a:t>
            </a:r>
          </a:p>
          <a:p>
            <a:pPr marL="1428750" lvl="2" indent="-514350">
              <a:buFont typeface="+mj-lt"/>
              <a:buAutoNum type="romanLcPeriod"/>
            </a:pPr>
            <a:r>
              <a:rPr lang="en-US" dirty="0"/>
              <a:t>Report any conflicts (if reported in logs) between two pragmas</a:t>
            </a:r>
          </a:p>
          <a:p>
            <a:pPr marL="1428750" lvl="2" indent="-514350">
              <a:buFont typeface="+mj-lt"/>
              <a:buAutoNum type="romanLcPeriod"/>
            </a:pPr>
            <a:endParaRPr lang="en-US" dirty="0"/>
          </a:p>
          <a:p>
            <a:pPr marL="514350" indent="-514350">
              <a:buFont typeface="+mj-lt"/>
              <a:buAutoNum type="arabicPeriod"/>
            </a:pPr>
            <a:r>
              <a:rPr lang="en-US" dirty="0"/>
              <a:t>Compare the analysis perspective (Performance) for different case shared today</a:t>
            </a:r>
          </a:p>
          <a:p>
            <a:pPr marL="514350" indent="-514350">
              <a:buFont typeface="+mj-lt"/>
              <a:buAutoNum type="arabicPeriod"/>
            </a:pPr>
            <a:r>
              <a:rPr lang="en-US" dirty="0"/>
              <a:t>For </a:t>
            </a:r>
            <a:r>
              <a:rPr lang="en-US" dirty="0" err="1"/>
              <a:t>Array_partitioning</a:t>
            </a:r>
            <a:r>
              <a:rPr lang="en-US" dirty="0"/>
              <a:t>, instead of using complete, use </a:t>
            </a:r>
            <a:r>
              <a:rPr lang="en-US" dirty="0">
                <a:solidFill>
                  <a:srgbClr val="0432FF"/>
                </a:solidFill>
              </a:rPr>
              <a:t>block </a:t>
            </a:r>
            <a:r>
              <a:rPr lang="en-US" dirty="0"/>
              <a:t>and </a:t>
            </a:r>
            <a:r>
              <a:rPr lang="en-US" dirty="0">
                <a:solidFill>
                  <a:srgbClr val="0432FF"/>
                </a:solidFill>
              </a:rPr>
              <a:t>cyclic</a:t>
            </a:r>
            <a:r>
              <a:rPr lang="en-US" dirty="0"/>
              <a:t> with different factors</a:t>
            </a:r>
          </a:p>
          <a:p>
            <a:pPr marL="0" indent="0">
              <a:buNone/>
            </a:pPr>
            <a:endParaRPr lang="en-US" dirty="0"/>
          </a:p>
          <a:p>
            <a:pPr marL="1371600" lvl="2" indent="-457200">
              <a:buFont typeface="+mj-lt"/>
              <a:buAutoNum type="romanLcPeriod"/>
            </a:pPr>
            <a:endParaRPr lang="en-US" dirty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2302DD1-D8C5-AF24-2EF0-E1EEED81B5F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BAB5C84-A3B6-BC55-2721-AA9B3B1A163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b="1"/>
              <a:t>TAC-HEP: </a:t>
            </a:r>
            <a:r>
              <a:rPr lang="en-US"/>
              <a:t>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0AE03BF-D8CD-B345-477A-74AAE6EF425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42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68039270"/>
      </p:ext>
    </p:extLst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863CB0E-3400-CBCC-9A9A-E06F466F2EC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00304" y="2860766"/>
            <a:ext cx="10044113" cy="1134962"/>
          </a:xfrm>
          <a:solidFill>
            <a:schemeClr val="accent2">
              <a:lumMod val="20000"/>
              <a:lumOff val="80000"/>
            </a:schemeClr>
          </a:solidFill>
        </p:spPr>
        <p:txBody>
          <a:bodyPr/>
          <a:lstStyle/>
          <a:p>
            <a:r>
              <a:rPr lang="en-US" dirty="0"/>
              <a:t>Questions?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D30BD170-0065-B53E-C439-7D330AE50CA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386C4929-A570-3445-2434-C2AC773056E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TAC-HEP: GPU &amp; FPGA training module - Varun Sharma</a:t>
            </a:r>
            <a:endParaRPr lang="en-US" dirty="0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82F4B533-58EB-8F4E-F182-1B7A0D63307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43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00351284"/>
      </p:ext>
    </p:extLst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6">
            <a:extLst>
              <a:ext uri="{FF2B5EF4-FFF2-40B4-BE49-F238E27FC236}">
                <a16:creationId xmlns:a16="http://schemas.microsoft.com/office/drawing/2014/main" id="{2E1C12CE-4D17-4A48-B443-794F9FB3F5A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Acknowledgement</a:t>
            </a:r>
            <a:endParaRPr lang="en-US" i="1" dirty="0">
              <a:solidFill>
                <a:srgbClr val="945200"/>
              </a:solidFill>
            </a:endParaRP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FD4B7CB-F02D-A345-83F3-265FC8BB054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/>
          </a:p>
        </p:txBody>
      </p:sp>
      <p:sp>
        <p:nvSpPr>
          <p:cNvPr id="2" name="Footer Placeholder 1">
            <a:extLst>
              <a:ext uri="{FF2B5EF4-FFF2-40B4-BE49-F238E27FC236}">
                <a16:creationId xmlns:a16="http://schemas.microsoft.com/office/drawing/2014/main" id="{7A1360F3-A01C-CAC1-1057-06663B67B9E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TAC-HEP: GPU &amp; FPGA training module - Varun Sharma</a:t>
            </a:r>
            <a:endParaRPr lang="en-US" dirty="0"/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D5B612AF-F7AB-2C44-C56C-E6F49F135AC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44</a:t>
            </a:fld>
            <a:endParaRPr lang="en-US"/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D656078C-AAD7-BBF2-2C9C-6E2048A251D6}"/>
              </a:ext>
            </a:extLst>
          </p:cNvPr>
          <p:cNvSpPr txBox="1"/>
          <p:nvPr/>
        </p:nvSpPr>
        <p:spPr>
          <a:xfrm>
            <a:off x="1204898" y="4781536"/>
            <a:ext cx="10724832" cy="95410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2800" dirty="0">
                <a:solidFill>
                  <a:srgbClr val="0432FF"/>
                </a:solidFill>
              </a:rPr>
              <a:t>Lectures are compiled using content from Xilinx’s public pages or different user guides</a:t>
            </a:r>
          </a:p>
        </p:txBody>
      </p:sp>
    </p:spTree>
    <p:extLst>
      <p:ext uri="{BB962C8B-B14F-4D97-AF65-F5344CB8AC3E}">
        <p14:creationId xmlns:p14="http://schemas.microsoft.com/office/powerpoint/2010/main" val="1644888361"/>
      </p:ext>
    </p:extLst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6">
            <a:extLst>
              <a:ext uri="{FF2B5EF4-FFF2-40B4-BE49-F238E27FC236}">
                <a16:creationId xmlns:a16="http://schemas.microsoft.com/office/drawing/2014/main" id="{2E1C12CE-4D17-4A48-B443-794F9FB3F5A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i="1" dirty="0">
                <a:solidFill>
                  <a:srgbClr val="945200"/>
                </a:solidFill>
              </a:rPr>
              <a:t>Additional material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FD4B7CB-F02D-A345-83F3-265FC8BB054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/>
          </a:p>
        </p:txBody>
      </p:sp>
      <p:sp>
        <p:nvSpPr>
          <p:cNvPr id="2" name="Footer Placeholder 1">
            <a:extLst>
              <a:ext uri="{FF2B5EF4-FFF2-40B4-BE49-F238E27FC236}">
                <a16:creationId xmlns:a16="http://schemas.microsoft.com/office/drawing/2014/main" id="{7A1360F3-A01C-CAC1-1057-06663B67B9E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TAC-HEP: GPU &amp; FPGA training module - Varun Sharma</a:t>
            </a:r>
            <a:endParaRPr lang="en-US" dirty="0"/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D5B612AF-F7AB-2C44-C56C-E6F49F135AC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45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76803400"/>
      </p:ext>
    </p:extLst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45D638A-D7F9-96DE-F274-F27D8E9B696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Assignment submission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57A898E-4336-7068-492D-E92E4E029C9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B74FA21-6E4B-827B-1F04-22315CEEF1B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b="1"/>
              <a:t>TAC-HEP: </a:t>
            </a:r>
            <a:r>
              <a:rPr lang="en-US"/>
              <a:t>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277203D-6472-6CF7-9EDA-F554299CC4E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46</a:t>
            </a:fld>
            <a:endParaRPr lang="en-US"/>
          </a:p>
        </p:txBody>
      </p:sp>
      <p:sp>
        <p:nvSpPr>
          <p:cNvPr id="8" name="Content Placeholder 7">
            <a:extLst>
              <a:ext uri="{FF2B5EF4-FFF2-40B4-BE49-F238E27FC236}">
                <a16:creationId xmlns:a16="http://schemas.microsoft.com/office/drawing/2014/main" id="{22A40B4C-E804-7992-3A4F-8C223CC74332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Where to submit:</a:t>
            </a:r>
          </a:p>
          <a:p>
            <a:pPr lvl="1"/>
            <a:r>
              <a:rPr lang="en-IN" b="0" i="0" dirty="0">
                <a:effectLst/>
                <a:latin typeface="Segoe UI" panose="020B0502040204020203" pitchFamily="34" charset="0"/>
                <a:hlinkClick r:id="rId2"/>
              </a:rPr>
              <a:t>https://pages.hep.wisc.edu/~varuns/assignments/TAC-HEP/</a:t>
            </a:r>
            <a:endParaRPr lang="en-US" b="0" i="0" dirty="0">
              <a:effectLst/>
              <a:latin typeface="Segoe UI" panose="020B0502040204020203" pitchFamily="34" charset="0"/>
            </a:endParaRPr>
          </a:p>
          <a:p>
            <a:endParaRPr lang="en-US" dirty="0">
              <a:latin typeface="Segoe UI" panose="020B0502040204020203" pitchFamily="34" charset="0"/>
            </a:endParaRPr>
          </a:p>
          <a:p>
            <a:r>
              <a:rPr lang="en-US" dirty="0">
                <a:latin typeface="Segoe UI" panose="020B0502040204020203" pitchFamily="34" charset="0"/>
              </a:rPr>
              <a:t>Use your login machine credentials</a:t>
            </a:r>
          </a:p>
          <a:p>
            <a:endParaRPr lang="en-US" dirty="0">
              <a:latin typeface="Segoe UI" panose="020B0502040204020203" pitchFamily="34" charset="0"/>
            </a:endParaRPr>
          </a:p>
          <a:p>
            <a:r>
              <a:rPr lang="en-US" dirty="0">
                <a:latin typeface="Segoe UI" panose="020B0502040204020203" pitchFamily="34" charset="0"/>
              </a:rPr>
              <a:t>Submit one file per week</a:t>
            </a:r>
          </a:p>
          <a:p>
            <a:pPr marL="457200" lvl="1" indent="0">
              <a:buNone/>
            </a:pPr>
            <a:endParaRPr lang="en-US" dirty="0">
              <a:latin typeface="Segoe UI" panose="020B0502040204020203" pitchFamily="34" charset="0"/>
            </a:endParaRPr>
          </a:p>
          <a:p>
            <a:r>
              <a:rPr lang="en-US" dirty="0">
                <a:latin typeface="Segoe UI" panose="020B0502040204020203" pitchFamily="34" charset="0"/>
              </a:rPr>
              <a:t>Try to submit by following week’s Tuesday 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36660654"/>
      </p:ext>
    </p:extLst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C2557BA-C848-D0AD-5B0F-FD48430C55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Correct Time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0F0ADDF-3301-E98E-5D3D-75B18A7AE54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4180" y="1830740"/>
            <a:ext cx="11780624" cy="2327091"/>
          </a:xfrm>
        </p:spPr>
        <p:txBody>
          <a:bodyPr/>
          <a:lstStyle/>
          <a:p>
            <a:pPr marL="457200" lvl="1" indent="0">
              <a:buNone/>
            </a:pPr>
            <a:r>
              <a:rPr lang="en-US" sz="2800" b="1" dirty="0">
                <a:solidFill>
                  <a:srgbClr val="0432FF"/>
                </a:solidFill>
              </a:rPr>
              <a:t>From 03.28.2023 onwards</a:t>
            </a:r>
          </a:p>
          <a:p>
            <a:pPr marL="457200" lvl="1" indent="0">
              <a:buNone/>
            </a:pPr>
            <a:endParaRPr lang="en-US" sz="2800" b="1" dirty="0">
              <a:solidFill>
                <a:srgbClr val="0432FF"/>
              </a:solidFill>
            </a:endParaRP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2800" dirty="0">
                <a:solidFill>
                  <a:srgbClr val="00B050"/>
                </a:solidFill>
              </a:rPr>
              <a:t>Tuesdays: </a:t>
            </a:r>
            <a:r>
              <a:rPr lang="en-IN" sz="2800" i="0" u="none" strike="noStrike" dirty="0">
                <a:solidFill>
                  <a:srgbClr val="00B050"/>
                </a:solidFill>
                <a:effectLst/>
              </a:rPr>
              <a:t>9:00-10:00 CT / 10:00-11:00 ET / 16:00-17:00 CET</a:t>
            </a:r>
            <a:endParaRPr lang="en-US" sz="2800" dirty="0">
              <a:solidFill>
                <a:srgbClr val="00B050"/>
              </a:solidFill>
            </a:endParaRPr>
          </a:p>
          <a:p>
            <a:pPr marL="742950" lvl="1" indent="-285750">
              <a:buFont typeface="Arial" panose="020B0604020202020204" pitchFamily="34" charset="0"/>
              <a:buChar char="•"/>
            </a:pPr>
            <a:r>
              <a:rPr lang="en-US" sz="2800" dirty="0">
                <a:solidFill>
                  <a:srgbClr val="0070C0"/>
                </a:solidFill>
              </a:rPr>
              <a:t>Wednesday: </a:t>
            </a:r>
            <a:r>
              <a:rPr lang="en-IN" sz="2800" dirty="0">
                <a:solidFill>
                  <a:srgbClr val="0070C0"/>
                </a:solidFill>
              </a:rPr>
              <a:t>11</a:t>
            </a:r>
            <a:r>
              <a:rPr lang="en-IN" sz="2800" i="0" u="none" strike="noStrike" dirty="0">
                <a:solidFill>
                  <a:srgbClr val="0070C0"/>
                </a:solidFill>
                <a:effectLst/>
              </a:rPr>
              <a:t>:00-12:00 CT / 12:00-13:00 ET / 18:00-19:00 CET</a:t>
            </a:r>
          </a:p>
          <a:p>
            <a:endParaRPr lang="en-US" dirty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8F308A9-C2EC-DE5F-43F7-DC83E81922C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3C49EF7-D333-75CB-5302-4E5337E0914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b="1"/>
              <a:t>TAC-HEP: </a:t>
            </a:r>
            <a:r>
              <a:rPr lang="en-US"/>
              <a:t>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54DC337-D597-0A17-3C13-784D9C59DAC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47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11766781"/>
      </p:ext>
    </p:extLst>
  </p:cSld>
  <p:clrMapOvr>
    <a:masterClrMapping/>
  </p:clrMapOvr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7D1F09A-2866-59EF-C8A1-F855305FAAB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Jargons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F36D8E2-CCFC-A5DD-FDFA-6954D5903DC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11" name="Google Shape;613;p97">
            <a:extLst>
              <a:ext uri="{FF2B5EF4-FFF2-40B4-BE49-F238E27FC236}">
                <a16:creationId xmlns:a16="http://schemas.microsoft.com/office/drawing/2014/main" id="{8FAA6356-ED9F-9400-EF87-A280ED285ECD}"/>
              </a:ext>
            </a:extLst>
          </p:cNvPr>
          <p:cNvSpPr/>
          <p:nvPr/>
        </p:nvSpPr>
        <p:spPr>
          <a:xfrm>
            <a:off x="297456" y="1164971"/>
            <a:ext cx="11206354" cy="477862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32700" tIns="32700" rIns="32700" bIns="32700" anchor="t" anchorCtr="0">
            <a:noAutofit/>
          </a:bodyPr>
          <a:lstStyle/>
          <a:p>
            <a:pPr marL="457200" marR="0" lvl="0" indent="-3111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00"/>
              <a:buChar char="●"/>
            </a:pPr>
            <a:r>
              <a:rPr lang="en" sz="1400" b="1" i="0" u="none" strike="noStrike" cap="none" dirty="0">
                <a:ea typeface="Helvetica Neue"/>
                <a:cs typeface="Helvetica Neue"/>
                <a:sym typeface="Helvetica Neue"/>
              </a:rPr>
              <a:t>I</a:t>
            </a:r>
            <a:r>
              <a:rPr lang="en-IN" sz="1400" b="1" dirty="0">
                <a:ea typeface="Helvetica Neue"/>
                <a:cs typeface="Helvetica Neue"/>
                <a:sym typeface="Helvetica Neue"/>
              </a:rPr>
              <a:t>C</a:t>
            </a:r>
            <a:r>
              <a:rPr lang="en" sz="1400" b="1" i="0" u="none" strike="noStrike" cap="none" dirty="0">
                <a:ea typeface="Helvetica Neue"/>
                <a:cs typeface="Helvetica Neue"/>
                <a:sym typeface="Helvetica Neue"/>
              </a:rPr>
              <a:t>s</a:t>
            </a:r>
            <a:r>
              <a:rPr lang="en" sz="1400" b="1" dirty="0">
                <a:ea typeface="Helvetica Neue"/>
                <a:cs typeface="Helvetica Neue"/>
                <a:sym typeface="Helvetica Neue"/>
              </a:rPr>
              <a:t> - </a:t>
            </a:r>
            <a:r>
              <a:rPr lang="en" sz="1400" b="1" i="0" u="none" strike="noStrike" cap="none" dirty="0">
                <a:ea typeface="Helvetica Neue"/>
                <a:cs typeface="Helvetica Neue"/>
                <a:sym typeface="Helvetica Neue"/>
              </a:rPr>
              <a:t>Integrated chip: </a:t>
            </a:r>
            <a:r>
              <a:rPr lang="en-IN" sz="1400" b="0" i="0" dirty="0">
                <a:effectLst/>
              </a:rPr>
              <a:t>assembly of hundreds of millions of transistors on a minor chip</a:t>
            </a:r>
          </a:p>
          <a:p>
            <a:pPr marL="457200" marR="0" lvl="0" indent="-3111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00"/>
              <a:buChar char="●"/>
            </a:pPr>
            <a:r>
              <a:rPr lang="en-IN" sz="1400" b="1" dirty="0"/>
              <a:t>PCB: </a:t>
            </a:r>
            <a:r>
              <a:rPr lang="en-IN" sz="1400" dirty="0"/>
              <a:t>Printed Circuit Board</a:t>
            </a:r>
          </a:p>
          <a:p>
            <a:pPr marL="457200" marR="0" lvl="0" indent="-3111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00"/>
              <a:buChar char="●"/>
            </a:pPr>
            <a:r>
              <a:rPr lang="en" sz="1400" b="1" i="0" u="none" strike="noStrike" cap="none" dirty="0">
                <a:ea typeface="Helvetica Neue"/>
                <a:cs typeface="Helvetica Neue"/>
                <a:sym typeface="Helvetica Neue"/>
              </a:rPr>
              <a:t>LUT - Look Up Table aka ‘logic’ </a:t>
            </a:r>
            <a:r>
              <a:rPr lang="en" sz="1400" b="0" i="0" u="none" strike="noStrike" cap="none" dirty="0">
                <a:ea typeface="Helvetica Neue Light"/>
                <a:cs typeface="Helvetica Neue Light"/>
                <a:sym typeface="Helvetica Neue Light"/>
              </a:rPr>
              <a:t>- generic functions on small </a:t>
            </a:r>
            <a:r>
              <a:rPr lang="en" sz="1400" b="0" i="0" u="none" strike="noStrike" cap="none" dirty="0" err="1">
                <a:ea typeface="Helvetica Neue Light"/>
                <a:cs typeface="Helvetica Neue Light"/>
                <a:sym typeface="Helvetica Neue Light"/>
              </a:rPr>
              <a:t>bitwidth</a:t>
            </a:r>
            <a:r>
              <a:rPr lang="en" sz="1400" b="0" i="0" u="none" strike="noStrike" cap="none" dirty="0">
                <a:ea typeface="Helvetica Neue Light"/>
                <a:cs typeface="Helvetica Neue Light"/>
                <a:sym typeface="Helvetica Neue Light"/>
              </a:rPr>
              <a:t> inputs. Combine many to build the algorithm</a:t>
            </a:r>
            <a:endParaRPr sz="1400" b="0" i="0" u="none" strike="noStrike" cap="none" dirty="0">
              <a:ea typeface="Arial"/>
              <a:cs typeface="Arial"/>
              <a:sym typeface="Arial"/>
            </a:endParaRPr>
          </a:p>
          <a:p>
            <a:pPr marL="457200" marR="0" lvl="0" indent="-3111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00"/>
              <a:buChar char="●"/>
            </a:pPr>
            <a:r>
              <a:rPr lang="en" sz="1400" b="1" i="0" u="none" strike="noStrike" cap="none" dirty="0">
                <a:ea typeface="Helvetica Neue"/>
                <a:cs typeface="Helvetica Neue"/>
                <a:sym typeface="Helvetica Neue"/>
              </a:rPr>
              <a:t>FF - Flip Flops</a:t>
            </a:r>
            <a:r>
              <a:rPr lang="en" sz="1400" b="0" i="0" u="none" strike="noStrike" cap="none" dirty="0">
                <a:ea typeface="Helvetica Neue Light"/>
                <a:cs typeface="Helvetica Neue Light"/>
                <a:sym typeface="Helvetica Neue Light"/>
              </a:rPr>
              <a:t> - control the flow of data with the clock pulse. Used to build the pipeline and achieve high throughput</a:t>
            </a:r>
            <a:endParaRPr sz="1400" b="0" i="0" u="none" strike="noStrike" cap="none" dirty="0">
              <a:ea typeface="Arial"/>
              <a:cs typeface="Arial"/>
              <a:sym typeface="Arial"/>
            </a:endParaRPr>
          </a:p>
          <a:p>
            <a:pPr marL="457200" marR="0" lvl="0" indent="-3111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00"/>
              <a:buChar char="●"/>
            </a:pPr>
            <a:r>
              <a:rPr lang="en" sz="1400" b="1" i="0" u="none" strike="noStrike" cap="none" dirty="0">
                <a:ea typeface="Helvetica Neue"/>
                <a:cs typeface="Helvetica Neue"/>
                <a:sym typeface="Helvetica Neue"/>
              </a:rPr>
              <a:t>DSP - Digital Signal Processor </a:t>
            </a:r>
            <a:r>
              <a:rPr lang="en" sz="1400" b="0" i="0" u="none" strike="noStrike" cap="none" dirty="0">
                <a:ea typeface="Helvetica Neue Light"/>
                <a:cs typeface="Helvetica Neue Light"/>
                <a:sym typeface="Helvetica Neue Light"/>
              </a:rPr>
              <a:t>- performs multiplication and other arithmetic in the FPGA</a:t>
            </a:r>
            <a:endParaRPr sz="1400" b="0" i="0" u="none" strike="noStrike" cap="none" dirty="0">
              <a:ea typeface="Arial"/>
              <a:cs typeface="Arial"/>
              <a:sym typeface="Arial"/>
            </a:endParaRPr>
          </a:p>
          <a:p>
            <a:pPr marL="457200" marR="0" lvl="0" indent="-3111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00"/>
              <a:buChar char="●"/>
            </a:pPr>
            <a:r>
              <a:rPr lang="en" sz="1400" b="1" i="0" u="none" strike="noStrike" cap="none" dirty="0">
                <a:ea typeface="Helvetica Neue"/>
                <a:cs typeface="Helvetica Neue"/>
                <a:sym typeface="Helvetica Neue"/>
              </a:rPr>
              <a:t>BRAM - Block RAM</a:t>
            </a:r>
            <a:r>
              <a:rPr lang="en" sz="1400" b="0" i="0" u="none" strike="noStrike" cap="none" dirty="0">
                <a:ea typeface="Helvetica Neue Light"/>
                <a:cs typeface="Helvetica Neue Light"/>
                <a:sym typeface="Helvetica Neue Light"/>
              </a:rPr>
              <a:t> - hardened RAM resource. More efficient memories than using LUTs for more than a few elements</a:t>
            </a:r>
            <a:endParaRPr sz="1400" b="0" i="0" u="none" strike="noStrike" cap="none" dirty="0">
              <a:ea typeface="Arial"/>
              <a:cs typeface="Arial"/>
              <a:sym typeface="Arial"/>
            </a:endParaRPr>
          </a:p>
          <a:p>
            <a:pPr marL="457200" marR="0" lvl="0" indent="-3111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00"/>
              <a:buChar char="●"/>
            </a:pPr>
            <a:r>
              <a:rPr lang="en-IN" sz="1400" b="1" i="0" dirty="0">
                <a:effectLst/>
              </a:rPr>
              <a:t>PCIe or PCI-E - Peripheral Component Interconnect Express</a:t>
            </a:r>
            <a:r>
              <a:rPr lang="en-IN" sz="1400" dirty="0"/>
              <a:t>: </a:t>
            </a:r>
            <a:r>
              <a:rPr lang="en-IN" sz="1400" b="0" i="0" dirty="0">
                <a:effectLst/>
              </a:rPr>
              <a:t>is a serial expansion bus standard for connecting a computer to one or more peripheral devices</a:t>
            </a:r>
          </a:p>
          <a:p>
            <a:pPr marL="457200" marR="0" lvl="0" indent="-3111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00"/>
              <a:buChar char="●"/>
            </a:pPr>
            <a:r>
              <a:rPr lang="en-IN" sz="1400" b="1" i="0" dirty="0">
                <a:effectLst/>
              </a:rPr>
              <a:t>InfiniBand</a:t>
            </a:r>
            <a:r>
              <a:rPr lang="en-IN" sz="1400" b="0" i="0" dirty="0">
                <a:effectLst/>
              </a:rPr>
              <a:t> is a computer networking communications standard used in high-performance computing that features very high throughput and very low latency</a:t>
            </a:r>
            <a:endParaRPr lang="en" sz="1400" b="1" i="0" u="none" strike="noStrike" cap="none" dirty="0">
              <a:ea typeface="Helvetica Neue"/>
              <a:cs typeface="Helvetica Neue"/>
              <a:sym typeface="Helvetica Neue"/>
            </a:endParaRPr>
          </a:p>
          <a:p>
            <a:pPr marL="457200" marR="0" lvl="0" indent="-3111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00"/>
              <a:buChar char="●"/>
            </a:pPr>
            <a:r>
              <a:rPr lang="en" sz="1400" b="1" i="0" u="none" strike="noStrike" cap="none" dirty="0">
                <a:ea typeface="Helvetica Neue"/>
                <a:cs typeface="Helvetica Neue"/>
                <a:sym typeface="Helvetica Neue"/>
              </a:rPr>
              <a:t>HLS</a:t>
            </a:r>
            <a:r>
              <a:rPr lang="en" sz="1400" b="1" i="0" u="none" strike="noStrike" cap="none" dirty="0">
                <a:ea typeface="Helvetica Neue Light"/>
                <a:cs typeface="Helvetica Neue Light"/>
                <a:sym typeface="Helvetica Neue Light"/>
              </a:rPr>
              <a:t> -</a:t>
            </a:r>
            <a:r>
              <a:rPr lang="en" sz="1400" b="0" i="0" u="none" strike="noStrike" cap="none" dirty="0">
                <a:ea typeface="Helvetica Neue Light"/>
                <a:cs typeface="Helvetica Neue Light"/>
                <a:sym typeface="Helvetica Neue Light"/>
              </a:rPr>
              <a:t> High Level Synthesis - compiler for C, C++, </a:t>
            </a:r>
            <a:r>
              <a:rPr lang="en" sz="1400" b="0" i="0" u="none" strike="noStrike" cap="none" dirty="0" err="1">
                <a:ea typeface="Helvetica Neue Light"/>
                <a:cs typeface="Helvetica Neue Light"/>
                <a:sym typeface="Helvetica Neue Light"/>
              </a:rPr>
              <a:t>SystemC</a:t>
            </a:r>
            <a:r>
              <a:rPr lang="en" sz="1400" b="0" i="0" u="none" strike="noStrike" cap="none" dirty="0">
                <a:ea typeface="Helvetica Neue Light"/>
                <a:cs typeface="Helvetica Neue Light"/>
                <a:sym typeface="Helvetica Neue Light"/>
              </a:rPr>
              <a:t> into FPGA IP cores</a:t>
            </a:r>
          </a:p>
          <a:p>
            <a:pPr marL="457200" marR="0" lvl="0" indent="-3111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00"/>
              <a:buChar char="●"/>
            </a:pPr>
            <a:r>
              <a:rPr lang="en" sz="1400" b="1" dirty="0">
                <a:ea typeface="Helvetica Neue Light"/>
                <a:cs typeface="Arial"/>
                <a:sym typeface="Helvetica Neue Light"/>
              </a:rPr>
              <a:t>DRCs -</a:t>
            </a:r>
            <a:r>
              <a:rPr lang="en" sz="1400" dirty="0">
                <a:ea typeface="Helvetica Neue Light"/>
                <a:cs typeface="Arial"/>
                <a:sym typeface="Helvetica Neue Light"/>
              </a:rPr>
              <a:t> Design Rule Checks</a:t>
            </a:r>
            <a:endParaRPr sz="1400" b="0" i="0" u="none" strike="noStrike" cap="none" dirty="0">
              <a:ea typeface="Arial"/>
              <a:cs typeface="Arial"/>
              <a:sym typeface="Arial"/>
            </a:endParaRPr>
          </a:p>
          <a:p>
            <a:pPr marL="457200" marR="0" lvl="0" indent="-3111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00"/>
              <a:buChar char="●"/>
            </a:pPr>
            <a:r>
              <a:rPr lang="en" sz="1400" b="1" i="0" u="none" strike="noStrike" cap="none" dirty="0">
                <a:ea typeface="Helvetica Neue"/>
                <a:cs typeface="Helvetica Neue"/>
                <a:sym typeface="Helvetica Neue"/>
              </a:rPr>
              <a:t>HDL</a:t>
            </a:r>
            <a:r>
              <a:rPr lang="en" sz="1400" b="0" i="0" u="none" strike="noStrike" cap="none" dirty="0">
                <a:ea typeface="Helvetica Neue Light"/>
                <a:cs typeface="Helvetica Neue Light"/>
                <a:sym typeface="Helvetica Neue Light"/>
              </a:rPr>
              <a:t> - Hardware Description Language - low level language for describing circuits</a:t>
            </a:r>
            <a:endParaRPr sz="1400" b="0" i="0" u="none" strike="noStrike" cap="none" dirty="0">
              <a:ea typeface="Arial"/>
              <a:cs typeface="Arial"/>
              <a:sym typeface="Arial"/>
            </a:endParaRPr>
          </a:p>
          <a:p>
            <a:pPr marL="457200" marR="0" lvl="0" indent="-3111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00"/>
              <a:buChar char="●"/>
            </a:pPr>
            <a:r>
              <a:rPr lang="en" sz="1400" b="1" i="0" u="none" strike="noStrike" cap="none" dirty="0">
                <a:ea typeface="Helvetica Neue"/>
                <a:cs typeface="Helvetica Neue"/>
                <a:sym typeface="Helvetica Neue"/>
              </a:rPr>
              <a:t>RTL</a:t>
            </a:r>
            <a:r>
              <a:rPr lang="en" sz="1400" b="0" i="0" u="none" strike="noStrike" cap="none" dirty="0">
                <a:ea typeface="Helvetica Neue Light"/>
                <a:cs typeface="Helvetica Neue Light"/>
                <a:sym typeface="Helvetica Neue Light"/>
              </a:rPr>
              <a:t> - Register Transfer Level - the very low level description of the function and connection of logic gates</a:t>
            </a:r>
            <a:endParaRPr sz="1400" b="0" i="0" u="none" strike="noStrike" cap="none" dirty="0">
              <a:ea typeface="Arial"/>
              <a:cs typeface="Arial"/>
              <a:sym typeface="Arial"/>
            </a:endParaRPr>
          </a:p>
          <a:p>
            <a:pPr marL="457200" marR="0" lvl="0" indent="-3111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00"/>
              <a:buChar char="●"/>
            </a:pPr>
            <a:r>
              <a:rPr lang="en" sz="1400" b="1" i="0" u="none" strike="noStrike" cap="none" dirty="0">
                <a:ea typeface="Helvetica Neue"/>
                <a:cs typeface="Helvetica Neue"/>
                <a:sym typeface="Helvetica Neue"/>
              </a:rPr>
              <a:t>FIFO </a:t>
            </a:r>
            <a:r>
              <a:rPr lang="en" sz="1400" i="0" u="none" strike="noStrike" cap="none" dirty="0">
                <a:ea typeface="Helvetica Neue"/>
                <a:cs typeface="Helvetica Neue"/>
                <a:sym typeface="Helvetica Neue"/>
              </a:rPr>
              <a:t>– First In First Out memory</a:t>
            </a:r>
            <a:endParaRPr lang="en" sz="1400" b="1" i="0" u="none" strike="noStrike" cap="none" dirty="0">
              <a:ea typeface="Helvetica Neue"/>
              <a:cs typeface="Helvetica Neue"/>
              <a:sym typeface="Helvetica Neue"/>
            </a:endParaRPr>
          </a:p>
          <a:p>
            <a:pPr marL="457200" marR="0" lvl="0" indent="-3111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00"/>
              <a:buChar char="●"/>
            </a:pPr>
            <a:r>
              <a:rPr lang="en" sz="1400" b="1" i="0" u="none" strike="noStrike" cap="none" dirty="0">
                <a:ea typeface="Helvetica Neue"/>
                <a:cs typeface="Helvetica Neue"/>
                <a:sym typeface="Helvetica Neue"/>
              </a:rPr>
              <a:t>Latency</a:t>
            </a:r>
            <a:r>
              <a:rPr lang="en" sz="1400" b="0" i="0" u="none" strike="noStrike" cap="none" dirty="0">
                <a:ea typeface="Helvetica Neue Light"/>
                <a:cs typeface="Helvetica Neue Light"/>
                <a:sym typeface="Helvetica Neue Light"/>
              </a:rPr>
              <a:t> - time between starting processing and receiving the result</a:t>
            </a:r>
            <a:endParaRPr sz="1400" b="0" i="0" u="none" strike="noStrike" cap="none" dirty="0">
              <a:ea typeface="Arial"/>
              <a:cs typeface="Arial"/>
              <a:sym typeface="Arial"/>
            </a:endParaRPr>
          </a:p>
          <a:p>
            <a:pPr marL="914400" marR="0" lvl="1" indent="-3111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Clr>
                <a:srgbClr val="000000"/>
              </a:buClr>
              <a:buSzPts val="1300"/>
              <a:buFont typeface="Helvetica Neue Light"/>
              <a:buChar char="○"/>
            </a:pPr>
            <a:r>
              <a:rPr lang="en" sz="1400" b="0" i="0" u="none" strike="noStrike" cap="none" dirty="0">
                <a:ea typeface="Helvetica Neue Light"/>
                <a:cs typeface="Helvetica Neue Light"/>
                <a:sym typeface="Helvetica Neue Light"/>
              </a:rPr>
              <a:t>Measured in clock cycles or seconds</a:t>
            </a:r>
            <a:endParaRPr sz="1400" b="0" i="0" u="none" strike="noStrike" cap="none" dirty="0">
              <a:ea typeface="Arial"/>
              <a:cs typeface="Arial"/>
              <a:sym typeface="Arial"/>
            </a:endParaRPr>
          </a:p>
          <a:p>
            <a:pPr marL="457200" marR="0" lvl="0" indent="-311150" algn="l" rtl="0">
              <a:lnSpc>
                <a:spcPct val="115000"/>
              </a:lnSpc>
              <a:spcBef>
                <a:spcPts val="0"/>
              </a:spcBef>
              <a:spcAft>
                <a:spcPts val="0"/>
              </a:spcAft>
              <a:buSzPts val="1300"/>
              <a:buChar char="●"/>
            </a:pPr>
            <a:r>
              <a:rPr lang="en" sz="1400" b="1" dirty="0">
                <a:ea typeface="Helvetica Neue"/>
                <a:cs typeface="Helvetica Neue"/>
                <a:sym typeface="Helvetica Neue"/>
              </a:rPr>
              <a:t>II - </a:t>
            </a:r>
            <a:r>
              <a:rPr lang="en" sz="1400" b="1" i="0" u="none" strike="noStrike" cap="none" dirty="0">
                <a:ea typeface="Helvetica Neue"/>
                <a:cs typeface="Helvetica Neue"/>
                <a:sym typeface="Helvetica Neue"/>
              </a:rPr>
              <a:t>Initiation Interval</a:t>
            </a:r>
            <a:r>
              <a:rPr lang="en" sz="1400" b="0" i="0" u="none" strike="noStrike" cap="none" dirty="0">
                <a:ea typeface="Helvetica Neue Light"/>
                <a:cs typeface="Helvetica Neue Light"/>
                <a:sym typeface="Helvetica Neue Light"/>
              </a:rPr>
              <a:t> - time from accepting first input to accepting next input</a:t>
            </a:r>
            <a:endParaRPr sz="1400" b="0" i="0" u="none" strike="noStrike" cap="none" dirty="0">
              <a:ea typeface="Arial"/>
              <a:cs typeface="Arial"/>
              <a:sym typeface="Arial"/>
            </a:endParaRP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5FB73B32-7E5E-9C3F-11F8-663B1CFBB29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b="1"/>
              <a:t>TAC-HEP: </a:t>
            </a:r>
            <a:r>
              <a:rPr lang="en-US"/>
              <a:t>GPU &amp; FPGA training module - Varun Sharma</a:t>
            </a:r>
            <a:endParaRPr lang="en-US" dirty="0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0815E08D-6F8F-CCA6-A884-BAA02D9E7B2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48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69698853"/>
      </p:ext>
    </p:extLst>
  </p:cSld>
  <p:clrMapOvr>
    <a:masterClrMapping/>
  </p:clrMapOvr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6AC853D-0B83-1264-B12B-7BA9EA3741D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Reminder: Steps to follow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E390576-DBBF-F81B-E59A-5A0D019270DF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IN" sz="2200" b="1" dirty="0">
                <a:solidFill>
                  <a:srgbClr val="C00000"/>
                </a:solidFill>
                <a:effectLst/>
                <a:latin typeface="+mn-lt"/>
              </a:rPr>
              <a:t>Step-1: Creating a New Project/Opening an existing project</a:t>
            </a:r>
          </a:p>
          <a:p>
            <a:endParaRPr lang="en-IN" sz="2200" b="1" dirty="0">
              <a:latin typeface="+mn-lt"/>
            </a:endParaRPr>
          </a:p>
          <a:p>
            <a:r>
              <a:rPr lang="en-IN" sz="2200" b="1" dirty="0">
                <a:latin typeface="+mn-lt"/>
              </a:rPr>
              <a:t>Step-2: Validating the C-source code</a:t>
            </a:r>
          </a:p>
          <a:p>
            <a:endParaRPr lang="en-IN" sz="2200" b="1" dirty="0">
              <a:latin typeface="+mn-lt"/>
            </a:endParaRPr>
          </a:p>
          <a:p>
            <a:r>
              <a:rPr lang="en-IN" sz="2200" b="1" dirty="0">
                <a:solidFill>
                  <a:srgbClr val="C00000"/>
                </a:solidFill>
                <a:latin typeface="+mn-lt"/>
              </a:rPr>
              <a:t>Step-3: High Level Synthesis</a:t>
            </a:r>
          </a:p>
          <a:p>
            <a:endParaRPr lang="en-IN" sz="2200" b="1" dirty="0">
              <a:latin typeface="+mn-lt"/>
            </a:endParaRPr>
          </a:p>
          <a:p>
            <a:r>
              <a:rPr lang="en-IN" sz="2200" b="1" dirty="0">
                <a:latin typeface="+mn-lt"/>
              </a:rPr>
              <a:t>Step-4: RTL Verification</a:t>
            </a:r>
          </a:p>
          <a:p>
            <a:endParaRPr lang="en-IN" sz="2200" b="1" dirty="0">
              <a:latin typeface="+mn-lt"/>
            </a:endParaRPr>
          </a:p>
          <a:p>
            <a:r>
              <a:rPr lang="en-IN" sz="2200" b="1" dirty="0">
                <a:solidFill>
                  <a:srgbClr val="C00000"/>
                </a:solidFill>
                <a:latin typeface="+mn-lt"/>
              </a:rPr>
              <a:t>Step-5: IP Creation</a:t>
            </a:r>
          </a:p>
          <a:p>
            <a:endParaRPr lang="en-US" sz="2200" b="1" dirty="0">
              <a:latin typeface="+mn-lt"/>
            </a:endParaRP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E100B19-3C3D-665D-6CE5-87587D520C6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E5592AA-2CE9-50E8-898F-2E2E471FCC5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b="1"/>
              <a:t>TAC-HEP: </a:t>
            </a:r>
            <a:r>
              <a:rPr lang="en-US"/>
              <a:t>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E707941-929F-889C-6E89-83E1FED616B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49</a:t>
            </a:fld>
            <a:endParaRPr lang="en-US"/>
          </a:p>
        </p:txBody>
      </p:sp>
      <p:pic>
        <p:nvPicPr>
          <p:cNvPr id="7" name="Picture 6" descr="Graphical user interface&#10;&#10;Description automatically generated">
            <a:extLst>
              <a:ext uri="{FF2B5EF4-FFF2-40B4-BE49-F238E27FC236}">
                <a16:creationId xmlns:a16="http://schemas.microsoft.com/office/drawing/2014/main" id="{F999998D-CB1A-3AD8-DB34-C5C7A5DCFAD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136209" y="1974560"/>
            <a:ext cx="5656289" cy="439501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47281635"/>
      </p:ext>
    </p:extLst>
  </p:cSld>
  <p:clrMapOvr>
    <a:masterClrMapping/>
  </p:clrMapOvr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985E6F8-993B-85B9-5911-845E382A820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Assignment Week-3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4F8DB25-E140-AFDB-7B7B-CB0253A5C5C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en-IN"/>
              <a:t>April 12, 2023</a:t>
            </a:r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38A444C-FD46-9FE5-DB18-72970837CE7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b="1"/>
              <a:t>TAC-HEP: </a:t>
            </a:r>
            <a:r>
              <a:rPr lang="en-US"/>
              <a:t>GPU &amp; FPGA training module - Varun Sharma</a:t>
            </a:r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F6B10F0-2F73-CD6D-FEEC-76BFB222605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5039FF2-85C3-014B-8492-97288EEAA620}" type="slidenum">
              <a:rPr lang="en-US" smtClean="0"/>
              <a:pPr/>
              <a:t>50</a:t>
            </a:fld>
            <a:endParaRPr lang="en-US"/>
          </a:p>
        </p:txBody>
      </p:sp>
      <p:sp>
        <p:nvSpPr>
          <p:cNvPr id="10" name="Content Placeholder 9">
            <a:extLst>
              <a:ext uri="{FF2B5EF4-FFF2-40B4-BE49-F238E27FC236}">
                <a16:creationId xmlns:a16="http://schemas.microsoft.com/office/drawing/2014/main" id="{90038342-E71E-D600-19EA-88B9EFC7F0B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42908" y="1360489"/>
            <a:ext cx="11391896" cy="4425929"/>
          </a:xfrm>
        </p:spPr>
        <p:txBody>
          <a:bodyPr>
            <a:normAutofit lnSpcReduction="10000"/>
          </a:bodyPr>
          <a:lstStyle/>
          <a:p>
            <a:r>
              <a:rPr lang="en-US" sz="2400" dirty="0">
                <a:solidFill>
                  <a:srgbClr val="C00000"/>
                </a:solidFill>
                <a:latin typeface="+mn-lt"/>
              </a:rPr>
              <a:t>Use target device: </a:t>
            </a:r>
            <a:r>
              <a:rPr lang="en-IN" sz="2400" b="1" dirty="0">
                <a:solidFill>
                  <a:srgbClr val="C00000"/>
                </a:solidFill>
                <a:effectLst/>
                <a:latin typeface="+mn-lt"/>
              </a:rPr>
              <a:t>xc7k160tfbg484-2 </a:t>
            </a:r>
          </a:p>
          <a:p>
            <a:r>
              <a:rPr lang="en-IN" sz="2400" dirty="0">
                <a:solidFill>
                  <a:srgbClr val="C00000"/>
                </a:solidFill>
                <a:latin typeface="+mn-lt"/>
              </a:rPr>
              <a:t>Clock period of 10ns</a:t>
            </a:r>
          </a:p>
          <a:p>
            <a:endParaRPr lang="en-IN" sz="2400" dirty="0">
              <a:solidFill>
                <a:srgbClr val="C00000"/>
              </a:solidFill>
              <a:latin typeface="+mn-lt"/>
            </a:endParaRPr>
          </a:p>
          <a:p>
            <a:pPr marL="0" indent="0">
              <a:buNone/>
            </a:pPr>
            <a:r>
              <a:rPr lang="en-IN" sz="2400" dirty="0">
                <a:solidFill>
                  <a:srgbClr val="0432FF"/>
                </a:solidFill>
                <a:latin typeface="+mn-lt"/>
              </a:rPr>
              <a:t>1. Execute the code (lec5Ex2.tcl) using CLI (slide-25) and compare the results with GUI results for C-Simulation, C-Synthesis</a:t>
            </a:r>
          </a:p>
          <a:p>
            <a:pPr marL="0" indent="0">
              <a:buNone/>
            </a:pPr>
            <a:endParaRPr lang="en-IN" sz="2400" dirty="0">
              <a:solidFill>
                <a:srgbClr val="0432FF"/>
              </a:solidFill>
              <a:latin typeface="+mn-lt"/>
            </a:endParaRPr>
          </a:p>
          <a:p>
            <a:pPr marL="0" indent="0">
              <a:buNone/>
            </a:pPr>
            <a:r>
              <a:rPr lang="en-IN" sz="2400" dirty="0">
                <a:solidFill>
                  <a:srgbClr val="0432FF"/>
                </a:solidFill>
                <a:latin typeface="+mn-lt"/>
              </a:rPr>
              <a:t>2. Vary following parameters for two cases: high and very high values and compare with 1 for both CLI and GUI</a:t>
            </a:r>
          </a:p>
          <a:p>
            <a:pPr lvl="1"/>
            <a:r>
              <a:rPr lang="en-IN" sz="2000" dirty="0">
                <a:solidFill>
                  <a:srgbClr val="0432FF"/>
                </a:solidFill>
                <a:latin typeface="+mn-lt"/>
              </a:rPr>
              <a:t>Variable: “samples”</a:t>
            </a:r>
          </a:p>
          <a:p>
            <a:pPr lvl="1"/>
            <a:r>
              <a:rPr lang="en-IN" sz="2000" dirty="0">
                <a:solidFill>
                  <a:srgbClr val="0432FF"/>
                </a:solidFill>
                <a:latin typeface="+mn-lt"/>
              </a:rPr>
              <a:t>Variable: “N”</a:t>
            </a:r>
          </a:p>
          <a:p>
            <a:pPr marL="0" indent="0">
              <a:buNone/>
            </a:pPr>
            <a:r>
              <a:rPr lang="en-IN" sz="2400" dirty="0">
                <a:solidFill>
                  <a:srgbClr val="0432FF"/>
                </a:solidFill>
                <a:latin typeface="+mn-lt"/>
              </a:rPr>
              <a:t>3. Run example lec3Ex2a</a:t>
            </a:r>
          </a:p>
          <a:p>
            <a:endParaRPr lang="en-IN" sz="2400" dirty="0">
              <a:effectLst/>
              <a:latin typeface="+mn-lt"/>
            </a:endParaRPr>
          </a:p>
          <a:p>
            <a:endParaRPr lang="en-US" sz="2400" dirty="0">
              <a:latin typeface="+mn-lt"/>
            </a:endParaRPr>
          </a:p>
        </p:txBody>
      </p:sp>
    </p:spTree>
    <p:extLst>
      <p:ext uri="{BB962C8B-B14F-4D97-AF65-F5344CB8AC3E}">
        <p14:creationId xmlns:p14="http://schemas.microsoft.com/office/powerpoint/2010/main" val="1540969221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Century Gothic">
      <a:majorFont>
        <a:latin typeface="Century Gothic" panose="020F030202020403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entury Gothic" panose="020F030202020403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33175</TotalTime>
  <Words>2741</Words>
  <Application>Microsoft Macintosh PowerPoint</Application>
  <PresentationFormat>Widescreen</PresentationFormat>
  <Paragraphs>449</Paragraphs>
  <Slides>50</Slides>
  <Notes>2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50</vt:i4>
      </vt:variant>
    </vt:vector>
  </HeadingPairs>
  <TitlesOfParts>
    <vt:vector size="58" baseType="lpstr">
      <vt:lpstr>Arial</vt:lpstr>
      <vt:lpstr>Avenir Next LT Pro</vt:lpstr>
      <vt:lpstr>Calibri</vt:lpstr>
      <vt:lpstr>Century Gothic</vt:lpstr>
      <vt:lpstr>Helvetica Neue Light</vt:lpstr>
      <vt:lpstr>Menlo</vt:lpstr>
      <vt:lpstr>Segoe UI</vt:lpstr>
      <vt:lpstr>Office Theme</vt:lpstr>
      <vt:lpstr>PowerPoint Presentation</vt:lpstr>
      <vt:lpstr>So Far…</vt:lpstr>
      <vt:lpstr>HLS Pragmas Effect [Ref]</vt:lpstr>
      <vt:lpstr>Pragmas by type</vt:lpstr>
      <vt:lpstr>Pragma HLS allocation</vt:lpstr>
      <vt:lpstr>Example</vt:lpstr>
      <vt:lpstr>Pragma HLS allocation</vt:lpstr>
      <vt:lpstr>Pragma HLS allocation</vt:lpstr>
      <vt:lpstr>Pragma HLS Latency</vt:lpstr>
      <vt:lpstr>Pragma HLS Latency</vt:lpstr>
      <vt:lpstr>Pragma HLS Latency</vt:lpstr>
      <vt:lpstr>Pragma HLS Latency</vt:lpstr>
      <vt:lpstr>Pragma HLS Dataflow</vt:lpstr>
      <vt:lpstr>Pragma HLS Dataflow</vt:lpstr>
      <vt:lpstr>Pragma HLS Dataflow</vt:lpstr>
      <vt:lpstr>Pragma HLS Dataflow</vt:lpstr>
      <vt:lpstr>Pragma HLS Dataflow</vt:lpstr>
      <vt:lpstr>Pragma HLS Inline</vt:lpstr>
      <vt:lpstr>Pragma HLS Inline</vt:lpstr>
      <vt:lpstr>Pragma HLS Inline</vt:lpstr>
      <vt:lpstr>Pragma HLS Inline</vt:lpstr>
      <vt:lpstr>Pragma HLS Inline</vt:lpstr>
      <vt:lpstr>Pragma HLS Pipeline</vt:lpstr>
      <vt:lpstr>Pragma HLS Pipeline</vt:lpstr>
      <vt:lpstr>Pragma HLS Pipeline</vt:lpstr>
      <vt:lpstr>Pragma HLS Pipeline</vt:lpstr>
      <vt:lpstr>Pragma HLS Pipeline</vt:lpstr>
      <vt:lpstr>Pragma HLS unroll</vt:lpstr>
      <vt:lpstr>Pragma HLS unroll</vt:lpstr>
      <vt:lpstr>Pragma HLS unroll</vt:lpstr>
      <vt:lpstr>Pragma HLS unroll</vt:lpstr>
      <vt:lpstr>Pragma HLS array_partition</vt:lpstr>
      <vt:lpstr>Pragma HLS array_partition</vt:lpstr>
      <vt:lpstr>Pragma HLS array_partition</vt:lpstr>
      <vt:lpstr>Pragma HLS array_partition</vt:lpstr>
      <vt:lpstr>Pragma HLS array_partition</vt:lpstr>
      <vt:lpstr>Combination of Pragmas</vt:lpstr>
      <vt:lpstr>For loop unrolling + Array Partitioning</vt:lpstr>
      <vt:lpstr>For loop unrolling + Array Partitioning</vt:lpstr>
      <vt:lpstr>For loop unrolling + Array Partitioning</vt:lpstr>
      <vt:lpstr>Summary</vt:lpstr>
      <vt:lpstr>Assignment Week-4</vt:lpstr>
      <vt:lpstr>Questions?</vt:lpstr>
      <vt:lpstr>Acknowledgement</vt:lpstr>
      <vt:lpstr>Additional material</vt:lpstr>
      <vt:lpstr>Assignment submission</vt:lpstr>
      <vt:lpstr>Correct Time</vt:lpstr>
      <vt:lpstr>Jargons</vt:lpstr>
      <vt:lpstr>Reminder: Steps to follow</vt:lpstr>
      <vt:lpstr>Assignment Week-3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VARUN SHARMA</dc:creator>
  <cp:lastModifiedBy>VARUN SHARMA</cp:lastModifiedBy>
  <cp:revision>271</cp:revision>
  <dcterms:created xsi:type="dcterms:W3CDTF">2021-06-05T17:09:54Z</dcterms:created>
  <dcterms:modified xsi:type="dcterms:W3CDTF">2023-04-12T16:59:14Z</dcterms:modified>
</cp:coreProperties>
</file>