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123"/>
    <p:restoredTop sz="94610"/>
  </p:normalViewPr>
  <p:slideViewPr>
    <p:cSldViewPr snapToGrid="0" snapToObjects="1">
      <p:cViewPr varScale="1">
        <p:scale>
          <a:sx n="253" d="100"/>
          <a:sy n="253" d="100"/>
        </p:scale>
        <p:origin x="200" y="7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469921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Frame: this is the small-institution view, and it's a hopeful but honest one. The OSPool can be a genuinely valuable resource for smaller institutions — but real challenges still stand in the way of broader adoption. That tension is the whole talk.</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Smaller institutions typically hire from larger ones — reasonable, but those new faculty are used to an enhanced ecosystem and hope to continue that scale/type of research. They often retain collaborations with a doctoral advisor or lab. The onboarding period to make them productive in a leaner environment can be difficult.</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rarely-acknowledged point: the rate-limiting step is often results analysis, not compute. So many researchers see little reason to scale up. More compute is relatively easy to get; the time to analyze output stays the same. You might churn a semester's data in two weeks, but then face the daunting task of sorting the output. In my view, we need to attack the analysis phase with better tools.</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pivot. The best support/facilitation model for smaller institutions is local — but the scale productive research now requires is not. Many projects fail or underachieve not from lack of compute, but from insufficient local facilitation. Each institution has its own culture and service expectations; researchers want bespoke help from known colleagues. With &lt;1 FTE — usually skewed to hardware — we need to deliberately create roles that facilitate engagement with national resources as a first-order approach.</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OSPool is excellent for smaller institutions, but the message needs reasserting. Historically users assumed it's only for huge numbers of independent tasks — largely true, and a lot of local workflows fit perfectly: parameter sweeps, Monte Carlo, bioinformatics read-mapping, image/MRI/GIS, ML across hyperparameters/data subsets. But it can also run a single task. The reframe: from 'we can process millions of tasks' to 'we can process one task, millions of times.'</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the OSPool fits smaller institutions specifically: no ACCESS-style allocation request (lower barrier, faster time-to-productivity), free at the point of use, and no hardware to own/house/power/cool/refresh. Because the barrier to start is so low, it's often the best first national resource for a small campus.</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 candid about adoption barriers. OSPool-specifically: lack of container expertise is a major blocker — we need much simpler container guidance. Proprietary software (Stata, Gaussian, MATLAB, Mathematica) is often the primary disciplinary tool and isn't available nationally. Node-spanning MPI and tightly-coupled/large-memory jobs aren't good candidates. And researchers — especially with a tiny research window — are highly resistant to a workflow redesign that risks productivity loss. This may demand more intensive support, or creative options like a paid student support role.</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Present a complementary ecosystem and facilitate by 'job shape': coupled/large-memory → ACCESS allocations; AI/GPU experimentation → NAIRR/NRP; many independent jobs → OSPool, which has the lowest barrier to start and is often the best first national resource. The local system still matters — right-sized for commercial packages, tightly-coupled work, and as a testbed/benchmarking environment before scaling up. The mindset shift: stop solving everything locally; treat national resources as first-order.</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real lever is facilitation, not hardware. With &lt;1 FTE (skewed to hardware), the binding constraint is human help. We should define/hire roles around facilitating national engagement as a first-order job. And we may need to bend the usual 'don't do it for them' rule — given tiny research windows, more intensive hands-on support, or creative options like a paid student support role embedded with a researcher, can be what makes adoption stick.</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longer-horizon argument: the growth of hyperscalers, proprietary computational hardware, and the increasing impracticality of local resources can make entire projects reproducible only in one specific environment. Where possible we should encourage portable workflows and shared resources that avoid this lock-in — while being honest that full portability is hard and not always achievable.</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Summarize the calls to action: (1) reassert the OSPool message — 'one task, a million times,' and it can even run a single task; (2) make containers genuinely easy; (3) fund facilitation roles, not just hardware; (4) treat national resources as first-order and route work by job shape; (5) build better tools for the analysis bottleneck. These are community-level moves, aimed at folks stretched thin at smaller institutions.</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State the thesis plainly, then preview the three movements. The pivot of the whole talk is the last clause: the binding constraint is facilitation, workflow fit, and trust — not raw compute.</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Land the nuanced thesis: the compute really is within reach, but closing the adoption gap is human work — facilitation, message, trust, and meeting researchers within their limited time. Tie back to the 70% stat. Invite questions.</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the stakes. About 70% of undergraduates are at non-R1 schools. They are the pipeline into R1 graduate programs and the workforce everyone keeps talking about. Community college students in particular need real research/vocational experience. Losing focus on smaller institutions means losing the front of the pipeline.</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National priorities are shifting: NSF CC* and MRI may no longer fund local HPC clusters, favoring fewer, larger awards for shared state/regional/national resources. The notable exception is connectivity — agencies still fund networking that lets smaller institutions reach shared resources. The strategic implication: design to consume national capacity rather than to own hardware.</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Deploying enough on-prem capacity has gotten genuinely hard: outrageous price increases, plus power/cooling/space pressure. Right-sizing is a real trap — too small is useless, too large sits idle. Most small institutions lack a charge-back model, so money comes from capital budgets, startup funds, or grants. And cloud isn't the relief valve people hope: for sustained workloads it's 2x–12x on-prem cost.</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smaller institutions the teaching/research line is essentially nonexistent. Faculty bring research into pedagogy; course projects need more compute; undergraduates fill roles grad assistants would at R1s. Faculty can't buy out of teaching, so most research happens in a ~10-week summer window. That shapes everything about what platform will actually get used.</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annual research tempo is bursty: long quiet periods punctuated by an intense summer. Faculty return after months and must be productive instantly. That breeds distrust of non-local services — ones that can disappear when funding ends, require new accounts/logins, or demand allocation requests and renewals. R1 researchers accept these as normal; at small institutions they're real barriers that steal time from doing research.</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is a growing problem. Datasets are ballooning; storage is scarce and often not performant. Data-management skills and tools are lacking, and nobody has time to build them. Networking is frequently commodity-only, limiting shared/cloud use. And controlled data is essentially off the table — most small institutions will never run a secure enclave with dedicated compute.</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Team science encourages extramural collaboration, but the federation and resource-sharing tools/skills to support it are usually absent. It's worse because, by design, there's no overlap in researcher expertise — every project is bespoke (different software, environments, dependencies), multiplying the support burden. And a small researcher count means no economies of scale: equipment is very expensive per researcher.</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2A41"/>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2A9D8F"/>
          </a:solidFill>
          <a:ln/>
        </p:spPr>
        <p:txBody>
          <a:bodyPr/>
          <a:lstStyle/>
          <a:p>
            <a:endParaRPr lang="en-US"/>
          </a:p>
        </p:txBody>
      </p:sp>
      <p:sp>
        <p:nvSpPr>
          <p:cNvPr id="3" name="Shape 1"/>
          <p:cNvSpPr/>
          <p:nvPr/>
        </p:nvSpPr>
        <p:spPr>
          <a:xfrm>
            <a:off x="9134856" y="1239012"/>
            <a:ext cx="832104" cy="0"/>
          </a:xfrm>
          <a:prstGeom prst="line">
            <a:avLst/>
          </a:prstGeom>
          <a:noFill/>
          <a:ln w="12700">
            <a:solidFill>
              <a:srgbClr val="2A9D8F">
                <a:alpha val="35000"/>
              </a:srgbClr>
            </a:solidFill>
            <a:prstDash val="solid"/>
          </a:ln>
        </p:spPr>
        <p:txBody>
          <a:bodyPr/>
          <a:lstStyle/>
          <a:p>
            <a:endParaRPr lang="en-US"/>
          </a:p>
        </p:txBody>
      </p:sp>
      <p:sp>
        <p:nvSpPr>
          <p:cNvPr id="4" name="Shape 2"/>
          <p:cNvSpPr/>
          <p:nvPr/>
        </p:nvSpPr>
        <p:spPr>
          <a:xfrm>
            <a:off x="9989820" y="694944"/>
            <a:ext cx="932688" cy="466344"/>
          </a:xfrm>
          <a:prstGeom prst="line">
            <a:avLst/>
          </a:prstGeom>
          <a:noFill/>
          <a:ln w="12700">
            <a:solidFill>
              <a:srgbClr val="2A9D8F">
                <a:alpha val="35000"/>
              </a:srgbClr>
            </a:solidFill>
            <a:prstDash val="solid"/>
          </a:ln>
        </p:spPr>
        <p:txBody>
          <a:bodyPr/>
          <a:lstStyle/>
          <a:p>
            <a:endParaRPr lang="en-US"/>
          </a:p>
        </p:txBody>
      </p:sp>
      <p:sp>
        <p:nvSpPr>
          <p:cNvPr id="5" name="Shape 3"/>
          <p:cNvSpPr/>
          <p:nvPr/>
        </p:nvSpPr>
        <p:spPr>
          <a:xfrm flipH="1">
            <a:off x="9912095" y="694944"/>
            <a:ext cx="77725" cy="1165860"/>
          </a:xfrm>
          <a:prstGeom prst="line">
            <a:avLst/>
          </a:prstGeom>
          <a:noFill/>
          <a:ln w="12700">
            <a:solidFill>
              <a:srgbClr val="2A9D8F">
                <a:alpha val="35000"/>
              </a:srgbClr>
            </a:solidFill>
            <a:prstDash val="solid"/>
          </a:ln>
        </p:spPr>
        <p:txBody>
          <a:bodyPr/>
          <a:lstStyle/>
          <a:p>
            <a:endParaRPr lang="en-US"/>
          </a:p>
        </p:txBody>
      </p:sp>
      <p:sp>
        <p:nvSpPr>
          <p:cNvPr id="6" name="Shape 4"/>
          <p:cNvSpPr/>
          <p:nvPr/>
        </p:nvSpPr>
        <p:spPr>
          <a:xfrm>
            <a:off x="9912096" y="1860804"/>
            <a:ext cx="1165860" cy="310896"/>
          </a:xfrm>
          <a:prstGeom prst="line">
            <a:avLst/>
          </a:prstGeom>
          <a:noFill/>
          <a:ln w="12700">
            <a:solidFill>
              <a:srgbClr val="2A9D8F">
                <a:alpha val="35000"/>
              </a:srgbClr>
            </a:solidFill>
            <a:prstDash val="solid"/>
          </a:ln>
        </p:spPr>
        <p:txBody>
          <a:bodyPr/>
          <a:lstStyle/>
          <a:p>
            <a:endParaRPr lang="en-US"/>
          </a:p>
        </p:txBody>
      </p:sp>
      <p:sp>
        <p:nvSpPr>
          <p:cNvPr id="7" name="Shape 5"/>
          <p:cNvSpPr/>
          <p:nvPr/>
        </p:nvSpPr>
        <p:spPr>
          <a:xfrm>
            <a:off x="9912096" y="1860804"/>
            <a:ext cx="0" cy="388620"/>
          </a:xfrm>
          <a:prstGeom prst="line">
            <a:avLst/>
          </a:prstGeom>
          <a:noFill/>
          <a:ln w="12700">
            <a:solidFill>
              <a:srgbClr val="2A9D8F">
                <a:alpha val="35000"/>
              </a:srgbClr>
            </a:solidFill>
            <a:prstDash val="solid"/>
          </a:ln>
        </p:spPr>
        <p:txBody>
          <a:bodyPr/>
          <a:lstStyle/>
          <a:p>
            <a:endParaRPr lang="en-US"/>
          </a:p>
        </p:txBody>
      </p:sp>
      <p:sp>
        <p:nvSpPr>
          <p:cNvPr id="8" name="Shape 6"/>
          <p:cNvSpPr/>
          <p:nvPr/>
        </p:nvSpPr>
        <p:spPr>
          <a:xfrm>
            <a:off x="9134856" y="1239012"/>
            <a:ext cx="77724" cy="1010412"/>
          </a:xfrm>
          <a:prstGeom prst="line">
            <a:avLst/>
          </a:prstGeom>
          <a:noFill/>
          <a:ln w="12700">
            <a:solidFill>
              <a:srgbClr val="2A9D8F">
                <a:alpha val="35000"/>
              </a:srgbClr>
            </a:solidFill>
            <a:prstDash val="solid"/>
          </a:ln>
        </p:spPr>
        <p:txBody>
          <a:bodyPr/>
          <a:lstStyle/>
          <a:p>
            <a:endParaRPr lang="en-US"/>
          </a:p>
        </p:txBody>
      </p:sp>
      <p:sp>
        <p:nvSpPr>
          <p:cNvPr id="9" name="Shape 7"/>
          <p:cNvSpPr/>
          <p:nvPr/>
        </p:nvSpPr>
        <p:spPr>
          <a:xfrm>
            <a:off x="9079992" y="1184148"/>
            <a:ext cx="109728" cy="109728"/>
          </a:xfrm>
          <a:prstGeom prst="ellipse">
            <a:avLst/>
          </a:prstGeom>
          <a:solidFill>
            <a:srgbClr val="2A9D8F">
              <a:alpha val="70000"/>
            </a:srgbClr>
          </a:solidFill>
          <a:ln/>
        </p:spPr>
        <p:txBody>
          <a:bodyPr/>
          <a:lstStyle/>
          <a:p>
            <a:endParaRPr lang="en-US"/>
          </a:p>
        </p:txBody>
      </p:sp>
      <p:sp>
        <p:nvSpPr>
          <p:cNvPr id="10" name="Shape 8"/>
          <p:cNvSpPr/>
          <p:nvPr/>
        </p:nvSpPr>
        <p:spPr>
          <a:xfrm>
            <a:off x="9934956" y="640080"/>
            <a:ext cx="109728" cy="109728"/>
          </a:xfrm>
          <a:prstGeom prst="ellipse">
            <a:avLst/>
          </a:prstGeom>
          <a:solidFill>
            <a:srgbClr val="2A9D8F">
              <a:alpha val="70000"/>
            </a:srgbClr>
          </a:solidFill>
          <a:ln/>
        </p:spPr>
        <p:txBody>
          <a:bodyPr/>
          <a:lstStyle/>
          <a:p>
            <a:endParaRPr lang="en-US"/>
          </a:p>
        </p:txBody>
      </p:sp>
      <p:sp>
        <p:nvSpPr>
          <p:cNvPr id="11" name="Shape 9"/>
          <p:cNvSpPr/>
          <p:nvPr/>
        </p:nvSpPr>
        <p:spPr>
          <a:xfrm>
            <a:off x="10867644" y="1106424"/>
            <a:ext cx="109728" cy="109728"/>
          </a:xfrm>
          <a:prstGeom prst="ellipse">
            <a:avLst/>
          </a:prstGeom>
          <a:solidFill>
            <a:srgbClr val="2A9D8F">
              <a:alpha val="70000"/>
            </a:srgbClr>
          </a:solidFill>
          <a:ln/>
        </p:spPr>
        <p:txBody>
          <a:bodyPr/>
          <a:lstStyle/>
          <a:p>
            <a:endParaRPr lang="en-US"/>
          </a:p>
        </p:txBody>
      </p:sp>
      <p:sp>
        <p:nvSpPr>
          <p:cNvPr id="12" name="Shape 10"/>
          <p:cNvSpPr/>
          <p:nvPr/>
        </p:nvSpPr>
        <p:spPr>
          <a:xfrm>
            <a:off x="9857232" y="1805940"/>
            <a:ext cx="109728" cy="109728"/>
          </a:xfrm>
          <a:prstGeom prst="ellipse">
            <a:avLst/>
          </a:prstGeom>
          <a:solidFill>
            <a:srgbClr val="2A9D8F">
              <a:alpha val="70000"/>
            </a:srgbClr>
          </a:solidFill>
          <a:ln/>
        </p:spPr>
        <p:txBody>
          <a:bodyPr/>
          <a:lstStyle/>
          <a:p>
            <a:endParaRPr lang="en-US"/>
          </a:p>
        </p:txBody>
      </p:sp>
      <p:sp>
        <p:nvSpPr>
          <p:cNvPr id="13" name="Shape 11"/>
          <p:cNvSpPr/>
          <p:nvPr/>
        </p:nvSpPr>
        <p:spPr>
          <a:xfrm>
            <a:off x="11023092" y="2116836"/>
            <a:ext cx="109728" cy="109728"/>
          </a:xfrm>
          <a:prstGeom prst="ellipse">
            <a:avLst/>
          </a:prstGeom>
          <a:solidFill>
            <a:srgbClr val="2A9D8F">
              <a:alpha val="70000"/>
            </a:srgbClr>
          </a:solidFill>
          <a:ln/>
        </p:spPr>
        <p:txBody>
          <a:bodyPr/>
          <a:lstStyle/>
          <a:p>
            <a:endParaRPr lang="en-US"/>
          </a:p>
        </p:txBody>
      </p:sp>
      <p:sp>
        <p:nvSpPr>
          <p:cNvPr id="14" name="Shape 12"/>
          <p:cNvSpPr/>
          <p:nvPr/>
        </p:nvSpPr>
        <p:spPr>
          <a:xfrm>
            <a:off x="9157716" y="2194560"/>
            <a:ext cx="109728" cy="109728"/>
          </a:xfrm>
          <a:prstGeom prst="ellipse">
            <a:avLst/>
          </a:prstGeom>
          <a:solidFill>
            <a:srgbClr val="2A9D8F">
              <a:alpha val="70000"/>
            </a:srgbClr>
          </a:solidFill>
          <a:ln/>
        </p:spPr>
        <p:txBody>
          <a:bodyPr/>
          <a:lstStyle/>
          <a:p>
            <a:endParaRPr lang="en-US"/>
          </a:p>
        </p:txBody>
      </p:sp>
      <p:sp>
        <p:nvSpPr>
          <p:cNvPr id="15" name="Text 13"/>
          <p:cNvSpPr/>
          <p:nvPr/>
        </p:nvSpPr>
        <p:spPr>
          <a:xfrm>
            <a:off x="640080" y="1371600"/>
            <a:ext cx="10908792" cy="320040"/>
          </a:xfrm>
          <a:prstGeom prst="rect">
            <a:avLst/>
          </a:prstGeom>
          <a:noFill/>
          <a:ln/>
        </p:spPr>
        <p:txBody>
          <a:bodyPr wrap="square" lIns="0" tIns="0" rIns="0" bIns="0" rtlCol="0" anchor="ctr"/>
          <a:lstStyle/>
          <a:p>
            <a:pPr marL="0" indent="0">
              <a:buNone/>
            </a:pPr>
            <a:r>
              <a:rPr lang="en-US" sz="1400" b="1" kern="0" spc="300" dirty="0">
                <a:solidFill>
                  <a:srgbClr val="2A9D8F"/>
                </a:solidFill>
                <a:latin typeface="Calibri" pitchFamily="34" charset="0"/>
                <a:ea typeface="Calibri" pitchFamily="34" charset="-122"/>
                <a:cs typeface="Calibri" pitchFamily="34" charset="-120"/>
              </a:rPr>
              <a:t>HTC26</a:t>
            </a:r>
            <a:endParaRPr lang="en-US" sz="1400" dirty="0"/>
          </a:p>
        </p:txBody>
      </p:sp>
      <p:sp>
        <p:nvSpPr>
          <p:cNvPr id="16" name="Text 14"/>
          <p:cNvSpPr/>
          <p:nvPr/>
        </p:nvSpPr>
        <p:spPr>
          <a:xfrm>
            <a:off x="640080" y="1822424"/>
            <a:ext cx="7863840" cy="1645920"/>
          </a:xfrm>
          <a:prstGeom prst="rect">
            <a:avLst/>
          </a:prstGeom>
          <a:noFill/>
          <a:ln/>
        </p:spPr>
        <p:txBody>
          <a:bodyPr wrap="square" lIns="0" tIns="0" rIns="0" bIns="0" rtlCol="0" anchor="ctr"/>
          <a:lstStyle/>
          <a:p>
            <a:pPr marL="0" indent="0">
              <a:lnSpc>
                <a:spcPct val="100000"/>
              </a:lnSpc>
              <a:buNone/>
            </a:pPr>
            <a:r>
              <a:rPr lang="en-US" sz="4000" b="1" dirty="0">
                <a:solidFill>
                  <a:srgbClr val="EAF0F5"/>
                </a:solidFill>
                <a:latin typeface="Georgia" pitchFamily="34" charset="0"/>
                <a:ea typeface="Georgia" pitchFamily="34" charset="-122"/>
                <a:cs typeface="Georgia" pitchFamily="34" charset="-120"/>
              </a:rPr>
              <a:t>Small-Campus Perspectives on the Research Computing Landscape</a:t>
            </a:r>
            <a:endParaRPr lang="en-US" sz="4000" dirty="0"/>
          </a:p>
        </p:txBody>
      </p:sp>
      <p:sp>
        <p:nvSpPr>
          <p:cNvPr id="18" name="Shape 16"/>
          <p:cNvSpPr/>
          <p:nvPr/>
        </p:nvSpPr>
        <p:spPr>
          <a:xfrm>
            <a:off x="640080" y="4892040"/>
            <a:ext cx="3200400" cy="0"/>
          </a:xfrm>
          <a:prstGeom prst="line">
            <a:avLst/>
          </a:prstGeom>
          <a:noFill/>
          <a:ln w="25400">
            <a:solidFill>
              <a:srgbClr val="2A9D8F"/>
            </a:solidFill>
            <a:prstDash val="solid"/>
          </a:ln>
        </p:spPr>
        <p:txBody>
          <a:bodyPr/>
          <a:lstStyle/>
          <a:p>
            <a:endParaRPr lang="en-US"/>
          </a:p>
        </p:txBody>
      </p:sp>
      <p:sp>
        <p:nvSpPr>
          <p:cNvPr id="19" name="Text 17"/>
          <p:cNvSpPr/>
          <p:nvPr/>
        </p:nvSpPr>
        <p:spPr>
          <a:xfrm>
            <a:off x="640080" y="5074920"/>
            <a:ext cx="10908792" cy="1097280"/>
          </a:xfrm>
          <a:prstGeom prst="rect">
            <a:avLst/>
          </a:prstGeom>
          <a:noFill/>
          <a:ln/>
        </p:spPr>
        <p:txBody>
          <a:bodyPr wrap="square" lIns="0" tIns="0" rIns="0" bIns="0" rtlCol="0" anchor="ctr"/>
          <a:lstStyle/>
          <a:p>
            <a:pPr marL="0" indent="0">
              <a:lnSpc>
                <a:spcPct val="110000"/>
              </a:lnSpc>
              <a:buNone/>
            </a:pPr>
            <a:r>
              <a:rPr lang="en-US" sz="2400" b="1" dirty="0">
                <a:solidFill>
                  <a:srgbClr val="EAF0F5"/>
                </a:solidFill>
                <a:latin typeface="Calibri" pitchFamily="34" charset="0"/>
                <a:ea typeface="Calibri" pitchFamily="34" charset="-122"/>
                <a:cs typeface="Calibri" pitchFamily="34" charset="-120"/>
              </a:rPr>
              <a:t>Jason Simms, Ph.D., M.P.H.</a:t>
            </a:r>
            <a:endParaRPr lang="en-US" sz="2400" dirty="0"/>
          </a:p>
          <a:p>
            <a:pPr marL="0" indent="0">
              <a:lnSpc>
                <a:spcPct val="110000"/>
              </a:lnSpc>
              <a:buNone/>
            </a:pPr>
            <a:r>
              <a:rPr lang="en-US" sz="2000" dirty="0">
                <a:solidFill>
                  <a:srgbClr val="B7C4D2"/>
                </a:solidFill>
                <a:latin typeface="Calibri" pitchFamily="34" charset="0"/>
                <a:ea typeface="Calibri" pitchFamily="34" charset="-122"/>
                <a:cs typeface="Calibri" pitchFamily="34" charset="-120"/>
              </a:rPr>
              <a:t>Research Computing Manager, Swarthmore College</a:t>
            </a:r>
            <a:endParaRPr lang="en-US"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4F6F8"/>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274320"/>
          </a:xfrm>
          <a:prstGeom prst="rect">
            <a:avLst/>
          </a:prstGeom>
          <a:noFill/>
          <a:ln/>
        </p:spPr>
        <p:txBody>
          <a:bodyPr wrap="square" lIns="0" tIns="0" rIns="0" bIns="0" rtlCol="0" anchor="ctr"/>
          <a:lstStyle/>
          <a:p>
            <a:pPr marL="0" indent="0">
              <a:buNone/>
            </a:pPr>
            <a:r>
              <a:rPr lang="en-US" sz="1200" b="1" kern="0" spc="300" dirty="0">
                <a:solidFill>
                  <a:srgbClr val="2A9D8F"/>
                </a:solidFill>
                <a:latin typeface="Calibri" pitchFamily="34" charset="0"/>
                <a:ea typeface="Calibri" pitchFamily="34" charset="-122"/>
                <a:cs typeface="Calibri" pitchFamily="34" charset="-120"/>
              </a:rPr>
              <a:t>THE LOCAL REALITY, PART 5</a:t>
            </a:r>
            <a:endParaRPr lang="en-US" sz="1200" dirty="0"/>
          </a:p>
        </p:txBody>
      </p:sp>
      <p:sp>
        <p:nvSpPr>
          <p:cNvPr id="3" name="Text 1"/>
          <p:cNvSpPr/>
          <p:nvPr/>
        </p:nvSpPr>
        <p:spPr>
          <a:xfrm>
            <a:off x="640080" y="658368"/>
            <a:ext cx="10908792" cy="777240"/>
          </a:xfrm>
          <a:prstGeom prst="rect">
            <a:avLst/>
          </a:prstGeom>
          <a:noFill/>
          <a:ln/>
        </p:spPr>
        <p:txBody>
          <a:bodyPr wrap="square" lIns="0" tIns="0" rIns="0" bIns="0" rtlCol="0" anchor="ctr"/>
          <a:lstStyle/>
          <a:p>
            <a:pPr marL="0" indent="0">
              <a:buNone/>
            </a:pPr>
            <a:r>
              <a:rPr lang="en-US" sz="2900" b="1" dirty="0">
                <a:solidFill>
                  <a:srgbClr val="1F2933"/>
                </a:solidFill>
                <a:latin typeface="Georgia" pitchFamily="34" charset="0"/>
                <a:ea typeface="Georgia" pitchFamily="34" charset="-122"/>
                <a:cs typeface="Georgia" pitchFamily="34" charset="-120"/>
              </a:rPr>
              <a:t>New faculty arrive with R1 expectations</a:t>
            </a:r>
            <a:endParaRPr lang="en-US" sz="2900" dirty="0"/>
          </a:p>
        </p:txBody>
      </p:sp>
      <p:sp>
        <p:nvSpPr>
          <p:cNvPr id="4" name="Shape 2"/>
          <p:cNvSpPr/>
          <p:nvPr/>
        </p:nvSpPr>
        <p:spPr>
          <a:xfrm>
            <a:off x="640080" y="1874520"/>
            <a:ext cx="10908792" cy="137160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5" name="Shape 3"/>
          <p:cNvSpPr/>
          <p:nvPr/>
        </p:nvSpPr>
        <p:spPr>
          <a:xfrm>
            <a:off x="640080" y="1874520"/>
            <a:ext cx="64008" cy="1371600"/>
          </a:xfrm>
          <a:prstGeom prst="rect">
            <a:avLst/>
          </a:prstGeom>
          <a:solidFill>
            <a:srgbClr val="2C4A63"/>
          </a:solidFill>
          <a:ln/>
        </p:spPr>
        <p:txBody>
          <a:bodyPr/>
          <a:lstStyle/>
          <a:p>
            <a:endParaRPr lang="en-US"/>
          </a:p>
        </p:txBody>
      </p:sp>
      <p:sp>
        <p:nvSpPr>
          <p:cNvPr id="6" name="Text 4"/>
          <p:cNvSpPr/>
          <p:nvPr/>
        </p:nvSpPr>
        <p:spPr>
          <a:xfrm>
            <a:off x="914400" y="1874520"/>
            <a:ext cx="10360152" cy="1371600"/>
          </a:xfrm>
          <a:prstGeom prst="rect">
            <a:avLst/>
          </a:prstGeom>
          <a:noFill/>
          <a:ln/>
        </p:spPr>
        <p:txBody>
          <a:bodyPr wrap="square" lIns="0" tIns="0" rIns="0" bIns="0" rtlCol="0" anchor="ctr"/>
          <a:lstStyle/>
          <a:p>
            <a:pPr marL="0" indent="0">
              <a:lnSpc>
                <a:spcPct val="110000"/>
              </a:lnSpc>
              <a:buNone/>
            </a:pPr>
            <a:r>
              <a:rPr lang="en-US" sz="1800" dirty="0">
                <a:solidFill>
                  <a:srgbClr val="1F2933"/>
                </a:solidFill>
                <a:latin typeface="Georgia" pitchFamily="34" charset="0"/>
                <a:ea typeface="Georgia" pitchFamily="34" charset="-122"/>
                <a:cs typeface="Georgia" pitchFamily="34" charset="-120"/>
              </a:rPr>
              <a:t>We hire from larger institutions — which makes sense. But recent graduates are used to a richer resource ecosystem and want to keep doing research at that scale and style.</a:t>
            </a:r>
            <a:endParaRPr lang="en-US" sz="1800" dirty="0"/>
          </a:p>
        </p:txBody>
      </p:sp>
      <p:sp>
        <p:nvSpPr>
          <p:cNvPr id="7" name="Shape 5"/>
          <p:cNvSpPr/>
          <p:nvPr/>
        </p:nvSpPr>
        <p:spPr>
          <a:xfrm>
            <a:off x="640080" y="3520440"/>
            <a:ext cx="3392424" cy="219456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8" name="Shape 6"/>
          <p:cNvSpPr/>
          <p:nvPr/>
        </p:nvSpPr>
        <p:spPr>
          <a:xfrm>
            <a:off x="640080" y="3520440"/>
            <a:ext cx="64008" cy="2194560"/>
          </a:xfrm>
          <a:prstGeom prst="rect">
            <a:avLst/>
          </a:prstGeom>
          <a:solidFill>
            <a:srgbClr val="2C4A63"/>
          </a:solidFill>
          <a:ln/>
        </p:spPr>
        <p:txBody>
          <a:bodyPr/>
          <a:lstStyle/>
          <a:p>
            <a:endParaRPr lang="en-US"/>
          </a:p>
        </p:txBody>
      </p:sp>
      <p:sp>
        <p:nvSpPr>
          <p:cNvPr id="9" name="Text 7"/>
          <p:cNvSpPr/>
          <p:nvPr/>
        </p:nvSpPr>
        <p:spPr>
          <a:xfrm>
            <a:off x="841248" y="3685032"/>
            <a:ext cx="3026664"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Inherited expectations</a:t>
            </a:r>
            <a:endParaRPr lang="en-US" sz="1500" dirty="0"/>
          </a:p>
        </p:txBody>
      </p:sp>
      <p:sp>
        <p:nvSpPr>
          <p:cNvPr id="10" name="Text 8"/>
          <p:cNvSpPr/>
          <p:nvPr/>
        </p:nvSpPr>
        <p:spPr>
          <a:xfrm>
            <a:off x="841248" y="4050792"/>
            <a:ext cx="3026664" cy="1554480"/>
          </a:xfrm>
          <a:prstGeom prst="rect">
            <a:avLst/>
          </a:prstGeom>
          <a:noFill/>
          <a:ln/>
        </p:spPr>
        <p:txBody>
          <a:bodyPr wrap="square" lIns="0" tIns="0" rIns="0" bIns="0" rtlCol="0" anchor="t"/>
          <a:lstStyle/>
          <a:p>
            <a:pPr marL="0" indent="0">
              <a:lnSpc>
                <a:spcPct val="104000"/>
              </a:lnSpc>
              <a:buNone/>
            </a:pPr>
            <a:r>
              <a:rPr lang="en-US" sz="1400" dirty="0">
                <a:solidFill>
                  <a:srgbClr val="1F2933"/>
                </a:solidFill>
                <a:latin typeface="Calibri" pitchFamily="34" charset="0"/>
                <a:ea typeface="Calibri" pitchFamily="34" charset="-122"/>
                <a:cs typeface="Calibri" pitchFamily="34" charset="-120"/>
              </a:rPr>
              <a:t>They often expect a similar resource pool and support cadence they just left behind.</a:t>
            </a:r>
            <a:endParaRPr lang="en-US" sz="1400" dirty="0"/>
          </a:p>
        </p:txBody>
      </p:sp>
      <p:sp>
        <p:nvSpPr>
          <p:cNvPr id="11" name="Shape 9"/>
          <p:cNvSpPr/>
          <p:nvPr/>
        </p:nvSpPr>
        <p:spPr>
          <a:xfrm>
            <a:off x="4398264" y="3520440"/>
            <a:ext cx="3392424" cy="219456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12" name="Shape 10"/>
          <p:cNvSpPr/>
          <p:nvPr/>
        </p:nvSpPr>
        <p:spPr>
          <a:xfrm>
            <a:off x="4398264" y="3520440"/>
            <a:ext cx="64008" cy="2194560"/>
          </a:xfrm>
          <a:prstGeom prst="rect">
            <a:avLst/>
          </a:prstGeom>
          <a:solidFill>
            <a:srgbClr val="2C4A63"/>
          </a:solidFill>
          <a:ln/>
        </p:spPr>
        <p:txBody>
          <a:bodyPr/>
          <a:lstStyle/>
          <a:p>
            <a:endParaRPr lang="en-US"/>
          </a:p>
        </p:txBody>
      </p:sp>
      <p:sp>
        <p:nvSpPr>
          <p:cNvPr id="13" name="Text 11"/>
          <p:cNvSpPr/>
          <p:nvPr/>
        </p:nvSpPr>
        <p:spPr>
          <a:xfrm>
            <a:off x="4599432" y="3685032"/>
            <a:ext cx="3026664"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Lingering collaborations</a:t>
            </a:r>
            <a:endParaRPr lang="en-US" sz="1500" dirty="0"/>
          </a:p>
        </p:txBody>
      </p:sp>
      <p:sp>
        <p:nvSpPr>
          <p:cNvPr id="14" name="Text 12"/>
          <p:cNvSpPr/>
          <p:nvPr/>
        </p:nvSpPr>
        <p:spPr>
          <a:xfrm>
            <a:off x="4599432" y="4050792"/>
            <a:ext cx="3026664" cy="1554480"/>
          </a:xfrm>
          <a:prstGeom prst="rect">
            <a:avLst/>
          </a:prstGeom>
          <a:noFill/>
          <a:ln/>
        </p:spPr>
        <p:txBody>
          <a:bodyPr wrap="square" lIns="0" tIns="0" rIns="0" bIns="0" rtlCol="0" anchor="t"/>
          <a:lstStyle/>
          <a:p>
            <a:pPr marL="0" indent="0">
              <a:lnSpc>
                <a:spcPct val="104000"/>
              </a:lnSpc>
              <a:buNone/>
            </a:pPr>
            <a:r>
              <a:rPr lang="en-US" sz="1400" dirty="0">
                <a:solidFill>
                  <a:srgbClr val="1F2933"/>
                </a:solidFill>
                <a:latin typeface="Calibri" pitchFamily="34" charset="0"/>
                <a:ea typeface="Calibri" pitchFamily="34" charset="-122"/>
                <a:cs typeface="Calibri" pitchFamily="34" charset="-120"/>
              </a:rPr>
              <a:t>Many keep working with a doctoral advisor, former lab, or other external collaborators.</a:t>
            </a:r>
            <a:endParaRPr lang="en-US" sz="1400" dirty="0"/>
          </a:p>
        </p:txBody>
      </p:sp>
      <p:sp>
        <p:nvSpPr>
          <p:cNvPr id="15" name="Shape 13"/>
          <p:cNvSpPr/>
          <p:nvPr/>
        </p:nvSpPr>
        <p:spPr>
          <a:xfrm>
            <a:off x="8156448" y="3520440"/>
            <a:ext cx="3392424" cy="219456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16" name="Shape 14"/>
          <p:cNvSpPr/>
          <p:nvPr/>
        </p:nvSpPr>
        <p:spPr>
          <a:xfrm>
            <a:off x="8156448" y="3520440"/>
            <a:ext cx="64008" cy="2194560"/>
          </a:xfrm>
          <a:prstGeom prst="rect">
            <a:avLst/>
          </a:prstGeom>
          <a:solidFill>
            <a:srgbClr val="2C4A63"/>
          </a:solidFill>
          <a:ln/>
        </p:spPr>
        <p:txBody>
          <a:bodyPr/>
          <a:lstStyle/>
          <a:p>
            <a:endParaRPr lang="en-US"/>
          </a:p>
        </p:txBody>
      </p:sp>
      <p:sp>
        <p:nvSpPr>
          <p:cNvPr id="17" name="Text 15"/>
          <p:cNvSpPr/>
          <p:nvPr/>
        </p:nvSpPr>
        <p:spPr>
          <a:xfrm>
            <a:off x="8357616" y="3685032"/>
            <a:ext cx="3026664"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A hard onboarding</a:t>
            </a:r>
            <a:endParaRPr lang="en-US" sz="1500" dirty="0"/>
          </a:p>
        </p:txBody>
      </p:sp>
      <p:sp>
        <p:nvSpPr>
          <p:cNvPr id="18" name="Text 16"/>
          <p:cNvSpPr/>
          <p:nvPr/>
        </p:nvSpPr>
        <p:spPr>
          <a:xfrm>
            <a:off x="8357616" y="4050792"/>
            <a:ext cx="3026664" cy="1554480"/>
          </a:xfrm>
          <a:prstGeom prst="rect">
            <a:avLst/>
          </a:prstGeom>
          <a:noFill/>
          <a:ln/>
        </p:spPr>
        <p:txBody>
          <a:bodyPr wrap="square" lIns="0" tIns="0" rIns="0" bIns="0" rtlCol="0" anchor="t"/>
          <a:lstStyle/>
          <a:p>
            <a:pPr marL="0" indent="0">
              <a:lnSpc>
                <a:spcPct val="104000"/>
              </a:lnSpc>
              <a:buNone/>
            </a:pPr>
            <a:r>
              <a:rPr lang="en-US" sz="1400" dirty="0">
                <a:solidFill>
                  <a:srgbClr val="1F2933"/>
                </a:solidFill>
                <a:latin typeface="Calibri" pitchFamily="34" charset="0"/>
                <a:ea typeface="Calibri" pitchFamily="34" charset="-122"/>
                <a:cs typeface="Calibri" pitchFamily="34" charset="-120"/>
              </a:rPr>
              <a:t>Getting them productive in a leaner environment takes real effort.</a:t>
            </a:r>
            <a:endParaRPr lang="en-US" sz="1400" dirty="0"/>
          </a:p>
        </p:txBody>
      </p:sp>
      <p:sp>
        <p:nvSpPr>
          <p:cNvPr id="20" name="Text 18"/>
          <p:cNvSpPr/>
          <p:nvPr/>
        </p:nvSpPr>
        <p:spPr>
          <a:xfrm>
            <a:off x="9262872" y="6437376"/>
            <a:ext cx="2286000" cy="274320"/>
          </a:xfrm>
          <a:prstGeom prst="rect">
            <a:avLst/>
          </a:prstGeom>
          <a:noFill/>
          <a:ln/>
        </p:spPr>
        <p:txBody>
          <a:bodyPr wrap="square" lIns="0" tIns="0" rIns="0" bIns="0" rtlCol="0" anchor="ctr"/>
          <a:lstStyle/>
          <a:p>
            <a:pPr marL="0" indent="0" algn="r">
              <a:buNone/>
            </a:pPr>
            <a:r>
              <a:rPr lang="en-US" sz="900" dirty="0">
                <a:solidFill>
                  <a:srgbClr val="5A6B7B"/>
                </a:solidFill>
                <a:latin typeface="Calibri" pitchFamily="34" charset="0"/>
                <a:ea typeface="Calibri" pitchFamily="34" charset="-122"/>
                <a:cs typeface="Calibri" pitchFamily="34" charset="-120"/>
              </a:rPr>
              <a:t>HTC26  ·  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4F6F8"/>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274320"/>
          </a:xfrm>
          <a:prstGeom prst="rect">
            <a:avLst/>
          </a:prstGeom>
          <a:noFill/>
          <a:ln/>
        </p:spPr>
        <p:txBody>
          <a:bodyPr wrap="square" lIns="0" tIns="0" rIns="0" bIns="0" rtlCol="0" anchor="ctr"/>
          <a:lstStyle/>
          <a:p>
            <a:pPr marL="0" indent="0">
              <a:buNone/>
            </a:pPr>
            <a:r>
              <a:rPr lang="en-US" sz="1200" b="1" kern="0" spc="300" dirty="0">
                <a:solidFill>
                  <a:srgbClr val="2A9D8F"/>
                </a:solidFill>
                <a:latin typeface="Calibri" pitchFamily="34" charset="0"/>
                <a:ea typeface="Calibri" pitchFamily="34" charset="-122"/>
                <a:cs typeface="Calibri" pitchFamily="34" charset="-120"/>
              </a:rPr>
              <a:t>THE BOTTLENECK NOBODY NAMES</a:t>
            </a:r>
            <a:endParaRPr lang="en-US" sz="1200" dirty="0"/>
          </a:p>
        </p:txBody>
      </p:sp>
      <p:sp>
        <p:nvSpPr>
          <p:cNvPr id="3" name="Text 1"/>
          <p:cNvSpPr/>
          <p:nvPr/>
        </p:nvSpPr>
        <p:spPr>
          <a:xfrm>
            <a:off x="640080" y="658368"/>
            <a:ext cx="10908792" cy="777240"/>
          </a:xfrm>
          <a:prstGeom prst="rect">
            <a:avLst/>
          </a:prstGeom>
          <a:noFill/>
          <a:ln/>
        </p:spPr>
        <p:txBody>
          <a:bodyPr wrap="square" lIns="0" tIns="0" rIns="0" bIns="0" rtlCol="0" anchor="ctr"/>
          <a:lstStyle/>
          <a:p>
            <a:pPr marL="0" indent="0">
              <a:buNone/>
            </a:pPr>
            <a:r>
              <a:rPr lang="en-US" sz="2900" b="1" dirty="0">
                <a:solidFill>
                  <a:srgbClr val="1F2933"/>
                </a:solidFill>
                <a:latin typeface="Georgia" pitchFamily="34" charset="0"/>
                <a:ea typeface="Georgia" pitchFamily="34" charset="-122"/>
                <a:cs typeface="Georgia" pitchFamily="34" charset="-120"/>
              </a:rPr>
              <a:t>More compute doesn't mean faster science</a:t>
            </a:r>
            <a:endParaRPr lang="en-US" sz="2900" dirty="0"/>
          </a:p>
        </p:txBody>
      </p:sp>
      <p:sp>
        <p:nvSpPr>
          <p:cNvPr id="4" name="Text 2"/>
          <p:cNvSpPr/>
          <p:nvPr/>
        </p:nvSpPr>
        <p:spPr>
          <a:xfrm>
            <a:off x="640080" y="1975104"/>
            <a:ext cx="5486400" cy="274320"/>
          </a:xfrm>
          <a:prstGeom prst="rect">
            <a:avLst/>
          </a:prstGeom>
          <a:noFill/>
          <a:ln/>
        </p:spPr>
        <p:txBody>
          <a:bodyPr wrap="square" lIns="0" tIns="0" rIns="0" bIns="0" rtlCol="0" anchor="ctr"/>
          <a:lstStyle/>
          <a:p>
            <a:pPr marL="0" indent="0">
              <a:buNone/>
            </a:pPr>
            <a:r>
              <a:rPr lang="en-US" sz="1200" b="1" dirty="0">
                <a:solidFill>
                  <a:srgbClr val="5A6B7B"/>
                </a:solidFill>
                <a:latin typeface="Calibri" pitchFamily="34" charset="0"/>
                <a:ea typeface="Calibri" pitchFamily="34" charset="-122"/>
                <a:cs typeface="Calibri" pitchFamily="34" charset="-120"/>
              </a:rPr>
              <a:t>TYPICAL WORKFLOW</a:t>
            </a:r>
            <a:endParaRPr lang="en-US" sz="1200" dirty="0"/>
          </a:p>
        </p:txBody>
      </p:sp>
      <p:sp>
        <p:nvSpPr>
          <p:cNvPr id="5" name="Shape 3"/>
          <p:cNvSpPr/>
          <p:nvPr/>
        </p:nvSpPr>
        <p:spPr>
          <a:xfrm>
            <a:off x="640080" y="2286000"/>
            <a:ext cx="2743200" cy="548640"/>
          </a:xfrm>
          <a:prstGeom prst="rect">
            <a:avLst/>
          </a:prstGeom>
          <a:solidFill>
            <a:srgbClr val="2C4A63"/>
          </a:solidFill>
          <a:ln/>
        </p:spPr>
        <p:txBody>
          <a:bodyPr/>
          <a:lstStyle/>
          <a:p>
            <a:endParaRPr lang="en-US"/>
          </a:p>
        </p:txBody>
      </p:sp>
      <p:sp>
        <p:nvSpPr>
          <p:cNvPr id="6" name="Text 4"/>
          <p:cNvSpPr/>
          <p:nvPr/>
        </p:nvSpPr>
        <p:spPr>
          <a:xfrm>
            <a:off x="640080" y="2286000"/>
            <a:ext cx="2743200" cy="548640"/>
          </a:xfrm>
          <a:prstGeom prst="rect">
            <a:avLst/>
          </a:prstGeom>
          <a:noFill/>
          <a:ln/>
        </p:spPr>
        <p:txBody>
          <a:bodyPr wrap="square" lIns="0" tIns="0" rIns="0" bIns="0" rtlCol="0" anchor="ctr"/>
          <a:lstStyle/>
          <a:p>
            <a:pPr marL="0" indent="0" algn="ctr">
              <a:buNone/>
            </a:pPr>
            <a:r>
              <a:rPr lang="en-US" sz="1100" b="1" dirty="0">
                <a:solidFill>
                  <a:srgbClr val="EAF0F5"/>
                </a:solidFill>
                <a:latin typeface="Calibri" pitchFamily="34" charset="0"/>
                <a:ea typeface="Calibri" pitchFamily="34" charset="-122"/>
                <a:cs typeface="Calibri" pitchFamily="34" charset="-120"/>
              </a:rPr>
              <a:t>Compute</a:t>
            </a:r>
            <a:endParaRPr lang="en-US" sz="1100" dirty="0"/>
          </a:p>
        </p:txBody>
      </p:sp>
      <p:sp>
        <p:nvSpPr>
          <p:cNvPr id="7" name="Shape 5"/>
          <p:cNvSpPr/>
          <p:nvPr/>
        </p:nvSpPr>
        <p:spPr>
          <a:xfrm>
            <a:off x="3474720" y="2286000"/>
            <a:ext cx="5486400" cy="548640"/>
          </a:xfrm>
          <a:prstGeom prst="rect">
            <a:avLst/>
          </a:prstGeom>
          <a:solidFill>
            <a:srgbClr val="2A9D8F"/>
          </a:solidFill>
          <a:ln/>
        </p:spPr>
        <p:txBody>
          <a:bodyPr/>
          <a:lstStyle/>
          <a:p>
            <a:endParaRPr lang="en-US"/>
          </a:p>
        </p:txBody>
      </p:sp>
      <p:sp>
        <p:nvSpPr>
          <p:cNvPr id="8" name="Text 6"/>
          <p:cNvSpPr/>
          <p:nvPr/>
        </p:nvSpPr>
        <p:spPr>
          <a:xfrm>
            <a:off x="3474720" y="2286000"/>
            <a:ext cx="5486400" cy="548640"/>
          </a:xfrm>
          <a:prstGeom prst="rect">
            <a:avLst/>
          </a:prstGeom>
          <a:noFill/>
          <a:ln/>
        </p:spPr>
        <p:txBody>
          <a:bodyPr wrap="square" lIns="0" tIns="0" rIns="0" bIns="0" rtlCol="0" anchor="ctr"/>
          <a:lstStyle/>
          <a:p>
            <a:pPr marL="0" indent="0" algn="ctr">
              <a:buNone/>
            </a:pPr>
            <a:r>
              <a:rPr lang="en-US" sz="1100" b="1" dirty="0">
                <a:solidFill>
                  <a:srgbClr val="0C2B27"/>
                </a:solidFill>
                <a:latin typeface="Calibri" pitchFamily="34" charset="0"/>
                <a:ea typeface="Calibri" pitchFamily="34" charset="-122"/>
                <a:cs typeface="Calibri" pitchFamily="34" charset="-120"/>
              </a:rPr>
              <a:t>Results analysis</a:t>
            </a:r>
            <a:endParaRPr lang="en-US" sz="1100" dirty="0"/>
          </a:p>
        </p:txBody>
      </p:sp>
      <p:sp>
        <p:nvSpPr>
          <p:cNvPr id="9" name="Text 7"/>
          <p:cNvSpPr/>
          <p:nvPr/>
        </p:nvSpPr>
        <p:spPr>
          <a:xfrm>
            <a:off x="640080" y="3255264"/>
            <a:ext cx="5486400" cy="274320"/>
          </a:xfrm>
          <a:prstGeom prst="rect">
            <a:avLst/>
          </a:prstGeom>
          <a:noFill/>
          <a:ln/>
        </p:spPr>
        <p:txBody>
          <a:bodyPr wrap="square" lIns="0" tIns="0" rIns="0" bIns="0" rtlCol="0" anchor="ctr"/>
          <a:lstStyle/>
          <a:p>
            <a:pPr marL="0" indent="0">
              <a:buNone/>
            </a:pPr>
            <a:r>
              <a:rPr lang="en-US" sz="1200" b="1" dirty="0">
                <a:solidFill>
                  <a:srgbClr val="5A6B7B"/>
                </a:solidFill>
                <a:latin typeface="Calibri" pitchFamily="34" charset="0"/>
                <a:ea typeface="Calibri" pitchFamily="34" charset="-122"/>
                <a:cs typeface="Calibri" pitchFamily="34" charset="-120"/>
              </a:rPr>
              <a:t>REDUCED COMPUTE TIME, BUT INTERPRETATION STILL TAKES JUST AS LONG</a:t>
            </a:r>
            <a:endParaRPr lang="en-US" sz="1200" dirty="0"/>
          </a:p>
        </p:txBody>
      </p:sp>
      <p:sp>
        <p:nvSpPr>
          <p:cNvPr id="10" name="Shape 8"/>
          <p:cNvSpPr/>
          <p:nvPr/>
        </p:nvSpPr>
        <p:spPr>
          <a:xfrm>
            <a:off x="640080" y="3566160"/>
            <a:ext cx="822960" cy="548640"/>
          </a:xfrm>
          <a:prstGeom prst="rect">
            <a:avLst/>
          </a:prstGeom>
          <a:solidFill>
            <a:srgbClr val="2C4A63"/>
          </a:solidFill>
          <a:ln/>
        </p:spPr>
        <p:txBody>
          <a:bodyPr/>
          <a:lstStyle/>
          <a:p>
            <a:endParaRPr lang="en-US"/>
          </a:p>
        </p:txBody>
      </p:sp>
      <p:sp>
        <p:nvSpPr>
          <p:cNvPr id="11" name="Text 9"/>
          <p:cNvSpPr/>
          <p:nvPr/>
        </p:nvSpPr>
        <p:spPr>
          <a:xfrm>
            <a:off x="640080" y="3566160"/>
            <a:ext cx="822960" cy="548640"/>
          </a:xfrm>
          <a:prstGeom prst="rect">
            <a:avLst/>
          </a:prstGeom>
          <a:noFill/>
          <a:ln/>
        </p:spPr>
        <p:txBody>
          <a:bodyPr wrap="square" lIns="0" tIns="0" rIns="0" bIns="0" rtlCol="0" anchor="ctr"/>
          <a:lstStyle/>
          <a:p>
            <a:pPr marL="0" indent="0" algn="ctr">
              <a:buNone/>
            </a:pPr>
            <a:r>
              <a:rPr lang="en-US" sz="1100" b="1" dirty="0">
                <a:solidFill>
                  <a:srgbClr val="EAF0F5"/>
                </a:solidFill>
                <a:latin typeface="Calibri" pitchFamily="34" charset="0"/>
                <a:ea typeface="Calibri" pitchFamily="34" charset="-122"/>
                <a:cs typeface="Calibri" pitchFamily="34" charset="-120"/>
              </a:rPr>
              <a:t>Compute</a:t>
            </a:r>
            <a:endParaRPr lang="en-US" sz="1100" dirty="0"/>
          </a:p>
        </p:txBody>
      </p:sp>
      <p:sp>
        <p:nvSpPr>
          <p:cNvPr id="12" name="Shape 10"/>
          <p:cNvSpPr/>
          <p:nvPr/>
        </p:nvSpPr>
        <p:spPr>
          <a:xfrm>
            <a:off x="1554480" y="3566160"/>
            <a:ext cx="5486400" cy="548640"/>
          </a:xfrm>
          <a:prstGeom prst="rect">
            <a:avLst/>
          </a:prstGeom>
          <a:solidFill>
            <a:srgbClr val="2A9D8F"/>
          </a:solidFill>
          <a:ln/>
        </p:spPr>
        <p:txBody>
          <a:bodyPr/>
          <a:lstStyle/>
          <a:p>
            <a:endParaRPr lang="en-US"/>
          </a:p>
        </p:txBody>
      </p:sp>
      <p:sp>
        <p:nvSpPr>
          <p:cNvPr id="13" name="Text 11"/>
          <p:cNvSpPr/>
          <p:nvPr/>
        </p:nvSpPr>
        <p:spPr>
          <a:xfrm>
            <a:off x="1554480" y="3566160"/>
            <a:ext cx="5486400" cy="548640"/>
          </a:xfrm>
          <a:prstGeom prst="rect">
            <a:avLst/>
          </a:prstGeom>
          <a:noFill/>
          <a:ln/>
        </p:spPr>
        <p:txBody>
          <a:bodyPr wrap="square" lIns="0" tIns="0" rIns="0" bIns="0" rtlCol="0" anchor="ctr"/>
          <a:lstStyle/>
          <a:p>
            <a:pPr marL="0" indent="0" algn="ctr">
              <a:buNone/>
            </a:pPr>
            <a:r>
              <a:rPr lang="en-US" sz="1100" b="1" dirty="0">
                <a:solidFill>
                  <a:srgbClr val="0C2B27"/>
                </a:solidFill>
                <a:latin typeface="Calibri" pitchFamily="34" charset="0"/>
                <a:ea typeface="Calibri" pitchFamily="34" charset="-122"/>
                <a:cs typeface="Calibri" pitchFamily="34" charset="-120"/>
              </a:rPr>
              <a:t>Results analysis</a:t>
            </a:r>
            <a:endParaRPr lang="en-US" sz="1100" dirty="0"/>
          </a:p>
        </p:txBody>
      </p:sp>
      <p:sp>
        <p:nvSpPr>
          <p:cNvPr id="14" name="Text 12"/>
          <p:cNvSpPr/>
          <p:nvPr/>
        </p:nvSpPr>
        <p:spPr>
          <a:xfrm>
            <a:off x="640080" y="4251960"/>
            <a:ext cx="3657600" cy="274320"/>
          </a:xfrm>
          <a:prstGeom prst="rect">
            <a:avLst/>
          </a:prstGeom>
          <a:noFill/>
          <a:ln/>
        </p:spPr>
        <p:txBody>
          <a:bodyPr wrap="square" lIns="0" tIns="0" rIns="0" bIns="0" rtlCol="0" anchor="ctr"/>
          <a:lstStyle/>
          <a:p>
            <a:pPr marL="0" indent="0">
              <a:buNone/>
            </a:pPr>
            <a:r>
              <a:rPr lang="en-US" sz="1000" i="1" dirty="0">
                <a:solidFill>
                  <a:srgbClr val="5A6B7B"/>
                </a:solidFill>
                <a:latin typeface="Calibri" pitchFamily="34" charset="0"/>
                <a:ea typeface="Calibri" pitchFamily="34" charset="-122"/>
                <a:cs typeface="Calibri" pitchFamily="34" charset="-120"/>
              </a:rPr>
              <a:t>Time →</a:t>
            </a:r>
            <a:endParaRPr lang="en-US" sz="1000" dirty="0"/>
          </a:p>
        </p:txBody>
      </p:sp>
      <p:sp>
        <p:nvSpPr>
          <p:cNvPr id="15" name="Shape 13"/>
          <p:cNvSpPr/>
          <p:nvPr/>
        </p:nvSpPr>
        <p:spPr>
          <a:xfrm>
            <a:off x="640080" y="4800600"/>
            <a:ext cx="10908792" cy="914400"/>
          </a:xfrm>
          <a:prstGeom prst="rect">
            <a:avLst/>
          </a:prstGeom>
          <a:solidFill>
            <a:srgbClr val="E7EDF2"/>
          </a:solidFill>
          <a:ln/>
        </p:spPr>
        <p:txBody>
          <a:bodyPr/>
          <a:lstStyle/>
          <a:p>
            <a:endParaRPr lang="en-US"/>
          </a:p>
        </p:txBody>
      </p:sp>
      <p:sp>
        <p:nvSpPr>
          <p:cNvPr id="16" name="Text 14"/>
          <p:cNvSpPr/>
          <p:nvPr/>
        </p:nvSpPr>
        <p:spPr>
          <a:xfrm>
            <a:off x="914400" y="4800600"/>
            <a:ext cx="10360152" cy="914400"/>
          </a:xfrm>
          <a:prstGeom prst="rect">
            <a:avLst/>
          </a:prstGeom>
          <a:noFill/>
          <a:ln/>
        </p:spPr>
        <p:txBody>
          <a:bodyPr wrap="square" lIns="0" tIns="0" rIns="0" bIns="0" rtlCol="0" anchor="ctr"/>
          <a:lstStyle/>
          <a:p>
            <a:pPr marL="0" indent="0">
              <a:lnSpc>
                <a:spcPct val="105000"/>
              </a:lnSpc>
              <a:buNone/>
            </a:pPr>
            <a:r>
              <a:rPr lang="en-US" b="1" dirty="0">
                <a:solidFill>
                  <a:srgbClr val="2C4A63"/>
                </a:solidFill>
                <a:latin typeface="Calibri" pitchFamily="34" charset="0"/>
                <a:ea typeface="Calibri" pitchFamily="34" charset="-122"/>
                <a:cs typeface="Calibri" pitchFamily="34" charset="-120"/>
              </a:rPr>
              <a:t>So why scale up? </a:t>
            </a:r>
            <a:r>
              <a:rPr lang="en-US" dirty="0">
                <a:solidFill>
                  <a:srgbClr val="1F2933"/>
                </a:solidFill>
                <a:latin typeface="Calibri" pitchFamily="34" charset="0"/>
                <a:ea typeface="Calibri" pitchFamily="34" charset="-122"/>
                <a:cs typeface="Calibri" pitchFamily="34" charset="-120"/>
              </a:rPr>
              <a:t>Extra compute can churn a semester's data in weeks, but the time to make sense of the output is unchanged. The real benefit would come from better tools for the interpretation and analysis phase.</a:t>
            </a:r>
            <a:endParaRPr lang="en-US" dirty="0"/>
          </a:p>
        </p:txBody>
      </p:sp>
      <p:sp>
        <p:nvSpPr>
          <p:cNvPr id="18" name="Text 16"/>
          <p:cNvSpPr/>
          <p:nvPr/>
        </p:nvSpPr>
        <p:spPr>
          <a:xfrm>
            <a:off x="9262872" y="6437376"/>
            <a:ext cx="2286000" cy="274320"/>
          </a:xfrm>
          <a:prstGeom prst="rect">
            <a:avLst/>
          </a:prstGeom>
          <a:noFill/>
          <a:ln/>
        </p:spPr>
        <p:txBody>
          <a:bodyPr wrap="square" lIns="0" tIns="0" rIns="0" bIns="0" rtlCol="0" anchor="ctr"/>
          <a:lstStyle/>
          <a:p>
            <a:pPr marL="0" indent="0" algn="r">
              <a:buNone/>
            </a:pPr>
            <a:r>
              <a:rPr lang="en-US" sz="900" dirty="0">
                <a:solidFill>
                  <a:srgbClr val="5A6B7B"/>
                </a:solidFill>
                <a:latin typeface="Calibri" pitchFamily="34" charset="0"/>
                <a:ea typeface="Calibri" pitchFamily="34" charset="-122"/>
                <a:cs typeface="Calibri" pitchFamily="34" charset="-120"/>
              </a:rPr>
              <a:t>HTC26  ·  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1B2A41"/>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2A9D8F"/>
          </a:solidFill>
          <a:ln/>
        </p:spPr>
        <p:txBody>
          <a:bodyPr/>
          <a:lstStyle/>
          <a:p>
            <a:endParaRPr lang="en-US"/>
          </a:p>
        </p:txBody>
      </p:sp>
      <p:sp>
        <p:nvSpPr>
          <p:cNvPr id="3" name="Text 1"/>
          <p:cNvSpPr/>
          <p:nvPr/>
        </p:nvSpPr>
        <p:spPr>
          <a:xfrm>
            <a:off x="640080" y="822960"/>
            <a:ext cx="10908792" cy="274320"/>
          </a:xfrm>
          <a:prstGeom prst="rect">
            <a:avLst/>
          </a:prstGeom>
          <a:noFill/>
          <a:ln/>
        </p:spPr>
        <p:txBody>
          <a:bodyPr wrap="square" lIns="0" tIns="0" rIns="0" bIns="0" rtlCol="0" anchor="ctr"/>
          <a:lstStyle/>
          <a:p>
            <a:pPr marL="0" indent="0">
              <a:buNone/>
            </a:pPr>
            <a:r>
              <a:rPr lang="en-US" sz="1300" b="1" kern="0" spc="300" dirty="0">
                <a:solidFill>
                  <a:srgbClr val="2A9D8F"/>
                </a:solidFill>
                <a:latin typeface="Calibri" pitchFamily="34" charset="0"/>
                <a:ea typeface="Calibri" pitchFamily="34" charset="-122"/>
                <a:cs typeface="Calibri" pitchFamily="34" charset="-120"/>
              </a:rPr>
              <a:t>THE CENTRAL TENSION</a:t>
            </a:r>
            <a:endParaRPr lang="en-US" sz="1300" dirty="0"/>
          </a:p>
        </p:txBody>
      </p:sp>
      <p:sp>
        <p:nvSpPr>
          <p:cNvPr id="4" name="Text 2"/>
          <p:cNvSpPr/>
          <p:nvPr/>
        </p:nvSpPr>
        <p:spPr>
          <a:xfrm>
            <a:off x="640080" y="1280160"/>
            <a:ext cx="9994392" cy="1828800"/>
          </a:xfrm>
          <a:prstGeom prst="rect">
            <a:avLst/>
          </a:prstGeom>
          <a:noFill/>
          <a:ln/>
        </p:spPr>
        <p:txBody>
          <a:bodyPr wrap="square" lIns="0" tIns="0" rIns="0" bIns="0" rtlCol="0" anchor="ctr"/>
          <a:lstStyle/>
          <a:p>
            <a:pPr marL="0" indent="0">
              <a:lnSpc>
                <a:spcPct val="110000"/>
              </a:lnSpc>
              <a:buNone/>
            </a:pPr>
            <a:r>
              <a:rPr lang="en-US" sz="3400" b="1" dirty="0">
                <a:solidFill>
                  <a:srgbClr val="EAF0F5"/>
                </a:solidFill>
                <a:latin typeface="Georgia" pitchFamily="34" charset="0"/>
                <a:ea typeface="Georgia" pitchFamily="34" charset="-122"/>
                <a:cs typeface="Georgia" pitchFamily="34" charset="-120"/>
              </a:rPr>
              <a:t>The best support model for smaller institutions is </a:t>
            </a:r>
            <a:r>
              <a:rPr lang="en-US" sz="3400" b="1" dirty="0">
                <a:solidFill>
                  <a:srgbClr val="2A9D8F"/>
                </a:solidFill>
                <a:latin typeface="Georgia" pitchFamily="34" charset="0"/>
                <a:ea typeface="Georgia" pitchFamily="34" charset="-122"/>
                <a:cs typeface="Georgia" pitchFamily="34" charset="-120"/>
              </a:rPr>
              <a:t>local.</a:t>
            </a:r>
            <a:r>
              <a:rPr lang="en-US" sz="3400" b="1" dirty="0">
                <a:solidFill>
                  <a:srgbClr val="EAF0F5"/>
                </a:solidFill>
                <a:latin typeface="Georgia" pitchFamily="34" charset="0"/>
                <a:ea typeface="Georgia" pitchFamily="34" charset="-122"/>
                <a:cs typeface="Georgia" pitchFamily="34" charset="-120"/>
              </a:rPr>
              <a:t> The scale that productive research now requires increasingly </a:t>
            </a:r>
            <a:r>
              <a:rPr lang="en-US" sz="3400" b="1" dirty="0">
                <a:solidFill>
                  <a:srgbClr val="2A9D8F"/>
                </a:solidFill>
                <a:latin typeface="Georgia" pitchFamily="34" charset="0"/>
                <a:ea typeface="Georgia" pitchFamily="34" charset="-122"/>
                <a:cs typeface="Georgia" pitchFamily="34" charset="-120"/>
              </a:rPr>
              <a:t>is not.</a:t>
            </a:r>
            <a:endParaRPr lang="en-US" sz="3400" dirty="0"/>
          </a:p>
        </p:txBody>
      </p:sp>
      <p:sp>
        <p:nvSpPr>
          <p:cNvPr id="5" name="Text 3"/>
          <p:cNvSpPr/>
          <p:nvPr/>
        </p:nvSpPr>
        <p:spPr>
          <a:xfrm>
            <a:off x="640080" y="3383280"/>
            <a:ext cx="9537192" cy="914400"/>
          </a:xfrm>
          <a:prstGeom prst="rect">
            <a:avLst/>
          </a:prstGeom>
          <a:noFill/>
          <a:ln/>
        </p:spPr>
        <p:txBody>
          <a:bodyPr wrap="square" lIns="0" tIns="0" rIns="0" bIns="0" rtlCol="0" anchor="ctr"/>
          <a:lstStyle/>
          <a:p>
            <a:pPr marL="0" indent="0">
              <a:lnSpc>
                <a:spcPct val="110000"/>
              </a:lnSpc>
              <a:buNone/>
            </a:pPr>
            <a:r>
              <a:rPr lang="en-US" sz="1900" i="1" dirty="0">
                <a:solidFill>
                  <a:srgbClr val="B7C4D2"/>
                </a:solidFill>
                <a:latin typeface="Georgia" pitchFamily="34" charset="0"/>
                <a:ea typeface="Georgia" pitchFamily="34" charset="-122"/>
                <a:cs typeface="Georgia" pitchFamily="34" charset="-120"/>
              </a:rPr>
              <a:t>Projects fail, or fall short of their potential, not for lack of compute, but for lack of local facilitation.</a:t>
            </a:r>
            <a:endParaRPr lang="en-US" sz="1900" dirty="0"/>
          </a:p>
        </p:txBody>
      </p:sp>
      <p:sp>
        <p:nvSpPr>
          <p:cNvPr id="6" name="Shape 4"/>
          <p:cNvSpPr/>
          <p:nvPr/>
        </p:nvSpPr>
        <p:spPr>
          <a:xfrm>
            <a:off x="640080" y="4526280"/>
            <a:ext cx="2926080" cy="0"/>
          </a:xfrm>
          <a:prstGeom prst="line">
            <a:avLst/>
          </a:prstGeom>
          <a:noFill/>
          <a:ln w="25400">
            <a:solidFill>
              <a:srgbClr val="2A9D8F"/>
            </a:solidFill>
            <a:prstDash val="solid"/>
          </a:ln>
        </p:spPr>
        <p:txBody>
          <a:bodyPr/>
          <a:lstStyle/>
          <a:p>
            <a:endParaRPr lang="en-US"/>
          </a:p>
        </p:txBody>
      </p:sp>
      <p:sp>
        <p:nvSpPr>
          <p:cNvPr id="7" name="Text 5"/>
          <p:cNvSpPr/>
          <p:nvPr/>
        </p:nvSpPr>
        <p:spPr>
          <a:xfrm>
            <a:off x="640080" y="4754880"/>
            <a:ext cx="9994392" cy="1463040"/>
          </a:xfrm>
          <a:prstGeom prst="rect">
            <a:avLst/>
          </a:prstGeom>
          <a:noFill/>
          <a:ln/>
        </p:spPr>
        <p:txBody>
          <a:bodyPr wrap="square" lIns="0" tIns="0" rIns="0" bIns="0" rtlCol="0" anchor="ctr"/>
          <a:lstStyle/>
          <a:p>
            <a:pPr marL="0" indent="0">
              <a:lnSpc>
                <a:spcPct val="115000"/>
              </a:lnSpc>
              <a:buNone/>
            </a:pPr>
            <a:r>
              <a:rPr lang="en-US" dirty="0">
                <a:solidFill>
                  <a:srgbClr val="B7C4D2"/>
                </a:solidFill>
                <a:latin typeface="Calibri" pitchFamily="34" charset="0"/>
                <a:ea typeface="Calibri" pitchFamily="34" charset="-122"/>
                <a:cs typeface="Calibri" pitchFamily="34" charset="-120"/>
              </a:rPr>
              <a:t>Researchers expect bespoke service from known colleagues. But &lt;1 FTE usually covers research computing, and that time often by default skews towards hardware. </a:t>
            </a:r>
            <a:r>
              <a:rPr lang="en-US" b="1" dirty="0">
                <a:solidFill>
                  <a:srgbClr val="EAF0F5"/>
                </a:solidFill>
                <a:latin typeface="Calibri" pitchFamily="34" charset="0"/>
                <a:ea typeface="Calibri" pitchFamily="34" charset="-122"/>
                <a:cs typeface="Calibri" pitchFamily="34" charset="-120"/>
              </a:rPr>
              <a:t>We need roles built to facilitate engagement with national resources as a first-order approach.</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4F6F8"/>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274320"/>
          </a:xfrm>
          <a:prstGeom prst="rect">
            <a:avLst/>
          </a:prstGeom>
          <a:noFill/>
          <a:ln/>
        </p:spPr>
        <p:txBody>
          <a:bodyPr wrap="square" lIns="0" tIns="0" rIns="0" bIns="0" rtlCol="0" anchor="ctr"/>
          <a:lstStyle/>
          <a:p>
            <a:pPr marL="0" indent="0">
              <a:buNone/>
            </a:pPr>
            <a:r>
              <a:rPr lang="en-US" sz="1200" b="1" kern="0" spc="300" dirty="0">
                <a:solidFill>
                  <a:srgbClr val="2A9D8F"/>
                </a:solidFill>
                <a:latin typeface="Calibri" pitchFamily="34" charset="0"/>
                <a:ea typeface="Calibri" pitchFamily="34" charset="-122"/>
                <a:cs typeface="Calibri" pitchFamily="34" charset="-120"/>
              </a:rPr>
              <a:t>ENTER THE OSPOOL</a:t>
            </a:r>
            <a:endParaRPr lang="en-US" sz="1200" dirty="0"/>
          </a:p>
        </p:txBody>
      </p:sp>
      <p:sp>
        <p:nvSpPr>
          <p:cNvPr id="3" name="Text 1"/>
          <p:cNvSpPr/>
          <p:nvPr/>
        </p:nvSpPr>
        <p:spPr>
          <a:xfrm>
            <a:off x="640080" y="658368"/>
            <a:ext cx="10908792" cy="777240"/>
          </a:xfrm>
          <a:prstGeom prst="rect">
            <a:avLst/>
          </a:prstGeom>
          <a:noFill/>
          <a:ln/>
        </p:spPr>
        <p:txBody>
          <a:bodyPr wrap="square" lIns="0" tIns="0" rIns="0" bIns="0" rtlCol="0" anchor="ctr"/>
          <a:lstStyle/>
          <a:p>
            <a:pPr marL="0" indent="0">
              <a:buNone/>
            </a:pPr>
            <a:r>
              <a:rPr lang="en-US" sz="2900" b="1" dirty="0">
                <a:solidFill>
                  <a:srgbClr val="1F2933"/>
                </a:solidFill>
                <a:latin typeface="Georgia" pitchFamily="34" charset="0"/>
                <a:ea typeface="Georgia" pitchFamily="34" charset="-122"/>
                <a:cs typeface="Georgia" pitchFamily="34" charset="-120"/>
              </a:rPr>
              <a:t>Reframe the pitch: one task, a million times</a:t>
            </a:r>
            <a:endParaRPr lang="en-US" sz="2900" dirty="0"/>
          </a:p>
        </p:txBody>
      </p:sp>
      <p:sp>
        <p:nvSpPr>
          <p:cNvPr id="4" name="Shape 2"/>
          <p:cNvSpPr/>
          <p:nvPr/>
        </p:nvSpPr>
        <p:spPr>
          <a:xfrm>
            <a:off x="640080" y="2103120"/>
            <a:ext cx="1371600" cy="1371600"/>
          </a:xfrm>
          <a:prstGeom prst="roundRect">
            <a:avLst>
              <a:gd name="adj" fmla="val 6667"/>
            </a:avLst>
          </a:prstGeom>
          <a:solidFill>
            <a:srgbClr val="2C4A63"/>
          </a:solidFill>
          <a:ln/>
          <a:effectLst>
            <a:outerShdw blurRad="88900" dist="38100" dir="8100000" algn="bl" rotWithShape="0">
              <a:srgbClr val="000000">
                <a:alpha val="12000"/>
              </a:srgbClr>
            </a:outerShdw>
          </a:effectLst>
        </p:spPr>
        <p:txBody>
          <a:bodyPr/>
          <a:lstStyle/>
          <a:p>
            <a:endParaRPr lang="en-US"/>
          </a:p>
        </p:txBody>
      </p:sp>
      <p:sp>
        <p:nvSpPr>
          <p:cNvPr id="5" name="Text 3"/>
          <p:cNvSpPr/>
          <p:nvPr/>
        </p:nvSpPr>
        <p:spPr>
          <a:xfrm>
            <a:off x="640080" y="2103120"/>
            <a:ext cx="1371600" cy="1371600"/>
          </a:xfrm>
          <a:prstGeom prst="rect">
            <a:avLst/>
          </a:prstGeom>
          <a:noFill/>
          <a:ln/>
        </p:spPr>
        <p:txBody>
          <a:bodyPr wrap="square" lIns="0" tIns="0" rIns="0" bIns="0" rtlCol="0" anchor="ctr"/>
          <a:lstStyle/>
          <a:p>
            <a:pPr marL="0" indent="0" algn="ctr">
              <a:buNone/>
            </a:pPr>
            <a:r>
              <a:rPr lang="en-US" sz="1900" b="1" dirty="0">
                <a:solidFill>
                  <a:srgbClr val="EAF0F5"/>
                </a:solidFill>
                <a:latin typeface="Georgia" pitchFamily="34" charset="0"/>
                <a:ea typeface="Georgia" pitchFamily="34" charset="-122"/>
                <a:cs typeface="Georgia" pitchFamily="34" charset="-120"/>
              </a:rPr>
              <a:t>1</a:t>
            </a:r>
            <a:endParaRPr lang="en-US" sz="1900" dirty="0"/>
          </a:p>
          <a:p>
            <a:pPr marL="0" indent="0" algn="ctr">
              <a:buNone/>
            </a:pPr>
            <a:r>
              <a:rPr lang="en-US" sz="1900" b="1" dirty="0">
                <a:solidFill>
                  <a:srgbClr val="EAF0F5"/>
                </a:solidFill>
                <a:latin typeface="Georgia" pitchFamily="34" charset="0"/>
                <a:ea typeface="Georgia" pitchFamily="34" charset="-122"/>
                <a:cs typeface="Georgia" pitchFamily="34" charset="-120"/>
              </a:rPr>
              <a:t>task</a:t>
            </a:r>
            <a:endParaRPr lang="en-US" sz="1900" dirty="0"/>
          </a:p>
        </p:txBody>
      </p:sp>
      <p:sp>
        <p:nvSpPr>
          <p:cNvPr id="6" name="Shape 4"/>
          <p:cNvSpPr/>
          <p:nvPr/>
        </p:nvSpPr>
        <p:spPr>
          <a:xfrm>
            <a:off x="2194560" y="2606040"/>
            <a:ext cx="640080" cy="457200"/>
          </a:xfrm>
          <a:prstGeom prst="chevron">
            <a:avLst/>
          </a:prstGeom>
          <a:solidFill>
            <a:srgbClr val="2A9D8F"/>
          </a:solidFill>
          <a:ln/>
        </p:spPr>
        <p:txBody>
          <a:bodyPr/>
          <a:lstStyle/>
          <a:p>
            <a:endParaRPr lang="en-US"/>
          </a:p>
        </p:txBody>
      </p:sp>
      <p:sp>
        <p:nvSpPr>
          <p:cNvPr id="7" name="Shape 5"/>
          <p:cNvSpPr/>
          <p:nvPr/>
        </p:nvSpPr>
        <p:spPr>
          <a:xfrm>
            <a:off x="3108960" y="1874520"/>
            <a:ext cx="256032" cy="256032"/>
          </a:xfrm>
          <a:prstGeom prst="rect">
            <a:avLst/>
          </a:prstGeom>
          <a:solidFill>
            <a:srgbClr val="2C4A63"/>
          </a:solidFill>
          <a:ln/>
        </p:spPr>
        <p:txBody>
          <a:bodyPr/>
          <a:lstStyle/>
          <a:p>
            <a:endParaRPr lang="en-US"/>
          </a:p>
        </p:txBody>
      </p:sp>
      <p:sp>
        <p:nvSpPr>
          <p:cNvPr id="8" name="Shape 6"/>
          <p:cNvSpPr/>
          <p:nvPr/>
        </p:nvSpPr>
        <p:spPr>
          <a:xfrm>
            <a:off x="3442716" y="1874520"/>
            <a:ext cx="256032" cy="256032"/>
          </a:xfrm>
          <a:prstGeom prst="rect">
            <a:avLst/>
          </a:prstGeom>
          <a:solidFill>
            <a:srgbClr val="E7EDF2"/>
          </a:solidFill>
          <a:ln/>
        </p:spPr>
        <p:txBody>
          <a:bodyPr/>
          <a:lstStyle/>
          <a:p>
            <a:endParaRPr lang="en-US"/>
          </a:p>
        </p:txBody>
      </p:sp>
      <p:sp>
        <p:nvSpPr>
          <p:cNvPr id="9" name="Shape 7"/>
          <p:cNvSpPr/>
          <p:nvPr/>
        </p:nvSpPr>
        <p:spPr>
          <a:xfrm>
            <a:off x="3776472" y="1874520"/>
            <a:ext cx="256032" cy="256032"/>
          </a:xfrm>
          <a:prstGeom prst="rect">
            <a:avLst/>
          </a:prstGeom>
          <a:solidFill>
            <a:srgbClr val="E7EDF2"/>
          </a:solidFill>
          <a:ln/>
        </p:spPr>
        <p:txBody>
          <a:bodyPr/>
          <a:lstStyle/>
          <a:p>
            <a:endParaRPr lang="en-US"/>
          </a:p>
        </p:txBody>
      </p:sp>
      <p:sp>
        <p:nvSpPr>
          <p:cNvPr id="10" name="Shape 8"/>
          <p:cNvSpPr/>
          <p:nvPr/>
        </p:nvSpPr>
        <p:spPr>
          <a:xfrm>
            <a:off x="4110228" y="1874520"/>
            <a:ext cx="256032" cy="256032"/>
          </a:xfrm>
          <a:prstGeom prst="rect">
            <a:avLst/>
          </a:prstGeom>
          <a:solidFill>
            <a:srgbClr val="2C4A63"/>
          </a:solidFill>
          <a:ln/>
        </p:spPr>
        <p:txBody>
          <a:bodyPr/>
          <a:lstStyle/>
          <a:p>
            <a:endParaRPr lang="en-US"/>
          </a:p>
        </p:txBody>
      </p:sp>
      <p:sp>
        <p:nvSpPr>
          <p:cNvPr id="11" name="Shape 9"/>
          <p:cNvSpPr/>
          <p:nvPr/>
        </p:nvSpPr>
        <p:spPr>
          <a:xfrm>
            <a:off x="4443984" y="1874520"/>
            <a:ext cx="256032" cy="256032"/>
          </a:xfrm>
          <a:prstGeom prst="rect">
            <a:avLst/>
          </a:prstGeom>
          <a:solidFill>
            <a:srgbClr val="E7EDF2"/>
          </a:solidFill>
          <a:ln/>
        </p:spPr>
        <p:txBody>
          <a:bodyPr/>
          <a:lstStyle/>
          <a:p>
            <a:endParaRPr lang="en-US"/>
          </a:p>
        </p:txBody>
      </p:sp>
      <p:sp>
        <p:nvSpPr>
          <p:cNvPr id="12" name="Shape 10"/>
          <p:cNvSpPr/>
          <p:nvPr/>
        </p:nvSpPr>
        <p:spPr>
          <a:xfrm>
            <a:off x="4777740" y="1874520"/>
            <a:ext cx="256032" cy="256032"/>
          </a:xfrm>
          <a:prstGeom prst="rect">
            <a:avLst/>
          </a:prstGeom>
          <a:solidFill>
            <a:srgbClr val="E7EDF2"/>
          </a:solidFill>
          <a:ln/>
        </p:spPr>
        <p:txBody>
          <a:bodyPr/>
          <a:lstStyle/>
          <a:p>
            <a:endParaRPr lang="en-US"/>
          </a:p>
        </p:txBody>
      </p:sp>
      <p:sp>
        <p:nvSpPr>
          <p:cNvPr id="13" name="Shape 11"/>
          <p:cNvSpPr/>
          <p:nvPr/>
        </p:nvSpPr>
        <p:spPr>
          <a:xfrm>
            <a:off x="5111496" y="1874520"/>
            <a:ext cx="256032" cy="256032"/>
          </a:xfrm>
          <a:prstGeom prst="rect">
            <a:avLst/>
          </a:prstGeom>
          <a:solidFill>
            <a:srgbClr val="2C4A63"/>
          </a:solidFill>
          <a:ln/>
        </p:spPr>
        <p:txBody>
          <a:bodyPr/>
          <a:lstStyle/>
          <a:p>
            <a:endParaRPr lang="en-US"/>
          </a:p>
        </p:txBody>
      </p:sp>
      <p:sp>
        <p:nvSpPr>
          <p:cNvPr id="14" name="Shape 12"/>
          <p:cNvSpPr/>
          <p:nvPr/>
        </p:nvSpPr>
        <p:spPr>
          <a:xfrm>
            <a:off x="5445252" y="1874520"/>
            <a:ext cx="256032" cy="256032"/>
          </a:xfrm>
          <a:prstGeom prst="rect">
            <a:avLst/>
          </a:prstGeom>
          <a:solidFill>
            <a:srgbClr val="E7EDF2"/>
          </a:solidFill>
          <a:ln/>
        </p:spPr>
        <p:txBody>
          <a:bodyPr/>
          <a:lstStyle/>
          <a:p>
            <a:endParaRPr lang="en-US"/>
          </a:p>
        </p:txBody>
      </p:sp>
      <p:sp>
        <p:nvSpPr>
          <p:cNvPr id="15" name="Shape 13"/>
          <p:cNvSpPr/>
          <p:nvPr/>
        </p:nvSpPr>
        <p:spPr>
          <a:xfrm>
            <a:off x="3108960" y="2208276"/>
            <a:ext cx="256032" cy="256032"/>
          </a:xfrm>
          <a:prstGeom prst="rect">
            <a:avLst/>
          </a:prstGeom>
          <a:solidFill>
            <a:srgbClr val="2C4A63"/>
          </a:solidFill>
          <a:ln/>
        </p:spPr>
        <p:txBody>
          <a:bodyPr/>
          <a:lstStyle/>
          <a:p>
            <a:endParaRPr lang="en-US"/>
          </a:p>
        </p:txBody>
      </p:sp>
      <p:sp>
        <p:nvSpPr>
          <p:cNvPr id="16" name="Shape 14"/>
          <p:cNvSpPr/>
          <p:nvPr/>
        </p:nvSpPr>
        <p:spPr>
          <a:xfrm>
            <a:off x="3442716" y="2208276"/>
            <a:ext cx="256032" cy="256032"/>
          </a:xfrm>
          <a:prstGeom prst="rect">
            <a:avLst/>
          </a:prstGeom>
          <a:solidFill>
            <a:srgbClr val="E7EDF2"/>
          </a:solidFill>
          <a:ln/>
        </p:spPr>
        <p:txBody>
          <a:bodyPr/>
          <a:lstStyle/>
          <a:p>
            <a:endParaRPr lang="en-US"/>
          </a:p>
        </p:txBody>
      </p:sp>
      <p:sp>
        <p:nvSpPr>
          <p:cNvPr id="17" name="Shape 15"/>
          <p:cNvSpPr/>
          <p:nvPr/>
        </p:nvSpPr>
        <p:spPr>
          <a:xfrm>
            <a:off x="3776472" y="2208276"/>
            <a:ext cx="256032" cy="256032"/>
          </a:xfrm>
          <a:prstGeom prst="rect">
            <a:avLst/>
          </a:prstGeom>
          <a:solidFill>
            <a:srgbClr val="E7EDF2"/>
          </a:solidFill>
          <a:ln/>
        </p:spPr>
        <p:txBody>
          <a:bodyPr/>
          <a:lstStyle/>
          <a:p>
            <a:endParaRPr lang="en-US"/>
          </a:p>
        </p:txBody>
      </p:sp>
      <p:sp>
        <p:nvSpPr>
          <p:cNvPr id="18" name="Shape 16"/>
          <p:cNvSpPr/>
          <p:nvPr/>
        </p:nvSpPr>
        <p:spPr>
          <a:xfrm>
            <a:off x="4110228" y="2208276"/>
            <a:ext cx="256032" cy="256032"/>
          </a:xfrm>
          <a:prstGeom prst="rect">
            <a:avLst/>
          </a:prstGeom>
          <a:solidFill>
            <a:srgbClr val="2C4A63"/>
          </a:solidFill>
          <a:ln/>
        </p:spPr>
        <p:txBody>
          <a:bodyPr/>
          <a:lstStyle/>
          <a:p>
            <a:endParaRPr lang="en-US"/>
          </a:p>
        </p:txBody>
      </p:sp>
      <p:sp>
        <p:nvSpPr>
          <p:cNvPr id="19" name="Shape 17"/>
          <p:cNvSpPr/>
          <p:nvPr/>
        </p:nvSpPr>
        <p:spPr>
          <a:xfrm>
            <a:off x="4443984" y="2208276"/>
            <a:ext cx="256032" cy="256032"/>
          </a:xfrm>
          <a:prstGeom prst="rect">
            <a:avLst/>
          </a:prstGeom>
          <a:solidFill>
            <a:srgbClr val="E7EDF2"/>
          </a:solidFill>
          <a:ln/>
        </p:spPr>
        <p:txBody>
          <a:bodyPr/>
          <a:lstStyle/>
          <a:p>
            <a:endParaRPr lang="en-US"/>
          </a:p>
        </p:txBody>
      </p:sp>
      <p:sp>
        <p:nvSpPr>
          <p:cNvPr id="20" name="Shape 18"/>
          <p:cNvSpPr/>
          <p:nvPr/>
        </p:nvSpPr>
        <p:spPr>
          <a:xfrm>
            <a:off x="4777740" y="2208276"/>
            <a:ext cx="256032" cy="256032"/>
          </a:xfrm>
          <a:prstGeom prst="rect">
            <a:avLst/>
          </a:prstGeom>
          <a:solidFill>
            <a:srgbClr val="E7EDF2"/>
          </a:solidFill>
          <a:ln/>
        </p:spPr>
        <p:txBody>
          <a:bodyPr/>
          <a:lstStyle/>
          <a:p>
            <a:endParaRPr lang="en-US"/>
          </a:p>
        </p:txBody>
      </p:sp>
      <p:sp>
        <p:nvSpPr>
          <p:cNvPr id="21" name="Shape 19"/>
          <p:cNvSpPr/>
          <p:nvPr/>
        </p:nvSpPr>
        <p:spPr>
          <a:xfrm>
            <a:off x="5111496" y="2208276"/>
            <a:ext cx="256032" cy="256032"/>
          </a:xfrm>
          <a:prstGeom prst="rect">
            <a:avLst/>
          </a:prstGeom>
          <a:solidFill>
            <a:srgbClr val="2C4A63"/>
          </a:solidFill>
          <a:ln/>
        </p:spPr>
        <p:txBody>
          <a:bodyPr/>
          <a:lstStyle/>
          <a:p>
            <a:endParaRPr lang="en-US"/>
          </a:p>
        </p:txBody>
      </p:sp>
      <p:sp>
        <p:nvSpPr>
          <p:cNvPr id="22" name="Shape 20"/>
          <p:cNvSpPr/>
          <p:nvPr/>
        </p:nvSpPr>
        <p:spPr>
          <a:xfrm>
            <a:off x="5445252" y="2208276"/>
            <a:ext cx="256032" cy="256032"/>
          </a:xfrm>
          <a:prstGeom prst="rect">
            <a:avLst/>
          </a:prstGeom>
          <a:solidFill>
            <a:srgbClr val="E7EDF2"/>
          </a:solidFill>
          <a:ln/>
        </p:spPr>
        <p:txBody>
          <a:bodyPr/>
          <a:lstStyle/>
          <a:p>
            <a:endParaRPr lang="en-US"/>
          </a:p>
        </p:txBody>
      </p:sp>
      <p:sp>
        <p:nvSpPr>
          <p:cNvPr id="23" name="Shape 21"/>
          <p:cNvSpPr/>
          <p:nvPr/>
        </p:nvSpPr>
        <p:spPr>
          <a:xfrm>
            <a:off x="3108960" y="2542032"/>
            <a:ext cx="256032" cy="256032"/>
          </a:xfrm>
          <a:prstGeom prst="rect">
            <a:avLst/>
          </a:prstGeom>
          <a:solidFill>
            <a:srgbClr val="2C4A63"/>
          </a:solidFill>
          <a:ln/>
        </p:spPr>
        <p:txBody>
          <a:bodyPr/>
          <a:lstStyle/>
          <a:p>
            <a:endParaRPr lang="en-US"/>
          </a:p>
        </p:txBody>
      </p:sp>
      <p:sp>
        <p:nvSpPr>
          <p:cNvPr id="24" name="Shape 22"/>
          <p:cNvSpPr/>
          <p:nvPr/>
        </p:nvSpPr>
        <p:spPr>
          <a:xfrm>
            <a:off x="3442716" y="2542032"/>
            <a:ext cx="256032" cy="256032"/>
          </a:xfrm>
          <a:prstGeom prst="rect">
            <a:avLst/>
          </a:prstGeom>
          <a:solidFill>
            <a:srgbClr val="E7EDF2"/>
          </a:solidFill>
          <a:ln/>
        </p:spPr>
        <p:txBody>
          <a:bodyPr/>
          <a:lstStyle/>
          <a:p>
            <a:endParaRPr lang="en-US"/>
          </a:p>
        </p:txBody>
      </p:sp>
      <p:sp>
        <p:nvSpPr>
          <p:cNvPr id="25" name="Shape 23"/>
          <p:cNvSpPr/>
          <p:nvPr/>
        </p:nvSpPr>
        <p:spPr>
          <a:xfrm>
            <a:off x="3776472" y="2542032"/>
            <a:ext cx="256032" cy="256032"/>
          </a:xfrm>
          <a:prstGeom prst="rect">
            <a:avLst/>
          </a:prstGeom>
          <a:solidFill>
            <a:srgbClr val="E7EDF2"/>
          </a:solidFill>
          <a:ln/>
        </p:spPr>
        <p:txBody>
          <a:bodyPr/>
          <a:lstStyle/>
          <a:p>
            <a:endParaRPr lang="en-US"/>
          </a:p>
        </p:txBody>
      </p:sp>
      <p:sp>
        <p:nvSpPr>
          <p:cNvPr id="26" name="Shape 24"/>
          <p:cNvSpPr/>
          <p:nvPr/>
        </p:nvSpPr>
        <p:spPr>
          <a:xfrm>
            <a:off x="4110228" y="2542032"/>
            <a:ext cx="256032" cy="256032"/>
          </a:xfrm>
          <a:prstGeom prst="rect">
            <a:avLst/>
          </a:prstGeom>
          <a:solidFill>
            <a:srgbClr val="2C4A63"/>
          </a:solidFill>
          <a:ln/>
        </p:spPr>
        <p:txBody>
          <a:bodyPr/>
          <a:lstStyle/>
          <a:p>
            <a:endParaRPr lang="en-US"/>
          </a:p>
        </p:txBody>
      </p:sp>
      <p:sp>
        <p:nvSpPr>
          <p:cNvPr id="27" name="Shape 25"/>
          <p:cNvSpPr/>
          <p:nvPr/>
        </p:nvSpPr>
        <p:spPr>
          <a:xfrm>
            <a:off x="4443984" y="2542032"/>
            <a:ext cx="256032" cy="256032"/>
          </a:xfrm>
          <a:prstGeom prst="rect">
            <a:avLst/>
          </a:prstGeom>
          <a:solidFill>
            <a:srgbClr val="E7EDF2"/>
          </a:solidFill>
          <a:ln/>
        </p:spPr>
        <p:txBody>
          <a:bodyPr/>
          <a:lstStyle/>
          <a:p>
            <a:endParaRPr lang="en-US"/>
          </a:p>
        </p:txBody>
      </p:sp>
      <p:sp>
        <p:nvSpPr>
          <p:cNvPr id="28" name="Shape 26"/>
          <p:cNvSpPr/>
          <p:nvPr/>
        </p:nvSpPr>
        <p:spPr>
          <a:xfrm>
            <a:off x="4777740" y="2542032"/>
            <a:ext cx="256032" cy="256032"/>
          </a:xfrm>
          <a:prstGeom prst="rect">
            <a:avLst/>
          </a:prstGeom>
          <a:solidFill>
            <a:srgbClr val="E7EDF2"/>
          </a:solidFill>
          <a:ln/>
        </p:spPr>
        <p:txBody>
          <a:bodyPr/>
          <a:lstStyle/>
          <a:p>
            <a:endParaRPr lang="en-US"/>
          </a:p>
        </p:txBody>
      </p:sp>
      <p:sp>
        <p:nvSpPr>
          <p:cNvPr id="29" name="Shape 27"/>
          <p:cNvSpPr/>
          <p:nvPr/>
        </p:nvSpPr>
        <p:spPr>
          <a:xfrm>
            <a:off x="5111496" y="2542032"/>
            <a:ext cx="256032" cy="256032"/>
          </a:xfrm>
          <a:prstGeom prst="rect">
            <a:avLst/>
          </a:prstGeom>
          <a:solidFill>
            <a:srgbClr val="2C4A63"/>
          </a:solidFill>
          <a:ln/>
        </p:spPr>
        <p:txBody>
          <a:bodyPr/>
          <a:lstStyle/>
          <a:p>
            <a:endParaRPr lang="en-US"/>
          </a:p>
        </p:txBody>
      </p:sp>
      <p:sp>
        <p:nvSpPr>
          <p:cNvPr id="30" name="Shape 28"/>
          <p:cNvSpPr/>
          <p:nvPr/>
        </p:nvSpPr>
        <p:spPr>
          <a:xfrm>
            <a:off x="5445252" y="2542032"/>
            <a:ext cx="256032" cy="256032"/>
          </a:xfrm>
          <a:prstGeom prst="rect">
            <a:avLst/>
          </a:prstGeom>
          <a:solidFill>
            <a:srgbClr val="E7EDF2"/>
          </a:solidFill>
          <a:ln/>
        </p:spPr>
        <p:txBody>
          <a:bodyPr/>
          <a:lstStyle/>
          <a:p>
            <a:endParaRPr lang="en-US"/>
          </a:p>
        </p:txBody>
      </p:sp>
      <p:sp>
        <p:nvSpPr>
          <p:cNvPr id="31" name="Shape 29"/>
          <p:cNvSpPr/>
          <p:nvPr/>
        </p:nvSpPr>
        <p:spPr>
          <a:xfrm>
            <a:off x="3108960" y="2875788"/>
            <a:ext cx="256032" cy="256032"/>
          </a:xfrm>
          <a:prstGeom prst="rect">
            <a:avLst/>
          </a:prstGeom>
          <a:solidFill>
            <a:srgbClr val="2C4A63"/>
          </a:solidFill>
          <a:ln/>
        </p:spPr>
        <p:txBody>
          <a:bodyPr/>
          <a:lstStyle/>
          <a:p>
            <a:endParaRPr lang="en-US"/>
          </a:p>
        </p:txBody>
      </p:sp>
      <p:sp>
        <p:nvSpPr>
          <p:cNvPr id="32" name="Shape 30"/>
          <p:cNvSpPr/>
          <p:nvPr/>
        </p:nvSpPr>
        <p:spPr>
          <a:xfrm>
            <a:off x="3442716" y="2875788"/>
            <a:ext cx="256032" cy="256032"/>
          </a:xfrm>
          <a:prstGeom prst="rect">
            <a:avLst/>
          </a:prstGeom>
          <a:solidFill>
            <a:srgbClr val="E7EDF2"/>
          </a:solidFill>
          <a:ln/>
        </p:spPr>
        <p:txBody>
          <a:bodyPr/>
          <a:lstStyle/>
          <a:p>
            <a:endParaRPr lang="en-US"/>
          </a:p>
        </p:txBody>
      </p:sp>
      <p:sp>
        <p:nvSpPr>
          <p:cNvPr id="33" name="Shape 31"/>
          <p:cNvSpPr/>
          <p:nvPr/>
        </p:nvSpPr>
        <p:spPr>
          <a:xfrm>
            <a:off x="3776472" y="2875788"/>
            <a:ext cx="256032" cy="256032"/>
          </a:xfrm>
          <a:prstGeom prst="rect">
            <a:avLst/>
          </a:prstGeom>
          <a:solidFill>
            <a:srgbClr val="E7EDF2"/>
          </a:solidFill>
          <a:ln/>
        </p:spPr>
        <p:txBody>
          <a:bodyPr/>
          <a:lstStyle/>
          <a:p>
            <a:endParaRPr lang="en-US"/>
          </a:p>
        </p:txBody>
      </p:sp>
      <p:sp>
        <p:nvSpPr>
          <p:cNvPr id="34" name="Shape 32"/>
          <p:cNvSpPr/>
          <p:nvPr/>
        </p:nvSpPr>
        <p:spPr>
          <a:xfrm>
            <a:off x="4110228" y="2875788"/>
            <a:ext cx="256032" cy="256032"/>
          </a:xfrm>
          <a:prstGeom prst="rect">
            <a:avLst/>
          </a:prstGeom>
          <a:solidFill>
            <a:srgbClr val="2C4A63"/>
          </a:solidFill>
          <a:ln/>
        </p:spPr>
        <p:txBody>
          <a:bodyPr/>
          <a:lstStyle/>
          <a:p>
            <a:endParaRPr lang="en-US"/>
          </a:p>
        </p:txBody>
      </p:sp>
      <p:sp>
        <p:nvSpPr>
          <p:cNvPr id="35" name="Shape 33"/>
          <p:cNvSpPr/>
          <p:nvPr/>
        </p:nvSpPr>
        <p:spPr>
          <a:xfrm>
            <a:off x="4443984" y="2875788"/>
            <a:ext cx="256032" cy="256032"/>
          </a:xfrm>
          <a:prstGeom prst="rect">
            <a:avLst/>
          </a:prstGeom>
          <a:solidFill>
            <a:srgbClr val="E7EDF2"/>
          </a:solidFill>
          <a:ln/>
        </p:spPr>
        <p:txBody>
          <a:bodyPr/>
          <a:lstStyle/>
          <a:p>
            <a:endParaRPr lang="en-US"/>
          </a:p>
        </p:txBody>
      </p:sp>
      <p:sp>
        <p:nvSpPr>
          <p:cNvPr id="36" name="Shape 34"/>
          <p:cNvSpPr/>
          <p:nvPr/>
        </p:nvSpPr>
        <p:spPr>
          <a:xfrm>
            <a:off x="4777740" y="2875788"/>
            <a:ext cx="256032" cy="256032"/>
          </a:xfrm>
          <a:prstGeom prst="rect">
            <a:avLst/>
          </a:prstGeom>
          <a:solidFill>
            <a:srgbClr val="E7EDF2"/>
          </a:solidFill>
          <a:ln/>
        </p:spPr>
        <p:txBody>
          <a:bodyPr/>
          <a:lstStyle/>
          <a:p>
            <a:endParaRPr lang="en-US"/>
          </a:p>
        </p:txBody>
      </p:sp>
      <p:sp>
        <p:nvSpPr>
          <p:cNvPr id="37" name="Shape 35"/>
          <p:cNvSpPr/>
          <p:nvPr/>
        </p:nvSpPr>
        <p:spPr>
          <a:xfrm>
            <a:off x="5111496" y="2875788"/>
            <a:ext cx="256032" cy="256032"/>
          </a:xfrm>
          <a:prstGeom prst="rect">
            <a:avLst/>
          </a:prstGeom>
          <a:solidFill>
            <a:srgbClr val="2C4A63"/>
          </a:solidFill>
          <a:ln/>
        </p:spPr>
        <p:txBody>
          <a:bodyPr/>
          <a:lstStyle/>
          <a:p>
            <a:endParaRPr lang="en-US"/>
          </a:p>
        </p:txBody>
      </p:sp>
      <p:sp>
        <p:nvSpPr>
          <p:cNvPr id="38" name="Shape 36"/>
          <p:cNvSpPr/>
          <p:nvPr/>
        </p:nvSpPr>
        <p:spPr>
          <a:xfrm>
            <a:off x="5445252" y="2875788"/>
            <a:ext cx="256032" cy="256032"/>
          </a:xfrm>
          <a:prstGeom prst="rect">
            <a:avLst/>
          </a:prstGeom>
          <a:solidFill>
            <a:srgbClr val="E7EDF2"/>
          </a:solidFill>
          <a:ln/>
        </p:spPr>
        <p:txBody>
          <a:bodyPr/>
          <a:lstStyle/>
          <a:p>
            <a:endParaRPr lang="en-US"/>
          </a:p>
        </p:txBody>
      </p:sp>
      <p:sp>
        <p:nvSpPr>
          <p:cNvPr id="39" name="Shape 37"/>
          <p:cNvSpPr/>
          <p:nvPr/>
        </p:nvSpPr>
        <p:spPr>
          <a:xfrm>
            <a:off x="3108960" y="3209544"/>
            <a:ext cx="256032" cy="256032"/>
          </a:xfrm>
          <a:prstGeom prst="rect">
            <a:avLst/>
          </a:prstGeom>
          <a:solidFill>
            <a:srgbClr val="2C4A63"/>
          </a:solidFill>
          <a:ln/>
        </p:spPr>
        <p:txBody>
          <a:bodyPr/>
          <a:lstStyle/>
          <a:p>
            <a:endParaRPr lang="en-US"/>
          </a:p>
        </p:txBody>
      </p:sp>
      <p:sp>
        <p:nvSpPr>
          <p:cNvPr id="40" name="Shape 38"/>
          <p:cNvSpPr/>
          <p:nvPr/>
        </p:nvSpPr>
        <p:spPr>
          <a:xfrm>
            <a:off x="3442716" y="3209544"/>
            <a:ext cx="256032" cy="256032"/>
          </a:xfrm>
          <a:prstGeom prst="rect">
            <a:avLst/>
          </a:prstGeom>
          <a:solidFill>
            <a:srgbClr val="E7EDF2"/>
          </a:solidFill>
          <a:ln/>
        </p:spPr>
        <p:txBody>
          <a:bodyPr/>
          <a:lstStyle/>
          <a:p>
            <a:endParaRPr lang="en-US"/>
          </a:p>
        </p:txBody>
      </p:sp>
      <p:sp>
        <p:nvSpPr>
          <p:cNvPr id="41" name="Shape 39"/>
          <p:cNvSpPr/>
          <p:nvPr/>
        </p:nvSpPr>
        <p:spPr>
          <a:xfrm>
            <a:off x="3776472" y="3209544"/>
            <a:ext cx="256032" cy="256032"/>
          </a:xfrm>
          <a:prstGeom prst="rect">
            <a:avLst/>
          </a:prstGeom>
          <a:solidFill>
            <a:srgbClr val="E7EDF2"/>
          </a:solidFill>
          <a:ln/>
        </p:spPr>
        <p:txBody>
          <a:bodyPr/>
          <a:lstStyle/>
          <a:p>
            <a:endParaRPr lang="en-US"/>
          </a:p>
        </p:txBody>
      </p:sp>
      <p:sp>
        <p:nvSpPr>
          <p:cNvPr id="42" name="Shape 40"/>
          <p:cNvSpPr/>
          <p:nvPr/>
        </p:nvSpPr>
        <p:spPr>
          <a:xfrm>
            <a:off x="4110228" y="3209544"/>
            <a:ext cx="256032" cy="256032"/>
          </a:xfrm>
          <a:prstGeom prst="rect">
            <a:avLst/>
          </a:prstGeom>
          <a:solidFill>
            <a:srgbClr val="2C4A63"/>
          </a:solidFill>
          <a:ln/>
        </p:spPr>
        <p:txBody>
          <a:bodyPr/>
          <a:lstStyle/>
          <a:p>
            <a:endParaRPr lang="en-US"/>
          </a:p>
        </p:txBody>
      </p:sp>
      <p:sp>
        <p:nvSpPr>
          <p:cNvPr id="43" name="Shape 41"/>
          <p:cNvSpPr/>
          <p:nvPr/>
        </p:nvSpPr>
        <p:spPr>
          <a:xfrm>
            <a:off x="4443984" y="3209544"/>
            <a:ext cx="256032" cy="256032"/>
          </a:xfrm>
          <a:prstGeom prst="rect">
            <a:avLst/>
          </a:prstGeom>
          <a:solidFill>
            <a:srgbClr val="E7EDF2"/>
          </a:solidFill>
          <a:ln/>
        </p:spPr>
        <p:txBody>
          <a:bodyPr/>
          <a:lstStyle/>
          <a:p>
            <a:endParaRPr lang="en-US"/>
          </a:p>
        </p:txBody>
      </p:sp>
      <p:sp>
        <p:nvSpPr>
          <p:cNvPr id="44" name="Shape 42"/>
          <p:cNvSpPr/>
          <p:nvPr/>
        </p:nvSpPr>
        <p:spPr>
          <a:xfrm>
            <a:off x="4777740" y="3209544"/>
            <a:ext cx="256032" cy="256032"/>
          </a:xfrm>
          <a:prstGeom prst="rect">
            <a:avLst/>
          </a:prstGeom>
          <a:solidFill>
            <a:srgbClr val="E7EDF2"/>
          </a:solidFill>
          <a:ln/>
        </p:spPr>
        <p:txBody>
          <a:bodyPr/>
          <a:lstStyle/>
          <a:p>
            <a:endParaRPr lang="en-US"/>
          </a:p>
        </p:txBody>
      </p:sp>
      <p:sp>
        <p:nvSpPr>
          <p:cNvPr id="45" name="Shape 43"/>
          <p:cNvSpPr/>
          <p:nvPr/>
        </p:nvSpPr>
        <p:spPr>
          <a:xfrm>
            <a:off x="5111496" y="3209544"/>
            <a:ext cx="256032" cy="256032"/>
          </a:xfrm>
          <a:prstGeom prst="rect">
            <a:avLst/>
          </a:prstGeom>
          <a:solidFill>
            <a:srgbClr val="2C4A63"/>
          </a:solidFill>
          <a:ln/>
        </p:spPr>
        <p:txBody>
          <a:bodyPr/>
          <a:lstStyle/>
          <a:p>
            <a:endParaRPr lang="en-US"/>
          </a:p>
        </p:txBody>
      </p:sp>
      <p:sp>
        <p:nvSpPr>
          <p:cNvPr id="46" name="Shape 44"/>
          <p:cNvSpPr/>
          <p:nvPr/>
        </p:nvSpPr>
        <p:spPr>
          <a:xfrm>
            <a:off x="5445252" y="3209544"/>
            <a:ext cx="256032" cy="256032"/>
          </a:xfrm>
          <a:prstGeom prst="rect">
            <a:avLst/>
          </a:prstGeom>
          <a:solidFill>
            <a:srgbClr val="E7EDF2"/>
          </a:solidFill>
          <a:ln/>
        </p:spPr>
        <p:txBody>
          <a:bodyPr/>
          <a:lstStyle/>
          <a:p>
            <a:endParaRPr lang="en-US"/>
          </a:p>
        </p:txBody>
      </p:sp>
      <p:sp>
        <p:nvSpPr>
          <p:cNvPr id="47" name="Text 45"/>
          <p:cNvSpPr/>
          <p:nvPr/>
        </p:nvSpPr>
        <p:spPr>
          <a:xfrm>
            <a:off x="3108960" y="3589020"/>
            <a:ext cx="4114800" cy="365760"/>
          </a:xfrm>
          <a:prstGeom prst="rect">
            <a:avLst/>
          </a:prstGeom>
          <a:noFill/>
          <a:ln/>
        </p:spPr>
        <p:txBody>
          <a:bodyPr wrap="square" lIns="0" tIns="0" rIns="0" bIns="0" rtlCol="0" anchor="ctr"/>
          <a:lstStyle/>
          <a:p>
            <a:pPr marL="0" indent="0">
              <a:buNone/>
            </a:pPr>
            <a:r>
              <a:rPr lang="en-US" sz="1200" i="1" dirty="0">
                <a:solidFill>
                  <a:srgbClr val="5A6B7B"/>
                </a:solidFill>
                <a:latin typeface="Calibri" pitchFamily="34" charset="0"/>
                <a:ea typeface="Calibri" pitchFamily="34" charset="-122"/>
                <a:cs typeface="Calibri" pitchFamily="34" charset="-120"/>
              </a:rPr>
              <a:t>…run a million times, wherever capacity is free</a:t>
            </a:r>
            <a:endParaRPr lang="en-US" sz="1200" dirty="0"/>
          </a:p>
        </p:txBody>
      </p:sp>
      <p:sp>
        <p:nvSpPr>
          <p:cNvPr id="48" name="Text 46"/>
          <p:cNvSpPr/>
          <p:nvPr/>
        </p:nvSpPr>
        <p:spPr>
          <a:xfrm>
            <a:off x="7589520" y="1783080"/>
            <a:ext cx="3959352" cy="274320"/>
          </a:xfrm>
          <a:prstGeom prst="rect">
            <a:avLst/>
          </a:prstGeom>
          <a:noFill/>
          <a:ln/>
        </p:spPr>
        <p:txBody>
          <a:bodyPr wrap="square" lIns="0" tIns="0" rIns="0" bIns="0" rtlCol="0" anchor="ctr"/>
          <a:lstStyle/>
          <a:p>
            <a:pPr marL="0" indent="0">
              <a:buNone/>
            </a:pPr>
            <a:r>
              <a:rPr lang="en-US" sz="1100" b="1" kern="0" spc="150" dirty="0">
                <a:solidFill>
                  <a:srgbClr val="5A6B7B"/>
                </a:solidFill>
                <a:latin typeface="Calibri" pitchFamily="34" charset="0"/>
                <a:ea typeface="Calibri" pitchFamily="34" charset="-122"/>
                <a:cs typeface="Calibri" pitchFamily="34" charset="-120"/>
              </a:rPr>
              <a:t>WORKFLOWS THAT FIT</a:t>
            </a:r>
            <a:endParaRPr lang="en-US" sz="1100" dirty="0"/>
          </a:p>
        </p:txBody>
      </p:sp>
      <p:sp>
        <p:nvSpPr>
          <p:cNvPr id="49" name="Text 47"/>
          <p:cNvSpPr/>
          <p:nvPr/>
        </p:nvSpPr>
        <p:spPr>
          <a:xfrm>
            <a:off x="7589520" y="2148840"/>
            <a:ext cx="3959352" cy="1828800"/>
          </a:xfrm>
          <a:prstGeom prst="rect">
            <a:avLst/>
          </a:prstGeom>
          <a:noFill/>
          <a:ln/>
        </p:spPr>
        <p:txBody>
          <a:bodyPr wrap="square" lIns="0" tIns="0" rIns="0" bIns="0" rtlCol="0" anchor="ctr"/>
          <a:lstStyle/>
          <a:p>
            <a:pPr marL="342900" indent="-342900">
              <a:spcAft>
                <a:spcPts val="600"/>
              </a:spcAft>
              <a:buSzPct val="100000"/>
              <a:buChar char="•"/>
            </a:pPr>
            <a:r>
              <a:rPr lang="en-US" sz="1400" dirty="0">
                <a:solidFill>
                  <a:srgbClr val="1F2933"/>
                </a:solidFill>
                <a:latin typeface="Calibri" pitchFamily="34" charset="0"/>
                <a:ea typeface="Calibri" pitchFamily="34" charset="-122"/>
                <a:cs typeface="Calibri" pitchFamily="34" charset="-120"/>
              </a:rPr>
              <a:t>Parameter sweeps</a:t>
            </a:r>
            <a:endParaRPr lang="en-US" sz="1400" dirty="0"/>
          </a:p>
          <a:p>
            <a:pPr marL="342900" indent="-342900">
              <a:spcAft>
                <a:spcPts val="600"/>
              </a:spcAft>
              <a:buSzPct val="100000"/>
              <a:buChar char="•"/>
            </a:pPr>
            <a:r>
              <a:rPr lang="en-US" sz="1400" dirty="0">
                <a:solidFill>
                  <a:srgbClr val="1F2933"/>
                </a:solidFill>
                <a:latin typeface="Calibri" pitchFamily="34" charset="0"/>
                <a:ea typeface="Calibri" pitchFamily="34" charset="-122"/>
                <a:cs typeface="Calibri" pitchFamily="34" charset="-120"/>
              </a:rPr>
              <a:t>Monte Carlo methods</a:t>
            </a:r>
            <a:endParaRPr lang="en-US" sz="1400" dirty="0"/>
          </a:p>
          <a:p>
            <a:pPr marL="342900" indent="-342900">
              <a:spcAft>
                <a:spcPts val="600"/>
              </a:spcAft>
              <a:buSzPct val="100000"/>
              <a:buChar char="•"/>
            </a:pPr>
            <a:r>
              <a:rPr lang="en-US" sz="1400" dirty="0">
                <a:solidFill>
                  <a:srgbClr val="1F2933"/>
                </a:solidFill>
                <a:latin typeface="Calibri" pitchFamily="34" charset="0"/>
                <a:ea typeface="Calibri" pitchFamily="34" charset="-122"/>
                <a:cs typeface="Calibri" pitchFamily="34" charset="-120"/>
              </a:rPr>
              <a:t>Bioinformatics read-mapping</a:t>
            </a:r>
            <a:endParaRPr lang="en-US" sz="1400" dirty="0"/>
          </a:p>
          <a:p>
            <a:pPr marL="342900" indent="-342900">
              <a:spcAft>
                <a:spcPts val="600"/>
              </a:spcAft>
              <a:buSzPct val="100000"/>
              <a:buChar char="•"/>
            </a:pPr>
            <a:r>
              <a:rPr lang="en-US" sz="1400" dirty="0">
                <a:solidFill>
                  <a:srgbClr val="1F2933"/>
                </a:solidFill>
                <a:latin typeface="Calibri" pitchFamily="34" charset="0"/>
                <a:ea typeface="Calibri" pitchFamily="34" charset="-122"/>
                <a:cs typeface="Calibri" pitchFamily="34" charset="-120"/>
              </a:rPr>
              <a:t>Image / MRI / GIS analysis</a:t>
            </a:r>
            <a:endParaRPr lang="en-US" sz="1400" dirty="0"/>
          </a:p>
          <a:p>
            <a:pPr marL="342900" indent="-342900">
              <a:spcAft>
                <a:spcPts val="600"/>
              </a:spcAft>
              <a:buSzPct val="100000"/>
              <a:buChar char="•"/>
            </a:pPr>
            <a:r>
              <a:rPr lang="en-US" sz="1400" dirty="0">
                <a:solidFill>
                  <a:srgbClr val="1F2933"/>
                </a:solidFill>
                <a:latin typeface="Calibri" pitchFamily="34" charset="0"/>
                <a:ea typeface="Calibri" pitchFamily="34" charset="-122"/>
                <a:cs typeface="Calibri" pitchFamily="34" charset="-120"/>
              </a:rPr>
              <a:t>ML training across params or data subsets</a:t>
            </a:r>
            <a:endParaRPr lang="en-US" sz="1400" dirty="0"/>
          </a:p>
        </p:txBody>
      </p:sp>
      <p:sp>
        <p:nvSpPr>
          <p:cNvPr id="50" name="Shape 48"/>
          <p:cNvSpPr/>
          <p:nvPr/>
        </p:nvSpPr>
        <p:spPr>
          <a:xfrm>
            <a:off x="640080" y="5074920"/>
            <a:ext cx="10908792" cy="777240"/>
          </a:xfrm>
          <a:prstGeom prst="rect">
            <a:avLst/>
          </a:prstGeom>
          <a:solidFill>
            <a:srgbClr val="E7EDF2"/>
          </a:solidFill>
          <a:ln/>
        </p:spPr>
        <p:txBody>
          <a:bodyPr/>
          <a:lstStyle/>
          <a:p>
            <a:endParaRPr lang="en-US"/>
          </a:p>
        </p:txBody>
      </p:sp>
      <p:sp>
        <p:nvSpPr>
          <p:cNvPr id="51" name="Text 49"/>
          <p:cNvSpPr/>
          <p:nvPr/>
        </p:nvSpPr>
        <p:spPr>
          <a:xfrm>
            <a:off x="914400" y="5074920"/>
            <a:ext cx="10360152" cy="777240"/>
          </a:xfrm>
          <a:prstGeom prst="rect">
            <a:avLst/>
          </a:prstGeom>
          <a:noFill/>
          <a:ln/>
        </p:spPr>
        <p:txBody>
          <a:bodyPr wrap="square" lIns="0" tIns="0" rIns="0" bIns="0" rtlCol="0" anchor="ctr"/>
          <a:lstStyle/>
          <a:p>
            <a:pPr marL="0" indent="0">
              <a:lnSpc>
                <a:spcPct val="105000"/>
              </a:lnSpc>
              <a:buNone/>
            </a:pPr>
            <a:r>
              <a:rPr lang="en-US" b="1" dirty="0">
                <a:solidFill>
                  <a:srgbClr val="2C4A63"/>
                </a:solidFill>
                <a:latin typeface="Calibri" pitchFamily="34" charset="0"/>
                <a:ea typeface="Calibri" pitchFamily="34" charset="-122"/>
                <a:cs typeface="Calibri" pitchFamily="34" charset="-120"/>
              </a:rPr>
              <a:t>The historic myth:  </a:t>
            </a:r>
            <a:r>
              <a:rPr lang="en-US" dirty="0">
                <a:solidFill>
                  <a:srgbClr val="1F2933"/>
                </a:solidFill>
                <a:latin typeface="Calibri" pitchFamily="34" charset="0"/>
                <a:ea typeface="Calibri" pitchFamily="34" charset="-122"/>
                <a:cs typeface="Calibri" pitchFamily="34" charset="-120"/>
              </a:rPr>
              <a:t>“only for huge batches of independent tasks.” True, but it can also run a single task. The message should shift from “millions of tasks” to “one task, a million times.” A subtle, but perhaps meaningful, difference for smaller institutions.</a:t>
            </a:r>
            <a:endParaRPr lang="en-US" dirty="0"/>
          </a:p>
        </p:txBody>
      </p:sp>
      <p:sp>
        <p:nvSpPr>
          <p:cNvPr id="53" name="Text 51"/>
          <p:cNvSpPr/>
          <p:nvPr/>
        </p:nvSpPr>
        <p:spPr>
          <a:xfrm>
            <a:off x="9262872" y="6437376"/>
            <a:ext cx="2286000" cy="274320"/>
          </a:xfrm>
          <a:prstGeom prst="rect">
            <a:avLst/>
          </a:prstGeom>
          <a:noFill/>
          <a:ln/>
        </p:spPr>
        <p:txBody>
          <a:bodyPr wrap="square" lIns="0" tIns="0" rIns="0" bIns="0" rtlCol="0" anchor="ctr"/>
          <a:lstStyle/>
          <a:p>
            <a:pPr marL="0" indent="0" algn="r">
              <a:buNone/>
            </a:pPr>
            <a:r>
              <a:rPr lang="en-US" sz="900" dirty="0">
                <a:solidFill>
                  <a:srgbClr val="5A6B7B"/>
                </a:solidFill>
                <a:latin typeface="Calibri" pitchFamily="34" charset="0"/>
                <a:ea typeface="Calibri" pitchFamily="34" charset="-122"/>
                <a:cs typeface="Calibri" pitchFamily="34" charset="-120"/>
              </a:rPr>
              <a:t>HTC26  ·  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4F6F8"/>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274320"/>
          </a:xfrm>
          <a:prstGeom prst="rect">
            <a:avLst/>
          </a:prstGeom>
          <a:noFill/>
          <a:ln/>
        </p:spPr>
        <p:txBody>
          <a:bodyPr wrap="square" lIns="0" tIns="0" rIns="0" bIns="0" rtlCol="0" anchor="ctr"/>
          <a:lstStyle/>
          <a:p>
            <a:pPr marL="0" indent="0">
              <a:buNone/>
            </a:pPr>
            <a:r>
              <a:rPr lang="en-US" sz="1200" b="1" kern="0" spc="300" dirty="0">
                <a:solidFill>
                  <a:srgbClr val="2A9D8F"/>
                </a:solidFill>
                <a:latin typeface="Calibri" pitchFamily="34" charset="0"/>
                <a:ea typeface="Calibri" pitchFamily="34" charset="-122"/>
                <a:cs typeface="Calibri" pitchFamily="34" charset="-120"/>
              </a:rPr>
              <a:t>WHY IT FITS A SMALL SHOP</a:t>
            </a:r>
            <a:endParaRPr lang="en-US" sz="1200" dirty="0"/>
          </a:p>
        </p:txBody>
      </p:sp>
      <p:sp>
        <p:nvSpPr>
          <p:cNvPr id="3" name="Text 1"/>
          <p:cNvSpPr/>
          <p:nvPr/>
        </p:nvSpPr>
        <p:spPr>
          <a:xfrm>
            <a:off x="640080" y="658368"/>
            <a:ext cx="10908792" cy="777240"/>
          </a:xfrm>
          <a:prstGeom prst="rect">
            <a:avLst/>
          </a:prstGeom>
          <a:noFill/>
          <a:ln/>
        </p:spPr>
        <p:txBody>
          <a:bodyPr wrap="square" lIns="0" tIns="0" rIns="0" bIns="0" rtlCol="0" anchor="ctr"/>
          <a:lstStyle/>
          <a:p>
            <a:pPr marL="0" indent="0">
              <a:buNone/>
            </a:pPr>
            <a:r>
              <a:rPr lang="en-US" sz="2900" b="1" dirty="0">
                <a:solidFill>
                  <a:srgbClr val="1F2933"/>
                </a:solidFill>
                <a:latin typeface="Georgia" pitchFamily="34" charset="0"/>
                <a:ea typeface="Georgia" pitchFamily="34" charset="-122"/>
                <a:cs typeface="Georgia" pitchFamily="34" charset="-120"/>
              </a:rPr>
              <a:t>The lowest-barrier national on-ramp</a:t>
            </a:r>
            <a:endParaRPr lang="en-US" sz="2900" dirty="0"/>
          </a:p>
        </p:txBody>
      </p:sp>
      <p:sp>
        <p:nvSpPr>
          <p:cNvPr id="4" name="Shape 2"/>
          <p:cNvSpPr/>
          <p:nvPr/>
        </p:nvSpPr>
        <p:spPr>
          <a:xfrm>
            <a:off x="640080" y="1828800"/>
            <a:ext cx="5271516" cy="178308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5" name="Shape 3"/>
          <p:cNvSpPr/>
          <p:nvPr/>
        </p:nvSpPr>
        <p:spPr>
          <a:xfrm>
            <a:off x="640080" y="1828800"/>
            <a:ext cx="64008" cy="1783080"/>
          </a:xfrm>
          <a:prstGeom prst="rect">
            <a:avLst/>
          </a:prstGeom>
          <a:solidFill>
            <a:srgbClr val="2A9D8F"/>
          </a:solidFill>
          <a:ln/>
        </p:spPr>
        <p:txBody>
          <a:bodyPr/>
          <a:lstStyle/>
          <a:p>
            <a:endParaRPr lang="en-US"/>
          </a:p>
        </p:txBody>
      </p:sp>
      <p:sp>
        <p:nvSpPr>
          <p:cNvPr id="6" name="Text 4"/>
          <p:cNvSpPr/>
          <p:nvPr/>
        </p:nvSpPr>
        <p:spPr>
          <a:xfrm>
            <a:off x="841248" y="1993392"/>
            <a:ext cx="4905756"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No allocation request</a:t>
            </a:r>
            <a:endParaRPr lang="en-US" sz="1500" dirty="0"/>
          </a:p>
        </p:txBody>
      </p:sp>
      <p:sp>
        <p:nvSpPr>
          <p:cNvPr id="7" name="Text 5"/>
          <p:cNvSpPr/>
          <p:nvPr/>
        </p:nvSpPr>
        <p:spPr>
          <a:xfrm>
            <a:off x="841248" y="2359152"/>
            <a:ext cx="4905756" cy="1143000"/>
          </a:xfrm>
          <a:prstGeom prst="rect">
            <a:avLst/>
          </a:prstGeom>
          <a:noFill/>
          <a:ln/>
        </p:spPr>
        <p:txBody>
          <a:bodyPr wrap="square" lIns="0" tIns="0" rIns="0" bIns="0" rtlCol="0" anchor="t"/>
          <a:lstStyle/>
          <a:p>
            <a:pPr marL="0" indent="0">
              <a:lnSpc>
                <a:spcPct val="104000"/>
              </a:lnSpc>
              <a:buNone/>
            </a:pPr>
            <a:r>
              <a:rPr lang="en-US" sz="1400" dirty="0">
                <a:solidFill>
                  <a:srgbClr val="1F2933"/>
                </a:solidFill>
                <a:latin typeface="Calibri" pitchFamily="34" charset="0"/>
                <a:ea typeface="Calibri" pitchFamily="34" charset="-122"/>
                <a:cs typeface="Calibri" pitchFamily="34" charset="-120"/>
              </a:rPr>
              <a:t>Unlike ACCESS-style resources, there's no proposal to write, shortening time-to-productivity (even if only in perception).</a:t>
            </a:r>
            <a:endParaRPr lang="en-US" sz="1400" dirty="0"/>
          </a:p>
        </p:txBody>
      </p:sp>
      <p:sp>
        <p:nvSpPr>
          <p:cNvPr id="8" name="Shape 6"/>
          <p:cNvSpPr/>
          <p:nvPr/>
        </p:nvSpPr>
        <p:spPr>
          <a:xfrm>
            <a:off x="6277356" y="1828800"/>
            <a:ext cx="5271516" cy="178308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9" name="Shape 7"/>
          <p:cNvSpPr/>
          <p:nvPr/>
        </p:nvSpPr>
        <p:spPr>
          <a:xfrm>
            <a:off x="6277356" y="1828800"/>
            <a:ext cx="64008" cy="1783080"/>
          </a:xfrm>
          <a:prstGeom prst="rect">
            <a:avLst/>
          </a:prstGeom>
          <a:solidFill>
            <a:srgbClr val="2A9D8F"/>
          </a:solidFill>
          <a:ln/>
        </p:spPr>
        <p:txBody>
          <a:bodyPr/>
          <a:lstStyle/>
          <a:p>
            <a:endParaRPr lang="en-US"/>
          </a:p>
        </p:txBody>
      </p:sp>
      <p:sp>
        <p:nvSpPr>
          <p:cNvPr id="10" name="Text 8"/>
          <p:cNvSpPr/>
          <p:nvPr/>
        </p:nvSpPr>
        <p:spPr>
          <a:xfrm>
            <a:off x="6478524" y="1993392"/>
            <a:ext cx="4905756"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Free at the point of use</a:t>
            </a:r>
            <a:endParaRPr lang="en-US" sz="1500" dirty="0"/>
          </a:p>
        </p:txBody>
      </p:sp>
      <p:sp>
        <p:nvSpPr>
          <p:cNvPr id="11" name="Text 9"/>
          <p:cNvSpPr/>
          <p:nvPr/>
        </p:nvSpPr>
        <p:spPr>
          <a:xfrm>
            <a:off x="6478524" y="2359152"/>
            <a:ext cx="4905756" cy="1143000"/>
          </a:xfrm>
          <a:prstGeom prst="rect">
            <a:avLst/>
          </a:prstGeom>
          <a:noFill/>
          <a:ln/>
        </p:spPr>
        <p:txBody>
          <a:bodyPr wrap="square" lIns="0" tIns="0" rIns="0" bIns="0" rtlCol="0" anchor="t"/>
          <a:lstStyle/>
          <a:p>
            <a:pPr marL="0" indent="0">
              <a:lnSpc>
                <a:spcPct val="104000"/>
              </a:lnSpc>
              <a:buNone/>
            </a:pPr>
            <a:r>
              <a:rPr lang="en-US" sz="1400" dirty="0">
                <a:solidFill>
                  <a:srgbClr val="1F2933"/>
                </a:solidFill>
                <a:latin typeface="Calibri" pitchFamily="34" charset="0"/>
                <a:ea typeface="Calibri" pitchFamily="34" charset="-122"/>
                <a:cs typeface="Calibri" pitchFamily="34" charset="-120"/>
              </a:rPr>
              <a:t>No capital outlay, no charge-backs, no cloud bill to absorb.</a:t>
            </a:r>
            <a:endParaRPr lang="en-US" sz="1400" dirty="0"/>
          </a:p>
        </p:txBody>
      </p:sp>
      <p:sp>
        <p:nvSpPr>
          <p:cNvPr id="12" name="Shape 10"/>
          <p:cNvSpPr/>
          <p:nvPr/>
        </p:nvSpPr>
        <p:spPr>
          <a:xfrm>
            <a:off x="640080" y="3931920"/>
            <a:ext cx="5271516" cy="178308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13" name="Shape 11"/>
          <p:cNvSpPr/>
          <p:nvPr/>
        </p:nvSpPr>
        <p:spPr>
          <a:xfrm>
            <a:off x="640080" y="3931920"/>
            <a:ext cx="64008" cy="1783080"/>
          </a:xfrm>
          <a:prstGeom prst="rect">
            <a:avLst/>
          </a:prstGeom>
          <a:solidFill>
            <a:srgbClr val="2A9D8F"/>
          </a:solidFill>
          <a:ln/>
        </p:spPr>
        <p:txBody>
          <a:bodyPr/>
          <a:lstStyle/>
          <a:p>
            <a:endParaRPr lang="en-US"/>
          </a:p>
        </p:txBody>
      </p:sp>
      <p:sp>
        <p:nvSpPr>
          <p:cNvPr id="14" name="Text 12"/>
          <p:cNvSpPr/>
          <p:nvPr/>
        </p:nvSpPr>
        <p:spPr>
          <a:xfrm>
            <a:off x="841248" y="4096512"/>
            <a:ext cx="4905756"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No hardware to own</a:t>
            </a:r>
            <a:endParaRPr lang="en-US" sz="1500" dirty="0"/>
          </a:p>
        </p:txBody>
      </p:sp>
      <p:sp>
        <p:nvSpPr>
          <p:cNvPr id="15" name="Text 13"/>
          <p:cNvSpPr/>
          <p:nvPr/>
        </p:nvSpPr>
        <p:spPr>
          <a:xfrm>
            <a:off x="841248" y="4462272"/>
            <a:ext cx="4905756" cy="1143000"/>
          </a:xfrm>
          <a:prstGeom prst="rect">
            <a:avLst/>
          </a:prstGeom>
          <a:noFill/>
          <a:ln/>
        </p:spPr>
        <p:txBody>
          <a:bodyPr wrap="square" lIns="0" tIns="0" rIns="0" bIns="0" rtlCol="0" anchor="t"/>
          <a:lstStyle/>
          <a:p>
            <a:pPr marL="0" indent="0">
              <a:lnSpc>
                <a:spcPct val="104000"/>
              </a:lnSpc>
              <a:buNone/>
            </a:pPr>
            <a:r>
              <a:rPr lang="en-US" sz="1400" dirty="0">
                <a:solidFill>
                  <a:srgbClr val="1F2933"/>
                </a:solidFill>
                <a:latin typeface="Calibri" pitchFamily="34" charset="0"/>
                <a:ea typeface="Calibri" pitchFamily="34" charset="-122"/>
                <a:cs typeface="Calibri" pitchFamily="34" charset="-120"/>
              </a:rPr>
              <a:t>Nothing to house, power, cool, or refresh: capacity scales with demand, not budget.</a:t>
            </a:r>
            <a:endParaRPr lang="en-US" sz="1400" dirty="0"/>
          </a:p>
        </p:txBody>
      </p:sp>
      <p:sp>
        <p:nvSpPr>
          <p:cNvPr id="16" name="Shape 14"/>
          <p:cNvSpPr/>
          <p:nvPr/>
        </p:nvSpPr>
        <p:spPr>
          <a:xfrm>
            <a:off x="6277356" y="3931920"/>
            <a:ext cx="5271516" cy="178308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17" name="Shape 15"/>
          <p:cNvSpPr/>
          <p:nvPr/>
        </p:nvSpPr>
        <p:spPr>
          <a:xfrm>
            <a:off x="6277356" y="3931920"/>
            <a:ext cx="64008" cy="1783080"/>
          </a:xfrm>
          <a:prstGeom prst="rect">
            <a:avLst/>
          </a:prstGeom>
          <a:solidFill>
            <a:srgbClr val="2A9D8F"/>
          </a:solidFill>
          <a:ln/>
        </p:spPr>
        <p:txBody>
          <a:bodyPr/>
          <a:lstStyle/>
          <a:p>
            <a:endParaRPr lang="en-US"/>
          </a:p>
        </p:txBody>
      </p:sp>
      <p:sp>
        <p:nvSpPr>
          <p:cNvPr id="18" name="Text 16"/>
          <p:cNvSpPr/>
          <p:nvPr/>
        </p:nvSpPr>
        <p:spPr>
          <a:xfrm>
            <a:off x="6478524" y="4096512"/>
            <a:ext cx="4905756"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The best first national resource</a:t>
            </a:r>
            <a:endParaRPr lang="en-US" sz="1500" dirty="0"/>
          </a:p>
        </p:txBody>
      </p:sp>
      <p:sp>
        <p:nvSpPr>
          <p:cNvPr id="19" name="Text 17"/>
          <p:cNvSpPr/>
          <p:nvPr/>
        </p:nvSpPr>
        <p:spPr>
          <a:xfrm>
            <a:off x="6478524" y="4462272"/>
            <a:ext cx="4905756" cy="1143000"/>
          </a:xfrm>
          <a:prstGeom prst="rect">
            <a:avLst/>
          </a:prstGeom>
          <a:noFill/>
          <a:ln/>
        </p:spPr>
        <p:txBody>
          <a:bodyPr wrap="square" lIns="0" tIns="0" rIns="0" bIns="0" rtlCol="0" anchor="t"/>
          <a:lstStyle/>
          <a:p>
            <a:pPr marL="0" indent="0">
              <a:lnSpc>
                <a:spcPct val="104000"/>
              </a:lnSpc>
              <a:buNone/>
            </a:pPr>
            <a:r>
              <a:rPr lang="en-US" sz="1400" dirty="0">
                <a:solidFill>
                  <a:srgbClr val="1F2933"/>
                </a:solidFill>
                <a:latin typeface="Calibri" pitchFamily="34" charset="0"/>
                <a:ea typeface="Calibri" pitchFamily="34" charset="-122"/>
                <a:cs typeface="Calibri" pitchFamily="34" charset="-120"/>
              </a:rPr>
              <a:t>The gentlest learning curve makes it a natural first step into national cyberinfrastructure.</a:t>
            </a:r>
            <a:endParaRPr lang="en-US" sz="1400" dirty="0"/>
          </a:p>
        </p:txBody>
      </p:sp>
      <p:sp>
        <p:nvSpPr>
          <p:cNvPr id="21" name="Text 19"/>
          <p:cNvSpPr/>
          <p:nvPr/>
        </p:nvSpPr>
        <p:spPr>
          <a:xfrm>
            <a:off x="9262872" y="6437376"/>
            <a:ext cx="2286000" cy="274320"/>
          </a:xfrm>
          <a:prstGeom prst="rect">
            <a:avLst/>
          </a:prstGeom>
          <a:noFill/>
          <a:ln/>
        </p:spPr>
        <p:txBody>
          <a:bodyPr wrap="square" lIns="0" tIns="0" rIns="0" bIns="0" rtlCol="0" anchor="ctr"/>
          <a:lstStyle/>
          <a:p>
            <a:pPr marL="0" indent="0" algn="r">
              <a:buNone/>
            </a:pPr>
            <a:r>
              <a:rPr lang="en-US" sz="900" dirty="0">
                <a:solidFill>
                  <a:srgbClr val="5A6B7B"/>
                </a:solidFill>
                <a:latin typeface="Calibri" pitchFamily="34" charset="0"/>
                <a:ea typeface="Calibri" pitchFamily="34" charset="-122"/>
                <a:cs typeface="Calibri" pitchFamily="34" charset="-120"/>
              </a:rPr>
              <a:t>HTC26  ·  14</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4F6F8"/>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274320"/>
          </a:xfrm>
          <a:prstGeom prst="rect">
            <a:avLst/>
          </a:prstGeom>
          <a:noFill/>
          <a:ln/>
        </p:spPr>
        <p:txBody>
          <a:bodyPr wrap="square" lIns="0" tIns="0" rIns="0" bIns="0" rtlCol="0" anchor="ctr"/>
          <a:lstStyle/>
          <a:p>
            <a:pPr marL="0" indent="0">
              <a:buNone/>
            </a:pPr>
            <a:r>
              <a:rPr lang="en-US" sz="1200" b="1" kern="0" spc="300" dirty="0">
                <a:solidFill>
                  <a:srgbClr val="2A9D8F"/>
                </a:solidFill>
                <a:latin typeface="Calibri" pitchFamily="34" charset="0"/>
                <a:ea typeface="Calibri" pitchFamily="34" charset="-122"/>
                <a:cs typeface="Calibri" pitchFamily="34" charset="-120"/>
              </a:rPr>
              <a:t>BEING HONEST</a:t>
            </a:r>
            <a:endParaRPr lang="en-US" sz="1200" dirty="0"/>
          </a:p>
        </p:txBody>
      </p:sp>
      <p:sp>
        <p:nvSpPr>
          <p:cNvPr id="3" name="Text 1"/>
          <p:cNvSpPr/>
          <p:nvPr/>
        </p:nvSpPr>
        <p:spPr>
          <a:xfrm>
            <a:off x="640080" y="658368"/>
            <a:ext cx="10908792" cy="777240"/>
          </a:xfrm>
          <a:prstGeom prst="rect">
            <a:avLst/>
          </a:prstGeom>
          <a:noFill/>
          <a:ln/>
        </p:spPr>
        <p:txBody>
          <a:bodyPr wrap="square" lIns="0" tIns="0" rIns="0" bIns="0" rtlCol="0" anchor="ctr"/>
          <a:lstStyle/>
          <a:p>
            <a:pPr marL="0" indent="0">
              <a:buNone/>
            </a:pPr>
            <a:r>
              <a:rPr lang="en-US" sz="2900" b="1" dirty="0">
                <a:solidFill>
                  <a:srgbClr val="1F2933"/>
                </a:solidFill>
                <a:latin typeface="Georgia" pitchFamily="34" charset="0"/>
                <a:ea typeface="Georgia" pitchFamily="34" charset="-122"/>
                <a:cs typeface="Georgia" pitchFamily="34" charset="-120"/>
              </a:rPr>
              <a:t>Barriers that actually limit adoption</a:t>
            </a:r>
            <a:endParaRPr lang="en-US" sz="2900" dirty="0"/>
          </a:p>
        </p:txBody>
      </p:sp>
      <p:sp>
        <p:nvSpPr>
          <p:cNvPr id="4" name="Shape 2"/>
          <p:cNvSpPr/>
          <p:nvPr/>
        </p:nvSpPr>
        <p:spPr>
          <a:xfrm>
            <a:off x="640080" y="1828800"/>
            <a:ext cx="5271516" cy="178308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5" name="Shape 3"/>
          <p:cNvSpPr/>
          <p:nvPr/>
        </p:nvSpPr>
        <p:spPr>
          <a:xfrm>
            <a:off x="640080" y="1828800"/>
            <a:ext cx="64008" cy="1783080"/>
          </a:xfrm>
          <a:prstGeom prst="rect">
            <a:avLst/>
          </a:prstGeom>
          <a:solidFill>
            <a:srgbClr val="2C4A63"/>
          </a:solidFill>
          <a:ln/>
        </p:spPr>
        <p:txBody>
          <a:bodyPr/>
          <a:lstStyle/>
          <a:p>
            <a:endParaRPr lang="en-US"/>
          </a:p>
        </p:txBody>
      </p:sp>
      <p:sp>
        <p:nvSpPr>
          <p:cNvPr id="6" name="Text 4"/>
          <p:cNvSpPr/>
          <p:nvPr/>
        </p:nvSpPr>
        <p:spPr>
          <a:xfrm>
            <a:off x="841248" y="1993392"/>
            <a:ext cx="4905756"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Containers are a wall</a:t>
            </a:r>
            <a:endParaRPr lang="en-US" sz="1500" dirty="0"/>
          </a:p>
        </p:txBody>
      </p:sp>
      <p:sp>
        <p:nvSpPr>
          <p:cNvPr id="7" name="Text 5"/>
          <p:cNvSpPr/>
          <p:nvPr/>
        </p:nvSpPr>
        <p:spPr>
          <a:xfrm>
            <a:off x="841248" y="2359152"/>
            <a:ext cx="4905756" cy="1143000"/>
          </a:xfrm>
          <a:prstGeom prst="rect">
            <a:avLst/>
          </a:prstGeom>
          <a:noFill/>
          <a:ln/>
        </p:spPr>
        <p:txBody>
          <a:bodyPr wrap="square" lIns="0" tIns="0" rIns="0" bIns="0" rtlCol="0" anchor="t"/>
          <a:lstStyle/>
          <a:p>
            <a:pPr marL="0" indent="0">
              <a:lnSpc>
                <a:spcPct val="104000"/>
              </a:lnSpc>
              <a:buNone/>
            </a:pPr>
            <a:r>
              <a:rPr lang="en-US" sz="1400" dirty="0">
                <a:solidFill>
                  <a:srgbClr val="1F2933"/>
                </a:solidFill>
                <a:latin typeface="Calibri" pitchFamily="34" charset="0"/>
                <a:ea typeface="Calibri" pitchFamily="34" charset="-122"/>
                <a:cs typeface="Calibri" pitchFamily="34" charset="-120"/>
              </a:rPr>
              <a:t>Perhaps the biggest OSPool-specific blocker. Researchers and facilitators need far simpler guidance for building and using containers.</a:t>
            </a:r>
            <a:endParaRPr lang="en-US" sz="1400" dirty="0"/>
          </a:p>
        </p:txBody>
      </p:sp>
      <p:sp>
        <p:nvSpPr>
          <p:cNvPr id="8" name="Shape 6"/>
          <p:cNvSpPr/>
          <p:nvPr/>
        </p:nvSpPr>
        <p:spPr>
          <a:xfrm>
            <a:off x="6277356" y="1828800"/>
            <a:ext cx="5271516" cy="178308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9" name="Shape 7"/>
          <p:cNvSpPr/>
          <p:nvPr/>
        </p:nvSpPr>
        <p:spPr>
          <a:xfrm>
            <a:off x="6277356" y="1828800"/>
            <a:ext cx="64008" cy="1783080"/>
          </a:xfrm>
          <a:prstGeom prst="rect">
            <a:avLst/>
          </a:prstGeom>
          <a:solidFill>
            <a:srgbClr val="2C4A63"/>
          </a:solidFill>
          <a:ln/>
        </p:spPr>
        <p:txBody>
          <a:bodyPr/>
          <a:lstStyle/>
          <a:p>
            <a:endParaRPr lang="en-US"/>
          </a:p>
        </p:txBody>
      </p:sp>
      <p:sp>
        <p:nvSpPr>
          <p:cNvPr id="10" name="Text 8"/>
          <p:cNvSpPr/>
          <p:nvPr/>
        </p:nvSpPr>
        <p:spPr>
          <a:xfrm>
            <a:off x="6478524" y="1993392"/>
            <a:ext cx="4905756"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Proprietary software gaps</a:t>
            </a:r>
            <a:endParaRPr lang="en-US" sz="1500" dirty="0"/>
          </a:p>
        </p:txBody>
      </p:sp>
      <p:sp>
        <p:nvSpPr>
          <p:cNvPr id="11" name="Text 9"/>
          <p:cNvSpPr/>
          <p:nvPr/>
        </p:nvSpPr>
        <p:spPr>
          <a:xfrm>
            <a:off x="6478524" y="2359152"/>
            <a:ext cx="4905756" cy="1143000"/>
          </a:xfrm>
          <a:prstGeom prst="rect">
            <a:avLst/>
          </a:prstGeom>
          <a:noFill/>
          <a:ln/>
        </p:spPr>
        <p:txBody>
          <a:bodyPr wrap="square" lIns="0" tIns="0" rIns="0" bIns="0" rtlCol="0" anchor="t"/>
          <a:lstStyle/>
          <a:p>
            <a:pPr marL="0" indent="0">
              <a:lnSpc>
                <a:spcPct val="104000"/>
              </a:lnSpc>
              <a:buNone/>
            </a:pPr>
            <a:r>
              <a:rPr lang="en-US" sz="1400" dirty="0">
                <a:solidFill>
                  <a:srgbClr val="1F2933"/>
                </a:solidFill>
                <a:latin typeface="Calibri" pitchFamily="34" charset="0"/>
                <a:ea typeface="Calibri" pitchFamily="34" charset="-122"/>
                <a:cs typeface="Calibri" pitchFamily="34" charset="-120"/>
              </a:rPr>
              <a:t>Stata, Gaussian, MATLAB, Mathematica, etc., which can be the primary disciplinary tool, aren’t generally available.</a:t>
            </a:r>
            <a:endParaRPr lang="en-US" sz="1400" dirty="0"/>
          </a:p>
        </p:txBody>
      </p:sp>
      <p:sp>
        <p:nvSpPr>
          <p:cNvPr id="12" name="Shape 10"/>
          <p:cNvSpPr/>
          <p:nvPr/>
        </p:nvSpPr>
        <p:spPr>
          <a:xfrm>
            <a:off x="640080" y="3931920"/>
            <a:ext cx="5271516" cy="178308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13" name="Shape 11"/>
          <p:cNvSpPr/>
          <p:nvPr/>
        </p:nvSpPr>
        <p:spPr>
          <a:xfrm>
            <a:off x="640080" y="3931920"/>
            <a:ext cx="64008" cy="1783080"/>
          </a:xfrm>
          <a:prstGeom prst="rect">
            <a:avLst/>
          </a:prstGeom>
          <a:solidFill>
            <a:srgbClr val="2C4A63"/>
          </a:solidFill>
          <a:ln/>
        </p:spPr>
        <p:txBody>
          <a:bodyPr/>
          <a:lstStyle/>
          <a:p>
            <a:endParaRPr lang="en-US"/>
          </a:p>
        </p:txBody>
      </p:sp>
      <p:sp>
        <p:nvSpPr>
          <p:cNvPr id="14" name="Text 12"/>
          <p:cNvSpPr/>
          <p:nvPr/>
        </p:nvSpPr>
        <p:spPr>
          <a:xfrm>
            <a:off x="841248" y="4096512"/>
            <a:ext cx="4905756"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Not for every job</a:t>
            </a:r>
            <a:endParaRPr lang="en-US" sz="1500" dirty="0"/>
          </a:p>
        </p:txBody>
      </p:sp>
      <p:sp>
        <p:nvSpPr>
          <p:cNvPr id="15" name="Text 13"/>
          <p:cNvSpPr/>
          <p:nvPr/>
        </p:nvSpPr>
        <p:spPr>
          <a:xfrm>
            <a:off x="841248" y="4462272"/>
            <a:ext cx="4905756" cy="1143000"/>
          </a:xfrm>
          <a:prstGeom prst="rect">
            <a:avLst/>
          </a:prstGeom>
          <a:noFill/>
          <a:ln/>
        </p:spPr>
        <p:txBody>
          <a:bodyPr wrap="square" lIns="0" tIns="0" rIns="0" bIns="0" rtlCol="0" anchor="t"/>
          <a:lstStyle/>
          <a:p>
            <a:pPr marL="0" indent="0">
              <a:lnSpc>
                <a:spcPct val="104000"/>
              </a:lnSpc>
              <a:buNone/>
            </a:pPr>
            <a:r>
              <a:rPr lang="en-US" sz="1400" dirty="0">
                <a:solidFill>
                  <a:srgbClr val="1F2933"/>
                </a:solidFill>
                <a:latin typeface="Calibri" pitchFamily="34" charset="0"/>
                <a:ea typeface="Calibri" pitchFamily="34" charset="-122"/>
                <a:cs typeface="Calibri" pitchFamily="34" charset="-120"/>
              </a:rPr>
              <a:t>Node-spanning MPI and tightly-coupled, large-memory work aren't good candidates.</a:t>
            </a:r>
            <a:endParaRPr lang="en-US" sz="1400" dirty="0"/>
          </a:p>
        </p:txBody>
      </p:sp>
      <p:sp>
        <p:nvSpPr>
          <p:cNvPr id="16" name="Shape 14"/>
          <p:cNvSpPr/>
          <p:nvPr/>
        </p:nvSpPr>
        <p:spPr>
          <a:xfrm>
            <a:off x="6277356" y="3931920"/>
            <a:ext cx="5271516" cy="178308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17" name="Shape 15"/>
          <p:cNvSpPr/>
          <p:nvPr/>
        </p:nvSpPr>
        <p:spPr>
          <a:xfrm>
            <a:off x="6277356" y="3931920"/>
            <a:ext cx="64008" cy="1783080"/>
          </a:xfrm>
          <a:prstGeom prst="rect">
            <a:avLst/>
          </a:prstGeom>
          <a:solidFill>
            <a:srgbClr val="2C4A63"/>
          </a:solidFill>
          <a:ln/>
        </p:spPr>
        <p:txBody>
          <a:bodyPr/>
          <a:lstStyle/>
          <a:p>
            <a:endParaRPr lang="en-US"/>
          </a:p>
        </p:txBody>
      </p:sp>
      <p:sp>
        <p:nvSpPr>
          <p:cNvPr id="18" name="Text 16"/>
          <p:cNvSpPr/>
          <p:nvPr/>
        </p:nvSpPr>
        <p:spPr>
          <a:xfrm>
            <a:off x="6478524" y="4096512"/>
            <a:ext cx="4905756"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Researcher resistance &amp; risk</a:t>
            </a:r>
            <a:endParaRPr lang="en-US" sz="1500" dirty="0"/>
          </a:p>
        </p:txBody>
      </p:sp>
      <p:sp>
        <p:nvSpPr>
          <p:cNvPr id="19" name="Text 17"/>
          <p:cNvSpPr/>
          <p:nvPr/>
        </p:nvSpPr>
        <p:spPr>
          <a:xfrm>
            <a:off x="6478524" y="4462272"/>
            <a:ext cx="4905756" cy="1143000"/>
          </a:xfrm>
          <a:prstGeom prst="rect">
            <a:avLst/>
          </a:prstGeom>
          <a:noFill/>
          <a:ln/>
        </p:spPr>
        <p:txBody>
          <a:bodyPr wrap="square" lIns="0" tIns="0" rIns="0" bIns="0" rtlCol="0" anchor="t"/>
          <a:lstStyle/>
          <a:p>
            <a:pPr marL="0" indent="0">
              <a:lnSpc>
                <a:spcPct val="104000"/>
              </a:lnSpc>
              <a:buNone/>
            </a:pPr>
            <a:r>
              <a:rPr lang="en-US" sz="1400" dirty="0">
                <a:solidFill>
                  <a:srgbClr val="1F2933"/>
                </a:solidFill>
                <a:latin typeface="Calibri" pitchFamily="34" charset="0"/>
                <a:ea typeface="Calibri" pitchFamily="34" charset="-122"/>
                <a:cs typeface="Calibri" pitchFamily="34" charset="-120"/>
              </a:rPr>
              <a:t>Redesigning a workflow (for example, to implement checkpointing) risks productivity loss in a tiny research window, a trade many won't make.</a:t>
            </a:r>
            <a:endParaRPr lang="en-US" sz="1400" dirty="0"/>
          </a:p>
        </p:txBody>
      </p:sp>
      <p:sp>
        <p:nvSpPr>
          <p:cNvPr id="21" name="Text 19"/>
          <p:cNvSpPr/>
          <p:nvPr/>
        </p:nvSpPr>
        <p:spPr>
          <a:xfrm>
            <a:off x="9262872" y="6437376"/>
            <a:ext cx="2286000" cy="274320"/>
          </a:xfrm>
          <a:prstGeom prst="rect">
            <a:avLst/>
          </a:prstGeom>
          <a:noFill/>
          <a:ln/>
        </p:spPr>
        <p:txBody>
          <a:bodyPr wrap="square" lIns="0" tIns="0" rIns="0" bIns="0" rtlCol="0" anchor="ctr"/>
          <a:lstStyle/>
          <a:p>
            <a:pPr marL="0" indent="0" algn="r">
              <a:buNone/>
            </a:pPr>
            <a:r>
              <a:rPr lang="en-US" sz="900" dirty="0">
                <a:solidFill>
                  <a:srgbClr val="5A6B7B"/>
                </a:solidFill>
                <a:latin typeface="Calibri" pitchFamily="34" charset="0"/>
                <a:ea typeface="Calibri" pitchFamily="34" charset="-122"/>
                <a:cs typeface="Calibri" pitchFamily="34" charset="-120"/>
              </a:rPr>
              <a:t>HTC26  ·  15</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4F6F8"/>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274320"/>
          </a:xfrm>
          <a:prstGeom prst="rect">
            <a:avLst/>
          </a:prstGeom>
          <a:noFill/>
          <a:ln/>
        </p:spPr>
        <p:txBody>
          <a:bodyPr wrap="square" lIns="0" tIns="0" rIns="0" bIns="0" rtlCol="0" anchor="ctr"/>
          <a:lstStyle/>
          <a:p>
            <a:pPr marL="0" indent="0">
              <a:buNone/>
            </a:pPr>
            <a:r>
              <a:rPr lang="en-US" sz="1200" b="1" kern="0" spc="300" dirty="0">
                <a:solidFill>
                  <a:srgbClr val="2A9D8F"/>
                </a:solidFill>
                <a:latin typeface="Calibri" pitchFamily="34" charset="0"/>
                <a:ea typeface="Calibri" pitchFamily="34" charset="-122"/>
                <a:cs typeface="Calibri" pitchFamily="34" charset="-120"/>
              </a:rPr>
              <a:t>A COMPLEMENTARY ECOSYSTEM</a:t>
            </a:r>
            <a:endParaRPr lang="en-US" sz="1200" dirty="0"/>
          </a:p>
        </p:txBody>
      </p:sp>
      <p:sp>
        <p:nvSpPr>
          <p:cNvPr id="3" name="Text 1"/>
          <p:cNvSpPr/>
          <p:nvPr/>
        </p:nvSpPr>
        <p:spPr>
          <a:xfrm>
            <a:off x="640080" y="658368"/>
            <a:ext cx="10908792" cy="777240"/>
          </a:xfrm>
          <a:prstGeom prst="rect">
            <a:avLst/>
          </a:prstGeom>
          <a:noFill/>
          <a:ln/>
        </p:spPr>
        <p:txBody>
          <a:bodyPr wrap="square" lIns="0" tIns="0" rIns="0" bIns="0" rtlCol="0" anchor="ctr"/>
          <a:lstStyle/>
          <a:p>
            <a:pPr marL="0" indent="0">
              <a:buNone/>
            </a:pPr>
            <a:r>
              <a:rPr lang="en-US" sz="2900" b="1" dirty="0">
                <a:solidFill>
                  <a:srgbClr val="1F2933"/>
                </a:solidFill>
                <a:latin typeface="Georgia" pitchFamily="34" charset="0"/>
                <a:ea typeface="Georgia" pitchFamily="34" charset="-122"/>
                <a:cs typeface="Georgia" pitchFamily="34" charset="-120"/>
              </a:rPr>
              <a:t>Route the work by its shape</a:t>
            </a:r>
            <a:endParaRPr lang="en-US" sz="2900" dirty="0"/>
          </a:p>
        </p:txBody>
      </p:sp>
      <p:sp>
        <p:nvSpPr>
          <p:cNvPr id="4" name="Shape 2"/>
          <p:cNvSpPr/>
          <p:nvPr/>
        </p:nvSpPr>
        <p:spPr>
          <a:xfrm>
            <a:off x="640080" y="1828800"/>
            <a:ext cx="4754880" cy="914400"/>
          </a:xfrm>
          <a:prstGeom prst="rect">
            <a:avLst/>
          </a:prstGeom>
          <a:solidFill>
            <a:srgbClr val="FFFFFF"/>
          </a:solidFill>
          <a:ln w="12700">
            <a:solidFill>
              <a:srgbClr val="DCE3EA"/>
            </a:solidFill>
            <a:prstDash val="solid"/>
          </a:ln>
        </p:spPr>
        <p:txBody>
          <a:bodyPr/>
          <a:lstStyle/>
          <a:p>
            <a:endParaRPr lang="en-US"/>
          </a:p>
        </p:txBody>
      </p:sp>
      <p:sp>
        <p:nvSpPr>
          <p:cNvPr id="5" name="Text 3"/>
          <p:cNvSpPr/>
          <p:nvPr/>
        </p:nvSpPr>
        <p:spPr>
          <a:xfrm>
            <a:off x="868680" y="1828800"/>
            <a:ext cx="4297680" cy="914400"/>
          </a:xfrm>
          <a:prstGeom prst="rect">
            <a:avLst/>
          </a:prstGeom>
          <a:noFill/>
          <a:ln/>
        </p:spPr>
        <p:txBody>
          <a:bodyPr wrap="square" lIns="0" tIns="0" rIns="0" bIns="0" rtlCol="0" anchor="ctr"/>
          <a:lstStyle/>
          <a:p>
            <a:pPr marL="0" indent="0">
              <a:lnSpc>
                <a:spcPct val="100000"/>
              </a:lnSpc>
              <a:buNone/>
            </a:pPr>
            <a:r>
              <a:rPr lang="en-US" sz="1450" b="1" dirty="0">
                <a:solidFill>
                  <a:srgbClr val="1F2933"/>
                </a:solidFill>
                <a:latin typeface="Calibri" pitchFamily="34" charset="0"/>
                <a:ea typeface="Calibri" pitchFamily="34" charset="-122"/>
                <a:cs typeface="Calibri" pitchFamily="34" charset="-120"/>
              </a:rPr>
              <a:t>Coupled / large-memory / MPI</a:t>
            </a:r>
            <a:endParaRPr lang="en-US" sz="1450" dirty="0"/>
          </a:p>
        </p:txBody>
      </p:sp>
      <p:sp>
        <p:nvSpPr>
          <p:cNvPr id="6" name="Shape 4"/>
          <p:cNvSpPr/>
          <p:nvPr/>
        </p:nvSpPr>
        <p:spPr>
          <a:xfrm>
            <a:off x="5577840" y="2084832"/>
            <a:ext cx="502920" cy="402336"/>
          </a:xfrm>
          <a:prstGeom prst="chevron">
            <a:avLst/>
          </a:prstGeom>
          <a:solidFill>
            <a:srgbClr val="2A9D8F"/>
          </a:solidFill>
          <a:ln/>
        </p:spPr>
        <p:txBody>
          <a:bodyPr/>
          <a:lstStyle/>
          <a:p>
            <a:endParaRPr lang="en-US"/>
          </a:p>
        </p:txBody>
      </p:sp>
      <p:sp>
        <p:nvSpPr>
          <p:cNvPr id="7" name="Shape 5"/>
          <p:cNvSpPr/>
          <p:nvPr/>
        </p:nvSpPr>
        <p:spPr>
          <a:xfrm>
            <a:off x="6263640" y="1828800"/>
            <a:ext cx="5285232" cy="914400"/>
          </a:xfrm>
          <a:prstGeom prst="rect">
            <a:avLst/>
          </a:prstGeom>
          <a:solidFill>
            <a:srgbClr val="1B2A41"/>
          </a:solidFill>
          <a:ln/>
          <a:effectLst>
            <a:outerShdw blurRad="88900" dist="38100" dir="8100000" algn="bl" rotWithShape="0">
              <a:srgbClr val="000000">
                <a:alpha val="12000"/>
              </a:srgbClr>
            </a:outerShdw>
          </a:effectLst>
        </p:spPr>
        <p:txBody>
          <a:bodyPr/>
          <a:lstStyle/>
          <a:p>
            <a:endParaRPr lang="en-US"/>
          </a:p>
        </p:txBody>
      </p:sp>
      <p:sp>
        <p:nvSpPr>
          <p:cNvPr id="8" name="Text 6"/>
          <p:cNvSpPr/>
          <p:nvPr/>
        </p:nvSpPr>
        <p:spPr>
          <a:xfrm>
            <a:off x="6492240" y="1938528"/>
            <a:ext cx="4873752" cy="457200"/>
          </a:xfrm>
          <a:prstGeom prst="rect">
            <a:avLst/>
          </a:prstGeom>
          <a:noFill/>
          <a:ln/>
        </p:spPr>
        <p:txBody>
          <a:bodyPr wrap="square" lIns="0" tIns="0" rIns="0" bIns="0" rtlCol="0" anchor="ctr"/>
          <a:lstStyle/>
          <a:p>
            <a:pPr marL="0" indent="0">
              <a:buNone/>
            </a:pPr>
            <a:r>
              <a:rPr lang="en-US" sz="2000" b="1" dirty="0">
                <a:solidFill>
                  <a:srgbClr val="EAF0F5"/>
                </a:solidFill>
                <a:latin typeface="Georgia" pitchFamily="34" charset="0"/>
                <a:ea typeface="Georgia" pitchFamily="34" charset="-122"/>
                <a:cs typeface="Georgia" pitchFamily="34" charset="-120"/>
              </a:rPr>
              <a:t>ACCESS</a:t>
            </a:r>
            <a:endParaRPr lang="en-US" sz="2000" dirty="0"/>
          </a:p>
        </p:txBody>
      </p:sp>
      <p:sp>
        <p:nvSpPr>
          <p:cNvPr id="9" name="Text 7"/>
          <p:cNvSpPr/>
          <p:nvPr/>
        </p:nvSpPr>
        <p:spPr>
          <a:xfrm>
            <a:off x="6492240" y="2359152"/>
            <a:ext cx="4873752" cy="320040"/>
          </a:xfrm>
          <a:prstGeom prst="rect">
            <a:avLst/>
          </a:prstGeom>
          <a:noFill/>
          <a:ln/>
        </p:spPr>
        <p:txBody>
          <a:bodyPr wrap="square" lIns="0" tIns="0" rIns="0" bIns="0" rtlCol="0" anchor="ctr"/>
          <a:lstStyle/>
          <a:p>
            <a:pPr marL="0" indent="0">
              <a:buNone/>
            </a:pPr>
            <a:r>
              <a:rPr lang="en-US" sz="1200" dirty="0">
                <a:solidFill>
                  <a:srgbClr val="B7C4D2"/>
                </a:solidFill>
                <a:latin typeface="Calibri" pitchFamily="34" charset="0"/>
                <a:ea typeface="Calibri" pitchFamily="34" charset="-122"/>
                <a:cs typeface="Calibri" pitchFamily="34" charset="-120"/>
              </a:rPr>
              <a:t>Allocation-based HPC</a:t>
            </a:r>
            <a:endParaRPr lang="en-US" sz="1200" dirty="0"/>
          </a:p>
        </p:txBody>
      </p:sp>
      <p:sp>
        <p:nvSpPr>
          <p:cNvPr id="10" name="Shape 8"/>
          <p:cNvSpPr/>
          <p:nvPr/>
        </p:nvSpPr>
        <p:spPr>
          <a:xfrm>
            <a:off x="640080" y="2999232"/>
            <a:ext cx="4754880" cy="914400"/>
          </a:xfrm>
          <a:prstGeom prst="rect">
            <a:avLst/>
          </a:prstGeom>
          <a:solidFill>
            <a:srgbClr val="FFFFFF"/>
          </a:solidFill>
          <a:ln w="12700">
            <a:solidFill>
              <a:srgbClr val="DCE3EA"/>
            </a:solidFill>
            <a:prstDash val="solid"/>
          </a:ln>
        </p:spPr>
        <p:txBody>
          <a:bodyPr/>
          <a:lstStyle/>
          <a:p>
            <a:endParaRPr lang="en-US"/>
          </a:p>
        </p:txBody>
      </p:sp>
      <p:sp>
        <p:nvSpPr>
          <p:cNvPr id="11" name="Text 9"/>
          <p:cNvSpPr/>
          <p:nvPr/>
        </p:nvSpPr>
        <p:spPr>
          <a:xfrm>
            <a:off x="868680" y="2999232"/>
            <a:ext cx="4297680" cy="914400"/>
          </a:xfrm>
          <a:prstGeom prst="rect">
            <a:avLst/>
          </a:prstGeom>
          <a:noFill/>
          <a:ln/>
        </p:spPr>
        <p:txBody>
          <a:bodyPr wrap="square" lIns="0" tIns="0" rIns="0" bIns="0" rtlCol="0" anchor="ctr"/>
          <a:lstStyle/>
          <a:p>
            <a:pPr marL="0" indent="0">
              <a:lnSpc>
                <a:spcPct val="100000"/>
              </a:lnSpc>
              <a:buNone/>
            </a:pPr>
            <a:r>
              <a:rPr lang="en-US" sz="1450" b="1" dirty="0">
                <a:solidFill>
                  <a:srgbClr val="1F2933"/>
                </a:solidFill>
                <a:latin typeface="Calibri" pitchFamily="34" charset="0"/>
                <a:ea typeface="Calibri" pitchFamily="34" charset="-122"/>
                <a:cs typeface="Calibri" pitchFamily="34" charset="-120"/>
              </a:rPr>
              <a:t>AI / GPU experimentation</a:t>
            </a:r>
            <a:endParaRPr lang="en-US" sz="1450" dirty="0"/>
          </a:p>
        </p:txBody>
      </p:sp>
      <p:sp>
        <p:nvSpPr>
          <p:cNvPr id="12" name="Shape 10"/>
          <p:cNvSpPr/>
          <p:nvPr/>
        </p:nvSpPr>
        <p:spPr>
          <a:xfrm>
            <a:off x="5577840" y="3255264"/>
            <a:ext cx="502920" cy="402336"/>
          </a:xfrm>
          <a:prstGeom prst="chevron">
            <a:avLst/>
          </a:prstGeom>
          <a:solidFill>
            <a:srgbClr val="2A9D8F"/>
          </a:solidFill>
          <a:ln/>
        </p:spPr>
        <p:txBody>
          <a:bodyPr/>
          <a:lstStyle/>
          <a:p>
            <a:endParaRPr lang="en-US"/>
          </a:p>
        </p:txBody>
      </p:sp>
      <p:sp>
        <p:nvSpPr>
          <p:cNvPr id="13" name="Shape 11"/>
          <p:cNvSpPr/>
          <p:nvPr/>
        </p:nvSpPr>
        <p:spPr>
          <a:xfrm>
            <a:off x="6263640" y="2999232"/>
            <a:ext cx="5285232" cy="914400"/>
          </a:xfrm>
          <a:prstGeom prst="rect">
            <a:avLst/>
          </a:prstGeom>
          <a:solidFill>
            <a:srgbClr val="1B2A41"/>
          </a:solidFill>
          <a:ln/>
          <a:effectLst>
            <a:outerShdw blurRad="88900" dist="38100" dir="8100000" algn="bl" rotWithShape="0">
              <a:srgbClr val="000000">
                <a:alpha val="12000"/>
              </a:srgbClr>
            </a:outerShdw>
          </a:effectLst>
        </p:spPr>
        <p:txBody>
          <a:bodyPr/>
          <a:lstStyle/>
          <a:p>
            <a:endParaRPr lang="en-US"/>
          </a:p>
        </p:txBody>
      </p:sp>
      <p:sp>
        <p:nvSpPr>
          <p:cNvPr id="14" name="Text 12"/>
          <p:cNvSpPr/>
          <p:nvPr/>
        </p:nvSpPr>
        <p:spPr>
          <a:xfrm>
            <a:off x="6492240" y="3108960"/>
            <a:ext cx="4873752" cy="457200"/>
          </a:xfrm>
          <a:prstGeom prst="rect">
            <a:avLst/>
          </a:prstGeom>
          <a:noFill/>
          <a:ln/>
        </p:spPr>
        <p:txBody>
          <a:bodyPr wrap="square" lIns="0" tIns="0" rIns="0" bIns="0" rtlCol="0" anchor="ctr"/>
          <a:lstStyle/>
          <a:p>
            <a:pPr marL="0" indent="0">
              <a:buNone/>
            </a:pPr>
            <a:r>
              <a:rPr lang="en-US" sz="2000" b="1" dirty="0">
                <a:solidFill>
                  <a:srgbClr val="EAF0F5"/>
                </a:solidFill>
                <a:latin typeface="Georgia" pitchFamily="34" charset="0"/>
                <a:ea typeface="Georgia" pitchFamily="34" charset="-122"/>
                <a:cs typeface="Georgia" pitchFamily="34" charset="-120"/>
              </a:rPr>
              <a:t>NAIRR  ·  NRP</a:t>
            </a:r>
            <a:endParaRPr lang="en-US" sz="2000" dirty="0"/>
          </a:p>
        </p:txBody>
      </p:sp>
      <p:sp>
        <p:nvSpPr>
          <p:cNvPr id="15" name="Text 13"/>
          <p:cNvSpPr/>
          <p:nvPr/>
        </p:nvSpPr>
        <p:spPr>
          <a:xfrm>
            <a:off x="6492240" y="3529584"/>
            <a:ext cx="4873752" cy="320040"/>
          </a:xfrm>
          <a:prstGeom prst="rect">
            <a:avLst/>
          </a:prstGeom>
          <a:noFill/>
          <a:ln/>
        </p:spPr>
        <p:txBody>
          <a:bodyPr wrap="square" lIns="0" tIns="0" rIns="0" bIns="0" rtlCol="0" anchor="ctr"/>
          <a:lstStyle/>
          <a:p>
            <a:pPr marL="0" indent="0">
              <a:buNone/>
            </a:pPr>
            <a:r>
              <a:rPr lang="en-US" sz="1200" dirty="0">
                <a:solidFill>
                  <a:srgbClr val="B7C4D2"/>
                </a:solidFill>
                <a:latin typeface="Calibri" pitchFamily="34" charset="0"/>
                <a:ea typeface="Calibri" pitchFamily="34" charset="-122"/>
                <a:cs typeface="Calibri" pitchFamily="34" charset="-120"/>
              </a:rPr>
              <a:t>AI &amp; Kubernetes-style resources</a:t>
            </a:r>
            <a:endParaRPr lang="en-US" sz="1200" dirty="0"/>
          </a:p>
        </p:txBody>
      </p:sp>
      <p:sp>
        <p:nvSpPr>
          <p:cNvPr id="16" name="Shape 14"/>
          <p:cNvSpPr/>
          <p:nvPr/>
        </p:nvSpPr>
        <p:spPr>
          <a:xfrm>
            <a:off x="640080" y="4169664"/>
            <a:ext cx="4754880" cy="914400"/>
          </a:xfrm>
          <a:prstGeom prst="rect">
            <a:avLst/>
          </a:prstGeom>
          <a:solidFill>
            <a:srgbClr val="FFFFFF"/>
          </a:solidFill>
          <a:ln w="12700">
            <a:solidFill>
              <a:srgbClr val="DCE3EA"/>
            </a:solidFill>
            <a:prstDash val="solid"/>
          </a:ln>
        </p:spPr>
        <p:txBody>
          <a:bodyPr/>
          <a:lstStyle/>
          <a:p>
            <a:endParaRPr lang="en-US"/>
          </a:p>
        </p:txBody>
      </p:sp>
      <p:sp>
        <p:nvSpPr>
          <p:cNvPr id="17" name="Text 15"/>
          <p:cNvSpPr/>
          <p:nvPr/>
        </p:nvSpPr>
        <p:spPr>
          <a:xfrm>
            <a:off x="868680" y="4169664"/>
            <a:ext cx="4297680" cy="914400"/>
          </a:xfrm>
          <a:prstGeom prst="rect">
            <a:avLst/>
          </a:prstGeom>
          <a:noFill/>
          <a:ln/>
        </p:spPr>
        <p:txBody>
          <a:bodyPr wrap="square" lIns="0" tIns="0" rIns="0" bIns="0" rtlCol="0" anchor="ctr"/>
          <a:lstStyle/>
          <a:p>
            <a:pPr marL="0" indent="0">
              <a:lnSpc>
                <a:spcPct val="100000"/>
              </a:lnSpc>
              <a:buNone/>
            </a:pPr>
            <a:r>
              <a:rPr lang="en-US" sz="1450" b="1" dirty="0">
                <a:solidFill>
                  <a:srgbClr val="1F2933"/>
                </a:solidFill>
                <a:latin typeface="Calibri" pitchFamily="34" charset="0"/>
                <a:ea typeface="Calibri" pitchFamily="34" charset="-122"/>
                <a:cs typeface="Calibri" pitchFamily="34" charset="-120"/>
              </a:rPr>
              <a:t>Many independent jobs</a:t>
            </a:r>
            <a:endParaRPr lang="en-US" sz="1450" dirty="0"/>
          </a:p>
        </p:txBody>
      </p:sp>
      <p:sp>
        <p:nvSpPr>
          <p:cNvPr id="18" name="Shape 16"/>
          <p:cNvSpPr/>
          <p:nvPr/>
        </p:nvSpPr>
        <p:spPr>
          <a:xfrm>
            <a:off x="5577840" y="4425696"/>
            <a:ext cx="502920" cy="402336"/>
          </a:xfrm>
          <a:prstGeom prst="chevron">
            <a:avLst/>
          </a:prstGeom>
          <a:solidFill>
            <a:srgbClr val="2A9D8F"/>
          </a:solidFill>
          <a:ln/>
        </p:spPr>
        <p:txBody>
          <a:bodyPr/>
          <a:lstStyle/>
          <a:p>
            <a:endParaRPr lang="en-US"/>
          </a:p>
        </p:txBody>
      </p:sp>
      <p:sp>
        <p:nvSpPr>
          <p:cNvPr id="19" name="Shape 17"/>
          <p:cNvSpPr/>
          <p:nvPr/>
        </p:nvSpPr>
        <p:spPr>
          <a:xfrm>
            <a:off x="6263640" y="4169664"/>
            <a:ext cx="5285232" cy="914400"/>
          </a:xfrm>
          <a:prstGeom prst="rect">
            <a:avLst/>
          </a:prstGeom>
          <a:solidFill>
            <a:srgbClr val="2C4A63"/>
          </a:solidFill>
          <a:ln/>
          <a:effectLst>
            <a:outerShdw blurRad="88900" dist="38100" dir="8100000" algn="bl" rotWithShape="0">
              <a:srgbClr val="000000">
                <a:alpha val="12000"/>
              </a:srgbClr>
            </a:outerShdw>
          </a:effectLst>
        </p:spPr>
        <p:txBody>
          <a:bodyPr/>
          <a:lstStyle/>
          <a:p>
            <a:endParaRPr lang="en-US"/>
          </a:p>
        </p:txBody>
      </p:sp>
      <p:sp>
        <p:nvSpPr>
          <p:cNvPr id="20" name="Text 18"/>
          <p:cNvSpPr/>
          <p:nvPr/>
        </p:nvSpPr>
        <p:spPr>
          <a:xfrm>
            <a:off x="6492240" y="4279392"/>
            <a:ext cx="4873752" cy="457200"/>
          </a:xfrm>
          <a:prstGeom prst="rect">
            <a:avLst/>
          </a:prstGeom>
          <a:noFill/>
          <a:ln/>
        </p:spPr>
        <p:txBody>
          <a:bodyPr wrap="square" lIns="0" tIns="0" rIns="0" bIns="0" rtlCol="0" anchor="ctr"/>
          <a:lstStyle/>
          <a:p>
            <a:pPr marL="0" indent="0">
              <a:buNone/>
            </a:pPr>
            <a:r>
              <a:rPr lang="en-US" sz="2000" b="1" dirty="0">
                <a:solidFill>
                  <a:srgbClr val="2A9D8F"/>
                </a:solidFill>
                <a:latin typeface="Georgia" pitchFamily="34" charset="0"/>
                <a:ea typeface="Georgia" pitchFamily="34" charset="-122"/>
                <a:cs typeface="Georgia" pitchFamily="34" charset="-120"/>
              </a:rPr>
              <a:t>OSPool</a:t>
            </a:r>
            <a:endParaRPr lang="en-US" sz="2000" dirty="0"/>
          </a:p>
        </p:txBody>
      </p:sp>
      <p:sp>
        <p:nvSpPr>
          <p:cNvPr id="21" name="Text 19"/>
          <p:cNvSpPr/>
          <p:nvPr/>
        </p:nvSpPr>
        <p:spPr>
          <a:xfrm>
            <a:off x="6492240" y="4700016"/>
            <a:ext cx="4873752" cy="320040"/>
          </a:xfrm>
          <a:prstGeom prst="rect">
            <a:avLst/>
          </a:prstGeom>
          <a:noFill/>
          <a:ln/>
        </p:spPr>
        <p:txBody>
          <a:bodyPr wrap="square" lIns="0" tIns="0" rIns="0" bIns="0" rtlCol="0" anchor="ctr"/>
          <a:lstStyle/>
          <a:p>
            <a:pPr marL="0" indent="0">
              <a:buNone/>
            </a:pPr>
            <a:r>
              <a:rPr lang="en-US" sz="1200" dirty="0">
                <a:solidFill>
                  <a:srgbClr val="B7C4D2"/>
                </a:solidFill>
                <a:latin typeface="Calibri" pitchFamily="34" charset="0"/>
                <a:ea typeface="Calibri" pitchFamily="34" charset="-122"/>
                <a:cs typeface="Calibri" pitchFamily="34" charset="-120"/>
              </a:rPr>
              <a:t>Start here if possible! Lowest barrier…</a:t>
            </a:r>
            <a:endParaRPr lang="en-US" sz="1200" dirty="0"/>
          </a:p>
        </p:txBody>
      </p:sp>
      <p:sp>
        <p:nvSpPr>
          <p:cNvPr id="22" name="Text 20"/>
          <p:cNvSpPr/>
          <p:nvPr/>
        </p:nvSpPr>
        <p:spPr>
          <a:xfrm>
            <a:off x="640080" y="5385816"/>
            <a:ext cx="10908792" cy="731520"/>
          </a:xfrm>
          <a:prstGeom prst="rect">
            <a:avLst/>
          </a:prstGeom>
          <a:noFill/>
          <a:ln/>
        </p:spPr>
        <p:txBody>
          <a:bodyPr wrap="square" lIns="0" tIns="0" rIns="0" bIns="0" rtlCol="0" anchor="ctr"/>
          <a:lstStyle/>
          <a:p>
            <a:pPr marL="0" indent="0">
              <a:lnSpc>
                <a:spcPct val="105000"/>
              </a:lnSpc>
              <a:buNone/>
            </a:pPr>
            <a:r>
              <a:rPr lang="en-US" sz="1600" b="1" i="1" dirty="0">
                <a:solidFill>
                  <a:srgbClr val="2C4A63"/>
                </a:solidFill>
                <a:latin typeface="Calibri" pitchFamily="34" charset="0"/>
                <a:ea typeface="Calibri" pitchFamily="34" charset="-122"/>
                <a:cs typeface="Calibri" pitchFamily="34" charset="-120"/>
              </a:rPr>
              <a:t>Stop trying to solve every need locally. </a:t>
            </a:r>
            <a:r>
              <a:rPr lang="en-US" sz="1600" i="1" dirty="0">
                <a:solidFill>
                  <a:srgbClr val="1F2933"/>
                </a:solidFill>
                <a:latin typeface="Calibri" pitchFamily="34" charset="0"/>
                <a:ea typeface="Calibri" pitchFamily="34" charset="-122"/>
                <a:cs typeface="Calibri" pitchFamily="34" charset="-120"/>
              </a:rPr>
              <a:t>Right-size the local cluster for commercial software, coupled jobs, and benchmarking to identify rate-limiting factors, and treat national resources as a first-order solution. Not an easy paradigm shift.</a:t>
            </a:r>
            <a:endParaRPr lang="en-US" sz="1600" dirty="0"/>
          </a:p>
        </p:txBody>
      </p:sp>
      <p:sp>
        <p:nvSpPr>
          <p:cNvPr id="24" name="Text 22"/>
          <p:cNvSpPr/>
          <p:nvPr/>
        </p:nvSpPr>
        <p:spPr>
          <a:xfrm>
            <a:off x="9262872" y="6437376"/>
            <a:ext cx="2286000" cy="274320"/>
          </a:xfrm>
          <a:prstGeom prst="rect">
            <a:avLst/>
          </a:prstGeom>
          <a:noFill/>
          <a:ln/>
        </p:spPr>
        <p:txBody>
          <a:bodyPr wrap="square" lIns="0" tIns="0" rIns="0" bIns="0" rtlCol="0" anchor="ctr"/>
          <a:lstStyle/>
          <a:p>
            <a:pPr marL="0" indent="0" algn="r">
              <a:buNone/>
            </a:pPr>
            <a:r>
              <a:rPr lang="en-US" sz="900" dirty="0">
                <a:solidFill>
                  <a:srgbClr val="5A6B7B"/>
                </a:solidFill>
                <a:latin typeface="Calibri" pitchFamily="34" charset="0"/>
                <a:ea typeface="Calibri" pitchFamily="34" charset="-122"/>
                <a:cs typeface="Calibri" pitchFamily="34" charset="-120"/>
              </a:rPr>
              <a:t>HTC26  ·  16</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4F6F8"/>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274320"/>
          </a:xfrm>
          <a:prstGeom prst="rect">
            <a:avLst/>
          </a:prstGeom>
          <a:noFill/>
          <a:ln/>
        </p:spPr>
        <p:txBody>
          <a:bodyPr wrap="square" lIns="0" tIns="0" rIns="0" bIns="0" rtlCol="0" anchor="ctr"/>
          <a:lstStyle/>
          <a:p>
            <a:pPr marL="0" indent="0">
              <a:buNone/>
            </a:pPr>
            <a:r>
              <a:rPr lang="en-US" sz="1200" b="1" kern="0" spc="300" dirty="0">
                <a:solidFill>
                  <a:srgbClr val="2A9D8F"/>
                </a:solidFill>
                <a:latin typeface="Calibri" pitchFamily="34" charset="0"/>
                <a:ea typeface="Calibri" pitchFamily="34" charset="-122"/>
                <a:cs typeface="Calibri" pitchFamily="34" charset="-120"/>
              </a:rPr>
              <a:t>WHERE TO SPEND THE EFFORT</a:t>
            </a:r>
            <a:endParaRPr lang="en-US" sz="1200" dirty="0"/>
          </a:p>
        </p:txBody>
      </p:sp>
      <p:sp>
        <p:nvSpPr>
          <p:cNvPr id="3" name="Text 1"/>
          <p:cNvSpPr/>
          <p:nvPr/>
        </p:nvSpPr>
        <p:spPr>
          <a:xfrm>
            <a:off x="640080" y="658368"/>
            <a:ext cx="10908792" cy="777240"/>
          </a:xfrm>
          <a:prstGeom prst="rect">
            <a:avLst/>
          </a:prstGeom>
          <a:noFill/>
          <a:ln/>
        </p:spPr>
        <p:txBody>
          <a:bodyPr wrap="square" lIns="0" tIns="0" rIns="0" bIns="0" rtlCol="0" anchor="ctr"/>
          <a:lstStyle/>
          <a:p>
            <a:pPr marL="0" indent="0">
              <a:buNone/>
            </a:pPr>
            <a:r>
              <a:rPr lang="en-US" sz="2900" b="1" dirty="0">
                <a:solidFill>
                  <a:srgbClr val="1F2933"/>
                </a:solidFill>
                <a:latin typeface="Georgia" pitchFamily="34" charset="0"/>
                <a:ea typeface="Georgia" pitchFamily="34" charset="-122"/>
                <a:cs typeface="Georgia" pitchFamily="34" charset="-120"/>
              </a:rPr>
              <a:t>Facilitation is the real lever - not hardware</a:t>
            </a:r>
            <a:endParaRPr lang="en-US" sz="2900" dirty="0"/>
          </a:p>
        </p:txBody>
      </p:sp>
      <p:sp>
        <p:nvSpPr>
          <p:cNvPr id="4" name="Shape 2"/>
          <p:cNvSpPr/>
          <p:nvPr/>
        </p:nvSpPr>
        <p:spPr>
          <a:xfrm>
            <a:off x="640080" y="1828800"/>
            <a:ext cx="5271516" cy="388620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5" name="Shape 3"/>
          <p:cNvSpPr/>
          <p:nvPr/>
        </p:nvSpPr>
        <p:spPr>
          <a:xfrm>
            <a:off x="640080" y="1828800"/>
            <a:ext cx="64008" cy="3886200"/>
          </a:xfrm>
          <a:prstGeom prst="rect">
            <a:avLst/>
          </a:prstGeom>
          <a:solidFill>
            <a:srgbClr val="2C4A63"/>
          </a:solidFill>
          <a:ln/>
        </p:spPr>
        <p:txBody>
          <a:bodyPr/>
          <a:lstStyle/>
          <a:p>
            <a:endParaRPr lang="en-US"/>
          </a:p>
        </p:txBody>
      </p:sp>
      <p:sp>
        <p:nvSpPr>
          <p:cNvPr id="6" name="Text 4"/>
          <p:cNvSpPr/>
          <p:nvPr/>
        </p:nvSpPr>
        <p:spPr>
          <a:xfrm>
            <a:off x="841248" y="1993392"/>
            <a:ext cx="4905756" cy="310896"/>
          </a:xfrm>
          <a:prstGeom prst="rect">
            <a:avLst/>
          </a:prstGeom>
          <a:noFill/>
          <a:ln/>
        </p:spPr>
        <p:txBody>
          <a:bodyPr wrap="square" lIns="0" tIns="0" rIns="0" bIns="0" rtlCol="0" anchor="ctr"/>
          <a:lstStyle/>
          <a:p>
            <a:pPr marL="0" indent="0">
              <a:buNone/>
            </a:pPr>
            <a:r>
              <a:rPr lang="en-US" sz="1700" b="1" dirty="0">
                <a:solidFill>
                  <a:srgbClr val="2C4A63"/>
                </a:solidFill>
                <a:latin typeface="Georgia" pitchFamily="34" charset="0"/>
                <a:ea typeface="Georgia" pitchFamily="34" charset="-122"/>
                <a:cs typeface="Georgia" pitchFamily="34" charset="-120"/>
              </a:rPr>
              <a:t>Reframe the role</a:t>
            </a:r>
            <a:endParaRPr lang="en-US" sz="1700" dirty="0"/>
          </a:p>
        </p:txBody>
      </p:sp>
      <p:sp>
        <p:nvSpPr>
          <p:cNvPr id="7" name="Text 5"/>
          <p:cNvSpPr/>
          <p:nvPr/>
        </p:nvSpPr>
        <p:spPr>
          <a:xfrm>
            <a:off x="841248" y="2450592"/>
            <a:ext cx="4905756" cy="3154680"/>
          </a:xfrm>
          <a:prstGeom prst="rect">
            <a:avLst/>
          </a:prstGeom>
          <a:noFill/>
          <a:ln/>
        </p:spPr>
        <p:txBody>
          <a:bodyPr wrap="square" lIns="0" tIns="0" rIns="0" bIns="0" rtlCol="0" anchor="t"/>
          <a:lstStyle/>
          <a:p>
            <a:pPr marL="0" indent="0">
              <a:lnSpc>
                <a:spcPct val="104000"/>
              </a:lnSpc>
              <a:buNone/>
            </a:pPr>
            <a:r>
              <a:rPr lang="en-US" sz="1600" dirty="0">
                <a:solidFill>
                  <a:srgbClr val="1F2933"/>
                </a:solidFill>
                <a:latin typeface="Calibri" pitchFamily="34" charset="0"/>
                <a:ea typeface="Calibri" pitchFamily="34" charset="-122"/>
                <a:cs typeface="Calibri" pitchFamily="34" charset="-120"/>
              </a:rPr>
              <a:t>With &lt;1 FTE for research computing, the scarce resource is often human facilitation, not compute capacity.</a:t>
            </a:r>
            <a:endParaRPr lang="en-US" sz="1600" dirty="0"/>
          </a:p>
          <a:p>
            <a:pPr marL="0" indent="0">
              <a:lnSpc>
                <a:spcPct val="104000"/>
              </a:lnSpc>
              <a:buNone/>
            </a:pPr>
            <a:endParaRPr lang="en-US" sz="1600" dirty="0"/>
          </a:p>
          <a:p>
            <a:pPr marL="0" indent="0">
              <a:lnSpc>
                <a:spcPct val="104000"/>
              </a:lnSpc>
              <a:buNone/>
            </a:pPr>
            <a:r>
              <a:rPr lang="en-US" sz="1600" dirty="0">
                <a:solidFill>
                  <a:srgbClr val="1F2933"/>
                </a:solidFill>
                <a:latin typeface="Calibri" pitchFamily="34" charset="0"/>
                <a:ea typeface="Calibri" pitchFamily="34" charset="-122"/>
                <a:cs typeface="Calibri" pitchFamily="34" charset="-120"/>
              </a:rPr>
              <a:t>Hire and define roles around facilitating engagement with national resources, as a primary job responsibility.</a:t>
            </a:r>
            <a:endParaRPr lang="en-US" sz="1600" dirty="0"/>
          </a:p>
        </p:txBody>
      </p:sp>
      <p:sp>
        <p:nvSpPr>
          <p:cNvPr id="8" name="Shape 6"/>
          <p:cNvSpPr/>
          <p:nvPr/>
        </p:nvSpPr>
        <p:spPr>
          <a:xfrm>
            <a:off x="6277356" y="1828800"/>
            <a:ext cx="5271516" cy="388620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9" name="Shape 7"/>
          <p:cNvSpPr/>
          <p:nvPr/>
        </p:nvSpPr>
        <p:spPr>
          <a:xfrm>
            <a:off x="6277356" y="1828800"/>
            <a:ext cx="64008" cy="3886200"/>
          </a:xfrm>
          <a:prstGeom prst="rect">
            <a:avLst/>
          </a:prstGeom>
          <a:solidFill>
            <a:srgbClr val="2A9D8F"/>
          </a:solidFill>
          <a:ln/>
        </p:spPr>
        <p:txBody>
          <a:bodyPr/>
          <a:lstStyle/>
          <a:p>
            <a:endParaRPr lang="en-US"/>
          </a:p>
        </p:txBody>
      </p:sp>
      <p:sp>
        <p:nvSpPr>
          <p:cNvPr id="10" name="Text 8"/>
          <p:cNvSpPr/>
          <p:nvPr/>
        </p:nvSpPr>
        <p:spPr>
          <a:xfrm>
            <a:off x="6478524" y="1993392"/>
            <a:ext cx="4905756" cy="310896"/>
          </a:xfrm>
          <a:prstGeom prst="rect">
            <a:avLst/>
          </a:prstGeom>
          <a:noFill/>
          <a:ln/>
        </p:spPr>
        <p:txBody>
          <a:bodyPr wrap="square" lIns="0" tIns="0" rIns="0" bIns="0" rtlCol="0" anchor="ctr"/>
          <a:lstStyle/>
          <a:p>
            <a:pPr marL="0" indent="0">
              <a:buNone/>
            </a:pPr>
            <a:r>
              <a:rPr lang="en-US" sz="1700" b="1" dirty="0">
                <a:solidFill>
                  <a:srgbClr val="2C4A63"/>
                </a:solidFill>
                <a:latin typeface="Georgia" pitchFamily="34" charset="0"/>
                <a:ea typeface="Georgia" pitchFamily="34" charset="-122"/>
                <a:cs typeface="Georgia" pitchFamily="34" charset="-120"/>
              </a:rPr>
              <a:t>Be willing to do more</a:t>
            </a:r>
            <a:endParaRPr lang="en-US" sz="1700" dirty="0"/>
          </a:p>
        </p:txBody>
      </p:sp>
      <p:sp>
        <p:nvSpPr>
          <p:cNvPr id="11" name="Text 9"/>
          <p:cNvSpPr/>
          <p:nvPr/>
        </p:nvSpPr>
        <p:spPr>
          <a:xfrm>
            <a:off x="6478524" y="2450592"/>
            <a:ext cx="4905756" cy="3154680"/>
          </a:xfrm>
          <a:prstGeom prst="rect">
            <a:avLst/>
          </a:prstGeom>
          <a:noFill/>
          <a:ln/>
        </p:spPr>
        <p:txBody>
          <a:bodyPr wrap="square" lIns="0" tIns="0" rIns="0" bIns="0" rtlCol="0" anchor="t"/>
          <a:lstStyle/>
          <a:p>
            <a:pPr marL="0" indent="0">
              <a:lnSpc>
                <a:spcPct val="104000"/>
              </a:lnSpc>
              <a:buNone/>
            </a:pPr>
            <a:r>
              <a:rPr lang="en-US" sz="1600" dirty="0">
                <a:solidFill>
                  <a:srgbClr val="1F2933"/>
                </a:solidFill>
                <a:latin typeface="Calibri" pitchFamily="34" charset="0"/>
                <a:ea typeface="Calibri" pitchFamily="34" charset="-122"/>
                <a:cs typeface="Calibri" pitchFamily="34" charset="-120"/>
              </a:rPr>
              <a:t>The usual rule is “don't do it for them.” With a tiny research window, more hands-on help may be exactly what gets a workflow off the ground.</a:t>
            </a:r>
            <a:endParaRPr lang="en-US" sz="1600" dirty="0"/>
          </a:p>
          <a:p>
            <a:pPr marL="0" indent="0">
              <a:lnSpc>
                <a:spcPct val="104000"/>
              </a:lnSpc>
              <a:buNone/>
            </a:pPr>
            <a:endParaRPr lang="en-US" sz="1600" dirty="0"/>
          </a:p>
          <a:p>
            <a:pPr marL="0" indent="0">
              <a:lnSpc>
                <a:spcPct val="104000"/>
              </a:lnSpc>
              <a:buNone/>
            </a:pPr>
            <a:r>
              <a:rPr lang="en-US" sz="1600" dirty="0">
                <a:solidFill>
                  <a:srgbClr val="1F2933"/>
                </a:solidFill>
                <a:latin typeface="Calibri" pitchFamily="34" charset="0"/>
                <a:ea typeface="Calibri" pitchFamily="34" charset="-122"/>
                <a:cs typeface="Calibri" pitchFamily="34" charset="-120"/>
              </a:rPr>
              <a:t>Get creative: a paid student support role assigned to a researcher can carry the migration that staff can't.</a:t>
            </a:r>
            <a:endParaRPr lang="en-US" sz="1600" dirty="0"/>
          </a:p>
        </p:txBody>
      </p:sp>
      <p:sp>
        <p:nvSpPr>
          <p:cNvPr id="13" name="Text 11"/>
          <p:cNvSpPr/>
          <p:nvPr/>
        </p:nvSpPr>
        <p:spPr>
          <a:xfrm>
            <a:off x="9262872" y="6437376"/>
            <a:ext cx="2286000" cy="274320"/>
          </a:xfrm>
          <a:prstGeom prst="rect">
            <a:avLst/>
          </a:prstGeom>
          <a:noFill/>
          <a:ln/>
        </p:spPr>
        <p:txBody>
          <a:bodyPr wrap="square" lIns="0" tIns="0" rIns="0" bIns="0" rtlCol="0" anchor="ctr"/>
          <a:lstStyle/>
          <a:p>
            <a:pPr marL="0" indent="0" algn="r">
              <a:buNone/>
            </a:pPr>
            <a:r>
              <a:rPr lang="en-US" sz="900" dirty="0">
                <a:solidFill>
                  <a:srgbClr val="5A6B7B"/>
                </a:solidFill>
                <a:latin typeface="Calibri" pitchFamily="34" charset="0"/>
                <a:ea typeface="Calibri" pitchFamily="34" charset="-122"/>
                <a:cs typeface="Calibri" pitchFamily="34" charset="-120"/>
              </a:rPr>
              <a:t>HTC26  ·  17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4F6F8"/>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274320"/>
          </a:xfrm>
          <a:prstGeom prst="rect">
            <a:avLst/>
          </a:prstGeom>
          <a:noFill/>
          <a:ln/>
        </p:spPr>
        <p:txBody>
          <a:bodyPr wrap="square" lIns="0" tIns="0" rIns="0" bIns="0" rtlCol="0" anchor="ctr"/>
          <a:lstStyle/>
          <a:p>
            <a:pPr marL="0" indent="0">
              <a:buNone/>
            </a:pPr>
            <a:r>
              <a:rPr lang="en-US" sz="1200" b="1" kern="0" spc="300" dirty="0">
                <a:solidFill>
                  <a:srgbClr val="2A9D8F"/>
                </a:solidFill>
                <a:latin typeface="Calibri" pitchFamily="34" charset="0"/>
                <a:ea typeface="Calibri" pitchFamily="34" charset="-122"/>
                <a:cs typeface="Calibri" pitchFamily="34" charset="-120"/>
              </a:rPr>
              <a:t>A LONGER-GAME REASON</a:t>
            </a:r>
            <a:endParaRPr lang="en-US" sz="1200" dirty="0"/>
          </a:p>
        </p:txBody>
      </p:sp>
      <p:sp>
        <p:nvSpPr>
          <p:cNvPr id="3" name="Text 1"/>
          <p:cNvSpPr/>
          <p:nvPr/>
        </p:nvSpPr>
        <p:spPr>
          <a:xfrm>
            <a:off x="640080" y="658368"/>
            <a:ext cx="10908792" cy="777240"/>
          </a:xfrm>
          <a:prstGeom prst="rect">
            <a:avLst/>
          </a:prstGeom>
          <a:noFill/>
          <a:ln/>
        </p:spPr>
        <p:txBody>
          <a:bodyPr wrap="square" lIns="0" tIns="0" rIns="0" bIns="0" rtlCol="0" anchor="ctr"/>
          <a:lstStyle/>
          <a:p>
            <a:pPr marL="0" indent="0">
              <a:buNone/>
            </a:pPr>
            <a:r>
              <a:rPr lang="en-US" sz="2900" b="1" dirty="0">
                <a:solidFill>
                  <a:srgbClr val="1F2933"/>
                </a:solidFill>
                <a:latin typeface="Georgia" pitchFamily="34" charset="0"/>
                <a:ea typeface="Georgia" pitchFamily="34" charset="-122"/>
                <a:cs typeface="Georgia" pitchFamily="34" charset="-120"/>
              </a:rPr>
              <a:t>Portability contributes to reproducibility</a:t>
            </a:r>
            <a:endParaRPr lang="en-US" sz="2900" dirty="0"/>
          </a:p>
        </p:txBody>
      </p:sp>
      <p:sp>
        <p:nvSpPr>
          <p:cNvPr id="4" name="Shape 2"/>
          <p:cNvSpPr/>
          <p:nvPr/>
        </p:nvSpPr>
        <p:spPr>
          <a:xfrm>
            <a:off x="640080" y="1920240"/>
            <a:ext cx="10908792" cy="132588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5" name="Shape 3"/>
          <p:cNvSpPr/>
          <p:nvPr/>
        </p:nvSpPr>
        <p:spPr>
          <a:xfrm>
            <a:off x="640080" y="1920240"/>
            <a:ext cx="64008" cy="1325880"/>
          </a:xfrm>
          <a:prstGeom prst="rect">
            <a:avLst/>
          </a:prstGeom>
          <a:solidFill>
            <a:srgbClr val="2C4A63"/>
          </a:solidFill>
          <a:ln/>
        </p:spPr>
        <p:txBody>
          <a:bodyPr/>
          <a:lstStyle/>
          <a:p>
            <a:endParaRPr lang="en-US"/>
          </a:p>
        </p:txBody>
      </p:sp>
      <p:sp>
        <p:nvSpPr>
          <p:cNvPr id="6" name="Text 4"/>
          <p:cNvSpPr/>
          <p:nvPr/>
        </p:nvSpPr>
        <p:spPr>
          <a:xfrm>
            <a:off x="914400" y="1920240"/>
            <a:ext cx="10360152" cy="1325880"/>
          </a:xfrm>
          <a:prstGeom prst="rect">
            <a:avLst/>
          </a:prstGeom>
          <a:noFill/>
          <a:ln/>
        </p:spPr>
        <p:txBody>
          <a:bodyPr wrap="square" lIns="0" tIns="0" rIns="0" bIns="0" rtlCol="0" anchor="ctr"/>
          <a:lstStyle/>
          <a:p>
            <a:pPr marL="0" indent="0">
              <a:lnSpc>
                <a:spcPct val="110000"/>
              </a:lnSpc>
              <a:buNone/>
            </a:pPr>
            <a:r>
              <a:rPr lang="en-US" sz="1800" dirty="0">
                <a:solidFill>
                  <a:srgbClr val="1F2933"/>
                </a:solidFill>
                <a:latin typeface="Georgia" pitchFamily="34" charset="0"/>
                <a:ea typeface="Georgia" pitchFamily="34" charset="-122"/>
                <a:cs typeface="Georgia" pitchFamily="34" charset="-120"/>
              </a:rPr>
              <a:t>Hyperscalers, proprietary hardware, and the retreat from local compute can leave a project reproducible only in one specific environment.</a:t>
            </a:r>
            <a:endParaRPr lang="en-US" sz="1800" dirty="0"/>
          </a:p>
        </p:txBody>
      </p:sp>
      <p:sp>
        <p:nvSpPr>
          <p:cNvPr id="7" name="Shape 5"/>
          <p:cNvSpPr/>
          <p:nvPr/>
        </p:nvSpPr>
        <p:spPr>
          <a:xfrm>
            <a:off x="640080" y="3520440"/>
            <a:ext cx="5271516" cy="219456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8" name="Shape 6"/>
          <p:cNvSpPr/>
          <p:nvPr/>
        </p:nvSpPr>
        <p:spPr>
          <a:xfrm>
            <a:off x="640080" y="3520440"/>
            <a:ext cx="64008" cy="2194560"/>
          </a:xfrm>
          <a:prstGeom prst="rect">
            <a:avLst/>
          </a:prstGeom>
          <a:solidFill>
            <a:srgbClr val="2C4A63"/>
          </a:solidFill>
          <a:ln/>
        </p:spPr>
        <p:txBody>
          <a:bodyPr/>
          <a:lstStyle/>
          <a:p>
            <a:endParaRPr lang="en-US"/>
          </a:p>
        </p:txBody>
      </p:sp>
      <p:sp>
        <p:nvSpPr>
          <p:cNvPr id="9" name="Text 7"/>
          <p:cNvSpPr/>
          <p:nvPr/>
        </p:nvSpPr>
        <p:spPr>
          <a:xfrm>
            <a:off x="841248" y="3685032"/>
            <a:ext cx="4905756"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The risk</a:t>
            </a:r>
            <a:endParaRPr lang="en-US" sz="1500" dirty="0"/>
          </a:p>
        </p:txBody>
      </p:sp>
      <p:sp>
        <p:nvSpPr>
          <p:cNvPr id="10" name="Text 8"/>
          <p:cNvSpPr/>
          <p:nvPr/>
        </p:nvSpPr>
        <p:spPr>
          <a:xfrm>
            <a:off x="841248" y="4050792"/>
            <a:ext cx="4905756" cy="1554480"/>
          </a:xfrm>
          <a:prstGeom prst="rect">
            <a:avLst/>
          </a:prstGeom>
          <a:noFill/>
          <a:ln/>
        </p:spPr>
        <p:txBody>
          <a:bodyPr wrap="square" lIns="0" tIns="0" rIns="0" bIns="0" rtlCol="0" anchor="t"/>
          <a:lstStyle/>
          <a:p>
            <a:pPr marL="0" indent="0">
              <a:lnSpc>
                <a:spcPct val="104000"/>
              </a:lnSpc>
              <a:buNone/>
            </a:pPr>
            <a:r>
              <a:rPr lang="en-US" sz="1600" dirty="0">
                <a:solidFill>
                  <a:srgbClr val="1F2933"/>
                </a:solidFill>
                <a:latin typeface="Calibri" pitchFamily="34" charset="0"/>
                <a:ea typeface="Calibri" pitchFamily="34" charset="-122"/>
                <a:cs typeface="Calibri" pitchFamily="34" charset="-120"/>
              </a:rPr>
              <a:t>Science that can't be re-run outside a single vendor or environment isn't fully reproducible, and that gap is widening.</a:t>
            </a:r>
            <a:endParaRPr lang="en-US" sz="1600" dirty="0"/>
          </a:p>
        </p:txBody>
      </p:sp>
      <p:sp>
        <p:nvSpPr>
          <p:cNvPr id="11" name="Shape 9"/>
          <p:cNvSpPr/>
          <p:nvPr/>
        </p:nvSpPr>
        <p:spPr>
          <a:xfrm>
            <a:off x="6277356" y="3520440"/>
            <a:ext cx="5271516" cy="219456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12" name="Shape 10"/>
          <p:cNvSpPr/>
          <p:nvPr/>
        </p:nvSpPr>
        <p:spPr>
          <a:xfrm>
            <a:off x="6277356" y="3520440"/>
            <a:ext cx="64008" cy="2194560"/>
          </a:xfrm>
          <a:prstGeom prst="rect">
            <a:avLst/>
          </a:prstGeom>
          <a:solidFill>
            <a:srgbClr val="2A9D8F"/>
          </a:solidFill>
          <a:ln/>
        </p:spPr>
        <p:txBody>
          <a:bodyPr/>
          <a:lstStyle/>
          <a:p>
            <a:endParaRPr lang="en-US"/>
          </a:p>
        </p:txBody>
      </p:sp>
      <p:sp>
        <p:nvSpPr>
          <p:cNvPr id="13" name="Text 11"/>
          <p:cNvSpPr/>
          <p:nvPr/>
        </p:nvSpPr>
        <p:spPr>
          <a:xfrm>
            <a:off x="6478524" y="3685032"/>
            <a:ext cx="4905756"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The (partial) answer</a:t>
            </a:r>
            <a:endParaRPr lang="en-US" sz="1500" dirty="0"/>
          </a:p>
        </p:txBody>
      </p:sp>
      <p:sp>
        <p:nvSpPr>
          <p:cNvPr id="14" name="Text 12"/>
          <p:cNvSpPr/>
          <p:nvPr/>
        </p:nvSpPr>
        <p:spPr>
          <a:xfrm>
            <a:off x="6478524" y="4050792"/>
            <a:ext cx="4905756" cy="1554480"/>
          </a:xfrm>
          <a:prstGeom prst="rect">
            <a:avLst/>
          </a:prstGeom>
          <a:noFill/>
          <a:ln/>
        </p:spPr>
        <p:txBody>
          <a:bodyPr wrap="square" lIns="0" tIns="0" rIns="0" bIns="0" rtlCol="0" anchor="t"/>
          <a:lstStyle/>
          <a:p>
            <a:pPr marL="0" indent="0">
              <a:lnSpc>
                <a:spcPct val="104000"/>
              </a:lnSpc>
              <a:buNone/>
            </a:pPr>
            <a:r>
              <a:rPr lang="en-US" sz="1600" dirty="0">
                <a:solidFill>
                  <a:srgbClr val="1F2933"/>
                </a:solidFill>
                <a:latin typeface="Calibri" pitchFamily="34" charset="0"/>
                <a:ea typeface="Calibri" pitchFamily="34" charset="-122"/>
                <a:cs typeface="Calibri" pitchFamily="34" charset="-120"/>
              </a:rPr>
              <a:t>Favor portable, container-based workflows on shared infrastructure where we can, though acknowledging how hard full portability remains.</a:t>
            </a:r>
            <a:endParaRPr lang="en-US" sz="1600" dirty="0"/>
          </a:p>
        </p:txBody>
      </p:sp>
      <p:sp>
        <p:nvSpPr>
          <p:cNvPr id="16" name="Text 14"/>
          <p:cNvSpPr/>
          <p:nvPr/>
        </p:nvSpPr>
        <p:spPr>
          <a:xfrm>
            <a:off x="9262872" y="6437376"/>
            <a:ext cx="2286000" cy="274320"/>
          </a:xfrm>
          <a:prstGeom prst="rect">
            <a:avLst/>
          </a:prstGeom>
          <a:noFill/>
          <a:ln/>
        </p:spPr>
        <p:txBody>
          <a:bodyPr wrap="square" lIns="0" tIns="0" rIns="0" bIns="0" rtlCol="0" anchor="ctr"/>
          <a:lstStyle/>
          <a:p>
            <a:pPr marL="0" indent="0" algn="r">
              <a:buNone/>
            </a:pPr>
            <a:r>
              <a:rPr lang="en-US" sz="900" dirty="0">
                <a:solidFill>
                  <a:srgbClr val="5A6B7B"/>
                </a:solidFill>
                <a:latin typeface="Calibri" pitchFamily="34" charset="0"/>
                <a:ea typeface="Calibri" pitchFamily="34" charset="-122"/>
                <a:cs typeface="Calibri" pitchFamily="34" charset="-120"/>
              </a:rPr>
              <a:t>HTC26  ·  18</a:t>
            </a:r>
            <a:endParaRPr lang="en-US" sz="9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2C4A63"/>
        </a:solidFill>
        <a:effectLst/>
      </p:bgPr>
    </p:bg>
    <p:spTree>
      <p:nvGrpSpPr>
        <p:cNvPr id="1" name=""/>
        <p:cNvGrpSpPr/>
        <p:nvPr/>
      </p:nvGrpSpPr>
      <p:grpSpPr>
        <a:xfrm>
          <a:off x="0" y="0"/>
          <a:ext cx="0" cy="0"/>
          <a:chOff x="0" y="0"/>
          <a:chExt cx="0" cy="0"/>
        </a:xfrm>
      </p:grpSpPr>
      <p:sp>
        <p:nvSpPr>
          <p:cNvPr id="2" name="Text 0"/>
          <p:cNvSpPr/>
          <p:nvPr/>
        </p:nvSpPr>
        <p:spPr>
          <a:xfrm>
            <a:off x="640080" y="548640"/>
            <a:ext cx="10908792" cy="274320"/>
          </a:xfrm>
          <a:prstGeom prst="rect">
            <a:avLst/>
          </a:prstGeom>
          <a:noFill/>
          <a:ln/>
        </p:spPr>
        <p:txBody>
          <a:bodyPr wrap="square" lIns="0" tIns="0" rIns="0" bIns="0" rtlCol="0" anchor="ctr"/>
          <a:lstStyle/>
          <a:p>
            <a:pPr marL="0" indent="0">
              <a:buNone/>
            </a:pPr>
            <a:r>
              <a:rPr lang="en-US" sz="1300" b="1" kern="0" spc="300" dirty="0">
                <a:solidFill>
                  <a:srgbClr val="2A9D8F"/>
                </a:solidFill>
                <a:latin typeface="Calibri" pitchFamily="34" charset="0"/>
                <a:ea typeface="Calibri" pitchFamily="34" charset="-122"/>
                <a:cs typeface="Calibri" pitchFamily="34" charset="-120"/>
              </a:rPr>
              <a:t>WHAT WE SHOULD DO</a:t>
            </a:r>
            <a:endParaRPr lang="en-US" sz="1300" dirty="0"/>
          </a:p>
        </p:txBody>
      </p:sp>
      <p:sp>
        <p:nvSpPr>
          <p:cNvPr id="3" name="Text 1"/>
          <p:cNvSpPr/>
          <p:nvPr/>
        </p:nvSpPr>
        <p:spPr>
          <a:xfrm>
            <a:off x="640080" y="868680"/>
            <a:ext cx="10908792" cy="640080"/>
          </a:xfrm>
          <a:prstGeom prst="rect">
            <a:avLst/>
          </a:prstGeom>
          <a:noFill/>
          <a:ln/>
        </p:spPr>
        <p:txBody>
          <a:bodyPr wrap="square" lIns="0" tIns="0" rIns="0" bIns="0" rtlCol="0" anchor="ctr"/>
          <a:lstStyle/>
          <a:p>
            <a:pPr marL="0" indent="0">
              <a:buNone/>
            </a:pPr>
            <a:r>
              <a:rPr lang="en-US" sz="3000" b="1" dirty="0">
                <a:solidFill>
                  <a:srgbClr val="EAF0F5"/>
                </a:solidFill>
                <a:latin typeface="Georgia" pitchFamily="34" charset="0"/>
                <a:ea typeface="Georgia" pitchFamily="34" charset="-122"/>
                <a:cs typeface="Georgia" pitchFamily="34" charset="-120"/>
              </a:rPr>
              <a:t>Six moves for the community</a:t>
            </a:r>
            <a:endParaRPr lang="en-US" sz="3000" dirty="0"/>
          </a:p>
        </p:txBody>
      </p:sp>
      <p:sp>
        <p:nvSpPr>
          <p:cNvPr id="4" name="Shape 2"/>
          <p:cNvSpPr/>
          <p:nvPr/>
        </p:nvSpPr>
        <p:spPr>
          <a:xfrm>
            <a:off x="640080" y="1783080"/>
            <a:ext cx="548640" cy="548640"/>
          </a:xfrm>
          <a:prstGeom prst="ellipse">
            <a:avLst/>
          </a:prstGeom>
          <a:solidFill>
            <a:srgbClr val="2A9D8F"/>
          </a:solidFill>
          <a:ln/>
        </p:spPr>
        <p:txBody>
          <a:bodyPr/>
          <a:lstStyle/>
          <a:p>
            <a:endParaRPr lang="en-US"/>
          </a:p>
        </p:txBody>
      </p:sp>
      <p:sp>
        <p:nvSpPr>
          <p:cNvPr id="5" name="Text 3"/>
          <p:cNvSpPr/>
          <p:nvPr/>
        </p:nvSpPr>
        <p:spPr>
          <a:xfrm>
            <a:off x="640080" y="1783080"/>
            <a:ext cx="548640" cy="548640"/>
          </a:xfrm>
          <a:prstGeom prst="rect">
            <a:avLst/>
          </a:prstGeom>
          <a:noFill/>
          <a:ln/>
        </p:spPr>
        <p:txBody>
          <a:bodyPr wrap="square" lIns="0" tIns="0" rIns="0" bIns="0" rtlCol="0" anchor="ctr"/>
          <a:lstStyle/>
          <a:p>
            <a:pPr marL="0" indent="0" algn="ctr">
              <a:buNone/>
            </a:pPr>
            <a:r>
              <a:rPr lang="en-US" sz="2200" b="1" dirty="0">
                <a:solidFill>
                  <a:srgbClr val="1B2A41"/>
                </a:solidFill>
                <a:latin typeface="Georgia" pitchFamily="34" charset="0"/>
                <a:ea typeface="Georgia" pitchFamily="34" charset="-122"/>
                <a:cs typeface="Georgia" pitchFamily="34" charset="-120"/>
              </a:rPr>
              <a:t>1</a:t>
            </a:r>
            <a:endParaRPr lang="en-US" sz="2200" dirty="0"/>
          </a:p>
        </p:txBody>
      </p:sp>
      <p:sp>
        <p:nvSpPr>
          <p:cNvPr id="6" name="Text 4"/>
          <p:cNvSpPr/>
          <p:nvPr/>
        </p:nvSpPr>
        <p:spPr>
          <a:xfrm>
            <a:off x="1417320" y="1783080"/>
            <a:ext cx="10131552" cy="548640"/>
          </a:xfrm>
          <a:prstGeom prst="rect">
            <a:avLst/>
          </a:prstGeom>
          <a:noFill/>
          <a:ln/>
        </p:spPr>
        <p:txBody>
          <a:bodyPr wrap="square" lIns="0" tIns="0" rIns="0" bIns="0" rtlCol="0" anchor="ctr"/>
          <a:lstStyle/>
          <a:p>
            <a:pPr marL="0" indent="0">
              <a:lnSpc>
                <a:spcPct val="100000"/>
              </a:lnSpc>
              <a:buNone/>
            </a:pPr>
            <a:r>
              <a:rPr lang="en-US" sz="1700" b="1" dirty="0">
                <a:solidFill>
                  <a:srgbClr val="EAF0F5"/>
                </a:solidFill>
                <a:latin typeface="Calibri" pitchFamily="34" charset="0"/>
                <a:ea typeface="Calibri" pitchFamily="34" charset="-122"/>
                <a:cs typeface="Calibri" pitchFamily="34" charset="-120"/>
              </a:rPr>
              <a:t>Reassert the OSPool message   </a:t>
            </a:r>
            <a:r>
              <a:rPr lang="en-US" sz="1400" dirty="0">
                <a:solidFill>
                  <a:srgbClr val="B7C4D2"/>
                </a:solidFill>
                <a:latin typeface="Calibri" pitchFamily="34" charset="0"/>
                <a:ea typeface="Calibri" pitchFamily="34" charset="-122"/>
                <a:cs typeface="Calibri" pitchFamily="34" charset="-120"/>
              </a:rPr>
              <a:t>“One task, a million times.” And yes, even a single task.</a:t>
            </a:r>
            <a:endParaRPr lang="en-US" sz="1700" dirty="0"/>
          </a:p>
        </p:txBody>
      </p:sp>
      <p:sp>
        <p:nvSpPr>
          <p:cNvPr id="7" name="Shape 5"/>
          <p:cNvSpPr/>
          <p:nvPr/>
        </p:nvSpPr>
        <p:spPr>
          <a:xfrm>
            <a:off x="640080" y="2551176"/>
            <a:ext cx="548640" cy="548640"/>
          </a:xfrm>
          <a:prstGeom prst="ellipse">
            <a:avLst/>
          </a:prstGeom>
          <a:solidFill>
            <a:srgbClr val="2A9D8F"/>
          </a:solidFill>
          <a:ln/>
        </p:spPr>
        <p:txBody>
          <a:bodyPr/>
          <a:lstStyle/>
          <a:p>
            <a:endParaRPr lang="en-US"/>
          </a:p>
        </p:txBody>
      </p:sp>
      <p:sp>
        <p:nvSpPr>
          <p:cNvPr id="8" name="Text 6"/>
          <p:cNvSpPr/>
          <p:nvPr/>
        </p:nvSpPr>
        <p:spPr>
          <a:xfrm>
            <a:off x="640080" y="2551176"/>
            <a:ext cx="548640" cy="548640"/>
          </a:xfrm>
          <a:prstGeom prst="rect">
            <a:avLst/>
          </a:prstGeom>
          <a:noFill/>
          <a:ln/>
        </p:spPr>
        <p:txBody>
          <a:bodyPr wrap="square" lIns="0" tIns="0" rIns="0" bIns="0" rtlCol="0" anchor="ctr"/>
          <a:lstStyle/>
          <a:p>
            <a:pPr marL="0" indent="0" algn="ctr">
              <a:buNone/>
            </a:pPr>
            <a:r>
              <a:rPr lang="en-US" sz="2200" b="1" dirty="0">
                <a:solidFill>
                  <a:srgbClr val="1B2A41"/>
                </a:solidFill>
                <a:latin typeface="Georgia" pitchFamily="34" charset="0"/>
                <a:ea typeface="Georgia" pitchFamily="34" charset="-122"/>
                <a:cs typeface="Georgia" pitchFamily="34" charset="-120"/>
              </a:rPr>
              <a:t>2</a:t>
            </a:r>
            <a:endParaRPr lang="en-US" sz="2200" dirty="0"/>
          </a:p>
        </p:txBody>
      </p:sp>
      <p:sp>
        <p:nvSpPr>
          <p:cNvPr id="9" name="Text 7"/>
          <p:cNvSpPr/>
          <p:nvPr/>
        </p:nvSpPr>
        <p:spPr>
          <a:xfrm>
            <a:off x="1417320" y="2551176"/>
            <a:ext cx="10131552" cy="548640"/>
          </a:xfrm>
          <a:prstGeom prst="rect">
            <a:avLst/>
          </a:prstGeom>
          <a:noFill/>
          <a:ln/>
        </p:spPr>
        <p:txBody>
          <a:bodyPr wrap="square" lIns="0" tIns="0" rIns="0" bIns="0" rtlCol="0" anchor="ctr"/>
          <a:lstStyle/>
          <a:p>
            <a:pPr marL="0" indent="0">
              <a:lnSpc>
                <a:spcPct val="100000"/>
              </a:lnSpc>
              <a:buNone/>
            </a:pPr>
            <a:r>
              <a:rPr lang="en-US" sz="1700" b="1" dirty="0">
                <a:solidFill>
                  <a:srgbClr val="EAF0F5"/>
                </a:solidFill>
                <a:latin typeface="Calibri" pitchFamily="34" charset="0"/>
                <a:ea typeface="Calibri" pitchFamily="34" charset="-122"/>
                <a:cs typeface="Calibri" pitchFamily="34" charset="-120"/>
              </a:rPr>
              <a:t>Make containers easy/easier   </a:t>
            </a:r>
            <a:r>
              <a:rPr lang="en-US" sz="1400" dirty="0">
                <a:solidFill>
                  <a:srgbClr val="B7C4D2"/>
                </a:solidFill>
                <a:latin typeface="Calibri" pitchFamily="34" charset="0"/>
                <a:ea typeface="Calibri" pitchFamily="34" charset="-122"/>
                <a:cs typeface="Calibri" pitchFamily="34" charset="-120"/>
              </a:rPr>
              <a:t>Far simpler, friendlier guidance and assistance for building and using containers.</a:t>
            </a:r>
            <a:endParaRPr lang="en-US" sz="1700" dirty="0"/>
          </a:p>
        </p:txBody>
      </p:sp>
      <p:sp>
        <p:nvSpPr>
          <p:cNvPr id="10" name="Shape 8"/>
          <p:cNvSpPr/>
          <p:nvPr/>
        </p:nvSpPr>
        <p:spPr>
          <a:xfrm>
            <a:off x="640080" y="3319272"/>
            <a:ext cx="548640" cy="548640"/>
          </a:xfrm>
          <a:prstGeom prst="ellipse">
            <a:avLst/>
          </a:prstGeom>
          <a:solidFill>
            <a:srgbClr val="2A9D8F"/>
          </a:solidFill>
          <a:ln/>
        </p:spPr>
        <p:txBody>
          <a:bodyPr/>
          <a:lstStyle/>
          <a:p>
            <a:endParaRPr lang="en-US"/>
          </a:p>
        </p:txBody>
      </p:sp>
      <p:sp>
        <p:nvSpPr>
          <p:cNvPr id="11" name="Text 9"/>
          <p:cNvSpPr/>
          <p:nvPr/>
        </p:nvSpPr>
        <p:spPr>
          <a:xfrm>
            <a:off x="640080" y="3319272"/>
            <a:ext cx="548640" cy="548640"/>
          </a:xfrm>
          <a:prstGeom prst="rect">
            <a:avLst/>
          </a:prstGeom>
          <a:noFill/>
          <a:ln/>
        </p:spPr>
        <p:txBody>
          <a:bodyPr wrap="square" lIns="0" tIns="0" rIns="0" bIns="0" rtlCol="0" anchor="ctr"/>
          <a:lstStyle/>
          <a:p>
            <a:pPr marL="0" indent="0" algn="ctr">
              <a:buNone/>
            </a:pPr>
            <a:r>
              <a:rPr lang="en-US" sz="2200" b="1" dirty="0">
                <a:solidFill>
                  <a:srgbClr val="1B2A41"/>
                </a:solidFill>
                <a:latin typeface="Georgia" pitchFamily="34" charset="0"/>
                <a:ea typeface="Georgia" pitchFamily="34" charset="-122"/>
                <a:cs typeface="Georgia" pitchFamily="34" charset="-120"/>
              </a:rPr>
              <a:t>3</a:t>
            </a:r>
            <a:endParaRPr lang="en-US" sz="2200" dirty="0"/>
          </a:p>
        </p:txBody>
      </p:sp>
      <p:sp>
        <p:nvSpPr>
          <p:cNvPr id="12" name="Text 10"/>
          <p:cNvSpPr/>
          <p:nvPr/>
        </p:nvSpPr>
        <p:spPr>
          <a:xfrm>
            <a:off x="1417320" y="3319272"/>
            <a:ext cx="10131552" cy="548640"/>
          </a:xfrm>
          <a:prstGeom prst="rect">
            <a:avLst/>
          </a:prstGeom>
          <a:noFill/>
          <a:ln/>
        </p:spPr>
        <p:txBody>
          <a:bodyPr wrap="square" lIns="0" tIns="0" rIns="0" bIns="0" rtlCol="0" anchor="ctr"/>
          <a:lstStyle/>
          <a:p>
            <a:pPr marL="0" indent="0">
              <a:lnSpc>
                <a:spcPct val="100000"/>
              </a:lnSpc>
              <a:buNone/>
            </a:pPr>
            <a:r>
              <a:rPr lang="en-US" sz="1700" b="1" dirty="0">
                <a:solidFill>
                  <a:srgbClr val="EAF0F5"/>
                </a:solidFill>
                <a:latin typeface="Calibri" pitchFamily="34" charset="0"/>
                <a:ea typeface="Calibri" pitchFamily="34" charset="-122"/>
                <a:cs typeface="Calibri" pitchFamily="34" charset="-120"/>
              </a:rPr>
              <a:t>Fund facilitation, not just hardware   </a:t>
            </a:r>
            <a:r>
              <a:rPr lang="en-US" sz="1400" dirty="0">
                <a:solidFill>
                  <a:srgbClr val="B7C4D2"/>
                </a:solidFill>
                <a:latin typeface="Calibri" pitchFamily="34" charset="0"/>
                <a:ea typeface="Calibri" pitchFamily="34" charset="-122"/>
                <a:cs typeface="Calibri" pitchFamily="34" charset="-120"/>
              </a:rPr>
              <a:t>Define roles that facilitate collaboration and national engagement as a primary role.</a:t>
            </a:r>
            <a:endParaRPr lang="en-US" sz="1700" dirty="0"/>
          </a:p>
        </p:txBody>
      </p:sp>
      <p:sp>
        <p:nvSpPr>
          <p:cNvPr id="13" name="Shape 11"/>
          <p:cNvSpPr/>
          <p:nvPr/>
        </p:nvSpPr>
        <p:spPr>
          <a:xfrm>
            <a:off x="640080" y="4087368"/>
            <a:ext cx="548640" cy="548640"/>
          </a:xfrm>
          <a:prstGeom prst="ellipse">
            <a:avLst/>
          </a:prstGeom>
          <a:solidFill>
            <a:srgbClr val="2A9D8F"/>
          </a:solidFill>
          <a:ln/>
        </p:spPr>
        <p:txBody>
          <a:bodyPr/>
          <a:lstStyle/>
          <a:p>
            <a:endParaRPr lang="en-US"/>
          </a:p>
        </p:txBody>
      </p:sp>
      <p:sp>
        <p:nvSpPr>
          <p:cNvPr id="14" name="Text 12"/>
          <p:cNvSpPr/>
          <p:nvPr/>
        </p:nvSpPr>
        <p:spPr>
          <a:xfrm>
            <a:off x="640080" y="4087368"/>
            <a:ext cx="548640" cy="548640"/>
          </a:xfrm>
          <a:prstGeom prst="rect">
            <a:avLst/>
          </a:prstGeom>
          <a:noFill/>
          <a:ln/>
        </p:spPr>
        <p:txBody>
          <a:bodyPr wrap="square" lIns="0" tIns="0" rIns="0" bIns="0" rtlCol="0" anchor="ctr"/>
          <a:lstStyle/>
          <a:p>
            <a:pPr marL="0" indent="0" algn="ctr">
              <a:buNone/>
            </a:pPr>
            <a:r>
              <a:rPr lang="en-US" sz="2200" b="1" dirty="0">
                <a:solidFill>
                  <a:srgbClr val="1B2A41"/>
                </a:solidFill>
                <a:latin typeface="Georgia" pitchFamily="34" charset="0"/>
                <a:ea typeface="Georgia" pitchFamily="34" charset="-122"/>
                <a:cs typeface="Georgia" pitchFamily="34" charset="-120"/>
              </a:rPr>
              <a:t>4</a:t>
            </a:r>
            <a:endParaRPr lang="en-US" sz="2200" dirty="0"/>
          </a:p>
        </p:txBody>
      </p:sp>
      <p:sp>
        <p:nvSpPr>
          <p:cNvPr id="15" name="Text 13"/>
          <p:cNvSpPr/>
          <p:nvPr/>
        </p:nvSpPr>
        <p:spPr>
          <a:xfrm>
            <a:off x="1417320" y="4087368"/>
            <a:ext cx="10131552" cy="548640"/>
          </a:xfrm>
          <a:prstGeom prst="rect">
            <a:avLst/>
          </a:prstGeom>
          <a:noFill/>
          <a:ln/>
        </p:spPr>
        <p:txBody>
          <a:bodyPr wrap="square" lIns="0" tIns="0" rIns="0" bIns="0" rtlCol="0" anchor="ctr"/>
          <a:lstStyle/>
          <a:p>
            <a:pPr marL="0" indent="0">
              <a:lnSpc>
                <a:spcPct val="100000"/>
              </a:lnSpc>
              <a:buNone/>
            </a:pPr>
            <a:r>
              <a:rPr lang="en-US" sz="1700" b="1" dirty="0">
                <a:solidFill>
                  <a:srgbClr val="EAF0F5"/>
                </a:solidFill>
                <a:latin typeface="Calibri" pitchFamily="34" charset="0"/>
                <a:ea typeface="Calibri" pitchFamily="34" charset="-122"/>
                <a:cs typeface="Calibri" pitchFamily="34" charset="-120"/>
              </a:rPr>
              <a:t>Treat national as first-order   </a:t>
            </a:r>
            <a:r>
              <a:rPr lang="en-US" sz="1400" dirty="0">
                <a:solidFill>
                  <a:srgbClr val="B7C4D2"/>
                </a:solidFill>
                <a:latin typeface="Calibri" pitchFamily="34" charset="0"/>
                <a:ea typeface="Calibri" pitchFamily="34" charset="-122"/>
                <a:cs typeface="Calibri" pitchFamily="34" charset="-120"/>
              </a:rPr>
              <a:t>Right-size local systems; route work by shape across ACCESS, NAIRR/NRP, </a:t>
            </a:r>
            <a:r>
              <a:rPr lang="en-US" sz="1400" dirty="0" err="1">
                <a:solidFill>
                  <a:srgbClr val="B7C4D2"/>
                </a:solidFill>
                <a:latin typeface="Calibri" pitchFamily="34" charset="0"/>
                <a:ea typeface="Calibri" pitchFamily="34" charset="-122"/>
                <a:cs typeface="Calibri" pitchFamily="34" charset="-120"/>
              </a:rPr>
              <a:t>OSPool</a:t>
            </a:r>
            <a:r>
              <a:rPr lang="en-US" sz="1400" dirty="0">
                <a:solidFill>
                  <a:srgbClr val="B7C4D2"/>
                </a:solidFill>
                <a:latin typeface="Calibri" pitchFamily="34" charset="0"/>
                <a:ea typeface="Calibri" pitchFamily="34" charset="-122"/>
                <a:cs typeface="Calibri" pitchFamily="34" charset="-120"/>
              </a:rPr>
              <a:t>, etc.</a:t>
            </a:r>
            <a:endParaRPr lang="en-US" sz="1700" dirty="0"/>
          </a:p>
        </p:txBody>
      </p:sp>
      <p:sp>
        <p:nvSpPr>
          <p:cNvPr id="16" name="Shape 14"/>
          <p:cNvSpPr/>
          <p:nvPr/>
        </p:nvSpPr>
        <p:spPr>
          <a:xfrm>
            <a:off x="640080" y="4855464"/>
            <a:ext cx="548640" cy="548640"/>
          </a:xfrm>
          <a:prstGeom prst="ellipse">
            <a:avLst/>
          </a:prstGeom>
          <a:solidFill>
            <a:srgbClr val="2A9D8F"/>
          </a:solidFill>
          <a:ln/>
        </p:spPr>
        <p:txBody>
          <a:bodyPr/>
          <a:lstStyle/>
          <a:p>
            <a:endParaRPr lang="en-US"/>
          </a:p>
        </p:txBody>
      </p:sp>
      <p:sp>
        <p:nvSpPr>
          <p:cNvPr id="17" name="Text 15"/>
          <p:cNvSpPr/>
          <p:nvPr/>
        </p:nvSpPr>
        <p:spPr>
          <a:xfrm>
            <a:off x="640080" y="4855464"/>
            <a:ext cx="548640" cy="548640"/>
          </a:xfrm>
          <a:prstGeom prst="rect">
            <a:avLst/>
          </a:prstGeom>
          <a:noFill/>
          <a:ln/>
        </p:spPr>
        <p:txBody>
          <a:bodyPr wrap="square" lIns="0" tIns="0" rIns="0" bIns="0" rtlCol="0" anchor="ctr"/>
          <a:lstStyle/>
          <a:p>
            <a:pPr marL="0" indent="0" algn="ctr">
              <a:buNone/>
            </a:pPr>
            <a:r>
              <a:rPr lang="en-US" sz="2200" b="1" dirty="0">
                <a:solidFill>
                  <a:srgbClr val="1B2A41"/>
                </a:solidFill>
                <a:latin typeface="Georgia" pitchFamily="34" charset="0"/>
                <a:ea typeface="Georgia" pitchFamily="34" charset="-122"/>
                <a:cs typeface="Georgia" pitchFamily="34" charset="-120"/>
              </a:rPr>
              <a:t>5</a:t>
            </a:r>
            <a:endParaRPr lang="en-US" sz="2200" dirty="0"/>
          </a:p>
        </p:txBody>
      </p:sp>
      <p:sp>
        <p:nvSpPr>
          <p:cNvPr id="18" name="Text 16"/>
          <p:cNvSpPr/>
          <p:nvPr/>
        </p:nvSpPr>
        <p:spPr>
          <a:xfrm>
            <a:off x="1417320" y="4855464"/>
            <a:ext cx="10131552" cy="548640"/>
          </a:xfrm>
          <a:prstGeom prst="rect">
            <a:avLst/>
          </a:prstGeom>
          <a:noFill/>
          <a:ln/>
        </p:spPr>
        <p:txBody>
          <a:bodyPr wrap="square" lIns="0" tIns="0" rIns="0" bIns="0" rtlCol="0" anchor="ctr"/>
          <a:lstStyle/>
          <a:p>
            <a:pPr marL="0" indent="0">
              <a:lnSpc>
                <a:spcPct val="100000"/>
              </a:lnSpc>
              <a:buNone/>
            </a:pPr>
            <a:r>
              <a:rPr lang="en-US" sz="1700" b="1" dirty="0">
                <a:solidFill>
                  <a:srgbClr val="EAF0F5"/>
                </a:solidFill>
                <a:latin typeface="Calibri" pitchFamily="34" charset="0"/>
                <a:ea typeface="Calibri" pitchFamily="34" charset="-122"/>
                <a:cs typeface="Calibri" pitchFamily="34" charset="-120"/>
              </a:rPr>
              <a:t>Build better analysis tools   </a:t>
            </a:r>
            <a:r>
              <a:rPr lang="en-US" sz="1400" dirty="0">
                <a:solidFill>
                  <a:srgbClr val="B7C4D2"/>
                </a:solidFill>
                <a:latin typeface="Calibri" pitchFamily="34" charset="0"/>
                <a:ea typeface="Calibri" pitchFamily="34" charset="-122"/>
                <a:cs typeface="Calibri" pitchFamily="34" charset="-120"/>
              </a:rPr>
              <a:t>(Somehow) attack the real bottleneck: the time it takes to make sense of results.</a:t>
            </a:r>
            <a:endParaRPr lang="en-US" sz="1700" dirty="0"/>
          </a:p>
        </p:txBody>
      </p:sp>
      <p:sp>
        <p:nvSpPr>
          <p:cNvPr id="19" name="Shape 5">
            <a:extLst>
              <a:ext uri="{FF2B5EF4-FFF2-40B4-BE49-F238E27FC236}">
                <a16:creationId xmlns:a16="http://schemas.microsoft.com/office/drawing/2014/main" id="{84FE1FA5-2B22-B298-42F8-6A3FD1D46EB6}"/>
              </a:ext>
            </a:extLst>
          </p:cNvPr>
          <p:cNvSpPr/>
          <p:nvPr/>
        </p:nvSpPr>
        <p:spPr>
          <a:xfrm>
            <a:off x="640080" y="5623560"/>
            <a:ext cx="548640" cy="548640"/>
          </a:xfrm>
          <a:prstGeom prst="ellipse">
            <a:avLst/>
          </a:prstGeom>
          <a:solidFill>
            <a:srgbClr val="2A9D8F"/>
          </a:solidFill>
          <a:ln/>
        </p:spPr>
        <p:txBody>
          <a:bodyPr/>
          <a:lstStyle/>
          <a:p>
            <a:endParaRPr lang="en-US"/>
          </a:p>
        </p:txBody>
      </p:sp>
      <p:sp>
        <p:nvSpPr>
          <p:cNvPr id="20" name="Text 6">
            <a:extLst>
              <a:ext uri="{FF2B5EF4-FFF2-40B4-BE49-F238E27FC236}">
                <a16:creationId xmlns:a16="http://schemas.microsoft.com/office/drawing/2014/main" id="{D9A1DAEA-3552-B7AC-9D19-21F4EC63A331}"/>
              </a:ext>
            </a:extLst>
          </p:cNvPr>
          <p:cNvSpPr/>
          <p:nvPr/>
        </p:nvSpPr>
        <p:spPr>
          <a:xfrm>
            <a:off x="640080" y="5623560"/>
            <a:ext cx="548640" cy="548640"/>
          </a:xfrm>
          <a:prstGeom prst="rect">
            <a:avLst/>
          </a:prstGeom>
          <a:noFill/>
          <a:ln/>
        </p:spPr>
        <p:txBody>
          <a:bodyPr wrap="square" lIns="0" tIns="0" rIns="0" bIns="0" rtlCol="0" anchor="ctr"/>
          <a:lstStyle/>
          <a:p>
            <a:pPr marL="0" indent="0" algn="ctr">
              <a:buNone/>
            </a:pPr>
            <a:r>
              <a:rPr lang="en-US" sz="2200" b="1" dirty="0">
                <a:solidFill>
                  <a:srgbClr val="1B2A41"/>
                </a:solidFill>
                <a:latin typeface="Georgia" pitchFamily="34" charset="0"/>
              </a:rPr>
              <a:t>6</a:t>
            </a:r>
            <a:endParaRPr lang="en-US" sz="2200" dirty="0"/>
          </a:p>
        </p:txBody>
      </p:sp>
      <p:sp>
        <p:nvSpPr>
          <p:cNvPr id="21" name="Text 7">
            <a:extLst>
              <a:ext uri="{FF2B5EF4-FFF2-40B4-BE49-F238E27FC236}">
                <a16:creationId xmlns:a16="http://schemas.microsoft.com/office/drawing/2014/main" id="{D2666291-39DD-806D-7E4A-B9F784322919}"/>
              </a:ext>
            </a:extLst>
          </p:cNvPr>
          <p:cNvSpPr/>
          <p:nvPr/>
        </p:nvSpPr>
        <p:spPr>
          <a:xfrm>
            <a:off x="1417320" y="5623560"/>
            <a:ext cx="10131552" cy="548640"/>
          </a:xfrm>
          <a:prstGeom prst="rect">
            <a:avLst/>
          </a:prstGeom>
          <a:noFill/>
          <a:ln/>
        </p:spPr>
        <p:txBody>
          <a:bodyPr wrap="square" lIns="0" tIns="0" rIns="0" bIns="0" rtlCol="0" anchor="ctr"/>
          <a:lstStyle/>
          <a:p>
            <a:pPr marL="0" indent="0">
              <a:lnSpc>
                <a:spcPct val="100000"/>
              </a:lnSpc>
              <a:buNone/>
            </a:pPr>
            <a:r>
              <a:rPr lang="en-US" sz="1700" b="1" dirty="0">
                <a:solidFill>
                  <a:srgbClr val="EAF0F5"/>
                </a:solidFill>
                <a:latin typeface="Calibri" pitchFamily="34" charset="0"/>
                <a:ea typeface="Calibri" pitchFamily="34" charset="-122"/>
                <a:cs typeface="Calibri" pitchFamily="34" charset="-120"/>
              </a:rPr>
              <a:t>Improve data staging and sharing   </a:t>
            </a:r>
            <a:r>
              <a:rPr lang="en-US" sz="1400" dirty="0">
                <a:solidFill>
                  <a:srgbClr val="B7C4D2"/>
                </a:solidFill>
                <a:latin typeface="Calibri" pitchFamily="34" charset="0"/>
                <a:ea typeface="Calibri" pitchFamily="34" charset="-122"/>
                <a:cs typeface="Calibri" pitchFamily="34" charset="-120"/>
              </a:rPr>
              <a:t>Critical to leveraging data in collaborative and pedagogical contexts that don’t tax local </a:t>
            </a:r>
            <a:r>
              <a:rPr lang="en-US" sz="1400" dirty="0" err="1">
                <a:solidFill>
                  <a:srgbClr val="B7C4D2"/>
                </a:solidFill>
                <a:latin typeface="Calibri" pitchFamily="34" charset="0"/>
                <a:ea typeface="Calibri" pitchFamily="34" charset="-122"/>
                <a:cs typeface="Calibri" pitchFamily="34" charset="-120"/>
              </a:rPr>
              <a:t>envs</a:t>
            </a:r>
            <a:r>
              <a:rPr lang="en-US" sz="1400" dirty="0">
                <a:solidFill>
                  <a:srgbClr val="B7C4D2"/>
                </a:solidFill>
                <a:latin typeface="Calibri" pitchFamily="34" charset="0"/>
                <a:ea typeface="Calibri" pitchFamily="34" charset="-122"/>
                <a:cs typeface="Calibri" pitchFamily="34" charset="-120"/>
              </a:rPr>
              <a:t>.</a:t>
            </a:r>
            <a:endParaRPr lang="en-US" sz="1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2C4A63"/>
        </a:solidFill>
        <a:effectLst/>
      </p:bgPr>
    </p:bg>
    <p:spTree>
      <p:nvGrpSpPr>
        <p:cNvPr id="1" name=""/>
        <p:cNvGrpSpPr/>
        <p:nvPr/>
      </p:nvGrpSpPr>
      <p:grpSpPr>
        <a:xfrm>
          <a:off x="0" y="0"/>
          <a:ext cx="0" cy="0"/>
          <a:chOff x="0" y="0"/>
          <a:chExt cx="0" cy="0"/>
        </a:xfrm>
      </p:grpSpPr>
      <p:sp>
        <p:nvSpPr>
          <p:cNvPr id="2" name="Text 0"/>
          <p:cNvSpPr/>
          <p:nvPr/>
        </p:nvSpPr>
        <p:spPr>
          <a:xfrm>
            <a:off x="640080" y="548640"/>
            <a:ext cx="10908792" cy="274320"/>
          </a:xfrm>
          <a:prstGeom prst="rect">
            <a:avLst/>
          </a:prstGeom>
          <a:noFill/>
          <a:ln/>
        </p:spPr>
        <p:txBody>
          <a:bodyPr wrap="square" lIns="0" tIns="0" rIns="0" bIns="0" rtlCol="0" anchor="ctr"/>
          <a:lstStyle/>
          <a:p>
            <a:pPr marL="0" indent="0">
              <a:buNone/>
            </a:pPr>
            <a:r>
              <a:rPr lang="en-US" sz="1300" b="1" kern="0" spc="300" dirty="0">
                <a:solidFill>
                  <a:srgbClr val="2A9D8F"/>
                </a:solidFill>
                <a:latin typeface="Calibri" pitchFamily="34" charset="0"/>
                <a:ea typeface="Calibri" pitchFamily="34" charset="-122"/>
                <a:cs typeface="Calibri" pitchFamily="34" charset="-120"/>
              </a:rPr>
              <a:t>THE ARGUMENT</a:t>
            </a:r>
            <a:endParaRPr lang="en-US" sz="1300" dirty="0"/>
          </a:p>
        </p:txBody>
      </p:sp>
      <p:sp>
        <p:nvSpPr>
          <p:cNvPr id="3" name="Text 1"/>
          <p:cNvSpPr/>
          <p:nvPr/>
        </p:nvSpPr>
        <p:spPr>
          <a:xfrm>
            <a:off x="640080" y="1078992"/>
            <a:ext cx="10543032" cy="1828800"/>
          </a:xfrm>
          <a:prstGeom prst="rect">
            <a:avLst/>
          </a:prstGeom>
          <a:noFill/>
          <a:ln/>
        </p:spPr>
        <p:txBody>
          <a:bodyPr wrap="square" lIns="0" tIns="0" rIns="0" bIns="0" rtlCol="0" anchor="ctr"/>
          <a:lstStyle/>
          <a:p>
            <a:pPr marL="0" indent="0">
              <a:lnSpc>
                <a:spcPct val="106000"/>
              </a:lnSpc>
              <a:buNone/>
            </a:pPr>
            <a:r>
              <a:rPr lang="en-US" sz="2400" b="1" dirty="0">
                <a:solidFill>
                  <a:srgbClr val="EAF0F5"/>
                </a:solidFill>
                <a:latin typeface="Georgia" pitchFamily="34" charset="0"/>
                <a:ea typeface="Georgia" pitchFamily="34" charset="-122"/>
                <a:cs typeface="Georgia" pitchFamily="34" charset="-120"/>
              </a:rPr>
              <a:t>The scale research now requires, or access to newer hardware, may require off campus resources. The OSPool is one of the best on-ramps to national capacity for smaller institutions, but adoption (both of it and similar tools) is limited far less by capability than by </a:t>
            </a:r>
            <a:r>
              <a:rPr lang="en-US" sz="2400" b="1" dirty="0">
                <a:solidFill>
                  <a:srgbClr val="2A9D8F"/>
                </a:solidFill>
                <a:latin typeface="Georgia" pitchFamily="34" charset="0"/>
                <a:ea typeface="Georgia" pitchFamily="34" charset="-122"/>
                <a:cs typeface="Georgia" pitchFamily="34" charset="-120"/>
              </a:rPr>
              <a:t>facilitation, workflow fit, and trust.</a:t>
            </a:r>
            <a:endParaRPr lang="en-US" sz="2400" dirty="0"/>
          </a:p>
        </p:txBody>
      </p:sp>
      <p:sp>
        <p:nvSpPr>
          <p:cNvPr id="4" name="Shape 2"/>
          <p:cNvSpPr/>
          <p:nvPr/>
        </p:nvSpPr>
        <p:spPr>
          <a:xfrm>
            <a:off x="640080" y="3200400"/>
            <a:ext cx="3392424" cy="2468880"/>
          </a:xfrm>
          <a:prstGeom prst="rect">
            <a:avLst/>
          </a:prstGeom>
          <a:solidFill>
            <a:srgbClr val="1B2A41"/>
          </a:solidFill>
          <a:ln w="12700">
            <a:solidFill>
              <a:srgbClr val="2A9D8F"/>
            </a:solidFill>
            <a:prstDash val="solid"/>
          </a:ln>
        </p:spPr>
        <p:txBody>
          <a:bodyPr/>
          <a:lstStyle/>
          <a:p>
            <a:endParaRPr lang="en-US"/>
          </a:p>
        </p:txBody>
      </p:sp>
      <p:sp>
        <p:nvSpPr>
          <p:cNvPr id="5" name="Text 3"/>
          <p:cNvSpPr/>
          <p:nvPr/>
        </p:nvSpPr>
        <p:spPr>
          <a:xfrm>
            <a:off x="868680" y="3383280"/>
            <a:ext cx="2935224" cy="731520"/>
          </a:xfrm>
          <a:prstGeom prst="rect">
            <a:avLst/>
          </a:prstGeom>
          <a:noFill/>
          <a:ln/>
        </p:spPr>
        <p:txBody>
          <a:bodyPr wrap="square" lIns="0" tIns="0" rIns="0" bIns="0" rtlCol="0" anchor="ctr"/>
          <a:lstStyle/>
          <a:p>
            <a:pPr marL="0" indent="0">
              <a:buNone/>
            </a:pPr>
            <a:r>
              <a:rPr lang="en-US" sz="4000" b="1" dirty="0">
                <a:solidFill>
                  <a:srgbClr val="2A9D8F"/>
                </a:solidFill>
                <a:latin typeface="Georgia" pitchFamily="34" charset="0"/>
                <a:ea typeface="Georgia" pitchFamily="34" charset="-122"/>
                <a:cs typeface="Georgia" pitchFamily="34" charset="-120"/>
              </a:rPr>
              <a:t>01</a:t>
            </a:r>
            <a:endParaRPr lang="en-US" sz="4000" dirty="0"/>
          </a:p>
        </p:txBody>
      </p:sp>
      <p:sp>
        <p:nvSpPr>
          <p:cNvPr id="6" name="Text 4"/>
          <p:cNvSpPr/>
          <p:nvPr/>
        </p:nvSpPr>
        <p:spPr>
          <a:xfrm>
            <a:off x="868680" y="4160520"/>
            <a:ext cx="2935224" cy="731520"/>
          </a:xfrm>
          <a:prstGeom prst="rect">
            <a:avLst/>
          </a:prstGeom>
          <a:noFill/>
          <a:ln/>
        </p:spPr>
        <p:txBody>
          <a:bodyPr wrap="square" lIns="0" tIns="0" rIns="0" bIns="0" rtlCol="0" anchor="ctr"/>
          <a:lstStyle/>
          <a:p>
            <a:pPr marL="0" indent="0">
              <a:buNone/>
            </a:pPr>
            <a:r>
              <a:rPr lang="en-US" sz="1600" b="1" dirty="0">
                <a:solidFill>
                  <a:srgbClr val="EAF0F5"/>
                </a:solidFill>
                <a:latin typeface="Georgia" pitchFamily="34" charset="0"/>
                <a:ea typeface="Georgia" pitchFamily="34" charset="-122"/>
                <a:cs typeface="Georgia" pitchFamily="34" charset="-120"/>
              </a:rPr>
              <a:t>Why local is no longer enough</a:t>
            </a:r>
            <a:endParaRPr lang="en-US" sz="1600" dirty="0"/>
          </a:p>
        </p:txBody>
      </p:sp>
      <p:sp>
        <p:nvSpPr>
          <p:cNvPr id="7" name="Text 5"/>
          <p:cNvSpPr/>
          <p:nvPr/>
        </p:nvSpPr>
        <p:spPr>
          <a:xfrm>
            <a:off x="868680" y="4892040"/>
            <a:ext cx="2935224" cy="731520"/>
          </a:xfrm>
          <a:prstGeom prst="rect">
            <a:avLst/>
          </a:prstGeom>
          <a:noFill/>
          <a:ln/>
        </p:spPr>
        <p:txBody>
          <a:bodyPr wrap="square" lIns="0" tIns="0" rIns="0" bIns="0" rtlCol="0" anchor="ctr"/>
          <a:lstStyle/>
          <a:p>
            <a:pPr marL="0" indent="0">
              <a:lnSpc>
                <a:spcPct val="105000"/>
              </a:lnSpc>
              <a:buNone/>
            </a:pPr>
            <a:r>
              <a:rPr lang="en-US" sz="1200" dirty="0">
                <a:solidFill>
                  <a:srgbClr val="B7C4D2"/>
                </a:solidFill>
                <a:latin typeface="Calibri" pitchFamily="34" charset="0"/>
                <a:ea typeface="Calibri" pitchFamily="34" charset="-122"/>
                <a:cs typeface="Calibri" pitchFamily="34" charset="-120"/>
              </a:rPr>
              <a:t>Shifting funding and the economics of on-prem compute at small institutions.</a:t>
            </a:r>
            <a:endParaRPr lang="en-US" sz="1200" dirty="0"/>
          </a:p>
        </p:txBody>
      </p:sp>
      <p:sp>
        <p:nvSpPr>
          <p:cNvPr id="8" name="Shape 6"/>
          <p:cNvSpPr/>
          <p:nvPr/>
        </p:nvSpPr>
        <p:spPr>
          <a:xfrm>
            <a:off x="4398264" y="3200400"/>
            <a:ext cx="3392424" cy="2468880"/>
          </a:xfrm>
          <a:prstGeom prst="rect">
            <a:avLst/>
          </a:prstGeom>
          <a:solidFill>
            <a:srgbClr val="1B2A41"/>
          </a:solidFill>
          <a:ln w="12700">
            <a:solidFill>
              <a:srgbClr val="2A9D8F"/>
            </a:solidFill>
            <a:prstDash val="solid"/>
          </a:ln>
        </p:spPr>
        <p:txBody>
          <a:bodyPr/>
          <a:lstStyle/>
          <a:p>
            <a:endParaRPr lang="en-US"/>
          </a:p>
        </p:txBody>
      </p:sp>
      <p:sp>
        <p:nvSpPr>
          <p:cNvPr id="9" name="Text 7"/>
          <p:cNvSpPr/>
          <p:nvPr/>
        </p:nvSpPr>
        <p:spPr>
          <a:xfrm>
            <a:off x="4626864" y="3383280"/>
            <a:ext cx="2935224" cy="731520"/>
          </a:xfrm>
          <a:prstGeom prst="rect">
            <a:avLst/>
          </a:prstGeom>
          <a:noFill/>
          <a:ln/>
        </p:spPr>
        <p:txBody>
          <a:bodyPr wrap="square" lIns="0" tIns="0" rIns="0" bIns="0" rtlCol="0" anchor="ctr"/>
          <a:lstStyle/>
          <a:p>
            <a:pPr marL="0" indent="0">
              <a:buNone/>
            </a:pPr>
            <a:r>
              <a:rPr lang="en-US" sz="4000" b="1" dirty="0">
                <a:solidFill>
                  <a:srgbClr val="2A9D8F"/>
                </a:solidFill>
                <a:latin typeface="Georgia" pitchFamily="34" charset="0"/>
                <a:ea typeface="Georgia" pitchFamily="34" charset="-122"/>
                <a:cs typeface="Georgia" pitchFamily="34" charset="-120"/>
              </a:rPr>
              <a:t>02</a:t>
            </a:r>
            <a:endParaRPr lang="en-US" sz="4000" dirty="0"/>
          </a:p>
        </p:txBody>
      </p:sp>
      <p:sp>
        <p:nvSpPr>
          <p:cNvPr id="10" name="Text 8"/>
          <p:cNvSpPr/>
          <p:nvPr/>
        </p:nvSpPr>
        <p:spPr>
          <a:xfrm>
            <a:off x="4626864" y="4160520"/>
            <a:ext cx="2935224" cy="731520"/>
          </a:xfrm>
          <a:prstGeom prst="rect">
            <a:avLst/>
          </a:prstGeom>
          <a:noFill/>
          <a:ln/>
        </p:spPr>
        <p:txBody>
          <a:bodyPr wrap="square" lIns="0" tIns="0" rIns="0" bIns="0" rtlCol="0" anchor="ctr"/>
          <a:lstStyle/>
          <a:p>
            <a:pPr marL="0" indent="0">
              <a:buNone/>
            </a:pPr>
            <a:r>
              <a:rPr lang="en-US" sz="1600" b="1" dirty="0">
                <a:solidFill>
                  <a:srgbClr val="EAF0F5"/>
                </a:solidFill>
                <a:latin typeface="Georgia" pitchFamily="34" charset="0"/>
                <a:ea typeface="Georgia" pitchFamily="34" charset="-122"/>
                <a:cs typeface="Georgia" pitchFamily="34" charset="-120"/>
              </a:rPr>
              <a:t>The realities that shape adoption</a:t>
            </a:r>
            <a:endParaRPr lang="en-US" sz="1600" dirty="0"/>
          </a:p>
        </p:txBody>
      </p:sp>
      <p:sp>
        <p:nvSpPr>
          <p:cNvPr id="11" name="Text 9"/>
          <p:cNvSpPr/>
          <p:nvPr/>
        </p:nvSpPr>
        <p:spPr>
          <a:xfrm>
            <a:off x="4626864" y="4892040"/>
            <a:ext cx="2935224" cy="731520"/>
          </a:xfrm>
          <a:prstGeom prst="rect">
            <a:avLst/>
          </a:prstGeom>
          <a:noFill/>
          <a:ln/>
        </p:spPr>
        <p:txBody>
          <a:bodyPr wrap="square" lIns="0" tIns="0" rIns="0" bIns="0" rtlCol="0" anchor="ctr"/>
          <a:lstStyle/>
          <a:p>
            <a:pPr marL="0" indent="0">
              <a:lnSpc>
                <a:spcPct val="105000"/>
              </a:lnSpc>
              <a:buNone/>
            </a:pPr>
            <a:r>
              <a:rPr lang="en-US" sz="1200" dirty="0">
                <a:solidFill>
                  <a:srgbClr val="B7C4D2"/>
                </a:solidFill>
                <a:latin typeface="Calibri" pitchFamily="34" charset="0"/>
                <a:ea typeface="Calibri" pitchFamily="34" charset="-122"/>
                <a:cs typeface="Calibri" pitchFamily="34" charset="-120"/>
              </a:rPr>
              <a:t>Teaching, tempo, data, people, and the analysis bottleneck.</a:t>
            </a:r>
            <a:endParaRPr lang="en-US" sz="1200" dirty="0"/>
          </a:p>
        </p:txBody>
      </p:sp>
      <p:sp>
        <p:nvSpPr>
          <p:cNvPr id="12" name="Shape 10"/>
          <p:cNvSpPr/>
          <p:nvPr/>
        </p:nvSpPr>
        <p:spPr>
          <a:xfrm>
            <a:off x="8156448" y="3200400"/>
            <a:ext cx="3392424" cy="2468880"/>
          </a:xfrm>
          <a:prstGeom prst="rect">
            <a:avLst/>
          </a:prstGeom>
          <a:solidFill>
            <a:srgbClr val="1B2A41"/>
          </a:solidFill>
          <a:ln w="12700">
            <a:solidFill>
              <a:srgbClr val="2A9D8F"/>
            </a:solidFill>
            <a:prstDash val="solid"/>
          </a:ln>
        </p:spPr>
        <p:txBody>
          <a:bodyPr/>
          <a:lstStyle/>
          <a:p>
            <a:endParaRPr lang="en-US"/>
          </a:p>
        </p:txBody>
      </p:sp>
      <p:sp>
        <p:nvSpPr>
          <p:cNvPr id="13" name="Text 11"/>
          <p:cNvSpPr/>
          <p:nvPr/>
        </p:nvSpPr>
        <p:spPr>
          <a:xfrm>
            <a:off x="8385048" y="3383280"/>
            <a:ext cx="2935224" cy="731520"/>
          </a:xfrm>
          <a:prstGeom prst="rect">
            <a:avLst/>
          </a:prstGeom>
          <a:noFill/>
          <a:ln/>
        </p:spPr>
        <p:txBody>
          <a:bodyPr wrap="square" lIns="0" tIns="0" rIns="0" bIns="0" rtlCol="0" anchor="ctr"/>
          <a:lstStyle/>
          <a:p>
            <a:pPr marL="0" indent="0">
              <a:buNone/>
            </a:pPr>
            <a:r>
              <a:rPr lang="en-US" sz="4000" b="1" dirty="0">
                <a:solidFill>
                  <a:srgbClr val="2A9D8F"/>
                </a:solidFill>
                <a:latin typeface="Georgia" pitchFamily="34" charset="0"/>
                <a:ea typeface="Georgia" pitchFamily="34" charset="-122"/>
                <a:cs typeface="Georgia" pitchFamily="34" charset="-120"/>
              </a:rPr>
              <a:t>03</a:t>
            </a:r>
            <a:endParaRPr lang="en-US" sz="4000" dirty="0"/>
          </a:p>
        </p:txBody>
      </p:sp>
      <p:sp>
        <p:nvSpPr>
          <p:cNvPr id="14" name="Text 12"/>
          <p:cNvSpPr/>
          <p:nvPr/>
        </p:nvSpPr>
        <p:spPr>
          <a:xfrm>
            <a:off x="8385048" y="4160520"/>
            <a:ext cx="2935224" cy="731520"/>
          </a:xfrm>
          <a:prstGeom prst="rect">
            <a:avLst/>
          </a:prstGeom>
          <a:noFill/>
          <a:ln/>
        </p:spPr>
        <p:txBody>
          <a:bodyPr wrap="square" lIns="0" tIns="0" rIns="0" bIns="0" rtlCol="0" anchor="ctr"/>
          <a:lstStyle/>
          <a:p>
            <a:pPr marL="0" indent="0">
              <a:buNone/>
            </a:pPr>
            <a:r>
              <a:rPr lang="en-US" sz="1600" b="1" dirty="0">
                <a:solidFill>
                  <a:srgbClr val="EAF0F5"/>
                </a:solidFill>
                <a:latin typeface="Georgia" pitchFamily="34" charset="0"/>
                <a:ea typeface="Georgia" pitchFamily="34" charset="-122"/>
                <a:cs typeface="Georgia" pitchFamily="34" charset="-120"/>
              </a:rPr>
              <a:t>The OSPool as a first-order resource</a:t>
            </a:r>
            <a:endParaRPr lang="en-US" sz="1600" dirty="0"/>
          </a:p>
        </p:txBody>
      </p:sp>
      <p:sp>
        <p:nvSpPr>
          <p:cNvPr id="15" name="Text 13"/>
          <p:cNvSpPr/>
          <p:nvPr/>
        </p:nvSpPr>
        <p:spPr>
          <a:xfrm>
            <a:off x="8385048" y="4892040"/>
            <a:ext cx="2935224" cy="731520"/>
          </a:xfrm>
          <a:prstGeom prst="rect">
            <a:avLst/>
          </a:prstGeom>
          <a:noFill/>
          <a:ln/>
        </p:spPr>
        <p:txBody>
          <a:bodyPr wrap="square" lIns="0" tIns="0" rIns="0" bIns="0" rtlCol="0" anchor="ctr"/>
          <a:lstStyle/>
          <a:p>
            <a:pPr marL="0" indent="0">
              <a:lnSpc>
                <a:spcPct val="105000"/>
              </a:lnSpc>
              <a:buNone/>
            </a:pPr>
            <a:r>
              <a:rPr lang="en-US" sz="1200" dirty="0">
                <a:solidFill>
                  <a:srgbClr val="B7C4D2"/>
                </a:solidFill>
                <a:latin typeface="Calibri" pitchFamily="34" charset="0"/>
                <a:ea typeface="Calibri" pitchFamily="34" charset="-122"/>
                <a:cs typeface="Calibri" pitchFamily="34" charset="-120"/>
              </a:rPr>
              <a:t>What makes it fit, and what barriers prevent broader use.</a:t>
            </a:r>
            <a:endParaRPr lang="en-US" sz="1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1B2A41"/>
        </a:solidFill>
        <a:effectLst/>
      </p:bgPr>
    </p:bg>
    <p:spTree>
      <p:nvGrpSpPr>
        <p:cNvPr id="1" name=""/>
        <p:cNvGrpSpPr/>
        <p:nvPr/>
      </p:nvGrpSpPr>
      <p:grpSpPr>
        <a:xfrm>
          <a:off x="0" y="0"/>
          <a:ext cx="0" cy="0"/>
          <a:chOff x="0" y="0"/>
          <a:chExt cx="0" cy="0"/>
        </a:xfrm>
      </p:grpSpPr>
      <p:sp>
        <p:nvSpPr>
          <p:cNvPr id="2" name="Shape 0"/>
          <p:cNvSpPr/>
          <p:nvPr/>
        </p:nvSpPr>
        <p:spPr>
          <a:xfrm>
            <a:off x="0" y="0"/>
            <a:ext cx="201168" cy="6858000"/>
          </a:xfrm>
          <a:prstGeom prst="rect">
            <a:avLst/>
          </a:prstGeom>
          <a:solidFill>
            <a:srgbClr val="2A9D8F"/>
          </a:solidFill>
          <a:ln/>
        </p:spPr>
        <p:txBody>
          <a:bodyPr/>
          <a:lstStyle/>
          <a:p>
            <a:endParaRPr lang="en-US"/>
          </a:p>
        </p:txBody>
      </p:sp>
      <p:sp>
        <p:nvSpPr>
          <p:cNvPr id="3" name="Shape 1"/>
          <p:cNvSpPr/>
          <p:nvPr/>
        </p:nvSpPr>
        <p:spPr>
          <a:xfrm>
            <a:off x="9317736" y="1083564"/>
            <a:ext cx="740664" cy="0"/>
          </a:xfrm>
          <a:prstGeom prst="line">
            <a:avLst/>
          </a:prstGeom>
          <a:noFill/>
          <a:ln w="12700">
            <a:solidFill>
              <a:srgbClr val="2A9D8F">
                <a:alpha val="35000"/>
              </a:srgbClr>
            </a:solidFill>
            <a:prstDash val="solid"/>
          </a:ln>
        </p:spPr>
        <p:txBody>
          <a:bodyPr/>
          <a:lstStyle/>
          <a:p>
            <a:endParaRPr lang="en-US"/>
          </a:p>
        </p:txBody>
      </p:sp>
      <p:sp>
        <p:nvSpPr>
          <p:cNvPr id="4" name="Shape 2"/>
          <p:cNvSpPr/>
          <p:nvPr/>
        </p:nvSpPr>
        <p:spPr>
          <a:xfrm>
            <a:off x="10072116" y="603504"/>
            <a:ext cx="822960" cy="411480"/>
          </a:xfrm>
          <a:prstGeom prst="line">
            <a:avLst/>
          </a:prstGeom>
          <a:noFill/>
          <a:ln w="12700">
            <a:solidFill>
              <a:srgbClr val="2A9D8F">
                <a:alpha val="35000"/>
              </a:srgbClr>
            </a:solidFill>
            <a:prstDash val="solid"/>
          </a:ln>
        </p:spPr>
        <p:txBody>
          <a:bodyPr/>
          <a:lstStyle/>
          <a:p>
            <a:endParaRPr lang="en-US"/>
          </a:p>
        </p:txBody>
      </p:sp>
      <p:sp>
        <p:nvSpPr>
          <p:cNvPr id="5" name="Shape 3"/>
          <p:cNvSpPr/>
          <p:nvPr/>
        </p:nvSpPr>
        <p:spPr>
          <a:xfrm flipH="1">
            <a:off x="10003536" y="603504"/>
            <a:ext cx="68580" cy="1042416"/>
          </a:xfrm>
          <a:prstGeom prst="line">
            <a:avLst/>
          </a:prstGeom>
          <a:noFill/>
          <a:ln w="12700">
            <a:solidFill>
              <a:srgbClr val="2A9D8F">
                <a:alpha val="35000"/>
              </a:srgbClr>
            </a:solidFill>
            <a:prstDash val="solid"/>
          </a:ln>
        </p:spPr>
        <p:txBody>
          <a:bodyPr/>
          <a:lstStyle/>
          <a:p>
            <a:endParaRPr lang="en-US"/>
          </a:p>
        </p:txBody>
      </p:sp>
      <p:sp>
        <p:nvSpPr>
          <p:cNvPr id="6" name="Shape 4"/>
          <p:cNvSpPr/>
          <p:nvPr/>
        </p:nvSpPr>
        <p:spPr>
          <a:xfrm>
            <a:off x="10003536" y="1632204"/>
            <a:ext cx="1028700" cy="274320"/>
          </a:xfrm>
          <a:prstGeom prst="line">
            <a:avLst/>
          </a:prstGeom>
          <a:noFill/>
          <a:ln w="12700">
            <a:solidFill>
              <a:srgbClr val="2A9D8F">
                <a:alpha val="35000"/>
              </a:srgbClr>
            </a:solidFill>
            <a:prstDash val="solid"/>
          </a:ln>
        </p:spPr>
        <p:txBody>
          <a:bodyPr/>
          <a:lstStyle/>
          <a:p>
            <a:endParaRPr lang="en-US"/>
          </a:p>
        </p:txBody>
      </p:sp>
      <p:sp>
        <p:nvSpPr>
          <p:cNvPr id="7" name="Shape 5"/>
          <p:cNvSpPr/>
          <p:nvPr/>
        </p:nvSpPr>
        <p:spPr>
          <a:xfrm>
            <a:off x="10003536" y="1632204"/>
            <a:ext cx="0" cy="342900"/>
          </a:xfrm>
          <a:prstGeom prst="line">
            <a:avLst/>
          </a:prstGeom>
          <a:noFill/>
          <a:ln w="12700">
            <a:solidFill>
              <a:srgbClr val="2A9D8F">
                <a:alpha val="35000"/>
              </a:srgbClr>
            </a:solidFill>
            <a:prstDash val="solid"/>
          </a:ln>
        </p:spPr>
        <p:txBody>
          <a:bodyPr/>
          <a:lstStyle/>
          <a:p>
            <a:endParaRPr lang="en-US"/>
          </a:p>
        </p:txBody>
      </p:sp>
      <p:sp>
        <p:nvSpPr>
          <p:cNvPr id="8" name="Shape 6"/>
          <p:cNvSpPr/>
          <p:nvPr/>
        </p:nvSpPr>
        <p:spPr>
          <a:xfrm>
            <a:off x="9317736" y="1083564"/>
            <a:ext cx="68580" cy="891540"/>
          </a:xfrm>
          <a:prstGeom prst="line">
            <a:avLst/>
          </a:prstGeom>
          <a:noFill/>
          <a:ln w="12700">
            <a:solidFill>
              <a:srgbClr val="2A9D8F">
                <a:alpha val="35000"/>
              </a:srgbClr>
            </a:solidFill>
            <a:prstDash val="solid"/>
          </a:ln>
        </p:spPr>
        <p:txBody>
          <a:bodyPr/>
          <a:lstStyle/>
          <a:p>
            <a:endParaRPr lang="en-US"/>
          </a:p>
        </p:txBody>
      </p:sp>
      <p:sp>
        <p:nvSpPr>
          <p:cNvPr id="9" name="Shape 7"/>
          <p:cNvSpPr/>
          <p:nvPr/>
        </p:nvSpPr>
        <p:spPr>
          <a:xfrm>
            <a:off x="9262872" y="1028700"/>
            <a:ext cx="109728" cy="109728"/>
          </a:xfrm>
          <a:prstGeom prst="ellipse">
            <a:avLst/>
          </a:prstGeom>
          <a:solidFill>
            <a:srgbClr val="2A9D8F">
              <a:alpha val="70000"/>
            </a:srgbClr>
          </a:solidFill>
          <a:ln/>
        </p:spPr>
        <p:txBody>
          <a:bodyPr/>
          <a:lstStyle/>
          <a:p>
            <a:endParaRPr lang="en-US"/>
          </a:p>
        </p:txBody>
      </p:sp>
      <p:sp>
        <p:nvSpPr>
          <p:cNvPr id="10" name="Shape 8"/>
          <p:cNvSpPr/>
          <p:nvPr/>
        </p:nvSpPr>
        <p:spPr>
          <a:xfrm>
            <a:off x="10017252" y="548640"/>
            <a:ext cx="109728" cy="109728"/>
          </a:xfrm>
          <a:prstGeom prst="ellipse">
            <a:avLst/>
          </a:prstGeom>
          <a:solidFill>
            <a:srgbClr val="2A9D8F">
              <a:alpha val="70000"/>
            </a:srgbClr>
          </a:solidFill>
          <a:ln/>
        </p:spPr>
        <p:txBody>
          <a:bodyPr/>
          <a:lstStyle/>
          <a:p>
            <a:endParaRPr lang="en-US"/>
          </a:p>
        </p:txBody>
      </p:sp>
      <p:sp>
        <p:nvSpPr>
          <p:cNvPr id="11" name="Shape 9"/>
          <p:cNvSpPr/>
          <p:nvPr/>
        </p:nvSpPr>
        <p:spPr>
          <a:xfrm>
            <a:off x="10840212" y="960120"/>
            <a:ext cx="109728" cy="109728"/>
          </a:xfrm>
          <a:prstGeom prst="ellipse">
            <a:avLst/>
          </a:prstGeom>
          <a:solidFill>
            <a:srgbClr val="2A9D8F">
              <a:alpha val="70000"/>
            </a:srgbClr>
          </a:solidFill>
          <a:ln/>
        </p:spPr>
        <p:txBody>
          <a:bodyPr/>
          <a:lstStyle/>
          <a:p>
            <a:endParaRPr lang="en-US"/>
          </a:p>
        </p:txBody>
      </p:sp>
      <p:sp>
        <p:nvSpPr>
          <p:cNvPr id="12" name="Shape 10"/>
          <p:cNvSpPr/>
          <p:nvPr/>
        </p:nvSpPr>
        <p:spPr>
          <a:xfrm>
            <a:off x="9948672" y="1577340"/>
            <a:ext cx="109728" cy="109728"/>
          </a:xfrm>
          <a:prstGeom prst="ellipse">
            <a:avLst/>
          </a:prstGeom>
          <a:solidFill>
            <a:srgbClr val="2A9D8F">
              <a:alpha val="70000"/>
            </a:srgbClr>
          </a:solidFill>
          <a:ln/>
        </p:spPr>
        <p:txBody>
          <a:bodyPr/>
          <a:lstStyle/>
          <a:p>
            <a:endParaRPr lang="en-US"/>
          </a:p>
        </p:txBody>
      </p:sp>
      <p:sp>
        <p:nvSpPr>
          <p:cNvPr id="13" name="Shape 11"/>
          <p:cNvSpPr/>
          <p:nvPr/>
        </p:nvSpPr>
        <p:spPr>
          <a:xfrm>
            <a:off x="10977372" y="1851660"/>
            <a:ext cx="109728" cy="109728"/>
          </a:xfrm>
          <a:prstGeom prst="ellipse">
            <a:avLst/>
          </a:prstGeom>
          <a:solidFill>
            <a:srgbClr val="2A9D8F">
              <a:alpha val="70000"/>
            </a:srgbClr>
          </a:solidFill>
          <a:ln/>
        </p:spPr>
        <p:txBody>
          <a:bodyPr/>
          <a:lstStyle/>
          <a:p>
            <a:endParaRPr lang="en-US"/>
          </a:p>
        </p:txBody>
      </p:sp>
      <p:sp>
        <p:nvSpPr>
          <p:cNvPr id="14" name="Shape 12"/>
          <p:cNvSpPr/>
          <p:nvPr/>
        </p:nvSpPr>
        <p:spPr>
          <a:xfrm>
            <a:off x="9331452" y="1920240"/>
            <a:ext cx="109728" cy="109728"/>
          </a:xfrm>
          <a:prstGeom prst="ellipse">
            <a:avLst/>
          </a:prstGeom>
          <a:solidFill>
            <a:srgbClr val="2A9D8F">
              <a:alpha val="70000"/>
            </a:srgbClr>
          </a:solidFill>
          <a:ln/>
        </p:spPr>
        <p:txBody>
          <a:bodyPr/>
          <a:lstStyle/>
          <a:p>
            <a:endParaRPr lang="en-US"/>
          </a:p>
        </p:txBody>
      </p:sp>
      <p:sp>
        <p:nvSpPr>
          <p:cNvPr id="15" name="Text 13"/>
          <p:cNvSpPr/>
          <p:nvPr/>
        </p:nvSpPr>
        <p:spPr>
          <a:xfrm>
            <a:off x="640080" y="1371600"/>
            <a:ext cx="10908792" cy="274320"/>
          </a:xfrm>
          <a:prstGeom prst="rect">
            <a:avLst/>
          </a:prstGeom>
          <a:noFill/>
          <a:ln/>
        </p:spPr>
        <p:txBody>
          <a:bodyPr wrap="square" lIns="0" tIns="0" rIns="0" bIns="0" rtlCol="0" anchor="ctr"/>
          <a:lstStyle/>
          <a:p>
            <a:pPr marL="0" indent="0">
              <a:buNone/>
            </a:pPr>
            <a:r>
              <a:rPr lang="en-US" sz="1300" b="1" kern="0" spc="300" dirty="0">
                <a:solidFill>
                  <a:srgbClr val="2A9D8F"/>
                </a:solidFill>
                <a:latin typeface="Calibri" pitchFamily="34" charset="0"/>
                <a:ea typeface="Calibri" pitchFamily="34" charset="-122"/>
                <a:cs typeface="Calibri" pitchFamily="34" charset="-120"/>
              </a:rPr>
              <a:t>IN CLOSING</a:t>
            </a:r>
            <a:endParaRPr lang="en-US" sz="1300" dirty="0"/>
          </a:p>
        </p:txBody>
      </p:sp>
      <p:sp>
        <p:nvSpPr>
          <p:cNvPr id="16" name="Text 14"/>
          <p:cNvSpPr/>
          <p:nvPr/>
        </p:nvSpPr>
        <p:spPr>
          <a:xfrm>
            <a:off x="640080" y="1783080"/>
            <a:ext cx="8229600" cy="1828800"/>
          </a:xfrm>
          <a:prstGeom prst="rect">
            <a:avLst/>
          </a:prstGeom>
          <a:noFill/>
          <a:ln/>
        </p:spPr>
        <p:txBody>
          <a:bodyPr wrap="square" lIns="0" tIns="0" rIns="0" bIns="0" rtlCol="0" anchor="ctr"/>
          <a:lstStyle/>
          <a:p>
            <a:pPr marL="0" indent="0">
              <a:lnSpc>
                <a:spcPct val="110000"/>
              </a:lnSpc>
              <a:buNone/>
            </a:pPr>
            <a:r>
              <a:rPr lang="en-US" sz="3300" b="1" dirty="0">
                <a:solidFill>
                  <a:srgbClr val="EAF0F5"/>
                </a:solidFill>
                <a:latin typeface="Georgia" pitchFamily="34" charset="0"/>
                <a:ea typeface="Georgia" pitchFamily="34" charset="-122"/>
                <a:cs typeface="Georgia" pitchFamily="34" charset="-120"/>
              </a:rPr>
              <a:t>The compute is within reach. </a:t>
            </a:r>
            <a:r>
              <a:rPr lang="en-US" sz="3300" b="1" dirty="0">
                <a:solidFill>
                  <a:srgbClr val="2A9D8F"/>
                </a:solidFill>
                <a:latin typeface="Georgia" pitchFamily="34" charset="0"/>
                <a:ea typeface="Georgia" pitchFamily="34" charset="-122"/>
                <a:cs typeface="Georgia" pitchFamily="34" charset="-120"/>
              </a:rPr>
              <a:t>Closing the gap to broad adoption is the work (and it's mostly human!).</a:t>
            </a:r>
            <a:endParaRPr lang="en-US" sz="3300" dirty="0"/>
          </a:p>
        </p:txBody>
      </p:sp>
      <p:sp>
        <p:nvSpPr>
          <p:cNvPr id="17" name="Text 15"/>
          <p:cNvSpPr/>
          <p:nvPr/>
        </p:nvSpPr>
        <p:spPr>
          <a:xfrm>
            <a:off x="640080" y="3703320"/>
            <a:ext cx="9262872" cy="1371600"/>
          </a:xfrm>
          <a:prstGeom prst="rect">
            <a:avLst/>
          </a:prstGeom>
          <a:noFill/>
          <a:ln/>
        </p:spPr>
        <p:txBody>
          <a:bodyPr wrap="square" lIns="0" tIns="0" rIns="0" bIns="0" rtlCol="0" anchor="ctr"/>
          <a:lstStyle/>
          <a:p>
            <a:pPr marL="0" indent="0">
              <a:lnSpc>
                <a:spcPct val="115000"/>
              </a:lnSpc>
              <a:buNone/>
            </a:pPr>
            <a:r>
              <a:rPr lang="en-US" sz="1700" i="1" dirty="0">
                <a:solidFill>
                  <a:srgbClr val="B7C4D2"/>
                </a:solidFill>
                <a:latin typeface="Georgia" pitchFamily="34" charset="0"/>
                <a:ea typeface="Georgia" pitchFamily="34" charset="-122"/>
                <a:cs typeface="Georgia" pitchFamily="34" charset="-120"/>
              </a:rPr>
              <a:t>If we invest in facilitation, reframe the message, and meet researchers where their time and trust actually are, the </a:t>
            </a:r>
            <a:r>
              <a:rPr lang="en-US" sz="1700" i="1" dirty="0" err="1">
                <a:solidFill>
                  <a:srgbClr val="B7C4D2"/>
                </a:solidFill>
                <a:latin typeface="Georgia" pitchFamily="34" charset="0"/>
                <a:ea typeface="Georgia" pitchFamily="34" charset="-122"/>
                <a:cs typeface="Georgia" pitchFamily="34" charset="-120"/>
              </a:rPr>
              <a:t>OSPool</a:t>
            </a:r>
            <a:r>
              <a:rPr lang="en-US" sz="1700" i="1" dirty="0">
                <a:solidFill>
                  <a:srgbClr val="B7C4D2"/>
                </a:solidFill>
                <a:latin typeface="Georgia" pitchFamily="34" charset="0"/>
                <a:ea typeface="Georgia" pitchFamily="34" charset="-122"/>
                <a:cs typeface="Georgia" pitchFamily="34" charset="-120"/>
              </a:rPr>
              <a:t> and other resources and collaborative efforts can be a primary solution for smaller institutions.</a:t>
            </a:r>
            <a:endParaRPr lang="en-US" sz="1700" dirty="0"/>
          </a:p>
        </p:txBody>
      </p:sp>
      <p:sp>
        <p:nvSpPr>
          <p:cNvPr id="18" name="Shape 16"/>
          <p:cNvSpPr/>
          <p:nvPr/>
        </p:nvSpPr>
        <p:spPr>
          <a:xfrm>
            <a:off x="640080" y="5257800"/>
            <a:ext cx="3200400" cy="0"/>
          </a:xfrm>
          <a:prstGeom prst="line">
            <a:avLst/>
          </a:prstGeom>
          <a:noFill/>
          <a:ln w="25400">
            <a:solidFill>
              <a:srgbClr val="2A9D8F"/>
            </a:solidFill>
            <a:prstDash val="solid"/>
          </a:ln>
        </p:spPr>
        <p:txBody>
          <a:bodyPr/>
          <a:lstStyle/>
          <a:p>
            <a:endParaRPr lang="en-US"/>
          </a:p>
        </p:txBody>
      </p:sp>
      <p:sp>
        <p:nvSpPr>
          <p:cNvPr id="19" name="Text 17"/>
          <p:cNvSpPr/>
          <p:nvPr/>
        </p:nvSpPr>
        <p:spPr>
          <a:xfrm>
            <a:off x="640080" y="5440680"/>
            <a:ext cx="10908792" cy="914400"/>
          </a:xfrm>
          <a:prstGeom prst="rect">
            <a:avLst/>
          </a:prstGeom>
          <a:noFill/>
          <a:ln/>
        </p:spPr>
        <p:txBody>
          <a:bodyPr wrap="square" lIns="0" tIns="0" rIns="0" bIns="0" rtlCol="0" anchor="ctr"/>
          <a:lstStyle/>
          <a:p>
            <a:pPr marL="0" indent="0">
              <a:lnSpc>
                <a:spcPct val="115000"/>
              </a:lnSpc>
              <a:buNone/>
            </a:pPr>
            <a:r>
              <a:rPr lang="en-US" sz="1600" b="1" dirty="0">
                <a:solidFill>
                  <a:srgbClr val="EAF0F5"/>
                </a:solidFill>
                <a:latin typeface="Calibri" pitchFamily="34" charset="0"/>
                <a:ea typeface="Calibri" pitchFamily="34" charset="-122"/>
                <a:cs typeface="Calibri" pitchFamily="34" charset="-120"/>
              </a:rPr>
              <a:t>Thank you  ·  Questions welcome</a:t>
            </a:r>
            <a:endParaRPr lang="en-US" sz="1600" dirty="0"/>
          </a:p>
          <a:p>
            <a:pPr marL="0" indent="0">
              <a:lnSpc>
                <a:spcPct val="115000"/>
              </a:lnSpc>
              <a:buNone/>
            </a:pPr>
            <a:r>
              <a:rPr lang="en-US" sz="1400" dirty="0">
                <a:solidFill>
                  <a:srgbClr val="B7C4D2"/>
                </a:solidFill>
                <a:latin typeface="Calibri" pitchFamily="34" charset="0"/>
                <a:ea typeface="Calibri" pitchFamily="34" charset="-122"/>
                <a:cs typeface="Calibri" pitchFamily="34" charset="-120"/>
              </a:rPr>
              <a:t>Jason Simms  ·  jsimms1@swarthmore.edu</a:t>
            </a: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6F8"/>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274320"/>
          </a:xfrm>
          <a:prstGeom prst="rect">
            <a:avLst/>
          </a:prstGeom>
          <a:noFill/>
          <a:ln/>
        </p:spPr>
        <p:txBody>
          <a:bodyPr wrap="square" lIns="0" tIns="0" rIns="0" bIns="0" rtlCol="0" anchor="ctr"/>
          <a:lstStyle/>
          <a:p>
            <a:pPr marL="0" indent="0">
              <a:buNone/>
            </a:pPr>
            <a:r>
              <a:rPr lang="en-US" sz="1200" b="1" kern="0" spc="300" dirty="0">
                <a:solidFill>
                  <a:srgbClr val="2A9D8F"/>
                </a:solidFill>
                <a:latin typeface="Calibri" pitchFamily="34" charset="0"/>
                <a:ea typeface="Calibri" pitchFamily="34" charset="-122"/>
                <a:cs typeface="Calibri" pitchFamily="34" charset="-120"/>
              </a:rPr>
              <a:t>WHY THIS MATTERS</a:t>
            </a:r>
            <a:endParaRPr lang="en-US" sz="1200" dirty="0"/>
          </a:p>
        </p:txBody>
      </p:sp>
      <p:sp>
        <p:nvSpPr>
          <p:cNvPr id="3" name="Text 1"/>
          <p:cNvSpPr/>
          <p:nvPr/>
        </p:nvSpPr>
        <p:spPr>
          <a:xfrm>
            <a:off x="640080" y="658368"/>
            <a:ext cx="10908792" cy="777240"/>
          </a:xfrm>
          <a:prstGeom prst="rect">
            <a:avLst/>
          </a:prstGeom>
          <a:noFill/>
          <a:ln/>
        </p:spPr>
        <p:txBody>
          <a:bodyPr wrap="square" lIns="0" tIns="0" rIns="0" bIns="0" rtlCol="0" anchor="ctr"/>
          <a:lstStyle/>
          <a:p>
            <a:pPr marL="0" indent="0">
              <a:buNone/>
            </a:pPr>
            <a:r>
              <a:rPr lang="en-US" sz="2900" b="1" dirty="0">
                <a:solidFill>
                  <a:srgbClr val="1F2933"/>
                </a:solidFill>
                <a:latin typeface="Georgia" pitchFamily="34" charset="0"/>
                <a:ea typeface="Georgia" pitchFamily="34" charset="-122"/>
                <a:cs typeface="Georgia" pitchFamily="34" charset="-120"/>
              </a:rPr>
              <a:t>These students are the future workforce</a:t>
            </a:r>
            <a:endParaRPr lang="en-US" sz="2900" dirty="0"/>
          </a:p>
        </p:txBody>
      </p:sp>
      <p:sp>
        <p:nvSpPr>
          <p:cNvPr id="4" name="Shape 2"/>
          <p:cNvSpPr/>
          <p:nvPr/>
        </p:nvSpPr>
        <p:spPr>
          <a:xfrm>
            <a:off x="640080" y="1783080"/>
            <a:ext cx="4206240" cy="4023360"/>
          </a:xfrm>
          <a:prstGeom prst="rect">
            <a:avLst/>
          </a:prstGeom>
          <a:solidFill>
            <a:srgbClr val="2C4A63"/>
          </a:solidFill>
          <a:ln/>
          <a:effectLst>
            <a:outerShdw blurRad="88900" dist="38100" dir="8100000" algn="bl" rotWithShape="0">
              <a:srgbClr val="000000">
                <a:alpha val="12000"/>
              </a:srgbClr>
            </a:outerShdw>
          </a:effectLst>
        </p:spPr>
        <p:txBody>
          <a:bodyPr/>
          <a:lstStyle/>
          <a:p>
            <a:endParaRPr lang="en-US"/>
          </a:p>
        </p:txBody>
      </p:sp>
      <p:sp>
        <p:nvSpPr>
          <p:cNvPr id="5" name="Text 3"/>
          <p:cNvSpPr/>
          <p:nvPr/>
        </p:nvSpPr>
        <p:spPr>
          <a:xfrm>
            <a:off x="731520" y="2286000"/>
            <a:ext cx="4023360" cy="1463040"/>
          </a:xfrm>
          <a:prstGeom prst="rect">
            <a:avLst/>
          </a:prstGeom>
          <a:noFill/>
          <a:ln/>
        </p:spPr>
        <p:txBody>
          <a:bodyPr wrap="square" lIns="0" tIns="0" rIns="0" bIns="0" rtlCol="0" anchor="ctr"/>
          <a:lstStyle/>
          <a:p>
            <a:pPr marL="0" indent="0" algn="ctr">
              <a:buNone/>
            </a:pPr>
            <a:r>
              <a:rPr lang="en-US" sz="9600" b="1" dirty="0">
                <a:solidFill>
                  <a:srgbClr val="EAF0F5"/>
                </a:solidFill>
                <a:latin typeface="Georgia" pitchFamily="34" charset="0"/>
                <a:ea typeface="Georgia" pitchFamily="34" charset="-122"/>
                <a:cs typeface="Georgia" pitchFamily="34" charset="-120"/>
              </a:rPr>
              <a:t>~70%</a:t>
            </a:r>
            <a:endParaRPr lang="en-US" sz="9600" dirty="0"/>
          </a:p>
        </p:txBody>
      </p:sp>
      <p:sp>
        <p:nvSpPr>
          <p:cNvPr id="6" name="Text 4"/>
          <p:cNvSpPr/>
          <p:nvPr/>
        </p:nvSpPr>
        <p:spPr>
          <a:xfrm>
            <a:off x="960120" y="3840480"/>
            <a:ext cx="3566160" cy="1280160"/>
          </a:xfrm>
          <a:prstGeom prst="rect">
            <a:avLst/>
          </a:prstGeom>
          <a:noFill/>
          <a:ln/>
        </p:spPr>
        <p:txBody>
          <a:bodyPr wrap="square" lIns="0" tIns="0" rIns="0" bIns="0" rtlCol="0" anchor="ctr"/>
          <a:lstStyle/>
          <a:p>
            <a:pPr marL="0" indent="0" algn="ctr">
              <a:lnSpc>
                <a:spcPct val="110000"/>
              </a:lnSpc>
              <a:buNone/>
            </a:pPr>
            <a:r>
              <a:rPr lang="en-US" sz="2400" dirty="0">
                <a:solidFill>
                  <a:srgbClr val="EAF0F5"/>
                </a:solidFill>
                <a:latin typeface="Calibri" pitchFamily="34" charset="0"/>
                <a:ea typeface="Calibri" pitchFamily="34" charset="-122"/>
                <a:cs typeface="Calibri" pitchFamily="34" charset="-120"/>
              </a:rPr>
              <a:t>of U.S. undergraduates attend non-R1 institutions</a:t>
            </a:r>
            <a:endParaRPr lang="en-US" sz="2400" dirty="0"/>
          </a:p>
        </p:txBody>
      </p:sp>
      <p:sp>
        <p:nvSpPr>
          <p:cNvPr id="7" name="Shape 5"/>
          <p:cNvSpPr/>
          <p:nvPr/>
        </p:nvSpPr>
        <p:spPr>
          <a:xfrm>
            <a:off x="5212080" y="1828800"/>
            <a:ext cx="457200" cy="457200"/>
          </a:xfrm>
          <a:prstGeom prst="ellipse">
            <a:avLst/>
          </a:prstGeom>
          <a:solidFill>
            <a:srgbClr val="E7EDF2"/>
          </a:solidFill>
          <a:ln/>
        </p:spPr>
        <p:txBody>
          <a:bodyPr/>
          <a:lstStyle/>
          <a:p>
            <a:endParaRPr lang="en-US"/>
          </a:p>
        </p:txBody>
      </p:sp>
      <p:sp>
        <p:nvSpPr>
          <p:cNvPr id="8" name="Text 6"/>
          <p:cNvSpPr/>
          <p:nvPr/>
        </p:nvSpPr>
        <p:spPr>
          <a:xfrm>
            <a:off x="5212080" y="1828800"/>
            <a:ext cx="457200" cy="457200"/>
          </a:xfrm>
          <a:prstGeom prst="rect">
            <a:avLst/>
          </a:prstGeom>
          <a:noFill/>
          <a:ln/>
        </p:spPr>
        <p:txBody>
          <a:bodyPr wrap="square" lIns="0" tIns="0" rIns="0" bIns="0" rtlCol="0" anchor="ctr"/>
          <a:lstStyle/>
          <a:p>
            <a:pPr marL="0" indent="0" algn="ctr">
              <a:buNone/>
            </a:pPr>
            <a:r>
              <a:rPr lang="en-US" sz="2000" b="1" dirty="0">
                <a:solidFill>
                  <a:srgbClr val="2C4A63"/>
                </a:solidFill>
                <a:latin typeface="Georgia" pitchFamily="34" charset="0"/>
                <a:ea typeface="Georgia" pitchFamily="34" charset="-122"/>
                <a:cs typeface="Georgia" pitchFamily="34" charset="-120"/>
              </a:rPr>
              <a:t>1</a:t>
            </a:r>
            <a:endParaRPr lang="en-US" sz="2000" dirty="0"/>
          </a:p>
        </p:txBody>
      </p:sp>
      <p:sp>
        <p:nvSpPr>
          <p:cNvPr id="9" name="Text 7"/>
          <p:cNvSpPr/>
          <p:nvPr/>
        </p:nvSpPr>
        <p:spPr>
          <a:xfrm>
            <a:off x="5852160" y="1783080"/>
            <a:ext cx="5696712" cy="365760"/>
          </a:xfrm>
          <a:prstGeom prst="rect">
            <a:avLst/>
          </a:prstGeom>
          <a:noFill/>
          <a:ln/>
        </p:spPr>
        <p:txBody>
          <a:bodyPr wrap="square" lIns="0" tIns="0" rIns="0" bIns="0" rtlCol="0" anchor="ctr"/>
          <a:lstStyle/>
          <a:p>
            <a:pPr marL="0" indent="0">
              <a:buNone/>
            </a:pPr>
            <a:r>
              <a:rPr lang="en-US" sz="1600" b="1" dirty="0">
                <a:solidFill>
                  <a:srgbClr val="1F2933"/>
                </a:solidFill>
                <a:latin typeface="Georgia" pitchFamily="34" charset="0"/>
                <a:ea typeface="Georgia" pitchFamily="34" charset="-122"/>
                <a:cs typeface="Georgia" pitchFamily="34" charset="-120"/>
              </a:rPr>
              <a:t>The pipeline to graduate study</a:t>
            </a:r>
            <a:endParaRPr lang="en-US" sz="1600" dirty="0"/>
          </a:p>
        </p:txBody>
      </p:sp>
      <p:sp>
        <p:nvSpPr>
          <p:cNvPr id="10" name="Text 8"/>
          <p:cNvSpPr/>
          <p:nvPr/>
        </p:nvSpPr>
        <p:spPr>
          <a:xfrm>
            <a:off x="5852160" y="2167128"/>
            <a:ext cx="5696712" cy="868680"/>
          </a:xfrm>
          <a:prstGeom prst="rect">
            <a:avLst/>
          </a:prstGeom>
          <a:noFill/>
          <a:ln/>
        </p:spPr>
        <p:txBody>
          <a:bodyPr wrap="square" lIns="0" tIns="0" rIns="0" bIns="0" rtlCol="0" anchor="ctr"/>
          <a:lstStyle/>
          <a:p>
            <a:pPr marL="0" indent="0">
              <a:lnSpc>
                <a:spcPct val="105000"/>
              </a:lnSpc>
              <a:buNone/>
            </a:pPr>
            <a:r>
              <a:rPr lang="en-US" sz="1600" dirty="0">
                <a:solidFill>
                  <a:srgbClr val="5A6B7B"/>
                </a:solidFill>
                <a:latin typeface="Calibri" pitchFamily="34" charset="0"/>
                <a:ea typeface="Calibri" pitchFamily="34" charset="-122"/>
                <a:cs typeface="Calibri" pitchFamily="34" charset="-120"/>
              </a:rPr>
              <a:t>Many students from non-R1 institutions go on to R1 graduate programs. We have to prepare them for that environment.</a:t>
            </a:r>
            <a:endParaRPr lang="en-US" sz="1600" dirty="0"/>
          </a:p>
        </p:txBody>
      </p:sp>
      <p:sp>
        <p:nvSpPr>
          <p:cNvPr id="11" name="Shape 9"/>
          <p:cNvSpPr/>
          <p:nvPr/>
        </p:nvSpPr>
        <p:spPr>
          <a:xfrm>
            <a:off x="5212080" y="3200400"/>
            <a:ext cx="457200" cy="457200"/>
          </a:xfrm>
          <a:prstGeom prst="ellipse">
            <a:avLst/>
          </a:prstGeom>
          <a:solidFill>
            <a:srgbClr val="E7EDF2"/>
          </a:solidFill>
          <a:ln/>
        </p:spPr>
        <p:txBody>
          <a:bodyPr/>
          <a:lstStyle/>
          <a:p>
            <a:endParaRPr lang="en-US"/>
          </a:p>
        </p:txBody>
      </p:sp>
      <p:sp>
        <p:nvSpPr>
          <p:cNvPr id="12" name="Text 10"/>
          <p:cNvSpPr/>
          <p:nvPr/>
        </p:nvSpPr>
        <p:spPr>
          <a:xfrm>
            <a:off x="5212080" y="3200400"/>
            <a:ext cx="457200" cy="457200"/>
          </a:xfrm>
          <a:prstGeom prst="rect">
            <a:avLst/>
          </a:prstGeom>
          <a:noFill/>
          <a:ln/>
        </p:spPr>
        <p:txBody>
          <a:bodyPr wrap="square" lIns="0" tIns="0" rIns="0" bIns="0" rtlCol="0" anchor="ctr"/>
          <a:lstStyle/>
          <a:p>
            <a:pPr marL="0" indent="0" algn="ctr">
              <a:buNone/>
            </a:pPr>
            <a:r>
              <a:rPr lang="en-US" sz="2000" b="1" dirty="0">
                <a:solidFill>
                  <a:srgbClr val="2C4A63"/>
                </a:solidFill>
                <a:latin typeface="Georgia" pitchFamily="34" charset="0"/>
                <a:ea typeface="Georgia" pitchFamily="34" charset="-122"/>
                <a:cs typeface="Georgia" pitchFamily="34" charset="-120"/>
              </a:rPr>
              <a:t>2</a:t>
            </a:r>
            <a:endParaRPr lang="en-US" sz="2000" dirty="0"/>
          </a:p>
        </p:txBody>
      </p:sp>
      <p:sp>
        <p:nvSpPr>
          <p:cNvPr id="13" name="Text 11"/>
          <p:cNvSpPr/>
          <p:nvPr/>
        </p:nvSpPr>
        <p:spPr>
          <a:xfrm>
            <a:off x="5852160" y="3154680"/>
            <a:ext cx="5696712" cy="365760"/>
          </a:xfrm>
          <a:prstGeom prst="rect">
            <a:avLst/>
          </a:prstGeom>
          <a:noFill/>
          <a:ln/>
        </p:spPr>
        <p:txBody>
          <a:bodyPr wrap="square" lIns="0" tIns="0" rIns="0" bIns="0" rtlCol="0" anchor="ctr"/>
          <a:lstStyle/>
          <a:p>
            <a:pPr marL="0" indent="0">
              <a:buNone/>
            </a:pPr>
            <a:r>
              <a:rPr lang="en-US" sz="1600" b="1" dirty="0">
                <a:solidFill>
                  <a:srgbClr val="1F2933"/>
                </a:solidFill>
                <a:latin typeface="Georgia" pitchFamily="34" charset="0"/>
                <a:ea typeface="Georgia" pitchFamily="34" charset="-122"/>
                <a:cs typeface="Georgia" pitchFamily="34" charset="-120"/>
              </a:rPr>
              <a:t>The workforce conversation</a:t>
            </a:r>
            <a:endParaRPr lang="en-US" sz="1600" dirty="0"/>
          </a:p>
        </p:txBody>
      </p:sp>
      <p:sp>
        <p:nvSpPr>
          <p:cNvPr id="14" name="Text 12"/>
          <p:cNvSpPr/>
          <p:nvPr/>
        </p:nvSpPr>
        <p:spPr>
          <a:xfrm>
            <a:off x="5852160" y="3538728"/>
            <a:ext cx="5696712" cy="868680"/>
          </a:xfrm>
          <a:prstGeom prst="rect">
            <a:avLst/>
          </a:prstGeom>
          <a:noFill/>
          <a:ln/>
        </p:spPr>
        <p:txBody>
          <a:bodyPr wrap="square" lIns="0" tIns="0" rIns="0" bIns="0" rtlCol="0" anchor="ctr"/>
          <a:lstStyle/>
          <a:p>
            <a:pPr marL="0" indent="0">
              <a:lnSpc>
                <a:spcPct val="105000"/>
              </a:lnSpc>
              <a:buNone/>
            </a:pPr>
            <a:r>
              <a:rPr lang="en-US" sz="1600" dirty="0">
                <a:solidFill>
                  <a:srgbClr val="5A6B7B"/>
                </a:solidFill>
                <a:latin typeface="Calibri" pitchFamily="34" charset="0"/>
                <a:ea typeface="Calibri" pitchFamily="34" charset="-122"/>
                <a:cs typeface="Calibri" pitchFamily="34" charset="-120"/>
              </a:rPr>
              <a:t>Governments at all scales cite a need for “workforce development” - here they are!</a:t>
            </a:r>
            <a:endParaRPr lang="en-US" sz="1600" dirty="0"/>
          </a:p>
        </p:txBody>
      </p:sp>
      <p:sp>
        <p:nvSpPr>
          <p:cNvPr id="15" name="Shape 13"/>
          <p:cNvSpPr/>
          <p:nvPr/>
        </p:nvSpPr>
        <p:spPr>
          <a:xfrm>
            <a:off x="5212080" y="4572000"/>
            <a:ext cx="457200" cy="457200"/>
          </a:xfrm>
          <a:prstGeom prst="ellipse">
            <a:avLst/>
          </a:prstGeom>
          <a:solidFill>
            <a:srgbClr val="E7EDF2"/>
          </a:solidFill>
          <a:ln/>
        </p:spPr>
        <p:txBody>
          <a:bodyPr/>
          <a:lstStyle/>
          <a:p>
            <a:endParaRPr lang="en-US"/>
          </a:p>
        </p:txBody>
      </p:sp>
      <p:sp>
        <p:nvSpPr>
          <p:cNvPr id="16" name="Text 14"/>
          <p:cNvSpPr/>
          <p:nvPr/>
        </p:nvSpPr>
        <p:spPr>
          <a:xfrm>
            <a:off x="5212080" y="4572000"/>
            <a:ext cx="457200" cy="457200"/>
          </a:xfrm>
          <a:prstGeom prst="rect">
            <a:avLst/>
          </a:prstGeom>
          <a:noFill/>
          <a:ln/>
        </p:spPr>
        <p:txBody>
          <a:bodyPr wrap="square" lIns="0" tIns="0" rIns="0" bIns="0" rtlCol="0" anchor="ctr"/>
          <a:lstStyle/>
          <a:p>
            <a:pPr marL="0" indent="0" algn="ctr">
              <a:buNone/>
            </a:pPr>
            <a:r>
              <a:rPr lang="en-US" sz="2000" b="1" dirty="0">
                <a:solidFill>
                  <a:srgbClr val="2C4A63"/>
                </a:solidFill>
                <a:latin typeface="Georgia" pitchFamily="34" charset="0"/>
                <a:ea typeface="Georgia" pitchFamily="34" charset="-122"/>
                <a:cs typeface="Georgia" pitchFamily="34" charset="-120"/>
              </a:rPr>
              <a:t>3</a:t>
            </a:r>
            <a:endParaRPr lang="en-US" sz="2000" dirty="0"/>
          </a:p>
        </p:txBody>
      </p:sp>
      <p:sp>
        <p:nvSpPr>
          <p:cNvPr id="17" name="Text 15"/>
          <p:cNvSpPr/>
          <p:nvPr/>
        </p:nvSpPr>
        <p:spPr>
          <a:xfrm>
            <a:off x="5852160" y="4526280"/>
            <a:ext cx="5696712" cy="365760"/>
          </a:xfrm>
          <a:prstGeom prst="rect">
            <a:avLst/>
          </a:prstGeom>
          <a:noFill/>
          <a:ln/>
        </p:spPr>
        <p:txBody>
          <a:bodyPr wrap="square" lIns="0" tIns="0" rIns="0" bIns="0" rtlCol="0" anchor="ctr"/>
          <a:lstStyle/>
          <a:p>
            <a:pPr marL="0" indent="0">
              <a:buNone/>
            </a:pPr>
            <a:r>
              <a:rPr lang="en-US" sz="1600" b="1" dirty="0">
                <a:solidFill>
                  <a:srgbClr val="1F2933"/>
                </a:solidFill>
                <a:latin typeface="Georgia" pitchFamily="34" charset="0"/>
                <a:ea typeface="Georgia" pitchFamily="34" charset="-122"/>
                <a:cs typeface="Georgia" pitchFamily="34" charset="-120"/>
              </a:rPr>
              <a:t>Community college students, especially</a:t>
            </a:r>
            <a:endParaRPr lang="en-US" sz="1600" dirty="0"/>
          </a:p>
        </p:txBody>
      </p:sp>
      <p:sp>
        <p:nvSpPr>
          <p:cNvPr id="18" name="Text 16"/>
          <p:cNvSpPr/>
          <p:nvPr/>
        </p:nvSpPr>
        <p:spPr>
          <a:xfrm>
            <a:off x="5852160" y="4910328"/>
            <a:ext cx="5696712" cy="868680"/>
          </a:xfrm>
          <a:prstGeom prst="rect">
            <a:avLst/>
          </a:prstGeom>
          <a:noFill/>
          <a:ln/>
        </p:spPr>
        <p:txBody>
          <a:bodyPr wrap="square" lIns="0" tIns="0" rIns="0" bIns="0" rtlCol="0" anchor="ctr"/>
          <a:lstStyle/>
          <a:p>
            <a:pPr marL="0" indent="0">
              <a:lnSpc>
                <a:spcPct val="105000"/>
              </a:lnSpc>
              <a:buNone/>
            </a:pPr>
            <a:r>
              <a:rPr lang="en-US" sz="1600" dirty="0">
                <a:solidFill>
                  <a:srgbClr val="5A6B7B"/>
                </a:solidFill>
                <a:latin typeface="Calibri" pitchFamily="34" charset="0"/>
                <a:ea typeface="Calibri" pitchFamily="34" charset="-122"/>
                <a:cs typeface="Calibri" pitchFamily="34" charset="-120"/>
              </a:rPr>
              <a:t>Whether entering a vocation or transferring, they need real research methods and hands-on experience.</a:t>
            </a:r>
            <a:endParaRPr lang="en-US" sz="1600" dirty="0"/>
          </a:p>
        </p:txBody>
      </p:sp>
      <p:sp>
        <p:nvSpPr>
          <p:cNvPr id="20" name="Text 18"/>
          <p:cNvSpPr/>
          <p:nvPr/>
        </p:nvSpPr>
        <p:spPr>
          <a:xfrm>
            <a:off x="9262872" y="6437376"/>
            <a:ext cx="2286000" cy="274320"/>
          </a:xfrm>
          <a:prstGeom prst="rect">
            <a:avLst/>
          </a:prstGeom>
          <a:noFill/>
          <a:ln/>
        </p:spPr>
        <p:txBody>
          <a:bodyPr wrap="square" lIns="0" tIns="0" rIns="0" bIns="0" rtlCol="0" anchor="ctr"/>
          <a:lstStyle/>
          <a:p>
            <a:pPr marL="0" indent="0" algn="r">
              <a:buNone/>
            </a:pPr>
            <a:r>
              <a:rPr lang="en-US" sz="900" dirty="0">
                <a:solidFill>
                  <a:srgbClr val="5A6B7B"/>
                </a:solidFill>
                <a:latin typeface="Calibri" pitchFamily="34" charset="0"/>
                <a:ea typeface="Calibri" pitchFamily="34" charset="-122"/>
                <a:cs typeface="Calibri" pitchFamily="34" charset="-120"/>
              </a:rPr>
              <a:t>HTC26  ·  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F6F8"/>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274320"/>
          </a:xfrm>
          <a:prstGeom prst="rect">
            <a:avLst/>
          </a:prstGeom>
          <a:noFill/>
          <a:ln/>
        </p:spPr>
        <p:txBody>
          <a:bodyPr wrap="square" lIns="0" tIns="0" rIns="0" bIns="0" rtlCol="0" anchor="ctr"/>
          <a:lstStyle/>
          <a:p>
            <a:pPr marL="0" indent="0">
              <a:buNone/>
            </a:pPr>
            <a:r>
              <a:rPr lang="en-US" sz="1200" b="1" kern="0" spc="300" dirty="0">
                <a:solidFill>
                  <a:srgbClr val="2A9D8F"/>
                </a:solidFill>
                <a:latin typeface="Calibri" pitchFamily="34" charset="0"/>
                <a:ea typeface="Calibri" pitchFamily="34" charset="-122"/>
                <a:cs typeface="Calibri" pitchFamily="34" charset="-120"/>
              </a:rPr>
              <a:t>THE GROUND IS SHIFTING</a:t>
            </a:r>
            <a:endParaRPr lang="en-US" sz="1200" dirty="0"/>
          </a:p>
        </p:txBody>
      </p:sp>
      <p:sp>
        <p:nvSpPr>
          <p:cNvPr id="3" name="Text 1"/>
          <p:cNvSpPr/>
          <p:nvPr/>
        </p:nvSpPr>
        <p:spPr>
          <a:xfrm>
            <a:off x="640080" y="658368"/>
            <a:ext cx="10908792" cy="777240"/>
          </a:xfrm>
          <a:prstGeom prst="rect">
            <a:avLst/>
          </a:prstGeom>
          <a:noFill/>
          <a:ln/>
        </p:spPr>
        <p:txBody>
          <a:bodyPr wrap="square" lIns="0" tIns="0" rIns="0" bIns="0" rtlCol="0" anchor="ctr"/>
          <a:lstStyle/>
          <a:p>
            <a:pPr marL="0" indent="0">
              <a:buNone/>
            </a:pPr>
            <a:r>
              <a:rPr lang="en-US" sz="2900" b="1" dirty="0">
                <a:solidFill>
                  <a:srgbClr val="1F2933"/>
                </a:solidFill>
                <a:latin typeface="Georgia" pitchFamily="34" charset="0"/>
                <a:ea typeface="Georgia" pitchFamily="34" charset="-122"/>
                <a:cs typeface="Georgia" pitchFamily="34" charset="-120"/>
              </a:rPr>
              <a:t>Single-campus compute grants are drying up</a:t>
            </a:r>
            <a:endParaRPr lang="en-US" sz="2900" dirty="0"/>
          </a:p>
        </p:txBody>
      </p:sp>
      <p:sp>
        <p:nvSpPr>
          <p:cNvPr id="4" name="Shape 2"/>
          <p:cNvSpPr/>
          <p:nvPr/>
        </p:nvSpPr>
        <p:spPr>
          <a:xfrm>
            <a:off x="640080" y="1783080"/>
            <a:ext cx="3383280" cy="155448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5" name="Text 3"/>
          <p:cNvSpPr/>
          <p:nvPr/>
        </p:nvSpPr>
        <p:spPr>
          <a:xfrm>
            <a:off x="868680" y="1965960"/>
            <a:ext cx="2926080" cy="274320"/>
          </a:xfrm>
          <a:prstGeom prst="rect">
            <a:avLst/>
          </a:prstGeom>
          <a:noFill/>
          <a:ln/>
        </p:spPr>
        <p:txBody>
          <a:bodyPr wrap="square" lIns="0" tIns="0" rIns="0" bIns="0" rtlCol="0" anchor="ctr"/>
          <a:lstStyle/>
          <a:p>
            <a:pPr marL="0" indent="0">
              <a:buNone/>
            </a:pPr>
            <a:r>
              <a:rPr lang="en-US" sz="1100" b="1" kern="0" spc="200" dirty="0">
                <a:solidFill>
                  <a:srgbClr val="5A6B7B"/>
                </a:solidFill>
                <a:latin typeface="Calibri" pitchFamily="34" charset="0"/>
                <a:ea typeface="Calibri" pitchFamily="34" charset="-122"/>
                <a:cs typeface="Calibri" pitchFamily="34" charset="-120"/>
              </a:rPr>
              <a:t>OLD REALITY</a:t>
            </a:r>
            <a:endParaRPr lang="en-US" sz="1100" dirty="0"/>
          </a:p>
        </p:txBody>
      </p:sp>
      <p:sp>
        <p:nvSpPr>
          <p:cNvPr id="6" name="Text 4"/>
          <p:cNvSpPr/>
          <p:nvPr/>
        </p:nvSpPr>
        <p:spPr>
          <a:xfrm>
            <a:off x="868680" y="2286000"/>
            <a:ext cx="2971800" cy="914400"/>
          </a:xfrm>
          <a:prstGeom prst="rect">
            <a:avLst/>
          </a:prstGeom>
          <a:noFill/>
          <a:ln/>
        </p:spPr>
        <p:txBody>
          <a:bodyPr wrap="square" lIns="0" tIns="0" rIns="0" bIns="0" rtlCol="0" anchor="ctr"/>
          <a:lstStyle/>
          <a:p>
            <a:pPr marL="0" indent="0">
              <a:lnSpc>
                <a:spcPct val="105000"/>
              </a:lnSpc>
              <a:buNone/>
            </a:pPr>
            <a:r>
              <a:rPr lang="en-US" sz="1500" b="1" dirty="0">
                <a:solidFill>
                  <a:srgbClr val="1F2933"/>
                </a:solidFill>
                <a:latin typeface="Georgia" pitchFamily="34" charset="0"/>
                <a:ea typeface="Georgia" pitchFamily="34" charset="-122"/>
                <a:cs typeface="Georgia" pitchFamily="34" charset="-120"/>
              </a:rPr>
              <a:t>CC* / MRI funding a local cluster on your own campus</a:t>
            </a:r>
            <a:endParaRPr lang="en-US" sz="1500" dirty="0"/>
          </a:p>
        </p:txBody>
      </p:sp>
      <p:sp>
        <p:nvSpPr>
          <p:cNvPr id="7" name="Shape 5"/>
          <p:cNvSpPr/>
          <p:nvPr/>
        </p:nvSpPr>
        <p:spPr>
          <a:xfrm>
            <a:off x="4206240" y="2286000"/>
            <a:ext cx="640080" cy="548640"/>
          </a:xfrm>
          <a:prstGeom prst="chevron">
            <a:avLst/>
          </a:prstGeom>
          <a:solidFill>
            <a:srgbClr val="2A9D8F"/>
          </a:solidFill>
          <a:ln/>
        </p:spPr>
        <p:txBody>
          <a:bodyPr/>
          <a:lstStyle/>
          <a:p>
            <a:endParaRPr lang="en-US"/>
          </a:p>
        </p:txBody>
      </p:sp>
      <p:sp>
        <p:nvSpPr>
          <p:cNvPr id="8" name="Shape 6"/>
          <p:cNvSpPr/>
          <p:nvPr/>
        </p:nvSpPr>
        <p:spPr>
          <a:xfrm>
            <a:off x="5029200" y="1783080"/>
            <a:ext cx="3566160" cy="1554480"/>
          </a:xfrm>
          <a:prstGeom prst="rect">
            <a:avLst/>
          </a:prstGeom>
          <a:solidFill>
            <a:srgbClr val="2C4A63"/>
          </a:solidFill>
          <a:ln/>
          <a:effectLst>
            <a:outerShdw blurRad="88900" dist="38100" dir="8100000" algn="bl" rotWithShape="0">
              <a:srgbClr val="000000">
                <a:alpha val="12000"/>
              </a:srgbClr>
            </a:outerShdw>
          </a:effectLst>
        </p:spPr>
        <p:txBody>
          <a:bodyPr/>
          <a:lstStyle/>
          <a:p>
            <a:endParaRPr lang="en-US"/>
          </a:p>
        </p:txBody>
      </p:sp>
      <p:sp>
        <p:nvSpPr>
          <p:cNvPr id="9" name="Text 7"/>
          <p:cNvSpPr/>
          <p:nvPr/>
        </p:nvSpPr>
        <p:spPr>
          <a:xfrm>
            <a:off x="5257800" y="1965960"/>
            <a:ext cx="3108960" cy="274320"/>
          </a:xfrm>
          <a:prstGeom prst="rect">
            <a:avLst/>
          </a:prstGeom>
          <a:noFill/>
          <a:ln/>
        </p:spPr>
        <p:txBody>
          <a:bodyPr wrap="square" lIns="0" tIns="0" rIns="0" bIns="0" rtlCol="0" anchor="ctr"/>
          <a:lstStyle/>
          <a:p>
            <a:pPr marL="0" indent="0">
              <a:buNone/>
            </a:pPr>
            <a:r>
              <a:rPr lang="en-US" sz="1100" b="1" kern="0" spc="200" dirty="0">
                <a:solidFill>
                  <a:srgbClr val="2A9D8F"/>
                </a:solidFill>
                <a:latin typeface="Calibri" pitchFamily="34" charset="0"/>
                <a:ea typeface="Calibri" pitchFamily="34" charset="-122"/>
                <a:cs typeface="Calibri" pitchFamily="34" charset="-120"/>
              </a:rPr>
              <a:t>NEW REALITY</a:t>
            </a:r>
            <a:endParaRPr lang="en-US" sz="1100" dirty="0"/>
          </a:p>
        </p:txBody>
      </p:sp>
      <p:sp>
        <p:nvSpPr>
          <p:cNvPr id="10" name="Text 8"/>
          <p:cNvSpPr/>
          <p:nvPr/>
        </p:nvSpPr>
        <p:spPr>
          <a:xfrm>
            <a:off x="5257800" y="2286000"/>
            <a:ext cx="3154680" cy="914400"/>
          </a:xfrm>
          <a:prstGeom prst="rect">
            <a:avLst/>
          </a:prstGeom>
          <a:noFill/>
          <a:ln/>
        </p:spPr>
        <p:txBody>
          <a:bodyPr wrap="square" lIns="0" tIns="0" rIns="0" bIns="0" rtlCol="0" anchor="ctr"/>
          <a:lstStyle/>
          <a:p>
            <a:pPr marL="0" indent="0">
              <a:lnSpc>
                <a:spcPct val="105000"/>
              </a:lnSpc>
              <a:buNone/>
            </a:pPr>
            <a:r>
              <a:rPr lang="en-US" sz="1500" b="1" dirty="0">
                <a:solidFill>
                  <a:srgbClr val="EAF0F5"/>
                </a:solidFill>
                <a:latin typeface="Georgia" pitchFamily="34" charset="0"/>
                <a:ea typeface="Georgia" pitchFamily="34" charset="-122"/>
                <a:cs typeface="Georgia" pitchFamily="34" charset="-120"/>
              </a:rPr>
              <a:t>Fewer, larger grants for shared state / regional / national resources</a:t>
            </a:r>
            <a:endParaRPr lang="en-US" sz="1500" dirty="0"/>
          </a:p>
        </p:txBody>
      </p:sp>
      <p:sp>
        <p:nvSpPr>
          <p:cNvPr id="11" name="Shape 9"/>
          <p:cNvSpPr/>
          <p:nvPr/>
        </p:nvSpPr>
        <p:spPr>
          <a:xfrm>
            <a:off x="640080" y="3657600"/>
            <a:ext cx="5271516" cy="205740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12" name="Shape 10"/>
          <p:cNvSpPr/>
          <p:nvPr/>
        </p:nvSpPr>
        <p:spPr>
          <a:xfrm>
            <a:off x="640080" y="3657600"/>
            <a:ext cx="64008" cy="2057400"/>
          </a:xfrm>
          <a:prstGeom prst="rect">
            <a:avLst/>
          </a:prstGeom>
          <a:solidFill>
            <a:srgbClr val="2C4A63"/>
          </a:solidFill>
          <a:ln/>
        </p:spPr>
        <p:txBody>
          <a:bodyPr/>
          <a:lstStyle/>
          <a:p>
            <a:endParaRPr lang="en-US"/>
          </a:p>
        </p:txBody>
      </p:sp>
      <p:sp>
        <p:nvSpPr>
          <p:cNvPr id="13" name="Text 11"/>
          <p:cNvSpPr/>
          <p:nvPr/>
        </p:nvSpPr>
        <p:spPr>
          <a:xfrm>
            <a:off x="841248" y="3822192"/>
            <a:ext cx="4905756"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What's getting harder</a:t>
            </a:r>
            <a:endParaRPr lang="en-US" sz="1500" dirty="0"/>
          </a:p>
        </p:txBody>
      </p:sp>
      <p:sp>
        <p:nvSpPr>
          <p:cNvPr id="14" name="Text 12"/>
          <p:cNvSpPr/>
          <p:nvPr/>
        </p:nvSpPr>
        <p:spPr>
          <a:xfrm>
            <a:off x="841248" y="4187952"/>
            <a:ext cx="4905756" cy="1417320"/>
          </a:xfrm>
          <a:prstGeom prst="rect">
            <a:avLst/>
          </a:prstGeom>
          <a:noFill/>
          <a:ln/>
        </p:spPr>
        <p:txBody>
          <a:bodyPr wrap="square" lIns="0" tIns="0" rIns="0" bIns="0" rtlCol="0" anchor="t"/>
          <a:lstStyle/>
          <a:p>
            <a:pPr marL="342900" indent="-342900">
              <a:lnSpc>
                <a:spcPct val="104000"/>
              </a:lnSpc>
              <a:buSzPct val="100000"/>
              <a:buChar char="•"/>
            </a:pPr>
            <a:r>
              <a:rPr lang="en-US" dirty="0">
                <a:solidFill>
                  <a:srgbClr val="1F2933"/>
                </a:solidFill>
                <a:latin typeface="Calibri" pitchFamily="34" charset="0"/>
                <a:ea typeface="Calibri" pitchFamily="34" charset="-122"/>
                <a:cs typeface="Calibri" pitchFamily="34" charset="-120"/>
              </a:rPr>
              <a:t>Capital grants to buy a cluster for one campus</a:t>
            </a:r>
            <a:endParaRPr lang="en-US" dirty="0"/>
          </a:p>
          <a:p>
            <a:pPr marL="342900" indent="-342900">
              <a:lnSpc>
                <a:spcPct val="104000"/>
              </a:lnSpc>
              <a:buSzPct val="100000"/>
              <a:buChar char="•"/>
            </a:pPr>
            <a:r>
              <a:rPr lang="en-US" dirty="0">
                <a:solidFill>
                  <a:srgbClr val="1F2933"/>
                </a:solidFill>
                <a:latin typeface="Calibri" pitchFamily="34" charset="0"/>
                <a:ea typeface="Calibri" pitchFamily="34" charset="-122"/>
                <a:cs typeface="Calibri" pitchFamily="34" charset="-120"/>
              </a:rPr>
              <a:t>Funding spread across many small awards</a:t>
            </a:r>
            <a:endParaRPr lang="en-US" dirty="0"/>
          </a:p>
          <a:p>
            <a:pPr marL="342900" indent="-342900">
              <a:lnSpc>
                <a:spcPct val="104000"/>
              </a:lnSpc>
              <a:buSzPct val="100000"/>
              <a:buChar char="•"/>
            </a:pPr>
            <a:r>
              <a:rPr lang="en-US" dirty="0">
                <a:solidFill>
                  <a:srgbClr val="1F2933"/>
                </a:solidFill>
                <a:latin typeface="Calibri" pitchFamily="34" charset="0"/>
                <a:ea typeface="Calibri" pitchFamily="34" charset="-122"/>
                <a:cs typeface="Calibri" pitchFamily="34" charset="-120"/>
              </a:rPr>
              <a:t>Justifying local compute hardware to funders at all</a:t>
            </a:r>
            <a:endParaRPr lang="en-US" dirty="0"/>
          </a:p>
        </p:txBody>
      </p:sp>
      <p:sp>
        <p:nvSpPr>
          <p:cNvPr id="15" name="Shape 13"/>
          <p:cNvSpPr/>
          <p:nvPr/>
        </p:nvSpPr>
        <p:spPr>
          <a:xfrm>
            <a:off x="6277356" y="3657600"/>
            <a:ext cx="5271516" cy="205740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16" name="Shape 14"/>
          <p:cNvSpPr/>
          <p:nvPr/>
        </p:nvSpPr>
        <p:spPr>
          <a:xfrm>
            <a:off x="6277356" y="3657600"/>
            <a:ext cx="64008" cy="2057400"/>
          </a:xfrm>
          <a:prstGeom prst="rect">
            <a:avLst/>
          </a:prstGeom>
          <a:solidFill>
            <a:srgbClr val="2A9D8F"/>
          </a:solidFill>
          <a:ln/>
        </p:spPr>
        <p:txBody>
          <a:bodyPr/>
          <a:lstStyle/>
          <a:p>
            <a:endParaRPr lang="en-US"/>
          </a:p>
        </p:txBody>
      </p:sp>
      <p:sp>
        <p:nvSpPr>
          <p:cNvPr id="17" name="Text 15"/>
          <p:cNvSpPr/>
          <p:nvPr/>
        </p:nvSpPr>
        <p:spPr>
          <a:xfrm>
            <a:off x="6478524" y="3822192"/>
            <a:ext cx="4905756"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What still (perhaps) gets funded</a:t>
            </a:r>
            <a:endParaRPr lang="en-US" sz="1500" dirty="0"/>
          </a:p>
        </p:txBody>
      </p:sp>
      <p:sp>
        <p:nvSpPr>
          <p:cNvPr id="18" name="Text 16"/>
          <p:cNvSpPr/>
          <p:nvPr/>
        </p:nvSpPr>
        <p:spPr>
          <a:xfrm>
            <a:off x="6478524" y="4187952"/>
            <a:ext cx="4905756" cy="1417320"/>
          </a:xfrm>
          <a:prstGeom prst="rect">
            <a:avLst/>
          </a:prstGeom>
          <a:noFill/>
          <a:ln/>
        </p:spPr>
        <p:txBody>
          <a:bodyPr wrap="square" lIns="0" tIns="0" rIns="0" bIns="0" rtlCol="0" anchor="t"/>
          <a:lstStyle/>
          <a:p>
            <a:pPr marL="342900" indent="-342900">
              <a:lnSpc>
                <a:spcPct val="104000"/>
              </a:lnSpc>
              <a:buSzPct val="100000"/>
              <a:buChar char="•"/>
            </a:pPr>
            <a:r>
              <a:rPr lang="en-US" dirty="0">
                <a:solidFill>
                  <a:srgbClr val="1F2933"/>
                </a:solidFill>
                <a:latin typeface="Calibri" pitchFamily="34" charset="0"/>
                <a:ea typeface="Calibri" pitchFamily="34" charset="-122"/>
                <a:cs typeface="Calibri" pitchFamily="34" charset="-120"/>
              </a:rPr>
              <a:t>Campus networking &amp; connectivity upgrades</a:t>
            </a:r>
            <a:endParaRPr lang="en-US" dirty="0"/>
          </a:p>
          <a:p>
            <a:pPr marL="342900" indent="-342900">
              <a:lnSpc>
                <a:spcPct val="104000"/>
              </a:lnSpc>
              <a:buSzPct val="100000"/>
              <a:buChar char="•"/>
            </a:pPr>
            <a:r>
              <a:rPr lang="en-US" dirty="0">
                <a:solidFill>
                  <a:srgbClr val="1F2933"/>
                </a:solidFill>
                <a:latin typeface="Calibri" pitchFamily="34" charset="0"/>
                <a:ea typeface="Calibri" pitchFamily="34" charset="-122"/>
                <a:cs typeface="Calibri" pitchFamily="34" charset="-120"/>
              </a:rPr>
              <a:t>On-ramps that let you reach shared resources</a:t>
            </a:r>
            <a:endParaRPr lang="en-US" dirty="0"/>
          </a:p>
          <a:p>
            <a:pPr marL="342900" indent="-342900">
              <a:lnSpc>
                <a:spcPct val="104000"/>
              </a:lnSpc>
              <a:buSzPct val="100000"/>
              <a:buChar char="•"/>
            </a:pPr>
            <a:r>
              <a:rPr lang="en-US" dirty="0">
                <a:solidFill>
                  <a:srgbClr val="1F2933"/>
                </a:solidFill>
                <a:latin typeface="Calibri" pitchFamily="34" charset="0"/>
                <a:ea typeface="Calibri" pitchFamily="34" charset="-122"/>
                <a:cs typeface="Calibri" pitchFamily="34" charset="-120"/>
              </a:rPr>
              <a:t>The implication: plan to consume capacity, not own it</a:t>
            </a:r>
            <a:endParaRPr lang="en-US" dirty="0"/>
          </a:p>
        </p:txBody>
      </p:sp>
      <p:sp>
        <p:nvSpPr>
          <p:cNvPr id="20" name="Text 18"/>
          <p:cNvSpPr/>
          <p:nvPr/>
        </p:nvSpPr>
        <p:spPr>
          <a:xfrm>
            <a:off x="9262872" y="6437376"/>
            <a:ext cx="2286000" cy="274320"/>
          </a:xfrm>
          <a:prstGeom prst="rect">
            <a:avLst/>
          </a:prstGeom>
          <a:noFill/>
          <a:ln/>
        </p:spPr>
        <p:txBody>
          <a:bodyPr wrap="square" lIns="0" tIns="0" rIns="0" bIns="0" rtlCol="0" anchor="ctr"/>
          <a:lstStyle/>
          <a:p>
            <a:pPr marL="0" indent="0" algn="r">
              <a:buNone/>
            </a:pPr>
            <a:r>
              <a:rPr lang="en-US" sz="900" dirty="0">
                <a:solidFill>
                  <a:srgbClr val="5A6B7B"/>
                </a:solidFill>
                <a:latin typeface="Calibri" pitchFamily="34" charset="0"/>
                <a:ea typeface="Calibri" pitchFamily="34" charset="-122"/>
                <a:cs typeface="Calibri" pitchFamily="34" charset="-120"/>
              </a:rPr>
              <a:t>HTC26  ·  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F6F8"/>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274320"/>
          </a:xfrm>
          <a:prstGeom prst="rect">
            <a:avLst/>
          </a:prstGeom>
          <a:noFill/>
          <a:ln/>
        </p:spPr>
        <p:txBody>
          <a:bodyPr wrap="square" lIns="0" tIns="0" rIns="0" bIns="0" rtlCol="0" anchor="ctr"/>
          <a:lstStyle/>
          <a:p>
            <a:pPr marL="0" indent="0">
              <a:buNone/>
            </a:pPr>
            <a:r>
              <a:rPr lang="en-US" sz="1200" b="1" kern="0" spc="300" dirty="0">
                <a:solidFill>
                  <a:srgbClr val="2A9D8F"/>
                </a:solidFill>
                <a:latin typeface="Calibri" pitchFamily="34" charset="0"/>
                <a:cs typeface="Calibri" pitchFamily="34" charset="-120"/>
              </a:rPr>
              <a:t>LOCAL RESOURCE CONSTRAINTS</a:t>
            </a:r>
            <a:endParaRPr lang="en-US" sz="1200" dirty="0"/>
          </a:p>
        </p:txBody>
      </p:sp>
      <p:sp>
        <p:nvSpPr>
          <p:cNvPr id="3" name="Text 1"/>
          <p:cNvSpPr/>
          <p:nvPr/>
        </p:nvSpPr>
        <p:spPr>
          <a:xfrm>
            <a:off x="640080" y="658368"/>
            <a:ext cx="10908792" cy="777240"/>
          </a:xfrm>
          <a:prstGeom prst="rect">
            <a:avLst/>
          </a:prstGeom>
          <a:noFill/>
          <a:ln/>
        </p:spPr>
        <p:txBody>
          <a:bodyPr wrap="square" lIns="0" tIns="0" rIns="0" bIns="0" rtlCol="0" anchor="ctr"/>
          <a:lstStyle/>
          <a:p>
            <a:pPr marL="0" indent="0">
              <a:buNone/>
            </a:pPr>
            <a:r>
              <a:rPr lang="en-US" sz="2900" b="1" dirty="0">
                <a:solidFill>
                  <a:srgbClr val="1F2933"/>
                </a:solidFill>
                <a:latin typeface="Georgia" pitchFamily="34" charset="0"/>
                <a:ea typeface="Georgia" pitchFamily="34" charset="-122"/>
                <a:cs typeface="Georgia" pitchFamily="34" charset="-120"/>
              </a:rPr>
              <a:t>On-prem has become hard(er) to justify</a:t>
            </a:r>
            <a:endParaRPr lang="en-US" sz="2900" dirty="0"/>
          </a:p>
        </p:txBody>
      </p:sp>
      <p:sp>
        <p:nvSpPr>
          <p:cNvPr id="4" name="Shape 2"/>
          <p:cNvSpPr/>
          <p:nvPr/>
        </p:nvSpPr>
        <p:spPr>
          <a:xfrm>
            <a:off x="640080" y="1783080"/>
            <a:ext cx="3392424" cy="214884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5" name="Shape 3"/>
          <p:cNvSpPr/>
          <p:nvPr/>
        </p:nvSpPr>
        <p:spPr>
          <a:xfrm>
            <a:off x="640080" y="1783080"/>
            <a:ext cx="64008" cy="2148840"/>
          </a:xfrm>
          <a:prstGeom prst="rect">
            <a:avLst/>
          </a:prstGeom>
          <a:solidFill>
            <a:srgbClr val="2C4A63"/>
          </a:solidFill>
          <a:ln/>
        </p:spPr>
        <p:txBody>
          <a:bodyPr/>
          <a:lstStyle/>
          <a:p>
            <a:endParaRPr lang="en-US"/>
          </a:p>
        </p:txBody>
      </p:sp>
      <p:sp>
        <p:nvSpPr>
          <p:cNvPr id="6" name="Text 4"/>
          <p:cNvSpPr/>
          <p:nvPr/>
        </p:nvSpPr>
        <p:spPr>
          <a:xfrm>
            <a:off x="841248" y="1947672"/>
            <a:ext cx="3026664"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Costs &amp; physical limits</a:t>
            </a:r>
            <a:endParaRPr lang="en-US" sz="1500" dirty="0"/>
          </a:p>
        </p:txBody>
      </p:sp>
      <p:sp>
        <p:nvSpPr>
          <p:cNvPr id="7" name="Text 5"/>
          <p:cNvSpPr/>
          <p:nvPr/>
        </p:nvSpPr>
        <p:spPr>
          <a:xfrm>
            <a:off x="841248" y="2313432"/>
            <a:ext cx="3026664" cy="1508760"/>
          </a:xfrm>
          <a:prstGeom prst="rect">
            <a:avLst/>
          </a:prstGeom>
          <a:noFill/>
          <a:ln/>
        </p:spPr>
        <p:txBody>
          <a:bodyPr wrap="square" lIns="0" tIns="0" rIns="0" bIns="0" rtlCol="0" anchor="t"/>
          <a:lstStyle/>
          <a:p>
            <a:pPr marL="0" indent="0">
              <a:lnSpc>
                <a:spcPct val="104000"/>
              </a:lnSpc>
              <a:buNone/>
            </a:pPr>
            <a:r>
              <a:rPr lang="en-US" sz="1600" dirty="0">
                <a:solidFill>
                  <a:srgbClr val="1F2933"/>
                </a:solidFill>
                <a:latin typeface="Calibri" pitchFamily="34" charset="0"/>
                <a:ea typeface="Calibri" pitchFamily="34" charset="-122"/>
                <a:cs typeface="Calibri" pitchFamily="34" charset="-120"/>
              </a:rPr>
              <a:t>Steep price increases, 6-12 month (or more!) lead times, plus mounting demands on power, cooling, and space.</a:t>
            </a:r>
            <a:endParaRPr lang="en-US" sz="1600" dirty="0"/>
          </a:p>
        </p:txBody>
      </p:sp>
      <p:sp>
        <p:nvSpPr>
          <p:cNvPr id="8" name="Shape 6"/>
          <p:cNvSpPr/>
          <p:nvPr/>
        </p:nvSpPr>
        <p:spPr>
          <a:xfrm>
            <a:off x="4398264" y="1783080"/>
            <a:ext cx="3392424" cy="214884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9" name="Shape 7"/>
          <p:cNvSpPr/>
          <p:nvPr/>
        </p:nvSpPr>
        <p:spPr>
          <a:xfrm>
            <a:off x="4398264" y="1783080"/>
            <a:ext cx="64008" cy="2148840"/>
          </a:xfrm>
          <a:prstGeom prst="rect">
            <a:avLst/>
          </a:prstGeom>
          <a:solidFill>
            <a:srgbClr val="2C4A63"/>
          </a:solidFill>
          <a:ln/>
        </p:spPr>
        <p:txBody>
          <a:bodyPr/>
          <a:lstStyle/>
          <a:p>
            <a:endParaRPr lang="en-US"/>
          </a:p>
        </p:txBody>
      </p:sp>
      <p:sp>
        <p:nvSpPr>
          <p:cNvPr id="10" name="Text 8"/>
          <p:cNvSpPr/>
          <p:nvPr/>
        </p:nvSpPr>
        <p:spPr>
          <a:xfrm>
            <a:off x="4599432" y="1947672"/>
            <a:ext cx="3026664"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The right-sizing trap</a:t>
            </a:r>
            <a:endParaRPr lang="en-US" sz="1500" dirty="0"/>
          </a:p>
        </p:txBody>
      </p:sp>
      <p:sp>
        <p:nvSpPr>
          <p:cNvPr id="11" name="Text 9"/>
          <p:cNvSpPr/>
          <p:nvPr/>
        </p:nvSpPr>
        <p:spPr>
          <a:xfrm>
            <a:off x="4599432" y="2313432"/>
            <a:ext cx="3026664" cy="1508760"/>
          </a:xfrm>
          <a:prstGeom prst="rect">
            <a:avLst/>
          </a:prstGeom>
          <a:noFill/>
          <a:ln/>
        </p:spPr>
        <p:txBody>
          <a:bodyPr wrap="square" lIns="0" tIns="0" rIns="0" bIns="0" rtlCol="0" anchor="t"/>
          <a:lstStyle/>
          <a:p>
            <a:pPr marL="0" indent="0">
              <a:lnSpc>
                <a:spcPct val="104000"/>
              </a:lnSpc>
              <a:buNone/>
            </a:pPr>
            <a:r>
              <a:rPr lang="en-US" sz="1600" dirty="0">
                <a:solidFill>
                  <a:srgbClr val="1F2933"/>
                </a:solidFill>
                <a:latin typeface="Calibri" pitchFamily="34" charset="0"/>
                <a:ea typeface="Calibri" pitchFamily="34" charset="-122"/>
                <a:cs typeface="Calibri" pitchFamily="34" charset="-120"/>
              </a:rPr>
              <a:t>Too small to be useful, or too large and sitting idle, it’s hard to get right.</a:t>
            </a:r>
            <a:endParaRPr lang="en-US" sz="1600" dirty="0"/>
          </a:p>
        </p:txBody>
      </p:sp>
      <p:sp>
        <p:nvSpPr>
          <p:cNvPr id="12" name="Shape 10"/>
          <p:cNvSpPr/>
          <p:nvPr/>
        </p:nvSpPr>
        <p:spPr>
          <a:xfrm>
            <a:off x="8156448" y="1783080"/>
            <a:ext cx="3392424" cy="214884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13" name="Shape 11"/>
          <p:cNvSpPr/>
          <p:nvPr/>
        </p:nvSpPr>
        <p:spPr>
          <a:xfrm>
            <a:off x="8156448" y="1783080"/>
            <a:ext cx="64008" cy="2148840"/>
          </a:xfrm>
          <a:prstGeom prst="rect">
            <a:avLst/>
          </a:prstGeom>
          <a:solidFill>
            <a:srgbClr val="2C4A63"/>
          </a:solidFill>
          <a:ln/>
        </p:spPr>
        <p:txBody>
          <a:bodyPr/>
          <a:lstStyle/>
          <a:p>
            <a:endParaRPr lang="en-US"/>
          </a:p>
        </p:txBody>
      </p:sp>
      <p:sp>
        <p:nvSpPr>
          <p:cNvPr id="14" name="Text 12"/>
          <p:cNvSpPr/>
          <p:nvPr/>
        </p:nvSpPr>
        <p:spPr>
          <a:xfrm>
            <a:off x="8357616" y="1947672"/>
            <a:ext cx="3026664"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No charge-back model</a:t>
            </a:r>
            <a:endParaRPr lang="en-US" sz="1500" dirty="0"/>
          </a:p>
        </p:txBody>
      </p:sp>
      <p:sp>
        <p:nvSpPr>
          <p:cNvPr id="15" name="Text 13"/>
          <p:cNvSpPr/>
          <p:nvPr/>
        </p:nvSpPr>
        <p:spPr>
          <a:xfrm>
            <a:off x="8357616" y="2313432"/>
            <a:ext cx="3026664" cy="1508760"/>
          </a:xfrm>
          <a:prstGeom prst="rect">
            <a:avLst/>
          </a:prstGeom>
          <a:noFill/>
          <a:ln/>
        </p:spPr>
        <p:txBody>
          <a:bodyPr wrap="square" lIns="0" tIns="0" rIns="0" bIns="0" rtlCol="0" anchor="t"/>
          <a:lstStyle/>
          <a:p>
            <a:pPr marL="0" indent="0">
              <a:lnSpc>
                <a:spcPct val="104000"/>
              </a:lnSpc>
              <a:buNone/>
            </a:pPr>
            <a:r>
              <a:rPr lang="en-US" sz="1600" dirty="0">
                <a:solidFill>
                  <a:srgbClr val="1F2933"/>
                </a:solidFill>
                <a:latin typeface="Calibri" pitchFamily="34" charset="0"/>
                <a:ea typeface="Calibri" pitchFamily="34" charset="-122"/>
                <a:cs typeface="Calibri" pitchFamily="34" charset="-120"/>
              </a:rPr>
              <a:t>Funding often must come from capital budgets, startup funds, or grants, and not recovered usage.</a:t>
            </a:r>
            <a:endParaRPr lang="en-US" sz="1600" dirty="0"/>
          </a:p>
        </p:txBody>
      </p:sp>
      <p:sp>
        <p:nvSpPr>
          <p:cNvPr id="16" name="Shape 14"/>
          <p:cNvSpPr/>
          <p:nvPr/>
        </p:nvSpPr>
        <p:spPr>
          <a:xfrm>
            <a:off x="640080" y="4251960"/>
            <a:ext cx="10908792" cy="1463040"/>
          </a:xfrm>
          <a:prstGeom prst="rect">
            <a:avLst/>
          </a:prstGeom>
          <a:solidFill>
            <a:srgbClr val="1B2A41"/>
          </a:solidFill>
          <a:ln/>
          <a:effectLst>
            <a:outerShdw blurRad="88900" dist="38100" dir="8100000" algn="bl" rotWithShape="0">
              <a:srgbClr val="000000">
                <a:alpha val="12000"/>
              </a:srgbClr>
            </a:outerShdw>
          </a:effectLst>
        </p:spPr>
        <p:txBody>
          <a:bodyPr/>
          <a:lstStyle/>
          <a:p>
            <a:endParaRPr lang="en-US"/>
          </a:p>
        </p:txBody>
      </p:sp>
      <p:sp>
        <p:nvSpPr>
          <p:cNvPr id="17" name="Text 15"/>
          <p:cNvSpPr/>
          <p:nvPr/>
        </p:nvSpPr>
        <p:spPr>
          <a:xfrm>
            <a:off x="822960" y="4251960"/>
            <a:ext cx="2926080" cy="1463040"/>
          </a:xfrm>
          <a:prstGeom prst="rect">
            <a:avLst/>
          </a:prstGeom>
          <a:noFill/>
          <a:ln/>
        </p:spPr>
        <p:txBody>
          <a:bodyPr wrap="square" lIns="0" tIns="0" rIns="0" bIns="0" rtlCol="0" anchor="ctr"/>
          <a:lstStyle/>
          <a:p>
            <a:pPr marL="0" indent="0" algn="ctr">
              <a:buNone/>
            </a:pPr>
            <a:r>
              <a:rPr lang="en-US" sz="4200" b="1" dirty="0">
                <a:solidFill>
                  <a:srgbClr val="2A9D8F"/>
                </a:solidFill>
                <a:latin typeface="Georgia" pitchFamily="34" charset="0"/>
                <a:ea typeface="Georgia" pitchFamily="34" charset="-122"/>
                <a:cs typeface="Georgia" pitchFamily="34" charset="-120"/>
              </a:rPr>
              <a:t>2×–12×</a:t>
            </a:r>
            <a:endParaRPr lang="en-US" sz="4200" dirty="0"/>
          </a:p>
        </p:txBody>
      </p:sp>
      <p:sp>
        <p:nvSpPr>
          <p:cNvPr id="18" name="Shape 16"/>
          <p:cNvSpPr/>
          <p:nvPr/>
        </p:nvSpPr>
        <p:spPr>
          <a:xfrm>
            <a:off x="3931920" y="4526280"/>
            <a:ext cx="0" cy="914400"/>
          </a:xfrm>
          <a:prstGeom prst="line">
            <a:avLst/>
          </a:prstGeom>
          <a:noFill/>
          <a:ln w="12700">
            <a:solidFill>
              <a:srgbClr val="B7C4D2">
                <a:alpha val="50000"/>
              </a:srgbClr>
            </a:solidFill>
            <a:prstDash val="solid"/>
          </a:ln>
        </p:spPr>
        <p:txBody>
          <a:bodyPr/>
          <a:lstStyle/>
          <a:p>
            <a:endParaRPr lang="en-US"/>
          </a:p>
        </p:txBody>
      </p:sp>
      <p:sp>
        <p:nvSpPr>
          <p:cNvPr id="19" name="Text 17"/>
          <p:cNvSpPr/>
          <p:nvPr/>
        </p:nvSpPr>
        <p:spPr>
          <a:xfrm>
            <a:off x="4206240" y="4251960"/>
            <a:ext cx="7068312" cy="1463040"/>
          </a:xfrm>
          <a:prstGeom prst="rect">
            <a:avLst/>
          </a:prstGeom>
          <a:noFill/>
          <a:ln/>
        </p:spPr>
        <p:txBody>
          <a:bodyPr wrap="square" lIns="0" tIns="0" rIns="0" bIns="0" rtlCol="0" anchor="ctr"/>
          <a:lstStyle/>
          <a:p>
            <a:pPr marL="0" indent="0">
              <a:lnSpc>
                <a:spcPct val="110000"/>
              </a:lnSpc>
              <a:buNone/>
            </a:pPr>
            <a:r>
              <a:rPr lang="en-US" sz="2000" b="1" dirty="0">
                <a:solidFill>
                  <a:srgbClr val="EAF0F5"/>
                </a:solidFill>
                <a:latin typeface="Calibri" pitchFamily="34" charset="0"/>
                <a:ea typeface="Calibri" pitchFamily="34" charset="-122"/>
                <a:cs typeface="Calibri" pitchFamily="34" charset="-120"/>
              </a:rPr>
              <a:t>And the cloud is no panacea.  </a:t>
            </a:r>
            <a:r>
              <a:rPr lang="en-US" sz="2000" dirty="0">
                <a:solidFill>
                  <a:srgbClr val="B7C4D2"/>
                </a:solidFill>
                <a:latin typeface="Calibri" pitchFamily="34" charset="0"/>
                <a:ea typeface="Calibri" pitchFamily="34" charset="-122"/>
                <a:cs typeface="Calibri" pitchFamily="34" charset="-120"/>
              </a:rPr>
              <a:t>For equivalent sustained workloads, cloud runs roughly two to twelve times the cost of on-prem.</a:t>
            </a:r>
            <a:endParaRPr lang="en-US" sz="2000" dirty="0"/>
          </a:p>
        </p:txBody>
      </p:sp>
      <p:sp>
        <p:nvSpPr>
          <p:cNvPr id="21" name="Text 19"/>
          <p:cNvSpPr/>
          <p:nvPr/>
        </p:nvSpPr>
        <p:spPr>
          <a:xfrm>
            <a:off x="9262872" y="6437376"/>
            <a:ext cx="2286000" cy="274320"/>
          </a:xfrm>
          <a:prstGeom prst="rect">
            <a:avLst/>
          </a:prstGeom>
          <a:noFill/>
          <a:ln/>
        </p:spPr>
        <p:txBody>
          <a:bodyPr wrap="square" lIns="0" tIns="0" rIns="0" bIns="0" rtlCol="0" anchor="ctr"/>
          <a:lstStyle/>
          <a:p>
            <a:pPr marL="0" indent="0" algn="r">
              <a:buNone/>
            </a:pPr>
            <a:r>
              <a:rPr lang="en-US" sz="900" dirty="0">
                <a:solidFill>
                  <a:srgbClr val="5A6B7B"/>
                </a:solidFill>
                <a:latin typeface="Calibri" pitchFamily="34" charset="0"/>
                <a:ea typeface="Calibri" pitchFamily="34" charset="-122"/>
                <a:cs typeface="Calibri" pitchFamily="34" charset="-120"/>
              </a:rPr>
              <a:t>HTC26  ·  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F6F8"/>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274320"/>
          </a:xfrm>
          <a:prstGeom prst="rect">
            <a:avLst/>
          </a:prstGeom>
          <a:noFill/>
          <a:ln/>
        </p:spPr>
        <p:txBody>
          <a:bodyPr wrap="square" lIns="0" tIns="0" rIns="0" bIns="0" rtlCol="0" anchor="ctr"/>
          <a:lstStyle/>
          <a:p>
            <a:pPr marL="0" indent="0">
              <a:buNone/>
            </a:pPr>
            <a:r>
              <a:rPr lang="en-US" sz="1200" b="1" kern="0" spc="300" dirty="0">
                <a:solidFill>
                  <a:srgbClr val="2A9D8F"/>
                </a:solidFill>
                <a:latin typeface="Calibri" pitchFamily="34" charset="0"/>
                <a:ea typeface="Calibri" pitchFamily="34" charset="-122"/>
                <a:cs typeface="Calibri" pitchFamily="34" charset="-120"/>
              </a:rPr>
              <a:t>THE LOCAL REALITY</a:t>
            </a:r>
            <a:endParaRPr lang="en-US" sz="1200" dirty="0"/>
          </a:p>
        </p:txBody>
      </p:sp>
      <p:sp>
        <p:nvSpPr>
          <p:cNvPr id="3" name="Text 1"/>
          <p:cNvSpPr/>
          <p:nvPr/>
        </p:nvSpPr>
        <p:spPr>
          <a:xfrm>
            <a:off x="640080" y="658368"/>
            <a:ext cx="10908792" cy="777240"/>
          </a:xfrm>
          <a:prstGeom prst="rect">
            <a:avLst/>
          </a:prstGeom>
          <a:noFill/>
          <a:ln/>
        </p:spPr>
        <p:txBody>
          <a:bodyPr wrap="square" lIns="0" tIns="0" rIns="0" bIns="0" rtlCol="0" anchor="ctr"/>
          <a:lstStyle/>
          <a:p>
            <a:pPr marL="0" indent="0">
              <a:buNone/>
            </a:pPr>
            <a:r>
              <a:rPr lang="en-US" sz="2900" b="1" dirty="0">
                <a:solidFill>
                  <a:srgbClr val="1F2933"/>
                </a:solidFill>
                <a:latin typeface="Georgia" pitchFamily="34" charset="0"/>
                <a:ea typeface="Georgia" pitchFamily="34" charset="-122"/>
                <a:cs typeface="Georgia" pitchFamily="34" charset="-120"/>
              </a:rPr>
              <a:t>Teaching and research are…the same thing?</a:t>
            </a:r>
            <a:endParaRPr lang="en-US" sz="2900" dirty="0"/>
          </a:p>
        </p:txBody>
      </p:sp>
      <p:sp>
        <p:nvSpPr>
          <p:cNvPr id="4" name="Shape 2"/>
          <p:cNvSpPr/>
          <p:nvPr/>
        </p:nvSpPr>
        <p:spPr>
          <a:xfrm>
            <a:off x="640080" y="1828800"/>
            <a:ext cx="3392424" cy="283464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5" name="Shape 3"/>
          <p:cNvSpPr/>
          <p:nvPr/>
        </p:nvSpPr>
        <p:spPr>
          <a:xfrm>
            <a:off x="640080" y="1828800"/>
            <a:ext cx="64008" cy="2834640"/>
          </a:xfrm>
          <a:prstGeom prst="rect">
            <a:avLst/>
          </a:prstGeom>
          <a:solidFill>
            <a:srgbClr val="2C4A63"/>
          </a:solidFill>
          <a:ln/>
        </p:spPr>
        <p:txBody>
          <a:bodyPr/>
          <a:lstStyle/>
          <a:p>
            <a:endParaRPr lang="en-US"/>
          </a:p>
        </p:txBody>
      </p:sp>
      <p:sp>
        <p:nvSpPr>
          <p:cNvPr id="6" name="Text 4"/>
          <p:cNvSpPr/>
          <p:nvPr/>
        </p:nvSpPr>
        <p:spPr>
          <a:xfrm>
            <a:off x="841248" y="1993392"/>
            <a:ext cx="3026664"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The line barely exists</a:t>
            </a:r>
            <a:endParaRPr lang="en-US" sz="1500" dirty="0"/>
          </a:p>
        </p:txBody>
      </p:sp>
      <p:sp>
        <p:nvSpPr>
          <p:cNvPr id="7" name="Text 5"/>
          <p:cNvSpPr/>
          <p:nvPr/>
        </p:nvSpPr>
        <p:spPr>
          <a:xfrm>
            <a:off x="841248" y="2391051"/>
            <a:ext cx="3026664" cy="2194560"/>
          </a:xfrm>
          <a:prstGeom prst="rect">
            <a:avLst/>
          </a:prstGeom>
          <a:noFill/>
          <a:ln/>
        </p:spPr>
        <p:txBody>
          <a:bodyPr wrap="square" lIns="0" tIns="0" rIns="0" bIns="0" rtlCol="0" anchor="t"/>
          <a:lstStyle/>
          <a:p>
            <a:pPr marL="0" indent="0">
              <a:lnSpc>
                <a:spcPct val="104000"/>
              </a:lnSpc>
              <a:buNone/>
            </a:pPr>
            <a:r>
              <a:rPr lang="en-US" dirty="0">
                <a:solidFill>
                  <a:srgbClr val="1F2933"/>
                </a:solidFill>
                <a:latin typeface="Calibri" pitchFamily="34" charset="0"/>
                <a:ea typeface="Calibri" pitchFamily="34" charset="-122"/>
                <a:cs typeface="Calibri" pitchFamily="34" charset="-120"/>
              </a:rPr>
              <a:t>Faculty routinely bring active research into the classroom; course projects increasingly need enhanced compute.</a:t>
            </a:r>
            <a:endParaRPr lang="en-US" dirty="0"/>
          </a:p>
        </p:txBody>
      </p:sp>
      <p:sp>
        <p:nvSpPr>
          <p:cNvPr id="8" name="Shape 6"/>
          <p:cNvSpPr/>
          <p:nvPr/>
        </p:nvSpPr>
        <p:spPr>
          <a:xfrm>
            <a:off x="4398264" y="1828800"/>
            <a:ext cx="3392424" cy="283464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9" name="Shape 7"/>
          <p:cNvSpPr/>
          <p:nvPr/>
        </p:nvSpPr>
        <p:spPr>
          <a:xfrm>
            <a:off x="4398264" y="1828800"/>
            <a:ext cx="64008" cy="2834640"/>
          </a:xfrm>
          <a:prstGeom prst="rect">
            <a:avLst/>
          </a:prstGeom>
          <a:solidFill>
            <a:srgbClr val="2C4A63"/>
          </a:solidFill>
          <a:ln/>
        </p:spPr>
        <p:txBody>
          <a:bodyPr/>
          <a:lstStyle/>
          <a:p>
            <a:endParaRPr lang="en-US"/>
          </a:p>
        </p:txBody>
      </p:sp>
      <p:sp>
        <p:nvSpPr>
          <p:cNvPr id="10" name="Text 8"/>
          <p:cNvSpPr/>
          <p:nvPr/>
        </p:nvSpPr>
        <p:spPr>
          <a:xfrm>
            <a:off x="4599432" y="1993392"/>
            <a:ext cx="3026664"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Undergrads do the grad-student work</a:t>
            </a:r>
            <a:endParaRPr lang="en-US" sz="1500" dirty="0"/>
          </a:p>
        </p:txBody>
      </p:sp>
      <p:sp>
        <p:nvSpPr>
          <p:cNvPr id="11" name="Text 9"/>
          <p:cNvSpPr/>
          <p:nvPr/>
        </p:nvSpPr>
        <p:spPr>
          <a:xfrm>
            <a:off x="4599432" y="2391051"/>
            <a:ext cx="3026664" cy="2194560"/>
          </a:xfrm>
          <a:prstGeom prst="rect">
            <a:avLst/>
          </a:prstGeom>
          <a:noFill/>
          <a:ln/>
        </p:spPr>
        <p:txBody>
          <a:bodyPr wrap="square" lIns="0" tIns="0" rIns="0" bIns="0" rtlCol="0" anchor="t"/>
          <a:lstStyle/>
          <a:p>
            <a:pPr marL="0" indent="0">
              <a:lnSpc>
                <a:spcPct val="104000"/>
              </a:lnSpc>
              <a:buNone/>
            </a:pPr>
            <a:r>
              <a:rPr lang="en-US" dirty="0">
                <a:solidFill>
                  <a:srgbClr val="1F2933"/>
                </a:solidFill>
                <a:latin typeface="Calibri" pitchFamily="34" charset="0"/>
                <a:ea typeface="Calibri" pitchFamily="34" charset="-122"/>
                <a:cs typeface="Calibri" pitchFamily="34" charset="-120"/>
              </a:rPr>
              <a:t>At an R1 a grad assistant fills this role. Here, undergraduates do, but they have less dedicated time to do so.</a:t>
            </a:r>
            <a:endParaRPr lang="en-US" dirty="0"/>
          </a:p>
        </p:txBody>
      </p:sp>
      <p:sp>
        <p:nvSpPr>
          <p:cNvPr id="12" name="Shape 10"/>
          <p:cNvSpPr/>
          <p:nvPr/>
        </p:nvSpPr>
        <p:spPr>
          <a:xfrm>
            <a:off x="8156448" y="1828800"/>
            <a:ext cx="3392424" cy="283464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14" name="Text 12"/>
          <p:cNvSpPr/>
          <p:nvPr/>
        </p:nvSpPr>
        <p:spPr>
          <a:xfrm>
            <a:off x="8357616" y="1993392"/>
            <a:ext cx="3026664"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No buying out of teaching</a:t>
            </a:r>
            <a:endParaRPr lang="en-US" sz="1500" dirty="0"/>
          </a:p>
        </p:txBody>
      </p:sp>
      <p:sp>
        <p:nvSpPr>
          <p:cNvPr id="15" name="Text 13"/>
          <p:cNvSpPr/>
          <p:nvPr/>
        </p:nvSpPr>
        <p:spPr>
          <a:xfrm>
            <a:off x="8357616" y="2359152"/>
            <a:ext cx="3026664" cy="2194560"/>
          </a:xfrm>
          <a:prstGeom prst="rect">
            <a:avLst/>
          </a:prstGeom>
          <a:noFill/>
          <a:ln/>
        </p:spPr>
        <p:txBody>
          <a:bodyPr wrap="square" lIns="0" tIns="0" rIns="0" bIns="0" rtlCol="0" anchor="t"/>
          <a:lstStyle/>
          <a:p>
            <a:pPr marL="0" indent="0">
              <a:lnSpc>
                <a:spcPct val="104000"/>
              </a:lnSpc>
              <a:buNone/>
            </a:pPr>
            <a:r>
              <a:rPr lang="en-US" dirty="0">
                <a:solidFill>
                  <a:srgbClr val="1F2933"/>
                </a:solidFill>
                <a:latin typeface="Calibri" pitchFamily="34" charset="0"/>
                <a:ea typeface="Calibri" pitchFamily="34" charset="-122"/>
                <a:cs typeface="Calibri" pitchFamily="34" charset="-120"/>
              </a:rPr>
              <a:t>Faculty can’t use grants to buy their way out of the classroom, leaving roughly a ~10-week summer window for intensive projects.</a:t>
            </a:r>
            <a:endParaRPr lang="en-US" dirty="0"/>
          </a:p>
        </p:txBody>
      </p:sp>
      <p:sp>
        <p:nvSpPr>
          <p:cNvPr id="16" name="Text 14"/>
          <p:cNvSpPr/>
          <p:nvPr/>
        </p:nvSpPr>
        <p:spPr>
          <a:xfrm>
            <a:off x="640080" y="4983480"/>
            <a:ext cx="10908792" cy="731520"/>
          </a:xfrm>
          <a:prstGeom prst="rect">
            <a:avLst/>
          </a:prstGeom>
          <a:noFill/>
          <a:ln/>
        </p:spPr>
        <p:txBody>
          <a:bodyPr wrap="square" lIns="0" tIns="0" rIns="0" bIns="0" rtlCol="0" anchor="ctr"/>
          <a:lstStyle/>
          <a:p>
            <a:pPr marL="0" indent="0">
              <a:lnSpc>
                <a:spcPct val="105000"/>
              </a:lnSpc>
              <a:buNone/>
            </a:pPr>
            <a:r>
              <a:rPr lang="en-US" sz="2000" b="1" i="1" dirty="0">
                <a:solidFill>
                  <a:srgbClr val="2C4A63"/>
                </a:solidFill>
                <a:latin typeface="Calibri" pitchFamily="34" charset="0"/>
                <a:ea typeface="Calibri" pitchFamily="34" charset="-122"/>
                <a:cs typeface="Calibri" pitchFamily="34" charset="-120"/>
              </a:rPr>
              <a:t>Implication:  </a:t>
            </a:r>
            <a:r>
              <a:rPr lang="en-US" sz="2000" i="1" dirty="0">
                <a:solidFill>
                  <a:srgbClr val="1F2933"/>
                </a:solidFill>
                <a:latin typeface="Calibri" pitchFamily="34" charset="0"/>
                <a:ea typeface="Calibri" pitchFamily="34" charset="-122"/>
                <a:cs typeface="Calibri" pitchFamily="34" charset="-120"/>
              </a:rPr>
              <a:t>Platforms must be dependable and low-friction enough to use in a course and to pick back up after months away - and they want consistency!</a:t>
            </a:r>
            <a:endParaRPr lang="en-US" sz="2000" dirty="0"/>
          </a:p>
        </p:txBody>
      </p:sp>
      <p:sp>
        <p:nvSpPr>
          <p:cNvPr id="18" name="Text 16"/>
          <p:cNvSpPr/>
          <p:nvPr/>
        </p:nvSpPr>
        <p:spPr>
          <a:xfrm>
            <a:off x="9262872" y="6437376"/>
            <a:ext cx="2286000" cy="274320"/>
          </a:xfrm>
          <a:prstGeom prst="rect">
            <a:avLst/>
          </a:prstGeom>
          <a:noFill/>
          <a:ln/>
        </p:spPr>
        <p:txBody>
          <a:bodyPr wrap="square" lIns="0" tIns="0" rIns="0" bIns="0" rtlCol="0" anchor="ctr"/>
          <a:lstStyle/>
          <a:p>
            <a:pPr marL="0" indent="0" algn="r">
              <a:buNone/>
            </a:pPr>
            <a:r>
              <a:rPr lang="en-US" sz="900" dirty="0">
                <a:solidFill>
                  <a:srgbClr val="5A6B7B"/>
                </a:solidFill>
                <a:latin typeface="Calibri" pitchFamily="34" charset="0"/>
                <a:ea typeface="Calibri" pitchFamily="34" charset="-122"/>
                <a:cs typeface="Calibri" pitchFamily="34" charset="-120"/>
              </a:rPr>
              <a:t>HTC26  ·  6</a:t>
            </a:r>
            <a:endParaRPr lang="en-US" sz="900" dirty="0"/>
          </a:p>
        </p:txBody>
      </p:sp>
      <p:sp>
        <p:nvSpPr>
          <p:cNvPr id="19" name="Shape 7">
            <a:extLst>
              <a:ext uri="{FF2B5EF4-FFF2-40B4-BE49-F238E27FC236}">
                <a16:creationId xmlns:a16="http://schemas.microsoft.com/office/drawing/2014/main" id="{41100551-1E8E-64D2-FC7B-A37400C98B9D}"/>
              </a:ext>
            </a:extLst>
          </p:cNvPr>
          <p:cNvSpPr/>
          <p:nvPr/>
        </p:nvSpPr>
        <p:spPr>
          <a:xfrm>
            <a:off x="8092440" y="1828800"/>
            <a:ext cx="64008" cy="2834640"/>
          </a:xfrm>
          <a:prstGeom prst="rect">
            <a:avLst/>
          </a:prstGeom>
          <a:solidFill>
            <a:srgbClr val="2C4A63"/>
          </a:solidFill>
          <a:ln/>
        </p:spPr>
        <p:txBody>
          <a:bodyP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F6F8"/>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274320"/>
          </a:xfrm>
          <a:prstGeom prst="rect">
            <a:avLst/>
          </a:prstGeom>
          <a:noFill/>
          <a:ln/>
        </p:spPr>
        <p:txBody>
          <a:bodyPr wrap="square" lIns="0" tIns="0" rIns="0" bIns="0" rtlCol="0" anchor="ctr"/>
          <a:lstStyle/>
          <a:p>
            <a:pPr marL="0" indent="0">
              <a:buNone/>
            </a:pPr>
            <a:r>
              <a:rPr lang="en-US" sz="1200" b="1" kern="0" spc="300" dirty="0">
                <a:solidFill>
                  <a:srgbClr val="2A9D8F"/>
                </a:solidFill>
                <a:latin typeface="Calibri" pitchFamily="34" charset="0"/>
                <a:ea typeface="Calibri" pitchFamily="34" charset="-122"/>
                <a:cs typeface="Calibri" pitchFamily="34" charset="-120"/>
              </a:rPr>
              <a:t>THE LOCAL REALITY</a:t>
            </a:r>
            <a:endParaRPr lang="en-US" sz="1200" dirty="0"/>
          </a:p>
        </p:txBody>
      </p:sp>
      <p:sp>
        <p:nvSpPr>
          <p:cNvPr id="3" name="Text 1"/>
          <p:cNvSpPr/>
          <p:nvPr/>
        </p:nvSpPr>
        <p:spPr>
          <a:xfrm>
            <a:off x="640080" y="658368"/>
            <a:ext cx="10908792" cy="777240"/>
          </a:xfrm>
          <a:prstGeom prst="rect">
            <a:avLst/>
          </a:prstGeom>
          <a:noFill/>
          <a:ln/>
        </p:spPr>
        <p:txBody>
          <a:bodyPr wrap="square" lIns="0" tIns="0" rIns="0" bIns="0" rtlCol="0" anchor="ctr"/>
          <a:lstStyle/>
          <a:p>
            <a:pPr marL="0" indent="0">
              <a:buNone/>
            </a:pPr>
            <a:r>
              <a:rPr lang="en-US" sz="2900" b="1" dirty="0">
                <a:solidFill>
                  <a:srgbClr val="1F2933"/>
                </a:solidFill>
                <a:latin typeface="Georgia" pitchFamily="34" charset="0"/>
                <a:ea typeface="Georgia" pitchFamily="34" charset="-122"/>
                <a:cs typeface="Georgia" pitchFamily="34" charset="-120"/>
              </a:rPr>
              <a:t>A bursty cycle can result in distrust of non-local services</a:t>
            </a:r>
            <a:endParaRPr lang="en-US" sz="2900" dirty="0"/>
          </a:p>
        </p:txBody>
      </p:sp>
      <p:sp>
        <p:nvSpPr>
          <p:cNvPr id="30" name="Text 28"/>
          <p:cNvSpPr/>
          <p:nvPr/>
        </p:nvSpPr>
        <p:spPr>
          <a:xfrm>
            <a:off x="640080" y="3886200"/>
            <a:ext cx="5760720" cy="1097280"/>
          </a:xfrm>
          <a:prstGeom prst="rect">
            <a:avLst/>
          </a:prstGeom>
          <a:noFill/>
          <a:ln/>
        </p:spPr>
        <p:txBody>
          <a:bodyPr wrap="square" lIns="0" tIns="0" rIns="0" bIns="0" rtlCol="0" anchor="ctr"/>
          <a:lstStyle/>
          <a:p>
            <a:pPr marL="0" indent="0">
              <a:lnSpc>
                <a:spcPct val="110000"/>
              </a:lnSpc>
              <a:buNone/>
            </a:pPr>
            <a:r>
              <a:rPr lang="en-US" i="1" dirty="0">
                <a:solidFill>
                  <a:srgbClr val="5A6B7B"/>
                </a:solidFill>
                <a:latin typeface="Calibri" pitchFamily="34" charset="0"/>
                <a:ea typeface="Calibri" pitchFamily="34" charset="-122"/>
                <a:cs typeface="Calibri" pitchFamily="34" charset="-120"/>
              </a:rPr>
              <a:t>Long idle or low-intensity stretches, then intense summer bursts; faculty return after months and need to be productive immediately.</a:t>
            </a:r>
            <a:endParaRPr lang="en-US" dirty="0"/>
          </a:p>
        </p:txBody>
      </p:sp>
      <p:sp>
        <p:nvSpPr>
          <p:cNvPr id="31" name="Text 29"/>
          <p:cNvSpPr/>
          <p:nvPr/>
        </p:nvSpPr>
        <p:spPr>
          <a:xfrm>
            <a:off x="6949440" y="1783080"/>
            <a:ext cx="4599432" cy="274320"/>
          </a:xfrm>
          <a:prstGeom prst="rect">
            <a:avLst/>
          </a:prstGeom>
          <a:noFill/>
          <a:ln/>
        </p:spPr>
        <p:txBody>
          <a:bodyPr wrap="square" lIns="0" tIns="0" rIns="0" bIns="0" rtlCol="0" anchor="ctr"/>
          <a:lstStyle/>
          <a:p>
            <a:pPr marL="0" indent="0">
              <a:buNone/>
            </a:pPr>
            <a:r>
              <a:rPr lang="en-US" sz="1100" b="1" kern="0" spc="150" dirty="0">
                <a:solidFill>
                  <a:srgbClr val="5A6B7B"/>
                </a:solidFill>
                <a:latin typeface="Calibri" pitchFamily="34" charset="0"/>
                <a:ea typeface="Calibri" pitchFamily="34" charset="-122"/>
                <a:cs typeface="Calibri" pitchFamily="34" charset="-120"/>
              </a:rPr>
              <a:t>WHAT ERODES TRUST IN A REMOTE SERVICE</a:t>
            </a:r>
            <a:endParaRPr lang="en-US" sz="1100" dirty="0"/>
          </a:p>
        </p:txBody>
      </p:sp>
      <p:sp>
        <p:nvSpPr>
          <p:cNvPr id="32" name="Shape 30"/>
          <p:cNvSpPr/>
          <p:nvPr/>
        </p:nvSpPr>
        <p:spPr>
          <a:xfrm>
            <a:off x="6949440" y="2194560"/>
            <a:ext cx="4599432" cy="713232"/>
          </a:xfrm>
          <a:prstGeom prst="rect">
            <a:avLst/>
          </a:prstGeom>
          <a:solidFill>
            <a:srgbClr val="FFFFFF"/>
          </a:solidFill>
          <a:ln w="12700">
            <a:solidFill>
              <a:srgbClr val="DCE3EA"/>
            </a:solidFill>
            <a:prstDash val="solid"/>
          </a:ln>
        </p:spPr>
        <p:txBody>
          <a:bodyPr/>
          <a:lstStyle/>
          <a:p>
            <a:endParaRPr lang="en-US"/>
          </a:p>
        </p:txBody>
      </p:sp>
      <p:sp>
        <p:nvSpPr>
          <p:cNvPr id="33" name="Shape 31"/>
          <p:cNvSpPr/>
          <p:nvPr/>
        </p:nvSpPr>
        <p:spPr>
          <a:xfrm>
            <a:off x="6949440" y="2194560"/>
            <a:ext cx="64008" cy="713232"/>
          </a:xfrm>
          <a:prstGeom prst="rect">
            <a:avLst/>
          </a:prstGeom>
          <a:solidFill>
            <a:srgbClr val="2A9D8F"/>
          </a:solidFill>
          <a:ln/>
        </p:spPr>
        <p:txBody>
          <a:bodyPr/>
          <a:lstStyle/>
          <a:p>
            <a:endParaRPr lang="en-US"/>
          </a:p>
        </p:txBody>
      </p:sp>
      <p:sp>
        <p:nvSpPr>
          <p:cNvPr id="34" name="Text 32"/>
          <p:cNvSpPr/>
          <p:nvPr/>
        </p:nvSpPr>
        <p:spPr>
          <a:xfrm>
            <a:off x="7178040" y="2194560"/>
            <a:ext cx="4233672" cy="713232"/>
          </a:xfrm>
          <a:prstGeom prst="rect">
            <a:avLst/>
          </a:prstGeom>
          <a:noFill/>
          <a:ln/>
        </p:spPr>
        <p:txBody>
          <a:bodyPr wrap="square" lIns="0" tIns="0" rIns="0" bIns="0" rtlCol="0" anchor="ctr"/>
          <a:lstStyle/>
          <a:p>
            <a:pPr marL="0" indent="0">
              <a:buNone/>
            </a:pPr>
            <a:r>
              <a:rPr lang="en-US" sz="1600" b="1" dirty="0">
                <a:solidFill>
                  <a:srgbClr val="1F2933"/>
                </a:solidFill>
                <a:latin typeface="Calibri" pitchFamily="34" charset="0"/>
                <a:ea typeface="Calibri" pitchFamily="34" charset="-122"/>
                <a:cs typeface="Calibri" pitchFamily="34" charset="-120"/>
              </a:rPr>
              <a:t>Services that vanish when a grant ends</a:t>
            </a:r>
            <a:endParaRPr lang="en-US" sz="1600" dirty="0"/>
          </a:p>
        </p:txBody>
      </p:sp>
      <p:sp>
        <p:nvSpPr>
          <p:cNvPr id="35" name="Shape 33"/>
          <p:cNvSpPr/>
          <p:nvPr/>
        </p:nvSpPr>
        <p:spPr>
          <a:xfrm>
            <a:off x="6949440" y="3035808"/>
            <a:ext cx="4599432" cy="713232"/>
          </a:xfrm>
          <a:prstGeom prst="rect">
            <a:avLst/>
          </a:prstGeom>
          <a:solidFill>
            <a:srgbClr val="FFFFFF"/>
          </a:solidFill>
          <a:ln w="12700">
            <a:solidFill>
              <a:srgbClr val="DCE3EA"/>
            </a:solidFill>
            <a:prstDash val="solid"/>
          </a:ln>
        </p:spPr>
        <p:txBody>
          <a:bodyPr/>
          <a:lstStyle/>
          <a:p>
            <a:endParaRPr lang="en-US"/>
          </a:p>
        </p:txBody>
      </p:sp>
      <p:sp>
        <p:nvSpPr>
          <p:cNvPr id="36" name="Shape 34"/>
          <p:cNvSpPr/>
          <p:nvPr/>
        </p:nvSpPr>
        <p:spPr>
          <a:xfrm>
            <a:off x="6949440" y="3035808"/>
            <a:ext cx="64008" cy="713232"/>
          </a:xfrm>
          <a:prstGeom prst="rect">
            <a:avLst/>
          </a:prstGeom>
          <a:solidFill>
            <a:srgbClr val="2A9D8F"/>
          </a:solidFill>
          <a:ln/>
        </p:spPr>
        <p:txBody>
          <a:bodyPr/>
          <a:lstStyle/>
          <a:p>
            <a:endParaRPr lang="en-US"/>
          </a:p>
        </p:txBody>
      </p:sp>
      <p:sp>
        <p:nvSpPr>
          <p:cNvPr id="37" name="Text 35"/>
          <p:cNvSpPr/>
          <p:nvPr/>
        </p:nvSpPr>
        <p:spPr>
          <a:xfrm>
            <a:off x="7178040" y="3035808"/>
            <a:ext cx="4233672" cy="713232"/>
          </a:xfrm>
          <a:prstGeom prst="rect">
            <a:avLst/>
          </a:prstGeom>
          <a:noFill/>
          <a:ln/>
        </p:spPr>
        <p:txBody>
          <a:bodyPr wrap="square" lIns="0" tIns="0" rIns="0" bIns="0" rtlCol="0" anchor="ctr"/>
          <a:lstStyle/>
          <a:p>
            <a:pPr marL="0" indent="0">
              <a:buNone/>
            </a:pPr>
            <a:r>
              <a:rPr lang="en-US" sz="1600" b="1" dirty="0">
                <a:solidFill>
                  <a:srgbClr val="1F2933"/>
                </a:solidFill>
                <a:latin typeface="Calibri" pitchFamily="34" charset="0"/>
                <a:ea typeface="Calibri" pitchFamily="34" charset="-122"/>
                <a:cs typeface="Calibri" pitchFamily="34" charset="-120"/>
              </a:rPr>
              <a:t>Yet another separate account, login, and environment</a:t>
            </a:r>
            <a:endParaRPr lang="en-US" sz="1600" dirty="0"/>
          </a:p>
        </p:txBody>
      </p:sp>
      <p:sp>
        <p:nvSpPr>
          <p:cNvPr id="38" name="Shape 36"/>
          <p:cNvSpPr/>
          <p:nvPr/>
        </p:nvSpPr>
        <p:spPr>
          <a:xfrm>
            <a:off x="6949440" y="3877056"/>
            <a:ext cx="4599432" cy="713232"/>
          </a:xfrm>
          <a:prstGeom prst="rect">
            <a:avLst/>
          </a:prstGeom>
          <a:solidFill>
            <a:srgbClr val="FFFFFF"/>
          </a:solidFill>
          <a:ln w="12700">
            <a:solidFill>
              <a:srgbClr val="DCE3EA"/>
            </a:solidFill>
            <a:prstDash val="solid"/>
          </a:ln>
        </p:spPr>
        <p:txBody>
          <a:bodyPr/>
          <a:lstStyle/>
          <a:p>
            <a:endParaRPr lang="en-US"/>
          </a:p>
        </p:txBody>
      </p:sp>
      <p:sp>
        <p:nvSpPr>
          <p:cNvPr id="39" name="Shape 37"/>
          <p:cNvSpPr/>
          <p:nvPr/>
        </p:nvSpPr>
        <p:spPr>
          <a:xfrm>
            <a:off x="6949440" y="3877056"/>
            <a:ext cx="64008" cy="713232"/>
          </a:xfrm>
          <a:prstGeom prst="rect">
            <a:avLst/>
          </a:prstGeom>
          <a:solidFill>
            <a:srgbClr val="2A9D8F"/>
          </a:solidFill>
          <a:ln/>
        </p:spPr>
        <p:txBody>
          <a:bodyPr/>
          <a:lstStyle/>
          <a:p>
            <a:endParaRPr lang="en-US"/>
          </a:p>
        </p:txBody>
      </p:sp>
      <p:sp>
        <p:nvSpPr>
          <p:cNvPr id="40" name="Text 38"/>
          <p:cNvSpPr/>
          <p:nvPr/>
        </p:nvSpPr>
        <p:spPr>
          <a:xfrm>
            <a:off x="7178040" y="3877056"/>
            <a:ext cx="4233672" cy="713232"/>
          </a:xfrm>
          <a:prstGeom prst="rect">
            <a:avLst/>
          </a:prstGeom>
          <a:noFill/>
          <a:ln/>
        </p:spPr>
        <p:txBody>
          <a:bodyPr wrap="square" lIns="0" tIns="0" rIns="0" bIns="0" rtlCol="0" anchor="ctr"/>
          <a:lstStyle/>
          <a:p>
            <a:pPr marL="0" indent="0">
              <a:buNone/>
            </a:pPr>
            <a:r>
              <a:rPr lang="en-US" sz="1600" b="1" dirty="0">
                <a:solidFill>
                  <a:srgbClr val="1F2933"/>
                </a:solidFill>
                <a:latin typeface="Calibri" pitchFamily="34" charset="0"/>
                <a:ea typeface="Calibri" pitchFamily="34" charset="-122"/>
                <a:cs typeface="Calibri" pitchFamily="34" charset="-120"/>
              </a:rPr>
              <a:t>Allocation requests and renewals to submit</a:t>
            </a:r>
            <a:endParaRPr lang="en-US" sz="1600" dirty="0"/>
          </a:p>
        </p:txBody>
      </p:sp>
      <p:sp>
        <p:nvSpPr>
          <p:cNvPr id="41" name="Shape 39"/>
          <p:cNvSpPr/>
          <p:nvPr/>
        </p:nvSpPr>
        <p:spPr>
          <a:xfrm>
            <a:off x="6949440" y="4718304"/>
            <a:ext cx="4599432" cy="713232"/>
          </a:xfrm>
          <a:prstGeom prst="rect">
            <a:avLst/>
          </a:prstGeom>
          <a:solidFill>
            <a:srgbClr val="FFFFFF"/>
          </a:solidFill>
          <a:ln w="12700">
            <a:solidFill>
              <a:srgbClr val="DCE3EA"/>
            </a:solidFill>
            <a:prstDash val="solid"/>
          </a:ln>
        </p:spPr>
        <p:txBody>
          <a:bodyPr/>
          <a:lstStyle/>
          <a:p>
            <a:endParaRPr lang="en-US"/>
          </a:p>
        </p:txBody>
      </p:sp>
      <p:sp>
        <p:nvSpPr>
          <p:cNvPr id="42" name="Shape 40"/>
          <p:cNvSpPr/>
          <p:nvPr/>
        </p:nvSpPr>
        <p:spPr>
          <a:xfrm>
            <a:off x="6949440" y="4718304"/>
            <a:ext cx="64008" cy="713232"/>
          </a:xfrm>
          <a:prstGeom prst="rect">
            <a:avLst/>
          </a:prstGeom>
          <a:solidFill>
            <a:srgbClr val="2A9D8F"/>
          </a:solidFill>
          <a:ln/>
        </p:spPr>
        <p:txBody>
          <a:bodyPr/>
          <a:lstStyle/>
          <a:p>
            <a:endParaRPr lang="en-US"/>
          </a:p>
        </p:txBody>
      </p:sp>
      <p:sp>
        <p:nvSpPr>
          <p:cNvPr id="43" name="Text 41"/>
          <p:cNvSpPr/>
          <p:nvPr/>
        </p:nvSpPr>
        <p:spPr>
          <a:xfrm>
            <a:off x="7178040" y="4718304"/>
            <a:ext cx="4233672" cy="713232"/>
          </a:xfrm>
          <a:prstGeom prst="rect">
            <a:avLst/>
          </a:prstGeom>
          <a:noFill/>
          <a:ln/>
        </p:spPr>
        <p:txBody>
          <a:bodyPr wrap="square" lIns="0" tIns="0" rIns="0" bIns="0" rtlCol="0" anchor="ctr"/>
          <a:lstStyle/>
          <a:p>
            <a:pPr marL="0" indent="0">
              <a:buNone/>
            </a:pPr>
            <a:r>
              <a:rPr lang="en-US" sz="1600" b="1" dirty="0">
                <a:solidFill>
                  <a:srgbClr val="1F2933"/>
                </a:solidFill>
                <a:latin typeface="Calibri" pitchFamily="34" charset="0"/>
                <a:ea typeface="Calibri" pitchFamily="34" charset="-122"/>
                <a:cs typeface="Calibri" pitchFamily="34" charset="-120"/>
              </a:rPr>
              <a:t>Anything that taxes a tiny research window</a:t>
            </a:r>
            <a:endParaRPr lang="en-US" sz="1600" dirty="0"/>
          </a:p>
        </p:txBody>
      </p:sp>
      <p:sp>
        <p:nvSpPr>
          <p:cNvPr id="45" name="Text 43"/>
          <p:cNvSpPr/>
          <p:nvPr/>
        </p:nvSpPr>
        <p:spPr>
          <a:xfrm>
            <a:off x="9262872" y="6437376"/>
            <a:ext cx="2286000" cy="274320"/>
          </a:xfrm>
          <a:prstGeom prst="rect">
            <a:avLst/>
          </a:prstGeom>
          <a:noFill/>
          <a:ln/>
        </p:spPr>
        <p:txBody>
          <a:bodyPr wrap="square" lIns="0" tIns="0" rIns="0" bIns="0" rtlCol="0" anchor="ctr"/>
          <a:lstStyle/>
          <a:p>
            <a:pPr marL="0" indent="0" algn="r">
              <a:buNone/>
            </a:pPr>
            <a:r>
              <a:rPr lang="en-US" sz="900" dirty="0">
                <a:solidFill>
                  <a:srgbClr val="5A6B7B"/>
                </a:solidFill>
                <a:latin typeface="Calibri" pitchFamily="34" charset="0"/>
                <a:ea typeface="Calibri" pitchFamily="34" charset="-122"/>
                <a:cs typeface="Calibri" pitchFamily="34" charset="-120"/>
              </a:rPr>
              <a:t>HTC26  ·  7</a:t>
            </a:r>
            <a:endParaRPr lang="en-US" sz="900" dirty="0"/>
          </a:p>
        </p:txBody>
      </p:sp>
      <p:sp>
        <p:nvSpPr>
          <p:cNvPr id="72" name="Text 2">
            <a:extLst>
              <a:ext uri="{FF2B5EF4-FFF2-40B4-BE49-F238E27FC236}">
                <a16:creationId xmlns:a16="http://schemas.microsoft.com/office/drawing/2014/main" id="{ED4DED9D-B58B-8323-F725-1815CD23C22A}"/>
              </a:ext>
            </a:extLst>
          </p:cNvPr>
          <p:cNvSpPr/>
          <p:nvPr/>
        </p:nvSpPr>
        <p:spPr>
          <a:xfrm>
            <a:off x="640080" y="1783080"/>
            <a:ext cx="5486400" cy="274320"/>
          </a:xfrm>
          <a:prstGeom prst="rect">
            <a:avLst/>
          </a:prstGeom>
          <a:noFill/>
          <a:ln/>
        </p:spPr>
        <p:txBody>
          <a:bodyPr wrap="square" lIns="0" tIns="0" rIns="0" bIns="0" rtlCol="0" anchor="ctr"/>
          <a:lstStyle/>
          <a:p>
            <a:pPr marL="0" indent="0">
              <a:buNone/>
            </a:pPr>
            <a:r>
              <a:rPr lang="en-US" sz="1100" b="1" kern="0" spc="200" dirty="0">
                <a:solidFill>
                  <a:srgbClr val="5A6B7B"/>
                </a:solidFill>
                <a:latin typeface="Calibri" pitchFamily="34" charset="0"/>
                <a:ea typeface="Calibri" pitchFamily="34" charset="-122"/>
                <a:cs typeface="Calibri" pitchFamily="34" charset="-120"/>
              </a:rPr>
              <a:t>THE ANNUAL RESEARCH RHYTHM</a:t>
            </a:r>
            <a:endParaRPr lang="en-US" sz="1100" dirty="0"/>
          </a:p>
        </p:txBody>
      </p:sp>
      <p:sp>
        <p:nvSpPr>
          <p:cNvPr id="73" name="Shape 3">
            <a:extLst>
              <a:ext uri="{FF2B5EF4-FFF2-40B4-BE49-F238E27FC236}">
                <a16:creationId xmlns:a16="http://schemas.microsoft.com/office/drawing/2014/main" id="{E9D3855B-0718-47B0-6535-CB2386B0FE47}"/>
              </a:ext>
            </a:extLst>
          </p:cNvPr>
          <p:cNvSpPr/>
          <p:nvPr/>
        </p:nvSpPr>
        <p:spPr>
          <a:xfrm>
            <a:off x="640080" y="3429000"/>
            <a:ext cx="5760720" cy="0"/>
          </a:xfrm>
          <a:prstGeom prst="line">
            <a:avLst/>
          </a:prstGeom>
          <a:noFill/>
          <a:ln w="19050">
            <a:solidFill>
              <a:srgbClr val="DCE3EA"/>
            </a:solidFill>
            <a:prstDash val="solid"/>
          </a:ln>
        </p:spPr>
        <p:txBody>
          <a:bodyPr/>
          <a:lstStyle/>
          <a:p>
            <a:endParaRPr lang="en-US"/>
          </a:p>
        </p:txBody>
      </p:sp>
      <p:sp>
        <p:nvSpPr>
          <p:cNvPr id="74" name="Shape 4">
            <a:extLst>
              <a:ext uri="{FF2B5EF4-FFF2-40B4-BE49-F238E27FC236}">
                <a16:creationId xmlns:a16="http://schemas.microsoft.com/office/drawing/2014/main" id="{684207B5-84D3-5C15-1099-EC8F52E97275}"/>
              </a:ext>
            </a:extLst>
          </p:cNvPr>
          <p:cNvSpPr/>
          <p:nvPr/>
        </p:nvSpPr>
        <p:spPr>
          <a:xfrm>
            <a:off x="694944" y="3151022"/>
            <a:ext cx="352044" cy="277978"/>
          </a:xfrm>
          <a:prstGeom prst="rect">
            <a:avLst/>
          </a:prstGeom>
          <a:solidFill>
            <a:srgbClr val="E7EDF2"/>
          </a:solidFill>
          <a:ln/>
        </p:spPr>
        <p:txBody>
          <a:bodyPr/>
          <a:lstStyle/>
          <a:p>
            <a:endParaRPr lang="en-US"/>
          </a:p>
        </p:txBody>
      </p:sp>
      <p:sp>
        <p:nvSpPr>
          <p:cNvPr id="75" name="Text 5">
            <a:extLst>
              <a:ext uri="{FF2B5EF4-FFF2-40B4-BE49-F238E27FC236}">
                <a16:creationId xmlns:a16="http://schemas.microsoft.com/office/drawing/2014/main" id="{284BED59-2C1C-E499-A750-27BC2943561E}"/>
              </a:ext>
            </a:extLst>
          </p:cNvPr>
          <p:cNvSpPr/>
          <p:nvPr/>
        </p:nvSpPr>
        <p:spPr>
          <a:xfrm>
            <a:off x="649224" y="3483864"/>
            <a:ext cx="480060" cy="228600"/>
          </a:xfrm>
          <a:prstGeom prst="rect">
            <a:avLst/>
          </a:prstGeom>
          <a:noFill/>
          <a:ln/>
        </p:spPr>
        <p:txBody>
          <a:bodyPr wrap="square" lIns="0" tIns="0" rIns="0" bIns="0" rtlCol="0" anchor="ctr"/>
          <a:lstStyle/>
          <a:p>
            <a:pPr marL="0" indent="0" algn="ctr">
              <a:buNone/>
            </a:pPr>
            <a:r>
              <a:rPr lang="en-US" sz="900" dirty="0">
                <a:solidFill>
                  <a:srgbClr val="5A6B7B"/>
                </a:solidFill>
                <a:latin typeface="Calibri" pitchFamily="34" charset="0"/>
                <a:ea typeface="Calibri" pitchFamily="34" charset="-122"/>
                <a:cs typeface="Calibri" pitchFamily="34" charset="-120"/>
              </a:rPr>
              <a:t>S</a:t>
            </a:r>
            <a:endParaRPr lang="en-US" sz="900" dirty="0"/>
          </a:p>
        </p:txBody>
      </p:sp>
      <p:sp>
        <p:nvSpPr>
          <p:cNvPr id="76" name="Shape 6">
            <a:extLst>
              <a:ext uri="{FF2B5EF4-FFF2-40B4-BE49-F238E27FC236}">
                <a16:creationId xmlns:a16="http://schemas.microsoft.com/office/drawing/2014/main" id="{7DCAB2A1-B42C-D694-E0BE-2ED508AB9F84}"/>
              </a:ext>
            </a:extLst>
          </p:cNvPr>
          <p:cNvSpPr/>
          <p:nvPr/>
        </p:nvSpPr>
        <p:spPr>
          <a:xfrm>
            <a:off x="1175004" y="3249778"/>
            <a:ext cx="352044" cy="179222"/>
          </a:xfrm>
          <a:prstGeom prst="rect">
            <a:avLst/>
          </a:prstGeom>
          <a:solidFill>
            <a:srgbClr val="E7EDF2"/>
          </a:solidFill>
          <a:ln/>
        </p:spPr>
        <p:txBody>
          <a:bodyPr/>
          <a:lstStyle/>
          <a:p>
            <a:endParaRPr lang="en-US"/>
          </a:p>
        </p:txBody>
      </p:sp>
      <p:sp>
        <p:nvSpPr>
          <p:cNvPr id="77" name="Text 7">
            <a:extLst>
              <a:ext uri="{FF2B5EF4-FFF2-40B4-BE49-F238E27FC236}">
                <a16:creationId xmlns:a16="http://schemas.microsoft.com/office/drawing/2014/main" id="{F373D478-2AAA-407C-E2E6-11D7C9664876}"/>
              </a:ext>
            </a:extLst>
          </p:cNvPr>
          <p:cNvSpPr/>
          <p:nvPr/>
        </p:nvSpPr>
        <p:spPr>
          <a:xfrm>
            <a:off x="1129284" y="3483864"/>
            <a:ext cx="480060" cy="228600"/>
          </a:xfrm>
          <a:prstGeom prst="rect">
            <a:avLst/>
          </a:prstGeom>
          <a:noFill/>
          <a:ln/>
        </p:spPr>
        <p:txBody>
          <a:bodyPr wrap="square" lIns="0" tIns="0" rIns="0" bIns="0" rtlCol="0" anchor="ctr"/>
          <a:lstStyle/>
          <a:p>
            <a:pPr marL="0" indent="0" algn="ctr">
              <a:buNone/>
            </a:pPr>
            <a:r>
              <a:rPr lang="en-US" sz="900" dirty="0">
                <a:solidFill>
                  <a:srgbClr val="5A6B7B"/>
                </a:solidFill>
                <a:latin typeface="Calibri" pitchFamily="34" charset="0"/>
                <a:ea typeface="Calibri" pitchFamily="34" charset="-122"/>
                <a:cs typeface="Calibri" pitchFamily="34" charset="-120"/>
              </a:rPr>
              <a:t>O</a:t>
            </a:r>
            <a:endParaRPr lang="en-US" sz="900" dirty="0"/>
          </a:p>
        </p:txBody>
      </p:sp>
      <p:sp>
        <p:nvSpPr>
          <p:cNvPr id="78" name="Shape 8">
            <a:extLst>
              <a:ext uri="{FF2B5EF4-FFF2-40B4-BE49-F238E27FC236}">
                <a16:creationId xmlns:a16="http://schemas.microsoft.com/office/drawing/2014/main" id="{35CCB58A-9ADE-3B1D-8E9F-B53C616E9A18}"/>
              </a:ext>
            </a:extLst>
          </p:cNvPr>
          <p:cNvSpPr/>
          <p:nvPr/>
        </p:nvSpPr>
        <p:spPr>
          <a:xfrm>
            <a:off x="1655064" y="3249778"/>
            <a:ext cx="352044" cy="179222"/>
          </a:xfrm>
          <a:prstGeom prst="rect">
            <a:avLst/>
          </a:prstGeom>
          <a:solidFill>
            <a:srgbClr val="E7EDF2"/>
          </a:solidFill>
          <a:ln/>
        </p:spPr>
        <p:txBody>
          <a:bodyPr/>
          <a:lstStyle/>
          <a:p>
            <a:endParaRPr lang="en-US"/>
          </a:p>
        </p:txBody>
      </p:sp>
      <p:sp>
        <p:nvSpPr>
          <p:cNvPr id="79" name="Text 9">
            <a:extLst>
              <a:ext uri="{FF2B5EF4-FFF2-40B4-BE49-F238E27FC236}">
                <a16:creationId xmlns:a16="http://schemas.microsoft.com/office/drawing/2014/main" id="{F2EF22F2-231C-4F89-6515-466BD4C259E1}"/>
              </a:ext>
            </a:extLst>
          </p:cNvPr>
          <p:cNvSpPr/>
          <p:nvPr/>
        </p:nvSpPr>
        <p:spPr>
          <a:xfrm>
            <a:off x="1609344" y="3483864"/>
            <a:ext cx="480060" cy="228600"/>
          </a:xfrm>
          <a:prstGeom prst="rect">
            <a:avLst/>
          </a:prstGeom>
          <a:noFill/>
          <a:ln/>
        </p:spPr>
        <p:txBody>
          <a:bodyPr wrap="square" lIns="0" tIns="0" rIns="0" bIns="0" rtlCol="0" anchor="ctr"/>
          <a:lstStyle/>
          <a:p>
            <a:pPr marL="0" indent="0" algn="ctr">
              <a:buNone/>
            </a:pPr>
            <a:r>
              <a:rPr lang="en-US" sz="900" dirty="0">
                <a:solidFill>
                  <a:srgbClr val="5A6B7B"/>
                </a:solidFill>
                <a:latin typeface="Calibri" pitchFamily="34" charset="0"/>
                <a:ea typeface="Calibri" pitchFamily="34" charset="-122"/>
                <a:cs typeface="Calibri" pitchFamily="34" charset="-120"/>
              </a:rPr>
              <a:t>N</a:t>
            </a:r>
            <a:endParaRPr lang="en-US" sz="900" dirty="0"/>
          </a:p>
        </p:txBody>
      </p:sp>
      <p:sp>
        <p:nvSpPr>
          <p:cNvPr id="80" name="Shape 10">
            <a:extLst>
              <a:ext uri="{FF2B5EF4-FFF2-40B4-BE49-F238E27FC236}">
                <a16:creationId xmlns:a16="http://schemas.microsoft.com/office/drawing/2014/main" id="{8B734FE3-31AF-8840-3C21-1998A6F49CD5}"/>
              </a:ext>
            </a:extLst>
          </p:cNvPr>
          <p:cNvSpPr/>
          <p:nvPr/>
        </p:nvSpPr>
        <p:spPr>
          <a:xfrm>
            <a:off x="2135124" y="3216859"/>
            <a:ext cx="352044" cy="212141"/>
          </a:xfrm>
          <a:prstGeom prst="rect">
            <a:avLst/>
          </a:prstGeom>
          <a:solidFill>
            <a:srgbClr val="E7EDF2"/>
          </a:solidFill>
          <a:ln/>
        </p:spPr>
        <p:txBody>
          <a:bodyPr/>
          <a:lstStyle/>
          <a:p>
            <a:endParaRPr lang="en-US"/>
          </a:p>
        </p:txBody>
      </p:sp>
      <p:sp>
        <p:nvSpPr>
          <p:cNvPr id="81" name="Text 11">
            <a:extLst>
              <a:ext uri="{FF2B5EF4-FFF2-40B4-BE49-F238E27FC236}">
                <a16:creationId xmlns:a16="http://schemas.microsoft.com/office/drawing/2014/main" id="{B44BCEF1-F709-756F-921C-FA1A88341611}"/>
              </a:ext>
            </a:extLst>
          </p:cNvPr>
          <p:cNvSpPr/>
          <p:nvPr/>
        </p:nvSpPr>
        <p:spPr>
          <a:xfrm>
            <a:off x="2089404" y="3483864"/>
            <a:ext cx="480060" cy="228600"/>
          </a:xfrm>
          <a:prstGeom prst="rect">
            <a:avLst/>
          </a:prstGeom>
          <a:noFill/>
          <a:ln/>
        </p:spPr>
        <p:txBody>
          <a:bodyPr wrap="square" lIns="0" tIns="0" rIns="0" bIns="0" rtlCol="0" anchor="ctr"/>
          <a:lstStyle/>
          <a:p>
            <a:pPr marL="0" indent="0" algn="ctr">
              <a:buNone/>
            </a:pPr>
            <a:r>
              <a:rPr lang="en-US" sz="900" dirty="0">
                <a:solidFill>
                  <a:srgbClr val="5A6B7B"/>
                </a:solidFill>
                <a:latin typeface="Calibri" pitchFamily="34" charset="0"/>
                <a:ea typeface="Calibri" pitchFamily="34" charset="-122"/>
                <a:cs typeface="Calibri" pitchFamily="34" charset="-120"/>
              </a:rPr>
              <a:t>D</a:t>
            </a:r>
            <a:endParaRPr lang="en-US" sz="900" dirty="0"/>
          </a:p>
        </p:txBody>
      </p:sp>
      <p:sp>
        <p:nvSpPr>
          <p:cNvPr id="82" name="Shape 12">
            <a:extLst>
              <a:ext uri="{FF2B5EF4-FFF2-40B4-BE49-F238E27FC236}">
                <a16:creationId xmlns:a16="http://schemas.microsoft.com/office/drawing/2014/main" id="{A57F9ED7-790E-69CE-7180-B869A44BB3EB}"/>
              </a:ext>
            </a:extLst>
          </p:cNvPr>
          <p:cNvSpPr/>
          <p:nvPr/>
        </p:nvSpPr>
        <p:spPr>
          <a:xfrm>
            <a:off x="2615184" y="3183941"/>
            <a:ext cx="352044" cy="245059"/>
          </a:xfrm>
          <a:prstGeom prst="rect">
            <a:avLst/>
          </a:prstGeom>
          <a:solidFill>
            <a:srgbClr val="E7EDF2"/>
          </a:solidFill>
          <a:ln/>
        </p:spPr>
        <p:txBody>
          <a:bodyPr/>
          <a:lstStyle/>
          <a:p>
            <a:endParaRPr lang="en-US"/>
          </a:p>
        </p:txBody>
      </p:sp>
      <p:sp>
        <p:nvSpPr>
          <p:cNvPr id="83" name="Text 13">
            <a:extLst>
              <a:ext uri="{FF2B5EF4-FFF2-40B4-BE49-F238E27FC236}">
                <a16:creationId xmlns:a16="http://schemas.microsoft.com/office/drawing/2014/main" id="{A8BB5ACE-542D-98E6-EF63-CBA5D7F3F461}"/>
              </a:ext>
            </a:extLst>
          </p:cNvPr>
          <p:cNvSpPr/>
          <p:nvPr/>
        </p:nvSpPr>
        <p:spPr>
          <a:xfrm>
            <a:off x="2569464" y="3483864"/>
            <a:ext cx="480060" cy="228600"/>
          </a:xfrm>
          <a:prstGeom prst="rect">
            <a:avLst/>
          </a:prstGeom>
          <a:noFill/>
          <a:ln/>
        </p:spPr>
        <p:txBody>
          <a:bodyPr wrap="square" lIns="0" tIns="0" rIns="0" bIns="0" rtlCol="0" anchor="ctr"/>
          <a:lstStyle/>
          <a:p>
            <a:pPr marL="0" indent="0" algn="ctr">
              <a:buNone/>
            </a:pPr>
            <a:r>
              <a:rPr lang="en-US" sz="900" dirty="0">
                <a:solidFill>
                  <a:srgbClr val="5A6B7B"/>
                </a:solidFill>
                <a:latin typeface="Calibri" pitchFamily="34" charset="0"/>
                <a:ea typeface="Calibri" pitchFamily="34" charset="-122"/>
                <a:cs typeface="Calibri" pitchFamily="34" charset="-120"/>
              </a:rPr>
              <a:t>J</a:t>
            </a:r>
            <a:endParaRPr lang="en-US" sz="900" dirty="0"/>
          </a:p>
        </p:txBody>
      </p:sp>
      <p:sp>
        <p:nvSpPr>
          <p:cNvPr id="84" name="Shape 14">
            <a:extLst>
              <a:ext uri="{FF2B5EF4-FFF2-40B4-BE49-F238E27FC236}">
                <a16:creationId xmlns:a16="http://schemas.microsoft.com/office/drawing/2014/main" id="{1D74F14A-60DC-8338-0926-82049540041C}"/>
              </a:ext>
            </a:extLst>
          </p:cNvPr>
          <p:cNvSpPr/>
          <p:nvPr/>
        </p:nvSpPr>
        <p:spPr>
          <a:xfrm>
            <a:off x="3095244" y="3249778"/>
            <a:ext cx="352044" cy="179222"/>
          </a:xfrm>
          <a:prstGeom prst="rect">
            <a:avLst/>
          </a:prstGeom>
          <a:solidFill>
            <a:srgbClr val="E7EDF2"/>
          </a:solidFill>
          <a:ln/>
        </p:spPr>
        <p:txBody>
          <a:bodyPr/>
          <a:lstStyle/>
          <a:p>
            <a:endParaRPr lang="en-US"/>
          </a:p>
        </p:txBody>
      </p:sp>
      <p:sp>
        <p:nvSpPr>
          <p:cNvPr id="85" name="Text 15">
            <a:extLst>
              <a:ext uri="{FF2B5EF4-FFF2-40B4-BE49-F238E27FC236}">
                <a16:creationId xmlns:a16="http://schemas.microsoft.com/office/drawing/2014/main" id="{7CA82749-AF09-E6D7-98EA-82995F5FF79B}"/>
              </a:ext>
            </a:extLst>
          </p:cNvPr>
          <p:cNvSpPr/>
          <p:nvPr/>
        </p:nvSpPr>
        <p:spPr>
          <a:xfrm>
            <a:off x="3049524" y="3483864"/>
            <a:ext cx="480060" cy="228600"/>
          </a:xfrm>
          <a:prstGeom prst="rect">
            <a:avLst/>
          </a:prstGeom>
          <a:noFill/>
          <a:ln/>
        </p:spPr>
        <p:txBody>
          <a:bodyPr wrap="square" lIns="0" tIns="0" rIns="0" bIns="0" rtlCol="0" anchor="ctr"/>
          <a:lstStyle/>
          <a:p>
            <a:pPr marL="0" indent="0" algn="ctr">
              <a:buNone/>
            </a:pPr>
            <a:r>
              <a:rPr lang="en-US" sz="900" dirty="0">
                <a:solidFill>
                  <a:srgbClr val="5A6B7B"/>
                </a:solidFill>
                <a:latin typeface="Calibri" pitchFamily="34" charset="0"/>
                <a:ea typeface="Calibri" pitchFamily="34" charset="-122"/>
                <a:cs typeface="Calibri" pitchFamily="34" charset="-120"/>
              </a:rPr>
              <a:t>F</a:t>
            </a:r>
            <a:endParaRPr lang="en-US" sz="900" dirty="0"/>
          </a:p>
        </p:txBody>
      </p:sp>
      <p:sp>
        <p:nvSpPr>
          <p:cNvPr id="86" name="Shape 16">
            <a:extLst>
              <a:ext uri="{FF2B5EF4-FFF2-40B4-BE49-F238E27FC236}">
                <a16:creationId xmlns:a16="http://schemas.microsoft.com/office/drawing/2014/main" id="{2388E048-319D-2CAD-EA96-1A218D0F3ECC}"/>
              </a:ext>
            </a:extLst>
          </p:cNvPr>
          <p:cNvSpPr/>
          <p:nvPr/>
        </p:nvSpPr>
        <p:spPr>
          <a:xfrm>
            <a:off x="3575304" y="3216859"/>
            <a:ext cx="352044" cy="212141"/>
          </a:xfrm>
          <a:prstGeom prst="rect">
            <a:avLst/>
          </a:prstGeom>
          <a:solidFill>
            <a:srgbClr val="E7EDF2"/>
          </a:solidFill>
          <a:ln/>
        </p:spPr>
        <p:txBody>
          <a:bodyPr/>
          <a:lstStyle/>
          <a:p>
            <a:endParaRPr lang="en-US"/>
          </a:p>
        </p:txBody>
      </p:sp>
      <p:sp>
        <p:nvSpPr>
          <p:cNvPr id="87" name="Text 17">
            <a:extLst>
              <a:ext uri="{FF2B5EF4-FFF2-40B4-BE49-F238E27FC236}">
                <a16:creationId xmlns:a16="http://schemas.microsoft.com/office/drawing/2014/main" id="{8F470172-22CB-2691-8E40-D72BFA259993}"/>
              </a:ext>
            </a:extLst>
          </p:cNvPr>
          <p:cNvSpPr/>
          <p:nvPr/>
        </p:nvSpPr>
        <p:spPr>
          <a:xfrm>
            <a:off x="3529584" y="3483864"/>
            <a:ext cx="480060" cy="228600"/>
          </a:xfrm>
          <a:prstGeom prst="rect">
            <a:avLst/>
          </a:prstGeom>
          <a:noFill/>
          <a:ln/>
        </p:spPr>
        <p:txBody>
          <a:bodyPr wrap="square" lIns="0" tIns="0" rIns="0" bIns="0" rtlCol="0" anchor="ctr"/>
          <a:lstStyle/>
          <a:p>
            <a:pPr marL="0" indent="0" algn="ctr">
              <a:buNone/>
            </a:pPr>
            <a:r>
              <a:rPr lang="en-US" sz="900" dirty="0">
                <a:solidFill>
                  <a:srgbClr val="5A6B7B"/>
                </a:solidFill>
                <a:latin typeface="Calibri" pitchFamily="34" charset="0"/>
                <a:ea typeface="Calibri" pitchFamily="34" charset="-122"/>
                <a:cs typeface="Calibri" pitchFamily="34" charset="-120"/>
              </a:rPr>
              <a:t>M</a:t>
            </a:r>
            <a:endParaRPr lang="en-US" sz="900" dirty="0"/>
          </a:p>
        </p:txBody>
      </p:sp>
      <p:sp>
        <p:nvSpPr>
          <p:cNvPr id="88" name="Shape 18">
            <a:extLst>
              <a:ext uri="{FF2B5EF4-FFF2-40B4-BE49-F238E27FC236}">
                <a16:creationId xmlns:a16="http://schemas.microsoft.com/office/drawing/2014/main" id="{EEF3546D-ADA3-3898-8127-C223C18830C2}"/>
              </a:ext>
            </a:extLst>
          </p:cNvPr>
          <p:cNvSpPr/>
          <p:nvPr/>
        </p:nvSpPr>
        <p:spPr>
          <a:xfrm>
            <a:off x="4055364" y="3151022"/>
            <a:ext cx="352044" cy="277978"/>
          </a:xfrm>
          <a:prstGeom prst="rect">
            <a:avLst/>
          </a:prstGeom>
          <a:solidFill>
            <a:srgbClr val="E7EDF2"/>
          </a:solidFill>
          <a:ln/>
        </p:spPr>
        <p:txBody>
          <a:bodyPr/>
          <a:lstStyle/>
          <a:p>
            <a:endParaRPr lang="en-US"/>
          </a:p>
        </p:txBody>
      </p:sp>
      <p:sp>
        <p:nvSpPr>
          <p:cNvPr id="89" name="Text 19">
            <a:extLst>
              <a:ext uri="{FF2B5EF4-FFF2-40B4-BE49-F238E27FC236}">
                <a16:creationId xmlns:a16="http://schemas.microsoft.com/office/drawing/2014/main" id="{DA895424-FC24-2E67-66C3-74243E5D0CE2}"/>
              </a:ext>
            </a:extLst>
          </p:cNvPr>
          <p:cNvSpPr/>
          <p:nvPr/>
        </p:nvSpPr>
        <p:spPr>
          <a:xfrm>
            <a:off x="4009644" y="3483864"/>
            <a:ext cx="480060" cy="228600"/>
          </a:xfrm>
          <a:prstGeom prst="rect">
            <a:avLst/>
          </a:prstGeom>
          <a:noFill/>
          <a:ln/>
        </p:spPr>
        <p:txBody>
          <a:bodyPr wrap="square" lIns="0" tIns="0" rIns="0" bIns="0" rtlCol="0" anchor="ctr"/>
          <a:lstStyle/>
          <a:p>
            <a:pPr marL="0" indent="0" algn="ctr">
              <a:buNone/>
            </a:pPr>
            <a:r>
              <a:rPr lang="en-US" sz="900" dirty="0">
                <a:solidFill>
                  <a:srgbClr val="5A6B7B"/>
                </a:solidFill>
                <a:latin typeface="Calibri" pitchFamily="34" charset="0"/>
                <a:ea typeface="Calibri" pitchFamily="34" charset="-122"/>
                <a:cs typeface="Calibri" pitchFamily="34" charset="-120"/>
              </a:rPr>
              <a:t>A</a:t>
            </a:r>
            <a:endParaRPr lang="en-US" sz="900" dirty="0"/>
          </a:p>
        </p:txBody>
      </p:sp>
      <p:sp>
        <p:nvSpPr>
          <p:cNvPr id="90" name="Shape 20">
            <a:extLst>
              <a:ext uri="{FF2B5EF4-FFF2-40B4-BE49-F238E27FC236}">
                <a16:creationId xmlns:a16="http://schemas.microsoft.com/office/drawing/2014/main" id="{7774D509-57C2-0D11-9FE5-E0686B3D0C9C}"/>
              </a:ext>
            </a:extLst>
          </p:cNvPr>
          <p:cNvSpPr/>
          <p:nvPr/>
        </p:nvSpPr>
        <p:spPr>
          <a:xfrm>
            <a:off x="4535424" y="3052267"/>
            <a:ext cx="352044" cy="376733"/>
          </a:xfrm>
          <a:prstGeom prst="rect">
            <a:avLst/>
          </a:prstGeom>
          <a:solidFill>
            <a:srgbClr val="E7EDF2"/>
          </a:solidFill>
          <a:ln/>
        </p:spPr>
        <p:txBody>
          <a:bodyPr/>
          <a:lstStyle/>
          <a:p>
            <a:endParaRPr lang="en-US"/>
          </a:p>
        </p:txBody>
      </p:sp>
      <p:sp>
        <p:nvSpPr>
          <p:cNvPr id="91" name="Text 21">
            <a:extLst>
              <a:ext uri="{FF2B5EF4-FFF2-40B4-BE49-F238E27FC236}">
                <a16:creationId xmlns:a16="http://schemas.microsoft.com/office/drawing/2014/main" id="{5F72BC66-DCB6-F0FB-65EF-348E78A31229}"/>
              </a:ext>
            </a:extLst>
          </p:cNvPr>
          <p:cNvSpPr/>
          <p:nvPr/>
        </p:nvSpPr>
        <p:spPr>
          <a:xfrm>
            <a:off x="4489704" y="3483864"/>
            <a:ext cx="480060" cy="228600"/>
          </a:xfrm>
          <a:prstGeom prst="rect">
            <a:avLst/>
          </a:prstGeom>
          <a:noFill/>
          <a:ln/>
        </p:spPr>
        <p:txBody>
          <a:bodyPr wrap="square" lIns="0" tIns="0" rIns="0" bIns="0" rtlCol="0" anchor="ctr"/>
          <a:lstStyle/>
          <a:p>
            <a:pPr marL="0" indent="0" algn="ctr">
              <a:buNone/>
            </a:pPr>
            <a:r>
              <a:rPr lang="en-US" sz="900" dirty="0">
                <a:solidFill>
                  <a:srgbClr val="5A6B7B"/>
                </a:solidFill>
                <a:latin typeface="Calibri" pitchFamily="34" charset="0"/>
                <a:ea typeface="Calibri" pitchFamily="34" charset="-122"/>
                <a:cs typeface="Calibri" pitchFamily="34" charset="-120"/>
              </a:rPr>
              <a:t>M</a:t>
            </a:r>
            <a:endParaRPr lang="en-US" sz="900" dirty="0"/>
          </a:p>
        </p:txBody>
      </p:sp>
      <p:sp>
        <p:nvSpPr>
          <p:cNvPr id="92" name="Shape 22">
            <a:extLst>
              <a:ext uri="{FF2B5EF4-FFF2-40B4-BE49-F238E27FC236}">
                <a16:creationId xmlns:a16="http://schemas.microsoft.com/office/drawing/2014/main" id="{2E5912BD-B02E-3459-3865-EB47DB0F2DA0}"/>
              </a:ext>
            </a:extLst>
          </p:cNvPr>
          <p:cNvSpPr/>
          <p:nvPr/>
        </p:nvSpPr>
        <p:spPr>
          <a:xfrm>
            <a:off x="5015484" y="2525573"/>
            <a:ext cx="352044" cy="903427"/>
          </a:xfrm>
          <a:prstGeom prst="rect">
            <a:avLst/>
          </a:prstGeom>
          <a:solidFill>
            <a:srgbClr val="2C4A63"/>
          </a:solidFill>
          <a:ln/>
        </p:spPr>
        <p:txBody>
          <a:bodyPr/>
          <a:lstStyle/>
          <a:p>
            <a:endParaRPr lang="en-US"/>
          </a:p>
        </p:txBody>
      </p:sp>
      <p:sp>
        <p:nvSpPr>
          <p:cNvPr id="93" name="Text 23">
            <a:extLst>
              <a:ext uri="{FF2B5EF4-FFF2-40B4-BE49-F238E27FC236}">
                <a16:creationId xmlns:a16="http://schemas.microsoft.com/office/drawing/2014/main" id="{548E1255-3643-B717-8E1F-7DFC7CB303E7}"/>
              </a:ext>
            </a:extLst>
          </p:cNvPr>
          <p:cNvSpPr/>
          <p:nvPr/>
        </p:nvSpPr>
        <p:spPr>
          <a:xfrm>
            <a:off x="4969764" y="3483864"/>
            <a:ext cx="480060" cy="228600"/>
          </a:xfrm>
          <a:prstGeom prst="rect">
            <a:avLst/>
          </a:prstGeom>
          <a:noFill/>
          <a:ln/>
        </p:spPr>
        <p:txBody>
          <a:bodyPr wrap="square" lIns="0" tIns="0" rIns="0" bIns="0" rtlCol="0" anchor="ctr"/>
          <a:lstStyle/>
          <a:p>
            <a:pPr marL="0" indent="0" algn="ctr">
              <a:buNone/>
            </a:pPr>
            <a:r>
              <a:rPr lang="en-US" sz="900" dirty="0">
                <a:solidFill>
                  <a:srgbClr val="5A6B7B"/>
                </a:solidFill>
                <a:latin typeface="Calibri" pitchFamily="34" charset="0"/>
                <a:ea typeface="Calibri" pitchFamily="34" charset="-122"/>
                <a:cs typeface="Calibri" pitchFamily="34" charset="-120"/>
              </a:rPr>
              <a:t>J</a:t>
            </a:r>
            <a:endParaRPr lang="en-US" sz="900" dirty="0"/>
          </a:p>
        </p:txBody>
      </p:sp>
      <p:sp>
        <p:nvSpPr>
          <p:cNvPr id="94" name="Shape 24">
            <a:extLst>
              <a:ext uri="{FF2B5EF4-FFF2-40B4-BE49-F238E27FC236}">
                <a16:creationId xmlns:a16="http://schemas.microsoft.com/office/drawing/2014/main" id="{C276EECE-5CA0-3250-231D-17D019D817F7}"/>
              </a:ext>
            </a:extLst>
          </p:cNvPr>
          <p:cNvSpPr/>
          <p:nvPr/>
        </p:nvSpPr>
        <p:spPr>
          <a:xfrm>
            <a:off x="5495544" y="2459736"/>
            <a:ext cx="352044" cy="969264"/>
          </a:xfrm>
          <a:prstGeom prst="rect">
            <a:avLst/>
          </a:prstGeom>
          <a:solidFill>
            <a:srgbClr val="2C4A63"/>
          </a:solidFill>
          <a:ln/>
        </p:spPr>
        <p:txBody>
          <a:bodyPr/>
          <a:lstStyle/>
          <a:p>
            <a:endParaRPr lang="en-US"/>
          </a:p>
        </p:txBody>
      </p:sp>
      <p:sp>
        <p:nvSpPr>
          <p:cNvPr id="95" name="Text 25">
            <a:extLst>
              <a:ext uri="{FF2B5EF4-FFF2-40B4-BE49-F238E27FC236}">
                <a16:creationId xmlns:a16="http://schemas.microsoft.com/office/drawing/2014/main" id="{96C3455E-0A3B-7550-9192-824A8D8D9853}"/>
              </a:ext>
            </a:extLst>
          </p:cNvPr>
          <p:cNvSpPr/>
          <p:nvPr/>
        </p:nvSpPr>
        <p:spPr>
          <a:xfrm>
            <a:off x="5449824" y="3483864"/>
            <a:ext cx="480060" cy="228600"/>
          </a:xfrm>
          <a:prstGeom prst="rect">
            <a:avLst/>
          </a:prstGeom>
          <a:noFill/>
          <a:ln/>
        </p:spPr>
        <p:txBody>
          <a:bodyPr wrap="square" lIns="0" tIns="0" rIns="0" bIns="0" rtlCol="0" anchor="ctr"/>
          <a:lstStyle/>
          <a:p>
            <a:pPr marL="0" indent="0" algn="ctr">
              <a:buNone/>
            </a:pPr>
            <a:r>
              <a:rPr lang="en-US" sz="900" dirty="0">
                <a:solidFill>
                  <a:srgbClr val="5A6B7B"/>
                </a:solidFill>
                <a:latin typeface="Calibri" pitchFamily="34" charset="0"/>
                <a:ea typeface="Calibri" pitchFamily="34" charset="-122"/>
                <a:cs typeface="Calibri" pitchFamily="34" charset="-120"/>
              </a:rPr>
              <a:t>J</a:t>
            </a:r>
            <a:endParaRPr lang="en-US" sz="900" dirty="0"/>
          </a:p>
        </p:txBody>
      </p:sp>
      <p:sp>
        <p:nvSpPr>
          <p:cNvPr id="96" name="Shape 26">
            <a:extLst>
              <a:ext uri="{FF2B5EF4-FFF2-40B4-BE49-F238E27FC236}">
                <a16:creationId xmlns:a16="http://schemas.microsoft.com/office/drawing/2014/main" id="{C9A9B24A-5E05-8F82-B9AB-2D8EB71DD9E0}"/>
              </a:ext>
            </a:extLst>
          </p:cNvPr>
          <p:cNvSpPr/>
          <p:nvPr/>
        </p:nvSpPr>
        <p:spPr>
          <a:xfrm>
            <a:off x="5975604" y="2986430"/>
            <a:ext cx="352044" cy="442570"/>
          </a:xfrm>
          <a:prstGeom prst="rect">
            <a:avLst/>
          </a:prstGeom>
          <a:solidFill>
            <a:srgbClr val="E7EDF2"/>
          </a:solidFill>
          <a:ln/>
        </p:spPr>
        <p:txBody>
          <a:bodyPr/>
          <a:lstStyle/>
          <a:p>
            <a:endParaRPr lang="en-US"/>
          </a:p>
        </p:txBody>
      </p:sp>
      <p:sp>
        <p:nvSpPr>
          <p:cNvPr id="97" name="Text 27">
            <a:extLst>
              <a:ext uri="{FF2B5EF4-FFF2-40B4-BE49-F238E27FC236}">
                <a16:creationId xmlns:a16="http://schemas.microsoft.com/office/drawing/2014/main" id="{06E74949-F4D6-05A9-2ED3-AA157CE080EA}"/>
              </a:ext>
            </a:extLst>
          </p:cNvPr>
          <p:cNvSpPr/>
          <p:nvPr/>
        </p:nvSpPr>
        <p:spPr>
          <a:xfrm>
            <a:off x="5929884" y="3483864"/>
            <a:ext cx="480060" cy="228600"/>
          </a:xfrm>
          <a:prstGeom prst="rect">
            <a:avLst/>
          </a:prstGeom>
          <a:noFill/>
          <a:ln/>
        </p:spPr>
        <p:txBody>
          <a:bodyPr wrap="square" lIns="0" tIns="0" rIns="0" bIns="0" rtlCol="0" anchor="ctr"/>
          <a:lstStyle/>
          <a:p>
            <a:pPr marL="0" indent="0" algn="ctr">
              <a:buNone/>
            </a:pPr>
            <a:r>
              <a:rPr lang="en-US" sz="900" dirty="0">
                <a:solidFill>
                  <a:srgbClr val="5A6B7B"/>
                </a:solidFill>
                <a:latin typeface="Calibri" pitchFamily="34" charset="0"/>
                <a:ea typeface="Calibri" pitchFamily="34" charset="-122"/>
                <a:cs typeface="Calibri" pitchFamily="34" charset="-120"/>
              </a:rPr>
              <a:t>A</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4F6F8"/>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274320"/>
          </a:xfrm>
          <a:prstGeom prst="rect">
            <a:avLst/>
          </a:prstGeom>
          <a:noFill/>
          <a:ln/>
        </p:spPr>
        <p:txBody>
          <a:bodyPr wrap="square" lIns="0" tIns="0" rIns="0" bIns="0" rtlCol="0" anchor="ctr"/>
          <a:lstStyle/>
          <a:p>
            <a:pPr marL="0" indent="0">
              <a:buNone/>
            </a:pPr>
            <a:r>
              <a:rPr lang="en-US" sz="1200" b="1" kern="0" spc="300" dirty="0">
                <a:solidFill>
                  <a:srgbClr val="2A9D8F"/>
                </a:solidFill>
                <a:latin typeface="Calibri" pitchFamily="34" charset="0"/>
                <a:ea typeface="Calibri" pitchFamily="34" charset="-122"/>
                <a:cs typeface="Calibri" pitchFamily="34" charset="-120"/>
              </a:rPr>
              <a:t>THE LOCAL REALITY, PART 3</a:t>
            </a:r>
            <a:endParaRPr lang="en-US" sz="1200" dirty="0"/>
          </a:p>
        </p:txBody>
      </p:sp>
      <p:sp>
        <p:nvSpPr>
          <p:cNvPr id="3" name="Text 1"/>
          <p:cNvSpPr/>
          <p:nvPr/>
        </p:nvSpPr>
        <p:spPr>
          <a:xfrm>
            <a:off x="640080" y="658368"/>
            <a:ext cx="10908792" cy="777240"/>
          </a:xfrm>
          <a:prstGeom prst="rect">
            <a:avLst/>
          </a:prstGeom>
          <a:noFill/>
          <a:ln/>
        </p:spPr>
        <p:txBody>
          <a:bodyPr wrap="square" lIns="0" tIns="0" rIns="0" bIns="0" rtlCol="0" anchor="ctr"/>
          <a:lstStyle/>
          <a:p>
            <a:pPr marL="0" indent="0">
              <a:buNone/>
            </a:pPr>
            <a:r>
              <a:rPr lang="en-US" sz="2900" b="1" dirty="0">
                <a:solidFill>
                  <a:srgbClr val="1F2933"/>
                </a:solidFill>
                <a:latin typeface="Georgia" pitchFamily="34" charset="0"/>
                <a:ea typeface="Georgia" pitchFamily="34" charset="-122"/>
                <a:cs typeface="Georgia" pitchFamily="34" charset="-120"/>
              </a:rPr>
              <a:t>Data and networking add their own friction</a:t>
            </a:r>
            <a:endParaRPr lang="en-US" sz="2900" dirty="0"/>
          </a:p>
        </p:txBody>
      </p:sp>
      <p:sp>
        <p:nvSpPr>
          <p:cNvPr id="4" name="Shape 2"/>
          <p:cNvSpPr/>
          <p:nvPr/>
        </p:nvSpPr>
        <p:spPr>
          <a:xfrm>
            <a:off x="640080" y="1828800"/>
            <a:ext cx="5271516" cy="178308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5" name="Shape 3"/>
          <p:cNvSpPr/>
          <p:nvPr/>
        </p:nvSpPr>
        <p:spPr>
          <a:xfrm>
            <a:off x="640080" y="1828800"/>
            <a:ext cx="64008" cy="1783080"/>
          </a:xfrm>
          <a:prstGeom prst="rect">
            <a:avLst/>
          </a:prstGeom>
          <a:solidFill>
            <a:srgbClr val="2C4A63"/>
          </a:solidFill>
          <a:ln/>
        </p:spPr>
        <p:txBody>
          <a:bodyPr/>
          <a:lstStyle/>
          <a:p>
            <a:endParaRPr lang="en-US"/>
          </a:p>
        </p:txBody>
      </p:sp>
      <p:sp>
        <p:nvSpPr>
          <p:cNvPr id="6" name="Text 4"/>
          <p:cNvSpPr/>
          <p:nvPr/>
        </p:nvSpPr>
        <p:spPr>
          <a:xfrm>
            <a:off x="841248" y="1993392"/>
            <a:ext cx="4905756"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Datasets are outgrowing us</a:t>
            </a:r>
            <a:endParaRPr lang="en-US" sz="1500" dirty="0"/>
          </a:p>
        </p:txBody>
      </p:sp>
      <p:sp>
        <p:nvSpPr>
          <p:cNvPr id="7" name="Text 5"/>
          <p:cNvSpPr/>
          <p:nvPr/>
        </p:nvSpPr>
        <p:spPr>
          <a:xfrm>
            <a:off x="841248" y="2359152"/>
            <a:ext cx="4905756" cy="1143000"/>
          </a:xfrm>
          <a:prstGeom prst="rect">
            <a:avLst/>
          </a:prstGeom>
          <a:noFill/>
          <a:ln/>
        </p:spPr>
        <p:txBody>
          <a:bodyPr wrap="square" lIns="0" tIns="0" rIns="0" bIns="0" rtlCol="0" anchor="t"/>
          <a:lstStyle/>
          <a:p>
            <a:pPr>
              <a:lnSpc>
                <a:spcPct val="104000"/>
              </a:lnSpc>
            </a:pPr>
            <a:r>
              <a:rPr lang="en-US" sz="1400" dirty="0">
                <a:solidFill>
                  <a:srgbClr val="1F2933"/>
                </a:solidFill>
                <a:latin typeface="Calibri" pitchFamily="34" charset="0"/>
                <a:ea typeface="Calibri" pitchFamily="34" charset="-122"/>
                <a:cs typeface="Calibri" pitchFamily="34" charset="-120"/>
              </a:rPr>
              <a:t>Storage is often scarce, expensive, and insufficiently performant.</a:t>
            </a:r>
            <a:endParaRPr lang="en-US" sz="1400" dirty="0"/>
          </a:p>
        </p:txBody>
      </p:sp>
      <p:sp>
        <p:nvSpPr>
          <p:cNvPr id="8" name="Shape 6"/>
          <p:cNvSpPr/>
          <p:nvPr/>
        </p:nvSpPr>
        <p:spPr>
          <a:xfrm>
            <a:off x="6277356" y="1828800"/>
            <a:ext cx="5271516" cy="178308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9" name="Shape 7"/>
          <p:cNvSpPr/>
          <p:nvPr/>
        </p:nvSpPr>
        <p:spPr>
          <a:xfrm>
            <a:off x="6277356" y="1828800"/>
            <a:ext cx="64008" cy="1783080"/>
          </a:xfrm>
          <a:prstGeom prst="rect">
            <a:avLst/>
          </a:prstGeom>
          <a:solidFill>
            <a:srgbClr val="2C4A63"/>
          </a:solidFill>
          <a:ln/>
        </p:spPr>
        <p:txBody>
          <a:bodyPr/>
          <a:lstStyle/>
          <a:p>
            <a:endParaRPr lang="en-US"/>
          </a:p>
        </p:txBody>
      </p:sp>
      <p:sp>
        <p:nvSpPr>
          <p:cNvPr id="10" name="Text 8"/>
          <p:cNvSpPr/>
          <p:nvPr/>
        </p:nvSpPr>
        <p:spPr>
          <a:xfrm>
            <a:off x="6478524" y="1993392"/>
            <a:ext cx="4905756"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A data-management skills gap</a:t>
            </a:r>
            <a:endParaRPr lang="en-US" sz="1500" dirty="0"/>
          </a:p>
        </p:txBody>
      </p:sp>
      <p:sp>
        <p:nvSpPr>
          <p:cNvPr id="11" name="Text 9"/>
          <p:cNvSpPr/>
          <p:nvPr/>
        </p:nvSpPr>
        <p:spPr>
          <a:xfrm>
            <a:off x="6478524" y="2359152"/>
            <a:ext cx="4905756" cy="1143000"/>
          </a:xfrm>
          <a:prstGeom prst="rect">
            <a:avLst/>
          </a:prstGeom>
          <a:noFill/>
          <a:ln/>
        </p:spPr>
        <p:txBody>
          <a:bodyPr wrap="square" lIns="0" tIns="0" rIns="0" bIns="0" rtlCol="0" anchor="t"/>
          <a:lstStyle/>
          <a:p>
            <a:pPr marL="0" indent="0">
              <a:lnSpc>
                <a:spcPct val="104000"/>
              </a:lnSpc>
              <a:buNone/>
            </a:pPr>
            <a:r>
              <a:rPr lang="en-US" sz="1400" dirty="0">
                <a:solidFill>
                  <a:srgbClr val="1F2933"/>
                </a:solidFill>
                <a:latin typeface="Calibri" pitchFamily="34" charset="0"/>
                <a:ea typeface="Calibri" pitchFamily="34" charset="-122"/>
                <a:cs typeface="Calibri" pitchFamily="34" charset="-120"/>
              </a:rPr>
              <a:t>Tools and expertise are thin; staff and researchers lack time and, honestly, motivation to manage data well.</a:t>
            </a:r>
            <a:endParaRPr lang="en-US" sz="1400" dirty="0"/>
          </a:p>
        </p:txBody>
      </p:sp>
      <p:sp>
        <p:nvSpPr>
          <p:cNvPr id="12" name="Shape 10"/>
          <p:cNvSpPr/>
          <p:nvPr/>
        </p:nvSpPr>
        <p:spPr>
          <a:xfrm>
            <a:off x="640080" y="3931920"/>
            <a:ext cx="5271516" cy="178308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13" name="Shape 11"/>
          <p:cNvSpPr/>
          <p:nvPr/>
        </p:nvSpPr>
        <p:spPr>
          <a:xfrm>
            <a:off x="640080" y="3931920"/>
            <a:ext cx="64008" cy="1783080"/>
          </a:xfrm>
          <a:prstGeom prst="rect">
            <a:avLst/>
          </a:prstGeom>
          <a:solidFill>
            <a:srgbClr val="2C4A63"/>
          </a:solidFill>
          <a:ln/>
        </p:spPr>
        <p:txBody>
          <a:bodyPr/>
          <a:lstStyle/>
          <a:p>
            <a:endParaRPr lang="en-US"/>
          </a:p>
        </p:txBody>
      </p:sp>
      <p:sp>
        <p:nvSpPr>
          <p:cNvPr id="14" name="Text 12"/>
          <p:cNvSpPr/>
          <p:nvPr/>
        </p:nvSpPr>
        <p:spPr>
          <a:xfrm>
            <a:off x="841248" y="4096512"/>
            <a:ext cx="4905756"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Commodity networking</a:t>
            </a:r>
            <a:endParaRPr lang="en-US" sz="1500" dirty="0"/>
          </a:p>
        </p:txBody>
      </p:sp>
      <p:sp>
        <p:nvSpPr>
          <p:cNvPr id="15" name="Text 13"/>
          <p:cNvSpPr/>
          <p:nvPr/>
        </p:nvSpPr>
        <p:spPr>
          <a:xfrm>
            <a:off x="841248" y="4462272"/>
            <a:ext cx="4905756" cy="1143000"/>
          </a:xfrm>
          <a:prstGeom prst="rect">
            <a:avLst/>
          </a:prstGeom>
          <a:noFill/>
          <a:ln/>
        </p:spPr>
        <p:txBody>
          <a:bodyPr wrap="square" lIns="0" tIns="0" rIns="0" bIns="0" rtlCol="0" anchor="t"/>
          <a:lstStyle/>
          <a:p>
            <a:pPr marL="0" indent="0">
              <a:lnSpc>
                <a:spcPct val="104000"/>
              </a:lnSpc>
              <a:buNone/>
            </a:pPr>
            <a:r>
              <a:rPr lang="en-US" sz="1400" dirty="0">
                <a:solidFill>
                  <a:srgbClr val="1F2933"/>
                </a:solidFill>
                <a:latin typeface="Calibri" pitchFamily="34" charset="0"/>
                <a:ea typeface="Calibri" pitchFamily="34" charset="-122"/>
                <a:cs typeface="Calibri" pitchFamily="34" charset="-120"/>
              </a:rPr>
              <a:t>Limited bandwidth sometimes restricts how effectively shared or cloud resources can be used, especially in pedagogical contexts.</a:t>
            </a:r>
            <a:endParaRPr lang="en-US" sz="1400" dirty="0"/>
          </a:p>
        </p:txBody>
      </p:sp>
      <p:sp>
        <p:nvSpPr>
          <p:cNvPr id="16" name="Shape 14"/>
          <p:cNvSpPr/>
          <p:nvPr/>
        </p:nvSpPr>
        <p:spPr>
          <a:xfrm>
            <a:off x="6341364" y="3931920"/>
            <a:ext cx="5207508" cy="178308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18" name="Text 16"/>
          <p:cNvSpPr/>
          <p:nvPr/>
        </p:nvSpPr>
        <p:spPr>
          <a:xfrm>
            <a:off x="6478524" y="4096512"/>
            <a:ext cx="4905756" cy="310896"/>
          </a:xfrm>
          <a:prstGeom prst="rect">
            <a:avLst/>
          </a:prstGeom>
          <a:noFill/>
          <a:ln/>
        </p:spPr>
        <p:txBody>
          <a:bodyPr wrap="square" lIns="0" tIns="0" rIns="0" bIns="0" rtlCol="0" anchor="ctr"/>
          <a:lstStyle/>
          <a:p>
            <a:pPr marL="0" indent="0">
              <a:buNone/>
            </a:pPr>
            <a:r>
              <a:rPr lang="en-US" sz="1500" b="1" dirty="0">
                <a:solidFill>
                  <a:srgbClr val="2C4A63"/>
                </a:solidFill>
                <a:latin typeface="Georgia" pitchFamily="34" charset="0"/>
                <a:ea typeface="Georgia" pitchFamily="34" charset="-122"/>
                <a:cs typeface="Georgia" pitchFamily="34" charset="-120"/>
              </a:rPr>
              <a:t>Limited or no controlled-data capability</a:t>
            </a:r>
            <a:endParaRPr lang="en-US" sz="1500" dirty="0"/>
          </a:p>
        </p:txBody>
      </p:sp>
      <p:sp>
        <p:nvSpPr>
          <p:cNvPr id="19" name="Text 17"/>
          <p:cNvSpPr/>
          <p:nvPr/>
        </p:nvSpPr>
        <p:spPr>
          <a:xfrm>
            <a:off x="6478524" y="4462272"/>
            <a:ext cx="4905756" cy="1143000"/>
          </a:xfrm>
          <a:prstGeom prst="rect">
            <a:avLst/>
          </a:prstGeom>
          <a:noFill/>
          <a:ln/>
        </p:spPr>
        <p:txBody>
          <a:bodyPr wrap="square" lIns="0" tIns="0" rIns="0" bIns="0" rtlCol="0" anchor="t"/>
          <a:lstStyle/>
          <a:p>
            <a:pPr marL="0" indent="0">
              <a:lnSpc>
                <a:spcPct val="104000"/>
              </a:lnSpc>
              <a:buNone/>
            </a:pPr>
            <a:r>
              <a:rPr lang="en-US" sz="1400" dirty="0">
                <a:solidFill>
                  <a:srgbClr val="1F2933"/>
                </a:solidFill>
                <a:latin typeface="Calibri" pitchFamily="34" charset="0"/>
                <a:ea typeface="Calibri" pitchFamily="34" charset="-122"/>
                <a:cs typeface="Calibri" pitchFamily="34" charset="-120"/>
              </a:rPr>
              <a:t>Despite demand, a secure enclave with dedicated compute is simply out of reach.</a:t>
            </a:r>
            <a:endParaRPr lang="en-US" sz="1400" dirty="0"/>
          </a:p>
        </p:txBody>
      </p:sp>
      <p:sp>
        <p:nvSpPr>
          <p:cNvPr id="21" name="Text 19"/>
          <p:cNvSpPr/>
          <p:nvPr/>
        </p:nvSpPr>
        <p:spPr>
          <a:xfrm>
            <a:off x="9262872" y="6437376"/>
            <a:ext cx="2286000" cy="274320"/>
          </a:xfrm>
          <a:prstGeom prst="rect">
            <a:avLst/>
          </a:prstGeom>
          <a:noFill/>
          <a:ln/>
        </p:spPr>
        <p:txBody>
          <a:bodyPr wrap="square" lIns="0" tIns="0" rIns="0" bIns="0" rtlCol="0" anchor="ctr"/>
          <a:lstStyle/>
          <a:p>
            <a:pPr marL="0" indent="0" algn="r">
              <a:buNone/>
            </a:pPr>
            <a:r>
              <a:rPr lang="en-US" sz="900" dirty="0">
                <a:solidFill>
                  <a:srgbClr val="5A6B7B"/>
                </a:solidFill>
                <a:latin typeface="Calibri" pitchFamily="34" charset="0"/>
                <a:ea typeface="Calibri" pitchFamily="34" charset="-122"/>
                <a:cs typeface="Calibri" pitchFamily="34" charset="-120"/>
              </a:rPr>
              <a:t>HTC26  ·  8</a:t>
            </a:r>
            <a:endParaRPr lang="en-US" sz="900" dirty="0"/>
          </a:p>
        </p:txBody>
      </p:sp>
      <p:sp>
        <p:nvSpPr>
          <p:cNvPr id="22" name="Shape 11">
            <a:extLst>
              <a:ext uri="{FF2B5EF4-FFF2-40B4-BE49-F238E27FC236}">
                <a16:creationId xmlns:a16="http://schemas.microsoft.com/office/drawing/2014/main" id="{E7088DD6-1A37-AE4F-1CBE-028E8E6A7E17}"/>
              </a:ext>
            </a:extLst>
          </p:cNvPr>
          <p:cNvSpPr/>
          <p:nvPr/>
        </p:nvSpPr>
        <p:spPr>
          <a:xfrm>
            <a:off x="6277356" y="3931920"/>
            <a:ext cx="64008" cy="1783080"/>
          </a:xfrm>
          <a:prstGeom prst="rect">
            <a:avLst/>
          </a:prstGeom>
          <a:solidFill>
            <a:srgbClr val="2C4A63"/>
          </a:solidFill>
          <a:ln/>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4F6F8"/>
        </a:solidFill>
        <a:effectLst/>
      </p:bgPr>
    </p:bg>
    <p:spTree>
      <p:nvGrpSpPr>
        <p:cNvPr id="1" name=""/>
        <p:cNvGrpSpPr/>
        <p:nvPr/>
      </p:nvGrpSpPr>
      <p:grpSpPr>
        <a:xfrm>
          <a:off x="0" y="0"/>
          <a:ext cx="0" cy="0"/>
          <a:chOff x="0" y="0"/>
          <a:chExt cx="0" cy="0"/>
        </a:xfrm>
      </p:grpSpPr>
      <p:sp>
        <p:nvSpPr>
          <p:cNvPr id="2" name="Text 0"/>
          <p:cNvSpPr/>
          <p:nvPr/>
        </p:nvSpPr>
        <p:spPr>
          <a:xfrm>
            <a:off x="640080" y="384048"/>
            <a:ext cx="10908792" cy="274320"/>
          </a:xfrm>
          <a:prstGeom prst="rect">
            <a:avLst/>
          </a:prstGeom>
          <a:noFill/>
          <a:ln/>
        </p:spPr>
        <p:txBody>
          <a:bodyPr wrap="square" lIns="0" tIns="0" rIns="0" bIns="0" rtlCol="0" anchor="ctr"/>
          <a:lstStyle/>
          <a:p>
            <a:pPr marL="0" indent="0">
              <a:buNone/>
            </a:pPr>
            <a:r>
              <a:rPr lang="en-US" sz="1200" b="1" kern="0" spc="300" dirty="0">
                <a:solidFill>
                  <a:srgbClr val="2A9D8F"/>
                </a:solidFill>
                <a:latin typeface="Calibri" pitchFamily="34" charset="0"/>
                <a:ea typeface="Calibri" pitchFamily="34" charset="-122"/>
                <a:cs typeface="Calibri" pitchFamily="34" charset="-120"/>
              </a:rPr>
              <a:t>THE LOCAL REALITY, PART 4</a:t>
            </a:r>
            <a:endParaRPr lang="en-US" sz="1200" dirty="0"/>
          </a:p>
        </p:txBody>
      </p:sp>
      <p:sp>
        <p:nvSpPr>
          <p:cNvPr id="3" name="Text 1"/>
          <p:cNvSpPr/>
          <p:nvPr/>
        </p:nvSpPr>
        <p:spPr>
          <a:xfrm>
            <a:off x="640080" y="658368"/>
            <a:ext cx="10908792" cy="777240"/>
          </a:xfrm>
          <a:prstGeom prst="rect">
            <a:avLst/>
          </a:prstGeom>
          <a:noFill/>
          <a:ln/>
        </p:spPr>
        <p:txBody>
          <a:bodyPr wrap="square" lIns="0" tIns="0" rIns="0" bIns="0" rtlCol="0" anchor="ctr"/>
          <a:lstStyle/>
          <a:p>
            <a:pPr marL="0" indent="0">
              <a:buNone/>
            </a:pPr>
            <a:r>
              <a:rPr lang="en-US" sz="2900" b="1" dirty="0">
                <a:solidFill>
                  <a:srgbClr val="1F2933"/>
                </a:solidFill>
                <a:latin typeface="Georgia" pitchFamily="34" charset="0"/>
                <a:ea typeface="Georgia" pitchFamily="34" charset="-122"/>
                <a:cs typeface="Georgia" pitchFamily="34" charset="-120"/>
              </a:rPr>
              <a:t>“Team science” strains a small shop</a:t>
            </a:r>
            <a:endParaRPr lang="en-US" sz="2900" dirty="0"/>
          </a:p>
        </p:txBody>
      </p:sp>
      <p:sp>
        <p:nvSpPr>
          <p:cNvPr id="4" name="Shape 2"/>
          <p:cNvSpPr/>
          <p:nvPr/>
        </p:nvSpPr>
        <p:spPr>
          <a:xfrm>
            <a:off x="640080" y="1828800"/>
            <a:ext cx="5271516" cy="388620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5" name="Shape 3"/>
          <p:cNvSpPr/>
          <p:nvPr/>
        </p:nvSpPr>
        <p:spPr>
          <a:xfrm>
            <a:off x="640080" y="1828800"/>
            <a:ext cx="64008" cy="3886200"/>
          </a:xfrm>
          <a:prstGeom prst="rect">
            <a:avLst/>
          </a:prstGeom>
          <a:solidFill>
            <a:srgbClr val="2C4A63"/>
          </a:solidFill>
          <a:ln/>
        </p:spPr>
        <p:txBody>
          <a:bodyPr/>
          <a:lstStyle/>
          <a:p>
            <a:endParaRPr lang="en-US"/>
          </a:p>
        </p:txBody>
      </p:sp>
      <p:sp>
        <p:nvSpPr>
          <p:cNvPr id="6" name="Text 4"/>
          <p:cNvSpPr/>
          <p:nvPr/>
        </p:nvSpPr>
        <p:spPr>
          <a:xfrm>
            <a:off x="841248" y="1993392"/>
            <a:ext cx="4905756" cy="310896"/>
          </a:xfrm>
          <a:prstGeom prst="rect">
            <a:avLst/>
          </a:prstGeom>
          <a:noFill/>
          <a:ln/>
        </p:spPr>
        <p:txBody>
          <a:bodyPr wrap="square" lIns="0" tIns="0" rIns="0" bIns="0" rtlCol="0" anchor="ctr"/>
          <a:lstStyle/>
          <a:p>
            <a:pPr marL="0" indent="0">
              <a:buNone/>
            </a:pPr>
            <a:r>
              <a:rPr lang="en-US" sz="1700" b="1" dirty="0">
                <a:solidFill>
                  <a:srgbClr val="2C4A63"/>
                </a:solidFill>
                <a:latin typeface="Georgia" pitchFamily="34" charset="0"/>
                <a:ea typeface="Georgia" pitchFamily="34" charset="-122"/>
                <a:cs typeface="Georgia" pitchFamily="34" charset="-120"/>
              </a:rPr>
              <a:t>Collaboration outruns capacity</a:t>
            </a:r>
            <a:endParaRPr lang="en-US" sz="1700" dirty="0"/>
          </a:p>
        </p:txBody>
      </p:sp>
      <p:sp>
        <p:nvSpPr>
          <p:cNvPr id="7" name="Text 5"/>
          <p:cNvSpPr/>
          <p:nvPr/>
        </p:nvSpPr>
        <p:spPr>
          <a:xfrm>
            <a:off x="841248" y="2450592"/>
            <a:ext cx="4905756" cy="3154680"/>
          </a:xfrm>
          <a:prstGeom prst="rect">
            <a:avLst/>
          </a:prstGeom>
          <a:noFill/>
          <a:ln/>
        </p:spPr>
        <p:txBody>
          <a:bodyPr wrap="square" lIns="0" tIns="0" rIns="0" bIns="0" rtlCol="0" anchor="t"/>
          <a:lstStyle/>
          <a:p>
            <a:pPr marL="0" indent="0">
              <a:lnSpc>
                <a:spcPct val="104000"/>
              </a:lnSpc>
              <a:buNone/>
            </a:pPr>
            <a:r>
              <a:rPr lang="en-US" sz="1400" dirty="0">
                <a:solidFill>
                  <a:srgbClr val="1F2933"/>
                </a:solidFill>
                <a:latin typeface="Calibri" pitchFamily="34" charset="0"/>
                <a:ea typeface="Calibri" pitchFamily="34" charset="-122"/>
                <a:cs typeface="Calibri" pitchFamily="34" charset="-120"/>
              </a:rPr>
              <a:t>Team science pushes toward extramural collaborators — but federation and resource-sharing tools and skills are usually missing.</a:t>
            </a:r>
            <a:endParaRPr lang="en-US" sz="1400" dirty="0"/>
          </a:p>
          <a:p>
            <a:pPr marL="0" indent="0">
              <a:lnSpc>
                <a:spcPct val="104000"/>
              </a:lnSpc>
              <a:buNone/>
            </a:pPr>
            <a:endParaRPr lang="en-US" sz="1400" dirty="0"/>
          </a:p>
          <a:p>
            <a:pPr marL="0" indent="0">
              <a:lnSpc>
                <a:spcPct val="104000"/>
              </a:lnSpc>
              <a:buNone/>
            </a:pPr>
            <a:r>
              <a:rPr lang="en-US" sz="1400" dirty="0">
                <a:solidFill>
                  <a:srgbClr val="1F2933"/>
                </a:solidFill>
                <a:latin typeface="Calibri" pitchFamily="34" charset="0"/>
                <a:ea typeface="Calibri" pitchFamily="34" charset="-122"/>
                <a:cs typeface="Calibri" pitchFamily="34" charset="-120"/>
              </a:rPr>
              <a:t>Required workflows (software, environments, dependencies) can be challenging to stand up and manage locally.</a:t>
            </a:r>
            <a:endParaRPr lang="en-US" sz="1400" dirty="0"/>
          </a:p>
        </p:txBody>
      </p:sp>
      <p:sp>
        <p:nvSpPr>
          <p:cNvPr id="8" name="Shape 6"/>
          <p:cNvSpPr/>
          <p:nvPr/>
        </p:nvSpPr>
        <p:spPr>
          <a:xfrm>
            <a:off x="6277356" y="1828800"/>
            <a:ext cx="5271516" cy="3886200"/>
          </a:xfrm>
          <a:prstGeom prst="rect">
            <a:avLst/>
          </a:prstGeom>
          <a:solidFill>
            <a:srgbClr val="FFFFFF"/>
          </a:solidFill>
          <a:ln w="12700">
            <a:solidFill>
              <a:srgbClr val="DCE3EA"/>
            </a:solidFill>
            <a:prstDash val="solid"/>
          </a:ln>
          <a:effectLst>
            <a:outerShdw blurRad="88900" dist="38100" dir="8100000" algn="bl" rotWithShape="0">
              <a:srgbClr val="000000">
                <a:alpha val="12000"/>
              </a:srgbClr>
            </a:outerShdw>
          </a:effectLst>
        </p:spPr>
        <p:txBody>
          <a:bodyPr/>
          <a:lstStyle/>
          <a:p>
            <a:endParaRPr lang="en-US"/>
          </a:p>
        </p:txBody>
      </p:sp>
      <p:sp>
        <p:nvSpPr>
          <p:cNvPr id="10" name="Text 8"/>
          <p:cNvSpPr/>
          <p:nvPr/>
        </p:nvSpPr>
        <p:spPr>
          <a:xfrm>
            <a:off x="6478524" y="1993392"/>
            <a:ext cx="4905756" cy="310896"/>
          </a:xfrm>
          <a:prstGeom prst="rect">
            <a:avLst/>
          </a:prstGeom>
          <a:noFill/>
          <a:ln/>
        </p:spPr>
        <p:txBody>
          <a:bodyPr wrap="square" lIns="0" tIns="0" rIns="0" bIns="0" rtlCol="0" anchor="ctr"/>
          <a:lstStyle/>
          <a:p>
            <a:pPr marL="0" indent="0">
              <a:buNone/>
            </a:pPr>
            <a:r>
              <a:rPr lang="en-US" sz="1700" b="1" dirty="0">
                <a:solidFill>
                  <a:srgbClr val="2C4A63"/>
                </a:solidFill>
                <a:latin typeface="Georgia" pitchFamily="34" charset="0"/>
                <a:ea typeface="Georgia" pitchFamily="34" charset="-122"/>
                <a:cs typeface="Georgia" pitchFamily="34" charset="-120"/>
              </a:rPr>
              <a:t>No two researchers alike</a:t>
            </a:r>
            <a:endParaRPr lang="en-US" sz="1700" dirty="0"/>
          </a:p>
        </p:txBody>
      </p:sp>
      <p:sp>
        <p:nvSpPr>
          <p:cNvPr id="11" name="Text 9"/>
          <p:cNvSpPr/>
          <p:nvPr/>
        </p:nvSpPr>
        <p:spPr>
          <a:xfrm>
            <a:off x="6478524" y="2450592"/>
            <a:ext cx="4905756" cy="3154680"/>
          </a:xfrm>
          <a:prstGeom prst="rect">
            <a:avLst/>
          </a:prstGeom>
          <a:noFill/>
          <a:ln/>
        </p:spPr>
        <p:txBody>
          <a:bodyPr wrap="square" lIns="0" tIns="0" rIns="0" bIns="0" rtlCol="0" anchor="t"/>
          <a:lstStyle/>
          <a:p>
            <a:pPr marL="0" indent="0">
              <a:lnSpc>
                <a:spcPct val="104000"/>
              </a:lnSpc>
              <a:buNone/>
            </a:pPr>
            <a:r>
              <a:rPr lang="en-US" sz="1400" dirty="0">
                <a:solidFill>
                  <a:srgbClr val="1F2933"/>
                </a:solidFill>
                <a:latin typeface="Calibri" pitchFamily="34" charset="0"/>
                <a:ea typeface="Calibri" pitchFamily="34" charset="-122"/>
                <a:cs typeface="Calibri" pitchFamily="34" charset="-120"/>
              </a:rPr>
              <a:t>By design there's little overlap in expertise, so every project is a one-off: different workflows, packages, environments, dependencies.</a:t>
            </a:r>
            <a:endParaRPr lang="en-US" sz="1400" dirty="0"/>
          </a:p>
          <a:p>
            <a:pPr marL="0" indent="0">
              <a:lnSpc>
                <a:spcPct val="104000"/>
              </a:lnSpc>
              <a:buNone/>
            </a:pPr>
            <a:endParaRPr lang="en-US" sz="1400" dirty="0"/>
          </a:p>
          <a:p>
            <a:pPr marL="0" indent="0">
              <a:lnSpc>
                <a:spcPct val="104000"/>
              </a:lnSpc>
              <a:buNone/>
            </a:pPr>
            <a:r>
              <a:rPr lang="en-US" sz="1400" dirty="0">
                <a:solidFill>
                  <a:srgbClr val="1F2933"/>
                </a:solidFill>
                <a:latin typeface="Calibri" pitchFamily="34" charset="0"/>
                <a:ea typeface="Calibri" pitchFamily="34" charset="-122"/>
                <a:cs typeface="Calibri" pitchFamily="34" charset="-120"/>
              </a:rPr>
              <a:t>A small researcher count kills economies of scale — equipment is very expensive on a per-researcher basis.</a:t>
            </a:r>
            <a:endParaRPr lang="en-US" sz="1400" dirty="0"/>
          </a:p>
        </p:txBody>
      </p:sp>
      <p:sp>
        <p:nvSpPr>
          <p:cNvPr id="13" name="Text 11"/>
          <p:cNvSpPr/>
          <p:nvPr/>
        </p:nvSpPr>
        <p:spPr>
          <a:xfrm>
            <a:off x="9262872" y="6437376"/>
            <a:ext cx="2286000" cy="274320"/>
          </a:xfrm>
          <a:prstGeom prst="rect">
            <a:avLst/>
          </a:prstGeom>
          <a:noFill/>
          <a:ln/>
        </p:spPr>
        <p:txBody>
          <a:bodyPr wrap="square" lIns="0" tIns="0" rIns="0" bIns="0" rtlCol="0" anchor="ctr"/>
          <a:lstStyle/>
          <a:p>
            <a:pPr marL="0" indent="0" algn="r">
              <a:buNone/>
            </a:pPr>
            <a:r>
              <a:rPr lang="en-US" sz="900" dirty="0">
                <a:solidFill>
                  <a:srgbClr val="5A6B7B"/>
                </a:solidFill>
                <a:latin typeface="Calibri" pitchFamily="34" charset="0"/>
                <a:ea typeface="Calibri" pitchFamily="34" charset="-122"/>
                <a:cs typeface="Calibri" pitchFamily="34" charset="-120"/>
              </a:rPr>
              <a:t>HTC26  ·  9</a:t>
            </a:r>
            <a:endParaRPr lang="en-US" sz="900" dirty="0"/>
          </a:p>
        </p:txBody>
      </p:sp>
      <p:sp>
        <p:nvSpPr>
          <p:cNvPr id="14" name="Shape 3">
            <a:extLst>
              <a:ext uri="{FF2B5EF4-FFF2-40B4-BE49-F238E27FC236}">
                <a16:creationId xmlns:a16="http://schemas.microsoft.com/office/drawing/2014/main" id="{59E03D1E-5AC4-36C7-DA7E-B129F60BD332}"/>
              </a:ext>
            </a:extLst>
          </p:cNvPr>
          <p:cNvSpPr/>
          <p:nvPr/>
        </p:nvSpPr>
        <p:spPr>
          <a:xfrm>
            <a:off x="6213348" y="1828800"/>
            <a:ext cx="64008" cy="3886200"/>
          </a:xfrm>
          <a:prstGeom prst="rect">
            <a:avLst/>
          </a:prstGeom>
          <a:solidFill>
            <a:srgbClr val="2C4A63"/>
          </a:solidFill>
          <a:ln/>
        </p:spPr>
        <p:txBody>
          <a:bodyPr/>
          <a:lstStyle/>
          <a:p>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8635</TotalTime>
  <Words>3331</Words>
  <Application>Microsoft Macintosh PowerPoint</Application>
  <PresentationFormat>Widescreen</PresentationFormat>
  <Paragraphs>260</Paragraphs>
  <Slides>20</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OSPool and the Small-Institution Reality</dc:title>
  <dc:subject>PptxGenJS Presentation</dc:subject>
  <dc:creator>Jason Simms</dc:creator>
  <cp:lastModifiedBy>Jason Simms</cp:lastModifiedBy>
  <cp:revision>50</cp:revision>
  <dcterms:created xsi:type="dcterms:W3CDTF">2026-06-02T15:48:28Z</dcterms:created>
  <dcterms:modified xsi:type="dcterms:W3CDTF">2026-06-08T17:52:44Z</dcterms:modified>
</cp:coreProperties>
</file>