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75" r:id="rId4"/>
    <p:sldId id="274" r:id="rId5"/>
    <p:sldId id="257" r:id="rId6"/>
    <p:sldId id="269" r:id="rId7"/>
    <p:sldId id="258" r:id="rId8"/>
    <p:sldId id="259" r:id="rId9"/>
    <p:sldId id="268" r:id="rId10"/>
    <p:sldId id="261" r:id="rId11"/>
    <p:sldId id="262" r:id="rId12"/>
    <p:sldId id="271" r:id="rId13"/>
    <p:sldId id="273" r:id="rId14"/>
    <p:sldId id="263" r:id="rId15"/>
    <p:sldId id="26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4"/>
    <p:restoredTop sz="96006"/>
  </p:normalViewPr>
  <p:slideViewPr>
    <p:cSldViewPr snapToGrid="0">
      <p:cViewPr varScale="1">
        <p:scale>
          <a:sx n="112" d="100"/>
          <a:sy n="112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F0C34-1E7E-6444-8923-11F2E13C13B7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8353D-655A-E349-A446-B99B4368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library.educause.edu</a:t>
            </a:r>
            <a:r>
              <a:rPr lang="en-US" dirty="0"/>
              <a:t>/-/media/files/library/2016/5/erb1602.pdf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8353D-655A-E349-A446-B99B43683E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6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8353D-655A-E349-A446-B99B43683E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8353D-655A-E349-A446-B99B43683E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6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8353D-655A-E349-A446-B99B43683E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8353D-655A-E349-A446-B99B43683E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1DD730A-7AFE-3640-9CA8-01005ADB7D26}" type="datetime1">
              <a:rPr lang="en-US" smtClean="0"/>
              <a:t>6/8/26</a:t>
            </a:fld>
            <a:endParaRPr lang="en-US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020227E-906A-1241-9C0B-CE37251BE639}" type="datetime1">
              <a:rPr lang="en-US" smtClean="0"/>
              <a:t>6/8/26</a:t>
            </a:fld>
            <a:endParaRPr lang="en-US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C812AFE-444E-8E40-AC02-84FDF729DD0F}" type="datetime1">
              <a:rPr lang="en-US" smtClean="0"/>
              <a:t>6/8/26</a:t>
            </a:fld>
            <a:endParaRPr lang="en-US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8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8D4D8CD-B63A-F446-B601-56E27FA9DCCD}" type="datetime1">
              <a:rPr lang="en-US" smtClean="0"/>
              <a:t>6/8/26</a:t>
            </a:fld>
            <a:endParaRPr lang="en-US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6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5CFEBBB-27F9-FC4D-BE92-C1C85D85C880}" type="datetime1">
              <a:rPr lang="en-US" smtClean="0"/>
              <a:t>6/8/26</a:t>
            </a:fld>
            <a:endParaRPr lang="en-US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5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9B63147-23F5-2B4B-AB81-B6E11CF064B4}" type="datetime1">
              <a:rPr lang="en-US" smtClean="0"/>
              <a:t>6/8/26</a:t>
            </a:fld>
            <a:endParaRPr lang="en-US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51F6B5D-ACBC-BD4C-91FB-5F80903404BC}" type="datetime1">
              <a:rPr lang="en-US" smtClean="0"/>
              <a:t>6/8/26</a:t>
            </a:fld>
            <a:endParaRPr lang="en-US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3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A4D159C-498B-4846-B8EF-F38B537EB297}" type="datetime1">
              <a:rPr lang="en-US" smtClean="0"/>
              <a:t>6/8/26</a:t>
            </a:fld>
            <a:endParaRPr lang="en-US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4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D74D09B-1DA7-8941-94E8-7396B2A36DC2}" type="datetime1">
              <a:rPr lang="en-US" smtClean="0"/>
              <a:t>6/8/26</a:t>
            </a:fld>
            <a:endParaRPr lang="en-US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1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3C81FCC-30E3-B24D-B786-966D457FDD6A}" type="datetime1">
              <a:rPr lang="en-US" smtClean="0"/>
              <a:t>6/8/26</a:t>
            </a:fld>
            <a:endParaRPr lang="en-US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1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A33D11-E776-DC4D-BB30-B1C97F5A1ADA}" type="datetime1">
              <a:rPr lang="en-US" smtClean="0"/>
              <a:t>6/8/26</a:t>
            </a:fld>
            <a:endParaRPr lang="en-US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9C6A360C-7858-194B-894E-072B74CC071A}" type="datetime1">
              <a:rPr lang="en-US" smtClean="0"/>
              <a:t>6/8/26</a:t>
            </a:fld>
            <a:endParaRPr 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14AB77F5-835B-AD4C-ACB0-B902F959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627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235A-B2AA-E2B8-0EC5-C4427DED7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Research Computing Facilitation</a:t>
            </a:r>
            <a:br>
              <a:rPr lang="en-US" dirty="0"/>
            </a:br>
            <a:r>
              <a:rPr lang="en-US" sz="3200" dirty="0"/>
              <a:t>Principles for AI and Beyond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77260-F697-A0E4-6370-B0A24CDED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07511"/>
          </a:xfrm>
        </p:spPr>
        <p:txBody>
          <a:bodyPr>
            <a:normAutofit/>
          </a:bodyPr>
          <a:lstStyle/>
          <a:p>
            <a:r>
              <a:rPr lang="en-US" dirty="0"/>
              <a:t>Christina Koch, CHTC/</a:t>
            </a:r>
            <a:r>
              <a:rPr lang="en-US" dirty="0" err="1"/>
              <a:t>PATh</a:t>
            </a:r>
            <a:r>
              <a:rPr lang="en-US" dirty="0"/>
              <a:t> Research Computing Facilitation Lead</a:t>
            </a:r>
          </a:p>
          <a:p>
            <a:r>
              <a:rPr lang="en-US" dirty="0"/>
              <a:t>HTC26 – June 9, 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86256-F990-B2A8-C682-55B01C620E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25885C-DA86-5B4B-98B1-849CC17044EE}" type="datetime1">
              <a:rPr lang="en-US" smtClean="0"/>
              <a:t>6/8/26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A0DAC-CD13-4806-E1F8-3D9A9B8CC9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BD48-5382-5152-9A54-F24D43B9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Nothing new under 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56B5-0DDD-95A9-922D-25C996CD4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had all of these problems before</a:t>
            </a:r>
          </a:p>
          <a:p>
            <a:r>
              <a:rPr lang="en-US" b="1" dirty="0"/>
              <a:t>Struggles on the login node</a:t>
            </a:r>
            <a:r>
              <a:rPr lang="en-US" dirty="0"/>
              <a:t>: This problem has existed forever. Communicating how to share is universal. </a:t>
            </a:r>
          </a:p>
          <a:p>
            <a:r>
              <a:rPr lang="en-US" b="1" dirty="0"/>
              <a:t>Agents as coding helpers:</a:t>
            </a:r>
            <a:r>
              <a:rPr lang="en-US" dirty="0"/>
              <a:t> Researchers have been running commands they don’t understand since the dawn of time –using either copy-paste code from Stack Overflow or the lab’s ‘how to use the cluster’ protocol. </a:t>
            </a:r>
          </a:p>
          <a:p>
            <a:r>
              <a:rPr lang="en-US" b="1" dirty="0"/>
              <a:t>Communication challenges</a:t>
            </a:r>
            <a:r>
              <a:rPr lang="en-US" dirty="0"/>
              <a:t>: Users have always wanted immediate feedback and sent cryptic emails.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F9DA3-A02D-143D-CC4F-3DDCE992CF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4E8E92-E0C5-E040-8292-70829CE66BE7}" type="datetime1">
              <a:rPr lang="en-US" smtClean="0"/>
              <a:t>6/8/26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CAF0E-375B-AFD5-714A-C7880A88FF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4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D32F-9363-59E7-A9D8-C5B3F0F3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sort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0007-985E-0223-D5E0-44FBB5A7E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770" y="1690688"/>
            <a:ext cx="578427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agents have </a:t>
            </a:r>
            <a:r>
              <a:rPr lang="en-US" b="1" dirty="0"/>
              <a:t>accelerated</a:t>
            </a:r>
            <a:r>
              <a:rPr lang="en-US" dirty="0"/>
              <a:t> the problems we had before or made them </a:t>
            </a:r>
            <a:r>
              <a:rPr lang="en-US" b="1" dirty="0"/>
              <a:t>bigger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More processes on the login node, weird code that doesn’t work. </a:t>
            </a:r>
          </a:p>
          <a:p>
            <a:r>
              <a:rPr lang="en-US" b="1" dirty="0"/>
              <a:t>Edge cases </a:t>
            </a:r>
            <a:r>
              <a:rPr lang="en-US" dirty="0"/>
              <a:t>are now much more common and </a:t>
            </a:r>
            <a:r>
              <a:rPr lang="en-US" b="1" dirty="0"/>
              <a:t>accessible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Much easier to break things in weird ways.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D8B9-F05B-3429-0899-9C86582997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CA6EA8-49E4-9449-A90C-79383AF8AD63}" type="datetime1">
              <a:rPr lang="en-US" smtClean="0"/>
              <a:t>6/8/26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35F68-18BB-5791-C1AE-8FE4EB5A79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16F51-A3B6-D298-C440-1993947AE9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68" t="15694" r="5591" b="18242"/>
          <a:stretch>
            <a:fillRect/>
          </a:stretch>
        </p:blipFill>
        <p:spPr>
          <a:xfrm>
            <a:off x="576003" y="1870075"/>
            <a:ext cx="4453890" cy="32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D158-EE44-44C7-0119-189E190A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A02E-6DA6-B832-6775-DE09073F1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all things we should be doing anyway: </a:t>
            </a:r>
          </a:p>
          <a:p>
            <a:pPr lvl="1"/>
            <a:r>
              <a:rPr lang="en-US" dirty="0"/>
              <a:t>Educating researchers about the </a:t>
            </a:r>
            <a:r>
              <a:rPr lang="en-US" b="1" dirty="0"/>
              <a:t>responsibilities</a:t>
            </a:r>
            <a:r>
              <a:rPr lang="en-US" dirty="0"/>
              <a:t> of using a shared computing system. </a:t>
            </a:r>
          </a:p>
          <a:p>
            <a:pPr lvl="1"/>
            <a:r>
              <a:rPr lang="en-US" dirty="0"/>
              <a:t>Continuing to build </a:t>
            </a:r>
            <a:r>
              <a:rPr lang="en-US" b="1" dirty="0"/>
              <a:t>relationships</a:t>
            </a:r>
            <a:r>
              <a:rPr lang="en-US" dirty="0"/>
              <a:t> with researchers and provide good </a:t>
            </a:r>
            <a:r>
              <a:rPr lang="en-US" b="1" dirty="0"/>
              <a:t>guidance</a:t>
            </a:r>
            <a:r>
              <a:rPr lang="en-US" dirty="0"/>
              <a:t> (via documentation, one-on-one help, etc.) on how to use our systems. </a:t>
            </a:r>
          </a:p>
          <a:p>
            <a:pPr lvl="1"/>
            <a:r>
              <a:rPr lang="en-US" b="1" dirty="0"/>
              <a:t>Improve</a:t>
            </a:r>
            <a:r>
              <a:rPr lang="en-US" dirty="0"/>
              <a:t> our technologies and their usability</a:t>
            </a:r>
          </a:p>
          <a:p>
            <a:r>
              <a:rPr lang="en-US" dirty="0"/>
              <a:t>The acceleration of the “old problems” via AI agents have forced us to grow and improve.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F2222-7BC7-7834-9046-79AC15E57D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280DE7-1CBF-5444-BCD7-0487812C742A}" type="datetime1">
              <a:rPr lang="en-US" smtClean="0"/>
              <a:t>6/8/26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D16E-D1DF-DF38-4DA3-37F3E44E8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0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42C0-C962-DC45-42B9-640220C7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to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1A7A-4296-892C-80F1-14F56B4BD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Facilitation is needed now, more than ever. </a:t>
            </a:r>
          </a:p>
          <a:p>
            <a:pPr lvl="1"/>
            <a:r>
              <a:rPr lang="en-US" dirty="0"/>
              <a:t>Instrumental in enabling computing powered outcomes at any campus.</a:t>
            </a:r>
          </a:p>
          <a:p>
            <a:pPr lvl="1"/>
            <a:r>
              <a:rPr lang="en-US" dirty="0"/>
              <a:t>A reference point for how we support research and teaching in the face of a changing computing and cultural world. </a:t>
            </a:r>
          </a:p>
          <a:p>
            <a:r>
              <a:rPr lang="en-US" dirty="0"/>
              <a:t>We have years of experience…and are still at the beginning of what’s possible. </a:t>
            </a:r>
          </a:p>
          <a:p>
            <a:pPr lvl="1"/>
            <a:r>
              <a:rPr lang="en-US" dirty="0"/>
              <a:t>There are new and fascinating opportunities ahead! </a:t>
            </a:r>
          </a:p>
          <a:p>
            <a:r>
              <a:rPr lang="en-US" dirty="0"/>
              <a:t>What would you need to get facilitation to your campus? How can we partner to make it happen?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16838-E7EE-4B80-703B-4F08C43386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BB2F32-03D4-DE40-9E3F-55CC3D735577}" type="datetime1">
              <a:rPr lang="en-US" smtClean="0"/>
              <a:t>6/8/26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0F871-2066-0623-AD35-8E098ADEC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4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BEA8D-212F-E0D4-7A9B-6D26D70C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“AI” workloads?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A4E3A-3ABB-50F4-4ECE-18720BF77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talk!!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744AA5-1AC1-8A8E-21C1-7A48DF7281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320F83-6646-1440-AB4F-B6DE440AD212}" type="datetime1">
              <a:rPr lang="en-US" smtClean="0"/>
              <a:t>6/8/26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EB646-4C8C-90C9-5723-E196CAD95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3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7CE5-D821-44D2-DB44-B9BC5290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B8E0-9B44-461A-0E04-7AD5EEF20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 is supported by NSF under Cooperative Agreement OAC-2030508 as part of the </a:t>
            </a:r>
            <a:r>
              <a:rPr lang="en-US" dirty="0" err="1"/>
              <a:t>PATh</a:t>
            </a:r>
            <a:r>
              <a:rPr lang="en-US" dirty="0"/>
              <a:t> Project. Any opinions, findings, and conclusions or recommendations expressed in this material are those of the author(s) and do not necessarily reflect the views of the NSF.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F539-094C-CD1B-81B0-71B10849E6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5B946F-E9AF-9846-8AF2-424778CB721F}" type="datetime1">
              <a:rPr lang="en-US" smtClean="0"/>
              <a:t>6/8/26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78259-DDE8-F9A6-1F67-C9B7C4B57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7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12F7-5A09-22D5-BC51-FB08D495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7935-CE7D-B7B6-6095-6A76B5623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Computing Facilitation is a teenager! </a:t>
            </a:r>
          </a:p>
          <a:p>
            <a:pPr lvl="1"/>
            <a:r>
              <a:rPr lang="en-US" dirty="0"/>
              <a:t>Originated name and principles of facilitation in 2013</a:t>
            </a:r>
          </a:p>
          <a:p>
            <a:pPr lvl="1"/>
            <a:r>
              <a:rPr lang="en-US" dirty="0"/>
              <a:t>Impetus: It’s not enough to have technologies and infrastructure – facilitation is key to deliver impact for campuses.</a:t>
            </a:r>
          </a:p>
          <a:p>
            <a:r>
              <a:rPr lang="en-US" dirty="0"/>
              <a:t>At UW – Madison, 700+ researcher/student interactions last year, across 80 departments and centers. </a:t>
            </a:r>
          </a:p>
          <a:p>
            <a:r>
              <a:rPr lang="en-US" dirty="0"/>
              <a:t>In the </a:t>
            </a:r>
            <a:r>
              <a:rPr lang="en-US" dirty="0" err="1"/>
              <a:t>OSPool</a:t>
            </a:r>
            <a:r>
              <a:rPr lang="en-US" dirty="0"/>
              <a:t>, 200+ projects in the last year, completing 360 million jobs.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C8CF-2280-92CB-D5BE-EC3D3E8207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F287BA-0E8B-0B41-A48A-3989A29207AE}" type="datetime1">
              <a:rPr lang="en-US" smtClean="0"/>
              <a:t>6/8/26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A2EC9-426D-FC41-3366-A0B843A5AF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C488A-0B84-8DD5-90E7-4982423C54CD}"/>
              </a:ext>
            </a:extLst>
          </p:cNvPr>
          <p:cNvSpPr txBox="1"/>
          <p:nvPr/>
        </p:nvSpPr>
        <p:spPr>
          <a:xfrm>
            <a:off x="9452610" y="177673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🎉</a:t>
            </a:r>
          </a:p>
        </p:txBody>
      </p:sp>
    </p:spTree>
    <p:extLst>
      <p:ext uri="{BB962C8B-B14F-4D97-AF65-F5344CB8AC3E}">
        <p14:creationId xmlns:p14="http://schemas.microsoft.com/office/powerpoint/2010/main" val="53476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B7128-B2C4-73B6-0E9A-60D3677F0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2AC4-EE98-A2F0-DC74-26FBD2D2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9F775-8306-B14B-DC1C-3EF5AEF7C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145530" cy="4351338"/>
          </a:xfrm>
        </p:spPr>
        <p:txBody>
          <a:bodyPr>
            <a:normAutofit/>
          </a:bodyPr>
          <a:lstStyle/>
          <a:p>
            <a:r>
              <a:rPr lang="en-US" dirty="0"/>
              <a:t>We want to support facilitation efforts and these kinds of teaching and research outcomes at every campus. </a:t>
            </a:r>
          </a:p>
          <a:p>
            <a:r>
              <a:rPr lang="en-US" dirty="0"/>
              <a:t>In the last 9 months, presented to 7 different campuses/groups interested in HTC/facilitation. </a:t>
            </a:r>
          </a:p>
          <a:p>
            <a:pPr lvl="1"/>
            <a:r>
              <a:rPr lang="en-US" dirty="0"/>
              <a:t>Let us know if you want to learn more!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7D0F5-B20A-83F5-70B7-563EA251EB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F287BA-0E8B-0B41-A48A-3989A29207AE}" type="datetime1">
              <a:rPr lang="en-US" smtClean="0"/>
              <a:t>6/9/26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26529-5461-6D2F-EB96-FFCBCD79EE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AA68ED-5E42-179E-A458-CE814AB1A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032" y="1216115"/>
            <a:ext cx="3793535" cy="284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FC8C00-BF69-AF7A-308A-32C97DF3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442"/>
          <a:stretch>
            <a:fillRect/>
          </a:stretch>
        </p:blipFill>
        <p:spPr>
          <a:xfrm>
            <a:off x="6983730" y="3314700"/>
            <a:ext cx="3793535" cy="25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DB98-7CE0-D925-5B81-3851E562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facilitation?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4293-41B6-6C5C-B37C-CCCA56C1A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Leveraging of </a:t>
            </a:r>
            <a:r>
              <a:rPr lang="en-US" b="1" dirty="0"/>
              <a:t>human</a:t>
            </a:r>
            <a:r>
              <a:rPr lang="en-US" dirty="0"/>
              <a:t> capabilities to advance research and teaching outcomes through computing. </a:t>
            </a:r>
          </a:p>
          <a:p>
            <a:r>
              <a:rPr lang="en-US" dirty="0"/>
              <a:t>Principles: </a:t>
            </a:r>
          </a:p>
          <a:p>
            <a:pPr lvl="1"/>
            <a:r>
              <a:rPr lang="en-US" dirty="0"/>
              <a:t>Mutually beneficial </a:t>
            </a:r>
            <a:r>
              <a:rPr lang="en-US" b="1" dirty="0"/>
              <a:t>partnerships</a:t>
            </a:r>
            <a:r>
              <a:rPr lang="en-US" dirty="0"/>
              <a:t>, grounded in trust relationships</a:t>
            </a:r>
          </a:p>
          <a:p>
            <a:pPr lvl="1"/>
            <a:r>
              <a:rPr lang="en-US" dirty="0"/>
              <a:t>Clear ownership of </a:t>
            </a:r>
            <a:r>
              <a:rPr lang="en-US" b="1" dirty="0"/>
              <a:t>responsibilities</a:t>
            </a:r>
            <a:r>
              <a:rPr lang="en-US" dirty="0"/>
              <a:t> and outcomes</a:t>
            </a:r>
          </a:p>
          <a:p>
            <a:pPr lvl="1"/>
            <a:r>
              <a:rPr lang="en-US" b="1" dirty="0"/>
              <a:t>Technology agnostic</a:t>
            </a:r>
            <a:r>
              <a:rPr lang="en-US" dirty="0"/>
              <a:t>, concept driven</a:t>
            </a:r>
          </a:p>
          <a:p>
            <a:pPr lvl="1"/>
            <a:r>
              <a:rPr lang="en-US" dirty="0"/>
              <a:t>Relies on other skillsets (infrastructure, software engineering, etc.)</a:t>
            </a:r>
          </a:p>
          <a:p>
            <a:r>
              <a:rPr lang="en-US" dirty="0"/>
              <a:t>A </a:t>
            </a:r>
            <a:r>
              <a:rPr lang="en-US" b="1" dirty="0"/>
              <a:t>methodology</a:t>
            </a:r>
            <a:r>
              <a:rPr lang="en-US" dirty="0"/>
              <a:t> to be developed, tested and improved, alongside our technologies.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4E222-C111-B6A2-6957-7C73779C12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94883-C673-CC45-82CD-A1720EA6E1A7}" type="datetime1">
              <a:rPr lang="en-US" smtClean="0"/>
              <a:t>6/8/26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733C7-BCFC-BDCB-DC08-E62E5DCA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2DF4-90F8-8FC3-BE9C-477694E0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How has facilitation life changed as a result of agentic AI?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7C4F5-D1D8-4AAB-23C1-E228856C4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E6FE0-345C-187C-4374-327D5F5C5E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3C0469-2756-104D-A10A-5823A2E9EE73}" type="datetime1">
              <a:rPr lang="en-US" smtClean="0"/>
              <a:t>6/8/26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EC340-7937-F85B-2F08-E45BDC559B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B325F-6B08-C371-D26C-A8833929C1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57D0B2-75F7-0E46-93CE-CAB34A9270F4}" type="datetime1">
              <a:rPr lang="en-US" smtClean="0"/>
              <a:t>6/8/26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6EFA8-C6E1-0054-FBAD-46FABB1949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15B63-48C2-5AAE-1D44-E8956726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555" y="361484"/>
            <a:ext cx="7772400" cy="57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0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98AAE8-D799-CF88-6E2A-8366C257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Struggles on the login node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62BA6-1903-FE13-DAB9-554648913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Preventing users from running CPU/memory intensive processes on the login node. </a:t>
            </a:r>
          </a:p>
          <a:p>
            <a:r>
              <a:rPr lang="en-US" dirty="0"/>
              <a:t>Agents</a:t>
            </a:r>
          </a:p>
          <a:p>
            <a:pPr lvl="1"/>
            <a:r>
              <a:rPr lang="en-US" dirty="0"/>
              <a:t>Don’t know the rules.</a:t>
            </a:r>
          </a:p>
          <a:p>
            <a:pPr lvl="1"/>
            <a:r>
              <a:rPr lang="en-US" dirty="0"/>
              <a:t>Obscure what is being run.</a:t>
            </a:r>
          </a:p>
          <a:p>
            <a:pPr lvl="1"/>
            <a:r>
              <a:rPr lang="en-US" dirty="0"/>
              <a:t>Also use CPUs!</a:t>
            </a:r>
          </a:p>
          <a:p>
            <a:r>
              <a:rPr lang="en-US" dirty="0"/>
              <a:t>We are working on system limits and user education.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05DFCC8-532C-8868-DB72-A8B7D2DBB1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4F9F94-717B-B849-8B8D-5C73D32456F0}" type="datetime1">
              <a:rPr lang="en-US" smtClean="0"/>
              <a:t>6/8/26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D89959-F7F2-D335-716C-C3272CEABC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5DAE95-EA24-50E6-B34C-E750BE75D8C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172202" y="1875355"/>
            <a:ext cx="5181600" cy="2689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01994F-F1D6-FFDD-0127-749C12FF4FCB}"/>
              </a:ext>
            </a:extLst>
          </p:cNvPr>
          <p:cNvSpPr txBox="1"/>
          <p:nvPr/>
        </p:nvSpPr>
        <p:spPr>
          <a:xfrm>
            <a:off x="6516740" y="4982645"/>
            <a:ext cx="3838840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🗣️ Come to Ian’s talk on Friday to learn more! </a:t>
            </a:r>
          </a:p>
        </p:txBody>
      </p:sp>
    </p:spTree>
    <p:extLst>
      <p:ext uri="{BB962C8B-B14F-4D97-AF65-F5344CB8AC3E}">
        <p14:creationId xmlns:p14="http://schemas.microsoft.com/office/powerpoint/2010/main" val="305972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12E9-C09C-B788-CACB-BB3A4A82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as coding helpers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B39D-9176-2BA4-6CC1-E86C21667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Users consistently use agents to generate code and commands to run on our systems. </a:t>
            </a:r>
          </a:p>
          <a:p>
            <a:r>
              <a:rPr lang="en-US" dirty="0"/>
              <a:t>Results are…mixed. </a:t>
            </a:r>
          </a:p>
          <a:p>
            <a:pPr lvl="1"/>
            <a:r>
              <a:rPr lang="en-US" dirty="0"/>
              <a:t>Some models hallucinate inputs. </a:t>
            </a:r>
          </a:p>
          <a:p>
            <a:pPr lvl="1"/>
            <a:r>
              <a:rPr lang="en-US" dirty="0"/>
              <a:t>Other models use obscure or deprecated options from the manual. </a:t>
            </a:r>
          </a:p>
          <a:p>
            <a:pPr lvl="1"/>
            <a:r>
              <a:rPr lang="en-US" dirty="0"/>
              <a:t>Can use site-specific options in the wrong place. </a:t>
            </a:r>
          </a:p>
          <a:p>
            <a:pPr lvl="1"/>
            <a:r>
              <a:rPr lang="en-US" dirty="0"/>
              <a:t>Some good results! </a:t>
            </a:r>
          </a:p>
          <a:p>
            <a:pPr lvl="1"/>
            <a:r>
              <a:rPr lang="en-US" dirty="0"/>
              <a:t>Some disasters! </a:t>
            </a:r>
          </a:p>
          <a:p>
            <a:r>
              <a:rPr lang="en-US" dirty="0"/>
              <a:t>Still need good documentation and examples.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9C9F4-F741-01DA-F997-4149272DAE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F116A73-F4C5-CE49-B637-44EAC90EA9A4}" type="datetime1">
              <a:rPr lang="en-US" smtClean="0"/>
              <a:t>6/8/26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9415-5222-5A62-FB10-9D066C58A8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0790B-064A-193F-16BF-339CE12E1FE0}"/>
              </a:ext>
            </a:extLst>
          </p:cNvPr>
          <p:cNvSpPr txBox="1"/>
          <p:nvPr/>
        </p:nvSpPr>
        <p:spPr>
          <a:xfrm>
            <a:off x="5890143" y="4606724"/>
            <a:ext cx="4545447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🗣️ Come to Brian’s talk on Wednesday to learn more! </a:t>
            </a:r>
          </a:p>
        </p:txBody>
      </p:sp>
    </p:spTree>
    <p:extLst>
      <p:ext uri="{BB962C8B-B14F-4D97-AF65-F5344CB8AC3E}">
        <p14:creationId xmlns:p14="http://schemas.microsoft.com/office/powerpoint/2010/main" val="33892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BD1B-B85F-9A6B-5DB2-406A29D2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B83-067D-B839-42EB-5B4A54799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760029" cy="43248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Researchers will reach for an agent, rather than emailing RCFs</a:t>
            </a:r>
          </a:p>
          <a:p>
            <a:pPr lvl="1"/>
            <a:r>
              <a:rPr lang="en-US" dirty="0"/>
              <a:t>User can get immediate answers</a:t>
            </a:r>
          </a:p>
          <a:p>
            <a:pPr lvl="1"/>
            <a:r>
              <a:rPr lang="en-US" dirty="0"/>
              <a:t>Can mean that we don’t hear about issues promptly</a:t>
            </a:r>
          </a:p>
          <a:p>
            <a:r>
              <a:rPr lang="en-US" dirty="0"/>
              <a:t>When we do get an email, it’s not the original issue. </a:t>
            </a:r>
          </a:p>
          <a:p>
            <a:pPr lvl="1"/>
            <a:r>
              <a:rPr lang="en-US" dirty="0"/>
              <a:t>One user’s agent did provide a good answer! </a:t>
            </a:r>
          </a:p>
          <a:p>
            <a:pPr lvl="1"/>
            <a:r>
              <a:rPr lang="en-US" dirty="0"/>
              <a:t>But sometimes it obscures what’s really happening. </a:t>
            </a:r>
          </a:p>
          <a:p>
            <a:r>
              <a:rPr lang="en-US" dirty="0"/>
              <a:t>It’s helpful if someone TELLS us that they used an agent.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D47E9-A110-EEC1-646C-036E4C1877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07E88C-99BE-754F-AB49-B0E5C09C0B1E}" type="datetime1">
              <a:rPr lang="en-US" smtClean="0"/>
              <a:t>6/8/26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73907-5662-3EFF-8D2C-364E657B8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AB77F5-835B-AD4C-ACB0-B902F959F4C3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FB6BA-9623-5F09-6E82-8429943DEA7B}"/>
              </a:ext>
            </a:extLst>
          </p:cNvPr>
          <p:cNvSpPr txBox="1"/>
          <p:nvPr/>
        </p:nvSpPr>
        <p:spPr>
          <a:xfrm>
            <a:off x="8066315" y="2143378"/>
            <a:ext cx="337457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My NetID cannot submit new jobs since ~14:30 CDT on May 13. Symptoms: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 long list here 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Looks like an OAuth/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SciTokens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credd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issue on ap2001. Could you check 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condor_credd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 daemon health or my account's OAuth ALLOW_WRITE entry?</a:t>
            </a:r>
          </a:p>
        </p:txBody>
      </p:sp>
      <p:sp>
        <p:nvSpPr>
          <p:cNvPr id="10" name="Up Arrow Callout 9">
            <a:extLst>
              <a:ext uri="{FF2B5EF4-FFF2-40B4-BE49-F238E27FC236}">
                <a16:creationId xmlns:a16="http://schemas.microsoft.com/office/drawing/2014/main" id="{7891E49E-1F9F-3591-0E5A-1382DCF8CC9E}"/>
              </a:ext>
            </a:extLst>
          </p:cNvPr>
          <p:cNvSpPr/>
          <p:nvPr/>
        </p:nvSpPr>
        <p:spPr>
          <a:xfrm>
            <a:off x="8066315" y="4241557"/>
            <a:ext cx="3374570" cy="1490436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user is going to come up with that suggestion on their own!</a:t>
            </a:r>
          </a:p>
        </p:txBody>
      </p:sp>
    </p:spTree>
    <p:extLst>
      <p:ext uri="{BB962C8B-B14F-4D97-AF65-F5344CB8AC3E}">
        <p14:creationId xmlns:p14="http://schemas.microsoft.com/office/powerpoint/2010/main" val="20726228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CHTC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CHTC Template</Template>
  <TotalTime>8135</TotalTime>
  <Words>905</Words>
  <Application>Microsoft Macintosh PowerPoint</Application>
  <PresentationFormat>Widescreen</PresentationFormat>
  <Paragraphs>117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Consolas</vt:lpstr>
      <vt:lpstr>Helvetica Neue</vt:lpstr>
      <vt:lpstr>Helvetica Neue Light</vt:lpstr>
      <vt:lpstr>Simple CHTC Template</vt:lpstr>
      <vt:lpstr>Research Computing Facilitation Principles for AI and Beyond</vt:lpstr>
      <vt:lpstr>Where we’ve been…</vt:lpstr>
      <vt:lpstr>Where we’ve been…</vt:lpstr>
      <vt:lpstr>What is facilitation? </vt:lpstr>
      <vt:lpstr>How has facilitation life changed as a result of agentic AI? </vt:lpstr>
      <vt:lpstr>PowerPoint Presentation</vt:lpstr>
      <vt:lpstr>Struggles on the login node</vt:lpstr>
      <vt:lpstr>Agents as coding helpers</vt:lpstr>
      <vt:lpstr>Communication challenges</vt:lpstr>
      <vt:lpstr>Nothing new under the sun</vt:lpstr>
      <vt:lpstr>Well, sort of</vt:lpstr>
      <vt:lpstr>Lessons learned</vt:lpstr>
      <vt:lpstr>Looking to the future</vt:lpstr>
      <vt:lpstr>What about “AI” workloads?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Koch</dc:creator>
  <cp:lastModifiedBy>Christina Koch</cp:lastModifiedBy>
  <cp:revision>84</cp:revision>
  <dcterms:created xsi:type="dcterms:W3CDTF">2026-06-02T20:01:04Z</dcterms:created>
  <dcterms:modified xsi:type="dcterms:W3CDTF">2026-06-09T05:11:49Z</dcterms:modified>
</cp:coreProperties>
</file>