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1"/>
  </p:notesMasterIdLst>
  <p:sldIdLst>
    <p:sldId id="450" r:id="rId2"/>
    <p:sldId id="503" r:id="rId3"/>
    <p:sldId id="453" r:id="rId4"/>
    <p:sldId id="454" r:id="rId5"/>
    <p:sldId id="455" r:id="rId6"/>
    <p:sldId id="456" r:id="rId7"/>
    <p:sldId id="500" r:id="rId8"/>
    <p:sldId id="457" r:id="rId9"/>
    <p:sldId id="458" r:id="rId10"/>
    <p:sldId id="459" r:id="rId11"/>
    <p:sldId id="460" r:id="rId12"/>
    <p:sldId id="461" r:id="rId13"/>
    <p:sldId id="462" r:id="rId14"/>
    <p:sldId id="463" r:id="rId15"/>
    <p:sldId id="464" r:id="rId16"/>
    <p:sldId id="465" r:id="rId17"/>
    <p:sldId id="466" r:id="rId18"/>
    <p:sldId id="467" r:id="rId19"/>
    <p:sldId id="508" r:id="rId20"/>
    <p:sldId id="468" r:id="rId21"/>
    <p:sldId id="469" r:id="rId22"/>
    <p:sldId id="470" r:id="rId23"/>
    <p:sldId id="471" r:id="rId24"/>
    <p:sldId id="488" r:id="rId25"/>
    <p:sldId id="472" r:id="rId26"/>
    <p:sldId id="473" r:id="rId27"/>
    <p:sldId id="474" r:id="rId28"/>
    <p:sldId id="509" r:id="rId29"/>
    <p:sldId id="511" r:id="rId30"/>
    <p:sldId id="476" r:id="rId31"/>
    <p:sldId id="477" r:id="rId32"/>
    <p:sldId id="481" r:id="rId33"/>
    <p:sldId id="482" r:id="rId34"/>
    <p:sldId id="483" r:id="rId35"/>
    <p:sldId id="484" r:id="rId36"/>
    <p:sldId id="485" r:id="rId37"/>
    <p:sldId id="507" r:id="rId38"/>
    <p:sldId id="502" r:id="rId39"/>
    <p:sldId id="504" r:id="rId40"/>
    <p:sldId id="505" r:id="rId41"/>
    <p:sldId id="506" r:id="rId42"/>
    <p:sldId id="489" r:id="rId43"/>
    <p:sldId id="490" r:id="rId44"/>
    <p:sldId id="491" r:id="rId45"/>
    <p:sldId id="492" r:id="rId46"/>
    <p:sldId id="493" r:id="rId47"/>
    <p:sldId id="494" r:id="rId48"/>
    <p:sldId id="495" r:id="rId49"/>
    <p:sldId id="496" r:id="rId50"/>
    <p:sldId id="497" r:id="rId51"/>
    <p:sldId id="498" r:id="rId52"/>
    <p:sldId id="499" r:id="rId53"/>
    <p:sldId id="451" r:id="rId54"/>
    <p:sldId id="452" r:id="rId55"/>
    <p:sldId id="475" r:id="rId56"/>
    <p:sldId id="478" r:id="rId57"/>
    <p:sldId id="479" r:id="rId58"/>
    <p:sldId id="480" r:id="rId59"/>
    <p:sldId id="487" r:id="rId60"/>
  </p:sldIdLst>
  <p:sldSz cx="12192000" cy="6858000"/>
  <p:notesSz cx="6858000" cy="9144000"/>
  <p:embeddedFontLst>
    <p:embeddedFont>
      <p:font typeface="Consolas" panose="020B0609020204030204" pitchFamily="49" charset="0"/>
      <p:regular r:id="rId62"/>
      <p:bold r:id="rId63"/>
      <p:italic r:id="rId64"/>
      <p:boldItalic r:id="rId65"/>
    </p:embeddedFont>
    <p:embeddedFont>
      <p:font typeface="Helvetica Neue" panose="02000503000000020004" pitchFamily="2" charset="0"/>
      <p:regular r:id="rId66"/>
      <p:bold r:id="rId67"/>
      <p:italic r:id="rId68"/>
      <p:boldItalic r:id="rId69"/>
    </p:embeddedFont>
    <p:embeddedFont>
      <p:font typeface="Helvetica Neue Light" panose="02000403000000020004"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D0002A"/>
    <a:srgbClr val="BCD8EE"/>
    <a:srgbClr val="DEE0E4"/>
    <a:srgbClr val="4472C4"/>
    <a:srgbClr val="C00000"/>
    <a:srgbClr val="FF4F3B"/>
    <a:srgbClr val="C0392B"/>
    <a:srgbClr val="E1A301"/>
    <a:srgbClr val="71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01"/>
    <p:restoredTop sz="85424"/>
  </p:normalViewPr>
  <p:slideViewPr>
    <p:cSldViewPr snapToGrid="0">
      <p:cViewPr>
        <p:scale>
          <a:sx n="115" d="100"/>
          <a:sy n="115" d="100"/>
        </p:scale>
        <p:origin x="2024" y="5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e75913f7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e75913f78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Opening. Introduce yourself and the arc of the talk: this is a translational computer science journey that starts with one specific tool, AlphaFold3, and ends with a general model for AI facilitation. Frame it as a hero's-journey story: a researcher need pulls us into unfamiliar territory, and what we learn reshapes the whole service.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e75913f78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e75913f785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researcher request that launched the adventure. A lab had a very large multi-chained Flock House Virus structure, each chain about 998 amino acids, and wanted to predict the 11-, 12-, and 24-mer complexes. Read this in the researcher's voice; it's the concrete need that exposes every limit.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4F1F3E26-9189-FAD7-B9B6-E3D368FEBDD4}"/>
            </a:ext>
          </a:extLst>
        </p:cNvPr>
        <p:cNvGrpSpPr/>
        <p:nvPr/>
      </p:nvGrpSpPr>
      <p:grpSpPr>
        <a:xfrm>
          <a:off x="0" y="0"/>
          <a:ext cx="0" cy="0"/>
          <a:chOff x="0" y="0"/>
          <a:chExt cx="0" cy="0"/>
        </a:xfrm>
      </p:grpSpPr>
      <p:sp>
        <p:nvSpPr>
          <p:cNvPr id="137" name="Google Shape;137;g3e75913f785_0_10:notes">
            <a:extLst>
              <a:ext uri="{FF2B5EF4-FFF2-40B4-BE49-F238E27FC236}">
                <a16:creationId xmlns:a16="http://schemas.microsoft.com/office/drawing/2014/main" id="{0D4C5117-9E42-CCA0-4393-28DEC568EA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e75913f785_0_10:notes">
            <a:extLst>
              <a:ext uri="{FF2B5EF4-FFF2-40B4-BE49-F238E27FC236}">
                <a16:creationId xmlns:a16="http://schemas.microsoft.com/office/drawing/2014/main" id="{25C098A9-FB19-352A-1966-1A126523698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Our honest first reaction: those are big complexes, let's see what we can do. Convey that we didn't have a ready answer. This is the moment of stepping into the unknown.</a:t>
            </a:r>
          </a:p>
        </p:txBody>
      </p:sp>
    </p:spTree>
    <p:extLst>
      <p:ext uri="{BB962C8B-B14F-4D97-AF65-F5344CB8AC3E}">
        <p14:creationId xmlns:p14="http://schemas.microsoft.com/office/powerpoint/2010/main" val="3023709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e7596cd3bb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e7596cd3bb_0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Where support limits became visible. These structures pushed past our knowledge. GPU memory: large complexes exceeded a single GPU, over 140 GB of vRAM. Runtime: long and unpredictable. Job shape: CPU, GPU, and disk needs unclear up front. Support confidence: hard to tell a user what would actually work.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e75913f78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e75913f785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Reframe the inherited repo. It proved AF3 could run, but running and supporting are different things. List what was unresolved: unclear job shapes, large-database handling, runtime variability, memory pressure, GPU scheduling, doc gaps, and repeated expensive preprocessing. We also had to take ownership of the material.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C7AC06B7-4D2A-E842-3759-CF6E27DC9AC6}"/>
            </a:ext>
          </a:extLst>
        </p:cNvPr>
        <p:cNvGrpSpPr/>
        <p:nvPr/>
      </p:nvGrpSpPr>
      <p:grpSpPr>
        <a:xfrm>
          <a:off x="0" y="0"/>
          <a:ext cx="0" cy="0"/>
          <a:chOff x="0" y="0"/>
          <a:chExt cx="0" cy="0"/>
        </a:xfrm>
      </p:grpSpPr>
      <p:sp>
        <p:nvSpPr>
          <p:cNvPr id="131" name="Google Shape;131;g3e75913f785_0_5:notes">
            <a:extLst>
              <a:ext uri="{FF2B5EF4-FFF2-40B4-BE49-F238E27FC236}">
                <a16:creationId xmlns:a16="http://schemas.microsoft.com/office/drawing/2014/main" id="{5D0FD9BF-E72A-BAD2-32AD-31CFD543C4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e75913f785_0_5:notes">
            <a:extLst>
              <a:ext uri="{FF2B5EF4-FFF2-40B4-BE49-F238E27FC236}">
                <a16:creationId xmlns:a16="http://schemas.microsoft.com/office/drawing/2014/main" id="{57E88E03-5DD9-A6B3-80DA-EFDA0AB1E6FC}"/>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Transition slide. The question evolves from 'can researchers run AF3 here?' to 'how do we better support it?' This is the threshold into the trials section, the real work of facilitation begins now.</a:t>
            </a:r>
          </a:p>
        </p:txBody>
      </p:sp>
    </p:spTree>
    <p:extLst>
      <p:ext uri="{BB962C8B-B14F-4D97-AF65-F5344CB8AC3E}">
        <p14:creationId xmlns:p14="http://schemas.microsoft.com/office/powerpoint/2010/main" val="324826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e75913f78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e75913f785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Trial 1: understanding job shapes. To guide users we first had to characterize how an AF3 job actually behaves across five dimensions: CPU cores that actually help, GPU device and memory, peak RAM, disk for scratch and databases, and highly variable runtime. The punchline: a job's shape, not the GPU alone, determines where it can run and whether we can support it.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e75913f78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e75913f785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A concrete deliverable from trial 1: predicting vRAM before the job runs. AF3 inference vRAM scales with token count, so we fit a simple estimator from benchmark runs that maps tokens to peak vRAM. That gives us a minimum-vRAM floor, lets us right-size the GPU, cut OOM failures by catching jobs that won't fit before launch, and make scheduling predictable.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6E3DFA45-F338-0591-E790-BC69083DC6DE}"/>
            </a:ext>
          </a:extLst>
        </p:cNvPr>
        <p:cNvGrpSpPr/>
        <p:nvPr/>
      </p:nvGrpSpPr>
      <p:grpSpPr>
        <a:xfrm>
          <a:off x="0" y="0"/>
          <a:ext cx="0" cy="0"/>
          <a:chOff x="0" y="0"/>
          <a:chExt cx="0" cy="0"/>
        </a:xfrm>
      </p:grpSpPr>
      <p:sp>
        <p:nvSpPr>
          <p:cNvPr id="137" name="Google Shape;137;g3e75913f785_0_10:notes">
            <a:extLst>
              <a:ext uri="{FF2B5EF4-FFF2-40B4-BE49-F238E27FC236}">
                <a16:creationId xmlns:a16="http://schemas.microsoft.com/office/drawing/2014/main" id="{5C00E531-2929-AFDA-F6F3-70DD6799BB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e75913f785_0_10:notes">
            <a:extLst>
              <a:ext uri="{FF2B5EF4-FFF2-40B4-BE49-F238E27FC236}">
                <a16:creationId xmlns:a16="http://schemas.microsoft.com/office/drawing/2014/main" id="{A1B4BF2E-8339-6620-9D0B-375D7E1D7DFA}"/>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Back to the researcher. Using the estimator, we told them their 11-, 12-, and 24-mer complexes would need roughly 190, 210, and 425 GB of vRAM each. We had no single GPU that large, but we could try unified virtual memory. Land the tension here: the honest 'we don't have that, but here's an idea.'</a:t>
            </a:r>
          </a:p>
        </p:txBody>
      </p:sp>
    </p:spTree>
    <p:extLst>
      <p:ext uri="{BB962C8B-B14F-4D97-AF65-F5344CB8AC3E}">
        <p14:creationId xmlns:p14="http://schemas.microsoft.com/office/powerpoint/2010/main" val="1461649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e75913f78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e75913f785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ordeal: pushing past limits with unified memory. When a structure needs more memory than one GPU holds, the job simply cannot run, until the memory model changes. Unified memory pools GPU memory plus system memory, so structures that overflowed one GPU now fit, trading some speed for reach. The catch in a multi-tenant setting: unified memory needs a contiguous block, which is hard to get while neighbors are running.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e75913f78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e75913f785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victory. The win was not one solved case, it was redrawing the line between three categories: impossible (a hard physical limit), supportable with care (runs with direct RCF intervention), and supported as self-service (no admin needed). Raison's jobs started as impossible; the 11-, 12-, and 24-mer now live in supportable-with-care. Facilitation moved the boundary.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491CB4F1-EC6D-E229-3485-D461EFA9347B}"/>
            </a:ext>
          </a:extLst>
        </p:cNvPr>
        <p:cNvGrpSpPr/>
        <p:nvPr/>
      </p:nvGrpSpPr>
      <p:grpSpPr>
        <a:xfrm>
          <a:off x="0" y="0"/>
          <a:ext cx="0" cy="0"/>
          <a:chOff x="0" y="0"/>
          <a:chExt cx="0" cy="0"/>
        </a:xfrm>
      </p:grpSpPr>
      <p:sp>
        <p:nvSpPr>
          <p:cNvPr id="95" name="Google Shape;95;g3e7596cd3bb_0_0:notes">
            <a:extLst>
              <a:ext uri="{FF2B5EF4-FFF2-40B4-BE49-F238E27FC236}">
                <a16:creationId xmlns:a16="http://schemas.microsoft.com/office/drawing/2014/main" id="{E530277C-349C-4FA5-8C07-37A080FFE9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e7596cd3bb_0_0:notes">
            <a:extLst>
              <a:ext uri="{FF2B5EF4-FFF2-40B4-BE49-F238E27FC236}">
                <a16:creationId xmlns:a16="http://schemas.microsoft.com/office/drawing/2014/main" id="{FF56B8D0-8058-7AFA-1857-9FF77AE9781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Push back on the assumption that this is just about GPUs. The accelerator is one box in a much longer workflow: data movement, preprocessing, containers, compute, scheduling, provenance, and support all surround it. Adding GPUs is the easy part; making them usable, schedulable, and reproducible is the hard part.</a:t>
            </a:r>
          </a:p>
        </p:txBody>
      </p:sp>
    </p:spTree>
    <p:extLst>
      <p:ext uri="{BB962C8B-B14F-4D97-AF65-F5344CB8AC3E}">
        <p14:creationId xmlns:p14="http://schemas.microsoft.com/office/powerpoint/2010/main" val="3001309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e75913f78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e75913f785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Trial 2: understanding the data problem. AF3 depends on roughly 750 GB of reference databases, and moving them again for every job, every user, every site does not scale. It's a major barrier to running on the OSPool. Wasted transfer, wasted storage, slower starts: the data, not the GPU, becomes the bottleneck. The facilitation insight: the dataset itself has to be treated as infrastructure.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e75913f78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e75913f785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solution: data-as-a-resource. Treat data as a schedulable resource and match each job to machines that already hold its data. Data locality becomes a matchmaking property: the scheduler sends work to where the data already lives, not the other way around. Walk the flow: job submitted requests a dataset, matchmaking finds machines holding it, the job runs only on those.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e75913f78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e75913f785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same idea generalizes beyond AlphaFold. Each job declares the dataset it needs and the scheduler matches it to machines that already hold that data. One pool, many datasets: AF3 jobs land on AF3 machines, COCO jobs on COCO machines, and data-agnostic jobs run anywhere. This is the moment the AF3-specific fix becomes a reusable pattern.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9137040A-6B08-D7C0-40AC-7A0E4FBCFD90}"/>
            </a:ext>
          </a:extLst>
        </p:cNvPr>
        <p:cNvGrpSpPr/>
        <p:nvPr/>
      </p:nvGrpSpPr>
      <p:grpSpPr>
        <a:xfrm>
          <a:off x="0" y="0"/>
          <a:ext cx="0" cy="0"/>
          <a:chOff x="0" y="0"/>
          <a:chExt cx="0" cy="0"/>
        </a:xfrm>
      </p:grpSpPr>
      <p:sp>
        <p:nvSpPr>
          <p:cNvPr id="223" name="Google Shape;223;g3e75913f785_0_90:notes">
            <a:extLst>
              <a:ext uri="{FF2B5EF4-FFF2-40B4-BE49-F238E27FC236}">
                <a16:creationId xmlns:a16="http://schemas.microsoft.com/office/drawing/2014/main" id="{C6B920BB-C6B4-EE0C-4AD1-48539A10DD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75913f785_0_90:notes">
            <a:extLst>
              <a:ext uri="{FF2B5EF4-FFF2-40B4-BE49-F238E27FC236}">
                <a16:creationId xmlns:a16="http://schemas.microsoft.com/office/drawing/2014/main" id="{A09ECA1C-F034-F91C-E4CA-76D787963C1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A direct ask to the room: sharing datasets with OSPool users. It is proven at one site today; we want partner sites to host these datasets locally and share them with OSPool jobs. Walk the diagram: a contributing site hosts AlphaFold3 and COCO datasets locally, serves its own researchers, and OSPool routes other users' jobs to sites that hold the data. The call to action: if your site can host these datasets, talk to us, same pattern, more capacity for everyone.</a:t>
            </a:r>
          </a:p>
        </p:txBody>
      </p:sp>
    </p:spTree>
    <p:extLst>
      <p:ext uri="{BB962C8B-B14F-4D97-AF65-F5344CB8AC3E}">
        <p14:creationId xmlns:p14="http://schemas.microsoft.com/office/powerpoint/2010/main" val="2483073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e75913f78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e75913f785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Benchmarking the support envelope. Benchmarking turned scattered troubleshooting into a map of what we could actually support, three tiers. Easy to support: standard single-protein predictions, modest sizes, fits in GPU memory, predictable runtime. Supportable with guidance: larger complexes, deeper alignments, needs job-shape tuning. Edge of support: very large multimers, GPU-memory limited, long variable runtime, outcome not guaranteed.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e7596cd3bb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e7596cd3bb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New allies: the community shows up. Over 75 attendees at one of the largest CHTC trainings to date, people standing along the walls and sitting on the floor. Demand for these workflows was real, and bigger than we expected. This is the turn from a single researcher's problem to a community-scale opportunity.</a:t>
            </a:r>
          </a:p>
        </p:txBody>
      </p:sp>
      <p:sp>
        <p:nvSpPr>
          <p:cNvPr id="175" name="Google Shape;175;g3e7596cd3bb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e7596cd3bb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e7596cd3bb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The community changes the question. Users didn't want one-off predictions, they wanted to ask bigger questions, like can we screen many molecule-to-molecule interactions. Three shifts: high-throughput screens of hundreds to thousands, systematic molecule interaction studies, and reusable workflows they can run again and share. The question moved from can it run to how can we do this at scale, and that reshaped the facilitation model.</a:t>
            </a:r>
          </a:p>
        </p:txBody>
      </p:sp>
      <p:sp>
        <p:nvSpPr>
          <p:cNvPr id="175" name="Google Shape;175;g3e7596cd3bb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2B814E03-B481-06E9-48FE-2D2D09E82D77}"/>
            </a:ext>
          </a:extLst>
        </p:cNvPr>
        <p:cNvGrpSpPr/>
        <p:nvPr/>
      </p:nvGrpSpPr>
      <p:grpSpPr>
        <a:xfrm>
          <a:off x="0" y="0"/>
          <a:ext cx="0" cy="0"/>
          <a:chOff x="0" y="0"/>
          <a:chExt cx="0" cy="0"/>
        </a:xfrm>
      </p:grpSpPr>
      <p:sp>
        <p:nvSpPr>
          <p:cNvPr id="137" name="Google Shape;137;g3e75913f785_0_10:notes">
            <a:extLst>
              <a:ext uri="{FF2B5EF4-FFF2-40B4-BE49-F238E27FC236}">
                <a16:creationId xmlns:a16="http://schemas.microsoft.com/office/drawing/2014/main" id="{40F8B9DC-2502-2A5D-3ED1-F7A80F0B6E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e75913f785_0_10:notes">
            <a:extLst>
              <a:ext uri="{FF2B5EF4-FFF2-40B4-BE49-F238E27FC236}">
                <a16:creationId xmlns:a16="http://schemas.microsoft.com/office/drawing/2014/main" id="{228F715B-C230-0DF8-CC11-764C87D4084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researcher request that launched the adventure. A lab had a very large multi-chained Flock House Virus structure, each chain about 998 amino acids, and wanted to predict the 11-, 12-, and 24-mer complexes. Read this in the researcher's voice; it's the concrete need that exposes every limit.</a:t>
            </a:r>
          </a:p>
        </p:txBody>
      </p:sp>
    </p:spTree>
    <p:extLst>
      <p:ext uri="{BB962C8B-B14F-4D97-AF65-F5344CB8AC3E}">
        <p14:creationId xmlns:p14="http://schemas.microsoft.com/office/powerpoint/2010/main" val="3663672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F541FD47-D445-E488-5472-341C53E3D71E}"/>
            </a:ext>
          </a:extLst>
        </p:cNvPr>
        <p:cNvGrpSpPr/>
        <p:nvPr/>
      </p:nvGrpSpPr>
      <p:grpSpPr>
        <a:xfrm>
          <a:off x="0" y="0"/>
          <a:ext cx="0" cy="0"/>
          <a:chOff x="0" y="0"/>
          <a:chExt cx="0" cy="0"/>
        </a:xfrm>
      </p:grpSpPr>
      <p:sp>
        <p:nvSpPr>
          <p:cNvPr id="137" name="Google Shape;137;g3e75913f785_0_10:notes">
            <a:extLst>
              <a:ext uri="{FF2B5EF4-FFF2-40B4-BE49-F238E27FC236}">
                <a16:creationId xmlns:a16="http://schemas.microsoft.com/office/drawing/2014/main" id="{D4B0E75D-F1C3-E5E2-5881-A71848D7D4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e75913f785_0_10:notes">
            <a:extLst>
              <a:ext uri="{FF2B5EF4-FFF2-40B4-BE49-F238E27FC236}">
                <a16:creationId xmlns:a16="http://schemas.microsoft.com/office/drawing/2014/main" id="{947A40B4-5644-C100-D7D2-81FAC6EAF604}"/>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researcher request that launched the adventure. A lab had a very large multi-chained Flock House Virus structure, each chain about 998 amino acids, and wanted to predict the 11-, 12-, and 24-mer complexes. Read this in the researcher's voice; it's the concrete need that exposes every limit.</a:t>
            </a:r>
          </a:p>
        </p:txBody>
      </p:sp>
    </p:spTree>
    <p:extLst>
      <p:ext uri="{BB962C8B-B14F-4D97-AF65-F5344CB8AC3E}">
        <p14:creationId xmlns:p14="http://schemas.microsoft.com/office/powerpoint/2010/main" val="597377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e75913f78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e75913f785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Trial 3: understanding repeated preprocessing. The same expensive alignments get regenerated over and over, especially as users scale up. For a one-off prediction you generate the alignment and run inference once, the cost is paid a single time. But scaling to many predictions, the same alignments are regenerated for every related run, so the expensive CPU and database step repeats needlessly. The insight: if preprocessing is reusable, it should be computed once, not regenerated by every job.</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e7596cd3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e7596cd3b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I want to show you a story of how translational computer science enables us to support AI workflows like AlphaFold3. </a:t>
            </a:r>
            <a:br>
              <a:rPr lang="en-US" dirty="0"/>
            </a:br>
            <a:br>
              <a:rPr lang="en-US" dirty="0"/>
            </a:br>
            <a:r>
              <a:rPr lang="en-US" dirty="0"/>
              <a:t>Define translational computer science explicitly: turning researcher needs into usable infrastructure, then letting the community reshape it. Each iteration changes the tools, services, and practices. This loop is the engine of the whole story, keep pointing back to it.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e75913f78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e75913f785_0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AlphaFold3 cached alignment library, the solution to that repetition. Compute each alignment once, store it, and let every later prediction reuse it. New sequences are computed once into the cached library, then reused by prediction A, B, C, and so on. The intermediate product, the alignments and MSAs, becomes a reusable resource instead of disposable work.</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B423C747-2822-DCCD-B3B6-7280FB275D47}"/>
            </a:ext>
          </a:extLst>
        </p:cNvPr>
        <p:cNvGrpSpPr/>
        <p:nvPr/>
      </p:nvGrpSpPr>
      <p:grpSpPr>
        <a:xfrm>
          <a:off x="0" y="0"/>
          <a:ext cx="0" cy="0"/>
          <a:chOff x="0" y="0"/>
          <a:chExt cx="0" cy="0"/>
        </a:xfrm>
      </p:grpSpPr>
      <p:sp>
        <p:nvSpPr>
          <p:cNvPr id="223" name="Google Shape;223;g3e75913f785_0_90:notes">
            <a:extLst>
              <a:ext uri="{FF2B5EF4-FFF2-40B4-BE49-F238E27FC236}">
                <a16:creationId xmlns:a16="http://schemas.microsoft.com/office/drawing/2014/main" id="{34DE07FB-7DC7-CEEB-9D80-A7A64EE161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75913f785_0_90:notes">
            <a:extLst>
              <a:ext uri="{FF2B5EF4-FFF2-40B4-BE49-F238E27FC236}">
                <a16:creationId xmlns:a16="http://schemas.microsoft.com/office/drawing/2014/main" id="{0ABF90DB-DC3E-307F-AC48-1D3337A8644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Same screening problem, now with a concrete collaborator: the Mehta Lab. Reinforce the combinatorics framing, this is the real-world case the next slide pays off. Briefly: every candidate against every target, N times M predictions.</a:t>
            </a:r>
          </a:p>
        </p:txBody>
      </p:sp>
    </p:spTree>
    <p:extLst>
      <p:ext uri="{BB962C8B-B14F-4D97-AF65-F5344CB8AC3E}">
        <p14:creationId xmlns:p14="http://schemas.microsoft.com/office/powerpoint/2010/main" val="118812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B423C747-2822-DCCD-B3B6-7280FB275D47}"/>
            </a:ext>
          </a:extLst>
        </p:cNvPr>
        <p:cNvGrpSpPr/>
        <p:nvPr/>
      </p:nvGrpSpPr>
      <p:grpSpPr>
        <a:xfrm>
          <a:off x="0" y="0"/>
          <a:ext cx="0" cy="0"/>
          <a:chOff x="0" y="0"/>
          <a:chExt cx="0" cy="0"/>
        </a:xfrm>
      </p:grpSpPr>
      <p:sp>
        <p:nvSpPr>
          <p:cNvPr id="223" name="Google Shape;223;g3e75913f785_0_90:notes">
            <a:extLst>
              <a:ext uri="{FF2B5EF4-FFF2-40B4-BE49-F238E27FC236}">
                <a16:creationId xmlns:a16="http://schemas.microsoft.com/office/drawing/2014/main" id="{34DE07FB-7DC7-CEEB-9D80-A7A64EE161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75913f785_0_90:notes">
            <a:extLst>
              <a:ext uri="{FF2B5EF4-FFF2-40B4-BE49-F238E27FC236}">
                <a16:creationId xmlns:a16="http://schemas.microsoft.com/office/drawing/2014/main" id="{0ABF90DB-DC3E-307F-AC48-1D3337A8644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payoff. The cache library collapses the compute: each job keeps the same modest profile, about 4 cores and roughly 60 minutes, and only the job count changes. The point: we turned an intractable combinatorial cost into linear scaling. This is the Mehta Lab result made concrete.</a:t>
            </a:r>
          </a:p>
        </p:txBody>
      </p:sp>
    </p:spTree>
    <p:extLst>
      <p:ext uri="{BB962C8B-B14F-4D97-AF65-F5344CB8AC3E}">
        <p14:creationId xmlns:p14="http://schemas.microsoft.com/office/powerpoint/2010/main" val="1158189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B423C747-2822-DCCD-B3B6-7280FB275D47}"/>
            </a:ext>
          </a:extLst>
        </p:cNvPr>
        <p:cNvGrpSpPr/>
        <p:nvPr/>
      </p:nvGrpSpPr>
      <p:grpSpPr>
        <a:xfrm>
          <a:off x="0" y="0"/>
          <a:ext cx="0" cy="0"/>
          <a:chOff x="0" y="0"/>
          <a:chExt cx="0" cy="0"/>
        </a:xfrm>
      </p:grpSpPr>
      <p:sp>
        <p:nvSpPr>
          <p:cNvPr id="223" name="Google Shape;223;g3e75913f785_0_90:notes">
            <a:extLst>
              <a:ext uri="{FF2B5EF4-FFF2-40B4-BE49-F238E27FC236}">
                <a16:creationId xmlns:a16="http://schemas.microsoft.com/office/drawing/2014/main" id="{34DE07FB-7DC7-CEEB-9D80-A7A64EE161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75913f785_0_90:notes">
            <a:extLst>
              <a:ext uri="{FF2B5EF4-FFF2-40B4-BE49-F238E27FC236}">
                <a16:creationId xmlns:a16="http://schemas.microsoft.com/office/drawing/2014/main" id="{0ABF90DB-DC3E-307F-AC48-1D3337A8644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Making the previously impossible routine. Tell Hannan Shabaan's story: cnidarian-algae endosymbiosis, roughly a billion possible protein-protein pairings, about 25,000 anemone times 40,000 symbiont proteins. With the library it becomes N plus M, about 65,000 alignments computed once and reused. The line that lands: a screen no cluster could support becomes a screen a single graduate student can run.</a:t>
            </a:r>
          </a:p>
        </p:txBody>
      </p:sp>
    </p:spTree>
    <p:extLst>
      <p:ext uri="{BB962C8B-B14F-4D97-AF65-F5344CB8AC3E}">
        <p14:creationId xmlns:p14="http://schemas.microsoft.com/office/powerpoint/2010/main" val="1158189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C094ABCD-E124-97C3-3DEE-C1B15670358A}"/>
            </a:ext>
          </a:extLst>
        </p:cNvPr>
        <p:cNvGrpSpPr/>
        <p:nvPr/>
      </p:nvGrpSpPr>
      <p:grpSpPr>
        <a:xfrm>
          <a:off x="0" y="0"/>
          <a:ext cx="0" cy="0"/>
          <a:chOff x="0" y="0"/>
          <a:chExt cx="0" cy="0"/>
        </a:xfrm>
      </p:grpSpPr>
      <p:sp>
        <p:nvSpPr>
          <p:cNvPr id="223" name="Google Shape;223;g3e75913f785_0_90:notes">
            <a:extLst>
              <a:ext uri="{FF2B5EF4-FFF2-40B4-BE49-F238E27FC236}">
                <a16:creationId xmlns:a16="http://schemas.microsoft.com/office/drawing/2014/main" id="{2669F4F3-9871-54DA-BD89-3011C5F69D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75913f785_0_90:notes">
            <a:extLst>
              <a:ext uri="{FF2B5EF4-FFF2-40B4-BE49-F238E27FC236}">
                <a16:creationId xmlns:a16="http://schemas.microsoft.com/office/drawing/2014/main" id="{49AAECCC-86F1-6943-E14C-78BC19CB0F5A}"/>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Library summary slide. Hit the headline numbers as of June 3, 2026: N plus M instead of N times M, about 89 percent less alignment compute and wall time, computed once per sequence then reused. Scale: 339K unique protein sequences, 10K source organisms, 430 community-contributed records, 382K alignments cached. Emphasize the community contribution piece, the library grows as people use it.</a:t>
            </a:r>
          </a:p>
        </p:txBody>
      </p:sp>
    </p:spTree>
    <p:extLst>
      <p:ext uri="{BB962C8B-B14F-4D97-AF65-F5344CB8AC3E}">
        <p14:creationId xmlns:p14="http://schemas.microsoft.com/office/powerpoint/2010/main" val="2451999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e75913f78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75913f785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Current status and early impact. Where the service pattern stands today: 526,776 jobs run on CHTC and OSPool by 70 users; 75-plus attendees at the flagship training; pre-staged dataset plus alignment caching is live; next step is extending access on the OSPool. Frame it honestly: early, but real, and already reusable beyond the first researcher.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e75913f78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e75913f785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Zoom out: from supporting jobs to building reusable infrastructure. The work evolved from helping individual jobs run into building service patterns the whole community can reuse. Name the four patterns: data as a resource, caching and reusing artifacts, workflow-aware facilitation, and reusable docs and training. These four are the through-line for the rest of the talk.</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28307EF7-98E4-4752-2BD9-432DDB3463A6}"/>
            </a:ext>
          </a:extLst>
        </p:cNvPr>
        <p:cNvGrpSpPr/>
        <p:nvPr/>
      </p:nvGrpSpPr>
      <p:grpSpPr>
        <a:xfrm>
          <a:off x="0" y="0"/>
          <a:ext cx="0" cy="0"/>
          <a:chOff x="0" y="0"/>
          <a:chExt cx="0" cy="0"/>
        </a:xfrm>
      </p:grpSpPr>
      <p:sp>
        <p:nvSpPr>
          <p:cNvPr id="95" name="Google Shape;95;g3e7596cd3bb_0_0:notes">
            <a:extLst>
              <a:ext uri="{FF2B5EF4-FFF2-40B4-BE49-F238E27FC236}">
                <a16:creationId xmlns:a16="http://schemas.microsoft.com/office/drawing/2014/main" id="{0BCF3543-0F2A-682B-9DC1-9EEC4EFDBD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e7596cd3bb_0_0:notes">
            <a:extLst>
              <a:ext uri="{FF2B5EF4-FFF2-40B4-BE49-F238E27FC236}">
                <a16:creationId xmlns:a16="http://schemas.microsoft.com/office/drawing/2014/main" id="{E7EBE16A-2D5B-191D-1587-E19E44609321}"/>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Define translational computer science explicitly: turning researcher needs into usable infrastructure, then letting the community reshape it. Each iteration changes the tools, services, and practices. This loop is the engine of the whole story, keep pointing back to it.</a:t>
            </a:r>
          </a:p>
        </p:txBody>
      </p:sp>
    </p:spTree>
    <p:extLst>
      <p:ext uri="{BB962C8B-B14F-4D97-AF65-F5344CB8AC3E}">
        <p14:creationId xmlns:p14="http://schemas.microsoft.com/office/powerpoint/2010/main" val="3113073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685D1B0-F3C6-DEB6-0039-5E1192E0DC53}"/>
            </a:ext>
          </a:extLst>
        </p:cNvPr>
        <p:cNvGrpSpPr/>
        <p:nvPr/>
      </p:nvGrpSpPr>
      <p:grpSpPr>
        <a:xfrm>
          <a:off x="0" y="0"/>
          <a:ext cx="0" cy="0"/>
          <a:chOff x="0" y="0"/>
          <a:chExt cx="0" cy="0"/>
        </a:xfrm>
      </p:grpSpPr>
      <p:sp>
        <p:nvSpPr>
          <p:cNvPr id="95" name="Google Shape;95;g3e7596cd3bb_0_0:notes">
            <a:extLst>
              <a:ext uri="{FF2B5EF4-FFF2-40B4-BE49-F238E27FC236}">
                <a16:creationId xmlns:a16="http://schemas.microsoft.com/office/drawing/2014/main" id="{BBA037EC-6C82-0C48-9837-ECF1AB9D03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e7596cd3bb_0_0:notes">
            <a:extLst>
              <a:ext uri="{FF2B5EF4-FFF2-40B4-BE49-F238E27FC236}">
                <a16:creationId xmlns:a16="http://schemas.microsoft.com/office/drawing/2014/main" id="{67062212-6FC5-D5A3-D39F-FC5C91C3CF85}"/>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Define translational computer science explicitly: turning researcher needs into usable infrastructure, then letting the community reshape it. Each iteration changes the tools, services, and practices. This loop is the engine of the whole story, keep pointing back to it.</a:t>
            </a:r>
          </a:p>
        </p:txBody>
      </p:sp>
    </p:spTree>
    <p:extLst>
      <p:ext uri="{BB962C8B-B14F-4D97-AF65-F5344CB8AC3E}">
        <p14:creationId xmlns:p14="http://schemas.microsoft.com/office/powerpoint/2010/main" val="1350326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78A0B720-E217-915C-9C30-2693546E117F}"/>
            </a:ext>
          </a:extLst>
        </p:cNvPr>
        <p:cNvGrpSpPr/>
        <p:nvPr/>
      </p:nvGrpSpPr>
      <p:grpSpPr>
        <a:xfrm>
          <a:off x="0" y="0"/>
          <a:ext cx="0" cy="0"/>
          <a:chOff x="0" y="0"/>
          <a:chExt cx="0" cy="0"/>
        </a:xfrm>
      </p:grpSpPr>
      <p:sp>
        <p:nvSpPr>
          <p:cNvPr id="95" name="Google Shape;95;g3e7596cd3bb_0_0:notes">
            <a:extLst>
              <a:ext uri="{FF2B5EF4-FFF2-40B4-BE49-F238E27FC236}">
                <a16:creationId xmlns:a16="http://schemas.microsoft.com/office/drawing/2014/main" id="{BFE9CB6B-9283-977E-A594-2AD37BAD80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e7596cd3bb_0_0:notes">
            <a:extLst>
              <a:ext uri="{FF2B5EF4-FFF2-40B4-BE49-F238E27FC236}">
                <a16:creationId xmlns:a16="http://schemas.microsoft.com/office/drawing/2014/main" id="{B6560A13-917D-7B6B-10BF-202D98A6E0E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Define translational computer science explicitly: turning researcher needs into usable infrastructure, then letting the community reshape it. Each iteration changes the tools, services, and practices. This loop is the engine of the whole story, keep pointing back to it.</a:t>
            </a:r>
          </a:p>
        </p:txBody>
      </p:sp>
    </p:spTree>
    <p:extLst>
      <p:ext uri="{BB962C8B-B14F-4D97-AF65-F5344CB8AC3E}">
        <p14:creationId xmlns:p14="http://schemas.microsoft.com/office/powerpoint/2010/main" val="449682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7596cd3b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e7596cd3bb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Background on the tool. AlphaFold3 is a generative ML model that predicts the structures of biomolecules. Unlike earlier versions limited to single proteins, AF3 also handles DNA, RNA, small molecules, ions, and multi-molecule complexes. Keep this brief, the audience needs just enough to follow the compute story.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41F4BE57-2167-305D-17E0-D57C6376345B}"/>
            </a:ext>
          </a:extLst>
        </p:cNvPr>
        <p:cNvGrpSpPr/>
        <p:nvPr/>
      </p:nvGrpSpPr>
      <p:grpSpPr>
        <a:xfrm>
          <a:off x="0" y="0"/>
          <a:ext cx="0" cy="0"/>
          <a:chOff x="0" y="0"/>
          <a:chExt cx="0" cy="0"/>
        </a:xfrm>
      </p:grpSpPr>
      <p:sp>
        <p:nvSpPr>
          <p:cNvPr id="95" name="Google Shape;95;g3e7596cd3bb_0_0:notes">
            <a:extLst>
              <a:ext uri="{FF2B5EF4-FFF2-40B4-BE49-F238E27FC236}">
                <a16:creationId xmlns:a16="http://schemas.microsoft.com/office/drawing/2014/main" id="{EA8BAFF9-8661-215B-A56D-F3F41D19C0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e7596cd3bb_0_0:notes">
            <a:extLst>
              <a:ext uri="{FF2B5EF4-FFF2-40B4-BE49-F238E27FC236}">
                <a16:creationId xmlns:a16="http://schemas.microsoft.com/office/drawing/2014/main" id="{589D2903-B191-B52B-00B0-9799DA8943EC}"/>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Define translational computer science explicitly: turning researcher needs into usable infrastructure, then letting the community reshape it. Each iteration changes the tools, services, and practices. This loop is the engine of the whole story, keep pointing back to it.</a:t>
            </a:r>
          </a:p>
        </p:txBody>
      </p:sp>
    </p:spTree>
    <p:extLst>
      <p:ext uri="{BB962C8B-B14F-4D97-AF65-F5344CB8AC3E}">
        <p14:creationId xmlns:p14="http://schemas.microsoft.com/office/powerpoint/2010/main" val="2285680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e75913f785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e75913f785_0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thesis restated as a closer for this section: from AlphaFold3 to AI facilitation. Supporting the next generation of AI-enabled research will require translational computer science, a continuous feedback loop between researchers, facilitation, software, data, and infrastructure professionals. Read the loop one more time: community need to facilitation insight to infrastructure change to community feedback.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5ef8453e7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35ef8453e7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Acknowledgements. Thank the CHTC and PATh teams, the OSG Consortium, collaborating researchers, and the AlphaFold3 user community whose questions shaped this work. Note the NSF support under Grant 2030508. Keep this brief and warm.</a:t>
            </a:r>
          </a:p>
        </p:txBody>
      </p:sp>
      <p:sp>
        <p:nvSpPr>
          <p:cNvPr id="249" name="Google Shape;249;g35ef8453e7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e75913f785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e75913f785_0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Five lessons AlphaFold3 taught us about AI/ML facilitation. Walk them: one, AI/ML workloads are rarely just accelerator workloads. Two, large datasets need to be treated as infrastructure. Three, preprocessing and intermediate products can be reusable. Four, community feedback should shape the service model. Five, facilitation produces patterns, not just fixes. These are the takeaways you want the audience to remember.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e75913f78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75913f785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Deploying to the OSPool. We're taking this from a local workflow to a distributed service pattern, reusable beyond one cluster. Shared databases plus the alignment library, contributed via Jetstream2, served out to OSPool sites where researchers submit jobs and get structures. The same facilitation patterns extend from one cluster to a shared, distributed service.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9137040A-6B08-D7C0-40AC-7A0E4FBCFD90}"/>
            </a:ext>
          </a:extLst>
        </p:cNvPr>
        <p:cNvGrpSpPr/>
        <p:nvPr/>
      </p:nvGrpSpPr>
      <p:grpSpPr>
        <a:xfrm>
          <a:off x="0" y="0"/>
          <a:ext cx="0" cy="0"/>
          <a:chOff x="0" y="0"/>
          <a:chExt cx="0" cy="0"/>
        </a:xfrm>
      </p:grpSpPr>
      <p:sp>
        <p:nvSpPr>
          <p:cNvPr id="223" name="Google Shape;223;g3e75913f785_0_90:notes">
            <a:extLst>
              <a:ext uri="{FF2B5EF4-FFF2-40B4-BE49-F238E27FC236}">
                <a16:creationId xmlns:a16="http://schemas.microsoft.com/office/drawing/2014/main" id="{C6B920BB-C6B4-EE0C-4AD1-48539A10DD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75913f785_0_90:notes">
            <a:extLst>
              <a:ext uri="{FF2B5EF4-FFF2-40B4-BE49-F238E27FC236}">
                <a16:creationId xmlns:a16="http://schemas.microsoft.com/office/drawing/2014/main" id="{A09ECA1C-F034-F91C-E4CA-76D787963C1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Same OSPool deployment story, expanded to show multiple contributing sites feeding the pool. The point: as more sites host the datasets locally, capacity grows for everyone while the pattern stays identical. This is the scaling vision.</a:t>
            </a:r>
          </a:p>
        </p:txBody>
      </p:sp>
    </p:spTree>
    <p:extLst>
      <p:ext uri="{BB962C8B-B14F-4D97-AF65-F5344CB8AC3E}">
        <p14:creationId xmlns:p14="http://schemas.microsoft.com/office/powerpoint/2010/main" val="2483073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e75913f78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e75913f785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Why one data reuse layer is not enough. Make the distinction clear: Layer 1 is the reference databases, large, static, shared, already solved by staging and site caching. Layer 2 is the alignments and intermediates, per-input, expensive, reusable, but still regenerated on every run. The next layer to cache is not data we move, it is work we repeat. This sets up the alignment library as the key contribution.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e75913f78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e75913f785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This is the original inherited setup as a reference diagram: a researcher repo with roughly 750 GB of databases transferred with every job, batched jobs with very large per-job disk allocations, runnable only on CHTC because it needs local disk for 750 GB, not feasible on the OSPool. Transfers were cumbersome and failure-prone. Use this to remind the audience of the starting constraints before showing what changed.</a:t>
            </a:r>
          </a:p>
        </p:txBody>
      </p:sp>
    </p:spTree>
    <p:extLst>
      <p:ext uri="{BB962C8B-B14F-4D97-AF65-F5344CB8AC3E}">
        <p14:creationId xmlns:p14="http://schemas.microsoft.com/office/powerpoint/2010/main" val="389890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4BF573C9-1585-CD15-685F-7AD1F10B9311}"/>
            </a:ext>
          </a:extLst>
        </p:cNvPr>
        <p:cNvGrpSpPr/>
        <p:nvPr/>
      </p:nvGrpSpPr>
      <p:grpSpPr>
        <a:xfrm>
          <a:off x="0" y="0"/>
          <a:ext cx="0" cy="0"/>
          <a:chOff x="0" y="0"/>
          <a:chExt cx="0" cy="0"/>
        </a:xfrm>
      </p:grpSpPr>
      <p:sp>
        <p:nvSpPr>
          <p:cNvPr id="199" name="Google Shape;199;g3e75913f785_0_70:notes">
            <a:extLst>
              <a:ext uri="{FF2B5EF4-FFF2-40B4-BE49-F238E27FC236}">
                <a16:creationId xmlns:a16="http://schemas.microsoft.com/office/drawing/2014/main" id="{CED0B80A-DB1C-6A48-5DBC-B4A5D0FC72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e75913f785_0_70:notes">
            <a:extLst>
              <a:ext uri="{FF2B5EF4-FFF2-40B4-BE49-F238E27FC236}">
                <a16:creationId xmlns:a16="http://schemas.microsoft.com/office/drawing/2014/main" id="{1E41C2F1-3815-7D70-0FC0-5F3AF29D55D9}"/>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Site-level data caching, the first half of the fix. Stage the database once per site, and every local job reuses it, no re-download. Each site pays the data cost once; every job after that is fast and cheap. This is Layer 1 solved.</a:t>
            </a:r>
          </a:p>
        </p:txBody>
      </p:sp>
    </p:spTree>
    <p:extLst>
      <p:ext uri="{BB962C8B-B14F-4D97-AF65-F5344CB8AC3E}">
        <p14:creationId xmlns:p14="http://schemas.microsoft.com/office/powerpoint/2010/main" val="12710188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e75913f78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e75913f785_0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Backup architecture slide if anyone asks how the MSA cache actually works. Walk it only if time and audience interest allow: the AF3 job on a CHTC execute node runs a data pipeline orchestrator with read-path and write-back helpers, talking to a FastAPI cache service backed by Postgres and an OSDF/Pelican object store. The takeaway is that the cache is a real, queryable service, not a folder of files.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e7596cd3b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e7596cd3bb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Walk through how AF3 runs at a high level: sequence and database search, alignment generation, templates, then GPU inference. The key takeaway for later: there are two very different kinds of work happening here, which the next slide breaks apart.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a:extLst>
            <a:ext uri="{FF2B5EF4-FFF2-40B4-BE49-F238E27FC236}">
              <a16:creationId xmlns:a16="http://schemas.microsoft.com/office/drawing/2014/main" id="{E986F5FC-2B21-32EF-DEEF-6833A4A00A83}"/>
            </a:ext>
          </a:extLst>
        </p:cNvPr>
        <p:cNvGrpSpPr/>
        <p:nvPr/>
      </p:nvGrpSpPr>
      <p:grpSpPr>
        <a:xfrm>
          <a:off x="0" y="0"/>
          <a:ext cx="0" cy="0"/>
          <a:chOff x="0" y="0"/>
          <a:chExt cx="0" cy="0"/>
        </a:xfrm>
      </p:grpSpPr>
      <p:sp>
        <p:nvSpPr>
          <p:cNvPr id="211" name="Google Shape;211;g3e75913f785_0_80:notes">
            <a:extLst>
              <a:ext uri="{FF2B5EF4-FFF2-40B4-BE49-F238E27FC236}">
                <a16:creationId xmlns:a16="http://schemas.microsoft.com/office/drawing/2014/main" id="{73961473-E8D8-51A0-ADAB-6E2B0B4A61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e75913f785_0_80:notes">
            <a:extLst>
              <a:ext uri="{FF2B5EF4-FFF2-40B4-BE49-F238E27FC236}">
                <a16:creationId xmlns:a16="http://schemas.microsoft.com/office/drawing/2014/main" id="{2A95BE39-DFA6-2A23-8E6D-70FCCD773224}"/>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Same MSA cache architecture, alternate view of the read and write-back flows. Use whichever of these two backup slides fits the question. Emphasize the write-back path: jobs not only read from the cache, they contribute new alignments back, so the library grows with use.</a:t>
            </a:r>
          </a:p>
        </p:txBody>
      </p:sp>
    </p:spTree>
    <p:extLst>
      <p:ext uri="{BB962C8B-B14F-4D97-AF65-F5344CB8AC3E}">
        <p14:creationId xmlns:p14="http://schemas.microsoft.com/office/powerpoint/2010/main" val="3249137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e75913f785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e75913f785_0_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Closing backup: data-aware scheduling in one line. Send the job to where the data already lives, not the other way around. Sites with the dataset staged run the job; sites without it are simply skipped, with no data movement. Placement, not transfer. End by tying back to the central theme: facilitation moved the boundary of what is possible, and the patterns we built outlast the first researcher who walked in the door. Thank the audience and open for questions.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e7596cd3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e7596cd3b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Set the scene, the 'ordinary world.' AI/ML workloads are changing what researchers bring to research computing. They're data-heavy, accelerator-aware, containerized, and workflow-complex. This isn't a one-off; it's a structural shift. Introduce the loop we return to all talk: need, insight, infrastructure, feedback.</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e7596cd3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e7596cd3b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Push back on the assumption that this is just about GPUs. The accelerator is one box in a much longer workflow: data movement, preprocessing, containers, compute, scheduling, provenance, and support all surround it. Adding GPUs is the easy part; making them usable, schedulable, and reproducible is the hard part.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e7596cd3bb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e7596cd3bb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Translational CS in practice. This is the loop made concrete: researcher need leads to facilitation insight, which drives infrastructure change, which enables community use, which surfaces new needs, which starts the next iteration. Community needs didn't just get solved, they reshaped how we run the service. The key line: the loop never closes, each iteration leaves reusable patterns behind.</a:t>
            </a:r>
          </a:p>
        </p:txBody>
      </p:sp>
      <p:sp>
        <p:nvSpPr>
          <p:cNvPr id="175" name="Google Shape;175;g3e7596cd3bb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a:extLst>
            <a:ext uri="{FF2B5EF4-FFF2-40B4-BE49-F238E27FC236}">
              <a16:creationId xmlns:a16="http://schemas.microsoft.com/office/drawing/2014/main" id="{05081A2B-6DB7-F53B-797E-6A8751BA0AAC}"/>
            </a:ext>
          </a:extLst>
        </p:cNvPr>
        <p:cNvGrpSpPr/>
        <p:nvPr/>
      </p:nvGrpSpPr>
      <p:grpSpPr>
        <a:xfrm>
          <a:off x="0" y="0"/>
          <a:ext cx="0" cy="0"/>
          <a:chOff x="0" y="0"/>
          <a:chExt cx="0" cy="0"/>
        </a:xfrm>
      </p:grpSpPr>
      <p:sp>
        <p:nvSpPr>
          <p:cNvPr id="211" name="Google Shape;211;g3e75913f785_0_80:notes">
            <a:extLst>
              <a:ext uri="{FF2B5EF4-FFF2-40B4-BE49-F238E27FC236}">
                <a16:creationId xmlns:a16="http://schemas.microsoft.com/office/drawing/2014/main" id="{2C2A7DCD-AB87-7624-2831-F0C8896615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e75913f785_0_80:notes">
            <a:extLst>
              <a:ext uri="{FF2B5EF4-FFF2-40B4-BE49-F238E27FC236}">
                <a16:creationId xmlns:a16="http://schemas.microsoft.com/office/drawing/2014/main" id="{B1BB53AF-B471-2A14-93F0-59C89280E948}"/>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This is the technical architecture, use it only if the audience wants depth, otherwise keep it brief. On the execute node, data_pipeline.sh orchestrates, cache_lookup.sh reads, run_alphafold.py is the AF3 data pipeline, and cache_upload.sh writes results back. It talks to a FastAPI cache service backed by a Postgres database tracking sequences and cache entries, with the actual alignment objects living in an OSDF/Pelican object store. The takeaway: it's a real cache service with a query API, a database, and object storage, not a pile of scripts.</a:t>
            </a:r>
          </a:p>
        </p:txBody>
      </p:sp>
    </p:spTree>
    <p:extLst>
      <p:ext uri="{BB962C8B-B14F-4D97-AF65-F5344CB8AC3E}">
        <p14:creationId xmlns:p14="http://schemas.microsoft.com/office/powerpoint/2010/main" val="6406678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e75913f78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e75913f785_0_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What the library changes for users, the before-and-after payoff. Before: regenerate alignments for every prediction, a long variable wait before any GPU work, and the cost paid again on every screen. With the library: reuse precomputed alignments instantly, jobs start right at the GPU step, and screens scale without redoing the heavy work, only new sequences are aligned. The headline: facilitation turned a per-job cost into a one-time, shared investment.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e75913f78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e75913f785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Use case: many-to-many screening. Set up the problem: screening every candidate against every target means N times M predictions. The combinatorics, not the model, become the challenge. This motivates why the cache library matters so much at scale.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e75913f78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e75913f785_0_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Where we go from here. AlphaFold3 is not the destination, it is the case study that taught us what AI facilitation needs to become. Walk the four directions: easier adoption (templates, docs, trainings, examples); easier operation (shared datasets, caching, flexible provisioning, monitoring, support matrices); greater trust (provenance, trusted containers, reproducible artifacts); broader generalization (apply the same patterns to other AI/ML workloads).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e7596cd3b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e7596cd3bb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critical distinction: AF3 is really two steps. The data pipeline prepares alignments and inputs, CPU-bound, database-heavy, high disk, longer runtime. The inference pipeline does the structural prediction, GPU-bound, no databases, shorter. Note the asterisks: CHTC keeps a local copy of the databases, and runtimes depend on input size and alignment depth.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0D2A6E23-4ADA-5BEF-1A45-CA5F93290AA3}"/>
            </a:ext>
          </a:extLst>
        </p:cNvPr>
        <p:cNvGrpSpPr/>
        <p:nvPr/>
      </p:nvGrpSpPr>
      <p:grpSpPr>
        <a:xfrm>
          <a:off x="0" y="0"/>
          <a:ext cx="0" cy="0"/>
          <a:chOff x="0" y="0"/>
          <a:chExt cx="0" cy="0"/>
        </a:xfrm>
      </p:grpSpPr>
      <p:sp>
        <p:nvSpPr>
          <p:cNvPr id="121" name="Google Shape;121;g3e7596cd3bb_0_28:notes">
            <a:extLst>
              <a:ext uri="{FF2B5EF4-FFF2-40B4-BE49-F238E27FC236}">
                <a16:creationId xmlns:a16="http://schemas.microsoft.com/office/drawing/2014/main" id="{926081B2-39AD-3CE1-06F6-BB22B449F2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e7596cd3bb_0_28:notes">
            <a:extLst>
              <a:ext uri="{FF2B5EF4-FFF2-40B4-BE49-F238E27FC236}">
                <a16:creationId xmlns:a16="http://schemas.microsoft.com/office/drawing/2014/main" id="{8901BB87-E8FB-214B-5C46-5C8B5D67101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critical distinction: AF3 is really two steps. The data pipeline prepares alignments and inputs, CPU-bound, database-heavy, high disk, longer runtime. The inference pipeline does the structural prediction, GPU-bound, no databases, shorter. Note the asterisks: CHTC keeps a local copy of the databases, and runtimes depend on input size and alignment depth.</a:t>
            </a:r>
          </a:p>
        </p:txBody>
      </p:sp>
    </p:spTree>
    <p:extLst>
      <p:ext uri="{BB962C8B-B14F-4D97-AF65-F5344CB8AC3E}">
        <p14:creationId xmlns:p14="http://schemas.microsoft.com/office/powerpoint/2010/main" val="23384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0D0E7A1C-DC8E-8407-3C62-EB05EECB2A53}"/>
            </a:ext>
          </a:extLst>
        </p:cNvPr>
        <p:cNvGrpSpPr/>
        <p:nvPr/>
      </p:nvGrpSpPr>
      <p:grpSpPr>
        <a:xfrm>
          <a:off x="0" y="0"/>
          <a:ext cx="0" cy="0"/>
          <a:chOff x="0" y="0"/>
          <a:chExt cx="0" cy="0"/>
        </a:xfrm>
      </p:grpSpPr>
      <p:sp>
        <p:nvSpPr>
          <p:cNvPr id="131" name="Google Shape;131;g3e75913f785_0_5:notes">
            <a:extLst>
              <a:ext uri="{FF2B5EF4-FFF2-40B4-BE49-F238E27FC236}">
                <a16:creationId xmlns:a16="http://schemas.microsoft.com/office/drawing/2014/main" id="{3FDF00A2-88FD-435B-A733-F2D4861F28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e75913f785_0_5:notes">
            <a:extLst>
              <a:ext uri="{FF2B5EF4-FFF2-40B4-BE49-F238E27FC236}">
                <a16:creationId xmlns:a16="http://schemas.microsoft.com/office/drawing/2014/main" id="{010A4A62-89A0-25D6-2D02-6709EA5A71A5}"/>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The call begins. AF3 arrives at CHTC and OSPool. The first question was simple, can researchers run it here? But the deeper question quickly became: could we actually support it? That gap between 'can run' and 'can support' is the tension that drives the rest of the talk.</a:t>
            </a:r>
          </a:p>
        </p:txBody>
      </p:sp>
    </p:spTree>
    <p:extLst>
      <p:ext uri="{BB962C8B-B14F-4D97-AF65-F5344CB8AC3E}">
        <p14:creationId xmlns:p14="http://schemas.microsoft.com/office/powerpoint/2010/main" val="326004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e75913f78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e75913f785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a:t>Describe the implementation we inherited, a repo from a fellow UW-Madison researcher. It worked, but only by shipping the entire 750 GB database to every job, batching alignments together for long runtimes, and requiring a huge per-job disk allocation. That meant it ran on CHTC only, not realistic on the OSPool.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F7F7F"/>
              </a:buClr>
              <a:buSzPts val="2400"/>
              <a:buNone/>
              <a:defRPr sz="2400" b="0" i="0">
                <a:solidFill>
                  <a:srgbClr val="7F7F7F"/>
                </a:solidFill>
                <a:latin typeface="Helvetica Neue Light"/>
                <a:ea typeface="Helvetica Neue Light"/>
                <a:cs typeface="Helvetica Neue Light"/>
                <a:sym typeface="Helvetica Neue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a:spcBef>
                <a:spcPts val="1000"/>
              </a:spcBef>
              <a:spcAft>
                <a:spcPts val="0"/>
              </a:spcAft>
              <a:buSzPts val="2800"/>
              <a:buChar char="•"/>
              <a:defRPr/>
            </a:lvl1pPr>
            <a:lvl2pPr marL="914400" lvl="1" indent="-381000">
              <a:spcBef>
                <a:spcPts val="500"/>
              </a:spcBef>
              <a:spcAft>
                <a:spcPts val="0"/>
              </a:spcAft>
              <a:buSzPts val="2400"/>
              <a:buChar char="•"/>
              <a:defRPr/>
            </a:lvl2pPr>
            <a:lvl3pPr marL="1371600" lvl="2" indent="-355600">
              <a:spcBef>
                <a:spcPts val="500"/>
              </a:spcBef>
              <a:spcAft>
                <a:spcPts val="0"/>
              </a:spcAft>
              <a:buSzPts val="2000"/>
              <a:buChar char="•"/>
              <a:defRPr/>
            </a:lvl3pPr>
            <a:lvl4pPr marL="1828800" lvl="3" indent="-342900">
              <a:spcBef>
                <a:spcPts val="500"/>
              </a:spcBef>
              <a:spcAft>
                <a:spcPts val="0"/>
              </a:spcAft>
              <a:buSzPts val="1800"/>
              <a:buChar char="•"/>
              <a:defRPr/>
            </a:lvl4pPr>
            <a:lvl5pPr marL="2286000" lvl="4" indent="-342900">
              <a:spcBef>
                <a:spcPts val="500"/>
              </a:spcBef>
              <a:spcAft>
                <a:spcPts val="0"/>
              </a:spcAft>
              <a:buSzPts val="1800"/>
              <a:buChar char="•"/>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87" name="Google Shape;87;p1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800"/>
              <a:buFont typeface="Helvetica Neue"/>
              <a:buNone/>
              <a:defRPr sz="48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21.sv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b="1" dirty="0"/>
              <a:t>From AlphaFold3 </a:t>
            </a:r>
            <a:br>
              <a:rPr lang="en-US" b="1" dirty="0"/>
            </a:br>
            <a:r>
              <a:rPr lang="en-US" b="1" dirty="0"/>
              <a:t>to AI Facilitation</a:t>
            </a:r>
            <a:endParaRPr sz="4900" dirty="0"/>
          </a:p>
        </p:txBody>
      </p:sp>
      <p:sp>
        <p:nvSpPr>
          <p:cNvPr id="93" name="Google Shape;93;p14"/>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sz="2400">
                <a:solidFill>
                  <a:schemeClr val="dk1"/>
                </a:solidFill>
                <a:latin typeface="Helvetica Neue"/>
              </a:rPr>
              <a:t>A translational computer science journey</a:t>
            </a:r>
          </a:p>
        </p:txBody>
      </p:sp>
      <p:sp>
        <p:nvSpPr>
          <p:cNvPr id="2" name="Slide Number Placeholder 1">
            <a:extLst>
              <a:ext uri="{FF2B5EF4-FFF2-40B4-BE49-F238E27FC236}">
                <a16:creationId xmlns:a16="http://schemas.microsoft.com/office/drawing/2014/main" id="{DE4F216E-AD26-0788-4335-99D16831E1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3373800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a:t>The call to adventure: a researcher’s large complex</a:t>
            </a:r>
          </a:p>
        </p:txBody>
      </p:sp>
      <p:pic>
        <p:nvPicPr>
          <p:cNvPr id="142" name="Google Shape;142;p20"/>
          <p:cNvPicPr preferRelativeResize="0"/>
          <p:nvPr/>
        </p:nvPicPr>
        <p:blipFill rotWithShape="1">
          <a:blip r:embed="rId3">
            <a:alphaModFix/>
          </a:blip>
          <a:srcRect t="7940" b="7949"/>
          <a:stretch/>
        </p:blipFill>
        <p:spPr>
          <a:xfrm>
            <a:off x="8629320" y="1517425"/>
            <a:ext cx="1693826" cy="2137070"/>
          </a:xfrm>
          <a:prstGeom prst="rect">
            <a:avLst/>
          </a:prstGeom>
          <a:noFill/>
          <a:ln>
            <a:noFill/>
          </a:ln>
        </p:spPr>
      </p:pic>
      <p:sp>
        <p:nvSpPr>
          <p:cNvPr id="143" name="Google Shape;143;p20"/>
          <p:cNvSpPr/>
          <p:nvPr/>
        </p:nvSpPr>
        <p:spPr>
          <a:xfrm>
            <a:off x="1248950" y="1652875"/>
            <a:ext cx="5410800" cy="4227600"/>
          </a:xfrm>
          <a:prstGeom prst="wedgeEllipseCallout">
            <a:avLst>
              <a:gd name="adj1" fmla="val 84146"/>
              <a:gd name="adj2" fmla="val -21703"/>
            </a:avLst>
          </a:prstGeom>
          <a:solidFill>
            <a:srgbClr val="FFFFFF"/>
          </a:solidFill>
          <a:ln w="29600" cap="flat" cmpd="sng">
            <a:solidFill>
              <a:srgbClr val="202729"/>
            </a:solidFill>
            <a:prstDash val="solid"/>
            <a:round/>
            <a:headEnd type="none" w="sm" len="sm"/>
            <a:tailEnd type="none" w="sm" len="sm"/>
          </a:ln>
        </p:spPr>
        <p:txBody>
          <a:bodyPr spcFirstLastPara="1" wrap="square" lIns="106525" tIns="106525" rIns="106525" bIns="106525" anchor="ctr" anchorCtr="0">
            <a:noAutofit/>
          </a:bodyPr>
          <a:lstStyle/>
          <a:p>
            <a:pPr marL="0" marR="0" lvl="0" indent="0" algn="ctr" rtl="0">
              <a:lnSpc>
                <a:spcPct val="95000"/>
              </a:lnSpc>
              <a:spcBef>
                <a:spcPts val="0"/>
              </a:spcBef>
              <a:spcAft>
                <a:spcPts val="0"/>
              </a:spcAft>
              <a:buClr>
                <a:srgbClr val="202729"/>
              </a:buClr>
              <a:buSzPts val="2447"/>
              <a:buFont typeface="Arial"/>
              <a:buNone/>
            </a:pPr>
            <a:r>
              <a:rPr lang="en-US" sz="2425" dirty="0">
                <a:solidFill>
                  <a:srgbClr val="202729"/>
                </a:solidFill>
              </a:rPr>
              <a:t>We have a very large </a:t>
            </a:r>
            <a:r>
              <a:rPr lang="en-US" sz="2425" b="1" dirty="0">
                <a:solidFill>
                  <a:srgbClr val="202729"/>
                </a:solidFill>
              </a:rPr>
              <a:t>multi-chained protein structure</a:t>
            </a:r>
            <a:r>
              <a:rPr lang="en-US" sz="2425" dirty="0">
                <a:solidFill>
                  <a:srgbClr val="202729"/>
                </a:solidFill>
              </a:rPr>
              <a:t> I want to predict using AlphaFold3. Each chain is </a:t>
            </a:r>
            <a:r>
              <a:rPr lang="en-US" sz="2425" b="1" dirty="0">
                <a:solidFill>
                  <a:srgbClr val="202729"/>
                </a:solidFill>
              </a:rPr>
              <a:t>~998 aa</a:t>
            </a:r>
            <a:r>
              <a:rPr lang="en-US" sz="2425" dirty="0">
                <a:solidFill>
                  <a:srgbClr val="202729"/>
                </a:solidFill>
              </a:rPr>
              <a:t> and we want to predict the </a:t>
            </a:r>
            <a:r>
              <a:rPr lang="en-US" sz="2425" b="1" dirty="0">
                <a:solidFill>
                  <a:srgbClr val="202729"/>
                </a:solidFill>
              </a:rPr>
              <a:t>11-, 12-, and 24-mer</a:t>
            </a:r>
            <a:r>
              <a:rPr lang="en-US" sz="2425" dirty="0">
                <a:solidFill>
                  <a:srgbClr val="202729"/>
                </a:solidFill>
              </a:rPr>
              <a:t> of the structure.</a:t>
            </a:r>
            <a:endParaRPr sz="2431" dirty="0"/>
          </a:p>
        </p:txBody>
      </p:sp>
      <p:pic>
        <p:nvPicPr>
          <p:cNvPr id="144" name="Google Shape;144;p20"/>
          <p:cNvPicPr preferRelativeResize="0"/>
          <p:nvPr/>
        </p:nvPicPr>
        <p:blipFill rotWithShape="1">
          <a:blip r:embed="rId4">
            <a:alphaModFix/>
          </a:blip>
          <a:srcRect l="13170" r="13170"/>
          <a:stretch/>
        </p:blipFill>
        <p:spPr>
          <a:xfrm>
            <a:off x="8629320" y="3811494"/>
            <a:ext cx="1693830" cy="2299531"/>
          </a:xfrm>
          <a:prstGeom prst="rect">
            <a:avLst/>
          </a:prstGeom>
          <a:noFill/>
          <a:ln>
            <a:noFill/>
          </a:ln>
        </p:spPr>
      </p:pic>
      <p:sp>
        <p:nvSpPr>
          <p:cNvPr id="2" name="Slide Number Placeholder 1">
            <a:extLst>
              <a:ext uri="{FF2B5EF4-FFF2-40B4-BE49-F238E27FC236}">
                <a16:creationId xmlns:a16="http://schemas.microsoft.com/office/drawing/2014/main" id="{7890A1E2-BF5D-D1AD-B035-F1574F8D26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3" name="TextBox 2">
            <a:extLst>
              <a:ext uri="{FF2B5EF4-FFF2-40B4-BE49-F238E27FC236}">
                <a16:creationId xmlns:a16="http://schemas.microsoft.com/office/drawing/2014/main" id="{9D554F2B-92B9-6CCE-7405-D93AA47434E9}"/>
              </a:ext>
            </a:extLst>
          </p:cNvPr>
          <p:cNvSpPr txBox="1"/>
          <p:nvPr/>
        </p:nvSpPr>
        <p:spPr>
          <a:xfrm rot="5400000">
            <a:off x="9275426" y="2468092"/>
            <a:ext cx="2403222" cy="307777"/>
          </a:xfrm>
          <a:prstGeom prst="rect">
            <a:avLst/>
          </a:prstGeom>
          <a:noFill/>
        </p:spPr>
        <p:txBody>
          <a:bodyPr wrap="none" rtlCol="0">
            <a:spAutoFit/>
          </a:bodyPr>
          <a:lstStyle/>
          <a:p>
            <a:r>
              <a:rPr lang="en-US" dirty="0"/>
              <a:t>Raison Dsouza – Morgridge</a:t>
            </a:r>
          </a:p>
        </p:txBody>
      </p:sp>
    </p:spTree>
    <p:extLst>
      <p:ext uri="{BB962C8B-B14F-4D97-AF65-F5344CB8AC3E}">
        <p14:creationId xmlns:p14="http://schemas.microsoft.com/office/powerpoint/2010/main" val="4249647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643690AF-65CA-BD4B-2876-769C26B99A15}"/>
            </a:ext>
          </a:extLst>
        </p:cNvPr>
        <p:cNvGrpSpPr/>
        <p:nvPr/>
      </p:nvGrpSpPr>
      <p:grpSpPr>
        <a:xfrm>
          <a:off x="0" y="0"/>
          <a:ext cx="0" cy="0"/>
          <a:chOff x="0" y="0"/>
          <a:chExt cx="0" cy="0"/>
        </a:xfrm>
      </p:grpSpPr>
      <p:sp>
        <p:nvSpPr>
          <p:cNvPr id="140" name="Google Shape;140;p20">
            <a:extLst>
              <a:ext uri="{FF2B5EF4-FFF2-40B4-BE49-F238E27FC236}">
                <a16:creationId xmlns:a16="http://schemas.microsoft.com/office/drawing/2014/main" id="{0D525A97-5DC7-4185-D7AC-4C5CC50F6E75}"/>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a:t>The call to adventure: a researcher’s large complex</a:t>
            </a:r>
          </a:p>
        </p:txBody>
      </p:sp>
      <p:pic>
        <p:nvPicPr>
          <p:cNvPr id="142" name="Google Shape;142;p20">
            <a:extLst>
              <a:ext uri="{FF2B5EF4-FFF2-40B4-BE49-F238E27FC236}">
                <a16:creationId xmlns:a16="http://schemas.microsoft.com/office/drawing/2014/main" id="{A10F9ACF-9AFA-1BA8-D296-D0347E05558C}"/>
              </a:ext>
            </a:extLst>
          </p:cNvPr>
          <p:cNvPicPr preferRelativeResize="0"/>
          <p:nvPr/>
        </p:nvPicPr>
        <p:blipFill rotWithShape="1">
          <a:blip r:embed="rId3">
            <a:alphaModFix/>
          </a:blip>
          <a:srcRect t="7940" b="7949"/>
          <a:stretch/>
        </p:blipFill>
        <p:spPr>
          <a:xfrm>
            <a:off x="8629320" y="1517425"/>
            <a:ext cx="1693826" cy="2137070"/>
          </a:xfrm>
          <a:prstGeom prst="rect">
            <a:avLst/>
          </a:prstGeom>
          <a:noFill/>
          <a:ln>
            <a:noFill/>
          </a:ln>
        </p:spPr>
      </p:pic>
      <p:sp>
        <p:nvSpPr>
          <p:cNvPr id="143" name="Google Shape;143;p20">
            <a:extLst>
              <a:ext uri="{FF2B5EF4-FFF2-40B4-BE49-F238E27FC236}">
                <a16:creationId xmlns:a16="http://schemas.microsoft.com/office/drawing/2014/main" id="{81BB87FF-977C-753D-3E6D-6A59D3D5AA9E}"/>
              </a:ext>
            </a:extLst>
          </p:cNvPr>
          <p:cNvSpPr/>
          <p:nvPr/>
        </p:nvSpPr>
        <p:spPr>
          <a:xfrm>
            <a:off x="1248950" y="1652875"/>
            <a:ext cx="5410800" cy="4227600"/>
          </a:xfrm>
          <a:prstGeom prst="wedgeEllipseCallout">
            <a:avLst>
              <a:gd name="adj1" fmla="val 83890"/>
              <a:gd name="adj2" fmla="val 23522"/>
            </a:avLst>
          </a:prstGeom>
          <a:solidFill>
            <a:srgbClr val="FFFFFF"/>
          </a:solidFill>
          <a:ln w="29600" cap="flat" cmpd="sng">
            <a:solidFill>
              <a:srgbClr val="202729"/>
            </a:solidFill>
            <a:prstDash val="solid"/>
            <a:round/>
            <a:headEnd type="none" w="sm" len="sm"/>
            <a:tailEnd type="none" w="sm" len="sm"/>
          </a:ln>
        </p:spPr>
        <p:txBody>
          <a:bodyPr spcFirstLastPara="1" wrap="square" lIns="106525" tIns="106525" rIns="106525" bIns="106525" anchor="ctr" anchorCtr="0">
            <a:noAutofit/>
          </a:bodyPr>
          <a:lstStyle/>
          <a:p>
            <a:pPr marL="0" marR="0" lvl="0" indent="0" algn="ctr" rtl="0">
              <a:lnSpc>
                <a:spcPct val="95000"/>
              </a:lnSpc>
              <a:spcBef>
                <a:spcPts val="0"/>
              </a:spcBef>
              <a:spcAft>
                <a:spcPts val="0"/>
              </a:spcAft>
              <a:buClr>
                <a:srgbClr val="202729"/>
              </a:buClr>
              <a:buSzPts val="2447"/>
              <a:buFont typeface="Arial"/>
              <a:buNone/>
            </a:pPr>
            <a:r>
              <a:rPr lang="en-US" sz="2425" dirty="0">
                <a:solidFill>
                  <a:srgbClr val="202729"/>
                </a:solidFill>
              </a:rPr>
              <a:t>OOOF… Those are </a:t>
            </a:r>
            <a:r>
              <a:rPr lang="en-US" sz="2425" b="1" dirty="0">
                <a:solidFill>
                  <a:srgbClr val="202729"/>
                </a:solidFill>
              </a:rPr>
              <a:t>pretty big complexes</a:t>
            </a:r>
            <a:r>
              <a:rPr lang="en-US" sz="2425" dirty="0">
                <a:solidFill>
                  <a:srgbClr val="202729"/>
                </a:solidFill>
              </a:rPr>
              <a:t>. Let’s see what we can do!</a:t>
            </a:r>
            <a:endParaRPr sz="2431" dirty="0"/>
          </a:p>
        </p:txBody>
      </p:sp>
      <p:pic>
        <p:nvPicPr>
          <p:cNvPr id="144" name="Google Shape;144;p20">
            <a:extLst>
              <a:ext uri="{FF2B5EF4-FFF2-40B4-BE49-F238E27FC236}">
                <a16:creationId xmlns:a16="http://schemas.microsoft.com/office/drawing/2014/main" id="{329551FD-414B-C7BB-CE5D-302B2A8D5576}"/>
              </a:ext>
            </a:extLst>
          </p:cNvPr>
          <p:cNvPicPr preferRelativeResize="0"/>
          <p:nvPr/>
        </p:nvPicPr>
        <p:blipFill rotWithShape="1">
          <a:blip r:embed="rId4">
            <a:alphaModFix/>
          </a:blip>
          <a:srcRect l="13170" r="13170"/>
          <a:stretch/>
        </p:blipFill>
        <p:spPr>
          <a:xfrm>
            <a:off x="8629320" y="3811494"/>
            <a:ext cx="1693830" cy="2299531"/>
          </a:xfrm>
          <a:prstGeom prst="rect">
            <a:avLst/>
          </a:prstGeom>
          <a:noFill/>
          <a:ln>
            <a:noFill/>
          </a:ln>
        </p:spPr>
      </p:pic>
      <p:sp>
        <p:nvSpPr>
          <p:cNvPr id="2" name="Slide Number Placeholder 1">
            <a:extLst>
              <a:ext uri="{FF2B5EF4-FFF2-40B4-BE49-F238E27FC236}">
                <a16:creationId xmlns:a16="http://schemas.microsoft.com/office/drawing/2014/main" id="{CD0B0C5A-9509-4445-AC8C-470B738A87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3" name="TextBox 2">
            <a:extLst>
              <a:ext uri="{FF2B5EF4-FFF2-40B4-BE49-F238E27FC236}">
                <a16:creationId xmlns:a16="http://schemas.microsoft.com/office/drawing/2014/main" id="{91DF0372-BF12-09EE-0405-B7687006A83C}"/>
              </a:ext>
            </a:extLst>
          </p:cNvPr>
          <p:cNvSpPr txBox="1"/>
          <p:nvPr/>
        </p:nvSpPr>
        <p:spPr>
          <a:xfrm rot="5400000">
            <a:off x="9275426" y="2468092"/>
            <a:ext cx="2403222" cy="307777"/>
          </a:xfrm>
          <a:prstGeom prst="rect">
            <a:avLst/>
          </a:prstGeom>
          <a:noFill/>
        </p:spPr>
        <p:txBody>
          <a:bodyPr wrap="none" rtlCol="0">
            <a:spAutoFit/>
          </a:bodyPr>
          <a:lstStyle/>
          <a:p>
            <a:r>
              <a:rPr lang="en-US" dirty="0"/>
              <a:t>Raison Dsouza – Morgridge</a:t>
            </a:r>
          </a:p>
        </p:txBody>
      </p:sp>
    </p:spTree>
    <p:extLst>
      <p:ext uri="{BB962C8B-B14F-4D97-AF65-F5344CB8AC3E}">
        <p14:creationId xmlns:p14="http://schemas.microsoft.com/office/powerpoint/2010/main" val="3695537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The limits of our scope of support</a:t>
            </a:r>
            <a:br>
              <a:rPr lang="en-US" b="1" dirty="0"/>
            </a:br>
            <a:r>
              <a:rPr lang="en-US" b="1" dirty="0"/>
              <a:t>become visible</a:t>
            </a:r>
          </a:p>
        </p:txBody>
      </p:sp>
      <p:sp>
        <p:nvSpPr>
          <p:cNvPr id="2" name="LeadLine">
            <a:extLst>
              <a:ext uri="{FF2B5EF4-FFF2-40B4-BE49-F238E27FC236}">
                <a16:creationId xmlns:a16="http://schemas.microsoft.com/office/drawing/2014/main" id="{3230332F-21D3-9642-934F-CB0D64E915F4}"/>
              </a:ext>
            </a:extLst>
          </p:cNvPr>
          <p:cNvSpPr txBox="1"/>
          <p:nvPr/>
        </p:nvSpPr>
        <p:spPr>
          <a:xfrm>
            <a:off x="419100" y="1524000"/>
            <a:ext cx="11357200" cy="369332"/>
          </a:xfrm>
          <a:prstGeom prst="rect">
            <a:avLst/>
          </a:prstGeom>
          <a:noFill/>
        </p:spPr>
        <p:txBody>
          <a:bodyPr vertOverflow="overflow" vert="horz" wrap="square" rtlCol="0" anchor="t">
            <a:spAutoFit/>
          </a:bodyPr>
          <a:lstStyle/>
          <a:p>
            <a:pPr algn="l"/>
            <a:r>
              <a:rPr lang="en-US" sz="1800" dirty="0">
                <a:solidFill>
                  <a:srgbClr val="1A1A1A"/>
                </a:solidFill>
                <a:latin typeface="Helvetica Neue"/>
                <a:ea typeface="Helvetica Neue"/>
                <a:cs typeface="Helvetica Neue"/>
              </a:rPr>
              <a:t>These structures pushed past our scope of knowledge — and exposed where support ran out.</a:t>
            </a:r>
          </a:p>
        </p:txBody>
      </p:sp>
      <p:sp>
        <p:nvSpPr>
          <p:cNvPr id="3" name="Rectangle 2">
            <a:extLst>
              <a:ext uri="{FF2B5EF4-FFF2-40B4-BE49-F238E27FC236}">
                <a16:creationId xmlns:a16="http://schemas.microsoft.com/office/drawing/2014/main" id="{3476D6D8-5807-654F-916E-885B0E3CC4F3}"/>
              </a:ext>
            </a:extLst>
          </p:cNvPr>
          <p:cNvSpPr/>
          <p:nvPr/>
        </p:nvSpPr>
        <p:spPr>
          <a:xfrm>
            <a:off x="2032000" y="2349500"/>
            <a:ext cx="3810000" cy="889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Rectangle 3">
            <a:extLst>
              <a:ext uri="{FF2B5EF4-FFF2-40B4-BE49-F238E27FC236}">
                <a16:creationId xmlns:a16="http://schemas.microsoft.com/office/drawing/2014/main" id="{D5080DFA-4D2D-A648-A1DC-7B560132EB95}"/>
              </a:ext>
            </a:extLst>
          </p:cNvPr>
          <p:cNvSpPr/>
          <p:nvPr/>
        </p:nvSpPr>
        <p:spPr>
          <a:xfrm>
            <a:off x="2032000" y="2438400"/>
            <a:ext cx="3810000" cy="1435100"/>
          </a:xfrm>
          <a:prstGeom prst="rect">
            <a:avLst/>
          </a:prstGeom>
          <a:solidFill>
            <a:srgbClr val="F7F8FA"/>
          </a:solidFill>
          <a:ln w="9525" cap="flat" cmpd="sng" algn="ctr">
            <a:solidFill>
              <a:srgbClr val="E2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TextBox 4">
            <a:extLst>
              <a:ext uri="{FF2B5EF4-FFF2-40B4-BE49-F238E27FC236}">
                <a16:creationId xmlns:a16="http://schemas.microsoft.com/office/drawing/2014/main" id="{F50FFA2F-64F2-DA4B-A4F2-42252E46F2DA}"/>
              </a:ext>
            </a:extLst>
          </p:cNvPr>
          <p:cNvSpPr txBox="1"/>
          <p:nvPr/>
        </p:nvSpPr>
        <p:spPr>
          <a:xfrm>
            <a:off x="2209800" y="2552700"/>
            <a:ext cx="3454400" cy="355600"/>
          </a:xfrm>
          <a:prstGeom prst="rect">
            <a:avLst/>
          </a:prstGeom>
          <a:noFill/>
        </p:spPr>
        <p:txBody>
          <a:bodyPr vertOverflow="overflow" vert="horz" wrap="square" rtlCol="0" anchor="t">
            <a:spAutoFit/>
          </a:bodyPr>
          <a:lstStyle/>
          <a:p>
            <a:pPr algn="l"/>
            <a:r>
              <a:rPr lang="en-US" sz="1800" b="1">
                <a:solidFill>
                  <a:srgbClr val="1A1A1A"/>
                </a:solidFill>
                <a:latin typeface="Helvetica Neue"/>
                <a:ea typeface="Helvetica Neue"/>
                <a:cs typeface="Helvetica Neue"/>
              </a:rPr>
              <a:t>GPU memory</a:t>
            </a:r>
          </a:p>
        </p:txBody>
      </p:sp>
      <p:sp>
        <p:nvSpPr>
          <p:cNvPr id="6" name="TextBox 5">
            <a:extLst>
              <a:ext uri="{FF2B5EF4-FFF2-40B4-BE49-F238E27FC236}">
                <a16:creationId xmlns:a16="http://schemas.microsoft.com/office/drawing/2014/main" id="{C12C96CB-CF59-5744-9E74-F3172AE1CFEC}"/>
              </a:ext>
            </a:extLst>
          </p:cNvPr>
          <p:cNvSpPr txBox="1"/>
          <p:nvPr/>
        </p:nvSpPr>
        <p:spPr>
          <a:xfrm>
            <a:off x="2209800" y="2959100"/>
            <a:ext cx="3454400" cy="523220"/>
          </a:xfrm>
          <a:prstGeom prst="rect">
            <a:avLst/>
          </a:prstGeom>
          <a:noFill/>
        </p:spPr>
        <p:txBody>
          <a:bodyPr vertOverflow="overflow" vert="horz" wrap="square" rtlCol="0" anchor="t">
            <a:spAutoFit/>
          </a:bodyPr>
          <a:lstStyle/>
          <a:p>
            <a:pPr algn="l"/>
            <a:r>
              <a:rPr lang="en-US" dirty="0">
                <a:solidFill>
                  <a:srgbClr val="404040"/>
                </a:solidFill>
                <a:latin typeface="Helvetica Neue"/>
                <a:ea typeface="Helvetica Neue"/>
                <a:cs typeface="Helvetica Neue"/>
              </a:rPr>
              <a:t>Large complexes exceeded single-GPU memory (&gt;140 GB of </a:t>
            </a:r>
            <a:r>
              <a:rPr lang="en-US" dirty="0" err="1">
                <a:solidFill>
                  <a:srgbClr val="404040"/>
                </a:solidFill>
                <a:latin typeface="Helvetica Neue"/>
                <a:ea typeface="Helvetica Neue"/>
                <a:cs typeface="Helvetica Neue"/>
              </a:rPr>
              <a:t>vRAM</a:t>
            </a:r>
            <a:r>
              <a:rPr lang="en-US" dirty="0">
                <a:solidFill>
                  <a:srgbClr val="404040"/>
                </a:solidFill>
                <a:latin typeface="Helvetica Neue"/>
                <a:ea typeface="Helvetica Neue"/>
                <a:cs typeface="Helvetica Neue"/>
              </a:rPr>
              <a:t>)</a:t>
            </a:r>
          </a:p>
        </p:txBody>
      </p:sp>
      <p:sp>
        <p:nvSpPr>
          <p:cNvPr id="7" name="Rectangle 6">
            <a:extLst>
              <a:ext uri="{FF2B5EF4-FFF2-40B4-BE49-F238E27FC236}">
                <a16:creationId xmlns:a16="http://schemas.microsoft.com/office/drawing/2014/main" id="{C1C58FE0-A03A-4D41-95A1-0F42188B3A51}"/>
              </a:ext>
            </a:extLst>
          </p:cNvPr>
          <p:cNvSpPr/>
          <p:nvPr/>
        </p:nvSpPr>
        <p:spPr>
          <a:xfrm>
            <a:off x="6096000" y="2349500"/>
            <a:ext cx="3810000" cy="889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ectangle 7">
            <a:extLst>
              <a:ext uri="{FF2B5EF4-FFF2-40B4-BE49-F238E27FC236}">
                <a16:creationId xmlns:a16="http://schemas.microsoft.com/office/drawing/2014/main" id="{B562A159-2520-9943-82C7-EC5A14BE1501}"/>
              </a:ext>
            </a:extLst>
          </p:cNvPr>
          <p:cNvSpPr/>
          <p:nvPr/>
        </p:nvSpPr>
        <p:spPr>
          <a:xfrm>
            <a:off x="6096000" y="2438400"/>
            <a:ext cx="3810000" cy="1435100"/>
          </a:xfrm>
          <a:prstGeom prst="rect">
            <a:avLst/>
          </a:prstGeom>
          <a:solidFill>
            <a:srgbClr val="F7F8FA"/>
          </a:solidFill>
          <a:ln w="9525" cap="flat" cmpd="sng" algn="ctr">
            <a:solidFill>
              <a:srgbClr val="E2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TextBox 8">
            <a:extLst>
              <a:ext uri="{FF2B5EF4-FFF2-40B4-BE49-F238E27FC236}">
                <a16:creationId xmlns:a16="http://schemas.microsoft.com/office/drawing/2014/main" id="{857ED49C-8D6A-9444-8C8C-7F49C94A02E7}"/>
              </a:ext>
            </a:extLst>
          </p:cNvPr>
          <p:cNvSpPr txBox="1"/>
          <p:nvPr/>
        </p:nvSpPr>
        <p:spPr>
          <a:xfrm>
            <a:off x="6273800" y="2552700"/>
            <a:ext cx="3454400" cy="355600"/>
          </a:xfrm>
          <a:prstGeom prst="rect">
            <a:avLst/>
          </a:prstGeom>
          <a:noFill/>
        </p:spPr>
        <p:txBody>
          <a:bodyPr vertOverflow="overflow" vert="horz" wrap="square" rtlCol="0" anchor="t">
            <a:spAutoFit/>
          </a:bodyPr>
          <a:lstStyle/>
          <a:p>
            <a:pPr algn="l"/>
            <a:r>
              <a:rPr lang="en-US" sz="1800" b="1">
                <a:solidFill>
                  <a:srgbClr val="1A1A1A"/>
                </a:solidFill>
                <a:latin typeface="Helvetica Neue"/>
                <a:ea typeface="Helvetica Neue"/>
                <a:cs typeface="Helvetica Neue"/>
              </a:rPr>
              <a:t>Runtime</a:t>
            </a:r>
          </a:p>
        </p:txBody>
      </p:sp>
      <p:sp>
        <p:nvSpPr>
          <p:cNvPr id="10" name="TextBox 9">
            <a:extLst>
              <a:ext uri="{FF2B5EF4-FFF2-40B4-BE49-F238E27FC236}">
                <a16:creationId xmlns:a16="http://schemas.microsoft.com/office/drawing/2014/main" id="{8D643573-F187-B44C-8628-6463FBC85D21}"/>
              </a:ext>
            </a:extLst>
          </p:cNvPr>
          <p:cNvSpPr txBox="1"/>
          <p:nvPr/>
        </p:nvSpPr>
        <p:spPr>
          <a:xfrm>
            <a:off x="6273800" y="2959100"/>
            <a:ext cx="3454400" cy="787400"/>
          </a:xfrm>
          <a:prstGeom prst="rect">
            <a:avLst/>
          </a:prstGeom>
          <a:noFill/>
        </p:spPr>
        <p:txBody>
          <a:bodyPr vertOverflow="overflow" vert="horz" wrap="square" rtlCol="0" anchor="t">
            <a:spAutoFit/>
          </a:bodyPr>
          <a:lstStyle/>
          <a:p>
            <a:pPr algn="l"/>
            <a:r>
              <a:rPr lang="en-US" dirty="0">
                <a:solidFill>
                  <a:srgbClr val="404040"/>
                </a:solidFill>
                <a:latin typeface="Helvetica Neue"/>
                <a:ea typeface="Helvetica Neue"/>
                <a:cs typeface="Helvetica Neue"/>
              </a:rPr>
              <a:t>Jobs ran long and unpredictably</a:t>
            </a:r>
          </a:p>
        </p:txBody>
      </p:sp>
      <p:sp>
        <p:nvSpPr>
          <p:cNvPr id="11" name="Rectangle 10">
            <a:extLst>
              <a:ext uri="{FF2B5EF4-FFF2-40B4-BE49-F238E27FC236}">
                <a16:creationId xmlns:a16="http://schemas.microsoft.com/office/drawing/2014/main" id="{C18375BE-EB18-D049-A35F-B190C2679D57}"/>
              </a:ext>
            </a:extLst>
          </p:cNvPr>
          <p:cNvSpPr/>
          <p:nvPr/>
        </p:nvSpPr>
        <p:spPr>
          <a:xfrm>
            <a:off x="2032000" y="4102100"/>
            <a:ext cx="3810000" cy="889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Rectangle 11">
            <a:extLst>
              <a:ext uri="{FF2B5EF4-FFF2-40B4-BE49-F238E27FC236}">
                <a16:creationId xmlns:a16="http://schemas.microsoft.com/office/drawing/2014/main" id="{DA7D5148-6772-7841-98B1-E60A7B76D605}"/>
              </a:ext>
            </a:extLst>
          </p:cNvPr>
          <p:cNvSpPr/>
          <p:nvPr/>
        </p:nvSpPr>
        <p:spPr>
          <a:xfrm>
            <a:off x="2032000" y="4191000"/>
            <a:ext cx="3810000" cy="1435100"/>
          </a:xfrm>
          <a:prstGeom prst="rect">
            <a:avLst/>
          </a:prstGeom>
          <a:solidFill>
            <a:srgbClr val="F7F8FA"/>
          </a:solidFill>
          <a:ln w="9525" cap="flat" cmpd="sng" algn="ctr">
            <a:solidFill>
              <a:srgbClr val="E2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3" name="TextBox 12">
            <a:extLst>
              <a:ext uri="{FF2B5EF4-FFF2-40B4-BE49-F238E27FC236}">
                <a16:creationId xmlns:a16="http://schemas.microsoft.com/office/drawing/2014/main" id="{E059CA74-E135-D345-B093-6547BF81C186}"/>
              </a:ext>
            </a:extLst>
          </p:cNvPr>
          <p:cNvSpPr txBox="1"/>
          <p:nvPr/>
        </p:nvSpPr>
        <p:spPr>
          <a:xfrm>
            <a:off x="2209800" y="4305300"/>
            <a:ext cx="3454400" cy="355600"/>
          </a:xfrm>
          <a:prstGeom prst="rect">
            <a:avLst/>
          </a:prstGeom>
          <a:noFill/>
        </p:spPr>
        <p:txBody>
          <a:bodyPr vertOverflow="overflow" vert="horz" wrap="square" rtlCol="0" anchor="t">
            <a:spAutoFit/>
          </a:bodyPr>
          <a:lstStyle/>
          <a:p>
            <a:pPr algn="l"/>
            <a:r>
              <a:rPr lang="en-US" sz="1800" b="1">
                <a:solidFill>
                  <a:srgbClr val="1A1A1A"/>
                </a:solidFill>
                <a:latin typeface="Helvetica Neue"/>
                <a:ea typeface="Helvetica Neue"/>
                <a:cs typeface="Helvetica Neue"/>
              </a:rPr>
              <a:t>Job shape</a:t>
            </a:r>
          </a:p>
        </p:txBody>
      </p:sp>
      <p:sp>
        <p:nvSpPr>
          <p:cNvPr id="14" name="TextBox 13">
            <a:extLst>
              <a:ext uri="{FF2B5EF4-FFF2-40B4-BE49-F238E27FC236}">
                <a16:creationId xmlns:a16="http://schemas.microsoft.com/office/drawing/2014/main" id="{D1DC349B-C1F8-E647-BB87-8A960013D9D6}"/>
              </a:ext>
            </a:extLst>
          </p:cNvPr>
          <p:cNvSpPr txBox="1"/>
          <p:nvPr/>
        </p:nvSpPr>
        <p:spPr>
          <a:xfrm>
            <a:off x="2209800" y="4711700"/>
            <a:ext cx="3454400" cy="787400"/>
          </a:xfrm>
          <a:prstGeom prst="rect">
            <a:avLst/>
          </a:prstGeom>
          <a:noFill/>
        </p:spPr>
        <p:txBody>
          <a:bodyPr vertOverflow="overflow" vert="horz" wrap="square" rtlCol="0" anchor="t">
            <a:spAutoFit/>
          </a:bodyPr>
          <a:lstStyle/>
          <a:p>
            <a:pPr algn="l"/>
            <a:r>
              <a:rPr lang="en-US" dirty="0">
                <a:solidFill>
                  <a:srgbClr val="404040"/>
                </a:solidFill>
                <a:latin typeface="Helvetica Neue"/>
                <a:ea typeface="Helvetica Neue"/>
                <a:cs typeface="Helvetica Neue"/>
              </a:rPr>
              <a:t>CPU / GPU / disk needs were unclear up front</a:t>
            </a:r>
          </a:p>
        </p:txBody>
      </p:sp>
      <p:sp>
        <p:nvSpPr>
          <p:cNvPr id="15" name="Rectangle 14">
            <a:extLst>
              <a:ext uri="{FF2B5EF4-FFF2-40B4-BE49-F238E27FC236}">
                <a16:creationId xmlns:a16="http://schemas.microsoft.com/office/drawing/2014/main" id="{6F7D7DB2-67DB-5B48-A6C1-10BA35BC3D4B}"/>
              </a:ext>
            </a:extLst>
          </p:cNvPr>
          <p:cNvSpPr/>
          <p:nvPr/>
        </p:nvSpPr>
        <p:spPr>
          <a:xfrm>
            <a:off x="6096000" y="4102100"/>
            <a:ext cx="3810000" cy="889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Rectangle 15">
            <a:extLst>
              <a:ext uri="{FF2B5EF4-FFF2-40B4-BE49-F238E27FC236}">
                <a16:creationId xmlns:a16="http://schemas.microsoft.com/office/drawing/2014/main" id="{4D394A39-C943-3C42-9475-047D50BFFCA5}"/>
              </a:ext>
            </a:extLst>
          </p:cNvPr>
          <p:cNvSpPr/>
          <p:nvPr/>
        </p:nvSpPr>
        <p:spPr>
          <a:xfrm>
            <a:off x="6096000" y="4191000"/>
            <a:ext cx="3810000" cy="1435100"/>
          </a:xfrm>
          <a:prstGeom prst="rect">
            <a:avLst/>
          </a:prstGeom>
          <a:solidFill>
            <a:srgbClr val="F7F8FA"/>
          </a:solidFill>
          <a:ln w="9525" cap="flat" cmpd="sng" algn="ctr">
            <a:solidFill>
              <a:srgbClr val="E2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7" name="TextBox 16">
            <a:extLst>
              <a:ext uri="{FF2B5EF4-FFF2-40B4-BE49-F238E27FC236}">
                <a16:creationId xmlns:a16="http://schemas.microsoft.com/office/drawing/2014/main" id="{F46B14A7-13F9-364C-AC76-687394410479}"/>
              </a:ext>
            </a:extLst>
          </p:cNvPr>
          <p:cNvSpPr txBox="1"/>
          <p:nvPr/>
        </p:nvSpPr>
        <p:spPr>
          <a:xfrm>
            <a:off x="6273800" y="4305300"/>
            <a:ext cx="3454400" cy="355600"/>
          </a:xfrm>
          <a:prstGeom prst="rect">
            <a:avLst/>
          </a:prstGeom>
          <a:noFill/>
        </p:spPr>
        <p:txBody>
          <a:bodyPr vertOverflow="overflow" vert="horz" wrap="square" rtlCol="0" anchor="t">
            <a:spAutoFit/>
          </a:bodyPr>
          <a:lstStyle/>
          <a:p>
            <a:pPr algn="l"/>
            <a:r>
              <a:rPr lang="en-US" sz="1800" b="1" dirty="0">
                <a:solidFill>
                  <a:srgbClr val="1A1A1A"/>
                </a:solidFill>
                <a:latin typeface="Helvetica Neue"/>
                <a:ea typeface="Helvetica Neue"/>
                <a:cs typeface="Helvetica Neue"/>
              </a:rPr>
              <a:t>Support confidence</a:t>
            </a:r>
          </a:p>
        </p:txBody>
      </p:sp>
      <p:sp>
        <p:nvSpPr>
          <p:cNvPr id="18" name="TextBox 17">
            <a:extLst>
              <a:ext uri="{FF2B5EF4-FFF2-40B4-BE49-F238E27FC236}">
                <a16:creationId xmlns:a16="http://schemas.microsoft.com/office/drawing/2014/main" id="{59562C16-DDEF-714B-9197-CEE2125DF186}"/>
              </a:ext>
            </a:extLst>
          </p:cNvPr>
          <p:cNvSpPr txBox="1"/>
          <p:nvPr/>
        </p:nvSpPr>
        <p:spPr>
          <a:xfrm>
            <a:off x="6273800" y="4711700"/>
            <a:ext cx="3454400" cy="787400"/>
          </a:xfrm>
          <a:prstGeom prst="rect">
            <a:avLst/>
          </a:prstGeom>
          <a:noFill/>
        </p:spPr>
        <p:txBody>
          <a:bodyPr vertOverflow="overflow" vert="horz" wrap="square" rtlCol="0" anchor="t">
            <a:spAutoFit/>
          </a:bodyPr>
          <a:lstStyle/>
          <a:p>
            <a:pPr algn="l"/>
            <a:r>
              <a:rPr lang="en-US" dirty="0">
                <a:solidFill>
                  <a:srgbClr val="404040"/>
                </a:solidFill>
                <a:latin typeface="Helvetica Neue"/>
                <a:ea typeface="Helvetica Neue"/>
                <a:cs typeface="Helvetica Neue"/>
              </a:rPr>
              <a:t>Hard to tell a user what would actually work</a:t>
            </a:r>
          </a:p>
        </p:txBody>
      </p:sp>
      <p:sp>
        <p:nvSpPr>
          <p:cNvPr id="20" name="Slide Number Placeholder 19">
            <a:extLst>
              <a:ext uri="{FF2B5EF4-FFF2-40B4-BE49-F238E27FC236}">
                <a16:creationId xmlns:a16="http://schemas.microsoft.com/office/drawing/2014/main" id="{D58AC224-7068-2DAC-3DAC-249225C83E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2521828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Inheriting the AlphaFold3 repo</a:t>
            </a:r>
          </a:p>
        </p:txBody>
      </p:sp>
      <p:sp>
        <p:nvSpPr>
          <p:cNvPr id="2" name="LeadLine">
            <a:extLst>
              <a:ext uri="{FF2B5EF4-FFF2-40B4-BE49-F238E27FC236}">
                <a16:creationId xmlns:a16="http://schemas.microsoft.com/office/drawing/2014/main" id="{D96FD03E-1B57-8F40-9FA4-8DF0DD21E464}"/>
              </a:ext>
            </a:extLst>
          </p:cNvPr>
          <p:cNvSpPr txBox="1"/>
          <p:nvPr/>
        </p:nvSpPr>
        <p:spPr>
          <a:xfrm>
            <a:off x="419100" y="1498600"/>
            <a:ext cx="11366500" cy="431800"/>
          </a:xfrm>
          <a:prstGeom prst="rect">
            <a:avLst/>
          </a:prstGeom>
          <a:noFill/>
        </p:spPr>
        <p:txBody>
          <a:bodyPr vertOverflow="overflow" vert="horz" wrap="square" rtlCol="0" anchor="t">
            <a:spAutoFit/>
          </a:bodyPr>
          <a:lstStyle/>
          <a:p>
            <a:pPr algn="l"/>
            <a:r>
              <a:rPr lang="en-US" sz="1800" dirty="0">
                <a:solidFill>
                  <a:srgbClr val="1A1A1A"/>
                </a:solidFill>
                <a:latin typeface="Helvetica Neue"/>
                <a:ea typeface="Helvetica Neue"/>
                <a:cs typeface="Helvetica Neue"/>
              </a:rPr>
              <a:t>The repo proved AlphaFold3 could run. Running and supporting are different things.</a:t>
            </a:r>
          </a:p>
        </p:txBody>
      </p:sp>
      <p:sp>
        <p:nvSpPr>
          <p:cNvPr id="3" name="Rounded Rectangle 2">
            <a:extLst>
              <a:ext uri="{FF2B5EF4-FFF2-40B4-BE49-F238E27FC236}">
                <a16:creationId xmlns:a16="http://schemas.microsoft.com/office/drawing/2014/main" id="{C3207C87-8955-C545-85C9-87D3389650CF}"/>
              </a:ext>
            </a:extLst>
          </p:cNvPr>
          <p:cNvSpPr/>
          <p:nvPr/>
        </p:nvSpPr>
        <p:spPr>
          <a:xfrm>
            <a:off x="419100" y="2133600"/>
            <a:ext cx="3429000" cy="584200"/>
          </a:xfrm>
          <a:prstGeom prst="roundRect">
            <a:avLst/>
          </a:prstGeom>
          <a:solidFill>
            <a:srgbClr val="F0F2F5"/>
          </a:solidFill>
          <a:ln w="9525" cap="flat" cmpd="sng" algn="ctr">
            <a:solidFill>
              <a:srgbClr val="D8DCE3"/>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dirty="0">
                <a:solidFill>
                  <a:srgbClr val="1A1A1A"/>
                </a:solidFill>
                <a:latin typeface="Helvetica Neue"/>
                <a:ea typeface="Helvetica Neue"/>
                <a:cs typeface="Helvetica Neue"/>
              </a:rPr>
              <a:t>Unclear job shapes</a:t>
            </a:r>
          </a:p>
        </p:txBody>
      </p:sp>
      <p:sp>
        <p:nvSpPr>
          <p:cNvPr id="4" name="Rectangle 3">
            <a:extLst>
              <a:ext uri="{FF2B5EF4-FFF2-40B4-BE49-F238E27FC236}">
                <a16:creationId xmlns:a16="http://schemas.microsoft.com/office/drawing/2014/main" id="{7D48B520-DB8E-B349-9374-163DFB052464}"/>
              </a:ext>
            </a:extLst>
          </p:cNvPr>
          <p:cNvSpPr/>
          <p:nvPr/>
        </p:nvSpPr>
        <p:spPr>
          <a:xfrm>
            <a:off x="419100" y="2133600"/>
            <a:ext cx="63500" cy="5842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Rounded Rectangle 4">
            <a:extLst>
              <a:ext uri="{FF2B5EF4-FFF2-40B4-BE49-F238E27FC236}">
                <a16:creationId xmlns:a16="http://schemas.microsoft.com/office/drawing/2014/main" id="{371FCFC7-B39E-CD43-9D88-8F4430D2C91D}"/>
              </a:ext>
            </a:extLst>
          </p:cNvPr>
          <p:cNvSpPr/>
          <p:nvPr/>
        </p:nvSpPr>
        <p:spPr>
          <a:xfrm>
            <a:off x="4051300" y="2133600"/>
            <a:ext cx="3429000" cy="584200"/>
          </a:xfrm>
          <a:prstGeom prst="roundRect">
            <a:avLst/>
          </a:prstGeom>
          <a:solidFill>
            <a:srgbClr val="F0F2F5"/>
          </a:solidFill>
          <a:ln w="9525" cap="flat" cmpd="sng" algn="ctr">
            <a:solidFill>
              <a:srgbClr val="D8DCE3"/>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dirty="0">
                <a:solidFill>
                  <a:srgbClr val="1A1A1A"/>
                </a:solidFill>
                <a:latin typeface="Helvetica Neue"/>
                <a:ea typeface="Helvetica Neue"/>
                <a:cs typeface="Helvetica Neue"/>
              </a:rPr>
              <a:t>Large database handling</a:t>
            </a:r>
          </a:p>
        </p:txBody>
      </p:sp>
      <p:sp>
        <p:nvSpPr>
          <p:cNvPr id="6" name="Rectangle 5">
            <a:extLst>
              <a:ext uri="{FF2B5EF4-FFF2-40B4-BE49-F238E27FC236}">
                <a16:creationId xmlns:a16="http://schemas.microsoft.com/office/drawing/2014/main" id="{EF734735-F4E9-E745-9A30-8075FF3CB5C4}"/>
              </a:ext>
            </a:extLst>
          </p:cNvPr>
          <p:cNvSpPr/>
          <p:nvPr/>
        </p:nvSpPr>
        <p:spPr>
          <a:xfrm>
            <a:off x="4051300" y="2133600"/>
            <a:ext cx="63500" cy="5842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ounded Rectangle 6">
            <a:extLst>
              <a:ext uri="{FF2B5EF4-FFF2-40B4-BE49-F238E27FC236}">
                <a16:creationId xmlns:a16="http://schemas.microsoft.com/office/drawing/2014/main" id="{1BA77926-2900-EC40-876B-701A23AE040C}"/>
              </a:ext>
            </a:extLst>
          </p:cNvPr>
          <p:cNvSpPr/>
          <p:nvPr/>
        </p:nvSpPr>
        <p:spPr>
          <a:xfrm>
            <a:off x="419100" y="2895600"/>
            <a:ext cx="3429000" cy="584200"/>
          </a:xfrm>
          <a:prstGeom prst="roundRect">
            <a:avLst/>
          </a:prstGeom>
          <a:solidFill>
            <a:srgbClr val="F0F2F5"/>
          </a:solidFill>
          <a:ln w="9525" cap="flat" cmpd="sng" algn="ctr">
            <a:solidFill>
              <a:srgbClr val="D8DCE3"/>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dirty="0">
                <a:solidFill>
                  <a:srgbClr val="1A1A1A"/>
                </a:solidFill>
                <a:latin typeface="Helvetica Neue"/>
                <a:ea typeface="Helvetica Neue"/>
                <a:cs typeface="Helvetica Neue"/>
              </a:rPr>
              <a:t>Runtime variability</a:t>
            </a:r>
          </a:p>
        </p:txBody>
      </p:sp>
      <p:sp>
        <p:nvSpPr>
          <p:cNvPr id="8" name="Rectangle 7">
            <a:extLst>
              <a:ext uri="{FF2B5EF4-FFF2-40B4-BE49-F238E27FC236}">
                <a16:creationId xmlns:a16="http://schemas.microsoft.com/office/drawing/2014/main" id="{5FAE0B99-B3BB-0D4A-A25D-CE88F28E4BF3}"/>
              </a:ext>
            </a:extLst>
          </p:cNvPr>
          <p:cNvSpPr/>
          <p:nvPr/>
        </p:nvSpPr>
        <p:spPr>
          <a:xfrm>
            <a:off x="419100" y="2895600"/>
            <a:ext cx="63500" cy="5842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Rounded Rectangle 8">
            <a:extLst>
              <a:ext uri="{FF2B5EF4-FFF2-40B4-BE49-F238E27FC236}">
                <a16:creationId xmlns:a16="http://schemas.microsoft.com/office/drawing/2014/main" id="{F2B63587-A91B-0A43-9C33-92AA73B1D43B}"/>
              </a:ext>
            </a:extLst>
          </p:cNvPr>
          <p:cNvSpPr/>
          <p:nvPr/>
        </p:nvSpPr>
        <p:spPr>
          <a:xfrm>
            <a:off x="4051300" y="2895600"/>
            <a:ext cx="3429000" cy="584200"/>
          </a:xfrm>
          <a:prstGeom prst="roundRect">
            <a:avLst/>
          </a:prstGeom>
          <a:solidFill>
            <a:srgbClr val="F0F2F5"/>
          </a:solidFill>
          <a:ln w="9525" cap="flat" cmpd="sng" algn="ctr">
            <a:solidFill>
              <a:srgbClr val="D8DCE3"/>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a:solidFill>
                  <a:srgbClr val="1A1A1A"/>
                </a:solidFill>
                <a:latin typeface="Helvetica Neue"/>
                <a:ea typeface="Helvetica Neue"/>
                <a:cs typeface="Helvetica Neue"/>
              </a:rPr>
              <a:t>Memory pressure</a:t>
            </a:r>
          </a:p>
        </p:txBody>
      </p:sp>
      <p:sp>
        <p:nvSpPr>
          <p:cNvPr id="10" name="Rectangle 9">
            <a:extLst>
              <a:ext uri="{FF2B5EF4-FFF2-40B4-BE49-F238E27FC236}">
                <a16:creationId xmlns:a16="http://schemas.microsoft.com/office/drawing/2014/main" id="{6DEBE079-E220-814D-B929-66E36EB64510}"/>
              </a:ext>
            </a:extLst>
          </p:cNvPr>
          <p:cNvSpPr/>
          <p:nvPr/>
        </p:nvSpPr>
        <p:spPr>
          <a:xfrm>
            <a:off x="4051300" y="2895600"/>
            <a:ext cx="63500" cy="5842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Rounded Rectangle 10">
            <a:extLst>
              <a:ext uri="{FF2B5EF4-FFF2-40B4-BE49-F238E27FC236}">
                <a16:creationId xmlns:a16="http://schemas.microsoft.com/office/drawing/2014/main" id="{B8E5506A-7A39-7440-ABC6-0669F501390F}"/>
              </a:ext>
            </a:extLst>
          </p:cNvPr>
          <p:cNvSpPr/>
          <p:nvPr/>
        </p:nvSpPr>
        <p:spPr>
          <a:xfrm>
            <a:off x="419100" y="3657600"/>
            <a:ext cx="3429000" cy="584200"/>
          </a:xfrm>
          <a:prstGeom prst="roundRect">
            <a:avLst/>
          </a:prstGeom>
          <a:solidFill>
            <a:srgbClr val="F0F2F5"/>
          </a:solidFill>
          <a:ln w="9525" cap="flat" cmpd="sng" algn="ctr">
            <a:solidFill>
              <a:srgbClr val="D8DCE3"/>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a:solidFill>
                  <a:srgbClr val="1A1A1A"/>
                </a:solidFill>
                <a:latin typeface="Helvetica Neue"/>
                <a:ea typeface="Helvetica Neue"/>
                <a:cs typeface="Helvetica Neue"/>
              </a:rPr>
              <a:t>GPU scheduling constraints</a:t>
            </a:r>
          </a:p>
        </p:txBody>
      </p:sp>
      <p:sp>
        <p:nvSpPr>
          <p:cNvPr id="12" name="Rectangle 11">
            <a:extLst>
              <a:ext uri="{FF2B5EF4-FFF2-40B4-BE49-F238E27FC236}">
                <a16:creationId xmlns:a16="http://schemas.microsoft.com/office/drawing/2014/main" id="{6D353731-5D2B-C544-8475-CFAD50915DA8}"/>
              </a:ext>
            </a:extLst>
          </p:cNvPr>
          <p:cNvSpPr/>
          <p:nvPr/>
        </p:nvSpPr>
        <p:spPr>
          <a:xfrm>
            <a:off x="419100" y="3657600"/>
            <a:ext cx="63500" cy="5842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3" name="Rounded Rectangle 12">
            <a:extLst>
              <a:ext uri="{FF2B5EF4-FFF2-40B4-BE49-F238E27FC236}">
                <a16:creationId xmlns:a16="http://schemas.microsoft.com/office/drawing/2014/main" id="{A9723CC6-3B9F-7745-ABD6-7D1B5C932D56}"/>
              </a:ext>
            </a:extLst>
          </p:cNvPr>
          <p:cNvSpPr/>
          <p:nvPr/>
        </p:nvSpPr>
        <p:spPr>
          <a:xfrm>
            <a:off x="4051300" y="3657600"/>
            <a:ext cx="3429000" cy="584200"/>
          </a:xfrm>
          <a:prstGeom prst="roundRect">
            <a:avLst/>
          </a:prstGeom>
          <a:solidFill>
            <a:srgbClr val="F0F2F5"/>
          </a:solidFill>
          <a:ln w="9525" cap="flat" cmpd="sng" algn="ctr">
            <a:solidFill>
              <a:srgbClr val="D8DCE3"/>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dirty="0">
                <a:solidFill>
                  <a:srgbClr val="1A1A1A"/>
                </a:solidFill>
                <a:latin typeface="Helvetica Neue"/>
                <a:ea typeface="Helvetica Neue"/>
                <a:cs typeface="Helvetica Neue"/>
              </a:rPr>
              <a:t>Documentation gaps</a:t>
            </a:r>
          </a:p>
        </p:txBody>
      </p:sp>
      <p:sp>
        <p:nvSpPr>
          <p:cNvPr id="14" name="Rectangle 13">
            <a:extLst>
              <a:ext uri="{FF2B5EF4-FFF2-40B4-BE49-F238E27FC236}">
                <a16:creationId xmlns:a16="http://schemas.microsoft.com/office/drawing/2014/main" id="{BD751876-A8FF-E547-9589-021B74CD8CF8}"/>
              </a:ext>
            </a:extLst>
          </p:cNvPr>
          <p:cNvSpPr/>
          <p:nvPr/>
        </p:nvSpPr>
        <p:spPr>
          <a:xfrm>
            <a:off x="4051300" y="3657600"/>
            <a:ext cx="63500" cy="5842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5" name="Rounded Rectangle 14">
            <a:extLst>
              <a:ext uri="{FF2B5EF4-FFF2-40B4-BE49-F238E27FC236}">
                <a16:creationId xmlns:a16="http://schemas.microsoft.com/office/drawing/2014/main" id="{3B2E1EAE-39A0-BD4A-B953-7DF6AD8683E2}"/>
              </a:ext>
            </a:extLst>
          </p:cNvPr>
          <p:cNvSpPr/>
          <p:nvPr/>
        </p:nvSpPr>
        <p:spPr>
          <a:xfrm>
            <a:off x="419100" y="4419600"/>
            <a:ext cx="3429000" cy="584200"/>
          </a:xfrm>
          <a:prstGeom prst="roundRect">
            <a:avLst/>
          </a:prstGeom>
          <a:solidFill>
            <a:srgbClr val="F0F2F5"/>
          </a:solidFill>
          <a:ln w="9525" cap="flat" cmpd="sng" algn="ctr">
            <a:solidFill>
              <a:srgbClr val="D8DCE3"/>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a:solidFill>
                  <a:srgbClr val="1A1A1A"/>
                </a:solidFill>
                <a:latin typeface="Helvetica Neue"/>
                <a:ea typeface="Helvetica Neue"/>
                <a:cs typeface="Helvetica Neue"/>
              </a:rPr>
              <a:t>Repeated expensive preprocessing</a:t>
            </a:r>
          </a:p>
        </p:txBody>
      </p:sp>
      <p:sp>
        <p:nvSpPr>
          <p:cNvPr id="16" name="Rectangle 15">
            <a:extLst>
              <a:ext uri="{FF2B5EF4-FFF2-40B4-BE49-F238E27FC236}">
                <a16:creationId xmlns:a16="http://schemas.microsoft.com/office/drawing/2014/main" id="{DDE74DC0-7297-2546-87AB-47BAB386633F}"/>
              </a:ext>
            </a:extLst>
          </p:cNvPr>
          <p:cNvSpPr/>
          <p:nvPr/>
        </p:nvSpPr>
        <p:spPr>
          <a:xfrm>
            <a:off x="419100" y="4419600"/>
            <a:ext cx="63500" cy="5842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9" name="Rounded Rectangle 18">
            <a:extLst>
              <a:ext uri="{FF2B5EF4-FFF2-40B4-BE49-F238E27FC236}">
                <a16:creationId xmlns:a16="http://schemas.microsoft.com/office/drawing/2014/main" id="{07956BD9-D175-07D0-E6B8-1AC429D70A4C}"/>
              </a:ext>
            </a:extLst>
          </p:cNvPr>
          <p:cNvSpPr/>
          <p:nvPr/>
        </p:nvSpPr>
        <p:spPr>
          <a:xfrm>
            <a:off x="4051300" y="4419600"/>
            <a:ext cx="3429000" cy="584200"/>
          </a:xfrm>
          <a:prstGeom prst="roundRect">
            <a:avLst/>
          </a:prstGeom>
          <a:solidFill>
            <a:srgbClr val="F0F2F5"/>
          </a:solidFill>
          <a:ln w="9525" cap="flat" cmpd="sng" algn="ctr">
            <a:solidFill>
              <a:srgbClr val="D8DCE3"/>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dirty="0">
                <a:solidFill>
                  <a:srgbClr val="1A1A1A"/>
                </a:solidFill>
                <a:latin typeface="Helvetica Neue"/>
                <a:ea typeface="Helvetica Neue"/>
                <a:cs typeface="Helvetica Neue"/>
              </a:rPr>
              <a:t>Ownership of the material</a:t>
            </a:r>
          </a:p>
        </p:txBody>
      </p:sp>
      <p:sp>
        <p:nvSpPr>
          <p:cNvPr id="20" name="Rectangle 19">
            <a:extLst>
              <a:ext uri="{FF2B5EF4-FFF2-40B4-BE49-F238E27FC236}">
                <a16:creationId xmlns:a16="http://schemas.microsoft.com/office/drawing/2014/main" id="{418A36D9-29C6-D788-ABE2-AAEE31925286}"/>
              </a:ext>
            </a:extLst>
          </p:cNvPr>
          <p:cNvSpPr/>
          <p:nvPr/>
        </p:nvSpPr>
        <p:spPr>
          <a:xfrm>
            <a:off x="4051300" y="4419600"/>
            <a:ext cx="63500" cy="5842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1" name="Slide Number Placeholder 20">
            <a:extLst>
              <a:ext uri="{FF2B5EF4-FFF2-40B4-BE49-F238E27FC236}">
                <a16:creationId xmlns:a16="http://schemas.microsoft.com/office/drawing/2014/main" id="{B8637105-4E82-1D9F-5AAF-D4483ED84B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22" name="ScreenshotPlaceholder">
            <a:extLst>
              <a:ext uri="{FF2B5EF4-FFF2-40B4-BE49-F238E27FC236}">
                <a16:creationId xmlns:a16="http://schemas.microsoft.com/office/drawing/2014/main" id="{8937B3CB-FC52-6DDF-9B51-9A105F8E619D}"/>
              </a:ext>
            </a:extLst>
          </p:cNvPr>
          <p:cNvSpPr/>
          <p:nvPr/>
        </p:nvSpPr>
        <p:spPr>
          <a:xfrm>
            <a:off x="7899400" y="2133600"/>
            <a:ext cx="3886200" cy="3556000"/>
          </a:xfrm>
          <a:prstGeom prst="rect">
            <a:avLst/>
          </a:prstGeom>
          <a:solidFill>
            <a:srgbClr val="FAFAFA"/>
          </a:solidFill>
          <a:ln w="12700" cap="flat" cmpd="sng" algn="ctr">
            <a:solidFill>
              <a:srgbClr val="BBBBBB"/>
            </a:solidFill>
            <a:prstDash val="dash"/>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endParaRPr lang="en-US" i="1" dirty="0">
              <a:solidFill>
                <a:srgbClr val="888888"/>
              </a:solidFill>
              <a:latin typeface="Helvetica Neue"/>
              <a:ea typeface="Helvetica Neue"/>
              <a:cs typeface="Helvetica Neue"/>
            </a:endParaRPr>
          </a:p>
        </p:txBody>
      </p:sp>
      <p:pic>
        <p:nvPicPr>
          <p:cNvPr id="23" name="Picture 22">
            <a:extLst>
              <a:ext uri="{FF2B5EF4-FFF2-40B4-BE49-F238E27FC236}">
                <a16:creationId xmlns:a16="http://schemas.microsoft.com/office/drawing/2014/main" id="{46953C23-7643-51A7-D8E7-D3995FB0DADA}"/>
              </a:ext>
            </a:extLst>
          </p:cNvPr>
          <p:cNvPicPr>
            <a:picLocks noChangeAspect="1"/>
          </p:cNvPicPr>
          <p:nvPr/>
        </p:nvPicPr>
        <p:blipFill>
          <a:blip r:embed="rId3"/>
          <a:stretch>
            <a:fillRect/>
          </a:stretch>
        </p:blipFill>
        <p:spPr>
          <a:xfrm>
            <a:off x="8566914" y="2511049"/>
            <a:ext cx="2551172" cy="3106528"/>
          </a:xfrm>
          <a:prstGeom prst="rect">
            <a:avLst/>
          </a:prstGeom>
        </p:spPr>
      </p:pic>
      <p:sp>
        <p:nvSpPr>
          <p:cNvPr id="24" name="TextBox 23">
            <a:extLst>
              <a:ext uri="{FF2B5EF4-FFF2-40B4-BE49-F238E27FC236}">
                <a16:creationId xmlns:a16="http://schemas.microsoft.com/office/drawing/2014/main" id="{F79AAAB2-8757-E1B0-BAF5-6C41B0668487}"/>
              </a:ext>
            </a:extLst>
          </p:cNvPr>
          <p:cNvSpPr txBox="1"/>
          <p:nvPr/>
        </p:nvSpPr>
        <p:spPr>
          <a:xfrm>
            <a:off x="7988576" y="2161810"/>
            <a:ext cx="3679963" cy="307777"/>
          </a:xfrm>
          <a:prstGeom prst="rect">
            <a:avLst/>
          </a:prstGeom>
          <a:noFill/>
        </p:spPr>
        <p:txBody>
          <a:bodyPr wrap="square">
            <a:spAutoFit/>
          </a:bodyPr>
          <a:lstStyle/>
          <a:p>
            <a:pPr algn="ctr"/>
            <a:r>
              <a:rPr lang="en-US" b="1" dirty="0"/>
              <a:t>Previous AlphaFold3 Setup</a:t>
            </a:r>
            <a:endParaRPr lang="en-US" dirty="0"/>
          </a:p>
        </p:txBody>
      </p:sp>
    </p:spTree>
    <p:extLst>
      <p:ext uri="{BB962C8B-B14F-4D97-AF65-F5344CB8AC3E}">
        <p14:creationId xmlns:p14="http://schemas.microsoft.com/office/powerpoint/2010/main" val="669650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997046C1-72B9-DA76-EE28-FF122143AA94}"/>
            </a:ext>
          </a:extLst>
        </p:cNvPr>
        <p:cNvGrpSpPr/>
        <p:nvPr/>
      </p:nvGrpSpPr>
      <p:grpSpPr>
        <a:xfrm>
          <a:off x="0" y="0"/>
          <a:ext cx="0" cy="0"/>
          <a:chOff x="0" y="0"/>
          <a:chExt cx="0" cy="0"/>
        </a:xfrm>
      </p:grpSpPr>
      <p:sp>
        <p:nvSpPr>
          <p:cNvPr id="134" name="Google Shape;134;p19">
            <a:extLst>
              <a:ext uri="{FF2B5EF4-FFF2-40B4-BE49-F238E27FC236}">
                <a16:creationId xmlns:a16="http://schemas.microsoft.com/office/drawing/2014/main" id="{4CA99222-CAB1-94BA-5262-B0E984E0370C}"/>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Supporting AlphaFold3 at CHTC / </a:t>
            </a:r>
            <a:r>
              <a:rPr lang="en-US" b="1" dirty="0" err="1"/>
              <a:t>OSPool</a:t>
            </a:r>
            <a:endParaRPr lang="en-US" b="1" dirty="0"/>
          </a:p>
        </p:txBody>
      </p:sp>
      <p:sp>
        <p:nvSpPr>
          <p:cNvPr id="2" name="Rounded Rectangle 1">
            <a:extLst>
              <a:ext uri="{FF2B5EF4-FFF2-40B4-BE49-F238E27FC236}">
                <a16:creationId xmlns:a16="http://schemas.microsoft.com/office/drawing/2014/main" id="{63BD66B0-0D1B-5EA3-936A-743E84B07ADD}"/>
              </a:ext>
            </a:extLst>
          </p:cNvPr>
          <p:cNvSpPr/>
          <p:nvPr/>
        </p:nvSpPr>
        <p:spPr>
          <a:xfrm>
            <a:off x="1524000" y="2032000"/>
            <a:ext cx="9144000" cy="1219200"/>
          </a:xfrm>
          <a:prstGeom prst="roundRect">
            <a:avLst/>
          </a:prstGeom>
          <a:solidFill>
            <a:srgbClr val="F0F2F5"/>
          </a:solidFill>
          <a:ln w="12700" cap="flat" cmpd="sng" algn="ctr">
            <a:solidFill>
              <a:srgbClr val="D4D9E0"/>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l"/>
            <a:r>
              <a:rPr lang="en-US" sz="2000">
                <a:solidFill>
                  <a:srgbClr val="5A6472"/>
                </a:solidFill>
                <a:latin typeface="Helvetica Neue"/>
                <a:ea typeface="Helvetica Neue"/>
                <a:cs typeface="Helvetica Neue"/>
              </a:rPr>
              <a:t>The first question was simple:
Can researchers run AlphaFold3 here?</a:t>
            </a:r>
          </a:p>
        </p:txBody>
      </p:sp>
      <p:sp>
        <p:nvSpPr>
          <p:cNvPr id="3" name="Down Arrow 2">
            <a:extLst>
              <a:ext uri="{FF2B5EF4-FFF2-40B4-BE49-F238E27FC236}">
                <a16:creationId xmlns:a16="http://schemas.microsoft.com/office/drawing/2014/main" id="{CA9B6173-E043-90EB-0B7B-F1BC2C9872BF}"/>
              </a:ext>
            </a:extLst>
          </p:cNvPr>
          <p:cNvSpPr/>
          <p:nvPr/>
        </p:nvSpPr>
        <p:spPr>
          <a:xfrm>
            <a:off x="5905500" y="3378200"/>
            <a:ext cx="381000" cy="482600"/>
          </a:xfrm>
          <a:prstGeom prst="down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Rounded Rectangle 3">
            <a:extLst>
              <a:ext uri="{FF2B5EF4-FFF2-40B4-BE49-F238E27FC236}">
                <a16:creationId xmlns:a16="http://schemas.microsoft.com/office/drawing/2014/main" id="{68FB3065-2AE3-0D19-9C5A-6635C512E5EA}"/>
              </a:ext>
            </a:extLst>
          </p:cNvPr>
          <p:cNvSpPr/>
          <p:nvPr/>
        </p:nvSpPr>
        <p:spPr>
          <a:xfrm>
            <a:off x="1524000" y="4013200"/>
            <a:ext cx="9144000" cy="1524000"/>
          </a:xfrm>
          <a:prstGeom prst="round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l"/>
            <a:r>
              <a:rPr lang="en-US" sz="2600" b="1" dirty="0">
                <a:solidFill>
                  <a:srgbClr val="FFFFFF"/>
                </a:solidFill>
                <a:latin typeface="Helvetica Neue"/>
                <a:ea typeface="Helvetica Neue"/>
                <a:cs typeface="Helvetica Neue"/>
              </a:rPr>
              <a:t>The deeper question became:
How do we better support it?</a:t>
            </a:r>
          </a:p>
        </p:txBody>
      </p:sp>
      <p:sp>
        <p:nvSpPr>
          <p:cNvPr id="6" name="Slide Number Placeholder 5">
            <a:extLst>
              <a:ext uri="{FF2B5EF4-FFF2-40B4-BE49-F238E27FC236}">
                <a16:creationId xmlns:a16="http://schemas.microsoft.com/office/drawing/2014/main" id="{E87050B9-F7DA-297A-F56E-A115F30A18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3150811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Trial 1: understanding job shapes</a:t>
            </a:r>
          </a:p>
        </p:txBody>
      </p:sp>
      <p:sp>
        <p:nvSpPr>
          <p:cNvPr id="2" name="LeadLine">
            <a:extLst>
              <a:ext uri="{FF2B5EF4-FFF2-40B4-BE49-F238E27FC236}">
                <a16:creationId xmlns:a16="http://schemas.microsoft.com/office/drawing/2014/main" id="{2ACB6B01-08E9-5744-82FD-8F6A8C1F3533}"/>
              </a:ext>
            </a:extLst>
          </p:cNvPr>
          <p:cNvSpPr txBox="1"/>
          <p:nvPr/>
        </p:nvSpPr>
        <p:spPr>
          <a:xfrm>
            <a:off x="419100" y="1651000"/>
            <a:ext cx="11366500" cy="508000"/>
          </a:xfrm>
          <a:prstGeom prst="rect">
            <a:avLst/>
          </a:prstGeom>
          <a:noFill/>
        </p:spPr>
        <p:txBody>
          <a:bodyPr vertOverflow="overflow" vert="horz" wrap="square" rtlCol="0" anchor="t">
            <a:spAutoFit/>
          </a:bodyPr>
          <a:lstStyle/>
          <a:p>
            <a:pPr algn="l"/>
            <a:r>
              <a:rPr lang="en-US" sz="2200">
                <a:solidFill>
                  <a:srgbClr val="1A1A1A"/>
                </a:solidFill>
                <a:latin typeface="Helvetica Neue"/>
                <a:ea typeface="Helvetica Neue"/>
                <a:cs typeface="Helvetica Neue"/>
              </a:rPr>
              <a:t>To guide users, we first had to characterize how an AlphaFold3 job actually behaves.</a:t>
            </a:r>
          </a:p>
        </p:txBody>
      </p:sp>
      <p:sp>
        <p:nvSpPr>
          <p:cNvPr id="3" name="Rounded Rectangle 2">
            <a:extLst>
              <a:ext uri="{FF2B5EF4-FFF2-40B4-BE49-F238E27FC236}">
                <a16:creationId xmlns:a16="http://schemas.microsoft.com/office/drawing/2014/main" id="{DE5B20DF-C5F7-8141-8650-25EA77B994CB}"/>
              </a:ext>
            </a:extLst>
          </p:cNvPr>
          <p:cNvSpPr/>
          <p:nvPr/>
        </p:nvSpPr>
        <p:spPr>
          <a:xfrm>
            <a:off x="419100" y="2730500"/>
            <a:ext cx="2087880" cy="2286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Rectangle 3">
            <a:extLst>
              <a:ext uri="{FF2B5EF4-FFF2-40B4-BE49-F238E27FC236}">
                <a16:creationId xmlns:a16="http://schemas.microsoft.com/office/drawing/2014/main" id="{32CBCD7C-C38C-B643-8F54-602E2ECC4BED}"/>
              </a:ext>
            </a:extLst>
          </p:cNvPr>
          <p:cNvSpPr/>
          <p:nvPr/>
        </p:nvSpPr>
        <p:spPr>
          <a:xfrm>
            <a:off x="419100" y="2730500"/>
            <a:ext cx="2087880" cy="88900"/>
          </a:xfrm>
          <a:prstGeom prst="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TextBox 4">
            <a:extLst>
              <a:ext uri="{FF2B5EF4-FFF2-40B4-BE49-F238E27FC236}">
                <a16:creationId xmlns:a16="http://schemas.microsoft.com/office/drawing/2014/main" id="{D35F041C-72DB-0F47-9BFC-CFD17FBC00A8}"/>
              </a:ext>
            </a:extLst>
          </p:cNvPr>
          <p:cNvSpPr txBox="1"/>
          <p:nvPr/>
        </p:nvSpPr>
        <p:spPr>
          <a:xfrm>
            <a:off x="546100" y="3060700"/>
            <a:ext cx="1833880" cy="431800"/>
          </a:xfrm>
          <a:prstGeom prst="rect">
            <a:avLst/>
          </a:prstGeom>
          <a:noFill/>
        </p:spPr>
        <p:txBody>
          <a:bodyPr vertOverflow="overflow" vert="horz" wrap="square" rtlCol="0" anchor="t">
            <a:spAutoFit/>
          </a:bodyPr>
          <a:lstStyle/>
          <a:p>
            <a:pPr algn="l"/>
            <a:r>
              <a:rPr lang="en-US" sz="2200" b="1">
                <a:solidFill>
                  <a:srgbClr val="1A1A1A"/>
                </a:solidFill>
                <a:latin typeface="Helvetica Neue"/>
                <a:ea typeface="Helvetica Neue"/>
                <a:cs typeface="Helvetica Neue"/>
              </a:rPr>
              <a:t>CPU</a:t>
            </a:r>
          </a:p>
        </p:txBody>
      </p:sp>
      <p:sp>
        <p:nvSpPr>
          <p:cNvPr id="6" name="TextBox 5">
            <a:extLst>
              <a:ext uri="{FF2B5EF4-FFF2-40B4-BE49-F238E27FC236}">
                <a16:creationId xmlns:a16="http://schemas.microsoft.com/office/drawing/2014/main" id="{8830140F-F674-3B40-B843-1A141CEE48B7}"/>
              </a:ext>
            </a:extLst>
          </p:cNvPr>
          <p:cNvSpPr txBox="1"/>
          <p:nvPr/>
        </p:nvSpPr>
        <p:spPr>
          <a:xfrm>
            <a:off x="546100" y="3644900"/>
            <a:ext cx="1833880" cy="1219200"/>
          </a:xfrm>
          <a:prstGeom prst="rect">
            <a:avLst/>
          </a:prstGeom>
          <a:noFill/>
        </p:spPr>
        <p:txBody>
          <a:bodyPr vertOverflow="overflow" vert="horz" wrap="square" rtlCol="0" anchor="t">
            <a:spAutoFit/>
          </a:bodyPr>
          <a:lstStyle/>
          <a:p>
            <a:pPr algn="l"/>
            <a:r>
              <a:rPr lang="en-US">
                <a:solidFill>
                  <a:srgbClr val="404040"/>
                </a:solidFill>
                <a:latin typeface="Helvetica Neue"/>
                <a:ea typeface="Helvetica Neue"/>
                <a:cs typeface="Helvetica Neue"/>
              </a:rPr>
              <a:t>core counts that actually help</a:t>
            </a:r>
          </a:p>
        </p:txBody>
      </p:sp>
      <p:sp>
        <p:nvSpPr>
          <p:cNvPr id="7" name="Rounded Rectangle 6">
            <a:extLst>
              <a:ext uri="{FF2B5EF4-FFF2-40B4-BE49-F238E27FC236}">
                <a16:creationId xmlns:a16="http://schemas.microsoft.com/office/drawing/2014/main" id="{2F5DF408-4A4C-6540-8DA6-9FC2886163D4}"/>
              </a:ext>
            </a:extLst>
          </p:cNvPr>
          <p:cNvSpPr/>
          <p:nvPr/>
        </p:nvSpPr>
        <p:spPr>
          <a:xfrm>
            <a:off x="2735580" y="2730500"/>
            <a:ext cx="2087880" cy="2286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ectangle 7">
            <a:extLst>
              <a:ext uri="{FF2B5EF4-FFF2-40B4-BE49-F238E27FC236}">
                <a16:creationId xmlns:a16="http://schemas.microsoft.com/office/drawing/2014/main" id="{F62CB1A3-7A83-284B-A82B-602B38B98FD0}"/>
              </a:ext>
            </a:extLst>
          </p:cNvPr>
          <p:cNvSpPr/>
          <p:nvPr/>
        </p:nvSpPr>
        <p:spPr>
          <a:xfrm>
            <a:off x="2735580" y="2730500"/>
            <a:ext cx="2087880" cy="889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TextBox 8">
            <a:extLst>
              <a:ext uri="{FF2B5EF4-FFF2-40B4-BE49-F238E27FC236}">
                <a16:creationId xmlns:a16="http://schemas.microsoft.com/office/drawing/2014/main" id="{072969F6-97FC-8D4F-89A4-A708E83AF21D}"/>
              </a:ext>
            </a:extLst>
          </p:cNvPr>
          <p:cNvSpPr txBox="1"/>
          <p:nvPr/>
        </p:nvSpPr>
        <p:spPr>
          <a:xfrm>
            <a:off x="2862580" y="3060700"/>
            <a:ext cx="1833880" cy="431800"/>
          </a:xfrm>
          <a:prstGeom prst="rect">
            <a:avLst/>
          </a:prstGeom>
          <a:noFill/>
        </p:spPr>
        <p:txBody>
          <a:bodyPr vertOverflow="overflow" vert="horz" wrap="square" rtlCol="0" anchor="t">
            <a:spAutoFit/>
          </a:bodyPr>
          <a:lstStyle/>
          <a:p>
            <a:pPr algn="l"/>
            <a:r>
              <a:rPr lang="en-US" sz="2200" b="1">
                <a:solidFill>
                  <a:srgbClr val="1A1A1A"/>
                </a:solidFill>
                <a:latin typeface="Helvetica Neue"/>
                <a:ea typeface="Helvetica Neue"/>
                <a:cs typeface="Helvetica Neue"/>
              </a:rPr>
              <a:t>GPU</a:t>
            </a:r>
          </a:p>
        </p:txBody>
      </p:sp>
      <p:sp>
        <p:nvSpPr>
          <p:cNvPr id="10" name="TextBox 9">
            <a:extLst>
              <a:ext uri="{FF2B5EF4-FFF2-40B4-BE49-F238E27FC236}">
                <a16:creationId xmlns:a16="http://schemas.microsoft.com/office/drawing/2014/main" id="{47839BE7-D76E-4845-812C-CA9CE2A3992F}"/>
              </a:ext>
            </a:extLst>
          </p:cNvPr>
          <p:cNvSpPr txBox="1"/>
          <p:nvPr/>
        </p:nvSpPr>
        <p:spPr>
          <a:xfrm>
            <a:off x="2862580" y="3644900"/>
            <a:ext cx="1833880" cy="1219200"/>
          </a:xfrm>
          <a:prstGeom prst="rect">
            <a:avLst/>
          </a:prstGeom>
          <a:noFill/>
        </p:spPr>
        <p:txBody>
          <a:bodyPr vertOverflow="overflow" vert="horz" wrap="square" rtlCol="0" anchor="t">
            <a:spAutoFit/>
          </a:bodyPr>
          <a:lstStyle/>
          <a:p>
            <a:pPr algn="l"/>
            <a:r>
              <a:rPr lang="en-US">
                <a:solidFill>
                  <a:srgbClr val="404040"/>
                </a:solidFill>
                <a:latin typeface="Helvetica Neue"/>
                <a:ea typeface="Helvetica Neue"/>
                <a:cs typeface="Helvetica Neue"/>
              </a:rPr>
              <a:t>device + memory required</a:t>
            </a:r>
          </a:p>
        </p:txBody>
      </p:sp>
      <p:sp>
        <p:nvSpPr>
          <p:cNvPr id="11" name="Rounded Rectangle 10">
            <a:extLst>
              <a:ext uri="{FF2B5EF4-FFF2-40B4-BE49-F238E27FC236}">
                <a16:creationId xmlns:a16="http://schemas.microsoft.com/office/drawing/2014/main" id="{4B9ED8E7-9806-C74A-AA72-22D60630BC1A}"/>
              </a:ext>
            </a:extLst>
          </p:cNvPr>
          <p:cNvSpPr/>
          <p:nvPr/>
        </p:nvSpPr>
        <p:spPr>
          <a:xfrm>
            <a:off x="5052060" y="2730500"/>
            <a:ext cx="2087880" cy="2286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Rectangle 11">
            <a:extLst>
              <a:ext uri="{FF2B5EF4-FFF2-40B4-BE49-F238E27FC236}">
                <a16:creationId xmlns:a16="http://schemas.microsoft.com/office/drawing/2014/main" id="{136005F5-E6B5-314B-9B6F-4A18967A7126}"/>
              </a:ext>
            </a:extLst>
          </p:cNvPr>
          <p:cNvSpPr/>
          <p:nvPr/>
        </p:nvSpPr>
        <p:spPr>
          <a:xfrm>
            <a:off x="5052060" y="2730500"/>
            <a:ext cx="2087880" cy="889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3" name="TextBox 12">
            <a:extLst>
              <a:ext uri="{FF2B5EF4-FFF2-40B4-BE49-F238E27FC236}">
                <a16:creationId xmlns:a16="http://schemas.microsoft.com/office/drawing/2014/main" id="{4620676E-52B7-464D-8ACA-0504ACC61ABA}"/>
              </a:ext>
            </a:extLst>
          </p:cNvPr>
          <p:cNvSpPr txBox="1"/>
          <p:nvPr/>
        </p:nvSpPr>
        <p:spPr>
          <a:xfrm>
            <a:off x="5179060" y="3060700"/>
            <a:ext cx="1833880" cy="431800"/>
          </a:xfrm>
          <a:prstGeom prst="rect">
            <a:avLst/>
          </a:prstGeom>
          <a:noFill/>
        </p:spPr>
        <p:txBody>
          <a:bodyPr vertOverflow="overflow" vert="horz" wrap="square" rtlCol="0" anchor="t">
            <a:spAutoFit/>
          </a:bodyPr>
          <a:lstStyle/>
          <a:p>
            <a:pPr algn="l"/>
            <a:r>
              <a:rPr lang="en-US" sz="2200" b="1">
                <a:solidFill>
                  <a:srgbClr val="1A1A1A"/>
                </a:solidFill>
                <a:latin typeface="Helvetica Neue"/>
                <a:ea typeface="Helvetica Neue"/>
                <a:cs typeface="Helvetica Neue"/>
              </a:rPr>
              <a:t>Memory</a:t>
            </a:r>
          </a:p>
        </p:txBody>
      </p:sp>
      <p:sp>
        <p:nvSpPr>
          <p:cNvPr id="14" name="TextBox 13">
            <a:extLst>
              <a:ext uri="{FF2B5EF4-FFF2-40B4-BE49-F238E27FC236}">
                <a16:creationId xmlns:a16="http://schemas.microsoft.com/office/drawing/2014/main" id="{2F5F4E76-9937-A74E-8858-4C9D5308DE9E}"/>
              </a:ext>
            </a:extLst>
          </p:cNvPr>
          <p:cNvSpPr txBox="1"/>
          <p:nvPr/>
        </p:nvSpPr>
        <p:spPr>
          <a:xfrm>
            <a:off x="5179060" y="3644900"/>
            <a:ext cx="1833880" cy="1219200"/>
          </a:xfrm>
          <a:prstGeom prst="rect">
            <a:avLst/>
          </a:prstGeom>
          <a:noFill/>
        </p:spPr>
        <p:txBody>
          <a:bodyPr vertOverflow="overflow" vert="horz" wrap="square" rtlCol="0" anchor="t">
            <a:spAutoFit/>
          </a:bodyPr>
          <a:lstStyle/>
          <a:p>
            <a:pPr algn="l"/>
            <a:r>
              <a:rPr lang="en-US">
                <a:solidFill>
                  <a:srgbClr val="404040"/>
                </a:solidFill>
                <a:latin typeface="Helvetica Neue"/>
                <a:ea typeface="Helvetica Neue"/>
                <a:cs typeface="Helvetica Neue"/>
              </a:rPr>
              <a:t>peak RAM under load</a:t>
            </a:r>
          </a:p>
        </p:txBody>
      </p:sp>
      <p:sp>
        <p:nvSpPr>
          <p:cNvPr id="15" name="Rounded Rectangle 14">
            <a:extLst>
              <a:ext uri="{FF2B5EF4-FFF2-40B4-BE49-F238E27FC236}">
                <a16:creationId xmlns:a16="http://schemas.microsoft.com/office/drawing/2014/main" id="{88007092-1AC1-584B-9A16-10FE0644C523}"/>
              </a:ext>
            </a:extLst>
          </p:cNvPr>
          <p:cNvSpPr/>
          <p:nvPr/>
        </p:nvSpPr>
        <p:spPr>
          <a:xfrm>
            <a:off x="7368540" y="2730500"/>
            <a:ext cx="2087880" cy="2286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Rectangle 15">
            <a:extLst>
              <a:ext uri="{FF2B5EF4-FFF2-40B4-BE49-F238E27FC236}">
                <a16:creationId xmlns:a16="http://schemas.microsoft.com/office/drawing/2014/main" id="{F5E94934-4406-2643-BC89-9EFF2386875D}"/>
              </a:ext>
            </a:extLst>
          </p:cNvPr>
          <p:cNvSpPr/>
          <p:nvPr/>
        </p:nvSpPr>
        <p:spPr>
          <a:xfrm>
            <a:off x="7368540" y="2730500"/>
            <a:ext cx="2087880" cy="88900"/>
          </a:xfrm>
          <a:prstGeom prst="rect">
            <a:avLst/>
          </a:prstGeom>
          <a:solidFill>
            <a:srgbClr val="5B9BD5"/>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7" name="TextBox 16">
            <a:extLst>
              <a:ext uri="{FF2B5EF4-FFF2-40B4-BE49-F238E27FC236}">
                <a16:creationId xmlns:a16="http://schemas.microsoft.com/office/drawing/2014/main" id="{9CE91142-F8DC-294F-BC3B-EDA2B2E9A8ED}"/>
              </a:ext>
            </a:extLst>
          </p:cNvPr>
          <p:cNvSpPr txBox="1"/>
          <p:nvPr/>
        </p:nvSpPr>
        <p:spPr>
          <a:xfrm>
            <a:off x="7495540" y="3060700"/>
            <a:ext cx="1833880" cy="431800"/>
          </a:xfrm>
          <a:prstGeom prst="rect">
            <a:avLst/>
          </a:prstGeom>
          <a:noFill/>
        </p:spPr>
        <p:txBody>
          <a:bodyPr vertOverflow="overflow" vert="horz" wrap="square" rtlCol="0" anchor="t">
            <a:spAutoFit/>
          </a:bodyPr>
          <a:lstStyle/>
          <a:p>
            <a:pPr algn="l"/>
            <a:r>
              <a:rPr lang="en-US" sz="2200" b="1">
                <a:solidFill>
                  <a:srgbClr val="1A1A1A"/>
                </a:solidFill>
                <a:latin typeface="Helvetica Neue"/>
                <a:ea typeface="Helvetica Neue"/>
                <a:cs typeface="Helvetica Neue"/>
              </a:rPr>
              <a:t>Disk</a:t>
            </a:r>
          </a:p>
        </p:txBody>
      </p:sp>
      <p:sp>
        <p:nvSpPr>
          <p:cNvPr id="19" name="TextBox 18">
            <a:extLst>
              <a:ext uri="{FF2B5EF4-FFF2-40B4-BE49-F238E27FC236}">
                <a16:creationId xmlns:a16="http://schemas.microsoft.com/office/drawing/2014/main" id="{BA9A964F-55C6-EE43-947E-53595B4AE10D}"/>
              </a:ext>
            </a:extLst>
          </p:cNvPr>
          <p:cNvSpPr txBox="1"/>
          <p:nvPr/>
        </p:nvSpPr>
        <p:spPr>
          <a:xfrm>
            <a:off x="7495540" y="3644900"/>
            <a:ext cx="1833880" cy="1219200"/>
          </a:xfrm>
          <a:prstGeom prst="rect">
            <a:avLst/>
          </a:prstGeom>
          <a:noFill/>
        </p:spPr>
        <p:txBody>
          <a:bodyPr vertOverflow="overflow" vert="horz" wrap="square" rtlCol="0" anchor="t">
            <a:spAutoFit/>
          </a:bodyPr>
          <a:lstStyle/>
          <a:p>
            <a:pPr algn="l"/>
            <a:r>
              <a:rPr lang="en-US">
                <a:solidFill>
                  <a:srgbClr val="404040"/>
                </a:solidFill>
                <a:latin typeface="Helvetica Neue"/>
                <a:ea typeface="Helvetica Neue"/>
                <a:cs typeface="Helvetica Neue"/>
              </a:rPr>
              <a:t>scratch + database footprint</a:t>
            </a:r>
          </a:p>
        </p:txBody>
      </p:sp>
      <p:sp>
        <p:nvSpPr>
          <p:cNvPr id="20" name="Rounded Rectangle 19">
            <a:extLst>
              <a:ext uri="{FF2B5EF4-FFF2-40B4-BE49-F238E27FC236}">
                <a16:creationId xmlns:a16="http://schemas.microsoft.com/office/drawing/2014/main" id="{8BD86F23-86E8-EA44-89EC-1F9C78DC7559}"/>
              </a:ext>
            </a:extLst>
          </p:cNvPr>
          <p:cNvSpPr/>
          <p:nvPr/>
        </p:nvSpPr>
        <p:spPr>
          <a:xfrm>
            <a:off x="9685020" y="2730500"/>
            <a:ext cx="2087880" cy="2286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1" name="Rectangle 20">
            <a:extLst>
              <a:ext uri="{FF2B5EF4-FFF2-40B4-BE49-F238E27FC236}">
                <a16:creationId xmlns:a16="http://schemas.microsoft.com/office/drawing/2014/main" id="{DCFD917D-71EF-E049-A29A-CDE9BFD5FD01}"/>
              </a:ext>
            </a:extLst>
          </p:cNvPr>
          <p:cNvSpPr/>
          <p:nvPr/>
        </p:nvSpPr>
        <p:spPr>
          <a:xfrm>
            <a:off x="9685020" y="2730500"/>
            <a:ext cx="2087880" cy="88900"/>
          </a:xfrm>
          <a:prstGeom prst="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2" name="TextBox 21">
            <a:extLst>
              <a:ext uri="{FF2B5EF4-FFF2-40B4-BE49-F238E27FC236}">
                <a16:creationId xmlns:a16="http://schemas.microsoft.com/office/drawing/2014/main" id="{E24EA1A7-5F40-8348-8FA9-1CB20937C770}"/>
              </a:ext>
            </a:extLst>
          </p:cNvPr>
          <p:cNvSpPr txBox="1"/>
          <p:nvPr/>
        </p:nvSpPr>
        <p:spPr>
          <a:xfrm>
            <a:off x="9812020" y="3060700"/>
            <a:ext cx="1833880" cy="431800"/>
          </a:xfrm>
          <a:prstGeom prst="rect">
            <a:avLst/>
          </a:prstGeom>
          <a:noFill/>
        </p:spPr>
        <p:txBody>
          <a:bodyPr vertOverflow="overflow" vert="horz" wrap="square" rtlCol="0" anchor="t">
            <a:spAutoFit/>
          </a:bodyPr>
          <a:lstStyle/>
          <a:p>
            <a:pPr algn="l"/>
            <a:r>
              <a:rPr lang="en-US" sz="2200" b="1">
                <a:solidFill>
                  <a:srgbClr val="1A1A1A"/>
                </a:solidFill>
                <a:latin typeface="Helvetica Neue"/>
                <a:ea typeface="Helvetica Neue"/>
                <a:cs typeface="Helvetica Neue"/>
              </a:rPr>
              <a:t>Runtime</a:t>
            </a:r>
          </a:p>
        </p:txBody>
      </p:sp>
      <p:sp>
        <p:nvSpPr>
          <p:cNvPr id="23" name="TextBox 22">
            <a:extLst>
              <a:ext uri="{FF2B5EF4-FFF2-40B4-BE49-F238E27FC236}">
                <a16:creationId xmlns:a16="http://schemas.microsoft.com/office/drawing/2014/main" id="{1672ADE3-B570-2948-AD56-8C0D1A178F1C}"/>
              </a:ext>
            </a:extLst>
          </p:cNvPr>
          <p:cNvSpPr txBox="1"/>
          <p:nvPr/>
        </p:nvSpPr>
        <p:spPr>
          <a:xfrm>
            <a:off x="9812020" y="3644900"/>
            <a:ext cx="1833880" cy="1219200"/>
          </a:xfrm>
          <a:prstGeom prst="rect">
            <a:avLst/>
          </a:prstGeom>
          <a:noFill/>
        </p:spPr>
        <p:txBody>
          <a:bodyPr vertOverflow="overflow" vert="horz" wrap="square" rtlCol="0" anchor="t">
            <a:spAutoFit/>
          </a:bodyPr>
          <a:lstStyle/>
          <a:p>
            <a:pPr algn="l"/>
            <a:r>
              <a:rPr lang="en-US">
                <a:solidFill>
                  <a:srgbClr val="404040"/>
                </a:solidFill>
                <a:latin typeface="Helvetica Neue"/>
                <a:ea typeface="Helvetica Neue"/>
                <a:cs typeface="Helvetica Neue"/>
              </a:rPr>
              <a:t>hours, highly variable</a:t>
            </a:r>
          </a:p>
        </p:txBody>
      </p:sp>
      <p:sp>
        <p:nvSpPr>
          <p:cNvPr id="24" name="Takeaway">
            <a:extLst>
              <a:ext uri="{FF2B5EF4-FFF2-40B4-BE49-F238E27FC236}">
                <a16:creationId xmlns:a16="http://schemas.microsoft.com/office/drawing/2014/main" id="{F3D3F367-1D07-D540-B361-CEA706A0AB10}"/>
              </a:ext>
            </a:extLst>
          </p:cNvPr>
          <p:cNvSpPr txBox="1"/>
          <p:nvPr/>
        </p:nvSpPr>
        <p:spPr>
          <a:xfrm>
            <a:off x="419100" y="5308600"/>
            <a:ext cx="11366500" cy="508000"/>
          </a:xfrm>
          <a:prstGeom prst="rect">
            <a:avLst/>
          </a:prstGeom>
          <a:noFill/>
        </p:spPr>
        <p:txBody>
          <a:bodyPr vertOverflow="overflow" vert="horz" wrap="square" rtlCol="0" anchor="t">
            <a:spAutoFit/>
          </a:bodyPr>
          <a:lstStyle/>
          <a:p>
            <a:pPr algn="l"/>
            <a:r>
              <a:rPr lang="en-US" sz="1600" i="1">
                <a:solidFill>
                  <a:srgbClr val="5A6472"/>
                </a:solidFill>
                <a:latin typeface="Helvetica Neue"/>
                <a:ea typeface="Helvetica Neue"/>
                <a:cs typeface="Helvetica Neue"/>
              </a:rPr>
              <a:t>A job’s “shape” — not the GPU alone — determines where it can run and whether we can support it.</a:t>
            </a:r>
          </a:p>
        </p:txBody>
      </p:sp>
      <p:sp>
        <p:nvSpPr>
          <p:cNvPr id="25" name="Slide Number Placeholder 24">
            <a:extLst>
              <a:ext uri="{FF2B5EF4-FFF2-40B4-BE49-F238E27FC236}">
                <a16:creationId xmlns:a16="http://schemas.microsoft.com/office/drawing/2014/main" id="{85515128-05EF-EB5D-B173-1449AA84ED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2018557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Predicting vRAM before the job runs</a:t>
            </a:r>
          </a:p>
        </p:txBody>
      </p:sp>
      <p:sp>
        <p:nvSpPr>
          <p:cNvPr id="2" name="TextBox 1">
            <a:extLst>
              <a:ext uri="{FF2B5EF4-FFF2-40B4-BE49-F238E27FC236}">
                <a16:creationId xmlns:a16="http://schemas.microsoft.com/office/drawing/2014/main" id="{E34F9CB5-AFB2-5643-A56F-7AFB5D804E24}"/>
              </a:ext>
            </a:extLst>
          </p:cNvPr>
          <p:cNvSpPr txBox="1"/>
          <p:nvPr/>
        </p:nvSpPr>
        <p:spPr>
          <a:xfrm>
            <a:off x="419100" y="1524000"/>
            <a:ext cx="11366500" cy="381000"/>
          </a:xfrm>
          <a:prstGeom prst="rect">
            <a:avLst/>
          </a:prstGeom>
          <a:noFill/>
        </p:spPr>
        <p:txBody>
          <a:bodyPr vertOverflow="overflow" vert="horz" wrap="square" rtlCol="0" anchor="t">
            <a:noAutofit/>
          </a:bodyPr>
          <a:lstStyle/>
          <a:p>
            <a:pPr algn="l"/>
            <a:r>
              <a:rPr lang="en-US" sz="1800">
                <a:solidFill>
                  <a:srgbClr val="1A1A1A"/>
                </a:solidFill>
                <a:latin typeface="Helvetica Neue"/>
                <a:ea typeface="Helvetica Neue"/>
                <a:cs typeface="Helvetica Neue"/>
              </a:rPr>
              <a:t>AlphaFold3's inference vRAM scales with token count — so we modeled it as a minimum-vRAM estimator.</a:t>
            </a:r>
          </a:p>
        </p:txBody>
      </p:sp>
      <p:sp>
        <p:nvSpPr>
          <p:cNvPr id="3" name="Rounded Rectangle 2">
            <a:extLst>
              <a:ext uri="{FF2B5EF4-FFF2-40B4-BE49-F238E27FC236}">
                <a16:creationId xmlns:a16="http://schemas.microsoft.com/office/drawing/2014/main" id="{E890586F-D1C4-9146-96E8-4A3A017F50EB}"/>
              </a:ext>
            </a:extLst>
          </p:cNvPr>
          <p:cNvSpPr/>
          <p:nvPr/>
        </p:nvSpPr>
        <p:spPr>
          <a:xfrm>
            <a:off x="762000" y="2349500"/>
            <a:ext cx="2794000" cy="1651000"/>
          </a:xfrm>
          <a:prstGeom prst="roundRect">
            <a:avLst/>
          </a:prstGeom>
          <a:solidFill>
            <a:srgbClr val="F7F8FA"/>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TextBox 3">
            <a:extLst>
              <a:ext uri="{FF2B5EF4-FFF2-40B4-BE49-F238E27FC236}">
                <a16:creationId xmlns:a16="http://schemas.microsoft.com/office/drawing/2014/main" id="{0FFBD332-4B50-E946-AAA4-B32B50A218D9}"/>
              </a:ext>
            </a:extLst>
          </p:cNvPr>
          <p:cNvSpPr txBox="1"/>
          <p:nvPr/>
        </p:nvSpPr>
        <p:spPr>
          <a:xfrm>
            <a:off x="889000" y="2603500"/>
            <a:ext cx="2540000" cy="330200"/>
          </a:xfrm>
          <a:prstGeom prst="rect">
            <a:avLst/>
          </a:prstGeom>
          <a:noFill/>
        </p:spPr>
        <p:txBody>
          <a:bodyPr vertOverflow="overflow" vert="horz" wrap="square" rtlCol="0" anchor="t">
            <a:noAutofit/>
          </a:bodyPr>
          <a:lstStyle/>
          <a:p>
            <a:pPr algn="l"/>
            <a:r>
              <a:rPr lang="en-US" sz="1700" b="1">
                <a:solidFill>
                  <a:srgbClr val="2A4A7F"/>
                </a:solidFill>
                <a:latin typeface="Helvetica Neue"/>
                <a:ea typeface="Helvetica Neue"/>
                <a:cs typeface="Helvetica Neue"/>
              </a:rPr>
              <a:t>Token count</a:t>
            </a:r>
          </a:p>
        </p:txBody>
      </p:sp>
      <p:sp>
        <p:nvSpPr>
          <p:cNvPr id="5" name="TextBox 4">
            <a:extLst>
              <a:ext uri="{FF2B5EF4-FFF2-40B4-BE49-F238E27FC236}">
                <a16:creationId xmlns:a16="http://schemas.microsoft.com/office/drawing/2014/main" id="{FD23D89E-D36E-0140-8258-9C0689EEDB81}"/>
              </a:ext>
            </a:extLst>
          </p:cNvPr>
          <p:cNvSpPr txBox="1"/>
          <p:nvPr/>
        </p:nvSpPr>
        <p:spPr>
          <a:xfrm>
            <a:off x="889000" y="2997200"/>
            <a:ext cx="2540000" cy="889000"/>
          </a:xfrm>
          <a:prstGeom prst="rect">
            <a:avLst/>
          </a:prstGeom>
          <a:noFill/>
        </p:spPr>
        <p:txBody>
          <a:bodyPr vertOverflow="overflow" vert="horz" wrap="square" rtlCol="0" anchor="t">
            <a:noAutofit/>
          </a:bodyPr>
          <a:lstStyle/>
          <a:p>
            <a:pPr algn="l"/>
            <a:r>
              <a:rPr lang="en-US" sz="1300">
                <a:solidFill>
                  <a:srgbClr val="404040"/>
                </a:solidFill>
                <a:latin typeface="Helvetica Neue"/>
                <a:ea typeface="Helvetica Neue"/>
                <a:cs typeface="Helvetica Neue"/>
              </a:rPr>
              <a:t>sequence length +
complex size
(the AF3 input)</a:t>
            </a:r>
          </a:p>
        </p:txBody>
      </p:sp>
      <p:sp>
        <p:nvSpPr>
          <p:cNvPr id="6" name="Right Arrow 5">
            <a:extLst>
              <a:ext uri="{FF2B5EF4-FFF2-40B4-BE49-F238E27FC236}">
                <a16:creationId xmlns:a16="http://schemas.microsoft.com/office/drawing/2014/main" id="{6376F67E-B44A-354F-88E5-8C5BF75D7C3E}"/>
              </a:ext>
            </a:extLst>
          </p:cNvPr>
          <p:cNvSpPr/>
          <p:nvPr/>
        </p:nvSpPr>
        <p:spPr>
          <a:xfrm>
            <a:off x="3708400" y="2946400"/>
            <a:ext cx="762000" cy="4572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ounded Rectangle 6">
            <a:extLst>
              <a:ext uri="{FF2B5EF4-FFF2-40B4-BE49-F238E27FC236}">
                <a16:creationId xmlns:a16="http://schemas.microsoft.com/office/drawing/2014/main" id="{5E065780-5D2E-5E48-A70A-0C59DC45F8D5}"/>
              </a:ext>
            </a:extLst>
          </p:cNvPr>
          <p:cNvSpPr/>
          <p:nvPr/>
        </p:nvSpPr>
        <p:spPr>
          <a:xfrm>
            <a:off x="4673600" y="2222500"/>
            <a:ext cx="2921000" cy="1905000"/>
          </a:xfrm>
          <a:prstGeom prst="round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TextBox 7">
            <a:extLst>
              <a:ext uri="{FF2B5EF4-FFF2-40B4-BE49-F238E27FC236}">
                <a16:creationId xmlns:a16="http://schemas.microsoft.com/office/drawing/2014/main" id="{58085CEB-EFB2-C246-A735-F83879211571}"/>
              </a:ext>
            </a:extLst>
          </p:cNvPr>
          <p:cNvSpPr txBox="1"/>
          <p:nvPr/>
        </p:nvSpPr>
        <p:spPr>
          <a:xfrm>
            <a:off x="4800600" y="2489200"/>
            <a:ext cx="2667000" cy="330200"/>
          </a:xfrm>
          <a:prstGeom prst="rect">
            <a:avLst/>
          </a:prstGeom>
          <a:noFill/>
        </p:spPr>
        <p:txBody>
          <a:bodyPr vertOverflow="overflow" vert="horz" wrap="square" rtlCol="0" anchor="t">
            <a:noAutofit/>
          </a:bodyPr>
          <a:lstStyle/>
          <a:p>
            <a:pPr algn="l"/>
            <a:r>
              <a:rPr lang="en-US" sz="1800" b="1">
                <a:solidFill>
                  <a:srgbClr val="FFFFFF"/>
                </a:solidFill>
                <a:latin typeface="Helvetica Neue"/>
                <a:ea typeface="Helvetica Neue"/>
                <a:cs typeface="Helvetica Neue"/>
              </a:rPr>
              <a:t>vRAM estimator</a:t>
            </a:r>
          </a:p>
        </p:txBody>
      </p:sp>
      <p:sp>
        <p:nvSpPr>
          <p:cNvPr id="9" name="TextBox 8">
            <a:extLst>
              <a:ext uri="{FF2B5EF4-FFF2-40B4-BE49-F238E27FC236}">
                <a16:creationId xmlns:a16="http://schemas.microsoft.com/office/drawing/2014/main" id="{05F8CD98-C9B3-D74D-AFBD-906D34D9568C}"/>
              </a:ext>
            </a:extLst>
          </p:cNvPr>
          <p:cNvSpPr txBox="1"/>
          <p:nvPr/>
        </p:nvSpPr>
        <p:spPr>
          <a:xfrm>
            <a:off x="4800600" y="2895600"/>
            <a:ext cx="2667000" cy="1066800"/>
          </a:xfrm>
          <a:prstGeom prst="rect">
            <a:avLst/>
          </a:prstGeom>
          <a:noFill/>
        </p:spPr>
        <p:txBody>
          <a:bodyPr vertOverflow="overflow" vert="horz" wrap="square" rtlCol="0" anchor="t">
            <a:noAutofit/>
          </a:bodyPr>
          <a:lstStyle/>
          <a:p>
            <a:pPr algn="l"/>
            <a:r>
              <a:rPr lang="en-US" sz="1300">
                <a:solidFill>
                  <a:srgbClr val="EAF0FA"/>
                </a:solidFill>
                <a:latin typeface="Helvetica Neue"/>
                <a:ea typeface="Helvetica Neue"/>
                <a:cs typeface="Helvetica Neue"/>
              </a:rPr>
              <a:t>fit from benchmark runs:
tokens → peak vRAM
(a simple predictive model)</a:t>
            </a:r>
          </a:p>
        </p:txBody>
      </p:sp>
      <p:sp>
        <p:nvSpPr>
          <p:cNvPr id="11" name="Right Arrow 10">
            <a:extLst>
              <a:ext uri="{FF2B5EF4-FFF2-40B4-BE49-F238E27FC236}">
                <a16:creationId xmlns:a16="http://schemas.microsoft.com/office/drawing/2014/main" id="{B1AF726A-091A-D845-B385-60D9E3606F08}"/>
              </a:ext>
            </a:extLst>
          </p:cNvPr>
          <p:cNvSpPr/>
          <p:nvPr/>
        </p:nvSpPr>
        <p:spPr>
          <a:xfrm>
            <a:off x="7747000" y="2946400"/>
            <a:ext cx="762000" cy="4572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Rounded Rectangle 11">
            <a:extLst>
              <a:ext uri="{FF2B5EF4-FFF2-40B4-BE49-F238E27FC236}">
                <a16:creationId xmlns:a16="http://schemas.microsoft.com/office/drawing/2014/main" id="{A145142E-E71F-0D43-91D4-C1D689FDB31D}"/>
              </a:ext>
            </a:extLst>
          </p:cNvPr>
          <p:cNvSpPr/>
          <p:nvPr/>
        </p:nvSpPr>
        <p:spPr>
          <a:xfrm>
            <a:off x="8712200" y="2349500"/>
            <a:ext cx="2717800" cy="1651000"/>
          </a:xfrm>
          <a:prstGeom prst="roundRect">
            <a:avLst/>
          </a:prstGeom>
          <a:solidFill>
            <a:srgbClr val="F7F8FA"/>
          </a:solidFill>
          <a:ln w="1587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3" name="TextBox 12">
            <a:extLst>
              <a:ext uri="{FF2B5EF4-FFF2-40B4-BE49-F238E27FC236}">
                <a16:creationId xmlns:a16="http://schemas.microsoft.com/office/drawing/2014/main" id="{D94E7DF1-FBEB-1146-8F3B-7AFD02CC5F04}"/>
              </a:ext>
            </a:extLst>
          </p:cNvPr>
          <p:cNvSpPr txBox="1"/>
          <p:nvPr/>
        </p:nvSpPr>
        <p:spPr>
          <a:xfrm>
            <a:off x="8839200" y="2603500"/>
            <a:ext cx="2463800" cy="330200"/>
          </a:xfrm>
          <a:prstGeom prst="rect">
            <a:avLst/>
          </a:prstGeom>
          <a:noFill/>
        </p:spPr>
        <p:txBody>
          <a:bodyPr vertOverflow="overflow" vert="horz" wrap="square" rtlCol="0" anchor="t">
            <a:noAutofit/>
          </a:bodyPr>
          <a:lstStyle/>
          <a:p>
            <a:pPr algn="l"/>
            <a:r>
              <a:rPr lang="en-US" sz="1700" b="1">
                <a:solidFill>
                  <a:srgbClr val="2E5A1E"/>
                </a:solidFill>
                <a:latin typeface="Helvetica Neue"/>
                <a:ea typeface="Helvetica Neue"/>
                <a:cs typeface="Helvetica Neue"/>
              </a:rPr>
              <a:t>Minimum vRAM</a:t>
            </a:r>
          </a:p>
        </p:txBody>
      </p:sp>
      <p:sp>
        <p:nvSpPr>
          <p:cNvPr id="14" name="TextBox 13">
            <a:extLst>
              <a:ext uri="{FF2B5EF4-FFF2-40B4-BE49-F238E27FC236}">
                <a16:creationId xmlns:a16="http://schemas.microsoft.com/office/drawing/2014/main" id="{E5B085F5-729D-A54A-AF03-84FAEE203967}"/>
              </a:ext>
            </a:extLst>
          </p:cNvPr>
          <p:cNvSpPr txBox="1"/>
          <p:nvPr/>
        </p:nvSpPr>
        <p:spPr>
          <a:xfrm>
            <a:off x="8839200" y="2997200"/>
            <a:ext cx="2463800" cy="889000"/>
          </a:xfrm>
          <a:prstGeom prst="rect">
            <a:avLst/>
          </a:prstGeom>
          <a:noFill/>
        </p:spPr>
        <p:txBody>
          <a:bodyPr vertOverflow="overflow" vert="horz" wrap="square" rtlCol="0" anchor="t">
            <a:noAutofit/>
          </a:bodyPr>
          <a:lstStyle/>
          <a:p>
            <a:pPr algn="l"/>
            <a:r>
              <a:rPr lang="en-US" sz="1300">
                <a:solidFill>
                  <a:srgbClr val="404040"/>
                </a:solidFill>
                <a:latin typeface="Helvetica Neue"/>
                <a:ea typeface="Helvetica Neue"/>
                <a:cs typeface="Helvetica Neue"/>
              </a:rPr>
              <a:t>the floor a job needs
before it will run
without OOM</a:t>
            </a:r>
          </a:p>
        </p:txBody>
      </p:sp>
      <p:sp>
        <p:nvSpPr>
          <p:cNvPr id="15" name="Rounded Rectangle 14">
            <a:extLst>
              <a:ext uri="{FF2B5EF4-FFF2-40B4-BE49-F238E27FC236}">
                <a16:creationId xmlns:a16="http://schemas.microsoft.com/office/drawing/2014/main" id="{49F03761-9EA8-344F-B314-69FC055959F1}"/>
              </a:ext>
            </a:extLst>
          </p:cNvPr>
          <p:cNvSpPr/>
          <p:nvPr/>
        </p:nvSpPr>
        <p:spPr>
          <a:xfrm>
            <a:off x="762000" y="4470400"/>
            <a:ext cx="3386666" cy="1168400"/>
          </a:xfrm>
          <a:prstGeom prst="roundRect">
            <a:avLst/>
          </a:prstGeom>
          <a:solidFill>
            <a:srgbClr val="F7F8FA"/>
          </a:solidFill>
          <a:ln w="12700"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Rectangle 15">
            <a:extLst>
              <a:ext uri="{FF2B5EF4-FFF2-40B4-BE49-F238E27FC236}">
                <a16:creationId xmlns:a16="http://schemas.microsoft.com/office/drawing/2014/main" id="{34DDEE87-BFDB-8E41-BF63-7EB745F26C5A}"/>
              </a:ext>
            </a:extLst>
          </p:cNvPr>
          <p:cNvSpPr/>
          <p:nvPr/>
        </p:nvSpPr>
        <p:spPr>
          <a:xfrm>
            <a:off x="762000" y="4470400"/>
            <a:ext cx="76200" cy="1168400"/>
          </a:xfrm>
          <a:prstGeom prst="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7" name="TextBox 16">
            <a:extLst>
              <a:ext uri="{FF2B5EF4-FFF2-40B4-BE49-F238E27FC236}">
                <a16:creationId xmlns:a16="http://schemas.microsoft.com/office/drawing/2014/main" id="{1FA43843-8975-0343-ADBF-1D1CBDEEBBE5}"/>
              </a:ext>
            </a:extLst>
          </p:cNvPr>
          <p:cNvSpPr txBox="1"/>
          <p:nvPr/>
        </p:nvSpPr>
        <p:spPr>
          <a:xfrm>
            <a:off x="990600" y="4622800"/>
            <a:ext cx="3031066" cy="304800"/>
          </a:xfrm>
          <a:prstGeom prst="rect">
            <a:avLst/>
          </a:prstGeom>
          <a:noFill/>
        </p:spPr>
        <p:txBody>
          <a:bodyPr vertOverflow="overflow" vert="horz" wrap="square" rtlCol="0" anchor="t">
            <a:noAutofit/>
          </a:bodyPr>
          <a:lstStyle/>
          <a:p>
            <a:pPr algn="l"/>
            <a:r>
              <a:rPr lang="en-US" sz="1550" b="1">
                <a:solidFill>
                  <a:srgbClr val="4472C4"/>
                </a:solidFill>
                <a:latin typeface="Helvetica Neue"/>
                <a:ea typeface="Helvetica Neue"/>
                <a:cs typeface="Helvetica Neue"/>
              </a:rPr>
              <a:t>Right-size the GPU</a:t>
            </a:r>
          </a:p>
        </p:txBody>
      </p:sp>
      <p:sp>
        <p:nvSpPr>
          <p:cNvPr id="18" name="TextBox 17">
            <a:extLst>
              <a:ext uri="{FF2B5EF4-FFF2-40B4-BE49-F238E27FC236}">
                <a16:creationId xmlns:a16="http://schemas.microsoft.com/office/drawing/2014/main" id="{DDD295EB-7893-7B4E-B667-D6189250407E}"/>
              </a:ext>
            </a:extLst>
          </p:cNvPr>
          <p:cNvSpPr txBox="1"/>
          <p:nvPr/>
        </p:nvSpPr>
        <p:spPr>
          <a:xfrm>
            <a:off x="990600" y="4978400"/>
            <a:ext cx="3031066" cy="558800"/>
          </a:xfrm>
          <a:prstGeom prst="rect">
            <a:avLst/>
          </a:prstGeom>
          <a:noFill/>
        </p:spPr>
        <p:txBody>
          <a:bodyPr vertOverflow="overflow" vert="horz" wrap="square" rtlCol="0" anchor="t">
            <a:noAutofit/>
          </a:bodyPr>
          <a:lstStyle/>
          <a:p>
            <a:pPr algn="l"/>
            <a:r>
              <a:rPr lang="en-US" sz="1300">
                <a:solidFill>
                  <a:srgbClr val="404040"/>
                </a:solidFill>
                <a:latin typeface="Helvetica Neue"/>
                <a:ea typeface="Helvetica Neue"/>
                <a:cs typeface="Helvetica Neue"/>
              </a:rPr>
              <a:t>match each job to a GPU with enough memory</a:t>
            </a:r>
          </a:p>
        </p:txBody>
      </p:sp>
      <p:sp>
        <p:nvSpPr>
          <p:cNvPr id="19" name="Rounded Rectangle 18">
            <a:extLst>
              <a:ext uri="{FF2B5EF4-FFF2-40B4-BE49-F238E27FC236}">
                <a16:creationId xmlns:a16="http://schemas.microsoft.com/office/drawing/2014/main" id="{FBC540D3-05BF-9145-90F0-384EECBEF410}"/>
              </a:ext>
            </a:extLst>
          </p:cNvPr>
          <p:cNvSpPr/>
          <p:nvPr/>
        </p:nvSpPr>
        <p:spPr>
          <a:xfrm>
            <a:off x="4402666" y="4470400"/>
            <a:ext cx="3386666" cy="1168400"/>
          </a:xfrm>
          <a:prstGeom prst="roundRect">
            <a:avLst/>
          </a:prstGeom>
          <a:solidFill>
            <a:srgbClr val="F7F8FA"/>
          </a:solidFill>
          <a:ln w="12700" cap="flat" cmpd="sng" algn="ctr">
            <a:solidFill>
              <a:srgbClr val="ED7D3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0" name="Rectangle 19">
            <a:extLst>
              <a:ext uri="{FF2B5EF4-FFF2-40B4-BE49-F238E27FC236}">
                <a16:creationId xmlns:a16="http://schemas.microsoft.com/office/drawing/2014/main" id="{62444AFE-9457-CF44-A6A0-6C301CC26DA5}"/>
              </a:ext>
            </a:extLst>
          </p:cNvPr>
          <p:cNvSpPr/>
          <p:nvPr/>
        </p:nvSpPr>
        <p:spPr>
          <a:xfrm>
            <a:off x="4402666" y="4470400"/>
            <a:ext cx="76200" cy="11684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1" name="TextBox 20">
            <a:extLst>
              <a:ext uri="{FF2B5EF4-FFF2-40B4-BE49-F238E27FC236}">
                <a16:creationId xmlns:a16="http://schemas.microsoft.com/office/drawing/2014/main" id="{06AD107A-F09B-9C41-9A7A-22DF7BCE8E27}"/>
              </a:ext>
            </a:extLst>
          </p:cNvPr>
          <p:cNvSpPr txBox="1"/>
          <p:nvPr/>
        </p:nvSpPr>
        <p:spPr>
          <a:xfrm>
            <a:off x="4631266" y="4622800"/>
            <a:ext cx="3031066" cy="304800"/>
          </a:xfrm>
          <a:prstGeom prst="rect">
            <a:avLst/>
          </a:prstGeom>
          <a:noFill/>
        </p:spPr>
        <p:txBody>
          <a:bodyPr vertOverflow="overflow" vert="horz" wrap="square" rtlCol="0" anchor="t">
            <a:noAutofit/>
          </a:bodyPr>
          <a:lstStyle/>
          <a:p>
            <a:pPr algn="l"/>
            <a:r>
              <a:rPr lang="en-US" sz="1550" b="1">
                <a:solidFill>
                  <a:srgbClr val="ED7D31"/>
                </a:solidFill>
                <a:latin typeface="Helvetica Neue"/>
                <a:ea typeface="Helvetica Neue"/>
                <a:cs typeface="Helvetica Neue"/>
              </a:rPr>
              <a:t>Fewer OOM failures</a:t>
            </a:r>
          </a:p>
        </p:txBody>
      </p:sp>
      <p:sp>
        <p:nvSpPr>
          <p:cNvPr id="22" name="TextBox 21">
            <a:extLst>
              <a:ext uri="{FF2B5EF4-FFF2-40B4-BE49-F238E27FC236}">
                <a16:creationId xmlns:a16="http://schemas.microsoft.com/office/drawing/2014/main" id="{692E7C64-B9A0-EC40-8C07-1CD3AB83A020}"/>
              </a:ext>
            </a:extLst>
          </p:cNvPr>
          <p:cNvSpPr txBox="1"/>
          <p:nvPr/>
        </p:nvSpPr>
        <p:spPr>
          <a:xfrm>
            <a:off x="4631266" y="4978400"/>
            <a:ext cx="3031066" cy="558800"/>
          </a:xfrm>
          <a:prstGeom prst="rect">
            <a:avLst/>
          </a:prstGeom>
          <a:noFill/>
        </p:spPr>
        <p:txBody>
          <a:bodyPr vertOverflow="overflow" vert="horz" wrap="square" rtlCol="0" anchor="t">
            <a:noAutofit/>
          </a:bodyPr>
          <a:lstStyle/>
          <a:p>
            <a:pPr algn="l"/>
            <a:r>
              <a:rPr lang="en-US" sz="1300">
                <a:solidFill>
                  <a:srgbClr val="404040"/>
                </a:solidFill>
                <a:latin typeface="Helvetica Neue"/>
                <a:ea typeface="Helvetica Neue"/>
                <a:cs typeface="Helvetica Neue"/>
              </a:rPr>
              <a:t>catch jobs that won't fit before they launch</a:t>
            </a:r>
          </a:p>
        </p:txBody>
      </p:sp>
      <p:sp>
        <p:nvSpPr>
          <p:cNvPr id="23" name="Rounded Rectangle 22">
            <a:extLst>
              <a:ext uri="{FF2B5EF4-FFF2-40B4-BE49-F238E27FC236}">
                <a16:creationId xmlns:a16="http://schemas.microsoft.com/office/drawing/2014/main" id="{B997B493-75ED-5349-89A3-CC7FDDD8D399}"/>
              </a:ext>
            </a:extLst>
          </p:cNvPr>
          <p:cNvSpPr/>
          <p:nvPr/>
        </p:nvSpPr>
        <p:spPr>
          <a:xfrm>
            <a:off x="8043333" y="4470400"/>
            <a:ext cx="3386666" cy="1168400"/>
          </a:xfrm>
          <a:prstGeom prst="roundRect">
            <a:avLst/>
          </a:prstGeom>
          <a:solidFill>
            <a:srgbClr val="F7F8FA"/>
          </a:solidFill>
          <a:ln w="1270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4" name="Rectangle 23">
            <a:extLst>
              <a:ext uri="{FF2B5EF4-FFF2-40B4-BE49-F238E27FC236}">
                <a16:creationId xmlns:a16="http://schemas.microsoft.com/office/drawing/2014/main" id="{D357F90A-7D54-4241-A145-F4F445859C25}"/>
              </a:ext>
            </a:extLst>
          </p:cNvPr>
          <p:cNvSpPr/>
          <p:nvPr/>
        </p:nvSpPr>
        <p:spPr>
          <a:xfrm>
            <a:off x="8043333" y="4470400"/>
            <a:ext cx="76200" cy="11684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5" name="TextBox 24">
            <a:extLst>
              <a:ext uri="{FF2B5EF4-FFF2-40B4-BE49-F238E27FC236}">
                <a16:creationId xmlns:a16="http://schemas.microsoft.com/office/drawing/2014/main" id="{888193D0-456A-1748-A7D5-FBE0CB4BB27E}"/>
              </a:ext>
            </a:extLst>
          </p:cNvPr>
          <p:cNvSpPr txBox="1"/>
          <p:nvPr/>
        </p:nvSpPr>
        <p:spPr>
          <a:xfrm>
            <a:off x="8271933" y="4622800"/>
            <a:ext cx="3031066" cy="304800"/>
          </a:xfrm>
          <a:prstGeom prst="rect">
            <a:avLst/>
          </a:prstGeom>
          <a:noFill/>
        </p:spPr>
        <p:txBody>
          <a:bodyPr vertOverflow="overflow" vert="horz" wrap="square" rtlCol="0" anchor="t">
            <a:noAutofit/>
          </a:bodyPr>
          <a:lstStyle/>
          <a:p>
            <a:pPr algn="l"/>
            <a:r>
              <a:rPr lang="en-US" sz="1550" b="1">
                <a:solidFill>
                  <a:srgbClr val="70AD47"/>
                </a:solidFill>
                <a:latin typeface="Helvetica Neue"/>
                <a:ea typeface="Helvetica Neue"/>
                <a:cs typeface="Helvetica Neue"/>
              </a:rPr>
              <a:t>Predictable scheduling</a:t>
            </a:r>
          </a:p>
        </p:txBody>
      </p:sp>
      <p:sp>
        <p:nvSpPr>
          <p:cNvPr id="26" name="TextBox 25">
            <a:extLst>
              <a:ext uri="{FF2B5EF4-FFF2-40B4-BE49-F238E27FC236}">
                <a16:creationId xmlns:a16="http://schemas.microsoft.com/office/drawing/2014/main" id="{D0DD452B-63B1-E64B-9310-2305DCD2660C}"/>
              </a:ext>
            </a:extLst>
          </p:cNvPr>
          <p:cNvSpPr txBox="1"/>
          <p:nvPr/>
        </p:nvSpPr>
        <p:spPr>
          <a:xfrm>
            <a:off x="8271933" y="4978400"/>
            <a:ext cx="3031066" cy="558800"/>
          </a:xfrm>
          <a:prstGeom prst="rect">
            <a:avLst/>
          </a:prstGeom>
          <a:noFill/>
        </p:spPr>
        <p:txBody>
          <a:bodyPr vertOverflow="overflow" vert="horz" wrap="square" rtlCol="0" anchor="t">
            <a:noAutofit/>
          </a:bodyPr>
          <a:lstStyle/>
          <a:p>
            <a:pPr algn="l"/>
            <a:r>
              <a:rPr lang="en-US" sz="1300">
                <a:solidFill>
                  <a:srgbClr val="404040"/>
                </a:solidFill>
                <a:latin typeface="Helvetica Neue"/>
                <a:ea typeface="Helvetica Neue"/>
                <a:cs typeface="Helvetica Neue"/>
              </a:rPr>
              <a:t>turn vRAM from a guess into a known requirement</a:t>
            </a:r>
          </a:p>
        </p:txBody>
      </p:sp>
      <p:sp>
        <p:nvSpPr>
          <p:cNvPr id="27" name="TextBox 26">
            <a:extLst>
              <a:ext uri="{FF2B5EF4-FFF2-40B4-BE49-F238E27FC236}">
                <a16:creationId xmlns:a16="http://schemas.microsoft.com/office/drawing/2014/main" id="{A21709A5-DA70-054A-9B76-DEB4E7D18032}"/>
              </a:ext>
            </a:extLst>
          </p:cNvPr>
          <p:cNvSpPr txBox="1"/>
          <p:nvPr/>
        </p:nvSpPr>
        <p:spPr>
          <a:xfrm>
            <a:off x="419100" y="5842000"/>
            <a:ext cx="11366500" cy="330200"/>
          </a:xfrm>
          <a:prstGeom prst="rect">
            <a:avLst/>
          </a:prstGeom>
          <a:noFill/>
        </p:spPr>
        <p:txBody>
          <a:bodyPr vertOverflow="overflow" vert="horz" wrap="square" rtlCol="0" anchor="t">
            <a:noAutofit/>
          </a:bodyPr>
          <a:lstStyle/>
          <a:p>
            <a:pPr algn="l"/>
            <a:r>
              <a:rPr lang="en-US" sz="1500" i="1">
                <a:solidFill>
                  <a:srgbClr val="5A6472"/>
                </a:solidFill>
                <a:latin typeface="Helvetica Neue"/>
                <a:ea typeface="Helvetica Neue"/>
                <a:cs typeface="Helvetica Neue"/>
              </a:rPr>
              <a:t>Job shape became a number we could compute — the foundation for routing AF3 to the right GPU.</a:t>
            </a:r>
          </a:p>
        </p:txBody>
      </p:sp>
      <p:sp>
        <p:nvSpPr>
          <p:cNvPr id="28" name="Slide Number Placeholder 27">
            <a:extLst>
              <a:ext uri="{FF2B5EF4-FFF2-40B4-BE49-F238E27FC236}">
                <a16:creationId xmlns:a16="http://schemas.microsoft.com/office/drawing/2014/main" id="{EBDE9136-A6F2-5F9D-A7F5-493CDDD0C9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300457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E365A284-E081-7B09-88F5-75AC238A3A67}"/>
            </a:ext>
          </a:extLst>
        </p:cNvPr>
        <p:cNvGrpSpPr/>
        <p:nvPr/>
      </p:nvGrpSpPr>
      <p:grpSpPr>
        <a:xfrm>
          <a:off x="0" y="0"/>
          <a:ext cx="0" cy="0"/>
          <a:chOff x="0" y="0"/>
          <a:chExt cx="0" cy="0"/>
        </a:xfrm>
      </p:grpSpPr>
      <p:sp>
        <p:nvSpPr>
          <p:cNvPr id="140" name="Google Shape;140;p20">
            <a:extLst>
              <a:ext uri="{FF2B5EF4-FFF2-40B4-BE49-F238E27FC236}">
                <a16:creationId xmlns:a16="http://schemas.microsoft.com/office/drawing/2014/main" id="{939D3C4D-F857-CF55-75DD-5E20A6443D47}"/>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a:t>The call to adventure: a researcher’s large complex</a:t>
            </a:r>
          </a:p>
        </p:txBody>
      </p:sp>
      <p:pic>
        <p:nvPicPr>
          <p:cNvPr id="142" name="Google Shape;142;p20">
            <a:extLst>
              <a:ext uri="{FF2B5EF4-FFF2-40B4-BE49-F238E27FC236}">
                <a16:creationId xmlns:a16="http://schemas.microsoft.com/office/drawing/2014/main" id="{D4DF6A74-9E03-0473-01A1-90BF2EB95026}"/>
              </a:ext>
            </a:extLst>
          </p:cNvPr>
          <p:cNvPicPr preferRelativeResize="0"/>
          <p:nvPr/>
        </p:nvPicPr>
        <p:blipFill rotWithShape="1">
          <a:blip r:embed="rId3">
            <a:alphaModFix/>
          </a:blip>
          <a:srcRect t="7940" b="7949"/>
          <a:stretch/>
        </p:blipFill>
        <p:spPr>
          <a:xfrm>
            <a:off x="8629320" y="1517425"/>
            <a:ext cx="1693826" cy="2137070"/>
          </a:xfrm>
          <a:prstGeom prst="rect">
            <a:avLst/>
          </a:prstGeom>
          <a:noFill/>
          <a:ln>
            <a:noFill/>
          </a:ln>
        </p:spPr>
      </p:pic>
      <p:sp>
        <p:nvSpPr>
          <p:cNvPr id="143" name="Google Shape;143;p20">
            <a:extLst>
              <a:ext uri="{FF2B5EF4-FFF2-40B4-BE49-F238E27FC236}">
                <a16:creationId xmlns:a16="http://schemas.microsoft.com/office/drawing/2014/main" id="{6D61800C-A058-04A1-C00D-FA06E1735CC0}"/>
              </a:ext>
            </a:extLst>
          </p:cNvPr>
          <p:cNvSpPr/>
          <p:nvPr/>
        </p:nvSpPr>
        <p:spPr>
          <a:xfrm>
            <a:off x="1248950" y="1652875"/>
            <a:ext cx="5410800" cy="4227600"/>
          </a:xfrm>
          <a:prstGeom prst="wedgeEllipseCallout">
            <a:avLst>
              <a:gd name="adj1" fmla="val 83890"/>
              <a:gd name="adj2" fmla="val 23522"/>
            </a:avLst>
          </a:prstGeom>
          <a:solidFill>
            <a:srgbClr val="FFFFFF"/>
          </a:solidFill>
          <a:ln w="29600" cap="flat" cmpd="sng">
            <a:solidFill>
              <a:srgbClr val="202729"/>
            </a:solidFill>
            <a:prstDash val="solid"/>
            <a:round/>
            <a:headEnd type="none" w="sm" len="sm"/>
            <a:tailEnd type="none" w="sm" len="sm"/>
          </a:ln>
        </p:spPr>
        <p:txBody>
          <a:bodyPr spcFirstLastPara="1" wrap="square" lIns="106525" tIns="106525" rIns="106525" bIns="106525" anchor="ctr" anchorCtr="0">
            <a:noAutofit/>
          </a:bodyPr>
          <a:lstStyle/>
          <a:p>
            <a:pPr marL="0" marR="0" lvl="0" indent="0" algn="ctr" rtl="0">
              <a:lnSpc>
                <a:spcPct val="95000"/>
              </a:lnSpc>
              <a:spcBef>
                <a:spcPts val="0"/>
              </a:spcBef>
              <a:spcAft>
                <a:spcPts val="0"/>
              </a:spcAft>
              <a:buClr>
                <a:srgbClr val="202729"/>
              </a:buClr>
              <a:buSzPts val="2447"/>
              <a:buFont typeface="Arial"/>
              <a:buNone/>
            </a:pPr>
            <a:r>
              <a:rPr lang="en-US" sz="2425" dirty="0">
                <a:solidFill>
                  <a:srgbClr val="202729"/>
                </a:solidFill>
              </a:rPr>
              <a:t>We ran the numbers. Looks like your 11-, 12-, and 24-mer complexes will require </a:t>
            </a:r>
            <a:r>
              <a:rPr lang="en-US" sz="2425" b="1" dirty="0">
                <a:solidFill>
                  <a:srgbClr val="202729"/>
                </a:solidFill>
              </a:rPr>
              <a:t>~190, 210, and 425 GB of </a:t>
            </a:r>
            <a:r>
              <a:rPr lang="en-US" sz="2425" b="1" dirty="0" err="1">
                <a:solidFill>
                  <a:srgbClr val="202729"/>
                </a:solidFill>
              </a:rPr>
              <a:t>vRAM</a:t>
            </a:r>
            <a:r>
              <a:rPr lang="en-US" sz="2425" b="1" dirty="0">
                <a:solidFill>
                  <a:srgbClr val="202729"/>
                </a:solidFill>
              </a:rPr>
              <a:t> </a:t>
            </a:r>
            <a:r>
              <a:rPr lang="en-US" sz="2425" dirty="0">
                <a:solidFill>
                  <a:srgbClr val="202729"/>
                </a:solidFill>
              </a:rPr>
              <a:t>each. We don’t have GPUs of that capacity, but </a:t>
            </a:r>
            <a:r>
              <a:rPr lang="en-US" sz="2425" b="1" dirty="0">
                <a:solidFill>
                  <a:srgbClr val="202729"/>
                </a:solidFill>
              </a:rPr>
              <a:t>we can give unified virtual memory at try!</a:t>
            </a:r>
            <a:endParaRPr sz="2431" b="1" dirty="0"/>
          </a:p>
        </p:txBody>
      </p:sp>
      <p:pic>
        <p:nvPicPr>
          <p:cNvPr id="144" name="Google Shape;144;p20">
            <a:extLst>
              <a:ext uri="{FF2B5EF4-FFF2-40B4-BE49-F238E27FC236}">
                <a16:creationId xmlns:a16="http://schemas.microsoft.com/office/drawing/2014/main" id="{E1391135-0574-12E2-2600-05CE1493FD0B}"/>
              </a:ext>
            </a:extLst>
          </p:cNvPr>
          <p:cNvPicPr preferRelativeResize="0"/>
          <p:nvPr/>
        </p:nvPicPr>
        <p:blipFill rotWithShape="1">
          <a:blip r:embed="rId4">
            <a:alphaModFix/>
          </a:blip>
          <a:srcRect l="13170" r="13170"/>
          <a:stretch/>
        </p:blipFill>
        <p:spPr>
          <a:xfrm>
            <a:off x="8629320" y="3811494"/>
            <a:ext cx="1693830" cy="2299531"/>
          </a:xfrm>
          <a:prstGeom prst="rect">
            <a:avLst/>
          </a:prstGeom>
          <a:noFill/>
          <a:ln>
            <a:noFill/>
          </a:ln>
        </p:spPr>
      </p:pic>
      <p:sp>
        <p:nvSpPr>
          <p:cNvPr id="2" name="Slide Number Placeholder 1">
            <a:extLst>
              <a:ext uri="{FF2B5EF4-FFF2-40B4-BE49-F238E27FC236}">
                <a16:creationId xmlns:a16="http://schemas.microsoft.com/office/drawing/2014/main" id="{B9D666C8-B81D-AA6C-A52A-5535710387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3" name="TextBox 2">
            <a:extLst>
              <a:ext uri="{FF2B5EF4-FFF2-40B4-BE49-F238E27FC236}">
                <a16:creationId xmlns:a16="http://schemas.microsoft.com/office/drawing/2014/main" id="{3B14BA73-CE32-2BF0-D836-EF77CE0CC52C}"/>
              </a:ext>
            </a:extLst>
          </p:cNvPr>
          <p:cNvSpPr txBox="1"/>
          <p:nvPr/>
        </p:nvSpPr>
        <p:spPr>
          <a:xfrm rot="5400000">
            <a:off x="9275426" y="2468092"/>
            <a:ext cx="2403222" cy="307777"/>
          </a:xfrm>
          <a:prstGeom prst="rect">
            <a:avLst/>
          </a:prstGeom>
          <a:noFill/>
        </p:spPr>
        <p:txBody>
          <a:bodyPr wrap="none" rtlCol="0">
            <a:spAutoFit/>
          </a:bodyPr>
          <a:lstStyle/>
          <a:p>
            <a:r>
              <a:rPr lang="en-US" dirty="0"/>
              <a:t>Raison Dsouza – Morgridge</a:t>
            </a:r>
          </a:p>
        </p:txBody>
      </p:sp>
    </p:spTree>
    <p:extLst>
      <p:ext uri="{BB962C8B-B14F-4D97-AF65-F5344CB8AC3E}">
        <p14:creationId xmlns:p14="http://schemas.microsoft.com/office/powerpoint/2010/main" val="1520584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a:t>The ordeal: pushing past limits with unified memory</a:t>
            </a:r>
          </a:p>
        </p:txBody>
      </p:sp>
      <p:sp>
        <p:nvSpPr>
          <p:cNvPr id="2" name="LeadLine">
            <a:extLst>
              <a:ext uri="{FF2B5EF4-FFF2-40B4-BE49-F238E27FC236}">
                <a16:creationId xmlns:a16="http://schemas.microsoft.com/office/drawing/2014/main" id="{45FFAF63-BD7B-164B-9F1C-9C36751C287D}"/>
              </a:ext>
            </a:extLst>
          </p:cNvPr>
          <p:cNvSpPr txBox="1"/>
          <p:nvPr/>
        </p:nvSpPr>
        <p:spPr>
          <a:xfrm>
            <a:off x="419100" y="1574800"/>
            <a:ext cx="11366500" cy="558800"/>
          </a:xfrm>
          <a:prstGeom prst="rect">
            <a:avLst/>
          </a:prstGeom>
          <a:noFill/>
        </p:spPr>
        <p:txBody>
          <a:bodyPr vertOverflow="overflow" vert="horz" wrap="square" rtlCol="0" anchor="t">
            <a:spAutoFit/>
          </a:bodyPr>
          <a:lstStyle/>
          <a:p>
            <a:pPr algn="l"/>
            <a:r>
              <a:rPr lang="en-US" sz="1800">
                <a:solidFill>
                  <a:srgbClr val="1A1A1A"/>
                </a:solidFill>
                <a:latin typeface="Helvetica Neue"/>
                <a:ea typeface="Helvetica Neue"/>
                <a:cs typeface="Helvetica Neue"/>
              </a:rPr>
              <a:t>When a structure needs more memory than a single GPU has, the job simply cannot run — until the memory model changes.</a:t>
            </a:r>
          </a:p>
        </p:txBody>
      </p:sp>
      <p:sp>
        <p:nvSpPr>
          <p:cNvPr id="3" name="Rounded Rectangle 2">
            <a:extLst>
              <a:ext uri="{FF2B5EF4-FFF2-40B4-BE49-F238E27FC236}">
                <a16:creationId xmlns:a16="http://schemas.microsoft.com/office/drawing/2014/main" id="{27AB9066-67E0-0444-9F58-63C77FAFE7C6}"/>
              </a:ext>
            </a:extLst>
          </p:cNvPr>
          <p:cNvSpPr/>
          <p:nvPr/>
        </p:nvSpPr>
        <p:spPr>
          <a:xfrm>
            <a:off x="762000" y="2540000"/>
            <a:ext cx="3175000" cy="1905000"/>
          </a:xfrm>
          <a:prstGeom prst="roundRect">
            <a:avLst/>
          </a:prstGeom>
          <a:solidFill>
            <a:srgbClr val="FBEAE5"/>
          </a:solidFill>
          <a:ln w="15875"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dirty="0">
                <a:solidFill>
                  <a:srgbClr val="7A2418"/>
                </a:solidFill>
                <a:latin typeface="Helvetica Neue"/>
                <a:ea typeface="Helvetica Neue"/>
                <a:cs typeface="Helvetica Neue"/>
              </a:rPr>
              <a:t>
Structure needs more memory than a single GPU holds — the job fails.</a:t>
            </a:r>
          </a:p>
        </p:txBody>
      </p:sp>
      <p:sp>
        <p:nvSpPr>
          <p:cNvPr id="4" name="BeforeHdr">
            <a:extLst>
              <a:ext uri="{FF2B5EF4-FFF2-40B4-BE49-F238E27FC236}">
                <a16:creationId xmlns:a16="http://schemas.microsoft.com/office/drawing/2014/main" id="{9DB98A88-7324-E242-836E-C440C3E5F730}"/>
              </a:ext>
            </a:extLst>
          </p:cNvPr>
          <p:cNvSpPr txBox="1"/>
          <p:nvPr/>
        </p:nvSpPr>
        <p:spPr>
          <a:xfrm>
            <a:off x="886690" y="2667000"/>
            <a:ext cx="3050309" cy="292388"/>
          </a:xfrm>
          <a:prstGeom prst="rect">
            <a:avLst/>
          </a:prstGeom>
          <a:noFill/>
        </p:spPr>
        <p:txBody>
          <a:bodyPr vertOverflow="overflow" vert="horz" wrap="square" rtlCol="0" anchor="t">
            <a:spAutoFit/>
          </a:bodyPr>
          <a:lstStyle/>
          <a:p>
            <a:pPr algn="l"/>
            <a:r>
              <a:rPr lang="en-US" sz="1300" b="1" dirty="0">
                <a:solidFill>
                  <a:srgbClr val="C0392B"/>
                </a:solidFill>
                <a:latin typeface="Helvetica Neue"/>
                <a:ea typeface="Helvetica Neue"/>
                <a:cs typeface="Helvetica Neue"/>
              </a:rPr>
              <a:t>BEFORE</a:t>
            </a:r>
          </a:p>
        </p:txBody>
      </p:sp>
      <p:sp>
        <p:nvSpPr>
          <p:cNvPr id="5" name="Right Arrow 4">
            <a:extLst>
              <a:ext uri="{FF2B5EF4-FFF2-40B4-BE49-F238E27FC236}">
                <a16:creationId xmlns:a16="http://schemas.microsoft.com/office/drawing/2014/main" id="{9694871E-3105-7A4D-8130-6AE57C3DD272}"/>
              </a:ext>
            </a:extLst>
          </p:cNvPr>
          <p:cNvSpPr/>
          <p:nvPr/>
        </p:nvSpPr>
        <p:spPr>
          <a:xfrm>
            <a:off x="4191000" y="3746500"/>
            <a:ext cx="1524000" cy="4572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ArrLbl">
            <a:extLst>
              <a:ext uri="{FF2B5EF4-FFF2-40B4-BE49-F238E27FC236}">
                <a16:creationId xmlns:a16="http://schemas.microsoft.com/office/drawing/2014/main" id="{FA35F34B-E466-3845-804F-E16676B3A125}"/>
              </a:ext>
            </a:extLst>
          </p:cNvPr>
          <p:cNvSpPr txBox="1"/>
          <p:nvPr/>
        </p:nvSpPr>
        <p:spPr>
          <a:xfrm>
            <a:off x="4191000" y="3276600"/>
            <a:ext cx="1524000" cy="254000"/>
          </a:xfrm>
          <a:prstGeom prst="rect">
            <a:avLst/>
          </a:prstGeom>
          <a:noFill/>
        </p:spPr>
        <p:txBody>
          <a:bodyPr vertOverflow="overflow" vert="horz" wrap="none" rtlCol="0" anchor="t">
            <a:spAutoFit/>
          </a:bodyPr>
          <a:lstStyle/>
          <a:p>
            <a:pPr algn="l"/>
            <a:r>
              <a:rPr lang="en-US" sz="1300" b="1">
                <a:solidFill>
                  <a:srgbClr val="ED7D31"/>
                </a:solidFill>
                <a:latin typeface="Helvetica Neue"/>
                <a:ea typeface="Helvetica Neue"/>
                <a:cs typeface="Helvetica Neue"/>
              </a:rPr>
              <a:t>unified memory</a:t>
            </a:r>
          </a:p>
        </p:txBody>
      </p:sp>
      <p:sp>
        <p:nvSpPr>
          <p:cNvPr id="7" name="Rounded Rectangle 6">
            <a:extLst>
              <a:ext uri="{FF2B5EF4-FFF2-40B4-BE49-F238E27FC236}">
                <a16:creationId xmlns:a16="http://schemas.microsoft.com/office/drawing/2014/main" id="{09B2D260-F3B3-FF49-A8C4-C2C69632BBB1}"/>
              </a:ext>
            </a:extLst>
          </p:cNvPr>
          <p:cNvSpPr/>
          <p:nvPr/>
        </p:nvSpPr>
        <p:spPr>
          <a:xfrm>
            <a:off x="5969000" y="2540000"/>
            <a:ext cx="5461000" cy="1905000"/>
          </a:xfrm>
          <a:prstGeom prst="round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dirty="0">
                <a:solidFill>
                  <a:srgbClr val="FFFFFF"/>
                </a:solidFill>
                <a:latin typeface="Helvetica Neue"/>
                <a:ea typeface="Helvetica Neue"/>
                <a:cs typeface="Helvetica Neue"/>
              </a:rPr>
              <a:t>
GPU memory + system memory are pooled. Structures that overflowed one GPU now fit — trading some speed for reach.</a:t>
            </a:r>
          </a:p>
        </p:txBody>
      </p:sp>
      <p:sp>
        <p:nvSpPr>
          <p:cNvPr id="8" name="AfterHdr">
            <a:extLst>
              <a:ext uri="{FF2B5EF4-FFF2-40B4-BE49-F238E27FC236}">
                <a16:creationId xmlns:a16="http://schemas.microsoft.com/office/drawing/2014/main" id="{634513A6-387E-D848-92F2-9598739D24FE}"/>
              </a:ext>
            </a:extLst>
          </p:cNvPr>
          <p:cNvSpPr txBox="1"/>
          <p:nvPr/>
        </p:nvSpPr>
        <p:spPr>
          <a:xfrm>
            <a:off x="6096000" y="2667000"/>
            <a:ext cx="5334000" cy="292388"/>
          </a:xfrm>
          <a:prstGeom prst="rect">
            <a:avLst/>
          </a:prstGeom>
          <a:noFill/>
        </p:spPr>
        <p:txBody>
          <a:bodyPr vertOverflow="overflow" vert="horz" wrap="square" rtlCol="0" anchor="t">
            <a:spAutoFit/>
          </a:bodyPr>
          <a:lstStyle/>
          <a:p>
            <a:pPr algn="l"/>
            <a:r>
              <a:rPr lang="en-US" sz="1300" b="1" dirty="0">
                <a:solidFill>
                  <a:srgbClr val="FFFFFF"/>
                </a:solidFill>
                <a:latin typeface="Helvetica Neue"/>
                <a:ea typeface="Helvetica Neue"/>
                <a:cs typeface="Helvetica Neue"/>
              </a:rPr>
              <a:t>AFTER — UNIFIED MEMORY</a:t>
            </a:r>
          </a:p>
        </p:txBody>
      </p:sp>
      <p:sp>
        <p:nvSpPr>
          <p:cNvPr id="11" name="Rounded Rectangle 10">
            <a:extLst>
              <a:ext uri="{FF2B5EF4-FFF2-40B4-BE49-F238E27FC236}">
                <a16:creationId xmlns:a16="http://schemas.microsoft.com/office/drawing/2014/main" id="{D7D49D74-508E-314C-BE78-DEE6F03457E6}"/>
              </a:ext>
            </a:extLst>
          </p:cNvPr>
          <p:cNvSpPr/>
          <p:nvPr/>
        </p:nvSpPr>
        <p:spPr>
          <a:xfrm>
            <a:off x="762000" y="4572000"/>
            <a:ext cx="10668000" cy="1371600"/>
          </a:xfrm>
          <a:prstGeom prst="roundRect">
            <a:avLst/>
          </a:prstGeom>
          <a:solidFill>
            <a:srgbClr val="FBF3DC"/>
          </a:solidFill>
          <a:ln w="15875" cap="flat" cmpd="sng" algn="ctr">
            <a:solidFill>
              <a:srgbClr val="E0A3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8A0B4532-5718-E443-9EC8-3863D2AFA9B1}"/>
              </a:ext>
            </a:extLst>
          </p:cNvPr>
          <p:cNvSpPr txBox="1"/>
          <p:nvPr/>
        </p:nvSpPr>
        <p:spPr>
          <a:xfrm>
            <a:off x="990600" y="4699000"/>
            <a:ext cx="6350000" cy="304800"/>
          </a:xfrm>
          <a:prstGeom prst="rect">
            <a:avLst/>
          </a:prstGeom>
          <a:noFill/>
        </p:spPr>
        <p:txBody>
          <a:bodyPr vertOverflow="overflow" vert="horz" wrap="none" rtlCol="0" anchor="t">
            <a:noAutofit/>
          </a:bodyPr>
          <a:lstStyle/>
          <a:p>
            <a:pPr algn="l"/>
            <a:r>
              <a:rPr lang="en-US" sz="1500" b="1">
                <a:solidFill>
                  <a:srgbClr val="8A6A00"/>
                </a:solidFill>
                <a:latin typeface="Helvetica Neue"/>
                <a:ea typeface="Helvetica Neue"/>
                <a:cs typeface="Helvetica Neue"/>
              </a:rPr>
              <a:t>The catch in a multi-tenant setting</a:t>
            </a:r>
          </a:p>
        </p:txBody>
      </p:sp>
      <p:sp>
        <p:nvSpPr>
          <p:cNvPr id="13" name="TextBox 12">
            <a:extLst>
              <a:ext uri="{FF2B5EF4-FFF2-40B4-BE49-F238E27FC236}">
                <a16:creationId xmlns:a16="http://schemas.microsoft.com/office/drawing/2014/main" id="{C873B6C6-679A-7A4C-A8B3-224AD62D45B3}"/>
              </a:ext>
            </a:extLst>
          </p:cNvPr>
          <p:cNvSpPr txBox="1"/>
          <p:nvPr/>
        </p:nvSpPr>
        <p:spPr>
          <a:xfrm>
            <a:off x="990600" y="5029200"/>
            <a:ext cx="7112000" cy="812800"/>
          </a:xfrm>
          <a:prstGeom prst="rect">
            <a:avLst/>
          </a:prstGeom>
          <a:noFill/>
        </p:spPr>
        <p:txBody>
          <a:bodyPr vertOverflow="overflow" vert="horz" wrap="square" rtlCol="0" anchor="t">
            <a:noAutofit/>
          </a:bodyPr>
          <a:lstStyle/>
          <a:p>
            <a:pPr algn="l"/>
            <a:r>
              <a:rPr lang="en-US" sz="1300" dirty="0">
                <a:solidFill>
                  <a:srgbClr val="5A4A1A"/>
                </a:solidFill>
                <a:latin typeface="Helvetica Neue"/>
                <a:ea typeface="Helvetica Neue"/>
                <a:cs typeface="Helvetica Neue"/>
              </a:rPr>
              <a:t>Unified memory needs a contiguous block — hard to get while neighbors are running. </a:t>
            </a:r>
            <a:br>
              <a:rPr lang="en-US" sz="1300" dirty="0">
                <a:solidFill>
                  <a:srgbClr val="5A4A1A"/>
                </a:solidFill>
                <a:latin typeface="Helvetica Neue"/>
                <a:ea typeface="Helvetica Neue"/>
                <a:cs typeface="Helvetica Neue"/>
              </a:rPr>
            </a:br>
            <a:r>
              <a:rPr lang="en-US" sz="1300" dirty="0">
                <a:solidFill>
                  <a:srgbClr val="5A4A1A"/>
                </a:solidFill>
                <a:latin typeface="Helvetica Neue"/>
                <a:ea typeface="Helvetica Neue"/>
                <a:cs typeface="Helvetica Neue"/>
              </a:rPr>
              <a:t>So, we drain and prioritize the node until the UVM job matches; remaining partitioned resources then backfill with other jobs.</a:t>
            </a:r>
          </a:p>
        </p:txBody>
      </p:sp>
      <p:grpSp>
        <p:nvGrpSpPr>
          <p:cNvPr id="24" name="Group 23">
            <a:extLst>
              <a:ext uri="{FF2B5EF4-FFF2-40B4-BE49-F238E27FC236}">
                <a16:creationId xmlns:a16="http://schemas.microsoft.com/office/drawing/2014/main" id="{99C9670C-7208-CC00-BC7B-4CA78D4C65FF}"/>
              </a:ext>
            </a:extLst>
          </p:cNvPr>
          <p:cNvGrpSpPr/>
          <p:nvPr/>
        </p:nvGrpSpPr>
        <p:grpSpPr>
          <a:xfrm>
            <a:off x="8200290" y="4927600"/>
            <a:ext cx="3091771" cy="660400"/>
            <a:chOff x="8200290" y="4927600"/>
            <a:chExt cx="3091771" cy="660400"/>
          </a:xfrm>
        </p:grpSpPr>
        <p:sp>
          <p:nvSpPr>
            <p:cNvPr id="14" name="Rounded Rectangle 13">
              <a:extLst>
                <a:ext uri="{FF2B5EF4-FFF2-40B4-BE49-F238E27FC236}">
                  <a16:creationId xmlns:a16="http://schemas.microsoft.com/office/drawing/2014/main" id="{5A94F4C3-5E2C-A242-974C-678B801DA388}"/>
                </a:ext>
              </a:extLst>
            </p:cNvPr>
            <p:cNvSpPr/>
            <p:nvPr/>
          </p:nvSpPr>
          <p:spPr>
            <a:xfrm>
              <a:off x="8200290" y="5207000"/>
              <a:ext cx="584200" cy="381000"/>
            </a:xfrm>
            <a:prstGeom prst="roundRect">
              <a:avLst/>
            </a:prstGeom>
            <a:solidFill>
              <a:srgbClr val="E0A30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900" b="1" dirty="0">
                  <a:solidFill>
                    <a:srgbClr val="FFFFFF"/>
                  </a:solidFill>
                  <a:latin typeface="Helvetica Neue"/>
                  <a:ea typeface="Helvetica Neue"/>
                  <a:cs typeface="Helvetica Neue"/>
                </a:rPr>
                <a:t>drain</a:t>
              </a:r>
            </a:p>
          </p:txBody>
        </p:sp>
        <p:sp>
          <p:nvSpPr>
            <p:cNvPr id="16" name="Rounded Rectangle 15">
              <a:extLst>
                <a:ext uri="{FF2B5EF4-FFF2-40B4-BE49-F238E27FC236}">
                  <a16:creationId xmlns:a16="http://schemas.microsoft.com/office/drawing/2014/main" id="{56EB9AEE-73F5-F74A-8845-B0144285A1AB}"/>
                </a:ext>
              </a:extLst>
            </p:cNvPr>
            <p:cNvSpPr/>
            <p:nvPr/>
          </p:nvSpPr>
          <p:spPr>
            <a:xfrm>
              <a:off x="8979875" y="5207000"/>
              <a:ext cx="736600" cy="381000"/>
            </a:xfrm>
            <a:prstGeom prst="round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900" b="1" dirty="0">
                  <a:solidFill>
                    <a:srgbClr val="FFFFFF"/>
                  </a:solidFill>
                  <a:latin typeface="Helvetica Neue"/>
                  <a:ea typeface="Helvetica Neue"/>
                  <a:cs typeface="Helvetica Neue"/>
                </a:rPr>
                <a:t>prioritize</a:t>
              </a:r>
            </a:p>
          </p:txBody>
        </p:sp>
        <p:sp>
          <p:nvSpPr>
            <p:cNvPr id="18" name="Rounded Rectangle 17">
              <a:extLst>
                <a:ext uri="{FF2B5EF4-FFF2-40B4-BE49-F238E27FC236}">
                  <a16:creationId xmlns:a16="http://schemas.microsoft.com/office/drawing/2014/main" id="{801B4A41-6F6A-1F4D-8F6C-A37977D98017}"/>
                </a:ext>
              </a:extLst>
            </p:cNvPr>
            <p:cNvSpPr/>
            <p:nvPr/>
          </p:nvSpPr>
          <p:spPr>
            <a:xfrm>
              <a:off x="9903657" y="5207000"/>
              <a:ext cx="584200" cy="381000"/>
            </a:xfrm>
            <a:prstGeom prst="round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900" b="1" dirty="0">
                  <a:solidFill>
                    <a:srgbClr val="FFFFFF"/>
                  </a:solidFill>
                  <a:latin typeface="Helvetica Neue"/>
                  <a:ea typeface="Helvetica Neue"/>
                  <a:cs typeface="Helvetica Neue"/>
                </a:rPr>
                <a:t>match</a:t>
              </a:r>
            </a:p>
          </p:txBody>
        </p:sp>
        <p:sp>
          <p:nvSpPr>
            <p:cNvPr id="20" name="Rounded Rectangle 19">
              <a:extLst>
                <a:ext uri="{FF2B5EF4-FFF2-40B4-BE49-F238E27FC236}">
                  <a16:creationId xmlns:a16="http://schemas.microsoft.com/office/drawing/2014/main" id="{875CFA69-25AF-544B-944B-14DEF1D86804}"/>
                </a:ext>
              </a:extLst>
            </p:cNvPr>
            <p:cNvSpPr/>
            <p:nvPr/>
          </p:nvSpPr>
          <p:spPr>
            <a:xfrm>
              <a:off x="10707861" y="5207000"/>
              <a:ext cx="584200" cy="381000"/>
            </a:xfrm>
            <a:prstGeom prst="round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900" b="1" dirty="0">
                  <a:solidFill>
                    <a:srgbClr val="FFFFFF"/>
                  </a:solidFill>
                  <a:latin typeface="Helvetica Neue"/>
                  <a:ea typeface="Helvetica Neue"/>
                  <a:cs typeface="Helvetica Neue"/>
                </a:rPr>
                <a:t>backfill</a:t>
              </a:r>
            </a:p>
          </p:txBody>
        </p:sp>
        <p:sp>
          <p:nvSpPr>
            <p:cNvPr id="21" name="TextBox 20">
              <a:extLst>
                <a:ext uri="{FF2B5EF4-FFF2-40B4-BE49-F238E27FC236}">
                  <a16:creationId xmlns:a16="http://schemas.microsoft.com/office/drawing/2014/main" id="{21DA2F80-A0B6-5249-B151-61D13D208612}"/>
                </a:ext>
              </a:extLst>
            </p:cNvPr>
            <p:cNvSpPr txBox="1"/>
            <p:nvPr/>
          </p:nvSpPr>
          <p:spPr>
            <a:xfrm>
              <a:off x="8200290" y="4927600"/>
              <a:ext cx="3026510" cy="228600"/>
            </a:xfrm>
            <a:prstGeom prst="rect">
              <a:avLst/>
            </a:prstGeom>
            <a:noFill/>
          </p:spPr>
          <p:txBody>
            <a:bodyPr vertOverflow="overflow" vert="horz" wrap="none" rtlCol="0" anchor="t">
              <a:noAutofit/>
            </a:bodyPr>
            <a:lstStyle/>
            <a:p>
              <a:pPr algn="l"/>
              <a:r>
                <a:rPr lang="en-US" sz="1100" b="1" dirty="0">
                  <a:solidFill>
                    <a:srgbClr val="8A6A00"/>
                  </a:solidFill>
                  <a:latin typeface="Helvetica Neue"/>
                  <a:ea typeface="Helvetica Neue"/>
                  <a:cs typeface="Helvetica Neue"/>
                </a:rPr>
                <a:t>How a UVM job lands:</a:t>
              </a:r>
            </a:p>
          </p:txBody>
        </p:sp>
      </p:grpSp>
      <p:sp>
        <p:nvSpPr>
          <p:cNvPr id="25" name="Right Arrow 24">
            <a:extLst>
              <a:ext uri="{FF2B5EF4-FFF2-40B4-BE49-F238E27FC236}">
                <a16:creationId xmlns:a16="http://schemas.microsoft.com/office/drawing/2014/main" id="{5310FF42-0113-1999-D58A-440AF71786BA}"/>
              </a:ext>
            </a:extLst>
          </p:cNvPr>
          <p:cNvSpPr/>
          <p:nvPr/>
        </p:nvSpPr>
        <p:spPr>
          <a:xfrm>
            <a:off x="10511108" y="5334000"/>
            <a:ext cx="152400" cy="127000"/>
          </a:xfrm>
          <a:prstGeom prst="rightArrow">
            <a:avLst/>
          </a:prstGeom>
          <a:solidFill>
            <a:srgbClr val="BFA66A"/>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dirty="0"/>
          </a:p>
        </p:txBody>
      </p:sp>
      <p:sp>
        <p:nvSpPr>
          <p:cNvPr id="26" name="Right Arrow 25">
            <a:extLst>
              <a:ext uri="{FF2B5EF4-FFF2-40B4-BE49-F238E27FC236}">
                <a16:creationId xmlns:a16="http://schemas.microsoft.com/office/drawing/2014/main" id="{145ACD1C-8B5C-4FB0-C09A-BF4320BB6E4A}"/>
              </a:ext>
            </a:extLst>
          </p:cNvPr>
          <p:cNvSpPr/>
          <p:nvPr/>
        </p:nvSpPr>
        <p:spPr>
          <a:xfrm>
            <a:off x="9731523" y="5334000"/>
            <a:ext cx="152400" cy="127000"/>
          </a:xfrm>
          <a:prstGeom prst="rightArrow">
            <a:avLst/>
          </a:prstGeom>
          <a:solidFill>
            <a:srgbClr val="BFA66A"/>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7" name="Right Arrow 26">
            <a:extLst>
              <a:ext uri="{FF2B5EF4-FFF2-40B4-BE49-F238E27FC236}">
                <a16:creationId xmlns:a16="http://schemas.microsoft.com/office/drawing/2014/main" id="{484AA5D4-D140-421C-2883-A37327AE1CF6}"/>
              </a:ext>
            </a:extLst>
          </p:cNvPr>
          <p:cNvSpPr/>
          <p:nvPr/>
        </p:nvSpPr>
        <p:spPr>
          <a:xfrm>
            <a:off x="8814775" y="5334000"/>
            <a:ext cx="152400" cy="127000"/>
          </a:xfrm>
          <a:prstGeom prst="rightArrow">
            <a:avLst/>
          </a:prstGeom>
          <a:solidFill>
            <a:srgbClr val="BFA66A"/>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Slide Number Placeholder 8">
            <a:extLst>
              <a:ext uri="{FF2B5EF4-FFF2-40B4-BE49-F238E27FC236}">
                <a16:creationId xmlns:a16="http://schemas.microsoft.com/office/drawing/2014/main" id="{37EDF02A-EDEE-889D-6008-AB2A57D778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extLst>
      <p:ext uri="{BB962C8B-B14F-4D97-AF65-F5344CB8AC3E}">
        <p14:creationId xmlns:p14="http://schemas.microsoft.com/office/powerpoint/2010/main" val="2034201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EE5FD1-206F-F829-34B7-F3932CCCB8C0}"/>
              </a:ext>
            </a:extLst>
          </p:cNvPr>
          <p:cNvSpPr/>
          <p:nvPr/>
        </p:nvSpPr>
        <p:spPr>
          <a:xfrm>
            <a:off x="0" y="0"/>
            <a:ext cx="12192000" cy="626463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C25CFE-884B-6482-A8E0-BC2B6C2BFF69}"/>
              </a:ext>
            </a:extLst>
          </p:cNvPr>
          <p:cNvSpPr>
            <a:spLocks noGrp="1"/>
          </p:cNvSpPr>
          <p:nvPr>
            <p:ph type="title"/>
          </p:nvPr>
        </p:nvSpPr>
        <p:spPr/>
        <p:txBody>
          <a:bodyPr/>
          <a:lstStyle/>
          <a:p>
            <a:r>
              <a:rPr lang="en-US" b="1" dirty="0">
                <a:solidFill>
                  <a:schemeClr val="bg1"/>
                </a:solidFill>
              </a:rPr>
              <a:t>Victory!</a:t>
            </a:r>
          </a:p>
        </p:txBody>
      </p:sp>
      <p:sp>
        <p:nvSpPr>
          <p:cNvPr id="3" name="Text Placeholder 2">
            <a:extLst>
              <a:ext uri="{FF2B5EF4-FFF2-40B4-BE49-F238E27FC236}">
                <a16:creationId xmlns:a16="http://schemas.microsoft.com/office/drawing/2014/main" id="{E7048852-FF6B-0AC7-B731-5D9ED89DDB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967289-7B68-0CDD-0E6E-5EA114DF3F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6" name="Picture 5">
            <a:extLst>
              <a:ext uri="{FF2B5EF4-FFF2-40B4-BE49-F238E27FC236}">
                <a16:creationId xmlns:a16="http://schemas.microsoft.com/office/drawing/2014/main" id="{BC7A793C-9E47-819D-25DC-3D99EF3F24A5}"/>
              </a:ext>
            </a:extLst>
          </p:cNvPr>
          <p:cNvPicPr>
            <a:picLocks noChangeAspect="1"/>
          </p:cNvPicPr>
          <p:nvPr/>
        </p:nvPicPr>
        <p:blipFill>
          <a:blip r:embed="rId2"/>
          <a:srcRect l="23098" r="24247"/>
          <a:stretch>
            <a:fillRect/>
          </a:stretch>
        </p:blipFill>
        <p:spPr>
          <a:xfrm>
            <a:off x="3177020" y="593367"/>
            <a:ext cx="5274527" cy="5671266"/>
          </a:xfrm>
          <a:prstGeom prst="rect">
            <a:avLst/>
          </a:prstGeom>
        </p:spPr>
      </p:pic>
    </p:spTree>
    <p:extLst>
      <p:ext uri="{BB962C8B-B14F-4D97-AF65-F5344CB8AC3E}">
        <p14:creationId xmlns:p14="http://schemas.microsoft.com/office/powerpoint/2010/main" val="975128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501CE724-A3B1-EEC0-4FBA-B74469D60533}"/>
            </a:ext>
          </a:extLst>
        </p:cNvPr>
        <p:cNvGrpSpPr/>
        <p:nvPr/>
      </p:nvGrpSpPr>
      <p:grpSpPr>
        <a:xfrm>
          <a:off x="0" y="0"/>
          <a:ext cx="0" cy="0"/>
          <a:chOff x="0" y="0"/>
          <a:chExt cx="0" cy="0"/>
        </a:xfrm>
      </p:grpSpPr>
      <p:sp>
        <p:nvSpPr>
          <p:cNvPr id="98" name="Google Shape;98;p15">
            <a:extLst>
              <a:ext uri="{FF2B5EF4-FFF2-40B4-BE49-F238E27FC236}">
                <a16:creationId xmlns:a16="http://schemas.microsoft.com/office/drawing/2014/main" id="{12E66576-2C28-136C-C317-46ACBC6A3EEA}"/>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It's not just about GPUs</a:t>
            </a:r>
          </a:p>
        </p:txBody>
      </p:sp>
      <p:sp>
        <p:nvSpPr>
          <p:cNvPr id="99" name="Google Shape;99;p15">
            <a:extLst>
              <a:ext uri="{FF2B5EF4-FFF2-40B4-BE49-F238E27FC236}">
                <a16:creationId xmlns:a16="http://schemas.microsoft.com/office/drawing/2014/main" id="{2FCB14AA-2FA0-30B6-CC2C-638AE4EE4239}"/>
              </a:ext>
            </a:extLst>
          </p:cNvPr>
          <p:cNvSpPr txBox="1">
            <a:spLocks noGrp="1"/>
          </p:cNvSpPr>
          <p:nvPr>
            <p:ph type="body" idx="1"/>
          </p:nvPr>
        </p:nvSpPr>
        <p:spPr>
          <a:xfrm>
            <a:off x="415600" y="1857900"/>
            <a:ext cx="11360700" cy="4233900"/>
          </a:xfrm>
          <a:prstGeom prst="rect">
            <a:avLst/>
          </a:prstGeom>
        </p:spPr>
        <p:txBody>
          <a:bodyPr spcFirstLastPara="1" wrap="square" lIns="91425" tIns="45700" rIns="91425" bIns="45700" anchor="t" anchorCtr="0">
            <a:normAutofit/>
          </a:bodyPr>
          <a:lstStyle/>
          <a:p>
            <a:pPr marL="0" lvl="0" indent="0" algn="l" rtl="0">
              <a:buNone/>
            </a:pPr>
            <a:r>
              <a:rPr lang="en-US" sz="2200" dirty="0">
                <a:solidFill>
                  <a:schemeClr val="dk1"/>
                </a:solidFill>
                <a:latin typeface="Helvetica Neue"/>
              </a:rPr>
              <a:t>The accelerator is one box in a much longer workflow.</a:t>
            </a:r>
          </a:p>
        </p:txBody>
      </p:sp>
      <p:sp>
        <p:nvSpPr>
          <p:cNvPr id="2" name="Rounded Rectangle 1">
            <a:extLst>
              <a:ext uri="{FF2B5EF4-FFF2-40B4-BE49-F238E27FC236}">
                <a16:creationId xmlns:a16="http://schemas.microsoft.com/office/drawing/2014/main" id="{48599362-370F-796A-AE14-D2C6746EB8CC}"/>
              </a:ext>
            </a:extLst>
          </p:cNvPr>
          <p:cNvSpPr/>
          <p:nvPr/>
        </p:nvSpPr>
        <p:spPr>
          <a:xfrm>
            <a:off x="2148172" y="3080367"/>
            <a:ext cx="1444171" cy="1117600"/>
          </a:xfrm>
          <a:prstGeom prst="roundRect">
            <a:avLst/>
          </a:prstGeom>
          <a:solidFill>
            <a:srgbClr val="F0F2F5"/>
          </a:solidFill>
          <a:ln w="12700" cap="flat" cmpd="sng" algn="ctr">
            <a:solidFill>
              <a:srgbClr val="D0D5D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a:solidFill>
                  <a:srgbClr val="1A1A1A"/>
                </a:solidFill>
                <a:latin typeface="Helvetica Neue"/>
                <a:ea typeface="Helvetica Neue"/>
                <a:cs typeface="Helvetica Neue"/>
              </a:rPr>
              <a:t>Data
movement</a:t>
            </a:r>
          </a:p>
        </p:txBody>
      </p:sp>
      <p:sp>
        <p:nvSpPr>
          <p:cNvPr id="3" name="Right Arrow 2">
            <a:extLst>
              <a:ext uri="{FF2B5EF4-FFF2-40B4-BE49-F238E27FC236}">
                <a16:creationId xmlns:a16="http://schemas.microsoft.com/office/drawing/2014/main" id="{F7F61A61-11EA-5672-A24A-20F8A2DD8624}"/>
              </a:ext>
            </a:extLst>
          </p:cNvPr>
          <p:cNvSpPr/>
          <p:nvPr/>
        </p:nvSpPr>
        <p:spPr>
          <a:xfrm>
            <a:off x="3605043" y="3562967"/>
            <a:ext cx="152400" cy="152400"/>
          </a:xfrm>
          <a:prstGeom prst="rightArrow">
            <a:avLst/>
          </a:prstGeom>
          <a:solidFill>
            <a:srgbClr val="9AA4B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Rounded Rectangle 3">
            <a:extLst>
              <a:ext uri="{FF2B5EF4-FFF2-40B4-BE49-F238E27FC236}">
                <a16:creationId xmlns:a16="http://schemas.microsoft.com/office/drawing/2014/main" id="{1EC2301E-65A2-F08C-3C18-3A624538EE70}"/>
              </a:ext>
            </a:extLst>
          </p:cNvPr>
          <p:cNvSpPr/>
          <p:nvPr/>
        </p:nvSpPr>
        <p:spPr>
          <a:xfrm>
            <a:off x="3770143" y="3080367"/>
            <a:ext cx="1444171" cy="1117600"/>
          </a:xfrm>
          <a:prstGeom prst="roundRect">
            <a:avLst/>
          </a:prstGeom>
          <a:solidFill>
            <a:srgbClr val="F0F2F5"/>
          </a:solidFill>
          <a:ln w="12700" cap="flat" cmpd="sng" algn="ctr">
            <a:solidFill>
              <a:srgbClr val="D0D5D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a:solidFill>
                  <a:srgbClr val="1A1A1A"/>
                </a:solidFill>
                <a:latin typeface="Helvetica Neue"/>
                <a:ea typeface="Helvetica Neue"/>
                <a:cs typeface="Helvetica Neue"/>
              </a:rPr>
              <a:t>Pre-
processing</a:t>
            </a:r>
          </a:p>
        </p:txBody>
      </p:sp>
      <p:sp>
        <p:nvSpPr>
          <p:cNvPr id="5" name="Right Arrow 4">
            <a:extLst>
              <a:ext uri="{FF2B5EF4-FFF2-40B4-BE49-F238E27FC236}">
                <a16:creationId xmlns:a16="http://schemas.microsoft.com/office/drawing/2014/main" id="{48194800-1B1A-E636-D727-E008D77650A0}"/>
              </a:ext>
            </a:extLst>
          </p:cNvPr>
          <p:cNvSpPr/>
          <p:nvPr/>
        </p:nvSpPr>
        <p:spPr>
          <a:xfrm>
            <a:off x="5227014" y="3562967"/>
            <a:ext cx="152400" cy="152400"/>
          </a:xfrm>
          <a:prstGeom prst="rightArrow">
            <a:avLst/>
          </a:prstGeom>
          <a:solidFill>
            <a:srgbClr val="9AA4B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Rounded Rectangle 5">
            <a:extLst>
              <a:ext uri="{FF2B5EF4-FFF2-40B4-BE49-F238E27FC236}">
                <a16:creationId xmlns:a16="http://schemas.microsoft.com/office/drawing/2014/main" id="{BE517FA3-98B5-8511-08A6-CFB622AF091F}"/>
              </a:ext>
            </a:extLst>
          </p:cNvPr>
          <p:cNvSpPr/>
          <p:nvPr/>
        </p:nvSpPr>
        <p:spPr>
          <a:xfrm>
            <a:off x="5392114" y="3080367"/>
            <a:ext cx="1444171" cy="1117600"/>
          </a:xfrm>
          <a:prstGeom prst="roundRect">
            <a:avLst/>
          </a:prstGeom>
          <a:solidFill>
            <a:srgbClr val="F0F2F5"/>
          </a:solidFill>
          <a:ln w="12700" cap="flat" cmpd="sng" algn="ctr">
            <a:solidFill>
              <a:srgbClr val="D0D5D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dirty="0">
                <a:solidFill>
                  <a:srgbClr val="1A1A1A"/>
                </a:solidFill>
                <a:latin typeface="Helvetica Neue"/>
                <a:ea typeface="Helvetica Neue"/>
                <a:cs typeface="Helvetica Neue"/>
              </a:rPr>
              <a:t>Software Install</a:t>
            </a:r>
          </a:p>
        </p:txBody>
      </p:sp>
      <p:sp>
        <p:nvSpPr>
          <p:cNvPr id="7" name="Right Arrow 6">
            <a:extLst>
              <a:ext uri="{FF2B5EF4-FFF2-40B4-BE49-F238E27FC236}">
                <a16:creationId xmlns:a16="http://schemas.microsoft.com/office/drawing/2014/main" id="{F821EACE-A1E2-833C-FD26-D651F07A05A3}"/>
              </a:ext>
            </a:extLst>
          </p:cNvPr>
          <p:cNvSpPr/>
          <p:nvPr/>
        </p:nvSpPr>
        <p:spPr>
          <a:xfrm>
            <a:off x="8434557" y="3547309"/>
            <a:ext cx="152400" cy="152400"/>
          </a:xfrm>
          <a:prstGeom prst="rightArrow">
            <a:avLst/>
          </a:prstGeom>
          <a:solidFill>
            <a:srgbClr val="9AA4B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ounded Rectangle 7">
            <a:extLst>
              <a:ext uri="{FF2B5EF4-FFF2-40B4-BE49-F238E27FC236}">
                <a16:creationId xmlns:a16="http://schemas.microsoft.com/office/drawing/2014/main" id="{611DDC0F-6CB7-035D-FC94-55EB9D96C84F}"/>
              </a:ext>
            </a:extLst>
          </p:cNvPr>
          <p:cNvSpPr/>
          <p:nvPr/>
        </p:nvSpPr>
        <p:spPr>
          <a:xfrm>
            <a:off x="8599657" y="3064709"/>
            <a:ext cx="1444171" cy="1117600"/>
          </a:xfrm>
          <a:prstGeom prst="roundRect">
            <a:avLst/>
          </a:prstGeom>
          <a:solidFill>
            <a:srgbClr val="ED7D31"/>
          </a:solidFill>
          <a:ln w="12700" cap="flat" cmpd="sng" algn="ctr">
            <a:solidFill>
              <a:srgbClr val="ED7D3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b="1" dirty="0">
                <a:solidFill>
                  <a:srgbClr val="FFFFFF"/>
                </a:solidFill>
                <a:latin typeface="Helvetica Neue"/>
                <a:ea typeface="Helvetica Neue"/>
                <a:cs typeface="Helvetica Neue"/>
              </a:rPr>
              <a:t>GPU
compute</a:t>
            </a:r>
          </a:p>
        </p:txBody>
      </p:sp>
      <p:sp>
        <p:nvSpPr>
          <p:cNvPr id="9" name="Right Arrow 8">
            <a:extLst>
              <a:ext uri="{FF2B5EF4-FFF2-40B4-BE49-F238E27FC236}">
                <a16:creationId xmlns:a16="http://schemas.microsoft.com/office/drawing/2014/main" id="{3FC9A522-89D1-6DA8-4029-7818B8139067}"/>
              </a:ext>
            </a:extLst>
          </p:cNvPr>
          <p:cNvSpPr/>
          <p:nvPr/>
        </p:nvSpPr>
        <p:spPr>
          <a:xfrm>
            <a:off x="6848987" y="3547309"/>
            <a:ext cx="152400" cy="152400"/>
          </a:xfrm>
          <a:prstGeom prst="rightArrow">
            <a:avLst/>
          </a:prstGeom>
          <a:solidFill>
            <a:srgbClr val="9AA4B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Rounded Rectangle 9">
            <a:extLst>
              <a:ext uri="{FF2B5EF4-FFF2-40B4-BE49-F238E27FC236}">
                <a16:creationId xmlns:a16="http://schemas.microsoft.com/office/drawing/2014/main" id="{A09A043B-CC96-49C2-4AFE-920F0039D998}"/>
              </a:ext>
            </a:extLst>
          </p:cNvPr>
          <p:cNvSpPr/>
          <p:nvPr/>
        </p:nvSpPr>
        <p:spPr>
          <a:xfrm>
            <a:off x="7014087" y="3064709"/>
            <a:ext cx="1444171" cy="1117600"/>
          </a:xfrm>
          <a:prstGeom prst="roundRect">
            <a:avLst/>
          </a:prstGeom>
          <a:solidFill>
            <a:srgbClr val="F0F2F5"/>
          </a:solidFill>
          <a:ln w="12700" cap="flat" cmpd="sng" algn="ctr">
            <a:solidFill>
              <a:srgbClr val="D0D5D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dirty="0">
                <a:solidFill>
                  <a:srgbClr val="1A1A1A"/>
                </a:solidFill>
                <a:latin typeface="Helvetica Neue"/>
                <a:ea typeface="Helvetica Neue"/>
                <a:cs typeface="Helvetica Neue"/>
              </a:rPr>
              <a:t>Scheduling</a:t>
            </a:r>
          </a:p>
        </p:txBody>
      </p:sp>
      <p:sp>
        <p:nvSpPr>
          <p:cNvPr id="16" name="TextBox 15">
            <a:extLst>
              <a:ext uri="{FF2B5EF4-FFF2-40B4-BE49-F238E27FC236}">
                <a16:creationId xmlns:a16="http://schemas.microsoft.com/office/drawing/2014/main" id="{4F460704-5F5D-7201-9FBD-3C00672D81B7}"/>
              </a:ext>
            </a:extLst>
          </p:cNvPr>
          <p:cNvSpPr txBox="1"/>
          <p:nvPr/>
        </p:nvSpPr>
        <p:spPr>
          <a:xfrm>
            <a:off x="508000" y="4699000"/>
            <a:ext cx="11176000" cy="584775"/>
          </a:xfrm>
          <a:prstGeom prst="rect">
            <a:avLst/>
          </a:prstGeom>
          <a:noFill/>
        </p:spPr>
        <p:txBody>
          <a:bodyPr vertOverflow="overflow" vert="horz" wrap="square" rtlCol="0" anchor="t">
            <a:spAutoFit/>
          </a:bodyPr>
          <a:lstStyle/>
          <a:p>
            <a:r>
              <a:rPr lang="en-US" sz="1600" i="1" dirty="0">
                <a:solidFill>
                  <a:srgbClr val="404040"/>
                </a:solidFill>
                <a:latin typeface="Helvetica Neue"/>
                <a:ea typeface="Helvetica Neue"/>
                <a:cs typeface="Helvetica Neue"/>
              </a:rPr>
              <a:t>Adding GPUs is the “easy</a:t>
            </a:r>
            <a:r>
              <a:rPr lang="en-US" sz="1600" baseline="30000" dirty="0">
                <a:solidFill>
                  <a:schemeClr val="dk1"/>
                </a:solidFill>
              </a:rPr>
              <a:t>*</a:t>
            </a:r>
            <a:r>
              <a:rPr lang="en-US" sz="1600" i="1" dirty="0">
                <a:solidFill>
                  <a:srgbClr val="404040"/>
                </a:solidFill>
                <a:latin typeface="Helvetica Neue"/>
                <a:ea typeface="Helvetica Neue"/>
                <a:cs typeface="Helvetica Neue"/>
              </a:rPr>
              <a:t>” part. The hard part is everything around them — and making it usable, schedulable, and reproducible.</a:t>
            </a:r>
          </a:p>
        </p:txBody>
      </p:sp>
      <p:sp>
        <p:nvSpPr>
          <p:cNvPr id="17" name="Slide Number Placeholder 16">
            <a:extLst>
              <a:ext uri="{FF2B5EF4-FFF2-40B4-BE49-F238E27FC236}">
                <a16:creationId xmlns:a16="http://schemas.microsoft.com/office/drawing/2014/main" id="{8689F0C2-3973-C7E6-63E4-7E2B7310BF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18" name="Google Shape;127;p18">
            <a:extLst>
              <a:ext uri="{FF2B5EF4-FFF2-40B4-BE49-F238E27FC236}">
                <a16:creationId xmlns:a16="http://schemas.microsoft.com/office/drawing/2014/main" id="{C86A5089-B215-7283-FC79-CECE5151A23B}"/>
              </a:ext>
            </a:extLst>
          </p:cNvPr>
          <p:cNvSpPr txBox="1"/>
          <p:nvPr/>
        </p:nvSpPr>
        <p:spPr>
          <a:xfrm>
            <a:off x="838200" y="5542443"/>
            <a:ext cx="10758000" cy="828000"/>
          </a:xfrm>
          <a:prstGeom prst="rect">
            <a:avLst/>
          </a:prstGeom>
          <a:noFill/>
          <a:ln>
            <a:noFill/>
          </a:ln>
        </p:spPr>
        <p:txBody>
          <a:bodyPr spcFirstLastPara="1" wrap="square" lIns="121900" tIns="121900" rIns="121900" bIns="121900" anchor="t" anchorCtr="0">
            <a:spAutoFit/>
          </a:bodyPr>
          <a:lstStyle/>
          <a:p>
            <a:pPr marL="0" lvl="0" indent="0" algn="r" rtl="0">
              <a:lnSpc>
                <a:spcPct val="90000"/>
              </a:lnSpc>
              <a:spcBef>
                <a:spcPts val="1100"/>
              </a:spcBef>
              <a:spcAft>
                <a:spcPts val="1600"/>
              </a:spcAft>
              <a:buNone/>
            </a:pPr>
            <a:r>
              <a:rPr lang="en-US" sz="2100" baseline="30000" dirty="0">
                <a:solidFill>
                  <a:schemeClr val="dk1"/>
                </a:solidFill>
              </a:rPr>
              <a:t>*</a:t>
            </a:r>
            <a:r>
              <a:rPr lang="en-US" sz="1600" dirty="0">
                <a:solidFill>
                  <a:schemeClr val="dk1"/>
                </a:solidFill>
              </a:rPr>
              <a:t>Your milage may vary</a:t>
            </a:r>
            <a:endParaRPr sz="1600" dirty="0">
              <a:solidFill>
                <a:schemeClr val="dk1"/>
              </a:solidFill>
            </a:endParaRPr>
          </a:p>
        </p:txBody>
      </p:sp>
    </p:spTree>
    <p:extLst>
      <p:ext uri="{BB962C8B-B14F-4D97-AF65-F5344CB8AC3E}">
        <p14:creationId xmlns:p14="http://schemas.microsoft.com/office/powerpoint/2010/main" val="3293334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The victory: Raison’s structures become supportable</a:t>
            </a:r>
          </a:p>
        </p:txBody>
      </p:sp>
      <p:sp>
        <p:nvSpPr>
          <p:cNvPr id="2" name="LeadLine">
            <a:extLst>
              <a:ext uri="{FF2B5EF4-FFF2-40B4-BE49-F238E27FC236}">
                <a16:creationId xmlns:a16="http://schemas.microsoft.com/office/drawing/2014/main" id="{D4C99A62-7117-6D45-9637-101F830C7778}"/>
              </a:ext>
            </a:extLst>
          </p:cNvPr>
          <p:cNvSpPr txBox="1"/>
          <p:nvPr/>
        </p:nvSpPr>
        <p:spPr>
          <a:xfrm>
            <a:off x="419100" y="1574800"/>
            <a:ext cx="11366500" cy="558800"/>
          </a:xfrm>
          <a:prstGeom prst="rect">
            <a:avLst/>
          </a:prstGeom>
          <a:noFill/>
        </p:spPr>
        <p:txBody>
          <a:bodyPr vertOverflow="overflow" vert="horz" wrap="square" rtlCol="0" anchor="t">
            <a:spAutoFit/>
          </a:bodyPr>
          <a:lstStyle/>
          <a:p>
            <a:pPr algn="l"/>
            <a:r>
              <a:rPr lang="en-US" sz="1800" dirty="0">
                <a:solidFill>
                  <a:srgbClr val="1A1A1A"/>
                </a:solidFill>
                <a:latin typeface="Helvetica Neue"/>
                <a:ea typeface="Helvetica Neue"/>
                <a:cs typeface="Helvetica Neue"/>
              </a:rPr>
              <a:t>The win was not one solved case. It was redrawing the line between impossible, unsupported, and supportable with care.</a:t>
            </a:r>
          </a:p>
        </p:txBody>
      </p:sp>
      <p:sp>
        <p:nvSpPr>
          <p:cNvPr id="3" name="VCard0">
            <a:extLst>
              <a:ext uri="{FF2B5EF4-FFF2-40B4-BE49-F238E27FC236}">
                <a16:creationId xmlns:a16="http://schemas.microsoft.com/office/drawing/2014/main" id="{2D023C5B-9DE6-6D4C-95C0-E62384CC67D6}"/>
              </a:ext>
            </a:extLst>
          </p:cNvPr>
          <p:cNvSpPr/>
          <p:nvPr/>
        </p:nvSpPr>
        <p:spPr>
          <a:xfrm>
            <a:off x="762000" y="2413000"/>
            <a:ext cx="3335866" cy="2667000"/>
          </a:xfrm>
          <a:prstGeom prst="roundRect">
            <a:avLst/>
          </a:prstGeom>
          <a:solidFill>
            <a:srgbClr val="FBEAE5"/>
          </a:solidFill>
          <a:ln w="19050"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VBand0">
            <a:extLst>
              <a:ext uri="{FF2B5EF4-FFF2-40B4-BE49-F238E27FC236}">
                <a16:creationId xmlns:a16="http://schemas.microsoft.com/office/drawing/2014/main" id="{B6BE65DF-34FC-CB4A-B913-F561ACE314D1}"/>
              </a:ext>
            </a:extLst>
          </p:cNvPr>
          <p:cNvSpPr/>
          <p:nvPr/>
        </p:nvSpPr>
        <p:spPr>
          <a:xfrm>
            <a:off x="762000" y="2413000"/>
            <a:ext cx="3335866" cy="584200"/>
          </a:xfrm>
          <a:prstGeom prst="rect">
            <a:avLst/>
          </a:prstGeom>
          <a:solidFill>
            <a:srgbClr val="C0392B"/>
          </a:solidFill>
          <a:ln w="19050"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700" b="1">
                <a:solidFill>
                  <a:srgbClr val="FFFFFF"/>
                </a:solidFill>
                <a:latin typeface="Helvetica Neue"/>
                <a:ea typeface="Helvetica Neue"/>
                <a:cs typeface="Helvetica Neue"/>
              </a:rPr>
              <a:t>Impossible</a:t>
            </a:r>
          </a:p>
        </p:txBody>
      </p:sp>
      <p:sp>
        <p:nvSpPr>
          <p:cNvPr id="5" name="VDesc0">
            <a:extLst>
              <a:ext uri="{FF2B5EF4-FFF2-40B4-BE49-F238E27FC236}">
                <a16:creationId xmlns:a16="http://schemas.microsoft.com/office/drawing/2014/main" id="{2845E3C7-CAD9-114E-BCE8-942535EFFE31}"/>
              </a:ext>
            </a:extLst>
          </p:cNvPr>
          <p:cNvSpPr txBox="1"/>
          <p:nvPr/>
        </p:nvSpPr>
        <p:spPr>
          <a:xfrm>
            <a:off x="762000" y="2997886"/>
            <a:ext cx="3335866" cy="1015663"/>
          </a:xfrm>
          <a:prstGeom prst="rect">
            <a:avLst/>
          </a:prstGeom>
          <a:noFill/>
        </p:spPr>
        <p:txBody>
          <a:bodyPr vertOverflow="overflow" vert="horz" wrap="square" rtlCol="0" anchor="t">
            <a:spAutoFit/>
          </a:bodyPr>
          <a:lstStyle/>
          <a:p>
            <a:r>
              <a:rPr lang="en-US" sz="1500" dirty="0">
                <a:solidFill>
                  <a:srgbClr val="7A2418"/>
                </a:solidFill>
                <a:latin typeface="Helvetica Neue"/>
                <a:ea typeface="Helvetica Neue"/>
                <a:cs typeface="Helvetica Neue"/>
              </a:rPr>
              <a:t>A hard physical limit — genuinely cannot run.</a:t>
            </a:r>
            <a:br>
              <a:rPr lang="en-US" sz="1500" dirty="0">
                <a:solidFill>
                  <a:srgbClr val="7A2418"/>
                </a:solidFill>
                <a:latin typeface="Helvetica Neue"/>
                <a:ea typeface="Helvetica Neue"/>
                <a:cs typeface="Helvetica Neue"/>
              </a:rPr>
            </a:br>
            <a:br>
              <a:rPr lang="en-US" sz="1500" dirty="0">
                <a:solidFill>
                  <a:srgbClr val="7A2418"/>
                </a:solidFill>
                <a:latin typeface="Helvetica Neue"/>
                <a:ea typeface="Helvetica Neue"/>
                <a:cs typeface="Helvetica Neue"/>
              </a:rPr>
            </a:br>
            <a:r>
              <a:rPr lang="en-US" sz="1500" b="1" dirty="0">
                <a:solidFill>
                  <a:srgbClr val="C00000"/>
                </a:solidFill>
                <a:latin typeface="Helvetica Neue"/>
                <a:ea typeface="Helvetica Neue"/>
                <a:cs typeface="Helvetica Neue"/>
              </a:rPr>
              <a:t>Raison’s jobs started here.</a:t>
            </a:r>
            <a:endParaRPr lang="en-US" sz="1500" dirty="0">
              <a:solidFill>
                <a:srgbClr val="C00000"/>
              </a:solidFill>
              <a:latin typeface="Helvetica Neue"/>
              <a:ea typeface="Helvetica Neue"/>
              <a:cs typeface="Helvetica Neue"/>
            </a:endParaRPr>
          </a:p>
        </p:txBody>
      </p:sp>
      <p:sp>
        <p:nvSpPr>
          <p:cNvPr id="6" name="VCard1">
            <a:extLst>
              <a:ext uri="{FF2B5EF4-FFF2-40B4-BE49-F238E27FC236}">
                <a16:creationId xmlns:a16="http://schemas.microsoft.com/office/drawing/2014/main" id="{1286EB7F-1174-4747-A778-A76129814381}"/>
              </a:ext>
            </a:extLst>
          </p:cNvPr>
          <p:cNvSpPr/>
          <p:nvPr/>
        </p:nvSpPr>
        <p:spPr>
          <a:xfrm>
            <a:off x="4428066" y="2413000"/>
            <a:ext cx="3335866" cy="2667000"/>
          </a:xfrm>
          <a:prstGeom prst="roundRect">
            <a:avLst/>
          </a:prstGeom>
          <a:solidFill>
            <a:srgbClr val="FBF3DD"/>
          </a:solidFill>
          <a:ln w="19050" cap="flat" cmpd="sng" algn="ctr">
            <a:solidFill>
              <a:srgbClr val="E0A3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VBand1">
            <a:extLst>
              <a:ext uri="{FF2B5EF4-FFF2-40B4-BE49-F238E27FC236}">
                <a16:creationId xmlns:a16="http://schemas.microsoft.com/office/drawing/2014/main" id="{2125D0AB-5E10-9F44-AC26-C724A460CB98}"/>
              </a:ext>
            </a:extLst>
          </p:cNvPr>
          <p:cNvSpPr/>
          <p:nvPr/>
        </p:nvSpPr>
        <p:spPr>
          <a:xfrm>
            <a:off x="4428066" y="2413000"/>
            <a:ext cx="3335866" cy="584200"/>
          </a:xfrm>
          <a:prstGeom prst="rect">
            <a:avLst/>
          </a:prstGeom>
          <a:solidFill>
            <a:srgbClr val="E0A300"/>
          </a:solidFill>
          <a:ln w="19050" cap="flat" cmpd="sng" algn="ctr">
            <a:solidFill>
              <a:srgbClr val="E1A30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r>
              <a:rPr lang="en-US" sz="1700" b="1">
                <a:solidFill>
                  <a:srgbClr val="FFFFFF"/>
                </a:solidFill>
                <a:latin typeface="Helvetica Neue"/>
                <a:ea typeface="Helvetica Neue"/>
                <a:cs typeface="Helvetica Neue"/>
              </a:rPr>
              <a:t>Supportable with care</a:t>
            </a:r>
            <a:endParaRPr lang="en-US" sz="1700" b="1" dirty="0">
              <a:solidFill>
                <a:srgbClr val="FFFFFF"/>
              </a:solidFill>
              <a:latin typeface="Helvetica Neue"/>
              <a:ea typeface="Helvetica Neue"/>
              <a:cs typeface="Helvetica Neue"/>
            </a:endParaRPr>
          </a:p>
        </p:txBody>
      </p:sp>
      <p:sp>
        <p:nvSpPr>
          <p:cNvPr id="8" name="VDesc1">
            <a:extLst>
              <a:ext uri="{FF2B5EF4-FFF2-40B4-BE49-F238E27FC236}">
                <a16:creationId xmlns:a16="http://schemas.microsoft.com/office/drawing/2014/main" id="{AD236E0E-4CEA-4E4F-890B-54FED5F9AD1D}"/>
              </a:ext>
            </a:extLst>
          </p:cNvPr>
          <p:cNvSpPr txBox="1"/>
          <p:nvPr/>
        </p:nvSpPr>
        <p:spPr>
          <a:xfrm>
            <a:off x="4428066" y="3009640"/>
            <a:ext cx="3335866" cy="1246495"/>
          </a:xfrm>
          <a:prstGeom prst="rect">
            <a:avLst/>
          </a:prstGeom>
          <a:noFill/>
        </p:spPr>
        <p:txBody>
          <a:bodyPr vertOverflow="overflow" vert="horz" wrap="square" rtlCol="0" anchor="t">
            <a:spAutoFit/>
          </a:bodyPr>
          <a:lstStyle/>
          <a:p>
            <a:r>
              <a:rPr lang="en-US" sz="1500" dirty="0">
                <a:solidFill>
                  <a:srgbClr val="7A5A00"/>
                </a:solidFill>
                <a:latin typeface="Helvetica Neue"/>
                <a:ea typeface="Helvetica Neue"/>
                <a:cs typeface="Helvetica Neue"/>
              </a:rPr>
              <a:t>Can run with direct RCF intervention and assistance</a:t>
            </a:r>
            <a:br>
              <a:rPr lang="en-US" sz="1500" dirty="0">
                <a:solidFill>
                  <a:srgbClr val="7A5A00"/>
                </a:solidFill>
                <a:latin typeface="Helvetica Neue"/>
                <a:ea typeface="Helvetica Neue"/>
                <a:cs typeface="Helvetica Neue"/>
              </a:rPr>
            </a:br>
            <a:br>
              <a:rPr lang="en-US" sz="1500" dirty="0">
                <a:solidFill>
                  <a:srgbClr val="7A5A00"/>
                </a:solidFill>
                <a:latin typeface="Helvetica Neue"/>
                <a:ea typeface="Helvetica Neue"/>
                <a:cs typeface="Helvetica Neue"/>
              </a:rPr>
            </a:br>
            <a:r>
              <a:rPr lang="en-US" sz="1500" b="1" dirty="0">
                <a:solidFill>
                  <a:srgbClr val="7A5A00"/>
                </a:solidFill>
                <a:latin typeface="Helvetica Neue"/>
                <a:ea typeface="Helvetica Neue"/>
                <a:cs typeface="Helvetica Neue"/>
              </a:rPr>
              <a:t>Raison’s 11-, 12-, and 24-mer now live here.</a:t>
            </a:r>
          </a:p>
        </p:txBody>
      </p:sp>
      <p:sp>
        <p:nvSpPr>
          <p:cNvPr id="9" name="VCard2">
            <a:extLst>
              <a:ext uri="{FF2B5EF4-FFF2-40B4-BE49-F238E27FC236}">
                <a16:creationId xmlns:a16="http://schemas.microsoft.com/office/drawing/2014/main" id="{5386E386-1364-A549-8781-33D65262B574}"/>
              </a:ext>
            </a:extLst>
          </p:cNvPr>
          <p:cNvSpPr/>
          <p:nvPr/>
        </p:nvSpPr>
        <p:spPr>
          <a:xfrm>
            <a:off x="8094133" y="2413000"/>
            <a:ext cx="3335866" cy="2667000"/>
          </a:xfrm>
          <a:prstGeom prst="roundRect">
            <a:avLst/>
          </a:prstGeom>
          <a:solidFill>
            <a:srgbClr val="EAF3E4"/>
          </a:solidFill>
          <a:ln w="1905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VBand2">
            <a:extLst>
              <a:ext uri="{FF2B5EF4-FFF2-40B4-BE49-F238E27FC236}">
                <a16:creationId xmlns:a16="http://schemas.microsoft.com/office/drawing/2014/main" id="{1B14349F-F3CD-2F4C-BB68-637730B6A855}"/>
              </a:ext>
            </a:extLst>
          </p:cNvPr>
          <p:cNvSpPr/>
          <p:nvPr/>
        </p:nvSpPr>
        <p:spPr>
          <a:xfrm>
            <a:off x="8094133" y="2413000"/>
            <a:ext cx="3335866" cy="584200"/>
          </a:xfrm>
          <a:prstGeom prst="rect">
            <a:avLst/>
          </a:prstGeom>
          <a:solidFill>
            <a:srgbClr val="70AD47"/>
          </a:solidFill>
          <a:ln w="19050" cap="flat" cmpd="sng" algn="ctr">
            <a:solidFill>
              <a:srgbClr val="71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700" b="1" dirty="0">
                <a:solidFill>
                  <a:srgbClr val="FFFFFF"/>
                </a:solidFill>
                <a:latin typeface="Helvetica Neue"/>
                <a:ea typeface="Helvetica Neue"/>
                <a:cs typeface="Helvetica Neue"/>
              </a:rPr>
              <a:t>Supported as Self-Service</a:t>
            </a:r>
          </a:p>
        </p:txBody>
      </p:sp>
      <p:sp>
        <p:nvSpPr>
          <p:cNvPr id="12" name="VDesc2">
            <a:extLst>
              <a:ext uri="{FF2B5EF4-FFF2-40B4-BE49-F238E27FC236}">
                <a16:creationId xmlns:a16="http://schemas.microsoft.com/office/drawing/2014/main" id="{80944BEF-39B6-FC49-B3E7-1AA2A60C3D15}"/>
              </a:ext>
            </a:extLst>
          </p:cNvPr>
          <p:cNvSpPr txBox="1"/>
          <p:nvPr/>
        </p:nvSpPr>
        <p:spPr>
          <a:xfrm>
            <a:off x="8094133" y="2985266"/>
            <a:ext cx="3335866" cy="553998"/>
          </a:xfrm>
          <a:prstGeom prst="rect">
            <a:avLst/>
          </a:prstGeom>
          <a:noFill/>
        </p:spPr>
        <p:txBody>
          <a:bodyPr vertOverflow="overflow" vert="horz" wrap="square" rtlCol="0" anchor="t">
            <a:spAutoFit/>
          </a:bodyPr>
          <a:lstStyle/>
          <a:p>
            <a:pPr algn="l"/>
            <a:r>
              <a:rPr lang="en-US" sz="1500" dirty="0">
                <a:solidFill>
                  <a:srgbClr val="2E5A1C"/>
                </a:solidFill>
                <a:latin typeface="Helvetica Neue"/>
                <a:ea typeface="Helvetica Neue"/>
                <a:cs typeface="Helvetica Neue"/>
              </a:rPr>
              <a:t>Can run as a self-service job without RCF/Admin intervention</a:t>
            </a:r>
          </a:p>
        </p:txBody>
      </p:sp>
      <p:sp>
        <p:nvSpPr>
          <p:cNvPr id="13" name="Takeaway">
            <a:extLst>
              <a:ext uri="{FF2B5EF4-FFF2-40B4-BE49-F238E27FC236}">
                <a16:creationId xmlns:a16="http://schemas.microsoft.com/office/drawing/2014/main" id="{E813A389-910C-A443-BE9D-15120FF73F27}"/>
              </a:ext>
            </a:extLst>
          </p:cNvPr>
          <p:cNvSpPr txBox="1"/>
          <p:nvPr/>
        </p:nvSpPr>
        <p:spPr>
          <a:xfrm>
            <a:off x="762000" y="5859833"/>
            <a:ext cx="10668000" cy="338554"/>
          </a:xfrm>
          <a:prstGeom prst="rect">
            <a:avLst/>
          </a:prstGeom>
          <a:noFill/>
        </p:spPr>
        <p:txBody>
          <a:bodyPr vertOverflow="overflow" vert="horz" wrap="square" rtlCol="0" anchor="t">
            <a:spAutoFit/>
          </a:bodyPr>
          <a:lstStyle/>
          <a:p>
            <a:pPr algn="l"/>
            <a:r>
              <a:rPr lang="en-US" sz="1600" i="1" dirty="0">
                <a:solidFill>
                  <a:srgbClr val="5A6472"/>
                </a:solidFill>
                <a:latin typeface="Helvetica Neue"/>
                <a:ea typeface="Helvetica Neue"/>
                <a:cs typeface="Helvetica Neue"/>
              </a:rPr>
              <a:t>Facilitation moved the boundary — cases weren’t possible we can now support.</a:t>
            </a:r>
          </a:p>
        </p:txBody>
      </p:sp>
      <p:sp>
        <p:nvSpPr>
          <p:cNvPr id="14" name="Rectangle 13">
            <a:extLst>
              <a:ext uri="{FF2B5EF4-FFF2-40B4-BE49-F238E27FC236}">
                <a16:creationId xmlns:a16="http://schemas.microsoft.com/office/drawing/2014/main" id="{E23C6AFC-CA09-CE4D-A20B-9246DD6C17C8}"/>
              </a:ext>
            </a:extLst>
          </p:cNvPr>
          <p:cNvSpPr/>
          <p:nvPr/>
        </p:nvSpPr>
        <p:spPr>
          <a:xfrm>
            <a:off x="1524000" y="5384800"/>
            <a:ext cx="9144000" cy="38100"/>
          </a:xfrm>
          <a:prstGeom prst="rect">
            <a:avLst/>
          </a:prstGeom>
          <a:solidFill>
            <a:srgbClr val="D9DDE3"/>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5" name="Chevron 14">
            <a:extLst>
              <a:ext uri="{FF2B5EF4-FFF2-40B4-BE49-F238E27FC236}">
                <a16:creationId xmlns:a16="http://schemas.microsoft.com/office/drawing/2014/main" id="{AF11F053-72C9-CB44-9C49-6253080BCC36}"/>
              </a:ext>
            </a:extLst>
          </p:cNvPr>
          <p:cNvSpPr/>
          <p:nvPr/>
        </p:nvSpPr>
        <p:spPr>
          <a:xfrm>
            <a:off x="2101850" y="5283200"/>
            <a:ext cx="660400" cy="254000"/>
          </a:xfrm>
          <a:prstGeom prst="chevron">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solidFill>
                <a:schemeClr val="tx1"/>
              </a:solidFill>
            </a:endParaRPr>
          </a:p>
        </p:txBody>
      </p:sp>
      <p:sp>
        <p:nvSpPr>
          <p:cNvPr id="16" name="Chevron 15">
            <a:extLst>
              <a:ext uri="{FF2B5EF4-FFF2-40B4-BE49-F238E27FC236}">
                <a16:creationId xmlns:a16="http://schemas.microsoft.com/office/drawing/2014/main" id="{749FCF4F-F5A9-3249-9D62-89BB2E7EBAE5}"/>
              </a:ext>
            </a:extLst>
          </p:cNvPr>
          <p:cNvSpPr/>
          <p:nvPr/>
        </p:nvSpPr>
        <p:spPr>
          <a:xfrm>
            <a:off x="5772150" y="5283200"/>
            <a:ext cx="660400" cy="254000"/>
          </a:xfrm>
          <a:prstGeom prst="chevron">
            <a:avLst/>
          </a:prstGeom>
          <a:solidFill>
            <a:srgbClr val="F0E2B8"/>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solidFill>
                <a:schemeClr val="tx1"/>
              </a:solidFill>
            </a:endParaRPr>
          </a:p>
        </p:txBody>
      </p:sp>
      <p:sp>
        <p:nvSpPr>
          <p:cNvPr id="17" name="Chevron 16">
            <a:extLst>
              <a:ext uri="{FF2B5EF4-FFF2-40B4-BE49-F238E27FC236}">
                <a16:creationId xmlns:a16="http://schemas.microsoft.com/office/drawing/2014/main" id="{E7315781-402A-FF48-81C7-A9EB7D0B8C12}"/>
              </a:ext>
            </a:extLst>
          </p:cNvPr>
          <p:cNvSpPr/>
          <p:nvPr/>
        </p:nvSpPr>
        <p:spPr>
          <a:xfrm>
            <a:off x="9429750" y="5283200"/>
            <a:ext cx="660400" cy="254000"/>
          </a:xfrm>
          <a:prstGeom prst="chevron">
            <a:avLst/>
          </a:prstGeom>
          <a:solidFill>
            <a:srgbClr val="D6E8C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solidFill>
                <a:schemeClr val="tx1"/>
              </a:solidFill>
            </a:endParaRPr>
          </a:p>
        </p:txBody>
      </p:sp>
      <p:sp>
        <p:nvSpPr>
          <p:cNvPr id="18" name="Oval 17">
            <a:extLst>
              <a:ext uri="{FF2B5EF4-FFF2-40B4-BE49-F238E27FC236}">
                <a16:creationId xmlns:a16="http://schemas.microsoft.com/office/drawing/2014/main" id="{7967953A-9971-AB4E-93F3-13ECA6BB69D7}"/>
              </a:ext>
            </a:extLst>
          </p:cNvPr>
          <p:cNvSpPr/>
          <p:nvPr/>
        </p:nvSpPr>
        <p:spPr>
          <a:xfrm>
            <a:off x="2292350" y="5270500"/>
            <a:ext cx="279400" cy="279400"/>
          </a:xfrm>
          <a:prstGeom prst="ellipse">
            <a:avLst/>
          </a:prstGeom>
          <a:solidFill>
            <a:srgbClr val="FFFFFF"/>
          </a:solidFill>
          <a:ln w="28575" cap="flat" cmpd="sng" algn="ctr">
            <a:solidFill>
              <a:srgbClr val="0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dirty="0">
                <a:solidFill>
                  <a:srgbClr val="1A1A1A"/>
                </a:solidFill>
                <a:latin typeface="Arial"/>
                <a:cs typeface="Arial"/>
              </a:rPr>
              <a:t>★</a:t>
            </a:r>
          </a:p>
        </p:txBody>
      </p:sp>
      <p:sp>
        <p:nvSpPr>
          <p:cNvPr id="19" name="TextBox 18">
            <a:extLst>
              <a:ext uri="{FF2B5EF4-FFF2-40B4-BE49-F238E27FC236}">
                <a16:creationId xmlns:a16="http://schemas.microsoft.com/office/drawing/2014/main" id="{879F16AA-5115-E14C-8752-1246F13B5859}"/>
              </a:ext>
            </a:extLst>
          </p:cNvPr>
          <p:cNvSpPr txBox="1"/>
          <p:nvPr/>
        </p:nvSpPr>
        <p:spPr>
          <a:xfrm>
            <a:off x="1524000" y="5562600"/>
            <a:ext cx="5080000" cy="254000"/>
          </a:xfrm>
          <a:prstGeom prst="rect">
            <a:avLst/>
          </a:prstGeom>
          <a:noFill/>
        </p:spPr>
        <p:txBody>
          <a:bodyPr vertOverflow="overflow" vert="horz" wrap="none" rtlCol="0" anchor="t">
            <a:noAutofit/>
          </a:bodyPr>
          <a:lstStyle/>
          <a:p>
            <a:pPr algn="l"/>
            <a:r>
              <a:rPr lang="en-US" sz="1300" i="1" dirty="0">
                <a:solidFill>
                  <a:srgbClr val="5A6472"/>
                </a:solidFill>
                <a:latin typeface="Helvetica Neue"/>
                <a:ea typeface="Helvetica Neue"/>
                <a:cs typeface="Helvetica Neue"/>
              </a:rPr>
              <a:t>Ultra-large structures moved across the boundary  →</a:t>
            </a:r>
          </a:p>
        </p:txBody>
      </p:sp>
      <p:sp>
        <p:nvSpPr>
          <p:cNvPr id="20" name="Slide Number Placeholder 19">
            <a:extLst>
              <a:ext uri="{FF2B5EF4-FFF2-40B4-BE49-F238E27FC236}">
                <a16:creationId xmlns:a16="http://schemas.microsoft.com/office/drawing/2014/main" id="{3D178914-5A53-288E-D5A6-446FEAB839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175269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FBEBE6"/>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par>
                                <p:cTn id="9" presetID="0" presetClass="path" presetSubtype="0" accel="50000" decel="50000" fill="hold" nodeType="withEffect">
                                  <p:stCondLst>
                                    <p:cond delay="0"/>
                                  </p:stCondLst>
                                  <p:childTnLst>
                                    <p:animMotion origin="layout" path="M 0 0 L 0.301 0 E" pathEditMode="relative" rAng="0" ptsTypes="">
                                      <p:cBhvr>
                                        <p:cTn id="10" dur="1400" fill="hold"/>
                                        <p:tgtEl>
                                          <p:spTgt spid="18"/>
                                        </p:tgtEl>
                                      </p:cBhvr>
                                      <p:rCtr x="0" y="0"/>
                                    </p:animMotion>
                                    <p:animClr clrSpc="rgb" dir="cw">
                                      <p:cBhvr>
                                        <p:cTn id="11" dur="1400" fill="hold"/>
                                        <p:tgtEl>
                                          <p:spTgt spid="16"/>
                                        </p:tgtEl>
                                      </p:cBhvr>
                                      <p:to>
                                        <a:srgbClr val="E0A300"/>
                                      </p:to>
                                    </p:animClr>
                                  </p:childTnLst>
                                </p:cTn>
                              </p:par>
                              <p:par>
                                <p:cTn id="12" presetID="1" presetClass="emph" presetSubtype="2" fill="hold" nodeType="withEffect">
                                  <p:stCondLst>
                                    <p:cond delay="0"/>
                                  </p:stCondLst>
                                  <p:childTnLst>
                                    <p:animClr clrSpc="rgb" dir="cw">
                                      <p:cBhvr>
                                        <p:cTn id="13" dur="2000" fill="hold"/>
                                        <p:tgtEl>
                                          <p:spTgt spid="16"/>
                                        </p:tgtEl>
                                        <p:attrNameLst>
                                          <p:attrName>fillcolor</p:attrName>
                                        </p:attrNameLst>
                                      </p:cBhvr>
                                      <p:to>
                                        <a:srgbClr val="E1A301"/>
                                      </p:to>
                                    </p:animClr>
                                    <p:set>
                                      <p:cBhvr>
                                        <p:cTn id="14" dur="2000" fill="hold"/>
                                        <p:tgtEl>
                                          <p:spTgt spid="16"/>
                                        </p:tgtEl>
                                        <p:attrNameLst>
                                          <p:attrName>fill.type</p:attrName>
                                        </p:attrNameLst>
                                      </p:cBhvr>
                                      <p:to>
                                        <p:strVal val="solid"/>
                                      </p:to>
                                    </p:set>
                                    <p:set>
                                      <p:cBhvr>
                                        <p:cTn id="15" dur="2000" fill="hold"/>
                                        <p:tgtEl>
                                          <p:spTgt spid="16"/>
                                        </p:tgtEl>
                                        <p:attrNameLst>
                                          <p:attrName>fill.on</p:attrName>
                                        </p:attrNameLst>
                                      </p:cBhvr>
                                      <p:to>
                                        <p:strVal val="true"/>
                                      </p:to>
                                    </p:set>
                                  </p:childTnLst>
                                  <p:subTnLst>
                                    <p:animClr clrSpc="rgb" dir="cw">
                                      <p:cBhvr override="childStyle">
                                        <p:cTn dur="1" fill="hold" display="0" masterRel="nextClick" afterEffect="1"/>
                                        <p:tgtEl>
                                          <p:spTgt spid="16"/>
                                        </p:tgtEl>
                                        <p:attrNameLst>
                                          <p:attrName>ppt_c</p:attrName>
                                        </p:attrNameLst>
                                      </p:cBhvr>
                                      <p:to>
                                        <a:srgbClr val="F1E2B9"/>
                                      </p:to>
                                    </p:animClr>
                                  </p:sub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30104 -1.48148E-6 L 0.60208 -0.00116 " pathEditMode="relative" rAng="0" ptsTypes="AA">
                                      <p:cBhvr>
                                        <p:cTn id="19" dur="1400" fill="hold"/>
                                        <p:tgtEl>
                                          <p:spTgt spid="18"/>
                                        </p:tgtEl>
                                      </p:cBhvr>
                                      <p:rCtr x="15078" y="0"/>
                                    </p:animMotion>
                                    <p:animClr clrSpc="rgb" dir="cw">
                                      <p:cBhvr>
                                        <p:cTn id="20" dur="1400" fill="hold"/>
                                        <p:tgtEl>
                                          <p:spTgt spid="17"/>
                                        </p:tgtEl>
                                      </p:cBhvr>
                                      <p:to>
                                        <a:srgbClr val="70AD47"/>
                                      </p:to>
                                    </p:animClr>
                                  </p:childTnLst>
                                </p:cTn>
                              </p:par>
                              <p:par>
                                <p:cTn id="21" presetID="1" presetClass="emph" presetSubtype="2" fill="hold" nodeType="withEffect">
                                  <p:stCondLst>
                                    <p:cond delay="0"/>
                                  </p:stCondLst>
                                  <p:childTnLst>
                                    <p:animClr clrSpc="rgb" dir="cw">
                                      <p:cBhvr>
                                        <p:cTn id="22" dur="2000" fill="hold"/>
                                        <p:tgtEl>
                                          <p:spTgt spid="17"/>
                                        </p:tgtEl>
                                        <p:attrNameLst>
                                          <p:attrName>fillcolor</p:attrName>
                                        </p:attrNameLst>
                                      </p:cBhvr>
                                      <p:to>
                                        <a:srgbClr val="71AD47"/>
                                      </p:to>
                                    </p:animClr>
                                    <p:set>
                                      <p:cBhvr>
                                        <p:cTn id="23" dur="2000" fill="hold"/>
                                        <p:tgtEl>
                                          <p:spTgt spid="17"/>
                                        </p:tgtEl>
                                        <p:attrNameLst>
                                          <p:attrName>fill.type</p:attrName>
                                        </p:attrNameLst>
                                      </p:cBhvr>
                                      <p:to>
                                        <p:strVal val="solid"/>
                                      </p:to>
                                    </p:set>
                                    <p:set>
                                      <p:cBhvr>
                                        <p:cTn id="24"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a:t>Trial 2: understanding the data problem</a:t>
            </a:r>
          </a:p>
        </p:txBody>
      </p:sp>
      <p:sp>
        <p:nvSpPr>
          <p:cNvPr id="2" name="LeadLine">
            <a:extLst>
              <a:ext uri="{FF2B5EF4-FFF2-40B4-BE49-F238E27FC236}">
                <a16:creationId xmlns:a16="http://schemas.microsoft.com/office/drawing/2014/main" id="{BAFDEF57-8AA0-9640-9EB8-786144E8230C}"/>
              </a:ext>
            </a:extLst>
          </p:cNvPr>
          <p:cNvSpPr txBox="1"/>
          <p:nvPr/>
        </p:nvSpPr>
        <p:spPr>
          <a:xfrm>
            <a:off x="419100" y="1651000"/>
            <a:ext cx="11366500" cy="769441"/>
          </a:xfrm>
          <a:prstGeom prst="rect">
            <a:avLst/>
          </a:prstGeom>
          <a:noFill/>
        </p:spPr>
        <p:txBody>
          <a:bodyPr vertOverflow="overflow" vert="horz" wrap="square" rtlCol="0" anchor="t">
            <a:spAutoFit/>
          </a:bodyPr>
          <a:lstStyle/>
          <a:p>
            <a:pPr algn="l"/>
            <a:r>
              <a:rPr lang="en-US" sz="2200" dirty="0">
                <a:solidFill>
                  <a:srgbClr val="1A1A1A"/>
                </a:solidFill>
                <a:latin typeface="Helvetica Neue"/>
                <a:ea typeface="Helvetica Neue"/>
                <a:cs typeface="Helvetica Neue"/>
              </a:rPr>
              <a:t>AlphaFold3 depends on large reference databases — and moving them again for every job does not scale. Significant barrier to running AlphaFold3 on the </a:t>
            </a:r>
            <a:r>
              <a:rPr lang="en-US" sz="2200" dirty="0" err="1">
                <a:solidFill>
                  <a:srgbClr val="1A1A1A"/>
                </a:solidFill>
                <a:latin typeface="Helvetica Neue"/>
                <a:ea typeface="Helvetica Neue"/>
                <a:cs typeface="Helvetica Neue"/>
              </a:rPr>
              <a:t>OSPool</a:t>
            </a:r>
            <a:r>
              <a:rPr lang="en-US" sz="2200" dirty="0">
                <a:solidFill>
                  <a:srgbClr val="1A1A1A"/>
                </a:solidFill>
                <a:latin typeface="Helvetica Neue"/>
                <a:ea typeface="Helvetica Neue"/>
                <a:cs typeface="Helvetica Neue"/>
              </a:rPr>
              <a:t>.</a:t>
            </a:r>
          </a:p>
        </p:txBody>
      </p:sp>
      <p:sp>
        <p:nvSpPr>
          <p:cNvPr id="3" name="Rounded Rectangle 2">
            <a:extLst>
              <a:ext uri="{FF2B5EF4-FFF2-40B4-BE49-F238E27FC236}">
                <a16:creationId xmlns:a16="http://schemas.microsoft.com/office/drawing/2014/main" id="{FFC5D8E7-9F86-684B-83B8-B6C299314EB3}"/>
              </a:ext>
            </a:extLst>
          </p:cNvPr>
          <p:cNvSpPr/>
          <p:nvPr/>
        </p:nvSpPr>
        <p:spPr>
          <a:xfrm>
            <a:off x="762000" y="2857500"/>
            <a:ext cx="2921000" cy="2159000"/>
          </a:xfrm>
          <a:prstGeom prst="round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l"/>
            <a:r>
              <a:rPr lang="en-US" sz="1800" b="1" dirty="0">
                <a:solidFill>
                  <a:srgbClr val="FFFFFF"/>
                </a:solidFill>
                <a:latin typeface="Helvetica Neue"/>
                <a:ea typeface="Helvetica Neue"/>
                <a:cs typeface="Helvetica Neue"/>
              </a:rPr>
              <a:t>AF3 reference
databases
~ 750 GB</a:t>
            </a:r>
          </a:p>
        </p:txBody>
      </p:sp>
      <p:sp>
        <p:nvSpPr>
          <p:cNvPr id="4" name="Right Arrow 3">
            <a:extLst>
              <a:ext uri="{FF2B5EF4-FFF2-40B4-BE49-F238E27FC236}">
                <a16:creationId xmlns:a16="http://schemas.microsoft.com/office/drawing/2014/main" id="{229CDBE0-B71A-C447-8F73-67FB0A9C6387}"/>
              </a:ext>
            </a:extLst>
          </p:cNvPr>
          <p:cNvSpPr/>
          <p:nvPr/>
        </p:nvSpPr>
        <p:spPr>
          <a:xfrm>
            <a:off x="3810000" y="3238500"/>
            <a:ext cx="1524000" cy="3048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Right Arrow 4">
            <a:extLst>
              <a:ext uri="{FF2B5EF4-FFF2-40B4-BE49-F238E27FC236}">
                <a16:creationId xmlns:a16="http://schemas.microsoft.com/office/drawing/2014/main" id="{CF6E35A7-CF68-4A44-B804-6B4764FC5CDC}"/>
              </a:ext>
            </a:extLst>
          </p:cNvPr>
          <p:cNvSpPr/>
          <p:nvPr/>
        </p:nvSpPr>
        <p:spPr>
          <a:xfrm>
            <a:off x="3810000" y="3810000"/>
            <a:ext cx="1524000" cy="3048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Right Arrow 5">
            <a:extLst>
              <a:ext uri="{FF2B5EF4-FFF2-40B4-BE49-F238E27FC236}">
                <a16:creationId xmlns:a16="http://schemas.microsoft.com/office/drawing/2014/main" id="{394287B7-2A51-4E44-B9E4-ECBD5F70DB70}"/>
              </a:ext>
            </a:extLst>
          </p:cNvPr>
          <p:cNvSpPr/>
          <p:nvPr/>
        </p:nvSpPr>
        <p:spPr>
          <a:xfrm>
            <a:off x="3810000" y="4381500"/>
            <a:ext cx="1524000" cy="3048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TextBox 6">
            <a:extLst>
              <a:ext uri="{FF2B5EF4-FFF2-40B4-BE49-F238E27FC236}">
                <a16:creationId xmlns:a16="http://schemas.microsoft.com/office/drawing/2014/main" id="{C8CBEE44-6436-3744-80E6-356E175FC7CE}"/>
              </a:ext>
            </a:extLst>
          </p:cNvPr>
          <p:cNvSpPr txBox="1"/>
          <p:nvPr/>
        </p:nvSpPr>
        <p:spPr>
          <a:xfrm>
            <a:off x="3810000" y="4553530"/>
            <a:ext cx="1524000" cy="457200"/>
          </a:xfrm>
          <a:prstGeom prst="rect">
            <a:avLst/>
          </a:prstGeom>
          <a:noFill/>
        </p:spPr>
        <p:txBody>
          <a:bodyPr vertOverflow="overflow" vert="horz" wrap="square" rtlCol="0" anchor="t">
            <a:spAutoFit/>
          </a:bodyPr>
          <a:lstStyle/>
          <a:p>
            <a:pPr algn="l"/>
            <a:r>
              <a:rPr lang="en-US" sz="1300" i="1" dirty="0">
                <a:solidFill>
                  <a:srgbClr val="C0392B"/>
                </a:solidFill>
                <a:latin typeface="Helvetica Neue"/>
                <a:ea typeface="Helvetica Neue"/>
                <a:cs typeface="Helvetica Neue"/>
              </a:rPr>
              <a:t>moved again
and again</a:t>
            </a:r>
          </a:p>
        </p:txBody>
      </p:sp>
      <p:sp>
        <p:nvSpPr>
          <p:cNvPr id="8" name="Rounded Rectangle 7">
            <a:extLst>
              <a:ext uri="{FF2B5EF4-FFF2-40B4-BE49-F238E27FC236}">
                <a16:creationId xmlns:a16="http://schemas.microsoft.com/office/drawing/2014/main" id="{B9F54BBE-14E9-F843-A236-C0442D7D23A4}"/>
              </a:ext>
            </a:extLst>
          </p:cNvPr>
          <p:cNvSpPr/>
          <p:nvPr/>
        </p:nvSpPr>
        <p:spPr>
          <a:xfrm>
            <a:off x="5524500" y="2857500"/>
            <a:ext cx="2540000" cy="2159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l"/>
            <a:r>
              <a:rPr lang="en-US" sz="1700" b="1" dirty="0">
                <a:solidFill>
                  <a:srgbClr val="1A1A1A"/>
                </a:solidFill>
                <a:latin typeface="Helvetica Neue"/>
                <a:ea typeface="Helvetica Neue"/>
                <a:cs typeface="Helvetica Neue"/>
              </a:rPr>
              <a:t>every job, </a:t>
            </a:r>
            <a:br>
              <a:rPr lang="en-US" sz="1700" b="1" dirty="0">
                <a:solidFill>
                  <a:srgbClr val="1A1A1A"/>
                </a:solidFill>
                <a:latin typeface="Helvetica Neue"/>
                <a:ea typeface="Helvetica Neue"/>
                <a:cs typeface="Helvetica Neue"/>
              </a:rPr>
            </a:br>
            <a:r>
              <a:rPr lang="en-US" sz="1700" b="1" dirty="0">
                <a:solidFill>
                  <a:srgbClr val="1A1A1A"/>
                </a:solidFill>
                <a:latin typeface="Helvetica Neue"/>
                <a:ea typeface="Helvetica Neue"/>
                <a:cs typeface="Helvetica Neue"/>
              </a:rPr>
              <a:t>    every user,
        every site</a:t>
            </a:r>
          </a:p>
        </p:txBody>
      </p:sp>
      <p:sp>
        <p:nvSpPr>
          <p:cNvPr id="9" name="Rounded Rectangle 8">
            <a:extLst>
              <a:ext uri="{FF2B5EF4-FFF2-40B4-BE49-F238E27FC236}">
                <a16:creationId xmlns:a16="http://schemas.microsoft.com/office/drawing/2014/main" id="{A2065B21-C5F1-A648-B25E-8D39EE9CC44C}"/>
              </a:ext>
            </a:extLst>
          </p:cNvPr>
          <p:cNvSpPr/>
          <p:nvPr/>
        </p:nvSpPr>
        <p:spPr>
          <a:xfrm>
            <a:off x="8509000" y="2857500"/>
            <a:ext cx="2857500" cy="2159000"/>
          </a:xfrm>
          <a:prstGeom prst="roundRect">
            <a:avLst/>
          </a:prstGeom>
          <a:solidFill>
            <a:srgbClr val="FBEAE5"/>
          </a:solidFill>
          <a:ln w="12700" cap="flat" cmpd="sng" algn="ctr">
            <a:solidFill>
              <a:srgbClr val="E8C4B8"/>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l"/>
            <a:r>
              <a:rPr lang="en-US" sz="1500">
                <a:solidFill>
                  <a:srgbClr val="7A3B2E"/>
                </a:solidFill>
                <a:latin typeface="Helvetica Neue"/>
                <a:ea typeface="Helvetica Neue"/>
                <a:cs typeface="Helvetica Neue"/>
              </a:rPr>
              <a:t>Wasted transfer, wasted storage, slower starts — the data, not the GPU, becomes the bottleneck.</a:t>
            </a:r>
          </a:p>
        </p:txBody>
      </p:sp>
      <p:sp>
        <p:nvSpPr>
          <p:cNvPr id="10" name="Takeaway">
            <a:extLst>
              <a:ext uri="{FF2B5EF4-FFF2-40B4-BE49-F238E27FC236}">
                <a16:creationId xmlns:a16="http://schemas.microsoft.com/office/drawing/2014/main" id="{74B1C662-8778-094D-A980-9FAF69450C58}"/>
              </a:ext>
            </a:extLst>
          </p:cNvPr>
          <p:cNvSpPr txBox="1"/>
          <p:nvPr/>
        </p:nvSpPr>
        <p:spPr>
          <a:xfrm>
            <a:off x="419100" y="5397500"/>
            <a:ext cx="11366500" cy="338554"/>
          </a:xfrm>
          <a:prstGeom prst="rect">
            <a:avLst/>
          </a:prstGeom>
          <a:noFill/>
        </p:spPr>
        <p:txBody>
          <a:bodyPr vertOverflow="overflow" vert="horz" wrap="square" rtlCol="0" anchor="t">
            <a:spAutoFit/>
          </a:bodyPr>
          <a:lstStyle/>
          <a:p>
            <a:pPr algn="l"/>
            <a:r>
              <a:rPr lang="en-US" sz="1600" i="1" dirty="0">
                <a:solidFill>
                  <a:srgbClr val="5A6472"/>
                </a:solidFill>
                <a:latin typeface="Helvetica Neue"/>
                <a:ea typeface="Helvetica Neue"/>
                <a:cs typeface="Helvetica Neue"/>
              </a:rPr>
              <a:t>Facilitation insight: the dataset itself should be treated as a property of infrastructure.</a:t>
            </a:r>
          </a:p>
        </p:txBody>
      </p:sp>
      <p:sp>
        <p:nvSpPr>
          <p:cNvPr id="11" name="Slide Number Placeholder 10">
            <a:extLst>
              <a:ext uri="{FF2B5EF4-FFF2-40B4-BE49-F238E27FC236}">
                <a16:creationId xmlns:a16="http://schemas.microsoft.com/office/drawing/2014/main" id="{7AF35024-D69F-B086-7220-225BC2499E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2361982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Data-as-a-Resource</a:t>
            </a:r>
          </a:p>
        </p:txBody>
      </p:sp>
      <p:sp>
        <p:nvSpPr>
          <p:cNvPr id="2" name="LeadLine">
            <a:extLst>
              <a:ext uri="{FF2B5EF4-FFF2-40B4-BE49-F238E27FC236}">
                <a16:creationId xmlns:a16="http://schemas.microsoft.com/office/drawing/2014/main" id="{4230B3BB-632A-ED4B-ABC9-407D2FFC131D}"/>
              </a:ext>
            </a:extLst>
          </p:cNvPr>
          <p:cNvSpPr txBox="1"/>
          <p:nvPr/>
        </p:nvSpPr>
        <p:spPr>
          <a:xfrm>
            <a:off x="419100" y="1524000"/>
            <a:ext cx="11366500" cy="707886"/>
          </a:xfrm>
          <a:prstGeom prst="rect">
            <a:avLst/>
          </a:prstGeom>
          <a:noFill/>
        </p:spPr>
        <p:txBody>
          <a:bodyPr vertOverflow="overflow" vert="horz" wrap="square" rtlCol="0" anchor="t">
            <a:spAutoFit/>
          </a:bodyPr>
          <a:lstStyle/>
          <a:p>
            <a:pPr algn="l"/>
            <a:r>
              <a:rPr lang="en-US" sz="2000" dirty="0">
                <a:solidFill>
                  <a:srgbClr val="1A1A1A"/>
                </a:solidFill>
                <a:latin typeface="Helvetica Neue"/>
                <a:ea typeface="Helvetica Neue"/>
                <a:cs typeface="Helvetica Neue"/>
              </a:rPr>
              <a:t>Treat data as a schedulable resource of the execution point. </a:t>
            </a:r>
            <a:br>
              <a:rPr lang="en-US" sz="2000" dirty="0">
                <a:solidFill>
                  <a:srgbClr val="1A1A1A"/>
                </a:solidFill>
                <a:latin typeface="Helvetica Neue"/>
                <a:ea typeface="Helvetica Neue"/>
                <a:cs typeface="Helvetica Neue"/>
              </a:rPr>
            </a:br>
            <a:r>
              <a:rPr lang="en-US" sz="2000" dirty="0">
                <a:solidFill>
                  <a:srgbClr val="1A1A1A"/>
                </a:solidFill>
                <a:latin typeface="Helvetica Neue"/>
                <a:ea typeface="Helvetica Neue"/>
                <a:cs typeface="Helvetica Neue"/>
              </a:rPr>
              <a:t>Match each job to machines that already hold its data.</a:t>
            </a:r>
          </a:p>
        </p:txBody>
      </p:sp>
      <p:sp>
        <p:nvSpPr>
          <p:cNvPr id="8" name="Takeaway">
            <a:extLst>
              <a:ext uri="{FF2B5EF4-FFF2-40B4-BE49-F238E27FC236}">
                <a16:creationId xmlns:a16="http://schemas.microsoft.com/office/drawing/2014/main" id="{401013DF-E643-D14D-970A-8E5120B1B934}"/>
              </a:ext>
            </a:extLst>
          </p:cNvPr>
          <p:cNvSpPr txBox="1"/>
          <p:nvPr/>
        </p:nvSpPr>
        <p:spPr>
          <a:xfrm>
            <a:off x="419100" y="5334000"/>
            <a:ext cx="11366500" cy="338554"/>
          </a:xfrm>
          <a:prstGeom prst="rect">
            <a:avLst/>
          </a:prstGeom>
          <a:noFill/>
        </p:spPr>
        <p:txBody>
          <a:bodyPr vertOverflow="overflow" vert="horz" wrap="square" rtlCol="0" anchor="t">
            <a:spAutoFit/>
          </a:bodyPr>
          <a:lstStyle/>
          <a:p>
            <a:pPr algn="l"/>
            <a:r>
              <a:rPr lang="en-US" sz="1600" i="1" dirty="0">
                <a:solidFill>
                  <a:srgbClr val="5A6472"/>
                </a:solidFill>
                <a:latin typeface="Helvetica Neue"/>
                <a:ea typeface="Helvetica Neue"/>
                <a:cs typeface="Helvetica Neue"/>
              </a:rPr>
              <a:t>Data locality becomes a matchmaking property — </a:t>
            </a:r>
            <a:r>
              <a:rPr lang="en-US" sz="1600" i="1" dirty="0" err="1">
                <a:solidFill>
                  <a:srgbClr val="5A6472"/>
                </a:solidFill>
                <a:latin typeface="Helvetica Neue"/>
                <a:ea typeface="Helvetica Neue"/>
                <a:cs typeface="Helvetica Neue"/>
              </a:rPr>
              <a:t>HTCondor</a:t>
            </a:r>
            <a:r>
              <a:rPr lang="en-US" sz="1600" i="1" dirty="0">
                <a:solidFill>
                  <a:srgbClr val="5A6472"/>
                </a:solidFill>
                <a:latin typeface="Helvetica Neue"/>
                <a:ea typeface="Helvetica Neue"/>
                <a:cs typeface="Helvetica Neue"/>
              </a:rPr>
              <a:t> sends work to where the data already lives.</a:t>
            </a:r>
          </a:p>
        </p:txBody>
      </p:sp>
      <p:sp>
        <p:nvSpPr>
          <p:cNvPr id="100" name="JobCard"/>
          <p:cNvSpPr/>
          <p:nvPr/>
        </p:nvSpPr>
        <p:spPr>
          <a:xfrm>
            <a:off x="508000" y="2984500"/>
            <a:ext cx="1905000" cy="1397000"/>
          </a:xfrm>
          <a:prstGeom prst="roundRect">
            <a:avLst/>
          </a:prstGeom>
          <a:solidFill>
            <a:srgbClr val="FFFFFF"/>
          </a:solidFill>
          <a:ln w="25400">
            <a:solidFill>
              <a:srgbClr val="2F5C8F"/>
            </a:solidFill>
          </a:ln>
        </p:spPr>
        <p:txBody>
          <a:bodyPr lIns="45720" tIns="18000" rIns="45720" bIns="18000" rtlCol="0" anchor="ctr">
            <a:normAutofit/>
          </a:bodyPr>
          <a:lstStyle/>
          <a:p>
            <a:pPr algn="ctr"/>
            <a:endParaRPr/>
          </a:p>
        </p:txBody>
      </p:sp>
      <p:sp>
        <p:nvSpPr>
          <p:cNvPr id="101" name="JobLabel"/>
          <p:cNvSpPr/>
          <p:nvPr/>
        </p:nvSpPr>
        <p:spPr>
          <a:xfrm>
            <a:off x="508000" y="3086100"/>
            <a:ext cx="1905000" cy="304800"/>
          </a:xfrm>
          <a:prstGeom prst="rect">
            <a:avLst/>
          </a:prstGeom>
          <a:noFill/>
          <a:ln>
            <a:noFill/>
          </a:ln>
        </p:spPr>
        <p:txBody>
          <a:bodyPr lIns="45720" tIns="18000" rIns="45720" bIns="18000" rtlCol="0" anchor="ctr">
            <a:normAutofit/>
          </a:bodyPr>
          <a:lstStyle/>
          <a:p>
            <a:pPr algn="ctr"/>
            <a:r>
              <a:rPr lang="en-US" sz="1100" b="1" dirty="0">
                <a:solidFill>
                  <a:srgbClr val="2F5C8F"/>
                </a:solidFill>
                <a:latin typeface="Helvetica Neue"/>
                <a:ea typeface="Helvetica Neue"/>
                <a:cs typeface="Helvetica Neue"/>
              </a:rPr>
              <a:t>JOB SUBMITTED</a:t>
            </a:r>
          </a:p>
        </p:txBody>
      </p:sp>
      <p:sp>
        <p:nvSpPr>
          <p:cNvPr id="102" name="JobBody"/>
          <p:cNvSpPr/>
          <p:nvPr/>
        </p:nvSpPr>
        <p:spPr>
          <a:xfrm>
            <a:off x="609600" y="3429000"/>
            <a:ext cx="1701800" cy="889000"/>
          </a:xfrm>
          <a:prstGeom prst="rect">
            <a:avLst/>
          </a:prstGeom>
          <a:noFill/>
          <a:ln>
            <a:noFill/>
          </a:ln>
        </p:spPr>
        <p:txBody>
          <a:bodyPr lIns="45720" tIns="18000" rIns="45720" bIns="18000" rtlCol="0" anchor="ctr">
            <a:normAutofit/>
          </a:bodyPr>
          <a:lstStyle/>
          <a:p>
            <a:pPr algn="ctr"/>
            <a:r>
              <a:rPr lang="en-US" sz="1400" b="1" dirty="0">
                <a:solidFill>
                  <a:srgbClr val="1A1A1A"/>
                </a:solidFill>
                <a:latin typeface="Helvetica Neue"/>
                <a:ea typeface="Helvetica Neue"/>
                <a:cs typeface="Helvetica Neue"/>
              </a:rPr>
              <a:t>Requests</a:t>
            </a:r>
          </a:p>
          <a:p>
            <a:pPr algn="ctr"/>
            <a:r>
              <a:rPr lang="en-US" sz="1400" b="1" dirty="0">
                <a:solidFill>
                  <a:srgbClr val="1A1A1A"/>
                </a:solidFill>
                <a:latin typeface="Helvetica Neue"/>
                <a:ea typeface="Helvetica Neue"/>
                <a:cs typeface="Helvetica Neue"/>
              </a:rPr>
              <a:t>dataset</a:t>
            </a:r>
          </a:p>
        </p:txBody>
      </p:sp>
      <p:sp>
        <p:nvSpPr>
          <p:cNvPr id="103" name="SchedBox"/>
          <p:cNvSpPr/>
          <p:nvPr/>
        </p:nvSpPr>
        <p:spPr>
          <a:xfrm>
            <a:off x="3619500" y="2857500"/>
            <a:ext cx="2159000" cy="1651000"/>
          </a:xfrm>
          <a:prstGeom prst="roundRect">
            <a:avLst/>
          </a:prstGeom>
          <a:solidFill>
            <a:srgbClr val="2F5C8F"/>
          </a:solidFill>
          <a:ln>
            <a:noFill/>
          </a:ln>
        </p:spPr>
        <p:txBody>
          <a:bodyPr lIns="45720" tIns="18000" rIns="45720" bIns="18000" rtlCol="0" anchor="ctr">
            <a:normAutofit/>
          </a:bodyPr>
          <a:lstStyle/>
          <a:p>
            <a:pPr algn="ctr"/>
            <a:endParaRPr/>
          </a:p>
        </p:txBody>
      </p:sp>
      <p:sp>
        <p:nvSpPr>
          <p:cNvPr id="104" name="SchedTitle"/>
          <p:cNvSpPr/>
          <p:nvPr/>
        </p:nvSpPr>
        <p:spPr>
          <a:xfrm>
            <a:off x="3619500" y="3022600"/>
            <a:ext cx="2159000" cy="381000"/>
          </a:xfrm>
          <a:prstGeom prst="rect">
            <a:avLst/>
          </a:prstGeom>
          <a:noFill/>
          <a:ln>
            <a:noFill/>
          </a:ln>
        </p:spPr>
        <p:txBody>
          <a:bodyPr lIns="45720" tIns="18000" rIns="45720" bIns="18000" rtlCol="0" anchor="ctr">
            <a:normAutofit/>
          </a:bodyPr>
          <a:lstStyle/>
          <a:p>
            <a:pPr algn="ctr"/>
            <a:r>
              <a:rPr lang="en-US" sz="1300" b="1" dirty="0">
                <a:solidFill>
                  <a:srgbClr val="FFFFFF"/>
                </a:solidFill>
                <a:latin typeface="Helvetica Neue"/>
                <a:ea typeface="Helvetica Neue"/>
                <a:cs typeface="Helvetica Neue"/>
              </a:rPr>
              <a:t>MATCHMAKING</a:t>
            </a:r>
          </a:p>
        </p:txBody>
      </p:sp>
      <p:sp>
        <p:nvSpPr>
          <p:cNvPr id="105" name="SchedBody"/>
          <p:cNvSpPr/>
          <p:nvPr/>
        </p:nvSpPr>
        <p:spPr>
          <a:xfrm>
            <a:off x="3721100" y="3429000"/>
            <a:ext cx="1955800" cy="990600"/>
          </a:xfrm>
          <a:prstGeom prst="rect">
            <a:avLst/>
          </a:prstGeom>
          <a:noFill/>
          <a:ln>
            <a:noFill/>
          </a:ln>
        </p:spPr>
        <p:txBody>
          <a:bodyPr lIns="45720" tIns="18000" rIns="45720" bIns="18000" rtlCol="0" anchor="ctr">
            <a:normAutofit/>
          </a:bodyPr>
          <a:lstStyle/>
          <a:p>
            <a:pPr algn="ctr"/>
            <a:r>
              <a:rPr lang="en-US" sz="1150" b="0" dirty="0">
                <a:solidFill>
                  <a:srgbClr val="DCE6F2"/>
                </a:solidFill>
                <a:latin typeface="Helvetica Neue"/>
                <a:ea typeface="Helvetica Neue"/>
                <a:cs typeface="Helvetica Neue"/>
              </a:rPr>
              <a:t>Matches job to</a:t>
            </a:r>
          </a:p>
          <a:p>
            <a:pPr algn="ctr"/>
            <a:r>
              <a:rPr lang="en-US" sz="1150" b="0" dirty="0">
                <a:solidFill>
                  <a:srgbClr val="DCE6F2"/>
                </a:solidFill>
                <a:latin typeface="Helvetica Neue"/>
                <a:ea typeface="Helvetica Neue"/>
                <a:cs typeface="Helvetica Neue"/>
              </a:rPr>
              <a:t>machines holding</a:t>
            </a:r>
          </a:p>
          <a:p>
            <a:pPr algn="ctr"/>
            <a:r>
              <a:rPr lang="en-US" sz="1150" b="0" dirty="0">
                <a:solidFill>
                  <a:srgbClr val="DCE6F2"/>
                </a:solidFill>
                <a:latin typeface="Helvetica Neue"/>
                <a:ea typeface="Helvetica Neue"/>
                <a:cs typeface="Helvetica Neue"/>
              </a:rPr>
              <a:t>the data</a:t>
            </a:r>
          </a:p>
        </p:txBody>
      </p:sp>
      <p:cxnSp>
        <p:nvCxnSpPr>
          <p:cNvPr id="106" name="Arrow106"/>
          <p:cNvCxnSpPr/>
          <p:nvPr/>
        </p:nvCxnSpPr>
        <p:spPr>
          <a:xfrm>
            <a:off x="2438400" y="3683000"/>
            <a:ext cx="1155700" cy="0"/>
          </a:xfrm>
          <a:prstGeom prst="straightConnector1">
            <a:avLst/>
          </a:prstGeom>
          <a:ln w="31750">
            <a:solidFill>
              <a:srgbClr val="2F5C8F"/>
            </a:solidFill>
            <a:tailEnd type="triangle"/>
          </a:ln>
        </p:spPr>
      </p:cxnSp>
      <p:sp>
        <p:nvSpPr>
          <p:cNvPr id="107" name="PoolBox"/>
          <p:cNvSpPr/>
          <p:nvPr/>
        </p:nvSpPr>
        <p:spPr>
          <a:xfrm>
            <a:off x="7112000" y="2311400"/>
            <a:ext cx="4826000" cy="2895600"/>
          </a:xfrm>
          <a:prstGeom prst="roundRect">
            <a:avLst/>
          </a:prstGeom>
          <a:noFill/>
          <a:ln w="15875">
            <a:solidFill>
              <a:srgbClr val="C7CDD4"/>
            </a:solidFill>
            <a:prstDash val="dash"/>
          </a:ln>
        </p:spPr>
        <p:txBody>
          <a:bodyPr lIns="45720" tIns="18000" rIns="45720" bIns="18000" rtlCol="0" anchor="ctr">
            <a:normAutofit/>
          </a:bodyPr>
          <a:lstStyle/>
          <a:p>
            <a:pPr algn="ctr"/>
            <a:endParaRPr/>
          </a:p>
        </p:txBody>
      </p:sp>
      <p:sp>
        <p:nvSpPr>
          <p:cNvPr id="108" name="PoolLabel"/>
          <p:cNvSpPr/>
          <p:nvPr/>
        </p:nvSpPr>
        <p:spPr>
          <a:xfrm>
            <a:off x="7112000" y="2032000"/>
            <a:ext cx="4826000" cy="254000"/>
          </a:xfrm>
          <a:prstGeom prst="rect">
            <a:avLst/>
          </a:prstGeom>
          <a:noFill/>
          <a:ln>
            <a:noFill/>
          </a:ln>
        </p:spPr>
        <p:txBody>
          <a:bodyPr lIns="45720" tIns="18000" rIns="45720" bIns="18000" rtlCol="0" anchor="ctr">
            <a:normAutofit/>
          </a:bodyPr>
          <a:lstStyle/>
          <a:p>
            <a:pPr algn="ctr"/>
            <a:r>
              <a:rPr lang="en-US" sz="1050" b="1" dirty="0">
                <a:solidFill>
                  <a:srgbClr val="5A6472"/>
                </a:solidFill>
                <a:latin typeface="Helvetica Neue"/>
                <a:ea typeface="Helvetica Neue"/>
                <a:cs typeface="Helvetica Neue"/>
              </a:rPr>
              <a:t>RESOURCE POOL</a:t>
            </a:r>
          </a:p>
        </p:txBody>
      </p:sp>
      <p:sp>
        <p:nvSpPr>
          <p:cNvPr id="109" name="Machine_0_0"/>
          <p:cNvSpPr/>
          <p:nvPr/>
        </p:nvSpPr>
        <p:spPr>
          <a:xfrm>
            <a:off x="7340600" y="2489200"/>
            <a:ext cx="2159000" cy="736600"/>
          </a:xfrm>
          <a:prstGeom prst="roundRect">
            <a:avLst/>
          </a:prstGeom>
          <a:solidFill>
            <a:srgbClr val="E3F2EA"/>
          </a:solidFill>
          <a:ln w="25400">
            <a:solidFill>
              <a:srgbClr val="2E8B57"/>
            </a:solidFill>
          </a:ln>
        </p:spPr>
        <p:txBody>
          <a:bodyPr lIns="45720" tIns="18000" rIns="45720" bIns="18000" rtlCol="0" anchor="ctr">
            <a:normAutofit/>
          </a:bodyPr>
          <a:lstStyle/>
          <a:p>
            <a:pPr algn="ctr"/>
            <a:r>
              <a:rPr lang="en-US" sz="1200" b="1" dirty="0">
                <a:solidFill>
                  <a:srgbClr val="1A1A1A"/>
                </a:solidFill>
                <a:latin typeface="Helvetica Neue"/>
                <a:ea typeface="Helvetica Neue"/>
                <a:cs typeface="Helvetica Neue"/>
              </a:rPr>
              <a:t>Machine · has data</a:t>
            </a:r>
          </a:p>
        </p:txBody>
      </p:sp>
      <p:sp>
        <p:nvSpPr>
          <p:cNvPr id="110" name="Chip_0_0"/>
          <p:cNvSpPr/>
          <p:nvPr/>
        </p:nvSpPr>
        <p:spPr>
          <a:xfrm>
            <a:off x="9169400" y="2590800"/>
            <a:ext cx="228600" cy="228600"/>
          </a:xfrm>
          <a:prstGeom prst="ellipse">
            <a:avLst/>
          </a:prstGeom>
          <a:solidFill>
            <a:srgbClr val="2E8B57"/>
          </a:solidFill>
          <a:ln>
            <a:noFill/>
          </a:ln>
        </p:spPr>
        <p:txBody>
          <a:bodyPr lIns="45720" tIns="18000" rIns="45720" bIns="18000" rtlCol="0" anchor="ctr">
            <a:normAutofit fontScale="70000" lnSpcReduction="20000"/>
          </a:bodyPr>
          <a:lstStyle/>
          <a:p>
            <a:pPr algn="ctr"/>
            <a:endParaRPr/>
          </a:p>
        </p:txBody>
      </p:sp>
      <p:sp>
        <p:nvSpPr>
          <p:cNvPr id="111" name="Machine_1_0"/>
          <p:cNvSpPr/>
          <p:nvPr/>
        </p:nvSpPr>
        <p:spPr>
          <a:xfrm>
            <a:off x="9728200" y="2489200"/>
            <a:ext cx="2159000" cy="736600"/>
          </a:xfrm>
          <a:prstGeom prst="roundRect">
            <a:avLst/>
          </a:prstGeom>
          <a:solidFill>
            <a:srgbClr val="EDEFF2"/>
          </a:solidFill>
          <a:ln w="15875">
            <a:solidFill>
              <a:srgbClr val="9AA3AD"/>
            </a:solidFill>
          </a:ln>
        </p:spPr>
        <p:txBody>
          <a:bodyPr lIns="45720" tIns="18000" rIns="45720" bIns="18000" rtlCol="0" anchor="ctr">
            <a:normAutofit/>
          </a:bodyPr>
          <a:lstStyle/>
          <a:p>
            <a:pPr algn="ctr"/>
            <a:r>
              <a:rPr lang="en-US" sz="1200" b="0" dirty="0">
                <a:solidFill>
                  <a:srgbClr val="6B7480"/>
                </a:solidFill>
                <a:latin typeface="Helvetica Neue"/>
                <a:ea typeface="Helvetica Neue"/>
                <a:cs typeface="Helvetica Neue"/>
              </a:rPr>
              <a:t>Machine · no data</a:t>
            </a:r>
          </a:p>
        </p:txBody>
      </p:sp>
      <p:sp>
        <p:nvSpPr>
          <p:cNvPr id="112" name="Machine_0_1"/>
          <p:cNvSpPr/>
          <p:nvPr/>
        </p:nvSpPr>
        <p:spPr>
          <a:xfrm>
            <a:off x="7340600" y="3378200"/>
            <a:ext cx="2159000" cy="736600"/>
          </a:xfrm>
          <a:prstGeom prst="roundRect">
            <a:avLst/>
          </a:prstGeom>
          <a:solidFill>
            <a:srgbClr val="EDEFF2"/>
          </a:solidFill>
          <a:ln w="15875">
            <a:solidFill>
              <a:srgbClr val="9AA3AD"/>
            </a:solidFill>
          </a:ln>
        </p:spPr>
        <p:txBody>
          <a:bodyPr lIns="45720" tIns="18000" rIns="45720" bIns="18000" rtlCol="0" anchor="ctr">
            <a:normAutofit/>
          </a:bodyPr>
          <a:lstStyle/>
          <a:p>
            <a:pPr algn="ctr"/>
            <a:r>
              <a:rPr lang="en-US" sz="1200" b="0" dirty="0">
                <a:solidFill>
                  <a:srgbClr val="6B7480"/>
                </a:solidFill>
                <a:latin typeface="Helvetica Neue"/>
                <a:ea typeface="Helvetica Neue"/>
                <a:cs typeface="Helvetica Neue"/>
              </a:rPr>
              <a:t>Machine · no data</a:t>
            </a:r>
          </a:p>
        </p:txBody>
      </p:sp>
      <p:sp>
        <p:nvSpPr>
          <p:cNvPr id="113" name="Machine_1_1"/>
          <p:cNvSpPr/>
          <p:nvPr/>
        </p:nvSpPr>
        <p:spPr>
          <a:xfrm>
            <a:off x="9728200" y="3378200"/>
            <a:ext cx="2159000" cy="736600"/>
          </a:xfrm>
          <a:prstGeom prst="roundRect">
            <a:avLst/>
          </a:prstGeom>
          <a:solidFill>
            <a:srgbClr val="E3F2EA"/>
          </a:solidFill>
          <a:ln w="25400">
            <a:solidFill>
              <a:srgbClr val="2E8B57"/>
            </a:solidFill>
          </a:ln>
        </p:spPr>
        <p:txBody>
          <a:bodyPr lIns="45720" tIns="18000" rIns="45720" bIns="18000" rtlCol="0" anchor="ctr">
            <a:normAutofit/>
          </a:bodyPr>
          <a:lstStyle/>
          <a:p>
            <a:pPr algn="ctr"/>
            <a:r>
              <a:rPr lang="en-US" sz="1200" b="1" dirty="0">
                <a:solidFill>
                  <a:srgbClr val="1A1A1A"/>
                </a:solidFill>
                <a:latin typeface="Helvetica Neue"/>
                <a:ea typeface="Helvetica Neue"/>
                <a:cs typeface="Helvetica Neue"/>
              </a:rPr>
              <a:t>Machine · has data</a:t>
            </a:r>
          </a:p>
        </p:txBody>
      </p:sp>
      <p:sp>
        <p:nvSpPr>
          <p:cNvPr id="114" name="Chip_1_1"/>
          <p:cNvSpPr/>
          <p:nvPr/>
        </p:nvSpPr>
        <p:spPr>
          <a:xfrm>
            <a:off x="11557000" y="3479800"/>
            <a:ext cx="228600" cy="228600"/>
          </a:xfrm>
          <a:prstGeom prst="ellipse">
            <a:avLst/>
          </a:prstGeom>
          <a:solidFill>
            <a:srgbClr val="2E8B57"/>
          </a:solidFill>
          <a:ln>
            <a:noFill/>
          </a:ln>
        </p:spPr>
        <p:txBody>
          <a:bodyPr lIns="45720" tIns="18000" rIns="45720" bIns="18000" rtlCol="0" anchor="ctr">
            <a:normAutofit fontScale="70000" lnSpcReduction="20000"/>
          </a:bodyPr>
          <a:lstStyle/>
          <a:p>
            <a:pPr algn="ctr"/>
            <a:endParaRPr/>
          </a:p>
        </p:txBody>
      </p:sp>
      <p:sp>
        <p:nvSpPr>
          <p:cNvPr id="115" name="Machine_0_2"/>
          <p:cNvSpPr/>
          <p:nvPr/>
        </p:nvSpPr>
        <p:spPr>
          <a:xfrm>
            <a:off x="7340600" y="4267200"/>
            <a:ext cx="2159000" cy="736600"/>
          </a:xfrm>
          <a:prstGeom prst="roundRect">
            <a:avLst/>
          </a:prstGeom>
          <a:solidFill>
            <a:srgbClr val="E3F2EA"/>
          </a:solidFill>
          <a:ln w="25400">
            <a:solidFill>
              <a:srgbClr val="2E8B57"/>
            </a:solidFill>
          </a:ln>
        </p:spPr>
        <p:txBody>
          <a:bodyPr lIns="45720" tIns="18000" rIns="45720" bIns="18000" rtlCol="0" anchor="ctr">
            <a:normAutofit/>
          </a:bodyPr>
          <a:lstStyle/>
          <a:p>
            <a:pPr algn="ctr"/>
            <a:r>
              <a:rPr lang="en-US" sz="1200" b="1" dirty="0">
                <a:solidFill>
                  <a:srgbClr val="1A1A1A"/>
                </a:solidFill>
                <a:latin typeface="Helvetica Neue"/>
                <a:ea typeface="Helvetica Neue"/>
                <a:cs typeface="Helvetica Neue"/>
              </a:rPr>
              <a:t>Machine · has data</a:t>
            </a:r>
          </a:p>
        </p:txBody>
      </p:sp>
      <p:sp>
        <p:nvSpPr>
          <p:cNvPr id="116" name="Chip_0_2"/>
          <p:cNvSpPr/>
          <p:nvPr/>
        </p:nvSpPr>
        <p:spPr>
          <a:xfrm>
            <a:off x="9169400" y="4368800"/>
            <a:ext cx="228600" cy="228600"/>
          </a:xfrm>
          <a:prstGeom prst="ellipse">
            <a:avLst/>
          </a:prstGeom>
          <a:solidFill>
            <a:srgbClr val="2E8B57"/>
          </a:solidFill>
          <a:ln>
            <a:noFill/>
          </a:ln>
        </p:spPr>
        <p:txBody>
          <a:bodyPr lIns="45720" tIns="18000" rIns="45720" bIns="18000" rtlCol="0" anchor="ctr">
            <a:normAutofit fontScale="70000" lnSpcReduction="20000"/>
          </a:bodyPr>
          <a:lstStyle/>
          <a:p>
            <a:pPr algn="ctr"/>
            <a:endParaRPr/>
          </a:p>
        </p:txBody>
      </p:sp>
      <p:sp>
        <p:nvSpPr>
          <p:cNvPr id="117" name="Machine_1_2"/>
          <p:cNvSpPr/>
          <p:nvPr/>
        </p:nvSpPr>
        <p:spPr>
          <a:xfrm>
            <a:off x="9728200" y="4267200"/>
            <a:ext cx="2159000" cy="736600"/>
          </a:xfrm>
          <a:prstGeom prst="roundRect">
            <a:avLst/>
          </a:prstGeom>
          <a:solidFill>
            <a:srgbClr val="EDEFF2"/>
          </a:solidFill>
          <a:ln w="15875">
            <a:solidFill>
              <a:srgbClr val="9AA3AD"/>
            </a:solidFill>
          </a:ln>
        </p:spPr>
        <p:txBody>
          <a:bodyPr lIns="45720" tIns="18000" rIns="45720" bIns="18000" rtlCol="0" anchor="ctr">
            <a:normAutofit/>
          </a:bodyPr>
          <a:lstStyle/>
          <a:p>
            <a:pPr algn="ctr"/>
            <a:r>
              <a:rPr lang="en-US" sz="1200" b="0" dirty="0">
                <a:solidFill>
                  <a:srgbClr val="6B7480"/>
                </a:solidFill>
                <a:latin typeface="Helvetica Neue"/>
                <a:ea typeface="Helvetica Neue"/>
                <a:cs typeface="Helvetica Neue"/>
              </a:rPr>
              <a:t>Machine · no data</a:t>
            </a:r>
          </a:p>
        </p:txBody>
      </p:sp>
      <p:cxnSp>
        <p:nvCxnSpPr>
          <p:cNvPr id="118" name="Arrow118"/>
          <p:cNvCxnSpPr/>
          <p:nvPr/>
        </p:nvCxnSpPr>
        <p:spPr>
          <a:xfrm flipV="1">
            <a:off x="5778500" y="2857500"/>
            <a:ext cx="1511300" cy="825500"/>
          </a:xfrm>
          <a:prstGeom prst="straightConnector1">
            <a:avLst/>
          </a:prstGeom>
          <a:ln w="28575">
            <a:solidFill>
              <a:srgbClr val="2E8B57"/>
            </a:solidFill>
            <a:tailEnd type="triangle"/>
          </a:ln>
        </p:spPr>
      </p:cxnSp>
      <p:cxnSp>
        <p:nvCxnSpPr>
          <p:cNvPr id="119" name="Arrow119"/>
          <p:cNvCxnSpPr/>
          <p:nvPr/>
        </p:nvCxnSpPr>
        <p:spPr>
          <a:xfrm>
            <a:off x="5778500" y="3683000"/>
            <a:ext cx="3898900" cy="63500"/>
          </a:xfrm>
          <a:prstGeom prst="straightConnector1">
            <a:avLst/>
          </a:prstGeom>
          <a:ln w="28575">
            <a:solidFill>
              <a:srgbClr val="2E8B57"/>
            </a:solidFill>
            <a:tailEnd type="triangle"/>
          </a:ln>
        </p:spPr>
      </p:cxnSp>
      <p:cxnSp>
        <p:nvCxnSpPr>
          <p:cNvPr id="120" name="Arrow120"/>
          <p:cNvCxnSpPr/>
          <p:nvPr/>
        </p:nvCxnSpPr>
        <p:spPr>
          <a:xfrm>
            <a:off x="5778500" y="3683000"/>
            <a:ext cx="1511300" cy="952500"/>
          </a:xfrm>
          <a:prstGeom prst="straightConnector1">
            <a:avLst/>
          </a:prstGeom>
          <a:ln w="28575">
            <a:solidFill>
              <a:srgbClr val="2E8B57"/>
            </a:solidFill>
            <a:tailEnd type="triangle"/>
          </a:ln>
        </p:spPr>
      </p:cxnSp>
      <p:sp>
        <p:nvSpPr>
          <p:cNvPr id="3" name="Slide Number Placeholder 2">
            <a:extLst>
              <a:ext uri="{FF2B5EF4-FFF2-40B4-BE49-F238E27FC236}">
                <a16:creationId xmlns:a16="http://schemas.microsoft.com/office/drawing/2014/main" id="{2997AA2C-9B52-C06D-152C-9866B8A286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3167800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Data-as-a-Resource</a:t>
            </a:r>
            <a:br>
              <a:rPr lang="en-US" b="1" dirty="0"/>
            </a:br>
            <a:r>
              <a:rPr lang="en-US" sz="3600" dirty="0"/>
              <a:t>Generalizing beyond AlphaFold</a:t>
            </a:r>
            <a:endParaRPr lang="en-US" dirty="0"/>
          </a:p>
        </p:txBody>
      </p:sp>
      <p:sp>
        <p:nvSpPr>
          <p:cNvPr id="2" name="LeadLine">
            <a:extLst>
              <a:ext uri="{FF2B5EF4-FFF2-40B4-BE49-F238E27FC236}">
                <a16:creationId xmlns:a16="http://schemas.microsoft.com/office/drawing/2014/main" id="{4230B3BB-632A-ED4B-ABC9-407D2FFC131D}"/>
              </a:ext>
            </a:extLst>
          </p:cNvPr>
          <p:cNvSpPr txBox="1"/>
          <p:nvPr/>
        </p:nvSpPr>
        <p:spPr>
          <a:xfrm>
            <a:off x="419100" y="1524000"/>
            <a:ext cx="11366500" cy="707886"/>
          </a:xfrm>
          <a:prstGeom prst="rect">
            <a:avLst/>
          </a:prstGeom>
          <a:noFill/>
        </p:spPr>
        <p:txBody>
          <a:bodyPr vertOverflow="overflow" vert="horz" wrap="square" rtlCol="0" anchor="t">
            <a:spAutoFit/>
          </a:bodyPr>
          <a:lstStyle/>
          <a:p>
            <a:pPr algn="l"/>
            <a:r>
              <a:rPr lang="en-US" sz="2000" dirty="0">
                <a:solidFill>
                  <a:srgbClr val="1A1A1A"/>
                </a:solidFill>
                <a:latin typeface="Helvetica Neue"/>
                <a:ea typeface="Helvetica Neue"/>
                <a:cs typeface="Helvetica Neue"/>
              </a:rPr>
              <a:t>Each job declares the dataset it needs. The scheduler matches it to machines that already hold that data.</a:t>
            </a:r>
          </a:p>
        </p:txBody>
      </p:sp>
      <p:sp>
        <p:nvSpPr>
          <p:cNvPr id="8" name="Takeaway">
            <a:extLst>
              <a:ext uri="{FF2B5EF4-FFF2-40B4-BE49-F238E27FC236}">
                <a16:creationId xmlns:a16="http://schemas.microsoft.com/office/drawing/2014/main" id="{401013DF-E643-D14D-970A-8E5120B1B934}"/>
              </a:ext>
            </a:extLst>
          </p:cNvPr>
          <p:cNvSpPr txBox="1"/>
          <p:nvPr/>
        </p:nvSpPr>
        <p:spPr>
          <a:xfrm>
            <a:off x="419100" y="5334000"/>
            <a:ext cx="11366500" cy="584775"/>
          </a:xfrm>
          <a:prstGeom prst="rect">
            <a:avLst/>
          </a:prstGeom>
          <a:noFill/>
        </p:spPr>
        <p:txBody>
          <a:bodyPr vertOverflow="overflow" vert="horz" wrap="square" rtlCol="0" anchor="t">
            <a:spAutoFit/>
          </a:bodyPr>
          <a:lstStyle/>
          <a:p>
            <a:pPr algn="l"/>
            <a:r>
              <a:rPr lang="en-US" sz="1600" i="1" dirty="0">
                <a:solidFill>
                  <a:srgbClr val="5A6472"/>
                </a:solidFill>
                <a:latin typeface="Helvetica Neue"/>
                <a:ea typeface="Helvetica Neue"/>
                <a:cs typeface="Helvetica Neue"/>
              </a:rPr>
              <a:t>One pool may have many datasets: AlphaFold3 jobs land on AF3 machines, COCO jobs on COCO machines, and data-agnostic jobs run anywhere.</a:t>
            </a:r>
          </a:p>
        </p:txBody>
      </p:sp>
      <p:sp>
        <p:nvSpPr>
          <p:cNvPr id="200" name="S200"/>
          <p:cNvSpPr/>
          <p:nvPr/>
        </p:nvSpPr>
        <p:spPr>
          <a:xfrm>
            <a:off x="431800" y="2260600"/>
            <a:ext cx="1905000" cy="812800"/>
          </a:xfrm>
          <a:prstGeom prst="roundRect">
            <a:avLst/>
          </a:prstGeom>
          <a:solidFill>
            <a:srgbClr val="E3F2EA"/>
          </a:solidFill>
          <a:ln w="25400">
            <a:solidFill>
              <a:srgbClr val="2E8B57"/>
            </a:solidFill>
          </a:ln>
        </p:spPr>
        <p:txBody>
          <a:bodyPr lIns="36000" tIns="14400" rIns="36000" bIns="14400" rtlCol="0" anchor="ctr">
            <a:normAutofit/>
          </a:bodyPr>
          <a:lstStyle/>
          <a:p>
            <a:pPr algn="ctr"/>
            <a:endParaRPr/>
          </a:p>
        </p:txBody>
      </p:sp>
      <p:sp>
        <p:nvSpPr>
          <p:cNvPr id="201" name="S201"/>
          <p:cNvSpPr/>
          <p:nvPr/>
        </p:nvSpPr>
        <p:spPr>
          <a:xfrm>
            <a:off x="533400" y="2362200"/>
            <a:ext cx="1701800" cy="228600"/>
          </a:xfrm>
          <a:prstGeom prst="rect">
            <a:avLst/>
          </a:prstGeom>
          <a:noFill/>
          <a:ln>
            <a:noFill/>
          </a:ln>
        </p:spPr>
        <p:txBody>
          <a:bodyPr lIns="36000" tIns="14400" rIns="36000" bIns="14400" rtlCol="0" anchor="ctr">
            <a:normAutofit/>
          </a:bodyPr>
          <a:lstStyle/>
          <a:p>
            <a:pPr algn="ctr"/>
            <a:r>
              <a:rPr lang="en-US" sz="1050" b="1" dirty="0">
                <a:solidFill>
                  <a:srgbClr val="2E8B57"/>
                </a:solidFill>
                <a:latin typeface="Helvetica Neue"/>
                <a:ea typeface="Helvetica Neue"/>
                <a:cs typeface="Helvetica Neue"/>
              </a:rPr>
              <a:t>JOB A</a:t>
            </a:r>
          </a:p>
        </p:txBody>
      </p:sp>
      <p:sp>
        <p:nvSpPr>
          <p:cNvPr id="202" name="S202"/>
          <p:cNvSpPr/>
          <p:nvPr/>
        </p:nvSpPr>
        <p:spPr>
          <a:xfrm>
            <a:off x="533400" y="2590800"/>
            <a:ext cx="1701800" cy="381000"/>
          </a:xfrm>
          <a:prstGeom prst="rect">
            <a:avLst/>
          </a:prstGeom>
          <a:noFill/>
          <a:ln>
            <a:noFill/>
          </a:ln>
        </p:spPr>
        <p:txBody>
          <a:bodyPr lIns="36000" tIns="14400" rIns="36000" bIns="14400" rtlCol="0" anchor="ctr">
            <a:normAutofit/>
          </a:bodyPr>
          <a:lstStyle/>
          <a:p>
            <a:pPr algn="ctr"/>
            <a:r>
              <a:rPr lang="en-US" sz="1300" b="1" dirty="0">
                <a:solidFill>
                  <a:srgbClr val="1A1A1A"/>
                </a:solidFill>
                <a:latin typeface="Helvetica Neue"/>
                <a:ea typeface="Helvetica Neue"/>
                <a:cs typeface="Helvetica Neue"/>
              </a:rPr>
              <a:t>AlphaFold3 job</a:t>
            </a:r>
          </a:p>
        </p:txBody>
      </p:sp>
      <p:sp>
        <p:nvSpPr>
          <p:cNvPr id="203" name="S203"/>
          <p:cNvSpPr/>
          <p:nvPr/>
        </p:nvSpPr>
        <p:spPr>
          <a:xfrm>
            <a:off x="431800" y="3200400"/>
            <a:ext cx="1905000" cy="812800"/>
          </a:xfrm>
          <a:prstGeom prst="roundRect">
            <a:avLst/>
          </a:prstGeom>
          <a:solidFill>
            <a:srgbClr val="FBEEE1"/>
          </a:solidFill>
          <a:ln w="25400">
            <a:solidFill>
              <a:srgbClr val="E07B2E"/>
            </a:solidFill>
          </a:ln>
        </p:spPr>
        <p:txBody>
          <a:bodyPr lIns="36000" tIns="14400" rIns="36000" bIns="14400" rtlCol="0" anchor="ctr">
            <a:normAutofit/>
          </a:bodyPr>
          <a:lstStyle/>
          <a:p>
            <a:pPr algn="ctr"/>
            <a:endParaRPr/>
          </a:p>
        </p:txBody>
      </p:sp>
      <p:sp>
        <p:nvSpPr>
          <p:cNvPr id="204" name="S204"/>
          <p:cNvSpPr/>
          <p:nvPr/>
        </p:nvSpPr>
        <p:spPr>
          <a:xfrm>
            <a:off x="533400" y="3302000"/>
            <a:ext cx="1701800" cy="228600"/>
          </a:xfrm>
          <a:prstGeom prst="rect">
            <a:avLst/>
          </a:prstGeom>
          <a:noFill/>
          <a:ln>
            <a:noFill/>
          </a:ln>
        </p:spPr>
        <p:txBody>
          <a:bodyPr lIns="36000" tIns="14400" rIns="36000" bIns="14400" rtlCol="0" anchor="ctr">
            <a:normAutofit/>
          </a:bodyPr>
          <a:lstStyle/>
          <a:p>
            <a:pPr algn="ctr"/>
            <a:r>
              <a:rPr lang="en-US" sz="1050" b="1" dirty="0">
                <a:solidFill>
                  <a:srgbClr val="E07B2E"/>
                </a:solidFill>
                <a:latin typeface="Helvetica Neue"/>
                <a:ea typeface="Helvetica Neue"/>
                <a:cs typeface="Helvetica Neue"/>
              </a:rPr>
              <a:t>JOB B</a:t>
            </a:r>
          </a:p>
        </p:txBody>
      </p:sp>
      <p:sp>
        <p:nvSpPr>
          <p:cNvPr id="205" name="S205"/>
          <p:cNvSpPr/>
          <p:nvPr/>
        </p:nvSpPr>
        <p:spPr>
          <a:xfrm>
            <a:off x="533400" y="3530600"/>
            <a:ext cx="1701800" cy="381000"/>
          </a:xfrm>
          <a:prstGeom prst="rect">
            <a:avLst/>
          </a:prstGeom>
          <a:noFill/>
          <a:ln>
            <a:noFill/>
          </a:ln>
        </p:spPr>
        <p:txBody>
          <a:bodyPr lIns="36000" tIns="14400" rIns="36000" bIns="14400" rtlCol="0" anchor="ctr">
            <a:normAutofit/>
          </a:bodyPr>
          <a:lstStyle/>
          <a:p>
            <a:pPr algn="ctr"/>
            <a:r>
              <a:rPr lang="en-US" sz="1300" b="1" dirty="0">
                <a:solidFill>
                  <a:srgbClr val="1A1A1A"/>
                </a:solidFill>
                <a:latin typeface="Helvetica Neue"/>
                <a:ea typeface="Helvetica Neue"/>
                <a:cs typeface="Helvetica Neue"/>
              </a:rPr>
              <a:t>COCO job</a:t>
            </a:r>
          </a:p>
        </p:txBody>
      </p:sp>
      <p:sp>
        <p:nvSpPr>
          <p:cNvPr id="206" name="S206"/>
          <p:cNvSpPr/>
          <p:nvPr/>
        </p:nvSpPr>
        <p:spPr>
          <a:xfrm>
            <a:off x="431800" y="4140200"/>
            <a:ext cx="1905000" cy="812800"/>
          </a:xfrm>
          <a:prstGeom prst="roundRect">
            <a:avLst/>
          </a:prstGeom>
          <a:solidFill>
            <a:srgbClr val="EDEFF2"/>
          </a:solidFill>
          <a:ln w="25400">
            <a:solidFill>
              <a:srgbClr val="6B7480"/>
            </a:solidFill>
          </a:ln>
        </p:spPr>
        <p:txBody>
          <a:bodyPr lIns="36000" tIns="14400" rIns="36000" bIns="14400" rtlCol="0" anchor="ctr">
            <a:normAutofit/>
          </a:bodyPr>
          <a:lstStyle/>
          <a:p>
            <a:pPr algn="ctr"/>
            <a:endParaRPr/>
          </a:p>
        </p:txBody>
      </p:sp>
      <p:sp>
        <p:nvSpPr>
          <p:cNvPr id="207" name="S207"/>
          <p:cNvSpPr/>
          <p:nvPr/>
        </p:nvSpPr>
        <p:spPr>
          <a:xfrm>
            <a:off x="533400" y="4241800"/>
            <a:ext cx="1701800" cy="228600"/>
          </a:xfrm>
          <a:prstGeom prst="rect">
            <a:avLst/>
          </a:prstGeom>
          <a:noFill/>
          <a:ln>
            <a:noFill/>
          </a:ln>
        </p:spPr>
        <p:txBody>
          <a:bodyPr lIns="36000" tIns="14400" rIns="36000" bIns="14400" rtlCol="0" anchor="ctr">
            <a:normAutofit/>
          </a:bodyPr>
          <a:lstStyle/>
          <a:p>
            <a:pPr algn="ctr"/>
            <a:r>
              <a:rPr lang="en-US" sz="1050" b="1" dirty="0">
                <a:solidFill>
                  <a:srgbClr val="6B7480"/>
                </a:solidFill>
                <a:latin typeface="Helvetica Neue"/>
                <a:ea typeface="Helvetica Neue"/>
                <a:cs typeface="Helvetica Neue"/>
              </a:rPr>
              <a:t>JOB C</a:t>
            </a:r>
          </a:p>
        </p:txBody>
      </p:sp>
      <p:sp>
        <p:nvSpPr>
          <p:cNvPr id="208" name="S208"/>
          <p:cNvSpPr/>
          <p:nvPr/>
        </p:nvSpPr>
        <p:spPr>
          <a:xfrm>
            <a:off x="533400" y="4470400"/>
            <a:ext cx="1701800" cy="381000"/>
          </a:xfrm>
          <a:prstGeom prst="rect">
            <a:avLst/>
          </a:prstGeom>
          <a:noFill/>
          <a:ln>
            <a:noFill/>
          </a:ln>
        </p:spPr>
        <p:txBody>
          <a:bodyPr lIns="36000" tIns="14400" rIns="36000" bIns="14400" rtlCol="0" anchor="ctr">
            <a:normAutofit/>
          </a:bodyPr>
          <a:lstStyle/>
          <a:p>
            <a:pPr algn="ctr"/>
            <a:r>
              <a:rPr lang="en-US" sz="1300" b="1" dirty="0">
                <a:solidFill>
                  <a:srgbClr val="1A1A1A"/>
                </a:solidFill>
                <a:latin typeface="Helvetica Neue"/>
                <a:ea typeface="Helvetica Neue"/>
                <a:cs typeface="Helvetica Neue"/>
              </a:rPr>
              <a:t>No-data job</a:t>
            </a:r>
          </a:p>
        </p:txBody>
      </p:sp>
      <p:sp>
        <p:nvSpPr>
          <p:cNvPr id="209" name="S209"/>
          <p:cNvSpPr/>
          <p:nvPr/>
        </p:nvSpPr>
        <p:spPr>
          <a:xfrm>
            <a:off x="3098800" y="2819400"/>
            <a:ext cx="2032000" cy="1651000"/>
          </a:xfrm>
          <a:prstGeom prst="roundRect">
            <a:avLst/>
          </a:prstGeom>
          <a:solidFill>
            <a:srgbClr val="2F5C8F"/>
          </a:solidFill>
          <a:ln>
            <a:noFill/>
          </a:ln>
        </p:spPr>
        <p:txBody>
          <a:bodyPr lIns="36000" tIns="14400" rIns="36000" bIns="14400" rtlCol="0" anchor="ctr">
            <a:normAutofit/>
          </a:bodyPr>
          <a:lstStyle/>
          <a:p>
            <a:pPr algn="ctr"/>
            <a:endParaRPr/>
          </a:p>
        </p:txBody>
      </p:sp>
      <p:sp>
        <p:nvSpPr>
          <p:cNvPr id="210" name="S210"/>
          <p:cNvSpPr/>
          <p:nvPr/>
        </p:nvSpPr>
        <p:spPr>
          <a:xfrm>
            <a:off x="3098800" y="2997200"/>
            <a:ext cx="2032000" cy="355600"/>
          </a:xfrm>
          <a:prstGeom prst="rect">
            <a:avLst/>
          </a:prstGeom>
          <a:noFill/>
          <a:ln>
            <a:noFill/>
          </a:ln>
        </p:spPr>
        <p:txBody>
          <a:bodyPr lIns="36000" tIns="14400" rIns="36000" bIns="14400" rtlCol="0" anchor="ctr">
            <a:normAutofit/>
          </a:bodyPr>
          <a:lstStyle/>
          <a:p>
            <a:pPr algn="ctr"/>
            <a:r>
              <a:rPr lang="en-US" sz="1300" b="1" dirty="0">
                <a:solidFill>
                  <a:srgbClr val="FFFFFF"/>
                </a:solidFill>
                <a:latin typeface="Helvetica Neue"/>
                <a:ea typeface="Helvetica Neue"/>
                <a:cs typeface="Helvetica Neue"/>
              </a:rPr>
              <a:t>SCHEDULER</a:t>
            </a:r>
          </a:p>
        </p:txBody>
      </p:sp>
      <p:sp>
        <p:nvSpPr>
          <p:cNvPr id="211" name="S211"/>
          <p:cNvSpPr/>
          <p:nvPr/>
        </p:nvSpPr>
        <p:spPr>
          <a:xfrm>
            <a:off x="3200400" y="3403600"/>
            <a:ext cx="1828800" cy="939800"/>
          </a:xfrm>
          <a:prstGeom prst="rect">
            <a:avLst/>
          </a:prstGeom>
          <a:noFill/>
          <a:ln>
            <a:noFill/>
          </a:ln>
        </p:spPr>
        <p:txBody>
          <a:bodyPr lIns="36000" tIns="14400" rIns="36000" bIns="14400" rtlCol="0" anchor="ctr">
            <a:normAutofit/>
          </a:bodyPr>
          <a:lstStyle/>
          <a:p>
            <a:pPr algn="ctr"/>
            <a:r>
              <a:rPr lang="en-US" sz="1100" b="0" dirty="0">
                <a:solidFill>
                  <a:srgbClr val="DCE6F2"/>
                </a:solidFill>
                <a:latin typeface="Helvetica Neue"/>
                <a:ea typeface="Helvetica Neue"/>
                <a:cs typeface="Helvetica Neue"/>
              </a:rPr>
              <a:t>Matches each job</a:t>
            </a:r>
          </a:p>
          <a:p>
            <a:pPr algn="ctr"/>
            <a:r>
              <a:rPr lang="en-US" sz="1100" b="0" dirty="0">
                <a:solidFill>
                  <a:srgbClr val="DCE6F2"/>
                </a:solidFill>
                <a:latin typeface="Helvetica Neue"/>
                <a:ea typeface="Helvetica Neue"/>
                <a:cs typeface="Helvetica Neue"/>
              </a:rPr>
              <a:t>to machines with</a:t>
            </a:r>
          </a:p>
          <a:p>
            <a:pPr algn="ctr"/>
            <a:r>
              <a:rPr lang="en-US" sz="1100" b="0" dirty="0">
                <a:solidFill>
                  <a:srgbClr val="DCE6F2"/>
                </a:solidFill>
                <a:latin typeface="Helvetica Neue"/>
                <a:ea typeface="Helvetica Neue"/>
                <a:cs typeface="Helvetica Neue"/>
              </a:rPr>
              <a:t>its dataset</a:t>
            </a:r>
          </a:p>
        </p:txBody>
      </p:sp>
      <p:cxnSp>
        <p:nvCxnSpPr>
          <p:cNvPr id="212" name="A212"/>
          <p:cNvCxnSpPr/>
          <p:nvPr/>
        </p:nvCxnSpPr>
        <p:spPr>
          <a:xfrm>
            <a:off x="2336800" y="2667000"/>
            <a:ext cx="711200" cy="977900"/>
          </a:xfrm>
          <a:prstGeom prst="straightConnector1">
            <a:avLst/>
          </a:prstGeom>
          <a:ln w="28575">
            <a:solidFill>
              <a:srgbClr val="2E8B57"/>
            </a:solidFill>
            <a:tailEnd type="triangle"/>
          </a:ln>
        </p:spPr>
      </p:cxnSp>
      <p:cxnSp>
        <p:nvCxnSpPr>
          <p:cNvPr id="213" name="A213"/>
          <p:cNvCxnSpPr/>
          <p:nvPr/>
        </p:nvCxnSpPr>
        <p:spPr>
          <a:xfrm>
            <a:off x="2336800" y="3606800"/>
            <a:ext cx="711200" cy="38100"/>
          </a:xfrm>
          <a:prstGeom prst="straightConnector1">
            <a:avLst/>
          </a:prstGeom>
          <a:ln w="28575">
            <a:solidFill>
              <a:srgbClr val="E07B2E"/>
            </a:solidFill>
            <a:tailEnd type="triangle"/>
          </a:ln>
        </p:spPr>
      </p:cxnSp>
      <p:cxnSp>
        <p:nvCxnSpPr>
          <p:cNvPr id="214" name="A214"/>
          <p:cNvCxnSpPr/>
          <p:nvPr/>
        </p:nvCxnSpPr>
        <p:spPr>
          <a:xfrm flipV="1">
            <a:off x="2336800" y="3644900"/>
            <a:ext cx="711200" cy="901700"/>
          </a:xfrm>
          <a:prstGeom prst="straightConnector1">
            <a:avLst/>
          </a:prstGeom>
          <a:ln w="28575">
            <a:solidFill>
              <a:srgbClr val="6B7480"/>
            </a:solidFill>
            <a:tailEnd type="triangle"/>
          </a:ln>
        </p:spPr>
      </p:cxnSp>
      <p:sp>
        <p:nvSpPr>
          <p:cNvPr id="215" name="S215"/>
          <p:cNvSpPr/>
          <p:nvPr/>
        </p:nvSpPr>
        <p:spPr>
          <a:xfrm>
            <a:off x="7112000" y="2159000"/>
            <a:ext cx="4876800" cy="3124200"/>
          </a:xfrm>
          <a:prstGeom prst="roundRect">
            <a:avLst/>
          </a:prstGeom>
          <a:noFill/>
          <a:ln w="15875">
            <a:solidFill>
              <a:srgbClr val="C7CDD4"/>
            </a:solidFill>
            <a:prstDash val="dash"/>
          </a:ln>
        </p:spPr>
        <p:txBody>
          <a:bodyPr lIns="36000" tIns="14400" rIns="36000" bIns="14400" rtlCol="0" anchor="ctr">
            <a:normAutofit/>
          </a:bodyPr>
          <a:lstStyle/>
          <a:p>
            <a:pPr algn="ctr"/>
            <a:endParaRPr/>
          </a:p>
        </p:txBody>
      </p:sp>
      <p:sp>
        <p:nvSpPr>
          <p:cNvPr id="216" name="S216"/>
          <p:cNvSpPr/>
          <p:nvPr/>
        </p:nvSpPr>
        <p:spPr>
          <a:xfrm>
            <a:off x="7112000" y="1879600"/>
            <a:ext cx="4876800" cy="228600"/>
          </a:xfrm>
          <a:prstGeom prst="rect">
            <a:avLst/>
          </a:prstGeom>
          <a:noFill/>
          <a:ln>
            <a:noFill/>
          </a:ln>
        </p:spPr>
        <p:txBody>
          <a:bodyPr lIns="36000" tIns="14400" rIns="36000" bIns="14400" rtlCol="0" anchor="ctr">
            <a:normAutofit/>
          </a:bodyPr>
          <a:lstStyle/>
          <a:p>
            <a:pPr algn="ctr"/>
            <a:r>
              <a:rPr lang="en-US" sz="1050" b="1" dirty="0">
                <a:solidFill>
                  <a:srgbClr val="5A6472"/>
                </a:solidFill>
                <a:latin typeface="Helvetica Neue"/>
                <a:ea typeface="Helvetica Neue"/>
                <a:cs typeface="Helvetica Neue"/>
              </a:rPr>
              <a:t>RESOURCE POOL</a:t>
            </a:r>
          </a:p>
        </p:txBody>
      </p:sp>
      <p:sp>
        <p:nvSpPr>
          <p:cNvPr id="217" name="S217"/>
          <p:cNvSpPr/>
          <p:nvPr/>
        </p:nvSpPr>
        <p:spPr>
          <a:xfrm>
            <a:off x="7289800" y="2336800"/>
            <a:ext cx="2209800" cy="762000"/>
          </a:xfrm>
          <a:prstGeom prst="roundRect">
            <a:avLst/>
          </a:prstGeom>
          <a:solidFill>
            <a:srgbClr val="E3F2EA"/>
          </a:solidFill>
          <a:ln w="25400">
            <a:solidFill>
              <a:srgbClr val="2E8B57"/>
            </a:solidFill>
          </a:ln>
        </p:spPr>
        <p:txBody>
          <a:bodyPr lIns="36000" tIns="14400" rIns="36000" bIns="14400" rtlCol="0" anchor="ctr">
            <a:normAutofit/>
          </a:bodyPr>
          <a:lstStyle/>
          <a:p>
            <a:pPr algn="ctr"/>
            <a:r>
              <a:rPr lang="en-US" sz="1250" b="1" dirty="0">
                <a:solidFill>
                  <a:srgbClr val="1A1A1A"/>
                </a:solidFill>
                <a:latin typeface="Helvetica Neue"/>
                <a:ea typeface="Helvetica Neue"/>
                <a:cs typeface="Helvetica Neue"/>
              </a:rPr>
              <a:t>Machine · AlphaFold3</a:t>
            </a:r>
          </a:p>
        </p:txBody>
      </p:sp>
      <p:sp>
        <p:nvSpPr>
          <p:cNvPr id="219" name="S219"/>
          <p:cNvSpPr/>
          <p:nvPr/>
        </p:nvSpPr>
        <p:spPr>
          <a:xfrm>
            <a:off x="9652000" y="2336800"/>
            <a:ext cx="2209800" cy="762000"/>
          </a:xfrm>
          <a:prstGeom prst="roundRect">
            <a:avLst/>
          </a:prstGeom>
          <a:solidFill>
            <a:srgbClr val="E3F2EA"/>
          </a:solidFill>
          <a:ln w="25400">
            <a:solidFill>
              <a:srgbClr val="2E8B57"/>
            </a:solidFill>
          </a:ln>
        </p:spPr>
        <p:txBody>
          <a:bodyPr lIns="36000" tIns="14400" rIns="36000" bIns="14400" rtlCol="0" anchor="ctr">
            <a:normAutofit/>
          </a:bodyPr>
          <a:lstStyle/>
          <a:p>
            <a:pPr algn="ctr"/>
            <a:r>
              <a:rPr lang="en-US" sz="1250" b="1" dirty="0">
                <a:solidFill>
                  <a:srgbClr val="1A1A1A"/>
                </a:solidFill>
                <a:latin typeface="Helvetica Neue"/>
                <a:ea typeface="Helvetica Neue"/>
                <a:cs typeface="Helvetica Neue"/>
              </a:rPr>
              <a:t>Machine · AlphaFold3</a:t>
            </a:r>
          </a:p>
        </p:txBody>
      </p:sp>
      <p:sp>
        <p:nvSpPr>
          <p:cNvPr id="221" name="S221"/>
          <p:cNvSpPr/>
          <p:nvPr/>
        </p:nvSpPr>
        <p:spPr>
          <a:xfrm>
            <a:off x="7289800" y="3238500"/>
            <a:ext cx="2209800" cy="762000"/>
          </a:xfrm>
          <a:prstGeom prst="roundRect">
            <a:avLst/>
          </a:prstGeom>
          <a:solidFill>
            <a:srgbClr val="FBEEE1"/>
          </a:solidFill>
          <a:ln w="25400">
            <a:solidFill>
              <a:srgbClr val="E07B2E"/>
            </a:solidFill>
          </a:ln>
        </p:spPr>
        <p:txBody>
          <a:bodyPr lIns="36000" tIns="14400" rIns="36000" bIns="14400" rtlCol="0" anchor="ctr">
            <a:normAutofit/>
          </a:bodyPr>
          <a:lstStyle/>
          <a:p>
            <a:pPr algn="ctr"/>
            <a:r>
              <a:rPr lang="en-US" sz="1250" b="1" dirty="0">
                <a:solidFill>
                  <a:srgbClr val="1A1A1A"/>
                </a:solidFill>
                <a:latin typeface="Helvetica Neue"/>
                <a:ea typeface="Helvetica Neue"/>
                <a:cs typeface="Helvetica Neue"/>
              </a:rPr>
              <a:t>Machine · COCO</a:t>
            </a:r>
          </a:p>
        </p:txBody>
      </p:sp>
      <p:sp>
        <p:nvSpPr>
          <p:cNvPr id="223" name="S223"/>
          <p:cNvSpPr/>
          <p:nvPr/>
        </p:nvSpPr>
        <p:spPr>
          <a:xfrm>
            <a:off x="9652000" y="3238500"/>
            <a:ext cx="2209800" cy="762000"/>
          </a:xfrm>
          <a:prstGeom prst="roundRect">
            <a:avLst/>
          </a:prstGeom>
          <a:solidFill>
            <a:srgbClr val="FBEEE1"/>
          </a:solidFill>
          <a:ln w="25400">
            <a:solidFill>
              <a:srgbClr val="E07B2E"/>
            </a:solidFill>
          </a:ln>
        </p:spPr>
        <p:txBody>
          <a:bodyPr lIns="36000" tIns="14400" rIns="36000" bIns="14400" rtlCol="0" anchor="ctr">
            <a:normAutofit/>
          </a:bodyPr>
          <a:lstStyle/>
          <a:p>
            <a:pPr algn="ctr"/>
            <a:r>
              <a:rPr lang="en-US" sz="1250" b="1" dirty="0">
                <a:solidFill>
                  <a:srgbClr val="1A1A1A"/>
                </a:solidFill>
                <a:latin typeface="Helvetica Neue"/>
                <a:ea typeface="Helvetica Neue"/>
                <a:cs typeface="Helvetica Neue"/>
              </a:rPr>
              <a:t>Machine · COCO</a:t>
            </a:r>
          </a:p>
        </p:txBody>
      </p:sp>
      <p:sp>
        <p:nvSpPr>
          <p:cNvPr id="225" name="S225"/>
          <p:cNvSpPr/>
          <p:nvPr/>
        </p:nvSpPr>
        <p:spPr>
          <a:xfrm>
            <a:off x="7289800" y="4140200"/>
            <a:ext cx="2209800" cy="762000"/>
          </a:xfrm>
          <a:prstGeom prst="roundRect">
            <a:avLst/>
          </a:prstGeom>
          <a:solidFill>
            <a:srgbClr val="EDEFF2"/>
          </a:solidFill>
          <a:ln w="15875">
            <a:solidFill>
              <a:srgbClr val="6B7480"/>
            </a:solidFill>
          </a:ln>
        </p:spPr>
        <p:txBody>
          <a:bodyPr lIns="36000" tIns="14400" rIns="36000" bIns="14400" rtlCol="0" anchor="ctr">
            <a:normAutofit/>
          </a:bodyPr>
          <a:lstStyle/>
          <a:p>
            <a:pPr algn="ctr"/>
            <a:r>
              <a:rPr lang="en-US" sz="1250" b="0" dirty="0">
                <a:solidFill>
                  <a:srgbClr val="6B7480"/>
                </a:solidFill>
                <a:latin typeface="Helvetica Neue"/>
                <a:ea typeface="Helvetica Neue"/>
                <a:cs typeface="Helvetica Neue"/>
              </a:rPr>
              <a:t>Machine · No dataset</a:t>
            </a:r>
          </a:p>
        </p:txBody>
      </p:sp>
      <p:sp>
        <p:nvSpPr>
          <p:cNvPr id="226" name="S226"/>
          <p:cNvSpPr/>
          <p:nvPr/>
        </p:nvSpPr>
        <p:spPr>
          <a:xfrm>
            <a:off x="9652000" y="4140200"/>
            <a:ext cx="2209800" cy="762000"/>
          </a:xfrm>
          <a:prstGeom prst="roundRect">
            <a:avLst/>
          </a:prstGeom>
          <a:solidFill>
            <a:srgbClr val="EDEFF2"/>
          </a:solidFill>
          <a:ln w="15875">
            <a:solidFill>
              <a:srgbClr val="6B7480"/>
            </a:solidFill>
          </a:ln>
        </p:spPr>
        <p:txBody>
          <a:bodyPr lIns="36000" tIns="14400" rIns="36000" bIns="14400" rtlCol="0" anchor="ctr">
            <a:normAutofit/>
          </a:bodyPr>
          <a:lstStyle/>
          <a:p>
            <a:pPr algn="ctr"/>
            <a:r>
              <a:rPr lang="en-US" sz="1250" b="0" dirty="0">
                <a:solidFill>
                  <a:srgbClr val="6B7480"/>
                </a:solidFill>
                <a:latin typeface="Helvetica Neue"/>
                <a:ea typeface="Helvetica Neue"/>
                <a:cs typeface="Helvetica Neue"/>
              </a:rPr>
              <a:t>Machine · No dataset</a:t>
            </a:r>
          </a:p>
        </p:txBody>
      </p:sp>
      <p:cxnSp>
        <p:nvCxnSpPr>
          <p:cNvPr id="227" name="A227"/>
          <p:cNvCxnSpPr/>
          <p:nvPr/>
        </p:nvCxnSpPr>
        <p:spPr>
          <a:xfrm flipV="1">
            <a:off x="5130800" y="2717800"/>
            <a:ext cx="2108200" cy="927100"/>
          </a:xfrm>
          <a:prstGeom prst="straightConnector1">
            <a:avLst/>
          </a:prstGeom>
          <a:ln w="28575">
            <a:solidFill>
              <a:srgbClr val="2E8B57"/>
            </a:solidFill>
            <a:tailEnd type="triangle"/>
          </a:ln>
        </p:spPr>
      </p:cxnSp>
      <p:cxnSp>
        <p:nvCxnSpPr>
          <p:cNvPr id="228" name="A228"/>
          <p:cNvCxnSpPr/>
          <p:nvPr/>
        </p:nvCxnSpPr>
        <p:spPr>
          <a:xfrm flipV="1">
            <a:off x="5130800" y="3619500"/>
            <a:ext cx="2108200" cy="25400"/>
          </a:xfrm>
          <a:prstGeom prst="straightConnector1">
            <a:avLst/>
          </a:prstGeom>
          <a:ln w="28575">
            <a:solidFill>
              <a:srgbClr val="E07B2E"/>
            </a:solidFill>
            <a:tailEnd type="triangle"/>
          </a:ln>
        </p:spPr>
      </p:cxnSp>
      <p:cxnSp>
        <p:nvCxnSpPr>
          <p:cNvPr id="229" name="A229"/>
          <p:cNvCxnSpPr/>
          <p:nvPr/>
        </p:nvCxnSpPr>
        <p:spPr>
          <a:xfrm>
            <a:off x="5130800" y="3644900"/>
            <a:ext cx="2108200" cy="876300"/>
          </a:xfrm>
          <a:prstGeom prst="straightConnector1">
            <a:avLst/>
          </a:prstGeom>
          <a:ln w="28575">
            <a:solidFill>
              <a:srgbClr val="6B7480"/>
            </a:solidFill>
            <a:tailEnd type="triangle"/>
          </a:ln>
        </p:spPr>
      </p:cxnSp>
      <p:sp>
        <p:nvSpPr>
          <p:cNvPr id="300" name="Token300"/>
          <p:cNvSpPr/>
          <p:nvPr/>
        </p:nvSpPr>
        <p:spPr>
          <a:xfrm>
            <a:off x="2387600" y="2413000"/>
            <a:ext cx="203200" cy="203200"/>
          </a:xfrm>
          <a:prstGeom prst="ellipse">
            <a:avLst/>
          </a:prstGeom>
          <a:solidFill>
            <a:srgbClr val="2E8B57"/>
          </a:solidFill>
          <a:ln w="25400">
            <a:solidFill>
              <a:srgbClr val="FFFFFF"/>
            </a:solidFill>
          </a:ln>
        </p:spPr>
        <p:txBody>
          <a:bodyPr/>
          <a:lstStyle/>
          <a:p>
            <a:endParaRPr/>
          </a:p>
        </p:txBody>
      </p:sp>
      <p:sp>
        <p:nvSpPr>
          <p:cNvPr id="301" name="Token301"/>
          <p:cNvSpPr/>
          <p:nvPr/>
        </p:nvSpPr>
        <p:spPr>
          <a:xfrm>
            <a:off x="2387600" y="2717800"/>
            <a:ext cx="203200" cy="203200"/>
          </a:xfrm>
          <a:prstGeom prst="ellipse">
            <a:avLst/>
          </a:prstGeom>
          <a:solidFill>
            <a:srgbClr val="2E8B57"/>
          </a:solidFill>
          <a:ln w="25400">
            <a:solidFill>
              <a:srgbClr val="FFFFFF"/>
            </a:solidFill>
          </a:ln>
        </p:spPr>
        <p:txBody>
          <a:bodyPr/>
          <a:lstStyle/>
          <a:p>
            <a:endParaRPr/>
          </a:p>
        </p:txBody>
      </p:sp>
      <p:sp>
        <p:nvSpPr>
          <p:cNvPr id="302" name="Token302"/>
          <p:cNvSpPr/>
          <p:nvPr/>
        </p:nvSpPr>
        <p:spPr>
          <a:xfrm>
            <a:off x="2387600" y="3352800"/>
            <a:ext cx="203200" cy="203200"/>
          </a:xfrm>
          <a:prstGeom prst="ellipse">
            <a:avLst/>
          </a:prstGeom>
          <a:solidFill>
            <a:srgbClr val="E07B2E"/>
          </a:solidFill>
          <a:ln w="25400">
            <a:solidFill>
              <a:srgbClr val="FFFFFF"/>
            </a:solidFill>
          </a:ln>
        </p:spPr>
        <p:txBody>
          <a:bodyPr/>
          <a:lstStyle/>
          <a:p>
            <a:endParaRPr/>
          </a:p>
        </p:txBody>
      </p:sp>
      <p:sp>
        <p:nvSpPr>
          <p:cNvPr id="303" name="Token303"/>
          <p:cNvSpPr/>
          <p:nvPr/>
        </p:nvSpPr>
        <p:spPr>
          <a:xfrm>
            <a:off x="2387600" y="3657600"/>
            <a:ext cx="203200" cy="203200"/>
          </a:xfrm>
          <a:prstGeom prst="ellipse">
            <a:avLst/>
          </a:prstGeom>
          <a:solidFill>
            <a:srgbClr val="E07B2E"/>
          </a:solidFill>
          <a:ln w="25400">
            <a:solidFill>
              <a:srgbClr val="FFFFFF"/>
            </a:solidFill>
          </a:ln>
        </p:spPr>
        <p:txBody>
          <a:bodyPr/>
          <a:lstStyle/>
          <a:p>
            <a:endParaRPr/>
          </a:p>
        </p:txBody>
      </p:sp>
      <p:sp>
        <p:nvSpPr>
          <p:cNvPr id="304" name="Token304"/>
          <p:cNvSpPr/>
          <p:nvPr/>
        </p:nvSpPr>
        <p:spPr>
          <a:xfrm>
            <a:off x="2387600" y="4292600"/>
            <a:ext cx="203200" cy="203200"/>
          </a:xfrm>
          <a:prstGeom prst="ellipse">
            <a:avLst/>
          </a:prstGeom>
          <a:solidFill>
            <a:srgbClr val="6B7480"/>
          </a:solidFill>
          <a:ln w="25400">
            <a:solidFill>
              <a:srgbClr val="FFFFFF"/>
            </a:solidFill>
          </a:ln>
        </p:spPr>
        <p:txBody>
          <a:bodyPr/>
          <a:lstStyle/>
          <a:p>
            <a:endParaRPr/>
          </a:p>
        </p:txBody>
      </p:sp>
      <p:sp>
        <p:nvSpPr>
          <p:cNvPr id="305" name="Token305"/>
          <p:cNvSpPr/>
          <p:nvPr/>
        </p:nvSpPr>
        <p:spPr>
          <a:xfrm>
            <a:off x="2387600" y="4597400"/>
            <a:ext cx="203200" cy="203200"/>
          </a:xfrm>
          <a:prstGeom prst="ellipse">
            <a:avLst/>
          </a:prstGeom>
          <a:solidFill>
            <a:srgbClr val="6B7480"/>
          </a:solidFill>
          <a:ln w="25400">
            <a:solidFill>
              <a:srgbClr val="FFFFFF"/>
            </a:solidFill>
          </a:ln>
        </p:spPr>
        <p:txBody>
          <a:bodyPr/>
          <a:lstStyle/>
          <a:p>
            <a:endParaRPr/>
          </a:p>
        </p:txBody>
      </p:sp>
      <p:sp>
        <p:nvSpPr>
          <p:cNvPr id="4" name="Token304">
            <a:extLst>
              <a:ext uri="{FF2B5EF4-FFF2-40B4-BE49-F238E27FC236}">
                <a16:creationId xmlns:a16="http://schemas.microsoft.com/office/drawing/2014/main" id="{B362D9FD-DF1D-3B73-4678-4275126E18D3}"/>
              </a:ext>
            </a:extLst>
          </p:cNvPr>
          <p:cNvSpPr/>
          <p:nvPr/>
        </p:nvSpPr>
        <p:spPr>
          <a:xfrm>
            <a:off x="2540000" y="4445000"/>
            <a:ext cx="203200" cy="203200"/>
          </a:xfrm>
          <a:prstGeom prst="ellipse">
            <a:avLst/>
          </a:prstGeom>
          <a:solidFill>
            <a:srgbClr val="6B7480"/>
          </a:solidFill>
          <a:ln w="25400">
            <a:solidFill>
              <a:srgbClr val="FFFFFF"/>
            </a:solidFill>
          </a:ln>
        </p:spPr>
        <p:txBody>
          <a:bodyPr/>
          <a:lstStyle/>
          <a:p>
            <a:endParaRPr/>
          </a:p>
        </p:txBody>
      </p:sp>
      <p:sp>
        <p:nvSpPr>
          <p:cNvPr id="5" name="Token305">
            <a:extLst>
              <a:ext uri="{FF2B5EF4-FFF2-40B4-BE49-F238E27FC236}">
                <a16:creationId xmlns:a16="http://schemas.microsoft.com/office/drawing/2014/main" id="{77733C75-1F3F-196A-D93C-37F273322F67}"/>
              </a:ext>
            </a:extLst>
          </p:cNvPr>
          <p:cNvSpPr/>
          <p:nvPr/>
        </p:nvSpPr>
        <p:spPr>
          <a:xfrm>
            <a:off x="2540000" y="4749800"/>
            <a:ext cx="203200" cy="203200"/>
          </a:xfrm>
          <a:prstGeom prst="ellipse">
            <a:avLst/>
          </a:prstGeom>
          <a:solidFill>
            <a:srgbClr val="6B7480"/>
          </a:solidFill>
          <a:ln w="25400">
            <a:solidFill>
              <a:srgbClr val="FFFFFF"/>
            </a:solidFill>
          </a:ln>
        </p:spPr>
        <p:txBody>
          <a:bodyPr/>
          <a:lstStyle/>
          <a:p>
            <a:endParaRPr/>
          </a:p>
        </p:txBody>
      </p:sp>
      <p:sp>
        <p:nvSpPr>
          <p:cNvPr id="6" name="Token304">
            <a:extLst>
              <a:ext uri="{FF2B5EF4-FFF2-40B4-BE49-F238E27FC236}">
                <a16:creationId xmlns:a16="http://schemas.microsoft.com/office/drawing/2014/main" id="{2F64CBB7-5724-D0CE-2A2C-3887691B2889}"/>
              </a:ext>
            </a:extLst>
          </p:cNvPr>
          <p:cNvSpPr/>
          <p:nvPr/>
        </p:nvSpPr>
        <p:spPr>
          <a:xfrm>
            <a:off x="2692400" y="4597400"/>
            <a:ext cx="203200" cy="203200"/>
          </a:xfrm>
          <a:prstGeom prst="ellipse">
            <a:avLst/>
          </a:prstGeom>
          <a:solidFill>
            <a:srgbClr val="6B7480"/>
          </a:solidFill>
          <a:ln w="25400">
            <a:solidFill>
              <a:srgbClr val="FFFFFF"/>
            </a:solidFill>
          </a:ln>
        </p:spPr>
        <p:txBody>
          <a:bodyPr/>
          <a:lstStyle/>
          <a:p>
            <a:endParaRPr/>
          </a:p>
        </p:txBody>
      </p:sp>
      <p:sp>
        <p:nvSpPr>
          <p:cNvPr id="7" name="Token305">
            <a:extLst>
              <a:ext uri="{FF2B5EF4-FFF2-40B4-BE49-F238E27FC236}">
                <a16:creationId xmlns:a16="http://schemas.microsoft.com/office/drawing/2014/main" id="{86821625-FA4D-2075-C107-76FAB3EBF5C8}"/>
              </a:ext>
            </a:extLst>
          </p:cNvPr>
          <p:cNvSpPr/>
          <p:nvPr/>
        </p:nvSpPr>
        <p:spPr>
          <a:xfrm>
            <a:off x="2692400" y="4902200"/>
            <a:ext cx="203200" cy="203200"/>
          </a:xfrm>
          <a:prstGeom prst="ellipse">
            <a:avLst/>
          </a:prstGeom>
          <a:solidFill>
            <a:srgbClr val="6B7480"/>
          </a:solidFill>
          <a:ln w="25400">
            <a:solidFill>
              <a:srgbClr val="FFFFFF"/>
            </a:solidFill>
          </a:ln>
        </p:spPr>
        <p:txBody>
          <a:bodyPr/>
          <a:lstStyle/>
          <a:p>
            <a:endParaRPr/>
          </a:p>
        </p:txBody>
      </p:sp>
      <p:sp>
        <p:nvSpPr>
          <p:cNvPr id="3" name="Slide Number Placeholder 2">
            <a:extLst>
              <a:ext uri="{FF2B5EF4-FFF2-40B4-BE49-F238E27FC236}">
                <a16:creationId xmlns:a16="http://schemas.microsoft.com/office/drawing/2014/main" id="{EDE0C862-AC0F-B3A1-4D7A-F0A506AD16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Tree>
    <p:extLst>
      <p:ext uri="{BB962C8B-B14F-4D97-AF65-F5344CB8AC3E}">
        <p14:creationId xmlns:p14="http://schemas.microsoft.com/office/powerpoint/2010/main" val="2638170694"/>
      </p:ext>
    </p:extLst>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p:childTnLst>
                              <p:par>
                                <p:cTn id="5" presetID="0" presetClass="path" presetSubtype="0" fill="hold" nodeType="afterEffect">
                                  <p:stCondLst>
                                    <p:cond delay="0"/>
                                  </p:stCondLst>
                                  <p:childTnLst>
                                    <p:animMotion origin="layout" path="M 0 0 L 0.13333 0.16481" pathEditMode="relative">
                                      <p:cBhvr>
                                        <p:cTn id="6" dur="900" fill="hold"/>
                                        <p:tgtEl>
                                          <p:spTgt spid="300"/>
                                        </p:tgtEl>
                                      </p:cBhvr>
                                    </p:animMotion>
                                  </p:childTnLst>
                                </p:cTn>
                              </p:par>
                              <p:par>
                                <p:cTn id="7" presetID="0" presetClass="path" presetSubtype="0" fill="hold" nodeType="afterEffect">
                                  <p:stCondLst>
                                    <p:cond delay="900"/>
                                  </p:stCondLst>
                                  <p:childTnLst>
                                    <p:animMotion origin="layout" path="M 0.13333 0.16481 L 0.55729 0.0037 " pathEditMode="relative" rAng="0" ptsTypes="AA">
                                      <p:cBhvr>
                                        <p:cTn id="8" dur="900" fill="hold"/>
                                        <p:tgtEl>
                                          <p:spTgt spid="300"/>
                                        </p:tgtEl>
                                      </p:cBhvr>
                                      <p:rCtr x="21198" y="-8056"/>
                                    </p:animMotion>
                                  </p:childTnLst>
                                </p:cTn>
                              </p:par>
                            </p:childTnLst>
                          </p:cTn>
                        </p:par>
                        <p:par>
                          <p:cTn id="9" fill="hold">
                            <p:childTnLst>
                              <p:par>
                                <p:cTn id="10" presetID="0" presetClass="path" presetSubtype="0" fill="hold" nodeType="afterEffect">
                                  <p:stCondLst>
                                    <p:cond delay="0"/>
                                  </p:stCondLst>
                                  <p:childTnLst>
                                    <p:animMotion origin="layout" path="M 0 0 L 0.13333 0.12037" pathEditMode="relative">
                                      <p:cBhvr>
                                        <p:cTn id="11" dur="900" fill="hold"/>
                                        <p:tgtEl>
                                          <p:spTgt spid="301"/>
                                        </p:tgtEl>
                                      </p:cBhvr>
                                    </p:animMotion>
                                  </p:childTnLst>
                                </p:cTn>
                              </p:par>
                              <p:par>
                                <p:cTn id="12" presetID="0" presetClass="path" presetSubtype="0" fill="hold" nodeType="afterEffect">
                                  <p:stCondLst>
                                    <p:cond delay="900"/>
                                  </p:stCondLst>
                                  <p:childTnLst>
                                    <p:animMotion origin="layout" path="M 0.13333 0.12037 L 0.75078 -0.04074 " pathEditMode="relative" rAng="0" ptsTypes="AA">
                                      <p:cBhvr>
                                        <p:cTn id="13" dur="900" fill="hold"/>
                                        <p:tgtEl>
                                          <p:spTgt spid="301"/>
                                        </p:tgtEl>
                                      </p:cBhvr>
                                      <p:rCtr x="30872" y="-8056"/>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fill="hold" nodeType="clickEffect">
                                  <p:stCondLst>
                                    <p:cond delay="0"/>
                                  </p:stCondLst>
                                  <p:childTnLst>
                                    <p:animMotion origin="layout" path="M 0 0 L 0.13333 0.02778" pathEditMode="relative">
                                      <p:cBhvr>
                                        <p:cTn id="17" dur="900" fill="hold"/>
                                        <p:tgtEl>
                                          <p:spTgt spid="302"/>
                                        </p:tgtEl>
                                      </p:cBhvr>
                                    </p:animMotion>
                                  </p:childTnLst>
                                </p:cTn>
                              </p:par>
                              <p:par>
                                <p:cTn id="18" presetID="0" presetClass="path" presetSubtype="0" fill="hold" nodeType="withEffect">
                                  <p:stCondLst>
                                    <p:cond delay="0"/>
                                  </p:stCondLst>
                                  <p:childTnLst>
                                    <p:animMotion origin="layout" path="M 0 0 L 0.13333 -0.01667" pathEditMode="relative">
                                      <p:cBhvr>
                                        <p:cTn id="19" dur="900" fill="hold"/>
                                        <p:tgtEl>
                                          <p:spTgt spid="303"/>
                                        </p:tgtEl>
                                      </p:cBhvr>
                                    </p:animMotion>
                                  </p:childTnLst>
                                </p:cTn>
                              </p:par>
                            </p:childTnLst>
                          </p:cTn>
                        </p:par>
                        <p:par>
                          <p:cTn id="20" fill="hold">
                            <p:stCondLst>
                              <p:cond delay="900"/>
                            </p:stCondLst>
                            <p:childTnLst>
                              <p:par>
                                <p:cTn id="21" presetID="0" presetClass="path" presetSubtype="0" fill="hold" nodeType="afterEffect">
                                  <p:stCondLst>
                                    <p:cond delay="900"/>
                                  </p:stCondLst>
                                  <p:childTnLst>
                                    <p:animMotion origin="layout" path="M 0.13334 0.02778 L 0.55612 -0.00092 " pathEditMode="relative" rAng="0" ptsTypes="AA">
                                      <p:cBhvr>
                                        <p:cTn id="22" dur="900" fill="hold"/>
                                        <p:tgtEl>
                                          <p:spTgt spid="302"/>
                                        </p:tgtEl>
                                      </p:cBhvr>
                                      <p:rCtr x="21224" y="-1343"/>
                                    </p:animMotion>
                                  </p:childTnLst>
                                </p:cTn>
                              </p:par>
                              <p:par>
                                <p:cTn id="23" presetID="0" presetClass="path" presetSubtype="0" fill="hold" nodeType="withEffect">
                                  <p:stCondLst>
                                    <p:cond delay="900"/>
                                  </p:stCondLst>
                                  <p:childTnLst>
                                    <p:animMotion origin="layout" path="M 0.13334 -0.01667 L 0.74974 -0.04468 " pathEditMode="relative" rAng="0" ptsTypes="AA">
                                      <p:cBhvr>
                                        <p:cTn id="24" dur="900" fill="hold"/>
                                        <p:tgtEl>
                                          <p:spTgt spid="303"/>
                                        </p:tgtEl>
                                      </p:cBhvr>
                                      <p:rCtr x="30885" y="-1412"/>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fill="hold" nodeType="clickEffect">
                                  <p:stCondLst>
                                    <p:cond delay="0"/>
                                  </p:stCondLst>
                                  <p:childTnLst>
                                    <p:animMotion origin="layout" path="M 0 0 L 0.13333 -0.10926" pathEditMode="relative">
                                      <p:cBhvr>
                                        <p:cTn id="28" dur="900" fill="hold"/>
                                        <p:tgtEl>
                                          <p:spTgt spid="304"/>
                                        </p:tgtEl>
                                      </p:cBhvr>
                                    </p:animMotion>
                                  </p:childTnLst>
                                </p:cTn>
                              </p:par>
                              <p:par>
                                <p:cTn id="29" presetID="0" presetClass="path" presetSubtype="0" fill="hold" nodeType="withEffect">
                                  <p:stCondLst>
                                    <p:cond delay="0"/>
                                  </p:stCondLst>
                                  <p:childTnLst>
                                    <p:animMotion origin="layout" path="M 0 0 L 0.13333 -0.15370" pathEditMode="relative">
                                      <p:cBhvr>
                                        <p:cTn id="30" dur="900" fill="hold"/>
                                        <p:tgtEl>
                                          <p:spTgt spid="305"/>
                                        </p:tgtEl>
                                      </p:cBhvr>
                                    </p:animMotion>
                                  </p:childTnLst>
                                </p:cTn>
                              </p:par>
                              <p:par>
                                <p:cTn id="31" presetID="0" presetClass="path" presetSubtype="0" fill="hold" nodeType="withEffect">
                                  <p:stCondLst>
                                    <p:cond delay="0"/>
                                  </p:stCondLst>
                                  <p:childTnLst>
                                    <p:animMotion origin="layout" path="M 3.33333E-6 -2.96296E-6 L 0.12084 -0.13148 " pathEditMode="relative" rAng="0" ptsTypes="AA">
                                      <p:cBhvr>
                                        <p:cTn id="32" dur="900" fill="hold"/>
                                        <p:tgtEl>
                                          <p:spTgt spid="4"/>
                                        </p:tgtEl>
                                      </p:cBhvr>
                                      <p:rCtr x="5951" y="-6574"/>
                                    </p:animMotion>
                                  </p:childTnLst>
                                </p:cTn>
                              </p:par>
                              <p:par>
                                <p:cTn id="33" presetID="0" presetClass="path" presetSubtype="0" fill="hold" nodeType="withEffect">
                                  <p:stCondLst>
                                    <p:cond delay="0"/>
                                  </p:stCondLst>
                                  <p:childTnLst>
                                    <p:animMotion origin="layout" path="M 3.33333E-6 4.81481E-6 L 0.10834 -0.15371 " pathEditMode="relative" rAng="0" ptsTypes="AA">
                                      <p:cBhvr>
                                        <p:cTn id="34" dur="900" fill="hold"/>
                                        <p:tgtEl>
                                          <p:spTgt spid="6"/>
                                        </p:tgtEl>
                                      </p:cBhvr>
                                      <p:rCtr x="5326" y="-7685"/>
                                    </p:animMotion>
                                  </p:childTnLst>
                                </p:cTn>
                              </p:par>
                              <p:par>
                                <p:cTn id="35" presetID="0" presetClass="path" presetSubtype="0" fill="hold" nodeType="withEffect">
                                  <p:stCondLst>
                                    <p:cond delay="0"/>
                                  </p:stCondLst>
                                  <p:childTnLst>
                                    <p:animMotion origin="layout" path="M 3.33333E-6 3.7037E-7 L 0.10834 -0.19815 " pathEditMode="relative" rAng="0" ptsTypes="AA">
                                      <p:cBhvr>
                                        <p:cTn id="36" dur="900" fill="hold"/>
                                        <p:tgtEl>
                                          <p:spTgt spid="7"/>
                                        </p:tgtEl>
                                      </p:cBhvr>
                                      <p:rCtr x="5313" y="-9815"/>
                                    </p:animMotion>
                                  </p:childTnLst>
                                </p:cTn>
                              </p:par>
                              <p:par>
                                <p:cTn id="37" presetID="0" presetClass="path" presetSubtype="0" fill="hold" nodeType="withEffect">
                                  <p:stCondLst>
                                    <p:cond delay="0"/>
                                  </p:stCondLst>
                                  <p:childTnLst>
                                    <p:animMotion origin="layout" path="M 3.33333E-6 2.59259E-6 L 0.12084 -0.17593 " pathEditMode="relative" rAng="0" ptsTypes="AA">
                                      <p:cBhvr>
                                        <p:cTn id="38" dur="900" fill="hold"/>
                                        <p:tgtEl>
                                          <p:spTgt spid="5"/>
                                        </p:tgtEl>
                                      </p:cBhvr>
                                      <p:rCtr x="5911" y="-8796"/>
                                    </p:animMotion>
                                  </p:childTnLst>
                                </p:cTn>
                              </p:par>
                            </p:childTnLst>
                          </p:cTn>
                        </p:par>
                        <p:par>
                          <p:cTn id="39" fill="hold">
                            <p:stCondLst>
                              <p:cond delay="900"/>
                            </p:stCondLst>
                            <p:childTnLst>
                              <p:par>
                                <p:cTn id="40" presetID="0" presetClass="path" presetSubtype="0" fill="hold" nodeType="afterEffect">
                                  <p:stCondLst>
                                    <p:cond delay="0"/>
                                  </p:stCondLst>
                                  <p:childTnLst>
                                    <p:animMotion origin="layout" path="M 0.13334 -0.10926 L 0.55521 -0.00926 " pathEditMode="relative" rAng="0" ptsTypes="AA">
                                      <p:cBhvr>
                                        <p:cTn id="41" dur="900" fill="hold"/>
                                        <p:tgtEl>
                                          <p:spTgt spid="304"/>
                                        </p:tgtEl>
                                      </p:cBhvr>
                                      <p:rCtr x="21172" y="5000"/>
                                    </p:animMotion>
                                  </p:childTnLst>
                                </p:cTn>
                              </p:par>
                              <p:par>
                                <p:cTn id="42" presetID="0" presetClass="path" presetSubtype="0" fill="hold" nodeType="withEffect">
                                  <p:stCondLst>
                                    <p:cond delay="0"/>
                                  </p:stCondLst>
                                  <p:childTnLst>
                                    <p:animMotion origin="layout" path="M 0.13334 -0.15371 L 0.74583 -0.05371 " pathEditMode="relative" rAng="0" ptsTypes="AA">
                                      <p:cBhvr>
                                        <p:cTn id="43" dur="900" fill="hold"/>
                                        <p:tgtEl>
                                          <p:spTgt spid="305"/>
                                        </p:tgtEl>
                                      </p:cBhvr>
                                      <p:rCtr x="30703" y="5000"/>
                                    </p:animMotion>
                                  </p:childTnLst>
                                </p:cTn>
                              </p:par>
                              <p:par>
                                <p:cTn id="44" presetID="0" presetClass="path" presetSubtype="0" fill="hold" nodeType="withEffect">
                                  <p:stCondLst>
                                    <p:cond delay="0"/>
                                  </p:stCondLst>
                                  <p:childTnLst>
                                    <p:animMotion origin="layout" path="M 0.12083 -0.13148 L 0.55 -0.14074 " pathEditMode="relative" rAng="0" ptsTypes="AA">
                                      <p:cBhvr>
                                        <p:cTn id="45" dur="900" fill="hold"/>
                                        <p:tgtEl>
                                          <p:spTgt spid="4"/>
                                        </p:tgtEl>
                                      </p:cBhvr>
                                      <p:rCtr x="21458" y="-463"/>
                                    </p:animMotion>
                                  </p:childTnLst>
                                </p:cTn>
                              </p:par>
                              <p:par>
                                <p:cTn id="46" presetID="0" presetClass="path" presetSubtype="0" fill="hold" nodeType="withEffect">
                                  <p:stCondLst>
                                    <p:cond delay="0"/>
                                  </p:stCondLst>
                                  <p:childTnLst>
                                    <p:animMotion origin="layout" path="M 0.12083 -0.17593 L 0.74479 -0.18148 " pathEditMode="relative" rAng="0" ptsTypes="AA">
                                      <p:cBhvr>
                                        <p:cTn id="47" dur="900" fill="hold"/>
                                        <p:tgtEl>
                                          <p:spTgt spid="5"/>
                                        </p:tgtEl>
                                      </p:cBhvr>
                                      <p:rCtr x="31198" y="-278"/>
                                    </p:animMotion>
                                  </p:childTnLst>
                                </p:cTn>
                              </p:par>
                              <p:par>
                                <p:cTn id="48" presetID="0" presetClass="path" presetSubtype="0" fill="hold" nodeType="withEffect">
                                  <p:stCondLst>
                                    <p:cond delay="0"/>
                                  </p:stCondLst>
                                  <p:childTnLst>
                                    <p:animMotion origin="layout" path="M 0.10833 -0.15371 L 0.5375 -0.29213 " pathEditMode="relative" rAng="0" ptsTypes="AA">
                                      <p:cBhvr>
                                        <p:cTn id="49" dur="900" fill="hold"/>
                                        <p:tgtEl>
                                          <p:spTgt spid="6"/>
                                        </p:tgtEl>
                                      </p:cBhvr>
                                      <p:rCtr x="21458" y="-6921"/>
                                    </p:animMotion>
                                  </p:childTnLst>
                                </p:cTn>
                              </p:par>
                              <p:par>
                                <p:cTn id="50" presetID="0" presetClass="path" presetSubtype="0" fill="hold" nodeType="withEffect">
                                  <p:stCondLst>
                                    <p:cond delay="0"/>
                                  </p:stCondLst>
                                  <p:childTnLst>
                                    <p:animMotion origin="layout" path="M 0.10833 -0.19815 L 0.73229 -0.34074 " pathEditMode="relative" rAng="0" ptsTypes="AA">
                                      <p:cBhvr>
                                        <p:cTn id="51" dur="900" fill="hold"/>
                                        <p:tgtEl>
                                          <p:spTgt spid="7"/>
                                        </p:tgtEl>
                                      </p:cBhvr>
                                      <p:rCtr x="31198" y="-7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EAE9D5B5-0B13-DFF9-1F03-E1042B841461}"/>
            </a:ext>
          </a:extLst>
        </p:cNvPr>
        <p:cNvGrpSpPr/>
        <p:nvPr/>
      </p:nvGrpSpPr>
      <p:grpSpPr>
        <a:xfrm>
          <a:off x="0" y="0"/>
          <a:ext cx="0" cy="0"/>
          <a:chOff x="0" y="0"/>
          <a:chExt cx="0" cy="0"/>
        </a:xfrm>
      </p:grpSpPr>
      <p:sp>
        <p:nvSpPr>
          <p:cNvPr id="226" name="Google Shape;226;p33">
            <a:extLst>
              <a:ext uri="{FF2B5EF4-FFF2-40B4-BE49-F238E27FC236}">
                <a16:creationId xmlns:a16="http://schemas.microsoft.com/office/drawing/2014/main" id="{527B19E9-412A-E95A-FF17-32D2BF3F7B47}"/>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Sharing datasets with </a:t>
            </a:r>
            <a:r>
              <a:rPr lang="en-US" b="1" dirty="0" err="1"/>
              <a:t>OSPool</a:t>
            </a:r>
            <a:r>
              <a:rPr lang="en-US" b="1" dirty="0"/>
              <a:t> users</a:t>
            </a:r>
          </a:p>
        </p:txBody>
      </p:sp>
      <p:sp>
        <p:nvSpPr>
          <p:cNvPr id="500" name="C500"/>
          <p:cNvSpPr/>
          <p:nvPr/>
        </p:nvSpPr>
        <p:spPr>
          <a:xfrm>
            <a:off x="419100" y="1498600"/>
            <a:ext cx="11366500" cy="381000"/>
          </a:xfrm>
          <a:prstGeom prst="rect">
            <a:avLst/>
          </a:prstGeom>
          <a:noFill/>
          <a:ln>
            <a:noFill/>
          </a:ln>
        </p:spPr>
        <p:txBody>
          <a:bodyPr lIns="36000" tIns="14400" rIns="36000" bIns="14400" rtlCol="0" anchor="t">
            <a:normAutofit/>
          </a:bodyPr>
          <a:lstStyle/>
          <a:p>
            <a:pPr algn="l"/>
            <a:r>
              <a:rPr lang="en-US" sz="1700" b="0" dirty="0">
                <a:solidFill>
                  <a:srgbClr val="1A1A1A"/>
                </a:solidFill>
                <a:latin typeface="Helvetica Neue"/>
                <a:ea typeface="Helvetica Neue"/>
                <a:cs typeface="Helvetica Neue"/>
              </a:rPr>
              <a:t>Proven at one site today — we want to partner with </a:t>
            </a:r>
            <a:r>
              <a:rPr lang="en-US" sz="1700" b="0" i="1" dirty="0">
                <a:solidFill>
                  <a:srgbClr val="1A1A1A"/>
                </a:solidFill>
                <a:latin typeface="Helvetica Neue"/>
                <a:ea typeface="Helvetica Neue"/>
                <a:cs typeface="Helvetica Neue"/>
              </a:rPr>
              <a:t>you</a:t>
            </a:r>
            <a:r>
              <a:rPr lang="en-US" sz="1700" b="0" dirty="0">
                <a:solidFill>
                  <a:srgbClr val="1A1A1A"/>
                </a:solidFill>
                <a:latin typeface="Helvetica Neue"/>
                <a:ea typeface="Helvetica Neue"/>
                <a:cs typeface="Helvetica Neue"/>
              </a:rPr>
              <a:t> to share </a:t>
            </a:r>
            <a:r>
              <a:rPr lang="en-US" sz="1700" b="0" i="1" dirty="0">
                <a:solidFill>
                  <a:srgbClr val="1A1A1A"/>
                </a:solidFill>
                <a:latin typeface="Helvetica Neue"/>
                <a:ea typeface="Helvetica Neue"/>
                <a:cs typeface="Helvetica Neue"/>
              </a:rPr>
              <a:t>your</a:t>
            </a:r>
            <a:r>
              <a:rPr lang="en-US" sz="1700" b="0" dirty="0">
                <a:solidFill>
                  <a:srgbClr val="1A1A1A"/>
                </a:solidFill>
                <a:latin typeface="Helvetica Neue"/>
                <a:ea typeface="Helvetica Neue"/>
                <a:cs typeface="Helvetica Neue"/>
              </a:rPr>
              <a:t> locally hosted datasets with OSPool jobs.</a:t>
            </a:r>
          </a:p>
        </p:txBody>
      </p:sp>
      <p:sp>
        <p:nvSpPr>
          <p:cNvPr id="501" name="C501"/>
          <p:cNvSpPr/>
          <p:nvPr/>
        </p:nvSpPr>
        <p:spPr>
          <a:xfrm>
            <a:off x="508000" y="2349500"/>
            <a:ext cx="3810000" cy="2730500"/>
          </a:xfrm>
          <a:prstGeom prst="roundRect">
            <a:avLst/>
          </a:prstGeom>
          <a:solidFill>
            <a:srgbClr val="F2F6FA"/>
          </a:solidFill>
          <a:ln w="28575">
            <a:solidFill>
              <a:srgbClr val="1F6B41"/>
            </a:solidFill>
          </a:ln>
        </p:spPr>
        <p:txBody>
          <a:bodyPr lIns="36000" tIns="14400" rIns="36000" bIns="14400" rtlCol="0" anchor="ctr">
            <a:normAutofit/>
          </a:bodyPr>
          <a:lstStyle/>
          <a:p>
            <a:pPr algn="ctr"/>
            <a:endParaRPr/>
          </a:p>
        </p:txBody>
      </p:sp>
      <p:sp>
        <p:nvSpPr>
          <p:cNvPr id="502" name="C502"/>
          <p:cNvSpPr/>
          <p:nvPr/>
        </p:nvSpPr>
        <p:spPr>
          <a:xfrm>
            <a:off x="685800" y="2184400"/>
            <a:ext cx="2222500" cy="330200"/>
          </a:xfrm>
          <a:prstGeom prst="roundRect">
            <a:avLst/>
          </a:prstGeom>
          <a:solidFill>
            <a:srgbClr val="1F6B41"/>
          </a:solidFill>
          <a:ln>
            <a:noFill/>
          </a:ln>
        </p:spPr>
        <p:txBody>
          <a:bodyPr lIns="36000" tIns="14400" rIns="36000" bIns="14400" rtlCol="0" anchor="ctr">
            <a:normAutofit/>
          </a:bodyPr>
          <a:lstStyle/>
          <a:p>
            <a:pPr algn="ctr"/>
            <a:r>
              <a:rPr lang="en-US" sz="1050" b="1" dirty="0">
                <a:solidFill>
                  <a:srgbClr val="FFFFFF"/>
                </a:solidFill>
                <a:latin typeface="Helvetica Neue"/>
                <a:ea typeface="Helvetica Neue"/>
                <a:cs typeface="Helvetica Neue"/>
              </a:rPr>
              <a:t>HOSTED LOCALLY</a:t>
            </a:r>
          </a:p>
        </p:txBody>
      </p:sp>
      <p:sp>
        <p:nvSpPr>
          <p:cNvPr id="503" name="C503"/>
          <p:cNvSpPr/>
          <p:nvPr/>
        </p:nvSpPr>
        <p:spPr>
          <a:xfrm>
            <a:off x="685800" y="2578100"/>
            <a:ext cx="3454400" cy="304800"/>
          </a:xfrm>
          <a:prstGeom prst="rect">
            <a:avLst/>
          </a:prstGeom>
          <a:noFill/>
          <a:ln>
            <a:noFill/>
          </a:ln>
        </p:spPr>
        <p:txBody>
          <a:bodyPr lIns="36000" tIns="14400" rIns="36000" bIns="14400" rtlCol="0" anchor="ctr">
            <a:normAutofit/>
          </a:bodyPr>
          <a:lstStyle/>
          <a:p>
            <a:pPr algn="l"/>
            <a:r>
              <a:rPr lang="en-US" sz="1600" b="1" dirty="0">
                <a:solidFill>
                  <a:srgbClr val="1A1A1A"/>
                </a:solidFill>
                <a:latin typeface="Helvetica Neue"/>
                <a:ea typeface="Helvetica Neue"/>
                <a:cs typeface="Helvetica Neue"/>
              </a:rPr>
              <a:t>Contributing site</a:t>
            </a:r>
          </a:p>
        </p:txBody>
      </p:sp>
      <p:sp>
        <p:nvSpPr>
          <p:cNvPr id="504" name="C504"/>
          <p:cNvSpPr/>
          <p:nvPr/>
        </p:nvSpPr>
        <p:spPr>
          <a:xfrm>
            <a:off x="685800" y="2959100"/>
            <a:ext cx="3454400" cy="228600"/>
          </a:xfrm>
          <a:prstGeom prst="rect">
            <a:avLst/>
          </a:prstGeom>
          <a:noFill/>
          <a:ln>
            <a:noFill/>
          </a:ln>
        </p:spPr>
        <p:txBody>
          <a:bodyPr lIns="36000" tIns="14400" rIns="36000" bIns="14400" rtlCol="0" anchor="ctr">
            <a:normAutofit/>
          </a:bodyPr>
          <a:lstStyle/>
          <a:p>
            <a:pPr algn="l"/>
            <a:r>
              <a:rPr lang="en-US" sz="1150" b="1" dirty="0">
                <a:solidFill>
                  <a:srgbClr val="5A6472"/>
                </a:solidFill>
                <a:latin typeface="Helvetica Neue"/>
                <a:ea typeface="Helvetica Neue"/>
                <a:cs typeface="Helvetica Neue"/>
              </a:rPr>
              <a:t>Locally hosted datasets</a:t>
            </a:r>
          </a:p>
        </p:txBody>
      </p:sp>
      <p:sp>
        <p:nvSpPr>
          <p:cNvPr id="505" name="C505"/>
          <p:cNvSpPr/>
          <p:nvPr/>
        </p:nvSpPr>
        <p:spPr>
          <a:xfrm>
            <a:off x="685800" y="3238500"/>
            <a:ext cx="1625600" cy="431800"/>
          </a:xfrm>
          <a:prstGeom prst="roundRect">
            <a:avLst/>
          </a:prstGeom>
          <a:solidFill>
            <a:srgbClr val="E3F2EA"/>
          </a:solidFill>
          <a:ln w="19050">
            <a:solidFill>
              <a:srgbClr val="1F6B41"/>
            </a:solidFill>
          </a:ln>
        </p:spPr>
        <p:txBody>
          <a:bodyPr lIns="36000" tIns="14400" rIns="36000" bIns="14400" rtlCol="0" anchor="ctr">
            <a:normAutofit/>
          </a:bodyPr>
          <a:lstStyle/>
          <a:p>
            <a:pPr algn="ctr"/>
            <a:r>
              <a:rPr lang="en-US" sz="1250" b="1" dirty="0">
                <a:solidFill>
                  <a:srgbClr val="1F6B41"/>
                </a:solidFill>
                <a:latin typeface="Helvetica Neue"/>
                <a:ea typeface="Helvetica Neue"/>
                <a:cs typeface="Helvetica Neue"/>
              </a:rPr>
              <a:t>AlphaFold3</a:t>
            </a:r>
          </a:p>
        </p:txBody>
      </p:sp>
      <p:sp>
        <p:nvSpPr>
          <p:cNvPr id="506" name="C506"/>
          <p:cNvSpPr/>
          <p:nvPr/>
        </p:nvSpPr>
        <p:spPr>
          <a:xfrm>
            <a:off x="2463800" y="3238500"/>
            <a:ext cx="1625600" cy="431800"/>
          </a:xfrm>
          <a:prstGeom prst="roundRect">
            <a:avLst/>
          </a:prstGeom>
          <a:solidFill>
            <a:srgbClr val="FBEEE1"/>
          </a:solidFill>
          <a:ln w="19050">
            <a:solidFill>
              <a:srgbClr val="9A4D0F"/>
            </a:solidFill>
          </a:ln>
        </p:spPr>
        <p:txBody>
          <a:bodyPr lIns="36000" tIns="14400" rIns="36000" bIns="14400" rtlCol="0" anchor="ctr">
            <a:normAutofit/>
          </a:bodyPr>
          <a:lstStyle/>
          <a:p>
            <a:pPr algn="ctr"/>
            <a:r>
              <a:rPr lang="en-US" sz="1250" b="1" dirty="0">
                <a:solidFill>
                  <a:srgbClr val="9A4D0F"/>
                </a:solidFill>
                <a:latin typeface="Helvetica Neue"/>
                <a:ea typeface="Helvetica Neue"/>
                <a:cs typeface="Helvetica Neue"/>
              </a:rPr>
              <a:t>COCO</a:t>
            </a:r>
          </a:p>
        </p:txBody>
      </p:sp>
      <p:sp>
        <p:nvSpPr>
          <p:cNvPr id="507" name="C507"/>
          <p:cNvSpPr/>
          <p:nvPr/>
        </p:nvSpPr>
        <p:spPr>
          <a:xfrm>
            <a:off x="685800" y="3848100"/>
            <a:ext cx="3454400" cy="228600"/>
          </a:xfrm>
          <a:prstGeom prst="rect">
            <a:avLst/>
          </a:prstGeom>
          <a:noFill/>
          <a:ln>
            <a:noFill/>
          </a:ln>
        </p:spPr>
        <p:txBody>
          <a:bodyPr lIns="36000" tIns="14400" rIns="36000" bIns="14400" rtlCol="0" anchor="ctr">
            <a:normAutofit/>
          </a:bodyPr>
          <a:lstStyle/>
          <a:p>
            <a:pPr algn="l"/>
            <a:r>
              <a:rPr lang="en-US" sz="1150" b="1" dirty="0">
                <a:solidFill>
                  <a:srgbClr val="5A6472"/>
                </a:solidFill>
                <a:latin typeface="Helvetica Neue"/>
                <a:ea typeface="Helvetica Neue"/>
                <a:cs typeface="Helvetica Neue"/>
              </a:rPr>
              <a:t>Serves local researchers</a:t>
            </a:r>
          </a:p>
        </p:txBody>
      </p:sp>
      <p:sp>
        <p:nvSpPr>
          <p:cNvPr id="508" name="C508"/>
          <p:cNvSpPr/>
          <p:nvPr/>
        </p:nvSpPr>
        <p:spPr>
          <a:xfrm>
            <a:off x="685800" y="4127500"/>
            <a:ext cx="3454400" cy="635000"/>
          </a:xfrm>
          <a:prstGeom prst="roundRect">
            <a:avLst/>
          </a:prstGeom>
          <a:solidFill>
            <a:srgbClr val="FFFFFF"/>
          </a:solidFill>
          <a:ln w="15875">
            <a:solidFill>
              <a:srgbClr val="9AA3AD"/>
            </a:solidFill>
          </a:ln>
        </p:spPr>
        <p:txBody>
          <a:bodyPr lIns="36000" tIns="14400" rIns="36000" bIns="14400" rtlCol="0" anchor="ctr">
            <a:normAutofit/>
          </a:bodyPr>
          <a:lstStyle/>
          <a:p>
            <a:pPr algn="ctr"/>
            <a:r>
              <a:rPr lang="en-US" sz="1250" b="0" dirty="0">
                <a:solidFill>
                  <a:srgbClr val="1A1A1A"/>
                </a:solidFill>
                <a:latin typeface="Helvetica Neue"/>
                <a:ea typeface="Helvetica Neue"/>
                <a:cs typeface="Helvetica Neue"/>
              </a:rPr>
              <a:t>On-site researchers submit jobs against </a:t>
            </a:r>
            <a:br>
              <a:rPr lang="en-US" sz="1250" b="0" dirty="0">
                <a:solidFill>
                  <a:srgbClr val="1A1A1A"/>
                </a:solidFill>
                <a:latin typeface="Helvetica Neue"/>
                <a:ea typeface="Helvetica Neue"/>
                <a:cs typeface="Helvetica Neue"/>
              </a:rPr>
            </a:br>
            <a:r>
              <a:rPr lang="en-US" sz="1250" b="0" dirty="0">
                <a:solidFill>
                  <a:srgbClr val="1A1A1A"/>
                </a:solidFill>
                <a:latin typeface="Helvetica Neue"/>
                <a:ea typeface="Helvetica Neue"/>
                <a:cs typeface="Helvetica Neue"/>
              </a:rPr>
              <a:t>the same local data</a:t>
            </a:r>
          </a:p>
        </p:txBody>
      </p:sp>
      <p:sp>
        <p:nvSpPr>
          <p:cNvPr id="509" name="C509"/>
          <p:cNvSpPr/>
          <p:nvPr/>
        </p:nvSpPr>
        <p:spPr>
          <a:xfrm>
            <a:off x="5461000" y="2857500"/>
            <a:ext cx="1778000" cy="1714500"/>
          </a:xfrm>
          <a:prstGeom prst="roundRect">
            <a:avLst/>
          </a:prstGeom>
          <a:solidFill>
            <a:srgbClr val="2F5C8F"/>
          </a:solidFill>
          <a:ln>
            <a:noFill/>
          </a:ln>
        </p:spPr>
        <p:txBody>
          <a:bodyPr lIns="36000" tIns="14400" rIns="36000" bIns="14400" rtlCol="0" anchor="ctr">
            <a:normAutofit/>
          </a:bodyPr>
          <a:lstStyle/>
          <a:p>
            <a:pPr>
              <a:defRPr>
                <a:solidFill>
                  <a:srgbClr val="FFFFFF"/>
                </a:solidFill>
              </a:defRPr>
            </a:pPr>
            <a:endParaRPr lang="en-US">
              <a:solidFill>
                <a:srgbClr val="FFFFFF"/>
              </a:solidFill>
            </a:endParaRPr>
          </a:p>
        </p:txBody>
      </p:sp>
      <p:sp>
        <p:nvSpPr>
          <p:cNvPr id="510" name="C510"/>
          <p:cNvSpPr/>
          <p:nvPr/>
        </p:nvSpPr>
        <p:spPr>
          <a:xfrm>
            <a:off x="5461000" y="3060700"/>
            <a:ext cx="1778000" cy="355600"/>
          </a:xfrm>
          <a:prstGeom prst="rect">
            <a:avLst/>
          </a:prstGeom>
          <a:noFill/>
          <a:ln>
            <a:noFill/>
          </a:ln>
        </p:spPr>
        <p:txBody>
          <a:bodyPr lIns="36000" tIns="14400" rIns="36000" bIns="14400" rtlCol="0" anchor="ctr">
            <a:normAutofit/>
          </a:bodyPr>
          <a:lstStyle/>
          <a:p>
            <a:pPr algn="ctr"/>
            <a:r>
              <a:rPr lang="en-US" sz="1700" b="1" dirty="0">
                <a:solidFill>
                  <a:srgbClr val="FFFFFF"/>
                </a:solidFill>
                <a:latin typeface="Helvetica Neue"/>
                <a:ea typeface="Helvetica Neue"/>
                <a:cs typeface="Helvetica Neue"/>
              </a:rPr>
              <a:t>OSPool</a:t>
            </a:r>
          </a:p>
        </p:txBody>
      </p:sp>
      <p:sp>
        <p:nvSpPr>
          <p:cNvPr id="511" name="C511"/>
          <p:cNvSpPr/>
          <p:nvPr/>
        </p:nvSpPr>
        <p:spPr>
          <a:xfrm>
            <a:off x="5562600" y="3467100"/>
            <a:ext cx="1574800" cy="990600"/>
          </a:xfrm>
          <a:prstGeom prst="rect">
            <a:avLst/>
          </a:prstGeom>
          <a:noFill/>
          <a:ln>
            <a:noFill/>
          </a:ln>
        </p:spPr>
        <p:txBody>
          <a:bodyPr lIns="36000" tIns="14400" rIns="36000" bIns="14400" rtlCol="0" anchor="ctr">
            <a:normAutofit/>
          </a:bodyPr>
          <a:lstStyle/>
          <a:p>
            <a:pPr algn="ctr"/>
            <a:r>
              <a:rPr lang="en-US" sz="1100" b="0" dirty="0">
                <a:solidFill>
                  <a:srgbClr val="DCE6F2"/>
                </a:solidFill>
                <a:latin typeface="Helvetica Neue"/>
                <a:ea typeface="Helvetica Neue"/>
                <a:cs typeface="Helvetica Neue"/>
              </a:rPr>
              <a:t>Routes user jobs to sites that hold the data</a:t>
            </a:r>
          </a:p>
        </p:txBody>
      </p:sp>
      <p:cxnSp>
        <p:nvCxnSpPr>
          <p:cNvPr id="512" name="AA512"/>
          <p:cNvCxnSpPr/>
          <p:nvPr/>
        </p:nvCxnSpPr>
        <p:spPr>
          <a:xfrm>
            <a:off x="4318000" y="3714750"/>
            <a:ext cx="1092200" cy="0"/>
          </a:xfrm>
          <a:prstGeom prst="straightConnector1">
            <a:avLst/>
          </a:prstGeom>
          <a:ln w="34925">
            <a:solidFill>
              <a:srgbClr val="2E8B57"/>
            </a:solidFill>
            <a:tailEnd type="triangle"/>
          </a:ln>
        </p:spPr>
      </p:cxnSp>
      <p:sp>
        <p:nvSpPr>
          <p:cNvPr id="513" name="C513"/>
          <p:cNvSpPr/>
          <p:nvPr/>
        </p:nvSpPr>
        <p:spPr>
          <a:xfrm>
            <a:off x="4343400" y="3282950"/>
            <a:ext cx="1066800" cy="254000"/>
          </a:xfrm>
          <a:prstGeom prst="rect">
            <a:avLst/>
          </a:prstGeom>
          <a:noFill/>
          <a:ln>
            <a:noFill/>
          </a:ln>
        </p:spPr>
        <p:txBody>
          <a:bodyPr lIns="36000" tIns="14400" rIns="36000" bIns="14400" rtlCol="0" anchor="ctr">
            <a:normAutofit/>
          </a:bodyPr>
          <a:lstStyle/>
          <a:p>
            <a:pPr algn="ctr"/>
            <a:r>
              <a:rPr lang="en-US" sz="1100" b="1" dirty="0">
                <a:solidFill>
                  <a:srgbClr val="1F6B41"/>
                </a:solidFill>
                <a:latin typeface="Helvetica Neue"/>
                <a:ea typeface="Helvetica Neue"/>
                <a:cs typeface="Helvetica Neue"/>
              </a:rPr>
              <a:t>shares data</a:t>
            </a:r>
          </a:p>
        </p:txBody>
      </p:sp>
      <p:sp>
        <p:nvSpPr>
          <p:cNvPr id="514" name="C514"/>
          <p:cNvSpPr/>
          <p:nvPr/>
        </p:nvSpPr>
        <p:spPr>
          <a:xfrm>
            <a:off x="7874000" y="2184400"/>
            <a:ext cx="2921000" cy="330200"/>
          </a:xfrm>
          <a:prstGeom prst="roundRect">
            <a:avLst/>
          </a:prstGeom>
          <a:noFill/>
          <a:ln>
            <a:noFill/>
          </a:ln>
        </p:spPr>
        <p:txBody>
          <a:bodyPr lIns="36000" tIns="14400" rIns="36000" bIns="14400" rtlCol="0" anchor="ctr">
            <a:normAutofit/>
          </a:bodyPr>
          <a:lstStyle/>
          <a:p>
            <a:r>
              <a:rPr lang="en-US" sz="1050" b="1" dirty="0">
                <a:solidFill>
                  <a:srgbClr val="5A6472"/>
                </a:solidFill>
                <a:latin typeface="Helvetica Neue"/>
                <a:ea typeface="Helvetica Neue"/>
                <a:cs typeface="Helvetica Neue"/>
              </a:rPr>
              <a:t>WE'RE LOOKING TO CONNECT WITH SITES</a:t>
            </a:r>
          </a:p>
        </p:txBody>
      </p:sp>
      <p:sp>
        <p:nvSpPr>
          <p:cNvPr id="515" name="C515"/>
          <p:cNvSpPr/>
          <p:nvPr/>
        </p:nvSpPr>
        <p:spPr>
          <a:xfrm>
            <a:off x="7874000" y="2578100"/>
            <a:ext cx="3810000" cy="736600"/>
          </a:xfrm>
          <a:prstGeom prst="roundRect">
            <a:avLst/>
          </a:prstGeom>
          <a:solidFill>
            <a:srgbClr val="FFFFFF"/>
          </a:solidFill>
          <a:ln w="19050">
            <a:solidFill>
              <a:srgbClr val="2F5C8F"/>
            </a:solidFill>
            <a:prstDash val="dash"/>
          </a:ln>
        </p:spPr>
        <p:txBody>
          <a:bodyPr lIns="36000" tIns="14400" rIns="36000" bIns="14400" rtlCol="0" anchor="ctr">
            <a:normAutofit/>
          </a:bodyPr>
          <a:lstStyle/>
          <a:p>
            <a:pPr algn="l"/>
            <a:endParaRPr lang="en-US" sz="1300" b="0" dirty="0">
              <a:solidFill>
                <a:srgbClr val="1A1A1A"/>
              </a:solidFill>
              <a:latin typeface="Helvetica Neue"/>
              <a:ea typeface="Helvetica Neue"/>
              <a:cs typeface="Helvetica Neue"/>
            </a:endParaRPr>
          </a:p>
        </p:txBody>
      </p:sp>
      <p:sp>
        <p:nvSpPr>
          <p:cNvPr id="516" name="C516"/>
          <p:cNvSpPr/>
          <p:nvPr/>
        </p:nvSpPr>
        <p:spPr>
          <a:xfrm>
            <a:off x="7874000" y="3492500"/>
            <a:ext cx="3810000" cy="736600"/>
          </a:xfrm>
          <a:prstGeom prst="roundRect">
            <a:avLst/>
          </a:prstGeom>
          <a:solidFill>
            <a:srgbClr val="FFFFFF"/>
          </a:solidFill>
          <a:ln w="19050">
            <a:solidFill>
              <a:srgbClr val="2F5C8F"/>
            </a:solidFill>
            <a:prstDash val="dash"/>
          </a:ln>
        </p:spPr>
        <p:txBody>
          <a:bodyPr lIns="36000" tIns="14400" rIns="36000" bIns="14400" rtlCol="0" anchor="ctr">
            <a:normAutofit/>
          </a:bodyPr>
          <a:lstStyle/>
          <a:p>
            <a:r>
              <a:rPr lang="en-US" sz="1300" b="1" dirty="0">
                <a:solidFill>
                  <a:srgbClr val="1A1A1A"/>
                </a:solidFill>
                <a:latin typeface="Helvetica Neue"/>
                <a:ea typeface="Helvetica Neue"/>
                <a:cs typeface="Helvetica Neue"/>
              </a:rPr>
              <a:t>Your site</a:t>
            </a:r>
            <a:r>
              <a:rPr lang="en-US" sz="1300" dirty="0">
                <a:solidFill>
                  <a:srgbClr val="1A1A1A"/>
                </a:solidFill>
                <a:latin typeface="Helvetica Neue"/>
                <a:ea typeface="Helvetica Neue"/>
                <a:cs typeface="Helvetica Neue"/>
              </a:rPr>
              <a:t> — Share </a:t>
            </a:r>
            <a:r>
              <a:rPr lang="en-US" sz="1300" i="1" dirty="0">
                <a:solidFill>
                  <a:srgbClr val="1A1A1A"/>
                </a:solidFill>
                <a:latin typeface="Helvetica Neue"/>
                <a:ea typeface="Helvetica Neue"/>
                <a:cs typeface="Helvetica Neue"/>
              </a:rPr>
              <a:t>your</a:t>
            </a:r>
            <a:r>
              <a:rPr lang="en-US" sz="1300" dirty="0">
                <a:solidFill>
                  <a:srgbClr val="1A1A1A"/>
                </a:solidFill>
                <a:latin typeface="Helvetica Neue"/>
                <a:ea typeface="Helvetica Neue"/>
                <a:cs typeface="Helvetica Neue"/>
              </a:rPr>
              <a:t> hosted locally datasets</a:t>
            </a:r>
          </a:p>
        </p:txBody>
      </p:sp>
      <p:sp>
        <p:nvSpPr>
          <p:cNvPr id="517" name="C517"/>
          <p:cNvSpPr/>
          <p:nvPr/>
        </p:nvSpPr>
        <p:spPr>
          <a:xfrm>
            <a:off x="7874000" y="4406900"/>
            <a:ext cx="3810000" cy="736600"/>
          </a:xfrm>
          <a:prstGeom prst="roundRect">
            <a:avLst/>
          </a:prstGeom>
          <a:solidFill>
            <a:srgbClr val="FFFFFF"/>
          </a:solidFill>
          <a:ln w="19050">
            <a:solidFill>
              <a:srgbClr val="2F5C8F"/>
            </a:solidFill>
            <a:prstDash val="dash"/>
          </a:ln>
        </p:spPr>
        <p:txBody>
          <a:bodyPr lIns="36000" tIns="14400" rIns="36000" bIns="14400" rtlCol="0" anchor="ctr">
            <a:normAutofit/>
          </a:bodyPr>
          <a:lstStyle/>
          <a:p>
            <a:pPr algn="l"/>
            <a:endParaRPr lang="en-US" sz="1300" b="0" dirty="0">
              <a:solidFill>
                <a:srgbClr val="1A1A1A"/>
              </a:solidFill>
              <a:latin typeface="Helvetica Neue"/>
              <a:ea typeface="Helvetica Neue"/>
              <a:cs typeface="Helvetica Neue"/>
            </a:endParaRPr>
          </a:p>
        </p:txBody>
      </p:sp>
      <p:cxnSp>
        <p:nvCxnSpPr>
          <p:cNvPr id="518" name="AA518"/>
          <p:cNvCxnSpPr/>
          <p:nvPr/>
        </p:nvCxnSpPr>
        <p:spPr>
          <a:xfrm flipV="1">
            <a:off x="7239000" y="2946400"/>
            <a:ext cx="584200" cy="768350"/>
          </a:xfrm>
          <a:prstGeom prst="straightConnector1">
            <a:avLst/>
          </a:prstGeom>
          <a:ln w="25400">
            <a:solidFill>
              <a:srgbClr val="2F5C8F"/>
            </a:solidFill>
            <a:prstDash val="dash"/>
            <a:tailEnd type="triangle"/>
          </a:ln>
        </p:spPr>
      </p:cxnSp>
      <p:cxnSp>
        <p:nvCxnSpPr>
          <p:cNvPr id="519" name="AA519"/>
          <p:cNvCxnSpPr/>
          <p:nvPr/>
        </p:nvCxnSpPr>
        <p:spPr>
          <a:xfrm>
            <a:off x="7239000" y="3714750"/>
            <a:ext cx="584200" cy="146050"/>
          </a:xfrm>
          <a:prstGeom prst="straightConnector1">
            <a:avLst/>
          </a:prstGeom>
          <a:ln w="25400">
            <a:solidFill>
              <a:srgbClr val="2F5C8F"/>
            </a:solidFill>
            <a:prstDash val="dash"/>
            <a:tailEnd type="triangle"/>
          </a:ln>
        </p:spPr>
      </p:cxnSp>
      <p:cxnSp>
        <p:nvCxnSpPr>
          <p:cNvPr id="520" name="AA520"/>
          <p:cNvCxnSpPr/>
          <p:nvPr/>
        </p:nvCxnSpPr>
        <p:spPr>
          <a:xfrm>
            <a:off x="7239000" y="3714750"/>
            <a:ext cx="584200" cy="1060450"/>
          </a:xfrm>
          <a:prstGeom prst="straightConnector1">
            <a:avLst/>
          </a:prstGeom>
          <a:ln w="25400">
            <a:solidFill>
              <a:srgbClr val="2F5C8F"/>
            </a:solidFill>
            <a:prstDash val="dash"/>
            <a:tailEnd type="triangle"/>
          </a:ln>
        </p:spPr>
      </p:cxnSp>
      <p:sp>
        <p:nvSpPr>
          <p:cNvPr id="521" name="C521"/>
          <p:cNvSpPr/>
          <p:nvPr/>
        </p:nvSpPr>
        <p:spPr>
          <a:xfrm>
            <a:off x="508000" y="5461000"/>
            <a:ext cx="11176000" cy="431800"/>
          </a:xfrm>
          <a:prstGeom prst="rect">
            <a:avLst/>
          </a:prstGeom>
          <a:noFill/>
          <a:ln>
            <a:noFill/>
          </a:ln>
        </p:spPr>
        <p:txBody>
          <a:bodyPr lIns="36000" tIns="14400" rIns="36000" bIns="14400" rtlCol="0" anchor="ctr">
            <a:normAutofit fontScale="92500" lnSpcReduction="10000"/>
          </a:bodyPr>
          <a:lstStyle/>
          <a:p>
            <a:pPr algn="l"/>
            <a:r>
              <a:rPr lang="en-US" sz="1500" b="0" dirty="0">
                <a:solidFill>
                  <a:srgbClr val="5A6472"/>
                </a:solidFill>
                <a:latin typeface="Helvetica Neue"/>
                <a:ea typeface="Helvetica Neue"/>
                <a:cs typeface="Helvetica Neue"/>
              </a:rPr>
              <a:t>Interested in contributing? If your site already hosts reference datasets, sharing them with OSPool turns local data into shared capacity. Reach out to a Research Computing Facilitator! </a:t>
            </a:r>
          </a:p>
        </p:txBody>
      </p:sp>
      <p:sp>
        <p:nvSpPr>
          <p:cNvPr id="2" name="Slide Number Placeholder 1">
            <a:extLst>
              <a:ext uri="{FF2B5EF4-FFF2-40B4-BE49-F238E27FC236}">
                <a16:creationId xmlns:a16="http://schemas.microsoft.com/office/drawing/2014/main" id="{16A1491E-6DAB-60B1-6341-EFB82A4837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6" name="Graphic 5">
            <a:extLst>
              <a:ext uri="{FF2B5EF4-FFF2-40B4-BE49-F238E27FC236}">
                <a16:creationId xmlns:a16="http://schemas.microsoft.com/office/drawing/2014/main" id="{0FFF79A6-1556-76B4-F4B4-1990C2EC910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51149" y="2192867"/>
            <a:ext cx="2222500" cy="1481666"/>
          </a:xfrm>
          <a:prstGeom prst="rect">
            <a:avLst/>
          </a:prstGeom>
        </p:spPr>
      </p:pic>
      <p:pic>
        <p:nvPicPr>
          <p:cNvPr id="8" name="Graphic 7">
            <a:extLst>
              <a:ext uri="{FF2B5EF4-FFF2-40B4-BE49-F238E27FC236}">
                <a16:creationId xmlns:a16="http://schemas.microsoft.com/office/drawing/2014/main" id="{4ACA4DED-090A-FA49-C8A8-B9E190E87C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24800" y="4460821"/>
            <a:ext cx="3602251" cy="643401"/>
          </a:xfrm>
          <a:prstGeom prst="rect">
            <a:avLst/>
          </a:prstGeom>
        </p:spPr>
      </p:pic>
      <p:sp>
        <p:nvSpPr>
          <p:cNvPr id="11" name="C513">
            <a:extLst>
              <a:ext uri="{FF2B5EF4-FFF2-40B4-BE49-F238E27FC236}">
                <a16:creationId xmlns:a16="http://schemas.microsoft.com/office/drawing/2014/main" id="{55AE13A7-191D-1DC4-75FE-37894658CDE4}"/>
              </a:ext>
            </a:extLst>
          </p:cNvPr>
          <p:cNvSpPr/>
          <p:nvPr/>
        </p:nvSpPr>
        <p:spPr>
          <a:xfrm>
            <a:off x="4330359" y="3459976"/>
            <a:ext cx="1066800" cy="254000"/>
          </a:xfrm>
          <a:prstGeom prst="rect">
            <a:avLst/>
          </a:prstGeom>
          <a:noFill/>
          <a:ln>
            <a:noFill/>
          </a:ln>
        </p:spPr>
        <p:txBody>
          <a:bodyPr lIns="36000" tIns="14400" rIns="36000" bIns="14400" rtlCol="0" anchor="ctr">
            <a:normAutofit/>
          </a:bodyPr>
          <a:lstStyle/>
          <a:p>
            <a:pPr algn="ctr"/>
            <a:r>
              <a:rPr lang="en-US" sz="1100" b="1" dirty="0">
                <a:solidFill>
                  <a:srgbClr val="1F6B41"/>
                </a:solidFill>
                <a:latin typeface="Helvetica Neue"/>
                <a:ea typeface="Helvetica Neue"/>
                <a:cs typeface="Helvetica Neue"/>
              </a:rPr>
              <a:t>availability</a:t>
            </a:r>
          </a:p>
        </p:txBody>
      </p:sp>
    </p:spTree>
    <p:extLst>
      <p:ext uri="{BB962C8B-B14F-4D97-AF65-F5344CB8AC3E}">
        <p14:creationId xmlns:p14="http://schemas.microsoft.com/office/powerpoint/2010/main" val="1172909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Benchmarking the support envelope</a:t>
            </a:r>
          </a:p>
        </p:txBody>
      </p:sp>
      <p:sp>
        <p:nvSpPr>
          <p:cNvPr id="2" name="LeadLine">
            <a:extLst>
              <a:ext uri="{FF2B5EF4-FFF2-40B4-BE49-F238E27FC236}">
                <a16:creationId xmlns:a16="http://schemas.microsoft.com/office/drawing/2014/main" id="{887C56BB-AB53-2748-9FBD-A59B5800737F}"/>
              </a:ext>
            </a:extLst>
          </p:cNvPr>
          <p:cNvSpPr txBox="1"/>
          <p:nvPr/>
        </p:nvSpPr>
        <p:spPr>
          <a:xfrm>
            <a:off x="419100" y="1574800"/>
            <a:ext cx="11366500" cy="406400"/>
          </a:xfrm>
          <a:prstGeom prst="rect">
            <a:avLst/>
          </a:prstGeom>
          <a:noFill/>
        </p:spPr>
        <p:txBody>
          <a:bodyPr vertOverflow="overflow" vert="horz" wrap="square" rtlCol="0" anchor="t">
            <a:spAutoFit/>
          </a:bodyPr>
          <a:lstStyle/>
          <a:p>
            <a:pPr algn="l"/>
            <a:r>
              <a:rPr lang="en-US" sz="1800">
                <a:solidFill>
                  <a:srgbClr val="1A1A1A"/>
                </a:solidFill>
                <a:latin typeface="Helvetica Neue"/>
                <a:ea typeface="Helvetica Neue"/>
                <a:cs typeface="Helvetica Neue"/>
              </a:rPr>
              <a:t>Benchmarking turned scattered troubleshooting into a map of what we could actually support.</a:t>
            </a:r>
          </a:p>
        </p:txBody>
      </p:sp>
      <p:sp>
        <p:nvSpPr>
          <p:cNvPr id="3" name="Rounded Rectangle 2">
            <a:extLst>
              <a:ext uri="{FF2B5EF4-FFF2-40B4-BE49-F238E27FC236}">
                <a16:creationId xmlns:a16="http://schemas.microsoft.com/office/drawing/2014/main" id="{90EC0DF8-718B-1D4B-A7E4-A2C554734DE7}"/>
              </a:ext>
            </a:extLst>
          </p:cNvPr>
          <p:cNvSpPr/>
          <p:nvPr/>
        </p:nvSpPr>
        <p:spPr>
          <a:xfrm>
            <a:off x="419100" y="2260600"/>
            <a:ext cx="3584448" cy="3810000"/>
          </a:xfrm>
          <a:prstGeom prst="roundRect">
            <a:avLst/>
          </a:prstGeom>
          <a:solidFill>
            <a:srgbClr val="FFFFFF"/>
          </a:solidFill>
          <a:ln w="1905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Rectangle 3">
            <a:extLst>
              <a:ext uri="{FF2B5EF4-FFF2-40B4-BE49-F238E27FC236}">
                <a16:creationId xmlns:a16="http://schemas.microsoft.com/office/drawing/2014/main" id="{AE700974-F2B5-0D41-B784-1D30AEB43F1A}"/>
              </a:ext>
            </a:extLst>
          </p:cNvPr>
          <p:cNvSpPr/>
          <p:nvPr/>
        </p:nvSpPr>
        <p:spPr>
          <a:xfrm>
            <a:off x="419286" y="2253226"/>
            <a:ext cx="3584448" cy="685800"/>
          </a:xfrm>
          <a:prstGeom prst="rect">
            <a:avLst/>
          </a:prstGeom>
          <a:solidFill>
            <a:srgbClr val="70AD47"/>
          </a:solidFill>
          <a:ln w="19050" cap="flat" cmpd="sng" algn="ctr">
            <a:solidFill>
              <a:srgbClr val="71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2000" b="1">
                <a:solidFill>
                  <a:srgbClr val="FFFFFF"/>
                </a:solidFill>
                <a:latin typeface="Helvetica Neue"/>
                <a:ea typeface="Helvetica Neue"/>
                <a:cs typeface="Helvetica Neue"/>
              </a:rPr>
              <a:t>Easy to support</a:t>
            </a:r>
          </a:p>
        </p:txBody>
      </p:sp>
      <p:sp>
        <p:nvSpPr>
          <p:cNvPr id="5" name="Oval 4">
            <a:extLst>
              <a:ext uri="{FF2B5EF4-FFF2-40B4-BE49-F238E27FC236}">
                <a16:creationId xmlns:a16="http://schemas.microsoft.com/office/drawing/2014/main" id="{049B4BE2-28D4-344B-9AAD-141F4EAE8338}"/>
              </a:ext>
            </a:extLst>
          </p:cNvPr>
          <p:cNvSpPr/>
          <p:nvPr/>
        </p:nvSpPr>
        <p:spPr>
          <a:xfrm>
            <a:off x="622300" y="3200400"/>
            <a:ext cx="127000" cy="127000"/>
          </a:xfrm>
          <a:prstGeom prst="ellipse">
            <a:avLst/>
          </a:prstGeom>
          <a:solidFill>
            <a:srgbClr val="2E7D3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TextBox 5">
            <a:extLst>
              <a:ext uri="{FF2B5EF4-FFF2-40B4-BE49-F238E27FC236}">
                <a16:creationId xmlns:a16="http://schemas.microsoft.com/office/drawing/2014/main" id="{1020A2CF-5278-A445-B136-0B95E2F6744A}"/>
              </a:ext>
            </a:extLst>
          </p:cNvPr>
          <p:cNvSpPr txBox="1"/>
          <p:nvPr/>
        </p:nvSpPr>
        <p:spPr>
          <a:xfrm>
            <a:off x="850900" y="3149600"/>
            <a:ext cx="2997200" cy="523220"/>
          </a:xfrm>
          <a:prstGeom prst="rect">
            <a:avLst/>
          </a:prstGeom>
          <a:noFill/>
        </p:spPr>
        <p:txBody>
          <a:bodyPr vertOverflow="overflow" vert="horz" wrap="square" rtlCol="0" anchor="t">
            <a:spAutoFit/>
          </a:bodyPr>
          <a:lstStyle/>
          <a:p>
            <a:pPr algn="l"/>
            <a:r>
              <a:rPr lang="en-US" b="1" dirty="0">
                <a:solidFill>
                  <a:srgbClr val="404040"/>
                </a:solidFill>
                <a:latin typeface="Helvetica Neue"/>
                <a:ea typeface="Helvetica Neue"/>
                <a:cs typeface="Helvetica Neue"/>
              </a:rPr>
              <a:t>Standard single-protein predictions</a:t>
            </a:r>
          </a:p>
        </p:txBody>
      </p:sp>
      <p:sp>
        <p:nvSpPr>
          <p:cNvPr id="7" name="Oval 6">
            <a:extLst>
              <a:ext uri="{FF2B5EF4-FFF2-40B4-BE49-F238E27FC236}">
                <a16:creationId xmlns:a16="http://schemas.microsoft.com/office/drawing/2014/main" id="{018D96F7-FF75-EF4E-95FC-1B1AB34CF30F}"/>
              </a:ext>
            </a:extLst>
          </p:cNvPr>
          <p:cNvSpPr/>
          <p:nvPr/>
        </p:nvSpPr>
        <p:spPr>
          <a:xfrm>
            <a:off x="622300" y="3886200"/>
            <a:ext cx="127000" cy="127000"/>
          </a:xfrm>
          <a:prstGeom prst="ellipse">
            <a:avLst/>
          </a:prstGeom>
          <a:solidFill>
            <a:srgbClr val="2E7D3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TextBox 7">
            <a:extLst>
              <a:ext uri="{FF2B5EF4-FFF2-40B4-BE49-F238E27FC236}">
                <a16:creationId xmlns:a16="http://schemas.microsoft.com/office/drawing/2014/main" id="{1BFD59A6-850C-2B46-ADFF-53EC8B6AE0FD}"/>
              </a:ext>
            </a:extLst>
          </p:cNvPr>
          <p:cNvSpPr txBox="1"/>
          <p:nvPr/>
        </p:nvSpPr>
        <p:spPr>
          <a:xfrm>
            <a:off x="850900" y="3835400"/>
            <a:ext cx="2997200" cy="307777"/>
          </a:xfrm>
          <a:prstGeom prst="rect">
            <a:avLst/>
          </a:prstGeom>
          <a:noFill/>
        </p:spPr>
        <p:txBody>
          <a:bodyPr vertOverflow="overflow" vert="horz" wrap="square" rtlCol="0" anchor="t">
            <a:spAutoFit/>
          </a:bodyPr>
          <a:lstStyle/>
          <a:p>
            <a:pPr algn="l"/>
            <a:r>
              <a:rPr lang="en-US" b="1" dirty="0">
                <a:solidFill>
                  <a:srgbClr val="404040"/>
                </a:solidFill>
                <a:latin typeface="Helvetica Neue"/>
                <a:ea typeface="Helvetica Neue"/>
                <a:cs typeface="Helvetica Neue"/>
              </a:rPr>
              <a:t>Modest sequence sizes</a:t>
            </a:r>
          </a:p>
        </p:txBody>
      </p:sp>
      <p:sp>
        <p:nvSpPr>
          <p:cNvPr id="9" name="Oval 8">
            <a:extLst>
              <a:ext uri="{FF2B5EF4-FFF2-40B4-BE49-F238E27FC236}">
                <a16:creationId xmlns:a16="http://schemas.microsoft.com/office/drawing/2014/main" id="{1DE7C2E7-DFB4-CA40-BD0F-FF732B8232B0}"/>
              </a:ext>
            </a:extLst>
          </p:cNvPr>
          <p:cNvSpPr/>
          <p:nvPr/>
        </p:nvSpPr>
        <p:spPr>
          <a:xfrm>
            <a:off x="622300" y="4572000"/>
            <a:ext cx="127000" cy="127000"/>
          </a:xfrm>
          <a:prstGeom prst="ellipse">
            <a:avLst/>
          </a:prstGeom>
          <a:solidFill>
            <a:srgbClr val="2E7D3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TextBox 9">
            <a:extLst>
              <a:ext uri="{FF2B5EF4-FFF2-40B4-BE49-F238E27FC236}">
                <a16:creationId xmlns:a16="http://schemas.microsoft.com/office/drawing/2014/main" id="{A00B67A3-ACD9-A442-8021-C587F849B8BD}"/>
              </a:ext>
            </a:extLst>
          </p:cNvPr>
          <p:cNvSpPr txBox="1"/>
          <p:nvPr/>
        </p:nvSpPr>
        <p:spPr>
          <a:xfrm>
            <a:off x="850900" y="4521200"/>
            <a:ext cx="2997200" cy="307777"/>
          </a:xfrm>
          <a:prstGeom prst="rect">
            <a:avLst/>
          </a:prstGeom>
          <a:noFill/>
        </p:spPr>
        <p:txBody>
          <a:bodyPr vertOverflow="overflow" vert="horz" wrap="square" rtlCol="0" anchor="t">
            <a:spAutoFit/>
          </a:bodyPr>
          <a:lstStyle/>
          <a:p>
            <a:pPr algn="l"/>
            <a:r>
              <a:rPr lang="en-US" b="1" dirty="0">
                <a:solidFill>
                  <a:srgbClr val="404040"/>
                </a:solidFill>
                <a:latin typeface="Helvetica Neue"/>
                <a:ea typeface="Helvetica Neue"/>
                <a:cs typeface="Helvetica Neue"/>
              </a:rPr>
              <a:t>Fits comfortably in GPU memory</a:t>
            </a:r>
          </a:p>
        </p:txBody>
      </p:sp>
      <p:sp>
        <p:nvSpPr>
          <p:cNvPr id="11" name="Oval 10">
            <a:extLst>
              <a:ext uri="{FF2B5EF4-FFF2-40B4-BE49-F238E27FC236}">
                <a16:creationId xmlns:a16="http://schemas.microsoft.com/office/drawing/2014/main" id="{CDF30253-6C6F-3C4B-B061-09ABF1D4A502}"/>
              </a:ext>
            </a:extLst>
          </p:cNvPr>
          <p:cNvSpPr/>
          <p:nvPr/>
        </p:nvSpPr>
        <p:spPr>
          <a:xfrm>
            <a:off x="622300" y="5257800"/>
            <a:ext cx="127000" cy="127000"/>
          </a:xfrm>
          <a:prstGeom prst="ellipse">
            <a:avLst/>
          </a:prstGeom>
          <a:solidFill>
            <a:srgbClr val="2E7D3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D519CD7E-4E7A-E24D-AE38-5109B76CCA8B}"/>
              </a:ext>
            </a:extLst>
          </p:cNvPr>
          <p:cNvSpPr txBox="1"/>
          <p:nvPr/>
        </p:nvSpPr>
        <p:spPr>
          <a:xfrm>
            <a:off x="850900" y="5207000"/>
            <a:ext cx="2997200" cy="307777"/>
          </a:xfrm>
          <a:prstGeom prst="rect">
            <a:avLst/>
          </a:prstGeom>
          <a:noFill/>
        </p:spPr>
        <p:txBody>
          <a:bodyPr vertOverflow="overflow" vert="horz" wrap="square" rtlCol="0" anchor="t">
            <a:spAutoFit/>
          </a:bodyPr>
          <a:lstStyle/>
          <a:p>
            <a:pPr algn="l"/>
            <a:r>
              <a:rPr lang="en-US" b="1">
                <a:solidFill>
                  <a:srgbClr val="404040"/>
                </a:solidFill>
                <a:latin typeface="Helvetica Neue"/>
                <a:ea typeface="Helvetica Neue"/>
                <a:cs typeface="Helvetica Neue"/>
              </a:rPr>
              <a:t>Predictable runtime</a:t>
            </a:r>
          </a:p>
        </p:txBody>
      </p:sp>
      <p:sp>
        <p:nvSpPr>
          <p:cNvPr id="13" name="Rounded Rectangle 12">
            <a:extLst>
              <a:ext uri="{FF2B5EF4-FFF2-40B4-BE49-F238E27FC236}">
                <a16:creationId xmlns:a16="http://schemas.microsoft.com/office/drawing/2014/main" id="{7A89BE14-0DC6-414A-B944-45D78F3F075F}"/>
              </a:ext>
            </a:extLst>
          </p:cNvPr>
          <p:cNvSpPr/>
          <p:nvPr/>
        </p:nvSpPr>
        <p:spPr>
          <a:xfrm>
            <a:off x="4305300" y="2260600"/>
            <a:ext cx="3581400" cy="3810000"/>
          </a:xfrm>
          <a:prstGeom prst="roundRect">
            <a:avLst/>
          </a:prstGeom>
          <a:solidFill>
            <a:srgbClr val="FFFFFF"/>
          </a:solidFill>
          <a:ln w="19050" cap="flat" cmpd="sng" algn="ctr">
            <a:solidFill>
              <a:srgbClr val="E0A3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Rectangle 13">
            <a:extLst>
              <a:ext uri="{FF2B5EF4-FFF2-40B4-BE49-F238E27FC236}">
                <a16:creationId xmlns:a16="http://schemas.microsoft.com/office/drawing/2014/main" id="{7EE706D4-06B2-2D43-8F00-849FAC0A91B0}"/>
              </a:ext>
            </a:extLst>
          </p:cNvPr>
          <p:cNvSpPr/>
          <p:nvPr/>
        </p:nvSpPr>
        <p:spPr>
          <a:xfrm>
            <a:off x="4305300" y="2260600"/>
            <a:ext cx="3581400" cy="685800"/>
          </a:xfrm>
          <a:prstGeom prst="rect">
            <a:avLst/>
          </a:prstGeom>
          <a:solidFill>
            <a:srgbClr val="E0A300"/>
          </a:solidFill>
          <a:ln w="19050" cap="flat" cmpd="sng" algn="ctr">
            <a:solidFill>
              <a:srgbClr val="E1A30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2000" b="1" dirty="0">
                <a:solidFill>
                  <a:srgbClr val="FFFFFF"/>
                </a:solidFill>
                <a:latin typeface="Helvetica Neue"/>
                <a:ea typeface="Helvetica Neue"/>
                <a:cs typeface="Helvetica Neue"/>
              </a:rPr>
              <a:t>Supportable with guidance</a:t>
            </a:r>
          </a:p>
        </p:txBody>
      </p:sp>
      <p:sp>
        <p:nvSpPr>
          <p:cNvPr id="15" name="Oval 14">
            <a:extLst>
              <a:ext uri="{FF2B5EF4-FFF2-40B4-BE49-F238E27FC236}">
                <a16:creationId xmlns:a16="http://schemas.microsoft.com/office/drawing/2014/main" id="{978073F3-8E5E-3F43-A856-86A4EC5C071C}"/>
              </a:ext>
            </a:extLst>
          </p:cNvPr>
          <p:cNvSpPr/>
          <p:nvPr/>
        </p:nvSpPr>
        <p:spPr>
          <a:xfrm>
            <a:off x="4508500" y="3200400"/>
            <a:ext cx="127000" cy="127000"/>
          </a:xfrm>
          <a:prstGeom prst="ellipse">
            <a:avLst/>
          </a:prstGeom>
          <a:solidFill>
            <a:srgbClr val="E0A30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TextBox 15">
            <a:extLst>
              <a:ext uri="{FF2B5EF4-FFF2-40B4-BE49-F238E27FC236}">
                <a16:creationId xmlns:a16="http://schemas.microsoft.com/office/drawing/2014/main" id="{1DA4396C-74A5-734E-97D8-A3DB082EBB7A}"/>
              </a:ext>
            </a:extLst>
          </p:cNvPr>
          <p:cNvSpPr txBox="1"/>
          <p:nvPr/>
        </p:nvSpPr>
        <p:spPr>
          <a:xfrm>
            <a:off x="4737100" y="3149600"/>
            <a:ext cx="2997200" cy="307777"/>
          </a:xfrm>
          <a:prstGeom prst="rect">
            <a:avLst/>
          </a:prstGeom>
          <a:noFill/>
        </p:spPr>
        <p:txBody>
          <a:bodyPr vertOverflow="overflow" vert="horz" wrap="square" rtlCol="0" anchor="t">
            <a:spAutoFit/>
          </a:bodyPr>
          <a:lstStyle/>
          <a:p>
            <a:pPr algn="l"/>
            <a:r>
              <a:rPr lang="en-US" b="1">
                <a:solidFill>
                  <a:srgbClr val="404040"/>
                </a:solidFill>
                <a:latin typeface="Helvetica Neue"/>
                <a:ea typeface="Helvetica Neue"/>
                <a:cs typeface="Helvetica Neue"/>
              </a:rPr>
              <a:t>Larger complexes</a:t>
            </a:r>
          </a:p>
        </p:txBody>
      </p:sp>
      <p:sp>
        <p:nvSpPr>
          <p:cNvPr id="17" name="Oval 16">
            <a:extLst>
              <a:ext uri="{FF2B5EF4-FFF2-40B4-BE49-F238E27FC236}">
                <a16:creationId xmlns:a16="http://schemas.microsoft.com/office/drawing/2014/main" id="{B8538161-E4FD-E541-B1A5-30DFDC0F73D0}"/>
              </a:ext>
            </a:extLst>
          </p:cNvPr>
          <p:cNvSpPr/>
          <p:nvPr/>
        </p:nvSpPr>
        <p:spPr>
          <a:xfrm>
            <a:off x="4508500" y="3886200"/>
            <a:ext cx="127000" cy="127000"/>
          </a:xfrm>
          <a:prstGeom prst="ellipse">
            <a:avLst/>
          </a:prstGeom>
          <a:solidFill>
            <a:srgbClr val="E0A30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8" name="TextBox 17">
            <a:extLst>
              <a:ext uri="{FF2B5EF4-FFF2-40B4-BE49-F238E27FC236}">
                <a16:creationId xmlns:a16="http://schemas.microsoft.com/office/drawing/2014/main" id="{ABAD764A-A632-B14C-82F3-248F9F9FE2B9}"/>
              </a:ext>
            </a:extLst>
          </p:cNvPr>
          <p:cNvSpPr txBox="1"/>
          <p:nvPr/>
        </p:nvSpPr>
        <p:spPr>
          <a:xfrm>
            <a:off x="4737100" y="3835400"/>
            <a:ext cx="2997200" cy="307777"/>
          </a:xfrm>
          <a:prstGeom prst="rect">
            <a:avLst/>
          </a:prstGeom>
          <a:noFill/>
        </p:spPr>
        <p:txBody>
          <a:bodyPr vertOverflow="overflow" vert="horz" wrap="square" rtlCol="0" anchor="t">
            <a:spAutoFit/>
          </a:bodyPr>
          <a:lstStyle/>
          <a:p>
            <a:pPr algn="l"/>
            <a:r>
              <a:rPr lang="en-US" b="1">
                <a:solidFill>
                  <a:srgbClr val="404040"/>
                </a:solidFill>
                <a:latin typeface="Helvetica Neue"/>
                <a:ea typeface="Helvetica Neue"/>
                <a:cs typeface="Helvetica Neue"/>
              </a:rPr>
              <a:t>Deeper alignments</a:t>
            </a:r>
          </a:p>
        </p:txBody>
      </p:sp>
      <p:sp>
        <p:nvSpPr>
          <p:cNvPr id="19" name="Oval 18">
            <a:extLst>
              <a:ext uri="{FF2B5EF4-FFF2-40B4-BE49-F238E27FC236}">
                <a16:creationId xmlns:a16="http://schemas.microsoft.com/office/drawing/2014/main" id="{77FAD65C-CA3E-4A42-827C-21A4137AAD4B}"/>
              </a:ext>
            </a:extLst>
          </p:cNvPr>
          <p:cNvSpPr/>
          <p:nvPr/>
        </p:nvSpPr>
        <p:spPr>
          <a:xfrm>
            <a:off x="4508500" y="4572000"/>
            <a:ext cx="127000" cy="127000"/>
          </a:xfrm>
          <a:prstGeom prst="ellipse">
            <a:avLst/>
          </a:prstGeom>
          <a:solidFill>
            <a:srgbClr val="E0A30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0" name="TextBox 19">
            <a:extLst>
              <a:ext uri="{FF2B5EF4-FFF2-40B4-BE49-F238E27FC236}">
                <a16:creationId xmlns:a16="http://schemas.microsoft.com/office/drawing/2014/main" id="{AB213648-1210-FE4C-A599-6929C48A8DD3}"/>
              </a:ext>
            </a:extLst>
          </p:cNvPr>
          <p:cNvSpPr txBox="1"/>
          <p:nvPr/>
        </p:nvSpPr>
        <p:spPr>
          <a:xfrm>
            <a:off x="4737100" y="4521200"/>
            <a:ext cx="2997200" cy="307777"/>
          </a:xfrm>
          <a:prstGeom prst="rect">
            <a:avLst/>
          </a:prstGeom>
          <a:noFill/>
        </p:spPr>
        <p:txBody>
          <a:bodyPr vertOverflow="overflow" vert="horz" wrap="square" rtlCol="0" anchor="t">
            <a:spAutoFit/>
          </a:bodyPr>
          <a:lstStyle/>
          <a:p>
            <a:pPr algn="l"/>
            <a:r>
              <a:rPr lang="en-US" b="1">
                <a:solidFill>
                  <a:srgbClr val="404040"/>
                </a:solidFill>
                <a:latin typeface="Helvetica Neue"/>
                <a:ea typeface="Helvetica Neue"/>
                <a:cs typeface="Helvetica Neue"/>
              </a:rPr>
              <a:t>Needs job-shape tuning</a:t>
            </a:r>
          </a:p>
        </p:txBody>
      </p:sp>
      <p:sp>
        <p:nvSpPr>
          <p:cNvPr id="21" name="Oval 20">
            <a:extLst>
              <a:ext uri="{FF2B5EF4-FFF2-40B4-BE49-F238E27FC236}">
                <a16:creationId xmlns:a16="http://schemas.microsoft.com/office/drawing/2014/main" id="{D39201AB-18AF-BF47-9C6C-FFC485FDCED3}"/>
              </a:ext>
            </a:extLst>
          </p:cNvPr>
          <p:cNvSpPr/>
          <p:nvPr/>
        </p:nvSpPr>
        <p:spPr>
          <a:xfrm>
            <a:off x="4508500" y="5257800"/>
            <a:ext cx="127000" cy="127000"/>
          </a:xfrm>
          <a:prstGeom prst="ellipse">
            <a:avLst/>
          </a:prstGeom>
          <a:solidFill>
            <a:srgbClr val="E0A30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2" name="TextBox 21">
            <a:extLst>
              <a:ext uri="{FF2B5EF4-FFF2-40B4-BE49-F238E27FC236}">
                <a16:creationId xmlns:a16="http://schemas.microsoft.com/office/drawing/2014/main" id="{AE87C5ED-561D-2447-8F1F-BDBE51EA373E}"/>
              </a:ext>
            </a:extLst>
          </p:cNvPr>
          <p:cNvSpPr txBox="1"/>
          <p:nvPr/>
        </p:nvSpPr>
        <p:spPr>
          <a:xfrm>
            <a:off x="4737100" y="5207000"/>
            <a:ext cx="2997200" cy="307777"/>
          </a:xfrm>
          <a:prstGeom prst="rect">
            <a:avLst/>
          </a:prstGeom>
          <a:noFill/>
        </p:spPr>
        <p:txBody>
          <a:bodyPr vertOverflow="overflow" vert="horz" wrap="square" rtlCol="0" anchor="t">
            <a:spAutoFit/>
          </a:bodyPr>
          <a:lstStyle/>
          <a:p>
            <a:pPr algn="l"/>
            <a:r>
              <a:rPr lang="en-US" b="1">
                <a:solidFill>
                  <a:srgbClr val="404040"/>
                </a:solidFill>
                <a:latin typeface="Helvetica Neue"/>
                <a:ea typeface="Helvetica Neue"/>
                <a:cs typeface="Helvetica Neue"/>
              </a:rPr>
              <a:t>Some hand-holding on resources</a:t>
            </a:r>
          </a:p>
        </p:txBody>
      </p:sp>
      <p:sp>
        <p:nvSpPr>
          <p:cNvPr id="23" name="Rounded Rectangle 22">
            <a:extLst>
              <a:ext uri="{FF2B5EF4-FFF2-40B4-BE49-F238E27FC236}">
                <a16:creationId xmlns:a16="http://schemas.microsoft.com/office/drawing/2014/main" id="{C8E18E38-01A2-DD4A-A8A4-4ED05FA4690B}"/>
              </a:ext>
            </a:extLst>
          </p:cNvPr>
          <p:cNvSpPr/>
          <p:nvPr/>
        </p:nvSpPr>
        <p:spPr>
          <a:xfrm>
            <a:off x="8191500" y="2260600"/>
            <a:ext cx="3581400" cy="3810000"/>
          </a:xfrm>
          <a:prstGeom prst="roundRect">
            <a:avLst/>
          </a:prstGeom>
          <a:solidFill>
            <a:srgbClr val="FFFFFF"/>
          </a:solidFill>
          <a:ln w="19050"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4" name="Rectangle 23">
            <a:extLst>
              <a:ext uri="{FF2B5EF4-FFF2-40B4-BE49-F238E27FC236}">
                <a16:creationId xmlns:a16="http://schemas.microsoft.com/office/drawing/2014/main" id="{9ADB3F10-665F-0247-9724-67DF18099F9C}"/>
              </a:ext>
            </a:extLst>
          </p:cNvPr>
          <p:cNvSpPr/>
          <p:nvPr/>
        </p:nvSpPr>
        <p:spPr>
          <a:xfrm>
            <a:off x="8191500" y="2260600"/>
            <a:ext cx="3581400" cy="685800"/>
          </a:xfrm>
          <a:prstGeom prst="rect">
            <a:avLst/>
          </a:prstGeom>
          <a:solidFill>
            <a:srgbClr val="C0392B"/>
          </a:solidFill>
          <a:ln w="19050"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2000" b="1" dirty="0">
                <a:solidFill>
                  <a:srgbClr val="FFFFFF"/>
                </a:solidFill>
                <a:latin typeface="Helvetica Neue"/>
                <a:ea typeface="Helvetica Neue"/>
                <a:cs typeface="Helvetica Neue"/>
              </a:rPr>
              <a:t>Edge of support</a:t>
            </a:r>
          </a:p>
        </p:txBody>
      </p:sp>
      <p:sp>
        <p:nvSpPr>
          <p:cNvPr id="25" name="Oval 24">
            <a:extLst>
              <a:ext uri="{FF2B5EF4-FFF2-40B4-BE49-F238E27FC236}">
                <a16:creationId xmlns:a16="http://schemas.microsoft.com/office/drawing/2014/main" id="{1A9923DD-B8C6-2A48-9F65-3F85DBF99731}"/>
              </a:ext>
            </a:extLst>
          </p:cNvPr>
          <p:cNvSpPr/>
          <p:nvPr/>
        </p:nvSpPr>
        <p:spPr>
          <a:xfrm>
            <a:off x="8394700" y="3200400"/>
            <a:ext cx="127000" cy="127000"/>
          </a:xfrm>
          <a:prstGeom prst="ellipse">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6" name="TextBox 25">
            <a:extLst>
              <a:ext uri="{FF2B5EF4-FFF2-40B4-BE49-F238E27FC236}">
                <a16:creationId xmlns:a16="http://schemas.microsoft.com/office/drawing/2014/main" id="{B5E44ABD-176E-8E41-A4E6-62AE85CD9182}"/>
              </a:ext>
            </a:extLst>
          </p:cNvPr>
          <p:cNvSpPr txBox="1"/>
          <p:nvPr/>
        </p:nvSpPr>
        <p:spPr>
          <a:xfrm>
            <a:off x="8623300" y="3149600"/>
            <a:ext cx="2997200" cy="307777"/>
          </a:xfrm>
          <a:prstGeom prst="rect">
            <a:avLst/>
          </a:prstGeom>
          <a:noFill/>
        </p:spPr>
        <p:txBody>
          <a:bodyPr vertOverflow="overflow" vert="horz" wrap="square" rtlCol="0" anchor="t">
            <a:spAutoFit/>
          </a:bodyPr>
          <a:lstStyle/>
          <a:p>
            <a:pPr algn="l"/>
            <a:r>
              <a:rPr lang="en-US" b="1">
                <a:solidFill>
                  <a:srgbClr val="404040"/>
                </a:solidFill>
                <a:latin typeface="Helvetica Neue"/>
                <a:ea typeface="Helvetica Neue"/>
                <a:cs typeface="Helvetica Neue"/>
              </a:rPr>
              <a:t>Very large multimers</a:t>
            </a:r>
          </a:p>
        </p:txBody>
      </p:sp>
      <p:sp>
        <p:nvSpPr>
          <p:cNvPr id="27" name="Oval 26">
            <a:extLst>
              <a:ext uri="{FF2B5EF4-FFF2-40B4-BE49-F238E27FC236}">
                <a16:creationId xmlns:a16="http://schemas.microsoft.com/office/drawing/2014/main" id="{D41887EB-E3B7-654B-BE0D-646F873A410B}"/>
              </a:ext>
            </a:extLst>
          </p:cNvPr>
          <p:cNvSpPr/>
          <p:nvPr/>
        </p:nvSpPr>
        <p:spPr>
          <a:xfrm>
            <a:off x="8394700" y="3886200"/>
            <a:ext cx="127000" cy="127000"/>
          </a:xfrm>
          <a:prstGeom prst="ellipse">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8" name="TextBox 27">
            <a:extLst>
              <a:ext uri="{FF2B5EF4-FFF2-40B4-BE49-F238E27FC236}">
                <a16:creationId xmlns:a16="http://schemas.microsoft.com/office/drawing/2014/main" id="{8256C4EE-9545-4744-8857-53D130FD4E62}"/>
              </a:ext>
            </a:extLst>
          </p:cNvPr>
          <p:cNvSpPr txBox="1"/>
          <p:nvPr/>
        </p:nvSpPr>
        <p:spPr>
          <a:xfrm>
            <a:off x="8623300" y="3835400"/>
            <a:ext cx="2997200" cy="307777"/>
          </a:xfrm>
          <a:prstGeom prst="rect">
            <a:avLst/>
          </a:prstGeom>
          <a:noFill/>
        </p:spPr>
        <p:txBody>
          <a:bodyPr vertOverflow="overflow" vert="horz" wrap="square" rtlCol="0" anchor="t">
            <a:spAutoFit/>
          </a:bodyPr>
          <a:lstStyle/>
          <a:p>
            <a:pPr algn="l"/>
            <a:r>
              <a:rPr lang="en-US" b="1" dirty="0">
                <a:solidFill>
                  <a:srgbClr val="404040"/>
                </a:solidFill>
                <a:latin typeface="Helvetica Neue"/>
                <a:ea typeface="Helvetica Neue"/>
                <a:cs typeface="Helvetica Neue"/>
              </a:rPr>
              <a:t>GPU-memory limited</a:t>
            </a:r>
          </a:p>
        </p:txBody>
      </p:sp>
      <p:sp>
        <p:nvSpPr>
          <p:cNvPr id="29" name="Oval 28">
            <a:extLst>
              <a:ext uri="{FF2B5EF4-FFF2-40B4-BE49-F238E27FC236}">
                <a16:creationId xmlns:a16="http://schemas.microsoft.com/office/drawing/2014/main" id="{437C052B-D62C-7346-8A76-E20960EA9671}"/>
              </a:ext>
            </a:extLst>
          </p:cNvPr>
          <p:cNvSpPr/>
          <p:nvPr/>
        </p:nvSpPr>
        <p:spPr>
          <a:xfrm>
            <a:off x="8394700" y="4572000"/>
            <a:ext cx="127000" cy="127000"/>
          </a:xfrm>
          <a:prstGeom prst="ellipse">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0" name="TextBox 29">
            <a:extLst>
              <a:ext uri="{FF2B5EF4-FFF2-40B4-BE49-F238E27FC236}">
                <a16:creationId xmlns:a16="http://schemas.microsoft.com/office/drawing/2014/main" id="{81FCC068-9BDB-4F41-88E0-3C79AA431B66}"/>
              </a:ext>
            </a:extLst>
          </p:cNvPr>
          <p:cNvSpPr txBox="1"/>
          <p:nvPr/>
        </p:nvSpPr>
        <p:spPr>
          <a:xfrm>
            <a:off x="8623300" y="4521200"/>
            <a:ext cx="2997200" cy="307777"/>
          </a:xfrm>
          <a:prstGeom prst="rect">
            <a:avLst/>
          </a:prstGeom>
          <a:noFill/>
        </p:spPr>
        <p:txBody>
          <a:bodyPr vertOverflow="overflow" vert="horz" wrap="square" rtlCol="0" anchor="t">
            <a:spAutoFit/>
          </a:bodyPr>
          <a:lstStyle/>
          <a:p>
            <a:pPr algn="l"/>
            <a:r>
              <a:rPr lang="en-US" b="1">
                <a:solidFill>
                  <a:srgbClr val="404040"/>
                </a:solidFill>
                <a:latin typeface="Helvetica Neue"/>
                <a:ea typeface="Helvetica Neue"/>
                <a:cs typeface="Helvetica Neue"/>
              </a:rPr>
              <a:t>Long / variable runtime</a:t>
            </a:r>
          </a:p>
        </p:txBody>
      </p:sp>
      <p:sp>
        <p:nvSpPr>
          <p:cNvPr id="31" name="Oval 30">
            <a:extLst>
              <a:ext uri="{FF2B5EF4-FFF2-40B4-BE49-F238E27FC236}">
                <a16:creationId xmlns:a16="http://schemas.microsoft.com/office/drawing/2014/main" id="{FB8985EE-5BA8-4C42-9ED2-65BF6B137366}"/>
              </a:ext>
            </a:extLst>
          </p:cNvPr>
          <p:cNvSpPr/>
          <p:nvPr/>
        </p:nvSpPr>
        <p:spPr>
          <a:xfrm>
            <a:off x="8394700" y="5257800"/>
            <a:ext cx="127000" cy="127000"/>
          </a:xfrm>
          <a:prstGeom prst="ellipse">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2" name="TextBox 31">
            <a:extLst>
              <a:ext uri="{FF2B5EF4-FFF2-40B4-BE49-F238E27FC236}">
                <a16:creationId xmlns:a16="http://schemas.microsoft.com/office/drawing/2014/main" id="{DF774A56-3EC4-2E44-9885-CDE7DB717375}"/>
              </a:ext>
            </a:extLst>
          </p:cNvPr>
          <p:cNvSpPr txBox="1"/>
          <p:nvPr/>
        </p:nvSpPr>
        <p:spPr>
          <a:xfrm>
            <a:off x="8623300" y="5207000"/>
            <a:ext cx="2997200" cy="307777"/>
          </a:xfrm>
          <a:prstGeom prst="rect">
            <a:avLst/>
          </a:prstGeom>
          <a:noFill/>
        </p:spPr>
        <p:txBody>
          <a:bodyPr vertOverflow="overflow" vert="horz" wrap="square" rtlCol="0" anchor="t">
            <a:spAutoFit/>
          </a:bodyPr>
          <a:lstStyle/>
          <a:p>
            <a:pPr algn="l"/>
            <a:r>
              <a:rPr lang="en-US" b="1">
                <a:solidFill>
                  <a:srgbClr val="404040"/>
                </a:solidFill>
                <a:latin typeface="Helvetica Neue"/>
                <a:ea typeface="Helvetica Neue"/>
                <a:cs typeface="Helvetica Neue"/>
              </a:rPr>
              <a:t>Outcome not guaranteed</a:t>
            </a:r>
          </a:p>
        </p:txBody>
      </p:sp>
      <p:sp>
        <p:nvSpPr>
          <p:cNvPr id="34" name="Slide Number Placeholder 33">
            <a:extLst>
              <a:ext uri="{FF2B5EF4-FFF2-40B4-BE49-F238E27FC236}">
                <a16:creationId xmlns:a16="http://schemas.microsoft.com/office/drawing/2014/main" id="{0FC68983-B927-19B5-1AAF-4BB6020BC8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Tree>
    <p:extLst>
      <p:ext uri="{BB962C8B-B14F-4D97-AF65-F5344CB8AC3E}">
        <p14:creationId xmlns:p14="http://schemas.microsoft.com/office/powerpoint/2010/main" val="3924052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New allies: the community shows up</a:t>
            </a:r>
          </a:p>
        </p:txBody>
      </p:sp>
      <p:pic>
        <p:nvPicPr>
          <p:cNvPr id="179" name="Google Shape;179;p25" title="IMG_5041.JPG"/>
          <p:cNvPicPr preferRelativeResize="0"/>
          <p:nvPr/>
        </p:nvPicPr>
        <p:blipFill>
          <a:blip r:embed="rId3">
            <a:alphaModFix/>
          </a:blip>
          <a:stretch>
            <a:fillRect/>
          </a:stretch>
        </p:blipFill>
        <p:spPr>
          <a:xfrm>
            <a:off x="5702717" y="1536625"/>
            <a:ext cx="6073585" cy="4555200"/>
          </a:xfrm>
          <a:prstGeom prst="rect">
            <a:avLst/>
          </a:prstGeom>
          <a:noFill/>
          <a:ln>
            <a:noFill/>
          </a:ln>
        </p:spPr>
      </p:pic>
      <p:sp>
        <p:nvSpPr>
          <p:cNvPr id="2" name="StatNum">
            <a:extLst>
              <a:ext uri="{FF2B5EF4-FFF2-40B4-BE49-F238E27FC236}">
                <a16:creationId xmlns:a16="http://schemas.microsoft.com/office/drawing/2014/main" id="{41B73591-EB67-8242-8CF6-62DB398471E1}"/>
              </a:ext>
            </a:extLst>
          </p:cNvPr>
          <p:cNvSpPr txBox="1"/>
          <p:nvPr/>
        </p:nvSpPr>
        <p:spPr>
          <a:xfrm>
            <a:off x="419100" y="1905000"/>
            <a:ext cx="5041900" cy="1524000"/>
          </a:xfrm>
          <a:prstGeom prst="rect">
            <a:avLst/>
          </a:prstGeom>
          <a:noFill/>
        </p:spPr>
        <p:txBody>
          <a:bodyPr vertOverflow="overflow" vert="horz" wrap="none" rtlCol="0" anchor="t">
            <a:spAutoFit/>
          </a:bodyPr>
          <a:lstStyle/>
          <a:p>
            <a:pPr algn="l"/>
            <a:r>
              <a:rPr lang="en-US" sz="9600" b="1">
                <a:solidFill>
                  <a:srgbClr val="4472C4"/>
                </a:solidFill>
              </a:rPr>
              <a:t>75+</a:t>
            </a:r>
          </a:p>
        </p:txBody>
      </p:sp>
      <p:sp>
        <p:nvSpPr>
          <p:cNvPr id="3" name="StatSub">
            <a:extLst>
              <a:ext uri="{FF2B5EF4-FFF2-40B4-BE49-F238E27FC236}">
                <a16:creationId xmlns:a16="http://schemas.microsoft.com/office/drawing/2014/main" id="{0D50D662-A148-F24B-89FE-B071277631D8}"/>
              </a:ext>
            </a:extLst>
          </p:cNvPr>
          <p:cNvSpPr txBox="1"/>
          <p:nvPr/>
        </p:nvSpPr>
        <p:spPr>
          <a:xfrm>
            <a:off x="419100" y="3556000"/>
            <a:ext cx="5041900" cy="1015663"/>
          </a:xfrm>
          <a:prstGeom prst="rect">
            <a:avLst/>
          </a:prstGeom>
          <a:noFill/>
        </p:spPr>
        <p:txBody>
          <a:bodyPr vertOverflow="overflow" vert="horz" wrap="square" rtlCol="0" anchor="t">
            <a:spAutoFit/>
          </a:bodyPr>
          <a:lstStyle/>
          <a:p>
            <a:pPr algn="l"/>
            <a:r>
              <a:rPr lang="en-US" sz="2000" dirty="0">
                <a:solidFill>
                  <a:srgbClr val="1A1A1A"/>
                </a:solidFill>
                <a:latin typeface="Helvetica Neue"/>
                <a:ea typeface="Helvetica Neue"/>
                <a:cs typeface="Helvetica Neue"/>
              </a:rPr>
              <a:t>attendees at the one of the largest CHTC training to date — with people standing along the walls and sitting on the floor.</a:t>
            </a:r>
          </a:p>
        </p:txBody>
      </p:sp>
      <p:sp>
        <p:nvSpPr>
          <p:cNvPr id="4" name="StatRev">
            <a:extLst>
              <a:ext uri="{FF2B5EF4-FFF2-40B4-BE49-F238E27FC236}">
                <a16:creationId xmlns:a16="http://schemas.microsoft.com/office/drawing/2014/main" id="{DFCB1509-7A18-C440-8FD6-2270F2B3677B}"/>
              </a:ext>
            </a:extLst>
          </p:cNvPr>
          <p:cNvSpPr txBox="1"/>
          <p:nvPr/>
        </p:nvSpPr>
        <p:spPr>
          <a:xfrm>
            <a:off x="419100" y="5207000"/>
            <a:ext cx="5041900" cy="762000"/>
          </a:xfrm>
          <a:prstGeom prst="rect">
            <a:avLst/>
          </a:prstGeom>
          <a:noFill/>
        </p:spPr>
        <p:txBody>
          <a:bodyPr vertOverflow="overflow" vert="horz" wrap="square" rtlCol="0" anchor="t">
            <a:spAutoFit/>
          </a:bodyPr>
          <a:lstStyle/>
          <a:p>
            <a:pPr algn="l"/>
            <a:r>
              <a:rPr lang="en-US" sz="1500" i="1">
                <a:solidFill>
                  <a:srgbClr val="5A6472"/>
                </a:solidFill>
                <a:latin typeface="Helvetica Neue"/>
                <a:ea typeface="Helvetica Neue"/>
                <a:cs typeface="Helvetica Neue"/>
              </a:rPr>
              <a:t>Demand for these workflows was real — and bigger than we expected.</a:t>
            </a:r>
          </a:p>
        </p:txBody>
      </p:sp>
      <p:sp>
        <p:nvSpPr>
          <p:cNvPr id="6" name="Slide Number Placeholder 5">
            <a:extLst>
              <a:ext uri="{FF2B5EF4-FFF2-40B4-BE49-F238E27FC236}">
                <a16:creationId xmlns:a16="http://schemas.microsoft.com/office/drawing/2014/main" id="{69271E1C-8155-6B17-0995-5E56BB3767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Tree>
    <p:extLst>
      <p:ext uri="{BB962C8B-B14F-4D97-AF65-F5344CB8AC3E}">
        <p14:creationId xmlns:p14="http://schemas.microsoft.com/office/powerpoint/2010/main" val="2700029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The community changes the question</a:t>
            </a:r>
          </a:p>
        </p:txBody>
      </p:sp>
      <p:sp>
        <p:nvSpPr>
          <p:cNvPr id="2" name="LeadLine">
            <a:extLst>
              <a:ext uri="{FF2B5EF4-FFF2-40B4-BE49-F238E27FC236}">
                <a16:creationId xmlns:a16="http://schemas.microsoft.com/office/drawing/2014/main" id="{960F9FFE-EC46-554A-B4C0-2E3FD19105B8}"/>
              </a:ext>
            </a:extLst>
          </p:cNvPr>
          <p:cNvSpPr txBox="1"/>
          <p:nvPr/>
        </p:nvSpPr>
        <p:spPr>
          <a:xfrm>
            <a:off x="419100" y="1524000"/>
            <a:ext cx="11366500" cy="431800"/>
          </a:xfrm>
          <a:prstGeom prst="rect">
            <a:avLst/>
          </a:prstGeom>
          <a:noFill/>
        </p:spPr>
        <p:txBody>
          <a:bodyPr vertOverflow="overflow" vert="horz" wrap="square" rtlCol="0" anchor="t">
            <a:spAutoFit/>
          </a:bodyPr>
          <a:lstStyle/>
          <a:p>
            <a:pPr algn="l"/>
            <a:r>
              <a:rPr lang="en-US" sz="2200">
                <a:solidFill>
                  <a:srgbClr val="1A1A1A"/>
                </a:solidFill>
                <a:latin typeface="Helvetica Neue"/>
                <a:ea typeface="Helvetica Neue"/>
                <a:cs typeface="Helvetica Neue"/>
              </a:rPr>
              <a:t>Users didn't want one-off predictions. They wanted to ask bigger questions.</a:t>
            </a:r>
          </a:p>
        </p:txBody>
      </p:sp>
      <p:sp>
        <p:nvSpPr>
          <p:cNvPr id="3" name="QuoteBox">
            <a:extLst>
              <a:ext uri="{FF2B5EF4-FFF2-40B4-BE49-F238E27FC236}">
                <a16:creationId xmlns:a16="http://schemas.microsoft.com/office/drawing/2014/main" id="{9198D7E1-139E-D24F-96F0-8660F5CD2DAC}"/>
              </a:ext>
            </a:extLst>
          </p:cNvPr>
          <p:cNvSpPr/>
          <p:nvPr/>
        </p:nvSpPr>
        <p:spPr>
          <a:xfrm>
            <a:off x="419100" y="2349500"/>
            <a:ext cx="5207000" cy="2921000"/>
          </a:xfrm>
          <a:prstGeom prst="wedgeRoundRectCallou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2800" b="1">
                <a:solidFill>
                  <a:srgbClr val="FFFFFF"/>
                </a:solidFill>
                <a:latin typeface="Helvetica Neue"/>
                <a:ea typeface="Helvetica Neue"/>
                <a:cs typeface="Helvetica Neue"/>
              </a:rPr>
              <a:t>“Can we screen many molecule–molecule interactions?”</a:t>
            </a:r>
          </a:p>
        </p:txBody>
      </p:sp>
      <p:sp>
        <p:nvSpPr>
          <p:cNvPr id="4" name="Rounded Rectangle 3">
            <a:extLst>
              <a:ext uri="{FF2B5EF4-FFF2-40B4-BE49-F238E27FC236}">
                <a16:creationId xmlns:a16="http://schemas.microsoft.com/office/drawing/2014/main" id="{60A147A0-CCFC-8E46-8A41-7BDD34C2DB5A}"/>
              </a:ext>
            </a:extLst>
          </p:cNvPr>
          <p:cNvSpPr/>
          <p:nvPr/>
        </p:nvSpPr>
        <p:spPr>
          <a:xfrm>
            <a:off x="6032500" y="2349500"/>
            <a:ext cx="5753100" cy="889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Rectangle 5">
            <a:extLst>
              <a:ext uri="{FF2B5EF4-FFF2-40B4-BE49-F238E27FC236}">
                <a16:creationId xmlns:a16="http://schemas.microsoft.com/office/drawing/2014/main" id="{497729DC-64AE-3D4D-A3D2-032AD6D947B7}"/>
              </a:ext>
            </a:extLst>
          </p:cNvPr>
          <p:cNvSpPr/>
          <p:nvPr/>
        </p:nvSpPr>
        <p:spPr>
          <a:xfrm>
            <a:off x="6032500" y="2349500"/>
            <a:ext cx="88900" cy="8890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TextBox 6">
            <a:extLst>
              <a:ext uri="{FF2B5EF4-FFF2-40B4-BE49-F238E27FC236}">
                <a16:creationId xmlns:a16="http://schemas.microsoft.com/office/drawing/2014/main" id="{FD731C99-5CCA-0943-9E87-BD4A9886BA1F}"/>
              </a:ext>
            </a:extLst>
          </p:cNvPr>
          <p:cNvSpPr txBox="1"/>
          <p:nvPr/>
        </p:nvSpPr>
        <p:spPr>
          <a:xfrm>
            <a:off x="6311900" y="2501900"/>
            <a:ext cx="5245100" cy="304800"/>
          </a:xfrm>
          <a:prstGeom prst="rect">
            <a:avLst/>
          </a:prstGeom>
          <a:noFill/>
        </p:spPr>
        <p:txBody>
          <a:bodyPr vertOverflow="overflow" vert="horz" wrap="square" rtlCol="0" anchor="t">
            <a:spAutoFit/>
          </a:bodyPr>
          <a:lstStyle/>
          <a:p>
            <a:pPr algn="l"/>
            <a:r>
              <a:rPr lang="en-US" sz="1800" b="1">
                <a:solidFill>
                  <a:srgbClr val="1A1A1A"/>
                </a:solidFill>
                <a:latin typeface="Helvetica Neue"/>
                <a:ea typeface="Helvetica Neue"/>
                <a:cs typeface="Helvetica Neue"/>
              </a:rPr>
              <a:t>High-throughput screens</a:t>
            </a:r>
          </a:p>
        </p:txBody>
      </p:sp>
      <p:sp>
        <p:nvSpPr>
          <p:cNvPr id="8" name="TextBox 7">
            <a:extLst>
              <a:ext uri="{FF2B5EF4-FFF2-40B4-BE49-F238E27FC236}">
                <a16:creationId xmlns:a16="http://schemas.microsoft.com/office/drawing/2014/main" id="{EAB2D944-7F35-6A4C-B853-E2DDD1739F6E}"/>
              </a:ext>
            </a:extLst>
          </p:cNvPr>
          <p:cNvSpPr txBox="1"/>
          <p:nvPr/>
        </p:nvSpPr>
        <p:spPr>
          <a:xfrm>
            <a:off x="6311900" y="2832100"/>
            <a:ext cx="5245100" cy="304800"/>
          </a:xfrm>
          <a:prstGeom prst="rect">
            <a:avLst/>
          </a:prstGeom>
          <a:noFill/>
        </p:spPr>
        <p:txBody>
          <a:bodyPr vertOverflow="overflow" vert="horz" wrap="square" rtlCol="0" anchor="t">
            <a:spAutoFit/>
          </a:bodyPr>
          <a:lstStyle/>
          <a:p>
            <a:pPr algn="l"/>
            <a:r>
              <a:rPr lang="en-US">
                <a:solidFill>
                  <a:srgbClr val="5A6472"/>
                </a:solidFill>
                <a:latin typeface="Helvetica Neue"/>
                <a:ea typeface="Helvetica Neue"/>
                <a:cs typeface="Helvetica Neue"/>
              </a:rPr>
              <a:t>Hundreds to thousands of predictions, not one</a:t>
            </a:r>
          </a:p>
        </p:txBody>
      </p:sp>
      <p:sp>
        <p:nvSpPr>
          <p:cNvPr id="9" name="Rounded Rectangle 8">
            <a:extLst>
              <a:ext uri="{FF2B5EF4-FFF2-40B4-BE49-F238E27FC236}">
                <a16:creationId xmlns:a16="http://schemas.microsoft.com/office/drawing/2014/main" id="{F61EC5B8-8A2C-384E-BFE9-DD53C0B8CDDD}"/>
              </a:ext>
            </a:extLst>
          </p:cNvPr>
          <p:cNvSpPr/>
          <p:nvPr/>
        </p:nvSpPr>
        <p:spPr>
          <a:xfrm>
            <a:off x="6032500" y="3416300"/>
            <a:ext cx="5753100" cy="889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Rectangle 9">
            <a:extLst>
              <a:ext uri="{FF2B5EF4-FFF2-40B4-BE49-F238E27FC236}">
                <a16:creationId xmlns:a16="http://schemas.microsoft.com/office/drawing/2014/main" id="{223FE43C-EE7C-EF4F-BB46-5F0BA870314F}"/>
              </a:ext>
            </a:extLst>
          </p:cNvPr>
          <p:cNvSpPr/>
          <p:nvPr/>
        </p:nvSpPr>
        <p:spPr>
          <a:xfrm>
            <a:off x="6032500" y="3416300"/>
            <a:ext cx="88900" cy="8890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TextBox 10">
            <a:extLst>
              <a:ext uri="{FF2B5EF4-FFF2-40B4-BE49-F238E27FC236}">
                <a16:creationId xmlns:a16="http://schemas.microsoft.com/office/drawing/2014/main" id="{4CD26A84-D80B-234C-963B-4F841ACB19EA}"/>
              </a:ext>
            </a:extLst>
          </p:cNvPr>
          <p:cNvSpPr txBox="1"/>
          <p:nvPr/>
        </p:nvSpPr>
        <p:spPr>
          <a:xfrm>
            <a:off x="6311900" y="3568700"/>
            <a:ext cx="5245100" cy="304800"/>
          </a:xfrm>
          <a:prstGeom prst="rect">
            <a:avLst/>
          </a:prstGeom>
          <a:noFill/>
        </p:spPr>
        <p:txBody>
          <a:bodyPr vertOverflow="overflow" vert="horz" wrap="square" rtlCol="0" anchor="t">
            <a:spAutoFit/>
          </a:bodyPr>
          <a:lstStyle/>
          <a:p>
            <a:pPr algn="l"/>
            <a:r>
              <a:rPr lang="en-US" sz="1800" b="1">
                <a:solidFill>
                  <a:srgbClr val="1A1A1A"/>
                </a:solidFill>
                <a:latin typeface="Helvetica Neue"/>
                <a:ea typeface="Helvetica Neue"/>
                <a:cs typeface="Helvetica Neue"/>
              </a:rPr>
              <a:t>Molecule–molecule interaction studies</a:t>
            </a:r>
          </a:p>
        </p:txBody>
      </p:sp>
      <p:sp>
        <p:nvSpPr>
          <p:cNvPr id="12" name="TextBox 11">
            <a:extLst>
              <a:ext uri="{FF2B5EF4-FFF2-40B4-BE49-F238E27FC236}">
                <a16:creationId xmlns:a16="http://schemas.microsoft.com/office/drawing/2014/main" id="{15C09748-3E80-5C41-8D34-B05D4C2552A6}"/>
              </a:ext>
            </a:extLst>
          </p:cNvPr>
          <p:cNvSpPr txBox="1"/>
          <p:nvPr/>
        </p:nvSpPr>
        <p:spPr>
          <a:xfrm>
            <a:off x="6311900" y="3898900"/>
            <a:ext cx="5245100" cy="304800"/>
          </a:xfrm>
          <a:prstGeom prst="rect">
            <a:avLst/>
          </a:prstGeom>
          <a:noFill/>
        </p:spPr>
        <p:txBody>
          <a:bodyPr vertOverflow="overflow" vert="horz" wrap="square" rtlCol="0" anchor="t">
            <a:spAutoFit/>
          </a:bodyPr>
          <a:lstStyle/>
          <a:p>
            <a:pPr algn="l"/>
            <a:r>
              <a:rPr lang="en-US" dirty="0">
                <a:solidFill>
                  <a:srgbClr val="5A6472"/>
                </a:solidFill>
                <a:latin typeface="Helvetica Neue"/>
                <a:ea typeface="Helvetica Neue"/>
                <a:cs typeface="Helvetica Neue"/>
              </a:rPr>
              <a:t>Systematic exploration of binding and complexes</a:t>
            </a:r>
          </a:p>
        </p:txBody>
      </p:sp>
      <p:sp>
        <p:nvSpPr>
          <p:cNvPr id="13" name="Rounded Rectangle 12">
            <a:extLst>
              <a:ext uri="{FF2B5EF4-FFF2-40B4-BE49-F238E27FC236}">
                <a16:creationId xmlns:a16="http://schemas.microsoft.com/office/drawing/2014/main" id="{B2570172-66B2-9B40-83F1-C604939F1927}"/>
              </a:ext>
            </a:extLst>
          </p:cNvPr>
          <p:cNvSpPr/>
          <p:nvPr/>
        </p:nvSpPr>
        <p:spPr>
          <a:xfrm>
            <a:off x="6032500" y="4483100"/>
            <a:ext cx="5753100" cy="889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Rectangle 13">
            <a:extLst>
              <a:ext uri="{FF2B5EF4-FFF2-40B4-BE49-F238E27FC236}">
                <a16:creationId xmlns:a16="http://schemas.microsoft.com/office/drawing/2014/main" id="{E7C65D17-6B24-6744-BEC0-8A090982352B}"/>
              </a:ext>
            </a:extLst>
          </p:cNvPr>
          <p:cNvSpPr/>
          <p:nvPr/>
        </p:nvSpPr>
        <p:spPr>
          <a:xfrm>
            <a:off x="6032500" y="4483100"/>
            <a:ext cx="88900" cy="889000"/>
          </a:xfrm>
          <a:prstGeom prst="rect">
            <a:avLst/>
          </a:prstGeom>
          <a:solidFill>
            <a:srgbClr val="5B9BD5"/>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5" name="TextBox 14">
            <a:extLst>
              <a:ext uri="{FF2B5EF4-FFF2-40B4-BE49-F238E27FC236}">
                <a16:creationId xmlns:a16="http://schemas.microsoft.com/office/drawing/2014/main" id="{75C7D702-A93B-B044-B620-20E4D39DDB27}"/>
              </a:ext>
            </a:extLst>
          </p:cNvPr>
          <p:cNvSpPr txBox="1"/>
          <p:nvPr/>
        </p:nvSpPr>
        <p:spPr>
          <a:xfrm>
            <a:off x="6311900" y="4635500"/>
            <a:ext cx="5245100" cy="304800"/>
          </a:xfrm>
          <a:prstGeom prst="rect">
            <a:avLst/>
          </a:prstGeom>
          <a:noFill/>
        </p:spPr>
        <p:txBody>
          <a:bodyPr vertOverflow="overflow" vert="horz" wrap="square" rtlCol="0" anchor="t">
            <a:spAutoFit/>
          </a:bodyPr>
          <a:lstStyle/>
          <a:p>
            <a:pPr algn="l"/>
            <a:r>
              <a:rPr lang="en-US" sz="1800" b="1" dirty="0">
                <a:solidFill>
                  <a:srgbClr val="1A1A1A"/>
                </a:solidFill>
                <a:latin typeface="Helvetica Neue"/>
                <a:ea typeface="Helvetica Neue"/>
                <a:cs typeface="Helvetica Neue"/>
              </a:rPr>
              <a:t>Reusable workflows</a:t>
            </a:r>
          </a:p>
        </p:txBody>
      </p:sp>
      <p:sp>
        <p:nvSpPr>
          <p:cNvPr id="16" name="TextBox 15">
            <a:extLst>
              <a:ext uri="{FF2B5EF4-FFF2-40B4-BE49-F238E27FC236}">
                <a16:creationId xmlns:a16="http://schemas.microsoft.com/office/drawing/2014/main" id="{6469B950-75FC-CB49-AE9F-CA889B3AA38B}"/>
              </a:ext>
            </a:extLst>
          </p:cNvPr>
          <p:cNvSpPr txBox="1"/>
          <p:nvPr/>
        </p:nvSpPr>
        <p:spPr>
          <a:xfrm>
            <a:off x="6311900" y="4965700"/>
            <a:ext cx="5245100" cy="304800"/>
          </a:xfrm>
          <a:prstGeom prst="rect">
            <a:avLst/>
          </a:prstGeom>
          <a:noFill/>
        </p:spPr>
        <p:txBody>
          <a:bodyPr vertOverflow="overflow" vert="horz" wrap="square" rtlCol="0" anchor="t">
            <a:spAutoFit/>
          </a:bodyPr>
          <a:lstStyle/>
          <a:p>
            <a:pPr algn="l"/>
            <a:r>
              <a:rPr lang="en-US" dirty="0">
                <a:solidFill>
                  <a:srgbClr val="5A6472"/>
                </a:solidFill>
                <a:latin typeface="Helvetica Neue"/>
                <a:ea typeface="Helvetica Neue"/>
                <a:cs typeface="Helvetica Neue"/>
              </a:rPr>
              <a:t>Pipelines they can run again and share</a:t>
            </a:r>
          </a:p>
        </p:txBody>
      </p:sp>
      <p:sp>
        <p:nvSpPr>
          <p:cNvPr id="17" name="Takeaway">
            <a:extLst>
              <a:ext uri="{FF2B5EF4-FFF2-40B4-BE49-F238E27FC236}">
                <a16:creationId xmlns:a16="http://schemas.microsoft.com/office/drawing/2014/main" id="{95D48617-E8C6-BA46-B5DB-89CA1FB37759}"/>
              </a:ext>
            </a:extLst>
          </p:cNvPr>
          <p:cNvSpPr txBox="1"/>
          <p:nvPr/>
        </p:nvSpPr>
        <p:spPr>
          <a:xfrm>
            <a:off x="419100" y="5588000"/>
            <a:ext cx="11366500" cy="338554"/>
          </a:xfrm>
          <a:prstGeom prst="rect">
            <a:avLst/>
          </a:prstGeom>
          <a:noFill/>
        </p:spPr>
        <p:txBody>
          <a:bodyPr vertOverflow="overflow" vert="horz" wrap="square" rtlCol="0" anchor="t">
            <a:spAutoFit/>
          </a:bodyPr>
          <a:lstStyle/>
          <a:p>
            <a:pPr algn="l"/>
            <a:r>
              <a:rPr lang="en-US" sz="1600" i="1" dirty="0">
                <a:solidFill>
                  <a:srgbClr val="5A6472"/>
                </a:solidFill>
                <a:latin typeface="Helvetica Neue"/>
                <a:ea typeface="Helvetica Neue"/>
                <a:cs typeface="Helvetica Neue"/>
              </a:rPr>
              <a:t>The question shifted from “can it run?” to “how can we do this at scale?” — and that reshaped the facilitation model.</a:t>
            </a:r>
          </a:p>
        </p:txBody>
      </p:sp>
      <p:sp>
        <p:nvSpPr>
          <p:cNvPr id="18" name="Slide Number Placeholder 17">
            <a:extLst>
              <a:ext uri="{FF2B5EF4-FFF2-40B4-BE49-F238E27FC236}">
                <a16:creationId xmlns:a16="http://schemas.microsoft.com/office/drawing/2014/main" id="{120E0254-7EBC-2040-B46B-684BE4DF92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2301504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2D60BE55-4BA9-860D-94BF-65509BC4B654}"/>
            </a:ext>
          </a:extLst>
        </p:cNvPr>
        <p:cNvGrpSpPr/>
        <p:nvPr/>
      </p:nvGrpSpPr>
      <p:grpSpPr>
        <a:xfrm>
          <a:off x="0" y="0"/>
          <a:ext cx="0" cy="0"/>
          <a:chOff x="0" y="0"/>
          <a:chExt cx="0" cy="0"/>
        </a:xfrm>
      </p:grpSpPr>
      <p:sp>
        <p:nvSpPr>
          <p:cNvPr id="140" name="Google Shape;140;p20">
            <a:extLst>
              <a:ext uri="{FF2B5EF4-FFF2-40B4-BE49-F238E27FC236}">
                <a16:creationId xmlns:a16="http://schemas.microsoft.com/office/drawing/2014/main" id="{4B82BEB3-5D47-2776-A690-E7983272E499}"/>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The adventure continues: high throughput protein-protein interaction screenings</a:t>
            </a:r>
          </a:p>
        </p:txBody>
      </p:sp>
      <p:pic>
        <p:nvPicPr>
          <p:cNvPr id="142" name="Google Shape;142;p20">
            <a:extLst>
              <a:ext uri="{FF2B5EF4-FFF2-40B4-BE49-F238E27FC236}">
                <a16:creationId xmlns:a16="http://schemas.microsoft.com/office/drawing/2014/main" id="{29DDBAB9-5F11-B73C-DECB-86CC3AF76480}"/>
              </a:ext>
            </a:extLst>
          </p:cNvPr>
          <p:cNvPicPr preferRelativeResize="0"/>
          <p:nvPr/>
        </p:nvPicPr>
        <p:blipFill rotWithShape="1">
          <a:blip r:embed="rId3">
            <a:alphaModFix/>
          </a:blip>
          <a:srcRect t="-150" b="11832"/>
          <a:stretch>
            <a:fillRect/>
          </a:stretch>
        </p:blipFill>
        <p:spPr>
          <a:xfrm>
            <a:off x="8629320" y="1617784"/>
            <a:ext cx="1693826" cy="2137070"/>
          </a:xfrm>
          <a:prstGeom prst="rect">
            <a:avLst/>
          </a:prstGeom>
          <a:noFill/>
          <a:ln>
            <a:noFill/>
          </a:ln>
        </p:spPr>
      </p:pic>
      <p:sp>
        <p:nvSpPr>
          <p:cNvPr id="143" name="Google Shape;143;p20">
            <a:extLst>
              <a:ext uri="{FF2B5EF4-FFF2-40B4-BE49-F238E27FC236}">
                <a16:creationId xmlns:a16="http://schemas.microsoft.com/office/drawing/2014/main" id="{D2D04B85-71C9-B3E4-9851-701D07DABAC5}"/>
              </a:ext>
            </a:extLst>
          </p:cNvPr>
          <p:cNvSpPr/>
          <p:nvPr/>
        </p:nvSpPr>
        <p:spPr>
          <a:xfrm>
            <a:off x="1248950" y="1652875"/>
            <a:ext cx="5410800" cy="4227600"/>
          </a:xfrm>
          <a:prstGeom prst="wedgeEllipseCallout">
            <a:avLst>
              <a:gd name="adj1" fmla="val 84146"/>
              <a:gd name="adj2" fmla="val -21703"/>
            </a:avLst>
          </a:prstGeom>
          <a:solidFill>
            <a:srgbClr val="FFFFFF"/>
          </a:solidFill>
          <a:ln w="29600" cap="flat" cmpd="sng">
            <a:solidFill>
              <a:srgbClr val="202729"/>
            </a:solidFill>
            <a:prstDash val="solid"/>
            <a:round/>
            <a:headEnd type="none" w="sm" len="sm"/>
            <a:tailEnd type="none" w="sm" len="sm"/>
          </a:ln>
        </p:spPr>
        <p:txBody>
          <a:bodyPr spcFirstLastPara="1" wrap="square" lIns="106525" tIns="106525" rIns="106525" bIns="106525" anchor="ctr" anchorCtr="0">
            <a:noAutofit/>
          </a:bodyPr>
          <a:lstStyle/>
          <a:p>
            <a:pPr marL="0" marR="0" lvl="0" indent="0" algn="ctr" rtl="0">
              <a:lnSpc>
                <a:spcPct val="95000"/>
              </a:lnSpc>
              <a:spcBef>
                <a:spcPts val="0"/>
              </a:spcBef>
              <a:spcAft>
                <a:spcPts val="0"/>
              </a:spcAft>
              <a:buClr>
                <a:srgbClr val="202729"/>
              </a:buClr>
              <a:buSzPts val="2447"/>
              <a:buFont typeface="Arial"/>
              <a:buNone/>
            </a:pPr>
            <a:r>
              <a:rPr lang="en-US" sz="2425" dirty="0">
                <a:solidFill>
                  <a:srgbClr val="202729"/>
                </a:solidFill>
              </a:rPr>
              <a:t>We want to run </a:t>
            </a:r>
            <a:r>
              <a:rPr lang="en-US" sz="2425" b="1" dirty="0">
                <a:solidFill>
                  <a:srgbClr val="202729"/>
                </a:solidFill>
              </a:rPr>
              <a:t>180K pairwise protein-protein interaction </a:t>
            </a:r>
            <a:r>
              <a:rPr lang="en-US" sz="2425" dirty="0">
                <a:solidFill>
                  <a:srgbClr val="202729"/>
                </a:solidFill>
              </a:rPr>
              <a:t>screenings using AlphaFold3. </a:t>
            </a:r>
            <a:endParaRPr sz="2431" dirty="0"/>
          </a:p>
        </p:txBody>
      </p:sp>
      <p:pic>
        <p:nvPicPr>
          <p:cNvPr id="144" name="Google Shape;144;p20">
            <a:extLst>
              <a:ext uri="{FF2B5EF4-FFF2-40B4-BE49-F238E27FC236}">
                <a16:creationId xmlns:a16="http://schemas.microsoft.com/office/drawing/2014/main" id="{59C0F7AF-A877-4DFD-3798-5120C4D45C0B}"/>
              </a:ext>
            </a:extLst>
          </p:cNvPr>
          <p:cNvPicPr preferRelativeResize="0"/>
          <p:nvPr/>
        </p:nvPicPr>
        <p:blipFill rotWithShape="1">
          <a:blip r:embed="rId4">
            <a:alphaModFix/>
          </a:blip>
          <a:srcRect l="13170" r="13170"/>
          <a:stretch/>
        </p:blipFill>
        <p:spPr>
          <a:xfrm>
            <a:off x="8629320" y="3956457"/>
            <a:ext cx="1693830" cy="2299531"/>
          </a:xfrm>
          <a:prstGeom prst="rect">
            <a:avLst/>
          </a:prstGeom>
          <a:noFill/>
          <a:ln>
            <a:noFill/>
          </a:ln>
        </p:spPr>
      </p:pic>
      <p:sp>
        <p:nvSpPr>
          <p:cNvPr id="2" name="Slide Number Placeholder 1">
            <a:extLst>
              <a:ext uri="{FF2B5EF4-FFF2-40B4-BE49-F238E27FC236}">
                <a16:creationId xmlns:a16="http://schemas.microsoft.com/office/drawing/2014/main" id="{65D3E502-6D56-9975-B8C3-D661F26CBB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
        <p:nvSpPr>
          <p:cNvPr id="3" name="TextBox 2">
            <a:extLst>
              <a:ext uri="{FF2B5EF4-FFF2-40B4-BE49-F238E27FC236}">
                <a16:creationId xmlns:a16="http://schemas.microsoft.com/office/drawing/2014/main" id="{A445B18E-A04C-FE43-58A7-0ECC5D59AD6D}"/>
              </a:ext>
            </a:extLst>
          </p:cNvPr>
          <p:cNvSpPr txBox="1"/>
          <p:nvPr/>
        </p:nvSpPr>
        <p:spPr>
          <a:xfrm rot="5400000">
            <a:off x="9324315" y="2557301"/>
            <a:ext cx="2305439" cy="307777"/>
          </a:xfrm>
          <a:prstGeom prst="rect">
            <a:avLst/>
          </a:prstGeom>
          <a:noFill/>
        </p:spPr>
        <p:txBody>
          <a:bodyPr wrap="none" rtlCol="0">
            <a:spAutoFit/>
          </a:bodyPr>
          <a:lstStyle/>
          <a:p>
            <a:r>
              <a:rPr lang="en-US" dirty="0"/>
              <a:t>Kavi Mehta – UW Madison</a:t>
            </a:r>
          </a:p>
        </p:txBody>
      </p:sp>
    </p:spTree>
    <p:extLst>
      <p:ext uri="{BB962C8B-B14F-4D97-AF65-F5344CB8AC3E}">
        <p14:creationId xmlns:p14="http://schemas.microsoft.com/office/powerpoint/2010/main" val="1872602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D0E32ABA-C76D-07DA-FAD7-BA07AE1125AC}"/>
            </a:ext>
          </a:extLst>
        </p:cNvPr>
        <p:cNvGrpSpPr/>
        <p:nvPr/>
      </p:nvGrpSpPr>
      <p:grpSpPr>
        <a:xfrm>
          <a:off x="0" y="0"/>
          <a:ext cx="0" cy="0"/>
          <a:chOff x="0" y="0"/>
          <a:chExt cx="0" cy="0"/>
        </a:xfrm>
      </p:grpSpPr>
      <p:sp>
        <p:nvSpPr>
          <p:cNvPr id="140" name="Google Shape;140;p20">
            <a:extLst>
              <a:ext uri="{FF2B5EF4-FFF2-40B4-BE49-F238E27FC236}">
                <a16:creationId xmlns:a16="http://schemas.microsoft.com/office/drawing/2014/main" id="{0B377457-ECA1-686D-1270-158E4D9F6A50}"/>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The adventure continues: high throughput protein-protein interaction screenings</a:t>
            </a:r>
          </a:p>
        </p:txBody>
      </p:sp>
      <p:pic>
        <p:nvPicPr>
          <p:cNvPr id="142" name="Google Shape;142;p20">
            <a:extLst>
              <a:ext uri="{FF2B5EF4-FFF2-40B4-BE49-F238E27FC236}">
                <a16:creationId xmlns:a16="http://schemas.microsoft.com/office/drawing/2014/main" id="{066902E7-A886-D9AC-A6D0-962B1543F36A}"/>
              </a:ext>
            </a:extLst>
          </p:cNvPr>
          <p:cNvPicPr preferRelativeResize="0"/>
          <p:nvPr/>
        </p:nvPicPr>
        <p:blipFill rotWithShape="1">
          <a:blip r:embed="rId3">
            <a:alphaModFix/>
          </a:blip>
          <a:srcRect t="-150" b="11832"/>
          <a:stretch>
            <a:fillRect/>
          </a:stretch>
        </p:blipFill>
        <p:spPr>
          <a:xfrm>
            <a:off x="8629320" y="1617784"/>
            <a:ext cx="1693826" cy="2137070"/>
          </a:xfrm>
          <a:prstGeom prst="rect">
            <a:avLst/>
          </a:prstGeom>
          <a:noFill/>
          <a:ln>
            <a:noFill/>
          </a:ln>
        </p:spPr>
      </p:pic>
      <p:pic>
        <p:nvPicPr>
          <p:cNvPr id="144" name="Google Shape;144;p20">
            <a:extLst>
              <a:ext uri="{FF2B5EF4-FFF2-40B4-BE49-F238E27FC236}">
                <a16:creationId xmlns:a16="http://schemas.microsoft.com/office/drawing/2014/main" id="{B55F84F1-C893-EF95-90D5-0C370FF4A8A7}"/>
              </a:ext>
            </a:extLst>
          </p:cNvPr>
          <p:cNvPicPr preferRelativeResize="0"/>
          <p:nvPr/>
        </p:nvPicPr>
        <p:blipFill rotWithShape="1">
          <a:blip r:embed="rId4">
            <a:alphaModFix/>
          </a:blip>
          <a:srcRect l="13170" r="13170"/>
          <a:stretch/>
        </p:blipFill>
        <p:spPr>
          <a:xfrm>
            <a:off x="8629320" y="3956457"/>
            <a:ext cx="1693830" cy="2299531"/>
          </a:xfrm>
          <a:prstGeom prst="rect">
            <a:avLst/>
          </a:prstGeom>
          <a:noFill/>
          <a:ln>
            <a:noFill/>
          </a:ln>
        </p:spPr>
      </p:pic>
      <p:sp>
        <p:nvSpPr>
          <p:cNvPr id="2" name="Slide Number Placeholder 1">
            <a:extLst>
              <a:ext uri="{FF2B5EF4-FFF2-40B4-BE49-F238E27FC236}">
                <a16:creationId xmlns:a16="http://schemas.microsoft.com/office/drawing/2014/main" id="{130729FF-06AB-02F6-B326-0A13230A4A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
        <p:nvSpPr>
          <p:cNvPr id="3" name="Google Shape;143;p20">
            <a:extLst>
              <a:ext uri="{FF2B5EF4-FFF2-40B4-BE49-F238E27FC236}">
                <a16:creationId xmlns:a16="http://schemas.microsoft.com/office/drawing/2014/main" id="{778DC7AF-3133-6752-CB16-6013D5529C55}"/>
              </a:ext>
            </a:extLst>
          </p:cNvPr>
          <p:cNvSpPr/>
          <p:nvPr/>
        </p:nvSpPr>
        <p:spPr>
          <a:xfrm>
            <a:off x="1248950" y="1652875"/>
            <a:ext cx="5410800" cy="4227600"/>
          </a:xfrm>
          <a:prstGeom prst="wedgeEllipseCallout">
            <a:avLst>
              <a:gd name="adj1" fmla="val 83890"/>
              <a:gd name="adj2" fmla="val 23522"/>
            </a:avLst>
          </a:prstGeom>
          <a:solidFill>
            <a:srgbClr val="FFFFFF"/>
          </a:solidFill>
          <a:ln w="29600" cap="flat" cmpd="sng">
            <a:solidFill>
              <a:srgbClr val="202729"/>
            </a:solidFill>
            <a:prstDash val="solid"/>
            <a:round/>
            <a:headEnd type="none" w="sm" len="sm"/>
            <a:tailEnd type="none" w="sm" len="sm"/>
          </a:ln>
        </p:spPr>
        <p:txBody>
          <a:bodyPr spcFirstLastPara="1" wrap="square" lIns="106525" tIns="106525" rIns="106525" bIns="106525" anchor="ctr" anchorCtr="0">
            <a:noAutofit/>
          </a:bodyPr>
          <a:lstStyle/>
          <a:p>
            <a:pPr lvl="0" algn="ctr">
              <a:lnSpc>
                <a:spcPct val="95000"/>
              </a:lnSpc>
              <a:buClr>
                <a:srgbClr val="202729"/>
              </a:buClr>
              <a:buSzPts val="2447"/>
            </a:pPr>
            <a:r>
              <a:rPr lang="en-US" sz="2425" dirty="0">
                <a:solidFill>
                  <a:srgbClr val="202729"/>
                </a:solidFill>
              </a:rPr>
              <a:t>Now that’s some real high throughput AlphaFold! </a:t>
            </a:r>
            <a:br>
              <a:rPr lang="en-US" sz="2425" dirty="0">
                <a:solidFill>
                  <a:srgbClr val="202729"/>
                </a:solidFill>
              </a:rPr>
            </a:br>
            <a:r>
              <a:rPr lang="en-US" sz="2425" dirty="0">
                <a:solidFill>
                  <a:srgbClr val="202729"/>
                </a:solidFill>
              </a:rPr>
              <a:t>Let’s give it a try! </a:t>
            </a:r>
            <a:endParaRPr sz="2431" dirty="0"/>
          </a:p>
        </p:txBody>
      </p:sp>
      <p:sp>
        <p:nvSpPr>
          <p:cNvPr id="4" name="TextBox 3">
            <a:extLst>
              <a:ext uri="{FF2B5EF4-FFF2-40B4-BE49-F238E27FC236}">
                <a16:creationId xmlns:a16="http://schemas.microsoft.com/office/drawing/2014/main" id="{ACBDCAD7-F77E-2687-557C-00641DDD68C4}"/>
              </a:ext>
            </a:extLst>
          </p:cNvPr>
          <p:cNvSpPr txBox="1"/>
          <p:nvPr/>
        </p:nvSpPr>
        <p:spPr>
          <a:xfrm rot="5400000">
            <a:off x="9324315" y="2557301"/>
            <a:ext cx="2305439" cy="307777"/>
          </a:xfrm>
          <a:prstGeom prst="rect">
            <a:avLst/>
          </a:prstGeom>
          <a:noFill/>
        </p:spPr>
        <p:txBody>
          <a:bodyPr wrap="none" rtlCol="0">
            <a:spAutoFit/>
          </a:bodyPr>
          <a:lstStyle/>
          <a:p>
            <a:r>
              <a:rPr lang="en-US" dirty="0"/>
              <a:t>Kavi Mehta – UW Madison</a:t>
            </a:r>
          </a:p>
        </p:txBody>
      </p:sp>
    </p:spTree>
    <p:extLst>
      <p:ext uri="{BB962C8B-B14F-4D97-AF65-F5344CB8AC3E}">
        <p14:creationId xmlns:p14="http://schemas.microsoft.com/office/powerpoint/2010/main" val="441718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Translational computer science</a:t>
            </a:r>
          </a:p>
        </p:txBody>
      </p:sp>
      <p:sp>
        <p:nvSpPr>
          <p:cNvPr id="99" name="Google Shape;99;p15"/>
          <p:cNvSpPr txBox="1">
            <a:spLocks noGrp="1"/>
          </p:cNvSpPr>
          <p:nvPr>
            <p:ph type="body" idx="1"/>
          </p:nvPr>
        </p:nvSpPr>
        <p:spPr>
          <a:xfrm>
            <a:off x="415600" y="1857900"/>
            <a:ext cx="11360700" cy="4233900"/>
          </a:xfrm>
          <a:prstGeom prst="rect">
            <a:avLst/>
          </a:prstGeom>
        </p:spPr>
        <p:txBody>
          <a:bodyPr spcFirstLastPara="1" wrap="square" lIns="91425" tIns="45700" rIns="91425" bIns="45700" anchor="t" anchorCtr="0">
            <a:normAutofit/>
          </a:bodyPr>
          <a:lstStyle/>
          <a:p>
            <a:pPr marL="0" lvl="0" indent="0" algn="l" rtl="0">
              <a:buNone/>
            </a:pPr>
            <a:r>
              <a:rPr lang="en-US" sz="2200" dirty="0">
                <a:solidFill>
                  <a:schemeClr val="dk1"/>
                </a:solidFill>
                <a:latin typeface="Helvetica Neue"/>
              </a:rPr>
              <a:t>Turning researcher needs into usable infrastructure — then letting the community reshape it.</a:t>
            </a:r>
          </a:p>
        </p:txBody>
      </p:sp>
      <p:sp>
        <p:nvSpPr>
          <p:cNvPr id="2" name="Rounded Rectangle 1">
            <a:extLst>
              <a:ext uri="{FF2B5EF4-FFF2-40B4-BE49-F238E27FC236}">
                <a16:creationId xmlns:a16="http://schemas.microsoft.com/office/drawing/2014/main" id="{9E2F8D75-BC89-7B4E-8E77-BEC71884ABFE}"/>
              </a:ext>
            </a:extLst>
          </p:cNvPr>
          <p:cNvSpPr/>
          <p:nvPr/>
        </p:nvSpPr>
        <p:spPr>
          <a:xfrm>
            <a:off x="609600" y="3048000"/>
            <a:ext cx="2324100" cy="1397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a:solidFill>
                  <a:srgbClr val="FFFFFF"/>
                </a:solidFill>
                <a:latin typeface="Helvetica Neue"/>
                <a:ea typeface="Helvetica Neue"/>
                <a:cs typeface="Helvetica Neue"/>
              </a:rPr>
              <a:t>Community
need</a:t>
            </a:r>
          </a:p>
        </p:txBody>
      </p:sp>
      <p:sp>
        <p:nvSpPr>
          <p:cNvPr id="3" name="Rounded Rectangle 2">
            <a:extLst>
              <a:ext uri="{FF2B5EF4-FFF2-40B4-BE49-F238E27FC236}">
                <a16:creationId xmlns:a16="http://schemas.microsoft.com/office/drawing/2014/main" id="{B2F27EE7-C359-2348-A2A6-EAE27F7F699D}"/>
              </a:ext>
            </a:extLst>
          </p:cNvPr>
          <p:cNvSpPr/>
          <p:nvPr/>
        </p:nvSpPr>
        <p:spPr>
          <a:xfrm>
            <a:off x="3492500" y="3048000"/>
            <a:ext cx="2324100" cy="1397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a:solidFill>
                  <a:srgbClr val="1A1A1A"/>
                </a:solidFill>
                <a:latin typeface="Helvetica Neue"/>
                <a:ea typeface="Helvetica Neue"/>
                <a:cs typeface="Helvetica Neue"/>
              </a:rPr>
              <a:t>Facilitation
insight</a:t>
            </a:r>
          </a:p>
        </p:txBody>
      </p:sp>
      <p:sp>
        <p:nvSpPr>
          <p:cNvPr id="4" name="Rounded Rectangle 3">
            <a:extLst>
              <a:ext uri="{FF2B5EF4-FFF2-40B4-BE49-F238E27FC236}">
                <a16:creationId xmlns:a16="http://schemas.microsoft.com/office/drawing/2014/main" id="{AA31326E-BE13-0040-BD8A-21C29FA750B9}"/>
              </a:ext>
            </a:extLst>
          </p:cNvPr>
          <p:cNvSpPr/>
          <p:nvPr/>
        </p:nvSpPr>
        <p:spPr>
          <a:xfrm>
            <a:off x="6375400" y="3048000"/>
            <a:ext cx="2324100" cy="1397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1A1A1A"/>
                </a:solidFill>
                <a:latin typeface="Helvetica Neue"/>
                <a:ea typeface="Helvetica Neue"/>
                <a:cs typeface="Helvetica Neue"/>
              </a:rPr>
              <a:t>Infrastructure &amp; Software change</a:t>
            </a:r>
          </a:p>
        </p:txBody>
      </p:sp>
      <p:sp>
        <p:nvSpPr>
          <p:cNvPr id="5" name="Rounded Rectangle 4">
            <a:extLst>
              <a:ext uri="{FF2B5EF4-FFF2-40B4-BE49-F238E27FC236}">
                <a16:creationId xmlns:a16="http://schemas.microsoft.com/office/drawing/2014/main" id="{438AA883-FFB5-E743-BA3B-A4ACEB98B979}"/>
              </a:ext>
            </a:extLst>
          </p:cNvPr>
          <p:cNvSpPr/>
          <p:nvPr/>
        </p:nvSpPr>
        <p:spPr>
          <a:xfrm>
            <a:off x="9258300" y="3048000"/>
            <a:ext cx="2324100" cy="1397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a:solidFill>
                  <a:srgbClr val="FFFFFF"/>
                </a:solidFill>
                <a:latin typeface="Helvetica Neue"/>
                <a:ea typeface="Helvetica Neue"/>
                <a:cs typeface="Helvetica Neue"/>
              </a:rPr>
              <a:t>Community
feedback</a:t>
            </a:r>
          </a:p>
        </p:txBody>
      </p:sp>
      <p:sp>
        <p:nvSpPr>
          <p:cNvPr id="6" name="Right Arrow 5">
            <a:extLst>
              <a:ext uri="{FF2B5EF4-FFF2-40B4-BE49-F238E27FC236}">
                <a16:creationId xmlns:a16="http://schemas.microsoft.com/office/drawing/2014/main" id="{FA034D98-FC94-C843-B2C3-BC6F9609C4FD}"/>
              </a:ext>
            </a:extLst>
          </p:cNvPr>
          <p:cNvSpPr/>
          <p:nvPr/>
        </p:nvSpPr>
        <p:spPr>
          <a:xfrm>
            <a:off x="3009900" y="3632200"/>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ight Arrow 6">
            <a:extLst>
              <a:ext uri="{FF2B5EF4-FFF2-40B4-BE49-F238E27FC236}">
                <a16:creationId xmlns:a16="http://schemas.microsoft.com/office/drawing/2014/main" id="{ACD1E527-7B0E-6C47-8C97-4974248791B5}"/>
              </a:ext>
            </a:extLst>
          </p:cNvPr>
          <p:cNvSpPr/>
          <p:nvPr/>
        </p:nvSpPr>
        <p:spPr>
          <a:xfrm>
            <a:off x="5892800" y="3632200"/>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ight Arrow 7">
            <a:extLst>
              <a:ext uri="{FF2B5EF4-FFF2-40B4-BE49-F238E27FC236}">
                <a16:creationId xmlns:a16="http://schemas.microsoft.com/office/drawing/2014/main" id="{BFFB1047-BDE6-CB43-81F4-7F9F5A7C3D31}"/>
              </a:ext>
            </a:extLst>
          </p:cNvPr>
          <p:cNvSpPr/>
          <p:nvPr/>
        </p:nvSpPr>
        <p:spPr>
          <a:xfrm>
            <a:off x="8775700" y="3632200"/>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Rectangle 8">
            <a:extLst>
              <a:ext uri="{FF2B5EF4-FFF2-40B4-BE49-F238E27FC236}">
                <a16:creationId xmlns:a16="http://schemas.microsoft.com/office/drawing/2014/main" id="{4063EB07-2128-174A-A9DE-3CCF2210F087}"/>
              </a:ext>
            </a:extLst>
          </p:cNvPr>
          <p:cNvSpPr/>
          <p:nvPr/>
        </p:nvSpPr>
        <p:spPr>
          <a:xfrm>
            <a:off x="1716406" y="4953241"/>
            <a:ext cx="8677275" cy="50292"/>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Rectangle 9">
            <a:extLst>
              <a:ext uri="{FF2B5EF4-FFF2-40B4-BE49-F238E27FC236}">
                <a16:creationId xmlns:a16="http://schemas.microsoft.com/office/drawing/2014/main" id="{53EE5F7E-A22B-EE40-A8A8-5A3A632C1F4D}"/>
              </a:ext>
            </a:extLst>
          </p:cNvPr>
          <p:cNvSpPr/>
          <p:nvPr/>
        </p:nvSpPr>
        <p:spPr>
          <a:xfrm>
            <a:off x="10393681" y="4445000"/>
            <a:ext cx="55244" cy="5588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Up Arrow 10">
            <a:extLst>
              <a:ext uri="{FF2B5EF4-FFF2-40B4-BE49-F238E27FC236}">
                <a16:creationId xmlns:a16="http://schemas.microsoft.com/office/drawing/2014/main" id="{5435631A-B725-BB45-BB91-1E13E24E905B}"/>
              </a:ext>
            </a:extLst>
          </p:cNvPr>
          <p:cNvSpPr/>
          <p:nvPr/>
        </p:nvSpPr>
        <p:spPr>
          <a:xfrm>
            <a:off x="1657350" y="4546600"/>
            <a:ext cx="228600" cy="457200"/>
          </a:xfrm>
          <a:prstGeom prst="up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DC75E923-77C6-A84D-A75E-CB23BA729E6B}"/>
              </a:ext>
            </a:extLst>
          </p:cNvPr>
          <p:cNvSpPr txBox="1"/>
          <p:nvPr/>
        </p:nvSpPr>
        <p:spPr>
          <a:xfrm>
            <a:off x="1827070" y="4675356"/>
            <a:ext cx="8648700" cy="304800"/>
          </a:xfrm>
          <a:prstGeom prst="rect">
            <a:avLst/>
          </a:prstGeom>
          <a:noFill/>
        </p:spPr>
        <p:txBody>
          <a:bodyPr vertOverflow="overflow" vert="horz" wrap="none" rtlCol="0" anchor="t">
            <a:spAutoFit/>
          </a:bodyPr>
          <a:lstStyle/>
          <a:p>
            <a:pPr algn="l"/>
            <a:r>
              <a:rPr lang="en-US" sz="1300" i="1" dirty="0">
                <a:solidFill>
                  <a:srgbClr val="5A6472"/>
                </a:solidFill>
                <a:latin typeface="Helvetica Neue"/>
                <a:ea typeface="Helvetica Neue"/>
                <a:cs typeface="Helvetica Neue"/>
              </a:rPr>
              <a:t>each iteration changes the tools, services, and practices</a:t>
            </a:r>
          </a:p>
        </p:txBody>
      </p:sp>
      <p:sp>
        <p:nvSpPr>
          <p:cNvPr id="13" name="Slide Number Placeholder 12">
            <a:extLst>
              <a:ext uri="{FF2B5EF4-FFF2-40B4-BE49-F238E27FC236}">
                <a16:creationId xmlns:a16="http://schemas.microsoft.com/office/drawing/2014/main" id="{7838067E-55AD-5A69-813A-B9AC27F323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14804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a:t>Trial 3: understanding repeated preprocessing</a:t>
            </a:r>
          </a:p>
        </p:txBody>
      </p:sp>
      <p:sp>
        <p:nvSpPr>
          <p:cNvPr id="2" name="LeadLine">
            <a:extLst>
              <a:ext uri="{FF2B5EF4-FFF2-40B4-BE49-F238E27FC236}">
                <a16:creationId xmlns:a16="http://schemas.microsoft.com/office/drawing/2014/main" id="{6D341DF3-23F3-E947-AF17-B4CA4427F3D9}"/>
              </a:ext>
            </a:extLst>
          </p:cNvPr>
          <p:cNvSpPr txBox="1"/>
          <p:nvPr/>
        </p:nvSpPr>
        <p:spPr>
          <a:xfrm>
            <a:off x="419100" y="1625600"/>
            <a:ext cx="11366500" cy="431800"/>
          </a:xfrm>
          <a:prstGeom prst="rect">
            <a:avLst/>
          </a:prstGeom>
          <a:noFill/>
        </p:spPr>
        <p:txBody>
          <a:bodyPr vertOverflow="overflow" vert="horz" wrap="square" rtlCol="0" anchor="t">
            <a:spAutoFit/>
          </a:bodyPr>
          <a:lstStyle/>
          <a:p>
            <a:pPr algn="l"/>
            <a:r>
              <a:rPr lang="en-US" sz="1800">
                <a:solidFill>
                  <a:srgbClr val="1A1A1A"/>
                </a:solidFill>
                <a:latin typeface="Helvetica Neue"/>
                <a:ea typeface="Helvetica Neue"/>
                <a:cs typeface="Helvetica Neue"/>
              </a:rPr>
              <a:t>The same expensive alignments get regenerated over and over — especially as users scale up.</a:t>
            </a:r>
          </a:p>
        </p:txBody>
      </p:sp>
      <p:sp>
        <p:nvSpPr>
          <p:cNvPr id="3" name="Rounded Rectangle 2">
            <a:extLst>
              <a:ext uri="{FF2B5EF4-FFF2-40B4-BE49-F238E27FC236}">
                <a16:creationId xmlns:a16="http://schemas.microsoft.com/office/drawing/2014/main" id="{24E57EA0-3302-704A-8208-93A2D0578022}"/>
              </a:ext>
            </a:extLst>
          </p:cNvPr>
          <p:cNvSpPr/>
          <p:nvPr/>
        </p:nvSpPr>
        <p:spPr>
          <a:xfrm>
            <a:off x="762000" y="2540000"/>
            <a:ext cx="4572000" cy="2667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Rounded Rectangle 3">
            <a:extLst>
              <a:ext uri="{FF2B5EF4-FFF2-40B4-BE49-F238E27FC236}">
                <a16:creationId xmlns:a16="http://schemas.microsoft.com/office/drawing/2014/main" id="{3B7761A2-D162-5B4E-94BF-4227A54131A0}"/>
              </a:ext>
            </a:extLst>
          </p:cNvPr>
          <p:cNvSpPr/>
          <p:nvPr/>
        </p:nvSpPr>
        <p:spPr>
          <a:xfrm>
            <a:off x="6858000" y="2540000"/>
            <a:ext cx="4572000" cy="2667000"/>
          </a:xfrm>
          <a:prstGeom prst="roundRect">
            <a:avLst/>
          </a:prstGeom>
          <a:solidFill>
            <a:srgbClr val="FBEAE5"/>
          </a:solidFill>
          <a:ln w="12700" cap="flat" cmpd="sng" algn="ctr">
            <a:solidFill>
              <a:srgbClr val="E6C9BE"/>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TextBox 4">
            <a:extLst>
              <a:ext uri="{FF2B5EF4-FFF2-40B4-BE49-F238E27FC236}">
                <a16:creationId xmlns:a16="http://schemas.microsoft.com/office/drawing/2014/main" id="{8BDBEA81-F125-A54C-9EBD-BED9F17BDC5D}"/>
              </a:ext>
            </a:extLst>
          </p:cNvPr>
          <p:cNvSpPr txBox="1"/>
          <p:nvPr/>
        </p:nvSpPr>
        <p:spPr>
          <a:xfrm>
            <a:off x="1016000" y="2743200"/>
            <a:ext cx="4064000" cy="330200"/>
          </a:xfrm>
          <a:prstGeom prst="rect">
            <a:avLst/>
          </a:prstGeom>
          <a:noFill/>
        </p:spPr>
        <p:txBody>
          <a:bodyPr vertOverflow="overflow" vert="horz" wrap="square" rtlCol="0" anchor="t">
            <a:spAutoFit/>
          </a:bodyPr>
          <a:lstStyle/>
          <a:p>
            <a:pPr algn="l"/>
            <a:r>
              <a:rPr lang="en-US" sz="1700" b="1">
                <a:solidFill>
                  <a:srgbClr val="4472C4"/>
                </a:solidFill>
                <a:latin typeface="Helvetica Neue"/>
                <a:ea typeface="Helvetica Neue"/>
                <a:cs typeface="Helvetica Neue"/>
              </a:rPr>
              <a:t>One-off prediction</a:t>
            </a:r>
          </a:p>
        </p:txBody>
      </p:sp>
      <p:sp>
        <p:nvSpPr>
          <p:cNvPr id="6" name="TextBox 5">
            <a:extLst>
              <a:ext uri="{FF2B5EF4-FFF2-40B4-BE49-F238E27FC236}">
                <a16:creationId xmlns:a16="http://schemas.microsoft.com/office/drawing/2014/main" id="{EED3AAAC-36CF-5C4F-B1BC-29355C61A034}"/>
              </a:ext>
            </a:extLst>
          </p:cNvPr>
          <p:cNvSpPr txBox="1"/>
          <p:nvPr/>
        </p:nvSpPr>
        <p:spPr>
          <a:xfrm>
            <a:off x="1016000" y="3175000"/>
            <a:ext cx="4064000" cy="1016000"/>
          </a:xfrm>
          <a:prstGeom prst="rect">
            <a:avLst/>
          </a:prstGeom>
          <a:noFill/>
        </p:spPr>
        <p:txBody>
          <a:bodyPr vertOverflow="overflow" vert="horz" wrap="square" rtlCol="0" anchor="t">
            <a:spAutoFit/>
          </a:bodyPr>
          <a:lstStyle/>
          <a:p>
            <a:pPr algn="l"/>
            <a:r>
              <a:rPr lang="en-US" sz="1500" dirty="0">
                <a:solidFill>
                  <a:srgbClr val="404040"/>
                </a:solidFill>
                <a:latin typeface="Helvetica Neue"/>
                <a:ea typeface="Helvetica Neue"/>
                <a:cs typeface="Helvetica Neue"/>
              </a:rPr>
              <a:t>Generate alignment → run inference once. The cost is paid a single time.</a:t>
            </a:r>
          </a:p>
        </p:txBody>
      </p:sp>
      <p:sp>
        <p:nvSpPr>
          <p:cNvPr id="7" name="TextBox 6">
            <a:extLst>
              <a:ext uri="{FF2B5EF4-FFF2-40B4-BE49-F238E27FC236}">
                <a16:creationId xmlns:a16="http://schemas.microsoft.com/office/drawing/2014/main" id="{40400E82-C615-FC4F-ACC2-C37B57641005}"/>
              </a:ext>
            </a:extLst>
          </p:cNvPr>
          <p:cNvSpPr txBox="1"/>
          <p:nvPr/>
        </p:nvSpPr>
        <p:spPr>
          <a:xfrm>
            <a:off x="7112000" y="2743200"/>
            <a:ext cx="4064000" cy="330200"/>
          </a:xfrm>
          <a:prstGeom prst="rect">
            <a:avLst/>
          </a:prstGeom>
          <a:noFill/>
        </p:spPr>
        <p:txBody>
          <a:bodyPr vertOverflow="overflow" vert="horz" wrap="square" rtlCol="0" anchor="t">
            <a:spAutoFit/>
          </a:bodyPr>
          <a:lstStyle/>
          <a:p>
            <a:pPr algn="l"/>
            <a:r>
              <a:rPr lang="en-US" sz="1700" b="1">
                <a:solidFill>
                  <a:srgbClr val="C0392B"/>
                </a:solidFill>
                <a:latin typeface="Helvetica Neue"/>
                <a:ea typeface="Helvetica Neue"/>
                <a:cs typeface="Helvetica Neue"/>
              </a:rPr>
              <a:t>Scaling to many predictions</a:t>
            </a:r>
          </a:p>
        </p:txBody>
      </p:sp>
      <p:sp>
        <p:nvSpPr>
          <p:cNvPr id="8" name="TextBox 7">
            <a:extLst>
              <a:ext uri="{FF2B5EF4-FFF2-40B4-BE49-F238E27FC236}">
                <a16:creationId xmlns:a16="http://schemas.microsoft.com/office/drawing/2014/main" id="{7A80C3C2-9E02-0148-B639-2A0D676912AE}"/>
              </a:ext>
            </a:extLst>
          </p:cNvPr>
          <p:cNvSpPr txBox="1"/>
          <p:nvPr/>
        </p:nvSpPr>
        <p:spPr>
          <a:xfrm>
            <a:off x="7112000" y="3175000"/>
            <a:ext cx="4064000" cy="1524000"/>
          </a:xfrm>
          <a:prstGeom prst="rect">
            <a:avLst/>
          </a:prstGeom>
          <a:noFill/>
        </p:spPr>
        <p:txBody>
          <a:bodyPr vertOverflow="overflow" vert="horz" wrap="square" rtlCol="0" anchor="t">
            <a:spAutoFit/>
          </a:bodyPr>
          <a:lstStyle/>
          <a:p>
            <a:pPr algn="l"/>
            <a:r>
              <a:rPr lang="en-US" sz="1500" dirty="0">
                <a:solidFill>
                  <a:srgbClr val="7A2E22"/>
                </a:solidFill>
                <a:latin typeface="Helvetica Neue"/>
                <a:ea typeface="Helvetica Neue"/>
                <a:cs typeface="Helvetica Neue"/>
              </a:rPr>
              <a:t>The same alignments are regenerated for every related run — the expensive CPU/database step repeats needlessly.</a:t>
            </a:r>
          </a:p>
        </p:txBody>
      </p:sp>
      <p:sp>
        <p:nvSpPr>
          <p:cNvPr id="9" name="Circular Arrow 8">
            <a:extLst>
              <a:ext uri="{FF2B5EF4-FFF2-40B4-BE49-F238E27FC236}">
                <a16:creationId xmlns:a16="http://schemas.microsoft.com/office/drawing/2014/main" id="{9680974F-B805-FA49-A410-850D9E54D9B7}"/>
              </a:ext>
            </a:extLst>
          </p:cNvPr>
          <p:cNvSpPr/>
          <p:nvPr/>
        </p:nvSpPr>
        <p:spPr>
          <a:xfrm>
            <a:off x="9067800" y="4267200"/>
            <a:ext cx="431800" cy="431800"/>
          </a:xfrm>
          <a:prstGeom prst="circularArrow">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solidFill>
                <a:schemeClr val="tx1"/>
              </a:solidFill>
            </a:endParaRPr>
          </a:p>
        </p:txBody>
      </p:sp>
      <p:sp>
        <p:nvSpPr>
          <p:cNvPr id="10" name="Right Arrow 9">
            <a:extLst>
              <a:ext uri="{FF2B5EF4-FFF2-40B4-BE49-F238E27FC236}">
                <a16:creationId xmlns:a16="http://schemas.microsoft.com/office/drawing/2014/main" id="{5CF71093-CBD5-9849-9E89-839E812E1130}"/>
              </a:ext>
            </a:extLst>
          </p:cNvPr>
          <p:cNvSpPr/>
          <p:nvPr/>
        </p:nvSpPr>
        <p:spPr>
          <a:xfrm>
            <a:off x="5486400" y="3701033"/>
            <a:ext cx="1219200" cy="3810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TextBox 10">
            <a:extLst>
              <a:ext uri="{FF2B5EF4-FFF2-40B4-BE49-F238E27FC236}">
                <a16:creationId xmlns:a16="http://schemas.microsoft.com/office/drawing/2014/main" id="{62EA5C1D-A254-1E49-9C09-1CD0A473B542}"/>
              </a:ext>
            </a:extLst>
          </p:cNvPr>
          <p:cNvSpPr txBox="1"/>
          <p:nvPr/>
        </p:nvSpPr>
        <p:spPr>
          <a:xfrm>
            <a:off x="5486400" y="3370833"/>
            <a:ext cx="1219200" cy="254000"/>
          </a:xfrm>
          <a:prstGeom prst="rect">
            <a:avLst/>
          </a:prstGeom>
          <a:noFill/>
        </p:spPr>
        <p:txBody>
          <a:bodyPr vertOverflow="overflow" vert="horz" wrap="none" rtlCol="0" anchor="t">
            <a:spAutoFit/>
          </a:bodyPr>
          <a:lstStyle/>
          <a:p>
            <a:pPr algn="l"/>
            <a:r>
              <a:rPr lang="en-US" sz="1200" i="1" dirty="0">
                <a:solidFill>
                  <a:srgbClr val="5A6472"/>
                </a:solidFill>
                <a:latin typeface="Helvetica Neue"/>
                <a:ea typeface="Helvetica Neue"/>
                <a:cs typeface="Helvetica Neue"/>
              </a:rPr>
              <a:t>users scale up</a:t>
            </a:r>
          </a:p>
        </p:txBody>
      </p:sp>
      <p:sp>
        <p:nvSpPr>
          <p:cNvPr id="12" name="Takeaway">
            <a:extLst>
              <a:ext uri="{FF2B5EF4-FFF2-40B4-BE49-F238E27FC236}">
                <a16:creationId xmlns:a16="http://schemas.microsoft.com/office/drawing/2014/main" id="{C4E195EA-16C8-8B46-97C9-60E5098729C1}"/>
              </a:ext>
            </a:extLst>
          </p:cNvPr>
          <p:cNvSpPr txBox="1"/>
          <p:nvPr/>
        </p:nvSpPr>
        <p:spPr>
          <a:xfrm>
            <a:off x="419100" y="5461000"/>
            <a:ext cx="11366500" cy="381000"/>
          </a:xfrm>
          <a:prstGeom prst="rect">
            <a:avLst/>
          </a:prstGeom>
          <a:noFill/>
        </p:spPr>
        <p:txBody>
          <a:bodyPr vertOverflow="overflow" vert="horz" wrap="square" rtlCol="0" anchor="t">
            <a:spAutoFit/>
          </a:bodyPr>
          <a:lstStyle/>
          <a:p>
            <a:pPr algn="l"/>
            <a:r>
              <a:rPr lang="en-US" sz="1600" i="1">
                <a:solidFill>
                  <a:srgbClr val="5A6472"/>
                </a:solidFill>
                <a:latin typeface="Helvetica Neue"/>
                <a:ea typeface="Helvetica Neue"/>
                <a:cs typeface="Helvetica Neue"/>
              </a:rPr>
              <a:t>If preprocessing is reusable, it should be computed once — not regenerated by every job.</a:t>
            </a:r>
          </a:p>
        </p:txBody>
      </p:sp>
      <p:sp>
        <p:nvSpPr>
          <p:cNvPr id="13" name="Rounded Rectangle 12">
            <a:extLst>
              <a:ext uri="{FF2B5EF4-FFF2-40B4-BE49-F238E27FC236}">
                <a16:creationId xmlns:a16="http://schemas.microsoft.com/office/drawing/2014/main" id="{D2AFA038-B350-8A4F-AAF0-C75114527F64}"/>
              </a:ext>
            </a:extLst>
          </p:cNvPr>
          <p:cNvSpPr/>
          <p:nvPr/>
        </p:nvSpPr>
        <p:spPr>
          <a:xfrm>
            <a:off x="1143000" y="4368800"/>
            <a:ext cx="1905000" cy="508000"/>
          </a:xfrm>
          <a:prstGeom prst="round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TextBox 13">
            <a:extLst>
              <a:ext uri="{FF2B5EF4-FFF2-40B4-BE49-F238E27FC236}">
                <a16:creationId xmlns:a16="http://schemas.microsoft.com/office/drawing/2014/main" id="{69ECBBA3-AEB1-CF49-9A5B-ABEF3771EF7A}"/>
              </a:ext>
            </a:extLst>
          </p:cNvPr>
          <p:cNvSpPr txBox="1"/>
          <p:nvPr/>
        </p:nvSpPr>
        <p:spPr>
          <a:xfrm>
            <a:off x="1143000" y="4368800"/>
            <a:ext cx="1905000" cy="508000"/>
          </a:xfrm>
          <a:prstGeom prst="rect">
            <a:avLst/>
          </a:prstGeom>
          <a:noFill/>
        </p:spPr>
        <p:txBody>
          <a:bodyPr vertOverflow="overflow" vert="horz" wrap="none" rtlCol="0" anchor="ctr" anchorCtr="0">
            <a:noAutofit/>
          </a:bodyPr>
          <a:lstStyle/>
          <a:p>
            <a:pPr algn="l"/>
            <a:r>
              <a:rPr lang="en-US" b="1">
                <a:solidFill>
                  <a:srgbClr val="FFFFFF"/>
                </a:solidFill>
                <a:latin typeface="Helvetica Neue"/>
                <a:ea typeface="Helvetica Neue"/>
                <a:cs typeface="Helvetica Neue"/>
              </a:rPr>
              <a:t>compute ✓ once</a:t>
            </a:r>
          </a:p>
        </p:txBody>
      </p:sp>
      <p:sp>
        <p:nvSpPr>
          <p:cNvPr id="15" name="Rounded Rectangle 14">
            <a:extLst>
              <a:ext uri="{FF2B5EF4-FFF2-40B4-BE49-F238E27FC236}">
                <a16:creationId xmlns:a16="http://schemas.microsoft.com/office/drawing/2014/main" id="{1ACAD7F4-810F-4244-B179-5C80E264CD0F}"/>
              </a:ext>
            </a:extLst>
          </p:cNvPr>
          <p:cNvSpPr/>
          <p:nvPr/>
        </p:nvSpPr>
        <p:spPr>
          <a:xfrm>
            <a:off x="7112000" y="4267200"/>
            <a:ext cx="1651000" cy="431800"/>
          </a:xfrm>
          <a:prstGeom prst="roundRect">
            <a:avLst/>
          </a:prstGeom>
          <a:solidFill>
            <a:srgbClr val="E8B4A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Rounded Rectangle 15">
            <a:extLst>
              <a:ext uri="{FF2B5EF4-FFF2-40B4-BE49-F238E27FC236}">
                <a16:creationId xmlns:a16="http://schemas.microsoft.com/office/drawing/2014/main" id="{17A70943-3F18-5648-AF7D-3E311221A10B}"/>
              </a:ext>
            </a:extLst>
          </p:cNvPr>
          <p:cNvSpPr/>
          <p:nvPr/>
        </p:nvSpPr>
        <p:spPr>
          <a:xfrm>
            <a:off x="7289800" y="4318000"/>
            <a:ext cx="1651000" cy="431800"/>
          </a:xfrm>
          <a:prstGeom prst="roundRect">
            <a:avLst/>
          </a:prstGeom>
          <a:solidFill>
            <a:srgbClr val="E8B4A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7" name="Rounded Rectangle 16">
            <a:extLst>
              <a:ext uri="{FF2B5EF4-FFF2-40B4-BE49-F238E27FC236}">
                <a16:creationId xmlns:a16="http://schemas.microsoft.com/office/drawing/2014/main" id="{AF34371F-3FB7-D644-A7C3-8AF2658C4E54}"/>
              </a:ext>
            </a:extLst>
          </p:cNvPr>
          <p:cNvSpPr/>
          <p:nvPr/>
        </p:nvSpPr>
        <p:spPr>
          <a:xfrm>
            <a:off x="7467600" y="4368800"/>
            <a:ext cx="1651000" cy="431800"/>
          </a:xfrm>
          <a:prstGeom prst="roundRect">
            <a:avLst/>
          </a:prstGeom>
          <a:solidFill>
            <a:srgbClr val="E8B4AD"/>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9" name="Rounded Rectangle 18">
            <a:extLst>
              <a:ext uri="{FF2B5EF4-FFF2-40B4-BE49-F238E27FC236}">
                <a16:creationId xmlns:a16="http://schemas.microsoft.com/office/drawing/2014/main" id="{BE6A8377-84CC-1D42-A5CD-C9A88BDE966B}"/>
              </a:ext>
            </a:extLst>
          </p:cNvPr>
          <p:cNvSpPr/>
          <p:nvPr/>
        </p:nvSpPr>
        <p:spPr>
          <a:xfrm>
            <a:off x="7645400" y="4419600"/>
            <a:ext cx="1651000" cy="431800"/>
          </a:xfrm>
          <a:prstGeom prst="roundRect">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b="1">
                <a:solidFill>
                  <a:srgbClr val="FFFFFF"/>
                </a:solidFill>
                <a:latin typeface="Helvetica Neue"/>
                <a:ea typeface="Helvetica Neue"/>
                <a:cs typeface="Helvetica Neue"/>
              </a:rPr>
              <a:t>recompute</a:t>
            </a:r>
          </a:p>
        </p:txBody>
      </p:sp>
      <p:sp>
        <p:nvSpPr>
          <p:cNvPr id="20" name="TextBox 19">
            <a:extLst>
              <a:ext uri="{FF2B5EF4-FFF2-40B4-BE49-F238E27FC236}">
                <a16:creationId xmlns:a16="http://schemas.microsoft.com/office/drawing/2014/main" id="{7D6B4267-DC68-7643-89D7-E870A9CCE72D}"/>
              </a:ext>
            </a:extLst>
          </p:cNvPr>
          <p:cNvSpPr txBox="1"/>
          <p:nvPr/>
        </p:nvSpPr>
        <p:spPr>
          <a:xfrm>
            <a:off x="7112000" y="4800600"/>
            <a:ext cx="2540000" cy="254000"/>
          </a:xfrm>
          <a:prstGeom prst="rect">
            <a:avLst/>
          </a:prstGeom>
          <a:noFill/>
        </p:spPr>
        <p:txBody>
          <a:bodyPr vertOverflow="overflow" vert="horz" wrap="none" rtlCol="0" anchor="t">
            <a:noAutofit/>
          </a:bodyPr>
          <a:lstStyle/>
          <a:p>
            <a:pPr algn="l"/>
            <a:r>
              <a:rPr lang="en-US" sz="1200" i="1">
                <a:solidFill>
                  <a:srgbClr val="7A3530"/>
                </a:solidFill>
                <a:latin typeface="Helvetica Neue"/>
                <a:ea typeface="Helvetica Neue"/>
                <a:cs typeface="Helvetica Neue"/>
              </a:rPr>
              <a:t>paid again every job</a:t>
            </a:r>
          </a:p>
        </p:txBody>
      </p:sp>
      <p:sp>
        <p:nvSpPr>
          <p:cNvPr id="21" name="TextBox 20">
            <a:extLst>
              <a:ext uri="{FF2B5EF4-FFF2-40B4-BE49-F238E27FC236}">
                <a16:creationId xmlns:a16="http://schemas.microsoft.com/office/drawing/2014/main" id="{1A1BEF3E-638E-3B4D-AC75-FA35106026E0}"/>
              </a:ext>
            </a:extLst>
          </p:cNvPr>
          <p:cNvSpPr txBox="1"/>
          <p:nvPr/>
        </p:nvSpPr>
        <p:spPr>
          <a:xfrm>
            <a:off x="1143000" y="4902200"/>
            <a:ext cx="2540000" cy="254000"/>
          </a:xfrm>
          <a:prstGeom prst="rect">
            <a:avLst/>
          </a:prstGeom>
          <a:noFill/>
        </p:spPr>
        <p:txBody>
          <a:bodyPr vertOverflow="overflow" vert="horz" wrap="none" rtlCol="0" anchor="t">
            <a:noAutofit/>
          </a:bodyPr>
          <a:lstStyle/>
          <a:p>
            <a:pPr algn="l"/>
            <a:r>
              <a:rPr lang="en-US" sz="1200" i="1">
                <a:solidFill>
                  <a:srgbClr val="3A6B2A"/>
                </a:solidFill>
                <a:latin typeface="Helvetica Neue"/>
                <a:ea typeface="Helvetica Neue"/>
                <a:cs typeface="Helvetica Neue"/>
              </a:rPr>
              <a:t>then reused, not repeated</a:t>
            </a:r>
          </a:p>
        </p:txBody>
      </p:sp>
      <p:sp>
        <p:nvSpPr>
          <p:cNvPr id="22" name="Slide Number Placeholder 21">
            <a:extLst>
              <a:ext uri="{FF2B5EF4-FFF2-40B4-BE49-F238E27FC236}">
                <a16:creationId xmlns:a16="http://schemas.microsoft.com/office/drawing/2014/main" id="{D0BED236-B337-662A-DAC6-4CC2EC38AB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Tree>
    <p:extLst>
      <p:ext uri="{BB962C8B-B14F-4D97-AF65-F5344CB8AC3E}">
        <p14:creationId xmlns:p14="http://schemas.microsoft.com/office/powerpoint/2010/main" val="513504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The AlphaFold3 cached alignment library</a:t>
            </a:r>
          </a:p>
        </p:txBody>
      </p:sp>
      <p:sp>
        <p:nvSpPr>
          <p:cNvPr id="215" name="Google Shape;215;p31"/>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Compute each alignment once, store it, and let every later prediction reuse it.</a:t>
            </a:r>
          </a:p>
        </p:txBody>
      </p:sp>
      <p:sp>
        <p:nvSpPr>
          <p:cNvPr id="6" name="Rounded Rectangle 5">
            <a:extLst>
              <a:ext uri="{FF2B5EF4-FFF2-40B4-BE49-F238E27FC236}">
                <a16:creationId xmlns:a16="http://schemas.microsoft.com/office/drawing/2014/main" id="{530FD4BC-4475-D44A-B7FE-CE181E9C9F9D}"/>
              </a:ext>
            </a:extLst>
          </p:cNvPr>
          <p:cNvSpPr/>
          <p:nvPr/>
        </p:nvSpPr>
        <p:spPr>
          <a:xfrm>
            <a:off x="1411287" y="3074038"/>
            <a:ext cx="1905000" cy="1143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dirty="0">
                <a:solidFill>
                  <a:srgbClr val="1A1A1A"/>
                </a:solidFill>
                <a:latin typeface="Helvetica Neue"/>
                <a:ea typeface="Helvetica Neue"/>
                <a:cs typeface="Helvetica Neue"/>
              </a:rPr>
              <a:t>New sequences</a:t>
            </a:r>
          </a:p>
        </p:txBody>
      </p:sp>
      <p:sp>
        <p:nvSpPr>
          <p:cNvPr id="7" name="Right Arrow 6">
            <a:extLst>
              <a:ext uri="{FF2B5EF4-FFF2-40B4-BE49-F238E27FC236}">
                <a16:creationId xmlns:a16="http://schemas.microsoft.com/office/drawing/2014/main" id="{5D6DB5E4-AAF8-CD4F-BD99-43A724C12ACE}"/>
              </a:ext>
            </a:extLst>
          </p:cNvPr>
          <p:cNvSpPr/>
          <p:nvPr/>
        </p:nvSpPr>
        <p:spPr>
          <a:xfrm>
            <a:off x="3652837" y="3606852"/>
            <a:ext cx="863600" cy="2032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TextBox 7">
            <a:extLst>
              <a:ext uri="{FF2B5EF4-FFF2-40B4-BE49-F238E27FC236}">
                <a16:creationId xmlns:a16="http://schemas.microsoft.com/office/drawing/2014/main" id="{2F35F7DB-0B9A-684E-AEBF-2F3153DE1C06}"/>
              </a:ext>
            </a:extLst>
          </p:cNvPr>
          <p:cNvSpPr txBox="1"/>
          <p:nvPr/>
        </p:nvSpPr>
        <p:spPr>
          <a:xfrm>
            <a:off x="3576637" y="3327452"/>
            <a:ext cx="1016000" cy="228600"/>
          </a:xfrm>
          <a:prstGeom prst="rect">
            <a:avLst/>
          </a:prstGeom>
          <a:noFill/>
        </p:spPr>
        <p:txBody>
          <a:bodyPr vertOverflow="overflow" vert="horz" wrap="none" rtlCol="0" anchor="t">
            <a:spAutoFit/>
          </a:bodyPr>
          <a:lstStyle/>
          <a:p>
            <a:pPr algn="l"/>
            <a:r>
              <a:rPr lang="en-US" sz="1100" i="1" dirty="0">
                <a:solidFill>
                  <a:srgbClr val="7A8290"/>
                </a:solidFill>
                <a:latin typeface="Helvetica Neue"/>
                <a:ea typeface="Helvetica Neue"/>
                <a:cs typeface="Helvetica Neue"/>
              </a:rPr>
              <a:t>compute once</a:t>
            </a:r>
          </a:p>
        </p:txBody>
      </p:sp>
      <p:sp>
        <p:nvSpPr>
          <p:cNvPr id="9" name="Rounded Rectangle 8">
            <a:extLst>
              <a:ext uri="{FF2B5EF4-FFF2-40B4-BE49-F238E27FC236}">
                <a16:creationId xmlns:a16="http://schemas.microsoft.com/office/drawing/2014/main" id="{8E0EAF4C-95FA-B140-81C1-2257E289F131}"/>
              </a:ext>
            </a:extLst>
          </p:cNvPr>
          <p:cNvSpPr/>
          <p:nvPr/>
        </p:nvSpPr>
        <p:spPr>
          <a:xfrm>
            <a:off x="4826000" y="2585087"/>
            <a:ext cx="2540000" cy="2198547"/>
          </a:xfrm>
          <a:prstGeom prst="roundRect">
            <a:avLst/>
          </a:prstGeom>
          <a:solidFill>
            <a:srgbClr val="4472C4"/>
          </a:solidFill>
          <a:ln w="12700"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800" b="1" dirty="0">
                <a:solidFill>
                  <a:srgbClr val="FFFFFF"/>
                </a:solidFill>
                <a:latin typeface="Helvetica Neue"/>
                <a:ea typeface="Helvetica Neue"/>
                <a:cs typeface="Helvetica Neue"/>
              </a:rPr>
              <a:t>AF3 cached
alignment library</a:t>
            </a:r>
          </a:p>
        </p:txBody>
      </p:sp>
      <p:sp>
        <p:nvSpPr>
          <p:cNvPr id="10" name="Right Arrow 9">
            <a:extLst>
              <a:ext uri="{FF2B5EF4-FFF2-40B4-BE49-F238E27FC236}">
                <a16:creationId xmlns:a16="http://schemas.microsoft.com/office/drawing/2014/main" id="{F4281283-4CE5-0D41-A199-A52518106CD4}"/>
              </a:ext>
            </a:extLst>
          </p:cNvPr>
          <p:cNvSpPr/>
          <p:nvPr/>
        </p:nvSpPr>
        <p:spPr>
          <a:xfrm>
            <a:off x="7572375" y="3645675"/>
            <a:ext cx="863600" cy="203200"/>
          </a:xfrm>
          <a:prstGeom prst="right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TextBox 10">
            <a:extLst>
              <a:ext uri="{FF2B5EF4-FFF2-40B4-BE49-F238E27FC236}">
                <a16:creationId xmlns:a16="http://schemas.microsoft.com/office/drawing/2014/main" id="{25CD4F5C-75B9-5E42-B14C-56D674EDA857}"/>
              </a:ext>
            </a:extLst>
          </p:cNvPr>
          <p:cNvSpPr txBox="1"/>
          <p:nvPr/>
        </p:nvSpPr>
        <p:spPr>
          <a:xfrm>
            <a:off x="7496175" y="3366275"/>
            <a:ext cx="1016000" cy="228600"/>
          </a:xfrm>
          <a:prstGeom prst="rect">
            <a:avLst/>
          </a:prstGeom>
          <a:noFill/>
        </p:spPr>
        <p:txBody>
          <a:bodyPr vertOverflow="overflow" vert="horz" wrap="none" rtlCol="0" anchor="t">
            <a:spAutoFit/>
          </a:bodyPr>
          <a:lstStyle/>
          <a:p>
            <a:pPr algn="l"/>
            <a:r>
              <a:rPr lang="en-US" sz="1100" i="1" dirty="0">
                <a:solidFill>
                  <a:srgbClr val="7A8290"/>
                </a:solidFill>
                <a:latin typeface="Helvetica Neue"/>
                <a:ea typeface="Helvetica Neue"/>
                <a:cs typeface="Helvetica Neue"/>
              </a:rPr>
              <a:t>reused by</a:t>
            </a:r>
          </a:p>
        </p:txBody>
      </p:sp>
      <p:sp>
        <p:nvSpPr>
          <p:cNvPr id="12" name="Rounded Rectangle 11">
            <a:extLst>
              <a:ext uri="{FF2B5EF4-FFF2-40B4-BE49-F238E27FC236}">
                <a16:creationId xmlns:a16="http://schemas.microsoft.com/office/drawing/2014/main" id="{F6F8D84B-20EF-D84A-9FDD-CBFBBB7C8234}"/>
              </a:ext>
            </a:extLst>
          </p:cNvPr>
          <p:cNvSpPr/>
          <p:nvPr/>
        </p:nvSpPr>
        <p:spPr>
          <a:xfrm>
            <a:off x="8669338" y="2412914"/>
            <a:ext cx="1905000" cy="6604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r"/>
            <a:r>
              <a:rPr lang="en-US">
                <a:solidFill>
                  <a:srgbClr val="1A1A1A"/>
                </a:solidFill>
                <a:latin typeface="Helvetica Neue"/>
                <a:ea typeface="Helvetica Neue"/>
                <a:cs typeface="Helvetica Neue"/>
              </a:rPr>
              <a:t>Prediction A</a:t>
            </a:r>
          </a:p>
        </p:txBody>
      </p:sp>
      <p:sp>
        <p:nvSpPr>
          <p:cNvPr id="13" name="Rounded Rectangle 12">
            <a:extLst>
              <a:ext uri="{FF2B5EF4-FFF2-40B4-BE49-F238E27FC236}">
                <a16:creationId xmlns:a16="http://schemas.microsoft.com/office/drawing/2014/main" id="{E9E6FF21-EBEF-714D-9622-6CB534D56D26}"/>
              </a:ext>
            </a:extLst>
          </p:cNvPr>
          <p:cNvSpPr/>
          <p:nvPr/>
        </p:nvSpPr>
        <p:spPr>
          <a:xfrm>
            <a:off x="8669338" y="3428914"/>
            <a:ext cx="1905000" cy="6604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r"/>
            <a:r>
              <a:rPr lang="en-US">
                <a:solidFill>
                  <a:srgbClr val="1A1A1A"/>
                </a:solidFill>
                <a:latin typeface="Helvetica Neue"/>
                <a:ea typeface="Helvetica Neue"/>
                <a:cs typeface="Helvetica Neue"/>
              </a:rPr>
              <a:t>Prediction B</a:t>
            </a:r>
          </a:p>
        </p:txBody>
      </p:sp>
      <p:sp>
        <p:nvSpPr>
          <p:cNvPr id="14" name="Rounded Rectangle 13">
            <a:extLst>
              <a:ext uri="{FF2B5EF4-FFF2-40B4-BE49-F238E27FC236}">
                <a16:creationId xmlns:a16="http://schemas.microsoft.com/office/drawing/2014/main" id="{8AAE32D4-C13A-F54A-A0BA-1EA89A7A4073}"/>
              </a:ext>
            </a:extLst>
          </p:cNvPr>
          <p:cNvSpPr/>
          <p:nvPr/>
        </p:nvSpPr>
        <p:spPr>
          <a:xfrm>
            <a:off x="8669338" y="4444914"/>
            <a:ext cx="1905000" cy="6604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r"/>
            <a:r>
              <a:rPr lang="en-US" dirty="0">
                <a:solidFill>
                  <a:srgbClr val="1A1A1A"/>
                </a:solidFill>
                <a:latin typeface="Helvetica Neue"/>
                <a:ea typeface="Helvetica Neue"/>
                <a:cs typeface="Helvetica Neue"/>
              </a:rPr>
              <a:t>Prediction C</a:t>
            </a:r>
          </a:p>
        </p:txBody>
      </p:sp>
      <p:sp>
        <p:nvSpPr>
          <p:cNvPr id="16" name="TextBox 15">
            <a:extLst>
              <a:ext uri="{FF2B5EF4-FFF2-40B4-BE49-F238E27FC236}">
                <a16:creationId xmlns:a16="http://schemas.microsoft.com/office/drawing/2014/main" id="{80300ECF-2622-4C4E-A453-521458497F34}"/>
              </a:ext>
            </a:extLst>
          </p:cNvPr>
          <p:cNvSpPr txBox="1"/>
          <p:nvPr/>
        </p:nvSpPr>
        <p:spPr>
          <a:xfrm>
            <a:off x="4953000" y="4090761"/>
            <a:ext cx="2286000" cy="508000"/>
          </a:xfrm>
          <a:prstGeom prst="rect">
            <a:avLst/>
          </a:prstGeom>
          <a:noFill/>
        </p:spPr>
        <p:txBody>
          <a:bodyPr vertOverflow="overflow" vert="horz" wrap="square" rtlCol="0" anchor="t">
            <a:spAutoFit/>
          </a:bodyPr>
          <a:lstStyle/>
          <a:p>
            <a:pPr algn="l"/>
            <a:r>
              <a:rPr lang="en-US" sz="1200" i="1">
                <a:solidFill>
                  <a:srgbClr val="D6E0F5"/>
                </a:solidFill>
                <a:latin typeface="Helvetica Neue"/>
                <a:ea typeface="Helvetica Neue"/>
                <a:cs typeface="Helvetica Neue"/>
              </a:rPr>
              <a:t>alignments / MSAs / intermediates</a:t>
            </a:r>
          </a:p>
        </p:txBody>
      </p:sp>
      <p:sp>
        <p:nvSpPr>
          <p:cNvPr id="17" name="Takeaway">
            <a:extLst>
              <a:ext uri="{FF2B5EF4-FFF2-40B4-BE49-F238E27FC236}">
                <a16:creationId xmlns:a16="http://schemas.microsoft.com/office/drawing/2014/main" id="{B798BA0C-DBF0-754A-A292-030C2549F576}"/>
              </a:ext>
            </a:extLst>
          </p:cNvPr>
          <p:cNvSpPr txBox="1"/>
          <p:nvPr/>
        </p:nvSpPr>
        <p:spPr>
          <a:xfrm>
            <a:off x="419100" y="5486400"/>
            <a:ext cx="11366500" cy="381000"/>
          </a:xfrm>
          <a:prstGeom prst="rect">
            <a:avLst/>
          </a:prstGeom>
          <a:noFill/>
        </p:spPr>
        <p:txBody>
          <a:bodyPr vertOverflow="overflow" vert="horz" wrap="none" rtlCol="0" anchor="t">
            <a:spAutoFit/>
          </a:bodyPr>
          <a:lstStyle/>
          <a:p>
            <a:pPr algn="l"/>
            <a:r>
              <a:rPr lang="en-US" sz="1600" i="1">
                <a:solidFill>
                  <a:srgbClr val="5A6472"/>
                </a:solidFill>
                <a:latin typeface="Helvetica Neue"/>
                <a:ea typeface="Helvetica Neue"/>
                <a:cs typeface="Helvetica Neue"/>
              </a:rPr>
              <a:t>The intermediate product becomes a reusable resource — not disposable work.</a:t>
            </a:r>
          </a:p>
        </p:txBody>
      </p:sp>
      <p:sp>
        <p:nvSpPr>
          <p:cNvPr id="2" name="Slide Number Placeholder 1">
            <a:extLst>
              <a:ext uri="{FF2B5EF4-FFF2-40B4-BE49-F238E27FC236}">
                <a16:creationId xmlns:a16="http://schemas.microsoft.com/office/drawing/2014/main" id="{4372DF8D-DD8A-2E01-57FE-B6D49A7A1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Tree>
    <p:extLst>
      <p:ext uri="{BB962C8B-B14F-4D97-AF65-F5344CB8AC3E}">
        <p14:creationId xmlns:p14="http://schemas.microsoft.com/office/powerpoint/2010/main" val="967175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EFE13FB6-AF09-6582-0A07-3D90D00144B2}"/>
            </a:ext>
          </a:extLst>
        </p:cNvPr>
        <p:cNvGrpSpPr/>
        <p:nvPr/>
      </p:nvGrpSpPr>
      <p:grpSpPr>
        <a:xfrm>
          <a:off x="0" y="0"/>
          <a:ext cx="0" cy="0"/>
          <a:chOff x="0" y="0"/>
          <a:chExt cx="0" cy="0"/>
        </a:xfrm>
      </p:grpSpPr>
      <p:sp>
        <p:nvSpPr>
          <p:cNvPr id="226" name="Google Shape;226;p33">
            <a:extLst>
              <a:ext uri="{FF2B5EF4-FFF2-40B4-BE49-F238E27FC236}">
                <a16:creationId xmlns:a16="http://schemas.microsoft.com/office/drawing/2014/main" id="{594B0D05-1668-8356-140B-C13AD6E8CB3A}"/>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Use case: many-to-many screening</a:t>
            </a:r>
          </a:p>
        </p:txBody>
      </p:sp>
      <p:grpSp>
        <p:nvGrpSpPr>
          <p:cNvPr id="15" name="Group 14">
            <a:extLst>
              <a:ext uri="{FF2B5EF4-FFF2-40B4-BE49-F238E27FC236}">
                <a16:creationId xmlns:a16="http://schemas.microsoft.com/office/drawing/2014/main" id="{DD0F9586-8D99-D52B-799C-BF33E4A12710}"/>
              </a:ext>
            </a:extLst>
          </p:cNvPr>
          <p:cNvGrpSpPr/>
          <p:nvPr/>
        </p:nvGrpSpPr>
        <p:grpSpPr>
          <a:xfrm>
            <a:off x="832734" y="2296144"/>
            <a:ext cx="10526432" cy="3911600"/>
            <a:chOff x="743884" y="2353033"/>
            <a:chExt cx="10526432" cy="3911600"/>
          </a:xfrm>
        </p:grpSpPr>
        <p:sp>
          <p:nvSpPr>
            <p:cNvPr id="2" name="Rounded Rectangle 1">
              <a:extLst>
                <a:ext uri="{FF2B5EF4-FFF2-40B4-BE49-F238E27FC236}">
                  <a16:creationId xmlns:a16="http://schemas.microsoft.com/office/drawing/2014/main" id="{B919AADA-4317-FAA4-8744-5A0E5A3F1A3A}"/>
                </a:ext>
              </a:extLst>
            </p:cNvPr>
            <p:cNvSpPr/>
            <p:nvPr/>
          </p:nvSpPr>
          <p:spPr>
            <a:xfrm>
              <a:off x="1498600" y="2784833"/>
              <a:ext cx="1905000" cy="558800"/>
            </a:xfrm>
            <a:prstGeom prst="roundRect">
              <a:avLst/>
            </a:prstGeom>
            <a:solidFill>
              <a:srgbClr val="F7F8FA"/>
            </a:solidFill>
            <a:ln w="12700"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Candidate 1</a:t>
              </a:r>
            </a:p>
          </p:txBody>
        </p:sp>
        <p:sp>
          <p:nvSpPr>
            <p:cNvPr id="3" name="Rounded Rectangle 2">
              <a:extLst>
                <a:ext uri="{FF2B5EF4-FFF2-40B4-BE49-F238E27FC236}">
                  <a16:creationId xmlns:a16="http://schemas.microsoft.com/office/drawing/2014/main" id="{0BFB2795-30D8-E569-1FE9-B617F212DCF5}"/>
                </a:ext>
              </a:extLst>
            </p:cNvPr>
            <p:cNvSpPr/>
            <p:nvPr/>
          </p:nvSpPr>
          <p:spPr>
            <a:xfrm>
              <a:off x="1498600" y="3496033"/>
              <a:ext cx="1905000" cy="558800"/>
            </a:xfrm>
            <a:prstGeom prst="roundRect">
              <a:avLst/>
            </a:prstGeom>
            <a:solidFill>
              <a:srgbClr val="F7F8FA"/>
            </a:solidFill>
            <a:ln w="12700"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Candidate 2</a:t>
              </a:r>
            </a:p>
          </p:txBody>
        </p:sp>
        <p:sp>
          <p:nvSpPr>
            <p:cNvPr id="4" name="Rounded Rectangle 3">
              <a:extLst>
                <a:ext uri="{FF2B5EF4-FFF2-40B4-BE49-F238E27FC236}">
                  <a16:creationId xmlns:a16="http://schemas.microsoft.com/office/drawing/2014/main" id="{B0D53474-2795-FA26-5BD0-C73509C0164C}"/>
                </a:ext>
              </a:extLst>
            </p:cNvPr>
            <p:cNvSpPr/>
            <p:nvPr/>
          </p:nvSpPr>
          <p:spPr>
            <a:xfrm>
              <a:off x="1498600" y="4207233"/>
              <a:ext cx="1905000" cy="558800"/>
            </a:xfrm>
            <a:prstGeom prst="roundRect">
              <a:avLst/>
            </a:prstGeom>
            <a:solidFill>
              <a:srgbClr val="F7F8FA"/>
            </a:solidFill>
            <a:ln w="12700"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Candidate 3</a:t>
              </a:r>
            </a:p>
          </p:txBody>
        </p:sp>
        <p:sp>
          <p:nvSpPr>
            <p:cNvPr id="5" name="Rounded Rectangle 4">
              <a:extLst>
                <a:ext uri="{FF2B5EF4-FFF2-40B4-BE49-F238E27FC236}">
                  <a16:creationId xmlns:a16="http://schemas.microsoft.com/office/drawing/2014/main" id="{1E0622BF-EC89-961B-D0E4-A76DDDD8057B}"/>
                </a:ext>
              </a:extLst>
            </p:cNvPr>
            <p:cNvSpPr/>
            <p:nvPr/>
          </p:nvSpPr>
          <p:spPr>
            <a:xfrm>
              <a:off x="1498600" y="4918433"/>
              <a:ext cx="1905000" cy="558800"/>
            </a:xfrm>
            <a:prstGeom prst="roundRect">
              <a:avLst/>
            </a:prstGeom>
            <a:solidFill>
              <a:srgbClr val="EEF2FA"/>
            </a:solidFill>
            <a:ln w="12700"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 Candidate N</a:t>
              </a:r>
            </a:p>
          </p:txBody>
        </p:sp>
        <p:sp>
          <p:nvSpPr>
            <p:cNvPr id="6" name="Rectangle 5">
              <a:extLst>
                <a:ext uri="{FF2B5EF4-FFF2-40B4-BE49-F238E27FC236}">
                  <a16:creationId xmlns:a16="http://schemas.microsoft.com/office/drawing/2014/main" id="{DD667B10-E857-4564-8120-5B1A67C35FD2}"/>
                </a:ext>
              </a:extLst>
            </p:cNvPr>
            <p:cNvSpPr/>
            <p:nvPr/>
          </p:nvSpPr>
          <p:spPr>
            <a:xfrm>
              <a:off x="1498600" y="2353033"/>
              <a:ext cx="1905000" cy="330200"/>
            </a:xfrm>
            <a:prstGeom prst="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200" b="1" dirty="0">
                  <a:solidFill>
                    <a:srgbClr val="FFFFFF"/>
                  </a:solidFill>
                  <a:latin typeface="Helvetica Neue"/>
                  <a:ea typeface="Helvetica Neue"/>
                  <a:cs typeface="Helvetica Neue"/>
                </a:rPr>
                <a:t>20k Human candidates</a:t>
              </a:r>
            </a:p>
          </p:txBody>
        </p:sp>
        <p:sp>
          <p:nvSpPr>
            <p:cNvPr id="7" name="Rounded Rectangle 6">
              <a:extLst>
                <a:ext uri="{FF2B5EF4-FFF2-40B4-BE49-F238E27FC236}">
                  <a16:creationId xmlns:a16="http://schemas.microsoft.com/office/drawing/2014/main" id="{6CC01E36-71A9-6FD4-D354-359044E65427}"/>
                </a:ext>
              </a:extLst>
            </p:cNvPr>
            <p:cNvSpPr/>
            <p:nvPr/>
          </p:nvSpPr>
          <p:spPr>
            <a:xfrm>
              <a:off x="8610600" y="2784833"/>
              <a:ext cx="1905000" cy="558800"/>
            </a:xfrm>
            <a:prstGeom prst="roundRect">
              <a:avLst/>
            </a:prstGeom>
            <a:solidFill>
              <a:srgbClr val="F7F8FA"/>
            </a:solidFill>
            <a:ln w="1270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Target 1</a:t>
              </a:r>
            </a:p>
          </p:txBody>
        </p:sp>
        <p:sp>
          <p:nvSpPr>
            <p:cNvPr id="8" name="Rounded Rectangle 7">
              <a:extLst>
                <a:ext uri="{FF2B5EF4-FFF2-40B4-BE49-F238E27FC236}">
                  <a16:creationId xmlns:a16="http://schemas.microsoft.com/office/drawing/2014/main" id="{3226B9BF-4132-6A16-6045-58E427001898}"/>
                </a:ext>
              </a:extLst>
            </p:cNvPr>
            <p:cNvSpPr/>
            <p:nvPr/>
          </p:nvSpPr>
          <p:spPr>
            <a:xfrm>
              <a:off x="8610600" y="3496033"/>
              <a:ext cx="1905000" cy="558800"/>
            </a:xfrm>
            <a:prstGeom prst="roundRect">
              <a:avLst/>
            </a:prstGeom>
            <a:solidFill>
              <a:srgbClr val="F7F8FA"/>
            </a:solidFill>
            <a:ln w="1270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Target 2</a:t>
              </a:r>
            </a:p>
          </p:txBody>
        </p:sp>
        <p:sp>
          <p:nvSpPr>
            <p:cNvPr id="9" name="Rounded Rectangle 8">
              <a:extLst>
                <a:ext uri="{FF2B5EF4-FFF2-40B4-BE49-F238E27FC236}">
                  <a16:creationId xmlns:a16="http://schemas.microsoft.com/office/drawing/2014/main" id="{3FB6B070-CD97-6997-6161-DBEAC82F46FA}"/>
                </a:ext>
              </a:extLst>
            </p:cNvPr>
            <p:cNvSpPr/>
            <p:nvPr/>
          </p:nvSpPr>
          <p:spPr>
            <a:xfrm>
              <a:off x="8610600" y="4207233"/>
              <a:ext cx="1905000" cy="558800"/>
            </a:xfrm>
            <a:prstGeom prst="roundRect">
              <a:avLst/>
            </a:prstGeom>
            <a:solidFill>
              <a:srgbClr val="F7F8FA"/>
            </a:solidFill>
            <a:ln w="1270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Target 3</a:t>
              </a:r>
            </a:p>
          </p:txBody>
        </p:sp>
        <p:sp>
          <p:nvSpPr>
            <p:cNvPr id="10" name="Rounded Rectangle 9">
              <a:extLst>
                <a:ext uri="{FF2B5EF4-FFF2-40B4-BE49-F238E27FC236}">
                  <a16:creationId xmlns:a16="http://schemas.microsoft.com/office/drawing/2014/main" id="{BA4F31D9-CFCD-BF71-99F0-81A0A0578F13}"/>
                </a:ext>
              </a:extLst>
            </p:cNvPr>
            <p:cNvSpPr/>
            <p:nvPr/>
          </p:nvSpPr>
          <p:spPr>
            <a:xfrm>
              <a:off x="8610600" y="4918433"/>
              <a:ext cx="1905000" cy="558800"/>
            </a:xfrm>
            <a:prstGeom prst="roundRect">
              <a:avLst/>
            </a:prstGeom>
            <a:solidFill>
              <a:srgbClr val="EEF2FA"/>
            </a:solidFill>
            <a:ln w="1270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 Target M</a:t>
              </a:r>
            </a:p>
          </p:txBody>
        </p:sp>
        <p:sp>
          <p:nvSpPr>
            <p:cNvPr id="11" name="Rectangle 10">
              <a:extLst>
                <a:ext uri="{FF2B5EF4-FFF2-40B4-BE49-F238E27FC236}">
                  <a16:creationId xmlns:a16="http://schemas.microsoft.com/office/drawing/2014/main" id="{00BA78A1-2D54-06A8-8452-0A1C6D06D321}"/>
                </a:ext>
              </a:extLst>
            </p:cNvPr>
            <p:cNvSpPr/>
            <p:nvPr/>
          </p:nvSpPr>
          <p:spPr>
            <a:xfrm>
              <a:off x="8610600" y="2353033"/>
              <a:ext cx="1905000" cy="3302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200" b="1" dirty="0">
                  <a:solidFill>
                    <a:srgbClr val="FFFFFF"/>
                  </a:solidFill>
                  <a:latin typeface="Helvetica Neue"/>
                  <a:ea typeface="Helvetica Neue"/>
                  <a:cs typeface="Helvetica Neue"/>
                </a:rPr>
                <a:t>9 Viral targets</a:t>
              </a:r>
            </a:p>
          </p:txBody>
        </p:sp>
        <p:sp>
          <p:nvSpPr>
            <p:cNvPr id="12" name="Rounded Rectangle 11">
              <a:extLst>
                <a:ext uri="{FF2B5EF4-FFF2-40B4-BE49-F238E27FC236}">
                  <a16:creationId xmlns:a16="http://schemas.microsoft.com/office/drawing/2014/main" id="{8497BA4A-138B-F04B-BEEC-357A769F9085}"/>
                </a:ext>
              </a:extLst>
            </p:cNvPr>
            <p:cNvSpPr/>
            <p:nvPr/>
          </p:nvSpPr>
          <p:spPr>
            <a:xfrm>
              <a:off x="3632200" y="2518133"/>
              <a:ext cx="4749800" cy="2844800"/>
            </a:xfrm>
            <a:prstGeom prst="round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ctr"/>
              <a:r>
                <a:rPr lang="en-US" sz="1800" b="1" dirty="0">
                  <a:solidFill>
                    <a:srgbClr val="FFFFFF"/>
                  </a:solidFill>
                  <a:latin typeface="Helvetica Neue"/>
                  <a:ea typeface="Helvetica Neue"/>
                  <a:cs typeface="Helvetica Neue"/>
                </a:rPr>
                <a:t>N × M
180,000 predictions</a:t>
              </a:r>
            </a:p>
          </p:txBody>
        </p:sp>
        <p:sp>
          <p:nvSpPr>
            <p:cNvPr id="13" name="Rounded Rectangle 12">
              <a:extLst>
                <a:ext uri="{FF2B5EF4-FFF2-40B4-BE49-F238E27FC236}">
                  <a16:creationId xmlns:a16="http://schemas.microsoft.com/office/drawing/2014/main" id="{D71E20C4-A9AC-7508-52E3-045B74322E49}"/>
                </a:ext>
              </a:extLst>
            </p:cNvPr>
            <p:cNvSpPr/>
            <p:nvPr/>
          </p:nvSpPr>
          <p:spPr>
            <a:xfrm>
              <a:off x="743884" y="5629633"/>
              <a:ext cx="10526432" cy="635000"/>
            </a:xfrm>
            <a:prstGeom prst="roundRect">
              <a:avLst/>
            </a:prstGeom>
            <a:solidFill>
              <a:srgbClr val="EAF4E4"/>
            </a:solidFill>
            <a:ln w="1270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dirty="0">
                  <a:solidFill>
                    <a:srgbClr val="2E5A1E"/>
                  </a:solidFill>
                  <a:latin typeface="Helvetica Neue"/>
                  <a:ea typeface="Helvetica Neue"/>
                  <a:cs typeface="Helvetica Neue"/>
                </a:rPr>
                <a:t>↻  The cached alignment library computes each sequence's alignment once — and reuses it across every pairing.</a:t>
              </a:r>
            </a:p>
          </p:txBody>
        </p:sp>
      </p:grpSp>
      <p:grpSp>
        <p:nvGrpSpPr>
          <p:cNvPr id="20" name="Group 19">
            <a:extLst>
              <a:ext uri="{FF2B5EF4-FFF2-40B4-BE49-F238E27FC236}">
                <a16:creationId xmlns:a16="http://schemas.microsoft.com/office/drawing/2014/main" id="{7EDDAC6B-4B9D-48B9-F7F9-94298A275279}"/>
              </a:ext>
            </a:extLst>
          </p:cNvPr>
          <p:cNvGrpSpPr/>
          <p:nvPr/>
        </p:nvGrpSpPr>
        <p:grpSpPr>
          <a:xfrm>
            <a:off x="89306" y="3286744"/>
            <a:ext cx="1486856" cy="1344056"/>
            <a:chOff x="0" y="3275812"/>
            <a:chExt cx="1486856" cy="1344056"/>
          </a:xfrm>
        </p:grpSpPr>
        <p:pic>
          <p:nvPicPr>
            <p:cNvPr id="16" name="Graphic 15" descr="Office worker female outline">
              <a:extLst>
                <a:ext uri="{FF2B5EF4-FFF2-40B4-BE49-F238E27FC236}">
                  <a16:creationId xmlns:a16="http://schemas.microsoft.com/office/drawing/2014/main" id="{0D3C8FF4-8199-830D-36CE-EEC54D8E861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6228" y="3275812"/>
              <a:ext cx="914400" cy="914400"/>
            </a:xfrm>
            <a:prstGeom prst="rect">
              <a:avLst/>
            </a:prstGeom>
          </p:spPr>
        </p:pic>
        <p:sp>
          <p:nvSpPr>
            <p:cNvPr id="18" name="TextBox 17">
              <a:extLst>
                <a:ext uri="{FF2B5EF4-FFF2-40B4-BE49-F238E27FC236}">
                  <a16:creationId xmlns:a16="http://schemas.microsoft.com/office/drawing/2014/main" id="{8B9CBD38-CDC8-C7A5-88E0-2BA81D4F2C79}"/>
                </a:ext>
              </a:extLst>
            </p:cNvPr>
            <p:cNvSpPr txBox="1"/>
            <p:nvPr/>
          </p:nvSpPr>
          <p:spPr>
            <a:xfrm>
              <a:off x="0" y="4096648"/>
              <a:ext cx="1486856" cy="523220"/>
            </a:xfrm>
            <a:prstGeom prst="rect">
              <a:avLst/>
            </a:prstGeom>
            <a:noFill/>
          </p:spPr>
          <p:txBody>
            <a:bodyPr wrap="square">
              <a:spAutoFit/>
            </a:bodyPr>
            <a:lstStyle/>
            <a:p>
              <a:pPr algn="ctr"/>
              <a:r>
                <a:rPr lang="en-US" sz="1400" b="1" dirty="0">
                  <a:solidFill>
                    <a:srgbClr val="4472C4"/>
                  </a:solidFill>
                  <a:latin typeface="Helvetica Neue"/>
                  <a:ea typeface="Helvetica Neue"/>
                  <a:cs typeface="Helvetica Neue"/>
                </a:rPr>
                <a:t>~20k </a:t>
              </a:r>
              <a:br>
                <a:rPr lang="en-US" sz="1400" b="1" dirty="0">
                  <a:solidFill>
                    <a:srgbClr val="4472C4"/>
                  </a:solidFill>
                  <a:latin typeface="Helvetica Neue"/>
                  <a:ea typeface="Helvetica Neue"/>
                  <a:cs typeface="Helvetica Neue"/>
                </a:rPr>
              </a:br>
              <a:r>
                <a:rPr lang="en-US" sz="1400" b="1" dirty="0">
                  <a:solidFill>
                    <a:srgbClr val="4472C4"/>
                  </a:solidFill>
                  <a:latin typeface="Helvetica Neue"/>
                  <a:ea typeface="Helvetica Neue"/>
                  <a:cs typeface="Helvetica Neue"/>
                </a:rPr>
                <a:t>Human Protein</a:t>
              </a:r>
            </a:p>
          </p:txBody>
        </p:sp>
      </p:grpSp>
      <p:grpSp>
        <p:nvGrpSpPr>
          <p:cNvPr id="21" name="Group 20">
            <a:extLst>
              <a:ext uri="{FF2B5EF4-FFF2-40B4-BE49-F238E27FC236}">
                <a16:creationId xmlns:a16="http://schemas.microsoft.com/office/drawing/2014/main" id="{18CC43DB-A9BA-4F31-982A-1D9E0D1E382F}"/>
              </a:ext>
            </a:extLst>
          </p:cNvPr>
          <p:cNvGrpSpPr/>
          <p:nvPr/>
        </p:nvGrpSpPr>
        <p:grpSpPr>
          <a:xfrm>
            <a:off x="10596467" y="3286744"/>
            <a:ext cx="1486856" cy="1344056"/>
            <a:chOff x="0" y="3275812"/>
            <a:chExt cx="1486856" cy="1344056"/>
          </a:xfrm>
        </p:grpSpPr>
        <p:pic>
          <p:nvPicPr>
            <p:cNvPr id="22" name="Graphic 21">
              <a:extLst>
                <a:ext uri="{FF2B5EF4-FFF2-40B4-BE49-F238E27FC236}">
                  <a16:creationId xmlns:a16="http://schemas.microsoft.com/office/drawing/2014/main" id="{AC784025-A619-CCED-39E4-5D299370925E}"/>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286228" y="3275812"/>
              <a:ext cx="914400" cy="914400"/>
            </a:xfrm>
            <a:prstGeom prst="rect">
              <a:avLst/>
            </a:prstGeom>
          </p:spPr>
        </p:pic>
        <p:sp>
          <p:nvSpPr>
            <p:cNvPr id="23" name="TextBox 22">
              <a:extLst>
                <a:ext uri="{FF2B5EF4-FFF2-40B4-BE49-F238E27FC236}">
                  <a16:creationId xmlns:a16="http://schemas.microsoft.com/office/drawing/2014/main" id="{555F0EE0-B92B-92A9-ECE7-E1EBA295A174}"/>
                </a:ext>
              </a:extLst>
            </p:cNvPr>
            <p:cNvSpPr txBox="1"/>
            <p:nvPr/>
          </p:nvSpPr>
          <p:spPr>
            <a:xfrm>
              <a:off x="0" y="4096648"/>
              <a:ext cx="1486856" cy="523220"/>
            </a:xfrm>
            <a:prstGeom prst="rect">
              <a:avLst/>
            </a:prstGeom>
            <a:noFill/>
          </p:spPr>
          <p:txBody>
            <a:bodyPr wrap="square">
              <a:spAutoFit/>
            </a:bodyPr>
            <a:lstStyle/>
            <a:p>
              <a:pPr algn="ctr"/>
              <a:r>
                <a:rPr lang="en-US" b="1" dirty="0">
                  <a:solidFill>
                    <a:srgbClr val="71AD47"/>
                  </a:solidFill>
                  <a:latin typeface="Helvetica Neue"/>
                  <a:ea typeface="Helvetica Neue"/>
                  <a:cs typeface="Helvetica Neue"/>
                </a:rPr>
                <a:t>9</a:t>
              </a:r>
              <a:br>
                <a:rPr lang="en-US" sz="1400" b="1" dirty="0">
                  <a:solidFill>
                    <a:srgbClr val="71AD47"/>
                  </a:solidFill>
                  <a:latin typeface="Helvetica Neue"/>
                  <a:ea typeface="Helvetica Neue"/>
                  <a:cs typeface="Helvetica Neue"/>
                </a:rPr>
              </a:br>
              <a:r>
                <a:rPr lang="en-US" sz="1400" b="1" dirty="0">
                  <a:solidFill>
                    <a:srgbClr val="71AD47"/>
                  </a:solidFill>
                  <a:latin typeface="Helvetica Neue"/>
                  <a:ea typeface="Helvetica Neue"/>
                  <a:cs typeface="Helvetica Neue"/>
                </a:rPr>
                <a:t>Viral Protein</a:t>
              </a:r>
            </a:p>
          </p:txBody>
        </p:sp>
      </p:grpSp>
      <p:sp>
        <p:nvSpPr>
          <p:cNvPr id="28" name="Google Shape;227;p33">
            <a:extLst>
              <a:ext uri="{FF2B5EF4-FFF2-40B4-BE49-F238E27FC236}">
                <a16:creationId xmlns:a16="http://schemas.microsoft.com/office/drawing/2014/main" id="{89952722-2BF7-1922-52B7-DB6442586A23}"/>
              </a:ext>
            </a:extLst>
          </p:cNvPr>
          <p:cNvSpPr txBox="1">
            <a:spLocks noGrp="1"/>
          </p:cNvSpPr>
          <p:nvPr>
            <p:ph type="body" idx="1"/>
          </p:nvPr>
        </p:nvSpPr>
        <p:spPr>
          <a:xfrm>
            <a:off x="415600" y="1437656"/>
            <a:ext cx="11360700" cy="4654177"/>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Screening every candidate against every target means N × M predictions — the combinatorics, not the model, become the challenge.</a:t>
            </a:r>
          </a:p>
        </p:txBody>
      </p:sp>
      <p:pic>
        <p:nvPicPr>
          <p:cNvPr id="29" name="Picture 4" descr="People – The Mehta Lab – UW–Madison">
            <a:extLst>
              <a:ext uri="{FF2B5EF4-FFF2-40B4-BE49-F238E27FC236}">
                <a16:creationId xmlns:a16="http://schemas.microsoft.com/office/drawing/2014/main" id="{FD822BD0-524B-20B4-E614-BE28070679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73" b="27193"/>
          <a:stretch>
            <a:fillRect/>
          </a:stretch>
        </p:blipFill>
        <p:spPr bwMode="auto">
          <a:xfrm>
            <a:off x="11068152" y="289135"/>
            <a:ext cx="1015171" cy="1015171"/>
          </a:xfrm>
          <a:prstGeom prst="ellipse">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5B3E658-3D4B-D430-C380-07DD9B67565C}"/>
              </a:ext>
            </a:extLst>
          </p:cNvPr>
          <p:cNvSpPr txBox="1"/>
          <p:nvPr/>
        </p:nvSpPr>
        <p:spPr>
          <a:xfrm>
            <a:off x="11027842" y="1304306"/>
            <a:ext cx="1095789" cy="307777"/>
          </a:xfrm>
          <a:prstGeom prst="rect">
            <a:avLst/>
          </a:prstGeom>
          <a:noFill/>
        </p:spPr>
        <p:txBody>
          <a:bodyPr wrap="square">
            <a:spAutoFit/>
          </a:bodyPr>
          <a:lstStyle/>
          <a:p>
            <a:pPr algn="ctr"/>
            <a:r>
              <a:rPr lang="en-US" sz="1400" dirty="0">
                <a:solidFill>
                  <a:schemeClr val="dk1"/>
                </a:solidFill>
                <a:latin typeface="Helvetica Neue"/>
              </a:rPr>
              <a:t>Mehta Lab</a:t>
            </a:r>
            <a:endParaRPr lang="en-US" dirty="0"/>
          </a:p>
        </p:txBody>
      </p:sp>
      <p:sp>
        <p:nvSpPr>
          <p:cNvPr id="14" name="Slide Number Placeholder 13">
            <a:extLst>
              <a:ext uri="{FF2B5EF4-FFF2-40B4-BE49-F238E27FC236}">
                <a16:creationId xmlns:a16="http://schemas.microsoft.com/office/drawing/2014/main" id="{B46837DA-4CD8-61E5-DE52-F8CA169F38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Tree>
    <p:extLst>
      <p:ext uri="{BB962C8B-B14F-4D97-AF65-F5344CB8AC3E}">
        <p14:creationId xmlns:p14="http://schemas.microsoft.com/office/powerpoint/2010/main" val="808401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EFE13FB6-AF09-6582-0A07-3D90D00144B2}"/>
            </a:ext>
          </a:extLst>
        </p:cNvPr>
        <p:cNvGrpSpPr/>
        <p:nvPr/>
      </p:nvGrpSpPr>
      <p:grpSpPr>
        <a:xfrm>
          <a:off x="0" y="0"/>
          <a:ext cx="0" cy="0"/>
          <a:chOff x="0" y="0"/>
          <a:chExt cx="0" cy="0"/>
        </a:xfrm>
      </p:grpSpPr>
      <p:sp>
        <p:nvSpPr>
          <p:cNvPr id="226" name="Google Shape;226;p33">
            <a:extLst>
              <a:ext uri="{FF2B5EF4-FFF2-40B4-BE49-F238E27FC236}">
                <a16:creationId xmlns:a16="http://schemas.microsoft.com/office/drawing/2014/main" id="{594B0D05-1668-8356-140B-C13AD6E8CB3A}"/>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The library collapses the compute</a:t>
            </a:r>
          </a:p>
        </p:txBody>
      </p:sp>
      <p:sp>
        <p:nvSpPr>
          <p:cNvPr id="2" name="TextBox 1">
            <a:extLst>
              <a:ext uri="{FF2B5EF4-FFF2-40B4-BE49-F238E27FC236}">
                <a16:creationId xmlns:a16="http://schemas.microsoft.com/office/drawing/2014/main" id="{7C5381C8-7E37-084A-A2C9-5626D757B976}"/>
              </a:ext>
            </a:extLst>
          </p:cNvPr>
          <p:cNvSpPr txBox="1"/>
          <p:nvPr/>
        </p:nvSpPr>
        <p:spPr>
          <a:xfrm>
            <a:off x="419100" y="1498600"/>
            <a:ext cx="11366500" cy="381000"/>
          </a:xfrm>
          <a:prstGeom prst="rect">
            <a:avLst/>
          </a:prstGeom>
          <a:noFill/>
        </p:spPr>
        <p:txBody>
          <a:bodyPr vertOverflow="overflow" vert="horz" wrap="square" rtlCol="0" anchor="t">
            <a:spAutoFit/>
          </a:bodyPr>
          <a:lstStyle/>
          <a:p>
            <a:pPr algn="l"/>
            <a:r>
              <a:rPr lang="en-US" sz="1800">
                <a:solidFill>
                  <a:srgbClr val="1A1A1A"/>
                </a:solidFill>
                <a:latin typeface="Helvetica Neue"/>
                <a:ea typeface="Helvetica Neue"/>
                <a:cs typeface="Helvetica Neue"/>
              </a:rPr>
              <a:t>Same per-job profile — ~4 cores, ~60 minutes each. Only the job count changes.</a:t>
            </a:r>
          </a:p>
        </p:txBody>
      </p:sp>
      <p:grpSp>
        <p:nvGrpSpPr>
          <p:cNvPr id="15" name="Group 14">
            <a:extLst>
              <a:ext uri="{FF2B5EF4-FFF2-40B4-BE49-F238E27FC236}">
                <a16:creationId xmlns:a16="http://schemas.microsoft.com/office/drawing/2014/main" id="{9B5BA71D-9CC9-B990-C9A5-8F45A15E6553}"/>
              </a:ext>
            </a:extLst>
          </p:cNvPr>
          <p:cNvGrpSpPr/>
          <p:nvPr/>
        </p:nvGrpSpPr>
        <p:grpSpPr>
          <a:xfrm>
            <a:off x="794197" y="2076181"/>
            <a:ext cx="10603606" cy="3851190"/>
            <a:chOff x="571321" y="2181847"/>
            <a:chExt cx="10603606" cy="3851190"/>
          </a:xfrm>
        </p:grpSpPr>
        <p:sp>
          <p:nvSpPr>
            <p:cNvPr id="3" name="Rounded Rectangle 2">
              <a:extLst>
                <a:ext uri="{FF2B5EF4-FFF2-40B4-BE49-F238E27FC236}">
                  <a16:creationId xmlns:a16="http://schemas.microsoft.com/office/drawing/2014/main" id="{A5AD0EDC-51C6-BE44-909D-72D075B09E7E}"/>
                </a:ext>
              </a:extLst>
            </p:cNvPr>
            <p:cNvSpPr/>
            <p:nvPr/>
          </p:nvSpPr>
          <p:spPr>
            <a:xfrm>
              <a:off x="1199882" y="2181847"/>
              <a:ext cx="4191000" cy="3175000"/>
            </a:xfrm>
            <a:prstGeom prst="roundRect">
              <a:avLst/>
            </a:prstGeom>
            <a:solidFill>
              <a:srgbClr val="FBEAE5"/>
            </a:solidFill>
            <a:ln w="15875"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TextBox 3">
              <a:extLst>
                <a:ext uri="{FF2B5EF4-FFF2-40B4-BE49-F238E27FC236}">
                  <a16:creationId xmlns:a16="http://schemas.microsoft.com/office/drawing/2014/main" id="{EA7E3274-442A-C746-8835-0BBFBD00E46E}"/>
                </a:ext>
              </a:extLst>
            </p:cNvPr>
            <p:cNvSpPr txBox="1"/>
            <p:nvPr/>
          </p:nvSpPr>
          <p:spPr>
            <a:xfrm>
              <a:off x="1199882" y="2372347"/>
              <a:ext cx="4191000" cy="304800"/>
            </a:xfrm>
            <a:prstGeom prst="rect">
              <a:avLst/>
            </a:prstGeom>
            <a:noFill/>
          </p:spPr>
          <p:txBody>
            <a:bodyPr vertOverflow="overflow" vert="horz" wrap="square" rtlCol="0" anchor="t">
              <a:noAutofit/>
            </a:bodyPr>
            <a:lstStyle/>
            <a:p>
              <a:pPr algn="ctr"/>
              <a:r>
                <a:rPr lang="en-US" b="1" dirty="0">
                  <a:solidFill>
                    <a:srgbClr val="C0392B"/>
                  </a:solidFill>
                  <a:latin typeface="Helvetica Neue"/>
                  <a:ea typeface="Helvetica Neue"/>
                  <a:cs typeface="Helvetica Neue"/>
                </a:rPr>
                <a:t>WITHOUT THE LIBRARY</a:t>
              </a:r>
            </a:p>
          </p:txBody>
        </p:sp>
        <p:sp>
          <p:nvSpPr>
            <p:cNvPr id="5" name="TextBox 4">
              <a:extLst>
                <a:ext uri="{FF2B5EF4-FFF2-40B4-BE49-F238E27FC236}">
                  <a16:creationId xmlns:a16="http://schemas.microsoft.com/office/drawing/2014/main" id="{E4453229-2288-0247-9243-A9D3AE01A11B}"/>
                </a:ext>
              </a:extLst>
            </p:cNvPr>
            <p:cNvSpPr txBox="1"/>
            <p:nvPr/>
          </p:nvSpPr>
          <p:spPr>
            <a:xfrm>
              <a:off x="1199882" y="2778747"/>
              <a:ext cx="4191000" cy="762000"/>
            </a:xfrm>
            <a:prstGeom prst="rect">
              <a:avLst/>
            </a:prstGeom>
            <a:noFill/>
          </p:spPr>
          <p:txBody>
            <a:bodyPr vertOverflow="overflow" vert="horz" wrap="square" rtlCol="0" anchor="t">
              <a:noAutofit/>
            </a:bodyPr>
            <a:lstStyle/>
            <a:p>
              <a:pPr algn="ctr"/>
              <a:r>
                <a:rPr lang="en-US" sz="4400" b="1" dirty="0">
                  <a:solidFill>
                    <a:srgbClr val="C0392B"/>
                  </a:solidFill>
                  <a:latin typeface="Helvetica Neue"/>
                  <a:ea typeface="Helvetica Neue"/>
                  <a:cs typeface="Helvetica Neue"/>
                </a:rPr>
                <a:t>180,000</a:t>
              </a:r>
            </a:p>
          </p:txBody>
        </p:sp>
        <p:sp>
          <p:nvSpPr>
            <p:cNvPr id="6" name="TextBox 5">
              <a:extLst>
                <a:ext uri="{FF2B5EF4-FFF2-40B4-BE49-F238E27FC236}">
                  <a16:creationId xmlns:a16="http://schemas.microsoft.com/office/drawing/2014/main" id="{882B847A-892B-9B48-9A94-5DC55AF9E9C5}"/>
                </a:ext>
              </a:extLst>
            </p:cNvPr>
            <p:cNvSpPr txBox="1"/>
            <p:nvPr/>
          </p:nvSpPr>
          <p:spPr>
            <a:xfrm>
              <a:off x="1199882" y="3578847"/>
              <a:ext cx="4191000" cy="304800"/>
            </a:xfrm>
            <a:prstGeom prst="rect">
              <a:avLst/>
            </a:prstGeom>
            <a:noFill/>
          </p:spPr>
          <p:txBody>
            <a:bodyPr vertOverflow="overflow" vert="horz" wrap="square" rtlCol="0" anchor="t">
              <a:noAutofit/>
            </a:bodyPr>
            <a:lstStyle/>
            <a:p>
              <a:pPr algn="ctr"/>
              <a:r>
                <a:rPr lang="en-US" sz="1500" dirty="0">
                  <a:solidFill>
                    <a:srgbClr val="7A3530"/>
                  </a:solidFill>
                  <a:latin typeface="Helvetica Neue"/>
                  <a:ea typeface="Helvetica Neue"/>
                  <a:cs typeface="Helvetica Neue"/>
                </a:rPr>
                <a:t>alignment jobs  (N × M = 20,000 × 9)</a:t>
              </a:r>
            </a:p>
          </p:txBody>
        </p:sp>
        <p:sp>
          <p:nvSpPr>
            <p:cNvPr id="7" name="TextBox 6">
              <a:extLst>
                <a:ext uri="{FF2B5EF4-FFF2-40B4-BE49-F238E27FC236}">
                  <a16:creationId xmlns:a16="http://schemas.microsoft.com/office/drawing/2014/main" id="{B8A6A21C-0449-B740-82A2-E146D9D1EEC7}"/>
                </a:ext>
              </a:extLst>
            </p:cNvPr>
            <p:cNvSpPr txBox="1"/>
            <p:nvPr/>
          </p:nvSpPr>
          <p:spPr>
            <a:xfrm>
              <a:off x="1199882" y="4150347"/>
              <a:ext cx="4191000" cy="889000"/>
            </a:xfrm>
            <a:prstGeom prst="rect">
              <a:avLst/>
            </a:prstGeom>
            <a:noFill/>
          </p:spPr>
          <p:txBody>
            <a:bodyPr vertOverflow="overflow" vert="horz" wrap="square" rtlCol="0" anchor="t">
              <a:noAutofit/>
            </a:bodyPr>
            <a:lstStyle/>
            <a:p>
              <a:pPr algn="l"/>
              <a:r>
                <a:rPr lang="en-US" sz="1300">
                  <a:solidFill>
                    <a:srgbClr val="7A3530"/>
                  </a:solidFill>
                  <a:latin typeface="Helvetica Neue"/>
                  <a:ea typeface="Helvetica Neue"/>
                  <a:cs typeface="Helvetica Neue"/>
                </a:rPr>
                <a:t>≈ 720,000 core-hours
4 cores × 60 min × 180,000 jobs</a:t>
              </a:r>
              <a:endParaRPr lang="en-US" sz="1300" dirty="0">
                <a:solidFill>
                  <a:srgbClr val="7A3530"/>
                </a:solidFill>
                <a:latin typeface="Helvetica Neue"/>
                <a:ea typeface="Helvetica Neue"/>
                <a:cs typeface="Helvetica Neue"/>
              </a:endParaRPr>
            </a:p>
          </p:txBody>
        </p:sp>
        <p:sp>
          <p:nvSpPr>
            <p:cNvPr id="8" name="Right Arrow 7">
              <a:extLst>
                <a:ext uri="{FF2B5EF4-FFF2-40B4-BE49-F238E27FC236}">
                  <a16:creationId xmlns:a16="http://schemas.microsoft.com/office/drawing/2014/main" id="{DC760DF9-C0DE-DC44-9E0E-3BFF7F6372FE}"/>
                </a:ext>
              </a:extLst>
            </p:cNvPr>
            <p:cNvSpPr/>
            <p:nvPr/>
          </p:nvSpPr>
          <p:spPr>
            <a:xfrm>
              <a:off x="5543282" y="3578847"/>
              <a:ext cx="711200" cy="4318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Rounded Rectangle 8">
              <a:extLst>
                <a:ext uri="{FF2B5EF4-FFF2-40B4-BE49-F238E27FC236}">
                  <a16:creationId xmlns:a16="http://schemas.microsoft.com/office/drawing/2014/main" id="{FB8703B2-77DE-C844-AE94-0E5AFB43ABA5}"/>
                </a:ext>
              </a:extLst>
            </p:cNvPr>
            <p:cNvSpPr/>
            <p:nvPr/>
          </p:nvSpPr>
          <p:spPr>
            <a:xfrm>
              <a:off x="6406882" y="2181847"/>
              <a:ext cx="4191000" cy="3175000"/>
            </a:xfrm>
            <a:prstGeom prst="roundRect">
              <a:avLst/>
            </a:prstGeom>
            <a:solidFill>
              <a:srgbClr val="EAF4E4"/>
            </a:solidFill>
            <a:ln w="1587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TextBox 9">
              <a:extLst>
                <a:ext uri="{FF2B5EF4-FFF2-40B4-BE49-F238E27FC236}">
                  <a16:creationId xmlns:a16="http://schemas.microsoft.com/office/drawing/2014/main" id="{E5D59A45-64E4-AA42-8D2C-00552AC5013E}"/>
                </a:ext>
              </a:extLst>
            </p:cNvPr>
            <p:cNvSpPr txBox="1"/>
            <p:nvPr/>
          </p:nvSpPr>
          <p:spPr>
            <a:xfrm>
              <a:off x="6406882" y="2372347"/>
              <a:ext cx="4191000" cy="304800"/>
            </a:xfrm>
            <a:prstGeom prst="rect">
              <a:avLst/>
            </a:prstGeom>
            <a:noFill/>
          </p:spPr>
          <p:txBody>
            <a:bodyPr vertOverflow="overflow" vert="horz" wrap="square" rtlCol="0" anchor="t">
              <a:noAutofit/>
            </a:bodyPr>
            <a:lstStyle/>
            <a:p>
              <a:pPr algn="ctr"/>
              <a:r>
                <a:rPr lang="en-US" b="1" dirty="0">
                  <a:solidFill>
                    <a:srgbClr val="2E5A1E"/>
                  </a:solidFill>
                  <a:latin typeface="Helvetica Neue"/>
                  <a:ea typeface="Helvetica Neue"/>
                  <a:cs typeface="Helvetica Neue"/>
                </a:rPr>
                <a:t>WITH THE LIBRARY</a:t>
              </a:r>
            </a:p>
          </p:txBody>
        </p:sp>
        <p:sp>
          <p:nvSpPr>
            <p:cNvPr id="11" name="TextBox 10">
              <a:extLst>
                <a:ext uri="{FF2B5EF4-FFF2-40B4-BE49-F238E27FC236}">
                  <a16:creationId xmlns:a16="http://schemas.microsoft.com/office/drawing/2014/main" id="{85635579-DD5B-E84B-BA28-4A5AA858A30F}"/>
                </a:ext>
              </a:extLst>
            </p:cNvPr>
            <p:cNvSpPr txBox="1"/>
            <p:nvPr/>
          </p:nvSpPr>
          <p:spPr>
            <a:xfrm>
              <a:off x="6406882" y="2778747"/>
              <a:ext cx="4191000" cy="762000"/>
            </a:xfrm>
            <a:prstGeom prst="rect">
              <a:avLst/>
            </a:prstGeom>
            <a:noFill/>
          </p:spPr>
          <p:txBody>
            <a:bodyPr vertOverflow="overflow" vert="horz" wrap="square" rtlCol="0" anchor="t">
              <a:noAutofit/>
            </a:bodyPr>
            <a:lstStyle/>
            <a:p>
              <a:pPr algn="ctr"/>
              <a:r>
                <a:rPr lang="en-US" sz="4400" b="1" dirty="0">
                  <a:solidFill>
                    <a:srgbClr val="2E5A1E"/>
                  </a:solidFill>
                  <a:latin typeface="Helvetica Neue"/>
                  <a:ea typeface="Helvetica Neue"/>
                  <a:cs typeface="Helvetica Neue"/>
                </a:rPr>
                <a:t>20,009</a:t>
              </a:r>
            </a:p>
          </p:txBody>
        </p:sp>
        <p:sp>
          <p:nvSpPr>
            <p:cNvPr id="12" name="TextBox 11">
              <a:extLst>
                <a:ext uri="{FF2B5EF4-FFF2-40B4-BE49-F238E27FC236}">
                  <a16:creationId xmlns:a16="http://schemas.microsoft.com/office/drawing/2014/main" id="{538E1251-31FF-084F-9CAE-5A5FBA0B4AB8}"/>
                </a:ext>
              </a:extLst>
            </p:cNvPr>
            <p:cNvSpPr txBox="1"/>
            <p:nvPr/>
          </p:nvSpPr>
          <p:spPr>
            <a:xfrm>
              <a:off x="6406882" y="3578847"/>
              <a:ext cx="4191000" cy="508000"/>
            </a:xfrm>
            <a:prstGeom prst="rect">
              <a:avLst/>
            </a:prstGeom>
            <a:noFill/>
          </p:spPr>
          <p:txBody>
            <a:bodyPr vertOverflow="overflow" vert="horz" wrap="square" rtlCol="0" anchor="t">
              <a:noAutofit/>
            </a:bodyPr>
            <a:lstStyle/>
            <a:p>
              <a:pPr algn="ctr"/>
              <a:r>
                <a:rPr lang="en-US" sz="1500" dirty="0">
                  <a:solidFill>
                    <a:srgbClr val="2E5A1E"/>
                  </a:solidFill>
                  <a:latin typeface="Helvetica Neue"/>
                  <a:ea typeface="Helvetica Neue"/>
                  <a:cs typeface="Helvetica Neue"/>
                </a:rPr>
                <a:t>alignment jobs  (N + M = 20,000 + 9)</a:t>
              </a:r>
            </a:p>
          </p:txBody>
        </p:sp>
        <p:sp>
          <p:nvSpPr>
            <p:cNvPr id="13" name="TextBox 12">
              <a:extLst>
                <a:ext uri="{FF2B5EF4-FFF2-40B4-BE49-F238E27FC236}">
                  <a16:creationId xmlns:a16="http://schemas.microsoft.com/office/drawing/2014/main" id="{CDE2960E-874B-7E42-9CFF-93B55DAEEC7C}"/>
                </a:ext>
              </a:extLst>
            </p:cNvPr>
            <p:cNvSpPr txBox="1"/>
            <p:nvPr/>
          </p:nvSpPr>
          <p:spPr>
            <a:xfrm>
              <a:off x="6406882" y="4277347"/>
              <a:ext cx="4191000" cy="762000"/>
            </a:xfrm>
            <a:prstGeom prst="rect">
              <a:avLst/>
            </a:prstGeom>
            <a:noFill/>
          </p:spPr>
          <p:txBody>
            <a:bodyPr vertOverflow="overflow" vert="horz" wrap="square" rtlCol="0" anchor="t">
              <a:noAutofit/>
            </a:bodyPr>
            <a:lstStyle/>
            <a:p>
              <a:r>
                <a:rPr lang="en-US" sz="1300" dirty="0">
                  <a:solidFill>
                    <a:srgbClr val="2E5A1E"/>
                  </a:solidFill>
                  <a:latin typeface="Helvetica Neue"/>
                  <a:ea typeface="Helvetica Neue"/>
                  <a:cs typeface="Helvetica Neue"/>
                </a:rPr>
                <a:t>≈ 80,000 core-hours alignments </a:t>
              </a:r>
              <a:br>
                <a:rPr lang="en-US" sz="1300" dirty="0">
                  <a:solidFill>
                    <a:srgbClr val="2E5A1E"/>
                  </a:solidFill>
                  <a:latin typeface="Helvetica Neue"/>
                  <a:ea typeface="Helvetica Neue"/>
                  <a:cs typeface="Helvetica Neue"/>
                </a:rPr>
              </a:br>
              <a:r>
                <a:rPr lang="en-US" sz="1300" dirty="0">
                  <a:solidFill>
                    <a:srgbClr val="2E5A1E"/>
                  </a:solidFill>
                  <a:latin typeface="Helvetica Neue"/>
                  <a:ea typeface="Helvetica Neue"/>
                  <a:cs typeface="Helvetica Neue"/>
                </a:rPr>
                <a:t>≈ 15,000 core-hours post-alignment processing
each alignment computed once, then reused</a:t>
              </a:r>
            </a:p>
          </p:txBody>
        </p:sp>
        <p:sp>
          <p:nvSpPr>
            <p:cNvPr id="14" name="Rounded Rectangle 13">
              <a:extLst>
                <a:ext uri="{FF2B5EF4-FFF2-40B4-BE49-F238E27FC236}">
                  <a16:creationId xmlns:a16="http://schemas.microsoft.com/office/drawing/2014/main" id="{D104593F-4992-9445-ABCB-84937248956B}"/>
                </a:ext>
              </a:extLst>
            </p:cNvPr>
            <p:cNvSpPr/>
            <p:nvPr/>
          </p:nvSpPr>
          <p:spPr>
            <a:xfrm>
              <a:off x="571321" y="5553429"/>
              <a:ext cx="10603606" cy="479608"/>
            </a:xfrm>
            <a:prstGeom prst="round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900" b="1" dirty="0">
                  <a:solidFill>
                    <a:srgbClr val="FFFFFF"/>
                  </a:solidFill>
                  <a:latin typeface="Helvetica Neue"/>
                  <a:ea typeface="Helvetica Neue"/>
                  <a:cs typeface="Helvetica Neue"/>
                </a:rPr>
                <a:t>≈ 160,000 fewer alignment jobs  ·  ~87% less alignment compute and wall time</a:t>
              </a:r>
            </a:p>
          </p:txBody>
        </p:sp>
      </p:grpSp>
      <p:pic>
        <p:nvPicPr>
          <p:cNvPr id="16" name="Picture 4" descr="People – The Mehta Lab – UW–Madison">
            <a:extLst>
              <a:ext uri="{FF2B5EF4-FFF2-40B4-BE49-F238E27FC236}">
                <a16:creationId xmlns:a16="http://schemas.microsoft.com/office/drawing/2014/main" id="{CEC13E1D-45CA-11B4-16AF-FE8A8AF208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3" b="27193"/>
          <a:stretch>
            <a:fillRect/>
          </a:stretch>
        </p:blipFill>
        <p:spPr bwMode="auto">
          <a:xfrm>
            <a:off x="11068152" y="289135"/>
            <a:ext cx="1015171" cy="1015171"/>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A5BEC8B-C9BE-A7B0-FE3E-D78797FEC8C7}"/>
              </a:ext>
            </a:extLst>
          </p:cNvPr>
          <p:cNvSpPr txBox="1"/>
          <p:nvPr/>
        </p:nvSpPr>
        <p:spPr>
          <a:xfrm>
            <a:off x="11027842" y="1304306"/>
            <a:ext cx="1095789" cy="307777"/>
          </a:xfrm>
          <a:prstGeom prst="rect">
            <a:avLst/>
          </a:prstGeom>
          <a:noFill/>
        </p:spPr>
        <p:txBody>
          <a:bodyPr wrap="square">
            <a:spAutoFit/>
          </a:bodyPr>
          <a:lstStyle/>
          <a:p>
            <a:pPr algn="ctr"/>
            <a:r>
              <a:rPr lang="en-US" sz="1400" dirty="0">
                <a:solidFill>
                  <a:schemeClr val="dk1"/>
                </a:solidFill>
                <a:latin typeface="Helvetica Neue"/>
              </a:rPr>
              <a:t>Mehta Lab</a:t>
            </a:r>
            <a:endParaRPr lang="en-US" dirty="0"/>
          </a:p>
        </p:txBody>
      </p:sp>
      <p:sp>
        <p:nvSpPr>
          <p:cNvPr id="18" name="Slide Number Placeholder 17">
            <a:extLst>
              <a:ext uri="{FF2B5EF4-FFF2-40B4-BE49-F238E27FC236}">
                <a16:creationId xmlns:a16="http://schemas.microsoft.com/office/drawing/2014/main" id="{3C88AA70-11D1-A740-FFDE-2DE9912D6B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Tree>
    <p:extLst>
      <p:ext uri="{BB962C8B-B14F-4D97-AF65-F5344CB8AC3E}">
        <p14:creationId xmlns:p14="http://schemas.microsoft.com/office/powerpoint/2010/main" val="2049764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EFE13FB6-AF09-6582-0A07-3D90D00144B2}"/>
            </a:ext>
          </a:extLst>
        </p:cNvPr>
        <p:cNvGrpSpPr/>
        <p:nvPr/>
      </p:nvGrpSpPr>
      <p:grpSpPr>
        <a:xfrm>
          <a:off x="0" y="0"/>
          <a:ext cx="0" cy="0"/>
          <a:chOff x="0" y="0"/>
          <a:chExt cx="0" cy="0"/>
        </a:xfrm>
      </p:grpSpPr>
      <p:sp>
        <p:nvSpPr>
          <p:cNvPr id="226" name="Google Shape;226;p33">
            <a:extLst>
              <a:ext uri="{FF2B5EF4-FFF2-40B4-BE49-F238E27FC236}">
                <a16:creationId xmlns:a16="http://schemas.microsoft.com/office/drawing/2014/main" id="{594B0D05-1668-8356-140B-C13AD6E8CB3A}"/>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Making the previously impossible routine</a:t>
            </a:r>
          </a:p>
        </p:txBody>
      </p:sp>
      <p:sp>
        <p:nvSpPr>
          <p:cNvPr id="2" name="TextBox 1">
            <a:extLst>
              <a:ext uri="{FF2B5EF4-FFF2-40B4-BE49-F238E27FC236}">
                <a16:creationId xmlns:a16="http://schemas.microsoft.com/office/drawing/2014/main" id="{A4DE58C0-2E28-A542-8407-107BE1638DE5}"/>
              </a:ext>
            </a:extLst>
          </p:cNvPr>
          <p:cNvSpPr txBox="1"/>
          <p:nvPr/>
        </p:nvSpPr>
        <p:spPr>
          <a:xfrm>
            <a:off x="419100" y="1473200"/>
            <a:ext cx="11366500" cy="431800"/>
          </a:xfrm>
          <a:prstGeom prst="rect">
            <a:avLst/>
          </a:prstGeom>
          <a:noFill/>
        </p:spPr>
        <p:txBody>
          <a:bodyPr vertOverflow="overflow" vert="horz" wrap="square" rtlCol="0" anchor="t">
            <a:noAutofit/>
          </a:bodyPr>
          <a:lstStyle/>
          <a:p>
            <a:pPr algn="l"/>
            <a:r>
              <a:rPr lang="en-US" sz="1800">
                <a:solidFill>
                  <a:srgbClr val="1A1A1A"/>
                </a:solidFill>
                <a:latin typeface="Helvetica Neue"/>
                <a:ea typeface="Helvetica Neue"/>
                <a:cs typeface="Helvetica Neue"/>
              </a:rPr>
              <a:t>When the combinatorics stop being the limit, researchers can ask questions that were simply off the table before.</a:t>
            </a:r>
          </a:p>
        </p:txBody>
      </p:sp>
      <p:sp>
        <p:nvSpPr>
          <p:cNvPr id="3" name="Rounded Rectangle 2">
            <a:extLst>
              <a:ext uri="{FF2B5EF4-FFF2-40B4-BE49-F238E27FC236}">
                <a16:creationId xmlns:a16="http://schemas.microsoft.com/office/drawing/2014/main" id="{CF868A0E-789A-AD43-B5DD-0336F2F3AF73}"/>
              </a:ext>
            </a:extLst>
          </p:cNvPr>
          <p:cNvSpPr/>
          <p:nvPr/>
        </p:nvSpPr>
        <p:spPr>
          <a:xfrm>
            <a:off x="762000" y="2184399"/>
            <a:ext cx="10668000" cy="2684483"/>
          </a:xfrm>
          <a:prstGeom prst="roundRect">
            <a:avLst/>
          </a:prstGeom>
          <a:solidFill>
            <a:srgbClr val="F7F8FA"/>
          </a:solidFill>
          <a:ln w="19050"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TextBox 3">
            <a:extLst>
              <a:ext uri="{FF2B5EF4-FFF2-40B4-BE49-F238E27FC236}">
                <a16:creationId xmlns:a16="http://schemas.microsoft.com/office/drawing/2014/main" id="{ADD3F80A-823E-554E-B69D-1DF127562957}"/>
              </a:ext>
            </a:extLst>
          </p:cNvPr>
          <p:cNvSpPr txBox="1"/>
          <p:nvPr/>
        </p:nvSpPr>
        <p:spPr>
          <a:xfrm>
            <a:off x="1143000" y="2413000"/>
            <a:ext cx="6350000" cy="254000"/>
          </a:xfrm>
          <a:prstGeom prst="rect">
            <a:avLst/>
          </a:prstGeom>
          <a:noFill/>
        </p:spPr>
        <p:txBody>
          <a:bodyPr vertOverflow="overflow" vert="horz" wrap="square" rtlCol="0" anchor="t">
            <a:noAutofit/>
          </a:bodyPr>
          <a:lstStyle/>
          <a:p>
            <a:pPr algn="l"/>
            <a:r>
              <a:rPr lang="en-US" sz="1200" b="1" dirty="0">
                <a:solidFill>
                  <a:srgbClr val="4472C4"/>
                </a:solidFill>
                <a:latin typeface="Helvetica Neue"/>
                <a:ea typeface="Helvetica Neue"/>
                <a:cs typeface="Helvetica Neue"/>
              </a:rPr>
              <a:t>ENABLING RESEARCH</a:t>
            </a:r>
          </a:p>
        </p:txBody>
      </p:sp>
      <p:sp>
        <p:nvSpPr>
          <p:cNvPr id="5" name="TextBox 4">
            <a:extLst>
              <a:ext uri="{FF2B5EF4-FFF2-40B4-BE49-F238E27FC236}">
                <a16:creationId xmlns:a16="http://schemas.microsoft.com/office/drawing/2014/main" id="{F90D136D-5814-A640-A2ED-058C36607537}"/>
              </a:ext>
            </a:extLst>
          </p:cNvPr>
          <p:cNvSpPr txBox="1"/>
          <p:nvPr/>
        </p:nvSpPr>
        <p:spPr>
          <a:xfrm>
            <a:off x="1143000" y="2717800"/>
            <a:ext cx="7114309" cy="685800"/>
          </a:xfrm>
          <a:prstGeom prst="rect">
            <a:avLst/>
          </a:prstGeom>
          <a:noFill/>
        </p:spPr>
        <p:txBody>
          <a:bodyPr vertOverflow="overflow" vert="horz" wrap="square" rtlCol="0" anchor="t">
            <a:noAutofit/>
          </a:bodyPr>
          <a:lstStyle/>
          <a:p>
            <a:pPr algn="l"/>
            <a:r>
              <a:rPr lang="en-US" sz="2100" b="1" dirty="0">
                <a:solidFill>
                  <a:srgbClr val="1A1A1A"/>
                </a:solidFill>
                <a:latin typeface="Helvetica Neue"/>
                <a:ea typeface="Helvetica Neue"/>
                <a:cs typeface="Helvetica Neue"/>
              </a:rPr>
              <a:t>Hannan Shabaan — Molecular mechanics of cnidarian–algae endosymbiosis</a:t>
            </a:r>
          </a:p>
        </p:txBody>
      </p:sp>
      <p:sp>
        <p:nvSpPr>
          <p:cNvPr id="6" name="TextBox 5">
            <a:extLst>
              <a:ext uri="{FF2B5EF4-FFF2-40B4-BE49-F238E27FC236}">
                <a16:creationId xmlns:a16="http://schemas.microsoft.com/office/drawing/2014/main" id="{CA0CE519-C90C-5045-AA65-5CD8C2C34F22}"/>
              </a:ext>
            </a:extLst>
          </p:cNvPr>
          <p:cNvSpPr txBox="1"/>
          <p:nvPr/>
        </p:nvSpPr>
        <p:spPr>
          <a:xfrm>
            <a:off x="1143000" y="3505200"/>
            <a:ext cx="4572000" cy="762000"/>
          </a:xfrm>
          <a:prstGeom prst="rect">
            <a:avLst/>
          </a:prstGeom>
          <a:noFill/>
        </p:spPr>
        <p:txBody>
          <a:bodyPr vertOverflow="overflow" vert="horz" wrap="square" rtlCol="0" anchor="t">
            <a:noAutofit/>
          </a:bodyPr>
          <a:lstStyle/>
          <a:p>
            <a:pPr algn="l"/>
            <a:r>
              <a:rPr lang="en-US" sz="4000" b="1" dirty="0">
                <a:solidFill>
                  <a:srgbClr val="C0392B"/>
                </a:solidFill>
                <a:latin typeface="Helvetica Neue"/>
                <a:ea typeface="Helvetica Neue"/>
                <a:cs typeface="Helvetica Neue"/>
              </a:rPr>
              <a:t>1,000,000,000</a:t>
            </a:r>
          </a:p>
        </p:txBody>
      </p:sp>
      <p:sp>
        <p:nvSpPr>
          <p:cNvPr id="7" name="TextBox 6">
            <a:extLst>
              <a:ext uri="{FF2B5EF4-FFF2-40B4-BE49-F238E27FC236}">
                <a16:creationId xmlns:a16="http://schemas.microsoft.com/office/drawing/2014/main" id="{E2C9B3E8-46AC-3B4A-8C64-3562DCF451E0}"/>
              </a:ext>
            </a:extLst>
          </p:cNvPr>
          <p:cNvSpPr txBox="1"/>
          <p:nvPr/>
        </p:nvSpPr>
        <p:spPr>
          <a:xfrm>
            <a:off x="1143000" y="4267200"/>
            <a:ext cx="4826000" cy="457200"/>
          </a:xfrm>
          <a:prstGeom prst="rect">
            <a:avLst/>
          </a:prstGeom>
          <a:noFill/>
        </p:spPr>
        <p:txBody>
          <a:bodyPr vertOverflow="overflow" vert="horz" wrap="square" rtlCol="0" anchor="t">
            <a:noAutofit/>
          </a:bodyPr>
          <a:lstStyle/>
          <a:p>
            <a:pPr algn="l"/>
            <a:r>
              <a:rPr lang="en-US" sz="1300">
                <a:solidFill>
                  <a:srgbClr val="5A6472"/>
                </a:solidFill>
                <a:latin typeface="Helvetica Neue"/>
                <a:ea typeface="Helvetica Neue"/>
                <a:cs typeface="Helvetica Neue"/>
              </a:rPr>
              <a:t>possible protein–protein pairings
≈ 25,000 anemone × ≈ 40,000 symbiont proteins</a:t>
            </a:r>
          </a:p>
        </p:txBody>
      </p:sp>
      <p:sp>
        <p:nvSpPr>
          <p:cNvPr id="8" name="Right Arrow 7">
            <a:extLst>
              <a:ext uri="{FF2B5EF4-FFF2-40B4-BE49-F238E27FC236}">
                <a16:creationId xmlns:a16="http://schemas.microsoft.com/office/drawing/2014/main" id="{3D76A8AE-9C38-DB46-ADD3-BC39F0F849F1}"/>
              </a:ext>
            </a:extLst>
          </p:cNvPr>
          <p:cNvSpPr/>
          <p:nvPr/>
        </p:nvSpPr>
        <p:spPr>
          <a:xfrm>
            <a:off x="5232401" y="3683000"/>
            <a:ext cx="1378528" cy="4064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TextBox 8">
            <a:extLst>
              <a:ext uri="{FF2B5EF4-FFF2-40B4-BE49-F238E27FC236}">
                <a16:creationId xmlns:a16="http://schemas.microsoft.com/office/drawing/2014/main" id="{478707EB-29BD-774E-BC56-4D244CFF98C4}"/>
              </a:ext>
            </a:extLst>
          </p:cNvPr>
          <p:cNvSpPr txBox="1"/>
          <p:nvPr/>
        </p:nvSpPr>
        <p:spPr>
          <a:xfrm>
            <a:off x="6959600" y="3505200"/>
            <a:ext cx="4064000" cy="762000"/>
          </a:xfrm>
          <a:prstGeom prst="rect">
            <a:avLst/>
          </a:prstGeom>
          <a:noFill/>
        </p:spPr>
        <p:txBody>
          <a:bodyPr vertOverflow="overflow" vert="horz" wrap="square" rtlCol="0" anchor="t">
            <a:noAutofit/>
          </a:bodyPr>
          <a:lstStyle/>
          <a:p>
            <a:pPr algn="l"/>
            <a:r>
              <a:rPr lang="en-US" sz="4000" b="1" dirty="0">
                <a:solidFill>
                  <a:srgbClr val="2E5A1E"/>
                </a:solidFill>
                <a:latin typeface="Helvetica Neue"/>
                <a:ea typeface="Helvetica Neue"/>
                <a:cs typeface="Helvetica Neue"/>
              </a:rPr>
              <a:t>65,000</a:t>
            </a:r>
          </a:p>
        </p:txBody>
      </p:sp>
      <p:sp>
        <p:nvSpPr>
          <p:cNvPr id="10" name="TextBox 9">
            <a:extLst>
              <a:ext uri="{FF2B5EF4-FFF2-40B4-BE49-F238E27FC236}">
                <a16:creationId xmlns:a16="http://schemas.microsoft.com/office/drawing/2014/main" id="{D2BBFD31-E71F-8443-82D6-E5433FCC7023}"/>
              </a:ext>
            </a:extLst>
          </p:cNvPr>
          <p:cNvSpPr txBox="1"/>
          <p:nvPr/>
        </p:nvSpPr>
        <p:spPr>
          <a:xfrm>
            <a:off x="6959600" y="4267200"/>
            <a:ext cx="4318000" cy="457200"/>
          </a:xfrm>
          <a:prstGeom prst="rect">
            <a:avLst/>
          </a:prstGeom>
          <a:noFill/>
        </p:spPr>
        <p:txBody>
          <a:bodyPr vertOverflow="overflow" vert="horz" wrap="square" rtlCol="0" anchor="t">
            <a:noAutofit/>
          </a:bodyPr>
          <a:lstStyle/>
          <a:p>
            <a:pPr algn="l"/>
            <a:r>
              <a:rPr lang="en-US" sz="1300">
                <a:solidFill>
                  <a:srgbClr val="2E5A1E"/>
                </a:solidFill>
                <a:latin typeface="Helvetica Neue"/>
                <a:ea typeface="Helvetica Neue"/>
                <a:cs typeface="Helvetica Neue"/>
              </a:rPr>
              <a:t>alignments with the library
(N + M, computed once and reused)</a:t>
            </a:r>
          </a:p>
        </p:txBody>
      </p:sp>
      <p:sp>
        <p:nvSpPr>
          <p:cNvPr id="11" name="Rounded Rectangle 10">
            <a:extLst>
              <a:ext uri="{FF2B5EF4-FFF2-40B4-BE49-F238E27FC236}">
                <a16:creationId xmlns:a16="http://schemas.microsoft.com/office/drawing/2014/main" id="{17116B16-D210-3C45-A4C7-F5DEF8D2D201}"/>
              </a:ext>
            </a:extLst>
          </p:cNvPr>
          <p:cNvSpPr/>
          <p:nvPr/>
        </p:nvSpPr>
        <p:spPr>
          <a:xfrm>
            <a:off x="762000" y="5105400"/>
            <a:ext cx="10668000" cy="762000"/>
          </a:xfrm>
          <a:prstGeom prst="round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0641E102-3871-2643-A3B8-3B8FFE1722FC}"/>
              </a:ext>
            </a:extLst>
          </p:cNvPr>
          <p:cNvSpPr txBox="1"/>
          <p:nvPr/>
        </p:nvSpPr>
        <p:spPr>
          <a:xfrm>
            <a:off x="1015950" y="5105400"/>
            <a:ext cx="10160000" cy="762000"/>
          </a:xfrm>
          <a:prstGeom prst="rect">
            <a:avLst/>
          </a:prstGeom>
          <a:noFill/>
        </p:spPr>
        <p:txBody>
          <a:bodyPr vertOverflow="overflow" vert="horz" wrap="square" rtlCol="0" anchor="ctr">
            <a:noAutofit/>
          </a:bodyPr>
          <a:lstStyle/>
          <a:p>
            <a:pPr algn="ctr"/>
            <a:r>
              <a:rPr lang="en-US" sz="1600" b="1" dirty="0">
                <a:solidFill>
                  <a:srgbClr val="FFFFFF"/>
                </a:solidFill>
                <a:latin typeface="Helvetica Neue"/>
                <a:ea typeface="Helvetica Neue"/>
                <a:cs typeface="Helvetica Neue"/>
              </a:rPr>
              <a:t>A screening that no cluster could support becomes a screen a single graduate student can run.</a:t>
            </a:r>
          </a:p>
        </p:txBody>
      </p:sp>
      <p:pic>
        <p:nvPicPr>
          <p:cNvPr id="1026" name="Picture 2">
            <a:extLst>
              <a:ext uri="{FF2B5EF4-FFF2-40B4-BE49-F238E27FC236}">
                <a16:creationId xmlns:a16="http://schemas.microsoft.com/office/drawing/2014/main" id="{3FCB3790-7EDC-2331-0ECA-1FB8464F3E2E}"/>
              </a:ext>
            </a:extLst>
          </p:cNvPr>
          <p:cNvPicPr>
            <a:picLocks noChangeAspect="1" noChangeArrowheads="1"/>
          </p:cNvPicPr>
          <p:nvPr/>
        </p:nvPicPr>
        <p:blipFill rotWithShape="1">
          <a:blip r:embed="rId3"/>
          <a:srcRect l="21591" t="9963" r="20914" b="23874"/>
          <a:stretch>
            <a:fillRect/>
          </a:stretch>
        </p:blipFill>
        <p:spPr bwMode="auto">
          <a:xfrm>
            <a:off x="8887692" y="2338271"/>
            <a:ext cx="2161308" cy="1865429"/>
          </a:xfrm>
          <a:prstGeom prst="roundRect">
            <a:avLst>
              <a:gd name="adj" fmla="val 10000"/>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8B328C7-2DB4-AB06-2916-99ECC83E179D}"/>
              </a:ext>
            </a:extLst>
          </p:cNvPr>
          <p:cNvSpPr txBox="1"/>
          <p:nvPr/>
        </p:nvSpPr>
        <p:spPr>
          <a:xfrm>
            <a:off x="2701636" y="-595745"/>
            <a:ext cx="184731" cy="307777"/>
          </a:xfrm>
          <a:prstGeom prst="rect">
            <a:avLst/>
          </a:prstGeom>
          <a:noFill/>
        </p:spPr>
        <p:txBody>
          <a:bodyPr wrap="none" rtlCol="0">
            <a:spAutoFit/>
          </a:bodyPr>
          <a:lstStyle/>
          <a:p>
            <a:endParaRPr lang="en-US" dirty="0"/>
          </a:p>
        </p:txBody>
      </p:sp>
      <p:pic>
        <p:nvPicPr>
          <p:cNvPr id="2050" name="Picture 2" descr="Colorful Sea Anemone In The Ocean, Sea Anemone, Ocean, Marine Life PNG  Transparent Image and Clipart for Free Download">
            <a:extLst>
              <a:ext uri="{FF2B5EF4-FFF2-40B4-BE49-F238E27FC236}">
                <a16:creationId xmlns:a16="http://schemas.microsoft.com/office/drawing/2014/main" id="{2D44C1FB-91AC-EFFC-403B-F673E756F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3" y="2238202"/>
            <a:ext cx="1394689" cy="1394689"/>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0B5F3C4E-93BE-E399-AB5D-4B629AF31E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3811694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0C6F8A8E-375F-5184-09CB-29E62304D49D}"/>
            </a:ext>
          </a:extLst>
        </p:cNvPr>
        <p:cNvGrpSpPr/>
        <p:nvPr/>
      </p:nvGrpSpPr>
      <p:grpSpPr>
        <a:xfrm>
          <a:off x="0" y="0"/>
          <a:ext cx="0" cy="0"/>
          <a:chOff x="0" y="0"/>
          <a:chExt cx="0" cy="0"/>
        </a:xfrm>
      </p:grpSpPr>
      <p:sp>
        <p:nvSpPr>
          <p:cNvPr id="226" name="Google Shape;226;p33">
            <a:extLst>
              <a:ext uri="{FF2B5EF4-FFF2-40B4-BE49-F238E27FC236}">
                <a16:creationId xmlns:a16="http://schemas.microsoft.com/office/drawing/2014/main" id="{2A71D6E0-2984-061B-B354-BB8DFA941F17}"/>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a:t>The AlphaFold3 cached alignment library</a:t>
            </a:r>
          </a:p>
        </p:txBody>
      </p:sp>
      <p:sp>
        <p:nvSpPr>
          <p:cNvPr id="227" name="Google Shape;227;p33">
            <a:extLst>
              <a:ext uri="{FF2B5EF4-FFF2-40B4-BE49-F238E27FC236}">
                <a16:creationId xmlns:a16="http://schemas.microsoft.com/office/drawing/2014/main" id="{D10FADD9-F635-0C2A-93C1-5DA7CD3BB040}"/>
              </a:ext>
            </a:extLst>
          </p:cNvPr>
          <p:cNvSpPr txBox="1">
            <a:spLocks noGrp="1"/>
          </p:cNvSpPr>
          <p:nvPr>
            <p:ph type="body" idx="1"/>
          </p:nvPr>
        </p:nvSpPr>
        <p:spPr>
          <a:xfrm>
            <a:off x="415600" y="1139868"/>
            <a:ext cx="11360700" cy="4951965"/>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Compute each alignment once, store it, and reuse it across every prediction that needs it.</a:t>
            </a:r>
          </a:p>
        </p:txBody>
      </p:sp>
      <p:grpSp>
        <p:nvGrpSpPr>
          <p:cNvPr id="28" name="Group 27">
            <a:extLst>
              <a:ext uri="{FF2B5EF4-FFF2-40B4-BE49-F238E27FC236}">
                <a16:creationId xmlns:a16="http://schemas.microsoft.com/office/drawing/2014/main" id="{77968B5C-36EE-1E90-A0C8-7DEBD35E9934}"/>
              </a:ext>
            </a:extLst>
          </p:cNvPr>
          <p:cNvGrpSpPr/>
          <p:nvPr/>
        </p:nvGrpSpPr>
        <p:grpSpPr>
          <a:xfrm>
            <a:off x="761950" y="1994385"/>
            <a:ext cx="10667999" cy="3723747"/>
            <a:chOff x="762000" y="1868588"/>
            <a:chExt cx="10667999" cy="3723747"/>
          </a:xfrm>
        </p:grpSpPr>
        <p:sp>
          <p:nvSpPr>
            <p:cNvPr id="2" name="Rounded Rectangle 1">
              <a:extLst>
                <a:ext uri="{FF2B5EF4-FFF2-40B4-BE49-F238E27FC236}">
                  <a16:creationId xmlns:a16="http://schemas.microsoft.com/office/drawing/2014/main" id="{994E801D-B951-BB4C-854D-5869FEF1CD8E}"/>
                </a:ext>
              </a:extLst>
            </p:cNvPr>
            <p:cNvSpPr/>
            <p:nvPr/>
          </p:nvSpPr>
          <p:spPr>
            <a:xfrm>
              <a:off x="762000" y="4703335"/>
              <a:ext cx="3386666" cy="889000"/>
            </a:xfrm>
            <a:prstGeom prst="roundRect">
              <a:avLst/>
            </a:prstGeom>
            <a:solidFill>
              <a:srgbClr val="F7F8FA"/>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 name="TextBox 2">
              <a:extLst>
                <a:ext uri="{FF2B5EF4-FFF2-40B4-BE49-F238E27FC236}">
                  <a16:creationId xmlns:a16="http://schemas.microsoft.com/office/drawing/2014/main" id="{23536230-0EBB-814C-837A-153BCB0B0B6D}"/>
                </a:ext>
              </a:extLst>
            </p:cNvPr>
            <p:cNvSpPr txBox="1"/>
            <p:nvPr/>
          </p:nvSpPr>
          <p:spPr>
            <a:xfrm>
              <a:off x="914400" y="4804935"/>
              <a:ext cx="3081866" cy="431800"/>
            </a:xfrm>
            <a:prstGeom prst="rect">
              <a:avLst/>
            </a:prstGeom>
            <a:noFill/>
          </p:spPr>
          <p:txBody>
            <a:bodyPr vertOverflow="overflow" vert="horz" wrap="none" rtlCol="0" anchor="t">
              <a:noAutofit/>
            </a:bodyPr>
            <a:lstStyle/>
            <a:p>
              <a:pPr algn="l"/>
              <a:r>
                <a:rPr lang="en-US" sz="2600" b="1">
                  <a:solidFill>
                    <a:srgbClr val="4472C4"/>
                  </a:solidFill>
                  <a:latin typeface="Helvetica Neue"/>
                  <a:ea typeface="Helvetica Neue"/>
                  <a:cs typeface="Helvetica Neue"/>
                </a:rPr>
                <a:t>N + M</a:t>
              </a:r>
            </a:p>
          </p:txBody>
        </p:sp>
        <p:sp>
          <p:nvSpPr>
            <p:cNvPr id="4" name="TextBox 3">
              <a:extLst>
                <a:ext uri="{FF2B5EF4-FFF2-40B4-BE49-F238E27FC236}">
                  <a16:creationId xmlns:a16="http://schemas.microsoft.com/office/drawing/2014/main" id="{99423304-6A3A-514F-A7C9-668D91B26E34}"/>
                </a:ext>
              </a:extLst>
            </p:cNvPr>
            <p:cNvSpPr txBox="1"/>
            <p:nvPr/>
          </p:nvSpPr>
          <p:spPr>
            <a:xfrm>
              <a:off x="914400" y="5211335"/>
              <a:ext cx="3081866" cy="330200"/>
            </a:xfrm>
            <a:prstGeom prst="rect">
              <a:avLst/>
            </a:prstGeom>
            <a:noFill/>
          </p:spPr>
          <p:txBody>
            <a:bodyPr vertOverflow="overflow" vert="horz" wrap="square" rtlCol="0" anchor="t">
              <a:noAutofit/>
            </a:bodyPr>
            <a:lstStyle/>
            <a:p>
              <a:pPr algn="l"/>
              <a:r>
                <a:rPr lang="en-US" sz="1300">
                  <a:solidFill>
                    <a:srgbClr val="404040"/>
                  </a:solidFill>
                  <a:latin typeface="Helvetica Neue"/>
                  <a:ea typeface="Helvetica Neue"/>
                  <a:cs typeface="Helvetica Neue"/>
                </a:rPr>
                <a:t>alignments instead of N × M</a:t>
              </a:r>
            </a:p>
          </p:txBody>
        </p:sp>
        <p:sp>
          <p:nvSpPr>
            <p:cNvPr id="5" name="Rounded Rectangle 4">
              <a:extLst>
                <a:ext uri="{FF2B5EF4-FFF2-40B4-BE49-F238E27FC236}">
                  <a16:creationId xmlns:a16="http://schemas.microsoft.com/office/drawing/2014/main" id="{F7B631FE-ADB9-A149-A3FA-D70373CE5F4B}"/>
                </a:ext>
              </a:extLst>
            </p:cNvPr>
            <p:cNvSpPr/>
            <p:nvPr/>
          </p:nvSpPr>
          <p:spPr>
            <a:xfrm>
              <a:off x="4402666" y="4703335"/>
              <a:ext cx="3386666" cy="889000"/>
            </a:xfrm>
            <a:prstGeom prst="roundRect">
              <a:avLst/>
            </a:prstGeom>
            <a:solidFill>
              <a:srgbClr val="F7F8FA"/>
            </a:solidFill>
            <a:ln w="1587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TextBox 5">
              <a:extLst>
                <a:ext uri="{FF2B5EF4-FFF2-40B4-BE49-F238E27FC236}">
                  <a16:creationId xmlns:a16="http://schemas.microsoft.com/office/drawing/2014/main" id="{B48352A1-9A84-A14B-B07B-2906586F3C23}"/>
                </a:ext>
              </a:extLst>
            </p:cNvPr>
            <p:cNvSpPr txBox="1"/>
            <p:nvPr/>
          </p:nvSpPr>
          <p:spPr>
            <a:xfrm>
              <a:off x="4555066" y="4804935"/>
              <a:ext cx="3081866" cy="431800"/>
            </a:xfrm>
            <a:prstGeom prst="rect">
              <a:avLst/>
            </a:prstGeom>
            <a:noFill/>
          </p:spPr>
          <p:txBody>
            <a:bodyPr vertOverflow="overflow" vert="horz" wrap="none" rtlCol="0" anchor="t">
              <a:noAutofit/>
            </a:bodyPr>
            <a:lstStyle/>
            <a:p>
              <a:pPr algn="l"/>
              <a:r>
                <a:rPr lang="en-US" sz="2600" b="1" dirty="0">
                  <a:solidFill>
                    <a:srgbClr val="70AD47"/>
                  </a:solidFill>
                  <a:latin typeface="Helvetica Neue"/>
                  <a:ea typeface="Helvetica Neue"/>
                  <a:cs typeface="Helvetica Neue"/>
                </a:rPr>
                <a:t>~89%</a:t>
              </a:r>
            </a:p>
          </p:txBody>
        </p:sp>
        <p:sp>
          <p:nvSpPr>
            <p:cNvPr id="7" name="TextBox 6">
              <a:extLst>
                <a:ext uri="{FF2B5EF4-FFF2-40B4-BE49-F238E27FC236}">
                  <a16:creationId xmlns:a16="http://schemas.microsoft.com/office/drawing/2014/main" id="{75C4C395-BC23-2549-A94A-0DF1D2ADE8D9}"/>
                </a:ext>
              </a:extLst>
            </p:cNvPr>
            <p:cNvSpPr txBox="1"/>
            <p:nvPr/>
          </p:nvSpPr>
          <p:spPr>
            <a:xfrm>
              <a:off x="4555066" y="5211335"/>
              <a:ext cx="3081866" cy="330200"/>
            </a:xfrm>
            <a:prstGeom prst="rect">
              <a:avLst/>
            </a:prstGeom>
            <a:noFill/>
          </p:spPr>
          <p:txBody>
            <a:bodyPr vertOverflow="overflow" vert="horz" wrap="square" rtlCol="0" anchor="t">
              <a:noAutofit/>
            </a:bodyPr>
            <a:lstStyle/>
            <a:p>
              <a:pPr algn="l"/>
              <a:r>
                <a:rPr lang="en-US" sz="1300" dirty="0">
                  <a:solidFill>
                    <a:srgbClr val="404040"/>
                  </a:solidFill>
                  <a:latin typeface="Helvetica Neue"/>
                  <a:ea typeface="Helvetica Neue"/>
                  <a:cs typeface="Helvetica Neue"/>
                </a:rPr>
                <a:t>less alignment compute &amp; wall time</a:t>
              </a:r>
            </a:p>
          </p:txBody>
        </p:sp>
        <p:sp>
          <p:nvSpPr>
            <p:cNvPr id="8" name="Rounded Rectangle 7">
              <a:extLst>
                <a:ext uri="{FF2B5EF4-FFF2-40B4-BE49-F238E27FC236}">
                  <a16:creationId xmlns:a16="http://schemas.microsoft.com/office/drawing/2014/main" id="{5BA431A1-5FE8-5245-B53A-C3C01D5848DB}"/>
                </a:ext>
              </a:extLst>
            </p:cNvPr>
            <p:cNvSpPr/>
            <p:nvPr/>
          </p:nvSpPr>
          <p:spPr>
            <a:xfrm>
              <a:off x="8043333" y="4703335"/>
              <a:ext cx="3386666" cy="889000"/>
            </a:xfrm>
            <a:prstGeom prst="roundRect">
              <a:avLst/>
            </a:prstGeom>
            <a:solidFill>
              <a:srgbClr val="F7F8FA"/>
            </a:solidFill>
            <a:ln w="15875" cap="flat" cmpd="sng" algn="ctr">
              <a:solidFill>
                <a:srgbClr val="ED7D3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TextBox 8">
              <a:extLst>
                <a:ext uri="{FF2B5EF4-FFF2-40B4-BE49-F238E27FC236}">
                  <a16:creationId xmlns:a16="http://schemas.microsoft.com/office/drawing/2014/main" id="{A9CB0F82-77AA-C14D-B655-8A64256AC903}"/>
                </a:ext>
              </a:extLst>
            </p:cNvPr>
            <p:cNvSpPr txBox="1"/>
            <p:nvPr/>
          </p:nvSpPr>
          <p:spPr>
            <a:xfrm>
              <a:off x="8195733" y="4804935"/>
              <a:ext cx="3081866" cy="431800"/>
            </a:xfrm>
            <a:prstGeom prst="rect">
              <a:avLst/>
            </a:prstGeom>
            <a:noFill/>
          </p:spPr>
          <p:txBody>
            <a:bodyPr vertOverflow="overflow" vert="horz" wrap="none" rtlCol="0" anchor="t">
              <a:noAutofit/>
            </a:bodyPr>
            <a:lstStyle/>
            <a:p>
              <a:pPr algn="l"/>
              <a:r>
                <a:rPr lang="en-US" sz="2600" b="1" dirty="0">
                  <a:solidFill>
                    <a:srgbClr val="ED7D31"/>
                  </a:solidFill>
                  <a:latin typeface="Helvetica Neue"/>
                  <a:ea typeface="Helvetica Neue"/>
                  <a:cs typeface="Helvetica Neue"/>
                </a:rPr>
                <a:t>once</a:t>
              </a:r>
            </a:p>
          </p:txBody>
        </p:sp>
        <p:sp>
          <p:nvSpPr>
            <p:cNvPr id="10" name="TextBox 9">
              <a:extLst>
                <a:ext uri="{FF2B5EF4-FFF2-40B4-BE49-F238E27FC236}">
                  <a16:creationId xmlns:a16="http://schemas.microsoft.com/office/drawing/2014/main" id="{38AF2213-0B23-FE4D-9ADA-A7862DD77691}"/>
                </a:ext>
              </a:extLst>
            </p:cNvPr>
            <p:cNvSpPr txBox="1"/>
            <p:nvPr/>
          </p:nvSpPr>
          <p:spPr>
            <a:xfrm>
              <a:off x="8195733" y="5211335"/>
              <a:ext cx="3081866" cy="330200"/>
            </a:xfrm>
            <a:prstGeom prst="rect">
              <a:avLst/>
            </a:prstGeom>
            <a:noFill/>
          </p:spPr>
          <p:txBody>
            <a:bodyPr vertOverflow="overflow" vert="horz" wrap="square" rtlCol="0" anchor="t">
              <a:noAutofit/>
            </a:bodyPr>
            <a:lstStyle/>
            <a:p>
              <a:pPr algn="l"/>
              <a:r>
                <a:rPr lang="en-US" sz="1300" dirty="0">
                  <a:solidFill>
                    <a:srgbClr val="404040"/>
                  </a:solidFill>
                  <a:latin typeface="Helvetica Neue"/>
                  <a:ea typeface="Helvetica Neue"/>
                  <a:cs typeface="Helvetica Neue"/>
                </a:rPr>
                <a:t>computed per sequence, then reused</a:t>
              </a:r>
            </a:p>
          </p:txBody>
        </p:sp>
        <p:sp>
          <p:nvSpPr>
            <p:cNvPr id="14" name="Rounded Rectangle 13">
              <a:extLst>
                <a:ext uri="{FF2B5EF4-FFF2-40B4-BE49-F238E27FC236}">
                  <a16:creationId xmlns:a16="http://schemas.microsoft.com/office/drawing/2014/main" id="{DEA0AA84-5FD3-F343-BDD8-C4AB0082AD7B}"/>
                </a:ext>
              </a:extLst>
            </p:cNvPr>
            <p:cNvSpPr/>
            <p:nvPr/>
          </p:nvSpPr>
          <p:spPr>
            <a:xfrm>
              <a:off x="1524000" y="2925335"/>
              <a:ext cx="2878666" cy="1625600"/>
            </a:xfrm>
            <a:prstGeom prst="roundRect">
              <a:avLst/>
            </a:prstGeom>
            <a:solidFill>
              <a:srgbClr val="F7F8FA"/>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dirty="0"/>
            </a:p>
          </p:txBody>
        </p:sp>
        <p:sp>
          <p:nvSpPr>
            <p:cNvPr id="15" name="TextBox 14">
              <a:extLst>
                <a:ext uri="{FF2B5EF4-FFF2-40B4-BE49-F238E27FC236}">
                  <a16:creationId xmlns:a16="http://schemas.microsoft.com/office/drawing/2014/main" id="{6F012073-2855-4A44-8D9E-2EAC26AEF849}"/>
                </a:ext>
              </a:extLst>
            </p:cNvPr>
            <p:cNvSpPr txBox="1"/>
            <p:nvPr/>
          </p:nvSpPr>
          <p:spPr>
            <a:xfrm>
              <a:off x="1625600" y="3585735"/>
              <a:ext cx="2675466" cy="482600"/>
            </a:xfrm>
            <a:prstGeom prst="rect">
              <a:avLst/>
            </a:prstGeom>
            <a:noFill/>
          </p:spPr>
          <p:txBody>
            <a:bodyPr vertOverflow="overflow" vert="horz" wrap="none" rtlCol="0" anchor="t">
              <a:noAutofit/>
            </a:bodyPr>
            <a:lstStyle/>
            <a:p>
              <a:pPr algn="l"/>
              <a:r>
                <a:rPr lang="en-US" sz="3400" b="1" dirty="0">
                  <a:solidFill>
                    <a:srgbClr val="4472C4"/>
                  </a:solidFill>
                  <a:latin typeface="Helvetica Neue"/>
                  <a:ea typeface="Helvetica Neue"/>
                  <a:cs typeface="Helvetica Neue"/>
                </a:rPr>
                <a:t>342K</a:t>
              </a:r>
            </a:p>
          </p:txBody>
        </p:sp>
        <p:sp>
          <p:nvSpPr>
            <p:cNvPr id="16" name="TextBox 15">
              <a:extLst>
                <a:ext uri="{FF2B5EF4-FFF2-40B4-BE49-F238E27FC236}">
                  <a16:creationId xmlns:a16="http://schemas.microsoft.com/office/drawing/2014/main" id="{1B12BD7C-55BA-0D40-A663-B2D3D404BD29}"/>
                </a:ext>
              </a:extLst>
            </p:cNvPr>
            <p:cNvSpPr txBox="1"/>
            <p:nvPr/>
          </p:nvSpPr>
          <p:spPr>
            <a:xfrm>
              <a:off x="1651000" y="4093735"/>
              <a:ext cx="2624666" cy="431800"/>
            </a:xfrm>
            <a:prstGeom prst="rect">
              <a:avLst/>
            </a:prstGeom>
            <a:noFill/>
          </p:spPr>
          <p:txBody>
            <a:bodyPr vertOverflow="overflow" vert="horz" wrap="square" rtlCol="0" anchor="t">
              <a:noAutofit/>
            </a:bodyPr>
            <a:lstStyle/>
            <a:p>
              <a:pPr algn="l"/>
              <a:r>
                <a:rPr lang="en-US" sz="1300">
                  <a:solidFill>
                    <a:srgbClr val="404040"/>
                  </a:solidFill>
                  <a:latin typeface="Helvetica Neue"/>
                  <a:ea typeface="Helvetica Neue"/>
                  <a:cs typeface="Helvetica Neue"/>
                </a:rPr>
                <a:t>unique protein sequences</a:t>
              </a:r>
            </a:p>
          </p:txBody>
        </p:sp>
        <p:sp>
          <p:nvSpPr>
            <p:cNvPr id="17" name="Rounded Rectangle 16">
              <a:extLst>
                <a:ext uri="{FF2B5EF4-FFF2-40B4-BE49-F238E27FC236}">
                  <a16:creationId xmlns:a16="http://schemas.microsoft.com/office/drawing/2014/main" id="{266B1573-4885-314F-AF94-061BE1225703}"/>
                </a:ext>
              </a:extLst>
            </p:cNvPr>
            <p:cNvSpPr/>
            <p:nvPr/>
          </p:nvSpPr>
          <p:spPr>
            <a:xfrm>
              <a:off x="4656666" y="2925335"/>
              <a:ext cx="2878666" cy="1625600"/>
            </a:xfrm>
            <a:prstGeom prst="roundRect">
              <a:avLst/>
            </a:prstGeom>
            <a:solidFill>
              <a:srgbClr val="F7F8FA"/>
            </a:solidFill>
            <a:ln w="1587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8" name="TextBox 17">
              <a:extLst>
                <a:ext uri="{FF2B5EF4-FFF2-40B4-BE49-F238E27FC236}">
                  <a16:creationId xmlns:a16="http://schemas.microsoft.com/office/drawing/2014/main" id="{7F106652-3BBD-8C49-8C6C-9FC31438F91B}"/>
                </a:ext>
              </a:extLst>
            </p:cNvPr>
            <p:cNvSpPr txBox="1"/>
            <p:nvPr/>
          </p:nvSpPr>
          <p:spPr>
            <a:xfrm>
              <a:off x="4758266" y="3585735"/>
              <a:ext cx="2675466" cy="482600"/>
            </a:xfrm>
            <a:prstGeom prst="rect">
              <a:avLst/>
            </a:prstGeom>
            <a:noFill/>
          </p:spPr>
          <p:txBody>
            <a:bodyPr vertOverflow="overflow" vert="horz" wrap="none" rtlCol="0" anchor="t">
              <a:noAutofit/>
            </a:bodyPr>
            <a:lstStyle/>
            <a:p>
              <a:pPr algn="l"/>
              <a:r>
                <a:rPr lang="en-US" sz="3400" b="1">
                  <a:solidFill>
                    <a:srgbClr val="70AD47"/>
                  </a:solidFill>
                  <a:latin typeface="Helvetica Neue"/>
                  <a:ea typeface="Helvetica Neue"/>
                  <a:cs typeface="Helvetica Neue"/>
                </a:rPr>
                <a:t>10K</a:t>
              </a:r>
            </a:p>
          </p:txBody>
        </p:sp>
        <p:sp>
          <p:nvSpPr>
            <p:cNvPr id="21" name="TextBox 20">
              <a:extLst>
                <a:ext uri="{FF2B5EF4-FFF2-40B4-BE49-F238E27FC236}">
                  <a16:creationId xmlns:a16="http://schemas.microsoft.com/office/drawing/2014/main" id="{E8D28FA3-95B6-E64B-83C4-23E5075F6986}"/>
                </a:ext>
              </a:extLst>
            </p:cNvPr>
            <p:cNvSpPr txBox="1"/>
            <p:nvPr/>
          </p:nvSpPr>
          <p:spPr>
            <a:xfrm>
              <a:off x="4783666" y="4093735"/>
              <a:ext cx="2624666" cy="431800"/>
            </a:xfrm>
            <a:prstGeom prst="rect">
              <a:avLst/>
            </a:prstGeom>
            <a:noFill/>
          </p:spPr>
          <p:txBody>
            <a:bodyPr vertOverflow="overflow" vert="horz" wrap="square" rtlCol="0" anchor="t">
              <a:noAutofit/>
            </a:bodyPr>
            <a:lstStyle/>
            <a:p>
              <a:pPr algn="l"/>
              <a:r>
                <a:rPr lang="en-US" sz="1300">
                  <a:solidFill>
                    <a:srgbClr val="404040"/>
                  </a:solidFill>
                  <a:latin typeface="Helvetica Neue"/>
                  <a:ea typeface="Helvetica Neue"/>
                  <a:cs typeface="Helvetica Neue"/>
                </a:rPr>
                <a:t>source organisms</a:t>
              </a:r>
            </a:p>
          </p:txBody>
        </p:sp>
        <p:sp>
          <p:nvSpPr>
            <p:cNvPr id="22" name="Rounded Rectangle 21">
              <a:extLst>
                <a:ext uri="{FF2B5EF4-FFF2-40B4-BE49-F238E27FC236}">
                  <a16:creationId xmlns:a16="http://schemas.microsoft.com/office/drawing/2014/main" id="{F782892A-F45B-8243-837A-E0B202AC465B}"/>
                </a:ext>
              </a:extLst>
            </p:cNvPr>
            <p:cNvSpPr/>
            <p:nvPr/>
          </p:nvSpPr>
          <p:spPr>
            <a:xfrm>
              <a:off x="7789333" y="2925335"/>
              <a:ext cx="2878666" cy="1625600"/>
            </a:xfrm>
            <a:prstGeom prst="roundRect">
              <a:avLst/>
            </a:prstGeom>
            <a:solidFill>
              <a:srgbClr val="F7F8FA"/>
            </a:solidFill>
            <a:ln w="15875" cap="flat" cmpd="sng" algn="ctr">
              <a:solidFill>
                <a:srgbClr val="ED7D3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3" name="TextBox 22">
              <a:extLst>
                <a:ext uri="{FF2B5EF4-FFF2-40B4-BE49-F238E27FC236}">
                  <a16:creationId xmlns:a16="http://schemas.microsoft.com/office/drawing/2014/main" id="{4B334AF4-A938-0B42-A27B-F44B69DB238D}"/>
                </a:ext>
              </a:extLst>
            </p:cNvPr>
            <p:cNvSpPr txBox="1"/>
            <p:nvPr/>
          </p:nvSpPr>
          <p:spPr>
            <a:xfrm>
              <a:off x="7890933" y="3585735"/>
              <a:ext cx="2675466" cy="482600"/>
            </a:xfrm>
            <a:prstGeom prst="rect">
              <a:avLst/>
            </a:prstGeom>
            <a:noFill/>
          </p:spPr>
          <p:txBody>
            <a:bodyPr vertOverflow="overflow" vert="horz" wrap="none" rtlCol="0" anchor="t">
              <a:noAutofit/>
            </a:bodyPr>
            <a:lstStyle/>
            <a:p>
              <a:pPr algn="l"/>
              <a:r>
                <a:rPr lang="en-US" sz="3400" b="1" dirty="0">
                  <a:solidFill>
                    <a:srgbClr val="ED7D31"/>
                  </a:solidFill>
                  <a:latin typeface="Helvetica Neue"/>
                  <a:ea typeface="Helvetica Neue"/>
                  <a:cs typeface="Helvetica Neue"/>
                </a:rPr>
                <a:t>29K</a:t>
              </a:r>
            </a:p>
          </p:txBody>
        </p:sp>
        <p:sp>
          <p:nvSpPr>
            <p:cNvPr id="24" name="TextBox 23">
              <a:extLst>
                <a:ext uri="{FF2B5EF4-FFF2-40B4-BE49-F238E27FC236}">
                  <a16:creationId xmlns:a16="http://schemas.microsoft.com/office/drawing/2014/main" id="{1148A28D-F767-7647-A56A-77B3C8A4D051}"/>
                </a:ext>
              </a:extLst>
            </p:cNvPr>
            <p:cNvSpPr txBox="1"/>
            <p:nvPr/>
          </p:nvSpPr>
          <p:spPr>
            <a:xfrm>
              <a:off x="7916333" y="4093735"/>
              <a:ext cx="2624666" cy="431800"/>
            </a:xfrm>
            <a:prstGeom prst="rect">
              <a:avLst/>
            </a:prstGeom>
            <a:noFill/>
          </p:spPr>
          <p:txBody>
            <a:bodyPr vertOverflow="overflow" vert="horz" wrap="square" rtlCol="0" anchor="t">
              <a:noAutofit/>
            </a:bodyPr>
            <a:lstStyle/>
            <a:p>
              <a:pPr algn="l"/>
              <a:r>
                <a:rPr lang="en-US" sz="1300">
                  <a:solidFill>
                    <a:srgbClr val="404040"/>
                  </a:solidFill>
                  <a:latin typeface="Helvetica Neue"/>
                  <a:ea typeface="Helvetica Neue"/>
                  <a:cs typeface="Helvetica Neue"/>
                </a:rPr>
                <a:t>community-contributed records</a:t>
              </a:r>
            </a:p>
          </p:txBody>
        </p:sp>
        <p:sp>
          <p:nvSpPr>
            <p:cNvPr id="26" name="Rounded Rectangle 25">
              <a:extLst>
                <a:ext uri="{FF2B5EF4-FFF2-40B4-BE49-F238E27FC236}">
                  <a16:creationId xmlns:a16="http://schemas.microsoft.com/office/drawing/2014/main" id="{15368AC2-2F5E-ECFC-B905-1AF5670377BB}"/>
                </a:ext>
              </a:extLst>
            </p:cNvPr>
            <p:cNvSpPr/>
            <p:nvPr/>
          </p:nvSpPr>
          <p:spPr>
            <a:xfrm>
              <a:off x="2285950" y="1868588"/>
              <a:ext cx="7619999" cy="889000"/>
            </a:xfrm>
            <a:prstGeom prst="roundRect">
              <a:avLst/>
            </a:prstGeom>
            <a:solidFill>
              <a:srgbClr val="F7F8FA"/>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TextBox 10">
              <a:extLst>
                <a:ext uri="{FF2B5EF4-FFF2-40B4-BE49-F238E27FC236}">
                  <a16:creationId xmlns:a16="http://schemas.microsoft.com/office/drawing/2014/main" id="{79236ED9-E3AB-5640-886E-024D18C5C44F}"/>
                </a:ext>
              </a:extLst>
            </p:cNvPr>
            <p:cNvSpPr txBox="1"/>
            <p:nvPr/>
          </p:nvSpPr>
          <p:spPr>
            <a:xfrm>
              <a:off x="2286000" y="1908654"/>
              <a:ext cx="7620000" cy="254000"/>
            </a:xfrm>
            <a:prstGeom prst="rect">
              <a:avLst/>
            </a:prstGeom>
            <a:noFill/>
          </p:spPr>
          <p:txBody>
            <a:bodyPr vertOverflow="overflow" vert="horz" wrap="none" rtlCol="0" anchor="t">
              <a:noAutofit/>
            </a:bodyPr>
            <a:lstStyle/>
            <a:p>
              <a:pPr algn="ctr"/>
              <a:r>
                <a:rPr lang="en-US" sz="1300" b="1" dirty="0">
                  <a:solidFill>
                    <a:srgbClr val="8A8A8A"/>
                  </a:solidFill>
                  <a:latin typeface="Helvetica Neue"/>
                  <a:ea typeface="Helvetica Neue"/>
                  <a:cs typeface="Helvetica Neue"/>
                </a:rPr>
                <a:t>AS OF JUNE 8, 2026</a:t>
              </a:r>
            </a:p>
          </p:txBody>
        </p:sp>
        <p:sp>
          <p:nvSpPr>
            <p:cNvPr id="12" name="TextBox 11">
              <a:extLst>
                <a:ext uri="{FF2B5EF4-FFF2-40B4-BE49-F238E27FC236}">
                  <a16:creationId xmlns:a16="http://schemas.microsoft.com/office/drawing/2014/main" id="{616C545D-8332-F844-BDEE-0E69C3EC6EF5}"/>
                </a:ext>
              </a:extLst>
            </p:cNvPr>
            <p:cNvSpPr txBox="1"/>
            <p:nvPr/>
          </p:nvSpPr>
          <p:spPr>
            <a:xfrm>
              <a:off x="2286000" y="2123060"/>
              <a:ext cx="7620000" cy="508000"/>
            </a:xfrm>
            <a:prstGeom prst="rect">
              <a:avLst/>
            </a:prstGeom>
            <a:noFill/>
          </p:spPr>
          <p:txBody>
            <a:bodyPr vertOverflow="overflow" vert="horz" wrap="none" rtlCol="0" anchor="ctr" anchorCtr="0">
              <a:noAutofit/>
            </a:bodyPr>
            <a:lstStyle/>
            <a:p>
              <a:pPr algn="ctr">
                <a:buNone/>
              </a:pPr>
              <a:r>
                <a:rPr lang="en-US" sz="3600" b="1" dirty="0">
                  <a:solidFill>
                    <a:srgbClr val="4472C4"/>
                  </a:solidFill>
                  <a:latin typeface="Helvetica Neue"/>
                </a:rPr>
                <a:t>410K </a:t>
              </a:r>
              <a:r>
                <a:rPr lang="en-US" sz="2200" b="0" dirty="0">
                  <a:solidFill>
                    <a:srgbClr val="1A1A1A"/>
                  </a:solidFill>
                  <a:latin typeface="Helvetica Neue"/>
                </a:rPr>
                <a:t>alignments cached</a:t>
              </a:r>
            </a:p>
          </p:txBody>
        </p:sp>
        <p:pic>
          <p:nvPicPr>
            <p:cNvPr id="228" name="Graphic 228" descr="DNA icon for unique sequences"/>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686050" y="3042175"/>
              <a:ext cx="558800" cy="558800"/>
            </a:xfrm>
            <a:prstGeom prst="rect">
              <a:avLst/>
            </a:prstGeom>
          </p:spPr>
        </p:pic>
        <p:pic>
          <p:nvPicPr>
            <p:cNvPr id="230" name="Graphic 230" descr="People icon for community-contributed records"/>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7150" y="3042175"/>
              <a:ext cx="558800" cy="558800"/>
            </a:xfrm>
            <a:prstGeom prst="rect">
              <a:avLst/>
            </a:prstGeom>
          </p:spPr>
        </p:pic>
        <p:pic>
          <p:nvPicPr>
            <p:cNvPr id="231" name="Graphic 231" descr="Koala with solid fill"/>
            <p:cNvPicPr>
              <a:picLocks noChangeAspect="1"/>
            </p:cNvPicPr>
            <p:nvPr/>
          </p:nvPicPr>
          <p:blipFill>
            <a:blip>
              <a:extLst>
                <a:ext uri="{96DAC541-7B7A-43D3-8B79-37D633B846F1}">
                  <asvg:svgBlip xmlns:asvg="http://schemas.microsoft.com/office/drawing/2016/SVG/main" r:embed="rId5"/>
                </a:ext>
              </a:extLst>
            </a:blip>
            <a:srcRect/>
            <a:stretch/>
          </p:blipFill>
          <p:spPr>
            <a:xfrm>
              <a:off x="5822950" y="3042175"/>
              <a:ext cx="558800" cy="558800"/>
            </a:xfrm>
            <a:prstGeom prst="rect">
              <a:avLst/>
            </a:prstGeom>
          </p:spPr>
        </p:pic>
      </p:grpSp>
      <p:sp>
        <p:nvSpPr>
          <p:cNvPr id="13" name="Slide Number Placeholder 12">
            <a:extLst>
              <a:ext uri="{FF2B5EF4-FFF2-40B4-BE49-F238E27FC236}">
                <a16:creationId xmlns:a16="http://schemas.microsoft.com/office/drawing/2014/main" id="{2A65A59E-B2C2-4711-0F5A-42D68AC923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spTree>
    <p:extLst>
      <p:ext uri="{BB962C8B-B14F-4D97-AF65-F5344CB8AC3E}">
        <p14:creationId xmlns:p14="http://schemas.microsoft.com/office/powerpoint/2010/main" val="174712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Current status and early impacts</a:t>
            </a:r>
          </a:p>
        </p:txBody>
      </p:sp>
      <p:sp>
        <p:nvSpPr>
          <p:cNvPr id="227" name="Google Shape;227;p33"/>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Where our AlphaFold3 </a:t>
            </a:r>
            <a:r>
              <a:rPr lang="en-US" sz="2000" dirty="0"/>
              <a:t>support </a:t>
            </a:r>
            <a:r>
              <a:rPr lang="en-US" sz="2000" dirty="0">
                <a:solidFill>
                  <a:schemeClr val="dk1"/>
                </a:solidFill>
                <a:latin typeface="Helvetica Neue"/>
              </a:rPr>
              <a:t>stands today.</a:t>
            </a:r>
          </a:p>
        </p:txBody>
      </p:sp>
      <p:sp>
        <p:nvSpPr>
          <p:cNvPr id="2" name="Rounded Rectangle 1">
            <a:extLst>
              <a:ext uri="{FF2B5EF4-FFF2-40B4-BE49-F238E27FC236}">
                <a16:creationId xmlns:a16="http://schemas.microsoft.com/office/drawing/2014/main" id="{9E02D130-7DF1-DB4C-BD1C-0383D13D1990}"/>
              </a:ext>
            </a:extLst>
          </p:cNvPr>
          <p:cNvSpPr/>
          <p:nvPr/>
        </p:nvSpPr>
        <p:spPr>
          <a:xfrm>
            <a:off x="419100" y="2667000"/>
            <a:ext cx="2667000" cy="2667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 name="Rectangle 2">
            <a:extLst>
              <a:ext uri="{FF2B5EF4-FFF2-40B4-BE49-F238E27FC236}">
                <a16:creationId xmlns:a16="http://schemas.microsoft.com/office/drawing/2014/main" id="{C479A0A8-C48E-814A-9EF6-F7B4EF77BFCC}"/>
              </a:ext>
            </a:extLst>
          </p:cNvPr>
          <p:cNvSpPr/>
          <p:nvPr/>
        </p:nvSpPr>
        <p:spPr>
          <a:xfrm>
            <a:off x="419100" y="2667000"/>
            <a:ext cx="2667000" cy="101600"/>
          </a:xfrm>
          <a:prstGeom prst="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TextBox 3">
            <a:extLst>
              <a:ext uri="{FF2B5EF4-FFF2-40B4-BE49-F238E27FC236}">
                <a16:creationId xmlns:a16="http://schemas.microsoft.com/office/drawing/2014/main" id="{7C2D57DC-0EF3-1E41-9DFA-4113717AF47B}"/>
              </a:ext>
            </a:extLst>
          </p:cNvPr>
          <p:cNvSpPr txBox="1"/>
          <p:nvPr/>
        </p:nvSpPr>
        <p:spPr>
          <a:xfrm>
            <a:off x="419100" y="3149600"/>
            <a:ext cx="2039341" cy="707886"/>
          </a:xfrm>
          <a:prstGeom prst="rect">
            <a:avLst/>
          </a:prstGeom>
          <a:noFill/>
        </p:spPr>
        <p:txBody>
          <a:bodyPr vertOverflow="overflow" vert="horz" wrap="none" rtlCol="0" anchor="t">
            <a:spAutoFit/>
          </a:bodyPr>
          <a:lstStyle/>
          <a:p>
            <a:r>
              <a:rPr lang="en-US" sz="4000" b="1" dirty="0">
                <a:solidFill>
                  <a:srgbClr val="4472C4"/>
                </a:solidFill>
              </a:rPr>
              <a:t>526,776</a:t>
            </a:r>
          </a:p>
        </p:txBody>
      </p:sp>
      <p:sp>
        <p:nvSpPr>
          <p:cNvPr id="5" name="TextBox 4">
            <a:extLst>
              <a:ext uri="{FF2B5EF4-FFF2-40B4-BE49-F238E27FC236}">
                <a16:creationId xmlns:a16="http://schemas.microsoft.com/office/drawing/2014/main" id="{9F3166FC-49FA-7C42-B59D-F1A231484093}"/>
              </a:ext>
            </a:extLst>
          </p:cNvPr>
          <p:cNvSpPr txBox="1"/>
          <p:nvPr/>
        </p:nvSpPr>
        <p:spPr>
          <a:xfrm>
            <a:off x="571500" y="4089400"/>
            <a:ext cx="2362200" cy="523220"/>
          </a:xfrm>
          <a:prstGeom prst="rect">
            <a:avLst/>
          </a:prstGeom>
          <a:noFill/>
        </p:spPr>
        <p:txBody>
          <a:bodyPr vertOverflow="overflow" vert="horz" wrap="square" rtlCol="0" anchor="t" anchorCtr="0">
            <a:spAutoFit/>
          </a:bodyPr>
          <a:lstStyle/>
          <a:p>
            <a:pPr algn="l"/>
            <a:r>
              <a:rPr lang="en-US" dirty="0">
                <a:solidFill>
                  <a:srgbClr val="404040"/>
                </a:solidFill>
                <a:latin typeface="Helvetica Neue"/>
                <a:ea typeface="Helvetica Neue"/>
                <a:cs typeface="Helvetica Neue"/>
              </a:rPr>
              <a:t>Jobs ran on CHTC and </a:t>
            </a:r>
            <a:r>
              <a:rPr lang="en-US" dirty="0" err="1">
                <a:solidFill>
                  <a:srgbClr val="404040"/>
                </a:solidFill>
                <a:latin typeface="Helvetica Neue"/>
                <a:ea typeface="Helvetica Neue"/>
                <a:cs typeface="Helvetica Neue"/>
              </a:rPr>
              <a:t>OSPool</a:t>
            </a:r>
            <a:r>
              <a:rPr lang="en-US" dirty="0">
                <a:solidFill>
                  <a:srgbClr val="404040"/>
                </a:solidFill>
                <a:latin typeface="Helvetica Neue"/>
                <a:ea typeface="Helvetica Neue"/>
                <a:cs typeface="Helvetica Neue"/>
              </a:rPr>
              <a:t> by 70 users</a:t>
            </a:r>
          </a:p>
        </p:txBody>
      </p:sp>
      <p:sp>
        <p:nvSpPr>
          <p:cNvPr id="6" name="Rounded Rectangle 5">
            <a:extLst>
              <a:ext uri="{FF2B5EF4-FFF2-40B4-BE49-F238E27FC236}">
                <a16:creationId xmlns:a16="http://schemas.microsoft.com/office/drawing/2014/main" id="{C84DB359-AE1D-3A4E-AC4B-D30A4EE7046D}"/>
              </a:ext>
            </a:extLst>
          </p:cNvPr>
          <p:cNvSpPr/>
          <p:nvPr/>
        </p:nvSpPr>
        <p:spPr>
          <a:xfrm>
            <a:off x="3314700" y="2667000"/>
            <a:ext cx="2667000" cy="2667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ectangle 6">
            <a:extLst>
              <a:ext uri="{FF2B5EF4-FFF2-40B4-BE49-F238E27FC236}">
                <a16:creationId xmlns:a16="http://schemas.microsoft.com/office/drawing/2014/main" id="{2F51CC8A-9544-8149-9B72-4C7E4F1AABD7}"/>
              </a:ext>
            </a:extLst>
          </p:cNvPr>
          <p:cNvSpPr/>
          <p:nvPr/>
        </p:nvSpPr>
        <p:spPr>
          <a:xfrm>
            <a:off x="3314700" y="2667000"/>
            <a:ext cx="2667000" cy="1016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TextBox 7">
            <a:extLst>
              <a:ext uri="{FF2B5EF4-FFF2-40B4-BE49-F238E27FC236}">
                <a16:creationId xmlns:a16="http://schemas.microsoft.com/office/drawing/2014/main" id="{B119C7E3-01A6-7243-B44D-50C400043B4A}"/>
              </a:ext>
            </a:extLst>
          </p:cNvPr>
          <p:cNvSpPr txBox="1"/>
          <p:nvPr/>
        </p:nvSpPr>
        <p:spPr>
          <a:xfrm>
            <a:off x="3314700" y="3149600"/>
            <a:ext cx="2667000" cy="812800"/>
          </a:xfrm>
          <a:prstGeom prst="rect">
            <a:avLst/>
          </a:prstGeom>
          <a:noFill/>
        </p:spPr>
        <p:txBody>
          <a:bodyPr vertOverflow="overflow" vert="horz" wrap="none" rtlCol="0" anchor="t">
            <a:spAutoFit/>
          </a:bodyPr>
          <a:lstStyle/>
          <a:p>
            <a:pPr algn="l"/>
            <a:r>
              <a:rPr lang="en-US" sz="4000" b="1">
                <a:solidFill>
                  <a:srgbClr val="ED7D31"/>
                </a:solidFill>
              </a:rPr>
              <a:t>75+</a:t>
            </a:r>
          </a:p>
        </p:txBody>
      </p:sp>
      <p:sp>
        <p:nvSpPr>
          <p:cNvPr id="9" name="TextBox 8">
            <a:extLst>
              <a:ext uri="{FF2B5EF4-FFF2-40B4-BE49-F238E27FC236}">
                <a16:creationId xmlns:a16="http://schemas.microsoft.com/office/drawing/2014/main" id="{48B61E52-383B-F142-8FAB-690A78FEDEDD}"/>
              </a:ext>
            </a:extLst>
          </p:cNvPr>
          <p:cNvSpPr txBox="1"/>
          <p:nvPr/>
        </p:nvSpPr>
        <p:spPr>
          <a:xfrm>
            <a:off x="3467100" y="4089400"/>
            <a:ext cx="2362200" cy="1016000"/>
          </a:xfrm>
          <a:prstGeom prst="rect">
            <a:avLst/>
          </a:prstGeom>
          <a:noFill/>
        </p:spPr>
        <p:txBody>
          <a:bodyPr vertOverflow="overflow" vert="horz" wrap="square" rtlCol="0" anchor="t" anchorCtr="0">
            <a:spAutoFit/>
          </a:bodyPr>
          <a:lstStyle/>
          <a:p>
            <a:pPr algn="l"/>
            <a:r>
              <a:rPr lang="en-US">
                <a:solidFill>
                  <a:srgbClr val="404040"/>
                </a:solidFill>
                <a:latin typeface="Helvetica Neue"/>
                <a:ea typeface="Helvetica Neue"/>
                <a:cs typeface="Helvetica Neue"/>
              </a:rPr>
              <a:t>attendees at the flagship training</a:t>
            </a:r>
          </a:p>
        </p:txBody>
      </p:sp>
      <p:sp>
        <p:nvSpPr>
          <p:cNvPr id="10" name="Rounded Rectangle 9">
            <a:extLst>
              <a:ext uri="{FF2B5EF4-FFF2-40B4-BE49-F238E27FC236}">
                <a16:creationId xmlns:a16="http://schemas.microsoft.com/office/drawing/2014/main" id="{A9B0FD19-C08A-9A42-8C0D-51391283D5BF}"/>
              </a:ext>
            </a:extLst>
          </p:cNvPr>
          <p:cNvSpPr/>
          <p:nvPr/>
        </p:nvSpPr>
        <p:spPr>
          <a:xfrm>
            <a:off x="6210300" y="2667000"/>
            <a:ext cx="2667000" cy="2667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Rectangle 10">
            <a:extLst>
              <a:ext uri="{FF2B5EF4-FFF2-40B4-BE49-F238E27FC236}">
                <a16:creationId xmlns:a16="http://schemas.microsoft.com/office/drawing/2014/main" id="{E10EB004-6CA8-3C45-BC5D-618FC1795B30}"/>
              </a:ext>
            </a:extLst>
          </p:cNvPr>
          <p:cNvSpPr/>
          <p:nvPr/>
        </p:nvSpPr>
        <p:spPr>
          <a:xfrm>
            <a:off x="6210300" y="2667000"/>
            <a:ext cx="2667000" cy="1016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ED00B02C-7EFF-5B4E-9B3D-15D7F47EBB04}"/>
              </a:ext>
            </a:extLst>
          </p:cNvPr>
          <p:cNvSpPr txBox="1"/>
          <p:nvPr/>
        </p:nvSpPr>
        <p:spPr>
          <a:xfrm>
            <a:off x="6210300" y="3149600"/>
            <a:ext cx="2667000" cy="812800"/>
          </a:xfrm>
          <a:prstGeom prst="rect">
            <a:avLst/>
          </a:prstGeom>
          <a:noFill/>
        </p:spPr>
        <p:txBody>
          <a:bodyPr vertOverflow="overflow" vert="horz" wrap="none" rtlCol="0" anchor="t">
            <a:spAutoFit/>
          </a:bodyPr>
          <a:lstStyle/>
          <a:p>
            <a:pPr algn="l"/>
            <a:r>
              <a:rPr lang="en-US" sz="4000" b="1" dirty="0">
                <a:solidFill>
                  <a:srgbClr val="70AD47"/>
                </a:solidFill>
              </a:rPr>
              <a:t>Live</a:t>
            </a:r>
          </a:p>
        </p:txBody>
      </p:sp>
      <p:sp>
        <p:nvSpPr>
          <p:cNvPr id="13" name="TextBox 12">
            <a:extLst>
              <a:ext uri="{FF2B5EF4-FFF2-40B4-BE49-F238E27FC236}">
                <a16:creationId xmlns:a16="http://schemas.microsoft.com/office/drawing/2014/main" id="{31D84487-900D-0C46-91A2-D44702164A71}"/>
              </a:ext>
            </a:extLst>
          </p:cNvPr>
          <p:cNvSpPr txBox="1"/>
          <p:nvPr/>
        </p:nvSpPr>
        <p:spPr>
          <a:xfrm>
            <a:off x="6362700" y="4089400"/>
            <a:ext cx="2362200" cy="523220"/>
          </a:xfrm>
          <a:prstGeom prst="rect">
            <a:avLst/>
          </a:prstGeom>
          <a:noFill/>
        </p:spPr>
        <p:txBody>
          <a:bodyPr vertOverflow="overflow" vert="horz" wrap="square" rtlCol="0" anchor="t" anchorCtr="0">
            <a:spAutoFit/>
          </a:bodyPr>
          <a:lstStyle/>
          <a:p>
            <a:pPr algn="l"/>
            <a:r>
              <a:rPr lang="en-US" dirty="0">
                <a:solidFill>
                  <a:srgbClr val="404040"/>
                </a:solidFill>
                <a:latin typeface="Helvetica Neue"/>
                <a:ea typeface="Helvetica Neue"/>
                <a:cs typeface="Helvetica Neue"/>
              </a:rPr>
              <a:t>Pre-staged dataset + alignment caching in use</a:t>
            </a:r>
          </a:p>
        </p:txBody>
      </p:sp>
      <p:sp>
        <p:nvSpPr>
          <p:cNvPr id="14" name="Rounded Rectangle 13">
            <a:extLst>
              <a:ext uri="{FF2B5EF4-FFF2-40B4-BE49-F238E27FC236}">
                <a16:creationId xmlns:a16="http://schemas.microsoft.com/office/drawing/2014/main" id="{19A1A91E-5CB7-1C4A-975D-CDF34E4230A5}"/>
              </a:ext>
            </a:extLst>
          </p:cNvPr>
          <p:cNvSpPr/>
          <p:nvPr/>
        </p:nvSpPr>
        <p:spPr>
          <a:xfrm>
            <a:off x="9105900" y="2667000"/>
            <a:ext cx="2667000" cy="2667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5" name="Rectangle 14">
            <a:extLst>
              <a:ext uri="{FF2B5EF4-FFF2-40B4-BE49-F238E27FC236}">
                <a16:creationId xmlns:a16="http://schemas.microsoft.com/office/drawing/2014/main" id="{36B0B1E5-EE73-DB48-8A85-BD73BAB4526B}"/>
              </a:ext>
            </a:extLst>
          </p:cNvPr>
          <p:cNvSpPr/>
          <p:nvPr/>
        </p:nvSpPr>
        <p:spPr>
          <a:xfrm>
            <a:off x="9105900" y="2667000"/>
            <a:ext cx="2667000" cy="101600"/>
          </a:xfrm>
          <a:prstGeom prst="rect">
            <a:avLst/>
          </a:prstGeom>
          <a:solidFill>
            <a:srgbClr val="5B9BD5"/>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TextBox 15">
            <a:extLst>
              <a:ext uri="{FF2B5EF4-FFF2-40B4-BE49-F238E27FC236}">
                <a16:creationId xmlns:a16="http://schemas.microsoft.com/office/drawing/2014/main" id="{0AC46D37-F258-0144-9A2C-16DB017C65FF}"/>
              </a:ext>
            </a:extLst>
          </p:cNvPr>
          <p:cNvSpPr txBox="1"/>
          <p:nvPr/>
        </p:nvSpPr>
        <p:spPr>
          <a:xfrm>
            <a:off x="9105900" y="3149600"/>
            <a:ext cx="2667000" cy="812800"/>
          </a:xfrm>
          <a:prstGeom prst="rect">
            <a:avLst/>
          </a:prstGeom>
          <a:noFill/>
        </p:spPr>
        <p:txBody>
          <a:bodyPr vertOverflow="overflow" vert="horz" wrap="none" rtlCol="0" anchor="t">
            <a:spAutoFit/>
          </a:bodyPr>
          <a:lstStyle/>
          <a:p>
            <a:pPr algn="l"/>
            <a:r>
              <a:rPr lang="en-US" sz="4000" b="1" dirty="0">
                <a:solidFill>
                  <a:srgbClr val="5B9BD5"/>
                </a:solidFill>
              </a:rPr>
              <a:t>Next</a:t>
            </a:r>
          </a:p>
        </p:txBody>
      </p:sp>
      <p:sp>
        <p:nvSpPr>
          <p:cNvPr id="17" name="TextBox 16">
            <a:extLst>
              <a:ext uri="{FF2B5EF4-FFF2-40B4-BE49-F238E27FC236}">
                <a16:creationId xmlns:a16="http://schemas.microsoft.com/office/drawing/2014/main" id="{06394A03-7004-5947-85CB-ECE18EB86705}"/>
              </a:ext>
            </a:extLst>
          </p:cNvPr>
          <p:cNvSpPr txBox="1"/>
          <p:nvPr/>
        </p:nvSpPr>
        <p:spPr>
          <a:xfrm>
            <a:off x="9258300" y="4089400"/>
            <a:ext cx="2362200" cy="523220"/>
          </a:xfrm>
          <a:prstGeom prst="rect">
            <a:avLst/>
          </a:prstGeom>
          <a:noFill/>
        </p:spPr>
        <p:txBody>
          <a:bodyPr vertOverflow="overflow" vert="horz" wrap="square" rtlCol="0" anchor="t" anchorCtr="0">
            <a:spAutoFit/>
          </a:bodyPr>
          <a:lstStyle/>
          <a:p>
            <a:pPr algn="l"/>
            <a:r>
              <a:rPr lang="en-US" dirty="0">
                <a:solidFill>
                  <a:srgbClr val="404040"/>
                </a:solidFill>
                <a:latin typeface="Helvetica Neue"/>
                <a:ea typeface="Helvetica Neue"/>
                <a:cs typeface="Helvetica Neue"/>
              </a:rPr>
              <a:t>extending the access on the </a:t>
            </a:r>
            <a:r>
              <a:rPr lang="en-US" dirty="0" err="1">
                <a:solidFill>
                  <a:srgbClr val="404040"/>
                </a:solidFill>
                <a:latin typeface="Helvetica Neue"/>
                <a:ea typeface="Helvetica Neue"/>
                <a:cs typeface="Helvetica Neue"/>
              </a:rPr>
              <a:t>OSPool</a:t>
            </a:r>
            <a:endParaRPr lang="en-US" dirty="0">
              <a:solidFill>
                <a:srgbClr val="404040"/>
              </a:solidFill>
              <a:latin typeface="Helvetica Neue"/>
              <a:ea typeface="Helvetica Neue"/>
              <a:cs typeface="Helvetica Neue"/>
            </a:endParaRPr>
          </a:p>
        </p:txBody>
      </p:sp>
      <p:sp>
        <p:nvSpPr>
          <p:cNvPr id="18" name="TextBox 17">
            <a:extLst>
              <a:ext uri="{FF2B5EF4-FFF2-40B4-BE49-F238E27FC236}">
                <a16:creationId xmlns:a16="http://schemas.microsoft.com/office/drawing/2014/main" id="{3E594066-21BB-0948-A51C-64BE46B9F0C8}"/>
              </a:ext>
            </a:extLst>
          </p:cNvPr>
          <p:cNvSpPr txBox="1"/>
          <p:nvPr/>
        </p:nvSpPr>
        <p:spPr>
          <a:xfrm>
            <a:off x="419100" y="5588000"/>
            <a:ext cx="11353800" cy="381000"/>
          </a:xfrm>
          <a:prstGeom prst="rect">
            <a:avLst/>
          </a:prstGeom>
          <a:noFill/>
        </p:spPr>
        <p:txBody>
          <a:bodyPr vertOverflow="overflow" vert="horz" wrap="square" rtlCol="0" anchor="t">
            <a:spAutoFit/>
          </a:bodyPr>
          <a:lstStyle/>
          <a:p>
            <a:pPr algn="l"/>
            <a:r>
              <a:rPr lang="en-US" sz="1600" i="1" dirty="0">
                <a:solidFill>
                  <a:srgbClr val="5A6472"/>
                </a:solidFill>
                <a:latin typeface="Helvetica Neue"/>
                <a:ea typeface="Helvetica Neue"/>
                <a:cs typeface="Helvetica Neue"/>
              </a:rPr>
              <a:t>Early, but real — and already reusable beyond the first researcher.</a:t>
            </a:r>
          </a:p>
        </p:txBody>
      </p:sp>
      <p:sp>
        <p:nvSpPr>
          <p:cNvPr id="20" name="Slide Number Placeholder 19">
            <a:extLst>
              <a:ext uri="{FF2B5EF4-FFF2-40B4-BE49-F238E27FC236}">
                <a16:creationId xmlns:a16="http://schemas.microsoft.com/office/drawing/2014/main" id="{9D8DC3F5-DF2B-86FB-5A91-CCBBAAAAED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spTree>
    <p:extLst>
      <p:ext uri="{BB962C8B-B14F-4D97-AF65-F5344CB8AC3E}">
        <p14:creationId xmlns:p14="http://schemas.microsoft.com/office/powerpoint/2010/main" val="3373740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Supporting AlphaFold3 required facilitation patterns that translate</a:t>
            </a:r>
          </a:p>
        </p:txBody>
      </p:sp>
      <p:sp>
        <p:nvSpPr>
          <p:cNvPr id="2" name="LeadLine">
            <a:extLst>
              <a:ext uri="{FF2B5EF4-FFF2-40B4-BE49-F238E27FC236}">
                <a16:creationId xmlns:a16="http://schemas.microsoft.com/office/drawing/2014/main" id="{628D4F76-5A28-4244-9CBD-8E94B6C4EE19}"/>
              </a:ext>
            </a:extLst>
          </p:cNvPr>
          <p:cNvSpPr txBox="1"/>
          <p:nvPr/>
        </p:nvSpPr>
        <p:spPr>
          <a:xfrm>
            <a:off x="419100" y="1625600"/>
            <a:ext cx="11176000" cy="707886"/>
          </a:xfrm>
          <a:prstGeom prst="rect">
            <a:avLst/>
          </a:prstGeom>
          <a:noFill/>
        </p:spPr>
        <p:txBody>
          <a:bodyPr vertOverflow="overflow" vert="horz" wrap="square" rtlCol="0" anchor="t">
            <a:spAutoFit/>
          </a:bodyPr>
          <a:lstStyle/>
          <a:p>
            <a:pPr algn="l"/>
            <a:r>
              <a:rPr lang="en-US" sz="2000" dirty="0">
                <a:solidFill>
                  <a:srgbClr val="1A1A1A"/>
                </a:solidFill>
                <a:latin typeface="Helvetica Neue"/>
                <a:ea typeface="Helvetica Neue"/>
                <a:cs typeface="Helvetica Neue"/>
              </a:rPr>
              <a:t>The work evolved from helping individual jobs run into building service patterns the whole community can reuse.</a:t>
            </a:r>
          </a:p>
        </p:txBody>
      </p:sp>
      <p:sp>
        <p:nvSpPr>
          <p:cNvPr id="3" name="Rounded Rectangle 2">
            <a:extLst>
              <a:ext uri="{FF2B5EF4-FFF2-40B4-BE49-F238E27FC236}">
                <a16:creationId xmlns:a16="http://schemas.microsoft.com/office/drawing/2014/main" id="{5E8A375C-5906-6249-97A9-E03FEE6FD33D}"/>
              </a:ext>
            </a:extLst>
          </p:cNvPr>
          <p:cNvSpPr/>
          <p:nvPr/>
        </p:nvSpPr>
        <p:spPr>
          <a:xfrm>
            <a:off x="3365500" y="2857500"/>
            <a:ext cx="2667000" cy="2667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Rectangle 3">
            <a:extLst>
              <a:ext uri="{FF2B5EF4-FFF2-40B4-BE49-F238E27FC236}">
                <a16:creationId xmlns:a16="http://schemas.microsoft.com/office/drawing/2014/main" id="{05E17C92-D924-554D-8B89-DDD80A7F9FBB}"/>
              </a:ext>
            </a:extLst>
          </p:cNvPr>
          <p:cNvSpPr/>
          <p:nvPr/>
        </p:nvSpPr>
        <p:spPr>
          <a:xfrm>
            <a:off x="3365500" y="2857500"/>
            <a:ext cx="2667000" cy="88900"/>
          </a:xfrm>
          <a:prstGeom prst="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TextBox 4">
            <a:extLst>
              <a:ext uri="{FF2B5EF4-FFF2-40B4-BE49-F238E27FC236}">
                <a16:creationId xmlns:a16="http://schemas.microsoft.com/office/drawing/2014/main" id="{BBDC0EBE-FF2F-9340-A9D9-6DB2AE3717EF}"/>
              </a:ext>
            </a:extLst>
          </p:cNvPr>
          <p:cNvSpPr txBox="1"/>
          <p:nvPr/>
        </p:nvSpPr>
        <p:spPr>
          <a:xfrm>
            <a:off x="3543300" y="3136900"/>
            <a:ext cx="2311400" cy="736600"/>
          </a:xfrm>
          <a:prstGeom prst="rect">
            <a:avLst/>
          </a:prstGeom>
          <a:noFill/>
        </p:spPr>
        <p:txBody>
          <a:bodyPr vertOverflow="overflow" vert="horz" wrap="square" rtlCol="0" anchor="t">
            <a:spAutoFit/>
          </a:bodyPr>
          <a:lstStyle/>
          <a:p>
            <a:pPr algn="l"/>
            <a:r>
              <a:rPr lang="en-US" sz="1800" b="1">
                <a:solidFill>
                  <a:srgbClr val="1A1A1A"/>
                </a:solidFill>
                <a:latin typeface="Helvetica Neue"/>
                <a:ea typeface="Helvetica Neue"/>
                <a:cs typeface="Helvetica Neue"/>
              </a:rPr>
              <a:t>Data as a resource</a:t>
            </a:r>
          </a:p>
        </p:txBody>
      </p:sp>
      <p:sp>
        <p:nvSpPr>
          <p:cNvPr id="6" name="TextBox 5">
            <a:extLst>
              <a:ext uri="{FF2B5EF4-FFF2-40B4-BE49-F238E27FC236}">
                <a16:creationId xmlns:a16="http://schemas.microsoft.com/office/drawing/2014/main" id="{4E72AC55-3353-8747-B8B5-E6535690521A}"/>
              </a:ext>
            </a:extLst>
          </p:cNvPr>
          <p:cNvSpPr txBox="1"/>
          <p:nvPr/>
        </p:nvSpPr>
        <p:spPr>
          <a:xfrm>
            <a:off x="3543300" y="3949700"/>
            <a:ext cx="2311400" cy="1397000"/>
          </a:xfrm>
          <a:prstGeom prst="rect">
            <a:avLst/>
          </a:prstGeom>
          <a:noFill/>
        </p:spPr>
        <p:txBody>
          <a:bodyPr vertOverflow="overflow" vert="horz" wrap="square" rtlCol="0" anchor="t">
            <a:spAutoFit/>
          </a:bodyPr>
          <a:lstStyle/>
          <a:p>
            <a:pPr algn="l"/>
            <a:r>
              <a:rPr lang="en-US">
                <a:solidFill>
                  <a:srgbClr val="404040"/>
                </a:solidFill>
                <a:latin typeface="Helvetica Neue"/>
                <a:ea typeface="Helvetica Neue"/>
                <a:cs typeface="Helvetica Neue"/>
              </a:rPr>
              <a:t>Treat large reference datasets as shared infrastructure, not per-job baggage.</a:t>
            </a:r>
          </a:p>
        </p:txBody>
      </p:sp>
      <p:sp>
        <p:nvSpPr>
          <p:cNvPr id="7" name="Rounded Rectangle 6">
            <a:extLst>
              <a:ext uri="{FF2B5EF4-FFF2-40B4-BE49-F238E27FC236}">
                <a16:creationId xmlns:a16="http://schemas.microsoft.com/office/drawing/2014/main" id="{7617048C-38C2-6B42-BE20-70D4B82453E9}"/>
              </a:ext>
            </a:extLst>
          </p:cNvPr>
          <p:cNvSpPr/>
          <p:nvPr/>
        </p:nvSpPr>
        <p:spPr>
          <a:xfrm>
            <a:off x="6261100" y="2857500"/>
            <a:ext cx="2667000" cy="2667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ectangle 7">
            <a:extLst>
              <a:ext uri="{FF2B5EF4-FFF2-40B4-BE49-F238E27FC236}">
                <a16:creationId xmlns:a16="http://schemas.microsoft.com/office/drawing/2014/main" id="{BBDDA834-0015-D545-B11D-F4CBCE288A40}"/>
              </a:ext>
            </a:extLst>
          </p:cNvPr>
          <p:cNvSpPr/>
          <p:nvPr/>
        </p:nvSpPr>
        <p:spPr>
          <a:xfrm>
            <a:off x="6261100" y="2857500"/>
            <a:ext cx="2667000" cy="889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TextBox 8">
            <a:extLst>
              <a:ext uri="{FF2B5EF4-FFF2-40B4-BE49-F238E27FC236}">
                <a16:creationId xmlns:a16="http://schemas.microsoft.com/office/drawing/2014/main" id="{A7570361-1B12-BF45-949B-68E9BA7898B0}"/>
              </a:ext>
            </a:extLst>
          </p:cNvPr>
          <p:cNvSpPr txBox="1"/>
          <p:nvPr/>
        </p:nvSpPr>
        <p:spPr>
          <a:xfrm>
            <a:off x="6438900" y="3136900"/>
            <a:ext cx="2311400" cy="646331"/>
          </a:xfrm>
          <a:prstGeom prst="rect">
            <a:avLst/>
          </a:prstGeom>
          <a:noFill/>
        </p:spPr>
        <p:txBody>
          <a:bodyPr vertOverflow="overflow" vert="horz" wrap="square" rtlCol="0" anchor="t">
            <a:spAutoFit/>
          </a:bodyPr>
          <a:lstStyle/>
          <a:p>
            <a:pPr algn="l"/>
            <a:r>
              <a:rPr lang="en-US" sz="1800" b="1" dirty="0">
                <a:solidFill>
                  <a:srgbClr val="1A1A1A"/>
                </a:solidFill>
                <a:latin typeface="Helvetica Neue"/>
                <a:ea typeface="Helvetica Neue"/>
                <a:cs typeface="Helvetica Neue"/>
              </a:rPr>
              <a:t>Caching &amp; Reusing Artifacts</a:t>
            </a:r>
          </a:p>
        </p:txBody>
      </p:sp>
      <p:sp>
        <p:nvSpPr>
          <p:cNvPr id="10" name="TextBox 9">
            <a:extLst>
              <a:ext uri="{FF2B5EF4-FFF2-40B4-BE49-F238E27FC236}">
                <a16:creationId xmlns:a16="http://schemas.microsoft.com/office/drawing/2014/main" id="{1AFCCAAC-DAA1-3149-8663-02062547200F}"/>
              </a:ext>
            </a:extLst>
          </p:cNvPr>
          <p:cNvSpPr txBox="1"/>
          <p:nvPr/>
        </p:nvSpPr>
        <p:spPr>
          <a:xfrm>
            <a:off x="6438900" y="3949700"/>
            <a:ext cx="2311400" cy="1397000"/>
          </a:xfrm>
          <a:prstGeom prst="rect">
            <a:avLst/>
          </a:prstGeom>
          <a:noFill/>
        </p:spPr>
        <p:txBody>
          <a:bodyPr vertOverflow="overflow" vert="horz" wrap="square" rtlCol="0" anchor="t">
            <a:spAutoFit/>
          </a:bodyPr>
          <a:lstStyle/>
          <a:p>
            <a:pPr algn="l"/>
            <a:r>
              <a:rPr lang="en-US">
                <a:solidFill>
                  <a:srgbClr val="404040"/>
                </a:solidFill>
                <a:latin typeface="Helvetica Neue"/>
                <a:ea typeface="Helvetica Neue"/>
                <a:cs typeface="Helvetica Neue"/>
              </a:rPr>
              <a:t>Compute expensive intermediates once; reuse them across jobs and users.</a:t>
            </a:r>
          </a:p>
        </p:txBody>
      </p:sp>
      <p:sp>
        <p:nvSpPr>
          <p:cNvPr id="15" name="Rounded Rectangle 14">
            <a:extLst>
              <a:ext uri="{FF2B5EF4-FFF2-40B4-BE49-F238E27FC236}">
                <a16:creationId xmlns:a16="http://schemas.microsoft.com/office/drawing/2014/main" id="{B05E7E7F-EF09-E649-82CF-369B970C22D6}"/>
              </a:ext>
            </a:extLst>
          </p:cNvPr>
          <p:cNvSpPr/>
          <p:nvPr/>
        </p:nvSpPr>
        <p:spPr>
          <a:xfrm>
            <a:off x="9105900" y="2857500"/>
            <a:ext cx="2667000" cy="2667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Rectangle 15">
            <a:extLst>
              <a:ext uri="{FF2B5EF4-FFF2-40B4-BE49-F238E27FC236}">
                <a16:creationId xmlns:a16="http://schemas.microsoft.com/office/drawing/2014/main" id="{CD8777F1-C407-ED42-9512-F40ACFF4BFB1}"/>
              </a:ext>
            </a:extLst>
          </p:cNvPr>
          <p:cNvSpPr/>
          <p:nvPr/>
        </p:nvSpPr>
        <p:spPr>
          <a:xfrm>
            <a:off x="9105900" y="2857500"/>
            <a:ext cx="2667000" cy="88900"/>
          </a:xfrm>
          <a:prstGeom prst="rect">
            <a:avLst/>
          </a:prstGeom>
          <a:solidFill>
            <a:srgbClr val="5B9BD5"/>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7" name="TextBox 16">
            <a:extLst>
              <a:ext uri="{FF2B5EF4-FFF2-40B4-BE49-F238E27FC236}">
                <a16:creationId xmlns:a16="http://schemas.microsoft.com/office/drawing/2014/main" id="{9E24917B-5CD8-3247-B8CA-B828324BC2DA}"/>
              </a:ext>
            </a:extLst>
          </p:cNvPr>
          <p:cNvSpPr txBox="1"/>
          <p:nvPr/>
        </p:nvSpPr>
        <p:spPr>
          <a:xfrm>
            <a:off x="9283700" y="3136900"/>
            <a:ext cx="2311400" cy="646331"/>
          </a:xfrm>
          <a:prstGeom prst="rect">
            <a:avLst/>
          </a:prstGeom>
          <a:noFill/>
        </p:spPr>
        <p:txBody>
          <a:bodyPr vertOverflow="overflow" vert="horz" wrap="square" rtlCol="0" anchor="t">
            <a:spAutoFit/>
          </a:bodyPr>
          <a:lstStyle/>
          <a:p>
            <a:pPr algn="l"/>
            <a:r>
              <a:rPr lang="en-US" sz="1800" b="1" dirty="0">
                <a:solidFill>
                  <a:srgbClr val="1A1A1A"/>
                </a:solidFill>
                <a:latin typeface="Helvetica Neue"/>
                <a:ea typeface="Helvetica Neue"/>
                <a:cs typeface="Helvetica Neue"/>
              </a:rPr>
              <a:t>Meaningful docs &amp; training</a:t>
            </a:r>
          </a:p>
        </p:txBody>
      </p:sp>
      <p:sp>
        <p:nvSpPr>
          <p:cNvPr id="18" name="TextBox 17">
            <a:extLst>
              <a:ext uri="{FF2B5EF4-FFF2-40B4-BE49-F238E27FC236}">
                <a16:creationId xmlns:a16="http://schemas.microsoft.com/office/drawing/2014/main" id="{34F82067-02EE-C549-B675-8B193F1635B0}"/>
              </a:ext>
            </a:extLst>
          </p:cNvPr>
          <p:cNvSpPr txBox="1"/>
          <p:nvPr/>
        </p:nvSpPr>
        <p:spPr>
          <a:xfrm>
            <a:off x="9283700" y="3949700"/>
            <a:ext cx="2311400" cy="1397000"/>
          </a:xfrm>
          <a:prstGeom prst="rect">
            <a:avLst/>
          </a:prstGeom>
          <a:noFill/>
        </p:spPr>
        <p:txBody>
          <a:bodyPr vertOverflow="overflow" vert="horz" wrap="square" rtlCol="0" anchor="t">
            <a:spAutoFit/>
          </a:bodyPr>
          <a:lstStyle/>
          <a:p>
            <a:pPr algn="l"/>
            <a:r>
              <a:rPr lang="en-US">
                <a:solidFill>
                  <a:srgbClr val="404040"/>
                </a:solidFill>
                <a:latin typeface="Helvetica Neue"/>
                <a:ea typeface="Helvetica Neue"/>
                <a:cs typeface="Helvetica Neue"/>
              </a:rPr>
              <a:t>Turn one-off troubleshooting into durable guidance and examples.</a:t>
            </a:r>
          </a:p>
        </p:txBody>
      </p:sp>
      <p:sp>
        <p:nvSpPr>
          <p:cNvPr id="21" name="Slide Number Placeholder 20">
            <a:extLst>
              <a:ext uri="{FF2B5EF4-FFF2-40B4-BE49-F238E27FC236}">
                <a16:creationId xmlns:a16="http://schemas.microsoft.com/office/drawing/2014/main" id="{11A1C0A5-017B-FA2A-7826-526F4E1A7E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sp>
        <p:nvSpPr>
          <p:cNvPr id="22" name="Rounded Rectangle 21">
            <a:extLst>
              <a:ext uri="{FF2B5EF4-FFF2-40B4-BE49-F238E27FC236}">
                <a16:creationId xmlns:a16="http://schemas.microsoft.com/office/drawing/2014/main" id="{00F9B09D-18A4-34C6-6A23-767195A710D6}"/>
              </a:ext>
            </a:extLst>
          </p:cNvPr>
          <p:cNvSpPr/>
          <p:nvPr/>
        </p:nvSpPr>
        <p:spPr>
          <a:xfrm>
            <a:off x="495300" y="2857500"/>
            <a:ext cx="2667000" cy="2667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3" name="Rectangle 22">
            <a:extLst>
              <a:ext uri="{FF2B5EF4-FFF2-40B4-BE49-F238E27FC236}">
                <a16:creationId xmlns:a16="http://schemas.microsoft.com/office/drawing/2014/main" id="{BF7F25DD-14BD-9107-50FC-9C627D43F31F}"/>
              </a:ext>
            </a:extLst>
          </p:cNvPr>
          <p:cNvSpPr/>
          <p:nvPr/>
        </p:nvSpPr>
        <p:spPr>
          <a:xfrm>
            <a:off x="495300" y="2857500"/>
            <a:ext cx="2667000" cy="889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4" name="TextBox 23">
            <a:extLst>
              <a:ext uri="{FF2B5EF4-FFF2-40B4-BE49-F238E27FC236}">
                <a16:creationId xmlns:a16="http://schemas.microsoft.com/office/drawing/2014/main" id="{A87A5016-84D0-122A-9AEB-A43B85CD962D}"/>
              </a:ext>
            </a:extLst>
          </p:cNvPr>
          <p:cNvSpPr txBox="1"/>
          <p:nvPr/>
        </p:nvSpPr>
        <p:spPr>
          <a:xfrm>
            <a:off x="673100" y="3136900"/>
            <a:ext cx="2311400" cy="736600"/>
          </a:xfrm>
          <a:prstGeom prst="rect">
            <a:avLst/>
          </a:prstGeom>
          <a:noFill/>
        </p:spPr>
        <p:txBody>
          <a:bodyPr vertOverflow="overflow" vert="horz" wrap="square" rtlCol="0" anchor="t">
            <a:spAutoFit/>
          </a:bodyPr>
          <a:lstStyle/>
          <a:p>
            <a:pPr algn="l"/>
            <a:r>
              <a:rPr lang="en-US" sz="1800" b="1" dirty="0">
                <a:solidFill>
                  <a:srgbClr val="1A1A1A"/>
                </a:solidFill>
                <a:latin typeface="Helvetica Neue"/>
                <a:ea typeface="Helvetica Neue"/>
                <a:cs typeface="Helvetica Neue"/>
              </a:rPr>
              <a:t>Workflow-aware facilitation</a:t>
            </a:r>
          </a:p>
        </p:txBody>
      </p:sp>
      <p:sp>
        <p:nvSpPr>
          <p:cNvPr id="25" name="TextBox 24">
            <a:extLst>
              <a:ext uri="{FF2B5EF4-FFF2-40B4-BE49-F238E27FC236}">
                <a16:creationId xmlns:a16="http://schemas.microsoft.com/office/drawing/2014/main" id="{4378FFC5-7387-0DFE-E957-464093B3DF03}"/>
              </a:ext>
            </a:extLst>
          </p:cNvPr>
          <p:cNvSpPr txBox="1"/>
          <p:nvPr/>
        </p:nvSpPr>
        <p:spPr>
          <a:xfrm>
            <a:off x="673100" y="3949700"/>
            <a:ext cx="2311400" cy="1397000"/>
          </a:xfrm>
          <a:prstGeom prst="rect">
            <a:avLst/>
          </a:prstGeom>
          <a:noFill/>
        </p:spPr>
        <p:txBody>
          <a:bodyPr vertOverflow="overflow" vert="horz" wrap="square" rtlCol="0" anchor="t">
            <a:spAutoFit/>
          </a:bodyPr>
          <a:lstStyle/>
          <a:p>
            <a:pPr algn="l"/>
            <a:r>
              <a:rPr lang="en-US" dirty="0">
                <a:solidFill>
                  <a:srgbClr val="404040"/>
                </a:solidFill>
                <a:latin typeface="Helvetica Neue"/>
                <a:ea typeface="Helvetica Neue"/>
                <a:cs typeface="Helvetica Neue"/>
              </a:rPr>
              <a:t>Support the whole pipeline shape, not just the GPU step.</a:t>
            </a:r>
          </a:p>
        </p:txBody>
      </p:sp>
    </p:spTree>
    <p:extLst>
      <p:ext uri="{BB962C8B-B14F-4D97-AF65-F5344CB8AC3E}">
        <p14:creationId xmlns:p14="http://schemas.microsoft.com/office/powerpoint/2010/main" val="2363978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2ED3FCB7-F906-CCB8-3CB8-759FA1BF369C}"/>
            </a:ext>
          </a:extLst>
        </p:cNvPr>
        <p:cNvGrpSpPr/>
        <p:nvPr/>
      </p:nvGrpSpPr>
      <p:grpSpPr>
        <a:xfrm>
          <a:off x="0" y="0"/>
          <a:ext cx="0" cy="0"/>
          <a:chOff x="0" y="0"/>
          <a:chExt cx="0" cy="0"/>
        </a:xfrm>
      </p:grpSpPr>
      <p:sp>
        <p:nvSpPr>
          <p:cNvPr id="98" name="Google Shape;98;p15">
            <a:extLst>
              <a:ext uri="{FF2B5EF4-FFF2-40B4-BE49-F238E27FC236}">
                <a16:creationId xmlns:a16="http://schemas.microsoft.com/office/drawing/2014/main" id="{7653F12C-1106-8304-B361-B2FDFC93C42E}"/>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Translational computer science</a:t>
            </a:r>
          </a:p>
        </p:txBody>
      </p:sp>
      <p:sp>
        <p:nvSpPr>
          <p:cNvPr id="99" name="Google Shape;99;p15">
            <a:extLst>
              <a:ext uri="{FF2B5EF4-FFF2-40B4-BE49-F238E27FC236}">
                <a16:creationId xmlns:a16="http://schemas.microsoft.com/office/drawing/2014/main" id="{D8F11F3A-C22D-DB0F-D832-B00318DDC946}"/>
              </a:ext>
            </a:extLst>
          </p:cNvPr>
          <p:cNvSpPr txBox="1">
            <a:spLocks noGrp="1"/>
          </p:cNvSpPr>
          <p:nvPr>
            <p:ph type="body" idx="1"/>
          </p:nvPr>
        </p:nvSpPr>
        <p:spPr>
          <a:xfrm>
            <a:off x="415600" y="1356867"/>
            <a:ext cx="11360700" cy="4734933"/>
          </a:xfrm>
          <a:prstGeom prst="rect">
            <a:avLst/>
          </a:prstGeom>
        </p:spPr>
        <p:txBody>
          <a:bodyPr spcFirstLastPara="1" wrap="square" lIns="91425" tIns="45700" rIns="91425" bIns="45700" anchor="t" anchorCtr="0">
            <a:normAutofit/>
          </a:bodyPr>
          <a:lstStyle/>
          <a:p>
            <a:pPr marL="0" lvl="0" indent="0" algn="l" rtl="0">
              <a:buNone/>
            </a:pPr>
            <a:r>
              <a:rPr lang="en-US" sz="2200" dirty="0">
                <a:solidFill>
                  <a:schemeClr val="dk1"/>
                </a:solidFill>
                <a:latin typeface="Helvetica Neue"/>
              </a:rPr>
              <a:t>Turning researcher needs into usable infrastructure — then letting the community reshape it.</a:t>
            </a:r>
          </a:p>
        </p:txBody>
      </p:sp>
      <p:sp>
        <p:nvSpPr>
          <p:cNvPr id="2" name="Rounded Rectangle 1">
            <a:extLst>
              <a:ext uri="{FF2B5EF4-FFF2-40B4-BE49-F238E27FC236}">
                <a16:creationId xmlns:a16="http://schemas.microsoft.com/office/drawing/2014/main" id="{0AAA67CD-A454-21CB-DD13-A1491D08B17B}"/>
              </a:ext>
            </a:extLst>
          </p:cNvPr>
          <p:cNvSpPr/>
          <p:nvPr/>
        </p:nvSpPr>
        <p:spPr>
          <a:xfrm>
            <a:off x="609600" y="3048000"/>
            <a:ext cx="2324100" cy="1397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FFFFFF"/>
                </a:solidFill>
                <a:latin typeface="Helvetica Neue"/>
                <a:ea typeface="Helvetica Neue"/>
                <a:cs typeface="Helvetica Neue"/>
              </a:rPr>
              <a:t>Community
need</a:t>
            </a:r>
          </a:p>
        </p:txBody>
      </p:sp>
      <p:sp>
        <p:nvSpPr>
          <p:cNvPr id="3" name="Rounded Rectangle 2">
            <a:extLst>
              <a:ext uri="{FF2B5EF4-FFF2-40B4-BE49-F238E27FC236}">
                <a16:creationId xmlns:a16="http://schemas.microsoft.com/office/drawing/2014/main" id="{86B18876-8A0E-D694-BAAB-22A5A6FD7CFD}"/>
              </a:ext>
            </a:extLst>
          </p:cNvPr>
          <p:cNvSpPr/>
          <p:nvPr/>
        </p:nvSpPr>
        <p:spPr>
          <a:xfrm>
            <a:off x="3492500" y="3048000"/>
            <a:ext cx="2324100" cy="1397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1A1A1A"/>
                </a:solidFill>
                <a:latin typeface="Helvetica Neue"/>
                <a:ea typeface="Helvetica Neue"/>
                <a:cs typeface="Helvetica Neue"/>
              </a:rPr>
              <a:t>Facilitation
insight</a:t>
            </a:r>
          </a:p>
        </p:txBody>
      </p:sp>
      <p:sp>
        <p:nvSpPr>
          <p:cNvPr id="4" name="Rounded Rectangle 3">
            <a:extLst>
              <a:ext uri="{FF2B5EF4-FFF2-40B4-BE49-F238E27FC236}">
                <a16:creationId xmlns:a16="http://schemas.microsoft.com/office/drawing/2014/main" id="{39FBF90F-8F5A-9D8E-FADA-C153A3CCDC66}"/>
              </a:ext>
            </a:extLst>
          </p:cNvPr>
          <p:cNvSpPr/>
          <p:nvPr/>
        </p:nvSpPr>
        <p:spPr>
          <a:xfrm>
            <a:off x="6375400" y="3048000"/>
            <a:ext cx="2324100" cy="1397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1A1A1A"/>
                </a:solidFill>
                <a:latin typeface="Helvetica Neue"/>
                <a:ea typeface="Helvetica Neue"/>
                <a:cs typeface="Helvetica Neue"/>
              </a:rPr>
              <a:t>Infrastructure &amp; Software change</a:t>
            </a:r>
          </a:p>
        </p:txBody>
      </p:sp>
      <p:sp>
        <p:nvSpPr>
          <p:cNvPr id="5" name="Rounded Rectangle 4">
            <a:extLst>
              <a:ext uri="{FF2B5EF4-FFF2-40B4-BE49-F238E27FC236}">
                <a16:creationId xmlns:a16="http://schemas.microsoft.com/office/drawing/2014/main" id="{B6293EDE-58C8-43AF-6BE2-CF361426F875}"/>
              </a:ext>
            </a:extLst>
          </p:cNvPr>
          <p:cNvSpPr/>
          <p:nvPr/>
        </p:nvSpPr>
        <p:spPr>
          <a:xfrm>
            <a:off x="9258300" y="3048000"/>
            <a:ext cx="2324100" cy="1397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a:solidFill>
                  <a:srgbClr val="FFFFFF"/>
                </a:solidFill>
                <a:latin typeface="Helvetica Neue"/>
                <a:ea typeface="Helvetica Neue"/>
                <a:cs typeface="Helvetica Neue"/>
              </a:rPr>
              <a:t>Community
feedback</a:t>
            </a:r>
          </a:p>
        </p:txBody>
      </p:sp>
      <p:sp>
        <p:nvSpPr>
          <p:cNvPr id="6" name="Right Arrow 5">
            <a:extLst>
              <a:ext uri="{FF2B5EF4-FFF2-40B4-BE49-F238E27FC236}">
                <a16:creationId xmlns:a16="http://schemas.microsoft.com/office/drawing/2014/main" id="{2040D118-2F62-EC73-0BC7-E8AC80F4047E}"/>
              </a:ext>
            </a:extLst>
          </p:cNvPr>
          <p:cNvSpPr/>
          <p:nvPr/>
        </p:nvSpPr>
        <p:spPr>
          <a:xfrm>
            <a:off x="3009900" y="3632200"/>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ight Arrow 6">
            <a:extLst>
              <a:ext uri="{FF2B5EF4-FFF2-40B4-BE49-F238E27FC236}">
                <a16:creationId xmlns:a16="http://schemas.microsoft.com/office/drawing/2014/main" id="{97751FE2-7F4A-C659-BD44-848D48F9371D}"/>
              </a:ext>
            </a:extLst>
          </p:cNvPr>
          <p:cNvSpPr/>
          <p:nvPr/>
        </p:nvSpPr>
        <p:spPr>
          <a:xfrm>
            <a:off x="5892800" y="3632200"/>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ight Arrow 7">
            <a:extLst>
              <a:ext uri="{FF2B5EF4-FFF2-40B4-BE49-F238E27FC236}">
                <a16:creationId xmlns:a16="http://schemas.microsoft.com/office/drawing/2014/main" id="{C7652EEA-0F13-1B8B-75A0-3A257A443DD7}"/>
              </a:ext>
            </a:extLst>
          </p:cNvPr>
          <p:cNvSpPr/>
          <p:nvPr/>
        </p:nvSpPr>
        <p:spPr>
          <a:xfrm>
            <a:off x="8775700" y="3632200"/>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Rectangle 8">
            <a:extLst>
              <a:ext uri="{FF2B5EF4-FFF2-40B4-BE49-F238E27FC236}">
                <a16:creationId xmlns:a16="http://schemas.microsoft.com/office/drawing/2014/main" id="{18AA1776-CE7F-53A8-FB71-7DE3999C5CFA}"/>
              </a:ext>
            </a:extLst>
          </p:cNvPr>
          <p:cNvSpPr/>
          <p:nvPr/>
        </p:nvSpPr>
        <p:spPr>
          <a:xfrm>
            <a:off x="1716406" y="4953241"/>
            <a:ext cx="8677275" cy="50292"/>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Rectangle 9">
            <a:extLst>
              <a:ext uri="{FF2B5EF4-FFF2-40B4-BE49-F238E27FC236}">
                <a16:creationId xmlns:a16="http://schemas.microsoft.com/office/drawing/2014/main" id="{03582876-6776-95CF-3FCD-4EE9CC98C85D}"/>
              </a:ext>
            </a:extLst>
          </p:cNvPr>
          <p:cNvSpPr/>
          <p:nvPr/>
        </p:nvSpPr>
        <p:spPr>
          <a:xfrm>
            <a:off x="10393681" y="4445000"/>
            <a:ext cx="55244" cy="5588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Up Arrow 10">
            <a:extLst>
              <a:ext uri="{FF2B5EF4-FFF2-40B4-BE49-F238E27FC236}">
                <a16:creationId xmlns:a16="http://schemas.microsoft.com/office/drawing/2014/main" id="{A23146CA-5B16-CC25-9B5B-7C4378D5123F}"/>
              </a:ext>
            </a:extLst>
          </p:cNvPr>
          <p:cNvSpPr/>
          <p:nvPr/>
        </p:nvSpPr>
        <p:spPr>
          <a:xfrm>
            <a:off x="1657350" y="4546600"/>
            <a:ext cx="228600" cy="457200"/>
          </a:xfrm>
          <a:prstGeom prst="up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A139E395-C8B3-45EE-9F54-9F871AE2A3DC}"/>
              </a:ext>
            </a:extLst>
          </p:cNvPr>
          <p:cNvSpPr txBox="1"/>
          <p:nvPr/>
        </p:nvSpPr>
        <p:spPr>
          <a:xfrm>
            <a:off x="1827070" y="4675356"/>
            <a:ext cx="8648700" cy="304800"/>
          </a:xfrm>
          <a:prstGeom prst="rect">
            <a:avLst/>
          </a:prstGeom>
          <a:noFill/>
        </p:spPr>
        <p:txBody>
          <a:bodyPr vertOverflow="overflow" vert="horz" wrap="none" rtlCol="0" anchor="t">
            <a:spAutoFit/>
          </a:bodyPr>
          <a:lstStyle/>
          <a:p>
            <a:pPr algn="l"/>
            <a:r>
              <a:rPr lang="en-US" sz="1300" i="1" dirty="0">
                <a:solidFill>
                  <a:srgbClr val="5A6472"/>
                </a:solidFill>
                <a:latin typeface="Helvetica Neue"/>
                <a:ea typeface="Helvetica Neue"/>
                <a:cs typeface="Helvetica Neue"/>
              </a:rPr>
              <a:t>each iteration changes the tools, services, and practices</a:t>
            </a:r>
          </a:p>
        </p:txBody>
      </p:sp>
      <p:sp>
        <p:nvSpPr>
          <p:cNvPr id="13" name="Slide Number Placeholder 12">
            <a:extLst>
              <a:ext uri="{FF2B5EF4-FFF2-40B4-BE49-F238E27FC236}">
                <a16:creationId xmlns:a16="http://schemas.microsoft.com/office/drawing/2014/main" id="{42902729-196A-278A-FEF9-655CEF5D41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spTree>
    <p:extLst>
      <p:ext uri="{BB962C8B-B14F-4D97-AF65-F5344CB8AC3E}">
        <p14:creationId xmlns:p14="http://schemas.microsoft.com/office/powerpoint/2010/main" val="448680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471B0D12-7682-9553-7FD9-C854E2037930}"/>
            </a:ext>
          </a:extLst>
        </p:cNvPr>
        <p:cNvGrpSpPr/>
        <p:nvPr/>
      </p:nvGrpSpPr>
      <p:grpSpPr>
        <a:xfrm>
          <a:off x="0" y="0"/>
          <a:ext cx="0" cy="0"/>
          <a:chOff x="0" y="0"/>
          <a:chExt cx="0" cy="0"/>
        </a:xfrm>
      </p:grpSpPr>
      <p:sp>
        <p:nvSpPr>
          <p:cNvPr id="98" name="Google Shape;98;p15">
            <a:extLst>
              <a:ext uri="{FF2B5EF4-FFF2-40B4-BE49-F238E27FC236}">
                <a16:creationId xmlns:a16="http://schemas.microsoft.com/office/drawing/2014/main" id="{2F533A95-1646-C5BE-B406-3F6413701A2D}"/>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Translational computer science</a:t>
            </a:r>
          </a:p>
        </p:txBody>
      </p:sp>
      <p:sp>
        <p:nvSpPr>
          <p:cNvPr id="99" name="Google Shape;99;p15">
            <a:extLst>
              <a:ext uri="{FF2B5EF4-FFF2-40B4-BE49-F238E27FC236}">
                <a16:creationId xmlns:a16="http://schemas.microsoft.com/office/drawing/2014/main" id="{E6E5900A-4DCE-8BB2-334C-8C71ED9FB349}"/>
              </a:ext>
            </a:extLst>
          </p:cNvPr>
          <p:cNvSpPr txBox="1">
            <a:spLocks noGrp="1"/>
          </p:cNvSpPr>
          <p:nvPr>
            <p:ph type="body" idx="1"/>
          </p:nvPr>
        </p:nvSpPr>
        <p:spPr>
          <a:xfrm>
            <a:off x="415600" y="1356867"/>
            <a:ext cx="11360700" cy="4734933"/>
          </a:xfrm>
          <a:prstGeom prst="rect">
            <a:avLst/>
          </a:prstGeom>
        </p:spPr>
        <p:txBody>
          <a:bodyPr spcFirstLastPara="1" wrap="square" lIns="91425" tIns="45700" rIns="91425" bIns="45700" anchor="t" anchorCtr="0">
            <a:normAutofit/>
          </a:bodyPr>
          <a:lstStyle/>
          <a:p>
            <a:pPr marL="0" lvl="0" indent="0" algn="l" rtl="0">
              <a:buNone/>
            </a:pPr>
            <a:r>
              <a:rPr lang="en-US" sz="2200" dirty="0">
                <a:solidFill>
                  <a:schemeClr val="dk1"/>
                </a:solidFill>
                <a:latin typeface="Helvetica Neue"/>
              </a:rPr>
              <a:t>Turning researcher needs into usable infrastructure — then letting the community reshape it.</a:t>
            </a:r>
          </a:p>
        </p:txBody>
      </p:sp>
      <p:sp>
        <p:nvSpPr>
          <p:cNvPr id="2" name="Rounded Rectangle 1">
            <a:extLst>
              <a:ext uri="{FF2B5EF4-FFF2-40B4-BE49-F238E27FC236}">
                <a16:creationId xmlns:a16="http://schemas.microsoft.com/office/drawing/2014/main" id="{203EAF57-2DCD-95C3-AB08-01669583C12A}"/>
              </a:ext>
            </a:extLst>
          </p:cNvPr>
          <p:cNvSpPr/>
          <p:nvPr/>
        </p:nvSpPr>
        <p:spPr>
          <a:xfrm>
            <a:off x="609600" y="4313126"/>
            <a:ext cx="2324100" cy="1397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FFFFFF"/>
                </a:solidFill>
                <a:latin typeface="Helvetica Neue"/>
                <a:ea typeface="Helvetica Neue"/>
                <a:cs typeface="Helvetica Neue"/>
              </a:rPr>
              <a:t>Community
need</a:t>
            </a:r>
          </a:p>
        </p:txBody>
      </p:sp>
      <p:sp>
        <p:nvSpPr>
          <p:cNvPr id="3" name="Rounded Rectangle 2">
            <a:extLst>
              <a:ext uri="{FF2B5EF4-FFF2-40B4-BE49-F238E27FC236}">
                <a16:creationId xmlns:a16="http://schemas.microsoft.com/office/drawing/2014/main" id="{2E7468E5-6FC0-0D15-1CE9-893061ABA60C}"/>
              </a:ext>
            </a:extLst>
          </p:cNvPr>
          <p:cNvSpPr/>
          <p:nvPr/>
        </p:nvSpPr>
        <p:spPr>
          <a:xfrm>
            <a:off x="3492500" y="4313126"/>
            <a:ext cx="2324100" cy="1397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1A1A1A"/>
                </a:solidFill>
                <a:latin typeface="Helvetica Neue"/>
                <a:ea typeface="Helvetica Neue"/>
                <a:cs typeface="Helvetica Neue"/>
              </a:rPr>
              <a:t>Facilitation
insight</a:t>
            </a:r>
          </a:p>
        </p:txBody>
      </p:sp>
      <p:sp>
        <p:nvSpPr>
          <p:cNvPr id="4" name="Rounded Rectangle 3">
            <a:extLst>
              <a:ext uri="{FF2B5EF4-FFF2-40B4-BE49-F238E27FC236}">
                <a16:creationId xmlns:a16="http://schemas.microsoft.com/office/drawing/2014/main" id="{7C14347A-0C99-22A9-0EB6-9EA76AB8F9CA}"/>
              </a:ext>
            </a:extLst>
          </p:cNvPr>
          <p:cNvSpPr/>
          <p:nvPr/>
        </p:nvSpPr>
        <p:spPr>
          <a:xfrm>
            <a:off x="6375400" y="4313126"/>
            <a:ext cx="2324100" cy="1397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1A1A1A"/>
                </a:solidFill>
                <a:latin typeface="Helvetica Neue"/>
                <a:ea typeface="Helvetica Neue"/>
                <a:cs typeface="Helvetica Neue"/>
              </a:rPr>
              <a:t>Infrastructure &amp; Software change</a:t>
            </a:r>
          </a:p>
        </p:txBody>
      </p:sp>
      <p:sp>
        <p:nvSpPr>
          <p:cNvPr id="5" name="Rounded Rectangle 4">
            <a:extLst>
              <a:ext uri="{FF2B5EF4-FFF2-40B4-BE49-F238E27FC236}">
                <a16:creationId xmlns:a16="http://schemas.microsoft.com/office/drawing/2014/main" id="{DF67AD14-D9CC-A0D3-3F1E-93F82E38A371}"/>
              </a:ext>
            </a:extLst>
          </p:cNvPr>
          <p:cNvSpPr/>
          <p:nvPr/>
        </p:nvSpPr>
        <p:spPr>
          <a:xfrm>
            <a:off x="9258300" y="4313126"/>
            <a:ext cx="2324100" cy="1397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a:solidFill>
                  <a:srgbClr val="FFFFFF"/>
                </a:solidFill>
                <a:latin typeface="Helvetica Neue"/>
                <a:ea typeface="Helvetica Neue"/>
                <a:cs typeface="Helvetica Neue"/>
              </a:rPr>
              <a:t>Community
feedback</a:t>
            </a:r>
          </a:p>
        </p:txBody>
      </p:sp>
      <p:sp>
        <p:nvSpPr>
          <p:cNvPr id="6" name="Right Arrow 5">
            <a:extLst>
              <a:ext uri="{FF2B5EF4-FFF2-40B4-BE49-F238E27FC236}">
                <a16:creationId xmlns:a16="http://schemas.microsoft.com/office/drawing/2014/main" id="{9A6BAB31-3413-3624-CB61-E05D4678E715}"/>
              </a:ext>
            </a:extLst>
          </p:cNvPr>
          <p:cNvSpPr/>
          <p:nvPr/>
        </p:nvSpPr>
        <p:spPr>
          <a:xfrm>
            <a:off x="3009900" y="4897326"/>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ight Arrow 6">
            <a:extLst>
              <a:ext uri="{FF2B5EF4-FFF2-40B4-BE49-F238E27FC236}">
                <a16:creationId xmlns:a16="http://schemas.microsoft.com/office/drawing/2014/main" id="{AC2CC197-5C2B-B5C3-3209-95FDEFE41508}"/>
              </a:ext>
            </a:extLst>
          </p:cNvPr>
          <p:cNvSpPr/>
          <p:nvPr/>
        </p:nvSpPr>
        <p:spPr>
          <a:xfrm>
            <a:off x="5892800" y="4897326"/>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ight Arrow 7">
            <a:extLst>
              <a:ext uri="{FF2B5EF4-FFF2-40B4-BE49-F238E27FC236}">
                <a16:creationId xmlns:a16="http://schemas.microsoft.com/office/drawing/2014/main" id="{20E614DC-BE55-9254-0663-92DE6EF0EA6D}"/>
              </a:ext>
            </a:extLst>
          </p:cNvPr>
          <p:cNvSpPr/>
          <p:nvPr/>
        </p:nvSpPr>
        <p:spPr>
          <a:xfrm>
            <a:off x="8775700" y="4897326"/>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Rectangle 8">
            <a:extLst>
              <a:ext uri="{FF2B5EF4-FFF2-40B4-BE49-F238E27FC236}">
                <a16:creationId xmlns:a16="http://schemas.microsoft.com/office/drawing/2014/main" id="{95EC1EC7-12D6-E5B3-DA3C-81BA91415031}"/>
              </a:ext>
            </a:extLst>
          </p:cNvPr>
          <p:cNvSpPr/>
          <p:nvPr/>
        </p:nvSpPr>
        <p:spPr>
          <a:xfrm>
            <a:off x="1716406" y="6218367"/>
            <a:ext cx="8677275" cy="50292"/>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Rectangle 9">
            <a:extLst>
              <a:ext uri="{FF2B5EF4-FFF2-40B4-BE49-F238E27FC236}">
                <a16:creationId xmlns:a16="http://schemas.microsoft.com/office/drawing/2014/main" id="{B5471AB1-FD9F-48C4-411D-AB64767593C9}"/>
              </a:ext>
            </a:extLst>
          </p:cNvPr>
          <p:cNvSpPr/>
          <p:nvPr/>
        </p:nvSpPr>
        <p:spPr>
          <a:xfrm>
            <a:off x="10393681" y="5710126"/>
            <a:ext cx="55244" cy="5588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Up Arrow 10">
            <a:extLst>
              <a:ext uri="{FF2B5EF4-FFF2-40B4-BE49-F238E27FC236}">
                <a16:creationId xmlns:a16="http://schemas.microsoft.com/office/drawing/2014/main" id="{7CF28C64-13D3-1FFE-1758-1F8DE6862DAD}"/>
              </a:ext>
            </a:extLst>
          </p:cNvPr>
          <p:cNvSpPr/>
          <p:nvPr/>
        </p:nvSpPr>
        <p:spPr>
          <a:xfrm>
            <a:off x="1657350" y="5811726"/>
            <a:ext cx="228600" cy="457200"/>
          </a:xfrm>
          <a:prstGeom prst="up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1016CD30-2D9F-831C-5F80-42DD588056CF}"/>
              </a:ext>
            </a:extLst>
          </p:cNvPr>
          <p:cNvSpPr txBox="1"/>
          <p:nvPr/>
        </p:nvSpPr>
        <p:spPr>
          <a:xfrm>
            <a:off x="1827070" y="5940482"/>
            <a:ext cx="8648700" cy="304800"/>
          </a:xfrm>
          <a:prstGeom prst="rect">
            <a:avLst/>
          </a:prstGeom>
          <a:noFill/>
        </p:spPr>
        <p:txBody>
          <a:bodyPr vertOverflow="overflow" vert="horz" wrap="none" rtlCol="0" anchor="t">
            <a:spAutoFit/>
          </a:bodyPr>
          <a:lstStyle/>
          <a:p>
            <a:pPr algn="l"/>
            <a:r>
              <a:rPr lang="en-US" sz="1300" i="1" dirty="0">
                <a:solidFill>
                  <a:srgbClr val="5A6472"/>
                </a:solidFill>
                <a:latin typeface="Helvetica Neue"/>
                <a:ea typeface="Helvetica Neue"/>
                <a:cs typeface="Helvetica Neue"/>
              </a:rPr>
              <a:t>each iteration changes the tools, services, and practices</a:t>
            </a:r>
          </a:p>
        </p:txBody>
      </p:sp>
      <p:sp>
        <p:nvSpPr>
          <p:cNvPr id="13" name="Slide Number Placeholder 12">
            <a:extLst>
              <a:ext uri="{FF2B5EF4-FFF2-40B4-BE49-F238E27FC236}">
                <a16:creationId xmlns:a16="http://schemas.microsoft.com/office/drawing/2014/main" id="{94538B8A-26E6-C109-87F6-581692CFB0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14" name="Picture 4" descr="People – The Mehta Lab – UW–Madison">
            <a:extLst>
              <a:ext uri="{FF2B5EF4-FFF2-40B4-BE49-F238E27FC236}">
                <a16:creationId xmlns:a16="http://schemas.microsoft.com/office/drawing/2014/main" id="{E528D9CE-0363-2F0B-34F6-1035D77D1E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3" b="27193"/>
          <a:stretch>
            <a:fillRect/>
          </a:stretch>
        </p:blipFill>
        <p:spPr bwMode="auto">
          <a:xfrm>
            <a:off x="1208820" y="3575184"/>
            <a:ext cx="1015171" cy="1015171"/>
          </a:xfrm>
          <a:prstGeom prst="ellipse">
            <a:avLst/>
          </a:prstGeom>
          <a:noFill/>
          <a:extLst>
            <a:ext uri="{909E8E84-426E-40DD-AFC4-6F175D3DCCD1}">
              <a14:hiddenFill xmlns:a14="http://schemas.microsoft.com/office/drawing/2010/main">
                <a:solidFill>
                  <a:srgbClr val="FFFFFF"/>
                </a:solidFill>
              </a14:hiddenFill>
            </a:ext>
          </a:extLst>
        </p:spPr>
      </p:pic>
      <p:sp>
        <p:nvSpPr>
          <p:cNvPr id="16" name="Google Shape;143;p20">
            <a:extLst>
              <a:ext uri="{FF2B5EF4-FFF2-40B4-BE49-F238E27FC236}">
                <a16:creationId xmlns:a16="http://schemas.microsoft.com/office/drawing/2014/main" id="{97000CFD-2057-4EB5-2C56-0DA30B8CE9FB}"/>
              </a:ext>
            </a:extLst>
          </p:cNvPr>
          <p:cNvSpPr/>
          <p:nvPr/>
        </p:nvSpPr>
        <p:spPr>
          <a:xfrm>
            <a:off x="2637735" y="1960674"/>
            <a:ext cx="3323921" cy="2122095"/>
          </a:xfrm>
          <a:prstGeom prst="wedgeEllipseCallout">
            <a:avLst>
              <a:gd name="adj1" fmla="val -62071"/>
              <a:gd name="adj2" fmla="val 38354"/>
            </a:avLst>
          </a:prstGeom>
          <a:solidFill>
            <a:srgbClr val="FFFFFF"/>
          </a:solidFill>
          <a:ln w="29600" cap="flat" cmpd="sng">
            <a:solidFill>
              <a:srgbClr val="202729"/>
            </a:solidFill>
            <a:prstDash val="solid"/>
            <a:round/>
            <a:headEnd type="none" w="sm" len="sm"/>
            <a:tailEnd type="none" w="sm" len="sm"/>
          </a:ln>
        </p:spPr>
        <p:txBody>
          <a:bodyPr spcFirstLastPara="1" wrap="square" lIns="106525" tIns="106525" rIns="106525" bIns="106525" anchor="ctr" anchorCtr="0">
            <a:noAutofit/>
          </a:bodyPr>
          <a:lstStyle/>
          <a:p>
            <a:pPr marL="0" marR="0" lvl="0" indent="0" algn="ctr" rtl="0">
              <a:lnSpc>
                <a:spcPct val="95000"/>
              </a:lnSpc>
              <a:spcBef>
                <a:spcPts val="0"/>
              </a:spcBef>
              <a:spcAft>
                <a:spcPts val="0"/>
              </a:spcAft>
              <a:buClr>
                <a:srgbClr val="202729"/>
              </a:buClr>
              <a:buSzPts val="2447"/>
              <a:buFont typeface="Arial"/>
              <a:buNone/>
            </a:pPr>
            <a:r>
              <a:rPr lang="en-US" sz="2425" dirty="0">
                <a:solidFill>
                  <a:srgbClr val="202729"/>
                </a:solidFill>
              </a:rPr>
              <a:t>I need to run 100s of thousands of AlphaFold3 jobs</a:t>
            </a:r>
            <a:endParaRPr sz="2431" dirty="0"/>
          </a:p>
        </p:txBody>
      </p:sp>
    </p:spTree>
    <p:extLst>
      <p:ext uri="{BB962C8B-B14F-4D97-AF65-F5344CB8AC3E}">
        <p14:creationId xmlns:p14="http://schemas.microsoft.com/office/powerpoint/2010/main" val="30473347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buNone/>
            </a:pPr>
            <a:r>
              <a:rPr lang="en-US" b="1"/>
              <a:t>What is AlphaFold3?</a:t>
            </a:r>
          </a:p>
        </p:txBody>
      </p:sp>
      <p:sp>
        <p:nvSpPr>
          <p:cNvPr id="106" name="Google Shape;106;p16"/>
          <p:cNvSpPr txBox="1"/>
          <p:nvPr/>
        </p:nvSpPr>
        <p:spPr>
          <a:xfrm>
            <a:off x="415600" y="1356967"/>
            <a:ext cx="11360700" cy="992796"/>
          </a:xfrm>
          <a:prstGeom prst="rect">
            <a:avLst/>
          </a:prstGeom>
          <a:noFill/>
          <a:ln>
            <a:noFill/>
          </a:ln>
        </p:spPr>
        <p:txBody>
          <a:bodyPr spcFirstLastPara="1" wrap="square" lIns="121900" tIns="121900" rIns="121900" bIns="121900" anchor="t" anchorCtr="0">
            <a:spAutoFit/>
          </a:bodyPr>
          <a:lstStyle/>
          <a:p>
            <a:pPr marL="0" marR="0" lvl="0" indent="0" algn="just" rtl="0">
              <a:lnSpc>
                <a:spcPct val="115000"/>
              </a:lnSpc>
              <a:spcBef>
                <a:spcPts val="1600"/>
              </a:spcBef>
              <a:spcAft>
                <a:spcPts val="1600"/>
              </a:spcAft>
              <a:buNone/>
            </a:pPr>
            <a:r>
              <a:rPr lang="en-US" sz="1900" dirty="0"/>
              <a:t>AlphaFold3 is a </a:t>
            </a:r>
            <a:r>
              <a:rPr lang="en-US" sz="1900" b="1" dirty="0"/>
              <a:t>generative ML model that predicts the structures of biomolecules</a:t>
            </a:r>
            <a:r>
              <a:rPr lang="en-US" sz="1900" dirty="0"/>
              <a:t>.</a:t>
            </a:r>
            <a:endParaRPr sz="1900" dirty="0"/>
          </a:p>
        </p:txBody>
      </p:sp>
      <p:grpSp>
        <p:nvGrpSpPr>
          <p:cNvPr id="107" name="Google Shape;107;p16"/>
          <p:cNvGrpSpPr/>
          <p:nvPr/>
        </p:nvGrpSpPr>
        <p:grpSpPr>
          <a:xfrm>
            <a:off x="1685436" y="2179314"/>
            <a:ext cx="8821028" cy="2153866"/>
            <a:chOff x="757100" y="1896925"/>
            <a:chExt cx="7629798" cy="1862999"/>
          </a:xfrm>
        </p:grpSpPr>
        <p:pic>
          <p:nvPicPr>
            <p:cNvPr id="108" name="Google Shape;108;p16"/>
            <p:cNvPicPr preferRelativeResize="0"/>
            <p:nvPr/>
          </p:nvPicPr>
          <p:blipFill rotWithShape="1">
            <a:blip r:embed="rId3">
              <a:alphaModFix/>
            </a:blip>
            <a:srcRect t="45468"/>
            <a:stretch/>
          </p:blipFill>
          <p:spPr>
            <a:xfrm>
              <a:off x="2139950" y="1896925"/>
              <a:ext cx="6246948" cy="1862999"/>
            </a:xfrm>
            <a:prstGeom prst="rect">
              <a:avLst/>
            </a:prstGeom>
            <a:noFill/>
            <a:ln>
              <a:noFill/>
            </a:ln>
          </p:spPr>
        </p:pic>
        <p:pic>
          <p:nvPicPr>
            <p:cNvPr id="109" name="Google Shape;109;p16"/>
            <p:cNvPicPr preferRelativeResize="0"/>
            <p:nvPr/>
          </p:nvPicPr>
          <p:blipFill rotWithShape="1">
            <a:blip r:embed="rId3">
              <a:alphaModFix/>
            </a:blip>
            <a:srcRect t="1921" r="79284" b="59743"/>
            <a:stretch/>
          </p:blipFill>
          <p:spPr>
            <a:xfrm>
              <a:off x="757100" y="1965325"/>
              <a:ext cx="1294152" cy="1309699"/>
            </a:xfrm>
            <a:prstGeom prst="rect">
              <a:avLst/>
            </a:prstGeom>
            <a:noFill/>
            <a:ln>
              <a:noFill/>
            </a:ln>
          </p:spPr>
        </p:pic>
        <p:pic>
          <p:nvPicPr>
            <p:cNvPr id="110" name="Google Shape;110;p16"/>
            <p:cNvPicPr preferRelativeResize="0"/>
            <p:nvPr/>
          </p:nvPicPr>
          <p:blipFill rotWithShape="1">
            <a:blip r:embed="rId3">
              <a:alphaModFix/>
            </a:blip>
            <a:srcRect l="17505" t="61664" r="77178" b="33270"/>
            <a:stretch/>
          </p:blipFill>
          <p:spPr>
            <a:xfrm>
              <a:off x="2026175" y="2431425"/>
              <a:ext cx="332124" cy="173075"/>
            </a:xfrm>
            <a:prstGeom prst="rect">
              <a:avLst/>
            </a:prstGeom>
            <a:noFill/>
            <a:ln>
              <a:noFill/>
            </a:ln>
          </p:spPr>
        </p:pic>
      </p:grpSp>
      <p:sp>
        <p:nvSpPr>
          <p:cNvPr id="111" name="Google Shape;111;p16"/>
          <p:cNvSpPr txBox="1"/>
          <p:nvPr/>
        </p:nvSpPr>
        <p:spPr>
          <a:xfrm>
            <a:off x="415600" y="4152840"/>
            <a:ext cx="11360700" cy="787611"/>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0"/>
              </a:spcAft>
              <a:buNone/>
            </a:pPr>
            <a:r>
              <a:rPr lang="en-US" sz="1900" dirty="0"/>
              <a:t>AlphaFold3 is able to predict the structures of biomolecules, such as:</a:t>
            </a:r>
          </a:p>
        </p:txBody>
      </p:sp>
      <p:sp>
        <p:nvSpPr>
          <p:cNvPr id="112" name="Google Shape;112;p16"/>
          <p:cNvSpPr txBox="1"/>
          <p:nvPr/>
        </p:nvSpPr>
        <p:spPr>
          <a:xfrm>
            <a:off x="2097321" y="4650699"/>
            <a:ext cx="5144400" cy="1211400"/>
          </a:xfrm>
          <a:prstGeom prst="rect">
            <a:avLst/>
          </a:prstGeom>
          <a:noFill/>
          <a:ln>
            <a:noFill/>
          </a:ln>
        </p:spPr>
        <p:txBody>
          <a:bodyPr spcFirstLastPara="1" wrap="square" lIns="121900" tIns="121900" rIns="121900" bIns="121900" anchor="t" anchorCtr="0">
            <a:spAutoFit/>
          </a:bodyPr>
          <a:lstStyle/>
          <a:p>
            <a:pPr marL="609600" lvl="0" indent="-400050" algn="l" rtl="0">
              <a:lnSpc>
                <a:spcPct val="115000"/>
              </a:lnSpc>
              <a:spcBef>
                <a:spcPts val="0"/>
              </a:spcBef>
              <a:spcAft>
                <a:spcPts val="0"/>
              </a:spcAft>
              <a:buClr>
                <a:schemeClr val="dk1"/>
              </a:buClr>
              <a:buSzPts val="1500"/>
              <a:buChar char="●"/>
            </a:pPr>
            <a:r>
              <a:rPr lang="en-US" sz="1900" dirty="0">
                <a:solidFill>
                  <a:schemeClr val="dk1"/>
                </a:solidFill>
              </a:rPr>
              <a:t>Small molecules (ligands, drugs)</a:t>
            </a:r>
            <a:endParaRPr sz="1900" dirty="0">
              <a:solidFill>
                <a:schemeClr val="dk1"/>
              </a:solidFill>
            </a:endParaRPr>
          </a:p>
          <a:p>
            <a:pPr marL="609600" lvl="0" indent="-400050" algn="l" rtl="0">
              <a:lnSpc>
                <a:spcPct val="115000"/>
              </a:lnSpc>
              <a:spcBef>
                <a:spcPts val="0"/>
              </a:spcBef>
              <a:spcAft>
                <a:spcPts val="0"/>
              </a:spcAft>
              <a:buClr>
                <a:schemeClr val="dk1"/>
              </a:buClr>
              <a:buSzPts val="1500"/>
              <a:buChar char="●"/>
            </a:pPr>
            <a:r>
              <a:rPr lang="en-US" sz="1900" dirty="0">
                <a:solidFill>
                  <a:schemeClr val="dk1"/>
                </a:solidFill>
              </a:rPr>
              <a:t>Ions and modified residues</a:t>
            </a:r>
            <a:endParaRPr sz="1900" dirty="0">
              <a:solidFill>
                <a:schemeClr val="dk1"/>
              </a:solidFill>
            </a:endParaRPr>
          </a:p>
          <a:p>
            <a:pPr marL="609600" lvl="0" indent="-400050" algn="l" rtl="0">
              <a:lnSpc>
                <a:spcPct val="115000"/>
              </a:lnSpc>
              <a:spcBef>
                <a:spcPts val="0"/>
              </a:spcBef>
              <a:spcAft>
                <a:spcPts val="0"/>
              </a:spcAft>
              <a:buClr>
                <a:schemeClr val="dk1"/>
              </a:buClr>
              <a:buSzPts val="1500"/>
              <a:buChar char="●"/>
            </a:pPr>
            <a:r>
              <a:rPr lang="en-US" sz="1900" dirty="0">
                <a:solidFill>
                  <a:schemeClr val="dk1"/>
                </a:solidFill>
              </a:rPr>
              <a:t>Multi-molecule complexes</a:t>
            </a:r>
            <a:endParaRPr sz="1900" dirty="0"/>
          </a:p>
        </p:txBody>
      </p:sp>
      <p:sp>
        <p:nvSpPr>
          <p:cNvPr id="4" name="Google Shape;112;p16">
            <a:extLst>
              <a:ext uri="{FF2B5EF4-FFF2-40B4-BE49-F238E27FC236}">
                <a16:creationId xmlns:a16="http://schemas.microsoft.com/office/drawing/2014/main" id="{564787D0-0EF2-B262-541C-A3C53086B960}"/>
              </a:ext>
            </a:extLst>
          </p:cNvPr>
          <p:cNvSpPr txBox="1"/>
          <p:nvPr/>
        </p:nvSpPr>
        <p:spPr>
          <a:xfrm>
            <a:off x="509153" y="4449222"/>
            <a:ext cx="5144402" cy="1460103"/>
          </a:xfrm>
          <a:prstGeom prst="rect">
            <a:avLst/>
          </a:prstGeom>
          <a:noFill/>
          <a:ln>
            <a:noFill/>
          </a:ln>
        </p:spPr>
        <p:txBody>
          <a:bodyPr spcFirstLastPara="1" wrap="square" lIns="121900" tIns="121900" rIns="121900" bIns="121900" anchor="t" anchorCtr="0">
            <a:spAutoFit/>
          </a:bodyPr>
          <a:lstStyle/>
          <a:p>
            <a:pPr marL="609600" lvl="0" indent="-400050">
              <a:lnSpc>
                <a:spcPct val="115000"/>
              </a:lnSpc>
              <a:spcBef>
                <a:spcPts val="1600"/>
              </a:spcBef>
              <a:buClr>
                <a:schemeClr val="dk1"/>
              </a:buClr>
              <a:buSzPts val="1500"/>
              <a:buChar char="●"/>
            </a:pPr>
            <a:r>
              <a:rPr lang="en-US" sz="1900" dirty="0"/>
              <a:t>Proteins </a:t>
            </a:r>
          </a:p>
          <a:p>
            <a:pPr marL="609600" lvl="0" indent="-400050">
              <a:lnSpc>
                <a:spcPct val="115000"/>
              </a:lnSpc>
              <a:buClr>
                <a:schemeClr val="dk1"/>
              </a:buClr>
              <a:buSzPts val="1500"/>
              <a:buChar char="●"/>
            </a:pPr>
            <a:r>
              <a:rPr lang="en-US" sz="1900" dirty="0"/>
              <a:t>DNA</a:t>
            </a:r>
          </a:p>
          <a:p>
            <a:pPr marL="609600" lvl="0" indent="-400050">
              <a:lnSpc>
                <a:spcPct val="115000"/>
              </a:lnSpc>
              <a:buClr>
                <a:schemeClr val="dk1"/>
              </a:buClr>
              <a:buSzPts val="1500"/>
              <a:buChar char="●"/>
            </a:pPr>
            <a:r>
              <a:rPr lang="en-US" sz="1900" dirty="0"/>
              <a:t>RNA</a:t>
            </a:r>
          </a:p>
        </p:txBody>
      </p:sp>
      <p:sp>
        <p:nvSpPr>
          <p:cNvPr id="2" name="Slide Number Placeholder 1">
            <a:extLst>
              <a:ext uri="{FF2B5EF4-FFF2-40B4-BE49-F238E27FC236}">
                <a16:creationId xmlns:a16="http://schemas.microsoft.com/office/drawing/2014/main" id="{6E05B24F-5AE4-455A-53FA-731569021E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7170" name="Picture 2" descr="Understanding AlphaFold: The Breakthrough in Protein Structure Prediction |  by shashank Jain | AI Mind">
            <a:extLst>
              <a:ext uri="{FF2B5EF4-FFF2-40B4-BE49-F238E27FC236}">
                <a16:creationId xmlns:a16="http://schemas.microsoft.com/office/drawing/2014/main" id="{49700E49-298A-23BE-8B1E-BBA883861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2143" y="4152840"/>
            <a:ext cx="2404085" cy="240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865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7606F238-AB5B-5D41-35B1-7F4EF9D3D403}"/>
            </a:ext>
          </a:extLst>
        </p:cNvPr>
        <p:cNvGrpSpPr/>
        <p:nvPr/>
      </p:nvGrpSpPr>
      <p:grpSpPr>
        <a:xfrm>
          <a:off x="0" y="0"/>
          <a:ext cx="0" cy="0"/>
          <a:chOff x="0" y="0"/>
          <a:chExt cx="0" cy="0"/>
        </a:xfrm>
      </p:grpSpPr>
      <p:sp>
        <p:nvSpPr>
          <p:cNvPr id="98" name="Google Shape;98;p15">
            <a:extLst>
              <a:ext uri="{FF2B5EF4-FFF2-40B4-BE49-F238E27FC236}">
                <a16:creationId xmlns:a16="http://schemas.microsoft.com/office/drawing/2014/main" id="{B6ABF6DE-DBFC-E012-477C-F260139F2203}"/>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Translational computer science</a:t>
            </a:r>
          </a:p>
        </p:txBody>
      </p:sp>
      <p:sp>
        <p:nvSpPr>
          <p:cNvPr id="99" name="Google Shape;99;p15">
            <a:extLst>
              <a:ext uri="{FF2B5EF4-FFF2-40B4-BE49-F238E27FC236}">
                <a16:creationId xmlns:a16="http://schemas.microsoft.com/office/drawing/2014/main" id="{9DD90543-D5ED-1E88-D557-01756D0CD513}"/>
              </a:ext>
            </a:extLst>
          </p:cNvPr>
          <p:cNvSpPr txBox="1">
            <a:spLocks noGrp="1"/>
          </p:cNvSpPr>
          <p:nvPr>
            <p:ph type="body" idx="1"/>
          </p:nvPr>
        </p:nvSpPr>
        <p:spPr>
          <a:xfrm>
            <a:off x="415600" y="1356867"/>
            <a:ext cx="11360700" cy="4734933"/>
          </a:xfrm>
          <a:prstGeom prst="rect">
            <a:avLst/>
          </a:prstGeom>
        </p:spPr>
        <p:txBody>
          <a:bodyPr spcFirstLastPara="1" wrap="square" lIns="91425" tIns="45700" rIns="91425" bIns="45700" anchor="t" anchorCtr="0">
            <a:normAutofit/>
          </a:bodyPr>
          <a:lstStyle/>
          <a:p>
            <a:pPr marL="0" lvl="0" indent="0" algn="l" rtl="0">
              <a:buNone/>
            </a:pPr>
            <a:r>
              <a:rPr lang="en-US" sz="2200" dirty="0">
                <a:solidFill>
                  <a:schemeClr val="dk1"/>
                </a:solidFill>
                <a:latin typeface="Helvetica Neue"/>
              </a:rPr>
              <a:t>Turning researcher needs into usable infrastructure — then letting the community reshape it.</a:t>
            </a:r>
          </a:p>
        </p:txBody>
      </p:sp>
      <p:sp>
        <p:nvSpPr>
          <p:cNvPr id="2" name="Rounded Rectangle 1">
            <a:extLst>
              <a:ext uri="{FF2B5EF4-FFF2-40B4-BE49-F238E27FC236}">
                <a16:creationId xmlns:a16="http://schemas.microsoft.com/office/drawing/2014/main" id="{F89789FF-6E7B-971C-AAD9-E0248CD5C1FA}"/>
              </a:ext>
            </a:extLst>
          </p:cNvPr>
          <p:cNvSpPr/>
          <p:nvPr/>
        </p:nvSpPr>
        <p:spPr>
          <a:xfrm>
            <a:off x="609600" y="4313126"/>
            <a:ext cx="2324100" cy="1397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FFFFFF"/>
                </a:solidFill>
                <a:latin typeface="Helvetica Neue"/>
                <a:ea typeface="Helvetica Neue"/>
                <a:cs typeface="Helvetica Neue"/>
              </a:rPr>
              <a:t>Community
need</a:t>
            </a:r>
          </a:p>
        </p:txBody>
      </p:sp>
      <p:sp>
        <p:nvSpPr>
          <p:cNvPr id="3" name="Rounded Rectangle 2">
            <a:extLst>
              <a:ext uri="{FF2B5EF4-FFF2-40B4-BE49-F238E27FC236}">
                <a16:creationId xmlns:a16="http://schemas.microsoft.com/office/drawing/2014/main" id="{8B823C70-0A06-1770-133B-FA2F2B1411BC}"/>
              </a:ext>
            </a:extLst>
          </p:cNvPr>
          <p:cNvSpPr/>
          <p:nvPr/>
        </p:nvSpPr>
        <p:spPr>
          <a:xfrm>
            <a:off x="3492500" y="4313126"/>
            <a:ext cx="2324100" cy="1397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1A1A1A"/>
                </a:solidFill>
                <a:latin typeface="Helvetica Neue"/>
                <a:ea typeface="Helvetica Neue"/>
                <a:cs typeface="Helvetica Neue"/>
              </a:rPr>
              <a:t>Facilitation
insight</a:t>
            </a:r>
          </a:p>
        </p:txBody>
      </p:sp>
      <p:sp>
        <p:nvSpPr>
          <p:cNvPr id="4" name="Rounded Rectangle 3">
            <a:extLst>
              <a:ext uri="{FF2B5EF4-FFF2-40B4-BE49-F238E27FC236}">
                <a16:creationId xmlns:a16="http://schemas.microsoft.com/office/drawing/2014/main" id="{A80C5B66-FAE8-137E-9245-AE45354DE237}"/>
              </a:ext>
            </a:extLst>
          </p:cNvPr>
          <p:cNvSpPr/>
          <p:nvPr/>
        </p:nvSpPr>
        <p:spPr>
          <a:xfrm>
            <a:off x="6375400" y="4313126"/>
            <a:ext cx="2324100" cy="1397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1A1A1A"/>
                </a:solidFill>
                <a:latin typeface="Helvetica Neue"/>
                <a:ea typeface="Helvetica Neue"/>
                <a:cs typeface="Helvetica Neue"/>
              </a:rPr>
              <a:t>Infrastructure &amp; Software change</a:t>
            </a:r>
          </a:p>
        </p:txBody>
      </p:sp>
      <p:sp>
        <p:nvSpPr>
          <p:cNvPr id="5" name="Rounded Rectangle 4">
            <a:extLst>
              <a:ext uri="{FF2B5EF4-FFF2-40B4-BE49-F238E27FC236}">
                <a16:creationId xmlns:a16="http://schemas.microsoft.com/office/drawing/2014/main" id="{C70CDB36-92B0-E5E7-B73A-0C9178BC27C2}"/>
              </a:ext>
            </a:extLst>
          </p:cNvPr>
          <p:cNvSpPr/>
          <p:nvPr/>
        </p:nvSpPr>
        <p:spPr>
          <a:xfrm>
            <a:off x="9258300" y="4313126"/>
            <a:ext cx="2324100" cy="1397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a:solidFill>
                  <a:srgbClr val="FFFFFF"/>
                </a:solidFill>
                <a:latin typeface="Helvetica Neue"/>
                <a:ea typeface="Helvetica Neue"/>
                <a:cs typeface="Helvetica Neue"/>
              </a:rPr>
              <a:t>Community
feedback</a:t>
            </a:r>
          </a:p>
        </p:txBody>
      </p:sp>
      <p:sp>
        <p:nvSpPr>
          <p:cNvPr id="6" name="Right Arrow 5">
            <a:extLst>
              <a:ext uri="{FF2B5EF4-FFF2-40B4-BE49-F238E27FC236}">
                <a16:creationId xmlns:a16="http://schemas.microsoft.com/office/drawing/2014/main" id="{56E3B8BA-5FE0-F219-A471-1A688EDAAD65}"/>
              </a:ext>
            </a:extLst>
          </p:cNvPr>
          <p:cNvSpPr/>
          <p:nvPr/>
        </p:nvSpPr>
        <p:spPr>
          <a:xfrm>
            <a:off x="3009900" y="4897326"/>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ight Arrow 6">
            <a:extLst>
              <a:ext uri="{FF2B5EF4-FFF2-40B4-BE49-F238E27FC236}">
                <a16:creationId xmlns:a16="http://schemas.microsoft.com/office/drawing/2014/main" id="{47C28FE3-7EEA-D1D0-95C6-FB0BD86973C7}"/>
              </a:ext>
            </a:extLst>
          </p:cNvPr>
          <p:cNvSpPr/>
          <p:nvPr/>
        </p:nvSpPr>
        <p:spPr>
          <a:xfrm>
            <a:off x="5892800" y="4897326"/>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ight Arrow 7">
            <a:extLst>
              <a:ext uri="{FF2B5EF4-FFF2-40B4-BE49-F238E27FC236}">
                <a16:creationId xmlns:a16="http://schemas.microsoft.com/office/drawing/2014/main" id="{DE851F5E-8998-0A4F-5953-8A546810BC62}"/>
              </a:ext>
            </a:extLst>
          </p:cNvPr>
          <p:cNvSpPr/>
          <p:nvPr/>
        </p:nvSpPr>
        <p:spPr>
          <a:xfrm>
            <a:off x="8775700" y="4897326"/>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Rectangle 8">
            <a:extLst>
              <a:ext uri="{FF2B5EF4-FFF2-40B4-BE49-F238E27FC236}">
                <a16:creationId xmlns:a16="http://schemas.microsoft.com/office/drawing/2014/main" id="{BB6DFF9C-C0F1-28B4-0F80-3D4E583EB3CD}"/>
              </a:ext>
            </a:extLst>
          </p:cNvPr>
          <p:cNvSpPr/>
          <p:nvPr/>
        </p:nvSpPr>
        <p:spPr>
          <a:xfrm>
            <a:off x="1716406" y="6218367"/>
            <a:ext cx="8677275" cy="50292"/>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Rectangle 9">
            <a:extLst>
              <a:ext uri="{FF2B5EF4-FFF2-40B4-BE49-F238E27FC236}">
                <a16:creationId xmlns:a16="http://schemas.microsoft.com/office/drawing/2014/main" id="{2DEDA4F5-F834-89DA-E448-FAF65ABCA0C8}"/>
              </a:ext>
            </a:extLst>
          </p:cNvPr>
          <p:cNvSpPr/>
          <p:nvPr/>
        </p:nvSpPr>
        <p:spPr>
          <a:xfrm>
            <a:off x="10393681" y="5710126"/>
            <a:ext cx="55244" cy="5588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Up Arrow 10">
            <a:extLst>
              <a:ext uri="{FF2B5EF4-FFF2-40B4-BE49-F238E27FC236}">
                <a16:creationId xmlns:a16="http://schemas.microsoft.com/office/drawing/2014/main" id="{CAE09960-8D83-03EF-E4C6-016DF30E1F7A}"/>
              </a:ext>
            </a:extLst>
          </p:cNvPr>
          <p:cNvSpPr/>
          <p:nvPr/>
        </p:nvSpPr>
        <p:spPr>
          <a:xfrm>
            <a:off x="1657350" y="5811726"/>
            <a:ext cx="228600" cy="457200"/>
          </a:xfrm>
          <a:prstGeom prst="up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65F670FD-5A8D-82B8-DEFE-B7C22DAE3E9E}"/>
              </a:ext>
            </a:extLst>
          </p:cNvPr>
          <p:cNvSpPr txBox="1"/>
          <p:nvPr/>
        </p:nvSpPr>
        <p:spPr>
          <a:xfrm>
            <a:off x="1827070" y="5940482"/>
            <a:ext cx="8648700" cy="304800"/>
          </a:xfrm>
          <a:prstGeom prst="rect">
            <a:avLst/>
          </a:prstGeom>
          <a:noFill/>
        </p:spPr>
        <p:txBody>
          <a:bodyPr vertOverflow="overflow" vert="horz" wrap="none" rtlCol="0" anchor="t">
            <a:spAutoFit/>
          </a:bodyPr>
          <a:lstStyle/>
          <a:p>
            <a:pPr algn="l"/>
            <a:r>
              <a:rPr lang="en-US" sz="1300" i="1" dirty="0">
                <a:solidFill>
                  <a:srgbClr val="5A6472"/>
                </a:solidFill>
                <a:latin typeface="Helvetica Neue"/>
                <a:ea typeface="Helvetica Neue"/>
                <a:cs typeface="Helvetica Neue"/>
              </a:rPr>
              <a:t>each iteration changes the tools, services, and practices</a:t>
            </a:r>
          </a:p>
        </p:txBody>
      </p:sp>
      <p:sp>
        <p:nvSpPr>
          <p:cNvPr id="13" name="Slide Number Placeholder 12">
            <a:extLst>
              <a:ext uri="{FF2B5EF4-FFF2-40B4-BE49-F238E27FC236}">
                <a16:creationId xmlns:a16="http://schemas.microsoft.com/office/drawing/2014/main" id="{F273E6DD-DC6F-CD8B-241B-8AEC529FDD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sp>
        <p:nvSpPr>
          <p:cNvPr id="15" name="Cross 14">
            <a:extLst>
              <a:ext uri="{FF2B5EF4-FFF2-40B4-BE49-F238E27FC236}">
                <a16:creationId xmlns:a16="http://schemas.microsoft.com/office/drawing/2014/main" id="{DD75BAD1-B1BE-71EC-BA39-FB4F5387C29E}"/>
              </a:ext>
            </a:extLst>
          </p:cNvPr>
          <p:cNvSpPr/>
          <p:nvPr/>
        </p:nvSpPr>
        <p:spPr>
          <a:xfrm>
            <a:off x="6821683" y="3613618"/>
            <a:ext cx="380776" cy="380776"/>
          </a:xfrm>
          <a:prstGeom prst="plus">
            <a:avLst>
              <a:gd name="adj" fmla="val 40069"/>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4D3CC9A-9EFF-9773-F96C-88770F60BFDB}"/>
              </a:ext>
            </a:extLst>
          </p:cNvPr>
          <p:cNvSpPr txBox="1"/>
          <p:nvPr/>
        </p:nvSpPr>
        <p:spPr>
          <a:xfrm>
            <a:off x="7202459" y="3447895"/>
            <a:ext cx="1352811" cy="738664"/>
          </a:xfrm>
          <a:prstGeom prst="rect">
            <a:avLst/>
          </a:prstGeom>
          <a:noFill/>
        </p:spPr>
        <p:txBody>
          <a:bodyPr wrap="square">
            <a:spAutoFit/>
          </a:bodyPr>
          <a:lstStyle/>
          <a:p>
            <a:r>
              <a:rPr lang="en-US" b="1" dirty="0"/>
              <a:t>AlphaFold3 </a:t>
            </a:r>
            <a:br>
              <a:rPr lang="en-US" b="1" dirty="0"/>
            </a:br>
            <a:r>
              <a:rPr lang="en-US" b="1" dirty="0"/>
              <a:t>Alignment </a:t>
            </a:r>
            <a:br>
              <a:rPr lang="en-US" b="1" dirty="0"/>
            </a:br>
            <a:r>
              <a:rPr lang="en-US" b="1" dirty="0"/>
              <a:t>Library</a:t>
            </a:r>
            <a:endParaRPr lang="en-US" dirty="0"/>
          </a:p>
        </p:txBody>
      </p:sp>
      <p:pic>
        <p:nvPicPr>
          <p:cNvPr id="19" name="Picture 4">
            <a:extLst>
              <a:ext uri="{FF2B5EF4-FFF2-40B4-BE49-F238E27FC236}">
                <a16:creationId xmlns:a16="http://schemas.microsoft.com/office/drawing/2014/main" id="{CC0282F3-2DFE-C930-2C56-362AE688B7CE}"/>
              </a:ext>
            </a:extLst>
          </p:cNvPr>
          <p:cNvPicPr>
            <a:picLocks noChangeAspect="1" noChangeArrowheads="1"/>
          </p:cNvPicPr>
          <p:nvPr/>
        </p:nvPicPr>
        <p:blipFill rotWithShape="1">
          <a:blip r:embed="rId3"/>
          <a:srcRect l="1" t="9639" r="-3842" b="13482"/>
          <a:stretch>
            <a:fillRect/>
          </a:stretch>
        </p:blipFill>
        <p:spPr bwMode="auto">
          <a:xfrm>
            <a:off x="4478106" y="3575184"/>
            <a:ext cx="1015171" cy="1015171"/>
          </a:xfrm>
          <a:prstGeom prst="ellipse">
            <a:avLst/>
          </a:prstGeom>
          <a:noFill/>
          <a:extLst>
            <a:ext uri="{909E8E84-426E-40DD-AFC4-6F175D3DCCD1}">
              <a14:hiddenFill xmlns:a14="http://schemas.microsoft.com/office/drawing/2010/main">
                <a:solidFill>
                  <a:srgbClr val="FFFFFF"/>
                </a:solidFill>
              </a14:hiddenFill>
            </a:ext>
          </a:extLst>
        </p:spPr>
      </p:pic>
      <p:sp>
        <p:nvSpPr>
          <p:cNvPr id="20" name="Google Shape;143;p20">
            <a:extLst>
              <a:ext uri="{FF2B5EF4-FFF2-40B4-BE49-F238E27FC236}">
                <a16:creationId xmlns:a16="http://schemas.microsoft.com/office/drawing/2014/main" id="{3C4BC7EB-2109-36E0-2827-555FB66F61AE}"/>
              </a:ext>
            </a:extLst>
          </p:cNvPr>
          <p:cNvSpPr/>
          <p:nvPr/>
        </p:nvSpPr>
        <p:spPr>
          <a:xfrm>
            <a:off x="1158749" y="1880623"/>
            <a:ext cx="3323921" cy="2279021"/>
          </a:xfrm>
          <a:prstGeom prst="wedgeEllipseCallout">
            <a:avLst>
              <a:gd name="adj1" fmla="val 49098"/>
              <a:gd name="adj2" fmla="val 40003"/>
            </a:avLst>
          </a:prstGeom>
          <a:solidFill>
            <a:srgbClr val="FFFFFF"/>
          </a:solidFill>
          <a:ln w="29600" cap="flat" cmpd="sng">
            <a:solidFill>
              <a:srgbClr val="202729"/>
            </a:solidFill>
            <a:prstDash val="solid"/>
            <a:round/>
            <a:headEnd type="none" w="sm" len="sm"/>
            <a:tailEnd type="none" w="sm" len="sm"/>
          </a:ln>
        </p:spPr>
        <p:txBody>
          <a:bodyPr spcFirstLastPara="1" wrap="square" lIns="106525" tIns="106525" rIns="106525" bIns="106525" anchor="ctr" anchorCtr="0">
            <a:noAutofit/>
          </a:bodyPr>
          <a:lstStyle/>
          <a:p>
            <a:pPr marL="0" marR="0" lvl="0" indent="0" algn="ctr" rtl="0">
              <a:lnSpc>
                <a:spcPct val="95000"/>
              </a:lnSpc>
              <a:spcBef>
                <a:spcPts val="0"/>
              </a:spcBef>
              <a:spcAft>
                <a:spcPts val="0"/>
              </a:spcAft>
              <a:buClr>
                <a:srgbClr val="202729"/>
              </a:buClr>
              <a:buSzPts val="2447"/>
              <a:buFont typeface="Arial"/>
              <a:buNone/>
            </a:pPr>
            <a:r>
              <a:rPr lang="en-US" sz="2425" dirty="0">
                <a:solidFill>
                  <a:srgbClr val="202729"/>
                </a:solidFill>
              </a:rPr>
              <a:t>The core limiting factor is unnecessary alignment recalculation</a:t>
            </a:r>
            <a:endParaRPr sz="2431" dirty="0"/>
          </a:p>
        </p:txBody>
      </p:sp>
    </p:spTree>
    <p:extLst>
      <p:ext uri="{BB962C8B-B14F-4D97-AF65-F5344CB8AC3E}">
        <p14:creationId xmlns:p14="http://schemas.microsoft.com/office/powerpoint/2010/main" val="20585808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B0B6A00D-9782-E368-9A08-95026B3899E9}"/>
            </a:ext>
          </a:extLst>
        </p:cNvPr>
        <p:cNvGrpSpPr/>
        <p:nvPr/>
      </p:nvGrpSpPr>
      <p:grpSpPr>
        <a:xfrm>
          <a:off x="0" y="0"/>
          <a:ext cx="0" cy="0"/>
          <a:chOff x="0" y="0"/>
          <a:chExt cx="0" cy="0"/>
        </a:xfrm>
      </p:grpSpPr>
      <p:sp>
        <p:nvSpPr>
          <p:cNvPr id="98" name="Google Shape;98;p15">
            <a:extLst>
              <a:ext uri="{FF2B5EF4-FFF2-40B4-BE49-F238E27FC236}">
                <a16:creationId xmlns:a16="http://schemas.microsoft.com/office/drawing/2014/main" id="{C255F8E2-CE54-2B55-AA7C-95B904D2F99A}"/>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Translational computer science</a:t>
            </a:r>
          </a:p>
        </p:txBody>
      </p:sp>
      <p:sp>
        <p:nvSpPr>
          <p:cNvPr id="99" name="Google Shape;99;p15">
            <a:extLst>
              <a:ext uri="{FF2B5EF4-FFF2-40B4-BE49-F238E27FC236}">
                <a16:creationId xmlns:a16="http://schemas.microsoft.com/office/drawing/2014/main" id="{E8B375F5-D18B-DF58-DE70-D82DD9F4F318}"/>
              </a:ext>
            </a:extLst>
          </p:cNvPr>
          <p:cNvSpPr txBox="1">
            <a:spLocks noGrp="1"/>
          </p:cNvSpPr>
          <p:nvPr>
            <p:ph type="body" idx="1"/>
          </p:nvPr>
        </p:nvSpPr>
        <p:spPr>
          <a:xfrm>
            <a:off x="415600" y="1356867"/>
            <a:ext cx="11360700" cy="4734933"/>
          </a:xfrm>
          <a:prstGeom prst="rect">
            <a:avLst/>
          </a:prstGeom>
        </p:spPr>
        <p:txBody>
          <a:bodyPr spcFirstLastPara="1" wrap="square" lIns="91425" tIns="45700" rIns="91425" bIns="45700" anchor="t" anchorCtr="0">
            <a:normAutofit/>
          </a:bodyPr>
          <a:lstStyle/>
          <a:p>
            <a:pPr marL="0" lvl="0" indent="0" algn="l" rtl="0">
              <a:buNone/>
            </a:pPr>
            <a:r>
              <a:rPr lang="en-US" sz="2200" dirty="0">
                <a:solidFill>
                  <a:schemeClr val="dk1"/>
                </a:solidFill>
                <a:latin typeface="Helvetica Neue"/>
              </a:rPr>
              <a:t>Turning researcher needs into usable infrastructure — then letting the community reshape it.</a:t>
            </a:r>
          </a:p>
        </p:txBody>
      </p:sp>
      <p:sp>
        <p:nvSpPr>
          <p:cNvPr id="2" name="Rounded Rectangle 1">
            <a:extLst>
              <a:ext uri="{FF2B5EF4-FFF2-40B4-BE49-F238E27FC236}">
                <a16:creationId xmlns:a16="http://schemas.microsoft.com/office/drawing/2014/main" id="{D76F3737-E164-67E6-CE61-71756B14552A}"/>
              </a:ext>
            </a:extLst>
          </p:cNvPr>
          <p:cNvSpPr/>
          <p:nvPr/>
        </p:nvSpPr>
        <p:spPr>
          <a:xfrm>
            <a:off x="609600" y="4313126"/>
            <a:ext cx="2324100" cy="1397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FFFFFF"/>
                </a:solidFill>
                <a:latin typeface="Helvetica Neue"/>
                <a:ea typeface="Helvetica Neue"/>
                <a:cs typeface="Helvetica Neue"/>
              </a:rPr>
              <a:t>Community
need</a:t>
            </a:r>
          </a:p>
        </p:txBody>
      </p:sp>
      <p:sp>
        <p:nvSpPr>
          <p:cNvPr id="3" name="Rounded Rectangle 2">
            <a:extLst>
              <a:ext uri="{FF2B5EF4-FFF2-40B4-BE49-F238E27FC236}">
                <a16:creationId xmlns:a16="http://schemas.microsoft.com/office/drawing/2014/main" id="{47E13F90-55E2-6123-170F-EFBA4A0F5BF5}"/>
              </a:ext>
            </a:extLst>
          </p:cNvPr>
          <p:cNvSpPr/>
          <p:nvPr/>
        </p:nvSpPr>
        <p:spPr>
          <a:xfrm>
            <a:off x="3492500" y="4313126"/>
            <a:ext cx="2324100" cy="1397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1A1A1A"/>
                </a:solidFill>
                <a:latin typeface="Helvetica Neue"/>
                <a:ea typeface="Helvetica Neue"/>
                <a:cs typeface="Helvetica Neue"/>
              </a:rPr>
              <a:t>Facilitation
insight</a:t>
            </a:r>
          </a:p>
        </p:txBody>
      </p:sp>
      <p:sp>
        <p:nvSpPr>
          <p:cNvPr id="4" name="Rounded Rectangle 3">
            <a:extLst>
              <a:ext uri="{FF2B5EF4-FFF2-40B4-BE49-F238E27FC236}">
                <a16:creationId xmlns:a16="http://schemas.microsoft.com/office/drawing/2014/main" id="{176E6040-5251-B6B4-586B-2B33A059D3D4}"/>
              </a:ext>
            </a:extLst>
          </p:cNvPr>
          <p:cNvSpPr/>
          <p:nvPr/>
        </p:nvSpPr>
        <p:spPr>
          <a:xfrm>
            <a:off x="6375400" y="4313126"/>
            <a:ext cx="2324100" cy="1397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dirty="0">
                <a:solidFill>
                  <a:srgbClr val="1A1A1A"/>
                </a:solidFill>
                <a:latin typeface="Helvetica Neue"/>
                <a:ea typeface="Helvetica Neue"/>
                <a:cs typeface="Helvetica Neue"/>
              </a:rPr>
              <a:t>Infrastructure &amp; Software change</a:t>
            </a:r>
          </a:p>
        </p:txBody>
      </p:sp>
      <p:sp>
        <p:nvSpPr>
          <p:cNvPr id="5" name="Rounded Rectangle 4">
            <a:extLst>
              <a:ext uri="{FF2B5EF4-FFF2-40B4-BE49-F238E27FC236}">
                <a16:creationId xmlns:a16="http://schemas.microsoft.com/office/drawing/2014/main" id="{84B3423C-7042-83F9-7720-B6CFFCF9CAD3}"/>
              </a:ext>
            </a:extLst>
          </p:cNvPr>
          <p:cNvSpPr/>
          <p:nvPr/>
        </p:nvSpPr>
        <p:spPr>
          <a:xfrm>
            <a:off x="9258300" y="4313126"/>
            <a:ext cx="2324100" cy="1397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600" b="1">
                <a:solidFill>
                  <a:srgbClr val="FFFFFF"/>
                </a:solidFill>
                <a:latin typeface="Helvetica Neue"/>
                <a:ea typeface="Helvetica Neue"/>
                <a:cs typeface="Helvetica Neue"/>
              </a:rPr>
              <a:t>Community
feedback</a:t>
            </a:r>
          </a:p>
        </p:txBody>
      </p:sp>
      <p:sp>
        <p:nvSpPr>
          <p:cNvPr id="6" name="Right Arrow 5">
            <a:extLst>
              <a:ext uri="{FF2B5EF4-FFF2-40B4-BE49-F238E27FC236}">
                <a16:creationId xmlns:a16="http://schemas.microsoft.com/office/drawing/2014/main" id="{A70B5CB5-9DA9-27E0-8BD6-284E85853303}"/>
              </a:ext>
            </a:extLst>
          </p:cNvPr>
          <p:cNvSpPr/>
          <p:nvPr/>
        </p:nvSpPr>
        <p:spPr>
          <a:xfrm>
            <a:off x="3009900" y="4897326"/>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ight Arrow 6">
            <a:extLst>
              <a:ext uri="{FF2B5EF4-FFF2-40B4-BE49-F238E27FC236}">
                <a16:creationId xmlns:a16="http://schemas.microsoft.com/office/drawing/2014/main" id="{E59248C5-25F8-0314-2A11-862727FABC42}"/>
              </a:ext>
            </a:extLst>
          </p:cNvPr>
          <p:cNvSpPr/>
          <p:nvPr/>
        </p:nvSpPr>
        <p:spPr>
          <a:xfrm>
            <a:off x="5892800" y="4897326"/>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ight Arrow 7">
            <a:extLst>
              <a:ext uri="{FF2B5EF4-FFF2-40B4-BE49-F238E27FC236}">
                <a16:creationId xmlns:a16="http://schemas.microsoft.com/office/drawing/2014/main" id="{9C1A5B97-A5FC-E740-C6A0-435AD53926D6}"/>
              </a:ext>
            </a:extLst>
          </p:cNvPr>
          <p:cNvSpPr/>
          <p:nvPr/>
        </p:nvSpPr>
        <p:spPr>
          <a:xfrm>
            <a:off x="8775700" y="4897326"/>
            <a:ext cx="406400" cy="2286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Rectangle 8">
            <a:extLst>
              <a:ext uri="{FF2B5EF4-FFF2-40B4-BE49-F238E27FC236}">
                <a16:creationId xmlns:a16="http://schemas.microsoft.com/office/drawing/2014/main" id="{35256415-9DD7-AD15-F1BF-6255D9D81DEF}"/>
              </a:ext>
            </a:extLst>
          </p:cNvPr>
          <p:cNvSpPr/>
          <p:nvPr/>
        </p:nvSpPr>
        <p:spPr>
          <a:xfrm>
            <a:off x="1716406" y="6218367"/>
            <a:ext cx="8677275" cy="50292"/>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Rectangle 9">
            <a:extLst>
              <a:ext uri="{FF2B5EF4-FFF2-40B4-BE49-F238E27FC236}">
                <a16:creationId xmlns:a16="http://schemas.microsoft.com/office/drawing/2014/main" id="{A8A78055-AD18-46AC-7464-C32A8F40D2F2}"/>
              </a:ext>
            </a:extLst>
          </p:cNvPr>
          <p:cNvSpPr/>
          <p:nvPr/>
        </p:nvSpPr>
        <p:spPr>
          <a:xfrm>
            <a:off x="10393681" y="5710126"/>
            <a:ext cx="55244" cy="5588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Up Arrow 10">
            <a:extLst>
              <a:ext uri="{FF2B5EF4-FFF2-40B4-BE49-F238E27FC236}">
                <a16:creationId xmlns:a16="http://schemas.microsoft.com/office/drawing/2014/main" id="{257C03B3-CD8C-A4E3-8B05-7F2F3890428E}"/>
              </a:ext>
            </a:extLst>
          </p:cNvPr>
          <p:cNvSpPr/>
          <p:nvPr/>
        </p:nvSpPr>
        <p:spPr>
          <a:xfrm>
            <a:off x="1657350" y="5811726"/>
            <a:ext cx="228600" cy="457200"/>
          </a:xfrm>
          <a:prstGeom prst="up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175149F7-A0DF-4FD8-BC59-1A4440DD40D5}"/>
              </a:ext>
            </a:extLst>
          </p:cNvPr>
          <p:cNvSpPr txBox="1"/>
          <p:nvPr/>
        </p:nvSpPr>
        <p:spPr>
          <a:xfrm>
            <a:off x="1827070" y="5940482"/>
            <a:ext cx="8648700" cy="304800"/>
          </a:xfrm>
          <a:prstGeom prst="rect">
            <a:avLst/>
          </a:prstGeom>
          <a:noFill/>
        </p:spPr>
        <p:txBody>
          <a:bodyPr vertOverflow="overflow" vert="horz" wrap="none" rtlCol="0" anchor="t">
            <a:spAutoFit/>
          </a:bodyPr>
          <a:lstStyle/>
          <a:p>
            <a:pPr algn="l"/>
            <a:r>
              <a:rPr lang="en-US" sz="1300" i="1" dirty="0">
                <a:solidFill>
                  <a:srgbClr val="5A6472"/>
                </a:solidFill>
                <a:latin typeface="Helvetica Neue"/>
                <a:ea typeface="Helvetica Neue"/>
                <a:cs typeface="Helvetica Neue"/>
              </a:rPr>
              <a:t>each iteration changes the tools, services, and practices</a:t>
            </a:r>
          </a:p>
        </p:txBody>
      </p:sp>
      <p:sp>
        <p:nvSpPr>
          <p:cNvPr id="13" name="Slide Number Placeholder 12">
            <a:extLst>
              <a:ext uri="{FF2B5EF4-FFF2-40B4-BE49-F238E27FC236}">
                <a16:creationId xmlns:a16="http://schemas.microsoft.com/office/drawing/2014/main" id="{9BB223EF-C159-DDCA-E82F-F238F402B2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pic>
        <p:nvPicPr>
          <p:cNvPr id="14" name="Picture 4" descr="People – The Mehta Lab – UW–Madison">
            <a:extLst>
              <a:ext uri="{FF2B5EF4-FFF2-40B4-BE49-F238E27FC236}">
                <a16:creationId xmlns:a16="http://schemas.microsoft.com/office/drawing/2014/main" id="{AA6F7695-5550-CEF0-1107-0099D0FFF9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3" b="27193"/>
          <a:stretch>
            <a:fillRect/>
          </a:stretch>
        </p:blipFill>
        <p:spPr bwMode="auto">
          <a:xfrm>
            <a:off x="10393681" y="3628414"/>
            <a:ext cx="1015171" cy="1015171"/>
          </a:xfrm>
          <a:prstGeom prst="ellipse">
            <a:avLst/>
          </a:prstGeom>
          <a:noFill/>
          <a:extLst>
            <a:ext uri="{909E8E84-426E-40DD-AFC4-6F175D3DCCD1}">
              <a14:hiddenFill xmlns:a14="http://schemas.microsoft.com/office/drawing/2010/main">
                <a:solidFill>
                  <a:srgbClr val="FFFFFF"/>
                </a:solidFill>
              </a14:hiddenFill>
            </a:ext>
          </a:extLst>
        </p:spPr>
      </p:pic>
      <p:sp>
        <p:nvSpPr>
          <p:cNvPr id="16" name="Google Shape;143;p20">
            <a:extLst>
              <a:ext uri="{FF2B5EF4-FFF2-40B4-BE49-F238E27FC236}">
                <a16:creationId xmlns:a16="http://schemas.microsoft.com/office/drawing/2014/main" id="{18CAD963-5959-A718-15E0-0F0DABB06B8B}"/>
              </a:ext>
            </a:extLst>
          </p:cNvPr>
          <p:cNvSpPr/>
          <p:nvPr/>
        </p:nvSpPr>
        <p:spPr>
          <a:xfrm>
            <a:off x="6769465" y="1918927"/>
            <a:ext cx="3323921" cy="2279021"/>
          </a:xfrm>
          <a:prstGeom prst="wedgeEllipseCallout">
            <a:avLst>
              <a:gd name="adj1" fmla="val 59650"/>
              <a:gd name="adj2" fmla="val 37804"/>
            </a:avLst>
          </a:prstGeom>
          <a:solidFill>
            <a:srgbClr val="FFFFFF"/>
          </a:solidFill>
          <a:ln w="29600" cap="flat" cmpd="sng">
            <a:solidFill>
              <a:srgbClr val="202729"/>
            </a:solidFill>
            <a:prstDash val="solid"/>
            <a:round/>
            <a:headEnd type="none" w="sm" len="sm"/>
            <a:tailEnd type="none" w="sm" len="sm"/>
          </a:ln>
        </p:spPr>
        <p:txBody>
          <a:bodyPr spcFirstLastPara="1" wrap="square" lIns="106525" tIns="106525" rIns="106525" bIns="106525" anchor="ctr" anchorCtr="0">
            <a:noAutofit/>
          </a:bodyPr>
          <a:lstStyle/>
          <a:p>
            <a:pPr marL="0" marR="0" lvl="0" indent="0" algn="ctr" rtl="0">
              <a:lnSpc>
                <a:spcPct val="95000"/>
              </a:lnSpc>
              <a:spcBef>
                <a:spcPts val="0"/>
              </a:spcBef>
              <a:spcAft>
                <a:spcPts val="0"/>
              </a:spcAft>
              <a:buClr>
                <a:srgbClr val="202729"/>
              </a:buClr>
              <a:buSzPts val="2447"/>
              <a:buFont typeface="Arial"/>
              <a:buNone/>
            </a:pPr>
            <a:r>
              <a:rPr lang="en-US" sz="2425" dirty="0">
                <a:solidFill>
                  <a:srgbClr val="202729"/>
                </a:solidFill>
              </a:rPr>
              <a:t>It worked! </a:t>
            </a:r>
            <a:br>
              <a:rPr lang="en-US" sz="2425" dirty="0">
                <a:solidFill>
                  <a:srgbClr val="202729"/>
                </a:solidFill>
              </a:rPr>
            </a:br>
            <a:r>
              <a:rPr lang="en-US" sz="2425" dirty="0">
                <a:solidFill>
                  <a:srgbClr val="202729"/>
                </a:solidFill>
              </a:rPr>
              <a:t>My jobs ran in finished time!</a:t>
            </a:r>
            <a:endParaRPr sz="2431" b="1" dirty="0"/>
          </a:p>
        </p:txBody>
      </p:sp>
    </p:spTree>
    <p:extLst>
      <p:ext uri="{BB962C8B-B14F-4D97-AF65-F5344CB8AC3E}">
        <p14:creationId xmlns:p14="http://schemas.microsoft.com/office/powerpoint/2010/main" val="27705875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From AlphaFold3 to AI facilitation</a:t>
            </a:r>
          </a:p>
        </p:txBody>
      </p:sp>
      <p:sp>
        <p:nvSpPr>
          <p:cNvPr id="2" name="AccentBar">
            <a:extLst>
              <a:ext uri="{FF2B5EF4-FFF2-40B4-BE49-F238E27FC236}">
                <a16:creationId xmlns:a16="http://schemas.microsoft.com/office/drawing/2014/main" id="{5141348E-D4F8-1742-900B-4E1F2B3983DC}"/>
              </a:ext>
            </a:extLst>
          </p:cNvPr>
          <p:cNvSpPr/>
          <p:nvPr/>
        </p:nvSpPr>
        <p:spPr>
          <a:xfrm>
            <a:off x="1524000" y="2387600"/>
            <a:ext cx="762000" cy="76200"/>
          </a:xfrm>
          <a:prstGeom prst="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 name="ClosingQuote">
            <a:extLst>
              <a:ext uri="{FF2B5EF4-FFF2-40B4-BE49-F238E27FC236}">
                <a16:creationId xmlns:a16="http://schemas.microsoft.com/office/drawing/2014/main" id="{F6799A18-FE11-3048-95E7-F41D0847511D}"/>
              </a:ext>
            </a:extLst>
          </p:cNvPr>
          <p:cNvSpPr txBox="1"/>
          <p:nvPr/>
        </p:nvSpPr>
        <p:spPr>
          <a:xfrm>
            <a:off x="1523999" y="2692400"/>
            <a:ext cx="9263449" cy="2159000"/>
          </a:xfrm>
          <a:prstGeom prst="rect">
            <a:avLst/>
          </a:prstGeom>
          <a:noFill/>
        </p:spPr>
        <p:txBody>
          <a:bodyPr vertOverflow="overflow" vert="horz" wrap="square" rtlCol="0" anchor="t" anchorCtr="0">
            <a:noAutofit/>
          </a:bodyPr>
          <a:lstStyle/>
          <a:p>
            <a:pPr algn="l"/>
            <a:r>
              <a:rPr lang="en-US" sz="2700" b="1" dirty="0">
                <a:solidFill>
                  <a:srgbClr val="1A1A1A"/>
                </a:solidFill>
                <a:latin typeface="Helvetica Neue"/>
                <a:ea typeface="Helvetica Neue"/>
                <a:cs typeface="Helvetica Neue"/>
              </a:rPr>
              <a:t>Supporting the next generation of AI-enabled research will require translational computer science: continuous feedback between researchers, facilitation, software, data, and infrastructure professionals.</a:t>
            </a:r>
          </a:p>
        </p:txBody>
      </p:sp>
      <p:sp>
        <p:nvSpPr>
          <p:cNvPr id="4" name="ClosingLoop">
            <a:extLst>
              <a:ext uri="{FF2B5EF4-FFF2-40B4-BE49-F238E27FC236}">
                <a16:creationId xmlns:a16="http://schemas.microsoft.com/office/drawing/2014/main" id="{2DD9FE2E-8E01-E345-83C6-AE7DD3F133D3}"/>
              </a:ext>
            </a:extLst>
          </p:cNvPr>
          <p:cNvSpPr txBox="1"/>
          <p:nvPr/>
        </p:nvSpPr>
        <p:spPr>
          <a:xfrm>
            <a:off x="1523950" y="4660900"/>
            <a:ext cx="9144000" cy="381000"/>
          </a:xfrm>
          <a:prstGeom prst="rect">
            <a:avLst/>
          </a:prstGeom>
          <a:noFill/>
        </p:spPr>
        <p:txBody>
          <a:bodyPr vertOverflow="overflow" vert="horz" wrap="none" rtlCol="0" anchor="t">
            <a:spAutoFit/>
          </a:bodyPr>
          <a:lstStyle/>
          <a:p>
            <a:pPr algn="l"/>
            <a:r>
              <a:rPr lang="en-US" sz="1500" i="1" dirty="0">
                <a:solidFill>
                  <a:srgbClr val="4472C4"/>
                </a:solidFill>
                <a:latin typeface="Helvetica Neue"/>
                <a:ea typeface="Helvetica Neue"/>
                <a:cs typeface="Helvetica Neue"/>
              </a:rPr>
              <a:t>community need   →   facilitation insight   →   infrastructure change   →   community feedback</a:t>
            </a:r>
          </a:p>
        </p:txBody>
      </p:sp>
      <p:sp>
        <p:nvSpPr>
          <p:cNvPr id="5" name="Slide Number Placeholder 4">
            <a:extLst>
              <a:ext uri="{FF2B5EF4-FFF2-40B4-BE49-F238E27FC236}">
                <a16:creationId xmlns:a16="http://schemas.microsoft.com/office/drawing/2014/main" id="{3C04B4A6-2143-225B-923F-2DD47AAE0C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spTree>
    <p:extLst>
      <p:ext uri="{BB962C8B-B14F-4D97-AF65-F5344CB8AC3E}">
        <p14:creationId xmlns:p14="http://schemas.microsoft.com/office/powerpoint/2010/main" val="1301167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buNone/>
            </a:pPr>
            <a:r>
              <a:rPr lang="en-US" b="1"/>
              <a:t>Acknowledgements</a:t>
            </a:r>
          </a:p>
        </p:txBody>
      </p:sp>
      <p:sp>
        <p:nvSpPr>
          <p:cNvPr id="252" name="Google Shape;252;p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spcAft>
                <a:spcPts val="600"/>
              </a:spcAft>
              <a:buNone/>
            </a:pPr>
            <a:r>
              <a:rPr lang="en-US" sz="1800" dirty="0">
                <a:solidFill>
                  <a:schemeClr val="dk1"/>
                </a:solidFill>
                <a:latin typeface="Helvetica Neue"/>
              </a:rPr>
              <a:t>With thanks to the CHTC and PATh teams, the OSG Consortium, our collaborating researchers, and the AlphaFold3 user community — whose questions and feedback shaped this work at every step.</a:t>
            </a:r>
          </a:p>
          <a:p>
            <a:pPr marL="0" lvl="0" indent="0" algn="l" rtl="0">
              <a:spcBef>
                <a:spcPts val="600"/>
              </a:spcBef>
              <a:buNone/>
            </a:pPr>
            <a:r>
              <a:rPr lang="en-US" sz="1800" dirty="0"/>
              <a:t>This material is based upon work supported by the National Science Foundation under Grant No. 2030508. Any opinions, findings, and conclusions or recommendations expressed in this material are those of the author(s) and do not necessarily reflect the views of the National Science Foundation.</a:t>
            </a:r>
          </a:p>
        </p:txBody>
      </p:sp>
      <p:sp>
        <p:nvSpPr>
          <p:cNvPr id="3" name="Slide Number Placeholder 2">
            <a:extLst>
              <a:ext uri="{FF2B5EF4-FFF2-40B4-BE49-F238E27FC236}">
                <a16:creationId xmlns:a16="http://schemas.microsoft.com/office/drawing/2014/main" id="{9455FC79-DA1B-56B5-E641-DC593A8DDA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spTree>
    <p:extLst>
      <p:ext uri="{BB962C8B-B14F-4D97-AF65-F5344CB8AC3E}">
        <p14:creationId xmlns:p14="http://schemas.microsoft.com/office/powerpoint/2010/main" val="965906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231"/>
        <p:cNvGrpSpPr/>
        <p:nvPr/>
      </p:nvGrpSpPr>
      <p:grpSpPr>
        <a:xfrm>
          <a:off x="0" y="0"/>
          <a:ext cx="0" cy="0"/>
          <a:chOff x="0" y="0"/>
          <a:chExt cx="0" cy="0"/>
        </a:xfrm>
      </p:grpSpPr>
      <p:sp>
        <p:nvSpPr>
          <p:cNvPr id="232" name="Google Shape;232;p3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What AlphaFold3 taught us about </a:t>
            </a:r>
            <a:br>
              <a:rPr lang="en-US" b="1" dirty="0"/>
            </a:br>
            <a:r>
              <a:rPr lang="en-US" b="1" dirty="0"/>
              <a:t>AI/ML facilitation</a:t>
            </a:r>
          </a:p>
        </p:txBody>
      </p:sp>
      <p:sp>
        <p:nvSpPr>
          <p:cNvPr id="2" name="L_chip_0">
            <a:extLst>
              <a:ext uri="{FF2B5EF4-FFF2-40B4-BE49-F238E27FC236}">
                <a16:creationId xmlns:a16="http://schemas.microsoft.com/office/drawing/2014/main" id="{80FAAB15-43EB-BC47-9580-8F5CCCFBD859}"/>
              </a:ext>
            </a:extLst>
          </p:cNvPr>
          <p:cNvSpPr/>
          <p:nvPr/>
        </p:nvSpPr>
        <p:spPr>
          <a:xfrm>
            <a:off x="762000" y="1676400"/>
            <a:ext cx="558800" cy="558800"/>
          </a:xfrm>
          <a:prstGeom prst="ellipse">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000" b="1" dirty="0">
                <a:solidFill>
                  <a:srgbClr val="FFFFFF"/>
                </a:solidFill>
                <a:latin typeface="Arial"/>
                <a:cs typeface="Arial"/>
              </a:rPr>
              <a:t>1</a:t>
            </a:r>
          </a:p>
        </p:txBody>
      </p:sp>
      <p:sp>
        <p:nvSpPr>
          <p:cNvPr id="3" name="L_chip_1">
            <a:extLst>
              <a:ext uri="{FF2B5EF4-FFF2-40B4-BE49-F238E27FC236}">
                <a16:creationId xmlns:a16="http://schemas.microsoft.com/office/drawing/2014/main" id="{21127C0A-4C9D-2C4A-9DDB-633D9C7C8DC8}"/>
              </a:ext>
            </a:extLst>
          </p:cNvPr>
          <p:cNvSpPr/>
          <p:nvPr/>
        </p:nvSpPr>
        <p:spPr>
          <a:xfrm>
            <a:off x="762000" y="2590800"/>
            <a:ext cx="558800" cy="558800"/>
          </a:xfrm>
          <a:prstGeom prst="ellipse">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000" b="1" dirty="0">
                <a:solidFill>
                  <a:srgbClr val="FFFFFF"/>
                </a:solidFill>
                <a:latin typeface="Arial"/>
                <a:cs typeface="Arial"/>
              </a:rPr>
              <a:t>2</a:t>
            </a:r>
          </a:p>
        </p:txBody>
      </p:sp>
      <p:sp>
        <p:nvSpPr>
          <p:cNvPr id="4" name="L_chip_2">
            <a:extLst>
              <a:ext uri="{FF2B5EF4-FFF2-40B4-BE49-F238E27FC236}">
                <a16:creationId xmlns:a16="http://schemas.microsoft.com/office/drawing/2014/main" id="{C95AAD78-103E-0C4C-8008-E3189DA671BA}"/>
              </a:ext>
            </a:extLst>
          </p:cNvPr>
          <p:cNvSpPr/>
          <p:nvPr/>
        </p:nvSpPr>
        <p:spPr>
          <a:xfrm>
            <a:off x="762000" y="3505200"/>
            <a:ext cx="558800" cy="558800"/>
          </a:xfrm>
          <a:prstGeom prst="ellipse">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000" b="1">
                <a:solidFill>
                  <a:srgbClr val="FFFFFF"/>
                </a:solidFill>
                <a:latin typeface="Arial"/>
                <a:cs typeface="Arial"/>
              </a:rPr>
              <a:t>3</a:t>
            </a:r>
          </a:p>
        </p:txBody>
      </p:sp>
      <p:sp>
        <p:nvSpPr>
          <p:cNvPr id="5" name="L_chip_3">
            <a:extLst>
              <a:ext uri="{FF2B5EF4-FFF2-40B4-BE49-F238E27FC236}">
                <a16:creationId xmlns:a16="http://schemas.microsoft.com/office/drawing/2014/main" id="{4D141729-63F8-D340-8538-C570063C8F53}"/>
              </a:ext>
            </a:extLst>
          </p:cNvPr>
          <p:cNvSpPr/>
          <p:nvPr/>
        </p:nvSpPr>
        <p:spPr>
          <a:xfrm>
            <a:off x="762000" y="4419600"/>
            <a:ext cx="558800" cy="558800"/>
          </a:xfrm>
          <a:prstGeom prst="ellipse">
            <a:avLst/>
          </a:prstGeom>
          <a:solidFill>
            <a:srgbClr val="5B9BD5"/>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000" b="1">
                <a:solidFill>
                  <a:srgbClr val="FFFFFF"/>
                </a:solidFill>
                <a:latin typeface="Arial"/>
                <a:cs typeface="Arial"/>
              </a:rPr>
              <a:t>4</a:t>
            </a:r>
          </a:p>
        </p:txBody>
      </p:sp>
      <p:sp>
        <p:nvSpPr>
          <p:cNvPr id="6" name="L_chip_4">
            <a:extLst>
              <a:ext uri="{FF2B5EF4-FFF2-40B4-BE49-F238E27FC236}">
                <a16:creationId xmlns:a16="http://schemas.microsoft.com/office/drawing/2014/main" id="{8FB51055-D17C-9345-AC4C-AA6B8A91F212}"/>
              </a:ext>
            </a:extLst>
          </p:cNvPr>
          <p:cNvSpPr/>
          <p:nvPr/>
        </p:nvSpPr>
        <p:spPr>
          <a:xfrm>
            <a:off x="762000" y="5334000"/>
            <a:ext cx="558800" cy="558800"/>
          </a:xfrm>
          <a:prstGeom prst="ellipse">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2000" b="1" dirty="0">
                <a:solidFill>
                  <a:srgbClr val="FFFFFF"/>
                </a:solidFill>
                <a:latin typeface="Arial"/>
                <a:cs typeface="Arial"/>
              </a:rPr>
              <a:t>5</a:t>
            </a:r>
          </a:p>
        </p:txBody>
      </p:sp>
      <p:sp>
        <p:nvSpPr>
          <p:cNvPr id="7" name="L_txt_0">
            <a:extLst>
              <a:ext uri="{FF2B5EF4-FFF2-40B4-BE49-F238E27FC236}">
                <a16:creationId xmlns:a16="http://schemas.microsoft.com/office/drawing/2014/main" id="{638BA3F0-1BC6-774E-8ED5-54C13CFEBFA9}"/>
              </a:ext>
            </a:extLst>
          </p:cNvPr>
          <p:cNvSpPr txBox="1"/>
          <p:nvPr/>
        </p:nvSpPr>
        <p:spPr>
          <a:xfrm>
            <a:off x="1651000" y="1701800"/>
            <a:ext cx="6350000" cy="558800"/>
          </a:xfrm>
          <a:prstGeom prst="rect">
            <a:avLst/>
          </a:prstGeom>
          <a:noFill/>
        </p:spPr>
        <p:txBody>
          <a:bodyPr vertOverflow="overflow" vert="horz" wrap="square" rtlCol="0" anchor="ctr" anchorCtr="0">
            <a:spAutoFit/>
          </a:bodyPr>
          <a:lstStyle/>
          <a:p>
            <a:pPr algn="l"/>
            <a:r>
              <a:rPr lang="en-US" sz="1900" dirty="0">
                <a:solidFill>
                  <a:srgbClr val="1A1A1A"/>
                </a:solidFill>
                <a:latin typeface="Helvetica Neue"/>
                <a:ea typeface="Helvetica Neue"/>
                <a:cs typeface="Helvetica Neue"/>
              </a:rPr>
              <a:t>AI/ML workloads are rarely just accelerator workloads.</a:t>
            </a:r>
          </a:p>
        </p:txBody>
      </p:sp>
      <p:sp>
        <p:nvSpPr>
          <p:cNvPr id="8" name="L_txt_1">
            <a:extLst>
              <a:ext uri="{FF2B5EF4-FFF2-40B4-BE49-F238E27FC236}">
                <a16:creationId xmlns:a16="http://schemas.microsoft.com/office/drawing/2014/main" id="{01DA32CA-1301-A74B-8161-BED2D59706E9}"/>
              </a:ext>
            </a:extLst>
          </p:cNvPr>
          <p:cNvSpPr txBox="1"/>
          <p:nvPr/>
        </p:nvSpPr>
        <p:spPr>
          <a:xfrm>
            <a:off x="1651000" y="2616200"/>
            <a:ext cx="6350000" cy="558800"/>
          </a:xfrm>
          <a:prstGeom prst="rect">
            <a:avLst/>
          </a:prstGeom>
          <a:noFill/>
        </p:spPr>
        <p:txBody>
          <a:bodyPr vertOverflow="overflow" vert="horz" wrap="square" rtlCol="0" anchor="ctr" anchorCtr="0">
            <a:spAutoFit/>
          </a:bodyPr>
          <a:lstStyle/>
          <a:p>
            <a:pPr algn="l"/>
            <a:r>
              <a:rPr lang="en-US" sz="1900">
                <a:solidFill>
                  <a:srgbClr val="1A1A1A"/>
                </a:solidFill>
                <a:latin typeface="Helvetica Neue"/>
                <a:ea typeface="Helvetica Neue"/>
                <a:cs typeface="Helvetica Neue"/>
              </a:rPr>
              <a:t>Large datasets need to be treated as infrastructure.</a:t>
            </a:r>
          </a:p>
        </p:txBody>
      </p:sp>
      <p:sp>
        <p:nvSpPr>
          <p:cNvPr id="9" name="L_txt_2">
            <a:extLst>
              <a:ext uri="{FF2B5EF4-FFF2-40B4-BE49-F238E27FC236}">
                <a16:creationId xmlns:a16="http://schemas.microsoft.com/office/drawing/2014/main" id="{0167331C-43F7-0A4C-B173-E8D57B28D2BD}"/>
              </a:ext>
            </a:extLst>
          </p:cNvPr>
          <p:cNvSpPr txBox="1"/>
          <p:nvPr/>
        </p:nvSpPr>
        <p:spPr>
          <a:xfrm>
            <a:off x="1651000" y="3530600"/>
            <a:ext cx="6350000" cy="558800"/>
          </a:xfrm>
          <a:prstGeom prst="rect">
            <a:avLst/>
          </a:prstGeom>
          <a:noFill/>
        </p:spPr>
        <p:txBody>
          <a:bodyPr vertOverflow="overflow" vert="horz" wrap="square" rtlCol="0" anchor="ctr" anchorCtr="0">
            <a:spAutoFit/>
          </a:bodyPr>
          <a:lstStyle/>
          <a:p>
            <a:pPr algn="l"/>
            <a:r>
              <a:rPr lang="en-US" sz="1900">
                <a:solidFill>
                  <a:srgbClr val="1A1A1A"/>
                </a:solidFill>
                <a:latin typeface="Helvetica Neue"/>
                <a:ea typeface="Helvetica Neue"/>
                <a:cs typeface="Helvetica Neue"/>
              </a:rPr>
              <a:t>Preprocessing and intermediate products can be reusable.</a:t>
            </a:r>
          </a:p>
        </p:txBody>
      </p:sp>
      <p:sp>
        <p:nvSpPr>
          <p:cNvPr id="10" name="L_txt_3">
            <a:extLst>
              <a:ext uri="{FF2B5EF4-FFF2-40B4-BE49-F238E27FC236}">
                <a16:creationId xmlns:a16="http://schemas.microsoft.com/office/drawing/2014/main" id="{D85E979D-6558-CB46-98CF-FDACAAB2C262}"/>
              </a:ext>
            </a:extLst>
          </p:cNvPr>
          <p:cNvSpPr txBox="1"/>
          <p:nvPr/>
        </p:nvSpPr>
        <p:spPr>
          <a:xfrm>
            <a:off x="1651000" y="4445000"/>
            <a:ext cx="6350000" cy="558800"/>
          </a:xfrm>
          <a:prstGeom prst="rect">
            <a:avLst/>
          </a:prstGeom>
          <a:noFill/>
        </p:spPr>
        <p:txBody>
          <a:bodyPr vertOverflow="overflow" vert="horz" wrap="square" rtlCol="0" anchor="ctr" anchorCtr="0">
            <a:spAutoFit/>
          </a:bodyPr>
          <a:lstStyle/>
          <a:p>
            <a:pPr algn="l"/>
            <a:r>
              <a:rPr lang="en-US" sz="1900">
                <a:solidFill>
                  <a:srgbClr val="1A1A1A"/>
                </a:solidFill>
                <a:latin typeface="Helvetica Neue"/>
                <a:ea typeface="Helvetica Neue"/>
                <a:cs typeface="Helvetica Neue"/>
              </a:rPr>
              <a:t>Community feedback should shape the service model.</a:t>
            </a:r>
          </a:p>
        </p:txBody>
      </p:sp>
      <p:sp>
        <p:nvSpPr>
          <p:cNvPr id="11" name="L_txt_4">
            <a:extLst>
              <a:ext uri="{FF2B5EF4-FFF2-40B4-BE49-F238E27FC236}">
                <a16:creationId xmlns:a16="http://schemas.microsoft.com/office/drawing/2014/main" id="{D9D91D3C-A676-D044-AFF8-519D8617D849}"/>
              </a:ext>
            </a:extLst>
          </p:cNvPr>
          <p:cNvSpPr txBox="1"/>
          <p:nvPr/>
        </p:nvSpPr>
        <p:spPr>
          <a:xfrm>
            <a:off x="1651000" y="5359400"/>
            <a:ext cx="6350000" cy="558800"/>
          </a:xfrm>
          <a:prstGeom prst="rect">
            <a:avLst/>
          </a:prstGeom>
          <a:noFill/>
        </p:spPr>
        <p:txBody>
          <a:bodyPr vertOverflow="overflow" vert="horz" wrap="square" rtlCol="0" anchor="ctr" anchorCtr="0">
            <a:spAutoFit/>
          </a:bodyPr>
          <a:lstStyle/>
          <a:p>
            <a:pPr algn="l"/>
            <a:r>
              <a:rPr lang="en-US" sz="1900">
                <a:solidFill>
                  <a:srgbClr val="1A1A1A"/>
                </a:solidFill>
                <a:latin typeface="Helvetica Neue"/>
                <a:ea typeface="Helvetica Neue"/>
                <a:cs typeface="Helvetica Neue"/>
              </a:rPr>
              <a:t>Facilitation produces patterns, not just fixes.</a:t>
            </a:r>
          </a:p>
        </p:txBody>
      </p:sp>
      <p:sp>
        <p:nvSpPr>
          <p:cNvPr id="12" name="TCSFooterTag">
            <a:extLst>
              <a:ext uri="{FF2B5EF4-FFF2-40B4-BE49-F238E27FC236}">
                <a16:creationId xmlns:a16="http://schemas.microsoft.com/office/drawing/2014/main" id="{02485109-E016-0B4F-A799-BDBDAC8359AB}"/>
              </a:ext>
            </a:extLst>
          </p:cNvPr>
          <p:cNvSpPr txBox="1"/>
          <p:nvPr/>
        </p:nvSpPr>
        <p:spPr>
          <a:xfrm>
            <a:off x="419100" y="6616700"/>
            <a:ext cx="3810000" cy="203200"/>
          </a:xfrm>
          <a:prstGeom prst="rect">
            <a:avLst/>
          </a:prstGeom>
          <a:noFill/>
        </p:spPr>
        <p:txBody>
          <a:bodyPr vertOverflow="overflow" vert="horz" wrap="none" rtlCol="0" anchor="t">
            <a:spAutoFit/>
          </a:bodyPr>
          <a:lstStyle/>
          <a:p>
            <a:pPr algn="l"/>
            <a:r>
              <a:rPr lang="en-US" sz="900" i="1">
                <a:solidFill>
                  <a:srgbClr val="9A9A9A"/>
                </a:solidFill>
                <a:latin typeface="Helvetica Neue"/>
                <a:ea typeface="Helvetica Neue"/>
                <a:cs typeface="Helvetica Neue"/>
              </a:rPr>
              <a:t>Translational CS:  need → insight → infrastructure → feedback</a:t>
            </a:r>
          </a:p>
        </p:txBody>
      </p:sp>
      <p:sp>
        <p:nvSpPr>
          <p:cNvPr id="13" name="InsightPanel">
            <a:extLst>
              <a:ext uri="{FF2B5EF4-FFF2-40B4-BE49-F238E27FC236}">
                <a16:creationId xmlns:a16="http://schemas.microsoft.com/office/drawing/2014/main" id="{9190AD12-B85A-7B46-BF92-D36EC1BCE769}"/>
              </a:ext>
            </a:extLst>
          </p:cNvPr>
          <p:cNvSpPr/>
          <p:nvPr/>
        </p:nvSpPr>
        <p:spPr>
          <a:xfrm>
            <a:off x="8229600" y="1905000"/>
            <a:ext cx="3200400" cy="4064000"/>
          </a:xfrm>
          <a:prstGeom prst="roundRect">
            <a:avLst/>
          </a:prstGeom>
          <a:solidFill>
            <a:srgbClr val="EEF2FA"/>
          </a:solidFill>
          <a:ln w="12700" cap="flat" cmpd="sng" algn="ctr">
            <a:solidFill>
              <a:srgbClr val="DCE4F5"/>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InsightCaption">
            <a:extLst>
              <a:ext uri="{FF2B5EF4-FFF2-40B4-BE49-F238E27FC236}">
                <a16:creationId xmlns:a16="http://schemas.microsoft.com/office/drawing/2014/main" id="{D31F15B0-EBC4-364F-889B-3522EE74F981}"/>
              </a:ext>
            </a:extLst>
          </p:cNvPr>
          <p:cNvSpPr txBox="1"/>
          <p:nvPr/>
        </p:nvSpPr>
        <p:spPr>
          <a:xfrm>
            <a:off x="8432800" y="5080000"/>
            <a:ext cx="2794000" cy="685800"/>
          </a:xfrm>
          <a:prstGeom prst="rect">
            <a:avLst/>
          </a:prstGeom>
          <a:noFill/>
        </p:spPr>
        <p:txBody>
          <a:bodyPr vertOverflow="overflow" vert="horz" wrap="square" rtlCol="0" anchor="ctr" anchorCtr="0">
            <a:noAutofit/>
          </a:bodyPr>
          <a:lstStyle/>
          <a:p>
            <a:pPr algn="ctr"/>
            <a:r>
              <a:rPr lang="en-US" sz="1500" b="1" dirty="0">
                <a:solidFill>
                  <a:srgbClr val="2A4A7F"/>
                </a:solidFill>
                <a:latin typeface="Helvetica Neue"/>
                <a:ea typeface="Helvetica Neue"/>
                <a:cs typeface="Helvetica Neue"/>
              </a:rPr>
              <a:t>Community feedback becomes facilitation insight</a:t>
            </a:r>
          </a:p>
        </p:txBody>
      </p:sp>
      <p:pic>
        <p:nvPicPr>
          <p:cNvPr id="233" name="Graphic 233" descr="Lightbulb representing the idea/insight"/>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72600" y="2235200"/>
            <a:ext cx="914400" cy="914400"/>
          </a:xfrm>
          <a:prstGeom prst="rect">
            <a:avLst/>
          </a:prstGeom>
        </p:spPr>
      </p:pic>
      <p:pic>
        <p:nvPicPr>
          <p:cNvPr id="234" name="Graphic 234" descr="Group of people representing the community"/>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20200" y="3657600"/>
            <a:ext cx="1219200" cy="1066800"/>
          </a:xfrm>
          <a:prstGeom prst="rect">
            <a:avLst/>
          </a:prstGeom>
        </p:spPr>
      </p:pic>
      <p:sp>
        <p:nvSpPr>
          <p:cNvPr id="15" name="Slide Number Placeholder 14">
            <a:extLst>
              <a:ext uri="{FF2B5EF4-FFF2-40B4-BE49-F238E27FC236}">
                <a16:creationId xmlns:a16="http://schemas.microsoft.com/office/drawing/2014/main" id="{64501D35-E27E-F93F-6095-FBA3237042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spTree>
    <p:extLst>
      <p:ext uri="{BB962C8B-B14F-4D97-AF65-F5344CB8AC3E}">
        <p14:creationId xmlns:p14="http://schemas.microsoft.com/office/powerpoint/2010/main" val="1216593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Deploying to the </a:t>
            </a:r>
            <a:r>
              <a:rPr lang="en-US" b="1" dirty="0" err="1"/>
              <a:t>OSPool</a:t>
            </a:r>
            <a:endParaRPr lang="en-US" b="1" dirty="0"/>
          </a:p>
        </p:txBody>
      </p:sp>
      <p:sp>
        <p:nvSpPr>
          <p:cNvPr id="227" name="Google Shape;227;p33"/>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From a local workflow to a distributed service pattern — reusable beyond one cluster.</a:t>
            </a:r>
          </a:p>
        </p:txBody>
      </p:sp>
      <p:sp>
        <p:nvSpPr>
          <p:cNvPr id="19" name="TCSFooterTag">
            <a:extLst>
              <a:ext uri="{FF2B5EF4-FFF2-40B4-BE49-F238E27FC236}">
                <a16:creationId xmlns:a16="http://schemas.microsoft.com/office/drawing/2014/main" id="{39E4503F-3096-4440-93BF-AC9B0AE91EC1}"/>
              </a:ext>
            </a:extLst>
          </p:cNvPr>
          <p:cNvSpPr txBox="1"/>
          <p:nvPr/>
        </p:nvSpPr>
        <p:spPr>
          <a:xfrm>
            <a:off x="419100" y="6616700"/>
            <a:ext cx="4064000" cy="203200"/>
          </a:xfrm>
          <a:prstGeom prst="rect">
            <a:avLst/>
          </a:prstGeom>
          <a:noFill/>
        </p:spPr>
        <p:txBody>
          <a:bodyPr vertOverflow="overflow" vert="horz" wrap="none" rtlCol="0" anchor="t">
            <a:spAutoFit/>
          </a:bodyPr>
          <a:lstStyle/>
          <a:p>
            <a:pPr algn="l"/>
            <a:r>
              <a:rPr lang="en-US" sz="900" i="1">
                <a:solidFill>
                  <a:srgbClr val="9A9A9A"/>
                </a:solidFill>
                <a:latin typeface="Helvetica Neue"/>
                <a:ea typeface="Helvetica Neue"/>
                <a:cs typeface="Helvetica Neue"/>
              </a:rPr>
              <a:t>Translational CS:  need → insight → infrastructure → feedback</a:t>
            </a:r>
          </a:p>
        </p:txBody>
      </p:sp>
      <p:sp>
        <p:nvSpPr>
          <p:cNvPr id="2" name="N_chtc">
            <a:extLst>
              <a:ext uri="{FF2B5EF4-FFF2-40B4-BE49-F238E27FC236}">
                <a16:creationId xmlns:a16="http://schemas.microsoft.com/office/drawing/2014/main" id="{55EBEE97-108C-024C-A179-6E05DB771CD6}"/>
              </a:ext>
            </a:extLst>
          </p:cNvPr>
          <p:cNvSpPr/>
          <p:nvPr/>
        </p:nvSpPr>
        <p:spPr>
          <a:xfrm>
            <a:off x="508000" y="2540000"/>
            <a:ext cx="2159000" cy="1651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b="1" dirty="0">
                <a:solidFill>
                  <a:srgbClr val="FFFFFF"/>
                </a:solidFill>
                <a:latin typeface="Helvetica Neue"/>
                <a:ea typeface="Helvetica Neue"/>
                <a:cs typeface="Helvetica Neue"/>
              </a:rPr>
              <a:t>Shared databases + alignment library</a:t>
            </a:r>
          </a:p>
        </p:txBody>
      </p:sp>
      <p:sp>
        <p:nvSpPr>
          <p:cNvPr id="3" name="N_js2">
            <a:extLst>
              <a:ext uri="{FF2B5EF4-FFF2-40B4-BE49-F238E27FC236}">
                <a16:creationId xmlns:a16="http://schemas.microsoft.com/office/drawing/2014/main" id="{14CD3BE9-2CF4-0F4C-ADA1-F0A6C8CFDB4F}"/>
              </a:ext>
            </a:extLst>
          </p:cNvPr>
          <p:cNvSpPr/>
          <p:nvPr/>
        </p:nvSpPr>
        <p:spPr>
          <a:xfrm>
            <a:off x="5016500" y="2825750"/>
            <a:ext cx="2540000" cy="1143000"/>
          </a:xfrm>
          <a:prstGeom prst="roundRect">
            <a:avLst/>
          </a:prstGeom>
          <a:solidFill>
            <a:srgbClr val="70AD47"/>
          </a:solidFill>
          <a:ln w="1587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ctr"/>
            <a:r>
              <a:rPr lang="en-US" sz="1500" b="1" dirty="0">
                <a:solidFill>
                  <a:srgbClr val="FFFFFF"/>
                </a:solidFill>
                <a:latin typeface="Helvetica Neue"/>
                <a:ea typeface="Helvetica Neue"/>
                <a:cs typeface="Helvetica Neue"/>
              </a:rPr>
              <a:t>Jetstream2 Site Contribution</a:t>
            </a:r>
          </a:p>
        </p:txBody>
      </p:sp>
      <p:sp>
        <p:nvSpPr>
          <p:cNvPr id="6" name="N_oslbl">
            <a:extLst>
              <a:ext uri="{FF2B5EF4-FFF2-40B4-BE49-F238E27FC236}">
                <a16:creationId xmlns:a16="http://schemas.microsoft.com/office/drawing/2014/main" id="{2900FB49-863A-AB43-B2BD-DF6CBCFA1665}"/>
              </a:ext>
            </a:extLst>
          </p:cNvPr>
          <p:cNvSpPr txBox="1"/>
          <p:nvPr/>
        </p:nvSpPr>
        <p:spPr>
          <a:xfrm>
            <a:off x="4826000" y="4762500"/>
            <a:ext cx="2921000" cy="254000"/>
          </a:xfrm>
          <a:prstGeom prst="rect">
            <a:avLst/>
          </a:prstGeom>
          <a:noFill/>
        </p:spPr>
        <p:txBody>
          <a:bodyPr vertOverflow="overflow" vert="horz" wrap="none" rtlCol="0" anchor="t">
            <a:spAutoFit/>
          </a:bodyPr>
          <a:lstStyle/>
          <a:p>
            <a:pPr algn="l"/>
            <a:r>
              <a:rPr lang="en-US" sz="1300" b="1" i="1">
                <a:solidFill>
                  <a:srgbClr val="5A6472"/>
                </a:solidFill>
                <a:latin typeface="Helvetica Neue"/>
                <a:ea typeface="Helvetica Neue"/>
                <a:cs typeface="Helvetica Neue"/>
              </a:rPr>
              <a:t>OSPool sites</a:t>
            </a:r>
          </a:p>
        </p:txBody>
      </p:sp>
      <p:sp>
        <p:nvSpPr>
          <p:cNvPr id="7" name="N_res">
            <a:extLst>
              <a:ext uri="{FF2B5EF4-FFF2-40B4-BE49-F238E27FC236}">
                <a16:creationId xmlns:a16="http://schemas.microsoft.com/office/drawing/2014/main" id="{9202E735-8E43-1849-9EFC-CF2BAC3B340C}"/>
              </a:ext>
            </a:extLst>
          </p:cNvPr>
          <p:cNvSpPr/>
          <p:nvPr/>
        </p:nvSpPr>
        <p:spPr>
          <a:xfrm>
            <a:off x="9652000" y="2540000"/>
            <a:ext cx="2032000" cy="1651000"/>
          </a:xfrm>
          <a:prstGeom prst="roundRect">
            <a:avLst/>
          </a:prstGeom>
          <a:solidFill>
            <a:srgbClr val="ED7D31"/>
          </a:solidFill>
          <a:ln w="15875" cap="flat" cmpd="sng" algn="ctr">
            <a:solidFill>
              <a:srgbClr val="ED7D3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b="1">
                <a:solidFill>
                  <a:srgbClr val="FFFFFF"/>
                </a:solidFill>
                <a:latin typeface="Helvetica Neue"/>
                <a:ea typeface="Helvetica Neue"/>
                <a:cs typeface="Helvetica Neue"/>
              </a:rPr>
              <a:t>Researchers
submit jobs, get structures</a:t>
            </a:r>
          </a:p>
        </p:txBody>
      </p:sp>
      <p:sp>
        <p:nvSpPr>
          <p:cNvPr id="8" name="N_a1">
            <a:extLst>
              <a:ext uri="{FF2B5EF4-FFF2-40B4-BE49-F238E27FC236}">
                <a16:creationId xmlns:a16="http://schemas.microsoft.com/office/drawing/2014/main" id="{7E835C12-A607-CF45-BD69-9B0D6171642F}"/>
              </a:ext>
            </a:extLst>
          </p:cNvPr>
          <p:cNvSpPr/>
          <p:nvPr/>
        </p:nvSpPr>
        <p:spPr>
          <a:xfrm>
            <a:off x="2768600" y="3270250"/>
            <a:ext cx="2159000" cy="3302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N_a3">
            <a:extLst>
              <a:ext uri="{FF2B5EF4-FFF2-40B4-BE49-F238E27FC236}">
                <a16:creationId xmlns:a16="http://schemas.microsoft.com/office/drawing/2014/main" id="{F39FE643-58D8-B046-AF2C-D9173902AC96}"/>
              </a:ext>
            </a:extLst>
          </p:cNvPr>
          <p:cNvSpPr/>
          <p:nvPr/>
        </p:nvSpPr>
        <p:spPr>
          <a:xfrm>
            <a:off x="7620000" y="3270250"/>
            <a:ext cx="1968500" cy="330200"/>
          </a:xfrm>
          <a:prstGeom prst="right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N_take">
            <a:extLst>
              <a:ext uri="{FF2B5EF4-FFF2-40B4-BE49-F238E27FC236}">
                <a16:creationId xmlns:a16="http://schemas.microsoft.com/office/drawing/2014/main" id="{BD92092E-1039-7442-A131-FC57A2EB6A99}"/>
              </a:ext>
            </a:extLst>
          </p:cNvPr>
          <p:cNvSpPr txBox="1"/>
          <p:nvPr/>
        </p:nvSpPr>
        <p:spPr>
          <a:xfrm>
            <a:off x="762000" y="5461000"/>
            <a:ext cx="10668000" cy="381000"/>
          </a:xfrm>
          <a:prstGeom prst="rect">
            <a:avLst/>
          </a:prstGeom>
          <a:noFill/>
        </p:spPr>
        <p:txBody>
          <a:bodyPr vertOverflow="overflow" vert="horz" wrap="square" rtlCol="0" anchor="t">
            <a:spAutoFit/>
          </a:bodyPr>
          <a:lstStyle/>
          <a:p>
            <a:pPr algn="l"/>
            <a:r>
              <a:rPr lang="en-US" sz="1600" i="1">
                <a:solidFill>
                  <a:srgbClr val="5A6472"/>
                </a:solidFill>
                <a:latin typeface="Helvetica Neue"/>
                <a:ea typeface="Helvetica Neue"/>
                <a:cs typeface="Helvetica Neue"/>
              </a:rPr>
              <a:t>The same facilitation patterns extend from one cluster to a shared, distributed service.</a:t>
            </a:r>
          </a:p>
        </p:txBody>
      </p:sp>
      <p:sp>
        <p:nvSpPr>
          <p:cNvPr id="4" name="Slide Number Placeholder 3">
            <a:extLst>
              <a:ext uri="{FF2B5EF4-FFF2-40B4-BE49-F238E27FC236}">
                <a16:creationId xmlns:a16="http://schemas.microsoft.com/office/drawing/2014/main" id="{FE847DF5-061C-33AC-98FB-8019DDBC83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spTree>
    <p:extLst>
      <p:ext uri="{BB962C8B-B14F-4D97-AF65-F5344CB8AC3E}">
        <p14:creationId xmlns:p14="http://schemas.microsoft.com/office/powerpoint/2010/main" val="541527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225">
          <a:extLst>
            <a:ext uri="{FF2B5EF4-FFF2-40B4-BE49-F238E27FC236}">
              <a16:creationId xmlns:a16="http://schemas.microsoft.com/office/drawing/2014/main" id="{EAE9D5B5-0B13-DFF9-1F03-E1042B841461}"/>
            </a:ext>
          </a:extLst>
        </p:cNvPr>
        <p:cNvGrpSpPr/>
        <p:nvPr/>
      </p:nvGrpSpPr>
      <p:grpSpPr>
        <a:xfrm>
          <a:off x="0" y="0"/>
          <a:ext cx="0" cy="0"/>
          <a:chOff x="0" y="0"/>
          <a:chExt cx="0" cy="0"/>
        </a:xfrm>
      </p:grpSpPr>
      <p:sp>
        <p:nvSpPr>
          <p:cNvPr id="226" name="Google Shape;226;p33">
            <a:extLst>
              <a:ext uri="{FF2B5EF4-FFF2-40B4-BE49-F238E27FC236}">
                <a16:creationId xmlns:a16="http://schemas.microsoft.com/office/drawing/2014/main" id="{527B19E9-412A-E95A-FF17-32D2BF3F7B47}"/>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Deploying to the </a:t>
            </a:r>
            <a:r>
              <a:rPr lang="en-US" b="1" dirty="0" err="1"/>
              <a:t>OSPool</a:t>
            </a:r>
            <a:endParaRPr lang="en-US" b="1" dirty="0"/>
          </a:p>
        </p:txBody>
      </p:sp>
      <p:sp>
        <p:nvSpPr>
          <p:cNvPr id="227" name="Google Shape;227;p33">
            <a:extLst>
              <a:ext uri="{FF2B5EF4-FFF2-40B4-BE49-F238E27FC236}">
                <a16:creationId xmlns:a16="http://schemas.microsoft.com/office/drawing/2014/main" id="{A3D87E8B-806C-4995-19ED-4A9A726108DF}"/>
              </a:ext>
            </a:extLst>
          </p:cNvPr>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From a local workflow to a distributed service pattern — reusable beyond one cluster.</a:t>
            </a:r>
          </a:p>
        </p:txBody>
      </p:sp>
      <p:sp>
        <p:nvSpPr>
          <p:cNvPr id="19" name="TCSFooterTag">
            <a:extLst>
              <a:ext uri="{FF2B5EF4-FFF2-40B4-BE49-F238E27FC236}">
                <a16:creationId xmlns:a16="http://schemas.microsoft.com/office/drawing/2014/main" id="{EA917B8E-0B5B-68D4-B337-20C082641088}"/>
              </a:ext>
            </a:extLst>
          </p:cNvPr>
          <p:cNvSpPr txBox="1"/>
          <p:nvPr/>
        </p:nvSpPr>
        <p:spPr>
          <a:xfrm>
            <a:off x="419100" y="6616700"/>
            <a:ext cx="4064000" cy="203200"/>
          </a:xfrm>
          <a:prstGeom prst="rect">
            <a:avLst/>
          </a:prstGeom>
          <a:noFill/>
        </p:spPr>
        <p:txBody>
          <a:bodyPr vertOverflow="overflow" vert="horz" wrap="none" rtlCol="0" anchor="t">
            <a:spAutoFit/>
          </a:bodyPr>
          <a:lstStyle/>
          <a:p>
            <a:pPr algn="l"/>
            <a:r>
              <a:rPr lang="en-US" sz="900" i="1">
                <a:solidFill>
                  <a:srgbClr val="9A9A9A"/>
                </a:solidFill>
                <a:latin typeface="Helvetica Neue"/>
                <a:ea typeface="Helvetica Neue"/>
                <a:cs typeface="Helvetica Neue"/>
              </a:rPr>
              <a:t>Translational CS:  need → insight → infrastructure → feedback</a:t>
            </a:r>
          </a:p>
        </p:txBody>
      </p:sp>
      <p:sp>
        <p:nvSpPr>
          <p:cNvPr id="2" name="N_chtc">
            <a:extLst>
              <a:ext uri="{FF2B5EF4-FFF2-40B4-BE49-F238E27FC236}">
                <a16:creationId xmlns:a16="http://schemas.microsoft.com/office/drawing/2014/main" id="{4238208C-AED5-6373-CFA5-D3226D7C4513}"/>
              </a:ext>
            </a:extLst>
          </p:cNvPr>
          <p:cNvSpPr/>
          <p:nvPr/>
        </p:nvSpPr>
        <p:spPr>
          <a:xfrm>
            <a:off x="508000" y="2540000"/>
            <a:ext cx="2159000" cy="16510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r>
              <a:rPr lang="en-US" sz="1500" b="1" dirty="0">
                <a:solidFill>
                  <a:srgbClr val="FFFFFF"/>
                </a:solidFill>
                <a:latin typeface="Helvetica Neue"/>
                <a:ea typeface="Helvetica Neue"/>
                <a:cs typeface="Helvetica Neue"/>
              </a:rPr>
              <a:t>Shared databases + alignment library</a:t>
            </a:r>
          </a:p>
        </p:txBody>
      </p:sp>
      <p:sp>
        <p:nvSpPr>
          <p:cNvPr id="3" name="N_js2">
            <a:extLst>
              <a:ext uri="{FF2B5EF4-FFF2-40B4-BE49-F238E27FC236}">
                <a16:creationId xmlns:a16="http://schemas.microsoft.com/office/drawing/2014/main" id="{7D4AE247-0F91-6ECA-2CF6-F1ACDCF4813F}"/>
              </a:ext>
            </a:extLst>
          </p:cNvPr>
          <p:cNvSpPr/>
          <p:nvPr/>
        </p:nvSpPr>
        <p:spPr>
          <a:xfrm>
            <a:off x="5016500" y="2095500"/>
            <a:ext cx="2540000" cy="1143000"/>
          </a:xfrm>
          <a:prstGeom prst="roundRect">
            <a:avLst/>
          </a:prstGeom>
          <a:solidFill>
            <a:srgbClr val="70AD47"/>
          </a:solidFill>
          <a:ln w="1587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ctr"/>
            <a:r>
              <a:rPr lang="en-US" sz="1500" b="1" dirty="0">
                <a:solidFill>
                  <a:srgbClr val="FFFFFF"/>
                </a:solidFill>
                <a:latin typeface="Helvetica Neue"/>
                <a:ea typeface="Helvetica Neue"/>
                <a:cs typeface="Helvetica Neue"/>
              </a:rPr>
              <a:t>Jetstream2 Site Contribution</a:t>
            </a:r>
          </a:p>
        </p:txBody>
      </p:sp>
      <p:sp>
        <p:nvSpPr>
          <p:cNvPr id="4" name="N_s1">
            <a:extLst>
              <a:ext uri="{FF2B5EF4-FFF2-40B4-BE49-F238E27FC236}">
                <a16:creationId xmlns:a16="http://schemas.microsoft.com/office/drawing/2014/main" id="{B197BCD3-4909-4769-457B-1D81FE78BE93}"/>
              </a:ext>
            </a:extLst>
          </p:cNvPr>
          <p:cNvSpPr/>
          <p:nvPr/>
        </p:nvSpPr>
        <p:spPr>
          <a:xfrm>
            <a:off x="4826000" y="3810000"/>
            <a:ext cx="1397000" cy="889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b="1">
                <a:solidFill>
                  <a:srgbClr val="1A1A1A"/>
                </a:solidFill>
                <a:latin typeface="Helvetica Neue"/>
                <a:ea typeface="Helvetica Neue"/>
                <a:cs typeface="Helvetica Neue"/>
              </a:rPr>
              <a:t>Site</a:t>
            </a:r>
          </a:p>
        </p:txBody>
      </p:sp>
      <p:sp>
        <p:nvSpPr>
          <p:cNvPr id="5" name="N_s2">
            <a:extLst>
              <a:ext uri="{FF2B5EF4-FFF2-40B4-BE49-F238E27FC236}">
                <a16:creationId xmlns:a16="http://schemas.microsoft.com/office/drawing/2014/main" id="{FEB858BB-D29F-AB32-C36F-4E416177E149}"/>
              </a:ext>
            </a:extLst>
          </p:cNvPr>
          <p:cNvSpPr/>
          <p:nvPr/>
        </p:nvSpPr>
        <p:spPr>
          <a:xfrm>
            <a:off x="6350000" y="3810000"/>
            <a:ext cx="1397000" cy="8890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b="1">
                <a:solidFill>
                  <a:srgbClr val="1A1A1A"/>
                </a:solidFill>
                <a:latin typeface="Helvetica Neue"/>
                <a:ea typeface="Helvetica Neue"/>
                <a:cs typeface="Helvetica Neue"/>
              </a:rPr>
              <a:t>Site</a:t>
            </a:r>
          </a:p>
        </p:txBody>
      </p:sp>
      <p:sp>
        <p:nvSpPr>
          <p:cNvPr id="6" name="N_oslbl">
            <a:extLst>
              <a:ext uri="{FF2B5EF4-FFF2-40B4-BE49-F238E27FC236}">
                <a16:creationId xmlns:a16="http://schemas.microsoft.com/office/drawing/2014/main" id="{EF088C33-594C-1DFA-525F-807A6375DB72}"/>
              </a:ext>
            </a:extLst>
          </p:cNvPr>
          <p:cNvSpPr txBox="1"/>
          <p:nvPr/>
        </p:nvSpPr>
        <p:spPr>
          <a:xfrm>
            <a:off x="4826000" y="4762500"/>
            <a:ext cx="2921000" cy="254000"/>
          </a:xfrm>
          <a:prstGeom prst="rect">
            <a:avLst/>
          </a:prstGeom>
          <a:noFill/>
        </p:spPr>
        <p:txBody>
          <a:bodyPr vertOverflow="overflow" vert="horz" wrap="none" rtlCol="0" anchor="t">
            <a:spAutoFit/>
          </a:bodyPr>
          <a:lstStyle/>
          <a:p>
            <a:pPr algn="l"/>
            <a:r>
              <a:rPr lang="en-US" sz="1300" b="1" i="1">
                <a:solidFill>
                  <a:srgbClr val="5A6472"/>
                </a:solidFill>
                <a:latin typeface="Helvetica Neue"/>
                <a:ea typeface="Helvetica Neue"/>
                <a:cs typeface="Helvetica Neue"/>
              </a:rPr>
              <a:t>OSPool sites</a:t>
            </a:r>
          </a:p>
        </p:txBody>
      </p:sp>
      <p:sp>
        <p:nvSpPr>
          <p:cNvPr id="7" name="N_res">
            <a:extLst>
              <a:ext uri="{FF2B5EF4-FFF2-40B4-BE49-F238E27FC236}">
                <a16:creationId xmlns:a16="http://schemas.microsoft.com/office/drawing/2014/main" id="{3A4DDCF5-F770-4670-9D17-5D3FCAA1FC5E}"/>
              </a:ext>
            </a:extLst>
          </p:cNvPr>
          <p:cNvSpPr/>
          <p:nvPr/>
        </p:nvSpPr>
        <p:spPr>
          <a:xfrm>
            <a:off x="9652000" y="2540000"/>
            <a:ext cx="2032000" cy="1651000"/>
          </a:xfrm>
          <a:prstGeom prst="roundRect">
            <a:avLst/>
          </a:prstGeom>
          <a:solidFill>
            <a:srgbClr val="ED7D31"/>
          </a:solidFill>
          <a:ln w="15875" cap="flat" cmpd="sng" algn="ctr">
            <a:solidFill>
              <a:srgbClr val="ED7D3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b="1">
                <a:solidFill>
                  <a:srgbClr val="FFFFFF"/>
                </a:solidFill>
                <a:latin typeface="Helvetica Neue"/>
                <a:ea typeface="Helvetica Neue"/>
                <a:cs typeface="Helvetica Neue"/>
              </a:rPr>
              <a:t>Researchers
submit jobs, get structures</a:t>
            </a:r>
          </a:p>
        </p:txBody>
      </p:sp>
      <p:sp>
        <p:nvSpPr>
          <p:cNvPr id="8" name="N_a1">
            <a:extLst>
              <a:ext uri="{FF2B5EF4-FFF2-40B4-BE49-F238E27FC236}">
                <a16:creationId xmlns:a16="http://schemas.microsoft.com/office/drawing/2014/main" id="{053B00E7-67A1-5952-4570-910142D09618}"/>
              </a:ext>
            </a:extLst>
          </p:cNvPr>
          <p:cNvSpPr/>
          <p:nvPr/>
        </p:nvSpPr>
        <p:spPr>
          <a:xfrm>
            <a:off x="2768600" y="2540000"/>
            <a:ext cx="2159000" cy="3302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N_a2">
            <a:extLst>
              <a:ext uri="{FF2B5EF4-FFF2-40B4-BE49-F238E27FC236}">
                <a16:creationId xmlns:a16="http://schemas.microsoft.com/office/drawing/2014/main" id="{90E401E9-25C5-F874-A05C-3C027DDF9DD3}"/>
              </a:ext>
            </a:extLst>
          </p:cNvPr>
          <p:cNvSpPr/>
          <p:nvPr/>
        </p:nvSpPr>
        <p:spPr>
          <a:xfrm>
            <a:off x="2768600" y="4000500"/>
            <a:ext cx="1968500" cy="3048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N_a3">
            <a:extLst>
              <a:ext uri="{FF2B5EF4-FFF2-40B4-BE49-F238E27FC236}">
                <a16:creationId xmlns:a16="http://schemas.microsoft.com/office/drawing/2014/main" id="{AC9F0DD9-D74A-1DEE-81E6-2A925628C913}"/>
              </a:ext>
            </a:extLst>
          </p:cNvPr>
          <p:cNvSpPr/>
          <p:nvPr/>
        </p:nvSpPr>
        <p:spPr>
          <a:xfrm>
            <a:off x="7620000" y="2540000"/>
            <a:ext cx="1968500" cy="330200"/>
          </a:xfrm>
          <a:prstGeom prst="right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N_take">
            <a:extLst>
              <a:ext uri="{FF2B5EF4-FFF2-40B4-BE49-F238E27FC236}">
                <a16:creationId xmlns:a16="http://schemas.microsoft.com/office/drawing/2014/main" id="{BC0695E4-D27C-35E9-014C-49BD962EA3AB}"/>
              </a:ext>
            </a:extLst>
          </p:cNvPr>
          <p:cNvSpPr txBox="1"/>
          <p:nvPr/>
        </p:nvSpPr>
        <p:spPr>
          <a:xfrm>
            <a:off x="762000" y="5461000"/>
            <a:ext cx="10668000" cy="381000"/>
          </a:xfrm>
          <a:prstGeom prst="rect">
            <a:avLst/>
          </a:prstGeom>
          <a:noFill/>
        </p:spPr>
        <p:txBody>
          <a:bodyPr vertOverflow="overflow" vert="horz" wrap="square" rtlCol="0" anchor="t">
            <a:spAutoFit/>
          </a:bodyPr>
          <a:lstStyle/>
          <a:p>
            <a:pPr algn="l"/>
            <a:r>
              <a:rPr lang="en-US" sz="1600" i="1">
                <a:solidFill>
                  <a:srgbClr val="5A6472"/>
                </a:solidFill>
                <a:latin typeface="Helvetica Neue"/>
                <a:ea typeface="Helvetica Neue"/>
                <a:cs typeface="Helvetica Neue"/>
              </a:rPr>
              <a:t>The same facilitation patterns extend from one cluster to a shared, distributed service.</a:t>
            </a:r>
          </a:p>
        </p:txBody>
      </p:sp>
      <p:sp>
        <p:nvSpPr>
          <p:cNvPr id="12" name="N_a4">
            <a:extLst>
              <a:ext uri="{FF2B5EF4-FFF2-40B4-BE49-F238E27FC236}">
                <a16:creationId xmlns:a16="http://schemas.microsoft.com/office/drawing/2014/main" id="{10EDBAEB-8F6B-37D5-9F2E-6BA8D7ECAF57}"/>
              </a:ext>
            </a:extLst>
          </p:cNvPr>
          <p:cNvSpPr/>
          <p:nvPr/>
        </p:nvSpPr>
        <p:spPr>
          <a:xfrm>
            <a:off x="7848600" y="4089400"/>
            <a:ext cx="1752600" cy="304800"/>
          </a:xfrm>
          <a:prstGeom prst="right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3" name="Slide Number Placeholder 12">
            <a:extLst>
              <a:ext uri="{FF2B5EF4-FFF2-40B4-BE49-F238E27FC236}">
                <a16:creationId xmlns:a16="http://schemas.microsoft.com/office/drawing/2014/main" id="{550A0FEF-1449-5AC7-A381-4E1C16C938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spTree>
    <p:extLst>
      <p:ext uri="{BB962C8B-B14F-4D97-AF65-F5344CB8AC3E}">
        <p14:creationId xmlns:p14="http://schemas.microsoft.com/office/powerpoint/2010/main" val="4773561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Why one data reuse layer is not enough</a:t>
            </a:r>
          </a:p>
        </p:txBody>
      </p:sp>
      <p:sp>
        <p:nvSpPr>
          <p:cNvPr id="209" name="Google Shape;209;p3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Caching</a:t>
            </a:r>
            <a:r>
              <a:rPr lang="en-US" sz="2000" dirty="0"/>
              <a:t> and m</a:t>
            </a:r>
            <a:r>
              <a:rPr lang="en-US" sz="2000" dirty="0">
                <a:solidFill>
                  <a:schemeClr val="dk1"/>
                </a:solidFill>
                <a:latin typeface="Helvetica Neue"/>
              </a:rPr>
              <a:t>ounting the database helps — but the expensive alignments are still recomputed every time.</a:t>
            </a:r>
          </a:p>
        </p:txBody>
      </p:sp>
      <p:sp>
        <p:nvSpPr>
          <p:cNvPr id="2" name="Rounded Rectangle 1">
            <a:extLst>
              <a:ext uri="{FF2B5EF4-FFF2-40B4-BE49-F238E27FC236}">
                <a16:creationId xmlns:a16="http://schemas.microsoft.com/office/drawing/2014/main" id="{B75A5F3C-AFFB-D44A-A6C2-DD914A32DC9F}"/>
              </a:ext>
            </a:extLst>
          </p:cNvPr>
          <p:cNvSpPr/>
          <p:nvPr/>
        </p:nvSpPr>
        <p:spPr>
          <a:xfrm>
            <a:off x="2540000" y="2310417"/>
            <a:ext cx="7112000" cy="1397000"/>
          </a:xfrm>
          <a:prstGeom prst="roundRect">
            <a:avLst/>
          </a:prstGeom>
          <a:solidFill>
            <a:srgbClr val="EAF4E4"/>
          </a:solidFill>
          <a:ln w="1587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r>
              <a:rPr lang="en-US" sz="1600" b="1">
                <a:solidFill>
                  <a:srgbClr val="2E5A1C"/>
                </a:solidFill>
                <a:latin typeface="Helvetica Neue"/>
                <a:ea typeface="Helvetica Neue"/>
                <a:cs typeface="Helvetica Neue"/>
              </a:rPr>
              <a:t>Layer 1  ·  Reference databases</a:t>
            </a:r>
          </a:p>
        </p:txBody>
      </p:sp>
      <p:sp>
        <p:nvSpPr>
          <p:cNvPr id="3" name="TextBox 2">
            <a:extLst>
              <a:ext uri="{FF2B5EF4-FFF2-40B4-BE49-F238E27FC236}">
                <a16:creationId xmlns:a16="http://schemas.microsoft.com/office/drawing/2014/main" id="{A1A80214-BDF4-BE4E-987B-E0D002FEC900}"/>
              </a:ext>
            </a:extLst>
          </p:cNvPr>
          <p:cNvSpPr txBox="1"/>
          <p:nvPr/>
        </p:nvSpPr>
        <p:spPr>
          <a:xfrm>
            <a:off x="2692400" y="2818417"/>
            <a:ext cx="6807200" cy="762000"/>
          </a:xfrm>
          <a:prstGeom prst="rect">
            <a:avLst/>
          </a:prstGeom>
          <a:noFill/>
        </p:spPr>
        <p:txBody>
          <a:bodyPr vertOverflow="overflow" vert="horz" wrap="square" rtlCol="0" anchor="t">
            <a:spAutoFit/>
          </a:bodyPr>
          <a:lstStyle/>
          <a:p>
            <a:pPr algn="l"/>
            <a:r>
              <a:rPr lang="en-US" dirty="0">
                <a:solidFill>
                  <a:srgbClr val="3A5A2A"/>
                </a:solidFill>
                <a:latin typeface="Helvetica Neue"/>
                <a:ea typeface="Helvetica Neue"/>
                <a:cs typeface="Helvetica Neue"/>
              </a:rPr>
              <a:t>Large, static, shared. Solved by staging and site caching.</a:t>
            </a:r>
          </a:p>
        </p:txBody>
      </p:sp>
      <p:sp>
        <p:nvSpPr>
          <p:cNvPr id="5" name="Rounded Rectangle 4">
            <a:extLst>
              <a:ext uri="{FF2B5EF4-FFF2-40B4-BE49-F238E27FC236}">
                <a16:creationId xmlns:a16="http://schemas.microsoft.com/office/drawing/2014/main" id="{B0AAE4B8-D390-F44B-96BF-151A8BB38643}"/>
              </a:ext>
            </a:extLst>
          </p:cNvPr>
          <p:cNvSpPr/>
          <p:nvPr/>
        </p:nvSpPr>
        <p:spPr>
          <a:xfrm>
            <a:off x="1447800" y="2780317"/>
            <a:ext cx="939800" cy="457200"/>
          </a:xfrm>
          <a:prstGeom prst="round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endParaRPr lang="en-US" sz="1200" b="1" dirty="0">
              <a:solidFill>
                <a:srgbClr val="FFFFFF"/>
              </a:solidFill>
              <a:latin typeface="Helvetica Neue"/>
              <a:ea typeface="Helvetica Neue"/>
              <a:cs typeface="Helvetica Neue"/>
            </a:endParaRPr>
          </a:p>
        </p:txBody>
      </p:sp>
      <p:sp>
        <p:nvSpPr>
          <p:cNvPr id="6" name="Rounded Rectangle 5">
            <a:extLst>
              <a:ext uri="{FF2B5EF4-FFF2-40B4-BE49-F238E27FC236}">
                <a16:creationId xmlns:a16="http://schemas.microsoft.com/office/drawing/2014/main" id="{A5CEC619-2238-3840-B548-787E6621FF49}"/>
              </a:ext>
            </a:extLst>
          </p:cNvPr>
          <p:cNvSpPr/>
          <p:nvPr/>
        </p:nvSpPr>
        <p:spPr>
          <a:xfrm>
            <a:off x="2540000" y="4215417"/>
            <a:ext cx="7112000" cy="1397000"/>
          </a:xfrm>
          <a:prstGeom prst="roundRect">
            <a:avLst/>
          </a:prstGeom>
          <a:solidFill>
            <a:srgbClr val="FBEAE5"/>
          </a:solidFill>
          <a:ln w="15875"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t" anchorCtr="0">
            <a:noAutofit/>
          </a:bodyPr>
          <a:lstStyle/>
          <a:p>
            <a:pPr algn="l"/>
            <a:r>
              <a:rPr lang="en-US" sz="1600" b="1">
                <a:solidFill>
                  <a:srgbClr val="8C2A1E"/>
                </a:solidFill>
                <a:latin typeface="Helvetica Neue"/>
                <a:ea typeface="Helvetica Neue"/>
                <a:cs typeface="Helvetica Neue"/>
              </a:rPr>
              <a:t>Layer 2  ·  Alignments &amp; intermediates</a:t>
            </a:r>
          </a:p>
        </p:txBody>
      </p:sp>
      <p:sp>
        <p:nvSpPr>
          <p:cNvPr id="7" name="TextBox 6">
            <a:extLst>
              <a:ext uri="{FF2B5EF4-FFF2-40B4-BE49-F238E27FC236}">
                <a16:creationId xmlns:a16="http://schemas.microsoft.com/office/drawing/2014/main" id="{488D70A2-F694-EF4E-8764-2DA516CF7A35}"/>
              </a:ext>
            </a:extLst>
          </p:cNvPr>
          <p:cNvSpPr txBox="1"/>
          <p:nvPr/>
        </p:nvSpPr>
        <p:spPr>
          <a:xfrm>
            <a:off x="2692400" y="4723417"/>
            <a:ext cx="6807200" cy="762000"/>
          </a:xfrm>
          <a:prstGeom prst="rect">
            <a:avLst/>
          </a:prstGeom>
          <a:noFill/>
        </p:spPr>
        <p:txBody>
          <a:bodyPr vertOverflow="overflow" vert="horz" wrap="square" rtlCol="0" anchor="t">
            <a:spAutoFit/>
          </a:bodyPr>
          <a:lstStyle/>
          <a:p>
            <a:pPr algn="l"/>
            <a:r>
              <a:rPr lang="en-US">
                <a:solidFill>
                  <a:srgbClr val="8C2A1E"/>
                </a:solidFill>
                <a:latin typeface="Helvetica Neue"/>
                <a:ea typeface="Helvetica Neue"/>
                <a:cs typeface="Helvetica Neue"/>
              </a:rPr>
              <a:t>Per-input, expensive, reusable. Still regenerated on every run.</a:t>
            </a:r>
          </a:p>
        </p:txBody>
      </p:sp>
      <p:sp>
        <p:nvSpPr>
          <p:cNvPr id="8" name="Rounded Rectangle 7">
            <a:extLst>
              <a:ext uri="{FF2B5EF4-FFF2-40B4-BE49-F238E27FC236}">
                <a16:creationId xmlns:a16="http://schemas.microsoft.com/office/drawing/2014/main" id="{EE527B4C-9684-9E4D-B367-67E832F4CB48}"/>
              </a:ext>
            </a:extLst>
          </p:cNvPr>
          <p:cNvSpPr/>
          <p:nvPr/>
        </p:nvSpPr>
        <p:spPr>
          <a:xfrm>
            <a:off x="1447800" y="4685317"/>
            <a:ext cx="939800" cy="457200"/>
          </a:xfrm>
          <a:prstGeom prst="roundRect">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200" b="1" dirty="0">
                <a:solidFill>
                  <a:srgbClr val="FFFFFF"/>
                </a:solidFill>
                <a:latin typeface="Helvetica Neue"/>
                <a:ea typeface="Helvetica Neue"/>
                <a:cs typeface="Helvetica Neue"/>
              </a:rPr>
              <a:t>REDONE</a:t>
            </a:r>
          </a:p>
        </p:txBody>
      </p:sp>
      <p:sp>
        <p:nvSpPr>
          <p:cNvPr id="9" name="TextBox 8">
            <a:extLst>
              <a:ext uri="{FF2B5EF4-FFF2-40B4-BE49-F238E27FC236}">
                <a16:creationId xmlns:a16="http://schemas.microsoft.com/office/drawing/2014/main" id="{D7C36CC4-5924-EB43-8288-1151784A764F}"/>
              </a:ext>
            </a:extLst>
          </p:cNvPr>
          <p:cNvSpPr txBox="1"/>
          <p:nvPr/>
        </p:nvSpPr>
        <p:spPr>
          <a:xfrm>
            <a:off x="419100" y="5956300"/>
            <a:ext cx="11353800" cy="355600"/>
          </a:xfrm>
          <a:prstGeom prst="rect">
            <a:avLst/>
          </a:prstGeom>
          <a:noFill/>
        </p:spPr>
        <p:txBody>
          <a:bodyPr vertOverflow="overflow" vert="horz" wrap="square" rtlCol="0" anchor="t">
            <a:spAutoFit/>
          </a:bodyPr>
          <a:lstStyle/>
          <a:p>
            <a:pPr algn="l"/>
            <a:r>
              <a:rPr lang="en-US" sz="1600" i="1">
                <a:solidFill>
                  <a:srgbClr val="5A6472"/>
                </a:solidFill>
                <a:latin typeface="Helvetica Neue"/>
                <a:ea typeface="Helvetica Neue"/>
                <a:cs typeface="Helvetica Neue"/>
              </a:rPr>
              <a:t>The next layer to cache is not data we move — it is work we repeat.</a:t>
            </a:r>
          </a:p>
        </p:txBody>
      </p:sp>
      <p:sp>
        <p:nvSpPr>
          <p:cNvPr id="10" name="TCSFooterTag">
            <a:extLst>
              <a:ext uri="{FF2B5EF4-FFF2-40B4-BE49-F238E27FC236}">
                <a16:creationId xmlns:a16="http://schemas.microsoft.com/office/drawing/2014/main" id="{06D3605A-9ABB-B34B-8EF2-AF70C8FFB2D7}"/>
              </a:ext>
            </a:extLst>
          </p:cNvPr>
          <p:cNvSpPr txBox="1"/>
          <p:nvPr/>
        </p:nvSpPr>
        <p:spPr>
          <a:xfrm>
            <a:off x="419100" y="6616700"/>
            <a:ext cx="4064000" cy="203200"/>
          </a:xfrm>
          <a:prstGeom prst="rect">
            <a:avLst/>
          </a:prstGeom>
          <a:noFill/>
        </p:spPr>
        <p:txBody>
          <a:bodyPr vertOverflow="overflow" vert="horz" wrap="none" rtlCol="0" anchor="t">
            <a:spAutoFit/>
          </a:bodyPr>
          <a:lstStyle/>
          <a:p>
            <a:pPr algn="l"/>
            <a:r>
              <a:rPr lang="en-US" sz="900" i="1">
                <a:solidFill>
                  <a:srgbClr val="9A9A9A"/>
                </a:solidFill>
                <a:latin typeface="Helvetica Neue"/>
                <a:ea typeface="Helvetica Neue"/>
                <a:cs typeface="Helvetica Neue"/>
              </a:rPr>
              <a:t>Translational CS:  need → insight → infrastructure → feedback</a:t>
            </a:r>
          </a:p>
        </p:txBody>
      </p:sp>
      <p:sp>
        <p:nvSpPr>
          <p:cNvPr id="11" name="TextBox 10">
            <a:extLst>
              <a:ext uri="{FF2B5EF4-FFF2-40B4-BE49-F238E27FC236}">
                <a16:creationId xmlns:a16="http://schemas.microsoft.com/office/drawing/2014/main" id="{324DE3B7-DA42-D7A3-CC06-5EBF53230155}"/>
              </a:ext>
            </a:extLst>
          </p:cNvPr>
          <p:cNvSpPr txBox="1"/>
          <p:nvPr/>
        </p:nvSpPr>
        <p:spPr>
          <a:xfrm>
            <a:off x="1423060" y="2752719"/>
            <a:ext cx="1092200" cy="523220"/>
          </a:xfrm>
          <a:prstGeom prst="rect">
            <a:avLst/>
          </a:prstGeom>
          <a:noFill/>
        </p:spPr>
        <p:txBody>
          <a:bodyPr wrap="square">
            <a:spAutoFit/>
          </a:bodyPr>
          <a:lstStyle/>
          <a:p>
            <a:pPr algn="l"/>
            <a:r>
              <a:rPr lang="en-US" sz="1400" b="1" dirty="0">
                <a:solidFill>
                  <a:schemeClr val="bg1"/>
                </a:solidFill>
                <a:latin typeface="Helvetica Neue"/>
                <a:ea typeface="Helvetica Neue"/>
                <a:cs typeface="Helvetica Neue"/>
              </a:rPr>
              <a:t>CACHED/STAGED</a:t>
            </a:r>
          </a:p>
        </p:txBody>
      </p:sp>
      <p:sp>
        <p:nvSpPr>
          <p:cNvPr id="4" name="Slide Number Placeholder 3">
            <a:extLst>
              <a:ext uri="{FF2B5EF4-FFF2-40B4-BE49-F238E27FC236}">
                <a16:creationId xmlns:a16="http://schemas.microsoft.com/office/drawing/2014/main" id="{07E74AD8-B673-E561-D528-2B5B7EBB9C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spTree>
    <p:extLst>
      <p:ext uri="{BB962C8B-B14F-4D97-AF65-F5344CB8AC3E}">
        <p14:creationId xmlns:p14="http://schemas.microsoft.com/office/powerpoint/2010/main" val="2023060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18" name="TCSFooterTag">
            <a:extLst>
              <a:ext uri="{FF2B5EF4-FFF2-40B4-BE49-F238E27FC236}">
                <a16:creationId xmlns:a16="http://schemas.microsoft.com/office/drawing/2014/main" id="{D4ED3660-5E85-D948-9686-A6DA532DD92A}"/>
              </a:ext>
            </a:extLst>
          </p:cNvPr>
          <p:cNvSpPr txBox="1"/>
          <p:nvPr/>
        </p:nvSpPr>
        <p:spPr>
          <a:xfrm>
            <a:off x="419100" y="6616700"/>
            <a:ext cx="3810000" cy="203200"/>
          </a:xfrm>
          <a:prstGeom prst="rect">
            <a:avLst/>
          </a:prstGeom>
          <a:noFill/>
        </p:spPr>
        <p:txBody>
          <a:bodyPr vertOverflow="overflow" vert="horz" wrap="none" rtlCol="0" anchor="t">
            <a:spAutoFit/>
          </a:bodyPr>
          <a:lstStyle/>
          <a:p>
            <a:pPr algn="l"/>
            <a:r>
              <a:rPr lang="en-US" sz="900" i="1">
                <a:solidFill>
                  <a:srgbClr val="9A9A9A"/>
                </a:solidFill>
                <a:latin typeface="Helvetica Neue"/>
                <a:ea typeface="Helvetica Neue"/>
                <a:cs typeface="Helvetica Neue"/>
              </a:rPr>
              <a:t>Translational CS:  need → insight → infrastructure → feedback</a:t>
            </a:r>
          </a:p>
        </p:txBody>
      </p:sp>
      <p:sp>
        <p:nvSpPr>
          <p:cNvPr id="3" name="Can 2">
            <a:extLst>
              <a:ext uri="{FF2B5EF4-FFF2-40B4-BE49-F238E27FC236}">
                <a16:creationId xmlns:a16="http://schemas.microsoft.com/office/drawing/2014/main" id="{58F05E9D-0B78-2E4E-B68B-96171A6E1564}"/>
              </a:ext>
            </a:extLst>
          </p:cNvPr>
          <p:cNvSpPr/>
          <p:nvPr/>
        </p:nvSpPr>
        <p:spPr>
          <a:xfrm>
            <a:off x="2994440" y="1072816"/>
            <a:ext cx="1397000" cy="1016000"/>
          </a:xfrm>
          <a:prstGeom prst="can">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lstStyle/>
          <a:p>
            <a:pPr algn="ctr"/>
            <a:r>
              <a:rPr lang="en-US" dirty="0"/>
              <a:t>AlphaFold3 Databases</a:t>
            </a:r>
          </a:p>
        </p:txBody>
      </p:sp>
      <p:sp>
        <p:nvSpPr>
          <p:cNvPr id="4" name="TextBox 3">
            <a:extLst>
              <a:ext uri="{FF2B5EF4-FFF2-40B4-BE49-F238E27FC236}">
                <a16:creationId xmlns:a16="http://schemas.microsoft.com/office/drawing/2014/main" id="{6F225B35-396C-C041-923C-BB4B246F7A60}"/>
              </a:ext>
            </a:extLst>
          </p:cNvPr>
          <p:cNvSpPr txBox="1"/>
          <p:nvPr/>
        </p:nvSpPr>
        <p:spPr>
          <a:xfrm>
            <a:off x="1968500" y="2187408"/>
            <a:ext cx="3302000" cy="558800"/>
          </a:xfrm>
          <a:prstGeom prst="rect">
            <a:avLst/>
          </a:prstGeom>
          <a:noFill/>
        </p:spPr>
        <p:txBody>
          <a:bodyPr vertOverflow="overflow" vert="horz" wrap="square" rtlCol="0" anchor="t">
            <a:noAutofit/>
          </a:bodyPr>
          <a:lstStyle/>
          <a:p>
            <a:pPr algn="l"/>
            <a:r>
              <a:rPr lang="en-US" sz="1200" dirty="0">
                <a:solidFill>
                  <a:srgbClr val="1A1A1A"/>
                </a:solidFill>
                <a:latin typeface="Helvetica Neue"/>
                <a:ea typeface="Helvetica Neue"/>
                <a:cs typeface="Helvetica Neue"/>
              </a:rPr>
              <a:t>Researcher repo
(UW–Madison)
~750 GB databases</a:t>
            </a:r>
          </a:p>
        </p:txBody>
      </p:sp>
      <p:sp>
        <p:nvSpPr>
          <p:cNvPr id="5" name="Right Arrow 4">
            <a:extLst>
              <a:ext uri="{FF2B5EF4-FFF2-40B4-BE49-F238E27FC236}">
                <a16:creationId xmlns:a16="http://schemas.microsoft.com/office/drawing/2014/main" id="{67DC85C8-506D-1543-BB1F-9B73AA67E2D8}"/>
              </a:ext>
            </a:extLst>
          </p:cNvPr>
          <p:cNvSpPr/>
          <p:nvPr/>
        </p:nvSpPr>
        <p:spPr>
          <a:xfrm rot="5400000">
            <a:off x="3378200" y="2330116"/>
            <a:ext cx="609600" cy="2794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TextBox 5">
            <a:extLst>
              <a:ext uri="{FF2B5EF4-FFF2-40B4-BE49-F238E27FC236}">
                <a16:creationId xmlns:a16="http://schemas.microsoft.com/office/drawing/2014/main" id="{BACA5C68-5C59-BE4C-BE88-0F7F8D7B9C2B}"/>
              </a:ext>
            </a:extLst>
          </p:cNvPr>
          <p:cNvSpPr txBox="1"/>
          <p:nvPr/>
        </p:nvSpPr>
        <p:spPr>
          <a:xfrm>
            <a:off x="3860801" y="2167774"/>
            <a:ext cx="1663700" cy="578434"/>
          </a:xfrm>
          <a:prstGeom prst="rect">
            <a:avLst/>
          </a:prstGeom>
          <a:noFill/>
        </p:spPr>
        <p:txBody>
          <a:bodyPr vertOverflow="overflow" vert="horz" wrap="square" rtlCol="0" anchor="ctr">
            <a:noAutofit/>
          </a:bodyPr>
          <a:lstStyle/>
          <a:p>
            <a:pPr algn="l"/>
            <a:r>
              <a:rPr lang="en-US" sz="1200" b="1" dirty="0">
                <a:solidFill>
                  <a:srgbClr val="B5611F"/>
                </a:solidFill>
                <a:latin typeface="Helvetica Neue"/>
                <a:ea typeface="Helvetica Neue"/>
                <a:cs typeface="Helvetica Neue"/>
              </a:rPr>
              <a:t>databases transfer
with every job</a:t>
            </a:r>
          </a:p>
        </p:txBody>
      </p:sp>
      <p:sp>
        <p:nvSpPr>
          <p:cNvPr id="7" name="Rounded Rectangle 6">
            <a:extLst>
              <a:ext uri="{FF2B5EF4-FFF2-40B4-BE49-F238E27FC236}">
                <a16:creationId xmlns:a16="http://schemas.microsoft.com/office/drawing/2014/main" id="{A7DEC884-A0B8-1A4E-8179-A345ABE7D9C8}"/>
              </a:ext>
            </a:extLst>
          </p:cNvPr>
          <p:cNvSpPr/>
          <p:nvPr/>
        </p:nvSpPr>
        <p:spPr>
          <a:xfrm>
            <a:off x="1841500" y="2844800"/>
            <a:ext cx="3683000" cy="1168400"/>
          </a:xfrm>
          <a:prstGeom prst="roundRect">
            <a:avLst/>
          </a:prstGeom>
          <a:solidFill>
            <a:srgbClr val="F7F8FA"/>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TextBox 7">
            <a:extLst>
              <a:ext uri="{FF2B5EF4-FFF2-40B4-BE49-F238E27FC236}">
                <a16:creationId xmlns:a16="http://schemas.microsoft.com/office/drawing/2014/main" id="{B143CD97-E0DE-9544-83E1-0C9D0CA3C132}"/>
              </a:ext>
            </a:extLst>
          </p:cNvPr>
          <p:cNvSpPr txBox="1"/>
          <p:nvPr/>
        </p:nvSpPr>
        <p:spPr>
          <a:xfrm>
            <a:off x="1841500" y="2921000"/>
            <a:ext cx="3683000" cy="279400"/>
          </a:xfrm>
          <a:prstGeom prst="rect">
            <a:avLst/>
          </a:prstGeom>
          <a:noFill/>
        </p:spPr>
        <p:txBody>
          <a:bodyPr vertOverflow="overflow" vert="horz" wrap="square" rtlCol="0" anchor="t">
            <a:noAutofit/>
          </a:bodyPr>
          <a:lstStyle/>
          <a:p>
            <a:pPr algn="l"/>
            <a:r>
              <a:rPr lang="en-US" sz="1600" b="1">
                <a:solidFill>
                  <a:srgbClr val="1A1A1A"/>
                </a:solidFill>
                <a:latin typeface="Helvetica Neue"/>
                <a:ea typeface="Helvetica Neue"/>
                <a:cs typeface="Helvetica Neue"/>
              </a:rPr>
              <a:t>Batched job</a:t>
            </a:r>
          </a:p>
        </p:txBody>
      </p:sp>
      <p:sp>
        <p:nvSpPr>
          <p:cNvPr id="9" name="TextBox 8">
            <a:extLst>
              <a:ext uri="{FF2B5EF4-FFF2-40B4-BE49-F238E27FC236}">
                <a16:creationId xmlns:a16="http://schemas.microsoft.com/office/drawing/2014/main" id="{A212C6E1-B45B-AC41-8805-F55E38A8B62D}"/>
              </a:ext>
            </a:extLst>
          </p:cNvPr>
          <p:cNvSpPr txBox="1"/>
          <p:nvPr/>
        </p:nvSpPr>
        <p:spPr>
          <a:xfrm>
            <a:off x="1968500" y="3200400"/>
            <a:ext cx="3429000" cy="762000"/>
          </a:xfrm>
          <a:prstGeom prst="rect">
            <a:avLst/>
          </a:prstGeom>
          <a:noFill/>
        </p:spPr>
        <p:txBody>
          <a:bodyPr vertOverflow="overflow" vert="horz" wrap="square" rtlCol="0" anchor="ctr" anchorCtr="0">
            <a:noAutofit/>
          </a:bodyPr>
          <a:lstStyle/>
          <a:p>
            <a:pPr algn="l"/>
            <a:r>
              <a:rPr lang="en-US" sz="1250" dirty="0">
                <a:solidFill>
                  <a:srgbClr val="404040"/>
                </a:solidFill>
                <a:latin typeface="Helvetica Neue"/>
                <a:ea typeface="Helvetica Neue"/>
                <a:cs typeface="Helvetica Neue"/>
              </a:rPr>
              <a:t>many alignments bundled into one job
+ very large per-job disk allocation</a:t>
            </a:r>
          </a:p>
        </p:txBody>
      </p:sp>
      <p:sp>
        <p:nvSpPr>
          <p:cNvPr id="10" name="Rounded Rectangle 9">
            <a:extLst>
              <a:ext uri="{FF2B5EF4-FFF2-40B4-BE49-F238E27FC236}">
                <a16:creationId xmlns:a16="http://schemas.microsoft.com/office/drawing/2014/main" id="{86CD4210-B486-E546-8771-83774F793C5B}"/>
              </a:ext>
            </a:extLst>
          </p:cNvPr>
          <p:cNvSpPr/>
          <p:nvPr/>
        </p:nvSpPr>
        <p:spPr>
          <a:xfrm>
            <a:off x="1841500" y="4684644"/>
            <a:ext cx="3683000" cy="914400"/>
          </a:xfrm>
          <a:prstGeom prst="roundRect">
            <a:avLst/>
          </a:prstGeom>
          <a:solidFill>
            <a:srgbClr val="EEF2FA"/>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TextBox 10">
            <a:extLst>
              <a:ext uri="{FF2B5EF4-FFF2-40B4-BE49-F238E27FC236}">
                <a16:creationId xmlns:a16="http://schemas.microsoft.com/office/drawing/2014/main" id="{A593CCF5-D4EB-0643-B541-63E3C5C11A80}"/>
              </a:ext>
            </a:extLst>
          </p:cNvPr>
          <p:cNvSpPr txBox="1"/>
          <p:nvPr/>
        </p:nvSpPr>
        <p:spPr>
          <a:xfrm>
            <a:off x="1841500" y="4748144"/>
            <a:ext cx="3683000" cy="279400"/>
          </a:xfrm>
          <a:prstGeom prst="rect">
            <a:avLst/>
          </a:prstGeom>
          <a:noFill/>
        </p:spPr>
        <p:txBody>
          <a:bodyPr vertOverflow="overflow" vert="horz" wrap="square" rtlCol="0" anchor="t">
            <a:noAutofit/>
          </a:bodyPr>
          <a:lstStyle/>
          <a:p>
            <a:pPr algn="l"/>
            <a:r>
              <a:rPr lang="en-US" sz="1600" b="1" dirty="0">
                <a:solidFill>
                  <a:srgbClr val="2A4A7F"/>
                </a:solidFill>
                <a:latin typeface="Helvetica Neue"/>
                <a:ea typeface="Helvetica Neue"/>
                <a:cs typeface="Helvetica Neue"/>
              </a:rPr>
              <a:t>Runs on CHTC only</a:t>
            </a:r>
          </a:p>
        </p:txBody>
      </p:sp>
      <p:sp>
        <p:nvSpPr>
          <p:cNvPr id="12" name="TextBox 11">
            <a:extLst>
              <a:ext uri="{FF2B5EF4-FFF2-40B4-BE49-F238E27FC236}">
                <a16:creationId xmlns:a16="http://schemas.microsoft.com/office/drawing/2014/main" id="{CE0DEDC2-C7ED-2D4D-9B6F-74D1BDDDD9F2}"/>
              </a:ext>
            </a:extLst>
          </p:cNvPr>
          <p:cNvSpPr txBox="1"/>
          <p:nvPr/>
        </p:nvSpPr>
        <p:spPr>
          <a:xfrm>
            <a:off x="1968500" y="5027544"/>
            <a:ext cx="3429000" cy="533400"/>
          </a:xfrm>
          <a:prstGeom prst="rect">
            <a:avLst/>
          </a:prstGeom>
          <a:noFill/>
        </p:spPr>
        <p:txBody>
          <a:bodyPr vertOverflow="overflow" vert="horz" wrap="square" rtlCol="0" anchor="t" anchorCtr="0">
            <a:noAutofit/>
          </a:bodyPr>
          <a:lstStyle/>
          <a:p>
            <a:pPr algn="l"/>
            <a:r>
              <a:rPr lang="en-US" sz="1250" dirty="0">
                <a:solidFill>
                  <a:srgbClr val="3A4A66"/>
                </a:solidFill>
                <a:latin typeface="Helvetica Neue"/>
                <a:ea typeface="Helvetica Neue"/>
                <a:cs typeface="Helvetica Neue"/>
              </a:rPr>
              <a:t>needs local disk for 750 GB — not feasible on the </a:t>
            </a:r>
            <a:r>
              <a:rPr lang="en-US" sz="1250" dirty="0" err="1">
                <a:solidFill>
                  <a:srgbClr val="3A4A66"/>
                </a:solidFill>
                <a:latin typeface="Helvetica Neue"/>
                <a:ea typeface="Helvetica Neue"/>
                <a:cs typeface="Helvetica Neue"/>
              </a:rPr>
              <a:t>OSPool</a:t>
            </a:r>
            <a:endParaRPr lang="en-US" sz="1250" dirty="0">
              <a:solidFill>
                <a:srgbClr val="3A4A66"/>
              </a:solidFill>
              <a:latin typeface="Helvetica Neue"/>
              <a:ea typeface="Helvetica Neue"/>
              <a:cs typeface="Helvetica Neue"/>
            </a:endParaRPr>
          </a:p>
        </p:txBody>
      </p:sp>
      <p:sp>
        <p:nvSpPr>
          <p:cNvPr id="13" name="Right Arrow 12">
            <a:extLst>
              <a:ext uri="{FF2B5EF4-FFF2-40B4-BE49-F238E27FC236}">
                <a16:creationId xmlns:a16="http://schemas.microsoft.com/office/drawing/2014/main" id="{F36E67EE-2A74-5A46-B4BF-1BD6638CA08D}"/>
              </a:ext>
            </a:extLst>
          </p:cNvPr>
          <p:cNvSpPr/>
          <p:nvPr/>
        </p:nvSpPr>
        <p:spPr>
          <a:xfrm rot="5400000">
            <a:off x="3403600" y="4221922"/>
            <a:ext cx="558800" cy="2540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Rounded Rectangle 13">
            <a:extLst>
              <a:ext uri="{FF2B5EF4-FFF2-40B4-BE49-F238E27FC236}">
                <a16:creationId xmlns:a16="http://schemas.microsoft.com/office/drawing/2014/main" id="{82681A34-E73B-EC44-ACC3-966D0BA93C39}"/>
              </a:ext>
            </a:extLst>
          </p:cNvPr>
          <p:cNvSpPr/>
          <p:nvPr/>
        </p:nvSpPr>
        <p:spPr>
          <a:xfrm>
            <a:off x="7048500" y="2667000"/>
            <a:ext cx="3683000" cy="863600"/>
          </a:xfrm>
          <a:prstGeom prst="roundRect">
            <a:avLst/>
          </a:prstGeom>
          <a:solidFill>
            <a:srgbClr val="FBEAE5"/>
          </a:solidFill>
          <a:ln w="12700"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dirty="0">
                <a:solidFill>
                  <a:srgbClr val="7A3530"/>
                </a:solidFill>
                <a:latin typeface="Helvetica Neue"/>
                <a:ea typeface="Helvetica Neue"/>
                <a:cs typeface="Helvetica Neue"/>
              </a:rPr>
              <a:t>Limited to CHTC — not </a:t>
            </a:r>
            <a:r>
              <a:rPr lang="en-US" b="1" dirty="0" err="1">
                <a:solidFill>
                  <a:srgbClr val="7A3530"/>
                </a:solidFill>
                <a:latin typeface="Helvetica Neue"/>
                <a:ea typeface="Helvetica Neue"/>
                <a:cs typeface="Helvetica Neue"/>
              </a:rPr>
              <a:t>OSPool</a:t>
            </a:r>
            <a:r>
              <a:rPr lang="en-US" b="1" dirty="0">
                <a:solidFill>
                  <a:srgbClr val="7A3530"/>
                </a:solidFill>
                <a:latin typeface="Helvetica Neue"/>
                <a:ea typeface="Helvetica Neue"/>
                <a:cs typeface="Helvetica Neue"/>
              </a:rPr>
              <a:t> Friendly </a:t>
            </a:r>
          </a:p>
        </p:txBody>
      </p:sp>
      <p:sp>
        <p:nvSpPr>
          <p:cNvPr id="15" name="Rectangle 14">
            <a:extLst>
              <a:ext uri="{FF2B5EF4-FFF2-40B4-BE49-F238E27FC236}">
                <a16:creationId xmlns:a16="http://schemas.microsoft.com/office/drawing/2014/main" id="{0A30AF1A-FBCF-8741-93D6-8B1BBF59C733}"/>
              </a:ext>
            </a:extLst>
          </p:cNvPr>
          <p:cNvSpPr/>
          <p:nvPr/>
        </p:nvSpPr>
        <p:spPr>
          <a:xfrm>
            <a:off x="7048500" y="2667000"/>
            <a:ext cx="76200" cy="863600"/>
          </a:xfrm>
          <a:prstGeom prst="rect">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Rounded Rectangle 15">
            <a:extLst>
              <a:ext uri="{FF2B5EF4-FFF2-40B4-BE49-F238E27FC236}">
                <a16:creationId xmlns:a16="http://schemas.microsoft.com/office/drawing/2014/main" id="{0CC5AD96-7471-6449-B7D9-7BF2C60BC107}"/>
              </a:ext>
            </a:extLst>
          </p:cNvPr>
          <p:cNvSpPr/>
          <p:nvPr/>
        </p:nvSpPr>
        <p:spPr>
          <a:xfrm>
            <a:off x="7048500" y="3784600"/>
            <a:ext cx="3683000" cy="863600"/>
          </a:xfrm>
          <a:prstGeom prst="roundRect">
            <a:avLst/>
          </a:prstGeom>
          <a:solidFill>
            <a:srgbClr val="FBEAE5"/>
          </a:solidFill>
          <a:ln w="12700"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dirty="0">
                <a:solidFill>
                  <a:srgbClr val="7A3530"/>
                </a:solidFill>
                <a:latin typeface="Helvetica Neue"/>
                <a:ea typeface="Helvetica Neue"/>
                <a:cs typeface="Helvetica Neue"/>
              </a:rPr>
              <a:t>Large per-job disk allocations</a:t>
            </a:r>
          </a:p>
        </p:txBody>
      </p:sp>
      <p:sp>
        <p:nvSpPr>
          <p:cNvPr id="17" name="Rectangle 16">
            <a:extLst>
              <a:ext uri="{FF2B5EF4-FFF2-40B4-BE49-F238E27FC236}">
                <a16:creationId xmlns:a16="http://schemas.microsoft.com/office/drawing/2014/main" id="{07306FB1-3DFA-3F42-9D92-0574C13132B0}"/>
              </a:ext>
            </a:extLst>
          </p:cNvPr>
          <p:cNvSpPr/>
          <p:nvPr/>
        </p:nvSpPr>
        <p:spPr>
          <a:xfrm>
            <a:off x="7048500" y="3784600"/>
            <a:ext cx="76200" cy="863600"/>
          </a:xfrm>
          <a:prstGeom prst="rect">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9" name="Rounded Rectangle 18">
            <a:extLst>
              <a:ext uri="{FF2B5EF4-FFF2-40B4-BE49-F238E27FC236}">
                <a16:creationId xmlns:a16="http://schemas.microsoft.com/office/drawing/2014/main" id="{DB0272A3-7086-5345-B5DA-7870C4DD588A}"/>
              </a:ext>
            </a:extLst>
          </p:cNvPr>
          <p:cNvSpPr/>
          <p:nvPr/>
        </p:nvSpPr>
        <p:spPr>
          <a:xfrm>
            <a:off x="7048500" y="4902200"/>
            <a:ext cx="3683000" cy="863600"/>
          </a:xfrm>
          <a:prstGeom prst="roundRect">
            <a:avLst/>
          </a:prstGeom>
          <a:solidFill>
            <a:srgbClr val="FBEAE5"/>
          </a:solidFill>
          <a:ln w="12700"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dirty="0">
                <a:solidFill>
                  <a:srgbClr val="7A3530"/>
                </a:solidFill>
                <a:latin typeface="Helvetica Neue"/>
                <a:ea typeface="Helvetica Neue"/>
                <a:cs typeface="Helvetica Neue"/>
              </a:rPr>
              <a:t>Transfers cumbersome &amp; failure-prone</a:t>
            </a:r>
          </a:p>
        </p:txBody>
      </p:sp>
      <p:sp>
        <p:nvSpPr>
          <p:cNvPr id="20" name="Rectangle 19">
            <a:extLst>
              <a:ext uri="{FF2B5EF4-FFF2-40B4-BE49-F238E27FC236}">
                <a16:creationId xmlns:a16="http://schemas.microsoft.com/office/drawing/2014/main" id="{FA57033B-B604-2B48-A7D8-30818069F193}"/>
              </a:ext>
            </a:extLst>
          </p:cNvPr>
          <p:cNvSpPr/>
          <p:nvPr/>
        </p:nvSpPr>
        <p:spPr>
          <a:xfrm>
            <a:off x="7048500" y="4902200"/>
            <a:ext cx="76200" cy="863600"/>
          </a:xfrm>
          <a:prstGeom prst="rect">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Slide Number Placeholder 1">
            <a:extLst>
              <a:ext uri="{FF2B5EF4-FFF2-40B4-BE49-F238E27FC236}">
                <a16:creationId xmlns:a16="http://schemas.microsoft.com/office/drawing/2014/main" id="{84FF1858-7591-EBFE-6853-55E1792A0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spTree>
    <p:extLst>
      <p:ext uri="{BB962C8B-B14F-4D97-AF65-F5344CB8AC3E}">
        <p14:creationId xmlns:p14="http://schemas.microsoft.com/office/powerpoint/2010/main" val="3813346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201">
          <a:extLst>
            <a:ext uri="{FF2B5EF4-FFF2-40B4-BE49-F238E27FC236}">
              <a16:creationId xmlns:a16="http://schemas.microsoft.com/office/drawing/2014/main" id="{C051E81E-EA34-3674-4AC5-E63BCBCB794A}"/>
            </a:ext>
          </a:extLst>
        </p:cNvPr>
        <p:cNvGrpSpPr/>
        <p:nvPr/>
      </p:nvGrpSpPr>
      <p:grpSpPr>
        <a:xfrm>
          <a:off x="0" y="0"/>
          <a:ext cx="0" cy="0"/>
          <a:chOff x="0" y="0"/>
          <a:chExt cx="0" cy="0"/>
        </a:xfrm>
      </p:grpSpPr>
      <p:sp>
        <p:nvSpPr>
          <p:cNvPr id="202" name="Google Shape;202;p29">
            <a:extLst>
              <a:ext uri="{FF2B5EF4-FFF2-40B4-BE49-F238E27FC236}">
                <a16:creationId xmlns:a16="http://schemas.microsoft.com/office/drawing/2014/main" id="{6A13E032-BB25-E9A5-97A4-6505CCA5DDD2}"/>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Site-level data caching</a:t>
            </a:r>
          </a:p>
        </p:txBody>
      </p:sp>
      <p:sp>
        <p:nvSpPr>
          <p:cNvPr id="203" name="Google Shape;203;p29">
            <a:extLst>
              <a:ext uri="{FF2B5EF4-FFF2-40B4-BE49-F238E27FC236}">
                <a16:creationId xmlns:a16="http://schemas.microsoft.com/office/drawing/2014/main" id="{021C427A-0781-C956-8731-DE6CDE8770A4}"/>
              </a:ext>
            </a:extLst>
          </p:cNvPr>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Stage the database once per site — every local job reuses it.</a:t>
            </a:r>
          </a:p>
        </p:txBody>
      </p:sp>
      <p:sp>
        <p:nvSpPr>
          <p:cNvPr id="2" name="Can 1">
            <a:extLst>
              <a:ext uri="{FF2B5EF4-FFF2-40B4-BE49-F238E27FC236}">
                <a16:creationId xmlns:a16="http://schemas.microsoft.com/office/drawing/2014/main" id="{B06B650F-EE61-AE58-5A3A-C29B8F83D267}"/>
              </a:ext>
            </a:extLst>
          </p:cNvPr>
          <p:cNvSpPr/>
          <p:nvPr/>
        </p:nvSpPr>
        <p:spPr>
          <a:xfrm>
            <a:off x="1016000" y="2730500"/>
            <a:ext cx="1778000" cy="1905000"/>
          </a:xfrm>
          <a:prstGeom prst="can">
            <a:avLst/>
          </a:prstGeom>
          <a:solidFill>
            <a:srgbClr val="F7F8FA"/>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a:solidFill>
                  <a:srgbClr val="1A1A1A"/>
                </a:solidFill>
                <a:latin typeface="Helvetica Neue"/>
                <a:ea typeface="Helvetica Neue"/>
                <a:cs typeface="Helvetica Neue"/>
              </a:rPr>
              <a:t>AF3 reference
database (origin)</a:t>
            </a:r>
          </a:p>
        </p:txBody>
      </p:sp>
      <p:sp>
        <p:nvSpPr>
          <p:cNvPr id="3" name="Right Arrow 2">
            <a:extLst>
              <a:ext uri="{FF2B5EF4-FFF2-40B4-BE49-F238E27FC236}">
                <a16:creationId xmlns:a16="http://schemas.microsoft.com/office/drawing/2014/main" id="{3065D3EA-CD76-078F-8946-073B92CDF26C}"/>
              </a:ext>
            </a:extLst>
          </p:cNvPr>
          <p:cNvSpPr/>
          <p:nvPr/>
        </p:nvSpPr>
        <p:spPr>
          <a:xfrm>
            <a:off x="2895600" y="3403600"/>
            <a:ext cx="914400" cy="5080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TextBox 3">
            <a:extLst>
              <a:ext uri="{FF2B5EF4-FFF2-40B4-BE49-F238E27FC236}">
                <a16:creationId xmlns:a16="http://schemas.microsoft.com/office/drawing/2014/main" id="{CB8B28AC-5487-4E52-F2DA-969102DE6FD3}"/>
              </a:ext>
            </a:extLst>
          </p:cNvPr>
          <p:cNvSpPr txBox="1"/>
          <p:nvPr/>
        </p:nvSpPr>
        <p:spPr>
          <a:xfrm>
            <a:off x="2844800" y="3073400"/>
            <a:ext cx="1041400" cy="228600"/>
          </a:xfrm>
          <a:prstGeom prst="rect">
            <a:avLst/>
          </a:prstGeom>
          <a:noFill/>
        </p:spPr>
        <p:txBody>
          <a:bodyPr vertOverflow="overflow" vert="horz" wrap="square" rtlCol="0" anchor="t">
            <a:spAutoFit/>
          </a:bodyPr>
          <a:lstStyle/>
          <a:p>
            <a:pPr algn="l"/>
            <a:r>
              <a:rPr lang="en-US" sz="1100" i="1">
                <a:solidFill>
                  <a:srgbClr val="7A8290"/>
                </a:solidFill>
                <a:latin typeface="Helvetica Neue"/>
                <a:ea typeface="Helvetica Neue"/>
                <a:cs typeface="Helvetica Neue"/>
              </a:rPr>
              <a:t>staged once</a:t>
            </a:r>
          </a:p>
        </p:txBody>
      </p:sp>
      <p:sp>
        <p:nvSpPr>
          <p:cNvPr id="5" name="Rounded Rectangle 4">
            <a:extLst>
              <a:ext uri="{FF2B5EF4-FFF2-40B4-BE49-F238E27FC236}">
                <a16:creationId xmlns:a16="http://schemas.microsoft.com/office/drawing/2014/main" id="{BB7E513F-8B12-38EF-BEB9-0E26F9A51EDF}"/>
              </a:ext>
            </a:extLst>
          </p:cNvPr>
          <p:cNvSpPr/>
          <p:nvPr/>
        </p:nvSpPr>
        <p:spPr>
          <a:xfrm>
            <a:off x="3962400" y="2603500"/>
            <a:ext cx="2540000" cy="2159000"/>
          </a:xfrm>
          <a:prstGeom prst="roundRect">
            <a:avLst/>
          </a:prstGeom>
          <a:solidFill>
            <a:srgbClr val="4472C4"/>
          </a:solidFill>
          <a:ln w="15875" cap="flat" cmpd="sng" algn="ctr">
            <a:solidFill>
              <a:srgbClr val="2F549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800" b="1">
                <a:solidFill>
                  <a:srgbClr val="FFFFFF"/>
                </a:solidFill>
                <a:latin typeface="Helvetica Neue"/>
                <a:ea typeface="Helvetica Neue"/>
                <a:cs typeface="Helvetica Neue"/>
              </a:rPr>
              <a:t>Site cache
resident dataset</a:t>
            </a:r>
          </a:p>
        </p:txBody>
      </p:sp>
      <p:sp>
        <p:nvSpPr>
          <p:cNvPr id="6" name="Right Arrow 5">
            <a:extLst>
              <a:ext uri="{FF2B5EF4-FFF2-40B4-BE49-F238E27FC236}">
                <a16:creationId xmlns:a16="http://schemas.microsoft.com/office/drawing/2014/main" id="{30413378-A9AD-BCC9-8A99-7E8A8D12EF06}"/>
              </a:ext>
            </a:extLst>
          </p:cNvPr>
          <p:cNvSpPr/>
          <p:nvPr/>
        </p:nvSpPr>
        <p:spPr>
          <a:xfrm>
            <a:off x="6604000" y="2311400"/>
            <a:ext cx="584200" cy="330200"/>
          </a:xfrm>
          <a:prstGeom prst="right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ounded Rectangle 6">
            <a:extLst>
              <a:ext uri="{FF2B5EF4-FFF2-40B4-BE49-F238E27FC236}">
                <a16:creationId xmlns:a16="http://schemas.microsoft.com/office/drawing/2014/main" id="{579F110E-7C24-7C94-0A89-E53B9362DD31}"/>
              </a:ext>
            </a:extLst>
          </p:cNvPr>
          <p:cNvSpPr/>
          <p:nvPr/>
        </p:nvSpPr>
        <p:spPr>
          <a:xfrm>
            <a:off x="7315200" y="2159000"/>
            <a:ext cx="1905000" cy="660400"/>
          </a:xfrm>
          <a:prstGeom prst="roundRect">
            <a:avLst/>
          </a:prstGeom>
          <a:solidFill>
            <a:srgbClr val="F7F8FA"/>
          </a:solidFill>
          <a:ln w="15875"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a:solidFill>
                  <a:srgbClr val="1A1A1A"/>
                </a:solidFill>
                <a:latin typeface="Helvetica Neue"/>
                <a:ea typeface="Helvetica Neue"/>
                <a:cs typeface="Helvetica Neue"/>
              </a:rPr>
              <a:t>Local job 1</a:t>
            </a:r>
          </a:p>
        </p:txBody>
      </p:sp>
      <p:sp>
        <p:nvSpPr>
          <p:cNvPr id="8" name="Right Arrow 7">
            <a:extLst>
              <a:ext uri="{FF2B5EF4-FFF2-40B4-BE49-F238E27FC236}">
                <a16:creationId xmlns:a16="http://schemas.microsoft.com/office/drawing/2014/main" id="{97E334D5-A246-D8C0-4AE4-525B4897BA4F}"/>
              </a:ext>
            </a:extLst>
          </p:cNvPr>
          <p:cNvSpPr/>
          <p:nvPr/>
        </p:nvSpPr>
        <p:spPr>
          <a:xfrm>
            <a:off x="6604000" y="3581400"/>
            <a:ext cx="584200" cy="330200"/>
          </a:xfrm>
          <a:prstGeom prst="right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Rounded Rectangle 8">
            <a:extLst>
              <a:ext uri="{FF2B5EF4-FFF2-40B4-BE49-F238E27FC236}">
                <a16:creationId xmlns:a16="http://schemas.microsoft.com/office/drawing/2014/main" id="{36254E27-7FC2-E432-4724-B4D84DBDDBE9}"/>
              </a:ext>
            </a:extLst>
          </p:cNvPr>
          <p:cNvSpPr/>
          <p:nvPr/>
        </p:nvSpPr>
        <p:spPr>
          <a:xfrm>
            <a:off x="7315200" y="3429000"/>
            <a:ext cx="1905000" cy="660400"/>
          </a:xfrm>
          <a:prstGeom prst="roundRect">
            <a:avLst/>
          </a:prstGeom>
          <a:solidFill>
            <a:srgbClr val="F7F8FA"/>
          </a:solidFill>
          <a:ln w="15875"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a:solidFill>
                  <a:srgbClr val="1A1A1A"/>
                </a:solidFill>
                <a:latin typeface="Helvetica Neue"/>
                <a:ea typeface="Helvetica Neue"/>
                <a:cs typeface="Helvetica Neue"/>
              </a:rPr>
              <a:t>Local job 2</a:t>
            </a:r>
          </a:p>
        </p:txBody>
      </p:sp>
      <p:sp>
        <p:nvSpPr>
          <p:cNvPr id="10" name="Right Arrow 9">
            <a:extLst>
              <a:ext uri="{FF2B5EF4-FFF2-40B4-BE49-F238E27FC236}">
                <a16:creationId xmlns:a16="http://schemas.microsoft.com/office/drawing/2014/main" id="{7035C13D-F518-B8E6-1307-055BB6F65C65}"/>
              </a:ext>
            </a:extLst>
          </p:cNvPr>
          <p:cNvSpPr/>
          <p:nvPr/>
        </p:nvSpPr>
        <p:spPr>
          <a:xfrm>
            <a:off x="6604000" y="4851400"/>
            <a:ext cx="584200" cy="330200"/>
          </a:xfrm>
          <a:prstGeom prst="right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Rounded Rectangle 10">
            <a:extLst>
              <a:ext uri="{FF2B5EF4-FFF2-40B4-BE49-F238E27FC236}">
                <a16:creationId xmlns:a16="http://schemas.microsoft.com/office/drawing/2014/main" id="{AC042C97-733A-976A-8DE7-125335E51BEE}"/>
              </a:ext>
            </a:extLst>
          </p:cNvPr>
          <p:cNvSpPr/>
          <p:nvPr/>
        </p:nvSpPr>
        <p:spPr>
          <a:xfrm>
            <a:off x="7315200" y="4699000"/>
            <a:ext cx="1905000" cy="660400"/>
          </a:xfrm>
          <a:prstGeom prst="roundRect">
            <a:avLst/>
          </a:prstGeom>
          <a:solidFill>
            <a:srgbClr val="F7F8FA"/>
          </a:solidFill>
          <a:ln w="15875"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a:solidFill>
                  <a:srgbClr val="1A1A1A"/>
                </a:solidFill>
                <a:latin typeface="Helvetica Neue"/>
                <a:ea typeface="Helvetica Neue"/>
                <a:cs typeface="Helvetica Neue"/>
              </a:rPr>
              <a:t>Local job 3</a:t>
            </a:r>
          </a:p>
        </p:txBody>
      </p:sp>
      <p:sp>
        <p:nvSpPr>
          <p:cNvPr id="12" name="TextBox 11">
            <a:extLst>
              <a:ext uri="{FF2B5EF4-FFF2-40B4-BE49-F238E27FC236}">
                <a16:creationId xmlns:a16="http://schemas.microsoft.com/office/drawing/2014/main" id="{B256C2B3-BC1A-9DE0-8CBF-B4156168D6C2}"/>
              </a:ext>
            </a:extLst>
          </p:cNvPr>
          <p:cNvSpPr txBox="1"/>
          <p:nvPr/>
        </p:nvSpPr>
        <p:spPr>
          <a:xfrm>
            <a:off x="6604000" y="1905000"/>
            <a:ext cx="3175000" cy="203200"/>
          </a:xfrm>
          <a:prstGeom prst="rect">
            <a:avLst/>
          </a:prstGeom>
          <a:noFill/>
        </p:spPr>
        <p:txBody>
          <a:bodyPr vertOverflow="overflow" vert="horz" wrap="square" rtlCol="0" anchor="t">
            <a:spAutoFit/>
          </a:bodyPr>
          <a:lstStyle/>
          <a:p>
            <a:pPr algn="l"/>
            <a:r>
              <a:rPr lang="en-US" sz="1100" i="1">
                <a:solidFill>
                  <a:srgbClr val="7A8290"/>
                </a:solidFill>
                <a:latin typeface="Helvetica Neue"/>
                <a:ea typeface="Helvetica Neue"/>
                <a:cs typeface="Helvetica Neue"/>
              </a:rPr>
              <a:t>reused locally — no re-download</a:t>
            </a:r>
          </a:p>
        </p:txBody>
      </p:sp>
      <p:sp>
        <p:nvSpPr>
          <p:cNvPr id="13" name="TextBox 12">
            <a:extLst>
              <a:ext uri="{FF2B5EF4-FFF2-40B4-BE49-F238E27FC236}">
                <a16:creationId xmlns:a16="http://schemas.microsoft.com/office/drawing/2014/main" id="{1C7DA6F9-F809-512E-45BA-86A6A1F5A126}"/>
              </a:ext>
            </a:extLst>
          </p:cNvPr>
          <p:cNvSpPr txBox="1"/>
          <p:nvPr/>
        </p:nvSpPr>
        <p:spPr>
          <a:xfrm>
            <a:off x="419100" y="5486400"/>
            <a:ext cx="10922000" cy="381000"/>
          </a:xfrm>
          <a:prstGeom prst="rect">
            <a:avLst/>
          </a:prstGeom>
          <a:noFill/>
        </p:spPr>
        <p:txBody>
          <a:bodyPr vertOverflow="overflow" vert="horz" wrap="square" rtlCol="0" anchor="t">
            <a:spAutoFit/>
          </a:bodyPr>
          <a:lstStyle/>
          <a:p>
            <a:pPr algn="l"/>
            <a:r>
              <a:rPr lang="en-US" sz="1600" i="1" dirty="0">
                <a:solidFill>
                  <a:srgbClr val="5A6472"/>
                </a:solidFill>
                <a:latin typeface="Helvetica Neue"/>
                <a:ea typeface="Helvetica Neue"/>
                <a:cs typeface="Helvetica Neue"/>
              </a:rPr>
              <a:t>Each site pays the data cost once; every job after that is fast and cheap.</a:t>
            </a:r>
          </a:p>
        </p:txBody>
      </p:sp>
      <p:sp>
        <p:nvSpPr>
          <p:cNvPr id="14" name="TCSFooterTag">
            <a:extLst>
              <a:ext uri="{FF2B5EF4-FFF2-40B4-BE49-F238E27FC236}">
                <a16:creationId xmlns:a16="http://schemas.microsoft.com/office/drawing/2014/main" id="{13E08C40-4958-F4C3-E222-46779F9FE0A9}"/>
              </a:ext>
            </a:extLst>
          </p:cNvPr>
          <p:cNvSpPr txBox="1"/>
          <p:nvPr/>
        </p:nvSpPr>
        <p:spPr>
          <a:xfrm>
            <a:off x="419100" y="6616700"/>
            <a:ext cx="3810000" cy="203200"/>
          </a:xfrm>
          <a:prstGeom prst="rect">
            <a:avLst/>
          </a:prstGeom>
          <a:noFill/>
        </p:spPr>
        <p:txBody>
          <a:bodyPr vertOverflow="overflow" vert="horz" wrap="none" rtlCol="0" anchor="t">
            <a:spAutoFit/>
          </a:bodyPr>
          <a:lstStyle/>
          <a:p>
            <a:pPr algn="l"/>
            <a:r>
              <a:rPr lang="en-US" sz="900" i="1">
                <a:solidFill>
                  <a:srgbClr val="9A9A9A"/>
                </a:solidFill>
                <a:latin typeface="Helvetica Neue"/>
                <a:ea typeface="Helvetica Neue"/>
                <a:cs typeface="Helvetica Neue"/>
              </a:rPr>
              <a:t>Translational CS:  need → insight → infrastructure → feedback</a:t>
            </a:r>
          </a:p>
        </p:txBody>
      </p:sp>
      <p:sp>
        <p:nvSpPr>
          <p:cNvPr id="15" name="Slide Number Placeholder 14">
            <a:extLst>
              <a:ext uri="{FF2B5EF4-FFF2-40B4-BE49-F238E27FC236}">
                <a16:creationId xmlns:a16="http://schemas.microsoft.com/office/drawing/2014/main" id="{216552FB-3474-0225-7483-4756DF9A33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spTree>
    <p:extLst>
      <p:ext uri="{BB962C8B-B14F-4D97-AF65-F5344CB8AC3E}">
        <p14:creationId xmlns:p14="http://schemas.microsoft.com/office/powerpoint/2010/main" val="3747532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How AlphaFold3 works</a:t>
            </a:r>
          </a:p>
        </p:txBody>
      </p:sp>
      <p:pic>
        <p:nvPicPr>
          <p:cNvPr id="119" name="Google Shape;119;p17" title="af3_overview.png"/>
          <p:cNvPicPr preferRelativeResize="0"/>
          <p:nvPr/>
        </p:nvPicPr>
        <p:blipFill>
          <a:blip r:embed="rId3">
            <a:alphaModFix/>
          </a:blip>
          <a:stretch>
            <a:fillRect/>
          </a:stretch>
        </p:blipFill>
        <p:spPr>
          <a:xfrm>
            <a:off x="425138" y="2435288"/>
            <a:ext cx="11341624" cy="2757875"/>
          </a:xfrm>
          <a:prstGeom prst="rect">
            <a:avLst/>
          </a:prstGeom>
          <a:noFill/>
          <a:ln>
            <a:noFill/>
          </a:ln>
        </p:spPr>
      </p:pic>
      <p:sp>
        <p:nvSpPr>
          <p:cNvPr id="3" name="Slide Number Placeholder 2">
            <a:extLst>
              <a:ext uri="{FF2B5EF4-FFF2-40B4-BE49-F238E27FC236}">
                <a16:creationId xmlns:a16="http://schemas.microsoft.com/office/drawing/2014/main" id="{C41D586E-911B-0597-DBD2-C21B8DFB4F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6" name="Google Shape;118;p17">
            <a:extLst>
              <a:ext uri="{FF2B5EF4-FFF2-40B4-BE49-F238E27FC236}">
                <a16:creationId xmlns:a16="http://schemas.microsoft.com/office/drawing/2014/main" id="{B8B0BD5C-7868-F17A-34AE-D9EA26E9BC7A}"/>
              </a:ext>
            </a:extLst>
          </p:cNvPr>
          <p:cNvSpPr txBox="1">
            <a:spLocks noGrp="1"/>
          </p:cNvSpPr>
          <p:nvPr>
            <p:ph type="body" idx="1"/>
          </p:nvPr>
        </p:nvSpPr>
        <p:spPr>
          <a:xfrm>
            <a:off x="415600" y="1409700"/>
            <a:ext cx="11360700" cy="4682133"/>
          </a:xfrm>
          <a:prstGeom prst="rect">
            <a:avLst/>
          </a:prstGeom>
        </p:spPr>
        <p:txBody>
          <a:bodyPr spcFirstLastPara="1" wrap="square" lIns="91425" tIns="45700" rIns="91425" bIns="45700" anchor="t" anchorCtr="0">
            <a:normAutofit/>
          </a:bodyPr>
          <a:lstStyle/>
          <a:p>
            <a:pPr marL="0" lvl="0" indent="0" algn="l" rtl="0">
              <a:buNone/>
            </a:pPr>
            <a:r>
              <a:rPr lang="en-US" sz="1800" dirty="0">
                <a:solidFill>
                  <a:schemeClr val="dk1"/>
                </a:solidFill>
                <a:latin typeface="Helvetica Neue"/>
              </a:rPr>
              <a:t>Sequence and database search → alignment generation → templates → GPU inference.</a:t>
            </a:r>
          </a:p>
        </p:txBody>
      </p:sp>
    </p:spTree>
    <p:extLst>
      <p:ext uri="{BB962C8B-B14F-4D97-AF65-F5344CB8AC3E}">
        <p14:creationId xmlns:p14="http://schemas.microsoft.com/office/powerpoint/2010/main" val="399104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213"/>
        <p:cNvGrpSpPr/>
        <p:nvPr/>
      </p:nvGrpSpPr>
      <p:grpSpPr>
        <a:xfrm>
          <a:off x="0" y="0"/>
          <a:ext cx="0" cy="0"/>
          <a:chOff x="0" y="0"/>
          <a:chExt cx="0" cy="0"/>
        </a:xfrm>
      </p:grpSpPr>
      <p:sp>
        <p:nvSpPr>
          <p:cNvPr id="18" name="TCSFooterTag">
            <a:extLst>
              <a:ext uri="{FF2B5EF4-FFF2-40B4-BE49-F238E27FC236}">
                <a16:creationId xmlns:a16="http://schemas.microsoft.com/office/drawing/2014/main" id="{EE003CDA-ED38-B34E-9A6D-478BC571693D}"/>
              </a:ext>
            </a:extLst>
          </p:cNvPr>
          <p:cNvSpPr txBox="1"/>
          <p:nvPr/>
        </p:nvSpPr>
        <p:spPr>
          <a:xfrm>
            <a:off x="419100" y="6616700"/>
            <a:ext cx="4064000" cy="203200"/>
          </a:xfrm>
          <a:prstGeom prst="rect">
            <a:avLst/>
          </a:prstGeom>
          <a:noFill/>
        </p:spPr>
        <p:txBody>
          <a:bodyPr vertOverflow="overflow" vert="horz" wrap="none" rtlCol="0" anchor="t">
            <a:spAutoFit/>
          </a:bodyPr>
          <a:lstStyle/>
          <a:p>
            <a:pPr algn="l"/>
            <a:r>
              <a:rPr lang="en-US" sz="900" i="1">
                <a:solidFill>
                  <a:srgbClr val="9A9A9A"/>
                </a:solidFill>
                <a:latin typeface="Helvetica Neue"/>
                <a:ea typeface="Helvetica Neue"/>
                <a:cs typeface="Helvetica Neue"/>
              </a:rPr>
              <a:t>Translational CS:  need → insight → infrastructure → feedback</a:t>
            </a:r>
          </a:p>
        </p:txBody>
      </p:sp>
      <p:sp>
        <p:nvSpPr>
          <p:cNvPr id="2" name="TitleBar">
            <a:extLst>
              <a:ext uri="{FF2B5EF4-FFF2-40B4-BE49-F238E27FC236}">
                <a16:creationId xmlns:a16="http://schemas.microsoft.com/office/drawing/2014/main" id="{CFE2BF50-5F60-314B-B29C-BC51D4BD3916}"/>
              </a:ext>
            </a:extLst>
          </p:cNvPr>
          <p:cNvSpPr/>
          <p:nvPr/>
        </p:nvSpPr>
        <p:spPr>
          <a:xfrm>
            <a:off x="0" y="0"/>
            <a:ext cx="12192000" cy="533400"/>
          </a:xfrm>
          <a:prstGeom prst="rect">
            <a:avLst/>
          </a:prstGeom>
          <a:solidFill>
            <a:srgbClr val="1F335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l"/>
            <a:r>
              <a:rPr lang="en-US" sz="1900" b="1" dirty="0">
                <a:solidFill>
                  <a:srgbClr val="FFFFFF"/>
                </a:solidFill>
                <a:latin typeface="Arial"/>
                <a:cs typeface="Arial"/>
              </a:rPr>
              <a:t>AlphaFold3 MSA Cache Library — Read &amp; Write-Back Flows</a:t>
            </a:r>
          </a:p>
        </p:txBody>
      </p:sp>
      <p:sp>
        <p:nvSpPr>
          <p:cNvPr id="3" name="JobBox">
            <a:extLst>
              <a:ext uri="{FF2B5EF4-FFF2-40B4-BE49-F238E27FC236}">
                <a16:creationId xmlns:a16="http://schemas.microsoft.com/office/drawing/2014/main" id="{3CDC0391-DFA8-8448-84AF-E695356CECE3}"/>
              </a:ext>
            </a:extLst>
          </p:cNvPr>
          <p:cNvSpPr/>
          <p:nvPr/>
        </p:nvSpPr>
        <p:spPr>
          <a:xfrm>
            <a:off x="431800" y="812800"/>
            <a:ext cx="3810000" cy="2692400"/>
          </a:xfrm>
          <a:prstGeom prst="roundRect">
            <a:avLst/>
          </a:prstGeom>
          <a:solidFill>
            <a:srgbClr val="F4F6FA"/>
          </a:solidFill>
          <a:ln w="2222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TextBox 3">
            <a:extLst>
              <a:ext uri="{FF2B5EF4-FFF2-40B4-BE49-F238E27FC236}">
                <a16:creationId xmlns:a16="http://schemas.microsoft.com/office/drawing/2014/main" id="{ADA93AE0-39AB-674A-815F-7AEB097CC611}"/>
              </a:ext>
            </a:extLst>
          </p:cNvPr>
          <p:cNvSpPr txBox="1"/>
          <p:nvPr/>
        </p:nvSpPr>
        <p:spPr>
          <a:xfrm>
            <a:off x="584200" y="889000"/>
            <a:ext cx="3556000" cy="279400"/>
          </a:xfrm>
          <a:prstGeom prst="rect">
            <a:avLst/>
          </a:prstGeom>
          <a:noFill/>
        </p:spPr>
        <p:txBody>
          <a:bodyPr vertOverflow="overflow" vert="horz" wrap="none" rtlCol="0" anchor="t">
            <a:noAutofit/>
          </a:bodyPr>
          <a:lstStyle/>
          <a:p>
            <a:pPr algn="l"/>
            <a:r>
              <a:rPr lang="en-US" b="1">
                <a:solidFill>
                  <a:srgbClr val="1F3354"/>
                </a:solidFill>
              </a:rPr>
              <a:t>AF3 Job  ·  CHTC execute node</a:t>
            </a:r>
          </a:p>
        </p:txBody>
      </p:sp>
      <p:sp>
        <p:nvSpPr>
          <p:cNvPr id="5" name="Rectangle 4">
            <a:extLst>
              <a:ext uri="{FF2B5EF4-FFF2-40B4-BE49-F238E27FC236}">
                <a16:creationId xmlns:a16="http://schemas.microsoft.com/office/drawing/2014/main" id="{B7F64080-2EC9-A04F-AEFD-A5C6BC76D4E0}"/>
              </a:ext>
            </a:extLst>
          </p:cNvPr>
          <p:cNvSpPr/>
          <p:nvPr/>
        </p:nvSpPr>
        <p:spPr>
          <a:xfrm>
            <a:off x="609600" y="1244600"/>
            <a:ext cx="3454400" cy="304800"/>
          </a:xfrm>
          <a:prstGeom prst="rect">
            <a:avLst/>
          </a:prstGeom>
          <a:solidFill>
            <a:srgbClr val="E7ECF6"/>
          </a:solidFill>
          <a:ln w="9525" cap="flat" cmpd="sng" algn="ctr">
            <a:solidFill>
              <a:srgbClr val="D4DB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5" name="TextBox 14">
            <a:extLst>
              <a:ext uri="{FF2B5EF4-FFF2-40B4-BE49-F238E27FC236}">
                <a16:creationId xmlns:a16="http://schemas.microsoft.com/office/drawing/2014/main" id="{1A7B89FC-4A00-2747-8E8A-BEBE37D8EA57}"/>
              </a:ext>
            </a:extLst>
          </p:cNvPr>
          <p:cNvSpPr txBox="1"/>
          <p:nvPr/>
        </p:nvSpPr>
        <p:spPr>
          <a:xfrm>
            <a:off x="685800" y="1282700"/>
            <a:ext cx="3327400" cy="254000"/>
          </a:xfrm>
          <a:prstGeom prst="rect">
            <a:avLst/>
          </a:prstGeom>
          <a:noFill/>
        </p:spPr>
        <p:txBody>
          <a:bodyPr vertOverflow="overflow" vert="horz" wrap="square" rtlCol="0" anchor="t">
            <a:noAutofit/>
          </a:bodyPr>
          <a:lstStyle/>
          <a:p>
            <a:pPr algn="l"/>
            <a:r>
              <a:rPr lang="en-US" sz="1150">
                <a:solidFill>
                  <a:srgbClr val="23406B"/>
                </a:solidFill>
                <a:latin typeface="Consolas"/>
                <a:cs typeface="Consolas"/>
              </a:rPr>
              <a:t>data_pipeline.sh — orchestrator</a:t>
            </a:r>
          </a:p>
        </p:txBody>
      </p:sp>
      <p:sp>
        <p:nvSpPr>
          <p:cNvPr id="19" name="Rectangle 18">
            <a:extLst>
              <a:ext uri="{FF2B5EF4-FFF2-40B4-BE49-F238E27FC236}">
                <a16:creationId xmlns:a16="http://schemas.microsoft.com/office/drawing/2014/main" id="{2BE4F44D-80A2-8845-897E-A963EFB716E9}"/>
              </a:ext>
            </a:extLst>
          </p:cNvPr>
          <p:cNvSpPr/>
          <p:nvPr/>
        </p:nvSpPr>
        <p:spPr>
          <a:xfrm>
            <a:off x="609600" y="1625600"/>
            <a:ext cx="3454400" cy="304800"/>
          </a:xfrm>
          <a:prstGeom prst="rect">
            <a:avLst/>
          </a:prstGeom>
          <a:solidFill>
            <a:srgbClr val="E7ECF6"/>
          </a:solidFill>
          <a:ln w="9525" cap="flat" cmpd="sng" algn="ctr">
            <a:solidFill>
              <a:srgbClr val="D4DB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0" name="TextBox 19">
            <a:extLst>
              <a:ext uri="{FF2B5EF4-FFF2-40B4-BE49-F238E27FC236}">
                <a16:creationId xmlns:a16="http://schemas.microsoft.com/office/drawing/2014/main" id="{C7D5733C-54B4-2A4A-B3E3-E2E994C738FB}"/>
              </a:ext>
            </a:extLst>
          </p:cNvPr>
          <p:cNvSpPr txBox="1"/>
          <p:nvPr/>
        </p:nvSpPr>
        <p:spPr>
          <a:xfrm>
            <a:off x="685800" y="1663700"/>
            <a:ext cx="3327400" cy="254000"/>
          </a:xfrm>
          <a:prstGeom prst="rect">
            <a:avLst/>
          </a:prstGeom>
          <a:noFill/>
        </p:spPr>
        <p:txBody>
          <a:bodyPr vertOverflow="overflow" vert="horz" wrap="square" rtlCol="0" anchor="t">
            <a:noAutofit/>
          </a:bodyPr>
          <a:lstStyle/>
          <a:p>
            <a:pPr algn="l"/>
            <a:r>
              <a:rPr lang="en-US" sz="1150">
                <a:solidFill>
                  <a:srgbClr val="23406B"/>
                </a:solidFill>
                <a:latin typeface="Consolas"/>
                <a:cs typeface="Consolas"/>
              </a:rPr>
              <a:t>cache_lookup.sh — read-path helper</a:t>
            </a:r>
          </a:p>
        </p:txBody>
      </p:sp>
      <p:sp>
        <p:nvSpPr>
          <p:cNvPr id="21" name="Rectangle 20">
            <a:extLst>
              <a:ext uri="{FF2B5EF4-FFF2-40B4-BE49-F238E27FC236}">
                <a16:creationId xmlns:a16="http://schemas.microsoft.com/office/drawing/2014/main" id="{F50F60BE-1572-A847-B43C-D83BFC1E5506}"/>
              </a:ext>
            </a:extLst>
          </p:cNvPr>
          <p:cNvSpPr/>
          <p:nvPr/>
        </p:nvSpPr>
        <p:spPr>
          <a:xfrm>
            <a:off x="609600" y="2006600"/>
            <a:ext cx="3454400" cy="304800"/>
          </a:xfrm>
          <a:prstGeom prst="rect">
            <a:avLst/>
          </a:prstGeom>
          <a:solidFill>
            <a:srgbClr val="E7ECF6"/>
          </a:solidFill>
          <a:ln w="9525" cap="flat" cmpd="sng" algn="ctr">
            <a:solidFill>
              <a:srgbClr val="D4DB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2" name="TextBox 21">
            <a:extLst>
              <a:ext uri="{FF2B5EF4-FFF2-40B4-BE49-F238E27FC236}">
                <a16:creationId xmlns:a16="http://schemas.microsoft.com/office/drawing/2014/main" id="{962BD99A-A79A-3A44-8E74-B82C94065CC5}"/>
              </a:ext>
            </a:extLst>
          </p:cNvPr>
          <p:cNvSpPr txBox="1"/>
          <p:nvPr/>
        </p:nvSpPr>
        <p:spPr>
          <a:xfrm>
            <a:off x="685800" y="2044700"/>
            <a:ext cx="3327400" cy="254000"/>
          </a:xfrm>
          <a:prstGeom prst="rect">
            <a:avLst/>
          </a:prstGeom>
          <a:noFill/>
        </p:spPr>
        <p:txBody>
          <a:bodyPr vertOverflow="overflow" vert="horz" wrap="square" rtlCol="0" anchor="t">
            <a:noAutofit/>
          </a:bodyPr>
          <a:lstStyle/>
          <a:p>
            <a:pPr algn="l"/>
            <a:r>
              <a:rPr lang="en-US" sz="1150">
                <a:solidFill>
                  <a:srgbClr val="23406B"/>
                </a:solidFill>
                <a:latin typeface="Consolas"/>
                <a:cs typeface="Consolas"/>
              </a:rPr>
              <a:t>cache_upload.sh — write-back helper</a:t>
            </a:r>
          </a:p>
        </p:txBody>
      </p:sp>
      <p:sp>
        <p:nvSpPr>
          <p:cNvPr id="23" name="Rectangle 22">
            <a:extLst>
              <a:ext uri="{FF2B5EF4-FFF2-40B4-BE49-F238E27FC236}">
                <a16:creationId xmlns:a16="http://schemas.microsoft.com/office/drawing/2014/main" id="{C6049A21-F01F-0547-9B6E-ED479F251782}"/>
              </a:ext>
            </a:extLst>
          </p:cNvPr>
          <p:cNvSpPr/>
          <p:nvPr/>
        </p:nvSpPr>
        <p:spPr>
          <a:xfrm>
            <a:off x="609600" y="2387600"/>
            <a:ext cx="3454400" cy="304800"/>
          </a:xfrm>
          <a:prstGeom prst="rect">
            <a:avLst/>
          </a:prstGeom>
          <a:solidFill>
            <a:srgbClr val="E7ECF6"/>
          </a:solidFill>
          <a:ln w="9525" cap="flat" cmpd="sng" algn="ctr">
            <a:solidFill>
              <a:srgbClr val="D4DB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4" name="TextBox 23">
            <a:extLst>
              <a:ext uri="{FF2B5EF4-FFF2-40B4-BE49-F238E27FC236}">
                <a16:creationId xmlns:a16="http://schemas.microsoft.com/office/drawing/2014/main" id="{A2785D79-8AB3-CC4E-807A-B9D68A64FD1D}"/>
              </a:ext>
            </a:extLst>
          </p:cNvPr>
          <p:cNvSpPr txBox="1"/>
          <p:nvPr/>
        </p:nvSpPr>
        <p:spPr>
          <a:xfrm>
            <a:off x="685800" y="2425700"/>
            <a:ext cx="3327400" cy="254000"/>
          </a:xfrm>
          <a:prstGeom prst="rect">
            <a:avLst/>
          </a:prstGeom>
          <a:noFill/>
        </p:spPr>
        <p:txBody>
          <a:bodyPr vertOverflow="overflow" vert="horz" wrap="square" rtlCol="0" anchor="t">
            <a:noAutofit/>
          </a:bodyPr>
          <a:lstStyle/>
          <a:p>
            <a:pPr algn="l"/>
            <a:r>
              <a:rPr lang="en-US" sz="1150">
                <a:solidFill>
                  <a:srgbClr val="23406B"/>
                </a:solidFill>
                <a:latin typeface="Consolas"/>
                <a:cs typeface="Consolas"/>
              </a:rPr>
              <a:t>run_alphafold.py — AF3 data pipeline</a:t>
            </a:r>
          </a:p>
        </p:txBody>
      </p:sp>
      <p:sp>
        <p:nvSpPr>
          <p:cNvPr id="25" name="Rectangle 24">
            <a:extLst>
              <a:ext uri="{FF2B5EF4-FFF2-40B4-BE49-F238E27FC236}">
                <a16:creationId xmlns:a16="http://schemas.microsoft.com/office/drawing/2014/main" id="{9E1B58EB-9CF6-F544-80BB-F40EAE167C3C}"/>
              </a:ext>
            </a:extLst>
          </p:cNvPr>
          <p:cNvSpPr/>
          <p:nvPr/>
        </p:nvSpPr>
        <p:spPr>
          <a:xfrm>
            <a:off x="609600" y="2768600"/>
            <a:ext cx="3454400" cy="431800"/>
          </a:xfrm>
          <a:prstGeom prst="rect">
            <a:avLst/>
          </a:prstGeom>
          <a:solidFill>
            <a:srgbClr val="FFFFFF"/>
          </a:solidFill>
          <a:ln w="9525" cap="flat" cmpd="sng" algn="ctr">
            <a:solidFill>
              <a:srgbClr val="D4DB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6" name="TextBox 25">
            <a:extLst>
              <a:ext uri="{FF2B5EF4-FFF2-40B4-BE49-F238E27FC236}">
                <a16:creationId xmlns:a16="http://schemas.microsoft.com/office/drawing/2014/main" id="{BA6FB894-37A8-5448-A203-9F07D0D78D62}"/>
              </a:ext>
            </a:extLst>
          </p:cNvPr>
          <p:cNvSpPr txBox="1"/>
          <p:nvPr/>
        </p:nvSpPr>
        <p:spPr>
          <a:xfrm>
            <a:off x="685800" y="2819400"/>
            <a:ext cx="3327400" cy="355600"/>
          </a:xfrm>
          <a:prstGeom prst="rect">
            <a:avLst/>
          </a:prstGeom>
          <a:noFill/>
        </p:spPr>
        <p:txBody>
          <a:bodyPr vertOverflow="overflow" vert="horz" wrap="square" rtlCol="0" anchor="t">
            <a:noAutofit/>
          </a:bodyPr>
          <a:lstStyle/>
          <a:p>
            <a:pPr algn="l"/>
            <a:r>
              <a:rPr lang="en-US" sz="1100">
                <a:solidFill>
                  <a:srgbClr val="5A6472"/>
                </a:solidFill>
                <a:latin typeface="Helvetica Neue"/>
                <a:ea typeface="Helvetica Neue"/>
                <a:cs typeface="Helvetica Neue"/>
              </a:rPr>
              <a:t>reads/writes af_input/*.json,  af_output/&lt;name&gt;/&lt;name&gt;_data.json</a:t>
            </a:r>
          </a:p>
        </p:txBody>
      </p:sp>
      <p:sp>
        <p:nvSpPr>
          <p:cNvPr id="27" name="ApiBox">
            <a:extLst>
              <a:ext uri="{FF2B5EF4-FFF2-40B4-BE49-F238E27FC236}">
                <a16:creationId xmlns:a16="http://schemas.microsoft.com/office/drawing/2014/main" id="{8366FD49-9205-6748-A9D2-7C1139F1924A}"/>
              </a:ext>
            </a:extLst>
          </p:cNvPr>
          <p:cNvSpPr/>
          <p:nvPr/>
        </p:nvSpPr>
        <p:spPr>
          <a:xfrm>
            <a:off x="6172200" y="812800"/>
            <a:ext cx="3810000" cy="2692400"/>
          </a:xfrm>
          <a:prstGeom prst="roundRect">
            <a:avLst/>
          </a:prstGeom>
          <a:solidFill>
            <a:srgbClr val="F1F7F1"/>
          </a:solidFill>
          <a:ln w="2222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8" name="TextBox 27">
            <a:extLst>
              <a:ext uri="{FF2B5EF4-FFF2-40B4-BE49-F238E27FC236}">
                <a16:creationId xmlns:a16="http://schemas.microsoft.com/office/drawing/2014/main" id="{CE4D08D9-BDD3-AD4A-A091-21DAFC8535EF}"/>
              </a:ext>
            </a:extLst>
          </p:cNvPr>
          <p:cNvSpPr txBox="1"/>
          <p:nvPr/>
        </p:nvSpPr>
        <p:spPr>
          <a:xfrm>
            <a:off x="6324600" y="889000"/>
            <a:ext cx="3556000" cy="254000"/>
          </a:xfrm>
          <a:prstGeom prst="rect">
            <a:avLst/>
          </a:prstGeom>
          <a:noFill/>
        </p:spPr>
        <p:txBody>
          <a:bodyPr vertOverflow="overflow" vert="horz" wrap="none" rtlCol="0" anchor="t">
            <a:noAutofit/>
          </a:bodyPr>
          <a:lstStyle/>
          <a:p>
            <a:pPr algn="l"/>
            <a:r>
              <a:rPr lang="en-US" b="1">
                <a:solidFill>
                  <a:srgbClr val="1E5620"/>
                </a:solidFill>
              </a:rPr>
              <a:t>AF3 Cache API  ·  FastAPI</a:t>
            </a:r>
          </a:p>
        </p:txBody>
      </p:sp>
      <p:sp>
        <p:nvSpPr>
          <p:cNvPr id="29" name="TextBox 28">
            <a:extLst>
              <a:ext uri="{FF2B5EF4-FFF2-40B4-BE49-F238E27FC236}">
                <a16:creationId xmlns:a16="http://schemas.microsoft.com/office/drawing/2014/main" id="{0DCC962A-262F-054A-9977-080462409615}"/>
              </a:ext>
            </a:extLst>
          </p:cNvPr>
          <p:cNvSpPr txBox="1"/>
          <p:nvPr/>
        </p:nvSpPr>
        <p:spPr>
          <a:xfrm>
            <a:off x="6324600" y="1143000"/>
            <a:ext cx="3556000" cy="203200"/>
          </a:xfrm>
          <a:prstGeom prst="rect">
            <a:avLst/>
          </a:prstGeom>
          <a:noFill/>
        </p:spPr>
        <p:txBody>
          <a:bodyPr vertOverflow="overflow" vert="horz" wrap="none" rtlCol="0" anchor="t">
            <a:noAutofit/>
          </a:bodyPr>
          <a:lstStyle/>
          <a:p>
            <a:pPr algn="l"/>
            <a:r>
              <a:rPr lang="en-US" sz="1050">
                <a:solidFill>
                  <a:srgbClr val="5A6472"/>
                </a:solidFill>
                <a:latin typeface="Consolas"/>
                <a:cs typeface="Consolas"/>
              </a:rPr>
              <a:t>https://149.165.170.71.sslip.io</a:t>
            </a:r>
          </a:p>
        </p:txBody>
      </p:sp>
      <p:sp>
        <p:nvSpPr>
          <p:cNvPr id="30" name="Rectangle 29">
            <a:extLst>
              <a:ext uri="{FF2B5EF4-FFF2-40B4-BE49-F238E27FC236}">
                <a16:creationId xmlns:a16="http://schemas.microsoft.com/office/drawing/2014/main" id="{5AE4C73C-F755-CD4E-8CE8-C46F66D1418A}"/>
              </a:ext>
            </a:extLst>
          </p:cNvPr>
          <p:cNvSpPr/>
          <p:nvPr/>
        </p:nvSpPr>
        <p:spPr>
          <a:xfrm>
            <a:off x="6324600" y="1447800"/>
            <a:ext cx="2540000" cy="304800"/>
          </a:xfrm>
          <a:prstGeom prst="rect">
            <a:avLst/>
          </a:prstGeom>
          <a:solidFill>
            <a:srgbClr val="E2F0E2"/>
          </a:solidFill>
          <a:ln w="9525" cap="flat" cmpd="sng" algn="ctr">
            <a:solidFill>
              <a:srgbClr val="A9D3A9"/>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1" name="TextBox 30">
            <a:extLst>
              <a:ext uri="{FF2B5EF4-FFF2-40B4-BE49-F238E27FC236}">
                <a16:creationId xmlns:a16="http://schemas.microsoft.com/office/drawing/2014/main" id="{E3E3FEA6-8EBA-5D43-9691-87FD1D206F26}"/>
              </a:ext>
            </a:extLst>
          </p:cNvPr>
          <p:cNvSpPr txBox="1"/>
          <p:nvPr/>
        </p:nvSpPr>
        <p:spPr>
          <a:xfrm>
            <a:off x="6400800" y="1485900"/>
            <a:ext cx="2438400" cy="228600"/>
          </a:xfrm>
          <a:prstGeom prst="rect">
            <a:avLst/>
          </a:prstGeom>
          <a:noFill/>
        </p:spPr>
        <p:txBody>
          <a:bodyPr vertOverflow="overflow" vert="horz" wrap="none" rtlCol="0" anchor="t">
            <a:noAutofit/>
          </a:bodyPr>
          <a:lstStyle/>
          <a:p>
            <a:pPr algn="l"/>
            <a:r>
              <a:rPr lang="en-US" sz="1100" b="1">
                <a:solidFill>
                  <a:srgbClr val="1E5620"/>
                </a:solidFill>
                <a:latin typeface="Consolas"/>
                <a:cs typeface="Consolas"/>
              </a:rPr>
              <a:t>POST /v1/query</a:t>
            </a:r>
          </a:p>
        </p:txBody>
      </p:sp>
      <p:sp>
        <p:nvSpPr>
          <p:cNvPr id="32" name="Rectangle 31">
            <a:extLst>
              <a:ext uri="{FF2B5EF4-FFF2-40B4-BE49-F238E27FC236}">
                <a16:creationId xmlns:a16="http://schemas.microsoft.com/office/drawing/2014/main" id="{71B3981C-E353-5944-91CE-CB8CABCA15AE}"/>
              </a:ext>
            </a:extLst>
          </p:cNvPr>
          <p:cNvSpPr/>
          <p:nvPr/>
        </p:nvSpPr>
        <p:spPr>
          <a:xfrm>
            <a:off x="6324600" y="1828800"/>
            <a:ext cx="2540000" cy="304800"/>
          </a:xfrm>
          <a:prstGeom prst="rect">
            <a:avLst/>
          </a:prstGeom>
          <a:solidFill>
            <a:srgbClr val="E2F0E2"/>
          </a:solidFill>
          <a:ln w="9525" cap="flat" cmpd="sng" algn="ctr">
            <a:solidFill>
              <a:srgbClr val="A9D3A9"/>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3" name="TextBox 32">
            <a:extLst>
              <a:ext uri="{FF2B5EF4-FFF2-40B4-BE49-F238E27FC236}">
                <a16:creationId xmlns:a16="http://schemas.microsoft.com/office/drawing/2014/main" id="{0872D20F-AE3F-D643-8FAC-985E4B4B27D5}"/>
              </a:ext>
            </a:extLst>
          </p:cNvPr>
          <p:cNvSpPr txBox="1"/>
          <p:nvPr/>
        </p:nvSpPr>
        <p:spPr>
          <a:xfrm>
            <a:off x="6400800" y="1866900"/>
            <a:ext cx="2438400" cy="228600"/>
          </a:xfrm>
          <a:prstGeom prst="rect">
            <a:avLst/>
          </a:prstGeom>
          <a:noFill/>
        </p:spPr>
        <p:txBody>
          <a:bodyPr vertOverflow="overflow" vert="horz" wrap="none" rtlCol="0" anchor="t">
            <a:noAutofit/>
          </a:bodyPr>
          <a:lstStyle/>
          <a:p>
            <a:pPr algn="l"/>
            <a:r>
              <a:rPr lang="en-US" sz="1100" b="1">
                <a:solidFill>
                  <a:srgbClr val="1E5620"/>
                </a:solidFill>
                <a:latin typeface="Consolas"/>
                <a:cs typeface="Consolas"/>
              </a:rPr>
              <a:t>POST /v1/uploads/request</a:t>
            </a:r>
          </a:p>
        </p:txBody>
      </p:sp>
      <p:sp>
        <p:nvSpPr>
          <p:cNvPr id="34" name="Rectangle 33">
            <a:extLst>
              <a:ext uri="{FF2B5EF4-FFF2-40B4-BE49-F238E27FC236}">
                <a16:creationId xmlns:a16="http://schemas.microsoft.com/office/drawing/2014/main" id="{7C487A3B-E4D2-734C-8A85-7B8F804DAD3B}"/>
              </a:ext>
            </a:extLst>
          </p:cNvPr>
          <p:cNvSpPr/>
          <p:nvPr/>
        </p:nvSpPr>
        <p:spPr>
          <a:xfrm>
            <a:off x="6324600" y="2209800"/>
            <a:ext cx="2540000" cy="304800"/>
          </a:xfrm>
          <a:prstGeom prst="rect">
            <a:avLst/>
          </a:prstGeom>
          <a:solidFill>
            <a:srgbClr val="E2F0E2"/>
          </a:solidFill>
          <a:ln w="9525" cap="flat" cmpd="sng" algn="ctr">
            <a:solidFill>
              <a:srgbClr val="A9D3A9"/>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5" name="TextBox 34">
            <a:extLst>
              <a:ext uri="{FF2B5EF4-FFF2-40B4-BE49-F238E27FC236}">
                <a16:creationId xmlns:a16="http://schemas.microsoft.com/office/drawing/2014/main" id="{5F84A3AA-2D32-7342-B94A-36CA19EEBA64}"/>
              </a:ext>
            </a:extLst>
          </p:cNvPr>
          <p:cNvSpPr txBox="1"/>
          <p:nvPr/>
        </p:nvSpPr>
        <p:spPr>
          <a:xfrm>
            <a:off x="6400800" y="2247900"/>
            <a:ext cx="2438400" cy="228600"/>
          </a:xfrm>
          <a:prstGeom prst="rect">
            <a:avLst/>
          </a:prstGeom>
          <a:noFill/>
        </p:spPr>
        <p:txBody>
          <a:bodyPr vertOverflow="overflow" vert="horz" wrap="none" rtlCol="0" anchor="t">
            <a:noAutofit/>
          </a:bodyPr>
          <a:lstStyle/>
          <a:p>
            <a:pPr algn="l"/>
            <a:r>
              <a:rPr lang="en-US" sz="1100" b="1">
                <a:solidFill>
                  <a:srgbClr val="1E5620"/>
                </a:solidFill>
                <a:latin typeface="Consolas"/>
                <a:cs typeface="Consolas"/>
              </a:rPr>
              <a:t>POST /v1/uploads/{id}/complete</a:t>
            </a:r>
          </a:p>
        </p:txBody>
      </p:sp>
      <p:sp>
        <p:nvSpPr>
          <p:cNvPr id="36" name="Can 35">
            <a:extLst>
              <a:ext uri="{FF2B5EF4-FFF2-40B4-BE49-F238E27FC236}">
                <a16:creationId xmlns:a16="http://schemas.microsoft.com/office/drawing/2014/main" id="{7F834493-882B-5346-BBAA-E7F324291F80}"/>
              </a:ext>
            </a:extLst>
          </p:cNvPr>
          <p:cNvSpPr/>
          <p:nvPr/>
        </p:nvSpPr>
        <p:spPr>
          <a:xfrm>
            <a:off x="9017000" y="1524000"/>
            <a:ext cx="838200" cy="1016000"/>
          </a:xfrm>
          <a:prstGeom prst="can">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DB</a:t>
            </a:r>
          </a:p>
        </p:txBody>
      </p:sp>
      <p:sp>
        <p:nvSpPr>
          <p:cNvPr id="37" name="TextBox 36">
            <a:extLst>
              <a:ext uri="{FF2B5EF4-FFF2-40B4-BE49-F238E27FC236}">
                <a16:creationId xmlns:a16="http://schemas.microsoft.com/office/drawing/2014/main" id="{61B02E81-2DDB-1142-BCA1-C9886A464AB3}"/>
              </a:ext>
            </a:extLst>
          </p:cNvPr>
          <p:cNvSpPr txBox="1"/>
          <p:nvPr/>
        </p:nvSpPr>
        <p:spPr>
          <a:xfrm>
            <a:off x="6324600" y="2616200"/>
            <a:ext cx="3556000" cy="812800"/>
          </a:xfrm>
          <a:prstGeom prst="rect">
            <a:avLst/>
          </a:prstGeom>
          <a:noFill/>
        </p:spPr>
        <p:txBody>
          <a:bodyPr vertOverflow="overflow" vert="horz" wrap="square" rtlCol="0" anchor="t">
            <a:noAutofit/>
          </a:bodyPr>
          <a:lstStyle/>
          <a:p>
            <a:pPr algn="l"/>
            <a:r>
              <a:rPr lang="en-US" sz="950">
                <a:solidFill>
                  <a:srgbClr val="23406B"/>
                </a:solidFill>
                <a:latin typeface="Consolas"/>
                <a:cs typeface="Consolas"/>
              </a:rPr>
              <a:t>Postgres
msa_sequences
msa_cache_entries
msa_ingestions
view: msa_cache_lookup</a:t>
            </a:r>
          </a:p>
        </p:txBody>
      </p:sp>
      <p:sp>
        <p:nvSpPr>
          <p:cNvPr id="38" name="OsdfBox">
            <a:extLst>
              <a:ext uri="{FF2B5EF4-FFF2-40B4-BE49-F238E27FC236}">
                <a16:creationId xmlns:a16="http://schemas.microsoft.com/office/drawing/2014/main" id="{372DA7A5-4343-0E4F-BBE0-DF47C091436B}"/>
              </a:ext>
            </a:extLst>
          </p:cNvPr>
          <p:cNvSpPr/>
          <p:nvPr/>
        </p:nvSpPr>
        <p:spPr>
          <a:xfrm>
            <a:off x="3200400" y="4064000"/>
            <a:ext cx="4191000" cy="1422400"/>
          </a:xfrm>
          <a:prstGeom prst="roundRect">
            <a:avLst/>
          </a:prstGeom>
          <a:solidFill>
            <a:srgbClr val="FBF3E6"/>
          </a:solidFill>
          <a:ln w="22225" cap="flat" cmpd="sng" algn="ctr">
            <a:solidFill>
              <a:srgbClr val="ED7D3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9" name="TextBox 38">
            <a:extLst>
              <a:ext uri="{FF2B5EF4-FFF2-40B4-BE49-F238E27FC236}">
                <a16:creationId xmlns:a16="http://schemas.microsoft.com/office/drawing/2014/main" id="{BC060C40-8E6E-6A44-9598-540D70C6C76F}"/>
              </a:ext>
            </a:extLst>
          </p:cNvPr>
          <p:cNvSpPr txBox="1"/>
          <p:nvPr/>
        </p:nvSpPr>
        <p:spPr>
          <a:xfrm>
            <a:off x="3327400" y="4127500"/>
            <a:ext cx="3937000" cy="228600"/>
          </a:xfrm>
          <a:prstGeom prst="rect">
            <a:avLst/>
          </a:prstGeom>
          <a:noFill/>
        </p:spPr>
        <p:txBody>
          <a:bodyPr vertOverflow="overflow" vert="horz" wrap="none" rtlCol="0" anchor="t">
            <a:noAutofit/>
          </a:bodyPr>
          <a:lstStyle/>
          <a:p>
            <a:pPr algn="l"/>
            <a:r>
              <a:rPr lang="en-US" sz="1300" b="1">
                <a:solidFill>
                  <a:srgbClr val="A85214"/>
                </a:solidFill>
              </a:rPr>
              <a:t>OSDF / Pelican Object Store</a:t>
            </a:r>
          </a:p>
        </p:txBody>
      </p:sp>
      <p:sp>
        <p:nvSpPr>
          <p:cNvPr id="40" name="Can 39">
            <a:extLst>
              <a:ext uri="{FF2B5EF4-FFF2-40B4-BE49-F238E27FC236}">
                <a16:creationId xmlns:a16="http://schemas.microsoft.com/office/drawing/2014/main" id="{032226DF-8DD9-EB40-A2C6-FC57DA4C193A}"/>
              </a:ext>
            </a:extLst>
          </p:cNvPr>
          <p:cNvSpPr/>
          <p:nvPr/>
        </p:nvSpPr>
        <p:spPr>
          <a:xfrm>
            <a:off x="3429000" y="4419600"/>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1" name="TextBox 40">
            <a:extLst>
              <a:ext uri="{FF2B5EF4-FFF2-40B4-BE49-F238E27FC236}">
                <a16:creationId xmlns:a16="http://schemas.microsoft.com/office/drawing/2014/main" id="{EECB9C7A-6B97-6F43-BD46-398D75D49F12}"/>
              </a:ext>
            </a:extLst>
          </p:cNvPr>
          <p:cNvSpPr txBox="1"/>
          <p:nvPr/>
        </p:nvSpPr>
        <p:spPr>
          <a:xfrm>
            <a:off x="3352800" y="5016500"/>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osgaf3_store1</a:t>
            </a:r>
          </a:p>
        </p:txBody>
      </p:sp>
      <p:sp>
        <p:nvSpPr>
          <p:cNvPr id="42" name="Can 41">
            <a:extLst>
              <a:ext uri="{FF2B5EF4-FFF2-40B4-BE49-F238E27FC236}">
                <a16:creationId xmlns:a16="http://schemas.microsoft.com/office/drawing/2014/main" id="{018DB6AE-6B37-6148-95AA-58D1E0CCB19E}"/>
              </a:ext>
            </a:extLst>
          </p:cNvPr>
          <p:cNvSpPr/>
          <p:nvPr/>
        </p:nvSpPr>
        <p:spPr>
          <a:xfrm>
            <a:off x="4419600" y="4419600"/>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3" name="TextBox 42">
            <a:extLst>
              <a:ext uri="{FF2B5EF4-FFF2-40B4-BE49-F238E27FC236}">
                <a16:creationId xmlns:a16="http://schemas.microsoft.com/office/drawing/2014/main" id="{9179F133-871A-864A-85C1-EEEC40B8CE83}"/>
              </a:ext>
            </a:extLst>
          </p:cNvPr>
          <p:cNvSpPr txBox="1"/>
          <p:nvPr/>
        </p:nvSpPr>
        <p:spPr>
          <a:xfrm>
            <a:off x="4343400" y="5016500"/>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osgaf3_store2</a:t>
            </a:r>
          </a:p>
        </p:txBody>
      </p:sp>
      <p:sp>
        <p:nvSpPr>
          <p:cNvPr id="44" name="Can 43">
            <a:extLst>
              <a:ext uri="{FF2B5EF4-FFF2-40B4-BE49-F238E27FC236}">
                <a16:creationId xmlns:a16="http://schemas.microsoft.com/office/drawing/2014/main" id="{0A44E7DC-248B-A048-A4EB-D49110090899}"/>
              </a:ext>
            </a:extLst>
          </p:cNvPr>
          <p:cNvSpPr/>
          <p:nvPr/>
        </p:nvSpPr>
        <p:spPr>
          <a:xfrm>
            <a:off x="5410200" y="4419600"/>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5" name="TextBox 44">
            <a:extLst>
              <a:ext uri="{FF2B5EF4-FFF2-40B4-BE49-F238E27FC236}">
                <a16:creationId xmlns:a16="http://schemas.microsoft.com/office/drawing/2014/main" id="{065AB927-341A-6741-935B-3D98C3E43072}"/>
              </a:ext>
            </a:extLst>
          </p:cNvPr>
          <p:cNvSpPr txBox="1"/>
          <p:nvPr/>
        </p:nvSpPr>
        <p:spPr>
          <a:xfrm>
            <a:off x="5334000" y="5016500"/>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osgaf3_store3</a:t>
            </a:r>
          </a:p>
        </p:txBody>
      </p:sp>
      <p:sp>
        <p:nvSpPr>
          <p:cNvPr id="46" name="Can 45">
            <a:extLst>
              <a:ext uri="{FF2B5EF4-FFF2-40B4-BE49-F238E27FC236}">
                <a16:creationId xmlns:a16="http://schemas.microsoft.com/office/drawing/2014/main" id="{956FC400-60F9-2849-8EC0-349270B76C91}"/>
              </a:ext>
            </a:extLst>
          </p:cNvPr>
          <p:cNvSpPr/>
          <p:nvPr/>
        </p:nvSpPr>
        <p:spPr>
          <a:xfrm>
            <a:off x="6400800" y="4419600"/>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7" name="TextBox 46">
            <a:extLst>
              <a:ext uri="{FF2B5EF4-FFF2-40B4-BE49-F238E27FC236}">
                <a16:creationId xmlns:a16="http://schemas.microsoft.com/office/drawing/2014/main" id="{3869BA8B-5267-F741-B0D5-40EFBCEC697F}"/>
              </a:ext>
            </a:extLst>
          </p:cNvPr>
          <p:cNvSpPr txBox="1"/>
          <p:nvPr/>
        </p:nvSpPr>
        <p:spPr>
          <a:xfrm>
            <a:off x="6324600" y="5016500"/>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osgaf3_store4</a:t>
            </a:r>
          </a:p>
        </p:txBody>
      </p:sp>
      <p:sp>
        <p:nvSpPr>
          <p:cNvPr id="48" name="TextBox 47">
            <a:extLst>
              <a:ext uri="{FF2B5EF4-FFF2-40B4-BE49-F238E27FC236}">
                <a16:creationId xmlns:a16="http://schemas.microsoft.com/office/drawing/2014/main" id="{E8E3AD8F-DD3F-1641-ADB3-454E68329508}"/>
              </a:ext>
            </a:extLst>
          </p:cNvPr>
          <p:cNvSpPr txBox="1"/>
          <p:nvPr/>
        </p:nvSpPr>
        <p:spPr>
          <a:xfrm>
            <a:off x="3276600" y="5232400"/>
            <a:ext cx="4064000" cy="2032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immutable .a3m  ·  pelican://&lt;store&gt;/msa-cache/&lt;seq_hash&gt;/&lt;source-slug&gt;/&lt;ingestion_id&gt;.a3m</a:t>
            </a:r>
          </a:p>
        </p:txBody>
      </p:sp>
      <p:sp>
        <p:nvSpPr>
          <p:cNvPr id="53" name="A_query">
            <a:extLst>
              <a:ext uri="{FF2B5EF4-FFF2-40B4-BE49-F238E27FC236}">
                <a16:creationId xmlns:a16="http://schemas.microsoft.com/office/drawing/2014/main" id="{47FB92C8-8889-9F4D-B278-02AC0556AE11}"/>
              </a:ext>
            </a:extLst>
          </p:cNvPr>
          <p:cNvSpPr/>
          <p:nvPr/>
        </p:nvSpPr>
        <p:spPr>
          <a:xfrm>
            <a:off x="4318000" y="1752600"/>
            <a:ext cx="1778000" cy="203200"/>
          </a:xfrm>
          <a:prstGeom prst="rightArrow">
            <a:avLst/>
          </a:prstGeom>
          <a:solidFill>
            <a:srgbClr val="2E66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4" name="B_req">
            <a:extLst>
              <a:ext uri="{FF2B5EF4-FFF2-40B4-BE49-F238E27FC236}">
                <a16:creationId xmlns:a16="http://schemas.microsoft.com/office/drawing/2014/main" id="{164E942F-7CE1-4B41-ABA7-7E7189DE3065}"/>
              </a:ext>
            </a:extLst>
          </p:cNvPr>
          <p:cNvSpPr/>
          <p:nvPr/>
        </p:nvSpPr>
        <p:spPr>
          <a:xfrm>
            <a:off x="4318000" y="2540000"/>
            <a:ext cx="1778000" cy="203200"/>
          </a:xfrm>
          <a:prstGeom prst="rightArrow">
            <a:avLst/>
          </a:prstGeom>
          <a:solidFill>
            <a:srgbClr val="3C9A4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5" name="A_get">
            <a:extLst>
              <a:ext uri="{FF2B5EF4-FFF2-40B4-BE49-F238E27FC236}">
                <a16:creationId xmlns:a16="http://schemas.microsoft.com/office/drawing/2014/main" id="{E915DB06-A6A2-0647-A851-4E86591B894F}"/>
              </a:ext>
            </a:extLst>
          </p:cNvPr>
          <p:cNvSpPr/>
          <p:nvPr/>
        </p:nvSpPr>
        <p:spPr>
          <a:xfrm rot="12900000">
            <a:off x="1905000" y="3708400"/>
            <a:ext cx="1524000" cy="203200"/>
          </a:xfrm>
          <a:prstGeom prst="rightArrow">
            <a:avLst/>
          </a:prstGeom>
          <a:solidFill>
            <a:srgbClr val="2E66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6" name="B_put">
            <a:extLst>
              <a:ext uri="{FF2B5EF4-FFF2-40B4-BE49-F238E27FC236}">
                <a16:creationId xmlns:a16="http://schemas.microsoft.com/office/drawing/2014/main" id="{20D8CEA1-C32B-A54B-833D-4C004AC63E59}"/>
              </a:ext>
            </a:extLst>
          </p:cNvPr>
          <p:cNvSpPr/>
          <p:nvPr/>
        </p:nvSpPr>
        <p:spPr>
          <a:xfrm rot="3300000">
            <a:off x="4572000" y="3708400"/>
            <a:ext cx="1524000" cy="203200"/>
          </a:xfrm>
          <a:prstGeom prst="rightArrow">
            <a:avLst/>
          </a:prstGeom>
          <a:solidFill>
            <a:srgbClr val="3C9A4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7" name="B_verify">
            <a:extLst>
              <a:ext uri="{FF2B5EF4-FFF2-40B4-BE49-F238E27FC236}">
                <a16:creationId xmlns:a16="http://schemas.microsoft.com/office/drawing/2014/main" id="{3FEA6C92-FB01-A94D-999B-8AF79FB78FB6}"/>
              </a:ext>
            </a:extLst>
          </p:cNvPr>
          <p:cNvSpPr/>
          <p:nvPr/>
        </p:nvSpPr>
        <p:spPr>
          <a:xfrm rot="18300000">
            <a:off x="7112000" y="3708400"/>
            <a:ext cx="1524000" cy="203200"/>
          </a:xfrm>
          <a:prstGeom prst="rightArrow">
            <a:avLst/>
          </a:prstGeom>
          <a:solidFill>
            <a:srgbClr val="3C9A4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8" name="badge">
            <a:extLst>
              <a:ext uri="{FF2B5EF4-FFF2-40B4-BE49-F238E27FC236}">
                <a16:creationId xmlns:a16="http://schemas.microsoft.com/office/drawing/2014/main" id="{9D86C64F-6DF9-9949-9A15-E2EB9B9553F8}"/>
              </a:ext>
            </a:extLst>
          </p:cNvPr>
          <p:cNvSpPr/>
          <p:nvPr/>
        </p:nvSpPr>
        <p:spPr>
          <a:xfrm>
            <a:off x="3810000" y="162560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1</a:t>
            </a:r>
          </a:p>
        </p:txBody>
      </p:sp>
      <p:sp>
        <p:nvSpPr>
          <p:cNvPr id="59" name="badge">
            <a:extLst>
              <a:ext uri="{FF2B5EF4-FFF2-40B4-BE49-F238E27FC236}">
                <a16:creationId xmlns:a16="http://schemas.microsoft.com/office/drawing/2014/main" id="{201FBFFC-2284-E244-974A-AE24454A9D09}"/>
              </a:ext>
            </a:extLst>
          </p:cNvPr>
          <p:cNvSpPr/>
          <p:nvPr/>
        </p:nvSpPr>
        <p:spPr>
          <a:xfrm>
            <a:off x="5130800" y="157480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2</a:t>
            </a:r>
          </a:p>
        </p:txBody>
      </p:sp>
      <p:sp>
        <p:nvSpPr>
          <p:cNvPr id="60" name="badge">
            <a:extLst>
              <a:ext uri="{FF2B5EF4-FFF2-40B4-BE49-F238E27FC236}">
                <a16:creationId xmlns:a16="http://schemas.microsoft.com/office/drawing/2014/main" id="{9B718380-E4C9-E04D-9530-270C815487D2}"/>
              </a:ext>
            </a:extLst>
          </p:cNvPr>
          <p:cNvSpPr/>
          <p:nvPr/>
        </p:nvSpPr>
        <p:spPr>
          <a:xfrm>
            <a:off x="8763000" y="137160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3</a:t>
            </a:r>
          </a:p>
        </p:txBody>
      </p:sp>
      <p:sp>
        <p:nvSpPr>
          <p:cNvPr id="61" name="badge">
            <a:extLst>
              <a:ext uri="{FF2B5EF4-FFF2-40B4-BE49-F238E27FC236}">
                <a16:creationId xmlns:a16="http://schemas.microsoft.com/office/drawing/2014/main" id="{E5BAF767-5AEB-DF45-A49D-21FEDE529B63}"/>
              </a:ext>
            </a:extLst>
          </p:cNvPr>
          <p:cNvSpPr/>
          <p:nvPr/>
        </p:nvSpPr>
        <p:spPr>
          <a:xfrm>
            <a:off x="3810000" y="231140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4</a:t>
            </a:r>
          </a:p>
        </p:txBody>
      </p:sp>
      <p:sp>
        <p:nvSpPr>
          <p:cNvPr id="62" name="badge">
            <a:extLst>
              <a:ext uri="{FF2B5EF4-FFF2-40B4-BE49-F238E27FC236}">
                <a16:creationId xmlns:a16="http://schemas.microsoft.com/office/drawing/2014/main" id="{82FD7DB8-7C5E-F24E-A612-ED44286B810F}"/>
              </a:ext>
            </a:extLst>
          </p:cNvPr>
          <p:cNvSpPr/>
          <p:nvPr/>
        </p:nvSpPr>
        <p:spPr>
          <a:xfrm>
            <a:off x="2489200" y="381000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5</a:t>
            </a:r>
          </a:p>
        </p:txBody>
      </p:sp>
      <p:sp>
        <p:nvSpPr>
          <p:cNvPr id="63" name="badge">
            <a:extLst>
              <a:ext uri="{FF2B5EF4-FFF2-40B4-BE49-F238E27FC236}">
                <a16:creationId xmlns:a16="http://schemas.microsoft.com/office/drawing/2014/main" id="{A6024B5B-AACA-E84C-AFBE-6525DCC60CE5}"/>
              </a:ext>
            </a:extLst>
          </p:cNvPr>
          <p:cNvSpPr/>
          <p:nvPr/>
        </p:nvSpPr>
        <p:spPr>
          <a:xfrm>
            <a:off x="3810000" y="299720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6</a:t>
            </a:r>
          </a:p>
        </p:txBody>
      </p:sp>
      <p:sp>
        <p:nvSpPr>
          <p:cNvPr id="192" name="badge">
            <a:extLst>
              <a:ext uri="{FF2B5EF4-FFF2-40B4-BE49-F238E27FC236}">
                <a16:creationId xmlns:a16="http://schemas.microsoft.com/office/drawing/2014/main" id="{F222E7CC-FE79-9C4A-A32E-160A76C6DE5E}"/>
              </a:ext>
            </a:extLst>
          </p:cNvPr>
          <p:cNvSpPr/>
          <p:nvPr/>
        </p:nvSpPr>
        <p:spPr>
          <a:xfrm>
            <a:off x="3810000" y="26670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1</a:t>
            </a:r>
          </a:p>
        </p:txBody>
      </p:sp>
      <p:sp>
        <p:nvSpPr>
          <p:cNvPr id="193" name="badge">
            <a:extLst>
              <a:ext uri="{FF2B5EF4-FFF2-40B4-BE49-F238E27FC236}">
                <a16:creationId xmlns:a16="http://schemas.microsoft.com/office/drawing/2014/main" id="{FA435DA6-A11B-FA40-9293-3274AEB7BC2A}"/>
              </a:ext>
            </a:extLst>
          </p:cNvPr>
          <p:cNvSpPr/>
          <p:nvPr/>
        </p:nvSpPr>
        <p:spPr>
          <a:xfrm>
            <a:off x="4191000" y="29718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2</a:t>
            </a:r>
          </a:p>
        </p:txBody>
      </p:sp>
      <p:sp>
        <p:nvSpPr>
          <p:cNvPr id="194" name="badge">
            <a:extLst>
              <a:ext uri="{FF2B5EF4-FFF2-40B4-BE49-F238E27FC236}">
                <a16:creationId xmlns:a16="http://schemas.microsoft.com/office/drawing/2014/main" id="{8CD1A1AD-B93C-B941-AEDA-A26DA82467DD}"/>
              </a:ext>
            </a:extLst>
          </p:cNvPr>
          <p:cNvSpPr/>
          <p:nvPr/>
        </p:nvSpPr>
        <p:spPr>
          <a:xfrm>
            <a:off x="5130800" y="24892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3</a:t>
            </a:r>
          </a:p>
        </p:txBody>
      </p:sp>
      <p:sp>
        <p:nvSpPr>
          <p:cNvPr id="195" name="badge">
            <a:extLst>
              <a:ext uri="{FF2B5EF4-FFF2-40B4-BE49-F238E27FC236}">
                <a16:creationId xmlns:a16="http://schemas.microsoft.com/office/drawing/2014/main" id="{6CF92586-9261-7F49-B747-5CA85B395AFF}"/>
              </a:ext>
            </a:extLst>
          </p:cNvPr>
          <p:cNvSpPr/>
          <p:nvPr/>
        </p:nvSpPr>
        <p:spPr>
          <a:xfrm>
            <a:off x="8890000" y="23368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4</a:t>
            </a:r>
          </a:p>
        </p:txBody>
      </p:sp>
      <p:sp>
        <p:nvSpPr>
          <p:cNvPr id="196" name="badge">
            <a:extLst>
              <a:ext uri="{FF2B5EF4-FFF2-40B4-BE49-F238E27FC236}">
                <a16:creationId xmlns:a16="http://schemas.microsoft.com/office/drawing/2014/main" id="{4C00CFDB-395D-FC42-9C69-C7996ED306B9}"/>
              </a:ext>
            </a:extLst>
          </p:cNvPr>
          <p:cNvSpPr/>
          <p:nvPr/>
        </p:nvSpPr>
        <p:spPr>
          <a:xfrm>
            <a:off x="5016500" y="38100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5</a:t>
            </a:r>
          </a:p>
        </p:txBody>
      </p:sp>
      <p:sp>
        <p:nvSpPr>
          <p:cNvPr id="197" name="badge">
            <a:extLst>
              <a:ext uri="{FF2B5EF4-FFF2-40B4-BE49-F238E27FC236}">
                <a16:creationId xmlns:a16="http://schemas.microsoft.com/office/drawing/2014/main" id="{DE52EC41-8DB1-914B-8DB8-9C149CB191BA}"/>
              </a:ext>
            </a:extLst>
          </p:cNvPr>
          <p:cNvSpPr/>
          <p:nvPr/>
        </p:nvSpPr>
        <p:spPr>
          <a:xfrm>
            <a:off x="8890000" y="26670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6</a:t>
            </a:r>
          </a:p>
        </p:txBody>
      </p:sp>
      <p:sp>
        <p:nvSpPr>
          <p:cNvPr id="198" name="badge">
            <a:extLst>
              <a:ext uri="{FF2B5EF4-FFF2-40B4-BE49-F238E27FC236}">
                <a16:creationId xmlns:a16="http://schemas.microsoft.com/office/drawing/2014/main" id="{C5F1F535-9AC0-AE48-8ED4-509FF9C31052}"/>
              </a:ext>
            </a:extLst>
          </p:cNvPr>
          <p:cNvSpPr/>
          <p:nvPr/>
        </p:nvSpPr>
        <p:spPr>
          <a:xfrm>
            <a:off x="7112000" y="38100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7</a:t>
            </a:r>
          </a:p>
        </p:txBody>
      </p:sp>
      <p:sp>
        <p:nvSpPr>
          <p:cNvPr id="199" name="Rectangle 198">
            <a:extLst>
              <a:ext uri="{FF2B5EF4-FFF2-40B4-BE49-F238E27FC236}">
                <a16:creationId xmlns:a16="http://schemas.microsoft.com/office/drawing/2014/main" id="{BC729B34-55E4-5D48-84C0-172AEBE622B7}"/>
              </a:ext>
            </a:extLst>
          </p:cNvPr>
          <p:cNvSpPr/>
          <p:nvPr/>
        </p:nvSpPr>
        <p:spPr>
          <a:xfrm>
            <a:off x="508000" y="5740400"/>
            <a:ext cx="304800" cy="127000"/>
          </a:xfrm>
          <a:prstGeom prst="rect">
            <a:avLst/>
          </a:prstGeom>
          <a:solidFill>
            <a:srgbClr val="2E66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00" name="TextBox 199">
            <a:extLst>
              <a:ext uri="{FF2B5EF4-FFF2-40B4-BE49-F238E27FC236}">
                <a16:creationId xmlns:a16="http://schemas.microsoft.com/office/drawing/2014/main" id="{D6DE7BDF-89EF-C346-9F52-908569EA42EF}"/>
              </a:ext>
            </a:extLst>
          </p:cNvPr>
          <p:cNvSpPr txBox="1"/>
          <p:nvPr/>
        </p:nvSpPr>
        <p:spPr>
          <a:xfrm>
            <a:off x="889000" y="5676900"/>
            <a:ext cx="3810000" cy="228600"/>
          </a:xfrm>
          <a:prstGeom prst="rect">
            <a:avLst/>
          </a:prstGeom>
          <a:noFill/>
        </p:spPr>
        <p:txBody>
          <a:bodyPr vertOverflow="overflow" vert="horz" wrap="none" rtlCol="0" anchor="t">
            <a:noAutofit/>
          </a:bodyPr>
          <a:lstStyle/>
          <a:p>
            <a:pPr algn="l"/>
            <a:r>
              <a:rPr lang="en-US" sz="1200" b="1">
                <a:solidFill>
                  <a:srgbClr val="2E66C4"/>
                </a:solidFill>
                <a:latin typeface="Helvetica Neue"/>
                <a:ea typeface="Helvetica Neue"/>
                <a:cs typeface="Helvetica Neue"/>
              </a:rPr>
              <a:t>A · LOOKUP (read path)  ①→⑥</a:t>
            </a:r>
          </a:p>
        </p:txBody>
      </p:sp>
      <p:sp>
        <p:nvSpPr>
          <p:cNvPr id="201" name="Rectangle 200">
            <a:extLst>
              <a:ext uri="{FF2B5EF4-FFF2-40B4-BE49-F238E27FC236}">
                <a16:creationId xmlns:a16="http://schemas.microsoft.com/office/drawing/2014/main" id="{A7E3BFE5-73FF-7042-A826-DAB8EFFB92A0}"/>
              </a:ext>
            </a:extLst>
          </p:cNvPr>
          <p:cNvSpPr/>
          <p:nvPr/>
        </p:nvSpPr>
        <p:spPr>
          <a:xfrm>
            <a:off x="508000" y="6019800"/>
            <a:ext cx="304800" cy="127000"/>
          </a:xfrm>
          <a:prstGeom prst="rect">
            <a:avLst/>
          </a:prstGeom>
          <a:solidFill>
            <a:srgbClr val="3C9A4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02" name="TextBox 201">
            <a:extLst>
              <a:ext uri="{FF2B5EF4-FFF2-40B4-BE49-F238E27FC236}">
                <a16:creationId xmlns:a16="http://schemas.microsoft.com/office/drawing/2014/main" id="{1EA10114-BF56-534B-B735-DDA46D3A2F65}"/>
              </a:ext>
            </a:extLst>
          </p:cNvPr>
          <p:cNvSpPr txBox="1"/>
          <p:nvPr/>
        </p:nvSpPr>
        <p:spPr>
          <a:xfrm>
            <a:off x="889000" y="5956300"/>
            <a:ext cx="4191000" cy="228600"/>
          </a:xfrm>
          <a:prstGeom prst="rect">
            <a:avLst/>
          </a:prstGeom>
          <a:noFill/>
        </p:spPr>
        <p:txBody>
          <a:bodyPr vertOverflow="overflow" vert="horz" wrap="none" rtlCol="0" anchor="t">
            <a:noAutofit/>
          </a:bodyPr>
          <a:lstStyle/>
          <a:p>
            <a:pPr algn="l"/>
            <a:r>
              <a:rPr lang="en-US" sz="1200" b="1">
                <a:solidFill>
                  <a:srgbClr val="3C9A40"/>
                </a:solidFill>
                <a:latin typeface="Helvetica Neue"/>
                <a:ea typeface="Helvetica Neue"/>
                <a:cs typeface="Helvetica Neue"/>
              </a:rPr>
              <a:t>B · WRITE-BACK / CONTRIBUTE  ❶→❼</a:t>
            </a:r>
          </a:p>
        </p:txBody>
      </p:sp>
      <p:sp>
        <p:nvSpPr>
          <p:cNvPr id="203" name="Rounded Rectangle 202">
            <a:extLst>
              <a:ext uri="{FF2B5EF4-FFF2-40B4-BE49-F238E27FC236}">
                <a16:creationId xmlns:a16="http://schemas.microsoft.com/office/drawing/2014/main" id="{250CB976-1C47-094F-8D0A-4E147BB711EC}"/>
              </a:ext>
            </a:extLst>
          </p:cNvPr>
          <p:cNvSpPr/>
          <p:nvPr/>
        </p:nvSpPr>
        <p:spPr>
          <a:xfrm>
            <a:off x="8953908" y="3810000"/>
            <a:ext cx="3111092" cy="2692400"/>
          </a:xfrm>
          <a:prstGeom prst="roundRect">
            <a:avLst/>
          </a:prstGeom>
          <a:solidFill>
            <a:srgbClr val="F4F6FA"/>
          </a:solidFill>
          <a:ln w="12700" cap="flat" cmpd="sng" algn="ctr">
            <a:solidFill>
              <a:srgbClr val="C7CFD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04" name="TextBox 203">
            <a:extLst>
              <a:ext uri="{FF2B5EF4-FFF2-40B4-BE49-F238E27FC236}">
                <a16:creationId xmlns:a16="http://schemas.microsoft.com/office/drawing/2014/main" id="{B9A138DC-E6A7-DE46-A907-795148186458}"/>
              </a:ext>
            </a:extLst>
          </p:cNvPr>
          <p:cNvSpPr txBox="1"/>
          <p:nvPr/>
        </p:nvSpPr>
        <p:spPr>
          <a:xfrm>
            <a:off x="9178781" y="3886200"/>
            <a:ext cx="2810019" cy="2540000"/>
          </a:xfrm>
          <a:prstGeom prst="rect">
            <a:avLst/>
          </a:prstGeom>
          <a:noFill/>
        </p:spPr>
        <p:txBody>
          <a:bodyPr vertOverflow="overflow" vert="horz" wrap="square" rtlCol="0" anchor="t">
            <a:noAutofit/>
          </a:bodyPr>
          <a:lstStyle/>
          <a:p>
            <a:pPr algn="l"/>
            <a:r>
              <a:rPr lang="en-US" sz="1000" b="1" dirty="0">
                <a:solidFill>
                  <a:srgbClr val="1F3354"/>
                </a:solidFill>
                <a:latin typeface="Arial"/>
              </a:rPr>
              <a:t>KEY CONTRACTS</a:t>
            </a:r>
          </a:p>
          <a:p>
            <a:pPr algn="l"/>
            <a:r>
              <a:rPr lang="en-US" sz="850" dirty="0">
                <a:solidFill>
                  <a:srgbClr val="33414F"/>
                </a:solidFill>
                <a:latin typeface="Helvetica Neue"/>
              </a:rPr>
              <a:t>Identity = (seq_hash, source, db_version)</a:t>
            </a:r>
          </a:p>
          <a:p>
            <a:pPr algn="l"/>
            <a:r>
              <a:rPr lang="en-US" sz="850" dirty="0">
                <a:solidFill>
                  <a:srgbClr val="33414F"/>
                </a:solidFill>
                <a:latin typeface="Helvetica Neue"/>
              </a:rPr>
              <a:t>Normalize: "".join(seq.split()).upper() + sha256 — any drift = silent miss</a:t>
            </a:r>
          </a:p>
          <a:p>
            <a:pPr algn="l"/>
            <a:r>
              <a:rPr lang="en-US" sz="850" dirty="0">
                <a:solidFill>
                  <a:srgbClr val="33414F"/>
                </a:solidFill>
                <a:latin typeface="Helvetica Neue"/>
              </a:rPr>
              <a:t>Retention: access-based; idle_ttl_days → stale → reaped after REAP_GRACE_HOURS</a:t>
            </a:r>
          </a:p>
          <a:p>
            <a:pPr algn="l"/>
            <a:r>
              <a:rPr lang="en-US" sz="850" dirty="0">
                <a:solidFill>
                  <a:srgbClr val="33414F"/>
                </a:solidFill>
                <a:latin typeface="Helvetica Neue"/>
              </a:rPr>
              <a:t>Auth: X-API-Key on /v1/*; admin key on /v1/admin/*</a:t>
            </a:r>
          </a:p>
          <a:p>
            <a:pPr algn="l"/>
            <a:r>
              <a:rPr lang="en-US" sz="850" dirty="0">
                <a:solidFill>
                  <a:srgbClr val="33414F"/>
                </a:solidFill>
                <a:latin typeface="Helvetica Neue"/>
              </a:rPr>
              <a:t>TLS: self-signed → curl -k</a:t>
            </a:r>
          </a:p>
        </p:txBody>
      </p:sp>
      <p:sp>
        <p:nvSpPr>
          <p:cNvPr id="6" name="Slide Number Placeholder 5">
            <a:extLst>
              <a:ext uri="{FF2B5EF4-FFF2-40B4-BE49-F238E27FC236}">
                <a16:creationId xmlns:a16="http://schemas.microsoft.com/office/drawing/2014/main" id="{49D8AF25-9744-1276-B5BF-F6D89BB72C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50</a:t>
            </a:fld>
            <a:endParaRPr lang="en-US"/>
          </a:p>
        </p:txBody>
      </p:sp>
    </p:spTree>
    <p:extLst>
      <p:ext uri="{BB962C8B-B14F-4D97-AF65-F5344CB8AC3E}">
        <p14:creationId xmlns:p14="http://schemas.microsoft.com/office/powerpoint/2010/main" val="3905866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213">
          <a:extLst>
            <a:ext uri="{FF2B5EF4-FFF2-40B4-BE49-F238E27FC236}">
              <a16:creationId xmlns:a16="http://schemas.microsoft.com/office/drawing/2014/main" id="{BA8681AA-AECC-5C6B-7705-323A13D1EC84}"/>
            </a:ext>
          </a:extLst>
        </p:cNvPr>
        <p:cNvGrpSpPr/>
        <p:nvPr/>
      </p:nvGrpSpPr>
      <p:grpSpPr>
        <a:xfrm>
          <a:off x="0" y="0"/>
          <a:ext cx="0" cy="0"/>
          <a:chOff x="0" y="0"/>
          <a:chExt cx="0" cy="0"/>
        </a:xfrm>
      </p:grpSpPr>
      <p:sp>
        <p:nvSpPr>
          <p:cNvPr id="18" name="TCSFooterTag">
            <a:extLst>
              <a:ext uri="{FF2B5EF4-FFF2-40B4-BE49-F238E27FC236}">
                <a16:creationId xmlns:a16="http://schemas.microsoft.com/office/drawing/2014/main" id="{7235C2E0-AD3D-71E7-FB4C-C599237C7C8E}"/>
              </a:ext>
            </a:extLst>
          </p:cNvPr>
          <p:cNvSpPr txBox="1"/>
          <p:nvPr/>
        </p:nvSpPr>
        <p:spPr>
          <a:xfrm>
            <a:off x="419100" y="6616700"/>
            <a:ext cx="4064000" cy="203200"/>
          </a:xfrm>
          <a:prstGeom prst="rect">
            <a:avLst/>
          </a:prstGeom>
          <a:noFill/>
        </p:spPr>
        <p:txBody>
          <a:bodyPr vertOverflow="overflow" vert="horz" wrap="none" rtlCol="0" anchor="t">
            <a:spAutoFit/>
          </a:bodyPr>
          <a:lstStyle/>
          <a:p>
            <a:pPr algn="l"/>
            <a:r>
              <a:rPr lang="en-US" sz="900" i="1">
                <a:solidFill>
                  <a:srgbClr val="9A9A9A"/>
                </a:solidFill>
                <a:latin typeface="Helvetica Neue"/>
                <a:ea typeface="Helvetica Neue"/>
                <a:cs typeface="Helvetica Neue"/>
              </a:rPr>
              <a:t>Translational CS:  need → insight → infrastructure → feedback</a:t>
            </a:r>
          </a:p>
        </p:txBody>
      </p:sp>
      <p:sp>
        <p:nvSpPr>
          <p:cNvPr id="2" name="TitleBar">
            <a:extLst>
              <a:ext uri="{FF2B5EF4-FFF2-40B4-BE49-F238E27FC236}">
                <a16:creationId xmlns:a16="http://schemas.microsoft.com/office/drawing/2014/main" id="{3732B448-B5CD-18E1-2958-2E3FC45B4EC0}"/>
              </a:ext>
            </a:extLst>
          </p:cNvPr>
          <p:cNvSpPr/>
          <p:nvPr/>
        </p:nvSpPr>
        <p:spPr>
          <a:xfrm>
            <a:off x="0" y="0"/>
            <a:ext cx="12192000" cy="533400"/>
          </a:xfrm>
          <a:prstGeom prst="rect">
            <a:avLst/>
          </a:prstGeom>
          <a:solidFill>
            <a:srgbClr val="1F335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noAutofit/>
          </a:bodyPr>
          <a:lstStyle/>
          <a:p>
            <a:pPr algn="l"/>
            <a:r>
              <a:rPr lang="en-US" sz="1900" b="1" dirty="0">
                <a:solidFill>
                  <a:srgbClr val="FFFFFF"/>
                </a:solidFill>
                <a:latin typeface="Arial"/>
                <a:cs typeface="Arial"/>
              </a:rPr>
              <a:t>AlphaFold3 MSA Cache Library — Read &amp; Write-Back Flows</a:t>
            </a:r>
          </a:p>
        </p:txBody>
      </p:sp>
      <p:sp>
        <p:nvSpPr>
          <p:cNvPr id="3" name="JobBox">
            <a:extLst>
              <a:ext uri="{FF2B5EF4-FFF2-40B4-BE49-F238E27FC236}">
                <a16:creationId xmlns:a16="http://schemas.microsoft.com/office/drawing/2014/main" id="{D35541AC-8F9A-F9E1-1A77-0DCFC6FB9120}"/>
              </a:ext>
            </a:extLst>
          </p:cNvPr>
          <p:cNvSpPr/>
          <p:nvPr/>
        </p:nvSpPr>
        <p:spPr>
          <a:xfrm>
            <a:off x="431800" y="812800"/>
            <a:ext cx="3810000" cy="2692400"/>
          </a:xfrm>
          <a:prstGeom prst="roundRect">
            <a:avLst/>
          </a:prstGeom>
          <a:solidFill>
            <a:srgbClr val="F4F6FA"/>
          </a:solidFill>
          <a:ln w="2222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0" name="JobBox">
            <a:extLst>
              <a:ext uri="{FF2B5EF4-FFF2-40B4-BE49-F238E27FC236}">
                <a16:creationId xmlns:a16="http://schemas.microsoft.com/office/drawing/2014/main" id="{4FD60607-65F9-F3A9-5342-618728DC6B60}"/>
              </a:ext>
            </a:extLst>
          </p:cNvPr>
          <p:cNvSpPr/>
          <p:nvPr/>
        </p:nvSpPr>
        <p:spPr>
          <a:xfrm>
            <a:off x="685800" y="1600200"/>
            <a:ext cx="3073400" cy="1149350"/>
          </a:xfrm>
          <a:prstGeom prst="roundRect">
            <a:avLst/>
          </a:prstGeom>
          <a:solidFill>
            <a:srgbClr val="BCD8EE"/>
          </a:solidFill>
          <a:ln w="2222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TextBox 3">
            <a:extLst>
              <a:ext uri="{FF2B5EF4-FFF2-40B4-BE49-F238E27FC236}">
                <a16:creationId xmlns:a16="http://schemas.microsoft.com/office/drawing/2014/main" id="{5B45C564-A155-B390-6BB5-89A300BEED7C}"/>
              </a:ext>
            </a:extLst>
          </p:cNvPr>
          <p:cNvSpPr txBox="1"/>
          <p:nvPr/>
        </p:nvSpPr>
        <p:spPr>
          <a:xfrm>
            <a:off x="584200" y="889000"/>
            <a:ext cx="3556000" cy="279400"/>
          </a:xfrm>
          <a:prstGeom prst="rect">
            <a:avLst/>
          </a:prstGeom>
          <a:noFill/>
        </p:spPr>
        <p:txBody>
          <a:bodyPr vertOverflow="overflow" vert="horz" wrap="none" rtlCol="0" anchor="t">
            <a:noAutofit/>
          </a:bodyPr>
          <a:lstStyle/>
          <a:p>
            <a:pPr algn="l"/>
            <a:r>
              <a:rPr lang="en-US" b="1">
                <a:solidFill>
                  <a:srgbClr val="1F3354"/>
                </a:solidFill>
              </a:rPr>
              <a:t>AF3 Job  ·  CHTC execute node</a:t>
            </a:r>
          </a:p>
        </p:txBody>
      </p:sp>
      <p:sp>
        <p:nvSpPr>
          <p:cNvPr id="15" name="TextBox 14">
            <a:extLst>
              <a:ext uri="{FF2B5EF4-FFF2-40B4-BE49-F238E27FC236}">
                <a16:creationId xmlns:a16="http://schemas.microsoft.com/office/drawing/2014/main" id="{034138F3-DF64-4E20-9058-C86EF209CBC5}"/>
              </a:ext>
            </a:extLst>
          </p:cNvPr>
          <p:cNvSpPr txBox="1"/>
          <p:nvPr/>
        </p:nvSpPr>
        <p:spPr>
          <a:xfrm>
            <a:off x="685800" y="1282700"/>
            <a:ext cx="3327400" cy="254000"/>
          </a:xfrm>
          <a:prstGeom prst="rect">
            <a:avLst/>
          </a:prstGeom>
          <a:noFill/>
        </p:spPr>
        <p:txBody>
          <a:bodyPr vertOverflow="overflow" vert="horz" wrap="square" rtlCol="0" anchor="t">
            <a:noAutofit/>
          </a:bodyPr>
          <a:lstStyle/>
          <a:p>
            <a:pPr algn="l"/>
            <a:r>
              <a:rPr lang="en-US" sz="1150">
                <a:solidFill>
                  <a:srgbClr val="23406B"/>
                </a:solidFill>
                <a:latin typeface="Consolas"/>
                <a:cs typeface="Consolas"/>
              </a:rPr>
              <a:t>data_pipeline.sh — orchestrator</a:t>
            </a:r>
          </a:p>
        </p:txBody>
      </p:sp>
      <p:sp>
        <p:nvSpPr>
          <p:cNvPr id="20" name="TextBox 19">
            <a:extLst>
              <a:ext uri="{FF2B5EF4-FFF2-40B4-BE49-F238E27FC236}">
                <a16:creationId xmlns:a16="http://schemas.microsoft.com/office/drawing/2014/main" id="{3288AB8A-6288-4FDF-AFE1-ADDBA2DAB1E6}"/>
              </a:ext>
            </a:extLst>
          </p:cNvPr>
          <p:cNvSpPr txBox="1"/>
          <p:nvPr/>
        </p:nvSpPr>
        <p:spPr>
          <a:xfrm>
            <a:off x="685800" y="1663700"/>
            <a:ext cx="3327400" cy="254000"/>
          </a:xfrm>
          <a:prstGeom prst="rect">
            <a:avLst/>
          </a:prstGeom>
          <a:noFill/>
        </p:spPr>
        <p:txBody>
          <a:bodyPr vertOverflow="overflow" vert="horz" wrap="square" rtlCol="0" anchor="t">
            <a:noAutofit/>
          </a:bodyPr>
          <a:lstStyle/>
          <a:p>
            <a:pPr algn="l"/>
            <a:r>
              <a:rPr lang="en-US" sz="1150">
                <a:solidFill>
                  <a:srgbClr val="23406B"/>
                </a:solidFill>
                <a:latin typeface="Consolas"/>
                <a:cs typeface="Consolas"/>
              </a:rPr>
              <a:t>cache_lookup.sh — read-path helper</a:t>
            </a:r>
          </a:p>
        </p:txBody>
      </p:sp>
      <p:sp>
        <p:nvSpPr>
          <p:cNvPr id="22" name="TextBox 21">
            <a:extLst>
              <a:ext uri="{FF2B5EF4-FFF2-40B4-BE49-F238E27FC236}">
                <a16:creationId xmlns:a16="http://schemas.microsoft.com/office/drawing/2014/main" id="{1CED5FF2-3327-710A-9A73-E79CAA200C1E}"/>
              </a:ext>
            </a:extLst>
          </p:cNvPr>
          <p:cNvSpPr txBox="1"/>
          <p:nvPr/>
        </p:nvSpPr>
        <p:spPr>
          <a:xfrm>
            <a:off x="685800" y="2044700"/>
            <a:ext cx="3327400" cy="254000"/>
          </a:xfrm>
          <a:prstGeom prst="rect">
            <a:avLst/>
          </a:prstGeom>
          <a:noFill/>
        </p:spPr>
        <p:txBody>
          <a:bodyPr vertOverflow="overflow" vert="horz" wrap="square" rtlCol="0" anchor="t">
            <a:noAutofit/>
          </a:bodyPr>
          <a:lstStyle/>
          <a:p>
            <a:r>
              <a:rPr lang="en-US" sz="1150" dirty="0" err="1">
                <a:solidFill>
                  <a:srgbClr val="23406B"/>
                </a:solidFill>
                <a:latin typeface="Consolas"/>
                <a:cs typeface="Consolas"/>
              </a:rPr>
              <a:t>run_alphafold.py</a:t>
            </a:r>
            <a:r>
              <a:rPr lang="en-US" sz="1150" dirty="0">
                <a:solidFill>
                  <a:srgbClr val="23406B"/>
                </a:solidFill>
                <a:latin typeface="Consolas"/>
                <a:cs typeface="Consolas"/>
              </a:rPr>
              <a:t> — AF3 data pipeline</a:t>
            </a:r>
          </a:p>
          <a:p>
            <a:pPr algn="l"/>
            <a:endParaRPr lang="en-US" sz="1150" dirty="0">
              <a:solidFill>
                <a:srgbClr val="23406B"/>
              </a:solidFill>
              <a:latin typeface="Consolas"/>
              <a:cs typeface="Consolas"/>
            </a:endParaRPr>
          </a:p>
        </p:txBody>
      </p:sp>
      <p:sp>
        <p:nvSpPr>
          <p:cNvPr id="24" name="TextBox 23">
            <a:extLst>
              <a:ext uri="{FF2B5EF4-FFF2-40B4-BE49-F238E27FC236}">
                <a16:creationId xmlns:a16="http://schemas.microsoft.com/office/drawing/2014/main" id="{F02F2E3D-510C-07C6-3CFC-3C4B1A5B51F5}"/>
              </a:ext>
            </a:extLst>
          </p:cNvPr>
          <p:cNvSpPr txBox="1"/>
          <p:nvPr/>
        </p:nvSpPr>
        <p:spPr>
          <a:xfrm>
            <a:off x="685800" y="2425700"/>
            <a:ext cx="3327400" cy="254000"/>
          </a:xfrm>
          <a:prstGeom prst="rect">
            <a:avLst/>
          </a:prstGeom>
          <a:noFill/>
        </p:spPr>
        <p:txBody>
          <a:bodyPr vertOverflow="overflow" vert="horz" wrap="square" rtlCol="0" anchor="t">
            <a:noAutofit/>
          </a:bodyPr>
          <a:lstStyle/>
          <a:p>
            <a:r>
              <a:rPr lang="en-US" sz="1150" dirty="0" err="1">
                <a:solidFill>
                  <a:srgbClr val="23406B"/>
                </a:solidFill>
                <a:latin typeface="Consolas"/>
                <a:cs typeface="Consolas"/>
              </a:rPr>
              <a:t>cache_upload.sh</a:t>
            </a:r>
            <a:r>
              <a:rPr lang="en-US" sz="1150" dirty="0">
                <a:solidFill>
                  <a:srgbClr val="23406B"/>
                </a:solidFill>
                <a:latin typeface="Consolas"/>
                <a:cs typeface="Consolas"/>
              </a:rPr>
              <a:t> — write-back helper</a:t>
            </a:r>
          </a:p>
          <a:p>
            <a:pPr algn="l"/>
            <a:endParaRPr lang="en-US" sz="1150" dirty="0">
              <a:solidFill>
                <a:srgbClr val="23406B"/>
              </a:solidFill>
              <a:latin typeface="Consolas"/>
              <a:cs typeface="Consolas"/>
            </a:endParaRPr>
          </a:p>
        </p:txBody>
      </p:sp>
      <p:sp>
        <p:nvSpPr>
          <p:cNvPr id="26" name="TextBox 25">
            <a:extLst>
              <a:ext uri="{FF2B5EF4-FFF2-40B4-BE49-F238E27FC236}">
                <a16:creationId xmlns:a16="http://schemas.microsoft.com/office/drawing/2014/main" id="{7EDA5FDF-A441-CABB-E7CD-53C086087218}"/>
              </a:ext>
            </a:extLst>
          </p:cNvPr>
          <p:cNvSpPr txBox="1"/>
          <p:nvPr/>
        </p:nvSpPr>
        <p:spPr>
          <a:xfrm>
            <a:off x="685800" y="2819400"/>
            <a:ext cx="3327400" cy="355600"/>
          </a:xfrm>
          <a:prstGeom prst="rect">
            <a:avLst/>
          </a:prstGeom>
          <a:noFill/>
        </p:spPr>
        <p:txBody>
          <a:bodyPr vertOverflow="overflow" vert="horz" wrap="square" rtlCol="0" anchor="t">
            <a:noAutofit/>
          </a:bodyPr>
          <a:lstStyle/>
          <a:p>
            <a:pPr algn="l"/>
            <a:r>
              <a:rPr lang="en-US" sz="1100">
                <a:solidFill>
                  <a:srgbClr val="5A6472"/>
                </a:solidFill>
                <a:latin typeface="Helvetica Neue"/>
                <a:ea typeface="Helvetica Neue"/>
                <a:cs typeface="Helvetica Neue"/>
              </a:rPr>
              <a:t>reads/writes af_input/*.json,  af_output/&lt;name&gt;/&lt;name&gt;_data.json</a:t>
            </a:r>
          </a:p>
        </p:txBody>
      </p:sp>
      <p:sp>
        <p:nvSpPr>
          <p:cNvPr id="27" name="ApiBox">
            <a:extLst>
              <a:ext uri="{FF2B5EF4-FFF2-40B4-BE49-F238E27FC236}">
                <a16:creationId xmlns:a16="http://schemas.microsoft.com/office/drawing/2014/main" id="{4B76631D-C212-1541-1424-56E34F0B2EDE}"/>
              </a:ext>
            </a:extLst>
          </p:cNvPr>
          <p:cNvSpPr/>
          <p:nvPr/>
        </p:nvSpPr>
        <p:spPr>
          <a:xfrm>
            <a:off x="6172200" y="812800"/>
            <a:ext cx="3810000" cy="2692400"/>
          </a:xfrm>
          <a:prstGeom prst="roundRect">
            <a:avLst/>
          </a:prstGeom>
          <a:solidFill>
            <a:srgbClr val="F1F7F1"/>
          </a:solidFill>
          <a:ln w="2222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8" name="TextBox 27">
            <a:extLst>
              <a:ext uri="{FF2B5EF4-FFF2-40B4-BE49-F238E27FC236}">
                <a16:creationId xmlns:a16="http://schemas.microsoft.com/office/drawing/2014/main" id="{8DD0BC06-AA17-8FA5-D27C-102D8EBFED24}"/>
              </a:ext>
            </a:extLst>
          </p:cNvPr>
          <p:cNvSpPr txBox="1"/>
          <p:nvPr/>
        </p:nvSpPr>
        <p:spPr>
          <a:xfrm>
            <a:off x="6324600" y="889000"/>
            <a:ext cx="3556000" cy="254000"/>
          </a:xfrm>
          <a:prstGeom prst="rect">
            <a:avLst/>
          </a:prstGeom>
          <a:noFill/>
        </p:spPr>
        <p:txBody>
          <a:bodyPr vertOverflow="overflow" vert="horz" wrap="none" rtlCol="0" anchor="t">
            <a:noAutofit/>
          </a:bodyPr>
          <a:lstStyle/>
          <a:p>
            <a:pPr algn="l"/>
            <a:r>
              <a:rPr lang="en-US" b="1">
                <a:solidFill>
                  <a:srgbClr val="1E5620"/>
                </a:solidFill>
              </a:rPr>
              <a:t>AF3 Cache API  ·  FastAPI</a:t>
            </a:r>
          </a:p>
        </p:txBody>
      </p:sp>
      <p:sp>
        <p:nvSpPr>
          <p:cNvPr id="29" name="TextBox 28">
            <a:extLst>
              <a:ext uri="{FF2B5EF4-FFF2-40B4-BE49-F238E27FC236}">
                <a16:creationId xmlns:a16="http://schemas.microsoft.com/office/drawing/2014/main" id="{53E4221D-859F-C844-893E-0E7AE4A0F921}"/>
              </a:ext>
            </a:extLst>
          </p:cNvPr>
          <p:cNvSpPr txBox="1"/>
          <p:nvPr/>
        </p:nvSpPr>
        <p:spPr>
          <a:xfrm>
            <a:off x="6324600" y="1143000"/>
            <a:ext cx="3556000" cy="203200"/>
          </a:xfrm>
          <a:prstGeom prst="rect">
            <a:avLst/>
          </a:prstGeom>
          <a:noFill/>
        </p:spPr>
        <p:txBody>
          <a:bodyPr vertOverflow="overflow" vert="horz" wrap="none" rtlCol="0" anchor="t">
            <a:noAutofit/>
          </a:bodyPr>
          <a:lstStyle/>
          <a:p>
            <a:pPr algn="l"/>
            <a:r>
              <a:rPr lang="en-US" sz="1050">
                <a:solidFill>
                  <a:srgbClr val="5A6472"/>
                </a:solidFill>
                <a:latin typeface="Consolas"/>
                <a:cs typeface="Consolas"/>
              </a:rPr>
              <a:t>https://149.165.170.71.sslip.io</a:t>
            </a:r>
          </a:p>
        </p:txBody>
      </p:sp>
      <p:sp>
        <p:nvSpPr>
          <p:cNvPr id="30" name="Rectangle 29">
            <a:extLst>
              <a:ext uri="{FF2B5EF4-FFF2-40B4-BE49-F238E27FC236}">
                <a16:creationId xmlns:a16="http://schemas.microsoft.com/office/drawing/2014/main" id="{310B3440-A309-170C-E70A-2A39E9BE49FB}"/>
              </a:ext>
            </a:extLst>
          </p:cNvPr>
          <p:cNvSpPr/>
          <p:nvPr/>
        </p:nvSpPr>
        <p:spPr>
          <a:xfrm>
            <a:off x="6324600" y="1447800"/>
            <a:ext cx="2540000" cy="304800"/>
          </a:xfrm>
          <a:prstGeom prst="rect">
            <a:avLst/>
          </a:prstGeom>
          <a:solidFill>
            <a:srgbClr val="E2F0E2"/>
          </a:solidFill>
          <a:ln w="9525" cap="flat" cmpd="sng" algn="ctr">
            <a:solidFill>
              <a:srgbClr val="A9D3A9"/>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1" name="TextBox 30">
            <a:extLst>
              <a:ext uri="{FF2B5EF4-FFF2-40B4-BE49-F238E27FC236}">
                <a16:creationId xmlns:a16="http://schemas.microsoft.com/office/drawing/2014/main" id="{CB9B71FF-DB1D-C449-3D03-61FBED7846CE}"/>
              </a:ext>
            </a:extLst>
          </p:cNvPr>
          <p:cNvSpPr txBox="1"/>
          <p:nvPr/>
        </p:nvSpPr>
        <p:spPr>
          <a:xfrm>
            <a:off x="6400800" y="1485900"/>
            <a:ext cx="2438400" cy="228600"/>
          </a:xfrm>
          <a:prstGeom prst="rect">
            <a:avLst/>
          </a:prstGeom>
          <a:noFill/>
        </p:spPr>
        <p:txBody>
          <a:bodyPr vertOverflow="overflow" vert="horz" wrap="none" rtlCol="0" anchor="t">
            <a:noAutofit/>
          </a:bodyPr>
          <a:lstStyle/>
          <a:p>
            <a:pPr algn="l"/>
            <a:r>
              <a:rPr lang="en-US" sz="1100" b="1" dirty="0">
                <a:solidFill>
                  <a:srgbClr val="1E5620"/>
                </a:solidFill>
                <a:latin typeface="Consolas"/>
                <a:cs typeface="Consolas"/>
              </a:rPr>
              <a:t>POST /v1/query</a:t>
            </a:r>
          </a:p>
        </p:txBody>
      </p:sp>
      <p:sp>
        <p:nvSpPr>
          <p:cNvPr id="32" name="Rectangle 31">
            <a:extLst>
              <a:ext uri="{FF2B5EF4-FFF2-40B4-BE49-F238E27FC236}">
                <a16:creationId xmlns:a16="http://schemas.microsoft.com/office/drawing/2014/main" id="{13E51E93-1FB4-1AA3-50EB-CA38A31A5C70}"/>
              </a:ext>
            </a:extLst>
          </p:cNvPr>
          <p:cNvSpPr/>
          <p:nvPr/>
        </p:nvSpPr>
        <p:spPr>
          <a:xfrm>
            <a:off x="6324600" y="1828800"/>
            <a:ext cx="2540000" cy="304800"/>
          </a:xfrm>
          <a:prstGeom prst="rect">
            <a:avLst/>
          </a:prstGeom>
          <a:solidFill>
            <a:srgbClr val="E2F0E2"/>
          </a:solidFill>
          <a:ln w="9525" cap="flat" cmpd="sng" algn="ctr">
            <a:solidFill>
              <a:srgbClr val="A9D3A9"/>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3" name="TextBox 32">
            <a:extLst>
              <a:ext uri="{FF2B5EF4-FFF2-40B4-BE49-F238E27FC236}">
                <a16:creationId xmlns:a16="http://schemas.microsoft.com/office/drawing/2014/main" id="{7F0AEA46-D05F-6B34-9050-BE3340047AB9}"/>
              </a:ext>
            </a:extLst>
          </p:cNvPr>
          <p:cNvSpPr txBox="1"/>
          <p:nvPr/>
        </p:nvSpPr>
        <p:spPr>
          <a:xfrm>
            <a:off x="6400800" y="1866900"/>
            <a:ext cx="2438400" cy="228600"/>
          </a:xfrm>
          <a:prstGeom prst="rect">
            <a:avLst/>
          </a:prstGeom>
          <a:noFill/>
        </p:spPr>
        <p:txBody>
          <a:bodyPr vertOverflow="overflow" vert="horz" wrap="none" rtlCol="0" anchor="t">
            <a:noAutofit/>
          </a:bodyPr>
          <a:lstStyle/>
          <a:p>
            <a:pPr algn="l"/>
            <a:r>
              <a:rPr lang="en-US" sz="1100" b="1">
                <a:solidFill>
                  <a:srgbClr val="1E5620"/>
                </a:solidFill>
                <a:latin typeface="Consolas"/>
                <a:cs typeface="Consolas"/>
              </a:rPr>
              <a:t>POST /v1/uploads/request</a:t>
            </a:r>
          </a:p>
        </p:txBody>
      </p:sp>
      <p:sp>
        <p:nvSpPr>
          <p:cNvPr id="34" name="Rectangle 33">
            <a:extLst>
              <a:ext uri="{FF2B5EF4-FFF2-40B4-BE49-F238E27FC236}">
                <a16:creationId xmlns:a16="http://schemas.microsoft.com/office/drawing/2014/main" id="{13348B58-31E6-6EF6-C140-5212EAC49F33}"/>
              </a:ext>
            </a:extLst>
          </p:cNvPr>
          <p:cNvSpPr/>
          <p:nvPr/>
        </p:nvSpPr>
        <p:spPr>
          <a:xfrm>
            <a:off x="6324600" y="2209800"/>
            <a:ext cx="2540000" cy="304800"/>
          </a:xfrm>
          <a:prstGeom prst="rect">
            <a:avLst/>
          </a:prstGeom>
          <a:solidFill>
            <a:srgbClr val="E2F0E2"/>
          </a:solidFill>
          <a:ln w="9525" cap="flat" cmpd="sng" algn="ctr">
            <a:solidFill>
              <a:srgbClr val="A9D3A9"/>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5" name="TextBox 34">
            <a:extLst>
              <a:ext uri="{FF2B5EF4-FFF2-40B4-BE49-F238E27FC236}">
                <a16:creationId xmlns:a16="http://schemas.microsoft.com/office/drawing/2014/main" id="{BFF0E6FC-CEDF-D660-DB62-243C1BF0F33F}"/>
              </a:ext>
            </a:extLst>
          </p:cNvPr>
          <p:cNvSpPr txBox="1"/>
          <p:nvPr/>
        </p:nvSpPr>
        <p:spPr>
          <a:xfrm>
            <a:off x="6400800" y="2247900"/>
            <a:ext cx="2438400" cy="228600"/>
          </a:xfrm>
          <a:prstGeom prst="rect">
            <a:avLst/>
          </a:prstGeom>
          <a:noFill/>
        </p:spPr>
        <p:txBody>
          <a:bodyPr vertOverflow="overflow" vert="horz" wrap="none" rtlCol="0" anchor="t">
            <a:noAutofit/>
          </a:bodyPr>
          <a:lstStyle/>
          <a:p>
            <a:pPr algn="l"/>
            <a:r>
              <a:rPr lang="en-US" sz="1100" b="1">
                <a:solidFill>
                  <a:srgbClr val="1E5620"/>
                </a:solidFill>
                <a:latin typeface="Consolas"/>
                <a:cs typeface="Consolas"/>
              </a:rPr>
              <a:t>POST /v1/uploads/{id}/complete</a:t>
            </a:r>
          </a:p>
        </p:txBody>
      </p:sp>
      <p:sp>
        <p:nvSpPr>
          <p:cNvPr id="36" name="Can 35">
            <a:extLst>
              <a:ext uri="{FF2B5EF4-FFF2-40B4-BE49-F238E27FC236}">
                <a16:creationId xmlns:a16="http://schemas.microsoft.com/office/drawing/2014/main" id="{F693A426-F113-9B20-3B9E-0928A440A1EC}"/>
              </a:ext>
            </a:extLst>
          </p:cNvPr>
          <p:cNvSpPr/>
          <p:nvPr/>
        </p:nvSpPr>
        <p:spPr>
          <a:xfrm>
            <a:off x="9017000" y="1524000"/>
            <a:ext cx="838200" cy="1016000"/>
          </a:xfrm>
          <a:prstGeom prst="can">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DB</a:t>
            </a:r>
          </a:p>
        </p:txBody>
      </p:sp>
      <p:sp>
        <p:nvSpPr>
          <p:cNvPr id="37" name="TextBox 36">
            <a:extLst>
              <a:ext uri="{FF2B5EF4-FFF2-40B4-BE49-F238E27FC236}">
                <a16:creationId xmlns:a16="http://schemas.microsoft.com/office/drawing/2014/main" id="{60848E31-0079-5530-D421-EFD6BE2D42DE}"/>
              </a:ext>
            </a:extLst>
          </p:cNvPr>
          <p:cNvSpPr txBox="1"/>
          <p:nvPr/>
        </p:nvSpPr>
        <p:spPr>
          <a:xfrm>
            <a:off x="6324600" y="2616200"/>
            <a:ext cx="3556000" cy="812800"/>
          </a:xfrm>
          <a:prstGeom prst="rect">
            <a:avLst/>
          </a:prstGeom>
          <a:noFill/>
        </p:spPr>
        <p:txBody>
          <a:bodyPr vertOverflow="overflow" vert="horz" wrap="square" rtlCol="0" anchor="t">
            <a:noAutofit/>
          </a:bodyPr>
          <a:lstStyle/>
          <a:p>
            <a:pPr algn="l"/>
            <a:r>
              <a:rPr lang="en-US" sz="950">
                <a:solidFill>
                  <a:srgbClr val="23406B"/>
                </a:solidFill>
                <a:latin typeface="Consolas"/>
                <a:cs typeface="Consolas"/>
              </a:rPr>
              <a:t>Postgres
msa_sequences
msa_cache_entries
msa_ingestions
view: msa_cache_lookup</a:t>
            </a:r>
          </a:p>
        </p:txBody>
      </p:sp>
      <p:sp>
        <p:nvSpPr>
          <p:cNvPr id="38" name="OsdfBox">
            <a:extLst>
              <a:ext uri="{FF2B5EF4-FFF2-40B4-BE49-F238E27FC236}">
                <a16:creationId xmlns:a16="http://schemas.microsoft.com/office/drawing/2014/main" id="{0DBDBEE7-FB7C-2842-9B28-F0C920EFCEC6}"/>
              </a:ext>
            </a:extLst>
          </p:cNvPr>
          <p:cNvSpPr/>
          <p:nvPr/>
        </p:nvSpPr>
        <p:spPr>
          <a:xfrm>
            <a:off x="3200400" y="4064000"/>
            <a:ext cx="4191000" cy="1422400"/>
          </a:xfrm>
          <a:prstGeom prst="roundRect">
            <a:avLst/>
          </a:prstGeom>
          <a:solidFill>
            <a:srgbClr val="FBF3E6"/>
          </a:solidFill>
          <a:ln w="22225" cap="flat" cmpd="sng" algn="ctr">
            <a:solidFill>
              <a:srgbClr val="ED7D3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9" name="TextBox 38">
            <a:extLst>
              <a:ext uri="{FF2B5EF4-FFF2-40B4-BE49-F238E27FC236}">
                <a16:creationId xmlns:a16="http://schemas.microsoft.com/office/drawing/2014/main" id="{1A5DF5B8-3668-EB0C-A502-5DD1CC032C71}"/>
              </a:ext>
            </a:extLst>
          </p:cNvPr>
          <p:cNvSpPr txBox="1"/>
          <p:nvPr/>
        </p:nvSpPr>
        <p:spPr>
          <a:xfrm>
            <a:off x="3327400" y="4127500"/>
            <a:ext cx="3937000" cy="228600"/>
          </a:xfrm>
          <a:prstGeom prst="rect">
            <a:avLst/>
          </a:prstGeom>
          <a:noFill/>
        </p:spPr>
        <p:txBody>
          <a:bodyPr vertOverflow="overflow" vert="horz" wrap="none" rtlCol="0" anchor="t">
            <a:noAutofit/>
          </a:bodyPr>
          <a:lstStyle/>
          <a:p>
            <a:pPr algn="l"/>
            <a:r>
              <a:rPr lang="en-US" sz="1300" b="1">
                <a:solidFill>
                  <a:srgbClr val="A85214"/>
                </a:solidFill>
              </a:rPr>
              <a:t>OSDF / Pelican Object Store</a:t>
            </a:r>
          </a:p>
        </p:txBody>
      </p:sp>
      <p:sp>
        <p:nvSpPr>
          <p:cNvPr id="40" name="Can 39">
            <a:extLst>
              <a:ext uri="{FF2B5EF4-FFF2-40B4-BE49-F238E27FC236}">
                <a16:creationId xmlns:a16="http://schemas.microsoft.com/office/drawing/2014/main" id="{C3AD42C0-49B1-C569-8881-762C3AF90CB0}"/>
              </a:ext>
            </a:extLst>
          </p:cNvPr>
          <p:cNvSpPr/>
          <p:nvPr/>
        </p:nvSpPr>
        <p:spPr>
          <a:xfrm>
            <a:off x="3429000" y="4419600"/>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1" name="TextBox 40">
            <a:extLst>
              <a:ext uri="{FF2B5EF4-FFF2-40B4-BE49-F238E27FC236}">
                <a16:creationId xmlns:a16="http://schemas.microsoft.com/office/drawing/2014/main" id="{8AEF6703-EFBB-A0E3-1B33-C45927C92D36}"/>
              </a:ext>
            </a:extLst>
          </p:cNvPr>
          <p:cNvSpPr txBox="1"/>
          <p:nvPr/>
        </p:nvSpPr>
        <p:spPr>
          <a:xfrm>
            <a:off x="3352800" y="5016500"/>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osgaf3_store1</a:t>
            </a:r>
          </a:p>
        </p:txBody>
      </p:sp>
      <p:sp>
        <p:nvSpPr>
          <p:cNvPr id="42" name="Can 41">
            <a:extLst>
              <a:ext uri="{FF2B5EF4-FFF2-40B4-BE49-F238E27FC236}">
                <a16:creationId xmlns:a16="http://schemas.microsoft.com/office/drawing/2014/main" id="{BE0B89B3-AC09-4E7E-7051-05A5BEFD8F87}"/>
              </a:ext>
            </a:extLst>
          </p:cNvPr>
          <p:cNvSpPr/>
          <p:nvPr/>
        </p:nvSpPr>
        <p:spPr>
          <a:xfrm>
            <a:off x="4419600" y="4419600"/>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3" name="TextBox 42">
            <a:extLst>
              <a:ext uri="{FF2B5EF4-FFF2-40B4-BE49-F238E27FC236}">
                <a16:creationId xmlns:a16="http://schemas.microsoft.com/office/drawing/2014/main" id="{3EB7683E-08B1-078D-079E-2B403E22C7A3}"/>
              </a:ext>
            </a:extLst>
          </p:cNvPr>
          <p:cNvSpPr txBox="1"/>
          <p:nvPr/>
        </p:nvSpPr>
        <p:spPr>
          <a:xfrm>
            <a:off x="4343400" y="5016500"/>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osgaf3_store2</a:t>
            </a:r>
          </a:p>
        </p:txBody>
      </p:sp>
      <p:sp>
        <p:nvSpPr>
          <p:cNvPr id="44" name="Can 43">
            <a:extLst>
              <a:ext uri="{FF2B5EF4-FFF2-40B4-BE49-F238E27FC236}">
                <a16:creationId xmlns:a16="http://schemas.microsoft.com/office/drawing/2014/main" id="{89AB3EE4-0A68-A4C5-3A2C-90A54D98C31F}"/>
              </a:ext>
            </a:extLst>
          </p:cNvPr>
          <p:cNvSpPr/>
          <p:nvPr/>
        </p:nvSpPr>
        <p:spPr>
          <a:xfrm>
            <a:off x="5410200" y="4419600"/>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5" name="TextBox 44">
            <a:extLst>
              <a:ext uri="{FF2B5EF4-FFF2-40B4-BE49-F238E27FC236}">
                <a16:creationId xmlns:a16="http://schemas.microsoft.com/office/drawing/2014/main" id="{378715FD-CF3C-42DC-9190-E73A91FE12E7}"/>
              </a:ext>
            </a:extLst>
          </p:cNvPr>
          <p:cNvSpPr txBox="1"/>
          <p:nvPr/>
        </p:nvSpPr>
        <p:spPr>
          <a:xfrm>
            <a:off x="5334000" y="5016500"/>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osgaf3_store3</a:t>
            </a:r>
          </a:p>
        </p:txBody>
      </p:sp>
      <p:sp>
        <p:nvSpPr>
          <p:cNvPr id="46" name="Can 45">
            <a:extLst>
              <a:ext uri="{FF2B5EF4-FFF2-40B4-BE49-F238E27FC236}">
                <a16:creationId xmlns:a16="http://schemas.microsoft.com/office/drawing/2014/main" id="{3F6D1AA7-1EA9-D5BD-82E9-CD4352B38A0B}"/>
              </a:ext>
            </a:extLst>
          </p:cNvPr>
          <p:cNvSpPr/>
          <p:nvPr/>
        </p:nvSpPr>
        <p:spPr>
          <a:xfrm>
            <a:off x="6400800" y="4419600"/>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7" name="TextBox 46">
            <a:extLst>
              <a:ext uri="{FF2B5EF4-FFF2-40B4-BE49-F238E27FC236}">
                <a16:creationId xmlns:a16="http://schemas.microsoft.com/office/drawing/2014/main" id="{8507BFD1-B3AF-CA97-C573-C09062DD4804}"/>
              </a:ext>
            </a:extLst>
          </p:cNvPr>
          <p:cNvSpPr txBox="1"/>
          <p:nvPr/>
        </p:nvSpPr>
        <p:spPr>
          <a:xfrm>
            <a:off x="6324600" y="5016500"/>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osgaf3_store4</a:t>
            </a:r>
          </a:p>
        </p:txBody>
      </p:sp>
      <p:sp>
        <p:nvSpPr>
          <p:cNvPr id="48" name="TextBox 47">
            <a:extLst>
              <a:ext uri="{FF2B5EF4-FFF2-40B4-BE49-F238E27FC236}">
                <a16:creationId xmlns:a16="http://schemas.microsoft.com/office/drawing/2014/main" id="{6FC05DFF-4366-39B1-928F-A8CC371B4F5B}"/>
              </a:ext>
            </a:extLst>
          </p:cNvPr>
          <p:cNvSpPr txBox="1"/>
          <p:nvPr/>
        </p:nvSpPr>
        <p:spPr>
          <a:xfrm>
            <a:off x="3276600" y="5232400"/>
            <a:ext cx="4064000" cy="2032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immutable .a3m  ·  pelican://&lt;store&gt;/msa-cache/&lt;seq_hash&gt;/…</a:t>
            </a:r>
          </a:p>
        </p:txBody>
      </p:sp>
      <p:sp>
        <p:nvSpPr>
          <p:cNvPr id="53" name="A_query">
            <a:extLst>
              <a:ext uri="{FF2B5EF4-FFF2-40B4-BE49-F238E27FC236}">
                <a16:creationId xmlns:a16="http://schemas.microsoft.com/office/drawing/2014/main" id="{67BDAABB-3453-80A3-1259-16963B3DFC06}"/>
              </a:ext>
            </a:extLst>
          </p:cNvPr>
          <p:cNvSpPr/>
          <p:nvPr/>
        </p:nvSpPr>
        <p:spPr>
          <a:xfrm>
            <a:off x="4318000" y="1752600"/>
            <a:ext cx="1778000" cy="203200"/>
          </a:xfrm>
          <a:prstGeom prst="rightArrow">
            <a:avLst/>
          </a:prstGeom>
          <a:solidFill>
            <a:srgbClr val="2E66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4" name="B_req">
            <a:extLst>
              <a:ext uri="{FF2B5EF4-FFF2-40B4-BE49-F238E27FC236}">
                <a16:creationId xmlns:a16="http://schemas.microsoft.com/office/drawing/2014/main" id="{7A4AE379-F426-9EA8-F2C2-297E291B6FD6}"/>
              </a:ext>
            </a:extLst>
          </p:cNvPr>
          <p:cNvSpPr/>
          <p:nvPr/>
        </p:nvSpPr>
        <p:spPr>
          <a:xfrm>
            <a:off x="4318000" y="2540000"/>
            <a:ext cx="1778000" cy="203200"/>
          </a:xfrm>
          <a:prstGeom prst="rightArrow">
            <a:avLst/>
          </a:prstGeom>
          <a:solidFill>
            <a:srgbClr val="3C9A4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5" name="A_get">
            <a:extLst>
              <a:ext uri="{FF2B5EF4-FFF2-40B4-BE49-F238E27FC236}">
                <a16:creationId xmlns:a16="http://schemas.microsoft.com/office/drawing/2014/main" id="{68D2FCEB-281B-D53D-8BB0-577FF50FE10D}"/>
              </a:ext>
            </a:extLst>
          </p:cNvPr>
          <p:cNvSpPr/>
          <p:nvPr/>
        </p:nvSpPr>
        <p:spPr>
          <a:xfrm rot="12900000">
            <a:off x="1905000" y="3708400"/>
            <a:ext cx="1524000" cy="203200"/>
          </a:xfrm>
          <a:prstGeom prst="rightArrow">
            <a:avLst/>
          </a:prstGeom>
          <a:solidFill>
            <a:srgbClr val="2E66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6" name="B_put">
            <a:extLst>
              <a:ext uri="{FF2B5EF4-FFF2-40B4-BE49-F238E27FC236}">
                <a16:creationId xmlns:a16="http://schemas.microsoft.com/office/drawing/2014/main" id="{AC991229-9DAC-8CE2-441A-D9D28C4023E7}"/>
              </a:ext>
            </a:extLst>
          </p:cNvPr>
          <p:cNvSpPr/>
          <p:nvPr/>
        </p:nvSpPr>
        <p:spPr>
          <a:xfrm rot="3300000">
            <a:off x="4572000" y="3708400"/>
            <a:ext cx="1524000" cy="203200"/>
          </a:xfrm>
          <a:prstGeom prst="rightArrow">
            <a:avLst/>
          </a:prstGeom>
          <a:solidFill>
            <a:srgbClr val="3C9A4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7" name="B_verify">
            <a:extLst>
              <a:ext uri="{FF2B5EF4-FFF2-40B4-BE49-F238E27FC236}">
                <a16:creationId xmlns:a16="http://schemas.microsoft.com/office/drawing/2014/main" id="{A6B478D4-A96D-C949-038B-3D6187428C7F}"/>
              </a:ext>
            </a:extLst>
          </p:cNvPr>
          <p:cNvSpPr/>
          <p:nvPr/>
        </p:nvSpPr>
        <p:spPr>
          <a:xfrm rot="18300000">
            <a:off x="7112000" y="3708400"/>
            <a:ext cx="1524000" cy="203200"/>
          </a:xfrm>
          <a:prstGeom prst="rightArrow">
            <a:avLst/>
          </a:prstGeom>
          <a:solidFill>
            <a:srgbClr val="3C9A4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8" name="badge">
            <a:extLst>
              <a:ext uri="{FF2B5EF4-FFF2-40B4-BE49-F238E27FC236}">
                <a16:creationId xmlns:a16="http://schemas.microsoft.com/office/drawing/2014/main" id="{E44241B6-022C-9484-E681-10A2326B521B}"/>
              </a:ext>
            </a:extLst>
          </p:cNvPr>
          <p:cNvSpPr/>
          <p:nvPr/>
        </p:nvSpPr>
        <p:spPr>
          <a:xfrm>
            <a:off x="3349470" y="128270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a:solidFill>
                  <a:srgbClr val="FFFFFF"/>
                </a:solidFill>
                <a:latin typeface="Arial"/>
                <a:cs typeface="Arial"/>
              </a:rPr>
              <a:t>1</a:t>
            </a:r>
          </a:p>
        </p:txBody>
      </p:sp>
      <p:sp>
        <p:nvSpPr>
          <p:cNvPr id="59" name="badge">
            <a:extLst>
              <a:ext uri="{FF2B5EF4-FFF2-40B4-BE49-F238E27FC236}">
                <a16:creationId xmlns:a16="http://schemas.microsoft.com/office/drawing/2014/main" id="{FCEB6C1A-F6BD-9D64-55BC-8358D36F2F1A}"/>
              </a:ext>
            </a:extLst>
          </p:cNvPr>
          <p:cNvSpPr/>
          <p:nvPr/>
        </p:nvSpPr>
        <p:spPr>
          <a:xfrm>
            <a:off x="5130800" y="157480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dirty="0">
                <a:solidFill>
                  <a:srgbClr val="FFFFFF"/>
                </a:solidFill>
                <a:latin typeface="Arial"/>
                <a:cs typeface="Arial"/>
              </a:rPr>
              <a:t>2</a:t>
            </a:r>
          </a:p>
        </p:txBody>
      </p:sp>
      <p:sp>
        <p:nvSpPr>
          <p:cNvPr id="60" name="badge">
            <a:extLst>
              <a:ext uri="{FF2B5EF4-FFF2-40B4-BE49-F238E27FC236}">
                <a16:creationId xmlns:a16="http://schemas.microsoft.com/office/drawing/2014/main" id="{7C737127-ABDB-1D6F-CBBB-5EE9CEB8ED5B}"/>
              </a:ext>
            </a:extLst>
          </p:cNvPr>
          <p:cNvSpPr/>
          <p:nvPr/>
        </p:nvSpPr>
        <p:spPr>
          <a:xfrm>
            <a:off x="8763000" y="137160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a:solidFill>
                  <a:srgbClr val="FFFFFF"/>
                </a:solidFill>
                <a:latin typeface="Arial"/>
                <a:cs typeface="Arial"/>
              </a:rPr>
              <a:t>3</a:t>
            </a:r>
          </a:p>
        </p:txBody>
      </p:sp>
      <p:sp>
        <p:nvSpPr>
          <p:cNvPr id="61" name="badge">
            <a:extLst>
              <a:ext uri="{FF2B5EF4-FFF2-40B4-BE49-F238E27FC236}">
                <a16:creationId xmlns:a16="http://schemas.microsoft.com/office/drawing/2014/main" id="{63D376F4-E3FB-DB2F-D324-93DE7752EBE2}"/>
              </a:ext>
            </a:extLst>
          </p:cNvPr>
          <p:cNvSpPr/>
          <p:nvPr/>
        </p:nvSpPr>
        <p:spPr>
          <a:xfrm>
            <a:off x="3733800" y="206375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dirty="0">
                <a:solidFill>
                  <a:srgbClr val="FFFFFF"/>
                </a:solidFill>
                <a:latin typeface="Arial"/>
                <a:cs typeface="Arial"/>
              </a:rPr>
              <a:t>5</a:t>
            </a:r>
          </a:p>
        </p:txBody>
      </p:sp>
      <p:sp>
        <p:nvSpPr>
          <p:cNvPr id="62" name="badge">
            <a:extLst>
              <a:ext uri="{FF2B5EF4-FFF2-40B4-BE49-F238E27FC236}">
                <a16:creationId xmlns:a16="http://schemas.microsoft.com/office/drawing/2014/main" id="{86C8C07D-9A61-32B0-EF21-D29349CBFB8D}"/>
              </a:ext>
            </a:extLst>
          </p:cNvPr>
          <p:cNvSpPr/>
          <p:nvPr/>
        </p:nvSpPr>
        <p:spPr>
          <a:xfrm>
            <a:off x="2489200" y="381000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a:solidFill>
                  <a:srgbClr val="FFFFFF"/>
                </a:solidFill>
                <a:latin typeface="Arial"/>
                <a:cs typeface="Arial"/>
              </a:rPr>
              <a:t>5</a:t>
            </a:r>
          </a:p>
        </p:txBody>
      </p:sp>
      <p:sp>
        <p:nvSpPr>
          <p:cNvPr id="63" name="badge">
            <a:extLst>
              <a:ext uri="{FF2B5EF4-FFF2-40B4-BE49-F238E27FC236}">
                <a16:creationId xmlns:a16="http://schemas.microsoft.com/office/drawing/2014/main" id="{A67123FE-B927-56BA-C725-4513400C43A9}"/>
              </a:ext>
            </a:extLst>
          </p:cNvPr>
          <p:cNvSpPr/>
          <p:nvPr/>
        </p:nvSpPr>
        <p:spPr>
          <a:xfrm>
            <a:off x="3810000" y="299720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a:solidFill>
                  <a:srgbClr val="FFFFFF"/>
                </a:solidFill>
                <a:latin typeface="Arial"/>
                <a:cs typeface="Arial"/>
              </a:rPr>
              <a:t>6</a:t>
            </a:r>
          </a:p>
        </p:txBody>
      </p:sp>
      <p:sp>
        <p:nvSpPr>
          <p:cNvPr id="192" name="badge">
            <a:extLst>
              <a:ext uri="{FF2B5EF4-FFF2-40B4-BE49-F238E27FC236}">
                <a16:creationId xmlns:a16="http://schemas.microsoft.com/office/drawing/2014/main" id="{8AF75088-EF2B-E2E8-9A58-A648364F0DB4}"/>
              </a:ext>
            </a:extLst>
          </p:cNvPr>
          <p:cNvSpPr/>
          <p:nvPr/>
        </p:nvSpPr>
        <p:spPr>
          <a:xfrm>
            <a:off x="3810000" y="32512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a:solidFill>
                  <a:srgbClr val="FFFFFF"/>
                </a:solidFill>
                <a:latin typeface="Arial"/>
                <a:cs typeface="Arial"/>
              </a:rPr>
              <a:t>1</a:t>
            </a:r>
          </a:p>
        </p:txBody>
      </p:sp>
      <p:sp>
        <p:nvSpPr>
          <p:cNvPr id="193" name="badge">
            <a:extLst>
              <a:ext uri="{FF2B5EF4-FFF2-40B4-BE49-F238E27FC236}">
                <a16:creationId xmlns:a16="http://schemas.microsoft.com/office/drawing/2014/main" id="{B0CBE8FE-5B3C-A858-5F06-66F0EC1653DB}"/>
              </a:ext>
            </a:extLst>
          </p:cNvPr>
          <p:cNvSpPr/>
          <p:nvPr/>
        </p:nvSpPr>
        <p:spPr>
          <a:xfrm>
            <a:off x="4140200" y="32512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a:solidFill>
                  <a:srgbClr val="FFFFFF"/>
                </a:solidFill>
                <a:latin typeface="Arial"/>
                <a:cs typeface="Arial"/>
              </a:rPr>
              <a:t>2</a:t>
            </a:r>
          </a:p>
        </p:txBody>
      </p:sp>
      <p:sp>
        <p:nvSpPr>
          <p:cNvPr id="194" name="badge">
            <a:extLst>
              <a:ext uri="{FF2B5EF4-FFF2-40B4-BE49-F238E27FC236}">
                <a16:creationId xmlns:a16="http://schemas.microsoft.com/office/drawing/2014/main" id="{29081A9D-5D5D-8C04-6B8B-6362B8E1E824}"/>
              </a:ext>
            </a:extLst>
          </p:cNvPr>
          <p:cNvSpPr/>
          <p:nvPr/>
        </p:nvSpPr>
        <p:spPr>
          <a:xfrm>
            <a:off x="5130800" y="24892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a:solidFill>
                  <a:srgbClr val="FFFFFF"/>
                </a:solidFill>
                <a:latin typeface="Arial"/>
                <a:cs typeface="Arial"/>
              </a:rPr>
              <a:t>3</a:t>
            </a:r>
          </a:p>
        </p:txBody>
      </p:sp>
      <p:sp>
        <p:nvSpPr>
          <p:cNvPr id="195" name="badge">
            <a:extLst>
              <a:ext uri="{FF2B5EF4-FFF2-40B4-BE49-F238E27FC236}">
                <a16:creationId xmlns:a16="http://schemas.microsoft.com/office/drawing/2014/main" id="{E1820FB2-B89F-7727-E48F-58A43D4C7559}"/>
              </a:ext>
            </a:extLst>
          </p:cNvPr>
          <p:cNvSpPr/>
          <p:nvPr/>
        </p:nvSpPr>
        <p:spPr>
          <a:xfrm>
            <a:off x="8890000" y="23368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a:solidFill>
                  <a:srgbClr val="FFFFFF"/>
                </a:solidFill>
                <a:latin typeface="Arial"/>
                <a:cs typeface="Arial"/>
              </a:rPr>
              <a:t>4</a:t>
            </a:r>
          </a:p>
        </p:txBody>
      </p:sp>
      <p:sp>
        <p:nvSpPr>
          <p:cNvPr id="196" name="badge">
            <a:extLst>
              <a:ext uri="{FF2B5EF4-FFF2-40B4-BE49-F238E27FC236}">
                <a16:creationId xmlns:a16="http://schemas.microsoft.com/office/drawing/2014/main" id="{C381F185-CFD9-B163-608C-864A3D055166}"/>
              </a:ext>
            </a:extLst>
          </p:cNvPr>
          <p:cNvSpPr/>
          <p:nvPr/>
        </p:nvSpPr>
        <p:spPr>
          <a:xfrm>
            <a:off x="5016500" y="38100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a:solidFill>
                  <a:srgbClr val="FFFFFF"/>
                </a:solidFill>
                <a:latin typeface="Arial"/>
                <a:cs typeface="Arial"/>
              </a:rPr>
              <a:t>5</a:t>
            </a:r>
          </a:p>
        </p:txBody>
      </p:sp>
      <p:sp>
        <p:nvSpPr>
          <p:cNvPr id="197" name="badge">
            <a:extLst>
              <a:ext uri="{FF2B5EF4-FFF2-40B4-BE49-F238E27FC236}">
                <a16:creationId xmlns:a16="http://schemas.microsoft.com/office/drawing/2014/main" id="{CB061990-36BC-CA15-34BF-2AF83355C273}"/>
              </a:ext>
            </a:extLst>
          </p:cNvPr>
          <p:cNvSpPr/>
          <p:nvPr/>
        </p:nvSpPr>
        <p:spPr>
          <a:xfrm>
            <a:off x="8890000" y="26670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a:solidFill>
                  <a:srgbClr val="FFFFFF"/>
                </a:solidFill>
                <a:latin typeface="Arial"/>
                <a:cs typeface="Arial"/>
              </a:rPr>
              <a:t>6</a:t>
            </a:r>
          </a:p>
        </p:txBody>
      </p:sp>
      <p:sp>
        <p:nvSpPr>
          <p:cNvPr id="198" name="badge">
            <a:extLst>
              <a:ext uri="{FF2B5EF4-FFF2-40B4-BE49-F238E27FC236}">
                <a16:creationId xmlns:a16="http://schemas.microsoft.com/office/drawing/2014/main" id="{21639C9A-646F-4F21-AAED-5AA86FD44410}"/>
              </a:ext>
            </a:extLst>
          </p:cNvPr>
          <p:cNvSpPr/>
          <p:nvPr/>
        </p:nvSpPr>
        <p:spPr>
          <a:xfrm>
            <a:off x="7112000" y="3810000"/>
            <a:ext cx="254000" cy="254000"/>
          </a:xfrm>
          <a:prstGeom prst="ellipse">
            <a:avLst/>
          </a:prstGeom>
          <a:solidFill>
            <a:srgbClr val="3C9A40"/>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a:solidFill>
                  <a:srgbClr val="FFFFFF"/>
                </a:solidFill>
                <a:latin typeface="Arial"/>
                <a:cs typeface="Arial"/>
              </a:rPr>
              <a:t>7</a:t>
            </a:r>
          </a:p>
        </p:txBody>
      </p:sp>
      <p:sp>
        <p:nvSpPr>
          <p:cNvPr id="199" name="Rectangle 198">
            <a:extLst>
              <a:ext uri="{FF2B5EF4-FFF2-40B4-BE49-F238E27FC236}">
                <a16:creationId xmlns:a16="http://schemas.microsoft.com/office/drawing/2014/main" id="{49800A70-3D44-4D20-DB4B-89132AF60E01}"/>
              </a:ext>
            </a:extLst>
          </p:cNvPr>
          <p:cNvSpPr/>
          <p:nvPr/>
        </p:nvSpPr>
        <p:spPr>
          <a:xfrm>
            <a:off x="508000" y="5740400"/>
            <a:ext cx="304800" cy="127000"/>
          </a:xfrm>
          <a:prstGeom prst="rect">
            <a:avLst/>
          </a:prstGeom>
          <a:solidFill>
            <a:srgbClr val="2E66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00" name="TextBox 199">
            <a:extLst>
              <a:ext uri="{FF2B5EF4-FFF2-40B4-BE49-F238E27FC236}">
                <a16:creationId xmlns:a16="http://schemas.microsoft.com/office/drawing/2014/main" id="{B45135E5-A87F-2016-A3F9-FB434B8ECDD7}"/>
              </a:ext>
            </a:extLst>
          </p:cNvPr>
          <p:cNvSpPr txBox="1"/>
          <p:nvPr/>
        </p:nvSpPr>
        <p:spPr>
          <a:xfrm>
            <a:off x="889000" y="5676900"/>
            <a:ext cx="3810000" cy="228600"/>
          </a:xfrm>
          <a:prstGeom prst="rect">
            <a:avLst/>
          </a:prstGeom>
          <a:noFill/>
        </p:spPr>
        <p:txBody>
          <a:bodyPr vertOverflow="overflow" vert="horz" wrap="none" rtlCol="0" anchor="t">
            <a:noAutofit/>
          </a:bodyPr>
          <a:lstStyle/>
          <a:p>
            <a:pPr algn="l"/>
            <a:r>
              <a:rPr lang="en-US" sz="1200" b="1">
                <a:solidFill>
                  <a:srgbClr val="2E66C4"/>
                </a:solidFill>
                <a:latin typeface="Helvetica Neue"/>
                <a:ea typeface="Helvetica Neue"/>
                <a:cs typeface="Helvetica Neue"/>
              </a:rPr>
              <a:t>A · LOOKUP (read path)  ①→⑥</a:t>
            </a:r>
          </a:p>
        </p:txBody>
      </p:sp>
      <p:sp>
        <p:nvSpPr>
          <p:cNvPr id="201" name="Rectangle 200">
            <a:extLst>
              <a:ext uri="{FF2B5EF4-FFF2-40B4-BE49-F238E27FC236}">
                <a16:creationId xmlns:a16="http://schemas.microsoft.com/office/drawing/2014/main" id="{2FF120FE-E3E7-14A4-0411-A4778BC10E43}"/>
              </a:ext>
            </a:extLst>
          </p:cNvPr>
          <p:cNvSpPr/>
          <p:nvPr/>
        </p:nvSpPr>
        <p:spPr>
          <a:xfrm>
            <a:off x="508000" y="6019800"/>
            <a:ext cx="304800" cy="127000"/>
          </a:xfrm>
          <a:prstGeom prst="rect">
            <a:avLst/>
          </a:prstGeom>
          <a:solidFill>
            <a:srgbClr val="3C9A4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02" name="TextBox 201">
            <a:extLst>
              <a:ext uri="{FF2B5EF4-FFF2-40B4-BE49-F238E27FC236}">
                <a16:creationId xmlns:a16="http://schemas.microsoft.com/office/drawing/2014/main" id="{B34D853C-4FCA-0C30-984A-D997E2ADD825}"/>
              </a:ext>
            </a:extLst>
          </p:cNvPr>
          <p:cNvSpPr txBox="1"/>
          <p:nvPr/>
        </p:nvSpPr>
        <p:spPr>
          <a:xfrm>
            <a:off x="889000" y="5956300"/>
            <a:ext cx="4191000" cy="228600"/>
          </a:xfrm>
          <a:prstGeom prst="rect">
            <a:avLst/>
          </a:prstGeom>
          <a:noFill/>
        </p:spPr>
        <p:txBody>
          <a:bodyPr vertOverflow="overflow" vert="horz" wrap="none" rtlCol="0" anchor="t">
            <a:noAutofit/>
          </a:bodyPr>
          <a:lstStyle/>
          <a:p>
            <a:pPr algn="l"/>
            <a:r>
              <a:rPr lang="en-US" sz="1200" b="1">
                <a:solidFill>
                  <a:srgbClr val="3C9A40"/>
                </a:solidFill>
                <a:latin typeface="Helvetica Neue"/>
                <a:ea typeface="Helvetica Neue"/>
                <a:cs typeface="Helvetica Neue"/>
              </a:rPr>
              <a:t>B · WRITE-BACK / CONTRIBUTE  ❶→❼</a:t>
            </a:r>
          </a:p>
        </p:txBody>
      </p:sp>
      <p:sp>
        <p:nvSpPr>
          <p:cNvPr id="6" name="UserBox">
            <a:extLst>
              <a:ext uri="{FF2B5EF4-FFF2-40B4-BE49-F238E27FC236}">
                <a16:creationId xmlns:a16="http://schemas.microsoft.com/office/drawing/2014/main" id="{1825B72F-2EF7-6C61-2283-6791E21A18A5}"/>
              </a:ext>
            </a:extLst>
          </p:cNvPr>
          <p:cNvSpPr/>
          <p:nvPr/>
        </p:nvSpPr>
        <p:spPr>
          <a:xfrm>
            <a:off x="8128000" y="4064000"/>
            <a:ext cx="3403600" cy="1422400"/>
          </a:xfrm>
          <a:prstGeom prst="roundRect">
            <a:avLst/>
          </a:prstGeom>
          <a:solidFill>
            <a:srgbClr val="F0EAF6"/>
          </a:solidFill>
          <a:ln w="22225" cap="flat" cmpd="sng" algn="ctr">
            <a:solidFill>
              <a:srgbClr val="6A4C93"/>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TextBox 6">
            <a:extLst>
              <a:ext uri="{FF2B5EF4-FFF2-40B4-BE49-F238E27FC236}">
                <a16:creationId xmlns:a16="http://schemas.microsoft.com/office/drawing/2014/main" id="{8A0C8B0C-9C9C-96B2-8AB1-98391E06DE46}"/>
              </a:ext>
            </a:extLst>
          </p:cNvPr>
          <p:cNvSpPr txBox="1"/>
          <p:nvPr/>
        </p:nvSpPr>
        <p:spPr>
          <a:xfrm>
            <a:off x="8280400" y="4140200"/>
            <a:ext cx="3149600" cy="254000"/>
          </a:xfrm>
          <a:prstGeom prst="rect">
            <a:avLst/>
          </a:prstGeom>
          <a:noFill/>
        </p:spPr>
        <p:txBody>
          <a:bodyPr vertOverflow="overflow" vert="horz" wrap="none" rtlCol="0" anchor="t">
            <a:noAutofit/>
          </a:bodyPr>
          <a:lstStyle/>
          <a:p>
            <a:pPr algn="l"/>
            <a:r>
              <a:rPr lang="en-US" b="1">
                <a:solidFill>
                  <a:srgbClr val="4A356B"/>
                </a:solidFill>
              </a:rPr>
              <a:t>User / Access Point</a:t>
            </a:r>
          </a:p>
        </p:txBody>
      </p:sp>
      <p:sp>
        <p:nvSpPr>
          <p:cNvPr id="8" name="TextBox 7">
            <a:extLst>
              <a:ext uri="{FF2B5EF4-FFF2-40B4-BE49-F238E27FC236}">
                <a16:creationId xmlns:a16="http://schemas.microsoft.com/office/drawing/2014/main" id="{7821F322-AFA7-F896-EC09-71B98ACC30C0}"/>
              </a:ext>
            </a:extLst>
          </p:cNvPr>
          <p:cNvSpPr txBox="1"/>
          <p:nvPr/>
        </p:nvSpPr>
        <p:spPr>
          <a:xfrm>
            <a:off x="8280400" y="4445000"/>
            <a:ext cx="3149600" cy="457200"/>
          </a:xfrm>
          <a:prstGeom prst="rect">
            <a:avLst/>
          </a:prstGeom>
          <a:noFill/>
        </p:spPr>
        <p:txBody>
          <a:bodyPr vertOverflow="overflow" vert="horz" wrap="square" rtlCol="0" anchor="t">
            <a:noAutofit/>
          </a:bodyPr>
          <a:lstStyle/>
          <a:p>
            <a:pPr algn="l"/>
            <a:r>
              <a:rPr lang="en-US" sz="1200">
                <a:solidFill>
                  <a:srgbClr val="4A4A4A"/>
                </a:solidFill>
                <a:latin typeface="Helvetica Neue"/>
                <a:ea typeface="Helvetica Neue"/>
                <a:cs typeface="Helvetica Neue"/>
              </a:rPr>
              <a:t>submits the AF3 job and receives the completed prediction back</a:t>
            </a:r>
          </a:p>
        </p:txBody>
      </p:sp>
      <p:sp>
        <p:nvSpPr>
          <p:cNvPr id="9" name="TextBox 8">
            <a:extLst>
              <a:ext uri="{FF2B5EF4-FFF2-40B4-BE49-F238E27FC236}">
                <a16:creationId xmlns:a16="http://schemas.microsoft.com/office/drawing/2014/main" id="{EAAA21B9-CD6B-8A9D-1F73-AC791CF86F30}"/>
              </a:ext>
            </a:extLst>
          </p:cNvPr>
          <p:cNvSpPr txBox="1"/>
          <p:nvPr/>
        </p:nvSpPr>
        <p:spPr>
          <a:xfrm>
            <a:off x="8280400" y="4978400"/>
            <a:ext cx="3149600" cy="381000"/>
          </a:xfrm>
          <a:prstGeom prst="rect">
            <a:avLst/>
          </a:prstGeom>
          <a:noFill/>
        </p:spPr>
        <p:txBody>
          <a:bodyPr vertOverflow="overflow" vert="horz" wrap="square" rtlCol="0" anchor="t">
            <a:noAutofit/>
          </a:bodyPr>
          <a:lstStyle/>
          <a:p>
            <a:pPr algn="l"/>
            <a:r>
              <a:rPr lang="en-US" sz="950">
                <a:solidFill>
                  <a:srgbClr val="6A4C93"/>
                </a:solidFill>
                <a:latin typeface="Consolas"/>
                <a:cs typeface="Consolas"/>
              </a:rPr>
              <a:t>af_output/&lt;name&gt;/&lt;name&gt;_data.json  +  predicted structure</a:t>
            </a:r>
          </a:p>
        </p:txBody>
      </p:sp>
      <p:sp>
        <p:nvSpPr>
          <p:cNvPr id="14" name="RetSeg1">
            <a:extLst>
              <a:ext uri="{FF2B5EF4-FFF2-40B4-BE49-F238E27FC236}">
                <a16:creationId xmlns:a16="http://schemas.microsoft.com/office/drawing/2014/main" id="{9B7181AC-B81F-FC66-A3EB-0722932C1AB2}"/>
              </a:ext>
            </a:extLst>
          </p:cNvPr>
          <p:cNvSpPr/>
          <p:nvPr/>
        </p:nvSpPr>
        <p:spPr>
          <a:xfrm>
            <a:off x="3810000" y="3505200"/>
            <a:ext cx="50800" cy="330200"/>
          </a:xfrm>
          <a:prstGeom prst="rect">
            <a:avLst/>
          </a:prstGeom>
          <a:solidFill>
            <a:srgbClr val="6A4C93"/>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RetSeg2">
            <a:extLst>
              <a:ext uri="{FF2B5EF4-FFF2-40B4-BE49-F238E27FC236}">
                <a16:creationId xmlns:a16="http://schemas.microsoft.com/office/drawing/2014/main" id="{63BFC7B0-7B2F-415A-5DEC-8EDB6FA35EBE}"/>
              </a:ext>
            </a:extLst>
          </p:cNvPr>
          <p:cNvSpPr/>
          <p:nvPr/>
        </p:nvSpPr>
        <p:spPr>
          <a:xfrm>
            <a:off x="3810000" y="3810000"/>
            <a:ext cx="6019800" cy="50800"/>
          </a:xfrm>
          <a:prstGeom prst="rect">
            <a:avLst/>
          </a:prstGeom>
          <a:solidFill>
            <a:srgbClr val="6A4C93"/>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7" name="RetSeg3">
            <a:extLst>
              <a:ext uri="{FF2B5EF4-FFF2-40B4-BE49-F238E27FC236}">
                <a16:creationId xmlns:a16="http://schemas.microsoft.com/office/drawing/2014/main" id="{B410A030-A902-59E1-3D67-B03556AF1BD2}"/>
              </a:ext>
            </a:extLst>
          </p:cNvPr>
          <p:cNvSpPr/>
          <p:nvPr/>
        </p:nvSpPr>
        <p:spPr>
          <a:xfrm>
            <a:off x="9728200" y="3810000"/>
            <a:ext cx="203200" cy="304800"/>
          </a:xfrm>
          <a:prstGeom prst="downArrow">
            <a:avLst/>
          </a:prstGeom>
          <a:solidFill>
            <a:srgbClr val="6A4C93"/>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9" name="RetLbl">
            <a:extLst>
              <a:ext uri="{FF2B5EF4-FFF2-40B4-BE49-F238E27FC236}">
                <a16:creationId xmlns:a16="http://schemas.microsoft.com/office/drawing/2014/main" id="{10BB6129-3FF7-A246-92C6-9911A2531604}"/>
              </a:ext>
            </a:extLst>
          </p:cNvPr>
          <p:cNvSpPr txBox="1"/>
          <p:nvPr/>
        </p:nvSpPr>
        <p:spPr>
          <a:xfrm>
            <a:off x="4191000" y="3581400"/>
            <a:ext cx="4572000" cy="203200"/>
          </a:xfrm>
          <a:prstGeom prst="rect">
            <a:avLst/>
          </a:prstGeom>
          <a:noFill/>
        </p:spPr>
        <p:txBody>
          <a:bodyPr vertOverflow="overflow" vert="horz" wrap="none" rtlCol="0" anchor="t">
            <a:noAutofit/>
          </a:bodyPr>
          <a:lstStyle/>
          <a:p>
            <a:pPr algn="l"/>
            <a:r>
              <a:rPr lang="en-US" sz="1100" b="1" i="1">
                <a:solidFill>
                  <a:srgbClr val="4A356B"/>
                </a:solidFill>
                <a:latin typeface="Helvetica Neue"/>
                <a:ea typeface="Helvetica Neue"/>
                <a:cs typeface="Helvetica Neue"/>
              </a:rPr>
              <a:t>AF3 Job returns the completed output JSON</a:t>
            </a:r>
          </a:p>
        </p:txBody>
      </p:sp>
      <p:sp>
        <p:nvSpPr>
          <p:cNvPr id="205" name="badge">
            <a:extLst>
              <a:ext uri="{FF2B5EF4-FFF2-40B4-BE49-F238E27FC236}">
                <a16:creationId xmlns:a16="http://schemas.microsoft.com/office/drawing/2014/main" id="{FF18A05B-9CDF-D22E-EEDD-9A33F0599F13}"/>
              </a:ext>
            </a:extLst>
          </p:cNvPr>
          <p:cNvSpPr/>
          <p:nvPr/>
        </p:nvSpPr>
        <p:spPr>
          <a:xfrm>
            <a:off x="3603470" y="1657350"/>
            <a:ext cx="254000" cy="254000"/>
          </a:xfrm>
          <a:prstGeom prst="ellipse">
            <a:avLst/>
          </a:prstGeom>
          <a:solidFill>
            <a:srgbClr val="2E66C4"/>
          </a:solidFill>
          <a:ln w="15875"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US" sz="1100" b="1" dirty="0">
                <a:solidFill>
                  <a:srgbClr val="FFFFFF"/>
                </a:solidFill>
                <a:latin typeface="Arial"/>
                <a:cs typeface="Arial"/>
              </a:rPr>
              <a:t>2</a:t>
            </a:r>
          </a:p>
        </p:txBody>
      </p:sp>
      <p:sp>
        <p:nvSpPr>
          <p:cNvPr id="5" name="Slide Number Placeholder 4">
            <a:extLst>
              <a:ext uri="{FF2B5EF4-FFF2-40B4-BE49-F238E27FC236}">
                <a16:creationId xmlns:a16="http://schemas.microsoft.com/office/drawing/2014/main" id="{9D9E816F-868A-2351-8EDD-C2A8D34339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spTree>
    <p:extLst>
      <p:ext uri="{BB962C8B-B14F-4D97-AF65-F5344CB8AC3E}">
        <p14:creationId xmlns:p14="http://schemas.microsoft.com/office/powerpoint/2010/main" val="740400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Data-aware scheduling</a:t>
            </a:r>
          </a:p>
        </p:txBody>
      </p:sp>
      <p:sp>
        <p:nvSpPr>
          <p:cNvPr id="197" name="Google Shape;197;p28"/>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Send the job to where the data already lives — not the other way around.</a:t>
            </a:r>
          </a:p>
        </p:txBody>
      </p:sp>
      <p:sp>
        <p:nvSpPr>
          <p:cNvPr id="2" name="Rounded Rectangle 1">
            <a:extLst>
              <a:ext uri="{FF2B5EF4-FFF2-40B4-BE49-F238E27FC236}">
                <a16:creationId xmlns:a16="http://schemas.microsoft.com/office/drawing/2014/main" id="{12FDEE24-41F1-8949-AED4-B11244532C6C}"/>
              </a:ext>
            </a:extLst>
          </p:cNvPr>
          <p:cNvSpPr/>
          <p:nvPr/>
        </p:nvSpPr>
        <p:spPr>
          <a:xfrm>
            <a:off x="609600" y="2857500"/>
            <a:ext cx="2222500" cy="1524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ctr"/>
            <a:r>
              <a:rPr lang="en-US" sz="1700" dirty="0">
                <a:solidFill>
                  <a:srgbClr val="1A1A1A"/>
                </a:solidFill>
                <a:latin typeface="Helvetica Neue"/>
                <a:ea typeface="Helvetica Neue"/>
                <a:cs typeface="Helvetica Neue"/>
              </a:rPr>
              <a:t>AF3 job
(needs the dataset)</a:t>
            </a:r>
          </a:p>
        </p:txBody>
      </p:sp>
      <p:sp>
        <p:nvSpPr>
          <p:cNvPr id="3" name="Diamond 2">
            <a:extLst>
              <a:ext uri="{FF2B5EF4-FFF2-40B4-BE49-F238E27FC236}">
                <a16:creationId xmlns:a16="http://schemas.microsoft.com/office/drawing/2014/main" id="{20CF0A49-EC03-9F4C-83BD-73C5EA3C7DA4}"/>
              </a:ext>
            </a:extLst>
          </p:cNvPr>
          <p:cNvSpPr/>
          <p:nvPr/>
        </p:nvSpPr>
        <p:spPr>
          <a:xfrm>
            <a:off x="3619500" y="2603500"/>
            <a:ext cx="2667000" cy="2032000"/>
          </a:xfrm>
          <a:prstGeom prst="diamond">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ctr"/>
            <a:r>
              <a:rPr lang="en-US" sz="1500" b="1" dirty="0">
                <a:solidFill>
                  <a:srgbClr val="FFFFFF"/>
                </a:solidFill>
                <a:latin typeface="Helvetica Neue"/>
                <a:ea typeface="Helvetica Neue"/>
                <a:cs typeface="Helvetica Neue"/>
              </a:rPr>
              <a:t>Match on
data location</a:t>
            </a:r>
          </a:p>
        </p:txBody>
      </p:sp>
      <p:sp>
        <p:nvSpPr>
          <p:cNvPr id="4" name="Rounded Rectangle 3">
            <a:extLst>
              <a:ext uri="{FF2B5EF4-FFF2-40B4-BE49-F238E27FC236}">
                <a16:creationId xmlns:a16="http://schemas.microsoft.com/office/drawing/2014/main" id="{4683FF61-FBD6-DF4F-98F5-9307A82D6A8B}"/>
              </a:ext>
            </a:extLst>
          </p:cNvPr>
          <p:cNvSpPr/>
          <p:nvPr/>
        </p:nvSpPr>
        <p:spPr>
          <a:xfrm>
            <a:off x="7112000" y="2349500"/>
            <a:ext cx="4318000" cy="990600"/>
          </a:xfrm>
          <a:prstGeom prst="round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l"/>
            <a:r>
              <a:rPr lang="en-US" sz="1500" b="1">
                <a:solidFill>
                  <a:srgbClr val="FFFFFF"/>
                </a:solidFill>
                <a:latin typeface="Helvetica Neue"/>
                <a:ea typeface="Helvetica Neue"/>
                <a:cs typeface="Helvetica Neue"/>
              </a:rPr>
              <a:t>Site WITH dataset staged  →  job runs here</a:t>
            </a:r>
          </a:p>
        </p:txBody>
      </p:sp>
      <p:sp>
        <p:nvSpPr>
          <p:cNvPr id="5" name="Rounded Rectangle 4">
            <a:extLst>
              <a:ext uri="{FF2B5EF4-FFF2-40B4-BE49-F238E27FC236}">
                <a16:creationId xmlns:a16="http://schemas.microsoft.com/office/drawing/2014/main" id="{9249D4CB-2FD5-6D47-B9E0-DDCE66D3F737}"/>
              </a:ext>
            </a:extLst>
          </p:cNvPr>
          <p:cNvSpPr/>
          <p:nvPr/>
        </p:nvSpPr>
        <p:spPr>
          <a:xfrm>
            <a:off x="7112000" y="3810000"/>
            <a:ext cx="4318000" cy="990600"/>
          </a:xfrm>
          <a:prstGeom prst="roundRect">
            <a:avLst/>
          </a:prstGeom>
          <a:solidFill>
            <a:srgbClr val="F0F2F5"/>
          </a:solidFill>
          <a:ln w="12700" cap="flat" cmpd="sng" algn="ctr">
            <a:solidFill>
              <a:srgbClr val="D6DBE2"/>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l"/>
            <a:r>
              <a:rPr lang="en-US">
                <a:solidFill>
                  <a:srgbClr val="5A6472"/>
                </a:solidFill>
                <a:latin typeface="Helvetica Neue"/>
                <a:ea typeface="Helvetica Neue"/>
                <a:cs typeface="Helvetica Neue"/>
              </a:rPr>
              <a:t>Site without dataset  →  skipped, no data movement</a:t>
            </a:r>
          </a:p>
        </p:txBody>
      </p:sp>
      <p:sp>
        <p:nvSpPr>
          <p:cNvPr id="6" name="Right Arrow 5">
            <a:extLst>
              <a:ext uri="{FF2B5EF4-FFF2-40B4-BE49-F238E27FC236}">
                <a16:creationId xmlns:a16="http://schemas.microsoft.com/office/drawing/2014/main" id="{A9D54848-11D9-DA44-B7FC-804D76ED50CB}"/>
              </a:ext>
            </a:extLst>
          </p:cNvPr>
          <p:cNvSpPr/>
          <p:nvPr/>
        </p:nvSpPr>
        <p:spPr>
          <a:xfrm>
            <a:off x="2743200" y="3465067"/>
            <a:ext cx="787400" cy="3302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ight Arrow 6">
            <a:extLst>
              <a:ext uri="{FF2B5EF4-FFF2-40B4-BE49-F238E27FC236}">
                <a16:creationId xmlns:a16="http://schemas.microsoft.com/office/drawing/2014/main" id="{8C3F8900-EBA6-514E-9C80-E9685FF8C7C9}"/>
              </a:ext>
            </a:extLst>
          </p:cNvPr>
          <p:cNvSpPr/>
          <p:nvPr/>
        </p:nvSpPr>
        <p:spPr>
          <a:xfrm>
            <a:off x="6070600" y="2692400"/>
            <a:ext cx="939800" cy="304800"/>
          </a:xfrm>
          <a:prstGeom prst="right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ight Arrow 7">
            <a:extLst>
              <a:ext uri="{FF2B5EF4-FFF2-40B4-BE49-F238E27FC236}">
                <a16:creationId xmlns:a16="http://schemas.microsoft.com/office/drawing/2014/main" id="{DAFED27B-9A82-AA4D-AF7E-2703D02ECECF}"/>
              </a:ext>
            </a:extLst>
          </p:cNvPr>
          <p:cNvSpPr/>
          <p:nvPr/>
        </p:nvSpPr>
        <p:spPr>
          <a:xfrm>
            <a:off x="6070600" y="4152900"/>
            <a:ext cx="939800" cy="304800"/>
          </a:xfrm>
          <a:prstGeom prst="rightArrow">
            <a:avLst/>
          </a:prstGeom>
          <a:solidFill>
            <a:srgbClr val="C7CDD6"/>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TextBox 8">
            <a:extLst>
              <a:ext uri="{FF2B5EF4-FFF2-40B4-BE49-F238E27FC236}">
                <a16:creationId xmlns:a16="http://schemas.microsoft.com/office/drawing/2014/main" id="{CA621ACF-71CD-FD4B-A240-307E17C06D21}"/>
              </a:ext>
            </a:extLst>
          </p:cNvPr>
          <p:cNvSpPr txBox="1"/>
          <p:nvPr/>
        </p:nvSpPr>
        <p:spPr>
          <a:xfrm>
            <a:off x="609600" y="5461000"/>
            <a:ext cx="10820400" cy="431800"/>
          </a:xfrm>
          <a:prstGeom prst="rect">
            <a:avLst/>
          </a:prstGeom>
          <a:noFill/>
        </p:spPr>
        <p:txBody>
          <a:bodyPr vertOverflow="overflow" vert="horz" wrap="square" rtlCol="0" anchor="t">
            <a:spAutoFit/>
          </a:bodyPr>
          <a:lstStyle/>
          <a:p>
            <a:pPr algn="l"/>
            <a:r>
              <a:rPr lang="en-US" sz="1600" i="1">
                <a:solidFill>
                  <a:srgbClr val="5A6472"/>
                </a:solidFill>
                <a:latin typeface="Helvetica Neue"/>
                <a:ea typeface="Helvetica Neue"/>
                <a:cs typeface="Helvetica Neue"/>
              </a:rPr>
              <a:t>Placement, not transfer: the schedule respects where data already is.</a:t>
            </a:r>
          </a:p>
        </p:txBody>
      </p:sp>
      <p:sp>
        <p:nvSpPr>
          <p:cNvPr id="10" name="TCSFooterTag">
            <a:extLst>
              <a:ext uri="{FF2B5EF4-FFF2-40B4-BE49-F238E27FC236}">
                <a16:creationId xmlns:a16="http://schemas.microsoft.com/office/drawing/2014/main" id="{C129F3A2-594E-834B-8932-D40737A899F5}"/>
              </a:ext>
            </a:extLst>
          </p:cNvPr>
          <p:cNvSpPr txBox="1"/>
          <p:nvPr/>
        </p:nvSpPr>
        <p:spPr>
          <a:xfrm>
            <a:off x="419100" y="6616700"/>
            <a:ext cx="3810000" cy="203200"/>
          </a:xfrm>
          <a:prstGeom prst="rect">
            <a:avLst/>
          </a:prstGeom>
          <a:noFill/>
        </p:spPr>
        <p:txBody>
          <a:bodyPr vertOverflow="overflow" vert="horz" wrap="none" rtlCol="0" anchor="t">
            <a:spAutoFit/>
          </a:bodyPr>
          <a:lstStyle/>
          <a:p>
            <a:pPr algn="l"/>
            <a:r>
              <a:rPr lang="en-US" sz="900" i="1">
                <a:solidFill>
                  <a:srgbClr val="9A9A9A"/>
                </a:solidFill>
                <a:latin typeface="Helvetica Neue"/>
                <a:ea typeface="Helvetica Neue"/>
                <a:cs typeface="Helvetica Neue"/>
              </a:rPr>
              <a:t>Translational CS:  need → insight → infrastructure → feedback</a:t>
            </a:r>
          </a:p>
        </p:txBody>
      </p:sp>
      <p:sp>
        <p:nvSpPr>
          <p:cNvPr id="11" name="Slide Number Placeholder 10">
            <a:extLst>
              <a:ext uri="{FF2B5EF4-FFF2-40B4-BE49-F238E27FC236}">
                <a16:creationId xmlns:a16="http://schemas.microsoft.com/office/drawing/2014/main" id="{3E385618-4DD9-2677-C1CF-F981072907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52</a:t>
            </a:fld>
            <a:endParaRPr lang="en-US"/>
          </a:p>
        </p:txBody>
      </p:sp>
    </p:spTree>
    <p:extLst>
      <p:ext uri="{BB962C8B-B14F-4D97-AF65-F5344CB8AC3E}">
        <p14:creationId xmlns:p14="http://schemas.microsoft.com/office/powerpoint/2010/main" val="3992407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The ordinary world is changing</a:t>
            </a:r>
          </a:p>
        </p:txBody>
      </p:sp>
      <p:sp>
        <p:nvSpPr>
          <p:cNvPr id="99" name="Google Shape;99;p15"/>
          <p:cNvSpPr txBox="1">
            <a:spLocks noGrp="1"/>
          </p:cNvSpPr>
          <p:nvPr>
            <p:ph type="body" idx="1"/>
          </p:nvPr>
        </p:nvSpPr>
        <p:spPr>
          <a:xfrm>
            <a:off x="415600" y="1857900"/>
            <a:ext cx="11360700" cy="4233900"/>
          </a:xfrm>
          <a:prstGeom prst="rect">
            <a:avLst/>
          </a:prstGeom>
        </p:spPr>
        <p:txBody>
          <a:bodyPr spcFirstLastPara="1" wrap="square" lIns="91425" tIns="45700" rIns="91425" bIns="45700" anchor="t" anchorCtr="0">
            <a:normAutofit/>
          </a:bodyPr>
          <a:lstStyle/>
          <a:p>
            <a:pPr marL="0" lvl="0" indent="0" algn="l" rtl="0">
              <a:buNone/>
            </a:pPr>
            <a:r>
              <a:rPr lang="en-US" sz="2200" dirty="0">
                <a:solidFill>
                  <a:schemeClr val="dk1"/>
                </a:solidFill>
                <a:latin typeface="Helvetica Neue"/>
              </a:rPr>
              <a:t>AI/ML workloads are reshaping what researchers bring to research computing.</a:t>
            </a:r>
          </a:p>
        </p:txBody>
      </p:sp>
      <p:sp>
        <p:nvSpPr>
          <p:cNvPr id="2" name="Rectangle 1">
            <a:extLst>
              <a:ext uri="{FF2B5EF4-FFF2-40B4-BE49-F238E27FC236}">
                <a16:creationId xmlns:a16="http://schemas.microsoft.com/office/drawing/2014/main" id="{0799BA9C-B63B-D04E-9818-88DFF1793116}"/>
              </a:ext>
            </a:extLst>
          </p:cNvPr>
          <p:cNvSpPr/>
          <p:nvPr/>
        </p:nvSpPr>
        <p:spPr>
          <a:xfrm>
            <a:off x="419100" y="3175000"/>
            <a:ext cx="2667000" cy="101600"/>
          </a:xfrm>
          <a:prstGeom prst="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 name="TextBox 2">
            <a:extLst>
              <a:ext uri="{FF2B5EF4-FFF2-40B4-BE49-F238E27FC236}">
                <a16:creationId xmlns:a16="http://schemas.microsoft.com/office/drawing/2014/main" id="{255C9322-1FD4-6A48-8098-DCE2479C2E09}"/>
              </a:ext>
            </a:extLst>
          </p:cNvPr>
          <p:cNvSpPr txBox="1"/>
          <p:nvPr/>
        </p:nvSpPr>
        <p:spPr>
          <a:xfrm>
            <a:off x="419100" y="3429000"/>
            <a:ext cx="2667000" cy="508000"/>
          </a:xfrm>
          <a:prstGeom prst="rect">
            <a:avLst/>
          </a:prstGeom>
          <a:noFill/>
        </p:spPr>
        <p:txBody>
          <a:bodyPr vertOverflow="overflow" vert="horz" wrap="square" rtlCol="0" anchor="t">
            <a:spAutoFit/>
          </a:bodyPr>
          <a:lstStyle/>
          <a:p>
            <a:pPr algn="l"/>
            <a:r>
              <a:rPr lang="en-US" sz="2000" b="1">
                <a:solidFill>
                  <a:srgbClr val="1A1A1A"/>
                </a:solidFill>
                <a:latin typeface="Helvetica Neue"/>
                <a:ea typeface="Helvetica Neue"/>
                <a:cs typeface="Helvetica Neue"/>
              </a:rPr>
              <a:t>Data-heavy</a:t>
            </a:r>
          </a:p>
        </p:txBody>
      </p:sp>
      <p:sp>
        <p:nvSpPr>
          <p:cNvPr id="4" name="TextBox 3">
            <a:extLst>
              <a:ext uri="{FF2B5EF4-FFF2-40B4-BE49-F238E27FC236}">
                <a16:creationId xmlns:a16="http://schemas.microsoft.com/office/drawing/2014/main" id="{00AB6B38-58C0-714E-949E-89227E09F72F}"/>
              </a:ext>
            </a:extLst>
          </p:cNvPr>
          <p:cNvSpPr txBox="1"/>
          <p:nvPr/>
        </p:nvSpPr>
        <p:spPr>
          <a:xfrm>
            <a:off x="419100" y="3911600"/>
            <a:ext cx="2667000" cy="1270000"/>
          </a:xfrm>
          <a:prstGeom prst="rect">
            <a:avLst/>
          </a:prstGeom>
          <a:noFill/>
        </p:spPr>
        <p:txBody>
          <a:bodyPr vertOverflow="overflow" vert="horz" wrap="square" rtlCol="0" anchor="t">
            <a:spAutoFit/>
          </a:bodyPr>
          <a:lstStyle/>
          <a:p>
            <a:pPr algn="l"/>
            <a:r>
              <a:rPr lang="en-US" sz="1500">
                <a:solidFill>
                  <a:srgbClr val="404040"/>
                </a:solidFill>
                <a:latin typeface="Helvetica Neue"/>
                <a:ea typeface="Helvetica Neue"/>
                <a:cs typeface="Helvetica Neue"/>
              </a:rPr>
              <a:t>Large reference datasets and inputs</a:t>
            </a:r>
          </a:p>
        </p:txBody>
      </p:sp>
      <p:sp>
        <p:nvSpPr>
          <p:cNvPr id="5" name="Rectangle 4">
            <a:extLst>
              <a:ext uri="{FF2B5EF4-FFF2-40B4-BE49-F238E27FC236}">
                <a16:creationId xmlns:a16="http://schemas.microsoft.com/office/drawing/2014/main" id="{050886AA-A778-1347-8AD8-9A9E0F74F185}"/>
              </a:ext>
            </a:extLst>
          </p:cNvPr>
          <p:cNvSpPr/>
          <p:nvPr/>
        </p:nvSpPr>
        <p:spPr>
          <a:xfrm>
            <a:off x="3314700" y="3175000"/>
            <a:ext cx="2667000" cy="1016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TextBox 5">
            <a:extLst>
              <a:ext uri="{FF2B5EF4-FFF2-40B4-BE49-F238E27FC236}">
                <a16:creationId xmlns:a16="http://schemas.microsoft.com/office/drawing/2014/main" id="{F3B55613-4C2A-664D-8FA3-190BC8EDCA26}"/>
              </a:ext>
            </a:extLst>
          </p:cNvPr>
          <p:cNvSpPr txBox="1"/>
          <p:nvPr/>
        </p:nvSpPr>
        <p:spPr>
          <a:xfrm>
            <a:off x="3314700" y="3429000"/>
            <a:ext cx="2667000" cy="508000"/>
          </a:xfrm>
          <a:prstGeom prst="rect">
            <a:avLst/>
          </a:prstGeom>
          <a:noFill/>
        </p:spPr>
        <p:txBody>
          <a:bodyPr vertOverflow="overflow" vert="horz" wrap="square" rtlCol="0" anchor="t">
            <a:spAutoFit/>
          </a:bodyPr>
          <a:lstStyle/>
          <a:p>
            <a:pPr algn="l"/>
            <a:r>
              <a:rPr lang="en-US" sz="2000" b="1">
                <a:solidFill>
                  <a:srgbClr val="1A1A1A"/>
                </a:solidFill>
                <a:latin typeface="Helvetica Neue"/>
                <a:ea typeface="Helvetica Neue"/>
                <a:cs typeface="Helvetica Neue"/>
              </a:rPr>
              <a:t>Accelerator-aware</a:t>
            </a:r>
          </a:p>
        </p:txBody>
      </p:sp>
      <p:sp>
        <p:nvSpPr>
          <p:cNvPr id="7" name="TextBox 6">
            <a:extLst>
              <a:ext uri="{FF2B5EF4-FFF2-40B4-BE49-F238E27FC236}">
                <a16:creationId xmlns:a16="http://schemas.microsoft.com/office/drawing/2014/main" id="{BA57764D-F72A-A64B-899A-335467E91EE3}"/>
              </a:ext>
            </a:extLst>
          </p:cNvPr>
          <p:cNvSpPr txBox="1"/>
          <p:nvPr/>
        </p:nvSpPr>
        <p:spPr>
          <a:xfrm>
            <a:off x="3314700" y="3911600"/>
            <a:ext cx="2667000" cy="1270000"/>
          </a:xfrm>
          <a:prstGeom prst="rect">
            <a:avLst/>
          </a:prstGeom>
          <a:noFill/>
        </p:spPr>
        <p:txBody>
          <a:bodyPr vertOverflow="overflow" vert="horz" wrap="square" rtlCol="0" anchor="t">
            <a:spAutoFit/>
          </a:bodyPr>
          <a:lstStyle/>
          <a:p>
            <a:pPr algn="l"/>
            <a:r>
              <a:rPr lang="en-US" sz="1500">
                <a:solidFill>
                  <a:srgbClr val="404040"/>
                </a:solidFill>
                <a:latin typeface="Helvetica Neue"/>
                <a:ea typeface="Helvetica Neue"/>
                <a:cs typeface="Helvetica Neue"/>
              </a:rPr>
              <a:t>GPUs, memory, and placement matter</a:t>
            </a:r>
          </a:p>
        </p:txBody>
      </p:sp>
      <p:sp>
        <p:nvSpPr>
          <p:cNvPr id="8" name="Rectangle 7">
            <a:extLst>
              <a:ext uri="{FF2B5EF4-FFF2-40B4-BE49-F238E27FC236}">
                <a16:creationId xmlns:a16="http://schemas.microsoft.com/office/drawing/2014/main" id="{B54295BC-60E9-8E4D-A341-01000B6FF015}"/>
              </a:ext>
            </a:extLst>
          </p:cNvPr>
          <p:cNvSpPr/>
          <p:nvPr/>
        </p:nvSpPr>
        <p:spPr>
          <a:xfrm>
            <a:off x="6210300" y="3175000"/>
            <a:ext cx="2667000" cy="1016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TextBox 8">
            <a:extLst>
              <a:ext uri="{FF2B5EF4-FFF2-40B4-BE49-F238E27FC236}">
                <a16:creationId xmlns:a16="http://schemas.microsoft.com/office/drawing/2014/main" id="{6A0717A2-F487-5E45-B82A-713DF2F2AD63}"/>
              </a:ext>
            </a:extLst>
          </p:cNvPr>
          <p:cNvSpPr txBox="1"/>
          <p:nvPr/>
        </p:nvSpPr>
        <p:spPr>
          <a:xfrm>
            <a:off x="6210300" y="3429000"/>
            <a:ext cx="2667000" cy="508000"/>
          </a:xfrm>
          <a:prstGeom prst="rect">
            <a:avLst/>
          </a:prstGeom>
          <a:noFill/>
        </p:spPr>
        <p:txBody>
          <a:bodyPr vertOverflow="overflow" vert="horz" wrap="square" rtlCol="0" anchor="t">
            <a:spAutoFit/>
          </a:bodyPr>
          <a:lstStyle/>
          <a:p>
            <a:pPr algn="l"/>
            <a:r>
              <a:rPr lang="en-US" sz="2000" b="1">
                <a:solidFill>
                  <a:srgbClr val="1A1A1A"/>
                </a:solidFill>
                <a:latin typeface="Helvetica Neue"/>
                <a:ea typeface="Helvetica Neue"/>
                <a:cs typeface="Helvetica Neue"/>
              </a:rPr>
              <a:t>Containerized</a:t>
            </a:r>
          </a:p>
        </p:txBody>
      </p:sp>
      <p:sp>
        <p:nvSpPr>
          <p:cNvPr id="10" name="TextBox 9">
            <a:extLst>
              <a:ext uri="{FF2B5EF4-FFF2-40B4-BE49-F238E27FC236}">
                <a16:creationId xmlns:a16="http://schemas.microsoft.com/office/drawing/2014/main" id="{3929E523-3640-DD43-85E5-E3666E970A7D}"/>
              </a:ext>
            </a:extLst>
          </p:cNvPr>
          <p:cNvSpPr txBox="1"/>
          <p:nvPr/>
        </p:nvSpPr>
        <p:spPr>
          <a:xfrm>
            <a:off x="6210300" y="3911600"/>
            <a:ext cx="2667000" cy="1270000"/>
          </a:xfrm>
          <a:prstGeom prst="rect">
            <a:avLst/>
          </a:prstGeom>
          <a:noFill/>
        </p:spPr>
        <p:txBody>
          <a:bodyPr vertOverflow="overflow" vert="horz" wrap="square" rtlCol="0" anchor="t">
            <a:spAutoFit/>
          </a:bodyPr>
          <a:lstStyle/>
          <a:p>
            <a:pPr algn="l"/>
            <a:r>
              <a:rPr lang="en-US" sz="1500">
                <a:solidFill>
                  <a:srgbClr val="404040"/>
                </a:solidFill>
                <a:latin typeface="Helvetica Neue"/>
                <a:ea typeface="Helvetica Neue"/>
                <a:cs typeface="Helvetica Neue"/>
              </a:rPr>
              <a:t>Complex software environments</a:t>
            </a:r>
          </a:p>
        </p:txBody>
      </p:sp>
      <p:sp>
        <p:nvSpPr>
          <p:cNvPr id="11" name="Rectangle 10">
            <a:extLst>
              <a:ext uri="{FF2B5EF4-FFF2-40B4-BE49-F238E27FC236}">
                <a16:creationId xmlns:a16="http://schemas.microsoft.com/office/drawing/2014/main" id="{9EB5CCE5-113F-4E46-B850-2B7036F5B5EA}"/>
              </a:ext>
            </a:extLst>
          </p:cNvPr>
          <p:cNvSpPr/>
          <p:nvPr/>
        </p:nvSpPr>
        <p:spPr>
          <a:xfrm>
            <a:off x="9105900" y="3175000"/>
            <a:ext cx="2667000" cy="101600"/>
          </a:xfrm>
          <a:prstGeom prst="rect">
            <a:avLst/>
          </a:prstGeom>
          <a:solidFill>
            <a:srgbClr val="5B9BD5"/>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TextBox 11">
            <a:extLst>
              <a:ext uri="{FF2B5EF4-FFF2-40B4-BE49-F238E27FC236}">
                <a16:creationId xmlns:a16="http://schemas.microsoft.com/office/drawing/2014/main" id="{54997C39-C51A-A743-BBDC-4AB039AF2924}"/>
              </a:ext>
            </a:extLst>
          </p:cNvPr>
          <p:cNvSpPr txBox="1"/>
          <p:nvPr/>
        </p:nvSpPr>
        <p:spPr>
          <a:xfrm>
            <a:off x="9105900" y="3429000"/>
            <a:ext cx="2667000" cy="508000"/>
          </a:xfrm>
          <a:prstGeom prst="rect">
            <a:avLst/>
          </a:prstGeom>
          <a:noFill/>
        </p:spPr>
        <p:txBody>
          <a:bodyPr vertOverflow="overflow" vert="horz" wrap="square" rtlCol="0" anchor="t">
            <a:spAutoFit/>
          </a:bodyPr>
          <a:lstStyle/>
          <a:p>
            <a:pPr algn="l"/>
            <a:r>
              <a:rPr lang="en-US" sz="2000" b="1">
                <a:solidFill>
                  <a:srgbClr val="1A1A1A"/>
                </a:solidFill>
                <a:latin typeface="Helvetica Neue"/>
                <a:ea typeface="Helvetica Neue"/>
                <a:cs typeface="Helvetica Neue"/>
              </a:rPr>
              <a:t>Workflow-complex</a:t>
            </a:r>
          </a:p>
        </p:txBody>
      </p:sp>
      <p:sp>
        <p:nvSpPr>
          <p:cNvPr id="13" name="TextBox 12">
            <a:extLst>
              <a:ext uri="{FF2B5EF4-FFF2-40B4-BE49-F238E27FC236}">
                <a16:creationId xmlns:a16="http://schemas.microsoft.com/office/drawing/2014/main" id="{138E3CB2-476D-E34E-985F-5D3387398301}"/>
              </a:ext>
            </a:extLst>
          </p:cNvPr>
          <p:cNvSpPr txBox="1"/>
          <p:nvPr/>
        </p:nvSpPr>
        <p:spPr>
          <a:xfrm>
            <a:off x="9105900" y="3911600"/>
            <a:ext cx="2667000" cy="1270000"/>
          </a:xfrm>
          <a:prstGeom prst="rect">
            <a:avLst/>
          </a:prstGeom>
          <a:noFill/>
        </p:spPr>
        <p:txBody>
          <a:bodyPr vertOverflow="overflow" vert="horz" wrap="square" rtlCol="0" anchor="t">
            <a:spAutoFit/>
          </a:bodyPr>
          <a:lstStyle/>
          <a:p>
            <a:pPr algn="l"/>
            <a:r>
              <a:rPr lang="en-US" sz="1500">
                <a:solidFill>
                  <a:srgbClr val="404040"/>
                </a:solidFill>
                <a:latin typeface="Helvetica Neue"/>
                <a:ea typeface="Helvetica Neue"/>
                <a:cs typeface="Helvetica Neue"/>
              </a:rPr>
              <a:t>Multi-stage, repeated pipelines</a:t>
            </a:r>
          </a:p>
        </p:txBody>
      </p:sp>
      <p:sp>
        <p:nvSpPr>
          <p:cNvPr id="14" name="Slide Number Placeholder 13">
            <a:extLst>
              <a:ext uri="{FF2B5EF4-FFF2-40B4-BE49-F238E27FC236}">
                <a16:creationId xmlns:a16="http://schemas.microsoft.com/office/drawing/2014/main" id="{D61C90C5-4459-5394-5FE3-72D34E4CC9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spTree>
    <p:extLst>
      <p:ext uri="{BB962C8B-B14F-4D97-AF65-F5344CB8AC3E}">
        <p14:creationId xmlns:p14="http://schemas.microsoft.com/office/powerpoint/2010/main" val="2643409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It's not just about GPUs</a:t>
            </a:r>
          </a:p>
        </p:txBody>
      </p:sp>
      <p:sp>
        <p:nvSpPr>
          <p:cNvPr id="99" name="Google Shape;99;p15"/>
          <p:cNvSpPr txBox="1">
            <a:spLocks noGrp="1"/>
          </p:cNvSpPr>
          <p:nvPr>
            <p:ph type="body" idx="1"/>
          </p:nvPr>
        </p:nvSpPr>
        <p:spPr>
          <a:xfrm>
            <a:off x="415600" y="1857900"/>
            <a:ext cx="11360700" cy="4233900"/>
          </a:xfrm>
          <a:prstGeom prst="rect">
            <a:avLst/>
          </a:prstGeom>
        </p:spPr>
        <p:txBody>
          <a:bodyPr spcFirstLastPara="1" wrap="square" lIns="91425" tIns="45700" rIns="91425" bIns="45700" anchor="t" anchorCtr="0">
            <a:normAutofit/>
          </a:bodyPr>
          <a:lstStyle/>
          <a:p>
            <a:pPr marL="0" lvl="0" indent="0" algn="l" rtl="0">
              <a:buNone/>
            </a:pPr>
            <a:r>
              <a:rPr lang="en-US" sz="2200" dirty="0">
                <a:solidFill>
                  <a:schemeClr val="dk1"/>
                </a:solidFill>
                <a:latin typeface="Helvetica Neue"/>
              </a:rPr>
              <a:t>The accelerator is one box in a much longer workflow.</a:t>
            </a:r>
          </a:p>
        </p:txBody>
      </p:sp>
      <p:sp>
        <p:nvSpPr>
          <p:cNvPr id="2" name="Rounded Rectangle 1">
            <a:extLst>
              <a:ext uri="{FF2B5EF4-FFF2-40B4-BE49-F238E27FC236}">
                <a16:creationId xmlns:a16="http://schemas.microsoft.com/office/drawing/2014/main" id="{81A8CD0E-FCC5-354E-8400-ECA6EE2E6489}"/>
              </a:ext>
            </a:extLst>
          </p:cNvPr>
          <p:cNvSpPr/>
          <p:nvPr/>
        </p:nvSpPr>
        <p:spPr>
          <a:xfrm>
            <a:off x="508000" y="3175000"/>
            <a:ext cx="1444171" cy="1117600"/>
          </a:xfrm>
          <a:prstGeom prst="roundRect">
            <a:avLst/>
          </a:prstGeom>
          <a:solidFill>
            <a:srgbClr val="F0F2F5"/>
          </a:solidFill>
          <a:ln w="12700" cap="flat" cmpd="sng" algn="ctr">
            <a:solidFill>
              <a:srgbClr val="D0D5D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a:solidFill>
                  <a:srgbClr val="1A1A1A"/>
                </a:solidFill>
                <a:latin typeface="Helvetica Neue"/>
                <a:ea typeface="Helvetica Neue"/>
                <a:cs typeface="Helvetica Neue"/>
              </a:rPr>
              <a:t>Data
movement</a:t>
            </a:r>
          </a:p>
        </p:txBody>
      </p:sp>
      <p:sp>
        <p:nvSpPr>
          <p:cNvPr id="3" name="Right Arrow 2">
            <a:extLst>
              <a:ext uri="{FF2B5EF4-FFF2-40B4-BE49-F238E27FC236}">
                <a16:creationId xmlns:a16="http://schemas.microsoft.com/office/drawing/2014/main" id="{3E9EEFED-A58B-B24B-BEB6-BA4604021556}"/>
              </a:ext>
            </a:extLst>
          </p:cNvPr>
          <p:cNvSpPr/>
          <p:nvPr/>
        </p:nvSpPr>
        <p:spPr>
          <a:xfrm>
            <a:off x="1964871" y="3657600"/>
            <a:ext cx="152400" cy="152400"/>
          </a:xfrm>
          <a:prstGeom prst="rightArrow">
            <a:avLst/>
          </a:prstGeom>
          <a:solidFill>
            <a:srgbClr val="9AA4B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Rounded Rectangle 3">
            <a:extLst>
              <a:ext uri="{FF2B5EF4-FFF2-40B4-BE49-F238E27FC236}">
                <a16:creationId xmlns:a16="http://schemas.microsoft.com/office/drawing/2014/main" id="{6FA79C62-034B-7E46-8DEC-0A39AA61A4CF}"/>
              </a:ext>
            </a:extLst>
          </p:cNvPr>
          <p:cNvSpPr/>
          <p:nvPr/>
        </p:nvSpPr>
        <p:spPr>
          <a:xfrm>
            <a:off x="2129971" y="3175000"/>
            <a:ext cx="1444171" cy="1117600"/>
          </a:xfrm>
          <a:prstGeom prst="roundRect">
            <a:avLst/>
          </a:prstGeom>
          <a:solidFill>
            <a:srgbClr val="F0F2F5"/>
          </a:solidFill>
          <a:ln w="12700" cap="flat" cmpd="sng" algn="ctr">
            <a:solidFill>
              <a:srgbClr val="D0D5D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a:solidFill>
                  <a:srgbClr val="1A1A1A"/>
                </a:solidFill>
                <a:latin typeface="Helvetica Neue"/>
                <a:ea typeface="Helvetica Neue"/>
                <a:cs typeface="Helvetica Neue"/>
              </a:rPr>
              <a:t>Pre-
processing</a:t>
            </a:r>
          </a:p>
        </p:txBody>
      </p:sp>
      <p:sp>
        <p:nvSpPr>
          <p:cNvPr id="5" name="Right Arrow 4">
            <a:extLst>
              <a:ext uri="{FF2B5EF4-FFF2-40B4-BE49-F238E27FC236}">
                <a16:creationId xmlns:a16="http://schemas.microsoft.com/office/drawing/2014/main" id="{C4CC968C-2687-2646-B1C0-E291A9BB069B}"/>
              </a:ext>
            </a:extLst>
          </p:cNvPr>
          <p:cNvSpPr/>
          <p:nvPr/>
        </p:nvSpPr>
        <p:spPr>
          <a:xfrm>
            <a:off x="3586842" y="3657600"/>
            <a:ext cx="152400" cy="152400"/>
          </a:xfrm>
          <a:prstGeom prst="rightArrow">
            <a:avLst/>
          </a:prstGeom>
          <a:solidFill>
            <a:srgbClr val="9AA4B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Rounded Rectangle 5">
            <a:extLst>
              <a:ext uri="{FF2B5EF4-FFF2-40B4-BE49-F238E27FC236}">
                <a16:creationId xmlns:a16="http://schemas.microsoft.com/office/drawing/2014/main" id="{52495B12-D137-C645-844B-0B098AC061B4}"/>
              </a:ext>
            </a:extLst>
          </p:cNvPr>
          <p:cNvSpPr/>
          <p:nvPr/>
        </p:nvSpPr>
        <p:spPr>
          <a:xfrm>
            <a:off x="3751942" y="3175000"/>
            <a:ext cx="1444171" cy="1117600"/>
          </a:xfrm>
          <a:prstGeom prst="roundRect">
            <a:avLst/>
          </a:prstGeom>
          <a:solidFill>
            <a:srgbClr val="F0F2F5"/>
          </a:solidFill>
          <a:ln w="12700" cap="flat" cmpd="sng" algn="ctr">
            <a:solidFill>
              <a:srgbClr val="D0D5D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a:solidFill>
                  <a:srgbClr val="1A1A1A"/>
                </a:solidFill>
                <a:latin typeface="Helvetica Neue"/>
                <a:ea typeface="Helvetica Neue"/>
                <a:cs typeface="Helvetica Neue"/>
              </a:rPr>
              <a:t>Containers</a:t>
            </a:r>
          </a:p>
        </p:txBody>
      </p:sp>
      <p:sp>
        <p:nvSpPr>
          <p:cNvPr id="7" name="Right Arrow 6">
            <a:extLst>
              <a:ext uri="{FF2B5EF4-FFF2-40B4-BE49-F238E27FC236}">
                <a16:creationId xmlns:a16="http://schemas.microsoft.com/office/drawing/2014/main" id="{05CBAF66-0775-F545-9289-8E06639A8B76}"/>
              </a:ext>
            </a:extLst>
          </p:cNvPr>
          <p:cNvSpPr/>
          <p:nvPr/>
        </p:nvSpPr>
        <p:spPr>
          <a:xfrm>
            <a:off x="5208814" y="3657600"/>
            <a:ext cx="152400" cy="152400"/>
          </a:xfrm>
          <a:prstGeom prst="rightArrow">
            <a:avLst/>
          </a:prstGeom>
          <a:solidFill>
            <a:srgbClr val="9AA4B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ounded Rectangle 7">
            <a:extLst>
              <a:ext uri="{FF2B5EF4-FFF2-40B4-BE49-F238E27FC236}">
                <a16:creationId xmlns:a16="http://schemas.microsoft.com/office/drawing/2014/main" id="{70FD3452-39D9-044E-A8AA-A445E58F4BD9}"/>
              </a:ext>
            </a:extLst>
          </p:cNvPr>
          <p:cNvSpPr/>
          <p:nvPr/>
        </p:nvSpPr>
        <p:spPr>
          <a:xfrm>
            <a:off x="5373914" y="3175000"/>
            <a:ext cx="1444171" cy="1117600"/>
          </a:xfrm>
          <a:prstGeom prst="roundRect">
            <a:avLst/>
          </a:prstGeom>
          <a:solidFill>
            <a:srgbClr val="ED7D31"/>
          </a:solidFill>
          <a:ln w="12700" cap="flat" cmpd="sng" algn="ctr">
            <a:solidFill>
              <a:srgbClr val="ED7D3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b="1">
                <a:solidFill>
                  <a:srgbClr val="FFFFFF"/>
                </a:solidFill>
                <a:latin typeface="Helvetica Neue"/>
                <a:ea typeface="Helvetica Neue"/>
                <a:cs typeface="Helvetica Neue"/>
              </a:rPr>
              <a:t>GPU
compute</a:t>
            </a:r>
          </a:p>
        </p:txBody>
      </p:sp>
      <p:sp>
        <p:nvSpPr>
          <p:cNvPr id="9" name="Right Arrow 8">
            <a:extLst>
              <a:ext uri="{FF2B5EF4-FFF2-40B4-BE49-F238E27FC236}">
                <a16:creationId xmlns:a16="http://schemas.microsoft.com/office/drawing/2014/main" id="{2F88208B-4202-424C-8141-1E8785E100C6}"/>
              </a:ext>
            </a:extLst>
          </p:cNvPr>
          <p:cNvSpPr/>
          <p:nvPr/>
        </p:nvSpPr>
        <p:spPr>
          <a:xfrm>
            <a:off x="6830785" y="3657600"/>
            <a:ext cx="152400" cy="152400"/>
          </a:xfrm>
          <a:prstGeom prst="rightArrow">
            <a:avLst/>
          </a:prstGeom>
          <a:solidFill>
            <a:srgbClr val="9AA4B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0" name="Rounded Rectangle 9">
            <a:extLst>
              <a:ext uri="{FF2B5EF4-FFF2-40B4-BE49-F238E27FC236}">
                <a16:creationId xmlns:a16="http://schemas.microsoft.com/office/drawing/2014/main" id="{EF2ADB43-CCF4-B84B-A85D-8584CE47A8CE}"/>
              </a:ext>
            </a:extLst>
          </p:cNvPr>
          <p:cNvSpPr/>
          <p:nvPr/>
        </p:nvSpPr>
        <p:spPr>
          <a:xfrm>
            <a:off x="6995885" y="3175000"/>
            <a:ext cx="1444171" cy="1117600"/>
          </a:xfrm>
          <a:prstGeom prst="roundRect">
            <a:avLst/>
          </a:prstGeom>
          <a:solidFill>
            <a:srgbClr val="F0F2F5"/>
          </a:solidFill>
          <a:ln w="12700" cap="flat" cmpd="sng" algn="ctr">
            <a:solidFill>
              <a:srgbClr val="D0D5D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dirty="0">
                <a:solidFill>
                  <a:srgbClr val="1A1A1A"/>
                </a:solidFill>
                <a:latin typeface="Helvetica Neue"/>
                <a:ea typeface="Helvetica Neue"/>
                <a:cs typeface="Helvetica Neue"/>
              </a:rPr>
              <a:t>Scheduling</a:t>
            </a:r>
          </a:p>
        </p:txBody>
      </p:sp>
      <p:sp>
        <p:nvSpPr>
          <p:cNvPr id="11" name="Right Arrow 10">
            <a:extLst>
              <a:ext uri="{FF2B5EF4-FFF2-40B4-BE49-F238E27FC236}">
                <a16:creationId xmlns:a16="http://schemas.microsoft.com/office/drawing/2014/main" id="{67A792A1-7936-0246-A506-0F335F58B278}"/>
              </a:ext>
            </a:extLst>
          </p:cNvPr>
          <p:cNvSpPr/>
          <p:nvPr/>
        </p:nvSpPr>
        <p:spPr>
          <a:xfrm>
            <a:off x="8452757" y="3657600"/>
            <a:ext cx="152400" cy="152400"/>
          </a:xfrm>
          <a:prstGeom prst="rightArrow">
            <a:avLst/>
          </a:prstGeom>
          <a:solidFill>
            <a:srgbClr val="9AA4B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2" name="Rounded Rectangle 11">
            <a:extLst>
              <a:ext uri="{FF2B5EF4-FFF2-40B4-BE49-F238E27FC236}">
                <a16:creationId xmlns:a16="http://schemas.microsoft.com/office/drawing/2014/main" id="{9E204DC6-14E6-BF4C-BF85-FBA28F242E3C}"/>
              </a:ext>
            </a:extLst>
          </p:cNvPr>
          <p:cNvSpPr/>
          <p:nvPr/>
        </p:nvSpPr>
        <p:spPr>
          <a:xfrm>
            <a:off x="8617857" y="3175000"/>
            <a:ext cx="1444171" cy="1117600"/>
          </a:xfrm>
          <a:prstGeom prst="roundRect">
            <a:avLst/>
          </a:prstGeom>
          <a:solidFill>
            <a:srgbClr val="F0F2F5"/>
          </a:solidFill>
          <a:ln w="12700" cap="flat" cmpd="sng" algn="ctr">
            <a:solidFill>
              <a:srgbClr val="D0D5D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a:solidFill>
                  <a:srgbClr val="1A1A1A"/>
                </a:solidFill>
                <a:latin typeface="Helvetica Neue"/>
                <a:ea typeface="Helvetica Neue"/>
                <a:cs typeface="Helvetica Neue"/>
              </a:rPr>
              <a:t>Trust &amp;
provenance</a:t>
            </a:r>
          </a:p>
        </p:txBody>
      </p:sp>
      <p:sp>
        <p:nvSpPr>
          <p:cNvPr id="13" name="Right Arrow 12">
            <a:extLst>
              <a:ext uri="{FF2B5EF4-FFF2-40B4-BE49-F238E27FC236}">
                <a16:creationId xmlns:a16="http://schemas.microsoft.com/office/drawing/2014/main" id="{CA3BF0BC-47F3-064E-A52C-3BE07DE7436C}"/>
              </a:ext>
            </a:extLst>
          </p:cNvPr>
          <p:cNvSpPr/>
          <p:nvPr/>
        </p:nvSpPr>
        <p:spPr>
          <a:xfrm>
            <a:off x="10074728" y="3657600"/>
            <a:ext cx="152400" cy="152400"/>
          </a:xfrm>
          <a:prstGeom prst="rightArrow">
            <a:avLst/>
          </a:prstGeom>
          <a:solidFill>
            <a:srgbClr val="9AA4B2"/>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Rounded Rectangle 13">
            <a:extLst>
              <a:ext uri="{FF2B5EF4-FFF2-40B4-BE49-F238E27FC236}">
                <a16:creationId xmlns:a16="http://schemas.microsoft.com/office/drawing/2014/main" id="{EC1B7383-72D6-E043-A474-714C489BA647}"/>
              </a:ext>
            </a:extLst>
          </p:cNvPr>
          <p:cNvSpPr/>
          <p:nvPr/>
        </p:nvSpPr>
        <p:spPr>
          <a:xfrm>
            <a:off x="10239828" y="3175000"/>
            <a:ext cx="1444171" cy="1117600"/>
          </a:xfrm>
          <a:prstGeom prst="roundRect">
            <a:avLst/>
          </a:prstGeom>
          <a:solidFill>
            <a:srgbClr val="F0F2F5"/>
          </a:solidFill>
          <a:ln w="12700" cap="flat" cmpd="sng" algn="ctr">
            <a:solidFill>
              <a:srgbClr val="D0D5DD"/>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300">
                <a:solidFill>
                  <a:srgbClr val="1A1A1A"/>
                </a:solidFill>
                <a:latin typeface="Helvetica Neue"/>
                <a:ea typeface="Helvetica Neue"/>
                <a:cs typeface="Helvetica Neue"/>
              </a:rPr>
              <a:t>Docs &amp;
support</a:t>
            </a:r>
          </a:p>
        </p:txBody>
      </p:sp>
      <p:sp>
        <p:nvSpPr>
          <p:cNvPr id="16" name="TextBox 15">
            <a:extLst>
              <a:ext uri="{FF2B5EF4-FFF2-40B4-BE49-F238E27FC236}">
                <a16:creationId xmlns:a16="http://schemas.microsoft.com/office/drawing/2014/main" id="{A1CDE5D5-06FB-3B48-AE33-4E3593D9961C}"/>
              </a:ext>
            </a:extLst>
          </p:cNvPr>
          <p:cNvSpPr txBox="1"/>
          <p:nvPr/>
        </p:nvSpPr>
        <p:spPr>
          <a:xfrm>
            <a:off x="508000" y="4699000"/>
            <a:ext cx="11176000" cy="584775"/>
          </a:xfrm>
          <a:prstGeom prst="rect">
            <a:avLst/>
          </a:prstGeom>
          <a:noFill/>
        </p:spPr>
        <p:txBody>
          <a:bodyPr vertOverflow="overflow" vert="horz" wrap="square" rtlCol="0" anchor="t">
            <a:spAutoFit/>
          </a:bodyPr>
          <a:lstStyle/>
          <a:p>
            <a:r>
              <a:rPr lang="en-US" sz="1600" i="1" dirty="0">
                <a:solidFill>
                  <a:srgbClr val="404040"/>
                </a:solidFill>
                <a:latin typeface="Helvetica Neue"/>
                <a:ea typeface="Helvetica Neue"/>
                <a:cs typeface="Helvetica Neue"/>
              </a:rPr>
              <a:t>Adding GPUs is the “easy</a:t>
            </a:r>
            <a:r>
              <a:rPr lang="en-US" sz="1600" baseline="30000" dirty="0">
                <a:solidFill>
                  <a:schemeClr val="dk1"/>
                </a:solidFill>
              </a:rPr>
              <a:t>*</a:t>
            </a:r>
            <a:r>
              <a:rPr lang="en-US" sz="1600" i="1" dirty="0">
                <a:solidFill>
                  <a:srgbClr val="404040"/>
                </a:solidFill>
                <a:latin typeface="Helvetica Neue"/>
                <a:ea typeface="Helvetica Neue"/>
                <a:cs typeface="Helvetica Neue"/>
              </a:rPr>
              <a:t>” part. The hard part is everything around them — and making it usable, schedulable, and reproducible.</a:t>
            </a:r>
          </a:p>
        </p:txBody>
      </p:sp>
      <p:sp>
        <p:nvSpPr>
          <p:cNvPr id="17" name="Slide Number Placeholder 16">
            <a:extLst>
              <a:ext uri="{FF2B5EF4-FFF2-40B4-BE49-F238E27FC236}">
                <a16:creationId xmlns:a16="http://schemas.microsoft.com/office/drawing/2014/main" id="{62CFF7E0-1A3B-7635-68B1-850471208D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54</a:t>
            </a:fld>
            <a:endParaRPr lang="en-US"/>
          </a:p>
        </p:txBody>
      </p:sp>
      <p:sp>
        <p:nvSpPr>
          <p:cNvPr id="18" name="Google Shape;127;p18">
            <a:extLst>
              <a:ext uri="{FF2B5EF4-FFF2-40B4-BE49-F238E27FC236}">
                <a16:creationId xmlns:a16="http://schemas.microsoft.com/office/drawing/2014/main" id="{6FBEE3A8-0B77-9D2E-7C6D-72CC48A9CDBD}"/>
              </a:ext>
            </a:extLst>
          </p:cNvPr>
          <p:cNvSpPr txBox="1"/>
          <p:nvPr/>
        </p:nvSpPr>
        <p:spPr>
          <a:xfrm>
            <a:off x="838200" y="5542443"/>
            <a:ext cx="10758000" cy="828000"/>
          </a:xfrm>
          <a:prstGeom prst="rect">
            <a:avLst/>
          </a:prstGeom>
          <a:noFill/>
          <a:ln>
            <a:noFill/>
          </a:ln>
        </p:spPr>
        <p:txBody>
          <a:bodyPr spcFirstLastPara="1" wrap="square" lIns="121900" tIns="121900" rIns="121900" bIns="121900" anchor="t" anchorCtr="0">
            <a:spAutoFit/>
          </a:bodyPr>
          <a:lstStyle/>
          <a:p>
            <a:pPr marL="0" lvl="0" indent="0" algn="r" rtl="0">
              <a:lnSpc>
                <a:spcPct val="90000"/>
              </a:lnSpc>
              <a:spcBef>
                <a:spcPts val="1100"/>
              </a:spcBef>
              <a:spcAft>
                <a:spcPts val="1600"/>
              </a:spcAft>
              <a:buNone/>
            </a:pPr>
            <a:r>
              <a:rPr lang="en-US" sz="2100" baseline="30000" dirty="0">
                <a:solidFill>
                  <a:schemeClr val="dk1"/>
                </a:solidFill>
              </a:rPr>
              <a:t>*</a:t>
            </a:r>
            <a:r>
              <a:rPr lang="en-US" sz="1600" dirty="0">
                <a:solidFill>
                  <a:schemeClr val="dk1"/>
                </a:solidFill>
              </a:rPr>
              <a:t>Your milage may vary</a:t>
            </a:r>
            <a:endParaRPr sz="1600" dirty="0">
              <a:solidFill>
                <a:schemeClr val="dk1"/>
              </a:solidFill>
            </a:endParaRPr>
          </a:p>
        </p:txBody>
      </p:sp>
    </p:spTree>
    <p:extLst>
      <p:ext uri="{BB962C8B-B14F-4D97-AF65-F5344CB8AC3E}">
        <p14:creationId xmlns:p14="http://schemas.microsoft.com/office/powerpoint/2010/main" val="975946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176"/>
        <p:cNvGrpSpPr/>
        <p:nvPr/>
      </p:nvGrpSpPr>
      <p:grpSpPr>
        <a:xfrm>
          <a:off x="0" y="0"/>
          <a:ext cx="0" cy="0"/>
          <a:chOff x="0" y="0"/>
          <a:chExt cx="0" cy="0"/>
        </a:xfrm>
      </p:grpSpPr>
      <p:sp>
        <p:nvSpPr>
          <p:cNvPr id="18" name="TitleBox">
            <a:extLst>
              <a:ext uri="{FF2B5EF4-FFF2-40B4-BE49-F238E27FC236}">
                <a16:creationId xmlns:a16="http://schemas.microsoft.com/office/drawing/2014/main" id="{1DB2ABCA-3107-3F43-902E-10640BA20513}"/>
              </a:ext>
            </a:extLst>
          </p:cNvPr>
          <p:cNvSpPr txBox="1"/>
          <p:nvPr/>
        </p:nvSpPr>
        <p:spPr>
          <a:xfrm>
            <a:off x="419100" y="457200"/>
            <a:ext cx="11366500" cy="635000"/>
          </a:xfrm>
          <a:prstGeom prst="rect">
            <a:avLst/>
          </a:prstGeom>
          <a:noFill/>
        </p:spPr>
        <p:txBody>
          <a:bodyPr vertOverflow="overflow" vert="horz" wrap="square" rtlCol="0" anchor="t">
            <a:spAutoFit/>
          </a:bodyPr>
          <a:lstStyle/>
          <a:p>
            <a:pPr algn="l"/>
            <a:r>
              <a:rPr lang="en-US" sz="3000" b="1">
                <a:solidFill>
                  <a:srgbClr val="1A1A1A"/>
                </a:solidFill>
              </a:rPr>
              <a:t>Translational computer science in practice</a:t>
            </a:r>
          </a:p>
        </p:txBody>
      </p:sp>
      <p:sp>
        <p:nvSpPr>
          <p:cNvPr id="19" name="LeadLine">
            <a:extLst>
              <a:ext uri="{FF2B5EF4-FFF2-40B4-BE49-F238E27FC236}">
                <a16:creationId xmlns:a16="http://schemas.microsoft.com/office/drawing/2014/main" id="{5DE193FA-FA34-D648-A5C9-09763F2723FE}"/>
              </a:ext>
            </a:extLst>
          </p:cNvPr>
          <p:cNvSpPr txBox="1"/>
          <p:nvPr/>
        </p:nvSpPr>
        <p:spPr>
          <a:xfrm>
            <a:off x="419100" y="1219200"/>
            <a:ext cx="11366500" cy="431800"/>
          </a:xfrm>
          <a:prstGeom prst="rect">
            <a:avLst/>
          </a:prstGeom>
          <a:noFill/>
        </p:spPr>
        <p:txBody>
          <a:bodyPr vertOverflow="overflow" vert="horz" wrap="square" rtlCol="0" anchor="t">
            <a:spAutoFit/>
          </a:bodyPr>
          <a:lstStyle/>
          <a:p>
            <a:pPr algn="l"/>
            <a:r>
              <a:rPr lang="en-US" sz="2000">
                <a:solidFill>
                  <a:srgbClr val="5A6472"/>
                </a:solidFill>
                <a:latin typeface="Helvetica Neue"/>
                <a:ea typeface="Helvetica Neue"/>
                <a:cs typeface="Helvetica Neue"/>
              </a:rPr>
              <a:t>Community needs didn't just get solved — they reshaped how we run the service.</a:t>
            </a:r>
          </a:p>
        </p:txBody>
      </p:sp>
      <p:sp>
        <p:nvSpPr>
          <p:cNvPr id="20" name="Rounded Rectangle 19">
            <a:extLst>
              <a:ext uri="{FF2B5EF4-FFF2-40B4-BE49-F238E27FC236}">
                <a16:creationId xmlns:a16="http://schemas.microsoft.com/office/drawing/2014/main" id="{CA96FEEE-DFD1-6246-893F-5D687145D5E8}"/>
              </a:ext>
            </a:extLst>
          </p:cNvPr>
          <p:cNvSpPr/>
          <p:nvPr/>
        </p:nvSpPr>
        <p:spPr>
          <a:xfrm>
            <a:off x="609600" y="2032000"/>
            <a:ext cx="3318933" cy="11684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b="1">
                <a:solidFill>
                  <a:srgbClr val="FFFFFF"/>
                </a:solidFill>
                <a:latin typeface="Helvetica Neue"/>
                <a:ea typeface="Helvetica Neue"/>
                <a:cs typeface="Helvetica Neue"/>
              </a:rPr>
              <a:t>Researcher
need</a:t>
            </a:r>
          </a:p>
        </p:txBody>
      </p:sp>
      <p:sp>
        <p:nvSpPr>
          <p:cNvPr id="21" name="Rounded Rectangle 20">
            <a:extLst>
              <a:ext uri="{FF2B5EF4-FFF2-40B4-BE49-F238E27FC236}">
                <a16:creationId xmlns:a16="http://schemas.microsoft.com/office/drawing/2014/main" id="{887D15A9-9C54-1F47-85DC-8C52F5BF0437}"/>
              </a:ext>
            </a:extLst>
          </p:cNvPr>
          <p:cNvSpPr/>
          <p:nvPr/>
        </p:nvSpPr>
        <p:spPr>
          <a:xfrm>
            <a:off x="4436533" y="2032000"/>
            <a:ext cx="3318933" cy="11684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b="1">
                <a:solidFill>
                  <a:srgbClr val="1A1A1A"/>
                </a:solidFill>
                <a:latin typeface="Helvetica Neue"/>
                <a:ea typeface="Helvetica Neue"/>
                <a:cs typeface="Helvetica Neue"/>
              </a:rPr>
              <a:t>Facilitation
insight</a:t>
            </a:r>
          </a:p>
        </p:txBody>
      </p:sp>
      <p:sp>
        <p:nvSpPr>
          <p:cNvPr id="22" name="Rounded Rectangle 21">
            <a:extLst>
              <a:ext uri="{FF2B5EF4-FFF2-40B4-BE49-F238E27FC236}">
                <a16:creationId xmlns:a16="http://schemas.microsoft.com/office/drawing/2014/main" id="{0812CD54-3FD7-3247-9181-1421A17CB7F8}"/>
              </a:ext>
            </a:extLst>
          </p:cNvPr>
          <p:cNvSpPr/>
          <p:nvPr/>
        </p:nvSpPr>
        <p:spPr>
          <a:xfrm>
            <a:off x="8263466" y="2032000"/>
            <a:ext cx="3318933" cy="11684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b="1">
                <a:solidFill>
                  <a:srgbClr val="1A1A1A"/>
                </a:solidFill>
                <a:latin typeface="Helvetica Neue"/>
                <a:ea typeface="Helvetica Neue"/>
                <a:cs typeface="Helvetica Neue"/>
              </a:rPr>
              <a:t>Infrastructure
change</a:t>
            </a:r>
          </a:p>
        </p:txBody>
      </p:sp>
      <p:sp>
        <p:nvSpPr>
          <p:cNvPr id="23" name="Rounded Rectangle 22">
            <a:extLst>
              <a:ext uri="{FF2B5EF4-FFF2-40B4-BE49-F238E27FC236}">
                <a16:creationId xmlns:a16="http://schemas.microsoft.com/office/drawing/2014/main" id="{6DC2D3ED-BC25-794B-8312-8E900B1E8033}"/>
              </a:ext>
            </a:extLst>
          </p:cNvPr>
          <p:cNvSpPr/>
          <p:nvPr/>
        </p:nvSpPr>
        <p:spPr>
          <a:xfrm>
            <a:off x="8263466" y="3810000"/>
            <a:ext cx="3318933" cy="1168400"/>
          </a:xfrm>
          <a:prstGeom prst="roundRect">
            <a:avLst/>
          </a:prstGeom>
          <a:solidFill>
            <a:srgbClr val="4472C4"/>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b="1">
                <a:solidFill>
                  <a:srgbClr val="FFFFFF"/>
                </a:solidFill>
                <a:latin typeface="Helvetica Neue"/>
                <a:ea typeface="Helvetica Neue"/>
                <a:cs typeface="Helvetica Neue"/>
              </a:rPr>
              <a:t>Community
use</a:t>
            </a:r>
          </a:p>
        </p:txBody>
      </p:sp>
      <p:sp>
        <p:nvSpPr>
          <p:cNvPr id="24" name="Rounded Rectangle 23">
            <a:extLst>
              <a:ext uri="{FF2B5EF4-FFF2-40B4-BE49-F238E27FC236}">
                <a16:creationId xmlns:a16="http://schemas.microsoft.com/office/drawing/2014/main" id="{5A8D0118-39A5-8145-B979-D688F336AFE1}"/>
              </a:ext>
            </a:extLst>
          </p:cNvPr>
          <p:cNvSpPr/>
          <p:nvPr/>
        </p:nvSpPr>
        <p:spPr>
          <a:xfrm>
            <a:off x="4436533" y="3810000"/>
            <a:ext cx="3318933" cy="1168400"/>
          </a:xfrm>
          <a:prstGeom prst="roundRect">
            <a:avLst/>
          </a:prstGeom>
          <a:solidFill>
            <a:srgbClr val="F0F2F5"/>
          </a:solidFill>
          <a:ln w="15875" cap="flat" cmpd="sng" algn="ctr">
            <a:solidFill>
              <a:srgbClr val="C7CDD6"/>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b="1">
                <a:solidFill>
                  <a:srgbClr val="1A1A1A"/>
                </a:solidFill>
                <a:latin typeface="Helvetica Neue"/>
                <a:ea typeface="Helvetica Neue"/>
                <a:cs typeface="Helvetica Neue"/>
              </a:rPr>
              <a:t>New needs
surface</a:t>
            </a:r>
          </a:p>
        </p:txBody>
      </p:sp>
      <p:sp>
        <p:nvSpPr>
          <p:cNvPr id="25" name="Rounded Rectangle 24">
            <a:extLst>
              <a:ext uri="{FF2B5EF4-FFF2-40B4-BE49-F238E27FC236}">
                <a16:creationId xmlns:a16="http://schemas.microsoft.com/office/drawing/2014/main" id="{482B541B-896C-3E40-9F10-7D59DB8F5C24}"/>
              </a:ext>
            </a:extLst>
          </p:cNvPr>
          <p:cNvSpPr/>
          <p:nvPr/>
        </p:nvSpPr>
        <p:spPr>
          <a:xfrm>
            <a:off x="609600" y="3810000"/>
            <a:ext cx="3318933" cy="1168400"/>
          </a:xfrm>
          <a:prstGeom prst="roundRect">
            <a:avLst/>
          </a:prstGeom>
          <a:solidFill>
            <a:srgbClr val="70AD47"/>
          </a:solidFill>
          <a:ln w="1587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sz="1500" b="1">
                <a:solidFill>
                  <a:srgbClr val="FFFFFF"/>
                </a:solidFill>
                <a:latin typeface="Helvetica Neue"/>
                <a:ea typeface="Helvetica Neue"/>
                <a:cs typeface="Helvetica Neue"/>
              </a:rPr>
              <a:t>Next
iteration</a:t>
            </a:r>
          </a:p>
        </p:txBody>
      </p:sp>
      <p:sp>
        <p:nvSpPr>
          <p:cNvPr id="26" name="Right Arrow 25">
            <a:extLst>
              <a:ext uri="{FF2B5EF4-FFF2-40B4-BE49-F238E27FC236}">
                <a16:creationId xmlns:a16="http://schemas.microsoft.com/office/drawing/2014/main" id="{44626FB0-2E97-BA4C-B241-17EEB0EF1D52}"/>
              </a:ext>
            </a:extLst>
          </p:cNvPr>
          <p:cNvSpPr/>
          <p:nvPr/>
        </p:nvSpPr>
        <p:spPr>
          <a:xfrm>
            <a:off x="3979333" y="2514600"/>
            <a:ext cx="406400" cy="2032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7" name="Right Arrow 26">
            <a:extLst>
              <a:ext uri="{FF2B5EF4-FFF2-40B4-BE49-F238E27FC236}">
                <a16:creationId xmlns:a16="http://schemas.microsoft.com/office/drawing/2014/main" id="{CF218893-1797-BF44-8C5F-29FD364E00ED}"/>
              </a:ext>
            </a:extLst>
          </p:cNvPr>
          <p:cNvSpPr/>
          <p:nvPr/>
        </p:nvSpPr>
        <p:spPr>
          <a:xfrm>
            <a:off x="7806266" y="2514600"/>
            <a:ext cx="406400" cy="2032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8" name="Down Arrow 27">
            <a:extLst>
              <a:ext uri="{FF2B5EF4-FFF2-40B4-BE49-F238E27FC236}">
                <a16:creationId xmlns:a16="http://schemas.microsoft.com/office/drawing/2014/main" id="{72FD6A05-6CE1-2F4B-9F51-12D808E89EF0}"/>
              </a:ext>
            </a:extLst>
          </p:cNvPr>
          <p:cNvSpPr/>
          <p:nvPr/>
        </p:nvSpPr>
        <p:spPr>
          <a:xfrm>
            <a:off x="9821333" y="3251200"/>
            <a:ext cx="203200" cy="508000"/>
          </a:xfrm>
          <a:prstGeom prst="down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9" name="Left Arrow 28">
            <a:extLst>
              <a:ext uri="{FF2B5EF4-FFF2-40B4-BE49-F238E27FC236}">
                <a16:creationId xmlns:a16="http://schemas.microsoft.com/office/drawing/2014/main" id="{34145168-1CDF-8044-A972-B6F25E653813}"/>
              </a:ext>
            </a:extLst>
          </p:cNvPr>
          <p:cNvSpPr/>
          <p:nvPr/>
        </p:nvSpPr>
        <p:spPr>
          <a:xfrm>
            <a:off x="7806266" y="4292600"/>
            <a:ext cx="406400" cy="203200"/>
          </a:xfrm>
          <a:prstGeom prst="lef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0" name="Left Arrow 29">
            <a:extLst>
              <a:ext uri="{FF2B5EF4-FFF2-40B4-BE49-F238E27FC236}">
                <a16:creationId xmlns:a16="http://schemas.microsoft.com/office/drawing/2014/main" id="{0B4ADD96-8F94-D248-959F-BBD445D2587D}"/>
              </a:ext>
            </a:extLst>
          </p:cNvPr>
          <p:cNvSpPr/>
          <p:nvPr/>
        </p:nvSpPr>
        <p:spPr>
          <a:xfrm>
            <a:off x="3979333" y="4292600"/>
            <a:ext cx="406400" cy="203200"/>
          </a:xfrm>
          <a:prstGeom prst="lef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1" name="Up Arrow 30">
            <a:extLst>
              <a:ext uri="{FF2B5EF4-FFF2-40B4-BE49-F238E27FC236}">
                <a16:creationId xmlns:a16="http://schemas.microsoft.com/office/drawing/2014/main" id="{88E212FB-3BAC-2C4B-824B-81D5B4F217C8}"/>
              </a:ext>
            </a:extLst>
          </p:cNvPr>
          <p:cNvSpPr/>
          <p:nvPr/>
        </p:nvSpPr>
        <p:spPr>
          <a:xfrm>
            <a:off x="2167466" y="3251200"/>
            <a:ext cx="203200" cy="508000"/>
          </a:xfrm>
          <a:prstGeom prst="upArrow">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2" name="Takeaway">
            <a:extLst>
              <a:ext uri="{FF2B5EF4-FFF2-40B4-BE49-F238E27FC236}">
                <a16:creationId xmlns:a16="http://schemas.microsoft.com/office/drawing/2014/main" id="{0994F065-230F-2E45-B0C2-C4616AE7F9EB}"/>
              </a:ext>
            </a:extLst>
          </p:cNvPr>
          <p:cNvSpPr txBox="1"/>
          <p:nvPr/>
        </p:nvSpPr>
        <p:spPr>
          <a:xfrm>
            <a:off x="419100" y="5461000"/>
            <a:ext cx="11366500" cy="381000"/>
          </a:xfrm>
          <a:prstGeom prst="rect">
            <a:avLst/>
          </a:prstGeom>
          <a:noFill/>
        </p:spPr>
        <p:txBody>
          <a:bodyPr vertOverflow="overflow" vert="horz" wrap="none" rtlCol="0" anchor="t">
            <a:spAutoFit/>
          </a:bodyPr>
          <a:lstStyle/>
          <a:p>
            <a:pPr algn="l"/>
            <a:r>
              <a:rPr lang="en-US" sz="1600" i="1">
                <a:solidFill>
                  <a:srgbClr val="5A6472"/>
                </a:solidFill>
                <a:latin typeface="Helvetica Neue"/>
                <a:ea typeface="Helvetica Neue"/>
                <a:cs typeface="Helvetica Neue"/>
              </a:rPr>
              <a:t>The loop never closes — each iteration leaves reusable patterns behind.</a:t>
            </a:r>
          </a:p>
        </p:txBody>
      </p:sp>
      <p:sp>
        <p:nvSpPr>
          <p:cNvPr id="2" name="Slide Number Placeholder 1">
            <a:extLst>
              <a:ext uri="{FF2B5EF4-FFF2-40B4-BE49-F238E27FC236}">
                <a16:creationId xmlns:a16="http://schemas.microsoft.com/office/drawing/2014/main" id="{FEAD1469-1E32-8329-33B9-4535BDB0F3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55</a:t>
            </a:fld>
            <a:endParaRPr lang="en-US"/>
          </a:p>
        </p:txBody>
      </p:sp>
    </p:spTree>
    <p:extLst>
      <p:ext uri="{BB962C8B-B14F-4D97-AF65-F5344CB8AC3E}">
        <p14:creationId xmlns:p14="http://schemas.microsoft.com/office/powerpoint/2010/main" val="2780194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213">
          <a:extLst>
            <a:ext uri="{FF2B5EF4-FFF2-40B4-BE49-F238E27FC236}">
              <a16:creationId xmlns:a16="http://schemas.microsoft.com/office/drawing/2014/main" id="{88EAA2B4-E75B-796B-2357-57A7A9C89BBD}"/>
            </a:ext>
          </a:extLst>
        </p:cNvPr>
        <p:cNvGrpSpPr/>
        <p:nvPr/>
      </p:nvGrpSpPr>
      <p:grpSpPr>
        <a:xfrm>
          <a:off x="0" y="0"/>
          <a:ext cx="0" cy="0"/>
          <a:chOff x="0" y="0"/>
          <a:chExt cx="0" cy="0"/>
        </a:xfrm>
      </p:grpSpPr>
      <p:sp>
        <p:nvSpPr>
          <p:cNvPr id="3" name="JobBox">
            <a:extLst>
              <a:ext uri="{FF2B5EF4-FFF2-40B4-BE49-F238E27FC236}">
                <a16:creationId xmlns:a16="http://schemas.microsoft.com/office/drawing/2014/main" id="{0BC22816-A2FD-0CCC-160E-4D4C340CC09F}"/>
              </a:ext>
            </a:extLst>
          </p:cNvPr>
          <p:cNvSpPr/>
          <p:nvPr/>
        </p:nvSpPr>
        <p:spPr>
          <a:xfrm>
            <a:off x="431800" y="1481011"/>
            <a:ext cx="3810000" cy="2692400"/>
          </a:xfrm>
          <a:prstGeom prst="roundRect">
            <a:avLst/>
          </a:prstGeom>
          <a:solidFill>
            <a:srgbClr val="F4F6FA"/>
          </a:solidFill>
          <a:ln w="2222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0" name="JobBox">
            <a:extLst>
              <a:ext uri="{FF2B5EF4-FFF2-40B4-BE49-F238E27FC236}">
                <a16:creationId xmlns:a16="http://schemas.microsoft.com/office/drawing/2014/main" id="{026607A8-3529-233B-EE44-6DDE57395A33}"/>
              </a:ext>
            </a:extLst>
          </p:cNvPr>
          <p:cNvSpPr/>
          <p:nvPr/>
        </p:nvSpPr>
        <p:spPr>
          <a:xfrm>
            <a:off x="685800" y="2268411"/>
            <a:ext cx="3073400" cy="1149350"/>
          </a:xfrm>
          <a:prstGeom prst="roundRect">
            <a:avLst/>
          </a:prstGeom>
          <a:solidFill>
            <a:srgbClr val="BCD8EE"/>
          </a:solidFill>
          <a:ln w="2222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TextBox 3">
            <a:extLst>
              <a:ext uri="{FF2B5EF4-FFF2-40B4-BE49-F238E27FC236}">
                <a16:creationId xmlns:a16="http://schemas.microsoft.com/office/drawing/2014/main" id="{0769BCB2-FC1E-6651-2820-A52326002F39}"/>
              </a:ext>
            </a:extLst>
          </p:cNvPr>
          <p:cNvSpPr txBox="1"/>
          <p:nvPr/>
        </p:nvSpPr>
        <p:spPr>
          <a:xfrm>
            <a:off x="584200" y="1557211"/>
            <a:ext cx="3556000" cy="279400"/>
          </a:xfrm>
          <a:prstGeom prst="rect">
            <a:avLst/>
          </a:prstGeom>
          <a:noFill/>
        </p:spPr>
        <p:txBody>
          <a:bodyPr vertOverflow="overflow" vert="horz" wrap="none" rtlCol="0" anchor="t">
            <a:noAutofit/>
          </a:bodyPr>
          <a:lstStyle/>
          <a:p>
            <a:pPr algn="l"/>
            <a:r>
              <a:rPr lang="en-US" b="1">
                <a:solidFill>
                  <a:srgbClr val="1F3354"/>
                </a:solidFill>
              </a:rPr>
              <a:t>AF3 Job  ·  CHTC execute node</a:t>
            </a:r>
          </a:p>
        </p:txBody>
      </p:sp>
      <p:sp>
        <p:nvSpPr>
          <p:cNvPr id="15" name="TextBox 14">
            <a:extLst>
              <a:ext uri="{FF2B5EF4-FFF2-40B4-BE49-F238E27FC236}">
                <a16:creationId xmlns:a16="http://schemas.microsoft.com/office/drawing/2014/main" id="{D9A638F1-129C-F467-81BE-EC546B343AD0}"/>
              </a:ext>
            </a:extLst>
          </p:cNvPr>
          <p:cNvSpPr txBox="1"/>
          <p:nvPr/>
        </p:nvSpPr>
        <p:spPr>
          <a:xfrm>
            <a:off x="685800" y="1950911"/>
            <a:ext cx="3327400" cy="254000"/>
          </a:xfrm>
          <a:prstGeom prst="rect">
            <a:avLst/>
          </a:prstGeom>
          <a:noFill/>
        </p:spPr>
        <p:txBody>
          <a:bodyPr vertOverflow="overflow" vert="horz" wrap="square" rtlCol="0" anchor="t">
            <a:noAutofit/>
          </a:bodyPr>
          <a:lstStyle/>
          <a:p>
            <a:pPr algn="l"/>
            <a:r>
              <a:rPr lang="en-US" sz="1150">
                <a:solidFill>
                  <a:srgbClr val="23406B"/>
                </a:solidFill>
                <a:latin typeface="Consolas"/>
                <a:cs typeface="Consolas"/>
              </a:rPr>
              <a:t>data_pipeline.sh — orchestrator</a:t>
            </a:r>
          </a:p>
        </p:txBody>
      </p:sp>
      <p:sp>
        <p:nvSpPr>
          <p:cNvPr id="20" name="TextBox 19">
            <a:extLst>
              <a:ext uri="{FF2B5EF4-FFF2-40B4-BE49-F238E27FC236}">
                <a16:creationId xmlns:a16="http://schemas.microsoft.com/office/drawing/2014/main" id="{06CD620E-D740-1B64-8FB5-993290F8D595}"/>
              </a:ext>
            </a:extLst>
          </p:cNvPr>
          <p:cNvSpPr txBox="1"/>
          <p:nvPr/>
        </p:nvSpPr>
        <p:spPr>
          <a:xfrm>
            <a:off x="685800" y="2331911"/>
            <a:ext cx="3327400" cy="254000"/>
          </a:xfrm>
          <a:prstGeom prst="rect">
            <a:avLst/>
          </a:prstGeom>
          <a:noFill/>
        </p:spPr>
        <p:txBody>
          <a:bodyPr vertOverflow="overflow" vert="horz" wrap="square" rtlCol="0" anchor="t">
            <a:noAutofit/>
          </a:bodyPr>
          <a:lstStyle/>
          <a:p>
            <a:pPr algn="l"/>
            <a:r>
              <a:rPr lang="en-US" sz="1150">
                <a:solidFill>
                  <a:srgbClr val="23406B"/>
                </a:solidFill>
                <a:latin typeface="Consolas"/>
                <a:cs typeface="Consolas"/>
              </a:rPr>
              <a:t>cache_lookup.sh — read-path helper</a:t>
            </a:r>
          </a:p>
        </p:txBody>
      </p:sp>
      <p:sp>
        <p:nvSpPr>
          <p:cNvPr id="22" name="TextBox 21">
            <a:extLst>
              <a:ext uri="{FF2B5EF4-FFF2-40B4-BE49-F238E27FC236}">
                <a16:creationId xmlns:a16="http://schemas.microsoft.com/office/drawing/2014/main" id="{9EEFA8FD-6F34-A96F-94B2-6332417981D5}"/>
              </a:ext>
            </a:extLst>
          </p:cNvPr>
          <p:cNvSpPr txBox="1"/>
          <p:nvPr/>
        </p:nvSpPr>
        <p:spPr>
          <a:xfrm>
            <a:off x="685800" y="2712911"/>
            <a:ext cx="3327400" cy="254000"/>
          </a:xfrm>
          <a:prstGeom prst="rect">
            <a:avLst/>
          </a:prstGeom>
          <a:noFill/>
        </p:spPr>
        <p:txBody>
          <a:bodyPr vertOverflow="overflow" vert="horz" wrap="square" rtlCol="0" anchor="t">
            <a:noAutofit/>
          </a:bodyPr>
          <a:lstStyle/>
          <a:p>
            <a:r>
              <a:rPr lang="en-US" sz="1150" dirty="0" err="1">
                <a:solidFill>
                  <a:srgbClr val="23406B"/>
                </a:solidFill>
                <a:latin typeface="Consolas"/>
                <a:cs typeface="Consolas"/>
              </a:rPr>
              <a:t>run_alphafold.py</a:t>
            </a:r>
            <a:r>
              <a:rPr lang="en-US" sz="1150" dirty="0">
                <a:solidFill>
                  <a:srgbClr val="23406B"/>
                </a:solidFill>
                <a:latin typeface="Consolas"/>
                <a:cs typeface="Consolas"/>
              </a:rPr>
              <a:t> — AF3 data pipeline</a:t>
            </a:r>
          </a:p>
          <a:p>
            <a:pPr algn="l"/>
            <a:endParaRPr lang="en-US" sz="1150" dirty="0">
              <a:solidFill>
                <a:srgbClr val="23406B"/>
              </a:solidFill>
              <a:latin typeface="Consolas"/>
              <a:cs typeface="Consolas"/>
            </a:endParaRPr>
          </a:p>
        </p:txBody>
      </p:sp>
      <p:sp>
        <p:nvSpPr>
          <p:cNvPr id="24" name="TextBox 23">
            <a:extLst>
              <a:ext uri="{FF2B5EF4-FFF2-40B4-BE49-F238E27FC236}">
                <a16:creationId xmlns:a16="http://schemas.microsoft.com/office/drawing/2014/main" id="{B565FEB5-C4DE-B49B-4EFA-35F27C57922A}"/>
              </a:ext>
            </a:extLst>
          </p:cNvPr>
          <p:cNvSpPr txBox="1"/>
          <p:nvPr/>
        </p:nvSpPr>
        <p:spPr>
          <a:xfrm>
            <a:off x="685800" y="3093911"/>
            <a:ext cx="3327400" cy="254000"/>
          </a:xfrm>
          <a:prstGeom prst="rect">
            <a:avLst/>
          </a:prstGeom>
          <a:noFill/>
        </p:spPr>
        <p:txBody>
          <a:bodyPr vertOverflow="overflow" vert="horz" wrap="square" rtlCol="0" anchor="t">
            <a:noAutofit/>
          </a:bodyPr>
          <a:lstStyle/>
          <a:p>
            <a:r>
              <a:rPr lang="en-US" sz="1150" dirty="0" err="1">
                <a:solidFill>
                  <a:srgbClr val="23406B"/>
                </a:solidFill>
                <a:latin typeface="Consolas"/>
                <a:cs typeface="Consolas"/>
              </a:rPr>
              <a:t>cache_upload.sh</a:t>
            </a:r>
            <a:r>
              <a:rPr lang="en-US" sz="1150" dirty="0">
                <a:solidFill>
                  <a:srgbClr val="23406B"/>
                </a:solidFill>
                <a:latin typeface="Consolas"/>
                <a:cs typeface="Consolas"/>
              </a:rPr>
              <a:t> — write-back helper</a:t>
            </a:r>
          </a:p>
          <a:p>
            <a:pPr algn="l"/>
            <a:endParaRPr lang="en-US" sz="1150" dirty="0">
              <a:solidFill>
                <a:srgbClr val="23406B"/>
              </a:solidFill>
              <a:latin typeface="Consolas"/>
              <a:cs typeface="Consolas"/>
            </a:endParaRPr>
          </a:p>
        </p:txBody>
      </p:sp>
      <p:sp>
        <p:nvSpPr>
          <p:cNvPr id="26" name="TextBox 25">
            <a:extLst>
              <a:ext uri="{FF2B5EF4-FFF2-40B4-BE49-F238E27FC236}">
                <a16:creationId xmlns:a16="http://schemas.microsoft.com/office/drawing/2014/main" id="{81416F10-D6A8-56AC-BEE0-118F186472D6}"/>
              </a:ext>
            </a:extLst>
          </p:cNvPr>
          <p:cNvSpPr txBox="1"/>
          <p:nvPr/>
        </p:nvSpPr>
        <p:spPr>
          <a:xfrm>
            <a:off x="685800" y="3487611"/>
            <a:ext cx="3327400" cy="355600"/>
          </a:xfrm>
          <a:prstGeom prst="rect">
            <a:avLst/>
          </a:prstGeom>
          <a:noFill/>
        </p:spPr>
        <p:txBody>
          <a:bodyPr vertOverflow="overflow" vert="horz" wrap="square" rtlCol="0" anchor="t">
            <a:noAutofit/>
          </a:bodyPr>
          <a:lstStyle/>
          <a:p>
            <a:pPr algn="l"/>
            <a:r>
              <a:rPr lang="en-US" sz="1100">
                <a:solidFill>
                  <a:srgbClr val="5A6472"/>
                </a:solidFill>
                <a:latin typeface="Helvetica Neue"/>
                <a:ea typeface="Helvetica Neue"/>
                <a:cs typeface="Helvetica Neue"/>
              </a:rPr>
              <a:t>reads/writes af_input/*.json,  af_output/&lt;name&gt;/&lt;name&gt;_data.json</a:t>
            </a:r>
          </a:p>
        </p:txBody>
      </p:sp>
      <p:sp>
        <p:nvSpPr>
          <p:cNvPr id="27" name="ApiBox">
            <a:extLst>
              <a:ext uri="{FF2B5EF4-FFF2-40B4-BE49-F238E27FC236}">
                <a16:creationId xmlns:a16="http://schemas.microsoft.com/office/drawing/2014/main" id="{5F243DAB-F23E-0AB1-A885-4482C8456C13}"/>
              </a:ext>
            </a:extLst>
          </p:cNvPr>
          <p:cNvSpPr/>
          <p:nvPr/>
        </p:nvSpPr>
        <p:spPr>
          <a:xfrm>
            <a:off x="6172200" y="1481011"/>
            <a:ext cx="3810000" cy="2692400"/>
          </a:xfrm>
          <a:prstGeom prst="roundRect">
            <a:avLst/>
          </a:prstGeom>
          <a:solidFill>
            <a:srgbClr val="F1F7F1"/>
          </a:solidFill>
          <a:ln w="2222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8" name="TextBox 27">
            <a:extLst>
              <a:ext uri="{FF2B5EF4-FFF2-40B4-BE49-F238E27FC236}">
                <a16:creationId xmlns:a16="http://schemas.microsoft.com/office/drawing/2014/main" id="{7C9648F8-1F15-3D95-AF23-2C69C1E626ED}"/>
              </a:ext>
            </a:extLst>
          </p:cNvPr>
          <p:cNvSpPr txBox="1"/>
          <p:nvPr/>
        </p:nvSpPr>
        <p:spPr>
          <a:xfrm>
            <a:off x="6324600" y="1557211"/>
            <a:ext cx="3556000" cy="254000"/>
          </a:xfrm>
          <a:prstGeom prst="rect">
            <a:avLst/>
          </a:prstGeom>
          <a:noFill/>
        </p:spPr>
        <p:txBody>
          <a:bodyPr vertOverflow="overflow" vert="horz" wrap="none" rtlCol="0" anchor="t">
            <a:noAutofit/>
          </a:bodyPr>
          <a:lstStyle/>
          <a:p>
            <a:pPr algn="l"/>
            <a:r>
              <a:rPr lang="en-US" b="1">
                <a:solidFill>
                  <a:srgbClr val="1E5620"/>
                </a:solidFill>
              </a:rPr>
              <a:t>AF3 Cache API  ·  FastAPI</a:t>
            </a:r>
          </a:p>
        </p:txBody>
      </p:sp>
      <p:sp>
        <p:nvSpPr>
          <p:cNvPr id="29" name="TextBox 28">
            <a:extLst>
              <a:ext uri="{FF2B5EF4-FFF2-40B4-BE49-F238E27FC236}">
                <a16:creationId xmlns:a16="http://schemas.microsoft.com/office/drawing/2014/main" id="{247015BE-9506-6B20-20C9-5A88A1B3BCC1}"/>
              </a:ext>
            </a:extLst>
          </p:cNvPr>
          <p:cNvSpPr txBox="1"/>
          <p:nvPr/>
        </p:nvSpPr>
        <p:spPr>
          <a:xfrm>
            <a:off x="6324600" y="1811211"/>
            <a:ext cx="3556000" cy="203200"/>
          </a:xfrm>
          <a:prstGeom prst="rect">
            <a:avLst/>
          </a:prstGeom>
          <a:noFill/>
        </p:spPr>
        <p:txBody>
          <a:bodyPr vertOverflow="overflow" vert="horz" wrap="none" rtlCol="0" anchor="t">
            <a:noAutofit/>
          </a:bodyPr>
          <a:lstStyle/>
          <a:p>
            <a:pPr algn="l"/>
            <a:r>
              <a:rPr lang="en-US" sz="1050">
                <a:solidFill>
                  <a:srgbClr val="5A6472"/>
                </a:solidFill>
                <a:latin typeface="Consolas"/>
                <a:cs typeface="Consolas"/>
              </a:rPr>
              <a:t>https://149.165.170.71.sslip.io</a:t>
            </a:r>
          </a:p>
        </p:txBody>
      </p:sp>
      <p:sp>
        <p:nvSpPr>
          <p:cNvPr id="30" name="Rectangle 29">
            <a:extLst>
              <a:ext uri="{FF2B5EF4-FFF2-40B4-BE49-F238E27FC236}">
                <a16:creationId xmlns:a16="http://schemas.microsoft.com/office/drawing/2014/main" id="{E4FAF1A2-A098-F397-CD8D-33F6ECE6DECF}"/>
              </a:ext>
            </a:extLst>
          </p:cNvPr>
          <p:cNvSpPr/>
          <p:nvPr/>
        </p:nvSpPr>
        <p:spPr>
          <a:xfrm>
            <a:off x="6324600" y="2116011"/>
            <a:ext cx="2540000" cy="304800"/>
          </a:xfrm>
          <a:prstGeom prst="rect">
            <a:avLst/>
          </a:prstGeom>
          <a:solidFill>
            <a:srgbClr val="E2F0E2"/>
          </a:solidFill>
          <a:ln w="9525" cap="flat" cmpd="sng" algn="ctr">
            <a:solidFill>
              <a:srgbClr val="A9D3A9"/>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1" name="TextBox 30">
            <a:extLst>
              <a:ext uri="{FF2B5EF4-FFF2-40B4-BE49-F238E27FC236}">
                <a16:creationId xmlns:a16="http://schemas.microsoft.com/office/drawing/2014/main" id="{0B265DFD-2B0A-B2F3-4FA7-A91C23AAFF4B}"/>
              </a:ext>
            </a:extLst>
          </p:cNvPr>
          <p:cNvSpPr txBox="1"/>
          <p:nvPr/>
        </p:nvSpPr>
        <p:spPr>
          <a:xfrm>
            <a:off x="6400800" y="2154111"/>
            <a:ext cx="2438400" cy="228600"/>
          </a:xfrm>
          <a:prstGeom prst="rect">
            <a:avLst/>
          </a:prstGeom>
          <a:noFill/>
        </p:spPr>
        <p:txBody>
          <a:bodyPr vertOverflow="overflow" vert="horz" wrap="none" rtlCol="0" anchor="t">
            <a:noAutofit/>
          </a:bodyPr>
          <a:lstStyle/>
          <a:p>
            <a:pPr algn="l"/>
            <a:r>
              <a:rPr lang="en-US" sz="1100" b="1" dirty="0">
                <a:solidFill>
                  <a:srgbClr val="1E5620"/>
                </a:solidFill>
                <a:latin typeface="Consolas"/>
                <a:cs typeface="Consolas"/>
              </a:rPr>
              <a:t>POST /v1/query</a:t>
            </a:r>
          </a:p>
        </p:txBody>
      </p:sp>
      <p:sp>
        <p:nvSpPr>
          <p:cNvPr id="32" name="Rectangle 31">
            <a:extLst>
              <a:ext uri="{FF2B5EF4-FFF2-40B4-BE49-F238E27FC236}">
                <a16:creationId xmlns:a16="http://schemas.microsoft.com/office/drawing/2014/main" id="{BDE5D7F3-25CF-583C-ECBE-17DF68106C7F}"/>
              </a:ext>
            </a:extLst>
          </p:cNvPr>
          <p:cNvSpPr/>
          <p:nvPr/>
        </p:nvSpPr>
        <p:spPr>
          <a:xfrm>
            <a:off x="6324600" y="2497011"/>
            <a:ext cx="2540000" cy="304800"/>
          </a:xfrm>
          <a:prstGeom prst="rect">
            <a:avLst/>
          </a:prstGeom>
          <a:solidFill>
            <a:srgbClr val="E2F0E2"/>
          </a:solidFill>
          <a:ln w="9525" cap="flat" cmpd="sng" algn="ctr">
            <a:solidFill>
              <a:srgbClr val="A9D3A9"/>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3" name="TextBox 32">
            <a:extLst>
              <a:ext uri="{FF2B5EF4-FFF2-40B4-BE49-F238E27FC236}">
                <a16:creationId xmlns:a16="http://schemas.microsoft.com/office/drawing/2014/main" id="{3398522D-91B1-84D8-6AF2-AC880852EC55}"/>
              </a:ext>
            </a:extLst>
          </p:cNvPr>
          <p:cNvSpPr txBox="1"/>
          <p:nvPr/>
        </p:nvSpPr>
        <p:spPr>
          <a:xfrm>
            <a:off x="6400800" y="2535111"/>
            <a:ext cx="2438400" cy="228600"/>
          </a:xfrm>
          <a:prstGeom prst="rect">
            <a:avLst/>
          </a:prstGeom>
          <a:noFill/>
        </p:spPr>
        <p:txBody>
          <a:bodyPr vertOverflow="overflow" vert="horz" wrap="none" rtlCol="0" anchor="t">
            <a:noAutofit/>
          </a:bodyPr>
          <a:lstStyle/>
          <a:p>
            <a:pPr algn="l"/>
            <a:r>
              <a:rPr lang="en-US" sz="1100" b="1">
                <a:solidFill>
                  <a:srgbClr val="1E5620"/>
                </a:solidFill>
                <a:latin typeface="Consolas"/>
                <a:cs typeface="Consolas"/>
              </a:rPr>
              <a:t>POST /v1/uploads/request</a:t>
            </a:r>
          </a:p>
        </p:txBody>
      </p:sp>
      <p:sp>
        <p:nvSpPr>
          <p:cNvPr id="34" name="Rectangle 33">
            <a:extLst>
              <a:ext uri="{FF2B5EF4-FFF2-40B4-BE49-F238E27FC236}">
                <a16:creationId xmlns:a16="http://schemas.microsoft.com/office/drawing/2014/main" id="{E0675C8C-BEBC-0F9E-6509-62D041E23EE3}"/>
              </a:ext>
            </a:extLst>
          </p:cNvPr>
          <p:cNvSpPr/>
          <p:nvPr/>
        </p:nvSpPr>
        <p:spPr>
          <a:xfrm>
            <a:off x="6324600" y="2878011"/>
            <a:ext cx="2540000" cy="304800"/>
          </a:xfrm>
          <a:prstGeom prst="rect">
            <a:avLst/>
          </a:prstGeom>
          <a:solidFill>
            <a:srgbClr val="E2F0E2"/>
          </a:solidFill>
          <a:ln w="9525" cap="flat" cmpd="sng" algn="ctr">
            <a:solidFill>
              <a:srgbClr val="A9D3A9"/>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5" name="TextBox 34">
            <a:extLst>
              <a:ext uri="{FF2B5EF4-FFF2-40B4-BE49-F238E27FC236}">
                <a16:creationId xmlns:a16="http://schemas.microsoft.com/office/drawing/2014/main" id="{D647B88F-C999-9391-B635-00C01A8910F9}"/>
              </a:ext>
            </a:extLst>
          </p:cNvPr>
          <p:cNvSpPr txBox="1"/>
          <p:nvPr/>
        </p:nvSpPr>
        <p:spPr>
          <a:xfrm>
            <a:off x="6400800" y="2916111"/>
            <a:ext cx="2438400" cy="228600"/>
          </a:xfrm>
          <a:prstGeom prst="rect">
            <a:avLst/>
          </a:prstGeom>
          <a:noFill/>
        </p:spPr>
        <p:txBody>
          <a:bodyPr vertOverflow="overflow" vert="horz" wrap="none" rtlCol="0" anchor="t">
            <a:noAutofit/>
          </a:bodyPr>
          <a:lstStyle/>
          <a:p>
            <a:pPr algn="l"/>
            <a:r>
              <a:rPr lang="en-US" sz="1100" b="1">
                <a:solidFill>
                  <a:srgbClr val="1E5620"/>
                </a:solidFill>
                <a:latin typeface="Consolas"/>
                <a:cs typeface="Consolas"/>
              </a:rPr>
              <a:t>POST /v1/uploads/{id}/complete</a:t>
            </a:r>
          </a:p>
        </p:txBody>
      </p:sp>
      <p:sp>
        <p:nvSpPr>
          <p:cNvPr id="36" name="Can 35">
            <a:extLst>
              <a:ext uri="{FF2B5EF4-FFF2-40B4-BE49-F238E27FC236}">
                <a16:creationId xmlns:a16="http://schemas.microsoft.com/office/drawing/2014/main" id="{52C4668D-6FBE-192E-572C-1922AF96305E}"/>
              </a:ext>
            </a:extLst>
          </p:cNvPr>
          <p:cNvSpPr/>
          <p:nvPr/>
        </p:nvSpPr>
        <p:spPr>
          <a:xfrm>
            <a:off x="9017000" y="2192211"/>
            <a:ext cx="838200" cy="1016000"/>
          </a:xfrm>
          <a:prstGeom prst="can">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100" b="1">
                <a:solidFill>
                  <a:srgbClr val="FFFFFF"/>
                </a:solidFill>
                <a:latin typeface="Arial"/>
                <a:cs typeface="Arial"/>
              </a:rPr>
              <a:t>DB</a:t>
            </a:r>
          </a:p>
        </p:txBody>
      </p:sp>
      <p:sp>
        <p:nvSpPr>
          <p:cNvPr id="37" name="TextBox 36">
            <a:extLst>
              <a:ext uri="{FF2B5EF4-FFF2-40B4-BE49-F238E27FC236}">
                <a16:creationId xmlns:a16="http://schemas.microsoft.com/office/drawing/2014/main" id="{A21B6FC7-6E68-FB4E-437B-6C466E2F69E3}"/>
              </a:ext>
            </a:extLst>
          </p:cNvPr>
          <p:cNvSpPr txBox="1"/>
          <p:nvPr/>
        </p:nvSpPr>
        <p:spPr>
          <a:xfrm>
            <a:off x="6324600" y="3284411"/>
            <a:ext cx="3556000" cy="812800"/>
          </a:xfrm>
          <a:prstGeom prst="rect">
            <a:avLst/>
          </a:prstGeom>
          <a:noFill/>
        </p:spPr>
        <p:txBody>
          <a:bodyPr vertOverflow="overflow" vert="horz" wrap="square" rtlCol="0" anchor="t">
            <a:noAutofit/>
          </a:bodyPr>
          <a:lstStyle/>
          <a:p>
            <a:pPr algn="l"/>
            <a:r>
              <a:rPr lang="en-US" sz="950">
                <a:solidFill>
                  <a:srgbClr val="23406B"/>
                </a:solidFill>
                <a:latin typeface="Consolas"/>
                <a:cs typeface="Consolas"/>
              </a:rPr>
              <a:t>Postgres
msa_sequences
msa_cache_entries
msa_ingestions
view: msa_cache_lookup</a:t>
            </a:r>
          </a:p>
        </p:txBody>
      </p:sp>
      <p:sp>
        <p:nvSpPr>
          <p:cNvPr id="38" name="OsdfBox">
            <a:extLst>
              <a:ext uri="{FF2B5EF4-FFF2-40B4-BE49-F238E27FC236}">
                <a16:creationId xmlns:a16="http://schemas.microsoft.com/office/drawing/2014/main" id="{ECF44B25-FED7-CD55-BB22-D1F110D6A79F}"/>
              </a:ext>
            </a:extLst>
          </p:cNvPr>
          <p:cNvSpPr/>
          <p:nvPr/>
        </p:nvSpPr>
        <p:spPr>
          <a:xfrm>
            <a:off x="3200400" y="4732211"/>
            <a:ext cx="4191000" cy="1422400"/>
          </a:xfrm>
          <a:prstGeom prst="roundRect">
            <a:avLst/>
          </a:prstGeom>
          <a:solidFill>
            <a:srgbClr val="FBF3E6"/>
          </a:solidFill>
          <a:ln w="22225" cap="flat" cmpd="sng" algn="ctr">
            <a:solidFill>
              <a:srgbClr val="ED7D31"/>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9" name="TextBox 38">
            <a:extLst>
              <a:ext uri="{FF2B5EF4-FFF2-40B4-BE49-F238E27FC236}">
                <a16:creationId xmlns:a16="http://schemas.microsoft.com/office/drawing/2014/main" id="{FB403C71-2A68-37C4-CA52-0D9429E2D8FF}"/>
              </a:ext>
            </a:extLst>
          </p:cNvPr>
          <p:cNvSpPr txBox="1"/>
          <p:nvPr/>
        </p:nvSpPr>
        <p:spPr>
          <a:xfrm>
            <a:off x="3327400" y="4795711"/>
            <a:ext cx="3937000" cy="228600"/>
          </a:xfrm>
          <a:prstGeom prst="rect">
            <a:avLst/>
          </a:prstGeom>
          <a:noFill/>
        </p:spPr>
        <p:txBody>
          <a:bodyPr vertOverflow="overflow" vert="horz" wrap="none" rtlCol="0" anchor="t">
            <a:noAutofit/>
          </a:bodyPr>
          <a:lstStyle/>
          <a:p>
            <a:pPr algn="l"/>
            <a:r>
              <a:rPr lang="en-US" sz="1300" b="1">
                <a:solidFill>
                  <a:srgbClr val="A85214"/>
                </a:solidFill>
              </a:rPr>
              <a:t>OSDF / Pelican Object Store</a:t>
            </a:r>
          </a:p>
        </p:txBody>
      </p:sp>
      <p:sp>
        <p:nvSpPr>
          <p:cNvPr id="40" name="Can 39">
            <a:extLst>
              <a:ext uri="{FF2B5EF4-FFF2-40B4-BE49-F238E27FC236}">
                <a16:creationId xmlns:a16="http://schemas.microsoft.com/office/drawing/2014/main" id="{F0889182-AC6A-68EF-DB28-C166877F14B8}"/>
              </a:ext>
            </a:extLst>
          </p:cNvPr>
          <p:cNvSpPr/>
          <p:nvPr/>
        </p:nvSpPr>
        <p:spPr>
          <a:xfrm>
            <a:off x="3429000" y="5087811"/>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1" name="TextBox 40">
            <a:extLst>
              <a:ext uri="{FF2B5EF4-FFF2-40B4-BE49-F238E27FC236}">
                <a16:creationId xmlns:a16="http://schemas.microsoft.com/office/drawing/2014/main" id="{F3462AAC-A4C5-E634-F05F-B41B67B6D72A}"/>
              </a:ext>
            </a:extLst>
          </p:cNvPr>
          <p:cNvSpPr txBox="1"/>
          <p:nvPr/>
        </p:nvSpPr>
        <p:spPr>
          <a:xfrm>
            <a:off x="3352800" y="5684711"/>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osgaf3_store1</a:t>
            </a:r>
          </a:p>
        </p:txBody>
      </p:sp>
      <p:sp>
        <p:nvSpPr>
          <p:cNvPr id="42" name="Can 41">
            <a:extLst>
              <a:ext uri="{FF2B5EF4-FFF2-40B4-BE49-F238E27FC236}">
                <a16:creationId xmlns:a16="http://schemas.microsoft.com/office/drawing/2014/main" id="{CA1FE18B-1547-D462-2D78-881FB677E2D1}"/>
              </a:ext>
            </a:extLst>
          </p:cNvPr>
          <p:cNvSpPr/>
          <p:nvPr/>
        </p:nvSpPr>
        <p:spPr>
          <a:xfrm>
            <a:off x="4419600" y="5087811"/>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3" name="TextBox 42">
            <a:extLst>
              <a:ext uri="{FF2B5EF4-FFF2-40B4-BE49-F238E27FC236}">
                <a16:creationId xmlns:a16="http://schemas.microsoft.com/office/drawing/2014/main" id="{CD9C85F4-B49B-CFF6-5A6D-F598273283FB}"/>
              </a:ext>
            </a:extLst>
          </p:cNvPr>
          <p:cNvSpPr txBox="1"/>
          <p:nvPr/>
        </p:nvSpPr>
        <p:spPr>
          <a:xfrm>
            <a:off x="4343400" y="5684711"/>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osgaf3_store2</a:t>
            </a:r>
          </a:p>
        </p:txBody>
      </p:sp>
      <p:sp>
        <p:nvSpPr>
          <p:cNvPr id="44" name="Can 43">
            <a:extLst>
              <a:ext uri="{FF2B5EF4-FFF2-40B4-BE49-F238E27FC236}">
                <a16:creationId xmlns:a16="http://schemas.microsoft.com/office/drawing/2014/main" id="{9E74CD5E-574A-056D-9A45-76610E559645}"/>
              </a:ext>
            </a:extLst>
          </p:cNvPr>
          <p:cNvSpPr/>
          <p:nvPr/>
        </p:nvSpPr>
        <p:spPr>
          <a:xfrm>
            <a:off x="5410200" y="5087811"/>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5" name="TextBox 44">
            <a:extLst>
              <a:ext uri="{FF2B5EF4-FFF2-40B4-BE49-F238E27FC236}">
                <a16:creationId xmlns:a16="http://schemas.microsoft.com/office/drawing/2014/main" id="{9752A1E5-CFF6-8BAD-B790-89B4CCB2ABC0}"/>
              </a:ext>
            </a:extLst>
          </p:cNvPr>
          <p:cNvSpPr txBox="1"/>
          <p:nvPr/>
        </p:nvSpPr>
        <p:spPr>
          <a:xfrm>
            <a:off x="5334000" y="5684711"/>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osgaf3_store3</a:t>
            </a:r>
          </a:p>
        </p:txBody>
      </p:sp>
      <p:sp>
        <p:nvSpPr>
          <p:cNvPr id="46" name="Can 45">
            <a:extLst>
              <a:ext uri="{FF2B5EF4-FFF2-40B4-BE49-F238E27FC236}">
                <a16:creationId xmlns:a16="http://schemas.microsoft.com/office/drawing/2014/main" id="{2F406D58-AFDB-F5A3-7EB6-5D814336F139}"/>
              </a:ext>
            </a:extLst>
          </p:cNvPr>
          <p:cNvSpPr/>
          <p:nvPr/>
        </p:nvSpPr>
        <p:spPr>
          <a:xfrm>
            <a:off x="6400800" y="5087811"/>
            <a:ext cx="558800" cy="584200"/>
          </a:xfrm>
          <a:prstGeom prst="can">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7" name="TextBox 46">
            <a:extLst>
              <a:ext uri="{FF2B5EF4-FFF2-40B4-BE49-F238E27FC236}">
                <a16:creationId xmlns:a16="http://schemas.microsoft.com/office/drawing/2014/main" id="{3461E459-40FE-1C55-ABC9-32401EB4A6BB}"/>
              </a:ext>
            </a:extLst>
          </p:cNvPr>
          <p:cNvSpPr txBox="1"/>
          <p:nvPr/>
        </p:nvSpPr>
        <p:spPr>
          <a:xfrm>
            <a:off x="6324600" y="5684711"/>
            <a:ext cx="711200" cy="1778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osgaf3_store4</a:t>
            </a:r>
          </a:p>
        </p:txBody>
      </p:sp>
      <p:sp>
        <p:nvSpPr>
          <p:cNvPr id="48" name="TextBox 47">
            <a:extLst>
              <a:ext uri="{FF2B5EF4-FFF2-40B4-BE49-F238E27FC236}">
                <a16:creationId xmlns:a16="http://schemas.microsoft.com/office/drawing/2014/main" id="{04AF0B56-BD4B-9E70-27EA-DCCB5C7299D0}"/>
              </a:ext>
            </a:extLst>
          </p:cNvPr>
          <p:cNvSpPr txBox="1"/>
          <p:nvPr/>
        </p:nvSpPr>
        <p:spPr>
          <a:xfrm>
            <a:off x="3276600" y="5900611"/>
            <a:ext cx="4064000" cy="203200"/>
          </a:xfrm>
          <a:prstGeom prst="rect">
            <a:avLst/>
          </a:prstGeom>
          <a:noFill/>
        </p:spPr>
        <p:txBody>
          <a:bodyPr vertOverflow="overflow" vert="horz" wrap="none" rtlCol="0" anchor="t">
            <a:noAutofit/>
          </a:bodyPr>
          <a:lstStyle/>
          <a:p>
            <a:pPr algn="l"/>
            <a:r>
              <a:rPr lang="en-US" sz="850">
                <a:solidFill>
                  <a:srgbClr val="7A3D10"/>
                </a:solidFill>
                <a:latin typeface="Consolas"/>
                <a:cs typeface="Consolas"/>
              </a:rPr>
              <a:t>immutable .a3m  ·  pelican://&lt;store&gt;/msa-cache/&lt;seq_hash&gt;/…</a:t>
            </a:r>
          </a:p>
        </p:txBody>
      </p:sp>
      <p:sp>
        <p:nvSpPr>
          <p:cNvPr id="199" name="Rectangle 198">
            <a:extLst>
              <a:ext uri="{FF2B5EF4-FFF2-40B4-BE49-F238E27FC236}">
                <a16:creationId xmlns:a16="http://schemas.microsoft.com/office/drawing/2014/main" id="{6CBCEBC0-6EC3-E4D1-395D-D998D9362F11}"/>
              </a:ext>
            </a:extLst>
          </p:cNvPr>
          <p:cNvSpPr/>
          <p:nvPr/>
        </p:nvSpPr>
        <p:spPr>
          <a:xfrm>
            <a:off x="292100" y="6096000"/>
            <a:ext cx="304800" cy="127000"/>
          </a:xfrm>
          <a:prstGeom prst="rect">
            <a:avLst/>
          </a:prstGeom>
          <a:solidFill>
            <a:srgbClr val="2E66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00" name="TextBox 199">
            <a:extLst>
              <a:ext uri="{FF2B5EF4-FFF2-40B4-BE49-F238E27FC236}">
                <a16:creationId xmlns:a16="http://schemas.microsoft.com/office/drawing/2014/main" id="{E119DDE5-23A7-6CB5-E66A-B89A365A22D2}"/>
              </a:ext>
            </a:extLst>
          </p:cNvPr>
          <p:cNvSpPr txBox="1"/>
          <p:nvPr/>
        </p:nvSpPr>
        <p:spPr>
          <a:xfrm>
            <a:off x="673100" y="6032500"/>
            <a:ext cx="3810000" cy="228600"/>
          </a:xfrm>
          <a:prstGeom prst="rect">
            <a:avLst/>
          </a:prstGeom>
          <a:noFill/>
        </p:spPr>
        <p:txBody>
          <a:bodyPr vertOverflow="overflow" vert="horz" wrap="none" rtlCol="0" anchor="t">
            <a:noAutofit/>
          </a:bodyPr>
          <a:lstStyle/>
          <a:p>
            <a:pPr algn="l"/>
            <a:r>
              <a:rPr lang="en-US" sz="1200" b="1">
                <a:solidFill>
                  <a:srgbClr val="2E66C4"/>
                </a:solidFill>
                <a:latin typeface="Helvetica Neue"/>
                <a:ea typeface="Helvetica Neue"/>
                <a:cs typeface="Helvetica Neue"/>
              </a:rPr>
              <a:t>A · LOOKUP (read path)  ①→⑥</a:t>
            </a:r>
          </a:p>
        </p:txBody>
      </p:sp>
      <p:sp>
        <p:nvSpPr>
          <p:cNvPr id="201" name="Rectangle 200">
            <a:extLst>
              <a:ext uri="{FF2B5EF4-FFF2-40B4-BE49-F238E27FC236}">
                <a16:creationId xmlns:a16="http://schemas.microsoft.com/office/drawing/2014/main" id="{5E4F1C6D-6882-73FE-313D-E9F661386DDF}"/>
              </a:ext>
            </a:extLst>
          </p:cNvPr>
          <p:cNvSpPr/>
          <p:nvPr/>
        </p:nvSpPr>
        <p:spPr>
          <a:xfrm>
            <a:off x="292100" y="6375400"/>
            <a:ext cx="304800" cy="127000"/>
          </a:xfrm>
          <a:prstGeom prst="rect">
            <a:avLst/>
          </a:prstGeom>
          <a:solidFill>
            <a:srgbClr val="3C9A40"/>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02" name="TextBox 201">
            <a:extLst>
              <a:ext uri="{FF2B5EF4-FFF2-40B4-BE49-F238E27FC236}">
                <a16:creationId xmlns:a16="http://schemas.microsoft.com/office/drawing/2014/main" id="{1E9FD56D-0F21-9163-5511-BB523665D3B9}"/>
              </a:ext>
            </a:extLst>
          </p:cNvPr>
          <p:cNvSpPr txBox="1"/>
          <p:nvPr/>
        </p:nvSpPr>
        <p:spPr>
          <a:xfrm>
            <a:off x="673100" y="6311900"/>
            <a:ext cx="4191000" cy="228600"/>
          </a:xfrm>
          <a:prstGeom prst="rect">
            <a:avLst/>
          </a:prstGeom>
          <a:noFill/>
        </p:spPr>
        <p:txBody>
          <a:bodyPr vertOverflow="overflow" vert="horz" wrap="none" rtlCol="0" anchor="t">
            <a:noAutofit/>
          </a:bodyPr>
          <a:lstStyle/>
          <a:p>
            <a:pPr algn="l"/>
            <a:r>
              <a:rPr lang="en-US" sz="1200" b="1">
                <a:solidFill>
                  <a:srgbClr val="3C9A40"/>
                </a:solidFill>
                <a:latin typeface="Helvetica Neue"/>
                <a:ea typeface="Helvetica Neue"/>
                <a:cs typeface="Helvetica Neue"/>
              </a:rPr>
              <a:t>B · WRITE-BACK / CONTRIBUTE  ❶→❼</a:t>
            </a:r>
          </a:p>
        </p:txBody>
      </p:sp>
      <p:sp>
        <p:nvSpPr>
          <p:cNvPr id="6" name="UserBox">
            <a:extLst>
              <a:ext uri="{FF2B5EF4-FFF2-40B4-BE49-F238E27FC236}">
                <a16:creationId xmlns:a16="http://schemas.microsoft.com/office/drawing/2014/main" id="{9CDEF9AC-B08B-024E-A11D-63CA8BAD8022}"/>
              </a:ext>
            </a:extLst>
          </p:cNvPr>
          <p:cNvSpPr/>
          <p:nvPr/>
        </p:nvSpPr>
        <p:spPr>
          <a:xfrm>
            <a:off x="8128000" y="4732211"/>
            <a:ext cx="3403600" cy="1422400"/>
          </a:xfrm>
          <a:prstGeom prst="roundRect">
            <a:avLst/>
          </a:prstGeom>
          <a:solidFill>
            <a:srgbClr val="F0EAF6"/>
          </a:solidFill>
          <a:ln w="22225" cap="flat" cmpd="sng" algn="ctr">
            <a:solidFill>
              <a:srgbClr val="6A4C93"/>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TextBox 6">
            <a:extLst>
              <a:ext uri="{FF2B5EF4-FFF2-40B4-BE49-F238E27FC236}">
                <a16:creationId xmlns:a16="http://schemas.microsoft.com/office/drawing/2014/main" id="{D028508A-A4D8-9644-8FA0-5A0CB3802A90}"/>
              </a:ext>
            </a:extLst>
          </p:cNvPr>
          <p:cNvSpPr txBox="1"/>
          <p:nvPr/>
        </p:nvSpPr>
        <p:spPr>
          <a:xfrm>
            <a:off x="8280400" y="4808411"/>
            <a:ext cx="3149600" cy="254000"/>
          </a:xfrm>
          <a:prstGeom prst="rect">
            <a:avLst/>
          </a:prstGeom>
          <a:noFill/>
        </p:spPr>
        <p:txBody>
          <a:bodyPr vertOverflow="overflow" vert="horz" wrap="none" rtlCol="0" anchor="t">
            <a:noAutofit/>
          </a:bodyPr>
          <a:lstStyle/>
          <a:p>
            <a:pPr algn="l"/>
            <a:r>
              <a:rPr lang="en-US" b="1">
                <a:solidFill>
                  <a:srgbClr val="4A356B"/>
                </a:solidFill>
              </a:rPr>
              <a:t>User / Access Point</a:t>
            </a:r>
          </a:p>
        </p:txBody>
      </p:sp>
      <p:sp>
        <p:nvSpPr>
          <p:cNvPr id="8" name="TextBox 7">
            <a:extLst>
              <a:ext uri="{FF2B5EF4-FFF2-40B4-BE49-F238E27FC236}">
                <a16:creationId xmlns:a16="http://schemas.microsoft.com/office/drawing/2014/main" id="{80FCB7D1-B9E5-F146-A5DF-310A4B393539}"/>
              </a:ext>
            </a:extLst>
          </p:cNvPr>
          <p:cNvSpPr txBox="1"/>
          <p:nvPr/>
        </p:nvSpPr>
        <p:spPr>
          <a:xfrm>
            <a:off x="8280400" y="5113211"/>
            <a:ext cx="3149600" cy="457200"/>
          </a:xfrm>
          <a:prstGeom prst="rect">
            <a:avLst/>
          </a:prstGeom>
          <a:noFill/>
        </p:spPr>
        <p:txBody>
          <a:bodyPr vertOverflow="overflow" vert="horz" wrap="square" rtlCol="0" anchor="t">
            <a:noAutofit/>
          </a:bodyPr>
          <a:lstStyle/>
          <a:p>
            <a:pPr algn="l"/>
            <a:r>
              <a:rPr lang="en-US" sz="1200">
                <a:solidFill>
                  <a:srgbClr val="4A4A4A"/>
                </a:solidFill>
                <a:latin typeface="Helvetica Neue"/>
                <a:ea typeface="Helvetica Neue"/>
                <a:cs typeface="Helvetica Neue"/>
              </a:rPr>
              <a:t>submits the AF3 job and receives the completed prediction back</a:t>
            </a:r>
          </a:p>
        </p:txBody>
      </p:sp>
      <p:sp>
        <p:nvSpPr>
          <p:cNvPr id="9" name="TextBox 8">
            <a:extLst>
              <a:ext uri="{FF2B5EF4-FFF2-40B4-BE49-F238E27FC236}">
                <a16:creationId xmlns:a16="http://schemas.microsoft.com/office/drawing/2014/main" id="{D6A11F49-3572-CF4C-A203-0E958B3F06BA}"/>
              </a:ext>
            </a:extLst>
          </p:cNvPr>
          <p:cNvSpPr txBox="1"/>
          <p:nvPr/>
        </p:nvSpPr>
        <p:spPr>
          <a:xfrm>
            <a:off x="8280400" y="5646611"/>
            <a:ext cx="3149600" cy="381000"/>
          </a:xfrm>
          <a:prstGeom prst="rect">
            <a:avLst/>
          </a:prstGeom>
          <a:noFill/>
        </p:spPr>
        <p:txBody>
          <a:bodyPr vertOverflow="overflow" vert="horz" wrap="square" rtlCol="0" anchor="t">
            <a:noAutofit/>
          </a:bodyPr>
          <a:lstStyle/>
          <a:p>
            <a:pPr algn="l"/>
            <a:r>
              <a:rPr lang="en-US" sz="950">
                <a:solidFill>
                  <a:srgbClr val="6A4C93"/>
                </a:solidFill>
                <a:latin typeface="Consolas"/>
                <a:cs typeface="Consolas"/>
              </a:rPr>
              <a:t>af_output/&lt;name&gt;/&lt;name&gt;_data.json  +  predicted structure</a:t>
            </a:r>
          </a:p>
        </p:txBody>
      </p:sp>
      <p:sp>
        <p:nvSpPr>
          <p:cNvPr id="14" name="RetSeg1">
            <a:extLst>
              <a:ext uri="{FF2B5EF4-FFF2-40B4-BE49-F238E27FC236}">
                <a16:creationId xmlns:a16="http://schemas.microsoft.com/office/drawing/2014/main" id="{396DCEF4-4299-314A-9852-3A41C45F0A4F}"/>
              </a:ext>
            </a:extLst>
          </p:cNvPr>
          <p:cNvSpPr/>
          <p:nvPr/>
        </p:nvSpPr>
        <p:spPr>
          <a:xfrm>
            <a:off x="3810000" y="4173411"/>
            <a:ext cx="50800" cy="330200"/>
          </a:xfrm>
          <a:prstGeom prst="rect">
            <a:avLst/>
          </a:prstGeom>
          <a:solidFill>
            <a:srgbClr val="6A4C93"/>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6" name="RetSeg2">
            <a:extLst>
              <a:ext uri="{FF2B5EF4-FFF2-40B4-BE49-F238E27FC236}">
                <a16:creationId xmlns:a16="http://schemas.microsoft.com/office/drawing/2014/main" id="{49333C28-1BF1-EF46-B0A1-917F5892F232}"/>
              </a:ext>
            </a:extLst>
          </p:cNvPr>
          <p:cNvSpPr/>
          <p:nvPr/>
        </p:nvSpPr>
        <p:spPr>
          <a:xfrm>
            <a:off x="3810000" y="4478211"/>
            <a:ext cx="6019800" cy="50800"/>
          </a:xfrm>
          <a:prstGeom prst="rect">
            <a:avLst/>
          </a:prstGeom>
          <a:solidFill>
            <a:srgbClr val="6A4C93"/>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7" name="RetSeg3">
            <a:extLst>
              <a:ext uri="{FF2B5EF4-FFF2-40B4-BE49-F238E27FC236}">
                <a16:creationId xmlns:a16="http://schemas.microsoft.com/office/drawing/2014/main" id="{BAD427CD-3B70-CB4F-900F-EC42A9564CB3}"/>
              </a:ext>
            </a:extLst>
          </p:cNvPr>
          <p:cNvSpPr/>
          <p:nvPr/>
        </p:nvSpPr>
        <p:spPr>
          <a:xfrm>
            <a:off x="9728200" y="4478211"/>
            <a:ext cx="203200" cy="304800"/>
          </a:xfrm>
          <a:prstGeom prst="downArrow">
            <a:avLst/>
          </a:prstGeom>
          <a:solidFill>
            <a:srgbClr val="6A4C93"/>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9" name="RetLbl">
            <a:extLst>
              <a:ext uri="{FF2B5EF4-FFF2-40B4-BE49-F238E27FC236}">
                <a16:creationId xmlns:a16="http://schemas.microsoft.com/office/drawing/2014/main" id="{C76CB439-3E49-DA4A-96EB-79CA4657837D}"/>
              </a:ext>
            </a:extLst>
          </p:cNvPr>
          <p:cNvSpPr txBox="1"/>
          <p:nvPr/>
        </p:nvSpPr>
        <p:spPr>
          <a:xfrm>
            <a:off x="4191000" y="4249611"/>
            <a:ext cx="4572000" cy="203200"/>
          </a:xfrm>
          <a:prstGeom prst="rect">
            <a:avLst/>
          </a:prstGeom>
          <a:noFill/>
        </p:spPr>
        <p:txBody>
          <a:bodyPr vertOverflow="overflow" vert="horz" wrap="none" rtlCol="0" anchor="t">
            <a:noAutofit/>
          </a:bodyPr>
          <a:lstStyle/>
          <a:p>
            <a:pPr algn="l"/>
            <a:r>
              <a:rPr lang="en-US" sz="1100" b="1" i="1">
                <a:solidFill>
                  <a:srgbClr val="4A356B"/>
                </a:solidFill>
                <a:latin typeface="Helvetica Neue"/>
                <a:ea typeface="Helvetica Neue"/>
                <a:cs typeface="Helvetica Neue"/>
              </a:rPr>
              <a:t>AF3 Job returns the completed output JSON</a:t>
            </a:r>
          </a:p>
        </p:txBody>
      </p:sp>
      <p:sp>
        <p:nvSpPr>
          <p:cNvPr id="206" name="Tracker">
            <a:extLst>
              <a:ext uri="{FF2B5EF4-FFF2-40B4-BE49-F238E27FC236}">
                <a16:creationId xmlns:a16="http://schemas.microsoft.com/office/drawing/2014/main" id="{04979EB6-A34B-6E40-9CD6-69267D8F944F}"/>
              </a:ext>
            </a:extLst>
          </p:cNvPr>
          <p:cNvSpPr/>
          <p:nvPr/>
        </p:nvSpPr>
        <p:spPr>
          <a:xfrm>
            <a:off x="457200" y="1938211"/>
            <a:ext cx="279400" cy="279400"/>
          </a:xfrm>
          <a:prstGeom prst="ellipse">
            <a:avLst/>
          </a:prstGeom>
          <a:solidFill>
            <a:srgbClr val="2E66C4"/>
          </a:solidFill>
          <a:ln w="25400" cap="flat" cmpd="sng" algn="ctr">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07" name="Token">
            <a:extLst>
              <a:ext uri="{FF2B5EF4-FFF2-40B4-BE49-F238E27FC236}">
                <a16:creationId xmlns:a16="http://schemas.microsoft.com/office/drawing/2014/main" id="{E0D2D984-EFA6-9D44-A872-B6F235843374}"/>
              </a:ext>
            </a:extLst>
          </p:cNvPr>
          <p:cNvSpPr/>
          <p:nvPr/>
        </p:nvSpPr>
        <p:spPr>
          <a:xfrm>
            <a:off x="6083300" y="2458911"/>
            <a:ext cx="228600" cy="228600"/>
          </a:xfrm>
          <a:prstGeom prst="diamond">
            <a:avLst/>
          </a:prstGeom>
          <a:solidFill>
            <a:srgbClr val="E0A300"/>
          </a:solidFill>
          <a:ln w="12700" cap="flat" cmpd="sng" algn="ctr">
            <a:solidFill>
              <a:srgbClr val="8A6A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Google Shape;214;p31">
            <a:extLst>
              <a:ext uri="{FF2B5EF4-FFF2-40B4-BE49-F238E27FC236}">
                <a16:creationId xmlns:a16="http://schemas.microsoft.com/office/drawing/2014/main" id="{84E36EF8-8A7B-3A53-675E-7FF8C36C14E0}"/>
              </a:ext>
            </a:extLst>
          </p:cNvPr>
          <p:cNvSpPr txBox="1">
            <a:spLocks noGrp="1"/>
          </p:cNvSpPr>
          <p:nvPr>
            <p:ph type="title"/>
          </p:nvPr>
        </p:nvSpPr>
        <p:spPr>
          <a:xfrm>
            <a:off x="415600" y="325311"/>
            <a:ext cx="11360700" cy="1031556"/>
          </a:xfrm>
          <a:prstGeom prst="rect">
            <a:avLst/>
          </a:prstGeom>
        </p:spPr>
        <p:txBody>
          <a:bodyPr spcFirstLastPara="1" wrap="square" lIns="91425" tIns="45700" rIns="91425" bIns="45700" anchor="ctr" anchorCtr="0">
            <a:normAutofit fontScale="90000"/>
          </a:bodyPr>
          <a:lstStyle/>
          <a:p>
            <a:pPr marL="0" lvl="0" indent="0" algn="l" rtl="0">
              <a:buNone/>
            </a:pPr>
            <a:r>
              <a:rPr lang="en-US" b="1" dirty="0"/>
              <a:t>AlphaFold3 MSA Cache Library</a:t>
            </a:r>
            <a:br>
              <a:rPr lang="en-US" b="1" dirty="0"/>
            </a:br>
            <a:r>
              <a:rPr lang="en-US" sz="3100" dirty="0"/>
              <a:t>Read &amp; Write-Back Flows</a:t>
            </a:r>
            <a:endParaRPr lang="en-US" dirty="0"/>
          </a:p>
        </p:txBody>
      </p:sp>
      <p:sp>
        <p:nvSpPr>
          <p:cNvPr id="2" name="Slide Number Placeholder 1">
            <a:extLst>
              <a:ext uri="{FF2B5EF4-FFF2-40B4-BE49-F238E27FC236}">
                <a16:creationId xmlns:a16="http://schemas.microsoft.com/office/drawing/2014/main" id="{F44949F2-416B-EF3D-AD8E-8C5C23776F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56</a:t>
            </a:fld>
            <a:endParaRPr lang="en-US"/>
          </a:p>
        </p:txBody>
      </p:sp>
    </p:spTree>
    <p:extLst>
      <p:ext uri="{BB962C8B-B14F-4D97-AF65-F5344CB8AC3E}">
        <p14:creationId xmlns:p14="http://schemas.microsoft.com/office/powerpoint/2010/main" val="87484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7.40741E-7 L 1.66667E-6 0.05555 " pathEditMode="relative" rAng="0" ptsTypes="AA">
                                      <p:cBhvr>
                                        <p:cTn id="6" dur="900" fill="hold"/>
                                        <p:tgtEl>
                                          <p:spTgt spid="206"/>
                                        </p:tgtEl>
                                      </p:cBhvr>
                                      <p:rCtr x="0" y="2778"/>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1.66667E-6 0.05555 L 0.45937 0.02361 " pathEditMode="relative" rAng="0" ptsTypes="AA">
                                      <p:cBhvr>
                                        <p:cTn id="10" dur="900" fill="hold"/>
                                        <p:tgtEl>
                                          <p:spTgt spid="206"/>
                                        </p:tgtEl>
                                      </p:cBhvr>
                                      <p:rCtr x="22969" y="-1597"/>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45937 0.02361 L 0.25364 0.05694 " pathEditMode="relative" rAng="0" ptsTypes="AA">
                                      <p:cBhvr>
                                        <p:cTn id="14" dur="900" fill="hold"/>
                                        <p:tgtEl>
                                          <p:spTgt spid="206"/>
                                        </p:tgtEl>
                                      </p:cBhvr>
                                      <p:rCtr x="-10286" y="1667"/>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25364 0.05694 L 0.26667 0.11343 " pathEditMode="relative" rAng="0" ptsTypes="AA">
                                      <p:cBhvr>
                                        <p:cTn id="18" dur="900" fill="hold"/>
                                        <p:tgtEl>
                                          <p:spTgt spid="206"/>
                                        </p:tgtEl>
                                      </p:cBhvr>
                                      <p:rCtr x="651" y="2824"/>
                                    </p:animMotion>
                                    <p:animClr clrSpc="rgb" dir="cw">
                                      <p:cBhvr>
                                        <p:cTn id="19" dur="900" fill="hold"/>
                                        <p:tgtEl>
                                          <p:spTgt spid="206"/>
                                        </p:tgtEl>
                                      </p:cBhvr>
                                      <p:to>
                                        <a:srgbClr val="3C9A40"/>
                                      </p:to>
                                    </p:animClr>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26667 0.11343 L 0.25937 0.17037 " pathEditMode="relative" rAng="0" ptsTypes="AA">
                                      <p:cBhvr>
                                        <p:cTn id="23" dur="900" fill="hold"/>
                                        <p:tgtEl>
                                          <p:spTgt spid="206"/>
                                        </p:tgtEl>
                                      </p:cBhvr>
                                      <p:rCtr x="-365" y="2847"/>
                                    </p:animMotion>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25937 0.17037 L 0.45937 0.09444 " pathEditMode="relative" rAng="0" ptsTypes="AA">
                                      <p:cBhvr>
                                        <p:cTn id="27" dur="900" fill="hold"/>
                                        <p:tgtEl>
                                          <p:spTgt spid="206"/>
                                        </p:tgtEl>
                                      </p:cBhvr>
                                      <p:rCtr x="10000" y="-3796"/>
                                    </p:animMotion>
                                  </p:childTnLst>
                                </p:cTn>
                              </p:par>
                            </p:childTnLst>
                          </p:cTn>
                        </p:par>
                        <p:par>
                          <p:cTn id="28" fill="hold">
                            <p:stCondLst>
                              <p:cond delay="900"/>
                            </p:stCondLst>
                            <p:childTnLst>
                              <p:set>
                                <p:cBhvr>
                                  <p:cTn id="29" presetID="9" presetClass="entr" presetSubtype="0" fill="hold" nodeType="afterEffect">
                                    <p:stCondLst>
                                      <p:cond delay="0"/>
                                    </p:stCondLst>
                                    <p:childTnLst>
                                      <p:set>
                                        <p:cBhvr>
                                          <p:cTn id="30" dur="1" fill="hold">
                                            <p:stCondLst>
                                              <p:cond delay="0"/>
                                            </p:stCondLst>
                                          </p:cTn>
                                          <p:tgtEl>
                                            <p:spTgt spid="207"/>
                                          </p:tgtEl>
                                          <p:attrNameLst>
                                            <p:attrName>style.visibility</p:attrName>
                                          </p:attrNameLst>
                                        </p:cBhvr>
                                        <p:to>
                                          <p:strVal val="visible"/>
                                        </p:to>
                                      </p:set>
                                      <p:animEffect transition="in" filter="dissolve">
                                        <p:cBhvr>
                                          <p:cTn id="31" dur="1000"/>
                                          <p:tgtEl>
                                            <p:spTgt spid="207"/>
                                          </p:tgtEl>
                                        </p:cBhvr>
                                      </p:animEffect>
                                    </p:childTnLst>
                                  </p:cTn>
                                  <p:tgtEl>
                                    <p:spTgt spid="207"/>
                                  </p:tgtEl>
                                </p:cBhvr>
                                <p:to>
                                  <p:strVal val="hidden"/>
                                </p:to>
                              </p:set>
                              <p:par>
                                <p:cTn id="32" presetID="19" presetClass="emph" presetSubtype="0" fill="hold" grpId="0" nodeType="withEffect">
                                  <p:stCondLst>
                                    <p:cond delay="0"/>
                                  </p:stCondLst>
                                  <p:childTnLst>
                                    <p:animClr clrSpc="rgb" dir="cw">
                                      <p:cBhvr override="childStyle">
                                        <p:cTn id="33" dur="500" fill="hold"/>
                                        <p:tgtEl>
                                          <p:spTgt spid="206"/>
                                        </p:tgtEl>
                                        <p:attrNameLst>
                                          <p:attrName>style.color</p:attrName>
                                        </p:attrNameLst>
                                      </p:cBhvr>
                                      <p:to>
                                        <a:srgbClr val="71AD47"/>
                                      </p:to>
                                    </p:animClr>
                                    <p:animClr clrSpc="rgb" dir="cw">
                                      <p:cBhvr>
                                        <p:cTn id="34" dur="500" fill="hold"/>
                                        <p:tgtEl>
                                          <p:spTgt spid="206"/>
                                        </p:tgtEl>
                                        <p:attrNameLst>
                                          <p:attrName>fillcolor</p:attrName>
                                        </p:attrNameLst>
                                      </p:cBhvr>
                                      <p:to>
                                        <a:srgbClr val="71AD47"/>
                                      </p:to>
                                    </p:animClr>
                                    <p:set>
                                      <p:cBhvr>
                                        <p:cTn id="35" dur="500" fill="hold"/>
                                        <p:tgtEl>
                                          <p:spTgt spid="206"/>
                                        </p:tgtEl>
                                        <p:attrNameLst>
                                          <p:attrName>fill.type</p:attrName>
                                        </p:attrNameLst>
                                      </p:cBhvr>
                                      <p:to>
                                        <p:strVal val="solid"/>
                                      </p:to>
                                    </p:set>
                                    <p:set>
                                      <p:cBhvr>
                                        <p:cTn id="36" dur="500" fill="hold"/>
                                        <p:tgtEl>
                                          <p:spTgt spid="206"/>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45937 0.09444 L 0.25937 0.17037 " pathEditMode="relative" rAng="0" ptsTypes="AA">
                                      <p:cBhvr>
                                        <p:cTn id="40" dur="900" fill="hold"/>
                                        <p:tgtEl>
                                          <p:spTgt spid="206"/>
                                        </p:tgtEl>
                                      </p:cBhvr>
                                      <p:rCtr x="-10000" y="3796"/>
                                    </p:animMotion>
                                  </p:childTnLst>
                                </p:cTn>
                              </p:par>
                              <p:par>
                                <p:cTn id="41" presetID="42" presetClass="path" presetSubtype="0" accel="50000" decel="50000" fill="hold" grpId="0" nodeType="withEffect">
                                  <p:stCondLst>
                                    <p:cond delay="0"/>
                                  </p:stCondLst>
                                  <p:childTnLst>
                                    <p:animMotion origin="layout" path="M -3.33333E-6 -1.48148E-6 L -0.18125 0.08333 " pathEditMode="relative" rAng="0" ptsTypes="AA">
                                      <p:cBhvr>
                                        <p:cTn id="42" dur="900" fill="hold"/>
                                        <p:tgtEl>
                                          <p:spTgt spid="207"/>
                                        </p:tgtEl>
                                        <p:attrNameLst>
                                          <p:attrName>ppt_x</p:attrName>
                                          <p:attrName>ppt_y</p:attrName>
                                        </p:attrNameLst>
                                      </p:cBhvr>
                                      <p:rCtr x="-9063" y="4167"/>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25937 0.17037 L 0.47604 0.44444 " pathEditMode="relative" rAng="0" ptsTypes="AA">
                                      <p:cBhvr>
                                        <p:cTn id="46" dur="900" fill="hold"/>
                                        <p:tgtEl>
                                          <p:spTgt spid="206"/>
                                        </p:tgtEl>
                                      </p:cBhvr>
                                      <p:rCtr x="10833" y="13704"/>
                                    </p:animMotion>
                                  </p:childTnLst>
                                </p:cTn>
                              </p:par>
                              <p:par>
                                <p:cTn id="47" presetID="42" presetClass="path" presetSubtype="0" accel="50000" decel="50000" fill="hold" grpId="1" nodeType="withEffect">
                                  <p:stCondLst>
                                    <p:cond delay="0"/>
                                  </p:stCondLst>
                                  <p:childTnLst>
                                    <p:animMotion origin="layout" path="M -0.18125 0.08333 L 0.01875 0.3463 " pathEditMode="relative" rAng="0" ptsTypes="AA">
                                      <p:cBhvr>
                                        <p:cTn id="48" dur="900" fill="hold"/>
                                        <p:tgtEl>
                                          <p:spTgt spid="207"/>
                                        </p:tgtEl>
                                        <p:attrNameLst>
                                          <p:attrName>ppt_x</p:attrName>
                                          <p:attrName>ppt_y</p:attrName>
                                        </p:attrNameLst>
                                      </p:cBhvr>
                                      <p:rCtr x="10000" y="13148"/>
                                    </p:animMotion>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2" nodeType="clickEffect">
                                  <p:stCondLst>
                                    <p:cond delay="0"/>
                                  </p:stCondLst>
                                  <p:childTnLst>
                                    <p:animEffect transition="out" filter="dissolve">
                                      <p:cBhvr>
                                        <p:cTn id="52" dur="500"/>
                                        <p:tgtEl>
                                          <p:spTgt spid="207"/>
                                        </p:tgtEl>
                                      </p:cBhvr>
                                    </p:animEffect>
                                    <p:set>
                                      <p:cBhvr>
                                        <p:cTn id="53" dur="1" fill="hold">
                                          <p:stCondLst>
                                            <p:cond delay="499"/>
                                          </p:stCondLst>
                                        </p:cTn>
                                        <p:tgtEl>
                                          <p:spTgt spid="20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0.47604 0.44444 L 0.25937 0.17037 " pathEditMode="relative" rAng="0" ptsTypes="AA">
                                      <p:cBhvr>
                                        <p:cTn id="57" dur="900" fill="hold"/>
                                        <p:tgtEl>
                                          <p:spTgt spid="206"/>
                                        </p:tgtEl>
                                      </p:cBhvr>
                                      <p:rCtr x="-10833" y="-13704"/>
                                    </p:animMotion>
                                  </p:childTnLst>
                                </p:cTn>
                              </p:par>
                            </p:childTnLst>
                          </p:cTn>
                        </p:par>
                      </p:childTnLst>
                    </p:cTn>
                  </p:par>
                  <p:par>
                    <p:cTn id="58" fill="hold">
                      <p:stCondLst>
                        <p:cond delay="indefinite"/>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0.25937 0.17037 L 0.46771 0.14074 " pathEditMode="relative" rAng="0" ptsTypes="AA">
                                      <p:cBhvr>
                                        <p:cTn id="61" dur="900" fill="hold"/>
                                        <p:tgtEl>
                                          <p:spTgt spid="206"/>
                                        </p:tgtEl>
                                      </p:cBhvr>
                                      <p:rCtr x="10417" y="-1481"/>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0.46771 0.14074 L 0.21562 0.23333 " pathEditMode="relative" rAng="0" ptsTypes="AA">
                                      <p:cBhvr>
                                        <p:cTn id="65" dur="2000" fill="hold"/>
                                        <p:tgtEl>
                                          <p:spTgt spid="206"/>
                                        </p:tgtEl>
                                        <p:attrNameLst>
                                          <p:attrName>ppt_x</p:attrName>
                                          <p:attrName>ppt_y</p:attrName>
                                        </p:attrNameLst>
                                      </p:cBhvr>
                                      <p:rCtr x="-12604" y="4630"/>
                                    </p:animMotion>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2" nodeType="clickEffect">
                                  <p:stCondLst>
                                    <p:cond delay="0"/>
                                  </p:stCondLst>
                                  <p:childTnLst>
                                    <p:animMotion origin="layout" path="M 0.21562 0.23333 L 0.62187 0.40185 " pathEditMode="relative" rAng="0" ptsTypes="AA">
                                      <p:cBhvr>
                                        <p:cTn id="69" dur="2000" fill="hold"/>
                                        <p:tgtEl>
                                          <p:spTgt spid="206"/>
                                        </p:tgtEl>
                                        <p:attrNameLst>
                                          <p:attrName>ppt_x</p:attrName>
                                          <p:attrName>ppt_y</p:attrName>
                                        </p:attrNameLst>
                                      </p:cBhvr>
                                      <p:rCtr x="20313" y="8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6" grpId="1" animBg="1"/>
      <p:bldP spid="206" grpId="2" animBg="1"/>
      <p:bldP spid="207" grpId="0" animBg="1"/>
      <p:bldP spid="207" grpId="1" animBg="1"/>
      <p:bldP spid="207" grpId="2"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What the library changes for users</a:t>
            </a:r>
          </a:p>
        </p:txBody>
      </p:sp>
      <p:sp>
        <p:nvSpPr>
          <p:cNvPr id="221" name="Google Shape;221;p32"/>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The same screen goes from days of repeated preprocessing to a fast, repeatable run.</a:t>
            </a:r>
          </a:p>
        </p:txBody>
      </p:sp>
      <p:sp>
        <p:nvSpPr>
          <p:cNvPr id="2" name="Rounded Rectangle 1">
            <a:extLst>
              <a:ext uri="{FF2B5EF4-FFF2-40B4-BE49-F238E27FC236}">
                <a16:creationId xmlns:a16="http://schemas.microsoft.com/office/drawing/2014/main" id="{BEE8D573-E6F9-E74B-A5EB-5FE184768E0F}"/>
              </a:ext>
            </a:extLst>
          </p:cNvPr>
          <p:cNvSpPr/>
          <p:nvPr/>
        </p:nvSpPr>
        <p:spPr>
          <a:xfrm>
            <a:off x="762000" y="2540000"/>
            <a:ext cx="4318000" cy="2540000"/>
          </a:xfrm>
          <a:prstGeom prst="roundRect">
            <a:avLst/>
          </a:prstGeom>
          <a:solidFill>
            <a:srgbClr val="FBEAE5"/>
          </a:solidFill>
          <a:ln w="15875"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 name="Rounded Rectangle 2">
            <a:extLst>
              <a:ext uri="{FF2B5EF4-FFF2-40B4-BE49-F238E27FC236}">
                <a16:creationId xmlns:a16="http://schemas.microsoft.com/office/drawing/2014/main" id="{79D252C5-3866-0942-BE62-697CABE89853}"/>
              </a:ext>
            </a:extLst>
          </p:cNvPr>
          <p:cNvSpPr/>
          <p:nvPr/>
        </p:nvSpPr>
        <p:spPr>
          <a:xfrm>
            <a:off x="7112000" y="2540000"/>
            <a:ext cx="4318000" cy="2540000"/>
          </a:xfrm>
          <a:prstGeom prst="roundRect">
            <a:avLst/>
          </a:prstGeom>
          <a:solidFill>
            <a:srgbClr val="EAF4E4"/>
          </a:solidFill>
          <a:ln w="15875"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Right Arrow 3">
            <a:extLst>
              <a:ext uri="{FF2B5EF4-FFF2-40B4-BE49-F238E27FC236}">
                <a16:creationId xmlns:a16="http://schemas.microsoft.com/office/drawing/2014/main" id="{85CDEEC9-5127-9E48-BA73-2E79EAA1027D}"/>
              </a:ext>
            </a:extLst>
          </p:cNvPr>
          <p:cNvSpPr/>
          <p:nvPr/>
        </p:nvSpPr>
        <p:spPr>
          <a:xfrm>
            <a:off x="5207000" y="3530600"/>
            <a:ext cx="1778000" cy="5588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TextBox 4">
            <a:extLst>
              <a:ext uri="{FF2B5EF4-FFF2-40B4-BE49-F238E27FC236}">
                <a16:creationId xmlns:a16="http://schemas.microsoft.com/office/drawing/2014/main" id="{EF133BCB-38BB-5147-9F6E-2464CD936B24}"/>
              </a:ext>
            </a:extLst>
          </p:cNvPr>
          <p:cNvSpPr txBox="1"/>
          <p:nvPr/>
        </p:nvSpPr>
        <p:spPr>
          <a:xfrm>
            <a:off x="944216" y="2641600"/>
            <a:ext cx="4135783" cy="304800"/>
          </a:xfrm>
          <a:prstGeom prst="rect">
            <a:avLst/>
          </a:prstGeom>
          <a:noFill/>
        </p:spPr>
        <p:txBody>
          <a:bodyPr vertOverflow="overflow" vert="horz" wrap="square" rtlCol="0" anchor="t">
            <a:spAutoFit/>
          </a:bodyPr>
          <a:lstStyle/>
          <a:p>
            <a:pPr algn="l"/>
            <a:r>
              <a:rPr lang="en-US" b="1" dirty="0">
                <a:solidFill>
                  <a:srgbClr val="C0392B"/>
                </a:solidFill>
              </a:rPr>
              <a:t>BEFORE</a:t>
            </a:r>
          </a:p>
        </p:txBody>
      </p:sp>
      <p:sp>
        <p:nvSpPr>
          <p:cNvPr id="6" name="TextBox 5">
            <a:extLst>
              <a:ext uri="{FF2B5EF4-FFF2-40B4-BE49-F238E27FC236}">
                <a16:creationId xmlns:a16="http://schemas.microsoft.com/office/drawing/2014/main" id="{C105EA7B-E509-0A47-998C-43D40318E417}"/>
              </a:ext>
            </a:extLst>
          </p:cNvPr>
          <p:cNvSpPr txBox="1"/>
          <p:nvPr/>
        </p:nvSpPr>
        <p:spPr>
          <a:xfrm>
            <a:off x="7295322" y="2641600"/>
            <a:ext cx="4134678" cy="304800"/>
          </a:xfrm>
          <a:prstGeom prst="rect">
            <a:avLst/>
          </a:prstGeom>
          <a:noFill/>
        </p:spPr>
        <p:txBody>
          <a:bodyPr vertOverflow="overflow" vert="horz" wrap="square" rtlCol="0" anchor="t">
            <a:spAutoFit/>
          </a:bodyPr>
          <a:lstStyle/>
          <a:p>
            <a:pPr algn="l"/>
            <a:r>
              <a:rPr lang="en-US" b="1" dirty="0">
                <a:solidFill>
                  <a:srgbClr val="70AD47"/>
                </a:solidFill>
              </a:rPr>
              <a:t>WITH THE LIBRARY</a:t>
            </a:r>
          </a:p>
        </p:txBody>
      </p:sp>
      <p:sp>
        <p:nvSpPr>
          <p:cNvPr id="7" name="TextBox 6">
            <a:extLst>
              <a:ext uri="{FF2B5EF4-FFF2-40B4-BE49-F238E27FC236}">
                <a16:creationId xmlns:a16="http://schemas.microsoft.com/office/drawing/2014/main" id="{E44DEEC7-2D43-434F-81E2-A3BACF900264}"/>
              </a:ext>
            </a:extLst>
          </p:cNvPr>
          <p:cNvSpPr txBox="1"/>
          <p:nvPr/>
        </p:nvSpPr>
        <p:spPr>
          <a:xfrm>
            <a:off x="1016000" y="3098800"/>
            <a:ext cx="3810000" cy="1384995"/>
          </a:xfrm>
          <a:prstGeom prst="rect">
            <a:avLst/>
          </a:prstGeom>
          <a:noFill/>
        </p:spPr>
        <p:txBody>
          <a:bodyPr vertOverflow="overflow" vert="horz" wrap="square" rtlCol="0" anchor="t" anchorCtr="0">
            <a:spAutoFit/>
          </a:bodyPr>
          <a:lstStyle/>
          <a:p>
            <a:pPr algn="l"/>
            <a:r>
              <a:rPr lang="en-US" dirty="0">
                <a:solidFill>
                  <a:srgbClr val="404040"/>
                </a:solidFill>
                <a:latin typeface="Helvetica Neue"/>
                <a:ea typeface="Helvetica Neue"/>
                <a:cs typeface="Helvetica Neue"/>
              </a:rPr>
              <a:t>Regenerate alignments for every prediction
Long, variable wait before any GPU work
Cost paid again on every alignment reran and every screen</a:t>
            </a:r>
          </a:p>
        </p:txBody>
      </p:sp>
      <p:sp>
        <p:nvSpPr>
          <p:cNvPr id="8" name="TextBox 7">
            <a:extLst>
              <a:ext uri="{FF2B5EF4-FFF2-40B4-BE49-F238E27FC236}">
                <a16:creationId xmlns:a16="http://schemas.microsoft.com/office/drawing/2014/main" id="{EE79C51D-3ABC-1248-B2EB-7357661CEC6A}"/>
              </a:ext>
            </a:extLst>
          </p:cNvPr>
          <p:cNvSpPr txBox="1"/>
          <p:nvPr/>
        </p:nvSpPr>
        <p:spPr>
          <a:xfrm>
            <a:off x="7366000" y="3098800"/>
            <a:ext cx="3810000" cy="1815882"/>
          </a:xfrm>
          <a:prstGeom prst="rect">
            <a:avLst/>
          </a:prstGeom>
          <a:noFill/>
        </p:spPr>
        <p:txBody>
          <a:bodyPr vertOverflow="overflow" vert="horz" wrap="square" rtlCol="0" anchor="t" anchorCtr="0">
            <a:spAutoFit/>
          </a:bodyPr>
          <a:lstStyle/>
          <a:p>
            <a:r>
              <a:rPr lang="en-US" dirty="0">
                <a:solidFill>
                  <a:srgbClr val="404040"/>
                </a:solidFill>
                <a:latin typeface="Helvetica Neue"/>
                <a:ea typeface="Helvetica Neue"/>
                <a:cs typeface="Helvetica Neue"/>
              </a:rPr>
              <a:t>Reuse precomputed alignments instantly
Jobs start at the GPU step
Screens scale without redoing the heavy work</a:t>
            </a:r>
            <a:br>
              <a:rPr lang="en-US" dirty="0">
                <a:solidFill>
                  <a:srgbClr val="404040"/>
                </a:solidFill>
                <a:latin typeface="Helvetica Neue"/>
                <a:ea typeface="Helvetica Neue"/>
                <a:cs typeface="Helvetica Neue"/>
              </a:rPr>
            </a:br>
            <a:br>
              <a:rPr lang="en-US" dirty="0">
                <a:solidFill>
                  <a:srgbClr val="404040"/>
                </a:solidFill>
                <a:latin typeface="Helvetica Neue"/>
                <a:ea typeface="Helvetica Neue"/>
                <a:cs typeface="Helvetica Neue"/>
              </a:rPr>
            </a:br>
            <a:r>
              <a:rPr lang="en-US" dirty="0">
                <a:solidFill>
                  <a:srgbClr val="404040"/>
                </a:solidFill>
                <a:latin typeface="Helvetica Neue"/>
                <a:ea typeface="Helvetica Neue"/>
                <a:cs typeface="Helvetica Neue"/>
              </a:rPr>
              <a:t>Only new sequences are aligned</a:t>
            </a:r>
          </a:p>
        </p:txBody>
      </p:sp>
      <p:sp>
        <p:nvSpPr>
          <p:cNvPr id="9" name="TextBox 8">
            <a:extLst>
              <a:ext uri="{FF2B5EF4-FFF2-40B4-BE49-F238E27FC236}">
                <a16:creationId xmlns:a16="http://schemas.microsoft.com/office/drawing/2014/main" id="{3E96A743-969A-3640-93C3-99CE2DCD4EA8}"/>
              </a:ext>
            </a:extLst>
          </p:cNvPr>
          <p:cNvSpPr txBox="1"/>
          <p:nvPr/>
        </p:nvSpPr>
        <p:spPr>
          <a:xfrm>
            <a:off x="762000" y="5461000"/>
            <a:ext cx="10668000" cy="381000"/>
          </a:xfrm>
          <a:prstGeom prst="rect">
            <a:avLst/>
          </a:prstGeom>
          <a:noFill/>
        </p:spPr>
        <p:txBody>
          <a:bodyPr vertOverflow="overflow" vert="horz" wrap="square" rtlCol="0" anchor="t">
            <a:spAutoFit/>
          </a:bodyPr>
          <a:lstStyle/>
          <a:p>
            <a:pPr algn="l"/>
            <a:r>
              <a:rPr lang="en-US" sz="1600" i="1">
                <a:solidFill>
                  <a:srgbClr val="5A6472"/>
                </a:solidFill>
                <a:latin typeface="Helvetica Neue"/>
                <a:ea typeface="Helvetica Neue"/>
                <a:cs typeface="Helvetica Neue"/>
              </a:rPr>
              <a:t>Facilitation turned a per-job cost into a one-time, shared investment.</a:t>
            </a:r>
          </a:p>
        </p:txBody>
      </p:sp>
      <p:sp>
        <p:nvSpPr>
          <p:cNvPr id="11" name="Slide Number Placeholder 10">
            <a:extLst>
              <a:ext uri="{FF2B5EF4-FFF2-40B4-BE49-F238E27FC236}">
                <a16:creationId xmlns:a16="http://schemas.microsoft.com/office/drawing/2014/main" id="{5AAA4B18-C3ED-E25E-822D-BB1110C95F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57</a:t>
            </a:fld>
            <a:endParaRPr lang="en-US"/>
          </a:p>
        </p:txBody>
      </p:sp>
    </p:spTree>
    <p:extLst>
      <p:ext uri="{BB962C8B-B14F-4D97-AF65-F5344CB8AC3E}">
        <p14:creationId xmlns:p14="http://schemas.microsoft.com/office/powerpoint/2010/main" val="1306619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Use case: many-to-many screening</a:t>
            </a:r>
          </a:p>
        </p:txBody>
      </p:sp>
      <p:sp>
        <p:nvSpPr>
          <p:cNvPr id="227" name="Google Shape;227;p33"/>
          <p:cNvSpPr txBox="1">
            <a:spLocks noGrp="1"/>
          </p:cNvSpPr>
          <p:nvPr>
            <p:ph type="body" idx="1"/>
          </p:nvPr>
        </p:nvSpPr>
        <p:spPr>
          <a:xfrm>
            <a:off x="415600" y="1437656"/>
            <a:ext cx="11360700" cy="4654177"/>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Screening every candidate against every target means N × M predictions — the combinatorics, not the model, become the challenge.</a:t>
            </a:r>
          </a:p>
        </p:txBody>
      </p:sp>
      <p:grpSp>
        <p:nvGrpSpPr>
          <p:cNvPr id="15" name="Group 14">
            <a:extLst>
              <a:ext uri="{FF2B5EF4-FFF2-40B4-BE49-F238E27FC236}">
                <a16:creationId xmlns:a16="http://schemas.microsoft.com/office/drawing/2014/main" id="{17B54085-3D1F-ECEE-CD22-EE59768A7375}"/>
              </a:ext>
            </a:extLst>
          </p:cNvPr>
          <p:cNvGrpSpPr/>
          <p:nvPr/>
        </p:nvGrpSpPr>
        <p:grpSpPr>
          <a:xfrm>
            <a:off x="832734" y="2296144"/>
            <a:ext cx="10526432" cy="3911600"/>
            <a:chOff x="743884" y="2353033"/>
            <a:chExt cx="10526432" cy="3911600"/>
          </a:xfrm>
        </p:grpSpPr>
        <p:sp>
          <p:nvSpPr>
            <p:cNvPr id="2" name="Rounded Rectangle 1">
              <a:extLst>
                <a:ext uri="{FF2B5EF4-FFF2-40B4-BE49-F238E27FC236}">
                  <a16:creationId xmlns:a16="http://schemas.microsoft.com/office/drawing/2014/main" id="{CD0A3B24-4410-9348-B06E-3B7121E06A33}"/>
                </a:ext>
              </a:extLst>
            </p:cNvPr>
            <p:cNvSpPr/>
            <p:nvPr/>
          </p:nvSpPr>
          <p:spPr>
            <a:xfrm>
              <a:off x="1498600" y="2784833"/>
              <a:ext cx="1905000" cy="558800"/>
            </a:xfrm>
            <a:prstGeom prst="roundRect">
              <a:avLst/>
            </a:prstGeom>
            <a:solidFill>
              <a:srgbClr val="F7F8FA"/>
            </a:solidFill>
            <a:ln w="12700"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Candidate 1</a:t>
              </a:r>
            </a:p>
          </p:txBody>
        </p:sp>
        <p:sp>
          <p:nvSpPr>
            <p:cNvPr id="3" name="Rounded Rectangle 2">
              <a:extLst>
                <a:ext uri="{FF2B5EF4-FFF2-40B4-BE49-F238E27FC236}">
                  <a16:creationId xmlns:a16="http://schemas.microsoft.com/office/drawing/2014/main" id="{E4B3C1AE-229B-4048-87EC-8D3587C1A57B}"/>
                </a:ext>
              </a:extLst>
            </p:cNvPr>
            <p:cNvSpPr/>
            <p:nvPr/>
          </p:nvSpPr>
          <p:spPr>
            <a:xfrm>
              <a:off x="1498600" y="3496033"/>
              <a:ext cx="1905000" cy="558800"/>
            </a:xfrm>
            <a:prstGeom prst="roundRect">
              <a:avLst/>
            </a:prstGeom>
            <a:solidFill>
              <a:srgbClr val="F7F8FA"/>
            </a:solidFill>
            <a:ln w="12700"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Candidate 2</a:t>
              </a:r>
            </a:p>
          </p:txBody>
        </p:sp>
        <p:sp>
          <p:nvSpPr>
            <p:cNvPr id="4" name="Rounded Rectangle 3">
              <a:extLst>
                <a:ext uri="{FF2B5EF4-FFF2-40B4-BE49-F238E27FC236}">
                  <a16:creationId xmlns:a16="http://schemas.microsoft.com/office/drawing/2014/main" id="{9BCDC333-F25E-7941-B2A4-4750BD495FC9}"/>
                </a:ext>
              </a:extLst>
            </p:cNvPr>
            <p:cNvSpPr/>
            <p:nvPr/>
          </p:nvSpPr>
          <p:spPr>
            <a:xfrm>
              <a:off x="1498600" y="4207233"/>
              <a:ext cx="1905000" cy="558800"/>
            </a:xfrm>
            <a:prstGeom prst="roundRect">
              <a:avLst/>
            </a:prstGeom>
            <a:solidFill>
              <a:srgbClr val="F7F8FA"/>
            </a:solidFill>
            <a:ln w="12700"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Candidate 3</a:t>
              </a:r>
            </a:p>
          </p:txBody>
        </p:sp>
        <p:sp>
          <p:nvSpPr>
            <p:cNvPr id="5" name="Rounded Rectangle 4">
              <a:extLst>
                <a:ext uri="{FF2B5EF4-FFF2-40B4-BE49-F238E27FC236}">
                  <a16:creationId xmlns:a16="http://schemas.microsoft.com/office/drawing/2014/main" id="{2E6CB81A-1D93-DD45-A7EE-AE46C3394289}"/>
                </a:ext>
              </a:extLst>
            </p:cNvPr>
            <p:cNvSpPr/>
            <p:nvPr/>
          </p:nvSpPr>
          <p:spPr>
            <a:xfrm>
              <a:off x="1498600" y="4918433"/>
              <a:ext cx="1905000" cy="558800"/>
            </a:xfrm>
            <a:prstGeom prst="roundRect">
              <a:avLst/>
            </a:prstGeom>
            <a:solidFill>
              <a:srgbClr val="EEF2FA"/>
            </a:solidFill>
            <a:ln w="12700"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 Candidate N</a:t>
              </a:r>
            </a:p>
          </p:txBody>
        </p:sp>
        <p:sp>
          <p:nvSpPr>
            <p:cNvPr id="6" name="Rectangle 5">
              <a:extLst>
                <a:ext uri="{FF2B5EF4-FFF2-40B4-BE49-F238E27FC236}">
                  <a16:creationId xmlns:a16="http://schemas.microsoft.com/office/drawing/2014/main" id="{0CAD9A46-9B53-664E-A06C-0C83061FADCD}"/>
                </a:ext>
              </a:extLst>
            </p:cNvPr>
            <p:cNvSpPr/>
            <p:nvPr/>
          </p:nvSpPr>
          <p:spPr>
            <a:xfrm>
              <a:off x="1498600" y="2353033"/>
              <a:ext cx="1905000" cy="330200"/>
            </a:xfrm>
            <a:prstGeom prst="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200" b="1">
                  <a:solidFill>
                    <a:srgbClr val="FFFFFF"/>
                  </a:solidFill>
                  <a:latin typeface="Helvetica Neue"/>
                  <a:ea typeface="Helvetica Neue"/>
                  <a:cs typeface="Helvetica Neue"/>
                </a:rPr>
                <a:t>N candidates</a:t>
              </a:r>
            </a:p>
          </p:txBody>
        </p:sp>
        <p:sp>
          <p:nvSpPr>
            <p:cNvPr id="7" name="Rounded Rectangle 6">
              <a:extLst>
                <a:ext uri="{FF2B5EF4-FFF2-40B4-BE49-F238E27FC236}">
                  <a16:creationId xmlns:a16="http://schemas.microsoft.com/office/drawing/2014/main" id="{ABADAB08-E79F-DA42-9898-F958AA461388}"/>
                </a:ext>
              </a:extLst>
            </p:cNvPr>
            <p:cNvSpPr/>
            <p:nvPr/>
          </p:nvSpPr>
          <p:spPr>
            <a:xfrm>
              <a:off x="8610600" y="2784833"/>
              <a:ext cx="1905000" cy="558800"/>
            </a:xfrm>
            <a:prstGeom prst="roundRect">
              <a:avLst/>
            </a:prstGeom>
            <a:solidFill>
              <a:srgbClr val="F7F8FA"/>
            </a:solidFill>
            <a:ln w="1270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Target 1</a:t>
              </a:r>
            </a:p>
          </p:txBody>
        </p:sp>
        <p:sp>
          <p:nvSpPr>
            <p:cNvPr id="8" name="Rounded Rectangle 7">
              <a:extLst>
                <a:ext uri="{FF2B5EF4-FFF2-40B4-BE49-F238E27FC236}">
                  <a16:creationId xmlns:a16="http://schemas.microsoft.com/office/drawing/2014/main" id="{09FA0A0E-607E-3F47-BA82-E989B584FF9F}"/>
                </a:ext>
              </a:extLst>
            </p:cNvPr>
            <p:cNvSpPr/>
            <p:nvPr/>
          </p:nvSpPr>
          <p:spPr>
            <a:xfrm>
              <a:off x="8610600" y="3496033"/>
              <a:ext cx="1905000" cy="558800"/>
            </a:xfrm>
            <a:prstGeom prst="roundRect">
              <a:avLst/>
            </a:prstGeom>
            <a:solidFill>
              <a:srgbClr val="F7F8FA"/>
            </a:solidFill>
            <a:ln w="1270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Target 2</a:t>
              </a:r>
            </a:p>
          </p:txBody>
        </p:sp>
        <p:sp>
          <p:nvSpPr>
            <p:cNvPr id="9" name="Rounded Rectangle 8">
              <a:extLst>
                <a:ext uri="{FF2B5EF4-FFF2-40B4-BE49-F238E27FC236}">
                  <a16:creationId xmlns:a16="http://schemas.microsoft.com/office/drawing/2014/main" id="{E5A9A4DC-C0E2-A148-B57F-9BBE28AC9634}"/>
                </a:ext>
              </a:extLst>
            </p:cNvPr>
            <p:cNvSpPr/>
            <p:nvPr/>
          </p:nvSpPr>
          <p:spPr>
            <a:xfrm>
              <a:off x="8610600" y="4207233"/>
              <a:ext cx="1905000" cy="558800"/>
            </a:xfrm>
            <a:prstGeom prst="roundRect">
              <a:avLst/>
            </a:prstGeom>
            <a:solidFill>
              <a:srgbClr val="F7F8FA"/>
            </a:solidFill>
            <a:ln w="1270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Target 3</a:t>
              </a:r>
            </a:p>
          </p:txBody>
        </p:sp>
        <p:sp>
          <p:nvSpPr>
            <p:cNvPr id="10" name="Rounded Rectangle 9">
              <a:extLst>
                <a:ext uri="{FF2B5EF4-FFF2-40B4-BE49-F238E27FC236}">
                  <a16:creationId xmlns:a16="http://schemas.microsoft.com/office/drawing/2014/main" id="{93CB23C1-B66A-1340-AB46-DC55B0BCB8D6}"/>
                </a:ext>
              </a:extLst>
            </p:cNvPr>
            <p:cNvSpPr/>
            <p:nvPr/>
          </p:nvSpPr>
          <p:spPr>
            <a:xfrm>
              <a:off x="8610600" y="4918433"/>
              <a:ext cx="1905000" cy="558800"/>
            </a:xfrm>
            <a:prstGeom prst="roundRect">
              <a:avLst/>
            </a:prstGeom>
            <a:solidFill>
              <a:srgbClr val="EEF2FA"/>
            </a:solidFill>
            <a:ln w="1270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300">
                  <a:solidFill>
                    <a:srgbClr val="1A1A1A"/>
                  </a:solidFill>
                  <a:latin typeface="Helvetica Neue"/>
                  <a:ea typeface="Helvetica Neue"/>
                  <a:cs typeface="Helvetica Neue"/>
                </a:rPr>
                <a:t>… Target M</a:t>
              </a:r>
            </a:p>
          </p:txBody>
        </p:sp>
        <p:sp>
          <p:nvSpPr>
            <p:cNvPr id="11" name="Rectangle 10">
              <a:extLst>
                <a:ext uri="{FF2B5EF4-FFF2-40B4-BE49-F238E27FC236}">
                  <a16:creationId xmlns:a16="http://schemas.microsoft.com/office/drawing/2014/main" id="{032CA31E-7FB6-5548-A248-69978772A081}"/>
                </a:ext>
              </a:extLst>
            </p:cNvPr>
            <p:cNvSpPr/>
            <p:nvPr/>
          </p:nvSpPr>
          <p:spPr>
            <a:xfrm>
              <a:off x="8610600" y="2353033"/>
              <a:ext cx="1905000" cy="3302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l"/>
              <a:r>
                <a:rPr lang="en-US" sz="1200" b="1">
                  <a:solidFill>
                    <a:srgbClr val="FFFFFF"/>
                  </a:solidFill>
                  <a:latin typeface="Helvetica Neue"/>
                  <a:ea typeface="Helvetica Neue"/>
                  <a:cs typeface="Helvetica Neue"/>
                </a:rPr>
                <a:t>M targets</a:t>
              </a:r>
            </a:p>
          </p:txBody>
        </p:sp>
        <p:sp>
          <p:nvSpPr>
            <p:cNvPr id="12" name="Rounded Rectangle 11">
              <a:extLst>
                <a:ext uri="{FF2B5EF4-FFF2-40B4-BE49-F238E27FC236}">
                  <a16:creationId xmlns:a16="http://schemas.microsoft.com/office/drawing/2014/main" id="{D591105B-250C-B149-807B-CEFF35E90198}"/>
                </a:ext>
              </a:extLst>
            </p:cNvPr>
            <p:cNvSpPr/>
            <p:nvPr/>
          </p:nvSpPr>
          <p:spPr>
            <a:xfrm>
              <a:off x="3632200" y="2522400"/>
              <a:ext cx="4749800" cy="2844800"/>
            </a:xfrm>
            <a:prstGeom prst="round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ctr"/>
              <a:r>
                <a:rPr lang="en-US" sz="1800" b="1" dirty="0">
                  <a:solidFill>
                    <a:srgbClr val="FFFFFF"/>
                  </a:solidFill>
                  <a:latin typeface="Helvetica Neue"/>
                  <a:ea typeface="Helvetica Neue"/>
                  <a:cs typeface="Helvetica Neue"/>
                </a:rPr>
                <a:t>N × M
predictions</a:t>
              </a:r>
            </a:p>
          </p:txBody>
        </p:sp>
        <p:sp>
          <p:nvSpPr>
            <p:cNvPr id="13" name="Rounded Rectangle 12">
              <a:extLst>
                <a:ext uri="{FF2B5EF4-FFF2-40B4-BE49-F238E27FC236}">
                  <a16:creationId xmlns:a16="http://schemas.microsoft.com/office/drawing/2014/main" id="{7F8FDE4B-B965-3D44-AE64-C99BB127899D}"/>
                </a:ext>
              </a:extLst>
            </p:cNvPr>
            <p:cNvSpPr/>
            <p:nvPr/>
          </p:nvSpPr>
          <p:spPr>
            <a:xfrm>
              <a:off x="743884" y="5629633"/>
              <a:ext cx="10526432" cy="635000"/>
            </a:xfrm>
            <a:prstGeom prst="roundRect">
              <a:avLst/>
            </a:prstGeom>
            <a:solidFill>
              <a:srgbClr val="EAF4E4"/>
            </a:solidFill>
            <a:ln w="12700" cap="flat" cmpd="sng" algn="ctr">
              <a:solidFill>
                <a:srgbClr val="70AD47"/>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dirty="0">
                  <a:solidFill>
                    <a:srgbClr val="2E5A1E"/>
                  </a:solidFill>
                  <a:latin typeface="Helvetica Neue"/>
                  <a:ea typeface="Helvetica Neue"/>
                  <a:cs typeface="Helvetica Neue"/>
                </a:rPr>
                <a:t>↻  The cached alignment library computes each sequence's alignment once — and reuses it across every pairing.</a:t>
              </a:r>
            </a:p>
          </p:txBody>
        </p:sp>
      </p:grpSp>
      <p:sp>
        <p:nvSpPr>
          <p:cNvPr id="14" name="Slide Number Placeholder 13">
            <a:extLst>
              <a:ext uri="{FF2B5EF4-FFF2-40B4-BE49-F238E27FC236}">
                <a16:creationId xmlns:a16="http://schemas.microsoft.com/office/drawing/2014/main" id="{45669430-BA28-0362-0F44-FFD3A00A2A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58</a:t>
            </a:fld>
            <a:endParaRPr lang="en-US"/>
          </a:p>
        </p:txBody>
      </p:sp>
    </p:spTree>
    <p:extLst>
      <p:ext uri="{BB962C8B-B14F-4D97-AF65-F5344CB8AC3E}">
        <p14:creationId xmlns:p14="http://schemas.microsoft.com/office/powerpoint/2010/main" val="2379587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Where we go from here</a:t>
            </a:r>
          </a:p>
        </p:txBody>
      </p:sp>
      <p:sp>
        <p:nvSpPr>
          <p:cNvPr id="239" name="Google Shape;239;p3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0" lvl="0" indent="0" algn="l" rtl="0">
              <a:buNone/>
            </a:pPr>
            <a:r>
              <a:rPr lang="en-US" sz="2000" dirty="0">
                <a:solidFill>
                  <a:schemeClr val="dk1"/>
                </a:solidFill>
                <a:latin typeface="Helvetica Neue"/>
              </a:rPr>
              <a:t>AlphaFold3 is not the destination — it is the case study that taught us what AI facilitation needs to become.</a:t>
            </a:r>
          </a:p>
        </p:txBody>
      </p:sp>
      <p:sp>
        <p:nvSpPr>
          <p:cNvPr id="2" name="Rounded Rectangle 1">
            <a:extLst>
              <a:ext uri="{FF2B5EF4-FFF2-40B4-BE49-F238E27FC236}">
                <a16:creationId xmlns:a16="http://schemas.microsoft.com/office/drawing/2014/main" id="{6DE17128-3362-4F46-BAE1-D95ED8E02B46}"/>
              </a:ext>
            </a:extLst>
          </p:cNvPr>
          <p:cNvSpPr/>
          <p:nvPr/>
        </p:nvSpPr>
        <p:spPr>
          <a:xfrm>
            <a:off x="419100" y="2730500"/>
            <a:ext cx="2667000" cy="3175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3" name="Rectangle 2">
            <a:extLst>
              <a:ext uri="{FF2B5EF4-FFF2-40B4-BE49-F238E27FC236}">
                <a16:creationId xmlns:a16="http://schemas.microsoft.com/office/drawing/2014/main" id="{89F71FA4-BF17-BE49-B2F0-12AE1FB26DD2}"/>
              </a:ext>
            </a:extLst>
          </p:cNvPr>
          <p:cNvSpPr/>
          <p:nvPr/>
        </p:nvSpPr>
        <p:spPr>
          <a:xfrm>
            <a:off x="419100" y="2730500"/>
            <a:ext cx="2667000" cy="88900"/>
          </a:xfrm>
          <a:prstGeom prst="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Rounded Rectangle 3">
            <a:extLst>
              <a:ext uri="{FF2B5EF4-FFF2-40B4-BE49-F238E27FC236}">
                <a16:creationId xmlns:a16="http://schemas.microsoft.com/office/drawing/2014/main" id="{5DA02221-AABD-4145-8876-3F77527F6B0D}"/>
              </a:ext>
            </a:extLst>
          </p:cNvPr>
          <p:cNvSpPr/>
          <p:nvPr/>
        </p:nvSpPr>
        <p:spPr>
          <a:xfrm>
            <a:off x="3314700" y="2730500"/>
            <a:ext cx="2667000" cy="3175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Rectangle 4">
            <a:extLst>
              <a:ext uri="{FF2B5EF4-FFF2-40B4-BE49-F238E27FC236}">
                <a16:creationId xmlns:a16="http://schemas.microsoft.com/office/drawing/2014/main" id="{D24132B6-528B-5B44-9FF1-C60AB88CD315}"/>
              </a:ext>
            </a:extLst>
          </p:cNvPr>
          <p:cNvSpPr/>
          <p:nvPr/>
        </p:nvSpPr>
        <p:spPr>
          <a:xfrm>
            <a:off x="3314700" y="2730500"/>
            <a:ext cx="2667000" cy="88900"/>
          </a:xfrm>
          <a:prstGeom prst="rect">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Rounded Rectangle 5">
            <a:extLst>
              <a:ext uri="{FF2B5EF4-FFF2-40B4-BE49-F238E27FC236}">
                <a16:creationId xmlns:a16="http://schemas.microsoft.com/office/drawing/2014/main" id="{273B0608-45C3-2949-AE46-6584849BD747}"/>
              </a:ext>
            </a:extLst>
          </p:cNvPr>
          <p:cNvSpPr/>
          <p:nvPr/>
        </p:nvSpPr>
        <p:spPr>
          <a:xfrm>
            <a:off x="6210300" y="2730500"/>
            <a:ext cx="2667000" cy="3175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Rectangle 6">
            <a:extLst>
              <a:ext uri="{FF2B5EF4-FFF2-40B4-BE49-F238E27FC236}">
                <a16:creationId xmlns:a16="http://schemas.microsoft.com/office/drawing/2014/main" id="{8A6E4ED4-2AFD-834C-8B27-D3C9D19A5BDB}"/>
              </a:ext>
            </a:extLst>
          </p:cNvPr>
          <p:cNvSpPr/>
          <p:nvPr/>
        </p:nvSpPr>
        <p:spPr>
          <a:xfrm>
            <a:off x="6210300" y="2730500"/>
            <a:ext cx="2667000" cy="88900"/>
          </a:xfrm>
          <a:prstGeom prst="rect">
            <a:avLst/>
          </a:prstGeom>
          <a:solidFill>
            <a:srgbClr val="70AD47"/>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ounded Rectangle 7">
            <a:extLst>
              <a:ext uri="{FF2B5EF4-FFF2-40B4-BE49-F238E27FC236}">
                <a16:creationId xmlns:a16="http://schemas.microsoft.com/office/drawing/2014/main" id="{87C24111-5985-7944-A14A-A36D785E9C81}"/>
              </a:ext>
            </a:extLst>
          </p:cNvPr>
          <p:cNvSpPr/>
          <p:nvPr/>
        </p:nvSpPr>
        <p:spPr>
          <a:xfrm>
            <a:off x="9105900" y="2730500"/>
            <a:ext cx="2667000" cy="3175000"/>
          </a:xfrm>
          <a:prstGeom prst="roundRect">
            <a:avLst/>
          </a:prstGeom>
          <a:solidFill>
            <a:srgbClr val="F7F8FA"/>
          </a:solidFill>
          <a:ln w="12700" cap="flat" cmpd="sng" algn="ctr">
            <a:solidFill>
              <a:srgbClr val="E1E5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9" name="Rectangle 8">
            <a:extLst>
              <a:ext uri="{FF2B5EF4-FFF2-40B4-BE49-F238E27FC236}">
                <a16:creationId xmlns:a16="http://schemas.microsoft.com/office/drawing/2014/main" id="{37BFBF41-40DF-864A-A1A5-F188EF0809BC}"/>
              </a:ext>
            </a:extLst>
          </p:cNvPr>
          <p:cNvSpPr/>
          <p:nvPr/>
        </p:nvSpPr>
        <p:spPr>
          <a:xfrm>
            <a:off x="9105900" y="2730500"/>
            <a:ext cx="2667000" cy="88900"/>
          </a:xfrm>
          <a:prstGeom prst="rect">
            <a:avLst/>
          </a:prstGeom>
          <a:solidFill>
            <a:srgbClr val="5B9BD5"/>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pic>
        <p:nvPicPr>
          <p:cNvPr id="240" name="Graphic 240" descr="Easier adoption"/>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24000" y="2921000"/>
            <a:ext cx="457200" cy="457200"/>
          </a:xfrm>
          <a:prstGeom prst="rect">
            <a:avLst/>
          </a:prstGeom>
        </p:spPr>
      </p:pic>
      <p:pic>
        <p:nvPicPr>
          <p:cNvPr id="241" name="Graphic 241" descr="Easier operation"/>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19600" y="2921000"/>
            <a:ext cx="457200" cy="457200"/>
          </a:xfrm>
          <a:prstGeom prst="rect">
            <a:avLst/>
          </a:prstGeom>
        </p:spPr>
      </p:pic>
      <p:pic>
        <p:nvPicPr>
          <p:cNvPr id="242" name="Graphic 242" descr="Greater trust"/>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15200" y="2921000"/>
            <a:ext cx="457200" cy="457200"/>
          </a:xfrm>
          <a:prstGeom prst="rect">
            <a:avLst/>
          </a:prstGeom>
        </p:spPr>
      </p:pic>
      <p:pic>
        <p:nvPicPr>
          <p:cNvPr id="243" name="Graphic 243" descr="Broader generalization"/>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210800" y="2921000"/>
            <a:ext cx="457200" cy="457200"/>
          </a:xfrm>
          <a:prstGeom prst="rect">
            <a:avLst/>
          </a:prstGeom>
        </p:spPr>
      </p:pic>
      <p:sp>
        <p:nvSpPr>
          <p:cNvPr id="10" name="DirTitle0">
            <a:extLst>
              <a:ext uri="{FF2B5EF4-FFF2-40B4-BE49-F238E27FC236}">
                <a16:creationId xmlns:a16="http://schemas.microsoft.com/office/drawing/2014/main" id="{250EA51D-C9D2-8F4D-A941-87B136AF6DF7}"/>
              </a:ext>
            </a:extLst>
          </p:cNvPr>
          <p:cNvSpPr txBox="1"/>
          <p:nvPr/>
        </p:nvSpPr>
        <p:spPr>
          <a:xfrm>
            <a:off x="520700" y="3530600"/>
            <a:ext cx="2463800" cy="381000"/>
          </a:xfrm>
          <a:prstGeom prst="rect">
            <a:avLst/>
          </a:prstGeom>
          <a:noFill/>
        </p:spPr>
        <p:txBody>
          <a:bodyPr vertOverflow="overflow" vert="horz" wrap="square" rtlCol="0" anchor="t">
            <a:spAutoFit/>
          </a:bodyPr>
          <a:lstStyle/>
          <a:p>
            <a:pPr algn="l"/>
            <a:r>
              <a:rPr lang="en-US" sz="1700" b="1">
                <a:solidFill>
                  <a:srgbClr val="4472C4"/>
                </a:solidFill>
              </a:rPr>
              <a:t>Easier adoption</a:t>
            </a:r>
          </a:p>
        </p:txBody>
      </p:sp>
      <p:sp>
        <p:nvSpPr>
          <p:cNvPr id="11" name="DirBody0">
            <a:extLst>
              <a:ext uri="{FF2B5EF4-FFF2-40B4-BE49-F238E27FC236}">
                <a16:creationId xmlns:a16="http://schemas.microsoft.com/office/drawing/2014/main" id="{7E599434-E037-8843-A5F4-A5E42B2EE737}"/>
              </a:ext>
            </a:extLst>
          </p:cNvPr>
          <p:cNvSpPr txBox="1"/>
          <p:nvPr/>
        </p:nvSpPr>
        <p:spPr>
          <a:xfrm>
            <a:off x="520700" y="3962400"/>
            <a:ext cx="2463800" cy="1905000"/>
          </a:xfrm>
          <a:prstGeom prst="rect">
            <a:avLst/>
          </a:prstGeom>
          <a:noFill/>
        </p:spPr>
        <p:txBody>
          <a:bodyPr vertOverflow="overflow" vert="horz" wrap="square" rtlCol="0" anchor="t">
            <a:spAutoFit/>
          </a:bodyPr>
          <a:lstStyle/>
          <a:p>
            <a:pPr algn="l"/>
            <a:r>
              <a:rPr lang="en-US">
                <a:solidFill>
                  <a:srgbClr val="404040"/>
                </a:solidFill>
                <a:latin typeface="Helvetica Neue"/>
                <a:ea typeface="Helvetica Neue"/>
                <a:cs typeface="Helvetica Neue"/>
              </a:rPr>
              <a:t>Templates
Docs
Trainings
Examples</a:t>
            </a:r>
          </a:p>
        </p:txBody>
      </p:sp>
      <p:sp>
        <p:nvSpPr>
          <p:cNvPr id="12" name="DirTitle1">
            <a:extLst>
              <a:ext uri="{FF2B5EF4-FFF2-40B4-BE49-F238E27FC236}">
                <a16:creationId xmlns:a16="http://schemas.microsoft.com/office/drawing/2014/main" id="{D79FB178-F344-4541-BE6E-E51243019CFE}"/>
              </a:ext>
            </a:extLst>
          </p:cNvPr>
          <p:cNvSpPr txBox="1"/>
          <p:nvPr/>
        </p:nvSpPr>
        <p:spPr>
          <a:xfrm>
            <a:off x="3416300" y="3530600"/>
            <a:ext cx="2463800" cy="381000"/>
          </a:xfrm>
          <a:prstGeom prst="rect">
            <a:avLst/>
          </a:prstGeom>
          <a:noFill/>
        </p:spPr>
        <p:txBody>
          <a:bodyPr vertOverflow="overflow" vert="horz" wrap="square" rtlCol="0" anchor="t">
            <a:spAutoFit/>
          </a:bodyPr>
          <a:lstStyle/>
          <a:p>
            <a:pPr algn="l"/>
            <a:r>
              <a:rPr lang="en-US" sz="1700" b="1">
                <a:solidFill>
                  <a:srgbClr val="ED7D31"/>
                </a:solidFill>
              </a:rPr>
              <a:t>Easier operation</a:t>
            </a:r>
          </a:p>
        </p:txBody>
      </p:sp>
      <p:sp>
        <p:nvSpPr>
          <p:cNvPr id="13" name="DirBody1">
            <a:extLst>
              <a:ext uri="{FF2B5EF4-FFF2-40B4-BE49-F238E27FC236}">
                <a16:creationId xmlns:a16="http://schemas.microsoft.com/office/drawing/2014/main" id="{73EB9D4A-3E82-4848-94C8-0E022E835D8E}"/>
              </a:ext>
            </a:extLst>
          </p:cNvPr>
          <p:cNvSpPr txBox="1"/>
          <p:nvPr/>
        </p:nvSpPr>
        <p:spPr>
          <a:xfrm>
            <a:off x="3416300" y="3962400"/>
            <a:ext cx="2463800" cy="1169551"/>
          </a:xfrm>
          <a:prstGeom prst="rect">
            <a:avLst/>
          </a:prstGeom>
          <a:noFill/>
        </p:spPr>
        <p:txBody>
          <a:bodyPr vertOverflow="overflow" vert="horz" wrap="square" rtlCol="0" anchor="t">
            <a:spAutoFit/>
          </a:bodyPr>
          <a:lstStyle/>
          <a:p>
            <a:r>
              <a:rPr lang="en-US" dirty="0">
                <a:solidFill>
                  <a:srgbClr val="404040"/>
                </a:solidFill>
                <a:latin typeface="Helvetica Neue"/>
                <a:ea typeface="Helvetica Neue"/>
                <a:cs typeface="Helvetica Neue"/>
              </a:rPr>
              <a:t>Shared datasets
Data and artifact caching</a:t>
            </a:r>
            <a:br>
              <a:rPr lang="en-US" dirty="0">
                <a:solidFill>
                  <a:srgbClr val="404040"/>
                </a:solidFill>
                <a:latin typeface="Helvetica Neue"/>
                <a:ea typeface="Helvetica Neue"/>
                <a:cs typeface="Helvetica Neue"/>
              </a:rPr>
            </a:br>
            <a:r>
              <a:rPr lang="en-US" dirty="0">
                <a:solidFill>
                  <a:srgbClr val="404040"/>
                </a:solidFill>
                <a:latin typeface="Helvetica Neue"/>
                <a:ea typeface="Helvetica Neue"/>
                <a:cs typeface="Helvetica Neue"/>
              </a:rPr>
              <a:t>Flex. resource provisioning</a:t>
            </a:r>
            <a:br>
              <a:rPr lang="en-US" dirty="0">
                <a:solidFill>
                  <a:srgbClr val="404040"/>
                </a:solidFill>
                <a:latin typeface="Helvetica Neue"/>
                <a:ea typeface="Helvetica Neue"/>
                <a:cs typeface="Helvetica Neue"/>
              </a:rPr>
            </a:br>
            <a:r>
              <a:rPr lang="en-US" dirty="0">
                <a:solidFill>
                  <a:srgbClr val="404040"/>
                </a:solidFill>
                <a:latin typeface="Helvetica Neue"/>
                <a:ea typeface="Helvetica Neue"/>
                <a:cs typeface="Helvetica Neue"/>
              </a:rPr>
              <a:t>Monitoring
Support matrices</a:t>
            </a:r>
          </a:p>
        </p:txBody>
      </p:sp>
      <p:sp>
        <p:nvSpPr>
          <p:cNvPr id="14" name="DirTitle2">
            <a:extLst>
              <a:ext uri="{FF2B5EF4-FFF2-40B4-BE49-F238E27FC236}">
                <a16:creationId xmlns:a16="http://schemas.microsoft.com/office/drawing/2014/main" id="{EBCCB64D-045D-C744-B776-075C42379F58}"/>
              </a:ext>
            </a:extLst>
          </p:cNvPr>
          <p:cNvSpPr txBox="1"/>
          <p:nvPr/>
        </p:nvSpPr>
        <p:spPr>
          <a:xfrm>
            <a:off x="6311900" y="3530600"/>
            <a:ext cx="2463800" cy="381000"/>
          </a:xfrm>
          <a:prstGeom prst="rect">
            <a:avLst/>
          </a:prstGeom>
          <a:noFill/>
        </p:spPr>
        <p:txBody>
          <a:bodyPr vertOverflow="overflow" vert="horz" wrap="square" rtlCol="0" anchor="t">
            <a:spAutoFit/>
          </a:bodyPr>
          <a:lstStyle/>
          <a:p>
            <a:pPr algn="l"/>
            <a:r>
              <a:rPr lang="en-US" sz="1700" b="1">
                <a:solidFill>
                  <a:srgbClr val="70AD47"/>
                </a:solidFill>
              </a:rPr>
              <a:t>Greater trust</a:t>
            </a:r>
          </a:p>
        </p:txBody>
      </p:sp>
      <p:sp>
        <p:nvSpPr>
          <p:cNvPr id="15" name="DirBody2">
            <a:extLst>
              <a:ext uri="{FF2B5EF4-FFF2-40B4-BE49-F238E27FC236}">
                <a16:creationId xmlns:a16="http://schemas.microsoft.com/office/drawing/2014/main" id="{292E0B57-FBDE-B649-8A27-DB9794EBC0EF}"/>
              </a:ext>
            </a:extLst>
          </p:cNvPr>
          <p:cNvSpPr txBox="1"/>
          <p:nvPr/>
        </p:nvSpPr>
        <p:spPr>
          <a:xfrm>
            <a:off x="6311900" y="3962400"/>
            <a:ext cx="2463800" cy="954107"/>
          </a:xfrm>
          <a:prstGeom prst="rect">
            <a:avLst/>
          </a:prstGeom>
          <a:noFill/>
        </p:spPr>
        <p:txBody>
          <a:bodyPr vertOverflow="overflow" vert="horz" wrap="square" rtlCol="0" anchor="t">
            <a:spAutoFit/>
          </a:bodyPr>
          <a:lstStyle/>
          <a:p>
            <a:pPr algn="l"/>
            <a:r>
              <a:rPr lang="en-US" dirty="0">
                <a:solidFill>
                  <a:srgbClr val="404040"/>
                </a:solidFill>
                <a:latin typeface="Helvetica Neue"/>
                <a:ea typeface="Helvetica Neue"/>
                <a:cs typeface="Helvetica Neue"/>
              </a:rPr>
              <a:t>Provenance
Trusted containers
Reproducible and reusable intermediate artifacts</a:t>
            </a:r>
          </a:p>
        </p:txBody>
      </p:sp>
      <p:sp>
        <p:nvSpPr>
          <p:cNvPr id="16" name="DirTitle3">
            <a:extLst>
              <a:ext uri="{FF2B5EF4-FFF2-40B4-BE49-F238E27FC236}">
                <a16:creationId xmlns:a16="http://schemas.microsoft.com/office/drawing/2014/main" id="{4B186EDD-25DF-2740-816F-070E4636D281}"/>
              </a:ext>
            </a:extLst>
          </p:cNvPr>
          <p:cNvSpPr txBox="1"/>
          <p:nvPr/>
        </p:nvSpPr>
        <p:spPr>
          <a:xfrm>
            <a:off x="9207500" y="3530600"/>
            <a:ext cx="2463800" cy="381000"/>
          </a:xfrm>
          <a:prstGeom prst="rect">
            <a:avLst/>
          </a:prstGeom>
          <a:noFill/>
        </p:spPr>
        <p:txBody>
          <a:bodyPr vertOverflow="overflow" vert="horz" wrap="square" rtlCol="0" anchor="t">
            <a:spAutoFit/>
          </a:bodyPr>
          <a:lstStyle/>
          <a:p>
            <a:pPr algn="l"/>
            <a:r>
              <a:rPr lang="en-US" sz="1700" b="1">
                <a:solidFill>
                  <a:srgbClr val="5B9BD5"/>
                </a:solidFill>
              </a:rPr>
              <a:t>Broader generalization</a:t>
            </a:r>
          </a:p>
        </p:txBody>
      </p:sp>
      <p:sp>
        <p:nvSpPr>
          <p:cNvPr id="17" name="DirBody3">
            <a:extLst>
              <a:ext uri="{FF2B5EF4-FFF2-40B4-BE49-F238E27FC236}">
                <a16:creationId xmlns:a16="http://schemas.microsoft.com/office/drawing/2014/main" id="{9F21E0F9-D7CB-B84C-A922-8C23C5707FD7}"/>
              </a:ext>
            </a:extLst>
          </p:cNvPr>
          <p:cNvSpPr txBox="1"/>
          <p:nvPr/>
        </p:nvSpPr>
        <p:spPr>
          <a:xfrm>
            <a:off x="9207500" y="4191000"/>
            <a:ext cx="2463800" cy="738664"/>
          </a:xfrm>
          <a:prstGeom prst="rect">
            <a:avLst/>
          </a:prstGeom>
          <a:noFill/>
        </p:spPr>
        <p:txBody>
          <a:bodyPr vertOverflow="overflow" vert="horz" wrap="square" rtlCol="0" anchor="t">
            <a:spAutoFit/>
          </a:bodyPr>
          <a:lstStyle/>
          <a:p>
            <a:pPr algn="l"/>
            <a:r>
              <a:rPr lang="en-US" dirty="0">
                <a:solidFill>
                  <a:srgbClr val="404040"/>
                </a:solidFill>
                <a:latin typeface="Helvetica Neue"/>
                <a:ea typeface="Helvetica Neue"/>
                <a:cs typeface="Helvetica Neue"/>
              </a:rPr>
              <a:t>Apply the same facilitation patterns to the other</a:t>
            </a:r>
            <a:br>
              <a:rPr lang="en-US" dirty="0">
                <a:solidFill>
                  <a:srgbClr val="404040"/>
                </a:solidFill>
                <a:latin typeface="Helvetica Neue"/>
                <a:ea typeface="Helvetica Neue"/>
                <a:cs typeface="Helvetica Neue"/>
              </a:rPr>
            </a:br>
            <a:r>
              <a:rPr lang="en-US" dirty="0">
                <a:solidFill>
                  <a:srgbClr val="404040"/>
                </a:solidFill>
                <a:latin typeface="Helvetica Neue"/>
                <a:ea typeface="Helvetica Neue"/>
                <a:cs typeface="Helvetica Neue"/>
              </a:rPr>
              <a:t>AI/ML workload</a:t>
            </a:r>
          </a:p>
        </p:txBody>
      </p:sp>
      <p:sp>
        <p:nvSpPr>
          <p:cNvPr id="19" name="Slide Number Placeholder 18">
            <a:extLst>
              <a:ext uri="{FF2B5EF4-FFF2-40B4-BE49-F238E27FC236}">
                <a16:creationId xmlns:a16="http://schemas.microsoft.com/office/drawing/2014/main" id="{9DC2AB9E-DA1D-9E09-1AE4-8E0940CADD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59</a:t>
            </a:fld>
            <a:endParaRPr lang="en-US"/>
          </a:p>
        </p:txBody>
      </p:sp>
    </p:spTree>
    <p:extLst>
      <p:ext uri="{BB962C8B-B14F-4D97-AF65-F5344CB8AC3E}">
        <p14:creationId xmlns:p14="http://schemas.microsoft.com/office/powerpoint/2010/main" val="994845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4" name="Google Shape;118;p17">
            <a:extLst>
              <a:ext uri="{FF2B5EF4-FFF2-40B4-BE49-F238E27FC236}">
                <a16:creationId xmlns:a16="http://schemas.microsoft.com/office/drawing/2014/main" id="{DC86FDAC-0813-D2D7-E6B0-12A8BF41DEC6}"/>
              </a:ext>
            </a:extLst>
          </p:cNvPr>
          <p:cNvSpPr txBox="1">
            <a:spLocks noGrp="1"/>
          </p:cNvSpPr>
          <p:nvPr>
            <p:ph type="body" idx="1"/>
          </p:nvPr>
        </p:nvSpPr>
        <p:spPr>
          <a:xfrm>
            <a:off x="415600" y="1409700"/>
            <a:ext cx="11360700" cy="4682133"/>
          </a:xfrm>
          <a:prstGeom prst="rect">
            <a:avLst/>
          </a:prstGeom>
        </p:spPr>
        <p:txBody>
          <a:bodyPr spcFirstLastPara="1" wrap="square" lIns="91425" tIns="45700" rIns="91425" bIns="45700" anchor="t" anchorCtr="0">
            <a:normAutofit/>
          </a:bodyPr>
          <a:lstStyle/>
          <a:p>
            <a:pPr marL="0" lvl="0" indent="0" algn="l" rtl="0">
              <a:buNone/>
            </a:pPr>
            <a:r>
              <a:rPr lang="en-US" sz="1800" dirty="0">
                <a:solidFill>
                  <a:schemeClr val="dk1"/>
                </a:solidFill>
                <a:latin typeface="Helvetica Neue"/>
              </a:rPr>
              <a:t>Sequence and database search → alignment generation → templates → GPU inference.</a:t>
            </a:r>
          </a:p>
        </p:txBody>
      </p:sp>
      <p:pic>
        <p:nvPicPr>
          <p:cNvPr id="126" name="Google Shape;126;p18" title="af3_overview.png"/>
          <p:cNvPicPr preferRelativeResize="0"/>
          <p:nvPr/>
        </p:nvPicPr>
        <p:blipFill>
          <a:blip r:embed="rId3">
            <a:alphaModFix/>
          </a:blip>
          <a:stretch>
            <a:fillRect/>
          </a:stretch>
        </p:blipFill>
        <p:spPr>
          <a:xfrm>
            <a:off x="3248455" y="2042977"/>
            <a:ext cx="5695090" cy="1384846"/>
          </a:xfrm>
          <a:prstGeom prst="rect">
            <a:avLst/>
          </a:prstGeom>
          <a:noFill/>
          <a:ln>
            <a:noFill/>
          </a:ln>
        </p:spPr>
      </p:pic>
      <p:sp>
        <p:nvSpPr>
          <p:cNvPr id="127" name="Google Shape;127;p18"/>
          <p:cNvSpPr txBox="1"/>
          <p:nvPr/>
        </p:nvSpPr>
        <p:spPr>
          <a:xfrm>
            <a:off x="838200" y="5542443"/>
            <a:ext cx="10758000" cy="828000"/>
          </a:xfrm>
          <a:prstGeom prst="rect">
            <a:avLst/>
          </a:prstGeom>
          <a:noFill/>
          <a:ln>
            <a:noFill/>
          </a:ln>
        </p:spPr>
        <p:txBody>
          <a:bodyPr spcFirstLastPara="1" wrap="square" lIns="121900" tIns="121900" rIns="121900" bIns="121900" anchor="t" anchorCtr="0">
            <a:spAutoFit/>
          </a:bodyPr>
          <a:lstStyle/>
          <a:p>
            <a:pPr marL="0" lvl="0" indent="0" algn="r" rtl="0">
              <a:lnSpc>
                <a:spcPct val="90000"/>
              </a:lnSpc>
              <a:spcBef>
                <a:spcPts val="1100"/>
              </a:spcBef>
              <a:spcAft>
                <a:spcPts val="1600"/>
              </a:spcAft>
              <a:buNone/>
            </a:pPr>
            <a:r>
              <a:rPr lang="en-US" sz="2100" baseline="30000" dirty="0">
                <a:solidFill>
                  <a:schemeClr val="dk1"/>
                </a:solidFill>
              </a:rPr>
              <a:t>*</a:t>
            </a:r>
            <a:r>
              <a:rPr lang="en-US" sz="1600" dirty="0">
                <a:solidFill>
                  <a:schemeClr val="dk1"/>
                </a:solidFill>
              </a:rPr>
              <a:t>Run times depend on the input sequence(s) size and depth of alignments</a:t>
            </a:r>
            <a:endParaRPr sz="1600" dirty="0">
              <a:solidFill>
                <a:schemeClr val="dk1"/>
              </a:solidFill>
            </a:endParaRPr>
          </a:p>
        </p:txBody>
      </p:sp>
      <p:sp>
        <p:nvSpPr>
          <p:cNvPr id="128" name="Google Shape;128;p18"/>
          <p:cNvSpPr txBox="1">
            <a:spLocks noGrp="1"/>
          </p:cNvSpPr>
          <p:nvPr>
            <p:ph type="sldNum" idx="12"/>
          </p:nvPr>
        </p:nvSpPr>
        <p:spPr>
          <a:xfrm>
            <a:off x="9986480" y="6461689"/>
            <a:ext cx="1367400" cy="365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
        <p:nvSpPr>
          <p:cNvPr id="129" name="Google Shape;129;p18"/>
          <p:cNvSpPr txBox="1">
            <a:spLocks noGrp="1"/>
          </p:cNvSpPr>
          <p:nvPr>
            <p:ph type="body" idx="4294967295"/>
          </p:nvPr>
        </p:nvSpPr>
        <p:spPr>
          <a:xfrm>
            <a:off x="603748" y="3286426"/>
            <a:ext cx="10515600" cy="25833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b="1" dirty="0"/>
              <a:t>Data Pipeline</a:t>
            </a:r>
            <a:endParaRPr b="1" dirty="0"/>
          </a:p>
          <a:p>
            <a:pPr marL="609600" lvl="0" indent="-410528" algn="l" rtl="0">
              <a:spcBef>
                <a:spcPts val="1000"/>
              </a:spcBef>
              <a:spcAft>
                <a:spcPts val="0"/>
              </a:spcAft>
              <a:buSzPct val="64286"/>
              <a:buChar char="•"/>
            </a:pPr>
            <a:r>
              <a:rPr lang="en-US" dirty="0"/>
              <a:t>Prepares alignments and inputs</a:t>
            </a:r>
            <a:endParaRPr dirty="0"/>
          </a:p>
          <a:p>
            <a:pPr marL="609600" lvl="0" indent="-410528">
              <a:spcBef>
                <a:spcPts val="0"/>
              </a:spcBef>
              <a:buSzPct val="64286"/>
            </a:pPr>
            <a:r>
              <a:rPr lang="en-US" dirty="0"/>
              <a:t>Depends on AF3 Databases (~750 GB)</a:t>
            </a:r>
          </a:p>
          <a:p>
            <a:pPr marL="1066800" lvl="1" indent="-410528">
              <a:spcBef>
                <a:spcPts val="0"/>
              </a:spcBef>
              <a:buSzPct val="64286"/>
            </a:pPr>
            <a:r>
              <a:rPr lang="en-US" dirty="0"/>
              <a:t>Requires high disk usage</a:t>
            </a:r>
            <a:endParaRPr baseline="30000" dirty="0"/>
          </a:p>
          <a:p>
            <a:pPr marL="609600" lvl="0" indent="-410528" algn="l" rtl="0">
              <a:spcBef>
                <a:spcPts val="0"/>
              </a:spcBef>
              <a:spcAft>
                <a:spcPts val="0"/>
              </a:spcAft>
              <a:buSzPct val="64286"/>
              <a:buChar char="•"/>
            </a:pPr>
            <a:r>
              <a:rPr lang="en-US" dirty="0"/>
              <a:t>Uses only a few (&lt;8) CPUs</a:t>
            </a:r>
            <a:endParaRPr dirty="0"/>
          </a:p>
          <a:p>
            <a:pPr marL="609600" lvl="0" indent="-410528" algn="l" rtl="0">
              <a:spcBef>
                <a:spcPts val="0"/>
              </a:spcBef>
              <a:spcAft>
                <a:spcPts val="0"/>
              </a:spcAft>
              <a:buSzPct val="64286"/>
              <a:buChar char="•"/>
            </a:pPr>
            <a:r>
              <a:rPr lang="en-US" dirty="0"/>
              <a:t>Longer run times (&gt;1hr)</a:t>
            </a:r>
            <a:r>
              <a:rPr lang="en-US" baseline="30000" dirty="0"/>
              <a:t>†</a:t>
            </a:r>
            <a:endParaRPr baseline="30000" dirty="0"/>
          </a:p>
        </p:txBody>
      </p:sp>
      <p:sp>
        <p:nvSpPr>
          <p:cNvPr id="5" name="Rectangle 4">
            <a:extLst>
              <a:ext uri="{FF2B5EF4-FFF2-40B4-BE49-F238E27FC236}">
                <a16:creationId xmlns:a16="http://schemas.microsoft.com/office/drawing/2014/main" id="{2E9B7A1A-894B-15EA-0E2E-D0B226F484F9}"/>
              </a:ext>
            </a:extLst>
          </p:cNvPr>
          <p:cNvSpPr/>
          <p:nvPr/>
        </p:nvSpPr>
        <p:spPr>
          <a:xfrm>
            <a:off x="4810125" y="2042977"/>
            <a:ext cx="1256575" cy="1384846"/>
          </a:xfrm>
          <a:prstGeom prst="rect">
            <a:avLst/>
          </a:prstGeom>
          <a:solidFill>
            <a:srgbClr val="D0002A">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7;p17">
            <a:extLst>
              <a:ext uri="{FF2B5EF4-FFF2-40B4-BE49-F238E27FC236}">
                <a16:creationId xmlns:a16="http://schemas.microsoft.com/office/drawing/2014/main" id="{61B59499-8265-D4AF-38B3-74EE008BCBDD}"/>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How AlphaFold3 works</a:t>
            </a:r>
          </a:p>
        </p:txBody>
      </p:sp>
    </p:spTree>
    <p:extLst>
      <p:ext uri="{BB962C8B-B14F-4D97-AF65-F5344CB8AC3E}">
        <p14:creationId xmlns:p14="http://schemas.microsoft.com/office/powerpoint/2010/main" val="32610472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D9DD85B3-C8D6-DB14-FB85-344E9812089C}"/>
            </a:ext>
          </a:extLst>
        </p:cNvPr>
        <p:cNvGrpSpPr/>
        <p:nvPr/>
      </p:nvGrpSpPr>
      <p:grpSpPr>
        <a:xfrm>
          <a:off x="0" y="0"/>
          <a:ext cx="0" cy="0"/>
          <a:chOff x="0" y="0"/>
          <a:chExt cx="0" cy="0"/>
        </a:xfrm>
      </p:grpSpPr>
      <p:sp>
        <p:nvSpPr>
          <p:cNvPr id="4" name="Google Shape;118;p17">
            <a:extLst>
              <a:ext uri="{FF2B5EF4-FFF2-40B4-BE49-F238E27FC236}">
                <a16:creationId xmlns:a16="http://schemas.microsoft.com/office/drawing/2014/main" id="{4EF5FBC0-1F05-D45D-6142-C980A0438D26}"/>
              </a:ext>
            </a:extLst>
          </p:cNvPr>
          <p:cNvSpPr txBox="1">
            <a:spLocks noGrp="1"/>
          </p:cNvSpPr>
          <p:nvPr>
            <p:ph type="body" idx="1"/>
          </p:nvPr>
        </p:nvSpPr>
        <p:spPr>
          <a:xfrm>
            <a:off x="415600" y="1409700"/>
            <a:ext cx="11360700" cy="4682133"/>
          </a:xfrm>
          <a:prstGeom prst="rect">
            <a:avLst/>
          </a:prstGeom>
        </p:spPr>
        <p:txBody>
          <a:bodyPr spcFirstLastPara="1" wrap="square" lIns="91425" tIns="45700" rIns="91425" bIns="45700" anchor="t" anchorCtr="0">
            <a:normAutofit/>
          </a:bodyPr>
          <a:lstStyle/>
          <a:p>
            <a:pPr marL="0" lvl="0" indent="0" algn="l" rtl="0">
              <a:buNone/>
            </a:pPr>
            <a:r>
              <a:rPr lang="en-US" sz="1800" dirty="0">
                <a:solidFill>
                  <a:schemeClr val="dk1"/>
                </a:solidFill>
                <a:latin typeface="Helvetica Neue"/>
              </a:rPr>
              <a:t>Sequence and database search → alignment generation → templates → GPU inference.</a:t>
            </a:r>
          </a:p>
        </p:txBody>
      </p:sp>
      <p:pic>
        <p:nvPicPr>
          <p:cNvPr id="126" name="Google Shape;126;p18" title="af3_overview.png">
            <a:extLst>
              <a:ext uri="{FF2B5EF4-FFF2-40B4-BE49-F238E27FC236}">
                <a16:creationId xmlns:a16="http://schemas.microsoft.com/office/drawing/2014/main" id="{6A9AD246-FEA9-1D25-09EB-55083F247B50}"/>
              </a:ext>
            </a:extLst>
          </p:cNvPr>
          <p:cNvPicPr preferRelativeResize="0"/>
          <p:nvPr/>
        </p:nvPicPr>
        <p:blipFill>
          <a:blip r:embed="rId3">
            <a:alphaModFix/>
          </a:blip>
          <a:stretch>
            <a:fillRect/>
          </a:stretch>
        </p:blipFill>
        <p:spPr>
          <a:xfrm>
            <a:off x="3248455" y="2042977"/>
            <a:ext cx="5695090" cy="1384846"/>
          </a:xfrm>
          <a:prstGeom prst="rect">
            <a:avLst/>
          </a:prstGeom>
          <a:noFill/>
          <a:ln>
            <a:noFill/>
          </a:ln>
        </p:spPr>
      </p:pic>
      <p:sp>
        <p:nvSpPr>
          <p:cNvPr id="128" name="Google Shape;128;p18">
            <a:extLst>
              <a:ext uri="{FF2B5EF4-FFF2-40B4-BE49-F238E27FC236}">
                <a16:creationId xmlns:a16="http://schemas.microsoft.com/office/drawing/2014/main" id="{338956EE-E7A0-4434-42B3-34B03E9DAFEB}"/>
              </a:ext>
            </a:extLst>
          </p:cNvPr>
          <p:cNvSpPr txBox="1">
            <a:spLocks noGrp="1"/>
          </p:cNvSpPr>
          <p:nvPr>
            <p:ph type="sldNum" idx="12"/>
          </p:nvPr>
        </p:nvSpPr>
        <p:spPr>
          <a:xfrm>
            <a:off x="9986480" y="6461689"/>
            <a:ext cx="1367400" cy="365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
        <p:nvSpPr>
          <p:cNvPr id="129" name="Google Shape;129;p18">
            <a:extLst>
              <a:ext uri="{FF2B5EF4-FFF2-40B4-BE49-F238E27FC236}">
                <a16:creationId xmlns:a16="http://schemas.microsoft.com/office/drawing/2014/main" id="{89767067-9705-F384-15E0-58882E59B32E}"/>
              </a:ext>
            </a:extLst>
          </p:cNvPr>
          <p:cNvSpPr txBox="1">
            <a:spLocks noGrp="1"/>
          </p:cNvSpPr>
          <p:nvPr>
            <p:ph type="body" idx="4294967295"/>
          </p:nvPr>
        </p:nvSpPr>
        <p:spPr>
          <a:xfrm>
            <a:off x="603748" y="3286426"/>
            <a:ext cx="10750052" cy="2583300"/>
          </a:xfrm>
          <a:prstGeom prst="rect">
            <a:avLst/>
          </a:prstGeom>
        </p:spPr>
        <p:txBody>
          <a:bodyPr spcFirstLastPara="1" wrap="square" lIns="91425" tIns="45700" rIns="91425" bIns="45700" anchor="t" anchorCtr="0">
            <a:normAutofit/>
          </a:bodyPr>
          <a:lstStyle/>
          <a:p>
            <a:pPr marL="0" lvl="0" indent="0">
              <a:buNone/>
            </a:pPr>
            <a:r>
              <a:rPr lang="en-US" b="1" dirty="0"/>
              <a:t>Inference Pipeline</a:t>
            </a:r>
          </a:p>
          <a:p>
            <a:pPr marL="609600" lvl="0" indent="-482600"/>
            <a:r>
              <a:rPr lang="en-US" dirty="0"/>
              <a:t>Preforms the structural prediction via model inference</a:t>
            </a:r>
          </a:p>
          <a:p>
            <a:pPr marL="609600" lvl="0" indent="-482600">
              <a:spcBef>
                <a:spcPts val="0"/>
              </a:spcBef>
            </a:pPr>
            <a:r>
              <a:rPr lang="en-US" dirty="0"/>
              <a:t>Requires GPUs</a:t>
            </a:r>
          </a:p>
          <a:p>
            <a:pPr marL="609600" lvl="0" indent="-482600">
              <a:spcBef>
                <a:spcPts val="0"/>
              </a:spcBef>
            </a:pPr>
            <a:r>
              <a:rPr lang="en-US" dirty="0"/>
              <a:t>No Databases requirement</a:t>
            </a:r>
          </a:p>
          <a:p>
            <a:pPr marL="609600" lvl="0" indent="-482600">
              <a:spcBef>
                <a:spcPts val="0"/>
              </a:spcBef>
            </a:pPr>
            <a:r>
              <a:rPr lang="en-US" dirty="0"/>
              <a:t>Shorter run time (&lt;1hr)</a:t>
            </a:r>
            <a:r>
              <a:rPr lang="en-US" baseline="30000" dirty="0"/>
              <a:t> *</a:t>
            </a:r>
            <a:endParaRPr lang="en-US" dirty="0"/>
          </a:p>
        </p:txBody>
      </p:sp>
      <p:sp>
        <p:nvSpPr>
          <p:cNvPr id="3" name="Rectangle 2">
            <a:extLst>
              <a:ext uri="{FF2B5EF4-FFF2-40B4-BE49-F238E27FC236}">
                <a16:creationId xmlns:a16="http://schemas.microsoft.com/office/drawing/2014/main" id="{BFBE9CFE-0566-08FA-AA8A-9F9FFEA877E6}"/>
              </a:ext>
            </a:extLst>
          </p:cNvPr>
          <p:cNvSpPr/>
          <p:nvPr/>
        </p:nvSpPr>
        <p:spPr>
          <a:xfrm>
            <a:off x="6257925" y="2042977"/>
            <a:ext cx="1256575" cy="1384846"/>
          </a:xfrm>
          <a:prstGeom prst="rect">
            <a:avLst/>
          </a:prstGeom>
          <a:solidFill>
            <a:srgbClr val="D0002A">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27;p18">
            <a:extLst>
              <a:ext uri="{FF2B5EF4-FFF2-40B4-BE49-F238E27FC236}">
                <a16:creationId xmlns:a16="http://schemas.microsoft.com/office/drawing/2014/main" id="{1B11D78E-EC39-6470-3838-5FA3B856DF93}"/>
              </a:ext>
            </a:extLst>
          </p:cNvPr>
          <p:cNvSpPr txBox="1"/>
          <p:nvPr/>
        </p:nvSpPr>
        <p:spPr>
          <a:xfrm>
            <a:off x="838200" y="5542443"/>
            <a:ext cx="10758000" cy="828000"/>
          </a:xfrm>
          <a:prstGeom prst="rect">
            <a:avLst/>
          </a:prstGeom>
          <a:noFill/>
          <a:ln>
            <a:noFill/>
          </a:ln>
        </p:spPr>
        <p:txBody>
          <a:bodyPr spcFirstLastPara="1" wrap="square" lIns="121900" tIns="121900" rIns="121900" bIns="121900" anchor="t" anchorCtr="0">
            <a:spAutoFit/>
          </a:bodyPr>
          <a:lstStyle/>
          <a:p>
            <a:pPr marL="0" lvl="0" indent="0" algn="r" rtl="0">
              <a:lnSpc>
                <a:spcPct val="90000"/>
              </a:lnSpc>
              <a:spcBef>
                <a:spcPts val="1100"/>
              </a:spcBef>
              <a:spcAft>
                <a:spcPts val="1600"/>
              </a:spcAft>
              <a:buNone/>
            </a:pPr>
            <a:r>
              <a:rPr lang="en-US" sz="2100" baseline="30000" dirty="0">
                <a:solidFill>
                  <a:schemeClr val="dk1"/>
                </a:solidFill>
              </a:rPr>
              <a:t>*</a:t>
            </a:r>
            <a:r>
              <a:rPr lang="en-US" sz="1600" dirty="0">
                <a:solidFill>
                  <a:schemeClr val="dk1"/>
                </a:solidFill>
              </a:rPr>
              <a:t>Run times depend on the input sequence(s) size and depth of alignments</a:t>
            </a:r>
            <a:endParaRPr sz="1600" dirty="0">
              <a:solidFill>
                <a:schemeClr val="dk1"/>
              </a:solidFill>
            </a:endParaRPr>
          </a:p>
        </p:txBody>
      </p:sp>
      <p:sp>
        <p:nvSpPr>
          <p:cNvPr id="8" name="Google Shape;117;p17">
            <a:extLst>
              <a:ext uri="{FF2B5EF4-FFF2-40B4-BE49-F238E27FC236}">
                <a16:creationId xmlns:a16="http://schemas.microsoft.com/office/drawing/2014/main" id="{9F0B86AE-2CB7-F8BB-EC2B-878E64AE6443}"/>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How AlphaFold3 works</a:t>
            </a:r>
          </a:p>
        </p:txBody>
      </p:sp>
    </p:spTree>
    <p:extLst>
      <p:ext uri="{BB962C8B-B14F-4D97-AF65-F5344CB8AC3E}">
        <p14:creationId xmlns:p14="http://schemas.microsoft.com/office/powerpoint/2010/main" val="570772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81FC19F3-C574-C9CA-13B6-A8A85D457A1D}"/>
            </a:ext>
          </a:extLst>
        </p:cNvPr>
        <p:cNvGrpSpPr/>
        <p:nvPr/>
      </p:nvGrpSpPr>
      <p:grpSpPr>
        <a:xfrm>
          <a:off x="0" y="0"/>
          <a:ext cx="0" cy="0"/>
          <a:chOff x="0" y="0"/>
          <a:chExt cx="0" cy="0"/>
        </a:xfrm>
      </p:grpSpPr>
      <p:sp>
        <p:nvSpPr>
          <p:cNvPr id="134" name="Google Shape;134;p19">
            <a:extLst>
              <a:ext uri="{FF2B5EF4-FFF2-40B4-BE49-F238E27FC236}">
                <a16:creationId xmlns:a16="http://schemas.microsoft.com/office/drawing/2014/main" id="{F18D027A-2D0E-BB84-C686-ECD9736A41C3}"/>
              </a:ext>
            </a:extLst>
          </p:cNvPr>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a:t>AlphaFold3 arrives at CHTC / OSPool</a:t>
            </a:r>
          </a:p>
        </p:txBody>
      </p:sp>
      <p:sp>
        <p:nvSpPr>
          <p:cNvPr id="2" name="Rounded Rectangle 1">
            <a:extLst>
              <a:ext uri="{FF2B5EF4-FFF2-40B4-BE49-F238E27FC236}">
                <a16:creationId xmlns:a16="http://schemas.microsoft.com/office/drawing/2014/main" id="{6915AF07-2531-EB66-9132-D0C4E47258F7}"/>
              </a:ext>
            </a:extLst>
          </p:cNvPr>
          <p:cNvSpPr/>
          <p:nvPr/>
        </p:nvSpPr>
        <p:spPr>
          <a:xfrm>
            <a:off x="1524000" y="2032000"/>
            <a:ext cx="9144000" cy="1219200"/>
          </a:xfrm>
          <a:prstGeom prst="roundRect">
            <a:avLst/>
          </a:prstGeom>
          <a:solidFill>
            <a:srgbClr val="F0F2F5"/>
          </a:solidFill>
          <a:ln w="12700" cap="flat" cmpd="sng" algn="ctr">
            <a:solidFill>
              <a:srgbClr val="D4D9E0"/>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l"/>
            <a:r>
              <a:rPr lang="en-US" sz="2000" dirty="0">
                <a:solidFill>
                  <a:srgbClr val="5A6472"/>
                </a:solidFill>
                <a:latin typeface="Helvetica Neue"/>
                <a:ea typeface="Helvetica Neue"/>
                <a:cs typeface="Helvetica Neue"/>
              </a:rPr>
              <a:t>The first question was simple:
Can researchers run AlphaFold3 here?</a:t>
            </a:r>
          </a:p>
        </p:txBody>
      </p:sp>
      <p:sp>
        <p:nvSpPr>
          <p:cNvPr id="3" name="Down Arrow 2">
            <a:extLst>
              <a:ext uri="{FF2B5EF4-FFF2-40B4-BE49-F238E27FC236}">
                <a16:creationId xmlns:a16="http://schemas.microsoft.com/office/drawing/2014/main" id="{95FD7044-12C9-6EAD-647D-29C1D64607E6}"/>
              </a:ext>
            </a:extLst>
          </p:cNvPr>
          <p:cNvSpPr/>
          <p:nvPr/>
        </p:nvSpPr>
        <p:spPr>
          <a:xfrm>
            <a:off x="5905500" y="3378200"/>
            <a:ext cx="381000" cy="482600"/>
          </a:xfrm>
          <a:prstGeom prst="down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Rounded Rectangle 7">
            <a:extLst>
              <a:ext uri="{FF2B5EF4-FFF2-40B4-BE49-F238E27FC236}">
                <a16:creationId xmlns:a16="http://schemas.microsoft.com/office/drawing/2014/main" id="{360FA1EE-F8BB-6791-74EC-25F222DFAA0F}"/>
              </a:ext>
            </a:extLst>
          </p:cNvPr>
          <p:cNvSpPr/>
          <p:nvPr/>
        </p:nvSpPr>
        <p:spPr>
          <a:xfrm>
            <a:off x="1524000" y="1727200"/>
            <a:ext cx="9144000" cy="1524000"/>
          </a:xfrm>
          <a:prstGeom prst="roundRect">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l"/>
            <a:r>
              <a:rPr lang="en-US" sz="2600" b="1" dirty="0">
                <a:solidFill>
                  <a:srgbClr val="FFFFFF"/>
                </a:solidFill>
                <a:latin typeface="Helvetica Neue"/>
                <a:ea typeface="Helvetica Neue"/>
                <a:cs typeface="Helvetica Neue"/>
              </a:rPr>
              <a:t>The first question was simple:</a:t>
            </a:r>
          </a:p>
          <a:p>
            <a:pPr algn="l"/>
            <a:r>
              <a:rPr lang="en-US" sz="2600" b="1" dirty="0">
                <a:solidFill>
                  <a:srgbClr val="FFFFFF"/>
                </a:solidFill>
                <a:latin typeface="Helvetica Neue"/>
                <a:ea typeface="Helvetica Neue"/>
                <a:cs typeface="Helvetica Neue"/>
              </a:rPr>
              <a:t>Can researchers run AlphaFold3 here?</a:t>
            </a:r>
          </a:p>
        </p:txBody>
      </p:sp>
      <p:sp>
        <p:nvSpPr>
          <p:cNvPr id="11" name="Rounded Rectangle 10">
            <a:extLst>
              <a:ext uri="{FF2B5EF4-FFF2-40B4-BE49-F238E27FC236}">
                <a16:creationId xmlns:a16="http://schemas.microsoft.com/office/drawing/2014/main" id="{EB6EA45B-E793-239D-16BE-94F8DE8D2BF0}"/>
              </a:ext>
            </a:extLst>
          </p:cNvPr>
          <p:cNvSpPr/>
          <p:nvPr/>
        </p:nvSpPr>
        <p:spPr>
          <a:xfrm>
            <a:off x="1523950" y="4165600"/>
            <a:ext cx="9144000" cy="1219200"/>
          </a:xfrm>
          <a:prstGeom prst="roundRect">
            <a:avLst/>
          </a:prstGeom>
          <a:solidFill>
            <a:srgbClr val="F0F2F5"/>
          </a:solidFill>
          <a:ln w="12700" cap="flat" cmpd="sng" algn="ctr">
            <a:solidFill>
              <a:srgbClr val="D4D9E0"/>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lstStyle/>
          <a:p>
            <a:pPr algn="l"/>
            <a:r>
              <a:rPr lang="en-US" sz="2000" dirty="0">
                <a:solidFill>
                  <a:srgbClr val="5A6472"/>
                </a:solidFill>
                <a:latin typeface="Helvetica Neue"/>
                <a:ea typeface="Helvetica Neue"/>
                <a:cs typeface="Helvetica Neue"/>
              </a:rPr>
              <a:t>The deeper question became:</a:t>
            </a:r>
          </a:p>
          <a:p>
            <a:pPr algn="l"/>
            <a:r>
              <a:rPr lang="en-US" sz="2000" dirty="0">
                <a:solidFill>
                  <a:srgbClr val="5A6472"/>
                </a:solidFill>
                <a:latin typeface="Helvetica Neue"/>
                <a:ea typeface="Helvetica Neue"/>
                <a:cs typeface="Helvetica Neue"/>
              </a:rPr>
              <a:t>Could we support it?</a:t>
            </a:r>
          </a:p>
        </p:txBody>
      </p:sp>
      <p:sp>
        <p:nvSpPr>
          <p:cNvPr id="12" name="TextBox 11">
            <a:extLst>
              <a:ext uri="{FF2B5EF4-FFF2-40B4-BE49-F238E27FC236}">
                <a16:creationId xmlns:a16="http://schemas.microsoft.com/office/drawing/2014/main" id="{0190948F-E0FC-C80F-4B13-751BD0071085}"/>
              </a:ext>
            </a:extLst>
          </p:cNvPr>
          <p:cNvSpPr txBox="1"/>
          <p:nvPr/>
        </p:nvSpPr>
        <p:spPr>
          <a:xfrm>
            <a:off x="-4762500" y="-2578100"/>
            <a:ext cx="184731" cy="307777"/>
          </a:xfrm>
          <a:prstGeom prst="rect">
            <a:avLst/>
          </a:prstGeom>
          <a:noFill/>
        </p:spPr>
        <p:txBody>
          <a:bodyPr wrap="none" rtlCol="0">
            <a:spAutoFit/>
          </a:bodyPr>
          <a:lstStyle/>
          <a:p>
            <a:endParaRPr lang="en-US" dirty="0"/>
          </a:p>
        </p:txBody>
      </p:sp>
      <p:sp>
        <p:nvSpPr>
          <p:cNvPr id="4" name="Slide Number Placeholder 3">
            <a:extLst>
              <a:ext uri="{FF2B5EF4-FFF2-40B4-BE49-F238E27FC236}">
                <a16:creationId xmlns:a16="http://schemas.microsoft.com/office/drawing/2014/main" id="{9761DE6C-5FC0-91C4-E0A7-F64C1E36D7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925066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buNone/>
            </a:pPr>
            <a:r>
              <a:rPr lang="en-US" b="1" dirty="0"/>
              <a:t>The implementation we inherited</a:t>
            </a:r>
          </a:p>
        </p:txBody>
      </p:sp>
      <p:sp>
        <p:nvSpPr>
          <p:cNvPr id="2" name="TextBox 1">
            <a:extLst>
              <a:ext uri="{FF2B5EF4-FFF2-40B4-BE49-F238E27FC236}">
                <a16:creationId xmlns:a16="http://schemas.microsoft.com/office/drawing/2014/main" id="{1C8D3D31-DD86-6343-9A42-6829C73498B1}"/>
              </a:ext>
            </a:extLst>
          </p:cNvPr>
          <p:cNvSpPr txBox="1"/>
          <p:nvPr/>
        </p:nvSpPr>
        <p:spPr>
          <a:xfrm>
            <a:off x="419100" y="1587500"/>
            <a:ext cx="11366500" cy="381000"/>
          </a:xfrm>
          <a:prstGeom prst="rect">
            <a:avLst/>
          </a:prstGeom>
          <a:noFill/>
        </p:spPr>
        <p:txBody>
          <a:bodyPr vertOverflow="overflow" vert="horz" wrap="square" rtlCol="0" anchor="t">
            <a:noAutofit/>
          </a:bodyPr>
          <a:lstStyle/>
          <a:p>
            <a:pPr algn="l"/>
            <a:r>
              <a:rPr lang="en-US" sz="1800" dirty="0">
                <a:solidFill>
                  <a:srgbClr val="1A1A1A"/>
                </a:solidFill>
                <a:latin typeface="Helvetica Neue"/>
                <a:ea typeface="Helvetica Neue"/>
                <a:cs typeface="Helvetica Neue"/>
              </a:rPr>
              <a:t>A repo from a fellow UW–Madison researcher. It worked — by shipping the entire database to every job.</a:t>
            </a:r>
          </a:p>
        </p:txBody>
      </p:sp>
      <p:sp>
        <p:nvSpPr>
          <p:cNvPr id="3" name="Can 2">
            <a:extLst>
              <a:ext uri="{FF2B5EF4-FFF2-40B4-BE49-F238E27FC236}">
                <a16:creationId xmlns:a16="http://schemas.microsoft.com/office/drawing/2014/main" id="{58F05E9D-0B78-2E4E-B68B-96171A6E1564}"/>
              </a:ext>
            </a:extLst>
          </p:cNvPr>
          <p:cNvSpPr/>
          <p:nvPr/>
        </p:nvSpPr>
        <p:spPr>
          <a:xfrm>
            <a:off x="762000" y="2349500"/>
            <a:ext cx="1905000" cy="1905000"/>
          </a:xfrm>
          <a:prstGeom prst="can">
            <a:avLst/>
          </a:prstGeom>
          <a:solidFill>
            <a:srgbClr val="4472C4"/>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lstStyle/>
          <a:p>
            <a:pPr algn="ctr"/>
            <a:r>
              <a:rPr lang="en-US" sz="2400" dirty="0"/>
              <a:t>AlphaFold3 Databases</a:t>
            </a:r>
          </a:p>
        </p:txBody>
      </p:sp>
      <p:sp>
        <p:nvSpPr>
          <p:cNvPr id="4" name="TextBox 3">
            <a:extLst>
              <a:ext uri="{FF2B5EF4-FFF2-40B4-BE49-F238E27FC236}">
                <a16:creationId xmlns:a16="http://schemas.microsoft.com/office/drawing/2014/main" id="{6F225B35-396C-C041-923C-BB4B246F7A60}"/>
              </a:ext>
            </a:extLst>
          </p:cNvPr>
          <p:cNvSpPr txBox="1"/>
          <p:nvPr/>
        </p:nvSpPr>
        <p:spPr>
          <a:xfrm>
            <a:off x="609600" y="4318000"/>
            <a:ext cx="2209800" cy="685800"/>
          </a:xfrm>
          <a:prstGeom prst="rect">
            <a:avLst/>
          </a:prstGeom>
          <a:noFill/>
        </p:spPr>
        <p:txBody>
          <a:bodyPr vertOverflow="overflow" vert="horz" wrap="square" rtlCol="0" anchor="t">
            <a:noAutofit/>
          </a:bodyPr>
          <a:lstStyle/>
          <a:p>
            <a:pPr algn="l"/>
            <a:r>
              <a:rPr lang="en-US" sz="1200" dirty="0">
                <a:solidFill>
                  <a:srgbClr val="1A1A1A"/>
                </a:solidFill>
                <a:latin typeface="Helvetica Neue"/>
                <a:ea typeface="Helvetica Neue"/>
                <a:cs typeface="Helvetica Neue"/>
              </a:rPr>
              <a:t>Researcher repo
(UW–Madison/GLBRC)
~750 GB databases</a:t>
            </a:r>
          </a:p>
        </p:txBody>
      </p:sp>
      <p:sp>
        <p:nvSpPr>
          <p:cNvPr id="5" name="Right Arrow 4">
            <a:extLst>
              <a:ext uri="{FF2B5EF4-FFF2-40B4-BE49-F238E27FC236}">
                <a16:creationId xmlns:a16="http://schemas.microsoft.com/office/drawing/2014/main" id="{67DC85C8-506D-1543-BB1F-9B73AA67E2D8}"/>
              </a:ext>
            </a:extLst>
          </p:cNvPr>
          <p:cNvSpPr/>
          <p:nvPr/>
        </p:nvSpPr>
        <p:spPr>
          <a:xfrm>
            <a:off x="2895600" y="3048000"/>
            <a:ext cx="1296732" cy="5080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TextBox 5">
            <a:extLst>
              <a:ext uri="{FF2B5EF4-FFF2-40B4-BE49-F238E27FC236}">
                <a16:creationId xmlns:a16="http://schemas.microsoft.com/office/drawing/2014/main" id="{BACA5C68-5C59-BE4C-BE88-0F7F8D7B9C2B}"/>
              </a:ext>
            </a:extLst>
          </p:cNvPr>
          <p:cNvSpPr txBox="1"/>
          <p:nvPr/>
        </p:nvSpPr>
        <p:spPr>
          <a:xfrm>
            <a:off x="2768600" y="2489200"/>
            <a:ext cx="1778000" cy="482600"/>
          </a:xfrm>
          <a:prstGeom prst="rect">
            <a:avLst/>
          </a:prstGeom>
          <a:noFill/>
        </p:spPr>
        <p:txBody>
          <a:bodyPr vertOverflow="overflow" vert="horz" wrap="square" rtlCol="0" anchor="t">
            <a:noAutofit/>
          </a:bodyPr>
          <a:lstStyle/>
          <a:p>
            <a:pPr algn="l"/>
            <a:r>
              <a:rPr lang="en-US" sz="1200" b="1" dirty="0">
                <a:solidFill>
                  <a:srgbClr val="B5611F"/>
                </a:solidFill>
                <a:latin typeface="Helvetica Neue"/>
                <a:ea typeface="Helvetica Neue"/>
                <a:cs typeface="Helvetica Neue"/>
              </a:rPr>
              <a:t>databases transferred
with every job</a:t>
            </a:r>
          </a:p>
        </p:txBody>
      </p:sp>
      <p:sp>
        <p:nvSpPr>
          <p:cNvPr id="7" name="Rounded Rectangle 6">
            <a:extLst>
              <a:ext uri="{FF2B5EF4-FFF2-40B4-BE49-F238E27FC236}">
                <a16:creationId xmlns:a16="http://schemas.microsoft.com/office/drawing/2014/main" id="{A7DEC884-A0B8-1A4E-8179-A345ABE7D9C8}"/>
              </a:ext>
            </a:extLst>
          </p:cNvPr>
          <p:cNvSpPr/>
          <p:nvPr/>
        </p:nvSpPr>
        <p:spPr>
          <a:xfrm>
            <a:off x="4291260" y="2413000"/>
            <a:ext cx="3048000" cy="1778000"/>
          </a:xfrm>
          <a:prstGeom prst="roundRect">
            <a:avLst/>
          </a:prstGeom>
          <a:solidFill>
            <a:srgbClr val="F7F8FA"/>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TextBox 7">
            <a:extLst>
              <a:ext uri="{FF2B5EF4-FFF2-40B4-BE49-F238E27FC236}">
                <a16:creationId xmlns:a16="http://schemas.microsoft.com/office/drawing/2014/main" id="{B143CD97-E0DE-9544-83E1-0C9D0CA3C132}"/>
              </a:ext>
            </a:extLst>
          </p:cNvPr>
          <p:cNvSpPr txBox="1"/>
          <p:nvPr/>
        </p:nvSpPr>
        <p:spPr>
          <a:xfrm>
            <a:off x="4418260" y="2590800"/>
            <a:ext cx="2794000" cy="330200"/>
          </a:xfrm>
          <a:prstGeom prst="rect">
            <a:avLst/>
          </a:prstGeom>
          <a:noFill/>
        </p:spPr>
        <p:txBody>
          <a:bodyPr vertOverflow="overflow" vert="horz" wrap="square" rtlCol="0" anchor="t">
            <a:noAutofit/>
          </a:bodyPr>
          <a:lstStyle/>
          <a:p>
            <a:pPr algn="l"/>
            <a:r>
              <a:rPr lang="en-US" sz="1600" b="1" dirty="0">
                <a:solidFill>
                  <a:srgbClr val="1A1A1A"/>
                </a:solidFill>
                <a:latin typeface="Helvetica Neue"/>
                <a:ea typeface="Helvetica Neue"/>
                <a:cs typeface="Helvetica Neue"/>
              </a:rPr>
              <a:t>Batched job</a:t>
            </a:r>
          </a:p>
        </p:txBody>
      </p:sp>
      <p:sp>
        <p:nvSpPr>
          <p:cNvPr id="9" name="TextBox 8">
            <a:extLst>
              <a:ext uri="{FF2B5EF4-FFF2-40B4-BE49-F238E27FC236}">
                <a16:creationId xmlns:a16="http://schemas.microsoft.com/office/drawing/2014/main" id="{A212C6E1-B45B-AC41-8805-F55E38A8B62D}"/>
              </a:ext>
            </a:extLst>
          </p:cNvPr>
          <p:cNvSpPr txBox="1"/>
          <p:nvPr/>
        </p:nvSpPr>
        <p:spPr>
          <a:xfrm>
            <a:off x="4418260" y="2946400"/>
            <a:ext cx="2794000" cy="1168400"/>
          </a:xfrm>
          <a:prstGeom prst="rect">
            <a:avLst/>
          </a:prstGeom>
          <a:noFill/>
        </p:spPr>
        <p:txBody>
          <a:bodyPr vertOverflow="overflow" vert="horz" wrap="square" rtlCol="0" anchor="t">
            <a:noAutofit/>
          </a:bodyPr>
          <a:lstStyle/>
          <a:p>
            <a:pPr algn="l"/>
            <a:r>
              <a:rPr lang="en-US" sz="1250" dirty="0">
                <a:solidFill>
                  <a:srgbClr val="404040"/>
                </a:solidFill>
                <a:latin typeface="Helvetica Neue"/>
                <a:ea typeface="Helvetica Neue"/>
                <a:cs typeface="Helvetica Neue"/>
              </a:rPr>
              <a:t>many alignments bundled into one job resulting in longer runtimes
+ very large per-job
disk allocation</a:t>
            </a:r>
          </a:p>
        </p:txBody>
      </p:sp>
      <p:sp>
        <p:nvSpPr>
          <p:cNvPr id="10" name="Rounded Rectangle 9">
            <a:extLst>
              <a:ext uri="{FF2B5EF4-FFF2-40B4-BE49-F238E27FC236}">
                <a16:creationId xmlns:a16="http://schemas.microsoft.com/office/drawing/2014/main" id="{86CD4210-B486-E546-8771-83774F793C5B}"/>
              </a:ext>
            </a:extLst>
          </p:cNvPr>
          <p:cNvSpPr/>
          <p:nvPr/>
        </p:nvSpPr>
        <p:spPr>
          <a:xfrm>
            <a:off x="8229600" y="2413000"/>
            <a:ext cx="3048000" cy="1778000"/>
          </a:xfrm>
          <a:prstGeom prst="roundRect">
            <a:avLst/>
          </a:prstGeom>
          <a:solidFill>
            <a:srgbClr val="EEF2FA"/>
          </a:solidFill>
          <a:ln w="15875" cap="flat" cmpd="sng" algn="ctr">
            <a:solidFill>
              <a:srgbClr val="4472C4"/>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1" name="TextBox 10">
            <a:extLst>
              <a:ext uri="{FF2B5EF4-FFF2-40B4-BE49-F238E27FC236}">
                <a16:creationId xmlns:a16="http://schemas.microsoft.com/office/drawing/2014/main" id="{A593CCF5-D4EB-0643-B541-63E3C5C11A80}"/>
              </a:ext>
            </a:extLst>
          </p:cNvPr>
          <p:cNvSpPr txBox="1"/>
          <p:nvPr/>
        </p:nvSpPr>
        <p:spPr>
          <a:xfrm>
            <a:off x="8356600" y="2692400"/>
            <a:ext cx="2794000" cy="330200"/>
          </a:xfrm>
          <a:prstGeom prst="rect">
            <a:avLst/>
          </a:prstGeom>
          <a:noFill/>
        </p:spPr>
        <p:txBody>
          <a:bodyPr vertOverflow="overflow" vert="horz" wrap="square" rtlCol="0" anchor="t">
            <a:noAutofit/>
          </a:bodyPr>
          <a:lstStyle/>
          <a:p>
            <a:pPr algn="l"/>
            <a:r>
              <a:rPr lang="en-US" sz="1600" b="1">
                <a:solidFill>
                  <a:srgbClr val="2A4A7F"/>
                </a:solidFill>
                <a:latin typeface="Helvetica Neue"/>
                <a:ea typeface="Helvetica Neue"/>
                <a:cs typeface="Helvetica Neue"/>
              </a:rPr>
              <a:t>Runs on CHTC only</a:t>
            </a:r>
          </a:p>
        </p:txBody>
      </p:sp>
      <p:sp>
        <p:nvSpPr>
          <p:cNvPr id="12" name="TextBox 11">
            <a:extLst>
              <a:ext uri="{FF2B5EF4-FFF2-40B4-BE49-F238E27FC236}">
                <a16:creationId xmlns:a16="http://schemas.microsoft.com/office/drawing/2014/main" id="{CE0DEDC2-C7ED-2D4D-9B6F-74D1BDDDD9F2}"/>
              </a:ext>
            </a:extLst>
          </p:cNvPr>
          <p:cNvSpPr txBox="1"/>
          <p:nvPr/>
        </p:nvSpPr>
        <p:spPr>
          <a:xfrm>
            <a:off x="8356600" y="3098800"/>
            <a:ext cx="2794000" cy="889000"/>
          </a:xfrm>
          <a:prstGeom prst="rect">
            <a:avLst/>
          </a:prstGeom>
          <a:noFill/>
        </p:spPr>
        <p:txBody>
          <a:bodyPr vertOverflow="overflow" vert="horz" wrap="square" rtlCol="0" anchor="t">
            <a:noAutofit/>
          </a:bodyPr>
          <a:lstStyle/>
          <a:p>
            <a:pPr algn="l"/>
            <a:r>
              <a:rPr lang="en-US" sz="1250" dirty="0">
                <a:solidFill>
                  <a:srgbClr val="3A4A66"/>
                </a:solidFill>
                <a:latin typeface="Helvetica Neue"/>
                <a:ea typeface="Helvetica Neue"/>
                <a:cs typeface="Helvetica Neue"/>
              </a:rPr>
              <a:t>local cluster with the
disk to hold 750 GB
— not realistic on the </a:t>
            </a:r>
            <a:r>
              <a:rPr lang="en-US" sz="1250" dirty="0" err="1">
                <a:solidFill>
                  <a:srgbClr val="3A4A66"/>
                </a:solidFill>
                <a:latin typeface="Helvetica Neue"/>
                <a:ea typeface="Helvetica Neue"/>
                <a:cs typeface="Helvetica Neue"/>
              </a:rPr>
              <a:t>OSPool</a:t>
            </a:r>
            <a:endParaRPr lang="en-US" sz="1250" dirty="0">
              <a:solidFill>
                <a:srgbClr val="3A4A66"/>
              </a:solidFill>
              <a:latin typeface="Helvetica Neue"/>
              <a:ea typeface="Helvetica Neue"/>
              <a:cs typeface="Helvetica Neue"/>
            </a:endParaRPr>
          </a:p>
        </p:txBody>
      </p:sp>
      <p:sp>
        <p:nvSpPr>
          <p:cNvPr id="13" name="Right Arrow 12">
            <a:extLst>
              <a:ext uri="{FF2B5EF4-FFF2-40B4-BE49-F238E27FC236}">
                <a16:creationId xmlns:a16="http://schemas.microsoft.com/office/drawing/2014/main" id="{F36E67EE-2A74-5A46-B4BF-1BD6638CA08D}"/>
              </a:ext>
            </a:extLst>
          </p:cNvPr>
          <p:cNvSpPr/>
          <p:nvPr/>
        </p:nvSpPr>
        <p:spPr>
          <a:xfrm>
            <a:off x="7418132" y="3111500"/>
            <a:ext cx="760668" cy="381000"/>
          </a:xfrm>
          <a:prstGeom prst="rightArrow">
            <a:avLst/>
          </a:prstGeom>
          <a:solidFill>
            <a:srgbClr val="ED7D31"/>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4" name="Rounded Rectangle 13">
            <a:extLst>
              <a:ext uri="{FF2B5EF4-FFF2-40B4-BE49-F238E27FC236}">
                <a16:creationId xmlns:a16="http://schemas.microsoft.com/office/drawing/2014/main" id="{82681A34-E73B-EC44-ACC3-966D0BA93C39}"/>
              </a:ext>
            </a:extLst>
          </p:cNvPr>
          <p:cNvSpPr/>
          <p:nvPr/>
        </p:nvSpPr>
        <p:spPr>
          <a:xfrm>
            <a:off x="762000" y="5435606"/>
            <a:ext cx="3403600" cy="736600"/>
          </a:xfrm>
          <a:prstGeom prst="roundRect">
            <a:avLst/>
          </a:prstGeom>
          <a:solidFill>
            <a:srgbClr val="FBEAE5"/>
          </a:solidFill>
          <a:ln w="12700"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dirty="0">
                <a:solidFill>
                  <a:srgbClr val="7A3530"/>
                </a:solidFill>
                <a:latin typeface="Helvetica Neue"/>
                <a:ea typeface="Helvetica Neue"/>
                <a:cs typeface="Helvetica Neue"/>
              </a:rPr>
              <a:t> Limited to CHTC</a:t>
            </a:r>
            <a:br>
              <a:rPr lang="en-US" b="1" dirty="0">
                <a:solidFill>
                  <a:srgbClr val="7A3530"/>
                </a:solidFill>
                <a:latin typeface="Helvetica Neue"/>
                <a:ea typeface="Helvetica Neue"/>
                <a:cs typeface="Helvetica Neue"/>
              </a:rPr>
            </a:br>
            <a:r>
              <a:rPr lang="en-US" b="1" dirty="0">
                <a:solidFill>
                  <a:srgbClr val="7A3530"/>
                </a:solidFill>
                <a:latin typeface="Helvetica Neue"/>
                <a:ea typeface="Helvetica Neue"/>
                <a:cs typeface="Helvetica Neue"/>
              </a:rPr>
              <a:t> Not </a:t>
            </a:r>
            <a:r>
              <a:rPr lang="en-US" b="1" dirty="0" err="1">
                <a:solidFill>
                  <a:srgbClr val="7A3530"/>
                </a:solidFill>
                <a:latin typeface="Helvetica Neue"/>
                <a:ea typeface="Helvetica Neue"/>
                <a:cs typeface="Helvetica Neue"/>
              </a:rPr>
              <a:t>OSPool</a:t>
            </a:r>
            <a:r>
              <a:rPr lang="en-US" b="1" dirty="0">
                <a:solidFill>
                  <a:srgbClr val="7A3530"/>
                </a:solidFill>
                <a:latin typeface="Helvetica Neue"/>
                <a:ea typeface="Helvetica Neue"/>
                <a:cs typeface="Helvetica Neue"/>
              </a:rPr>
              <a:t>-Friendly </a:t>
            </a:r>
          </a:p>
        </p:txBody>
      </p:sp>
      <p:sp>
        <p:nvSpPr>
          <p:cNvPr id="16" name="Rounded Rectangle 15">
            <a:extLst>
              <a:ext uri="{FF2B5EF4-FFF2-40B4-BE49-F238E27FC236}">
                <a16:creationId xmlns:a16="http://schemas.microsoft.com/office/drawing/2014/main" id="{0CC5AD96-7471-6449-B7D9-7BF2C60BC107}"/>
              </a:ext>
            </a:extLst>
          </p:cNvPr>
          <p:cNvSpPr/>
          <p:nvPr/>
        </p:nvSpPr>
        <p:spPr>
          <a:xfrm>
            <a:off x="4394200" y="5435606"/>
            <a:ext cx="3403600" cy="736600"/>
          </a:xfrm>
          <a:prstGeom prst="roundRect">
            <a:avLst/>
          </a:prstGeom>
          <a:solidFill>
            <a:srgbClr val="FBEAE5"/>
          </a:solidFill>
          <a:ln w="12700"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dirty="0">
                <a:solidFill>
                  <a:srgbClr val="7A3530"/>
                </a:solidFill>
                <a:latin typeface="Helvetica Neue"/>
                <a:ea typeface="Helvetica Neue"/>
                <a:cs typeface="Helvetica Neue"/>
              </a:rPr>
              <a:t> Large per-job disk allocations</a:t>
            </a:r>
          </a:p>
        </p:txBody>
      </p:sp>
      <p:sp>
        <p:nvSpPr>
          <p:cNvPr id="17" name="Rectangle 16">
            <a:extLst>
              <a:ext uri="{FF2B5EF4-FFF2-40B4-BE49-F238E27FC236}">
                <a16:creationId xmlns:a16="http://schemas.microsoft.com/office/drawing/2014/main" id="{07306FB1-3DFA-3F42-9D92-0574C13132B0}"/>
              </a:ext>
            </a:extLst>
          </p:cNvPr>
          <p:cNvSpPr/>
          <p:nvPr/>
        </p:nvSpPr>
        <p:spPr>
          <a:xfrm>
            <a:off x="4387850" y="5429257"/>
            <a:ext cx="117475" cy="749808"/>
          </a:xfrm>
          <a:prstGeom prst="rect">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9" name="Rounded Rectangle 18">
            <a:extLst>
              <a:ext uri="{FF2B5EF4-FFF2-40B4-BE49-F238E27FC236}">
                <a16:creationId xmlns:a16="http://schemas.microsoft.com/office/drawing/2014/main" id="{DB0272A3-7086-5345-B5DA-7870C4DD588A}"/>
              </a:ext>
            </a:extLst>
          </p:cNvPr>
          <p:cNvSpPr/>
          <p:nvPr/>
        </p:nvSpPr>
        <p:spPr>
          <a:xfrm>
            <a:off x="8026400" y="5435606"/>
            <a:ext cx="3403600" cy="736600"/>
          </a:xfrm>
          <a:prstGeom prst="roundRect">
            <a:avLst/>
          </a:prstGeom>
          <a:solidFill>
            <a:srgbClr val="FBEAE5"/>
          </a:solidFill>
          <a:ln w="12700" cap="flat" cmpd="sng" algn="ctr">
            <a:solidFill>
              <a:srgbClr val="C0392B"/>
            </a:solid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square" rtlCol="0" anchor="ctr" anchorCtr="0">
            <a:noAutofit/>
          </a:bodyPr>
          <a:lstStyle/>
          <a:p>
            <a:pPr algn="l"/>
            <a:r>
              <a:rPr lang="en-US" b="1" dirty="0">
                <a:solidFill>
                  <a:srgbClr val="7A3530"/>
                </a:solidFill>
                <a:latin typeface="Helvetica Neue"/>
                <a:ea typeface="Helvetica Neue"/>
                <a:cs typeface="Helvetica Neue"/>
              </a:rPr>
              <a:t> Transfers cumbersome &amp; failure</a:t>
            </a:r>
            <a:br>
              <a:rPr lang="en-US" b="1" dirty="0">
                <a:solidFill>
                  <a:srgbClr val="7A3530"/>
                </a:solidFill>
                <a:latin typeface="Helvetica Neue"/>
                <a:ea typeface="Helvetica Neue"/>
                <a:cs typeface="Helvetica Neue"/>
              </a:rPr>
            </a:br>
            <a:r>
              <a:rPr lang="en-US" b="1" dirty="0">
                <a:solidFill>
                  <a:srgbClr val="7A3530"/>
                </a:solidFill>
                <a:latin typeface="Helvetica Neue"/>
                <a:ea typeface="Helvetica Neue"/>
                <a:cs typeface="Helvetica Neue"/>
              </a:rPr>
              <a:t> prone</a:t>
            </a:r>
          </a:p>
        </p:txBody>
      </p:sp>
      <p:sp>
        <p:nvSpPr>
          <p:cNvPr id="23" name="Rectangle 22">
            <a:extLst>
              <a:ext uri="{FF2B5EF4-FFF2-40B4-BE49-F238E27FC236}">
                <a16:creationId xmlns:a16="http://schemas.microsoft.com/office/drawing/2014/main" id="{CFAC40ED-E3F0-DB93-A981-284F9FBE82ED}"/>
              </a:ext>
            </a:extLst>
          </p:cNvPr>
          <p:cNvSpPr/>
          <p:nvPr/>
        </p:nvSpPr>
        <p:spPr>
          <a:xfrm>
            <a:off x="755650" y="5429257"/>
            <a:ext cx="117475" cy="749808"/>
          </a:xfrm>
          <a:prstGeom prst="rect">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4" name="Rectangle 23">
            <a:extLst>
              <a:ext uri="{FF2B5EF4-FFF2-40B4-BE49-F238E27FC236}">
                <a16:creationId xmlns:a16="http://schemas.microsoft.com/office/drawing/2014/main" id="{923E01CC-34CA-BEF4-AE35-0941F692484A}"/>
              </a:ext>
            </a:extLst>
          </p:cNvPr>
          <p:cNvSpPr/>
          <p:nvPr/>
        </p:nvSpPr>
        <p:spPr>
          <a:xfrm>
            <a:off x="8020050" y="5429348"/>
            <a:ext cx="117475" cy="749808"/>
          </a:xfrm>
          <a:prstGeom prst="rect">
            <a:avLst/>
          </a:prstGeom>
          <a:solidFill>
            <a:srgbClr val="C0392B"/>
          </a:solidFill>
          <a:ln w="25400" cap="flat" cmpd="sng" algn="ctr">
            <a:noFill/>
            <a:prstDash val="solid"/>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15" name="Slide Number Placeholder 14">
            <a:extLst>
              <a:ext uri="{FF2B5EF4-FFF2-40B4-BE49-F238E27FC236}">
                <a16:creationId xmlns:a16="http://schemas.microsoft.com/office/drawing/2014/main" id="{006EBCF0-05FF-BCFA-AF76-73ABDCDA05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21" name="TextBox 20">
            <a:extLst>
              <a:ext uri="{FF2B5EF4-FFF2-40B4-BE49-F238E27FC236}">
                <a16:creationId xmlns:a16="http://schemas.microsoft.com/office/drawing/2014/main" id="{C4417625-940D-AAE4-CCB3-04103B0C80B1}"/>
              </a:ext>
            </a:extLst>
          </p:cNvPr>
          <p:cNvSpPr txBox="1"/>
          <p:nvPr/>
        </p:nvSpPr>
        <p:spPr>
          <a:xfrm>
            <a:off x="608260" y="4939592"/>
            <a:ext cx="6096000" cy="400110"/>
          </a:xfrm>
          <a:prstGeom prst="rect">
            <a:avLst/>
          </a:prstGeom>
          <a:noFill/>
        </p:spPr>
        <p:txBody>
          <a:bodyPr wrap="square">
            <a:spAutoFit/>
          </a:bodyPr>
          <a:lstStyle/>
          <a:p>
            <a:r>
              <a:rPr lang="en-US" sz="2000" b="1" dirty="0"/>
              <a:t>Room for Improvements</a:t>
            </a:r>
            <a:endParaRPr lang="en-US" sz="2000" dirty="0"/>
          </a:p>
        </p:txBody>
      </p:sp>
      <p:pic>
        <p:nvPicPr>
          <p:cNvPr id="22" name="Picture 4">
            <a:extLst>
              <a:ext uri="{FF2B5EF4-FFF2-40B4-BE49-F238E27FC236}">
                <a16:creationId xmlns:a16="http://schemas.microsoft.com/office/drawing/2014/main" id="{024861ED-879C-85F7-C516-656155E4631E}"/>
              </a:ext>
            </a:extLst>
          </p:cNvPr>
          <p:cNvPicPr>
            <a:picLocks noChangeAspect="1" noChangeArrowheads="1"/>
          </p:cNvPicPr>
          <p:nvPr/>
        </p:nvPicPr>
        <p:blipFill>
          <a:blip r:embed="rId3"/>
          <a:srcRect/>
          <a:stretch/>
        </p:blipFill>
        <p:spPr bwMode="auto">
          <a:xfrm>
            <a:off x="10922414" y="113511"/>
            <a:ext cx="1015171" cy="1015171"/>
          </a:xfrm>
          <a:prstGeom prst="ellipse">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682DCB2-44B4-A994-AC2E-18DD65426A46}"/>
              </a:ext>
            </a:extLst>
          </p:cNvPr>
          <p:cNvSpPr txBox="1"/>
          <p:nvPr/>
        </p:nvSpPr>
        <p:spPr>
          <a:xfrm>
            <a:off x="10552179" y="1101232"/>
            <a:ext cx="1608031" cy="523220"/>
          </a:xfrm>
          <a:prstGeom prst="rect">
            <a:avLst/>
          </a:prstGeom>
          <a:noFill/>
        </p:spPr>
        <p:txBody>
          <a:bodyPr wrap="square">
            <a:spAutoFit/>
          </a:bodyPr>
          <a:lstStyle/>
          <a:p>
            <a:pPr algn="ctr"/>
            <a:r>
              <a:rPr lang="en-US" sz="1400" dirty="0">
                <a:solidFill>
                  <a:schemeClr val="dk1"/>
                </a:solidFill>
                <a:latin typeface="Helvetica Neue"/>
              </a:rPr>
              <a:t>Sameer D’Costa</a:t>
            </a:r>
            <a:br>
              <a:rPr lang="en-US" sz="1400" dirty="0">
                <a:solidFill>
                  <a:schemeClr val="dk1"/>
                </a:solidFill>
                <a:latin typeface="Helvetica Neue"/>
              </a:rPr>
            </a:br>
            <a:r>
              <a:rPr lang="en-US" sz="1400" dirty="0">
                <a:solidFill>
                  <a:schemeClr val="dk1"/>
                </a:solidFill>
                <a:latin typeface="Helvetica Neue"/>
              </a:rPr>
              <a:t>GLBRC</a:t>
            </a:r>
            <a:endParaRPr lang="en-US" dirty="0"/>
          </a:p>
        </p:txBody>
      </p:sp>
    </p:spTree>
    <p:extLst>
      <p:ext uri="{BB962C8B-B14F-4D97-AF65-F5344CB8AC3E}">
        <p14:creationId xmlns:p14="http://schemas.microsoft.com/office/powerpoint/2010/main" val="316243680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5DAE86E-8FF8-F84D-AF19-CF3AC30B477C}">
  <we:reference id="WA200010001" version="1.0.0.1" store="Omex" storeType="OMEX"/>
  <we:alternateReferences>
    <we:reference id="WA200010001" version="1.0.0.1" store="WA200010001" storeType="OMEX"/>
  </we:alternateReferences>
  <we:properties>
    <we:property name="claude.fileId" value="&quot;6d31f1c1-a014-4abf-a510-c2d7aca564d2&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8177</TotalTime>
  <Words>8172</Words>
  <Application>Microsoft Macintosh PowerPoint</Application>
  <PresentationFormat>Widescreen</PresentationFormat>
  <Paragraphs>748</Paragraphs>
  <Slides>59</Slides>
  <Notes>58</Notes>
  <HiddenSlides>16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Consolas</vt:lpstr>
      <vt:lpstr>Calibri</vt:lpstr>
      <vt:lpstr>Arial</vt:lpstr>
      <vt:lpstr>Helvetica Neue Light</vt:lpstr>
      <vt:lpstr>Helvetica Neue</vt:lpstr>
      <vt:lpstr>Office Theme</vt:lpstr>
      <vt:lpstr>From AlphaFold3  to AI Facilitation</vt:lpstr>
      <vt:lpstr>It's not just about GPUs</vt:lpstr>
      <vt:lpstr>Translational computer science</vt:lpstr>
      <vt:lpstr>What is AlphaFold3?</vt:lpstr>
      <vt:lpstr>How AlphaFold3 works</vt:lpstr>
      <vt:lpstr>How AlphaFold3 works</vt:lpstr>
      <vt:lpstr>How AlphaFold3 works</vt:lpstr>
      <vt:lpstr>AlphaFold3 arrives at CHTC / OSPool</vt:lpstr>
      <vt:lpstr>The implementation we inherited</vt:lpstr>
      <vt:lpstr>The call to adventure: a researcher’s large complex</vt:lpstr>
      <vt:lpstr>The call to adventure: a researcher’s large complex</vt:lpstr>
      <vt:lpstr>The limits of our scope of support become visible</vt:lpstr>
      <vt:lpstr>Inheriting the AlphaFold3 repo</vt:lpstr>
      <vt:lpstr>Supporting AlphaFold3 at CHTC / OSPool</vt:lpstr>
      <vt:lpstr>Trial 1: understanding job shapes</vt:lpstr>
      <vt:lpstr>Predicting vRAM before the job runs</vt:lpstr>
      <vt:lpstr>The call to adventure: a researcher’s large complex</vt:lpstr>
      <vt:lpstr>The ordeal: pushing past limits with unified memory</vt:lpstr>
      <vt:lpstr>Victory!</vt:lpstr>
      <vt:lpstr>The victory: Raison’s structures become supportable</vt:lpstr>
      <vt:lpstr>Trial 2: understanding the data problem</vt:lpstr>
      <vt:lpstr>Data-as-a-Resource</vt:lpstr>
      <vt:lpstr>Data-as-a-Resource Generalizing beyond AlphaFold</vt:lpstr>
      <vt:lpstr>Sharing datasets with OSPool users</vt:lpstr>
      <vt:lpstr>Benchmarking the support envelope</vt:lpstr>
      <vt:lpstr>New allies: the community shows up</vt:lpstr>
      <vt:lpstr>The community changes the question</vt:lpstr>
      <vt:lpstr>The adventure continues: high throughput protein-protein interaction screenings</vt:lpstr>
      <vt:lpstr>The adventure continues: high throughput protein-protein interaction screenings</vt:lpstr>
      <vt:lpstr>Trial 3: understanding repeated preprocessing</vt:lpstr>
      <vt:lpstr>The AlphaFold3 cached alignment library</vt:lpstr>
      <vt:lpstr>Use case: many-to-many screening</vt:lpstr>
      <vt:lpstr>The library collapses the compute</vt:lpstr>
      <vt:lpstr>Making the previously impossible routine</vt:lpstr>
      <vt:lpstr>The AlphaFold3 cached alignment library</vt:lpstr>
      <vt:lpstr>Current status and early impacts</vt:lpstr>
      <vt:lpstr>Supporting AlphaFold3 required facilitation patterns that translate</vt:lpstr>
      <vt:lpstr>Translational computer science</vt:lpstr>
      <vt:lpstr>Translational computer science</vt:lpstr>
      <vt:lpstr>Translational computer science</vt:lpstr>
      <vt:lpstr>Translational computer science</vt:lpstr>
      <vt:lpstr>From AlphaFold3 to AI facilitation</vt:lpstr>
      <vt:lpstr>Acknowledgements</vt:lpstr>
      <vt:lpstr>What AlphaFold3 taught us about  AI/ML facilitation</vt:lpstr>
      <vt:lpstr>Deploying to the OSPool</vt:lpstr>
      <vt:lpstr>Deploying to the OSPool</vt:lpstr>
      <vt:lpstr>Why one data reuse layer is not enough</vt:lpstr>
      <vt:lpstr>PowerPoint Presentation</vt:lpstr>
      <vt:lpstr>Site-level data caching</vt:lpstr>
      <vt:lpstr>PowerPoint Presentation</vt:lpstr>
      <vt:lpstr>PowerPoint Presentation</vt:lpstr>
      <vt:lpstr>Data-aware scheduling</vt:lpstr>
      <vt:lpstr>The ordinary world is changing</vt:lpstr>
      <vt:lpstr>It's not just about GPUs</vt:lpstr>
      <vt:lpstr>PowerPoint Presentation</vt:lpstr>
      <vt:lpstr>AlphaFold3 MSA Cache Library Read &amp; Write-Back Flows</vt:lpstr>
      <vt:lpstr>What the library changes for users</vt:lpstr>
      <vt:lpstr>Use case: many-to-many screening</vt:lpstr>
      <vt:lpstr>Where we go from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Daniel Morales</cp:lastModifiedBy>
  <cp:revision>18</cp:revision>
  <dcterms:modified xsi:type="dcterms:W3CDTF">2026-06-08T22:57:13Z</dcterms:modified>
</cp:coreProperties>
</file>