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Lst>
  <p:sldSz cx="9144000" cy="5143500" type="screen16x9"/>
  <p:notesSz cx="6858000" cy="9144000"/>
  <p:embeddedFontLst>
    <p:embeddedFont>
      <p:font typeface="Helvetica Neue" panose="02000503000000020004" pitchFamily="2" charset="0"/>
      <p:regular r:id="rId17"/>
      <p:bold r:id="rId18"/>
      <p:italic r:id="rId19"/>
      <p:boldItalic r:id="rId20"/>
    </p:embeddedFont>
    <p:embeddedFont>
      <p:font typeface="Helvetica Neue Light" panose="02000403000000020004"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44">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an Ros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F4D870-4D7D-4A75-BDAE-C39F3D0F7AD8}">
  <a:tblStyle styleId="{3AF4D870-4D7D-4A75-BDAE-C39F3D0F7AD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682"/>
  </p:normalViewPr>
  <p:slideViewPr>
    <p:cSldViewPr snapToGrid="0">
      <p:cViewPr>
        <p:scale>
          <a:sx n="140" d="100"/>
          <a:sy n="140" d="100"/>
        </p:scale>
        <p:origin x="144" y="672"/>
      </p:cViewPr>
      <p:guideLst>
        <p:guide orient="horz" pos="154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8095aafe1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8095aafe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e804f27b5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e804f27b5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ea8b2be8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ea8b2be8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e804f27b5f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e804f27b5f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ee9e01d98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ee9e01d98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e804f27b5f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e804f27b5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e804f27b5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e804f27b5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Hype vs reality: ¾ of the way there… maybe!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e804f27b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e804f27b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e804f27b5f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e804f27b5f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Proof by induction!</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e804f27b5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e804f27b5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e804f27b5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e804f27b5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e804f27b5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e804f27b5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e88183232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e88183232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e804f27b5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e804f27b5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Helvetica Neue"/>
              <a:buNone/>
              <a:defRPr b="0" i="0">
                <a:latin typeface="Helvetica Neue"/>
                <a:ea typeface="Helvetica Neue"/>
                <a:cs typeface="Helvetica Neue"/>
                <a:sym typeface="Helvetica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 name="Google Shape;53;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4" name="Google Shape;54;p13"/>
          <p:cNvSpPr txBox="1">
            <a:spLocks noGrp="1"/>
          </p:cNvSpPr>
          <p:nvPr>
            <p:ph type="dt" idx="10"/>
          </p:nvPr>
        </p:nvSpPr>
        <p:spPr>
          <a:xfrm>
            <a:off x="628650" y="4767263"/>
            <a:ext cx="534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5" name="Google Shape;55;p13"/>
          <p:cNvSpPr txBox="1">
            <a:spLocks noGrp="1"/>
          </p:cNvSpPr>
          <p:nvPr>
            <p:ph type="ftr" idx="11"/>
          </p:nvPr>
        </p:nvSpPr>
        <p:spPr>
          <a:xfrm>
            <a:off x="1163256" y="4767263"/>
            <a:ext cx="22395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6" name="Google Shape;56;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Title and Content">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 name="Google Shape;59;p14"/>
          <p:cNvSpPr txBox="1">
            <a:spLocks noGrp="1"/>
          </p:cNvSpPr>
          <p:nvPr>
            <p:ph type="body" idx="1"/>
          </p:nvPr>
        </p:nvSpPr>
        <p:spPr>
          <a:xfrm>
            <a:off x="629156" y="1385888"/>
            <a:ext cx="7886700" cy="3263400"/>
          </a:xfrm>
          <a:prstGeom prst="rect">
            <a:avLst/>
          </a:prstGeom>
          <a:solidFill>
            <a:schemeClr val="lt1"/>
          </a:solid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60" name="Google Shape;60;p14"/>
          <p:cNvSpPr txBox="1">
            <a:spLocks noGrp="1"/>
          </p:cNvSpPr>
          <p:nvPr>
            <p:ph type="sldNum" idx="12"/>
          </p:nvPr>
        </p:nvSpPr>
        <p:spPr>
          <a:xfrm>
            <a:off x="7030444" y="4760015"/>
            <a:ext cx="2057400" cy="273900"/>
          </a:xfrm>
          <a:prstGeom prst="rect">
            <a:avLst/>
          </a:prstGeom>
          <a:noFill/>
          <a:ln>
            <a:noFill/>
          </a:ln>
        </p:spPr>
        <p:txBody>
          <a:bodyPr spcFirstLastPara="1" wrap="square" lIns="51425" tIns="25700" rIns="51425" bIns="25700" anchor="ctr" anchorCtr="0">
            <a:noAutofit/>
          </a:bodyPr>
          <a:lstStyle>
            <a:lvl1pPr marL="0" marR="0" lvl="0" indent="0" algn="r">
              <a:spcBef>
                <a:spcPts val="0"/>
              </a:spcBef>
              <a:buClr>
                <a:schemeClr val="dk1"/>
              </a:buClr>
              <a:buSzPts val="800"/>
              <a:buFont typeface="Helvetica Neue Light"/>
              <a:buNone/>
              <a:defRPr sz="800" b="0" i="0" u="none" strike="noStrike" cap="none">
                <a:solidFill>
                  <a:schemeClr val="dk1"/>
                </a:solidFill>
                <a:latin typeface="Helvetica Neue Light"/>
                <a:ea typeface="Helvetica Neue Light"/>
                <a:cs typeface="Helvetica Neue Light"/>
                <a:sym typeface="Helvetica Neue Light"/>
              </a:defRPr>
            </a:lvl1pPr>
            <a:lvl2pPr marL="0" marR="0" lvl="1" indent="0" algn="r">
              <a:spcBef>
                <a:spcPts val="0"/>
              </a:spcBef>
              <a:buClr>
                <a:schemeClr val="dk1"/>
              </a:buClr>
              <a:buSzPts val="800"/>
              <a:buFont typeface="Helvetica Neue Light"/>
              <a:buNone/>
              <a:defRPr sz="800" b="0" i="0" u="none" strike="noStrike" cap="none">
                <a:solidFill>
                  <a:schemeClr val="dk1"/>
                </a:solidFill>
                <a:latin typeface="Helvetica Neue Light"/>
                <a:ea typeface="Helvetica Neue Light"/>
                <a:cs typeface="Helvetica Neue Light"/>
                <a:sym typeface="Helvetica Neue Light"/>
              </a:defRPr>
            </a:lvl2pPr>
            <a:lvl3pPr marL="0" marR="0" lvl="2" indent="0" algn="r">
              <a:spcBef>
                <a:spcPts val="0"/>
              </a:spcBef>
              <a:buClr>
                <a:schemeClr val="dk1"/>
              </a:buClr>
              <a:buSzPts val="800"/>
              <a:buFont typeface="Helvetica Neue Light"/>
              <a:buNone/>
              <a:defRPr sz="800" b="0" i="0" u="none" strike="noStrike" cap="none">
                <a:solidFill>
                  <a:schemeClr val="dk1"/>
                </a:solidFill>
                <a:latin typeface="Helvetica Neue Light"/>
                <a:ea typeface="Helvetica Neue Light"/>
                <a:cs typeface="Helvetica Neue Light"/>
                <a:sym typeface="Helvetica Neue Light"/>
              </a:defRPr>
            </a:lvl3pPr>
            <a:lvl4pPr marL="0" marR="0" lvl="3" indent="0" algn="r">
              <a:spcBef>
                <a:spcPts val="0"/>
              </a:spcBef>
              <a:buClr>
                <a:schemeClr val="dk1"/>
              </a:buClr>
              <a:buSzPts val="800"/>
              <a:buFont typeface="Helvetica Neue Light"/>
              <a:buNone/>
              <a:defRPr sz="800" b="0" i="0" u="none" strike="noStrike" cap="none">
                <a:solidFill>
                  <a:schemeClr val="dk1"/>
                </a:solidFill>
                <a:latin typeface="Helvetica Neue Light"/>
                <a:ea typeface="Helvetica Neue Light"/>
                <a:cs typeface="Helvetica Neue Light"/>
                <a:sym typeface="Helvetica Neue Light"/>
              </a:defRPr>
            </a:lvl4pPr>
            <a:lvl5pPr marL="0" marR="0" lvl="4" indent="0" algn="r">
              <a:spcBef>
                <a:spcPts val="0"/>
              </a:spcBef>
              <a:buClr>
                <a:schemeClr val="dk1"/>
              </a:buClr>
              <a:buSzPts val="800"/>
              <a:buFont typeface="Helvetica Neue Light"/>
              <a:buNone/>
              <a:defRPr sz="800" b="0" i="0" u="none" strike="noStrike" cap="none">
                <a:solidFill>
                  <a:schemeClr val="dk1"/>
                </a:solidFill>
                <a:latin typeface="Helvetica Neue Light"/>
                <a:ea typeface="Helvetica Neue Light"/>
                <a:cs typeface="Helvetica Neue Light"/>
                <a:sym typeface="Helvetica Neue Light"/>
              </a:defRPr>
            </a:lvl5pPr>
            <a:lvl6pPr marL="0" marR="0" lvl="5" indent="0" algn="r">
              <a:spcBef>
                <a:spcPts val="0"/>
              </a:spcBef>
              <a:buClr>
                <a:schemeClr val="dk1"/>
              </a:buClr>
              <a:buSzPts val="800"/>
              <a:buFont typeface="Helvetica Neue Light"/>
              <a:buNone/>
              <a:defRPr sz="800" b="0" i="0" u="none" strike="noStrike" cap="none">
                <a:solidFill>
                  <a:schemeClr val="dk1"/>
                </a:solidFill>
                <a:latin typeface="Helvetica Neue Light"/>
                <a:ea typeface="Helvetica Neue Light"/>
                <a:cs typeface="Helvetica Neue Light"/>
                <a:sym typeface="Helvetica Neue Light"/>
              </a:defRPr>
            </a:lvl6pPr>
            <a:lvl7pPr marL="0" marR="0" lvl="6" indent="0" algn="r">
              <a:spcBef>
                <a:spcPts val="0"/>
              </a:spcBef>
              <a:buClr>
                <a:schemeClr val="dk1"/>
              </a:buClr>
              <a:buSzPts val="800"/>
              <a:buFont typeface="Helvetica Neue Light"/>
              <a:buNone/>
              <a:defRPr sz="800" b="0" i="0" u="none" strike="noStrike" cap="none">
                <a:solidFill>
                  <a:schemeClr val="dk1"/>
                </a:solidFill>
                <a:latin typeface="Helvetica Neue Light"/>
                <a:ea typeface="Helvetica Neue Light"/>
                <a:cs typeface="Helvetica Neue Light"/>
                <a:sym typeface="Helvetica Neue Light"/>
              </a:defRPr>
            </a:lvl7pPr>
            <a:lvl8pPr marL="0" marR="0" lvl="7" indent="0" algn="r">
              <a:spcBef>
                <a:spcPts val="0"/>
              </a:spcBef>
              <a:buClr>
                <a:schemeClr val="dk1"/>
              </a:buClr>
              <a:buSzPts val="800"/>
              <a:buFont typeface="Helvetica Neue Light"/>
              <a:buNone/>
              <a:defRPr sz="800" b="0" i="0" u="none" strike="noStrike" cap="none">
                <a:solidFill>
                  <a:schemeClr val="dk1"/>
                </a:solidFill>
                <a:latin typeface="Helvetica Neue Light"/>
                <a:ea typeface="Helvetica Neue Light"/>
                <a:cs typeface="Helvetica Neue Light"/>
                <a:sym typeface="Helvetica Neue Light"/>
              </a:defRPr>
            </a:lvl8pPr>
            <a:lvl9pPr marL="0" marR="0" lvl="8" indent="0" algn="r">
              <a:spcBef>
                <a:spcPts val="0"/>
              </a:spcBef>
              <a:buClr>
                <a:schemeClr val="dk1"/>
              </a:buClr>
              <a:buSzPts val="800"/>
              <a:buFont typeface="Helvetica Neue Light"/>
              <a:buNone/>
              <a:defRPr sz="800" b="0" i="0" u="none" strike="noStrike" cap="none">
                <a:solidFill>
                  <a:schemeClr val="dk1"/>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14"/>
          <p:cNvSpPr txBox="1">
            <a:spLocks noGrp="1"/>
          </p:cNvSpPr>
          <p:nvPr>
            <p:ph type="dt" idx="10"/>
          </p:nvPr>
        </p:nvSpPr>
        <p:spPr>
          <a:xfrm>
            <a:off x="0" y="4767263"/>
            <a:ext cx="2057400" cy="273900"/>
          </a:xfrm>
          <a:prstGeom prst="rect">
            <a:avLst/>
          </a:prstGeom>
          <a:noFill/>
          <a:ln>
            <a:noFill/>
          </a:ln>
        </p:spPr>
        <p:txBody>
          <a:bodyPr spcFirstLastPara="1" wrap="square" lIns="51425" tIns="25700" rIns="51425" bIns="25700" anchor="ctr" anchorCtr="0">
            <a:noAutofit/>
          </a:bodyPr>
          <a:lstStyle>
            <a:lvl1pPr marR="0" lvl="0" algn="l">
              <a:spcBef>
                <a:spcPts val="0"/>
              </a:spcBef>
              <a:spcAft>
                <a:spcPts val="0"/>
              </a:spcAft>
              <a:buClr>
                <a:schemeClr val="dk1"/>
              </a:buClr>
              <a:buSzPts val="800"/>
              <a:buFont typeface="Helvetica Neue Light"/>
              <a:buNone/>
              <a:defRPr sz="800" b="0" i="0" u="none" strike="noStrike" cap="none">
                <a:solidFill>
                  <a:schemeClr val="dk1"/>
                </a:solidFill>
                <a:latin typeface="Helvetica Neue Light"/>
                <a:ea typeface="Helvetica Neue Light"/>
                <a:cs typeface="Helvetica Neue Light"/>
                <a:sym typeface="Helvetica Neue Light"/>
              </a:defRPr>
            </a:lvl1pPr>
            <a:lvl2pPr marR="0" lvl="1" algn="l">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0"/>
              </a:spcBef>
              <a:spcAft>
                <a:spcPts val="0"/>
              </a:spcAft>
              <a:buClr>
                <a:schemeClr val="dk1"/>
              </a:buClr>
              <a:buSzPts val="1400"/>
              <a:buChar char="○"/>
              <a:defRPr>
                <a:solidFill>
                  <a:schemeClr val="dk1"/>
                </a:solidFill>
              </a:defRPr>
            </a:lvl2pPr>
            <a:lvl3pPr marL="1371600" lvl="2" indent="-317500">
              <a:lnSpc>
                <a:spcPct val="115000"/>
              </a:lnSpc>
              <a:spcBef>
                <a:spcPts val="0"/>
              </a:spcBef>
              <a:spcAft>
                <a:spcPts val="0"/>
              </a:spcAft>
              <a:buClr>
                <a:schemeClr val="dk1"/>
              </a:buClr>
              <a:buSzPts val="1400"/>
              <a:buChar char="■"/>
              <a:defRPr>
                <a:solidFill>
                  <a:schemeClr val="dk1"/>
                </a:solidFill>
              </a:defRPr>
            </a:lvl3pPr>
            <a:lvl4pPr marL="1828800" lvl="3" indent="-317500">
              <a:lnSpc>
                <a:spcPct val="115000"/>
              </a:lnSpc>
              <a:spcBef>
                <a:spcPts val="0"/>
              </a:spcBef>
              <a:spcAft>
                <a:spcPts val="0"/>
              </a:spcAft>
              <a:buClr>
                <a:schemeClr val="dk1"/>
              </a:buClr>
              <a:buSzPts val="1400"/>
              <a:buChar char="●"/>
              <a:defRPr>
                <a:solidFill>
                  <a:schemeClr val="dk1"/>
                </a:solidFill>
              </a:defRPr>
            </a:lvl4pPr>
            <a:lvl5pPr marL="2286000" lvl="4" indent="-317500">
              <a:lnSpc>
                <a:spcPct val="115000"/>
              </a:lnSpc>
              <a:spcBef>
                <a:spcPts val="0"/>
              </a:spcBef>
              <a:spcAft>
                <a:spcPts val="0"/>
              </a:spcAft>
              <a:buClr>
                <a:schemeClr val="dk1"/>
              </a:buClr>
              <a:buSzPts val="1400"/>
              <a:buChar char="○"/>
              <a:defRPr>
                <a:solidFill>
                  <a:schemeClr val="dk1"/>
                </a:solidFill>
              </a:defRPr>
            </a:lvl5pPr>
            <a:lvl6pPr marL="2743200" lvl="5" indent="-317500">
              <a:lnSpc>
                <a:spcPct val="115000"/>
              </a:lnSpc>
              <a:spcBef>
                <a:spcPts val="0"/>
              </a:spcBef>
              <a:spcAft>
                <a:spcPts val="0"/>
              </a:spcAft>
              <a:buClr>
                <a:schemeClr val="dk1"/>
              </a:buClr>
              <a:buSzPts val="1400"/>
              <a:buChar char="■"/>
              <a:defRPr>
                <a:solidFill>
                  <a:schemeClr val="dk1"/>
                </a:solidFill>
              </a:defRPr>
            </a:lvl6pPr>
            <a:lvl7pPr marL="3200400" lvl="6" indent="-317500">
              <a:lnSpc>
                <a:spcPct val="115000"/>
              </a:lnSpc>
              <a:spcBef>
                <a:spcPts val="0"/>
              </a:spcBef>
              <a:spcAft>
                <a:spcPts val="0"/>
              </a:spcAft>
              <a:buClr>
                <a:schemeClr val="dk1"/>
              </a:buClr>
              <a:buSzPts val="1400"/>
              <a:buChar char="●"/>
              <a:defRPr>
                <a:solidFill>
                  <a:schemeClr val="dk1"/>
                </a:solidFill>
              </a:defRPr>
            </a:lvl7pPr>
            <a:lvl8pPr marL="3657600" lvl="7" indent="-317500">
              <a:lnSpc>
                <a:spcPct val="115000"/>
              </a:lnSpc>
              <a:spcBef>
                <a:spcPts val="0"/>
              </a:spcBef>
              <a:spcAft>
                <a:spcPts val="0"/>
              </a:spcAft>
              <a:buClr>
                <a:schemeClr val="dk1"/>
              </a:buClr>
              <a:buSzPts val="1400"/>
              <a:buChar char="○"/>
              <a:defRPr>
                <a:solidFill>
                  <a:schemeClr val="dk1"/>
                </a:solidFill>
              </a:defRPr>
            </a:lvl8pPr>
            <a:lvl9pPr marL="4114800" lvl="8" indent="-31750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7556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defRPr>
            </a:lvl1pPr>
            <a:lvl2pPr lvl="1" algn="r">
              <a:buNone/>
              <a:defRPr sz="1000">
                <a:solidFill>
                  <a:schemeClr val="dk1"/>
                </a:solidFill>
              </a:defRPr>
            </a:lvl2pPr>
            <a:lvl3pPr lvl="2" algn="r">
              <a:buNone/>
              <a:defRPr sz="1000">
                <a:solidFill>
                  <a:schemeClr val="dk1"/>
                </a:solidFill>
              </a:defRPr>
            </a:lvl3pPr>
            <a:lvl4pPr lvl="3" algn="r">
              <a:buNone/>
              <a:defRPr sz="1000">
                <a:solidFill>
                  <a:schemeClr val="dk1"/>
                </a:solidFill>
              </a:defRPr>
            </a:lvl4pPr>
            <a:lvl5pPr lvl="4" algn="r">
              <a:buNone/>
              <a:defRPr sz="1000">
                <a:solidFill>
                  <a:schemeClr val="dk1"/>
                </a:solidFill>
              </a:defRPr>
            </a:lvl5pPr>
            <a:lvl6pPr lvl="5" algn="r">
              <a:buNone/>
              <a:defRPr sz="1000">
                <a:solidFill>
                  <a:schemeClr val="dk1"/>
                </a:solidFill>
              </a:defRPr>
            </a:lvl6pPr>
            <a:lvl7pPr lvl="6" algn="r">
              <a:buNone/>
              <a:defRPr sz="1000">
                <a:solidFill>
                  <a:schemeClr val="dk1"/>
                </a:solidFill>
              </a:defRPr>
            </a:lvl7pPr>
            <a:lvl8pPr lvl="7" algn="r">
              <a:buNone/>
              <a:defRPr sz="1000">
                <a:solidFill>
                  <a:schemeClr val="dk1"/>
                </a:solidFill>
              </a:defRPr>
            </a:lvl8pPr>
            <a:lvl9pPr lvl="8" algn="r">
              <a:buNone/>
              <a:defRPr sz="10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5">
            <a:alphaModFix/>
          </a:blip>
          <a:stretch>
            <a:fillRect/>
          </a:stretch>
        </p:blipFill>
        <p:spPr>
          <a:xfrm>
            <a:off x="152400" y="253150"/>
            <a:ext cx="8839200" cy="1534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unsplash.com/@krakenimages?utm_source=unsplash&amp;utm_medium=referral&amp;utm_content=creditCopyTex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s://unsplash.com/photos/man-in-white-dress-shirt-sitting-beside-woman-in-black-long-sleeve-shirt-376KN_ISplE?utm_source=unsplash&amp;utm_medium=referral&amp;utm_content=creditCopyTex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yahyaaag?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unsplash.com/photos/a-person-sitting-on-a-bench-in-front-of-a-blackboard-79JP-kF85TY?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yahyaaag?utm_source=unsplash&amp;utm_medium=referral&amp;utm_content=creditCopyTex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unsplash.com/photos/a-person-sitting-on-a-bench-in-front-of-a-blackboard-79JP-kF85TY?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unsplash.com/photos/person-holding-round-clear-container-tGYrlchfObE?utm_source=unsplash&amp;utm_medium=referral&amp;utm_content=creditCopyText" TargetMode="External"/><Relationship Id="rId4" Type="http://schemas.openxmlformats.org/officeDocument/2006/relationships/hyperlink" Target="https://unsplash.com/@dhproductions?utm_source=unsplash&amp;utm_medium=referral&amp;utm_content=creditCopyTex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genda.hep.wisc.edu/event/2297/contributions/33946/attachments/10381/13349/Ross-Slides-HTC25.ppt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nairrpilot.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nairrpilot.org/abou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413533" y="10779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480"/>
              <a:t>The PATh to NAIRR: Heterogeneous Training of Machine Learning Models in OSPool and NAIRR</a:t>
            </a:r>
            <a:endParaRPr sz="3480"/>
          </a:p>
        </p:txBody>
      </p:sp>
      <p:sp>
        <p:nvSpPr>
          <p:cNvPr id="67" name="Google Shape;67;p15"/>
          <p:cNvSpPr txBox="1">
            <a:spLocks noGrp="1"/>
          </p:cNvSpPr>
          <p:nvPr>
            <p:ph type="subTitle" idx="1"/>
          </p:nvPr>
        </p:nvSpPr>
        <p:spPr>
          <a:xfrm>
            <a:off x="413525" y="31675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440"/>
              <a:buNone/>
            </a:pPr>
            <a:r>
              <a:rPr lang="en" sz="1800"/>
              <a:t>Ian Ross</a:t>
            </a:r>
            <a:endParaRPr sz="1800"/>
          </a:p>
          <a:p>
            <a:pPr marL="0" lvl="0" indent="0" algn="ctr" rtl="0">
              <a:spcBef>
                <a:spcPts val="0"/>
              </a:spcBef>
              <a:spcAft>
                <a:spcPts val="0"/>
              </a:spcAft>
              <a:buSzPts val="440"/>
              <a:buNone/>
            </a:pPr>
            <a:r>
              <a:rPr lang="en" sz="1800"/>
              <a:t>HTC26 - June 10, 2026</a:t>
            </a:r>
            <a:endParaRPr sz="1800"/>
          </a:p>
        </p:txBody>
      </p:sp>
      <p:sp>
        <p:nvSpPr>
          <p:cNvPr id="68" name="Google Shape;68;p15"/>
          <p:cNvSpPr txBox="1"/>
          <p:nvPr/>
        </p:nvSpPr>
        <p:spPr>
          <a:xfrm>
            <a:off x="317854" y="4155965"/>
            <a:ext cx="8508300" cy="577200"/>
          </a:xfrm>
          <a:prstGeom prst="rect">
            <a:avLst/>
          </a:prstGeom>
          <a:noFill/>
          <a:ln>
            <a:noFill/>
          </a:ln>
        </p:spPr>
        <p:txBody>
          <a:bodyPr spcFirstLastPara="1" wrap="square" lIns="68575" tIns="34275" rIns="68575" bIns="34275" anchor="t" anchorCtr="0">
            <a:spAutoFit/>
          </a:bodyPr>
          <a:lstStyle/>
          <a:p>
            <a:pPr marL="342900" marR="0" lvl="1" indent="0" algn="ctr" rtl="0">
              <a:spcBef>
                <a:spcPts val="0"/>
              </a:spcBef>
              <a:spcAft>
                <a:spcPts val="0"/>
              </a:spcAft>
              <a:buNone/>
            </a:pPr>
            <a:r>
              <a:rPr lang="en" sz="1100" b="0" i="0" u="none" strike="noStrike" cap="none">
                <a:solidFill>
                  <a:srgbClr val="000000"/>
                </a:solidFill>
                <a:latin typeface="Calibri"/>
                <a:ea typeface="Calibri"/>
                <a:cs typeface="Calibri"/>
                <a:sym typeface="Calibri"/>
              </a:rPr>
              <a:t>This project is supported by the National Science Foundation under Cooperative Agreements OAC-2030508. Any opinions, findings, conclusions or recommendations expressed in this material are those of the authors and do not necessarily reflect the views of the National Science Foundation.</a:t>
            </a:r>
            <a:endParaRPr sz="1100" b="1" i="0" u="none" strike="noStrike" cap="none">
              <a:solidFill>
                <a:srgbClr val="0070C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Observations and analysis</a:t>
            </a:r>
            <a:endParaRPr/>
          </a:p>
        </p:txBody>
      </p:sp>
      <p:sp>
        <p:nvSpPr>
          <p:cNvPr id="154" name="Google Shape;154;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5" name="Google Shape;155;p25" title="test_pearson_total_score_site_comparison.png"/>
          <p:cNvPicPr preferRelativeResize="0"/>
          <p:nvPr/>
        </p:nvPicPr>
        <p:blipFill>
          <a:blip r:embed="rId3">
            <a:alphaModFix/>
          </a:blip>
          <a:stretch>
            <a:fillRect/>
          </a:stretch>
        </p:blipFill>
        <p:spPr>
          <a:xfrm>
            <a:off x="1590613" y="957400"/>
            <a:ext cx="6153273" cy="4102200"/>
          </a:xfrm>
          <a:prstGeom prst="rect">
            <a:avLst/>
          </a:prstGeom>
          <a:noFill/>
          <a:ln>
            <a:noFill/>
          </a:ln>
        </p:spPr>
      </p:pic>
      <p:sp>
        <p:nvSpPr>
          <p:cNvPr id="156" name="Google Shape;156;p25"/>
          <p:cNvSpPr txBox="1"/>
          <p:nvPr/>
        </p:nvSpPr>
        <p:spPr>
          <a:xfrm>
            <a:off x="311700" y="4461875"/>
            <a:ext cx="8711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endParaRPr>
          </a:p>
        </p:txBody>
      </p:sp>
      <p:sp>
        <p:nvSpPr>
          <p:cNvPr id="157" name="Google Shape;157;p25"/>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Observations and analysis</a:t>
            </a:r>
            <a:endParaRPr/>
          </a:p>
        </p:txBody>
      </p:sp>
      <p:sp>
        <p:nvSpPr>
          <p:cNvPr id="163" name="Google Shape;163;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4" name="Google Shape;164;p26" title="test_loss_site_comparison.png"/>
          <p:cNvPicPr preferRelativeResize="0"/>
          <p:nvPr/>
        </p:nvPicPr>
        <p:blipFill>
          <a:blip r:embed="rId3">
            <a:alphaModFix/>
          </a:blip>
          <a:stretch>
            <a:fillRect/>
          </a:stretch>
        </p:blipFill>
        <p:spPr>
          <a:xfrm>
            <a:off x="1591056" y="960120"/>
            <a:ext cx="6153912" cy="4105671"/>
          </a:xfrm>
          <a:prstGeom prst="rect">
            <a:avLst/>
          </a:prstGeom>
          <a:noFill/>
          <a:ln>
            <a:noFill/>
          </a:ln>
        </p:spPr>
      </p:pic>
      <p:sp>
        <p:nvSpPr>
          <p:cNvPr id="165" name="Google Shape;165;p26"/>
          <p:cNvSpPr txBox="1"/>
          <p:nvPr/>
        </p:nvSpPr>
        <p:spPr>
          <a:xfrm>
            <a:off x="311700" y="4461875"/>
            <a:ext cx="8711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endParaRPr>
          </a:p>
        </p:txBody>
      </p:sp>
      <p:sp>
        <p:nvSpPr>
          <p:cNvPr id="166" name="Google Shape;166;p26"/>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a:t>
            </a:r>
            <a:endParaRPr/>
          </a:p>
        </p:txBody>
      </p:sp>
      <p:sp>
        <p:nvSpPr>
          <p:cNvPr id="172" name="Google Shape;172;p27"/>
          <p:cNvSpPr txBox="1">
            <a:spLocks noGrp="1"/>
          </p:cNvSpPr>
          <p:nvPr>
            <p:ph type="body" idx="1"/>
          </p:nvPr>
        </p:nvSpPr>
        <p:spPr>
          <a:xfrm>
            <a:off x="311700" y="1152475"/>
            <a:ext cx="4561857" cy="3721082"/>
          </a:xfrm>
          <a:prstGeom prst="rect">
            <a:avLst/>
          </a:prstGeom>
        </p:spPr>
        <p:txBody>
          <a:bodyPr spcFirstLastPara="1" wrap="square" lIns="91425" tIns="91425" rIns="91425" bIns="91425" anchor="t" anchorCtr="0">
            <a:normAutofit fontScale="85000" lnSpcReduction="10000"/>
          </a:bodyPr>
          <a:lstStyle/>
          <a:p>
            <a:pPr marL="457200" lvl="0" indent="-342900" algn="l" rtl="0">
              <a:spcBef>
                <a:spcPts val="0"/>
              </a:spcBef>
              <a:spcAft>
                <a:spcPts val="0"/>
              </a:spcAft>
              <a:buSzPts val="1800"/>
              <a:buChar char="-"/>
            </a:pPr>
            <a:r>
              <a:rPr lang="en" dirty="0"/>
              <a:t>Models converge similarly in both heterogeneous and homogeneous training settings</a:t>
            </a:r>
          </a:p>
          <a:p>
            <a:pPr lvl="1" indent="-342900">
              <a:buSzPts val="1800"/>
              <a:buChar char="-"/>
            </a:pPr>
            <a:r>
              <a:rPr lang="en" dirty="0"/>
              <a:t>Heterogeneous case has higher variance and may gain </a:t>
            </a:r>
            <a:r>
              <a:rPr lang="en" i="1" dirty="0"/>
              <a:t>benefit </a:t>
            </a:r>
            <a:r>
              <a:rPr lang="en" dirty="0"/>
              <a:t>from variability (at the cost of interpretability)</a:t>
            </a:r>
            <a:endParaRPr dirty="0"/>
          </a:p>
          <a:p>
            <a:pPr marL="457200" lvl="0" indent="-342900" algn="l" rtl="0">
              <a:spcBef>
                <a:spcPts val="0"/>
              </a:spcBef>
              <a:spcAft>
                <a:spcPts val="0"/>
              </a:spcAft>
              <a:buSzPts val="1800"/>
              <a:buChar char="-"/>
            </a:pPr>
            <a:r>
              <a:rPr lang="en" dirty="0"/>
              <a:t>Users can leverage nationwide compute from a single </a:t>
            </a:r>
            <a:r>
              <a:rPr lang="en" dirty="0" err="1"/>
              <a:t>OSPool</a:t>
            </a:r>
            <a:r>
              <a:rPr lang="en" dirty="0"/>
              <a:t> AP, </a:t>
            </a:r>
            <a:r>
              <a:rPr lang="en" i="1" dirty="0"/>
              <a:t>including folding NAIRR allocations in via </a:t>
            </a:r>
            <a:r>
              <a:rPr lang="en" i="1" dirty="0" err="1"/>
              <a:t>HTCondor</a:t>
            </a:r>
            <a:r>
              <a:rPr lang="en" i="1" dirty="0"/>
              <a:t> Annex</a:t>
            </a:r>
            <a:endParaRPr dirty="0"/>
          </a:p>
          <a:p>
            <a:pPr marL="914400" lvl="1" indent="-317500" algn="l" rtl="0">
              <a:spcBef>
                <a:spcPts val="0"/>
              </a:spcBef>
              <a:spcAft>
                <a:spcPts val="0"/>
              </a:spcAft>
              <a:buSzPts val="1400"/>
              <a:buChar char="-"/>
            </a:pPr>
            <a:r>
              <a:rPr lang="en" dirty="0"/>
              <a:t>…but the Annex was built on top of assumptions that complicate automated and flexible utilization. Work ongoing on that front!</a:t>
            </a:r>
            <a:endParaRPr dirty="0"/>
          </a:p>
          <a:p>
            <a:pPr marL="457200" lvl="0" indent="-342900" algn="l" rtl="0">
              <a:spcBef>
                <a:spcPts val="0"/>
              </a:spcBef>
              <a:spcAft>
                <a:spcPts val="0"/>
              </a:spcAft>
              <a:buSzPts val="1800"/>
              <a:buChar char="-"/>
            </a:pPr>
            <a:r>
              <a:rPr lang="en" dirty="0">
                <a:highlight>
                  <a:schemeClr val="lt1"/>
                </a:highlight>
              </a:rPr>
              <a:t>Next steps</a:t>
            </a:r>
            <a:endParaRPr dirty="0">
              <a:highlight>
                <a:schemeClr val="lt1"/>
              </a:highlight>
            </a:endParaRPr>
          </a:p>
          <a:p>
            <a:pPr marL="914400" lvl="1" indent="-317500" algn="l" rtl="0">
              <a:spcBef>
                <a:spcPts val="0"/>
              </a:spcBef>
              <a:spcAft>
                <a:spcPts val="0"/>
              </a:spcAft>
              <a:buSzPts val="1400"/>
              <a:buChar char="-"/>
            </a:pPr>
            <a:r>
              <a:rPr lang="en" dirty="0">
                <a:highlight>
                  <a:schemeClr val="lt1"/>
                </a:highlight>
              </a:rPr>
              <a:t>Automation push: Full stack (simulation → </a:t>
            </a:r>
            <a:r>
              <a:rPr lang="en" b="1" dirty="0">
                <a:highlight>
                  <a:schemeClr val="lt1"/>
                </a:highlight>
              </a:rPr>
              <a:t>pretrain</a:t>
            </a:r>
            <a:r>
              <a:rPr lang="en" dirty="0">
                <a:highlight>
                  <a:schemeClr val="lt1"/>
                </a:highlight>
              </a:rPr>
              <a:t> → finetuning) pipelines for single-protein models instead of </a:t>
            </a:r>
            <a:r>
              <a:rPr lang="en" i="1" dirty="0">
                <a:highlight>
                  <a:schemeClr val="lt1"/>
                </a:highlight>
              </a:rPr>
              <a:t>generalized (global) </a:t>
            </a:r>
            <a:r>
              <a:rPr lang="en" dirty="0">
                <a:highlight>
                  <a:schemeClr val="lt1"/>
                </a:highlight>
              </a:rPr>
              <a:t>predictive model</a:t>
            </a:r>
            <a:endParaRPr dirty="0"/>
          </a:p>
        </p:txBody>
      </p:sp>
      <p:sp>
        <p:nvSpPr>
          <p:cNvPr id="173" name="Google Shape;173;p27"/>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
        <p:nvSpPr>
          <p:cNvPr id="2" name="TextBox 1">
            <a:extLst>
              <a:ext uri="{FF2B5EF4-FFF2-40B4-BE49-F238E27FC236}">
                <a16:creationId xmlns:a16="http://schemas.microsoft.com/office/drawing/2014/main" id="{4B898301-3833-E3BC-B38F-7716680EB516}"/>
              </a:ext>
            </a:extLst>
          </p:cNvPr>
          <p:cNvSpPr txBox="1"/>
          <p:nvPr/>
        </p:nvSpPr>
        <p:spPr>
          <a:xfrm>
            <a:off x="5943600" y="4698475"/>
            <a:ext cx="2383986" cy="253916"/>
          </a:xfrm>
          <a:prstGeom prst="rect">
            <a:avLst/>
          </a:prstGeom>
          <a:noFill/>
        </p:spPr>
        <p:txBody>
          <a:bodyPr wrap="none" rtlCol="0">
            <a:spAutoFit/>
          </a:bodyPr>
          <a:lstStyle/>
          <a:p>
            <a:r>
              <a:rPr lang="en-US" sz="1050" dirty="0"/>
              <a:t>Photo by </a:t>
            </a:r>
            <a:r>
              <a:rPr lang="en-US" sz="1050" dirty="0">
                <a:hlinkClick r:id="rId3"/>
              </a:rPr>
              <a:t>krakenimages</a:t>
            </a:r>
            <a:r>
              <a:rPr lang="en-US" sz="1050" dirty="0"/>
              <a:t> on </a:t>
            </a:r>
            <a:r>
              <a:rPr lang="en-US" sz="1050" dirty="0">
                <a:hlinkClick r:id="rId4"/>
              </a:rPr>
              <a:t>Unsplash</a:t>
            </a:r>
            <a:endParaRPr lang="en-US" sz="1050" dirty="0"/>
          </a:p>
        </p:txBody>
      </p:sp>
      <p:pic>
        <p:nvPicPr>
          <p:cNvPr id="3" name="Picture 2">
            <a:extLst>
              <a:ext uri="{FF2B5EF4-FFF2-40B4-BE49-F238E27FC236}">
                <a16:creationId xmlns:a16="http://schemas.microsoft.com/office/drawing/2014/main" id="{10860F96-DD69-9497-C320-BACEEC23613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92624" y="1509931"/>
            <a:ext cx="3839676" cy="25597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Single protein model training: doing more with less</a:t>
            </a:r>
            <a:endParaRPr dirty="0"/>
          </a:p>
        </p:txBody>
      </p:sp>
      <p:sp>
        <p:nvSpPr>
          <p:cNvPr id="179" name="Google Shape;179;p28"/>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Lower VRAM (and time) requirements: lower preemption risk, orders of magnitude more GPUs available, </a:t>
            </a:r>
            <a:r>
              <a:rPr lang="en" i="1" dirty="0"/>
              <a:t>can be just as scientifically interesting!</a:t>
            </a:r>
            <a:endParaRPr i="1" dirty="0"/>
          </a:p>
        </p:txBody>
      </p:sp>
      <p:sp>
        <p:nvSpPr>
          <p:cNvPr id="180" name="Google Shape;180;p28"/>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
        <p:nvSpPr>
          <p:cNvPr id="4" name="TextBox 3">
            <a:extLst>
              <a:ext uri="{FF2B5EF4-FFF2-40B4-BE49-F238E27FC236}">
                <a16:creationId xmlns:a16="http://schemas.microsoft.com/office/drawing/2014/main" id="{FBC6A3A2-4361-E578-7802-1B4C90B0E6B3}"/>
              </a:ext>
            </a:extLst>
          </p:cNvPr>
          <p:cNvSpPr txBox="1"/>
          <p:nvPr/>
        </p:nvSpPr>
        <p:spPr>
          <a:xfrm>
            <a:off x="5921244" y="2763474"/>
            <a:ext cx="2640466" cy="1169551"/>
          </a:xfrm>
          <a:prstGeom prst="rect">
            <a:avLst/>
          </a:prstGeom>
          <a:noFill/>
        </p:spPr>
        <p:txBody>
          <a:bodyPr wrap="none" rtlCol="0">
            <a:spAutoFit/>
          </a:bodyPr>
          <a:lstStyle/>
          <a:p>
            <a:r>
              <a:rPr lang="en-US" dirty="0"/>
              <a:t>✨Vibe-coded visualization</a:t>
            </a:r>
          </a:p>
          <a:p>
            <a:pPr algn="ctr"/>
            <a:r>
              <a:rPr lang="en-US" dirty="0"/>
              <a:t>of early throughput tests ✨</a:t>
            </a:r>
          </a:p>
          <a:p>
            <a:pPr algn="ctr"/>
            <a:endParaRPr lang="en-US" dirty="0"/>
          </a:p>
          <a:p>
            <a:pPr algn="ctr"/>
            <a:r>
              <a:rPr lang="en-US" dirty="0"/>
              <a:t>8 different protein simulations,</a:t>
            </a:r>
          </a:p>
          <a:p>
            <a:pPr algn="ctr"/>
            <a:r>
              <a:rPr lang="en-US" dirty="0"/>
              <a:t>5 targeted model variants each</a:t>
            </a:r>
          </a:p>
        </p:txBody>
      </p:sp>
      <p:pic>
        <p:nvPicPr>
          <p:cNvPr id="6" name="Picture 5">
            <a:extLst>
              <a:ext uri="{FF2B5EF4-FFF2-40B4-BE49-F238E27FC236}">
                <a16:creationId xmlns:a16="http://schemas.microsoft.com/office/drawing/2014/main" id="{CD85D049-F52C-3AD5-01B8-FC7C0DC6FA1C}"/>
              </a:ext>
            </a:extLst>
          </p:cNvPr>
          <p:cNvPicPr>
            <a:picLocks noChangeAspect="1"/>
          </p:cNvPicPr>
          <p:nvPr/>
        </p:nvPicPr>
        <p:blipFill>
          <a:blip r:embed="rId3"/>
          <a:stretch>
            <a:fillRect/>
          </a:stretch>
        </p:blipFill>
        <p:spPr>
          <a:xfrm>
            <a:off x="482714" y="1703000"/>
            <a:ext cx="5167940" cy="32904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311700" y="4498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High Throughput Machine Learning</a:t>
            </a:r>
            <a:endParaRPr/>
          </a:p>
        </p:txBody>
      </p:sp>
      <p:sp>
        <p:nvSpPr>
          <p:cNvPr id="186" name="Google Shape;186;p29"/>
          <p:cNvSpPr txBox="1">
            <a:spLocks noGrp="1"/>
          </p:cNvSpPr>
          <p:nvPr>
            <p:ph type="body" idx="1"/>
          </p:nvPr>
        </p:nvSpPr>
        <p:spPr>
          <a:xfrm>
            <a:off x="311700" y="1085266"/>
            <a:ext cx="8520600" cy="3507800"/>
          </a:xfrm>
          <a:prstGeom prst="rect">
            <a:avLst/>
          </a:prstGeom>
        </p:spPr>
        <p:txBody>
          <a:bodyPr spcFirstLastPara="1" wrap="square" lIns="91425" tIns="91425" rIns="91425" bIns="91425" anchor="t" anchorCtr="0">
            <a:noAutofit/>
          </a:bodyPr>
          <a:lstStyle/>
          <a:p>
            <a:pPr marL="457200" lvl="0" indent="-317500" algn="l" rtl="0">
              <a:spcBef>
                <a:spcPts val="1200"/>
              </a:spcBef>
              <a:spcAft>
                <a:spcPts val="0"/>
              </a:spcAft>
              <a:buSzPts val="1400"/>
              <a:buChar char="∙"/>
            </a:pPr>
            <a:r>
              <a:rPr lang="en" sz="1400" b="1" dirty="0"/>
              <a:t>The </a:t>
            </a:r>
            <a:r>
              <a:rPr lang="en" sz="1400" b="1" dirty="0" err="1"/>
              <a:t>PATh</a:t>
            </a:r>
            <a:r>
              <a:rPr lang="en" sz="1400" b="1" dirty="0"/>
              <a:t> to NAIRR is open.</a:t>
            </a:r>
            <a:endParaRPr sz="1400" b="1" dirty="0"/>
          </a:p>
          <a:p>
            <a:pPr marL="914400" lvl="1" indent="-317500" algn="l" rtl="0">
              <a:spcBef>
                <a:spcPts val="0"/>
              </a:spcBef>
              <a:spcAft>
                <a:spcPts val="0"/>
              </a:spcAft>
              <a:buSzPts val="1400"/>
              <a:buChar char="◦"/>
            </a:pPr>
            <a:r>
              <a:rPr lang="en" dirty="0" err="1"/>
              <a:t>HTCondor</a:t>
            </a:r>
            <a:r>
              <a:rPr lang="en" dirty="0"/>
              <a:t> Annex</a:t>
            </a:r>
            <a:r>
              <a:rPr lang="en" b="1" dirty="0"/>
              <a:t> </a:t>
            </a:r>
            <a:r>
              <a:rPr lang="en" dirty="0"/>
              <a:t>+ OSDF let us use allocations from single AP</a:t>
            </a:r>
            <a:endParaRPr dirty="0"/>
          </a:p>
          <a:p>
            <a:pPr marL="914400" lvl="1" indent="-317500" algn="l" rtl="0">
              <a:spcBef>
                <a:spcPts val="0"/>
              </a:spcBef>
              <a:spcAft>
                <a:spcPts val="0"/>
              </a:spcAft>
              <a:buSzPts val="1400"/>
              <a:buChar char="◦"/>
            </a:pPr>
            <a:r>
              <a:rPr lang="en" dirty="0">
                <a:highlight>
                  <a:schemeClr val="lt1"/>
                </a:highlight>
              </a:rPr>
              <a:t>Gaps remain and rough edges exist, but integration is proven and we know where the rough edges are</a:t>
            </a:r>
            <a:endParaRPr sz="1400" b="1" dirty="0"/>
          </a:p>
          <a:p>
            <a:pPr marL="457200" lvl="0" indent="-317500" algn="l" rtl="0">
              <a:spcBef>
                <a:spcPts val="0"/>
              </a:spcBef>
              <a:spcAft>
                <a:spcPts val="0"/>
              </a:spcAft>
              <a:buSzPts val="1400"/>
              <a:buChar char="∙"/>
            </a:pPr>
            <a:r>
              <a:rPr lang="en" sz="1400" b="1" dirty="0"/>
              <a:t>HTC principles hold for ML!</a:t>
            </a:r>
            <a:endParaRPr b="1" dirty="0"/>
          </a:p>
          <a:p>
            <a:pPr lvl="1">
              <a:buFont typeface="Arial"/>
              <a:buChar char="◦"/>
            </a:pPr>
            <a:r>
              <a:rPr lang="en-US" dirty="0"/>
              <a:t>Submit locally, run globally.</a:t>
            </a:r>
          </a:p>
          <a:p>
            <a:pPr lvl="1">
              <a:buFont typeface="Arial"/>
              <a:buChar char="◦"/>
            </a:pPr>
            <a:r>
              <a:rPr lang="en-US" dirty="0"/>
              <a:t>Epoch-sized jobs can fit almost everywhere</a:t>
            </a:r>
          </a:p>
          <a:p>
            <a:pPr lvl="2">
              <a:buFont typeface="Arial"/>
              <a:buChar char="◦"/>
            </a:pPr>
            <a:r>
              <a:rPr lang="en-US" dirty="0"/>
              <a:t>Especially with checkpointing </a:t>
            </a:r>
          </a:p>
          <a:p>
            <a:pPr lvl="1">
              <a:buFont typeface="Arial"/>
              <a:buChar char="◦"/>
            </a:pPr>
            <a:r>
              <a:rPr lang="en-US" dirty="0"/>
              <a:t>Moving the work (and data) to the compute</a:t>
            </a:r>
          </a:p>
          <a:p>
            <a:pPr lvl="2">
              <a:buFont typeface="Arial"/>
              <a:buChar char="◦"/>
            </a:pPr>
            <a:r>
              <a:rPr lang="en" dirty="0"/>
              <a:t>Even leveraging heterogeneous GPU in a training process</a:t>
            </a:r>
            <a:endParaRPr dirty="0"/>
          </a:p>
          <a:p>
            <a:pPr marL="914400" lvl="1" indent="-317500" algn="l" rtl="0">
              <a:spcBef>
                <a:spcPts val="0"/>
              </a:spcBef>
              <a:spcAft>
                <a:spcPts val="0"/>
              </a:spcAft>
              <a:buSzPts val="1400"/>
              <a:buChar char="◦"/>
            </a:pPr>
            <a:r>
              <a:rPr lang="en" dirty="0"/>
              <a:t>Always have work ready to run</a:t>
            </a:r>
          </a:p>
          <a:p>
            <a:pPr marL="457200" lvl="0" indent="-342900" algn="l" rtl="0">
              <a:spcBef>
                <a:spcPts val="0"/>
              </a:spcBef>
              <a:spcAft>
                <a:spcPts val="0"/>
              </a:spcAft>
              <a:buSzPts val="1800"/>
              <a:buChar char="∙"/>
            </a:pPr>
            <a:r>
              <a:rPr lang="en" b="1" dirty="0"/>
              <a:t>Come talk to us! Whether you’re just starting to think about ML workloads or are outgrowing </a:t>
            </a:r>
            <a:r>
              <a:rPr lang="en" b="1" dirty="0" err="1"/>
              <a:t>OSPool</a:t>
            </a:r>
            <a:r>
              <a:rPr lang="en" b="1" dirty="0"/>
              <a:t>, we can get you going!</a:t>
            </a:r>
            <a:endParaRPr b="1" dirty="0"/>
          </a:p>
          <a:p>
            <a:pPr marL="914400" lvl="0" indent="0" algn="l" rtl="0">
              <a:spcBef>
                <a:spcPts val="1200"/>
              </a:spcBef>
              <a:spcAft>
                <a:spcPts val="1200"/>
              </a:spcAft>
              <a:buNone/>
            </a:pPr>
            <a:endParaRPr sz="1400" dirty="0">
              <a:highlight>
                <a:schemeClr val="lt1"/>
              </a:highlight>
            </a:endParaRPr>
          </a:p>
        </p:txBody>
      </p:sp>
      <p:sp>
        <p:nvSpPr>
          <p:cNvPr id="187" name="Google Shape;187;p29"/>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a:t>Observation - AI is here and has altered scientific processes.</a:t>
            </a:r>
            <a:endParaRPr sz="2420"/>
          </a:p>
        </p:txBody>
      </p:sp>
      <p:sp>
        <p:nvSpPr>
          <p:cNvPr id="74" name="Google Shape;74;p16"/>
          <p:cNvSpPr txBox="1">
            <a:spLocks noGrp="1"/>
          </p:cNvSpPr>
          <p:nvPr>
            <p:ph type="body" idx="1"/>
          </p:nvPr>
        </p:nvSpPr>
        <p:spPr>
          <a:xfrm>
            <a:off x="311700" y="1152475"/>
            <a:ext cx="45087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dirty="0">
                <a:highlight>
                  <a:schemeClr val="lt1"/>
                </a:highlight>
              </a:rPr>
              <a:t>AI is </a:t>
            </a:r>
            <a:r>
              <a:rPr lang="en" b="1" dirty="0">
                <a:highlight>
                  <a:schemeClr val="lt1"/>
                </a:highlight>
              </a:rPr>
              <a:t>changing the way that science is being done.</a:t>
            </a:r>
            <a:endParaRPr b="1" dirty="0">
              <a:highlight>
                <a:schemeClr val="lt1"/>
              </a:highlight>
            </a:endParaRPr>
          </a:p>
          <a:p>
            <a:pPr marL="0" lvl="0" indent="0" algn="l" rtl="0">
              <a:spcBef>
                <a:spcPts val="1200"/>
              </a:spcBef>
              <a:spcAft>
                <a:spcPts val="0"/>
              </a:spcAft>
              <a:buNone/>
            </a:pPr>
            <a:r>
              <a:rPr lang="en" dirty="0">
                <a:highlight>
                  <a:schemeClr val="lt1"/>
                </a:highlight>
              </a:rPr>
              <a:t>I won’t talk (here…) about</a:t>
            </a:r>
            <a:endParaRPr dirty="0">
              <a:highlight>
                <a:schemeClr val="lt1"/>
              </a:highlight>
            </a:endParaRPr>
          </a:p>
          <a:p>
            <a:pPr indent="-317183">
              <a:buSzPct val="100000"/>
              <a:buFont typeface="Arial"/>
              <a:buChar char="-"/>
            </a:pPr>
            <a:r>
              <a:rPr lang="en" dirty="0">
                <a:highlight>
                  <a:schemeClr val="lt1"/>
                </a:highlight>
              </a:rPr>
              <a:t>Modalities of “AI-driven science”</a:t>
            </a:r>
          </a:p>
          <a:p>
            <a:pPr indent="-317183">
              <a:buSzPct val="100000"/>
              <a:buFont typeface="Arial"/>
              <a:buChar char="-"/>
            </a:pPr>
            <a:r>
              <a:rPr lang="en-US" dirty="0">
                <a:highlight>
                  <a:schemeClr val="lt1"/>
                </a:highlight>
              </a:rPr>
              <a:t>Hype vs reality</a:t>
            </a:r>
          </a:p>
          <a:p>
            <a:pPr indent="-317183">
              <a:buSzPct val="100000"/>
              <a:buFont typeface="Arial"/>
              <a:buChar char="-"/>
            </a:pPr>
            <a:r>
              <a:rPr lang="en" dirty="0">
                <a:highlight>
                  <a:schemeClr val="lt1"/>
                </a:highlight>
              </a:rPr>
              <a:t>Safety</a:t>
            </a:r>
            <a:endParaRPr dirty="0">
              <a:highlight>
                <a:schemeClr val="lt1"/>
              </a:highlight>
            </a:endParaRPr>
          </a:p>
          <a:p>
            <a:pPr marL="457200" lvl="0" indent="-317183" algn="l" rtl="0">
              <a:spcBef>
                <a:spcPts val="0"/>
              </a:spcBef>
              <a:spcAft>
                <a:spcPts val="0"/>
              </a:spcAft>
              <a:buSzPct val="100000"/>
              <a:buChar char="-"/>
            </a:pPr>
            <a:r>
              <a:rPr lang="en-US" dirty="0">
                <a:highlight>
                  <a:schemeClr val="lt1"/>
                </a:highlight>
              </a:rPr>
              <a:t>Best practices</a:t>
            </a:r>
          </a:p>
          <a:p>
            <a:pPr marL="457200" lvl="0" indent="-317183" algn="l" rtl="0">
              <a:spcBef>
                <a:spcPts val="0"/>
              </a:spcBef>
              <a:spcAft>
                <a:spcPts val="0"/>
              </a:spcAft>
              <a:buSzPct val="100000"/>
              <a:buChar char="-"/>
            </a:pPr>
            <a:r>
              <a:rPr lang="en" dirty="0">
                <a:highlight>
                  <a:schemeClr val="lt1"/>
                </a:highlight>
              </a:rPr>
              <a:t>Agent-driven software development</a:t>
            </a:r>
            <a:endParaRPr dirty="0">
              <a:highlight>
                <a:schemeClr val="lt1"/>
              </a:highlight>
            </a:endParaRPr>
          </a:p>
          <a:p>
            <a:pPr marL="914400" lvl="1" indent="-303847" algn="l" rtl="0">
              <a:spcBef>
                <a:spcPts val="0"/>
              </a:spcBef>
              <a:spcAft>
                <a:spcPts val="0"/>
              </a:spcAft>
              <a:buSzPct val="100000"/>
              <a:buChar char="-"/>
            </a:pPr>
            <a:r>
              <a:rPr lang="en" sz="1529" dirty="0">
                <a:highlight>
                  <a:schemeClr val="lt1"/>
                </a:highlight>
              </a:rPr>
              <a:t>And what it means to education and facilitation</a:t>
            </a:r>
            <a:endParaRPr sz="1529" dirty="0">
              <a:highlight>
                <a:schemeClr val="lt1"/>
              </a:highlight>
            </a:endParaRPr>
          </a:p>
          <a:p>
            <a:pPr marL="0" lvl="0" indent="0">
              <a:spcBef>
                <a:spcPts val="1200"/>
              </a:spcBef>
              <a:spcAft>
                <a:spcPts val="1200"/>
              </a:spcAft>
              <a:buNone/>
            </a:pPr>
            <a:r>
              <a:rPr lang="en" dirty="0">
                <a:highlight>
                  <a:schemeClr val="lt1"/>
                </a:highlight>
              </a:rPr>
              <a:t>Instead, this talk focuses on a experiment showing that </a:t>
            </a:r>
            <a:r>
              <a:rPr lang="en" b="1" dirty="0">
                <a:highlight>
                  <a:schemeClr val="lt1"/>
                </a:highlight>
              </a:rPr>
              <a:t>distributed high throughput computing is applicable and powerful in AI-driven science, training 30+ complete models, with &gt;1,200 epochs of training and almost 20,000 GPU hours</a:t>
            </a:r>
            <a:endParaRPr b="1" dirty="0">
              <a:highlight>
                <a:schemeClr val="lt1"/>
              </a:highlight>
            </a:endParaRPr>
          </a:p>
        </p:txBody>
      </p:sp>
      <p:pic>
        <p:nvPicPr>
          <p:cNvPr id="75" name="Google Shape;75;p16"/>
          <p:cNvPicPr preferRelativeResize="0"/>
          <p:nvPr/>
        </p:nvPicPr>
        <p:blipFill>
          <a:blip r:embed="rId3">
            <a:alphaModFix/>
          </a:blip>
          <a:stretch>
            <a:fillRect/>
          </a:stretch>
        </p:blipFill>
        <p:spPr>
          <a:xfrm>
            <a:off x="5218750" y="981938"/>
            <a:ext cx="3546324" cy="3546324"/>
          </a:xfrm>
          <a:prstGeom prst="rect">
            <a:avLst/>
          </a:prstGeom>
          <a:noFill/>
          <a:ln>
            <a:noFill/>
          </a:ln>
        </p:spPr>
      </p:pic>
      <p:sp>
        <p:nvSpPr>
          <p:cNvPr id="76" name="Google Shape;76;p16"/>
          <p:cNvSpPr txBox="1"/>
          <p:nvPr/>
        </p:nvSpPr>
        <p:spPr>
          <a:xfrm>
            <a:off x="5717950" y="4564750"/>
            <a:ext cx="25479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solidFill>
                  <a:schemeClr val="dk1"/>
                </a:solidFill>
              </a:rPr>
              <a:t>Nano Banana 2 prompt: “Create a funny comic of an AI (robot) who isn't _quite_ living up to all the hype just yet”</a:t>
            </a:r>
            <a:endParaRPr sz="700">
              <a:solidFill>
                <a:schemeClr val="dk1"/>
              </a:solidFill>
            </a:endParaRPr>
          </a:p>
          <a:p>
            <a:pPr marL="0" lvl="0" indent="0" algn="l" rtl="0">
              <a:spcBef>
                <a:spcPts val="0"/>
              </a:spcBef>
              <a:spcAft>
                <a:spcPts val="0"/>
              </a:spcAft>
              <a:buNone/>
            </a:pPr>
            <a:endParaRPr sz="700">
              <a:solidFill>
                <a:schemeClr val="dk1"/>
              </a:solidFill>
            </a:endParaRPr>
          </a:p>
        </p:txBody>
      </p:sp>
      <p:sp>
        <p:nvSpPr>
          <p:cNvPr id="77" name="Google Shape;77;p16"/>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body" idx="1"/>
          </p:nvPr>
        </p:nvSpPr>
        <p:spPr>
          <a:xfrm>
            <a:off x="301752" y="1097280"/>
            <a:ext cx="4261200" cy="3675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dirty="0"/>
              <a:t>There is </a:t>
            </a:r>
            <a:r>
              <a:rPr lang="en" b="1" dirty="0"/>
              <a:t>value</a:t>
            </a:r>
            <a:r>
              <a:rPr lang="en" dirty="0"/>
              <a:t> in applying the principles of distributed high throughput computing to certain </a:t>
            </a:r>
            <a:r>
              <a:rPr lang="en" b="1" dirty="0"/>
              <a:t>machine learning tasks:</a:t>
            </a:r>
            <a:endParaRPr b="1" dirty="0"/>
          </a:p>
          <a:p>
            <a:pPr marL="457200" lvl="0" indent="-334328" algn="l" rtl="0">
              <a:spcBef>
                <a:spcPts val="1200"/>
              </a:spcBef>
              <a:spcAft>
                <a:spcPts val="0"/>
              </a:spcAft>
              <a:buSzPct val="100000"/>
              <a:buChar char="-"/>
            </a:pPr>
            <a:r>
              <a:rPr lang="en" b="1" dirty="0"/>
              <a:t>Ensembles</a:t>
            </a:r>
            <a:r>
              <a:rPr lang="en" dirty="0"/>
              <a:t> of models (mixture-of-experts, targeted protein/physics/simulations)</a:t>
            </a:r>
            <a:endParaRPr dirty="0"/>
          </a:p>
          <a:p>
            <a:pPr marL="457200" lvl="0" indent="-334328" algn="l" rtl="0">
              <a:spcBef>
                <a:spcPts val="0"/>
              </a:spcBef>
              <a:spcAft>
                <a:spcPts val="0"/>
              </a:spcAft>
              <a:buSzPct val="100000"/>
              <a:buChar char="-"/>
            </a:pPr>
            <a:r>
              <a:rPr lang="en" b="1" dirty="0"/>
              <a:t>Ablation studies </a:t>
            </a:r>
            <a:r>
              <a:rPr lang="en" dirty="0"/>
              <a:t>of small-to-medium sized models</a:t>
            </a:r>
            <a:endParaRPr dirty="0"/>
          </a:p>
          <a:p>
            <a:pPr marL="457200" lvl="0" indent="-334328" algn="l" rtl="0">
              <a:spcBef>
                <a:spcPts val="0"/>
              </a:spcBef>
              <a:spcAft>
                <a:spcPts val="0"/>
              </a:spcAft>
              <a:buSzPct val="100000"/>
              <a:buChar char="-"/>
            </a:pPr>
            <a:r>
              <a:rPr lang="en" b="1" dirty="0"/>
              <a:t>Opportunistically shaped</a:t>
            </a:r>
            <a:r>
              <a:rPr lang="en" dirty="0"/>
              <a:t> work (“give me any GPU for any time”)</a:t>
            </a:r>
            <a:endParaRPr dirty="0"/>
          </a:p>
          <a:p>
            <a:pPr marL="457200" lvl="0" indent="-334328" algn="l" rtl="0">
              <a:spcBef>
                <a:spcPts val="0"/>
              </a:spcBef>
              <a:spcAft>
                <a:spcPts val="0"/>
              </a:spcAft>
              <a:buSzPct val="100000"/>
              <a:buChar char="-"/>
            </a:pPr>
            <a:r>
              <a:rPr lang="en" b="1" dirty="0"/>
              <a:t>Inference</a:t>
            </a:r>
            <a:endParaRPr b="1" dirty="0"/>
          </a:p>
          <a:p>
            <a:pPr marL="457200" lvl="0" indent="-334328" algn="l" rtl="0">
              <a:spcBef>
                <a:spcPts val="0"/>
              </a:spcBef>
              <a:spcAft>
                <a:spcPts val="0"/>
              </a:spcAft>
              <a:buSzPct val="100000"/>
              <a:buChar char="-"/>
            </a:pPr>
            <a:r>
              <a:rPr lang="en" b="1" dirty="0"/>
              <a:t>Automated workflows</a:t>
            </a:r>
            <a:endParaRPr b="1" dirty="0"/>
          </a:p>
          <a:p>
            <a:pPr marL="457200" lvl="0" indent="-334328" algn="l" rtl="0">
              <a:spcBef>
                <a:spcPts val="0"/>
              </a:spcBef>
              <a:spcAft>
                <a:spcPts val="0"/>
              </a:spcAft>
              <a:buSzPct val="100000"/>
              <a:buChar char="-"/>
            </a:pPr>
            <a:r>
              <a:rPr lang="en" b="1" dirty="0"/>
              <a:t>Teaching</a:t>
            </a:r>
            <a:endParaRPr b="1" dirty="0"/>
          </a:p>
        </p:txBody>
      </p:sp>
      <p:sp>
        <p:nvSpPr>
          <p:cNvPr id="83" name="Google Shape;83;p17"/>
          <p:cNvSpPr txBox="1">
            <a:spLocks noGrp="1"/>
          </p:cNvSpPr>
          <p:nvPr>
            <p:ph type="title"/>
          </p:nvPr>
        </p:nvSpPr>
        <p:spPr>
          <a:xfrm>
            <a:off x="311700" y="426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Hypothesis</a:t>
            </a:r>
            <a:endParaRPr/>
          </a:p>
        </p:txBody>
      </p:sp>
      <p:sp>
        <p:nvSpPr>
          <p:cNvPr id="84" name="Google Shape;84;p17"/>
          <p:cNvSpPr txBox="1"/>
          <p:nvPr/>
        </p:nvSpPr>
        <p:spPr>
          <a:xfrm>
            <a:off x="6002863" y="4710638"/>
            <a:ext cx="21744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solidFill>
                  <a:schemeClr val="dk1"/>
                </a:solidFill>
              </a:rPr>
              <a:t>Photo by </a:t>
            </a:r>
            <a:r>
              <a:rPr lang="en" sz="700" u="sng">
                <a:solidFill>
                  <a:schemeClr val="hlink"/>
                </a:solidFill>
                <a:hlinkClick r:id="rId3"/>
              </a:rPr>
              <a:t>Yahya Gopalani</a:t>
            </a:r>
            <a:r>
              <a:rPr lang="en" sz="700">
                <a:solidFill>
                  <a:schemeClr val="dk1"/>
                </a:solidFill>
              </a:rPr>
              <a:t> on </a:t>
            </a:r>
            <a:r>
              <a:rPr lang="en" sz="700" u="sng">
                <a:solidFill>
                  <a:schemeClr val="hlink"/>
                </a:solidFill>
                <a:hlinkClick r:id="rId4"/>
              </a:rPr>
              <a:t>Unsplash</a:t>
            </a:r>
            <a:endParaRPr sz="700">
              <a:solidFill>
                <a:schemeClr val="dk1"/>
              </a:solidFill>
            </a:endParaRPr>
          </a:p>
        </p:txBody>
      </p:sp>
      <p:pic>
        <p:nvPicPr>
          <p:cNvPr id="85" name="Google Shape;85;p17"/>
          <p:cNvPicPr preferRelativeResize="0"/>
          <p:nvPr/>
        </p:nvPicPr>
        <p:blipFill>
          <a:blip r:embed="rId5">
            <a:alphaModFix/>
          </a:blip>
          <a:stretch>
            <a:fillRect/>
          </a:stretch>
        </p:blipFill>
        <p:spPr>
          <a:xfrm>
            <a:off x="5669751" y="845912"/>
            <a:ext cx="2840625" cy="3787500"/>
          </a:xfrm>
          <a:prstGeom prst="rect">
            <a:avLst/>
          </a:prstGeom>
          <a:noFill/>
          <a:ln>
            <a:noFill/>
          </a:ln>
        </p:spPr>
      </p:pic>
      <p:sp>
        <p:nvSpPr>
          <p:cNvPr id="86" name="Google Shape;86;p17"/>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p:nvPr/>
        </p:nvSpPr>
        <p:spPr>
          <a:xfrm>
            <a:off x="522350" y="2807324"/>
            <a:ext cx="3947498" cy="17505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8"/>
          <p:cNvSpPr/>
          <p:nvPr/>
        </p:nvSpPr>
        <p:spPr>
          <a:xfrm>
            <a:off x="522350" y="1974224"/>
            <a:ext cx="3947498" cy="833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p18"/>
          <p:cNvSpPr txBox="1">
            <a:spLocks noGrp="1"/>
          </p:cNvSpPr>
          <p:nvPr>
            <p:ph type="title"/>
          </p:nvPr>
        </p:nvSpPr>
        <p:spPr>
          <a:xfrm>
            <a:off x="311700" y="426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Hypothesis</a:t>
            </a:r>
            <a:endParaRPr/>
          </a:p>
        </p:txBody>
      </p:sp>
      <p:sp>
        <p:nvSpPr>
          <p:cNvPr id="94" name="Google Shape;94;p18"/>
          <p:cNvSpPr txBox="1">
            <a:spLocks noGrp="1"/>
          </p:cNvSpPr>
          <p:nvPr>
            <p:ph type="body" idx="1"/>
          </p:nvPr>
        </p:nvSpPr>
        <p:spPr>
          <a:xfrm>
            <a:off x="301752" y="1097280"/>
            <a:ext cx="4261200" cy="3675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dirty="0"/>
              <a:t>There is </a:t>
            </a:r>
            <a:r>
              <a:rPr lang="en" b="1" dirty="0"/>
              <a:t>value</a:t>
            </a:r>
            <a:r>
              <a:rPr lang="en" dirty="0"/>
              <a:t> in applying the principles of distributed high throughput computing to certain </a:t>
            </a:r>
            <a:r>
              <a:rPr lang="en" b="1" dirty="0"/>
              <a:t>machine learning tasks:</a:t>
            </a:r>
            <a:endParaRPr b="1" dirty="0"/>
          </a:p>
          <a:p>
            <a:pPr marL="457200" lvl="0" indent="-334328" algn="l" rtl="0">
              <a:spcBef>
                <a:spcPts val="1200"/>
              </a:spcBef>
              <a:spcAft>
                <a:spcPts val="0"/>
              </a:spcAft>
              <a:buSzPct val="100000"/>
              <a:buChar char="-"/>
            </a:pPr>
            <a:r>
              <a:rPr lang="en" b="1" dirty="0"/>
              <a:t>Ensembles</a:t>
            </a:r>
            <a:r>
              <a:rPr lang="en" dirty="0"/>
              <a:t> of models (mixture-of-experts, targeted protein/physics/simulations)</a:t>
            </a:r>
            <a:endParaRPr dirty="0"/>
          </a:p>
          <a:p>
            <a:pPr marL="457200" lvl="0" indent="-334328" algn="l" rtl="0">
              <a:spcBef>
                <a:spcPts val="0"/>
              </a:spcBef>
              <a:spcAft>
                <a:spcPts val="0"/>
              </a:spcAft>
              <a:buSzPct val="100000"/>
              <a:buChar char="-"/>
            </a:pPr>
            <a:r>
              <a:rPr lang="en" b="1" dirty="0"/>
              <a:t>Ablation studies </a:t>
            </a:r>
            <a:r>
              <a:rPr lang="en" dirty="0"/>
              <a:t>of small-to-medium sized models		</a:t>
            </a:r>
            <a:endParaRPr dirty="0"/>
          </a:p>
          <a:p>
            <a:pPr marL="457200" lvl="0" indent="-334328" algn="l" rtl="0">
              <a:spcBef>
                <a:spcPts val="0"/>
              </a:spcBef>
              <a:spcAft>
                <a:spcPts val="0"/>
              </a:spcAft>
              <a:buSzPct val="100000"/>
              <a:buChar char="-"/>
            </a:pPr>
            <a:r>
              <a:rPr lang="en" b="1" dirty="0"/>
              <a:t>Opportunistically shaped</a:t>
            </a:r>
            <a:r>
              <a:rPr lang="en" dirty="0"/>
              <a:t> work (“give me any GPU for any time”)</a:t>
            </a:r>
            <a:endParaRPr dirty="0"/>
          </a:p>
          <a:p>
            <a:pPr marL="457200" lvl="0" indent="-334328" algn="l" rtl="0">
              <a:spcBef>
                <a:spcPts val="0"/>
              </a:spcBef>
              <a:spcAft>
                <a:spcPts val="0"/>
              </a:spcAft>
              <a:buSzPct val="100000"/>
              <a:buChar char="-"/>
            </a:pPr>
            <a:r>
              <a:rPr lang="en" b="1" dirty="0"/>
              <a:t>Inference</a:t>
            </a:r>
            <a:endParaRPr b="1" dirty="0"/>
          </a:p>
          <a:p>
            <a:pPr marL="457200" lvl="0" indent="-334328" algn="l" rtl="0">
              <a:spcBef>
                <a:spcPts val="0"/>
              </a:spcBef>
              <a:spcAft>
                <a:spcPts val="0"/>
              </a:spcAft>
              <a:buSzPct val="100000"/>
              <a:buChar char="-"/>
            </a:pPr>
            <a:r>
              <a:rPr lang="en" b="1" dirty="0"/>
              <a:t>Automated workflows</a:t>
            </a:r>
            <a:endParaRPr b="1" dirty="0"/>
          </a:p>
          <a:p>
            <a:pPr marL="457200" lvl="0" indent="-334328" algn="l" rtl="0">
              <a:spcBef>
                <a:spcPts val="0"/>
              </a:spcBef>
              <a:spcAft>
                <a:spcPts val="0"/>
              </a:spcAft>
              <a:buSzPct val="100000"/>
              <a:buChar char="-"/>
            </a:pPr>
            <a:r>
              <a:rPr lang="en" b="1" dirty="0"/>
              <a:t>Teaching</a:t>
            </a:r>
            <a:endParaRPr b="1" dirty="0"/>
          </a:p>
        </p:txBody>
      </p:sp>
      <p:sp>
        <p:nvSpPr>
          <p:cNvPr id="95" name="Google Shape;95;p18"/>
          <p:cNvSpPr txBox="1"/>
          <p:nvPr/>
        </p:nvSpPr>
        <p:spPr>
          <a:xfrm>
            <a:off x="6002863" y="4710638"/>
            <a:ext cx="21744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solidFill>
                  <a:schemeClr val="dk1"/>
                </a:solidFill>
              </a:rPr>
              <a:t>Photo by </a:t>
            </a:r>
            <a:r>
              <a:rPr lang="en" sz="700" u="sng">
                <a:solidFill>
                  <a:schemeClr val="hlink"/>
                </a:solidFill>
                <a:hlinkClick r:id="rId3"/>
              </a:rPr>
              <a:t>Yahya Gopalani</a:t>
            </a:r>
            <a:r>
              <a:rPr lang="en" sz="700">
                <a:solidFill>
                  <a:schemeClr val="dk1"/>
                </a:solidFill>
              </a:rPr>
              <a:t> on </a:t>
            </a:r>
            <a:r>
              <a:rPr lang="en" sz="700" u="sng">
                <a:solidFill>
                  <a:schemeClr val="hlink"/>
                </a:solidFill>
                <a:hlinkClick r:id="rId4"/>
              </a:rPr>
              <a:t>Unsplash</a:t>
            </a:r>
            <a:endParaRPr sz="700">
              <a:solidFill>
                <a:schemeClr val="dk1"/>
              </a:solidFill>
            </a:endParaRPr>
          </a:p>
        </p:txBody>
      </p:sp>
      <p:pic>
        <p:nvPicPr>
          <p:cNvPr id="96" name="Google Shape;96;p18"/>
          <p:cNvPicPr preferRelativeResize="0"/>
          <p:nvPr/>
        </p:nvPicPr>
        <p:blipFill>
          <a:blip r:embed="rId5">
            <a:alphaModFix/>
          </a:blip>
          <a:stretch>
            <a:fillRect/>
          </a:stretch>
        </p:blipFill>
        <p:spPr>
          <a:xfrm>
            <a:off x="5669751" y="845912"/>
            <a:ext cx="2840625" cy="3787500"/>
          </a:xfrm>
          <a:prstGeom prst="rect">
            <a:avLst/>
          </a:prstGeom>
          <a:noFill/>
          <a:ln>
            <a:noFill/>
          </a:ln>
        </p:spPr>
      </p:pic>
      <p:sp>
        <p:nvSpPr>
          <p:cNvPr id="97" name="Google Shape;97;p18"/>
          <p:cNvSpPr txBox="1"/>
          <p:nvPr/>
        </p:nvSpPr>
        <p:spPr>
          <a:xfrm>
            <a:off x="4597625" y="2512925"/>
            <a:ext cx="3877500" cy="1115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rPr>
              <a:t>Training is broadly most resource-intensive, so success </a:t>
            </a:r>
            <a:r>
              <a:rPr lang="en" sz="1800" dirty="0">
                <a:solidFill>
                  <a:schemeClr val="dk1"/>
                </a:solidFill>
                <a:highlight>
                  <a:srgbClr val="9FC5E8"/>
                </a:highlight>
              </a:rPr>
              <a:t>here</a:t>
            </a:r>
            <a:r>
              <a:rPr lang="en" sz="1800" dirty="0">
                <a:solidFill>
                  <a:schemeClr val="dk1"/>
                </a:solidFill>
              </a:rPr>
              <a:t> implies suitability for </a:t>
            </a:r>
            <a:r>
              <a:rPr lang="en" sz="1800" dirty="0">
                <a:solidFill>
                  <a:schemeClr val="dk1"/>
                </a:solidFill>
                <a:highlight>
                  <a:srgbClr val="B6D7A8"/>
                </a:highlight>
              </a:rPr>
              <a:t>the rest</a:t>
            </a:r>
            <a:endParaRPr sz="1800" dirty="0">
              <a:solidFill>
                <a:schemeClr val="dk1"/>
              </a:solidFill>
              <a:highlight>
                <a:srgbClr val="B6D7A8"/>
              </a:highlight>
            </a:endParaRPr>
          </a:p>
        </p:txBody>
      </p:sp>
      <p:sp>
        <p:nvSpPr>
          <p:cNvPr id="98" name="Google Shape;98;p18"/>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Experiment objectives</a:t>
            </a:r>
            <a:endParaRPr/>
          </a:p>
        </p:txBody>
      </p:sp>
      <p:sp>
        <p:nvSpPr>
          <p:cNvPr id="104" name="Google Shape;104;p19"/>
          <p:cNvSpPr txBox="1">
            <a:spLocks noGrp="1"/>
          </p:cNvSpPr>
          <p:nvPr>
            <p:ph type="body" idx="1"/>
          </p:nvPr>
        </p:nvSpPr>
        <p:spPr>
          <a:xfrm>
            <a:off x="4299625" y="1105538"/>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t>Run a suite of training tasks to:</a:t>
            </a:r>
            <a:endParaRPr sz="2000" dirty="0"/>
          </a:p>
          <a:p>
            <a:pPr marL="120650" lvl="0" indent="0">
              <a:buSzPts val="1700"/>
              <a:buNone/>
            </a:pPr>
            <a:r>
              <a:rPr lang="en" sz="1700" dirty="0"/>
              <a:t>🔬 Characterize the impact of training models across heterogeneous resources</a:t>
            </a:r>
          </a:p>
          <a:p>
            <a:pPr marL="120650" lvl="0" indent="0">
              <a:buSzPts val="1700"/>
              <a:buNone/>
            </a:pPr>
            <a:endParaRPr sz="1700" dirty="0"/>
          </a:p>
          <a:p>
            <a:pPr marL="120650" lvl="0" indent="0">
              <a:buSzPts val="1700"/>
              <a:buNone/>
            </a:pPr>
            <a:r>
              <a:rPr lang="en" sz="1700" dirty="0"/>
              <a:t>♻︎ (Translational Computer Science) Test and advance </a:t>
            </a:r>
            <a:r>
              <a:rPr lang="en" sz="1700" dirty="0" err="1"/>
              <a:t>PATh</a:t>
            </a:r>
            <a:r>
              <a:rPr lang="en" sz="1700" dirty="0"/>
              <a:t> Access Point capabilities to reduce the barrier of entry and support ML workloads in distributed and heterogeneous environments</a:t>
            </a:r>
            <a:endParaRPr sz="1500" dirty="0"/>
          </a:p>
        </p:txBody>
      </p:sp>
      <p:pic>
        <p:nvPicPr>
          <p:cNvPr id="105" name="Google Shape;105;p19"/>
          <p:cNvPicPr preferRelativeResize="0"/>
          <p:nvPr/>
        </p:nvPicPr>
        <p:blipFill>
          <a:blip r:embed="rId3">
            <a:alphaModFix/>
          </a:blip>
          <a:stretch>
            <a:fillRect/>
          </a:stretch>
        </p:blipFill>
        <p:spPr>
          <a:xfrm>
            <a:off x="845675" y="984625"/>
            <a:ext cx="2546455" cy="3820973"/>
          </a:xfrm>
          <a:prstGeom prst="rect">
            <a:avLst/>
          </a:prstGeom>
          <a:noFill/>
          <a:ln>
            <a:noFill/>
          </a:ln>
        </p:spPr>
      </p:pic>
      <p:sp>
        <p:nvSpPr>
          <p:cNvPr id="106" name="Google Shape;106;p19"/>
          <p:cNvSpPr txBox="1"/>
          <p:nvPr/>
        </p:nvSpPr>
        <p:spPr>
          <a:xfrm>
            <a:off x="1208400" y="4824425"/>
            <a:ext cx="18210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solidFill>
                  <a:schemeClr val="dk1"/>
                </a:solidFill>
              </a:rPr>
              <a:t>Photo by </a:t>
            </a:r>
            <a:r>
              <a:rPr lang="en" sz="700" u="sng">
                <a:solidFill>
                  <a:schemeClr val="hlink"/>
                </a:solidFill>
                <a:hlinkClick r:id="rId4"/>
              </a:rPr>
              <a:t>Drew</a:t>
            </a:r>
            <a:r>
              <a:rPr lang="en" sz="700">
                <a:solidFill>
                  <a:schemeClr val="dk1"/>
                </a:solidFill>
              </a:rPr>
              <a:t> on </a:t>
            </a:r>
            <a:r>
              <a:rPr lang="en" sz="700" u="sng">
                <a:solidFill>
                  <a:schemeClr val="hlink"/>
                </a:solidFill>
                <a:hlinkClick r:id="rId5"/>
              </a:rPr>
              <a:t>Unsplash</a:t>
            </a:r>
            <a:endParaRPr sz="700">
              <a:solidFill>
                <a:schemeClr val="dk1"/>
              </a:solidFill>
            </a:endParaRPr>
          </a:p>
        </p:txBody>
      </p:sp>
      <p:sp>
        <p:nvSpPr>
          <p:cNvPr id="107" name="Google Shape;107;p19"/>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Methodology</a:t>
            </a:r>
            <a:endParaRPr/>
          </a:p>
        </p:txBody>
      </p:sp>
      <p:sp>
        <p:nvSpPr>
          <p:cNvPr id="113" name="Google Shape;113;p20"/>
          <p:cNvSpPr txBox="1">
            <a:spLocks noGrp="1"/>
          </p:cNvSpPr>
          <p:nvPr>
            <p:ph type="body" idx="1"/>
          </p:nvPr>
        </p:nvSpPr>
        <p:spPr>
          <a:xfrm>
            <a:off x="311700" y="1130992"/>
            <a:ext cx="4285800" cy="3821459"/>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dirty="0"/>
              <a:t>Covered in </a:t>
            </a:r>
            <a:r>
              <a:rPr lang="en" u="sng" dirty="0">
                <a:solidFill>
                  <a:schemeClr val="hlink"/>
                </a:solidFill>
                <a:hlinkClick r:id="rId3"/>
              </a:rPr>
              <a:t>more detail last year</a:t>
            </a:r>
            <a:r>
              <a:rPr lang="en" dirty="0"/>
              <a:t> but briefly:</a:t>
            </a:r>
            <a:endParaRPr dirty="0"/>
          </a:p>
          <a:p>
            <a:pPr marL="457200" lvl="0" indent="-325755" algn="l" rtl="0">
              <a:spcBef>
                <a:spcPts val="1200"/>
              </a:spcBef>
              <a:spcAft>
                <a:spcPts val="0"/>
              </a:spcAft>
              <a:buSzPct val="100000"/>
              <a:buChar char="-"/>
            </a:pPr>
            <a:r>
              <a:rPr lang="en" dirty="0"/>
              <a:t>Train variants of a “known” scientific model (Gitter Lab’s METL protein language model), intentionally moving to new sites at epoch boundaries</a:t>
            </a:r>
            <a:endParaRPr dirty="0"/>
          </a:p>
          <a:p>
            <a:pPr marL="914400" lvl="1" indent="-304165" algn="l" rtl="0">
              <a:spcBef>
                <a:spcPts val="0"/>
              </a:spcBef>
              <a:spcAft>
                <a:spcPts val="0"/>
              </a:spcAft>
              <a:buSzPct val="100000"/>
              <a:buChar char="-"/>
            </a:pPr>
            <a:r>
              <a:rPr lang="en" dirty="0"/>
              <a:t>Leverage NAIRR resources (via </a:t>
            </a:r>
            <a:r>
              <a:rPr lang="en" dirty="0" err="1"/>
              <a:t>HTCondor</a:t>
            </a:r>
            <a:r>
              <a:rPr lang="en" dirty="0"/>
              <a:t> Annex) in additional to </a:t>
            </a:r>
            <a:r>
              <a:rPr lang="en" dirty="0" err="1"/>
              <a:t>OSPool</a:t>
            </a:r>
            <a:r>
              <a:rPr lang="en" dirty="0"/>
              <a:t> for “heterogeneously trained” approach</a:t>
            </a:r>
            <a:endParaRPr dirty="0"/>
          </a:p>
          <a:p>
            <a:pPr marL="914400" lvl="1" indent="-304165" algn="l" rtl="0">
              <a:spcBef>
                <a:spcPts val="0"/>
              </a:spcBef>
              <a:spcAft>
                <a:spcPts val="0"/>
              </a:spcAft>
              <a:buSzPct val="100000"/>
              <a:buChar char="-"/>
            </a:pPr>
            <a:r>
              <a:rPr lang="en" dirty="0"/>
              <a:t>Use CHTC, sticking to single host or single GPU variety for baseline</a:t>
            </a:r>
            <a:endParaRPr dirty="0"/>
          </a:p>
          <a:p>
            <a:pPr marL="457200" lvl="0" indent="-325755" algn="l" rtl="0">
              <a:spcBef>
                <a:spcPts val="0"/>
              </a:spcBef>
              <a:spcAft>
                <a:spcPts val="0"/>
              </a:spcAft>
              <a:buSzPct val="100000"/>
              <a:buChar char="-"/>
            </a:pPr>
            <a:r>
              <a:rPr lang="en" dirty="0"/>
              <a:t>Using validation dataset, compare:</a:t>
            </a:r>
            <a:endParaRPr dirty="0"/>
          </a:p>
          <a:p>
            <a:pPr marL="914400" lvl="1" indent="-304165" algn="l" rtl="0">
              <a:spcBef>
                <a:spcPts val="0"/>
              </a:spcBef>
              <a:spcAft>
                <a:spcPts val="0"/>
              </a:spcAft>
              <a:buSzPct val="100000"/>
              <a:buChar char="-"/>
            </a:pPr>
            <a:r>
              <a:rPr lang="en" dirty="0"/>
              <a:t>Training behavior (test loss, convergence behavior)</a:t>
            </a:r>
            <a:endParaRPr dirty="0"/>
          </a:p>
          <a:p>
            <a:pPr marL="914400" lvl="1" indent="-304165" algn="l" rtl="0">
              <a:spcBef>
                <a:spcPts val="0"/>
              </a:spcBef>
              <a:spcAft>
                <a:spcPts val="0"/>
              </a:spcAft>
              <a:buSzPct val="100000"/>
              <a:buChar char="-"/>
            </a:pPr>
            <a:r>
              <a:rPr lang="en" dirty="0"/>
              <a:t>Science power (Pearson correlations between various energy/shape predictions, compared to Rosetta simulations)</a:t>
            </a:r>
            <a:endParaRPr dirty="0"/>
          </a:p>
        </p:txBody>
      </p:sp>
      <p:pic>
        <p:nvPicPr>
          <p:cNvPr id="114" name="Google Shape;114;p20"/>
          <p:cNvPicPr preferRelativeResize="0"/>
          <p:nvPr/>
        </p:nvPicPr>
        <p:blipFill>
          <a:blip r:embed="rId4">
            <a:alphaModFix/>
          </a:blip>
          <a:stretch>
            <a:fillRect/>
          </a:stretch>
        </p:blipFill>
        <p:spPr>
          <a:xfrm>
            <a:off x="4769118" y="1362643"/>
            <a:ext cx="4374882" cy="2996064"/>
          </a:xfrm>
          <a:prstGeom prst="rect">
            <a:avLst/>
          </a:prstGeom>
          <a:noFill/>
          <a:ln>
            <a:noFill/>
          </a:ln>
        </p:spPr>
      </p:pic>
      <p:sp>
        <p:nvSpPr>
          <p:cNvPr id="115" name="Google Shape;115;p20"/>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impact of </a:t>
            </a:r>
            <a:r>
              <a:rPr lang="en" u="sng">
                <a:solidFill>
                  <a:schemeClr val="hlink"/>
                </a:solidFill>
                <a:hlinkClick r:id="rId3"/>
              </a:rPr>
              <a:t>NAIRR</a:t>
            </a:r>
            <a:r>
              <a:rPr lang="en"/>
              <a:t>…</a:t>
            </a:r>
            <a:endParaRPr/>
          </a:p>
        </p:txBody>
      </p:sp>
      <p:sp>
        <p:nvSpPr>
          <p:cNvPr id="121" name="Google Shape;121;p21"/>
          <p:cNvSpPr txBox="1">
            <a:spLocks noGrp="1"/>
          </p:cNvSpPr>
          <p:nvPr>
            <p:ph type="body" idx="1"/>
          </p:nvPr>
        </p:nvSpPr>
        <p:spPr>
          <a:xfrm>
            <a:off x="311700" y="1114849"/>
            <a:ext cx="8286000" cy="3828939"/>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500" dirty="0"/>
              <a:t>The targeted language model requires ~60GB of VRAM. </a:t>
            </a:r>
            <a:r>
              <a:rPr lang="en" sz="1500" dirty="0" err="1"/>
              <a:t>OSPool</a:t>
            </a:r>
            <a:r>
              <a:rPr lang="en" sz="1500" dirty="0"/>
              <a:t> contributions exist at this size, but researcher needs continue to grow. We wanted to make sure a path exists if (when?) some users outgrow </a:t>
            </a:r>
            <a:r>
              <a:rPr lang="en" sz="1500" dirty="0" err="1"/>
              <a:t>OSPool</a:t>
            </a:r>
            <a:r>
              <a:rPr lang="en" sz="1500" dirty="0"/>
              <a:t> capabilities.</a:t>
            </a:r>
            <a:endParaRPr sz="1500" dirty="0">
              <a:highlight>
                <a:schemeClr val="accent6"/>
              </a:highlight>
            </a:endParaRPr>
          </a:p>
          <a:p>
            <a:pPr marL="0" lvl="0" indent="0" algn="l" rtl="0">
              <a:spcBef>
                <a:spcPts val="1200"/>
              </a:spcBef>
              <a:spcAft>
                <a:spcPts val="0"/>
              </a:spcAft>
              <a:buNone/>
            </a:pPr>
            <a:r>
              <a:rPr lang="en" sz="1500" dirty="0"/>
              <a:t>Enter the National AI Research Resource (NAIRR):</a:t>
            </a:r>
            <a:endParaRPr sz="1500" dirty="0"/>
          </a:p>
          <a:p>
            <a:pPr marL="0" lvl="0" indent="0" algn="l" rtl="0">
              <a:spcBef>
                <a:spcPts val="1200"/>
              </a:spcBef>
              <a:spcAft>
                <a:spcPts val="0"/>
              </a:spcAft>
              <a:buNone/>
            </a:pPr>
            <a:endParaRPr sz="1311" u="sng" dirty="0">
              <a:solidFill>
                <a:schemeClr val="hlink"/>
              </a:solidFill>
            </a:endParaRPr>
          </a:p>
          <a:p>
            <a:pPr marL="0" lvl="0" indent="0" algn="l" rtl="0">
              <a:spcBef>
                <a:spcPts val="1200"/>
              </a:spcBef>
              <a:spcAft>
                <a:spcPts val="0"/>
              </a:spcAft>
              <a:buNone/>
            </a:pPr>
            <a:endParaRPr sz="1100" dirty="0"/>
          </a:p>
          <a:p>
            <a:pPr marL="0" lvl="0" indent="0" algn="l" rtl="0">
              <a:spcBef>
                <a:spcPts val="1200"/>
              </a:spcBef>
              <a:spcAft>
                <a:spcPts val="0"/>
              </a:spcAft>
              <a:buNone/>
            </a:pPr>
            <a:endParaRPr sz="1100" dirty="0"/>
          </a:p>
          <a:p>
            <a:pPr marL="0" lvl="0" indent="0" algn="l" rtl="0">
              <a:spcBef>
                <a:spcPts val="1200"/>
              </a:spcBef>
              <a:spcAft>
                <a:spcPts val="0"/>
              </a:spcAft>
              <a:buNone/>
            </a:pPr>
            <a:endParaRPr sz="1100" dirty="0"/>
          </a:p>
          <a:p>
            <a:pPr marL="457200" lvl="0" indent="0" algn="l" rtl="0">
              <a:spcBef>
                <a:spcPts val="1200"/>
              </a:spcBef>
              <a:spcAft>
                <a:spcPts val="0"/>
              </a:spcAft>
              <a:buNone/>
            </a:pPr>
            <a:endParaRPr sz="1100" dirty="0"/>
          </a:p>
          <a:p>
            <a:pPr marL="457200" lvl="0" indent="0" algn="l" rtl="0">
              <a:spcBef>
                <a:spcPts val="1200"/>
              </a:spcBef>
              <a:spcAft>
                <a:spcPts val="1200"/>
              </a:spcAft>
              <a:buNone/>
            </a:pPr>
            <a:r>
              <a:rPr lang="en" sz="1600" dirty="0"/>
              <a:t>We utilized allocations at Anvil, AWS, Bridges-2, Delta, and Expanse to supplement the </a:t>
            </a:r>
            <a:r>
              <a:rPr lang="en" sz="1600" dirty="0" err="1"/>
              <a:t>OSPool</a:t>
            </a:r>
            <a:r>
              <a:rPr lang="en" sz="1600" dirty="0"/>
              <a:t> resources via </a:t>
            </a:r>
            <a:r>
              <a:rPr lang="en" sz="1600" b="1" dirty="0" err="1"/>
              <a:t>HTCondor</a:t>
            </a:r>
            <a:r>
              <a:rPr lang="en" sz="1600" b="1" dirty="0"/>
              <a:t> Annex</a:t>
            </a:r>
            <a:r>
              <a:rPr lang="en" sz="1600" dirty="0"/>
              <a:t>, moved checkpoints and training data in via </a:t>
            </a:r>
            <a:r>
              <a:rPr lang="en" sz="1600" b="1" dirty="0"/>
              <a:t>OSDF</a:t>
            </a:r>
            <a:r>
              <a:rPr lang="en" sz="1600" dirty="0"/>
              <a:t>, and </a:t>
            </a:r>
            <a:r>
              <a:rPr lang="en" sz="1600" b="1" dirty="0"/>
              <a:t>ran epochs within NAIRR providers as if they were local.</a:t>
            </a:r>
            <a:endParaRPr sz="1600" b="1" dirty="0"/>
          </a:p>
        </p:txBody>
      </p:sp>
      <p:sp>
        <p:nvSpPr>
          <p:cNvPr id="122" name="Google Shape;122;p21"/>
          <p:cNvSpPr/>
          <p:nvPr/>
        </p:nvSpPr>
        <p:spPr>
          <a:xfrm>
            <a:off x="811950" y="2270190"/>
            <a:ext cx="7520100" cy="1355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Clr>
                <a:schemeClr val="dk1"/>
              </a:buClr>
              <a:buSzPts val="1100"/>
              <a:buFont typeface="Arial"/>
              <a:buNone/>
            </a:pPr>
            <a:r>
              <a:rPr lang="en" sz="1311">
                <a:solidFill>
                  <a:srgbClr val="292929"/>
                </a:solidFill>
                <a:latin typeface="Calibri"/>
                <a:ea typeface="Calibri"/>
                <a:cs typeface="Calibri"/>
                <a:sym typeface="Calibri"/>
              </a:rPr>
              <a:t>“The National Artificial Intelligence Research Resource (NAIRR) is a concept for a shared national research infrastructure to bridge this gap by connecting U.S. researchers to responsible and trustworthy Artificial Intelligence (AI) resources, as well as the needed computational, data, software, training, and educational resources to advance research, discovery, and innovation.” </a:t>
            </a:r>
            <a:r>
              <a:rPr lang="en" sz="1311" u="sng">
                <a:solidFill>
                  <a:schemeClr val="accent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From nairrpilot.org</a:t>
            </a:r>
            <a:endParaRPr>
              <a:latin typeface="Calibri"/>
              <a:ea typeface="Calibri"/>
              <a:cs typeface="Calibri"/>
              <a:sym typeface="Calibri"/>
            </a:endParaRPr>
          </a:p>
        </p:txBody>
      </p:sp>
      <p:sp>
        <p:nvSpPr>
          <p:cNvPr id="123" name="Google Shape;123;p21"/>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dirty="0"/>
              <a:t>Grand totals (Both model variants, heterogeneous approach)</a:t>
            </a:r>
            <a:endParaRPr sz="2420" dirty="0"/>
          </a:p>
        </p:txBody>
      </p:sp>
      <p:sp>
        <p:nvSpPr>
          <p:cNvPr id="129" name="Google Shape;129;p22"/>
          <p:cNvSpPr txBox="1"/>
          <p:nvPr/>
        </p:nvSpPr>
        <p:spPr>
          <a:xfrm>
            <a:off x="222125" y="1409750"/>
            <a:ext cx="82536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a:solidFill>
                <a:schemeClr val="dk1"/>
              </a:solidFill>
              <a:latin typeface="Courier New"/>
              <a:ea typeface="Courier New"/>
              <a:cs typeface="Courier New"/>
              <a:sym typeface="Courier New"/>
            </a:endParaRPr>
          </a:p>
        </p:txBody>
      </p:sp>
      <p:graphicFrame>
        <p:nvGraphicFramePr>
          <p:cNvPr id="130" name="Google Shape;130;p22"/>
          <p:cNvGraphicFramePr/>
          <p:nvPr>
            <p:extLst>
              <p:ext uri="{D42A27DB-BD31-4B8C-83A1-F6EECF244321}">
                <p14:modId xmlns:p14="http://schemas.microsoft.com/office/powerpoint/2010/main" val="2546009653"/>
              </p:ext>
            </p:extLst>
          </p:nvPr>
        </p:nvGraphicFramePr>
        <p:xfrm>
          <a:off x="1121800" y="1468225"/>
          <a:ext cx="6900400" cy="2968599"/>
        </p:xfrm>
        <a:graphic>
          <a:graphicData uri="http://schemas.openxmlformats.org/drawingml/2006/table">
            <a:tbl>
              <a:tblPr>
                <a:noFill/>
                <a:tableStyleId>{3AF4D870-4D7D-4A75-BDAE-C39F3D0F7AD8}</a:tableStyleId>
              </a:tblPr>
              <a:tblGrid>
                <a:gridCol w="3089250">
                  <a:extLst>
                    <a:ext uri="{9D8B030D-6E8A-4147-A177-3AD203B41FA5}">
                      <a16:colId xmlns:a16="http://schemas.microsoft.com/office/drawing/2014/main" val="20000"/>
                    </a:ext>
                  </a:extLst>
                </a:gridCol>
                <a:gridCol w="3811150">
                  <a:extLst>
                    <a:ext uri="{9D8B030D-6E8A-4147-A177-3AD203B41FA5}">
                      <a16:colId xmlns:a16="http://schemas.microsoft.com/office/drawing/2014/main" val="20001"/>
                    </a:ext>
                  </a:extLst>
                </a:gridCol>
              </a:tblGrid>
              <a:tr h="341875">
                <a:tc>
                  <a:txBody>
                    <a:bodyPr/>
                    <a:lstStyle/>
                    <a:p>
                      <a:pPr marL="0" lvl="0" indent="0" algn="l" rtl="0">
                        <a:lnSpc>
                          <a:spcPct val="115000"/>
                        </a:lnSpc>
                        <a:spcBef>
                          <a:spcPts val="0"/>
                        </a:spcBef>
                        <a:spcAft>
                          <a:spcPts val="0"/>
                        </a:spcAft>
                        <a:buNone/>
                      </a:pPr>
                      <a:r>
                        <a:rPr lang="en" sz="1800" b="1" dirty="0"/>
                        <a:t>Total epochs</a:t>
                      </a:r>
                      <a:endParaRPr sz="1800" b="1" dirty="0"/>
                    </a:p>
                  </a:txBody>
                  <a:tcPr marL="45700" marR="45700"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800" dirty="0"/>
                        <a:t>1,261</a:t>
                      </a:r>
                      <a:endParaRPr sz="1800" dirty="0"/>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41875">
                <a:tc>
                  <a:txBody>
                    <a:bodyPr/>
                    <a:lstStyle/>
                    <a:p>
                      <a:pPr marL="0" lvl="0" indent="0" algn="l" rtl="0">
                        <a:lnSpc>
                          <a:spcPct val="115000"/>
                        </a:lnSpc>
                        <a:spcBef>
                          <a:spcPts val="0"/>
                        </a:spcBef>
                        <a:spcAft>
                          <a:spcPts val="0"/>
                        </a:spcAft>
                        <a:buNone/>
                      </a:pPr>
                      <a:r>
                        <a:rPr lang="en" sz="1800" b="1"/>
                        <a:t>Total GPU hours</a:t>
                      </a:r>
                      <a:endParaRPr sz="1800" b="1"/>
                    </a:p>
                  </a:txBody>
                  <a:tcPr marL="45700" marR="45700"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800"/>
                        <a:t>19,695</a:t>
                      </a:r>
                      <a:endParaRPr sz="1800"/>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41875">
                <a:tc>
                  <a:txBody>
                    <a:bodyPr/>
                    <a:lstStyle/>
                    <a:p>
                      <a:pPr marL="0" lvl="0" indent="0" algn="l" rtl="0">
                        <a:lnSpc>
                          <a:spcPct val="115000"/>
                        </a:lnSpc>
                        <a:spcBef>
                          <a:spcPts val="0"/>
                        </a:spcBef>
                        <a:spcAft>
                          <a:spcPts val="0"/>
                        </a:spcAft>
                        <a:buNone/>
                      </a:pPr>
                      <a:r>
                        <a:rPr lang="en" sz="1800" b="1"/>
                        <a:t>Total data moved via OSDF</a:t>
                      </a:r>
                      <a:endParaRPr sz="1800" b="1"/>
                    </a:p>
                  </a:txBody>
                  <a:tcPr marL="45700" marR="45700"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800"/>
                        <a:t>~43.4 TB</a:t>
                      </a:r>
                      <a:endParaRPr sz="1800"/>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41875">
                <a:tc>
                  <a:txBody>
                    <a:bodyPr/>
                    <a:lstStyle/>
                    <a:p>
                      <a:pPr marL="0" lvl="0" indent="0" algn="l" rtl="0">
                        <a:lnSpc>
                          <a:spcPct val="115000"/>
                        </a:lnSpc>
                        <a:spcBef>
                          <a:spcPts val="0"/>
                        </a:spcBef>
                        <a:spcAft>
                          <a:spcPts val="0"/>
                        </a:spcAft>
                        <a:buNone/>
                      </a:pPr>
                      <a:r>
                        <a:rPr lang="en" sz="1800" b="1"/>
                        <a:t>Unique GPU types</a:t>
                      </a:r>
                      <a:endParaRPr sz="1800" b="1"/>
                    </a:p>
                  </a:txBody>
                  <a:tcPr marL="45700" marR="45700"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800"/>
                        <a:t>9</a:t>
                      </a:r>
                      <a:endParaRPr sz="1800"/>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72625">
                <a:tc>
                  <a:txBody>
                    <a:bodyPr/>
                    <a:lstStyle/>
                    <a:p>
                      <a:pPr marL="0" lvl="0" indent="0" algn="l" rtl="0">
                        <a:lnSpc>
                          <a:spcPct val="115000"/>
                        </a:lnSpc>
                        <a:spcBef>
                          <a:spcPts val="0"/>
                        </a:spcBef>
                        <a:spcAft>
                          <a:spcPts val="0"/>
                        </a:spcAft>
                        <a:buNone/>
                      </a:pPr>
                      <a:r>
                        <a:rPr lang="en" sz="1800" b="1"/>
                        <a:t>Unique sites</a:t>
                      </a:r>
                      <a:endParaRPr sz="1800" b="1"/>
                    </a:p>
                  </a:txBody>
                  <a:tcPr marL="45700" marR="45700"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800"/>
                        <a:t>6 (OSPool, Expanse, Delta, Bridges2, Anvil, AWS)</a:t>
                      </a:r>
                      <a:endParaRPr sz="1800"/>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72625">
                <a:tc>
                  <a:txBody>
                    <a:bodyPr/>
                    <a:lstStyle/>
                    <a:p>
                      <a:pPr marL="0" lvl="0" indent="0" algn="l" rtl="0">
                        <a:lnSpc>
                          <a:spcPct val="115000"/>
                        </a:lnSpc>
                        <a:spcBef>
                          <a:spcPts val="0"/>
                        </a:spcBef>
                        <a:spcAft>
                          <a:spcPts val="0"/>
                        </a:spcAft>
                        <a:buNone/>
                      </a:pPr>
                      <a:r>
                        <a:rPr lang="en" sz="1800" b="1" dirty="0"/>
                        <a:t>Unique sites, with </a:t>
                      </a:r>
                      <a:r>
                        <a:rPr lang="en" sz="1800" b="1" dirty="0" err="1"/>
                        <a:t>OSPool</a:t>
                      </a:r>
                      <a:r>
                        <a:rPr lang="en" sz="1800" b="1" dirty="0"/>
                        <a:t> sites breakout</a:t>
                      </a:r>
                      <a:endParaRPr sz="1800" b="1" dirty="0"/>
                    </a:p>
                  </a:txBody>
                  <a:tcPr marL="45700" marR="45700"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800" dirty="0"/>
                        <a:t>13</a:t>
                      </a:r>
                      <a:endParaRPr sz="1800" dirty="0"/>
                    </a:p>
                  </a:txBody>
                  <a:tcPr marL="9525" marR="9525" marT="95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31" name="Google Shape;131;p22"/>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7" name="Google Shape;137;p23" title="resource_computation_time_breakdown_glidein.png"/>
          <p:cNvPicPr preferRelativeResize="0"/>
          <p:nvPr/>
        </p:nvPicPr>
        <p:blipFill>
          <a:blip r:embed="rId3">
            <a:alphaModFix/>
          </a:blip>
          <a:stretch>
            <a:fillRect/>
          </a:stretch>
        </p:blipFill>
        <p:spPr>
          <a:xfrm>
            <a:off x="4709160" y="1052360"/>
            <a:ext cx="3936748" cy="3627276"/>
          </a:xfrm>
          <a:prstGeom prst="rect">
            <a:avLst/>
          </a:prstGeom>
          <a:noFill/>
          <a:ln>
            <a:noFill/>
          </a:ln>
        </p:spPr>
      </p:pic>
      <p:pic>
        <p:nvPicPr>
          <p:cNvPr id="138" name="Google Shape;138;p23" title="resource_epochs_breakdown_glidein.png"/>
          <p:cNvPicPr preferRelativeResize="0"/>
          <p:nvPr/>
        </p:nvPicPr>
        <p:blipFill>
          <a:blip r:embed="rId4">
            <a:alphaModFix/>
          </a:blip>
          <a:stretch>
            <a:fillRect/>
          </a:stretch>
        </p:blipFill>
        <p:spPr>
          <a:xfrm>
            <a:off x="438912" y="1052360"/>
            <a:ext cx="4053688" cy="3630167"/>
          </a:xfrm>
          <a:prstGeom prst="rect">
            <a:avLst/>
          </a:prstGeom>
          <a:noFill/>
          <a:ln>
            <a:noFill/>
          </a:ln>
        </p:spPr>
      </p:pic>
      <p:sp>
        <p:nvSpPr>
          <p:cNvPr id="139" name="Google Shape;13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Per-resource contributions</a:t>
            </a:r>
            <a:endParaRPr dirty="0"/>
          </a:p>
        </p:txBody>
      </p:sp>
      <p:sp>
        <p:nvSpPr>
          <p:cNvPr id="140" name="Google Shape;140;p23"/>
          <p:cNvSpPr txBox="1">
            <a:spLocks noGrp="1"/>
          </p:cNvSpPr>
          <p:nvPr>
            <p:ph type="sldNum" idx="12"/>
          </p:nvPr>
        </p:nvSpPr>
        <p:spPr>
          <a:xfrm>
            <a:off x="8472458" y="47556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TotalTime>
  <Words>1001</Words>
  <Application>Microsoft Macintosh PowerPoint</Application>
  <PresentationFormat>On-screen Show (16:9)</PresentationFormat>
  <Paragraphs>116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Courier New</vt:lpstr>
      <vt:lpstr>Helvetica Neue Light</vt:lpstr>
      <vt:lpstr>Helvetica Neue</vt:lpstr>
      <vt:lpstr>Arial</vt:lpstr>
      <vt:lpstr>Calibri</vt:lpstr>
      <vt:lpstr>Simple Light</vt:lpstr>
      <vt:lpstr>The PATh to NAIRR: Heterogeneous Training of Machine Learning Models in OSPool and NAIRR</vt:lpstr>
      <vt:lpstr>Observation - AI is here and has altered scientific processes.</vt:lpstr>
      <vt:lpstr>Hypothesis</vt:lpstr>
      <vt:lpstr>Hypothesis</vt:lpstr>
      <vt:lpstr>Experiment objectives</vt:lpstr>
      <vt:lpstr>Methodology</vt:lpstr>
      <vt:lpstr>The impact of NAIRR…</vt:lpstr>
      <vt:lpstr>Grand totals (Both model variants, heterogeneous approach)</vt:lpstr>
      <vt:lpstr>Per-resource contributions</vt:lpstr>
      <vt:lpstr>Observations and analysis</vt:lpstr>
      <vt:lpstr>Observations and analysis</vt:lpstr>
      <vt:lpstr>Conclusions</vt:lpstr>
      <vt:lpstr>Single protein model training: doing more with less</vt:lpstr>
      <vt:lpstr>High Throughput Machine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Ian Ross</cp:lastModifiedBy>
  <cp:revision>39</cp:revision>
  <dcterms:modified xsi:type="dcterms:W3CDTF">2026-06-10T13:35:05Z</dcterms:modified>
</cp:coreProperties>
</file>