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y="5143500" cx="9144000"/>
  <p:notesSz cx="6858000" cy="9144000"/>
  <p:embeddedFontLst>
    <p:embeddedFont>
      <p:font typeface="Merriweather Sans"/>
      <p:regular r:id="rId47"/>
      <p:bold r:id="rId48"/>
      <p:italic r:id="rId49"/>
      <p:boldItalic r:id="rId50"/>
    </p:embeddedFont>
    <p:embeddedFont>
      <p:font typeface="Libre Franklin Medium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66C135-B339-42A7-87EE-5B3F59B8900D}">
  <a:tblStyle styleId="{A666C135-B339-42A7-87EE-5B3F59B890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MerriweatherSans-bold.fntdata"/><Relationship Id="rId47" Type="http://schemas.openxmlformats.org/officeDocument/2006/relationships/font" Target="fonts/MerriweatherSans-regular.fntdata"/><Relationship Id="rId49" Type="http://schemas.openxmlformats.org/officeDocument/2006/relationships/font" Target="fonts/Merriweather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LibreFranklinMedium-regular.fntdata"/><Relationship Id="rId50" Type="http://schemas.openxmlformats.org/officeDocument/2006/relationships/font" Target="fonts/MerriweatherSans-boldItalic.fntdata"/><Relationship Id="rId53" Type="http://schemas.openxmlformats.org/officeDocument/2006/relationships/font" Target="fonts/LibreFranklinMedium-italic.fntdata"/><Relationship Id="rId52" Type="http://schemas.openxmlformats.org/officeDocument/2006/relationships/font" Target="fonts/LibreFranklinMedium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54" Type="http://schemas.openxmlformats.org/officeDocument/2006/relationships/font" Target="fonts/LibreFranklinMedium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cb763d5d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cb763d5d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ecb763d5d8_0_1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ecb763d5d8_0_1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e8c957e45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e8c957e4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e8c957e45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e8c957e45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e8c957e45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e8c957e45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e8c957e4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e8c957e4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e8c957e45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e8c957e45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ecb763d5d8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ecb763d5d8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ecb763d5d8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ecb763d5d8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ecb763d5d8_0_1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ecb763d5d8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ecb763d5d8_0_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ecb763d5d8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cb763d5d8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cb763d5d8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e8c957e45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e8c957e45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e8c957e45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e8c957e45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e8c957e45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e8c957e45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ecb763d5d8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ecb763d5d8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ecb763d5d8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ecb763d5d8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ecb763d5d8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ecb763d5d8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ecb763d5d8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ecb763d5d8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ecb763d5d8_0_1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ecb763d5d8_0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ecb763d5d8_0_1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ecb763d5d8_0_1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ecb763d5d8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ecb763d5d8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cb763d5d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cb763d5d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ecb763d5d8_0_1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ecb763d5d8_0_1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ecb763d5d8_0_1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ecb763d5d8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ecb763d5d8_0_1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ecb763d5d8_0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ecb763d5d8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ecb763d5d8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ecb763d5d8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ecb763d5d8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ecb763d5d8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ecb763d5d8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ecb763d5d8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ecb763d5d8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ecb763d5d8_0_1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ecb763d5d8_0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ecb763d5d8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3ecb763d5d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e8c957e45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e8c957e45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cb763d5d8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cb763d5d8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that through combining resources under a centralized structure we unlock unified namespaces and scalability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cb763d5d8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cb763d5d8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that through combining resources under a centralized structure we unlock unified namespaces and scalability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ecb763d5d8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ecb763d5d8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that through combining resources under a centralized structure we unlock unified namespaces and scalability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ecb763d5d8_0_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ecb763d5d8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that through combining resources under a centralized structure we unlock unified namespaces and scalability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ecb763d5d8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ecb763d5d8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that through combining resources under a centralized structure we unlock unified namespaces and scalability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ecb763d5d8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ecb763d5d8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is that through combining resources under a centralized structure we unlock unified namespaces and scalability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 amt="25570"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 amt="25570"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gradFill>
            <a:gsLst>
              <a:gs pos="0">
                <a:srgbClr val="F5F7FC">
                  <a:alpha val="52941"/>
                </a:srgbClr>
              </a:gs>
              <a:gs pos="100000">
                <a:srgbClr val="CFE4FF"/>
              </a:gs>
            </a:gsLst>
            <a:lin ang="0" scaled="0"/>
          </a:gradFill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gradFill>
            <a:gsLst>
              <a:gs pos="0">
                <a:srgbClr val="F5F7FC">
                  <a:alpha val="52941"/>
                </a:srgbClr>
              </a:gs>
              <a:gs pos="100000">
                <a:srgbClr val="CFE4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17" name="Google Shape;117;p23"/>
          <p:cNvSpPr txBox="1"/>
          <p:nvPr/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text styles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level</a:t>
            </a:r>
            <a:endParaRPr sz="1100"/>
          </a:p>
          <a:p>
            <a:pPr indent="-1714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level</a:t>
            </a:r>
            <a:endParaRPr sz="1100"/>
          </a:p>
          <a:p>
            <a:pPr indent="-1778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 level</a:t>
            </a:r>
            <a:endParaRPr sz="1100"/>
          </a:p>
          <a:p>
            <a:pPr indent="-1778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 level</a:t>
            </a:r>
            <a:endParaRPr sz="1100"/>
          </a:p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628650" y="273844"/>
            <a:ext cx="5800800" cy="4359000"/>
          </a:xfrm>
          <a:prstGeom prst="rect">
            <a:avLst/>
          </a:prstGeom>
          <a:gradFill>
            <a:gsLst>
              <a:gs pos="0">
                <a:srgbClr val="F5F7FC">
                  <a:alpha val="52941"/>
                </a:srgbClr>
              </a:gs>
              <a:gs pos="100000">
                <a:srgbClr val="CFE4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24" name="Google Shape;124;p24"/>
          <p:cNvSpPr txBox="1"/>
          <p:nvPr/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text styles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level</a:t>
            </a:r>
            <a:endParaRPr sz="1100"/>
          </a:p>
          <a:p>
            <a:pPr indent="-1714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level</a:t>
            </a:r>
            <a:endParaRPr sz="1100"/>
          </a:p>
          <a:p>
            <a:pPr indent="-1778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 level</a:t>
            </a:r>
            <a:endParaRPr sz="1100"/>
          </a:p>
          <a:p>
            <a:pPr indent="-17780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 level</a:t>
            </a:r>
            <a:endParaRPr sz="1100"/>
          </a:p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onte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513468" y="352425"/>
            <a:ext cx="3553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3619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0014"/>
              </a:buClr>
              <a:buSzPts val="2100"/>
              <a:buChar char="•"/>
              <a:defRPr>
                <a:solidFill>
                  <a:srgbClr val="B900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458843" y="4629150"/>
            <a:ext cx="34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5"/>
          <p:cNvSpPr txBox="1"/>
          <p:nvPr>
            <p:ph idx="2" type="body"/>
          </p:nvPr>
        </p:nvSpPr>
        <p:spPr>
          <a:xfrm>
            <a:off x="513755" y="1072753"/>
            <a:ext cx="8202900" cy="3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blue bird in a circle&#10;&#10;Description automatically generated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25521"/>
            <a:ext cx="1103245" cy="10908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hyperlink" Target="http://osg-htc.org/some/namespace/dog-photo.jp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hyperlink" Target="http://osg-htc.org/some/namespace/dog-photo.jp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hyperlink" Target="http://osg-htc.org/some/namespace/dog-photo.jp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1143000" y="1842297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Booster rockets for Birds: 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New Backends for the Pelican Origin</a:t>
            </a:r>
            <a:endParaRPr i="1"/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1143000" y="3702054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Justin Hiemstra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CHTC Research Software Engineer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</a:t>
            </a:r>
            <a:endParaRPr/>
          </a:p>
        </p:txBody>
      </p:sp>
      <p:sp>
        <p:nvSpPr>
          <p:cNvPr id="385" name="Google Shape;385;p35"/>
          <p:cNvSpPr txBox="1"/>
          <p:nvPr>
            <p:ph idx="1" type="body"/>
          </p:nvPr>
        </p:nvSpPr>
        <p:spPr>
          <a:xfrm>
            <a:off x="628650" y="1369225"/>
            <a:ext cx="4016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play a loaded role:</a:t>
            </a:r>
            <a:endParaRPr/>
          </a:p>
        </p:txBody>
      </p:sp>
      <p:pic>
        <p:nvPicPr>
          <p:cNvPr descr="Database with solid fill" id="386" name="Google Shape;38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74" y="3608227"/>
            <a:ext cx="666300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5"/>
          <p:cNvSpPr/>
          <p:nvPr/>
        </p:nvSpPr>
        <p:spPr>
          <a:xfrm>
            <a:off x="543832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fer with solid fill" id="388" name="Google Shape;38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99" y="3802922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5"/>
          <p:cNvSpPr/>
          <p:nvPr/>
        </p:nvSpPr>
        <p:spPr>
          <a:xfrm>
            <a:off x="5330195" y="1116377"/>
            <a:ext cx="3670700" cy="3769100"/>
          </a:xfrm>
          <a:custGeom>
            <a:rect b="b" l="l" r="r" t="t"/>
            <a:pathLst>
              <a:path extrusionOk="0" h="150764" w="146828">
                <a:moveTo>
                  <a:pt x="17888" y="98374"/>
                </a:moveTo>
                <a:cubicBezTo>
                  <a:pt x="11581" y="94170"/>
                  <a:pt x="6914" y="86476"/>
                  <a:pt x="6077" y="78943"/>
                </a:cubicBezTo>
                <a:cubicBezTo>
                  <a:pt x="5544" y="74145"/>
                  <a:pt x="6867" y="69149"/>
                  <a:pt x="5696" y="64465"/>
                </a:cubicBezTo>
                <a:cubicBezTo>
                  <a:pt x="2856" y="53106"/>
                  <a:pt x="-4086" y="38408"/>
                  <a:pt x="3410" y="29413"/>
                </a:cubicBezTo>
                <a:cubicBezTo>
                  <a:pt x="9298" y="22347"/>
                  <a:pt x="18531" y="18930"/>
                  <a:pt x="25889" y="13411"/>
                </a:cubicBezTo>
                <a:cubicBezTo>
                  <a:pt x="30969" y="9601"/>
                  <a:pt x="34843" y="2879"/>
                  <a:pt x="41129" y="1981"/>
                </a:cubicBezTo>
                <a:cubicBezTo>
                  <a:pt x="53366" y="233"/>
                  <a:pt x="65849" y="6777"/>
                  <a:pt x="78086" y="5029"/>
                </a:cubicBezTo>
                <a:cubicBezTo>
                  <a:pt x="91539" y="3107"/>
                  <a:pt x="110699" y="-5462"/>
                  <a:pt x="118853" y="5410"/>
                </a:cubicBezTo>
                <a:cubicBezTo>
                  <a:pt x="125277" y="13976"/>
                  <a:pt x="127233" y="25122"/>
                  <a:pt x="131045" y="35128"/>
                </a:cubicBezTo>
                <a:cubicBezTo>
                  <a:pt x="134920" y="45299"/>
                  <a:pt x="141713" y="55105"/>
                  <a:pt x="141713" y="65989"/>
                </a:cubicBezTo>
                <a:cubicBezTo>
                  <a:pt x="141713" y="73414"/>
                  <a:pt x="134412" y="80662"/>
                  <a:pt x="136760" y="87706"/>
                </a:cubicBezTo>
                <a:cubicBezTo>
                  <a:pt x="138882" y="94072"/>
                  <a:pt x="146058" y="98549"/>
                  <a:pt x="146666" y="105232"/>
                </a:cubicBezTo>
                <a:cubicBezTo>
                  <a:pt x="147313" y="112353"/>
                  <a:pt x="143894" y="119841"/>
                  <a:pt x="139427" y="125425"/>
                </a:cubicBezTo>
                <a:cubicBezTo>
                  <a:pt x="129761" y="137508"/>
                  <a:pt x="111217" y="139040"/>
                  <a:pt x="95993" y="141808"/>
                </a:cubicBezTo>
                <a:cubicBezTo>
                  <a:pt x="86310" y="143568"/>
                  <a:pt x="77507" y="148953"/>
                  <a:pt x="67799" y="150571"/>
                </a:cubicBezTo>
                <a:cubicBezTo>
                  <a:pt x="59983" y="151874"/>
                  <a:pt x="53058" y="144751"/>
                  <a:pt x="45701" y="141808"/>
                </a:cubicBezTo>
                <a:cubicBezTo>
                  <a:pt x="36277" y="138038"/>
                  <a:pt x="24332" y="134885"/>
                  <a:pt x="19793" y="125806"/>
                </a:cubicBez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5"/>
          <p:cNvSpPr/>
          <p:nvPr/>
        </p:nvSpPr>
        <p:spPr>
          <a:xfrm>
            <a:off x="5636738" y="13621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91" name="Google Shape;391;p35"/>
          <p:cNvSpPr txBox="1"/>
          <p:nvPr/>
        </p:nvSpPr>
        <p:spPr>
          <a:xfrm>
            <a:off x="5963812" y="16464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6049537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6925413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658597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395" name="Google Shape;39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701" y="357643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5"/>
          <p:cNvSpPr txBox="1"/>
          <p:nvPr/>
        </p:nvSpPr>
        <p:spPr>
          <a:xfrm>
            <a:off x="4179225" y="3119800"/>
            <a:ext cx="1332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Repository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7892250" y="331842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</a:t>
            </a:r>
            <a:endParaRPr/>
          </a:p>
        </p:txBody>
      </p:sp>
      <p:sp>
        <p:nvSpPr>
          <p:cNvPr id="403" name="Google Shape;403;p36"/>
          <p:cNvSpPr txBox="1"/>
          <p:nvPr>
            <p:ph idx="1" type="body"/>
          </p:nvPr>
        </p:nvSpPr>
        <p:spPr>
          <a:xfrm>
            <a:off x="628650" y="1369225"/>
            <a:ext cx="4016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play a loaded role: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"Translation" between object repository and federation</a:t>
            </a:r>
            <a:endParaRPr/>
          </a:p>
        </p:txBody>
      </p:sp>
      <p:pic>
        <p:nvPicPr>
          <p:cNvPr descr="Database with solid fill" id="404" name="Google Shape;4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74" y="3608227"/>
            <a:ext cx="666300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6"/>
          <p:cNvSpPr/>
          <p:nvPr/>
        </p:nvSpPr>
        <p:spPr>
          <a:xfrm>
            <a:off x="543832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fer with solid fill" id="406" name="Google Shape;40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99" y="3802922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/>
          <p:nvPr/>
        </p:nvSpPr>
        <p:spPr>
          <a:xfrm>
            <a:off x="5330195" y="1116377"/>
            <a:ext cx="3670700" cy="3769100"/>
          </a:xfrm>
          <a:custGeom>
            <a:rect b="b" l="l" r="r" t="t"/>
            <a:pathLst>
              <a:path extrusionOk="0" h="150764" w="146828">
                <a:moveTo>
                  <a:pt x="17888" y="98374"/>
                </a:moveTo>
                <a:cubicBezTo>
                  <a:pt x="11581" y="94170"/>
                  <a:pt x="6914" y="86476"/>
                  <a:pt x="6077" y="78943"/>
                </a:cubicBezTo>
                <a:cubicBezTo>
                  <a:pt x="5544" y="74145"/>
                  <a:pt x="6867" y="69149"/>
                  <a:pt x="5696" y="64465"/>
                </a:cubicBezTo>
                <a:cubicBezTo>
                  <a:pt x="2856" y="53106"/>
                  <a:pt x="-4086" y="38408"/>
                  <a:pt x="3410" y="29413"/>
                </a:cubicBezTo>
                <a:cubicBezTo>
                  <a:pt x="9298" y="22347"/>
                  <a:pt x="18531" y="18930"/>
                  <a:pt x="25889" y="13411"/>
                </a:cubicBezTo>
                <a:cubicBezTo>
                  <a:pt x="30969" y="9601"/>
                  <a:pt x="34843" y="2879"/>
                  <a:pt x="41129" y="1981"/>
                </a:cubicBezTo>
                <a:cubicBezTo>
                  <a:pt x="53366" y="233"/>
                  <a:pt x="65849" y="6777"/>
                  <a:pt x="78086" y="5029"/>
                </a:cubicBezTo>
                <a:cubicBezTo>
                  <a:pt x="91539" y="3107"/>
                  <a:pt x="110699" y="-5462"/>
                  <a:pt x="118853" y="5410"/>
                </a:cubicBezTo>
                <a:cubicBezTo>
                  <a:pt x="125277" y="13976"/>
                  <a:pt x="127233" y="25122"/>
                  <a:pt x="131045" y="35128"/>
                </a:cubicBezTo>
                <a:cubicBezTo>
                  <a:pt x="134920" y="45299"/>
                  <a:pt x="141713" y="55105"/>
                  <a:pt x="141713" y="65989"/>
                </a:cubicBezTo>
                <a:cubicBezTo>
                  <a:pt x="141713" y="73414"/>
                  <a:pt x="134412" y="80662"/>
                  <a:pt x="136760" y="87706"/>
                </a:cubicBezTo>
                <a:cubicBezTo>
                  <a:pt x="138882" y="94072"/>
                  <a:pt x="146058" y="98549"/>
                  <a:pt x="146666" y="105232"/>
                </a:cubicBezTo>
                <a:cubicBezTo>
                  <a:pt x="147313" y="112353"/>
                  <a:pt x="143894" y="119841"/>
                  <a:pt x="139427" y="125425"/>
                </a:cubicBezTo>
                <a:cubicBezTo>
                  <a:pt x="129761" y="137508"/>
                  <a:pt x="111217" y="139040"/>
                  <a:pt x="95993" y="141808"/>
                </a:cubicBezTo>
                <a:cubicBezTo>
                  <a:pt x="86310" y="143568"/>
                  <a:pt x="77507" y="148953"/>
                  <a:pt x="67799" y="150571"/>
                </a:cubicBezTo>
                <a:cubicBezTo>
                  <a:pt x="59983" y="151874"/>
                  <a:pt x="53058" y="144751"/>
                  <a:pt x="45701" y="141808"/>
                </a:cubicBezTo>
                <a:cubicBezTo>
                  <a:pt x="36277" y="138038"/>
                  <a:pt x="24332" y="134885"/>
                  <a:pt x="19793" y="125806"/>
                </a:cubicBez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5636738" y="13621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09" name="Google Shape;409;p36"/>
          <p:cNvSpPr txBox="1"/>
          <p:nvPr/>
        </p:nvSpPr>
        <p:spPr>
          <a:xfrm>
            <a:off x="5963812" y="16464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6"/>
          <p:cNvSpPr/>
          <p:nvPr/>
        </p:nvSpPr>
        <p:spPr>
          <a:xfrm>
            <a:off x="6049537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6925413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658597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413" name="Google Shape;41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701" y="357643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6"/>
          <p:cNvSpPr txBox="1"/>
          <p:nvPr/>
        </p:nvSpPr>
        <p:spPr>
          <a:xfrm>
            <a:off x="4179225" y="3119800"/>
            <a:ext cx="1332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Repository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6"/>
          <p:cNvSpPr txBox="1"/>
          <p:nvPr/>
        </p:nvSpPr>
        <p:spPr>
          <a:xfrm>
            <a:off x="7892250" y="331842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</a:t>
            </a:r>
            <a:endParaRPr/>
          </a:p>
        </p:txBody>
      </p:sp>
      <p:sp>
        <p:nvSpPr>
          <p:cNvPr id="421" name="Google Shape;421;p37"/>
          <p:cNvSpPr txBox="1"/>
          <p:nvPr>
            <p:ph idx="1" type="body"/>
          </p:nvPr>
        </p:nvSpPr>
        <p:spPr>
          <a:xfrm>
            <a:off x="628650" y="1369225"/>
            <a:ext cx="4016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play a loaded role: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"Translation" between object repository and federation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Implementation of access rules (authz, throttling, etc)</a:t>
            </a:r>
            <a:endParaRPr/>
          </a:p>
        </p:txBody>
      </p:sp>
      <p:pic>
        <p:nvPicPr>
          <p:cNvPr descr="Database with solid fill" id="422" name="Google Shape;4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74" y="3608227"/>
            <a:ext cx="666300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7"/>
          <p:cNvSpPr/>
          <p:nvPr/>
        </p:nvSpPr>
        <p:spPr>
          <a:xfrm>
            <a:off x="543832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fer with solid fill" id="424" name="Google Shape;42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99" y="3802922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/>
          <p:nvPr/>
        </p:nvSpPr>
        <p:spPr>
          <a:xfrm>
            <a:off x="5330195" y="1116377"/>
            <a:ext cx="3670700" cy="3769100"/>
          </a:xfrm>
          <a:custGeom>
            <a:rect b="b" l="l" r="r" t="t"/>
            <a:pathLst>
              <a:path extrusionOk="0" h="150764" w="146828">
                <a:moveTo>
                  <a:pt x="17888" y="98374"/>
                </a:moveTo>
                <a:cubicBezTo>
                  <a:pt x="11581" y="94170"/>
                  <a:pt x="6914" y="86476"/>
                  <a:pt x="6077" y="78943"/>
                </a:cubicBezTo>
                <a:cubicBezTo>
                  <a:pt x="5544" y="74145"/>
                  <a:pt x="6867" y="69149"/>
                  <a:pt x="5696" y="64465"/>
                </a:cubicBezTo>
                <a:cubicBezTo>
                  <a:pt x="2856" y="53106"/>
                  <a:pt x="-4086" y="38408"/>
                  <a:pt x="3410" y="29413"/>
                </a:cubicBezTo>
                <a:cubicBezTo>
                  <a:pt x="9298" y="22347"/>
                  <a:pt x="18531" y="18930"/>
                  <a:pt x="25889" y="13411"/>
                </a:cubicBezTo>
                <a:cubicBezTo>
                  <a:pt x="30969" y="9601"/>
                  <a:pt x="34843" y="2879"/>
                  <a:pt x="41129" y="1981"/>
                </a:cubicBezTo>
                <a:cubicBezTo>
                  <a:pt x="53366" y="233"/>
                  <a:pt x="65849" y="6777"/>
                  <a:pt x="78086" y="5029"/>
                </a:cubicBezTo>
                <a:cubicBezTo>
                  <a:pt x="91539" y="3107"/>
                  <a:pt x="110699" y="-5462"/>
                  <a:pt x="118853" y="5410"/>
                </a:cubicBezTo>
                <a:cubicBezTo>
                  <a:pt x="125277" y="13976"/>
                  <a:pt x="127233" y="25122"/>
                  <a:pt x="131045" y="35128"/>
                </a:cubicBezTo>
                <a:cubicBezTo>
                  <a:pt x="134920" y="45299"/>
                  <a:pt x="141713" y="55105"/>
                  <a:pt x="141713" y="65989"/>
                </a:cubicBezTo>
                <a:cubicBezTo>
                  <a:pt x="141713" y="73414"/>
                  <a:pt x="134412" y="80662"/>
                  <a:pt x="136760" y="87706"/>
                </a:cubicBezTo>
                <a:cubicBezTo>
                  <a:pt x="138882" y="94072"/>
                  <a:pt x="146058" y="98549"/>
                  <a:pt x="146666" y="105232"/>
                </a:cubicBezTo>
                <a:cubicBezTo>
                  <a:pt x="147313" y="112353"/>
                  <a:pt x="143894" y="119841"/>
                  <a:pt x="139427" y="125425"/>
                </a:cubicBezTo>
                <a:cubicBezTo>
                  <a:pt x="129761" y="137508"/>
                  <a:pt x="111217" y="139040"/>
                  <a:pt x="95993" y="141808"/>
                </a:cubicBezTo>
                <a:cubicBezTo>
                  <a:pt x="86310" y="143568"/>
                  <a:pt x="77507" y="148953"/>
                  <a:pt x="67799" y="150571"/>
                </a:cubicBezTo>
                <a:cubicBezTo>
                  <a:pt x="59983" y="151874"/>
                  <a:pt x="53058" y="144751"/>
                  <a:pt x="45701" y="141808"/>
                </a:cubicBezTo>
                <a:cubicBezTo>
                  <a:pt x="36277" y="138038"/>
                  <a:pt x="24332" y="134885"/>
                  <a:pt x="19793" y="125806"/>
                </a:cubicBez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7"/>
          <p:cNvSpPr/>
          <p:nvPr/>
        </p:nvSpPr>
        <p:spPr>
          <a:xfrm>
            <a:off x="5636738" y="13621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27" name="Google Shape;427;p37"/>
          <p:cNvSpPr txBox="1"/>
          <p:nvPr/>
        </p:nvSpPr>
        <p:spPr>
          <a:xfrm>
            <a:off x="5963812" y="16464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6049537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6925413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658597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431" name="Google Shape;43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701" y="357643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 txBox="1"/>
          <p:nvPr/>
        </p:nvSpPr>
        <p:spPr>
          <a:xfrm>
            <a:off x="4179225" y="3119800"/>
            <a:ext cx="1332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Repository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7"/>
          <p:cNvSpPr txBox="1"/>
          <p:nvPr/>
        </p:nvSpPr>
        <p:spPr>
          <a:xfrm>
            <a:off x="7892250" y="331842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</a:t>
            </a:r>
            <a:endParaRPr/>
          </a:p>
        </p:txBody>
      </p:sp>
      <p:sp>
        <p:nvSpPr>
          <p:cNvPr id="439" name="Google Shape;439;p38"/>
          <p:cNvSpPr txBox="1"/>
          <p:nvPr>
            <p:ph idx="1" type="body"/>
          </p:nvPr>
        </p:nvSpPr>
        <p:spPr>
          <a:xfrm>
            <a:off x="628650" y="1369225"/>
            <a:ext cx="4016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play a loaded role: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"Translation" between object repository and federation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Implementation of access rules (authz, throttling, etc)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Circuit breaker duties</a:t>
            </a:r>
            <a:endParaRPr/>
          </a:p>
        </p:txBody>
      </p:sp>
      <p:pic>
        <p:nvPicPr>
          <p:cNvPr descr="Database with solid fill" id="440" name="Google Shape;4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74" y="3608227"/>
            <a:ext cx="666300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8"/>
          <p:cNvSpPr/>
          <p:nvPr/>
        </p:nvSpPr>
        <p:spPr>
          <a:xfrm>
            <a:off x="543832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fer with solid fill" id="442" name="Google Shape;44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99" y="3802922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8"/>
          <p:cNvSpPr/>
          <p:nvPr/>
        </p:nvSpPr>
        <p:spPr>
          <a:xfrm>
            <a:off x="5330195" y="1116377"/>
            <a:ext cx="3670700" cy="3769100"/>
          </a:xfrm>
          <a:custGeom>
            <a:rect b="b" l="l" r="r" t="t"/>
            <a:pathLst>
              <a:path extrusionOk="0" h="150764" w="146828">
                <a:moveTo>
                  <a:pt x="17888" y="98374"/>
                </a:moveTo>
                <a:cubicBezTo>
                  <a:pt x="11581" y="94170"/>
                  <a:pt x="6914" y="86476"/>
                  <a:pt x="6077" y="78943"/>
                </a:cubicBezTo>
                <a:cubicBezTo>
                  <a:pt x="5544" y="74145"/>
                  <a:pt x="6867" y="69149"/>
                  <a:pt x="5696" y="64465"/>
                </a:cubicBezTo>
                <a:cubicBezTo>
                  <a:pt x="2856" y="53106"/>
                  <a:pt x="-4086" y="38408"/>
                  <a:pt x="3410" y="29413"/>
                </a:cubicBezTo>
                <a:cubicBezTo>
                  <a:pt x="9298" y="22347"/>
                  <a:pt x="18531" y="18930"/>
                  <a:pt x="25889" y="13411"/>
                </a:cubicBezTo>
                <a:cubicBezTo>
                  <a:pt x="30969" y="9601"/>
                  <a:pt x="34843" y="2879"/>
                  <a:pt x="41129" y="1981"/>
                </a:cubicBezTo>
                <a:cubicBezTo>
                  <a:pt x="53366" y="233"/>
                  <a:pt x="65849" y="6777"/>
                  <a:pt x="78086" y="5029"/>
                </a:cubicBezTo>
                <a:cubicBezTo>
                  <a:pt x="91539" y="3107"/>
                  <a:pt x="110699" y="-5462"/>
                  <a:pt x="118853" y="5410"/>
                </a:cubicBezTo>
                <a:cubicBezTo>
                  <a:pt x="125277" y="13976"/>
                  <a:pt x="127233" y="25122"/>
                  <a:pt x="131045" y="35128"/>
                </a:cubicBezTo>
                <a:cubicBezTo>
                  <a:pt x="134920" y="45299"/>
                  <a:pt x="141713" y="55105"/>
                  <a:pt x="141713" y="65989"/>
                </a:cubicBezTo>
                <a:cubicBezTo>
                  <a:pt x="141713" y="73414"/>
                  <a:pt x="134412" y="80662"/>
                  <a:pt x="136760" y="87706"/>
                </a:cubicBezTo>
                <a:cubicBezTo>
                  <a:pt x="138882" y="94072"/>
                  <a:pt x="146058" y="98549"/>
                  <a:pt x="146666" y="105232"/>
                </a:cubicBezTo>
                <a:cubicBezTo>
                  <a:pt x="147313" y="112353"/>
                  <a:pt x="143894" y="119841"/>
                  <a:pt x="139427" y="125425"/>
                </a:cubicBezTo>
                <a:cubicBezTo>
                  <a:pt x="129761" y="137508"/>
                  <a:pt x="111217" y="139040"/>
                  <a:pt x="95993" y="141808"/>
                </a:cubicBezTo>
                <a:cubicBezTo>
                  <a:pt x="86310" y="143568"/>
                  <a:pt x="77507" y="148953"/>
                  <a:pt x="67799" y="150571"/>
                </a:cubicBezTo>
                <a:cubicBezTo>
                  <a:pt x="59983" y="151874"/>
                  <a:pt x="53058" y="144751"/>
                  <a:pt x="45701" y="141808"/>
                </a:cubicBezTo>
                <a:cubicBezTo>
                  <a:pt x="36277" y="138038"/>
                  <a:pt x="24332" y="134885"/>
                  <a:pt x="19793" y="125806"/>
                </a:cubicBez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8"/>
          <p:cNvSpPr/>
          <p:nvPr/>
        </p:nvSpPr>
        <p:spPr>
          <a:xfrm>
            <a:off x="5636738" y="13621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45" name="Google Shape;445;p38"/>
          <p:cNvSpPr txBox="1"/>
          <p:nvPr/>
        </p:nvSpPr>
        <p:spPr>
          <a:xfrm>
            <a:off x="5963812" y="16464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6049537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6925413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658597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449" name="Google Shape;44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701" y="357643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8"/>
          <p:cNvSpPr txBox="1"/>
          <p:nvPr/>
        </p:nvSpPr>
        <p:spPr>
          <a:xfrm>
            <a:off x="4179225" y="3119800"/>
            <a:ext cx="1332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Repository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7892250" y="331842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</a:t>
            </a:r>
            <a:endParaRPr/>
          </a:p>
        </p:txBody>
      </p:sp>
      <p:sp>
        <p:nvSpPr>
          <p:cNvPr id="457" name="Google Shape;457;p39"/>
          <p:cNvSpPr txBox="1"/>
          <p:nvPr>
            <p:ph idx="1" type="body"/>
          </p:nvPr>
        </p:nvSpPr>
        <p:spPr>
          <a:xfrm>
            <a:off x="628650" y="1369225"/>
            <a:ext cx="4016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play a loaded role: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"Translation" between object repository and federation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Implementation of access rules (authz, throttling, etc)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Circuit breaker duties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Origin ↔ object repository "health" monitoring</a:t>
            </a:r>
            <a:endParaRPr/>
          </a:p>
        </p:txBody>
      </p:sp>
      <p:pic>
        <p:nvPicPr>
          <p:cNvPr descr="Database with solid fill" id="458" name="Google Shape;45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74" y="3608227"/>
            <a:ext cx="666300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9"/>
          <p:cNvSpPr/>
          <p:nvPr/>
        </p:nvSpPr>
        <p:spPr>
          <a:xfrm>
            <a:off x="543832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fer with solid fill" id="460" name="Google Shape;46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99" y="3802922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9"/>
          <p:cNvSpPr/>
          <p:nvPr/>
        </p:nvSpPr>
        <p:spPr>
          <a:xfrm>
            <a:off x="5330195" y="1116377"/>
            <a:ext cx="3670700" cy="3769100"/>
          </a:xfrm>
          <a:custGeom>
            <a:rect b="b" l="l" r="r" t="t"/>
            <a:pathLst>
              <a:path extrusionOk="0" h="150764" w="146828">
                <a:moveTo>
                  <a:pt x="17888" y="98374"/>
                </a:moveTo>
                <a:cubicBezTo>
                  <a:pt x="11581" y="94170"/>
                  <a:pt x="6914" y="86476"/>
                  <a:pt x="6077" y="78943"/>
                </a:cubicBezTo>
                <a:cubicBezTo>
                  <a:pt x="5544" y="74145"/>
                  <a:pt x="6867" y="69149"/>
                  <a:pt x="5696" y="64465"/>
                </a:cubicBezTo>
                <a:cubicBezTo>
                  <a:pt x="2856" y="53106"/>
                  <a:pt x="-4086" y="38408"/>
                  <a:pt x="3410" y="29413"/>
                </a:cubicBezTo>
                <a:cubicBezTo>
                  <a:pt x="9298" y="22347"/>
                  <a:pt x="18531" y="18930"/>
                  <a:pt x="25889" y="13411"/>
                </a:cubicBezTo>
                <a:cubicBezTo>
                  <a:pt x="30969" y="9601"/>
                  <a:pt x="34843" y="2879"/>
                  <a:pt x="41129" y="1981"/>
                </a:cubicBezTo>
                <a:cubicBezTo>
                  <a:pt x="53366" y="233"/>
                  <a:pt x="65849" y="6777"/>
                  <a:pt x="78086" y="5029"/>
                </a:cubicBezTo>
                <a:cubicBezTo>
                  <a:pt x="91539" y="3107"/>
                  <a:pt x="110699" y="-5462"/>
                  <a:pt x="118853" y="5410"/>
                </a:cubicBezTo>
                <a:cubicBezTo>
                  <a:pt x="125277" y="13976"/>
                  <a:pt x="127233" y="25122"/>
                  <a:pt x="131045" y="35128"/>
                </a:cubicBezTo>
                <a:cubicBezTo>
                  <a:pt x="134920" y="45299"/>
                  <a:pt x="141713" y="55105"/>
                  <a:pt x="141713" y="65989"/>
                </a:cubicBezTo>
                <a:cubicBezTo>
                  <a:pt x="141713" y="73414"/>
                  <a:pt x="134412" y="80662"/>
                  <a:pt x="136760" y="87706"/>
                </a:cubicBezTo>
                <a:cubicBezTo>
                  <a:pt x="138882" y="94072"/>
                  <a:pt x="146058" y="98549"/>
                  <a:pt x="146666" y="105232"/>
                </a:cubicBezTo>
                <a:cubicBezTo>
                  <a:pt x="147313" y="112353"/>
                  <a:pt x="143894" y="119841"/>
                  <a:pt x="139427" y="125425"/>
                </a:cubicBezTo>
                <a:cubicBezTo>
                  <a:pt x="129761" y="137508"/>
                  <a:pt x="111217" y="139040"/>
                  <a:pt x="95993" y="141808"/>
                </a:cubicBezTo>
                <a:cubicBezTo>
                  <a:pt x="86310" y="143568"/>
                  <a:pt x="77507" y="148953"/>
                  <a:pt x="67799" y="150571"/>
                </a:cubicBezTo>
                <a:cubicBezTo>
                  <a:pt x="59983" y="151874"/>
                  <a:pt x="53058" y="144751"/>
                  <a:pt x="45701" y="141808"/>
                </a:cubicBezTo>
                <a:cubicBezTo>
                  <a:pt x="36277" y="138038"/>
                  <a:pt x="24332" y="134885"/>
                  <a:pt x="19793" y="125806"/>
                </a:cubicBez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5636738" y="13621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5963812" y="16464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6049537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6925413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658597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467" name="Google Shape;46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701" y="357643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9"/>
          <p:cNvSpPr txBox="1"/>
          <p:nvPr/>
        </p:nvSpPr>
        <p:spPr>
          <a:xfrm>
            <a:off x="4179225" y="3119800"/>
            <a:ext cx="1332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Repository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9"/>
          <p:cNvSpPr txBox="1"/>
          <p:nvPr/>
        </p:nvSpPr>
        <p:spPr>
          <a:xfrm>
            <a:off x="7892250" y="331842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0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</a:t>
            </a:r>
            <a:endParaRPr/>
          </a:p>
        </p:txBody>
      </p:sp>
      <p:sp>
        <p:nvSpPr>
          <p:cNvPr id="475" name="Google Shape;475;p40"/>
          <p:cNvSpPr txBox="1"/>
          <p:nvPr>
            <p:ph idx="1" type="body"/>
          </p:nvPr>
        </p:nvSpPr>
        <p:spPr>
          <a:xfrm>
            <a:off x="628650" y="1369225"/>
            <a:ext cx="4016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Origins play a loaded role: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"Translation" between object repository and federation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Implementation of access rules (authz, throttling, etc)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Circuit breaker duties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Origin ↔ object repository "health" monitoring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Every one of these may be unique to the particular object repository!</a:t>
            </a:r>
            <a:endParaRPr/>
          </a:p>
        </p:txBody>
      </p:sp>
      <p:pic>
        <p:nvPicPr>
          <p:cNvPr descr="Database with solid fill" id="476" name="Google Shape;4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74" y="3608227"/>
            <a:ext cx="666300" cy="6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0"/>
          <p:cNvSpPr/>
          <p:nvPr/>
        </p:nvSpPr>
        <p:spPr>
          <a:xfrm>
            <a:off x="543832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fer with solid fill" id="478" name="Google Shape;47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99" y="3802922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0"/>
          <p:cNvSpPr/>
          <p:nvPr/>
        </p:nvSpPr>
        <p:spPr>
          <a:xfrm>
            <a:off x="5330195" y="1116377"/>
            <a:ext cx="3670700" cy="3769100"/>
          </a:xfrm>
          <a:custGeom>
            <a:rect b="b" l="l" r="r" t="t"/>
            <a:pathLst>
              <a:path extrusionOk="0" h="150764" w="146828">
                <a:moveTo>
                  <a:pt x="17888" y="98374"/>
                </a:moveTo>
                <a:cubicBezTo>
                  <a:pt x="11581" y="94170"/>
                  <a:pt x="6914" y="86476"/>
                  <a:pt x="6077" y="78943"/>
                </a:cubicBezTo>
                <a:cubicBezTo>
                  <a:pt x="5544" y="74145"/>
                  <a:pt x="6867" y="69149"/>
                  <a:pt x="5696" y="64465"/>
                </a:cubicBezTo>
                <a:cubicBezTo>
                  <a:pt x="2856" y="53106"/>
                  <a:pt x="-4086" y="38408"/>
                  <a:pt x="3410" y="29413"/>
                </a:cubicBezTo>
                <a:cubicBezTo>
                  <a:pt x="9298" y="22347"/>
                  <a:pt x="18531" y="18930"/>
                  <a:pt x="25889" y="13411"/>
                </a:cubicBezTo>
                <a:cubicBezTo>
                  <a:pt x="30969" y="9601"/>
                  <a:pt x="34843" y="2879"/>
                  <a:pt x="41129" y="1981"/>
                </a:cubicBezTo>
                <a:cubicBezTo>
                  <a:pt x="53366" y="233"/>
                  <a:pt x="65849" y="6777"/>
                  <a:pt x="78086" y="5029"/>
                </a:cubicBezTo>
                <a:cubicBezTo>
                  <a:pt x="91539" y="3107"/>
                  <a:pt x="110699" y="-5462"/>
                  <a:pt x="118853" y="5410"/>
                </a:cubicBezTo>
                <a:cubicBezTo>
                  <a:pt x="125277" y="13976"/>
                  <a:pt x="127233" y="25122"/>
                  <a:pt x="131045" y="35128"/>
                </a:cubicBezTo>
                <a:cubicBezTo>
                  <a:pt x="134920" y="45299"/>
                  <a:pt x="141713" y="55105"/>
                  <a:pt x="141713" y="65989"/>
                </a:cubicBezTo>
                <a:cubicBezTo>
                  <a:pt x="141713" y="73414"/>
                  <a:pt x="134412" y="80662"/>
                  <a:pt x="136760" y="87706"/>
                </a:cubicBezTo>
                <a:cubicBezTo>
                  <a:pt x="138882" y="94072"/>
                  <a:pt x="146058" y="98549"/>
                  <a:pt x="146666" y="105232"/>
                </a:cubicBezTo>
                <a:cubicBezTo>
                  <a:pt x="147313" y="112353"/>
                  <a:pt x="143894" y="119841"/>
                  <a:pt x="139427" y="125425"/>
                </a:cubicBezTo>
                <a:cubicBezTo>
                  <a:pt x="129761" y="137508"/>
                  <a:pt x="111217" y="139040"/>
                  <a:pt x="95993" y="141808"/>
                </a:cubicBezTo>
                <a:cubicBezTo>
                  <a:pt x="86310" y="143568"/>
                  <a:pt x="77507" y="148953"/>
                  <a:pt x="67799" y="150571"/>
                </a:cubicBezTo>
                <a:cubicBezTo>
                  <a:pt x="59983" y="151874"/>
                  <a:pt x="53058" y="144751"/>
                  <a:pt x="45701" y="141808"/>
                </a:cubicBezTo>
                <a:cubicBezTo>
                  <a:pt x="36277" y="138038"/>
                  <a:pt x="24332" y="134885"/>
                  <a:pt x="19793" y="125806"/>
                </a:cubicBez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5636738" y="13621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1" name="Google Shape;481;p40"/>
          <p:cNvSpPr txBox="1"/>
          <p:nvPr/>
        </p:nvSpPr>
        <p:spPr>
          <a:xfrm>
            <a:off x="5963812" y="16464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0"/>
          <p:cNvSpPr/>
          <p:nvPr/>
        </p:nvSpPr>
        <p:spPr>
          <a:xfrm>
            <a:off x="6049537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6925413" y="19233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6585975" y="3608225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485" name="Google Shape;485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701" y="357643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0"/>
          <p:cNvSpPr txBox="1"/>
          <p:nvPr/>
        </p:nvSpPr>
        <p:spPr>
          <a:xfrm>
            <a:off x="4179225" y="3119800"/>
            <a:ext cx="1332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Repository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0"/>
          <p:cNvSpPr txBox="1"/>
          <p:nvPr/>
        </p:nvSpPr>
        <p:spPr>
          <a:xfrm>
            <a:off x="7892250" y="331842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as Translators</a:t>
            </a:r>
            <a:endParaRPr/>
          </a:p>
        </p:txBody>
      </p:sp>
      <p:pic>
        <p:nvPicPr>
          <p:cNvPr descr="Smiling face with solid fill with solid fill" id="493" name="Google Shape;49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01" y="330428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1"/>
          <p:cNvSpPr txBox="1"/>
          <p:nvPr/>
        </p:nvSpPr>
        <p:spPr>
          <a:xfrm>
            <a:off x="240450" y="30144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0" y="4197650"/>
            <a:ext cx="7139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pelican object get \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pelican://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osg-htc.org/some/namespace/dog-photo.jpg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dog-photo.jpg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as Translators</a:t>
            </a: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1070988" y="11860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02" name="Google Shape;502;p42"/>
          <p:cNvSpPr txBox="1"/>
          <p:nvPr/>
        </p:nvSpPr>
        <p:spPr>
          <a:xfrm>
            <a:off x="1398062" y="14703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1483787" y="17472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2359663" y="17472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505" name="Google Shape;5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01" y="330428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2"/>
          <p:cNvSpPr txBox="1"/>
          <p:nvPr/>
        </p:nvSpPr>
        <p:spPr>
          <a:xfrm>
            <a:off x="240450" y="30144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2"/>
          <p:cNvSpPr/>
          <p:nvPr/>
        </p:nvSpPr>
        <p:spPr>
          <a:xfrm rot="-2393680">
            <a:off x="875013" y="3020836"/>
            <a:ext cx="1160937" cy="27709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0" y="4197650"/>
            <a:ext cx="7139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pelican object get \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pelican://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osg-htc.org/some/namespace/dog-photo.jpg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dog-photo.jpg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as Translators</a:t>
            </a:r>
            <a:endParaRPr/>
          </a:p>
        </p:txBody>
      </p:sp>
      <p:pic>
        <p:nvPicPr>
          <p:cNvPr id="514" name="Google Shape;514;p43" title="PelicanGlobusDiagram-Origin Schematic.drawio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050" y="1804219"/>
            <a:ext cx="5314950" cy="239343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3"/>
          <p:cNvSpPr txBox="1"/>
          <p:nvPr/>
        </p:nvSpPr>
        <p:spPr>
          <a:xfrm>
            <a:off x="4290225" y="4197650"/>
            <a:ext cx="32256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 courtesy of CHTC Fellow alumnus William Jiang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3"/>
          <p:cNvSpPr/>
          <p:nvPr/>
        </p:nvSpPr>
        <p:spPr>
          <a:xfrm>
            <a:off x="1070988" y="1186002"/>
            <a:ext cx="2628288" cy="1589436"/>
          </a:xfrm>
          <a:prstGeom prst="cloud">
            <a:avLst/>
          </a:prstGeom>
          <a:solidFill>
            <a:srgbClr val="FFFFFF"/>
          </a:solidFill>
          <a:ln cap="flat" cmpd="sng" w="50800">
            <a:solidFill>
              <a:srgbClr val="156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17" name="Google Shape;517;p43"/>
          <p:cNvSpPr txBox="1"/>
          <p:nvPr/>
        </p:nvSpPr>
        <p:spPr>
          <a:xfrm>
            <a:off x="1398062" y="1470350"/>
            <a:ext cx="23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 Central Services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3"/>
          <p:cNvSpPr/>
          <p:nvPr/>
        </p:nvSpPr>
        <p:spPr>
          <a:xfrm>
            <a:off x="1483787" y="17472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3"/>
          <p:cNvSpPr/>
          <p:nvPr/>
        </p:nvSpPr>
        <p:spPr>
          <a:xfrm>
            <a:off x="2359663" y="1747250"/>
            <a:ext cx="729900" cy="666300"/>
          </a:xfrm>
          <a:prstGeom prst="rect">
            <a:avLst/>
          </a:prstGeom>
          <a:solidFill>
            <a:srgbClr val="FFFFFF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ing face with solid fill with solid fill" id="520" name="Google Shape;5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901" y="3304282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3"/>
          <p:cNvSpPr txBox="1"/>
          <p:nvPr/>
        </p:nvSpPr>
        <p:spPr>
          <a:xfrm>
            <a:off x="240450" y="30144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3"/>
          <p:cNvSpPr/>
          <p:nvPr/>
        </p:nvSpPr>
        <p:spPr>
          <a:xfrm rot="-511188">
            <a:off x="1039384" y="3348068"/>
            <a:ext cx="3256132" cy="2769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3"/>
          <p:cNvSpPr txBox="1"/>
          <p:nvPr/>
        </p:nvSpPr>
        <p:spPr>
          <a:xfrm>
            <a:off x="0" y="4197650"/>
            <a:ext cx="7139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pelican object get \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pelican://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osg-htc.org/some/namespace/dog-photo.jpg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\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dog-photo.jpg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/>
          <p:nvPr/>
        </p:nvSpPr>
        <p:spPr>
          <a:xfrm>
            <a:off x="-800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29" name="Google Shape;529;p44"/>
          <p:cNvGraphicFramePr/>
          <p:nvPr/>
        </p:nvGraphicFramePr>
        <p:xfrm>
          <a:off x="206500" y="40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{A666C135-B339-42A7-87EE-5B3F59B8900D}</a:tableStyleId>
              </a:tblPr>
              <a:tblGrid>
                <a:gridCol w="889275"/>
                <a:gridCol w="1081375"/>
                <a:gridCol w="1281475"/>
                <a:gridCol w="977300"/>
                <a:gridCol w="1137375"/>
                <a:gridCol w="1289500"/>
                <a:gridCol w="969325"/>
                <a:gridCol w="1089375"/>
              </a:tblGrid>
              <a:tr h="77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Pelican verb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HTTP </a:t>
                      </a:r>
                      <a:r>
                        <a:rPr lang="en" sz="1000"/>
                        <a:t>(client→Origin)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XRootD Internal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posix backend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https backend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 backend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globus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backend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xroot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backend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HTTP </a:t>
                      </a:r>
                      <a:r>
                        <a:rPr lang="en" sz="1200"/>
                        <a:t>GET (ranged)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br>
                        <a:rPr lang="en" sz="1200"/>
                      </a:br>
                      <a:r>
                        <a:rPr lang="en" sz="1200"/>
                        <a:t>read x 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close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pread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HEAD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GET (ranged)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HeadObject 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GetObject (ranged)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HEAD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GET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(ranged)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kXR_open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kXR_read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HTTP </a:t>
                      </a:r>
                      <a:r>
                        <a:rPr lang="en" sz="1200"/>
                        <a:t>PUT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write x 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close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pwrite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PUT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(chunked)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CreateMPU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UploadPart x N 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 CompleteMPU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PUT (chunked)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kXR_open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kXR_write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WebDAV </a:t>
                      </a:r>
                      <a:r>
                        <a:rPr lang="en" sz="1200"/>
                        <a:t>PROPFIND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depth=0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stat(2)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HEAD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HeadObject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(+ListObjectsV2 for dirs)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Transfer API stat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kXR_stat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WebDAV </a:t>
                      </a:r>
                      <a:r>
                        <a:rPr lang="en" sz="1200"/>
                        <a:t>PROPFIND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depth=1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opendir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readdir x 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opendir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readdir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ListObjectsV2 (paginated)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Transfer API ls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kXR_dirlist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0" name="Google Shape;530;p44"/>
          <p:cNvSpPr txBox="1"/>
          <p:nvPr/>
        </p:nvSpPr>
        <p:spPr>
          <a:xfrm>
            <a:off x="2666950" y="39925"/>
            <a:ext cx="37941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 Translations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Pelican Here to Accomplish?</a:t>
            </a:r>
            <a:endParaRPr/>
          </a:p>
        </p:txBody>
      </p:sp>
      <p:pic>
        <p:nvPicPr>
          <p:cNvPr id="143" name="Google Shape;143;p27" title="Screenshot 2026-06-02 at 15.07.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725" y="1005775"/>
            <a:ext cx="7857962" cy="41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Abstraction solves all problems… right?</a:t>
            </a:r>
            <a:endParaRPr/>
          </a:p>
        </p:txBody>
      </p:sp>
      <p:sp>
        <p:nvSpPr>
          <p:cNvPr id="536" name="Google Shape;536;p45"/>
          <p:cNvSpPr txBox="1"/>
          <p:nvPr>
            <p:ph idx="1" type="body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Abstractions are a </a:t>
            </a:r>
            <a:r>
              <a:rPr i="1" lang="en" sz="1900"/>
              <a:t>vital</a:t>
            </a:r>
            <a:r>
              <a:rPr lang="en" sz="1900"/>
              <a:t> tool in software engineering. So what's the problem?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6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Abstraction solves all problems… right?</a:t>
            </a:r>
            <a:endParaRPr/>
          </a:p>
        </p:txBody>
      </p:sp>
      <p:sp>
        <p:nvSpPr>
          <p:cNvPr id="542" name="Google Shape;542;p46"/>
          <p:cNvSpPr txBox="1"/>
          <p:nvPr>
            <p:ph idx="1" type="body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Abstractions are a </a:t>
            </a:r>
            <a:r>
              <a:rPr i="1" lang="en" sz="1900"/>
              <a:t>vital</a:t>
            </a:r>
            <a:r>
              <a:rPr lang="en" sz="1900"/>
              <a:t> tool in software engineering. So what's the problem?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"</a:t>
            </a:r>
            <a:r>
              <a:rPr i="1" lang="en" sz="1900"/>
              <a:t>There are more things in heaven and earth, [Justin], Than are dreamt of in your philosophy.</a:t>
            </a:r>
            <a:r>
              <a:rPr lang="en" sz="1900"/>
              <a:t>" – Hamlet</a:t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Abstraction solves all problems… right?</a:t>
            </a:r>
            <a:endParaRPr/>
          </a:p>
        </p:txBody>
      </p:sp>
      <p:sp>
        <p:nvSpPr>
          <p:cNvPr id="548" name="Google Shape;548;p47"/>
          <p:cNvSpPr txBox="1"/>
          <p:nvPr>
            <p:ph idx="1" type="body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Abstractions are a </a:t>
            </a:r>
            <a:r>
              <a:rPr i="1" lang="en" sz="1900"/>
              <a:t>vital</a:t>
            </a:r>
            <a:r>
              <a:rPr lang="en" sz="1900"/>
              <a:t> tool in software engineering. So what's the problem?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"</a:t>
            </a:r>
            <a:r>
              <a:rPr i="1" lang="en" sz="1900"/>
              <a:t>There are more things in heaven and earth, [Justin], Than are dreamt of in your philosophy.</a:t>
            </a:r>
            <a:r>
              <a:rPr lang="en" sz="1900"/>
              <a:t>" – Hamlet</a:t>
            </a:r>
            <a:endParaRPr sz="1900"/>
          </a:p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Differing object store and federation semantics lead to messy situations:</a:t>
            </a:r>
            <a:endParaRPr sz="1900"/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Pelican's hierarchical namespaces vs S3's flat buckets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POSIX partial writes vs Pelican's whole-object PUT model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Not everything can be mapped from one "philosophy" into another.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 must also translate authz</a:t>
            </a:r>
            <a:endParaRPr/>
          </a:p>
        </p:txBody>
      </p:sp>
      <p:sp>
        <p:nvSpPr>
          <p:cNvPr id="554" name="Google Shape;554;p48"/>
          <p:cNvSpPr/>
          <p:nvPr/>
        </p:nvSpPr>
        <p:spPr>
          <a:xfrm>
            <a:off x="3164252" y="2330700"/>
            <a:ext cx="1477800" cy="8478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55" name="Google Shape;555;p48"/>
          <p:cNvSpPr/>
          <p:nvPr/>
        </p:nvSpPr>
        <p:spPr>
          <a:xfrm>
            <a:off x="5858575" y="2181750"/>
            <a:ext cx="1438200" cy="11457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48" title="token Background Remov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200" y="2467651"/>
            <a:ext cx="548401" cy="57389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8"/>
          <p:cNvSpPr/>
          <p:nvPr/>
        </p:nvSpPr>
        <p:spPr>
          <a:xfrm>
            <a:off x="2490200" y="2649300"/>
            <a:ext cx="589500" cy="21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48"/>
          <p:cNvSpPr/>
          <p:nvPr/>
        </p:nvSpPr>
        <p:spPr>
          <a:xfrm>
            <a:off x="4785725" y="2649300"/>
            <a:ext cx="921900" cy="21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8"/>
          <p:cNvSpPr txBox="1"/>
          <p:nvPr/>
        </p:nvSpPr>
        <p:spPr>
          <a:xfrm>
            <a:off x="4408775" y="1890900"/>
            <a:ext cx="16758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-specific protocol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0" name="Google Shape;560;p48"/>
          <p:cNvCxnSpPr/>
          <p:nvPr/>
        </p:nvCxnSpPr>
        <p:spPr>
          <a:xfrm>
            <a:off x="3919513" y="2181750"/>
            <a:ext cx="26400" cy="12525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61" name="Google Shape;561;p48"/>
          <p:cNvSpPr txBox="1"/>
          <p:nvPr/>
        </p:nvSpPr>
        <p:spPr>
          <a:xfrm>
            <a:off x="3295925" y="2423850"/>
            <a:ext cx="5895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Fed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Auth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8"/>
          <p:cNvSpPr txBox="1"/>
          <p:nvPr/>
        </p:nvSpPr>
        <p:spPr>
          <a:xfrm>
            <a:off x="4040825" y="2423850"/>
            <a:ext cx="5895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Auth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8"/>
          <p:cNvSpPr txBox="1"/>
          <p:nvPr/>
        </p:nvSpPr>
        <p:spPr>
          <a:xfrm>
            <a:off x="3065250" y="1709250"/>
            <a:ext cx="16758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other Object Repository policies</a:t>
            </a:r>
            <a:endParaRPr/>
          </a:p>
        </p:txBody>
      </p:sp>
      <p:sp>
        <p:nvSpPr>
          <p:cNvPr id="569" name="Google Shape;569;p49"/>
          <p:cNvSpPr/>
          <p:nvPr/>
        </p:nvSpPr>
        <p:spPr>
          <a:xfrm>
            <a:off x="3164252" y="2330700"/>
            <a:ext cx="1477800" cy="8478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Origin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570" name="Google Shape;570;p49"/>
          <p:cNvSpPr/>
          <p:nvPr/>
        </p:nvSpPr>
        <p:spPr>
          <a:xfrm>
            <a:off x="5858575" y="2181750"/>
            <a:ext cx="1438200" cy="11457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9"/>
          <p:cNvSpPr/>
          <p:nvPr/>
        </p:nvSpPr>
        <p:spPr>
          <a:xfrm rot="1811021">
            <a:off x="1921689" y="1990648"/>
            <a:ext cx="1088362" cy="2949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9"/>
          <p:cNvSpPr/>
          <p:nvPr/>
        </p:nvSpPr>
        <p:spPr>
          <a:xfrm>
            <a:off x="3506200" y="1431750"/>
            <a:ext cx="4001700" cy="2333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9001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9"/>
          <p:cNvSpPr/>
          <p:nvPr/>
        </p:nvSpPr>
        <p:spPr>
          <a:xfrm>
            <a:off x="4642050" y="2226300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Throttling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9"/>
          <p:cNvSpPr/>
          <p:nvPr/>
        </p:nvSpPr>
        <p:spPr>
          <a:xfrm>
            <a:off x="4642050" y="2578500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Egress Fees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9"/>
          <p:cNvSpPr/>
          <p:nvPr/>
        </p:nvSpPr>
        <p:spPr>
          <a:xfrm>
            <a:off x="4642050" y="2930700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Access Audits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9"/>
          <p:cNvSpPr txBox="1"/>
          <p:nvPr/>
        </p:nvSpPr>
        <p:spPr>
          <a:xfrm>
            <a:off x="4466500" y="1504850"/>
            <a:ext cx="2081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 Boundary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9"/>
          <p:cNvSpPr txBox="1"/>
          <p:nvPr/>
        </p:nvSpPr>
        <p:spPr>
          <a:xfrm>
            <a:off x="4882350" y="3178500"/>
            <a:ext cx="7359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49"/>
          <p:cNvSpPr/>
          <p:nvPr/>
        </p:nvSpPr>
        <p:spPr>
          <a:xfrm>
            <a:off x="1833625" y="2607150"/>
            <a:ext cx="1088400" cy="29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9"/>
          <p:cNvSpPr/>
          <p:nvPr/>
        </p:nvSpPr>
        <p:spPr>
          <a:xfrm rot="-1780462">
            <a:off x="1921699" y="3220013"/>
            <a:ext cx="1088331" cy="2949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9"/>
          <p:cNvSpPr txBox="1"/>
          <p:nvPr/>
        </p:nvSpPr>
        <p:spPr>
          <a:xfrm>
            <a:off x="168325" y="2330700"/>
            <a:ext cx="16653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Requests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0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other Object Repository policies</a:t>
            </a:r>
            <a:endParaRPr/>
          </a:p>
        </p:txBody>
      </p:sp>
      <p:sp>
        <p:nvSpPr>
          <p:cNvPr id="586" name="Google Shape;586;p50"/>
          <p:cNvSpPr/>
          <p:nvPr/>
        </p:nvSpPr>
        <p:spPr>
          <a:xfrm>
            <a:off x="3164252" y="2330700"/>
            <a:ext cx="1477800" cy="8478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Origin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587" name="Google Shape;587;p50"/>
          <p:cNvSpPr/>
          <p:nvPr/>
        </p:nvSpPr>
        <p:spPr>
          <a:xfrm>
            <a:off x="5858575" y="2181750"/>
            <a:ext cx="1438200" cy="11457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0"/>
          <p:cNvSpPr/>
          <p:nvPr/>
        </p:nvSpPr>
        <p:spPr>
          <a:xfrm rot="1811021">
            <a:off x="1921689" y="1990648"/>
            <a:ext cx="1088362" cy="2949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0"/>
          <p:cNvSpPr/>
          <p:nvPr/>
        </p:nvSpPr>
        <p:spPr>
          <a:xfrm>
            <a:off x="3506200" y="1431750"/>
            <a:ext cx="4001700" cy="2333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9001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0"/>
          <p:cNvSpPr/>
          <p:nvPr/>
        </p:nvSpPr>
        <p:spPr>
          <a:xfrm>
            <a:off x="4642050" y="2226300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Throttling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0"/>
          <p:cNvSpPr/>
          <p:nvPr/>
        </p:nvSpPr>
        <p:spPr>
          <a:xfrm>
            <a:off x="4642050" y="2578500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Egress Fees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0"/>
          <p:cNvSpPr/>
          <p:nvPr/>
        </p:nvSpPr>
        <p:spPr>
          <a:xfrm>
            <a:off x="4642050" y="2930700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Access Audits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0"/>
          <p:cNvSpPr txBox="1"/>
          <p:nvPr/>
        </p:nvSpPr>
        <p:spPr>
          <a:xfrm>
            <a:off x="4466500" y="1504850"/>
            <a:ext cx="2081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 Boundary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0"/>
          <p:cNvSpPr txBox="1"/>
          <p:nvPr/>
        </p:nvSpPr>
        <p:spPr>
          <a:xfrm>
            <a:off x="4882350" y="3178500"/>
            <a:ext cx="7359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0"/>
          <p:cNvSpPr/>
          <p:nvPr/>
        </p:nvSpPr>
        <p:spPr>
          <a:xfrm>
            <a:off x="1833625" y="2607150"/>
            <a:ext cx="1088400" cy="29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0"/>
          <p:cNvSpPr/>
          <p:nvPr/>
        </p:nvSpPr>
        <p:spPr>
          <a:xfrm rot="-1780462">
            <a:off x="1921699" y="3220013"/>
            <a:ext cx="1088331" cy="2949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50"/>
          <p:cNvSpPr txBox="1"/>
          <p:nvPr/>
        </p:nvSpPr>
        <p:spPr>
          <a:xfrm>
            <a:off x="168325" y="2330700"/>
            <a:ext cx="16653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Requests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50"/>
          <p:cNvSpPr/>
          <p:nvPr/>
        </p:nvSpPr>
        <p:spPr>
          <a:xfrm flipH="1">
            <a:off x="5067100" y="3536750"/>
            <a:ext cx="735900" cy="945000"/>
          </a:xfrm>
          <a:prstGeom prst="bentUpArrow">
            <a:avLst>
              <a:gd fmla="val 16327" name="adj1"/>
              <a:gd fmla="val 25000" name="adj2"/>
              <a:gd fmla="val 23988" name="adj3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0"/>
          <p:cNvSpPr txBox="1"/>
          <p:nvPr/>
        </p:nvSpPr>
        <p:spPr>
          <a:xfrm>
            <a:off x="5858575" y="3928550"/>
            <a:ext cx="24972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lot of work to do here.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it even work?</a:t>
            </a:r>
            <a:endParaRPr/>
          </a:p>
        </p:txBody>
      </p:sp>
      <p:sp>
        <p:nvSpPr>
          <p:cNvPr id="605" name="Google Shape;605;p51"/>
          <p:cNvSpPr txBox="1"/>
          <p:nvPr>
            <p:ph idx="1" type="body"/>
          </p:nvPr>
        </p:nvSpPr>
        <p:spPr>
          <a:xfrm>
            <a:off x="628650" y="1369225"/>
            <a:ext cx="3981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Origins provide a service to clients on behalf of data providers.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How can we tell if that service is functioning as "expected"?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6" name="Google Shape;606;p51"/>
          <p:cNvSpPr/>
          <p:nvPr/>
        </p:nvSpPr>
        <p:spPr>
          <a:xfrm>
            <a:off x="4850552" y="2890838"/>
            <a:ext cx="1477800" cy="8478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Origin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07" name="Google Shape;607;p51"/>
          <p:cNvSpPr/>
          <p:nvPr/>
        </p:nvSpPr>
        <p:spPr>
          <a:xfrm>
            <a:off x="7544875" y="2741888"/>
            <a:ext cx="1438200" cy="11457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1"/>
          <p:cNvSpPr/>
          <p:nvPr/>
        </p:nvSpPr>
        <p:spPr>
          <a:xfrm>
            <a:off x="6328350" y="3138638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51" title="inspection-clipart Background Remov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5534">
            <a:off x="5352456" y="1600585"/>
            <a:ext cx="1848455" cy="184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it even work?</a:t>
            </a:r>
            <a:endParaRPr/>
          </a:p>
        </p:txBody>
      </p:sp>
      <p:sp>
        <p:nvSpPr>
          <p:cNvPr id="615" name="Google Shape;615;p52"/>
          <p:cNvSpPr txBox="1"/>
          <p:nvPr>
            <p:ph idx="1" type="body"/>
          </p:nvPr>
        </p:nvSpPr>
        <p:spPr>
          <a:xfrm>
            <a:off x="628650" y="1369225"/>
            <a:ext cx="3981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Origins provide a service to clients on behalf of data providers.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How can we tell if that service is functioning as "expected"?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We use various assessments of "health" to probe this:</a:t>
            </a:r>
            <a:endParaRPr sz="1800"/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en" sz="1800"/>
              <a:t>Director ↔ Origin transfer tests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800"/>
              <a:t>Origin self tests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800"/>
              <a:t>I/O monitoring</a:t>
            </a:r>
            <a:endParaRPr sz="1800"/>
          </a:p>
        </p:txBody>
      </p:sp>
      <p:sp>
        <p:nvSpPr>
          <p:cNvPr id="616" name="Google Shape;616;p52"/>
          <p:cNvSpPr/>
          <p:nvPr/>
        </p:nvSpPr>
        <p:spPr>
          <a:xfrm>
            <a:off x="4850552" y="2890838"/>
            <a:ext cx="1477800" cy="8478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Origin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17" name="Google Shape;617;p52"/>
          <p:cNvSpPr/>
          <p:nvPr/>
        </p:nvSpPr>
        <p:spPr>
          <a:xfrm>
            <a:off x="7544875" y="2741888"/>
            <a:ext cx="1438200" cy="11457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2"/>
          <p:cNvSpPr/>
          <p:nvPr/>
        </p:nvSpPr>
        <p:spPr>
          <a:xfrm>
            <a:off x="6328350" y="3138638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9" name="Google Shape;619;p52" title="inspection-clipart Background Remov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5534">
            <a:off x="5352456" y="1600585"/>
            <a:ext cx="1848455" cy="184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it even work?</a:t>
            </a:r>
            <a:endParaRPr/>
          </a:p>
        </p:txBody>
      </p:sp>
      <p:sp>
        <p:nvSpPr>
          <p:cNvPr id="625" name="Google Shape;625;p53"/>
          <p:cNvSpPr txBox="1"/>
          <p:nvPr>
            <p:ph idx="1" type="body"/>
          </p:nvPr>
        </p:nvSpPr>
        <p:spPr>
          <a:xfrm>
            <a:off x="628650" y="1369225"/>
            <a:ext cx="3981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Origins provide a service to clients on behalf of data providers.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How can we tell if that service is functioning as "expected"?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We use various assessments of "health" to probe this:</a:t>
            </a:r>
            <a:endParaRPr sz="1800"/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en" sz="1800"/>
              <a:t>Director ↔ Origin transfer tests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800"/>
              <a:t>Origin self tests</a:t>
            </a:r>
            <a:endParaRPr sz="1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800"/>
              <a:t>I/O monitoring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Testing/determining the "health" of this connection is backend dependent.</a:t>
            </a:r>
            <a:endParaRPr sz="1800"/>
          </a:p>
        </p:txBody>
      </p:sp>
      <p:sp>
        <p:nvSpPr>
          <p:cNvPr id="626" name="Google Shape;626;p53"/>
          <p:cNvSpPr/>
          <p:nvPr/>
        </p:nvSpPr>
        <p:spPr>
          <a:xfrm>
            <a:off x="4850552" y="2890838"/>
            <a:ext cx="1477800" cy="8478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Origin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7544875" y="2741888"/>
            <a:ext cx="1438200" cy="11457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6328350" y="3138638"/>
            <a:ext cx="1216500" cy="35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53" title="inspection-clipart Background Remov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5534">
            <a:off x="5352456" y="1600585"/>
            <a:ext cx="1848455" cy="184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Polished</a:t>
            </a:r>
            <a:r>
              <a:rPr lang="en"/>
              <a:t> &amp; Upcoming Origin backends</a:t>
            </a:r>
            <a:endParaRPr/>
          </a:p>
        </p:txBody>
      </p:sp>
      <p:sp>
        <p:nvSpPr>
          <p:cNvPr id="635" name="Google Shape;635;p54"/>
          <p:cNvSpPr txBox="1"/>
          <p:nvPr>
            <p:ph idx="1" type="body"/>
          </p:nvPr>
        </p:nvSpPr>
        <p:spPr>
          <a:xfrm>
            <a:off x="108375" y="1268050"/>
            <a:ext cx="5982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Several b</a:t>
            </a:r>
            <a:r>
              <a:rPr lang="en" sz="1700"/>
              <a:t>ackends are maturing from "reads work" to production-ready:</a:t>
            </a:r>
            <a:endParaRPr sz="1700"/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Globus, HTTPS</a:t>
            </a:r>
            <a:r>
              <a:rPr lang="en" sz="1700"/>
              <a:t>: writes, stats, listings were the hard part – now complete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xroot</a:t>
            </a:r>
            <a:r>
              <a:rPr lang="en" sz="1700"/>
              <a:t>: name remapping lets the federation namespace differ from the upstream XRootD layout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636" name="Google Shape;636;p54" title="clipart142707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338" y="1321587"/>
            <a:ext cx="1043090" cy="11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4725" y="1897538"/>
            <a:ext cx="1257801" cy="9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1271" y="2899935"/>
            <a:ext cx="1225233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4" title="aws-s3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013" y="3479600"/>
            <a:ext cx="1559226" cy="16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Pelican Here to Accomplish?</a:t>
            </a:r>
            <a:endParaRPr/>
          </a:p>
        </p:txBody>
      </p:sp>
      <p:pic>
        <p:nvPicPr>
          <p:cNvPr id="149" name="Google Shape;149;p28" title="Screenshot 2026-06-02 at 15.07.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725" y="1005775"/>
            <a:ext cx="7857962" cy="41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1263075" y="2181075"/>
            <a:ext cx="5480400" cy="9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1263075" y="3672500"/>
            <a:ext cx="7544100" cy="9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5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Polished &amp; Upcoming Origin backends</a:t>
            </a:r>
            <a:endParaRPr/>
          </a:p>
        </p:txBody>
      </p:sp>
      <p:sp>
        <p:nvSpPr>
          <p:cNvPr id="645" name="Google Shape;645;p55"/>
          <p:cNvSpPr txBox="1"/>
          <p:nvPr>
            <p:ph idx="1" type="body"/>
          </p:nvPr>
        </p:nvSpPr>
        <p:spPr>
          <a:xfrm>
            <a:off x="108375" y="1268050"/>
            <a:ext cx="5982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Several backends are maturing from "reads work" to production-ready:</a:t>
            </a:r>
            <a:endParaRPr sz="1700"/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Globus, HTTPS</a:t>
            </a:r>
            <a:r>
              <a:rPr lang="en" sz="1700"/>
              <a:t>: writes, stats, listings were the hard part – now complete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xroot</a:t>
            </a:r>
            <a:r>
              <a:rPr lang="en" sz="1700"/>
              <a:t>: name remapping lets the federation namespace differ from the upstream XRootD layout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We're also expanding reach to data that has no API at all:</a:t>
            </a:r>
            <a:endParaRPr sz="1700"/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ssh backend (WIP)</a:t>
            </a:r>
            <a:r>
              <a:rPr lang="en" sz="1700"/>
              <a:t>: most HPC data lives behind SSH and nothing else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646" name="Google Shape;646;p55" title="clipart142707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338" y="1321587"/>
            <a:ext cx="1043090" cy="11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4725" y="1897538"/>
            <a:ext cx="1257801" cy="9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1271" y="2899935"/>
            <a:ext cx="1225233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5" title="aws-s3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013" y="3479600"/>
            <a:ext cx="1559226" cy="16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6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Polished &amp; Upcoming Origin backends</a:t>
            </a:r>
            <a:endParaRPr/>
          </a:p>
        </p:txBody>
      </p:sp>
      <p:sp>
        <p:nvSpPr>
          <p:cNvPr id="655" name="Google Shape;655;p56"/>
          <p:cNvSpPr txBox="1"/>
          <p:nvPr>
            <p:ph idx="1" type="body"/>
          </p:nvPr>
        </p:nvSpPr>
        <p:spPr>
          <a:xfrm>
            <a:off x="108375" y="1268050"/>
            <a:ext cx="5982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Several backends are maturing from "reads work" to production-ready:</a:t>
            </a:r>
            <a:endParaRPr sz="1700"/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Globus, HTTPS</a:t>
            </a:r>
            <a:r>
              <a:rPr lang="en" sz="1700"/>
              <a:t>: writes, stats, listings were the hard part – now complete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xroot</a:t>
            </a:r>
            <a:r>
              <a:rPr lang="en" sz="1700"/>
              <a:t>: name remapping lets the federation namespace differ from the upstream XRootD layout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We're also expanding reach to data that has no API at all:</a:t>
            </a:r>
            <a:endParaRPr sz="1700"/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ssh backend (WIP)</a:t>
            </a:r>
            <a:r>
              <a:rPr lang="en" sz="1700"/>
              <a:t>: most HPC data lives behind SSH and nothing else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Rethinking the architecture with XRootD-less backends:</a:t>
            </a:r>
            <a:endParaRPr sz="1700"/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posixv2</a:t>
            </a:r>
            <a:r>
              <a:rPr lang="en" sz="1700"/>
              <a:t> is already running in production; lighter, simpler to deploy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b="1" lang="en" sz="1700"/>
              <a:t>globusv2</a:t>
            </a:r>
            <a:r>
              <a:rPr lang="en" sz="1700"/>
              <a:t>, </a:t>
            </a:r>
            <a:r>
              <a:rPr b="1" lang="en" sz="1700"/>
              <a:t>httpsv2</a:t>
            </a:r>
            <a:r>
              <a:rPr lang="en" sz="1700"/>
              <a:t> and </a:t>
            </a:r>
            <a:r>
              <a:rPr b="1" lang="en" sz="1700"/>
              <a:t>s3v2</a:t>
            </a:r>
            <a:r>
              <a:rPr lang="en" sz="1700"/>
              <a:t> coming soon!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656" name="Google Shape;656;p56" title="clipart142707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338" y="1321587"/>
            <a:ext cx="1043090" cy="11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4725" y="1897538"/>
            <a:ext cx="1257801" cy="9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1271" y="2899935"/>
            <a:ext cx="1225233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6" title="aws-s3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013" y="3479600"/>
            <a:ext cx="1559226" cy="16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7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</a:t>
            </a:r>
            <a:r>
              <a:rPr lang="en"/>
              <a:t> everywhere!</a:t>
            </a:r>
            <a:endParaRPr/>
          </a:p>
        </p:txBody>
      </p:sp>
      <p:sp>
        <p:nvSpPr>
          <p:cNvPr id="665" name="Google Shape;665;p57"/>
          <p:cNvSpPr/>
          <p:nvPr/>
        </p:nvSpPr>
        <p:spPr>
          <a:xfrm>
            <a:off x="4382680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sz="1100"/>
          </a:p>
        </p:txBody>
      </p:sp>
      <p:sp>
        <p:nvSpPr>
          <p:cNvPr id="666" name="Google Shape;666;p57"/>
          <p:cNvSpPr/>
          <p:nvPr/>
        </p:nvSpPr>
        <p:spPr>
          <a:xfrm>
            <a:off x="596249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100"/>
          </a:p>
        </p:txBody>
      </p:sp>
      <p:sp>
        <p:nvSpPr>
          <p:cNvPr id="667" name="Google Shape;667;p57"/>
          <p:cNvSpPr/>
          <p:nvPr/>
        </p:nvSpPr>
        <p:spPr>
          <a:xfrm>
            <a:off x="7689750" y="2622163"/>
            <a:ext cx="753600" cy="8052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7"/>
          <p:cNvSpPr/>
          <p:nvPr/>
        </p:nvSpPr>
        <p:spPr>
          <a:xfrm>
            <a:off x="5134793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9" name="Google Shape;669;p57"/>
          <p:cNvCxnSpPr>
            <a:stCxn id="666" idx="3"/>
            <a:endCxn id="667" idx="2"/>
          </p:cNvCxnSpPr>
          <p:nvPr/>
        </p:nvCxnSpPr>
        <p:spPr>
          <a:xfrm>
            <a:off x="7115093" y="3022950"/>
            <a:ext cx="574800" cy="18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0" name="Google Shape;670;p57"/>
          <p:cNvSpPr/>
          <p:nvPr/>
        </p:nvSpPr>
        <p:spPr>
          <a:xfrm>
            <a:off x="7354900" y="3190738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57"/>
          <p:cNvSpPr/>
          <p:nvPr/>
        </p:nvSpPr>
        <p:spPr>
          <a:xfrm>
            <a:off x="4726963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2" name="Google Shape;672;p57"/>
          <p:cNvCxnSpPr>
            <a:stCxn id="665" idx="3"/>
            <a:endCxn id="666" idx="1"/>
          </p:cNvCxnSpPr>
          <p:nvPr/>
        </p:nvCxnSpPr>
        <p:spPr>
          <a:xfrm>
            <a:off x="5535280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3" name="Google Shape;673;p57"/>
          <p:cNvSpPr txBox="1"/>
          <p:nvPr/>
        </p:nvSpPr>
        <p:spPr>
          <a:xfrm>
            <a:off x="88375" y="24076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57"/>
          <p:cNvSpPr txBox="1"/>
          <p:nvPr/>
        </p:nvSpPr>
        <p:spPr>
          <a:xfrm>
            <a:off x="4242225" y="1460875"/>
            <a:ext cx="40341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typical setup relies on federation-wide caches/staging devices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57"/>
          <p:cNvSpPr/>
          <p:nvPr/>
        </p:nvSpPr>
        <p:spPr>
          <a:xfrm>
            <a:off x="247400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6" name="Google Shape;676;p57"/>
          <p:cNvCxnSpPr>
            <a:stCxn id="677" idx="3"/>
            <a:endCxn id="665" idx="1"/>
          </p:cNvCxnSpPr>
          <p:nvPr/>
        </p:nvCxnSpPr>
        <p:spPr>
          <a:xfrm flipH="1" rot="10800000">
            <a:off x="884726" y="3023010"/>
            <a:ext cx="3498000" cy="3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descr="Smiling face with solid fill with solid fill" id="677" name="Google Shape;67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26" y="2658370"/>
            <a:ext cx="729900" cy="72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8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</a:t>
            </a:r>
            <a:r>
              <a:rPr lang="en"/>
              <a:t> everywhere!</a:t>
            </a:r>
            <a:endParaRPr/>
          </a:p>
        </p:txBody>
      </p:sp>
      <p:sp>
        <p:nvSpPr>
          <p:cNvPr id="683" name="Google Shape;683;p58"/>
          <p:cNvSpPr/>
          <p:nvPr/>
        </p:nvSpPr>
        <p:spPr>
          <a:xfrm>
            <a:off x="4382680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sz="1100"/>
          </a:p>
        </p:txBody>
      </p:sp>
      <p:sp>
        <p:nvSpPr>
          <p:cNvPr id="684" name="Google Shape;684;p58"/>
          <p:cNvSpPr/>
          <p:nvPr/>
        </p:nvSpPr>
        <p:spPr>
          <a:xfrm>
            <a:off x="596249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100"/>
          </a:p>
        </p:txBody>
      </p:sp>
      <p:sp>
        <p:nvSpPr>
          <p:cNvPr id="685" name="Google Shape;685;p58"/>
          <p:cNvSpPr/>
          <p:nvPr/>
        </p:nvSpPr>
        <p:spPr>
          <a:xfrm>
            <a:off x="7689750" y="2622163"/>
            <a:ext cx="753600" cy="8052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58"/>
          <p:cNvSpPr/>
          <p:nvPr/>
        </p:nvSpPr>
        <p:spPr>
          <a:xfrm>
            <a:off x="5134793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7" name="Google Shape;687;p58"/>
          <p:cNvCxnSpPr>
            <a:stCxn id="684" idx="3"/>
            <a:endCxn id="685" idx="2"/>
          </p:cNvCxnSpPr>
          <p:nvPr/>
        </p:nvCxnSpPr>
        <p:spPr>
          <a:xfrm>
            <a:off x="7115093" y="3022950"/>
            <a:ext cx="574800" cy="18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8" name="Google Shape;688;p58"/>
          <p:cNvSpPr/>
          <p:nvPr/>
        </p:nvSpPr>
        <p:spPr>
          <a:xfrm>
            <a:off x="7354900" y="3190738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4726963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8"/>
          <p:cNvSpPr/>
          <p:nvPr/>
        </p:nvSpPr>
        <p:spPr>
          <a:xfrm>
            <a:off x="1223018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"Local" Cache</a:t>
            </a:r>
            <a:endParaRPr sz="1100"/>
          </a:p>
        </p:txBody>
      </p:sp>
      <p:sp>
        <p:nvSpPr>
          <p:cNvPr id="691" name="Google Shape;691;p58"/>
          <p:cNvSpPr/>
          <p:nvPr/>
        </p:nvSpPr>
        <p:spPr>
          <a:xfrm>
            <a:off x="1975130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8"/>
          <p:cNvSpPr/>
          <p:nvPr/>
        </p:nvSpPr>
        <p:spPr>
          <a:xfrm>
            <a:off x="1567300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3" name="Google Shape;693;p58"/>
          <p:cNvCxnSpPr>
            <a:stCxn id="683" idx="3"/>
            <a:endCxn id="684" idx="1"/>
          </p:cNvCxnSpPr>
          <p:nvPr/>
        </p:nvCxnSpPr>
        <p:spPr>
          <a:xfrm>
            <a:off x="5535280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descr="Smiling face with solid fill with solid fill" id="694" name="Google Shape;69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26" y="2658370"/>
            <a:ext cx="729900" cy="7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8"/>
          <p:cNvSpPr txBox="1"/>
          <p:nvPr/>
        </p:nvSpPr>
        <p:spPr>
          <a:xfrm>
            <a:off x="88375" y="24076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58"/>
          <p:cNvSpPr txBox="1"/>
          <p:nvPr/>
        </p:nvSpPr>
        <p:spPr>
          <a:xfrm>
            <a:off x="848475" y="1255275"/>
            <a:ext cx="42021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years ago, we started working on "local" cache Pelican component that's meant to serve individual "clusters" or data centers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7" name="Google Shape;697;p58"/>
          <p:cNvCxnSpPr>
            <a:stCxn id="690" idx="3"/>
            <a:endCxn id="683" idx="1"/>
          </p:cNvCxnSpPr>
          <p:nvPr/>
        </p:nvCxnSpPr>
        <p:spPr>
          <a:xfrm>
            <a:off x="2375618" y="3022950"/>
            <a:ext cx="20070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98" name="Google Shape;698;p58"/>
          <p:cNvSpPr/>
          <p:nvPr/>
        </p:nvSpPr>
        <p:spPr>
          <a:xfrm>
            <a:off x="247400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9" name="Google Shape;699;p58"/>
          <p:cNvCxnSpPr>
            <a:stCxn id="694" idx="3"/>
            <a:endCxn id="690" idx="1"/>
          </p:cNvCxnSpPr>
          <p:nvPr/>
        </p:nvCxnSpPr>
        <p:spPr>
          <a:xfrm flipH="1" rot="10800000">
            <a:off x="884726" y="3023010"/>
            <a:ext cx="338400" cy="3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</a:t>
            </a:r>
            <a:r>
              <a:rPr lang="en"/>
              <a:t> everywhere!</a:t>
            </a:r>
            <a:endParaRPr/>
          </a:p>
        </p:txBody>
      </p:sp>
      <p:sp>
        <p:nvSpPr>
          <p:cNvPr id="705" name="Google Shape;705;p59"/>
          <p:cNvSpPr/>
          <p:nvPr/>
        </p:nvSpPr>
        <p:spPr>
          <a:xfrm>
            <a:off x="4382680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sz="1100"/>
          </a:p>
        </p:txBody>
      </p:sp>
      <p:sp>
        <p:nvSpPr>
          <p:cNvPr id="706" name="Google Shape;706;p59"/>
          <p:cNvSpPr/>
          <p:nvPr/>
        </p:nvSpPr>
        <p:spPr>
          <a:xfrm>
            <a:off x="596249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100"/>
          </a:p>
        </p:txBody>
      </p:sp>
      <p:sp>
        <p:nvSpPr>
          <p:cNvPr id="707" name="Google Shape;707;p59"/>
          <p:cNvSpPr/>
          <p:nvPr/>
        </p:nvSpPr>
        <p:spPr>
          <a:xfrm>
            <a:off x="7689750" y="2622163"/>
            <a:ext cx="753600" cy="8052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9"/>
          <p:cNvSpPr/>
          <p:nvPr/>
        </p:nvSpPr>
        <p:spPr>
          <a:xfrm>
            <a:off x="5134793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9" name="Google Shape;709;p59"/>
          <p:cNvCxnSpPr>
            <a:stCxn id="706" idx="3"/>
            <a:endCxn id="707" idx="2"/>
          </p:cNvCxnSpPr>
          <p:nvPr/>
        </p:nvCxnSpPr>
        <p:spPr>
          <a:xfrm>
            <a:off x="7115093" y="3022950"/>
            <a:ext cx="574800" cy="18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10" name="Google Shape;710;p59"/>
          <p:cNvSpPr/>
          <p:nvPr/>
        </p:nvSpPr>
        <p:spPr>
          <a:xfrm>
            <a:off x="7354900" y="3190738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9"/>
          <p:cNvSpPr/>
          <p:nvPr/>
        </p:nvSpPr>
        <p:spPr>
          <a:xfrm>
            <a:off x="4726963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9"/>
          <p:cNvSpPr/>
          <p:nvPr/>
        </p:nvSpPr>
        <p:spPr>
          <a:xfrm>
            <a:off x="280284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"Site-Local" Cache</a:t>
            </a:r>
            <a:endParaRPr sz="1100"/>
          </a:p>
        </p:txBody>
      </p:sp>
      <p:sp>
        <p:nvSpPr>
          <p:cNvPr id="713" name="Google Shape;713;p59"/>
          <p:cNvSpPr/>
          <p:nvPr/>
        </p:nvSpPr>
        <p:spPr>
          <a:xfrm>
            <a:off x="3554955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9"/>
          <p:cNvSpPr/>
          <p:nvPr/>
        </p:nvSpPr>
        <p:spPr>
          <a:xfrm>
            <a:off x="3147125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9"/>
          <p:cNvSpPr/>
          <p:nvPr/>
        </p:nvSpPr>
        <p:spPr>
          <a:xfrm>
            <a:off x="1223018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"Local" Cache</a:t>
            </a:r>
            <a:endParaRPr sz="1100"/>
          </a:p>
        </p:txBody>
      </p:sp>
      <p:sp>
        <p:nvSpPr>
          <p:cNvPr id="716" name="Google Shape;716;p59"/>
          <p:cNvSpPr/>
          <p:nvPr/>
        </p:nvSpPr>
        <p:spPr>
          <a:xfrm>
            <a:off x="1975130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9"/>
          <p:cNvSpPr/>
          <p:nvPr/>
        </p:nvSpPr>
        <p:spPr>
          <a:xfrm>
            <a:off x="1567300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8" name="Google Shape;718;p59"/>
          <p:cNvCxnSpPr>
            <a:stCxn id="705" idx="3"/>
            <a:endCxn id="706" idx="1"/>
          </p:cNvCxnSpPr>
          <p:nvPr/>
        </p:nvCxnSpPr>
        <p:spPr>
          <a:xfrm>
            <a:off x="5535280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9" name="Google Shape;719;p59"/>
          <p:cNvCxnSpPr>
            <a:stCxn id="712" idx="3"/>
            <a:endCxn id="705" idx="1"/>
          </p:cNvCxnSpPr>
          <p:nvPr/>
        </p:nvCxnSpPr>
        <p:spPr>
          <a:xfrm>
            <a:off x="3955443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0" name="Google Shape;720;p59"/>
          <p:cNvCxnSpPr>
            <a:stCxn id="715" idx="3"/>
            <a:endCxn id="712" idx="1"/>
          </p:cNvCxnSpPr>
          <p:nvPr/>
        </p:nvCxnSpPr>
        <p:spPr>
          <a:xfrm>
            <a:off x="2375618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21" name="Google Shape;721;p59"/>
          <p:cNvSpPr txBox="1"/>
          <p:nvPr/>
        </p:nvSpPr>
        <p:spPr>
          <a:xfrm>
            <a:off x="88375" y="24076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59"/>
          <p:cNvSpPr txBox="1"/>
          <p:nvPr/>
        </p:nvSpPr>
        <p:spPr>
          <a:xfrm>
            <a:off x="1744500" y="1255275"/>
            <a:ext cx="43707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last year, we introduced first-class "institutional" or "site-local" caches that aren't open to all federation users.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9"/>
          <p:cNvSpPr/>
          <p:nvPr/>
        </p:nvSpPr>
        <p:spPr>
          <a:xfrm>
            <a:off x="247400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miling face with solid fill with solid fill" id="724" name="Google Shape;72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26" y="2658370"/>
            <a:ext cx="729900" cy="729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59"/>
          <p:cNvCxnSpPr>
            <a:stCxn id="724" idx="3"/>
            <a:endCxn id="715" idx="1"/>
          </p:cNvCxnSpPr>
          <p:nvPr/>
        </p:nvCxnSpPr>
        <p:spPr>
          <a:xfrm flipH="1" rot="10800000">
            <a:off x="884726" y="3023010"/>
            <a:ext cx="338400" cy="3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0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</a:t>
            </a:r>
            <a:r>
              <a:rPr lang="en"/>
              <a:t> everywhere!</a:t>
            </a:r>
            <a:endParaRPr/>
          </a:p>
        </p:txBody>
      </p:sp>
      <p:sp>
        <p:nvSpPr>
          <p:cNvPr id="731" name="Google Shape;731;p60"/>
          <p:cNvSpPr/>
          <p:nvPr/>
        </p:nvSpPr>
        <p:spPr>
          <a:xfrm>
            <a:off x="4382680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sz="1100"/>
          </a:p>
        </p:txBody>
      </p:sp>
      <p:sp>
        <p:nvSpPr>
          <p:cNvPr id="732" name="Google Shape;732;p60"/>
          <p:cNvSpPr/>
          <p:nvPr/>
        </p:nvSpPr>
        <p:spPr>
          <a:xfrm>
            <a:off x="596249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100"/>
          </a:p>
        </p:txBody>
      </p:sp>
      <p:sp>
        <p:nvSpPr>
          <p:cNvPr id="733" name="Google Shape;733;p60"/>
          <p:cNvSpPr/>
          <p:nvPr/>
        </p:nvSpPr>
        <p:spPr>
          <a:xfrm>
            <a:off x="7689750" y="2622163"/>
            <a:ext cx="753600" cy="8052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0"/>
          <p:cNvSpPr/>
          <p:nvPr/>
        </p:nvSpPr>
        <p:spPr>
          <a:xfrm>
            <a:off x="5134793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5" name="Google Shape;735;p60"/>
          <p:cNvCxnSpPr>
            <a:stCxn id="732" idx="3"/>
            <a:endCxn id="733" idx="2"/>
          </p:cNvCxnSpPr>
          <p:nvPr/>
        </p:nvCxnSpPr>
        <p:spPr>
          <a:xfrm>
            <a:off x="7115093" y="3022950"/>
            <a:ext cx="574800" cy="18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36" name="Google Shape;736;p60"/>
          <p:cNvSpPr/>
          <p:nvPr/>
        </p:nvSpPr>
        <p:spPr>
          <a:xfrm>
            <a:off x="7354900" y="3190738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60"/>
          <p:cNvSpPr/>
          <p:nvPr/>
        </p:nvSpPr>
        <p:spPr>
          <a:xfrm>
            <a:off x="4726963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60"/>
          <p:cNvSpPr/>
          <p:nvPr/>
        </p:nvSpPr>
        <p:spPr>
          <a:xfrm>
            <a:off x="6714605" y="3271325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0"/>
          <p:cNvSpPr/>
          <p:nvPr/>
        </p:nvSpPr>
        <p:spPr>
          <a:xfrm>
            <a:off x="6306775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60"/>
          <p:cNvSpPr/>
          <p:nvPr/>
        </p:nvSpPr>
        <p:spPr>
          <a:xfrm>
            <a:off x="280284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"Site-Local" Cache</a:t>
            </a:r>
            <a:endParaRPr sz="1100"/>
          </a:p>
        </p:txBody>
      </p:sp>
      <p:sp>
        <p:nvSpPr>
          <p:cNvPr id="741" name="Google Shape;741;p60"/>
          <p:cNvSpPr/>
          <p:nvPr/>
        </p:nvSpPr>
        <p:spPr>
          <a:xfrm>
            <a:off x="3554955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60"/>
          <p:cNvSpPr/>
          <p:nvPr/>
        </p:nvSpPr>
        <p:spPr>
          <a:xfrm>
            <a:off x="3147125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60"/>
          <p:cNvSpPr/>
          <p:nvPr/>
        </p:nvSpPr>
        <p:spPr>
          <a:xfrm>
            <a:off x="1223018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"Local" Cache</a:t>
            </a:r>
            <a:endParaRPr sz="1100"/>
          </a:p>
        </p:txBody>
      </p:sp>
      <p:sp>
        <p:nvSpPr>
          <p:cNvPr id="744" name="Google Shape;744;p60"/>
          <p:cNvSpPr/>
          <p:nvPr/>
        </p:nvSpPr>
        <p:spPr>
          <a:xfrm>
            <a:off x="1975130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60"/>
          <p:cNvSpPr/>
          <p:nvPr/>
        </p:nvSpPr>
        <p:spPr>
          <a:xfrm>
            <a:off x="1567300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6" name="Google Shape;746;p60"/>
          <p:cNvCxnSpPr>
            <a:stCxn id="731" idx="3"/>
            <a:endCxn id="732" idx="1"/>
          </p:cNvCxnSpPr>
          <p:nvPr/>
        </p:nvCxnSpPr>
        <p:spPr>
          <a:xfrm>
            <a:off x="5535280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7" name="Google Shape;747;p60"/>
          <p:cNvCxnSpPr>
            <a:stCxn id="740" idx="3"/>
            <a:endCxn id="731" idx="1"/>
          </p:cNvCxnSpPr>
          <p:nvPr/>
        </p:nvCxnSpPr>
        <p:spPr>
          <a:xfrm>
            <a:off x="3955443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8" name="Google Shape;748;p60"/>
          <p:cNvCxnSpPr>
            <a:stCxn id="743" idx="3"/>
            <a:endCxn id="740" idx="1"/>
          </p:cNvCxnSpPr>
          <p:nvPr/>
        </p:nvCxnSpPr>
        <p:spPr>
          <a:xfrm>
            <a:off x="2375618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9" name="Google Shape;749;p60"/>
          <p:cNvSpPr txBox="1"/>
          <p:nvPr/>
        </p:nvSpPr>
        <p:spPr>
          <a:xfrm>
            <a:off x="88375" y="24076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60"/>
          <p:cNvSpPr/>
          <p:nvPr/>
        </p:nvSpPr>
        <p:spPr>
          <a:xfrm>
            <a:off x="247400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60"/>
          <p:cNvSpPr txBox="1"/>
          <p:nvPr/>
        </p:nvSpPr>
        <p:spPr>
          <a:xfrm>
            <a:off x="4382675" y="1268050"/>
            <a:ext cx="39300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We're also now exploring Origins with their own caching capabilities.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miling face with solid fill with solid fill" id="752" name="Google Shape;75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26" y="2658370"/>
            <a:ext cx="729900" cy="729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60"/>
          <p:cNvCxnSpPr>
            <a:stCxn id="752" idx="3"/>
            <a:endCxn id="743" idx="1"/>
          </p:cNvCxnSpPr>
          <p:nvPr/>
        </p:nvCxnSpPr>
        <p:spPr>
          <a:xfrm flipH="1" rot="10800000">
            <a:off x="884726" y="3023010"/>
            <a:ext cx="338400" cy="3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</a:t>
            </a:r>
            <a:r>
              <a:rPr lang="en"/>
              <a:t> everywhere!</a:t>
            </a:r>
            <a:endParaRPr/>
          </a:p>
        </p:txBody>
      </p:sp>
      <p:sp>
        <p:nvSpPr>
          <p:cNvPr id="759" name="Google Shape;759;p61"/>
          <p:cNvSpPr/>
          <p:nvPr/>
        </p:nvSpPr>
        <p:spPr>
          <a:xfrm>
            <a:off x="4382680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sz="1100"/>
          </a:p>
        </p:txBody>
      </p:sp>
      <p:sp>
        <p:nvSpPr>
          <p:cNvPr id="760" name="Google Shape;760;p61"/>
          <p:cNvSpPr/>
          <p:nvPr/>
        </p:nvSpPr>
        <p:spPr>
          <a:xfrm>
            <a:off x="596249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100"/>
          </a:p>
        </p:txBody>
      </p:sp>
      <p:sp>
        <p:nvSpPr>
          <p:cNvPr id="761" name="Google Shape;761;p61"/>
          <p:cNvSpPr/>
          <p:nvPr/>
        </p:nvSpPr>
        <p:spPr>
          <a:xfrm>
            <a:off x="7689750" y="2622163"/>
            <a:ext cx="753600" cy="8052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61"/>
          <p:cNvSpPr/>
          <p:nvPr/>
        </p:nvSpPr>
        <p:spPr>
          <a:xfrm>
            <a:off x="5134793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3" name="Google Shape;763;p61"/>
          <p:cNvCxnSpPr>
            <a:stCxn id="760" idx="3"/>
            <a:endCxn id="761" idx="2"/>
          </p:cNvCxnSpPr>
          <p:nvPr/>
        </p:nvCxnSpPr>
        <p:spPr>
          <a:xfrm>
            <a:off x="7115093" y="3022950"/>
            <a:ext cx="574800" cy="18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4" name="Google Shape;764;p61"/>
          <p:cNvSpPr/>
          <p:nvPr/>
        </p:nvSpPr>
        <p:spPr>
          <a:xfrm>
            <a:off x="7354900" y="3190738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61"/>
          <p:cNvSpPr/>
          <p:nvPr/>
        </p:nvSpPr>
        <p:spPr>
          <a:xfrm>
            <a:off x="4726963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61"/>
          <p:cNvSpPr/>
          <p:nvPr/>
        </p:nvSpPr>
        <p:spPr>
          <a:xfrm>
            <a:off x="6714605" y="3271325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61"/>
          <p:cNvSpPr/>
          <p:nvPr/>
        </p:nvSpPr>
        <p:spPr>
          <a:xfrm>
            <a:off x="6306775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61"/>
          <p:cNvSpPr/>
          <p:nvPr/>
        </p:nvSpPr>
        <p:spPr>
          <a:xfrm>
            <a:off x="280284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"Site-Local" Cache</a:t>
            </a:r>
            <a:endParaRPr sz="1100"/>
          </a:p>
        </p:txBody>
      </p:sp>
      <p:sp>
        <p:nvSpPr>
          <p:cNvPr id="769" name="Google Shape;769;p61"/>
          <p:cNvSpPr/>
          <p:nvPr/>
        </p:nvSpPr>
        <p:spPr>
          <a:xfrm>
            <a:off x="3554955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61"/>
          <p:cNvSpPr/>
          <p:nvPr/>
        </p:nvSpPr>
        <p:spPr>
          <a:xfrm>
            <a:off x="3147125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61"/>
          <p:cNvSpPr/>
          <p:nvPr/>
        </p:nvSpPr>
        <p:spPr>
          <a:xfrm>
            <a:off x="1223018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"Local" Cache</a:t>
            </a:r>
            <a:endParaRPr sz="1100"/>
          </a:p>
        </p:txBody>
      </p:sp>
      <p:sp>
        <p:nvSpPr>
          <p:cNvPr id="772" name="Google Shape;772;p61"/>
          <p:cNvSpPr/>
          <p:nvPr/>
        </p:nvSpPr>
        <p:spPr>
          <a:xfrm>
            <a:off x="1975130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61"/>
          <p:cNvSpPr/>
          <p:nvPr/>
        </p:nvSpPr>
        <p:spPr>
          <a:xfrm>
            <a:off x="1567300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4" name="Google Shape;774;p61"/>
          <p:cNvCxnSpPr>
            <a:stCxn id="759" idx="3"/>
            <a:endCxn id="760" idx="1"/>
          </p:cNvCxnSpPr>
          <p:nvPr/>
        </p:nvCxnSpPr>
        <p:spPr>
          <a:xfrm>
            <a:off x="5535280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61"/>
          <p:cNvCxnSpPr>
            <a:stCxn id="768" idx="3"/>
            <a:endCxn id="759" idx="1"/>
          </p:cNvCxnSpPr>
          <p:nvPr/>
        </p:nvCxnSpPr>
        <p:spPr>
          <a:xfrm>
            <a:off x="3955443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61"/>
          <p:cNvCxnSpPr>
            <a:stCxn id="771" idx="3"/>
            <a:endCxn id="768" idx="1"/>
          </p:cNvCxnSpPr>
          <p:nvPr/>
        </p:nvCxnSpPr>
        <p:spPr>
          <a:xfrm>
            <a:off x="2375618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77" name="Google Shape;777;p61"/>
          <p:cNvSpPr txBox="1"/>
          <p:nvPr/>
        </p:nvSpPr>
        <p:spPr>
          <a:xfrm>
            <a:off x="88375" y="24076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61"/>
          <p:cNvSpPr/>
          <p:nvPr/>
        </p:nvSpPr>
        <p:spPr>
          <a:xfrm>
            <a:off x="247400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miling face with solid fill with solid fill" id="779" name="Google Shape;77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26" y="2658370"/>
            <a:ext cx="729900" cy="729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61"/>
          <p:cNvCxnSpPr>
            <a:stCxn id="779" idx="3"/>
            <a:endCxn id="771" idx="1"/>
          </p:cNvCxnSpPr>
          <p:nvPr/>
        </p:nvCxnSpPr>
        <p:spPr>
          <a:xfrm flipH="1" rot="10800000">
            <a:off x="884726" y="3023010"/>
            <a:ext cx="338400" cy="3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81" name="Google Shape;781;p61"/>
          <p:cNvSpPr txBox="1"/>
          <p:nvPr/>
        </p:nvSpPr>
        <p:spPr>
          <a:xfrm>
            <a:off x="1915900" y="1552800"/>
            <a:ext cx="48558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this?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Whom are these caches meant to serve?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2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Caching everywhere!</a:t>
            </a:r>
            <a:endParaRPr/>
          </a:p>
        </p:txBody>
      </p:sp>
      <p:sp>
        <p:nvSpPr>
          <p:cNvPr id="787" name="Google Shape;787;p62"/>
          <p:cNvSpPr/>
          <p:nvPr/>
        </p:nvSpPr>
        <p:spPr>
          <a:xfrm>
            <a:off x="4382680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Cache</a:t>
            </a:r>
            <a:endParaRPr sz="1100"/>
          </a:p>
        </p:txBody>
      </p:sp>
      <p:sp>
        <p:nvSpPr>
          <p:cNvPr id="788" name="Google Shape;788;p62"/>
          <p:cNvSpPr/>
          <p:nvPr/>
        </p:nvSpPr>
        <p:spPr>
          <a:xfrm>
            <a:off x="596249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Origin</a:t>
            </a:r>
            <a:endParaRPr sz="1100"/>
          </a:p>
        </p:txBody>
      </p:sp>
      <p:sp>
        <p:nvSpPr>
          <p:cNvPr id="789" name="Google Shape;789;p62"/>
          <p:cNvSpPr/>
          <p:nvPr/>
        </p:nvSpPr>
        <p:spPr>
          <a:xfrm>
            <a:off x="7689750" y="2622163"/>
            <a:ext cx="753600" cy="8052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62"/>
          <p:cNvSpPr/>
          <p:nvPr/>
        </p:nvSpPr>
        <p:spPr>
          <a:xfrm>
            <a:off x="5134793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1" name="Google Shape;791;p62"/>
          <p:cNvCxnSpPr>
            <a:stCxn id="788" idx="3"/>
            <a:endCxn id="789" idx="2"/>
          </p:cNvCxnSpPr>
          <p:nvPr/>
        </p:nvCxnSpPr>
        <p:spPr>
          <a:xfrm>
            <a:off x="7115093" y="3022950"/>
            <a:ext cx="574800" cy="18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92" name="Google Shape;792;p62"/>
          <p:cNvSpPr/>
          <p:nvPr/>
        </p:nvSpPr>
        <p:spPr>
          <a:xfrm>
            <a:off x="7354900" y="3190738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62"/>
          <p:cNvSpPr/>
          <p:nvPr/>
        </p:nvSpPr>
        <p:spPr>
          <a:xfrm>
            <a:off x="4726963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2"/>
          <p:cNvSpPr/>
          <p:nvPr/>
        </p:nvSpPr>
        <p:spPr>
          <a:xfrm>
            <a:off x="6714605" y="3271325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2"/>
          <p:cNvSpPr/>
          <p:nvPr/>
        </p:nvSpPr>
        <p:spPr>
          <a:xfrm>
            <a:off x="6306775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62"/>
          <p:cNvSpPr/>
          <p:nvPr/>
        </p:nvSpPr>
        <p:spPr>
          <a:xfrm>
            <a:off x="2802843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"Site-Local" Cache</a:t>
            </a:r>
            <a:endParaRPr sz="1100"/>
          </a:p>
        </p:txBody>
      </p:sp>
      <p:sp>
        <p:nvSpPr>
          <p:cNvPr id="797" name="Google Shape;797;p62"/>
          <p:cNvSpPr/>
          <p:nvPr/>
        </p:nvSpPr>
        <p:spPr>
          <a:xfrm>
            <a:off x="3554955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2"/>
          <p:cNvSpPr/>
          <p:nvPr/>
        </p:nvSpPr>
        <p:spPr>
          <a:xfrm>
            <a:off x="3147125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62"/>
          <p:cNvSpPr/>
          <p:nvPr/>
        </p:nvSpPr>
        <p:spPr>
          <a:xfrm>
            <a:off x="1223018" y="2775300"/>
            <a:ext cx="1152600" cy="495300"/>
          </a:xfrm>
          <a:prstGeom prst="roundRect">
            <a:avLst>
              <a:gd fmla="val 16667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"Local" Cache</a:t>
            </a:r>
            <a:endParaRPr sz="1100"/>
          </a:p>
        </p:txBody>
      </p:sp>
      <p:sp>
        <p:nvSpPr>
          <p:cNvPr id="800" name="Google Shape;800;p62"/>
          <p:cNvSpPr/>
          <p:nvPr/>
        </p:nvSpPr>
        <p:spPr>
          <a:xfrm>
            <a:off x="1975130" y="3270600"/>
            <a:ext cx="400500" cy="492900"/>
          </a:xfrm>
          <a:prstGeom prst="can">
            <a:avLst>
              <a:gd fmla="val 25000" name="adj"/>
            </a:avLst>
          </a:prstGeom>
          <a:solidFill>
            <a:srgbClr val="4472C4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62"/>
          <p:cNvSpPr/>
          <p:nvPr/>
        </p:nvSpPr>
        <p:spPr>
          <a:xfrm>
            <a:off x="1567300" y="3541425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2" name="Google Shape;802;p62"/>
          <p:cNvCxnSpPr>
            <a:stCxn id="787" idx="3"/>
            <a:endCxn id="788" idx="1"/>
          </p:cNvCxnSpPr>
          <p:nvPr/>
        </p:nvCxnSpPr>
        <p:spPr>
          <a:xfrm>
            <a:off x="5535280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62"/>
          <p:cNvCxnSpPr>
            <a:stCxn id="796" idx="3"/>
            <a:endCxn id="787" idx="1"/>
          </p:cNvCxnSpPr>
          <p:nvPr/>
        </p:nvCxnSpPr>
        <p:spPr>
          <a:xfrm>
            <a:off x="3955443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62"/>
          <p:cNvCxnSpPr>
            <a:stCxn id="799" idx="3"/>
            <a:endCxn id="796" idx="1"/>
          </p:cNvCxnSpPr>
          <p:nvPr/>
        </p:nvCxnSpPr>
        <p:spPr>
          <a:xfrm>
            <a:off x="2375618" y="3022950"/>
            <a:ext cx="4272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05" name="Google Shape;805;p62"/>
          <p:cNvSpPr txBox="1"/>
          <p:nvPr/>
        </p:nvSpPr>
        <p:spPr>
          <a:xfrm>
            <a:off x="88375" y="2407675"/>
            <a:ext cx="86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62"/>
          <p:cNvSpPr/>
          <p:nvPr/>
        </p:nvSpPr>
        <p:spPr>
          <a:xfrm>
            <a:off x="247400" y="3542150"/>
            <a:ext cx="548400" cy="519300"/>
          </a:xfrm>
          <a:prstGeom prst="ellipse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miling face with solid fill with solid fill" id="807" name="Google Shape;8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26" y="2658370"/>
            <a:ext cx="729900" cy="729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62"/>
          <p:cNvCxnSpPr>
            <a:stCxn id="807" idx="3"/>
            <a:endCxn id="799" idx="1"/>
          </p:cNvCxnSpPr>
          <p:nvPr/>
        </p:nvCxnSpPr>
        <p:spPr>
          <a:xfrm flipH="1" rot="10800000">
            <a:off x="884726" y="3023010"/>
            <a:ext cx="338400" cy="30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09" name="Google Shape;809;p62"/>
          <p:cNvSpPr/>
          <p:nvPr/>
        </p:nvSpPr>
        <p:spPr>
          <a:xfrm>
            <a:off x="247400" y="1913000"/>
            <a:ext cx="8196000" cy="372900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FE2F3"/>
              </a:gs>
              <a:gs pos="100000">
                <a:srgbClr val="3C78D8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62"/>
          <p:cNvSpPr txBox="1"/>
          <p:nvPr/>
        </p:nvSpPr>
        <p:spPr>
          <a:xfrm>
            <a:off x="884725" y="1393700"/>
            <a:ext cx="1713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clients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62"/>
          <p:cNvSpPr txBox="1"/>
          <p:nvPr/>
        </p:nvSpPr>
        <p:spPr>
          <a:xfrm>
            <a:off x="5865625" y="1393700"/>
            <a:ext cx="1713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Store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3"/>
          <p:cNvSpPr txBox="1"/>
          <p:nvPr>
            <p:ph type="title"/>
          </p:nvPr>
        </p:nvSpPr>
        <p:spPr>
          <a:xfrm>
            <a:off x="865943" y="20746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4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822" name="Google Shape;822;p6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This material is based upon work supported by the National Science Foundation under Cooperative Agreements OAC-2209645. Any opinions, findings, and conclusions or recommendations expressed in this material are those of the author(s) and do not necessarily reflect the views of the National Science Foundation.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providers are users, too!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628650" y="1369225"/>
            <a:ext cx="509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At its core, the Pelican Platform is a set of tools for creating/managing </a:t>
            </a:r>
            <a:r>
              <a:rPr b="1" lang="en"/>
              <a:t>Data Federations</a:t>
            </a:r>
            <a:r>
              <a:rPr lang="en"/>
              <a:t>. Beyond clients, our use cases dictate that:</a:t>
            </a:r>
            <a:endParaRPr/>
          </a:p>
        </p:txBody>
      </p:sp>
      <p:grpSp>
        <p:nvGrpSpPr>
          <p:cNvPr id="158" name="Google Shape;158;p29"/>
          <p:cNvGrpSpPr/>
          <p:nvPr/>
        </p:nvGrpSpPr>
        <p:grpSpPr>
          <a:xfrm>
            <a:off x="5670413" y="1523822"/>
            <a:ext cx="3350679" cy="2633485"/>
            <a:chOff x="5788964" y="1727233"/>
            <a:chExt cx="3158932" cy="2416263"/>
          </a:xfrm>
        </p:grpSpPr>
        <p:pic>
          <p:nvPicPr>
            <p:cNvPr id="159" name="Google Shape;15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4874" y="2269051"/>
              <a:ext cx="1378698" cy="13612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29"/>
            <p:cNvGrpSpPr/>
            <p:nvPr/>
          </p:nvGrpSpPr>
          <p:grpSpPr>
            <a:xfrm>
              <a:off x="5788964" y="2637495"/>
              <a:ext cx="948357" cy="595738"/>
              <a:chOff x="6714900" y="2764150"/>
              <a:chExt cx="1221480" cy="774792"/>
            </a:xfrm>
          </p:grpSpPr>
          <p:sp>
            <p:nvSpPr>
              <p:cNvPr id="161" name="Google Shape;161;p29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29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163" name="Google Shape;163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64" name="Google Shape;164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65" name="Google Shape;165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66" name="Google Shape;166;p29"/>
            <p:cNvGrpSpPr/>
            <p:nvPr/>
          </p:nvGrpSpPr>
          <p:grpSpPr>
            <a:xfrm>
              <a:off x="7999539" y="2637495"/>
              <a:ext cx="948357" cy="595738"/>
              <a:chOff x="6714900" y="2764150"/>
              <a:chExt cx="1221480" cy="774792"/>
            </a:xfrm>
          </p:grpSpPr>
          <p:sp>
            <p:nvSpPr>
              <p:cNvPr id="167" name="Google Shape;167;p29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" name="Google Shape;168;p29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169" name="Google Shape;169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70" name="Google Shape;170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71" name="Google Shape;171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2" name="Google Shape;172;p29"/>
            <p:cNvGrpSpPr/>
            <p:nvPr/>
          </p:nvGrpSpPr>
          <p:grpSpPr>
            <a:xfrm>
              <a:off x="6894239" y="3547758"/>
              <a:ext cx="948357" cy="595738"/>
              <a:chOff x="6714900" y="2764150"/>
              <a:chExt cx="1221480" cy="774792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" name="Google Shape;174;p29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175" name="Google Shape;175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76" name="Google Shape;176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77" name="Google Shape;177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8" name="Google Shape;178;p29"/>
            <p:cNvGrpSpPr/>
            <p:nvPr/>
          </p:nvGrpSpPr>
          <p:grpSpPr>
            <a:xfrm>
              <a:off x="6894251" y="1727233"/>
              <a:ext cx="948357" cy="595738"/>
              <a:chOff x="6714900" y="2764150"/>
              <a:chExt cx="1221480" cy="774792"/>
            </a:xfrm>
          </p:grpSpPr>
          <p:sp>
            <p:nvSpPr>
              <p:cNvPr id="179" name="Google Shape;179;p29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" name="Google Shape;180;p29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181" name="Google Shape;181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82" name="Google Shape;182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183" name="Google Shape;183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84" name="Google Shape;184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3350" y="2724764"/>
              <a:ext cx="770174" cy="4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9"/>
            <p:cNvSpPr/>
            <p:nvPr/>
          </p:nvSpPr>
          <p:spPr>
            <a:xfrm>
              <a:off x="7305425" y="232295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7305438" y="319080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 rot="5400000">
              <a:off x="7798697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 rot="5400000">
              <a:off x="6804963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providers are users, too!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628650" y="1369225"/>
            <a:ext cx="509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At its core, the Pelican Platform is a set of tools for creating/managing </a:t>
            </a:r>
            <a:r>
              <a:rPr b="1" lang="en"/>
              <a:t>Data Federations</a:t>
            </a:r>
            <a:r>
              <a:rPr lang="en"/>
              <a:t>. Beyond clients, our use cases dictate that: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may come and go as they like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30"/>
          <p:cNvGrpSpPr/>
          <p:nvPr/>
        </p:nvGrpSpPr>
        <p:grpSpPr>
          <a:xfrm>
            <a:off x="5670413" y="1523822"/>
            <a:ext cx="3350679" cy="2633485"/>
            <a:chOff x="5788964" y="1727233"/>
            <a:chExt cx="3158932" cy="2416263"/>
          </a:xfrm>
        </p:grpSpPr>
        <p:pic>
          <p:nvPicPr>
            <p:cNvPr id="197" name="Google Shape;197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4874" y="2269051"/>
              <a:ext cx="1378698" cy="13612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198;p30"/>
            <p:cNvGrpSpPr/>
            <p:nvPr/>
          </p:nvGrpSpPr>
          <p:grpSpPr>
            <a:xfrm>
              <a:off x="5788964" y="2637495"/>
              <a:ext cx="948357" cy="595738"/>
              <a:chOff x="6714900" y="2764150"/>
              <a:chExt cx="1221480" cy="774792"/>
            </a:xfrm>
          </p:grpSpPr>
          <p:sp>
            <p:nvSpPr>
              <p:cNvPr id="199" name="Google Shape;199;p30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0" name="Google Shape;200;p30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01" name="Google Shape;201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02" name="Google Shape;202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03" name="Google Shape;203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04" name="Google Shape;204;p30"/>
            <p:cNvGrpSpPr/>
            <p:nvPr/>
          </p:nvGrpSpPr>
          <p:grpSpPr>
            <a:xfrm>
              <a:off x="7999539" y="2637495"/>
              <a:ext cx="948357" cy="595738"/>
              <a:chOff x="6714900" y="2764150"/>
              <a:chExt cx="1221480" cy="774792"/>
            </a:xfrm>
          </p:grpSpPr>
          <p:sp>
            <p:nvSpPr>
              <p:cNvPr id="205" name="Google Shape;205;p30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" name="Google Shape;206;p30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07" name="Google Shape;207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08" name="Google Shape;208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09" name="Google Shape;209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0" name="Google Shape;210;p30"/>
            <p:cNvGrpSpPr/>
            <p:nvPr/>
          </p:nvGrpSpPr>
          <p:grpSpPr>
            <a:xfrm>
              <a:off x="6894239" y="3547758"/>
              <a:ext cx="948357" cy="595738"/>
              <a:chOff x="6714900" y="2764150"/>
              <a:chExt cx="1221480" cy="774792"/>
            </a:xfrm>
          </p:grpSpPr>
          <p:sp>
            <p:nvSpPr>
              <p:cNvPr id="211" name="Google Shape;211;p30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2" name="Google Shape;212;p30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13" name="Google Shape;213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14" name="Google Shape;214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15" name="Google Shape;215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6" name="Google Shape;216;p30"/>
            <p:cNvGrpSpPr/>
            <p:nvPr/>
          </p:nvGrpSpPr>
          <p:grpSpPr>
            <a:xfrm>
              <a:off x="6894251" y="1727233"/>
              <a:ext cx="948357" cy="595738"/>
              <a:chOff x="6714900" y="2764150"/>
              <a:chExt cx="1221480" cy="774792"/>
            </a:xfrm>
          </p:grpSpPr>
          <p:sp>
            <p:nvSpPr>
              <p:cNvPr id="217" name="Google Shape;217;p30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" name="Google Shape;218;p30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19" name="Google Shape;219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20" name="Google Shape;220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21" name="Google Shape;221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22" name="Google Shape;222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3350" y="2724764"/>
              <a:ext cx="770174" cy="4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30"/>
            <p:cNvSpPr/>
            <p:nvPr/>
          </p:nvSpPr>
          <p:spPr>
            <a:xfrm>
              <a:off x="7305425" y="232295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7305438" y="319080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 rot="5400000">
              <a:off x="7798697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 rot="5400000">
              <a:off x="6804963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providers are users, too!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628650" y="1369225"/>
            <a:ext cx="509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At its core, the Pelican Platform is a set of tools for creating/managing </a:t>
            </a:r>
            <a:r>
              <a:rPr b="1" lang="en"/>
              <a:t>Data Federations</a:t>
            </a:r>
            <a:r>
              <a:rPr lang="en"/>
              <a:t>. Beyond clients, our use cases dictate that: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may come and go as they like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have the ultimate authority to choose how their data is used/distributed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31"/>
          <p:cNvGrpSpPr/>
          <p:nvPr/>
        </p:nvGrpSpPr>
        <p:grpSpPr>
          <a:xfrm>
            <a:off x="5670413" y="1523822"/>
            <a:ext cx="3350679" cy="2633485"/>
            <a:chOff x="5788964" y="1727233"/>
            <a:chExt cx="3158932" cy="2416263"/>
          </a:xfrm>
        </p:grpSpPr>
        <p:pic>
          <p:nvPicPr>
            <p:cNvPr id="235" name="Google Shape;23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4874" y="2269051"/>
              <a:ext cx="1378698" cy="13612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31"/>
            <p:cNvGrpSpPr/>
            <p:nvPr/>
          </p:nvGrpSpPr>
          <p:grpSpPr>
            <a:xfrm>
              <a:off x="5788964" y="2637495"/>
              <a:ext cx="948357" cy="595738"/>
              <a:chOff x="6714900" y="2764150"/>
              <a:chExt cx="1221480" cy="774792"/>
            </a:xfrm>
          </p:grpSpPr>
          <p:sp>
            <p:nvSpPr>
              <p:cNvPr id="237" name="Google Shape;237;p31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8" name="Google Shape;238;p31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39" name="Google Shape;239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40" name="Google Shape;240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41" name="Google Shape;241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42" name="Google Shape;242;p31"/>
            <p:cNvGrpSpPr/>
            <p:nvPr/>
          </p:nvGrpSpPr>
          <p:grpSpPr>
            <a:xfrm>
              <a:off x="7999539" y="2637495"/>
              <a:ext cx="948357" cy="595738"/>
              <a:chOff x="6714900" y="2764150"/>
              <a:chExt cx="1221480" cy="774792"/>
            </a:xfrm>
          </p:grpSpPr>
          <p:sp>
            <p:nvSpPr>
              <p:cNvPr id="243" name="Google Shape;243;p31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4" name="Google Shape;244;p31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45" name="Google Shape;245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46" name="Google Shape;246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47" name="Google Shape;247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48" name="Google Shape;248;p31"/>
            <p:cNvGrpSpPr/>
            <p:nvPr/>
          </p:nvGrpSpPr>
          <p:grpSpPr>
            <a:xfrm>
              <a:off x="6894239" y="3547758"/>
              <a:ext cx="948357" cy="595738"/>
              <a:chOff x="6714900" y="2764150"/>
              <a:chExt cx="1221480" cy="774792"/>
            </a:xfrm>
          </p:grpSpPr>
          <p:sp>
            <p:nvSpPr>
              <p:cNvPr id="249" name="Google Shape;249;p31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" name="Google Shape;250;p31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51" name="Google Shape;251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52" name="Google Shape;252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53" name="Google Shape;253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54" name="Google Shape;254;p31"/>
            <p:cNvGrpSpPr/>
            <p:nvPr/>
          </p:nvGrpSpPr>
          <p:grpSpPr>
            <a:xfrm>
              <a:off x="6894251" y="1727233"/>
              <a:ext cx="948357" cy="595738"/>
              <a:chOff x="6714900" y="2764150"/>
              <a:chExt cx="1221480" cy="774792"/>
            </a:xfrm>
          </p:grpSpPr>
          <p:sp>
            <p:nvSpPr>
              <p:cNvPr id="255" name="Google Shape;255;p31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" name="Google Shape;256;p31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57" name="Google Shape;257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58" name="Google Shape;258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59" name="Google Shape;259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60" name="Google Shape;260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3350" y="2724764"/>
              <a:ext cx="770174" cy="4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31"/>
            <p:cNvSpPr/>
            <p:nvPr/>
          </p:nvSpPr>
          <p:spPr>
            <a:xfrm>
              <a:off x="7305425" y="232295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7305438" y="319080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 rot="5400000">
              <a:off x="7798697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 rot="5400000">
              <a:off x="6804963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providers are users, too!</a:t>
            </a:r>
            <a:endParaRPr/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628650" y="1369225"/>
            <a:ext cx="509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At its core, the Pelican Platform is a set of tools for creating/managing </a:t>
            </a:r>
            <a:r>
              <a:rPr b="1" lang="en"/>
              <a:t>Data Federations</a:t>
            </a:r>
            <a:r>
              <a:rPr lang="en"/>
              <a:t>. Beyond clients, our use cases dictate that: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may come and go as they like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have the ultimate authority to choose how their data is used/distributed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Data providers trust that the federation won't abuse their resources.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32"/>
          <p:cNvGrpSpPr/>
          <p:nvPr/>
        </p:nvGrpSpPr>
        <p:grpSpPr>
          <a:xfrm>
            <a:off x="5670413" y="1523822"/>
            <a:ext cx="3350679" cy="2633485"/>
            <a:chOff x="5788964" y="1727233"/>
            <a:chExt cx="3158932" cy="2416263"/>
          </a:xfrm>
        </p:grpSpPr>
        <p:pic>
          <p:nvPicPr>
            <p:cNvPr id="273" name="Google Shape;273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4874" y="2269051"/>
              <a:ext cx="1378698" cy="13612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4" name="Google Shape;274;p32"/>
            <p:cNvGrpSpPr/>
            <p:nvPr/>
          </p:nvGrpSpPr>
          <p:grpSpPr>
            <a:xfrm>
              <a:off x="5788964" y="2637495"/>
              <a:ext cx="948357" cy="595738"/>
              <a:chOff x="6714900" y="2764150"/>
              <a:chExt cx="1221480" cy="774792"/>
            </a:xfrm>
          </p:grpSpPr>
          <p:sp>
            <p:nvSpPr>
              <p:cNvPr id="275" name="Google Shape;275;p32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6" name="Google Shape;276;p32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77" name="Google Shape;277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78" name="Google Shape;278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79" name="Google Shape;279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80" name="Google Shape;280;p32"/>
            <p:cNvGrpSpPr/>
            <p:nvPr/>
          </p:nvGrpSpPr>
          <p:grpSpPr>
            <a:xfrm>
              <a:off x="7999539" y="2637495"/>
              <a:ext cx="948357" cy="595738"/>
              <a:chOff x="6714900" y="2764150"/>
              <a:chExt cx="1221480" cy="774792"/>
            </a:xfrm>
          </p:grpSpPr>
          <p:sp>
            <p:nvSpPr>
              <p:cNvPr id="281" name="Google Shape;281;p32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" name="Google Shape;282;p32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83" name="Google Shape;283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84" name="Google Shape;284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85" name="Google Shape;285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86" name="Google Shape;286;p32"/>
            <p:cNvGrpSpPr/>
            <p:nvPr/>
          </p:nvGrpSpPr>
          <p:grpSpPr>
            <a:xfrm>
              <a:off x="6894239" y="3547758"/>
              <a:ext cx="948357" cy="595738"/>
              <a:chOff x="6714900" y="2764150"/>
              <a:chExt cx="1221480" cy="774792"/>
            </a:xfrm>
          </p:grpSpPr>
          <p:sp>
            <p:nvSpPr>
              <p:cNvPr id="287" name="Google Shape;287;p32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8" name="Google Shape;288;p32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89" name="Google Shape;289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90" name="Google Shape;290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91" name="Google Shape;291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92" name="Google Shape;292;p32"/>
            <p:cNvGrpSpPr/>
            <p:nvPr/>
          </p:nvGrpSpPr>
          <p:grpSpPr>
            <a:xfrm>
              <a:off x="6894251" y="1727233"/>
              <a:ext cx="948357" cy="595738"/>
              <a:chOff x="6714900" y="2764150"/>
              <a:chExt cx="1221480" cy="774792"/>
            </a:xfrm>
          </p:grpSpPr>
          <p:sp>
            <p:nvSpPr>
              <p:cNvPr id="293" name="Google Shape;293;p32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4" name="Google Shape;294;p32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295" name="Google Shape;295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96" name="Google Shape;296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297" name="Google Shape;297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98" name="Google Shape;298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3350" y="2724764"/>
              <a:ext cx="770174" cy="4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32"/>
            <p:cNvSpPr/>
            <p:nvPr/>
          </p:nvSpPr>
          <p:spPr>
            <a:xfrm>
              <a:off x="7305425" y="232295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305438" y="319080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 rot="5400000">
              <a:off x="7798697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 rot="5400000">
              <a:off x="6804963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providers are users, too!</a:t>
            </a:r>
            <a:endParaRPr/>
          </a:p>
        </p:txBody>
      </p:sp>
      <p:sp>
        <p:nvSpPr>
          <p:cNvPr id="309" name="Google Shape;309;p33"/>
          <p:cNvSpPr txBox="1"/>
          <p:nvPr>
            <p:ph idx="1" type="body"/>
          </p:nvPr>
        </p:nvSpPr>
        <p:spPr>
          <a:xfrm>
            <a:off x="628650" y="1369225"/>
            <a:ext cx="509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At its core, the Pelican Platform is a set of tools for creating/managing </a:t>
            </a:r>
            <a:r>
              <a:rPr b="1" lang="en"/>
              <a:t>Data Federations</a:t>
            </a:r>
            <a:r>
              <a:rPr lang="en"/>
              <a:t>. Beyond clients, our use cases dictate that: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may come and go as they like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have the ultimate authority to choose how their data is used/distributed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Data providers trust that the federation won't abuse their resources.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And if we abuse this trust…?</a:t>
            </a:r>
            <a:endParaRPr/>
          </a:p>
        </p:txBody>
      </p:sp>
      <p:grpSp>
        <p:nvGrpSpPr>
          <p:cNvPr id="310" name="Google Shape;310;p33"/>
          <p:cNvGrpSpPr/>
          <p:nvPr/>
        </p:nvGrpSpPr>
        <p:grpSpPr>
          <a:xfrm>
            <a:off x="5670413" y="1523822"/>
            <a:ext cx="3350679" cy="2633485"/>
            <a:chOff x="5788964" y="1727233"/>
            <a:chExt cx="3158932" cy="2416263"/>
          </a:xfrm>
        </p:grpSpPr>
        <p:pic>
          <p:nvPicPr>
            <p:cNvPr id="311" name="Google Shape;31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4874" y="2269051"/>
              <a:ext cx="1378698" cy="13612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2" name="Google Shape;312;p33"/>
            <p:cNvGrpSpPr/>
            <p:nvPr/>
          </p:nvGrpSpPr>
          <p:grpSpPr>
            <a:xfrm>
              <a:off x="5788964" y="2637495"/>
              <a:ext cx="948357" cy="595738"/>
              <a:chOff x="6714900" y="2764150"/>
              <a:chExt cx="1221480" cy="774792"/>
            </a:xfrm>
          </p:grpSpPr>
          <p:sp>
            <p:nvSpPr>
              <p:cNvPr id="313" name="Google Shape;313;p33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4" name="Google Shape;314;p33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15" name="Google Shape;315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16" name="Google Shape;316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17" name="Google Shape;317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18" name="Google Shape;318;p33"/>
            <p:cNvGrpSpPr/>
            <p:nvPr/>
          </p:nvGrpSpPr>
          <p:grpSpPr>
            <a:xfrm>
              <a:off x="7999539" y="2637495"/>
              <a:ext cx="948357" cy="595738"/>
              <a:chOff x="6714900" y="2764150"/>
              <a:chExt cx="1221480" cy="774792"/>
            </a:xfrm>
          </p:grpSpPr>
          <p:sp>
            <p:nvSpPr>
              <p:cNvPr id="319" name="Google Shape;319;p33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33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21" name="Google Shape;321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22" name="Google Shape;322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23" name="Google Shape;323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24" name="Google Shape;324;p33"/>
            <p:cNvGrpSpPr/>
            <p:nvPr/>
          </p:nvGrpSpPr>
          <p:grpSpPr>
            <a:xfrm>
              <a:off x="6894239" y="3547758"/>
              <a:ext cx="948357" cy="595738"/>
              <a:chOff x="6714900" y="2764150"/>
              <a:chExt cx="1221480" cy="774792"/>
            </a:xfrm>
          </p:grpSpPr>
          <p:sp>
            <p:nvSpPr>
              <p:cNvPr id="325" name="Google Shape;325;p33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6" name="Google Shape;326;p33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27" name="Google Shape;327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28" name="Google Shape;328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29" name="Google Shape;329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30" name="Google Shape;330;p33"/>
            <p:cNvGrpSpPr/>
            <p:nvPr/>
          </p:nvGrpSpPr>
          <p:grpSpPr>
            <a:xfrm>
              <a:off x="6894251" y="1727233"/>
              <a:ext cx="948357" cy="595738"/>
              <a:chOff x="6714900" y="2764150"/>
              <a:chExt cx="1221480" cy="774792"/>
            </a:xfrm>
          </p:grpSpPr>
          <p:sp>
            <p:nvSpPr>
              <p:cNvPr id="331" name="Google Shape;331;p33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2" name="Google Shape;332;p33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33" name="Google Shape;333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34" name="Google Shape;334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35" name="Google Shape;335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36" name="Google Shape;33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3350" y="2724764"/>
              <a:ext cx="770174" cy="4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33"/>
            <p:cNvSpPr/>
            <p:nvPr/>
          </p:nvSpPr>
          <p:spPr>
            <a:xfrm>
              <a:off x="7305425" y="232295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7305438" y="319080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 rot="5400000">
              <a:off x="7798697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 rot="5400000">
              <a:off x="6804963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>
            <p:ph type="title"/>
          </p:nvPr>
        </p:nvSpPr>
        <p:spPr>
          <a:xfrm>
            <a:off x="1103243" y="273844"/>
            <a:ext cx="74121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providers are users, too!</a:t>
            </a:r>
            <a:endParaRPr/>
          </a:p>
        </p:txBody>
      </p:sp>
      <p:sp>
        <p:nvSpPr>
          <p:cNvPr id="347" name="Google Shape;347;p34"/>
          <p:cNvSpPr txBox="1"/>
          <p:nvPr>
            <p:ph idx="1" type="body"/>
          </p:nvPr>
        </p:nvSpPr>
        <p:spPr>
          <a:xfrm>
            <a:off x="628650" y="1369225"/>
            <a:ext cx="509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At its core, the Pelican Platform is a set of tools for creating/managing </a:t>
            </a:r>
            <a:r>
              <a:rPr b="1" lang="en"/>
              <a:t>Data Federations</a:t>
            </a:r>
            <a:r>
              <a:rPr lang="en"/>
              <a:t>. Beyond clients, our use cases dictate that: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highlight>
                  <a:srgbClr val="FFFF00"/>
                </a:highlight>
              </a:rPr>
              <a:t>Data providers may come and go as they like</a:t>
            </a:r>
            <a:endParaRPr>
              <a:highlight>
                <a:srgbClr val="FFFF00"/>
              </a:highlight>
            </a:endParaRPr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Data providers have the ultimate authority to choose how their data is used/distributed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Data providers trust that the federation won't abuse their resources.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And if we abuse this trust…?</a:t>
            </a:r>
            <a:endParaRPr/>
          </a:p>
        </p:txBody>
      </p:sp>
      <p:grpSp>
        <p:nvGrpSpPr>
          <p:cNvPr id="348" name="Google Shape;348;p34"/>
          <p:cNvGrpSpPr/>
          <p:nvPr/>
        </p:nvGrpSpPr>
        <p:grpSpPr>
          <a:xfrm>
            <a:off x="5670413" y="1523822"/>
            <a:ext cx="3350679" cy="2633485"/>
            <a:chOff x="5788964" y="1727233"/>
            <a:chExt cx="3158932" cy="2416263"/>
          </a:xfrm>
        </p:grpSpPr>
        <p:pic>
          <p:nvPicPr>
            <p:cNvPr id="349" name="Google Shape;349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4874" y="2269051"/>
              <a:ext cx="1378698" cy="13612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0" name="Google Shape;350;p34"/>
            <p:cNvGrpSpPr/>
            <p:nvPr/>
          </p:nvGrpSpPr>
          <p:grpSpPr>
            <a:xfrm>
              <a:off x="5788964" y="2637495"/>
              <a:ext cx="948357" cy="595738"/>
              <a:chOff x="6714900" y="2764150"/>
              <a:chExt cx="1221480" cy="774792"/>
            </a:xfrm>
          </p:grpSpPr>
          <p:sp>
            <p:nvSpPr>
              <p:cNvPr id="351" name="Google Shape;351;p34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2" name="Google Shape;352;p34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53" name="Google Shape;353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54" name="Google Shape;354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55" name="Google Shape;355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56" name="Google Shape;356;p34"/>
            <p:cNvGrpSpPr/>
            <p:nvPr/>
          </p:nvGrpSpPr>
          <p:grpSpPr>
            <a:xfrm>
              <a:off x="7999539" y="2637495"/>
              <a:ext cx="948357" cy="595738"/>
              <a:chOff x="6714900" y="2764150"/>
              <a:chExt cx="1221480" cy="774792"/>
            </a:xfrm>
          </p:grpSpPr>
          <p:sp>
            <p:nvSpPr>
              <p:cNvPr id="357" name="Google Shape;357;p34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8" name="Google Shape;358;p34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59" name="Google Shape;359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60" name="Google Shape;360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61" name="Google Shape;361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62" name="Google Shape;362;p34"/>
            <p:cNvGrpSpPr/>
            <p:nvPr/>
          </p:nvGrpSpPr>
          <p:grpSpPr>
            <a:xfrm>
              <a:off x="6894239" y="3547758"/>
              <a:ext cx="948357" cy="595738"/>
              <a:chOff x="6714900" y="2764150"/>
              <a:chExt cx="1221480" cy="774792"/>
            </a:xfrm>
          </p:grpSpPr>
          <p:sp>
            <p:nvSpPr>
              <p:cNvPr id="363" name="Google Shape;363;p34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4" name="Google Shape;364;p34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65" name="Google Shape;365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66" name="Google Shape;366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67" name="Google Shape;367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68" name="Google Shape;368;p34"/>
            <p:cNvGrpSpPr/>
            <p:nvPr/>
          </p:nvGrpSpPr>
          <p:grpSpPr>
            <a:xfrm>
              <a:off x="6894251" y="1727233"/>
              <a:ext cx="948357" cy="595738"/>
              <a:chOff x="6714900" y="2764150"/>
              <a:chExt cx="1221480" cy="774792"/>
            </a:xfrm>
          </p:grpSpPr>
          <p:sp>
            <p:nvSpPr>
              <p:cNvPr id="369" name="Google Shape;369;p34"/>
              <p:cNvSpPr/>
              <p:nvPr/>
            </p:nvSpPr>
            <p:spPr>
              <a:xfrm>
                <a:off x="6714900" y="2764150"/>
                <a:ext cx="1221480" cy="774792"/>
              </a:xfrm>
              <a:prstGeom prst="cloud">
                <a:avLst/>
              </a:prstGeom>
              <a:solidFill>
                <a:srgbClr val="A4C2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0" name="Google Shape;370;p34"/>
              <p:cNvGrpSpPr/>
              <p:nvPr/>
            </p:nvGrpSpPr>
            <p:grpSpPr>
              <a:xfrm>
                <a:off x="7115700" y="2885628"/>
                <a:ext cx="475499" cy="483224"/>
                <a:chOff x="7776700" y="4510500"/>
                <a:chExt cx="575874" cy="563001"/>
              </a:xfrm>
            </p:grpSpPr>
            <p:pic>
              <p:nvPicPr>
                <p:cNvPr descr="A computer tower with many colorful lights&#10;&#10;Description automatically generated" id="371" name="Google Shape;371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897175" y="4510500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72" name="Google Shape;372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670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computer tower with many colorful lights&#10;&#10;Description automatically generated" id="373" name="Google Shape;373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8027250" y="4666725"/>
                  <a:ext cx="325324" cy="4067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74" name="Google Shape;374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83350" y="2724764"/>
              <a:ext cx="770174" cy="4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4"/>
            <p:cNvSpPr/>
            <p:nvPr/>
          </p:nvSpPr>
          <p:spPr>
            <a:xfrm>
              <a:off x="7305425" y="232295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7305438" y="3190800"/>
              <a:ext cx="126000" cy="3690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4"/>
            <p:cNvSpPr/>
            <p:nvPr/>
          </p:nvSpPr>
          <p:spPr>
            <a:xfrm rot="5400000">
              <a:off x="7798697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4"/>
            <p:cNvSpPr/>
            <p:nvPr/>
          </p:nvSpPr>
          <p:spPr>
            <a:xfrm rot="5400000">
              <a:off x="6804963" y="2774125"/>
              <a:ext cx="126000" cy="275700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