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59" r:id="rId5"/>
    <p:sldId id="271" r:id="rId6"/>
    <p:sldId id="272" r:id="rId7"/>
    <p:sldId id="273" r:id="rId8"/>
    <p:sldId id="263" r:id="rId9"/>
    <p:sldId id="274" r:id="rId10"/>
    <p:sldId id="275" r:id="rId11"/>
    <p:sldId id="266" r:id="rId12"/>
    <p:sldId id="268" r:id="rId13"/>
  </p:sld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/>
    <p:restoredTop sz="86233"/>
  </p:normalViewPr>
  <p:slideViewPr>
    <p:cSldViewPr snapToGrid="0" snapToObjects="1">
      <p:cViewPr varScale="1">
        <p:scale>
          <a:sx n="117" d="100"/>
          <a:sy n="117" d="100"/>
        </p:scale>
        <p:origin x="16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5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6706" y="274320"/>
            <a:ext cx="591883" cy="585216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3864" y="457200"/>
            <a:ext cx="1303992" cy="128930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8640" y="18745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PELICAN PLATFORM</a:t>
            </a:r>
            <a:endParaRPr lang="en-US" sz="1300" dirty="0"/>
          </a:p>
        </p:txBody>
      </p:sp>
      <p:sp>
        <p:nvSpPr>
          <p:cNvPr id="5" name="Text 1"/>
          <p:cNvSpPr/>
          <p:nvPr/>
        </p:nvSpPr>
        <p:spPr>
          <a:xfrm>
            <a:off x="502920" y="2139696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Sharing Data in Pelican</a:t>
            </a:r>
            <a:endParaRPr lang="en-US" sz="4200" dirty="0"/>
          </a:p>
        </p:txBody>
      </p:sp>
      <p:sp>
        <p:nvSpPr>
          <p:cNvPr id="6" name="Text 2"/>
          <p:cNvSpPr/>
          <p:nvPr/>
        </p:nvSpPr>
        <p:spPr>
          <a:xfrm>
            <a:off x="548640" y="2971800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Authentication, User, and Group Management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548640" y="4754880"/>
            <a:ext cx="5486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Brian Aydemir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548640" y="511149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Morgridge Institute for Research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548640" y="536752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HTC 26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membership buys: read / write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Joining a group grants you access associated with the group’s role scoped to the collection's objects.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920240" y="2423160"/>
            <a:ext cx="914400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840480" y="2423160"/>
            <a:ext cx="914400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760720" y="2423160"/>
            <a:ext cx="914400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982980" y="1988820"/>
            <a:ext cx="868680" cy="86868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assets/ic_stud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205990"/>
            <a:ext cx="434340" cy="43434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02920" y="2953512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 is invited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903220" y="1988820"/>
            <a:ext cx="868680" cy="868680"/>
          </a:xfrm>
          <a:prstGeom prst="ellipse">
            <a:avLst/>
          </a:prstGeom>
          <a:solidFill>
            <a:srgbClr val="2E86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assets/ic_coll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390" y="2205990"/>
            <a:ext cx="434340" cy="43434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423160" y="2953512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Joins readers or writers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4823460" y="1988820"/>
            <a:ext cx="868680" cy="868680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assets/ic_ke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630" y="2205990"/>
            <a:ext cx="434340" cy="43434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343400" y="2953512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Gets a token from the origin’s issuer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6743700" y="1988820"/>
            <a:ext cx="868680" cy="868680"/>
          </a:xfrm>
          <a:prstGeom prst="ellipse">
            <a:avLst/>
          </a:prstGeom>
          <a:solidFill>
            <a:srgbClr val="4E7E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assets/ic_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870" y="2205990"/>
            <a:ext cx="434340" cy="4343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377940" y="2953512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000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Accesses the collection’s objects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1051560" y="3611880"/>
            <a:ext cx="6583680" cy="566928"/>
          </a:xfrm>
          <a:prstGeom prst="roundRect">
            <a:avLst>
              <a:gd name="adj" fmla="val 16129"/>
            </a:avLst>
          </a:prstGeom>
          <a:solidFill>
            <a:srgbClr val="F4F8FD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4"/>
          <p:cNvSpPr/>
          <p:nvPr/>
        </p:nvSpPr>
        <p:spPr>
          <a:xfrm>
            <a:off x="1063848" y="3611880"/>
            <a:ext cx="6583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readers </a:t>
            </a:r>
            <a:r>
              <a:rPr lang="en-US" sz="1200" dirty="0">
                <a:solidFill>
                  <a:srgbClr val="00000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→ download.        </a:t>
            </a:r>
            <a:r>
              <a:rPr lang="en-US" sz="1200" b="1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writers </a:t>
            </a:r>
            <a:r>
              <a:rPr lang="en-US" sz="1200" dirty="0">
                <a:solidFill>
                  <a:srgbClr val="00000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→ download / upload.</a:t>
            </a:r>
            <a:endParaRPr lang="en-US" sz="1200" dirty="0"/>
          </a:p>
        </p:txBody>
      </p:sp>
      <p:sp>
        <p:nvSpPr>
          <p:cNvPr id="21" name="Shape 15"/>
          <p:cNvSpPr/>
          <p:nvPr/>
        </p:nvSpPr>
        <p:spPr>
          <a:xfrm>
            <a:off x="1664208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6"/>
          <p:cNvSpPr/>
          <p:nvPr/>
        </p:nvSpPr>
        <p:spPr>
          <a:xfrm>
            <a:off x="3136392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4608576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6080760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1207008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4" descr="assets/ic_adm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164" y="4604004"/>
            <a:ext cx="210312" cy="210312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731520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Jeff</a:t>
            </a:r>
            <a:endParaRPr lang="en-US" sz="950" dirty="0"/>
          </a:p>
        </p:txBody>
      </p:sp>
      <p:sp>
        <p:nvSpPr>
          <p:cNvPr id="28" name="Text 21"/>
          <p:cNvSpPr/>
          <p:nvPr/>
        </p:nvSpPr>
        <p:spPr>
          <a:xfrm>
            <a:off x="640080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 admin</a:t>
            </a:r>
            <a:endParaRPr lang="en-US" sz="750" dirty="0"/>
          </a:p>
        </p:txBody>
      </p:sp>
      <p:sp>
        <p:nvSpPr>
          <p:cNvPr id="29" name="Shape 22"/>
          <p:cNvSpPr/>
          <p:nvPr/>
        </p:nvSpPr>
        <p:spPr>
          <a:xfrm>
            <a:off x="2679192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5" descr="assets/ic_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4348" y="4604004"/>
            <a:ext cx="210312" cy="210312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2203704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950" dirty="0"/>
          </a:p>
        </p:txBody>
      </p:sp>
      <p:sp>
        <p:nvSpPr>
          <p:cNvPr id="32" name="Text 24"/>
          <p:cNvSpPr/>
          <p:nvPr/>
        </p:nvSpPr>
        <p:spPr>
          <a:xfrm>
            <a:off x="2112264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750" dirty="0"/>
          </a:p>
        </p:txBody>
      </p:sp>
      <p:sp>
        <p:nvSpPr>
          <p:cNvPr id="33" name="Shape 25"/>
          <p:cNvSpPr/>
          <p:nvPr/>
        </p:nvSpPr>
        <p:spPr>
          <a:xfrm>
            <a:off x="4151376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6" descr="assets/ic_p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6532" y="4604004"/>
            <a:ext cx="210312" cy="210312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3675888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950" dirty="0"/>
          </a:p>
        </p:txBody>
      </p:sp>
      <p:sp>
        <p:nvSpPr>
          <p:cNvPr id="36" name="Text 27"/>
          <p:cNvSpPr/>
          <p:nvPr/>
        </p:nvSpPr>
        <p:spPr>
          <a:xfrm>
            <a:off x="3584448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750" dirty="0"/>
          </a:p>
        </p:txBody>
      </p:sp>
      <p:sp>
        <p:nvSpPr>
          <p:cNvPr id="37" name="Shape 28"/>
          <p:cNvSpPr/>
          <p:nvPr/>
        </p:nvSpPr>
        <p:spPr>
          <a:xfrm>
            <a:off x="5623560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8" name="Image 7" descr="assets/ic_manage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8716" y="4604004"/>
            <a:ext cx="210312" cy="210312"/>
          </a:xfrm>
          <a:prstGeom prst="rect">
            <a:avLst/>
          </a:prstGeom>
        </p:spPr>
      </p:pic>
      <p:sp>
        <p:nvSpPr>
          <p:cNvPr id="39" name="Text 29"/>
          <p:cNvSpPr/>
          <p:nvPr/>
        </p:nvSpPr>
        <p:spPr>
          <a:xfrm>
            <a:off x="5148072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950" dirty="0"/>
          </a:p>
        </p:txBody>
      </p:sp>
      <p:sp>
        <p:nvSpPr>
          <p:cNvPr id="40" name="Text 30"/>
          <p:cNvSpPr/>
          <p:nvPr/>
        </p:nvSpPr>
        <p:spPr>
          <a:xfrm>
            <a:off x="5056632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Lab manager</a:t>
            </a:r>
            <a:endParaRPr lang="en-US" sz="750" dirty="0"/>
          </a:p>
        </p:txBody>
      </p:sp>
      <p:sp>
        <p:nvSpPr>
          <p:cNvPr id="41" name="Shape 31"/>
          <p:cNvSpPr/>
          <p:nvPr/>
        </p:nvSpPr>
        <p:spPr>
          <a:xfrm>
            <a:off x="7095744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2" name="Image 8" descr="assets/ic_stud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4604004"/>
            <a:ext cx="210312" cy="210312"/>
          </a:xfrm>
          <a:prstGeom prst="rect">
            <a:avLst/>
          </a:prstGeom>
        </p:spPr>
      </p:pic>
      <p:sp>
        <p:nvSpPr>
          <p:cNvPr id="43" name="Text 32"/>
          <p:cNvSpPr/>
          <p:nvPr/>
        </p:nvSpPr>
        <p:spPr>
          <a:xfrm>
            <a:off x="6620256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</a:t>
            </a:r>
            <a:endParaRPr lang="en-US" sz="950" dirty="0"/>
          </a:p>
        </p:txBody>
      </p:sp>
      <p:sp>
        <p:nvSpPr>
          <p:cNvPr id="44" name="Text 33"/>
          <p:cNvSpPr/>
          <p:nvPr/>
        </p:nvSpPr>
        <p:spPr>
          <a:xfrm>
            <a:off x="6528816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Grad student</a:t>
            </a:r>
            <a:endParaRPr lang="en-US" sz="750" dirty="0"/>
          </a:p>
        </p:txBody>
      </p:sp>
      <p:sp>
        <p:nvSpPr>
          <p:cNvPr id="45" name="Text 34"/>
          <p:cNvSpPr/>
          <p:nvPr/>
        </p:nvSpPr>
        <p:spPr>
          <a:xfrm>
            <a:off x="548640" y="5422392"/>
            <a:ext cx="6766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*This feature is under active development.</a:t>
            </a:r>
            <a:endParaRPr lang="en-US" sz="900" dirty="0"/>
          </a:p>
        </p:txBody>
      </p:sp>
      <p:sp>
        <p:nvSpPr>
          <p:cNvPr id="4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Sharing: Hand off part of your access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Create a sub-prefix of a collection, with its own ACLs, but always restricted to your own access.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051560" y="1554480"/>
            <a:ext cx="4206240" cy="22860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303020" y="1760220"/>
            <a:ext cx="502920" cy="502920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assets/ic_coll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885950"/>
            <a:ext cx="251460" cy="2514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20240" y="1792224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Collection bockelman-lab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1920240" y="2212848"/>
            <a:ext cx="3200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/wi-ren/bockelman-lab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1417320" y="2606040"/>
            <a:ext cx="3474720" cy="1051560"/>
          </a:xfrm>
          <a:prstGeom prst="roundRect">
            <a:avLst>
              <a:gd name="adj" fmla="val 8696"/>
            </a:avLst>
          </a:prstGeom>
          <a:solidFill>
            <a:srgbClr val="EAF1FB"/>
          </a:solidFill>
          <a:ln w="15875">
            <a:solidFill>
              <a:srgbClr val="1C6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1645920" y="2898648"/>
            <a:ext cx="457200" cy="45720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assets/ic_sha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3012948"/>
            <a:ext cx="228600" cy="2286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194560" y="2743200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Share (child collection)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2194560" y="2980944"/>
            <a:ext cx="2697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0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wi-ren</a:t>
            </a:r>
            <a:r>
              <a:rPr lang="en-US" sz="88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880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r>
              <a:rPr lang="en-US" sz="88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-lab/howard-2026-survey</a:t>
            </a:r>
            <a:endParaRPr lang="en-US" sz="880" dirty="0"/>
          </a:p>
        </p:txBody>
      </p:sp>
      <p:sp>
        <p:nvSpPr>
          <p:cNvPr id="14" name="Text 10"/>
          <p:cNvSpPr/>
          <p:nvPr/>
        </p:nvSpPr>
        <p:spPr>
          <a:xfrm>
            <a:off x="2194560" y="3218688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narrower prefix, owned by its creator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5257800" y="2697480"/>
            <a:ext cx="1143000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6560820" y="2263140"/>
            <a:ext cx="868680" cy="868680"/>
          </a:xfrm>
          <a:prstGeom prst="ellipse">
            <a:avLst/>
          </a:prstGeom>
          <a:solidFill>
            <a:srgbClr val="4E7E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assets/ic_coll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990" y="2480310"/>
            <a:ext cx="434340" cy="43434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172200" y="3118972"/>
            <a:ext cx="181965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outside collaborator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1664208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3136392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4608576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6080760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1207008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3" descr="assets/ic_adm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164" y="4604004"/>
            <a:ext cx="210312" cy="210312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731520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Jeff</a:t>
            </a:r>
            <a:endParaRPr lang="en-US" sz="950" dirty="0"/>
          </a:p>
        </p:txBody>
      </p:sp>
      <p:sp>
        <p:nvSpPr>
          <p:cNvPr id="29" name="Text 23"/>
          <p:cNvSpPr/>
          <p:nvPr/>
        </p:nvSpPr>
        <p:spPr>
          <a:xfrm>
            <a:off x="640080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 admin</a:t>
            </a:r>
            <a:endParaRPr lang="en-US" sz="750" dirty="0"/>
          </a:p>
        </p:txBody>
      </p:sp>
      <p:sp>
        <p:nvSpPr>
          <p:cNvPr id="30" name="Shape 24"/>
          <p:cNvSpPr/>
          <p:nvPr/>
        </p:nvSpPr>
        <p:spPr>
          <a:xfrm>
            <a:off x="2679192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1" name="Image 4" descr="assets/ic_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348" y="4604004"/>
            <a:ext cx="210312" cy="210312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2203704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950" dirty="0"/>
          </a:p>
        </p:txBody>
      </p:sp>
      <p:sp>
        <p:nvSpPr>
          <p:cNvPr id="33" name="Text 26"/>
          <p:cNvSpPr/>
          <p:nvPr/>
        </p:nvSpPr>
        <p:spPr>
          <a:xfrm>
            <a:off x="2112264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750" dirty="0"/>
          </a:p>
        </p:txBody>
      </p:sp>
      <p:sp>
        <p:nvSpPr>
          <p:cNvPr id="34" name="Shape 27"/>
          <p:cNvSpPr/>
          <p:nvPr/>
        </p:nvSpPr>
        <p:spPr>
          <a:xfrm>
            <a:off x="4151376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5" descr="assets/ic_p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6532" y="4604004"/>
            <a:ext cx="210312" cy="210312"/>
          </a:xfrm>
          <a:prstGeom prst="rect">
            <a:avLst/>
          </a:prstGeom>
        </p:spPr>
      </p:pic>
      <p:sp>
        <p:nvSpPr>
          <p:cNvPr id="36" name="Text 28"/>
          <p:cNvSpPr/>
          <p:nvPr/>
        </p:nvSpPr>
        <p:spPr>
          <a:xfrm>
            <a:off x="3675888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950" dirty="0"/>
          </a:p>
        </p:txBody>
      </p:sp>
      <p:sp>
        <p:nvSpPr>
          <p:cNvPr id="37" name="Text 29"/>
          <p:cNvSpPr/>
          <p:nvPr/>
        </p:nvSpPr>
        <p:spPr>
          <a:xfrm>
            <a:off x="3584448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750" dirty="0"/>
          </a:p>
        </p:txBody>
      </p:sp>
      <p:sp>
        <p:nvSpPr>
          <p:cNvPr id="38" name="Shape 30"/>
          <p:cNvSpPr/>
          <p:nvPr/>
        </p:nvSpPr>
        <p:spPr>
          <a:xfrm>
            <a:off x="5623560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9" name="Image 6" descr="assets/ic_manag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8716" y="4604004"/>
            <a:ext cx="210312" cy="210312"/>
          </a:xfrm>
          <a:prstGeom prst="rect">
            <a:avLst/>
          </a:prstGeom>
        </p:spPr>
      </p:pic>
      <p:sp>
        <p:nvSpPr>
          <p:cNvPr id="40" name="Text 31"/>
          <p:cNvSpPr/>
          <p:nvPr/>
        </p:nvSpPr>
        <p:spPr>
          <a:xfrm>
            <a:off x="5148072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950" dirty="0"/>
          </a:p>
        </p:txBody>
      </p:sp>
      <p:sp>
        <p:nvSpPr>
          <p:cNvPr id="41" name="Text 32"/>
          <p:cNvSpPr/>
          <p:nvPr/>
        </p:nvSpPr>
        <p:spPr>
          <a:xfrm>
            <a:off x="5056632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Lab manager</a:t>
            </a:r>
            <a:endParaRPr lang="en-US" sz="750" dirty="0"/>
          </a:p>
        </p:txBody>
      </p:sp>
      <p:sp>
        <p:nvSpPr>
          <p:cNvPr id="42" name="Shape 33"/>
          <p:cNvSpPr/>
          <p:nvPr/>
        </p:nvSpPr>
        <p:spPr>
          <a:xfrm>
            <a:off x="7095744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3" name="Image 7" descr="assets/ic_studen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0" y="4604004"/>
            <a:ext cx="210312" cy="210312"/>
          </a:xfrm>
          <a:prstGeom prst="rect">
            <a:avLst/>
          </a:prstGeom>
        </p:spPr>
      </p:pic>
      <p:sp>
        <p:nvSpPr>
          <p:cNvPr id="44" name="Text 34"/>
          <p:cNvSpPr/>
          <p:nvPr/>
        </p:nvSpPr>
        <p:spPr>
          <a:xfrm>
            <a:off x="6620256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</a:t>
            </a:r>
            <a:endParaRPr lang="en-US" sz="950" dirty="0"/>
          </a:p>
        </p:txBody>
      </p:sp>
      <p:sp>
        <p:nvSpPr>
          <p:cNvPr id="45" name="Text 35"/>
          <p:cNvSpPr/>
          <p:nvPr/>
        </p:nvSpPr>
        <p:spPr>
          <a:xfrm>
            <a:off x="6528816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Grad student</a:t>
            </a:r>
            <a:endParaRPr lang="en-US" sz="750" dirty="0"/>
          </a:p>
        </p:txBody>
      </p:sp>
      <p:sp>
        <p:nvSpPr>
          <p:cNvPr id="46" name="Text 36"/>
          <p:cNvSpPr/>
          <p:nvPr/>
        </p:nvSpPr>
        <p:spPr>
          <a:xfrm>
            <a:off x="548640" y="5422392"/>
            <a:ext cx="6766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*This feature is under active development.</a:t>
            </a:r>
            <a:endParaRPr lang="en-US" sz="900" dirty="0"/>
          </a:p>
        </p:txBody>
      </p:sp>
      <p:sp>
        <p:nvSpPr>
          <p:cNvPr id="4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Acknowledgements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1051560" y="1417320"/>
            <a:ext cx="7040880" cy="2286000"/>
          </a:xfrm>
          <a:prstGeom prst="roundRect">
            <a:avLst>
              <a:gd name="adj" fmla="val 4000"/>
            </a:avLst>
          </a:prstGeom>
          <a:solidFill>
            <a:srgbClr val="F4F8FD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0" y="1828800"/>
            <a:ext cx="457200" cy="4572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965960" y="1874520"/>
            <a:ext cx="5852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National Science Foundation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371600" y="2423160"/>
            <a:ext cx="64008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30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This material is based upon work supported by the National Science Foundation under Cooperative Agreements OAC-2209645. Any opinions, findings, and conclusions or recommendations expressed in this material are those of the author(s) and do not necessarily reflect the views of the National Science Foundation.</a:t>
            </a: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Getting or putting objects at an origin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1897380" y="2286000"/>
            <a:ext cx="1325880" cy="0"/>
          </a:xfrm>
          <a:prstGeom prst="line">
            <a:avLst/>
          </a:prstGeom>
          <a:noFill/>
          <a:ln w="26670">
            <a:solidFill>
              <a:srgbClr val="1C6FE0"/>
            </a:solidFill>
            <a:prstDash val="solid"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414016" y="2139696"/>
            <a:ext cx="292608" cy="292608"/>
          </a:xfrm>
          <a:prstGeom prst="ellipse">
            <a:avLst/>
          </a:prstGeom>
          <a:solidFill>
            <a:srgbClr val="0B1F4D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414016" y="213969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1463040" y="2720340"/>
            <a:ext cx="0" cy="1051560"/>
          </a:xfrm>
          <a:prstGeom prst="line">
            <a:avLst/>
          </a:prstGeom>
          <a:noFill/>
          <a:ln w="26670">
            <a:solidFill>
              <a:srgbClr val="1C6FE0"/>
            </a:solidFill>
            <a:prstDash val="solid"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316736" y="3099816"/>
            <a:ext cx="292608" cy="292608"/>
          </a:xfrm>
          <a:prstGeom prst="ellipse">
            <a:avLst/>
          </a:prstGeom>
          <a:solidFill>
            <a:srgbClr val="0B1F4D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316736" y="309981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789481" y="2572207"/>
            <a:ext cx="1541678" cy="1347826"/>
          </a:xfrm>
          <a:prstGeom prst="line">
            <a:avLst/>
          </a:prstGeom>
          <a:noFill/>
          <a:ln w="26670">
            <a:solidFill>
              <a:srgbClr val="1C6FE0"/>
            </a:solidFill>
            <a:prstDash val="solid"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414016" y="3099816"/>
            <a:ext cx="292608" cy="292608"/>
          </a:xfrm>
          <a:prstGeom prst="ellipse">
            <a:avLst/>
          </a:prstGeom>
          <a:solidFill>
            <a:srgbClr val="0B1F4D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414016" y="309981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 flipH="1">
            <a:off x="1897380" y="4206240"/>
            <a:ext cx="1325880" cy="0"/>
          </a:xfrm>
          <a:prstGeom prst="line">
            <a:avLst/>
          </a:prstGeom>
          <a:noFill/>
          <a:ln w="24130">
            <a:solidFill>
              <a:srgbClr val="E8913A"/>
            </a:solidFill>
            <a:prstDash val="dash"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414016" y="4059936"/>
            <a:ext cx="292608" cy="292608"/>
          </a:xfrm>
          <a:prstGeom prst="ellipse">
            <a:avLst/>
          </a:prstGeom>
          <a:solidFill>
            <a:srgbClr val="E8913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2414016" y="405993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4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1028700" y="1851660"/>
            <a:ext cx="868680" cy="86868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0" descr="assets/ic_term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70" y="2068830"/>
            <a:ext cx="434340" cy="43434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685800" y="1577340"/>
            <a:ext cx="1554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Client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3223260" y="1851660"/>
            <a:ext cx="868680" cy="86868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1" descr="assets/ic_netwo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30" y="2068830"/>
            <a:ext cx="434340" cy="434340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2880360" y="1577340"/>
            <a:ext cx="1554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Director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1028700" y="3771900"/>
            <a:ext cx="868680" cy="86868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2" descr="assets/ic_ke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70" y="3989070"/>
            <a:ext cx="434340" cy="43434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85800" y="4686300"/>
            <a:ext cx="1554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Issuer</a:t>
            </a:r>
            <a:endParaRPr lang="en-US" sz="1200" dirty="0"/>
          </a:p>
        </p:txBody>
      </p:sp>
      <p:sp>
        <p:nvSpPr>
          <p:cNvPr id="24" name="Shape 19"/>
          <p:cNvSpPr/>
          <p:nvPr/>
        </p:nvSpPr>
        <p:spPr>
          <a:xfrm>
            <a:off x="3223260" y="3771900"/>
            <a:ext cx="868680" cy="86868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3" descr="assets/ic_databa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430" y="3989070"/>
            <a:ext cx="434340" cy="43434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2880360" y="4686300"/>
            <a:ext cx="1554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4928616" y="1463040"/>
            <a:ext cx="420624" cy="420624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/>
          <p:nvPr/>
        </p:nvSpPr>
        <p:spPr>
          <a:xfrm>
            <a:off x="4928616" y="1463040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</a:t>
            </a:r>
            <a:endParaRPr lang="en-US" sz="1800" dirty="0"/>
          </a:p>
        </p:txBody>
      </p:sp>
      <p:sp>
        <p:nvSpPr>
          <p:cNvPr id="29" name="Text 23"/>
          <p:cNvSpPr/>
          <p:nvPr/>
        </p:nvSpPr>
        <p:spPr>
          <a:xfrm>
            <a:off x="5532120" y="1435608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Discover</a:t>
            </a:r>
            <a:endParaRPr lang="en-US" sz="1500" dirty="0"/>
          </a:p>
        </p:txBody>
      </p:sp>
      <p:sp>
        <p:nvSpPr>
          <p:cNvPr id="30" name="Text 24"/>
          <p:cNvSpPr/>
          <p:nvPr/>
        </p:nvSpPr>
        <p:spPr>
          <a:xfrm>
            <a:off x="5532120" y="1746504"/>
            <a:ext cx="3200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client asks the Director for the object,</a:t>
            </a:r>
          </a:p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and is sent to the Origin and an issuer</a:t>
            </a:r>
          </a:p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(if the operation requires an access token).</a:t>
            </a:r>
            <a:endParaRPr lang="en-US" sz="1150" dirty="0"/>
          </a:p>
        </p:txBody>
      </p:sp>
      <p:sp>
        <p:nvSpPr>
          <p:cNvPr id="31" name="Shape 25"/>
          <p:cNvSpPr/>
          <p:nvPr/>
        </p:nvSpPr>
        <p:spPr>
          <a:xfrm>
            <a:off x="4928616" y="2487168"/>
            <a:ext cx="420624" cy="420624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6"/>
          <p:cNvSpPr/>
          <p:nvPr/>
        </p:nvSpPr>
        <p:spPr>
          <a:xfrm>
            <a:off x="4928616" y="2487168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</a:t>
            </a:r>
            <a:endParaRPr lang="en-US" sz="1800" dirty="0"/>
          </a:p>
        </p:txBody>
      </p:sp>
      <p:sp>
        <p:nvSpPr>
          <p:cNvPr id="33" name="Text 27"/>
          <p:cNvSpPr/>
          <p:nvPr/>
        </p:nvSpPr>
        <p:spPr>
          <a:xfrm>
            <a:off x="5532120" y="2459736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Authorize</a:t>
            </a:r>
            <a:endParaRPr lang="en-US" sz="1500" dirty="0"/>
          </a:p>
        </p:txBody>
      </p:sp>
      <p:sp>
        <p:nvSpPr>
          <p:cNvPr id="34" name="Text 28"/>
          <p:cNvSpPr/>
          <p:nvPr/>
        </p:nvSpPr>
        <p:spPr>
          <a:xfrm>
            <a:off x="5532120" y="2770632"/>
            <a:ext cx="3200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If a token is needed,</a:t>
            </a:r>
          </a:p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client gets a signed one from that issuer.</a:t>
            </a:r>
            <a:endParaRPr lang="en-US" sz="1150" dirty="0"/>
          </a:p>
        </p:txBody>
      </p:sp>
      <p:sp>
        <p:nvSpPr>
          <p:cNvPr id="35" name="Shape 29"/>
          <p:cNvSpPr/>
          <p:nvPr/>
        </p:nvSpPr>
        <p:spPr>
          <a:xfrm>
            <a:off x="4928616" y="3511296"/>
            <a:ext cx="420624" cy="420624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0"/>
          <p:cNvSpPr/>
          <p:nvPr/>
        </p:nvSpPr>
        <p:spPr>
          <a:xfrm>
            <a:off x="4928616" y="3511296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3</a:t>
            </a:r>
            <a:endParaRPr lang="en-US" sz="1800" dirty="0"/>
          </a:p>
        </p:txBody>
      </p:sp>
      <p:sp>
        <p:nvSpPr>
          <p:cNvPr id="37" name="Text 31"/>
          <p:cNvSpPr/>
          <p:nvPr/>
        </p:nvSpPr>
        <p:spPr>
          <a:xfrm>
            <a:off x="5532120" y="3483864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Transfer</a:t>
            </a:r>
            <a:endParaRPr lang="en-US" sz="1500" dirty="0"/>
          </a:p>
        </p:txBody>
      </p:sp>
      <p:sp>
        <p:nvSpPr>
          <p:cNvPr id="38" name="Text 32"/>
          <p:cNvSpPr/>
          <p:nvPr/>
        </p:nvSpPr>
        <p:spPr>
          <a:xfrm>
            <a:off x="5532120" y="3794760"/>
            <a:ext cx="3200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client downloads or uploads the object directly with the Origin,</a:t>
            </a:r>
          </a:p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presenting its token when required.</a:t>
            </a:r>
            <a:endParaRPr lang="en-US" sz="1150" dirty="0"/>
          </a:p>
        </p:txBody>
      </p:sp>
      <p:sp>
        <p:nvSpPr>
          <p:cNvPr id="39" name="Shape 33"/>
          <p:cNvSpPr/>
          <p:nvPr/>
        </p:nvSpPr>
        <p:spPr>
          <a:xfrm>
            <a:off x="4928616" y="4535424"/>
            <a:ext cx="420624" cy="420624"/>
          </a:xfrm>
          <a:prstGeom prst="ellipse">
            <a:avLst/>
          </a:prstGeom>
          <a:solidFill>
            <a:srgbClr val="E8913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4"/>
          <p:cNvSpPr/>
          <p:nvPr/>
        </p:nvSpPr>
        <p:spPr>
          <a:xfrm>
            <a:off x="4928616" y="4535424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4</a:t>
            </a:r>
            <a:endParaRPr lang="en-US" sz="1800" dirty="0"/>
          </a:p>
        </p:txBody>
      </p:sp>
      <p:sp>
        <p:nvSpPr>
          <p:cNvPr id="41" name="Text 35"/>
          <p:cNvSpPr/>
          <p:nvPr/>
        </p:nvSpPr>
        <p:spPr>
          <a:xfrm>
            <a:off x="5532120" y="4507992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Verify</a:t>
            </a:r>
            <a:endParaRPr lang="en-US" sz="1500" dirty="0"/>
          </a:p>
        </p:txBody>
      </p:sp>
      <p:sp>
        <p:nvSpPr>
          <p:cNvPr id="42" name="Text 36"/>
          <p:cNvSpPr/>
          <p:nvPr/>
        </p:nvSpPr>
        <p:spPr>
          <a:xfrm>
            <a:off x="5532120" y="4818888"/>
            <a:ext cx="32004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Origin checks any token against the issuer's keys, then serves or stores the object.</a:t>
            </a:r>
            <a:endParaRPr lang="en-US" sz="1150" dirty="0"/>
          </a:p>
        </p:txBody>
      </p:sp>
      <p:sp>
        <p:nvSpPr>
          <p:cNvPr id="43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Three ways people share data via OSDF today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1051560" y="1481328"/>
            <a:ext cx="7040880" cy="932688"/>
          </a:xfrm>
          <a:prstGeom prst="roundRect">
            <a:avLst>
              <a:gd name="adj" fmla="val 9804"/>
            </a:avLst>
          </a:prstGeom>
          <a:solidFill>
            <a:srgbClr val="F4F8FD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316736" y="1664208"/>
            <a:ext cx="566928" cy="566928"/>
          </a:xfrm>
          <a:prstGeom prst="ellipse">
            <a:avLst/>
          </a:prstGeom>
          <a:solidFill>
            <a:srgbClr val="4E7E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assets/ic_lockop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8" y="1805940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148840" y="1609344"/>
            <a:ext cx="2103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Public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2148840" y="1938528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Open data, no token needed.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5990537" y="1810512"/>
            <a:ext cx="1964743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ncar-gdex</a:t>
            </a:r>
            <a:b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</a:b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routeviews</a:t>
            </a:r>
            <a:endParaRPr lang="en-US" sz="1200" i="1" dirty="0">
              <a:solidFill>
                <a:srgbClr val="5A6B82"/>
              </a:solidFill>
              <a:latin typeface="Helvetica Neue" pitchFamily="34" charset="0"/>
              <a:ea typeface="Helvetica Neue" pitchFamily="34" charset="-122"/>
              <a:cs typeface="Helvetica Neue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051560" y="2560320"/>
            <a:ext cx="7040880" cy="932688"/>
          </a:xfrm>
          <a:prstGeom prst="roundRect">
            <a:avLst>
              <a:gd name="adj" fmla="val 9804"/>
            </a:avLst>
          </a:prstGeom>
          <a:solidFill>
            <a:srgbClr val="F4F8FD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1316736" y="2743200"/>
            <a:ext cx="566928" cy="566928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assets/ic_lockhal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468" y="2884932"/>
            <a:ext cx="283464" cy="28346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2148840" y="2688336"/>
            <a:ext cx="2103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Proprietary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2148840" y="301752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Internal datasets, centrally-managed token service.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5990537" y="2889504"/>
            <a:ext cx="1964743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icecube</a:t>
            </a: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wipac</a:t>
            </a:r>
            <a:b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</a:b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igwn</a:t>
            </a: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virgo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1051560" y="3639312"/>
            <a:ext cx="7040880" cy="932688"/>
          </a:xfrm>
          <a:prstGeom prst="roundRect">
            <a:avLst>
              <a:gd name="adj" fmla="val 9804"/>
            </a:avLst>
          </a:prstGeom>
          <a:solidFill>
            <a:srgbClr val="F4F8FD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1316736" y="3822192"/>
            <a:ext cx="566928" cy="566928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2" descr="assets/ic_lo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468" y="3963924"/>
            <a:ext cx="283464" cy="28346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2148840" y="3767328"/>
            <a:ext cx="2103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Personal</a:t>
            </a:r>
            <a:endParaRPr lang="en-US" sz="1700" dirty="0"/>
          </a:p>
        </p:txBody>
      </p:sp>
      <p:sp>
        <p:nvSpPr>
          <p:cNvPr id="20" name="Text 15"/>
          <p:cNvSpPr/>
          <p:nvPr/>
        </p:nvSpPr>
        <p:spPr>
          <a:xfrm>
            <a:off x="2148840" y="4096512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Data staged for jobs by a user, AP manages tokens.</a:t>
            </a:r>
            <a:endParaRPr lang="en-US" sz="1250" dirty="0"/>
          </a:p>
        </p:txBody>
      </p:sp>
      <p:sp>
        <p:nvSpPr>
          <p:cNvPr id="21" name="Text 16"/>
          <p:cNvSpPr/>
          <p:nvPr/>
        </p:nvSpPr>
        <p:spPr>
          <a:xfrm>
            <a:off x="5852161" y="3968496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chtc</a:t>
            </a:r>
            <a:r>
              <a:rPr lang="en-US" sz="12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/staging/</a:t>
            </a:r>
            <a:r>
              <a:rPr lang="en-US" sz="1200" i="1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baydemir</a:t>
            </a:r>
            <a:endParaRPr lang="en-US" sz="1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253C5350-8EC9-26B3-ED6F-285D23C013E2}"/>
              </a:ext>
            </a:extLst>
          </p:cNvPr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Who implements the policy? Only a sysadmin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051560" y="1709928"/>
            <a:ext cx="1554480" cy="512064"/>
          </a:xfrm>
          <a:prstGeom prst="roundRect">
            <a:avLst>
              <a:gd name="adj" fmla="val 17857"/>
            </a:avLst>
          </a:prstGeom>
          <a:solidFill>
            <a:srgbClr val="F4F8FD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51560" y="1709928"/>
            <a:ext cx="15544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Public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2697480" y="1965960"/>
            <a:ext cx="1463040" cy="731520"/>
          </a:xfrm>
          <a:prstGeom prst="line">
            <a:avLst/>
          </a:prstGeom>
          <a:noFill/>
          <a:ln w="25400">
            <a:solidFill>
              <a:srgbClr val="5A6B82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051560" y="2441448"/>
            <a:ext cx="1554480" cy="512064"/>
          </a:xfrm>
          <a:prstGeom prst="roundRect">
            <a:avLst>
              <a:gd name="adj" fmla="val 17857"/>
            </a:avLst>
          </a:prstGeom>
          <a:solidFill>
            <a:srgbClr val="F4F8FD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51560" y="2441448"/>
            <a:ext cx="15544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Proprietary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697480" y="2697480"/>
            <a:ext cx="1463040" cy="0"/>
          </a:xfrm>
          <a:prstGeom prst="line">
            <a:avLst/>
          </a:prstGeom>
          <a:noFill/>
          <a:ln w="25400">
            <a:solidFill>
              <a:srgbClr val="5A6B82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1051560" y="3172968"/>
            <a:ext cx="1554480" cy="512064"/>
          </a:xfrm>
          <a:prstGeom prst="roundRect">
            <a:avLst>
              <a:gd name="adj" fmla="val 17857"/>
            </a:avLst>
          </a:prstGeom>
          <a:solidFill>
            <a:srgbClr val="F4F8FD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51560" y="3172968"/>
            <a:ext cx="15544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Personal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 flipV="1">
            <a:off x="2697480" y="2697480"/>
            <a:ext cx="1463040" cy="731520"/>
          </a:xfrm>
          <a:prstGeom prst="line">
            <a:avLst/>
          </a:prstGeom>
          <a:noFill/>
          <a:ln w="25400">
            <a:solidFill>
              <a:srgbClr val="5A6B82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229100" y="2217420"/>
            <a:ext cx="960120" cy="960120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0" descr="assets/ic_adm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30" y="2457450"/>
            <a:ext cx="480060" cy="48006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4023360" y="324612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Sysadmin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6995160" y="2286000"/>
            <a:ext cx="822960" cy="822960"/>
          </a:xfrm>
          <a:prstGeom prst="ellipse">
            <a:avLst/>
          </a:prstGeom>
          <a:solidFill>
            <a:srgbClr val="C9D4E3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1" descr="assets/ic_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2491740"/>
            <a:ext cx="411480" cy="41148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6629400" y="3241548"/>
            <a:ext cx="1554480" cy="278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Data Owner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5440680" y="2395728"/>
            <a:ext cx="1143000" cy="603504"/>
          </a:xfrm>
          <a:prstGeom prst="roundRect">
            <a:avLst>
              <a:gd name="adj" fmla="val 12121"/>
            </a:avLst>
          </a:prstGeom>
          <a:solidFill>
            <a:srgbClr val="FBEEDD"/>
          </a:solidFill>
          <a:ln w="12700">
            <a:solidFill>
              <a:srgbClr val="E891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assets/ic_tick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552" y="2542032"/>
            <a:ext cx="310896" cy="310896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897880" y="2542032"/>
            <a:ext cx="640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913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ticket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 flipH="1">
            <a:off x="6601968" y="2697480"/>
            <a:ext cx="347472" cy="0"/>
          </a:xfrm>
          <a:prstGeom prst="line">
            <a:avLst/>
          </a:prstGeom>
          <a:noFill/>
          <a:ln w="25400">
            <a:solidFill>
              <a:srgbClr val="E8913A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5F693F18-6537-70ED-6240-43038FB0CABD}"/>
              </a:ext>
            </a:extLst>
          </p:cNvPr>
          <p:cNvSpPr/>
          <p:nvPr/>
        </p:nvSpPr>
        <p:spPr>
          <a:xfrm>
            <a:off x="1051560" y="4160520"/>
            <a:ext cx="7040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sysadmin is the bottleneck for the data owner who determines the policy.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future: Delegating authority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Authority should flow through people, with each person acting independently of the one before.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764792" y="2606040"/>
            <a:ext cx="722376" cy="0"/>
          </a:xfrm>
          <a:prstGeom prst="line">
            <a:avLst/>
          </a:prstGeom>
          <a:noFill/>
          <a:ln w="3302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456432" y="2606040"/>
            <a:ext cx="722376" cy="0"/>
          </a:xfrm>
          <a:prstGeom prst="line">
            <a:avLst/>
          </a:prstGeom>
          <a:noFill/>
          <a:ln w="2286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148072" y="2606040"/>
            <a:ext cx="722376" cy="0"/>
          </a:xfrm>
          <a:prstGeom prst="line">
            <a:avLst/>
          </a:prstGeom>
          <a:noFill/>
          <a:ln w="2286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6839712" y="2606040"/>
            <a:ext cx="448056" cy="0"/>
          </a:xfrm>
          <a:prstGeom prst="line">
            <a:avLst/>
          </a:prstGeom>
          <a:noFill/>
          <a:ln w="2286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22960" y="2148840"/>
            <a:ext cx="914400" cy="91440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assets/ic_adm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" y="2368296"/>
            <a:ext cx="475488" cy="47548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11480" y="3118104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Jeff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11480" y="3374136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 admin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2514600" y="2148840"/>
            <a:ext cx="914400" cy="91440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assets/ic_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056" y="2368296"/>
            <a:ext cx="475488" cy="47548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2103120" y="3118104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2103120" y="3374136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4206240" y="2148840"/>
            <a:ext cx="914400" cy="91440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assets/ic_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696" y="2368296"/>
            <a:ext cx="475488" cy="47548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794760" y="3118104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3794760" y="3374136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1000" dirty="0"/>
          </a:p>
        </p:txBody>
      </p:sp>
      <p:sp>
        <p:nvSpPr>
          <p:cNvPr id="20" name="Shape 15"/>
          <p:cNvSpPr/>
          <p:nvPr/>
        </p:nvSpPr>
        <p:spPr>
          <a:xfrm>
            <a:off x="5897880" y="2148840"/>
            <a:ext cx="914400" cy="91440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3" descr="assets/ic_manag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336" y="2368296"/>
            <a:ext cx="475488" cy="47548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486400" y="3118104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5486400" y="3374136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Lab manager</a:t>
            </a:r>
            <a:endParaRPr lang="en-US" sz="1000" dirty="0"/>
          </a:p>
        </p:txBody>
      </p:sp>
      <p:sp>
        <p:nvSpPr>
          <p:cNvPr id="24" name="Shape 18"/>
          <p:cNvSpPr/>
          <p:nvPr/>
        </p:nvSpPr>
        <p:spPr>
          <a:xfrm>
            <a:off x="7315200" y="2148840"/>
            <a:ext cx="914400" cy="91440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4" descr="assets/ic_stude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656" y="2368296"/>
            <a:ext cx="475488" cy="475488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6903720" y="3118104"/>
            <a:ext cx="1737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</a:t>
            </a:r>
            <a:endParaRPr lang="en-US" sz="1300" dirty="0"/>
          </a:p>
        </p:txBody>
      </p:sp>
      <p:sp>
        <p:nvSpPr>
          <p:cNvPr id="27" name="Text 20"/>
          <p:cNvSpPr/>
          <p:nvPr/>
        </p:nvSpPr>
        <p:spPr>
          <a:xfrm>
            <a:off x="6903720" y="3374136"/>
            <a:ext cx="1737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Grad student</a:t>
            </a:r>
            <a:endParaRPr lang="en-US" sz="1000" dirty="0"/>
          </a:p>
        </p:txBody>
      </p:sp>
      <p:sp>
        <p:nvSpPr>
          <p:cNvPr id="28" name="Shape 21"/>
          <p:cNvSpPr/>
          <p:nvPr/>
        </p:nvSpPr>
        <p:spPr>
          <a:xfrm>
            <a:off x="868680" y="1417320"/>
            <a:ext cx="1051560" cy="457200"/>
          </a:xfrm>
          <a:prstGeom prst="roundRect">
            <a:avLst>
              <a:gd name="adj" fmla="val 14000"/>
            </a:avLst>
          </a:prstGeom>
          <a:solidFill>
            <a:srgbClr val="FBEEDD"/>
          </a:solidFill>
          <a:ln w="12700">
            <a:solidFill>
              <a:srgbClr val="E891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5" descr="assets/ic_ti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264" y="1517904"/>
            <a:ext cx="256032" cy="256032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1243584" y="1517904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8913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tickets</a:t>
            </a:r>
            <a:endParaRPr lang="en-US" sz="1000" dirty="0"/>
          </a:p>
        </p:txBody>
      </p:sp>
      <p:sp>
        <p:nvSpPr>
          <p:cNvPr id="31" name="Shape 23"/>
          <p:cNvSpPr/>
          <p:nvPr/>
        </p:nvSpPr>
        <p:spPr>
          <a:xfrm flipH="1">
            <a:off x="1298448" y="1901952"/>
            <a:ext cx="73152" cy="219456"/>
          </a:xfrm>
          <a:prstGeom prst="line">
            <a:avLst/>
          </a:prstGeom>
          <a:noFill/>
          <a:ln w="22860">
            <a:solidFill>
              <a:srgbClr val="E8913A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4"/>
          <p:cNvSpPr/>
          <p:nvPr/>
        </p:nvSpPr>
        <p:spPr>
          <a:xfrm>
            <a:off x="1051560" y="3977640"/>
            <a:ext cx="7223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if the origin had a notion of someone other than “sysadmin”?</a:t>
            </a:r>
            <a:endParaRPr lang="en-US" sz="1400" b="1" dirty="0"/>
          </a:p>
        </p:txBody>
      </p:sp>
      <p:sp>
        <p:nvSpPr>
          <p:cNvPr id="33" name="Shape 25"/>
          <p:cNvSpPr/>
          <p:nvPr/>
        </p:nvSpPr>
        <p:spPr>
          <a:xfrm>
            <a:off x="1920240" y="4453128"/>
            <a:ext cx="5450249" cy="548640"/>
          </a:xfrm>
          <a:prstGeom prst="roundRect">
            <a:avLst>
              <a:gd name="adj" fmla="val 13333"/>
            </a:avLst>
          </a:prstGeom>
          <a:solidFill>
            <a:srgbClr val="EAF1FB"/>
          </a:solidFill>
          <a:ln w="15875">
            <a:solidFill>
              <a:srgbClr val="1C6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6" descr="assets/ic_key_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408" y="4599432"/>
            <a:ext cx="256032" cy="256032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2514600" y="4471416"/>
            <a:ext cx="471830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Built-in issuer: </a:t>
            </a:r>
            <a:r>
              <a:rPr lang="en-US" sz="120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Every Pelican origin can mint its own access tokens.</a:t>
            </a:r>
            <a:endParaRPr lang="en-US" sz="1200" dirty="0"/>
          </a:p>
        </p:txBody>
      </p:sp>
      <p:sp>
        <p:nvSpPr>
          <p:cNvPr id="36" name="Text 27"/>
          <p:cNvSpPr/>
          <p:nvPr/>
        </p:nvSpPr>
        <p:spPr>
          <a:xfrm>
            <a:off x="548640" y="5422392"/>
            <a:ext cx="6766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*This feature is under active development.</a:t>
            </a:r>
            <a:endParaRPr lang="en-US" sz="900" dirty="0"/>
          </a:p>
        </p:txBody>
      </p:sp>
      <p:sp>
        <p:nvSpPr>
          <p:cNvPr id="3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Collection: Slice of a namespace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collection binds a namespace prefix to an owner and a policy.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097280" y="1508760"/>
            <a:ext cx="548640" cy="548640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assets/ic_t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1645920"/>
            <a:ext cx="274320" cy="2743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55648" y="1636776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/wi-ren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1371600" y="2075688"/>
            <a:ext cx="0" cy="393192"/>
          </a:xfrm>
          <a:prstGeom prst="line">
            <a:avLst/>
          </a:prstGeom>
          <a:noFill/>
          <a:ln w="19050">
            <a:solidFill>
              <a:srgbClr val="AFC0D6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1371600" y="2468880"/>
            <a:ext cx="411480" cy="0"/>
          </a:xfrm>
          <a:prstGeom prst="line">
            <a:avLst/>
          </a:prstGeom>
          <a:noFill/>
          <a:ln w="19050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920240" y="22860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</a:t>
            </a:r>
            <a:r>
              <a:rPr lang="en-US" sz="1200" dirty="0" err="1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wi</a:t>
            </a:r>
            <a:r>
              <a:rPr lang="en-US" sz="12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-ren/af3-msa-cache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1371600" y="2075688"/>
            <a:ext cx="0" cy="960120"/>
          </a:xfrm>
          <a:prstGeom prst="line">
            <a:avLst/>
          </a:prstGeom>
          <a:noFill/>
          <a:ln w="19050">
            <a:solidFill>
              <a:srgbClr val="AFC0D6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1371600" y="3035808"/>
            <a:ext cx="411480" cy="0"/>
          </a:xfrm>
          <a:prstGeom prst="line">
            <a:avLst/>
          </a:prstGeom>
          <a:noFill/>
          <a:ln w="19050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1828800" y="2788920"/>
            <a:ext cx="2697480" cy="512064"/>
          </a:xfrm>
          <a:prstGeom prst="roundRect">
            <a:avLst>
              <a:gd name="adj" fmla="val 17857"/>
            </a:avLst>
          </a:prstGeom>
          <a:solidFill>
            <a:srgbClr val="EAF1FB"/>
          </a:solidFill>
          <a:ln w="15875">
            <a:solidFill>
              <a:srgbClr val="1C6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938528" y="2788920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/wi-ren/bockelman-lab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1371600" y="2075688"/>
            <a:ext cx="0" cy="1527048"/>
          </a:xfrm>
          <a:prstGeom prst="line">
            <a:avLst/>
          </a:prstGeom>
          <a:noFill/>
          <a:ln w="19050">
            <a:solidFill>
              <a:srgbClr val="AFC0D6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371600" y="3602736"/>
            <a:ext cx="411480" cy="0"/>
          </a:xfrm>
          <a:prstGeom prst="line">
            <a:avLst/>
          </a:prstGeom>
          <a:noFill/>
          <a:ln w="19050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1920240" y="3419856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/wi-ren/public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1371600" y="2075688"/>
            <a:ext cx="0" cy="1527048"/>
          </a:xfrm>
          <a:prstGeom prst="line">
            <a:avLst/>
          </a:prstGeom>
          <a:noFill/>
          <a:ln w="19050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5029199" y="1685741"/>
            <a:ext cx="3397043" cy="1828795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5230368" y="1857413"/>
            <a:ext cx="603504" cy="60350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1" descr="assets/ic_colle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244" y="2008289"/>
            <a:ext cx="301752" cy="301752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5943600" y="1932629"/>
            <a:ext cx="23180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 Lab</a:t>
            </a:r>
            <a:endParaRPr lang="en-US" sz="1350" dirty="0"/>
          </a:p>
        </p:txBody>
      </p:sp>
      <p:sp>
        <p:nvSpPr>
          <p:cNvPr id="22" name="Text 18"/>
          <p:cNvSpPr/>
          <p:nvPr/>
        </p:nvSpPr>
        <p:spPr>
          <a:xfrm>
            <a:off x="5943600" y="2147957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/wi-ren/bockelman-lab</a:t>
            </a:r>
            <a:endParaRPr lang="en-US" sz="1050" dirty="0"/>
          </a:p>
        </p:txBody>
      </p:sp>
      <p:sp>
        <p:nvSpPr>
          <p:cNvPr id="23" name="Text 19"/>
          <p:cNvSpPr/>
          <p:nvPr/>
        </p:nvSpPr>
        <p:spPr>
          <a:xfrm>
            <a:off x="5230368" y="2679192"/>
            <a:ext cx="2880360" cy="630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 creates the collection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and binds it to a prefix,</a:t>
            </a:r>
          </a:p>
          <a:p>
            <a:pPr marL="0" indent="0">
              <a:buNone/>
            </a:pPr>
            <a:r>
              <a:rPr lang="en-US" sz="12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but its owner sets the policy.</a:t>
            </a:r>
            <a:endParaRPr lang="en-US" sz="1250" dirty="0"/>
          </a:p>
        </p:txBody>
      </p:sp>
      <p:sp>
        <p:nvSpPr>
          <p:cNvPr id="25" name="Shape 21"/>
          <p:cNvSpPr/>
          <p:nvPr/>
        </p:nvSpPr>
        <p:spPr>
          <a:xfrm>
            <a:off x="1664208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2"/>
          <p:cNvSpPr/>
          <p:nvPr/>
        </p:nvSpPr>
        <p:spPr>
          <a:xfrm>
            <a:off x="3136392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3"/>
          <p:cNvSpPr/>
          <p:nvPr/>
        </p:nvSpPr>
        <p:spPr>
          <a:xfrm>
            <a:off x="4608576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4"/>
          <p:cNvSpPr/>
          <p:nvPr/>
        </p:nvSpPr>
        <p:spPr>
          <a:xfrm>
            <a:off x="6080760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5"/>
          <p:cNvSpPr/>
          <p:nvPr/>
        </p:nvSpPr>
        <p:spPr>
          <a:xfrm>
            <a:off x="1207008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2" descr="assets/ic_adm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164" y="4604004"/>
            <a:ext cx="210312" cy="210312"/>
          </a:xfrm>
          <a:prstGeom prst="rect">
            <a:avLst/>
          </a:prstGeom>
        </p:spPr>
      </p:pic>
      <p:sp>
        <p:nvSpPr>
          <p:cNvPr id="31" name="Text 26"/>
          <p:cNvSpPr/>
          <p:nvPr/>
        </p:nvSpPr>
        <p:spPr>
          <a:xfrm>
            <a:off x="731520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Jeff</a:t>
            </a:r>
            <a:endParaRPr lang="en-US" sz="950" dirty="0"/>
          </a:p>
        </p:txBody>
      </p:sp>
      <p:sp>
        <p:nvSpPr>
          <p:cNvPr id="32" name="Text 27"/>
          <p:cNvSpPr/>
          <p:nvPr/>
        </p:nvSpPr>
        <p:spPr>
          <a:xfrm>
            <a:off x="640080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 admin</a:t>
            </a:r>
            <a:endParaRPr lang="en-US" sz="750" dirty="0"/>
          </a:p>
        </p:txBody>
      </p:sp>
      <p:sp>
        <p:nvSpPr>
          <p:cNvPr id="33" name="Shape 28"/>
          <p:cNvSpPr/>
          <p:nvPr/>
        </p:nvSpPr>
        <p:spPr>
          <a:xfrm>
            <a:off x="2679192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3" descr="assets/ic_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348" y="4604004"/>
            <a:ext cx="210312" cy="210312"/>
          </a:xfrm>
          <a:prstGeom prst="rect">
            <a:avLst/>
          </a:prstGeom>
        </p:spPr>
      </p:pic>
      <p:sp>
        <p:nvSpPr>
          <p:cNvPr id="35" name="Text 29"/>
          <p:cNvSpPr/>
          <p:nvPr/>
        </p:nvSpPr>
        <p:spPr>
          <a:xfrm>
            <a:off x="2203704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950" dirty="0"/>
          </a:p>
        </p:txBody>
      </p:sp>
      <p:sp>
        <p:nvSpPr>
          <p:cNvPr id="36" name="Text 30"/>
          <p:cNvSpPr/>
          <p:nvPr/>
        </p:nvSpPr>
        <p:spPr>
          <a:xfrm>
            <a:off x="2112264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750" dirty="0"/>
          </a:p>
        </p:txBody>
      </p:sp>
      <p:sp>
        <p:nvSpPr>
          <p:cNvPr id="37" name="Shape 31"/>
          <p:cNvSpPr/>
          <p:nvPr/>
        </p:nvSpPr>
        <p:spPr>
          <a:xfrm>
            <a:off x="4151376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4" descr="assets/ic_p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532" y="4604004"/>
            <a:ext cx="210312" cy="210312"/>
          </a:xfrm>
          <a:prstGeom prst="rect">
            <a:avLst/>
          </a:prstGeom>
        </p:spPr>
      </p:pic>
      <p:sp>
        <p:nvSpPr>
          <p:cNvPr id="39" name="Text 32"/>
          <p:cNvSpPr/>
          <p:nvPr/>
        </p:nvSpPr>
        <p:spPr>
          <a:xfrm>
            <a:off x="3675888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950" dirty="0"/>
          </a:p>
        </p:txBody>
      </p:sp>
      <p:sp>
        <p:nvSpPr>
          <p:cNvPr id="40" name="Text 33"/>
          <p:cNvSpPr/>
          <p:nvPr/>
        </p:nvSpPr>
        <p:spPr>
          <a:xfrm>
            <a:off x="3584448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750" dirty="0"/>
          </a:p>
        </p:txBody>
      </p:sp>
      <p:sp>
        <p:nvSpPr>
          <p:cNvPr id="41" name="Shape 34"/>
          <p:cNvSpPr/>
          <p:nvPr/>
        </p:nvSpPr>
        <p:spPr>
          <a:xfrm>
            <a:off x="5623560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5" descr="assets/ic_manag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716" y="4604004"/>
            <a:ext cx="210312" cy="210312"/>
          </a:xfrm>
          <a:prstGeom prst="rect">
            <a:avLst/>
          </a:prstGeom>
        </p:spPr>
      </p:pic>
      <p:sp>
        <p:nvSpPr>
          <p:cNvPr id="43" name="Text 35"/>
          <p:cNvSpPr/>
          <p:nvPr/>
        </p:nvSpPr>
        <p:spPr>
          <a:xfrm>
            <a:off x="5148072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950" dirty="0"/>
          </a:p>
        </p:txBody>
      </p:sp>
      <p:sp>
        <p:nvSpPr>
          <p:cNvPr id="44" name="Text 36"/>
          <p:cNvSpPr/>
          <p:nvPr/>
        </p:nvSpPr>
        <p:spPr>
          <a:xfrm>
            <a:off x="5056632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Lab manager</a:t>
            </a:r>
            <a:endParaRPr lang="en-US" sz="750" dirty="0"/>
          </a:p>
        </p:txBody>
      </p:sp>
      <p:sp>
        <p:nvSpPr>
          <p:cNvPr id="45" name="Shape 37"/>
          <p:cNvSpPr/>
          <p:nvPr/>
        </p:nvSpPr>
        <p:spPr>
          <a:xfrm>
            <a:off x="7095744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6" descr="assets/ic_stud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900" y="4604004"/>
            <a:ext cx="210312" cy="210312"/>
          </a:xfrm>
          <a:prstGeom prst="rect">
            <a:avLst/>
          </a:prstGeom>
        </p:spPr>
      </p:pic>
      <p:sp>
        <p:nvSpPr>
          <p:cNvPr id="47" name="Text 38"/>
          <p:cNvSpPr/>
          <p:nvPr/>
        </p:nvSpPr>
        <p:spPr>
          <a:xfrm>
            <a:off x="6620256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</a:t>
            </a:r>
            <a:endParaRPr lang="en-US" sz="950" dirty="0"/>
          </a:p>
        </p:txBody>
      </p:sp>
      <p:sp>
        <p:nvSpPr>
          <p:cNvPr id="48" name="Text 39"/>
          <p:cNvSpPr/>
          <p:nvPr/>
        </p:nvSpPr>
        <p:spPr>
          <a:xfrm>
            <a:off x="6528816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Grad student</a:t>
            </a:r>
            <a:endParaRPr lang="en-US" sz="750" dirty="0"/>
          </a:p>
        </p:txBody>
      </p:sp>
      <p:sp>
        <p:nvSpPr>
          <p:cNvPr id="49" name="Text 40"/>
          <p:cNvSpPr/>
          <p:nvPr/>
        </p:nvSpPr>
        <p:spPr>
          <a:xfrm>
            <a:off x="548640" y="5422392"/>
            <a:ext cx="6766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*This feature is under active development.</a:t>
            </a:r>
            <a:endParaRPr lang="en-US" sz="900" dirty="0"/>
          </a:p>
        </p:txBody>
      </p:sp>
      <p:sp>
        <p:nvSpPr>
          <p:cNvPr id="50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Owner: A collection belongs to a person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collection’s owner</a:t>
            </a:r>
            <a:r>
              <a:rPr lang="en-US" sz="1350" b="1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 </a:t>
            </a:r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has (almost) full control over the collection.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120140" y="1897380"/>
            <a:ext cx="868680" cy="86868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assets/ic_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23" y="2105863"/>
            <a:ext cx="451714" cy="45171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68680" y="2852928"/>
            <a:ext cx="1371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777240" y="3090672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3063240" y="1645920"/>
            <a:ext cx="2606040" cy="137160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3383280" y="1874520"/>
            <a:ext cx="457200" cy="457200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assets/ic_colle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580" y="1988820"/>
            <a:ext cx="228600" cy="2286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950208" y="1901952"/>
            <a:ext cx="1691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 Lab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3383280" y="2423154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owner: Dr. Brian Bockelman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3383280" y="2670042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prefix: /wi-ren/bockelman-lab</a:t>
            </a:r>
            <a:endParaRPr lang="en-US" sz="950" dirty="0"/>
          </a:p>
        </p:txBody>
      </p:sp>
      <p:sp>
        <p:nvSpPr>
          <p:cNvPr id="14" name="Shape 10"/>
          <p:cNvSpPr/>
          <p:nvPr/>
        </p:nvSpPr>
        <p:spPr>
          <a:xfrm>
            <a:off x="2057400" y="2331720"/>
            <a:ext cx="960120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5715000" y="2331720"/>
            <a:ext cx="960120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6835140" y="1897380"/>
            <a:ext cx="868680" cy="86868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assets/ic_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623" y="2105863"/>
            <a:ext cx="451714" cy="45171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492240" y="2852928"/>
            <a:ext cx="1554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Dr. Bockelman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6492240" y="3090672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1000" dirty="0"/>
          </a:p>
        </p:txBody>
      </p:sp>
      <p:sp>
        <p:nvSpPr>
          <p:cNvPr id="20" name="Text 15"/>
          <p:cNvSpPr/>
          <p:nvPr/>
        </p:nvSpPr>
        <p:spPr>
          <a:xfrm>
            <a:off x="5554980" y="2129176"/>
            <a:ext cx="1280160" cy="164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via an invite link</a:t>
            </a:r>
            <a:endParaRPr lang="en-US" sz="850" dirty="0"/>
          </a:p>
        </p:txBody>
      </p:sp>
      <p:sp>
        <p:nvSpPr>
          <p:cNvPr id="21" name="Shape 16"/>
          <p:cNvSpPr/>
          <p:nvPr/>
        </p:nvSpPr>
        <p:spPr>
          <a:xfrm>
            <a:off x="1020589" y="3609137"/>
            <a:ext cx="6675120" cy="548640"/>
          </a:xfrm>
          <a:prstGeom prst="roundRect">
            <a:avLst>
              <a:gd name="adj" fmla="val 16667"/>
            </a:avLst>
          </a:prstGeom>
          <a:solidFill>
            <a:srgbClr val="F4F8FD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3" descr="assets/ic_key_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189" y="3764585"/>
            <a:ext cx="256032" cy="25603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660669" y="3645713"/>
            <a:ext cx="585648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Person, or user:</a:t>
            </a: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 The origin records a unique internal ID, a human-readable display name,</a:t>
            </a:r>
          </a:p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and one or more OIDC-based identities.</a:t>
            </a:r>
            <a:endParaRPr lang="en-US" sz="1150" dirty="0"/>
          </a:p>
        </p:txBody>
      </p:sp>
      <p:sp>
        <p:nvSpPr>
          <p:cNvPr id="24" name="Shape 18"/>
          <p:cNvSpPr/>
          <p:nvPr/>
        </p:nvSpPr>
        <p:spPr>
          <a:xfrm>
            <a:off x="1664208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3136392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0"/>
          <p:cNvSpPr/>
          <p:nvPr/>
        </p:nvSpPr>
        <p:spPr>
          <a:xfrm>
            <a:off x="4608576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6080760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1207008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9" name="Image 4" descr="assets/ic_adm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164" y="4604004"/>
            <a:ext cx="210312" cy="210312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731520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Jeff</a:t>
            </a:r>
            <a:endParaRPr lang="en-US" sz="950" dirty="0"/>
          </a:p>
        </p:txBody>
      </p:sp>
      <p:sp>
        <p:nvSpPr>
          <p:cNvPr id="31" name="Text 24"/>
          <p:cNvSpPr/>
          <p:nvPr/>
        </p:nvSpPr>
        <p:spPr>
          <a:xfrm>
            <a:off x="640080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 admin</a:t>
            </a:r>
            <a:endParaRPr lang="en-US" sz="750" dirty="0"/>
          </a:p>
        </p:txBody>
      </p:sp>
      <p:sp>
        <p:nvSpPr>
          <p:cNvPr id="32" name="Shape 25"/>
          <p:cNvSpPr/>
          <p:nvPr/>
        </p:nvSpPr>
        <p:spPr>
          <a:xfrm>
            <a:off x="2679192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3" name="Image 5" descr="assets/ic_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48" y="4604004"/>
            <a:ext cx="210312" cy="210312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2203704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950" dirty="0"/>
          </a:p>
        </p:txBody>
      </p:sp>
      <p:sp>
        <p:nvSpPr>
          <p:cNvPr id="35" name="Text 27"/>
          <p:cNvSpPr/>
          <p:nvPr/>
        </p:nvSpPr>
        <p:spPr>
          <a:xfrm>
            <a:off x="2112264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750" dirty="0"/>
          </a:p>
        </p:txBody>
      </p:sp>
      <p:sp>
        <p:nvSpPr>
          <p:cNvPr id="36" name="Shape 28"/>
          <p:cNvSpPr/>
          <p:nvPr/>
        </p:nvSpPr>
        <p:spPr>
          <a:xfrm>
            <a:off x="4151376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7" name="Image 6" descr="assets/ic_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532" y="4604004"/>
            <a:ext cx="210312" cy="210312"/>
          </a:xfrm>
          <a:prstGeom prst="rect">
            <a:avLst/>
          </a:prstGeom>
        </p:spPr>
      </p:pic>
      <p:sp>
        <p:nvSpPr>
          <p:cNvPr id="38" name="Text 29"/>
          <p:cNvSpPr/>
          <p:nvPr/>
        </p:nvSpPr>
        <p:spPr>
          <a:xfrm>
            <a:off x="3675888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950" dirty="0"/>
          </a:p>
        </p:txBody>
      </p:sp>
      <p:sp>
        <p:nvSpPr>
          <p:cNvPr id="39" name="Text 30"/>
          <p:cNvSpPr/>
          <p:nvPr/>
        </p:nvSpPr>
        <p:spPr>
          <a:xfrm>
            <a:off x="3584448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750" dirty="0"/>
          </a:p>
        </p:txBody>
      </p:sp>
      <p:sp>
        <p:nvSpPr>
          <p:cNvPr id="40" name="Shape 31"/>
          <p:cNvSpPr/>
          <p:nvPr/>
        </p:nvSpPr>
        <p:spPr>
          <a:xfrm>
            <a:off x="5623560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7" descr="assets/ic_manag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716" y="4604004"/>
            <a:ext cx="210312" cy="210312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5148072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950" dirty="0"/>
          </a:p>
        </p:txBody>
      </p:sp>
      <p:sp>
        <p:nvSpPr>
          <p:cNvPr id="43" name="Text 33"/>
          <p:cNvSpPr/>
          <p:nvPr/>
        </p:nvSpPr>
        <p:spPr>
          <a:xfrm>
            <a:off x="5056632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Lab manager</a:t>
            </a:r>
            <a:endParaRPr lang="en-US" sz="750" dirty="0"/>
          </a:p>
        </p:txBody>
      </p:sp>
      <p:sp>
        <p:nvSpPr>
          <p:cNvPr id="44" name="Shape 34"/>
          <p:cNvSpPr/>
          <p:nvPr/>
        </p:nvSpPr>
        <p:spPr>
          <a:xfrm>
            <a:off x="7095744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5" name="Image 8" descr="assets/ic_stud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900" y="4604004"/>
            <a:ext cx="210312" cy="210312"/>
          </a:xfrm>
          <a:prstGeom prst="rect">
            <a:avLst/>
          </a:prstGeom>
        </p:spPr>
      </p:pic>
      <p:sp>
        <p:nvSpPr>
          <p:cNvPr id="46" name="Text 35"/>
          <p:cNvSpPr/>
          <p:nvPr/>
        </p:nvSpPr>
        <p:spPr>
          <a:xfrm>
            <a:off x="6620256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</a:t>
            </a:r>
            <a:endParaRPr lang="en-US" sz="950" dirty="0"/>
          </a:p>
        </p:txBody>
      </p:sp>
      <p:sp>
        <p:nvSpPr>
          <p:cNvPr id="47" name="Text 36"/>
          <p:cNvSpPr/>
          <p:nvPr/>
        </p:nvSpPr>
        <p:spPr>
          <a:xfrm>
            <a:off x="6528816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Grad student</a:t>
            </a:r>
            <a:endParaRPr lang="en-US" sz="750" dirty="0"/>
          </a:p>
        </p:txBody>
      </p:sp>
      <p:sp>
        <p:nvSpPr>
          <p:cNvPr id="48" name="Text 37"/>
          <p:cNvSpPr/>
          <p:nvPr/>
        </p:nvSpPr>
        <p:spPr>
          <a:xfrm>
            <a:off x="548640" y="5422392"/>
            <a:ext cx="6766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*This feature is under active development.</a:t>
            </a:r>
            <a:endParaRPr lang="en-US" sz="900" dirty="0"/>
          </a:p>
        </p:txBody>
      </p:sp>
      <p:sp>
        <p:nvSpPr>
          <p:cNvPr id="49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Invite links: Self-service onboarding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one-time link that mediates a hand-off, without an admin.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097280" y="1828800"/>
            <a:ext cx="731520" cy="73152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assets/ic_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01168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68680" y="2606040"/>
            <a:ext cx="11887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1874520" y="2194560"/>
            <a:ext cx="731520" cy="0"/>
          </a:xfrm>
          <a:prstGeom prst="line">
            <a:avLst/>
          </a:prstGeom>
          <a:noFill/>
          <a:ln w="2794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2697480" y="1920240"/>
            <a:ext cx="1417320" cy="548640"/>
          </a:xfrm>
          <a:prstGeom prst="roundRect">
            <a:avLst>
              <a:gd name="adj" fmla="val 13333"/>
            </a:avLst>
          </a:prstGeom>
          <a:solidFill>
            <a:srgbClr val="EAF1FB"/>
          </a:solidFill>
          <a:ln w="12700">
            <a:solidFill>
              <a:srgbClr val="1C6FE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2697480" y="1920240"/>
            <a:ext cx="1417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C6FE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invite link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160520" y="2194560"/>
            <a:ext cx="731520" cy="0"/>
          </a:xfrm>
          <a:prstGeom prst="line">
            <a:avLst/>
          </a:prstGeom>
          <a:noFill/>
          <a:ln w="2794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074920" y="1828800"/>
            <a:ext cx="731520" cy="731520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assets/ic_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011680"/>
            <a:ext cx="365760" cy="3657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754880" y="2606040"/>
            <a:ext cx="13716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5852160" y="2194560"/>
            <a:ext cx="731520" cy="0"/>
          </a:xfrm>
          <a:prstGeom prst="line">
            <a:avLst/>
          </a:prstGeom>
          <a:noFill/>
          <a:ln w="2794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6766560" y="1828800"/>
            <a:ext cx="731520" cy="731520"/>
          </a:xfrm>
          <a:prstGeom prst="ellipse">
            <a:avLst/>
          </a:prstGeom>
          <a:solidFill>
            <a:srgbClr val="4E7E9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assets/ic_che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40" y="2011680"/>
            <a:ext cx="365760" cy="36576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355080" y="2606040"/>
            <a:ext cx="15544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logs in → owns it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1664208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3136392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4608576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6080760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1207008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3" descr="assets/ic_adm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164" y="4604004"/>
            <a:ext cx="210312" cy="21031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31520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Jeff</a:t>
            </a:r>
            <a:endParaRPr lang="en-US" sz="950" dirty="0"/>
          </a:p>
        </p:txBody>
      </p:sp>
      <p:sp>
        <p:nvSpPr>
          <p:cNvPr id="28" name="Text 22"/>
          <p:cNvSpPr/>
          <p:nvPr/>
        </p:nvSpPr>
        <p:spPr>
          <a:xfrm>
            <a:off x="640080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 admin</a:t>
            </a:r>
            <a:endParaRPr lang="en-US" sz="750" dirty="0"/>
          </a:p>
        </p:txBody>
      </p:sp>
      <p:sp>
        <p:nvSpPr>
          <p:cNvPr id="29" name="Shape 23"/>
          <p:cNvSpPr/>
          <p:nvPr/>
        </p:nvSpPr>
        <p:spPr>
          <a:xfrm>
            <a:off x="2679192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4" descr="assets/ic_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48" y="4604004"/>
            <a:ext cx="210312" cy="210312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2203704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950" dirty="0"/>
          </a:p>
        </p:txBody>
      </p:sp>
      <p:sp>
        <p:nvSpPr>
          <p:cNvPr id="32" name="Text 25"/>
          <p:cNvSpPr/>
          <p:nvPr/>
        </p:nvSpPr>
        <p:spPr>
          <a:xfrm>
            <a:off x="2112264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750" dirty="0"/>
          </a:p>
        </p:txBody>
      </p:sp>
      <p:sp>
        <p:nvSpPr>
          <p:cNvPr id="33" name="Shape 26"/>
          <p:cNvSpPr/>
          <p:nvPr/>
        </p:nvSpPr>
        <p:spPr>
          <a:xfrm>
            <a:off x="4151376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5" descr="assets/ic_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532" y="4604004"/>
            <a:ext cx="210312" cy="210312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3675888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950" dirty="0"/>
          </a:p>
        </p:txBody>
      </p:sp>
      <p:sp>
        <p:nvSpPr>
          <p:cNvPr id="36" name="Text 28"/>
          <p:cNvSpPr/>
          <p:nvPr/>
        </p:nvSpPr>
        <p:spPr>
          <a:xfrm>
            <a:off x="3584448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750" dirty="0"/>
          </a:p>
        </p:txBody>
      </p:sp>
      <p:sp>
        <p:nvSpPr>
          <p:cNvPr id="37" name="Shape 29"/>
          <p:cNvSpPr/>
          <p:nvPr/>
        </p:nvSpPr>
        <p:spPr>
          <a:xfrm>
            <a:off x="5623560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6" descr="assets/ic_manag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716" y="4604004"/>
            <a:ext cx="210312" cy="210312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5148072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950" dirty="0"/>
          </a:p>
        </p:txBody>
      </p:sp>
      <p:sp>
        <p:nvSpPr>
          <p:cNvPr id="40" name="Text 31"/>
          <p:cNvSpPr/>
          <p:nvPr/>
        </p:nvSpPr>
        <p:spPr>
          <a:xfrm>
            <a:off x="5056632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Lab manager</a:t>
            </a:r>
            <a:endParaRPr lang="en-US" sz="750" dirty="0"/>
          </a:p>
        </p:txBody>
      </p:sp>
      <p:sp>
        <p:nvSpPr>
          <p:cNvPr id="41" name="Shape 32"/>
          <p:cNvSpPr/>
          <p:nvPr/>
        </p:nvSpPr>
        <p:spPr>
          <a:xfrm>
            <a:off x="7095744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7" descr="assets/ic_stude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900" y="4604004"/>
            <a:ext cx="210312" cy="210312"/>
          </a:xfrm>
          <a:prstGeom prst="rect">
            <a:avLst/>
          </a:prstGeom>
        </p:spPr>
      </p:pic>
      <p:sp>
        <p:nvSpPr>
          <p:cNvPr id="43" name="Text 33"/>
          <p:cNvSpPr/>
          <p:nvPr/>
        </p:nvSpPr>
        <p:spPr>
          <a:xfrm>
            <a:off x="6620256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</a:t>
            </a:r>
            <a:endParaRPr lang="en-US" sz="950" dirty="0"/>
          </a:p>
        </p:txBody>
      </p:sp>
      <p:sp>
        <p:nvSpPr>
          <p:cNvPr id="44" name="Text 34"/>
          <p:cNvSpPr/>
          <p:nvPr/>
        </p:nvSpPr>
        <p:spPr>
          <a:xfrm>
            <a:off x="6528816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Grad student</a:t>
            </a:r>
            <a:endParaRPr lang="en-US" sz="750" dirty="0"/>
          </a:p>
        </p:txBody>
      </p:sp>
      <p:sp>
        <p:nvSpPr>
          <p:cNvPr id="45" name="Text 35"/>
          <p:cNvSpPr/>
          <p:nvPr/>
        </p:nvSpPr>
        <p:spPr>
          <a:xfrm>
            <a:off x="548640" y="5422392"/>
            <a:ext cx="6766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*This feature is under active development.</a:t>
            </a:r>
            <a:endParaRPr lang="en-US" sz="900" dirty="0"/>
          </a:p>
        </p:txBody>
      </p:sp>
      <p:sp>
        <p:nvSpPr>
          <p:cNvPr id="4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8</a:t>
            </a:fld>
            <a:endParaRPr lang="en-US"/>
          </a:p>
        </p:txBody>
      </p:sp>
      <p:sp>
        <p:nvSpPr>
          <p:cNvPr id="47" name="Shape 16">
            <a:extLst>
              <a:ext uri="{FF2B5EF4-FFF2-40B4-BE49-F238E27FC236}">
                <a16:creationId xmlns:a16="http://schemas.microsoft.com/office/drawing/2014/main" id="{590511BB-EE2E-5D75-6DBE-0065CC182988}"/>
              </a:ext>
            </a:extLst>
          </p:cNvPr>
          <p:cNvSpPr/>
          <p:nvPr/>
        </p:nvSpPr>
        <p:spPr>
          <a:xfrm>
            <a:off x="1472184" y="3401567"/>
            <a:ext cx="5745971" cy="548640"/>
          </a:xfrm>
          <a:prstGeom prst="roundRect">
            <a:avLst>
              <a:gd name="adj" fmla="val 16667"/>
            </a:avLst>
          </a:prstGeom>
          <a:solidFill>
            <a:srgbClr val="F4F8FD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3" descr="assets/ic_key_d.png">
            <a:extLst>
              <a:ext uri="{FF2B5EF4-FFF2-40B4-BE49-F238E27FC236}">
                <a16:creationId xmlns:a16="http://schemas.microsoft.com/office/drawing/2014/main" id="{DC779CEF-7C36-7D24-D4C9-03584C479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0784" y="3557015"/>
            <a:ext cx="256032" cy="256032"/>
          </a:xfrm>
          <a:prstGeom prst="rect">
            <a:avLst/>
          </a:prstGeom>
        </p:spPr>
      </p:pic>
      <p:sp>
        <p:nvSpPr>
          <p:cNvPr id="49" name="Text 17">
            <a:extLst>
              <a:ext uri="{FF2B5EF4-FFF2-40B4-BE49-F238E27FC236}">
                <a16:creationId xmlns:a16="http://schemas.microsoft.com/office/drawing/2014/main" id="{B7AE1A3C-204C-4869-0809-13E72691EE54}"/>
              </a:ext>
            </a:extLst>
          </p:cNvPr>
          <p:cNvSpPr/>
          <p:nvPr/>
        </p:nvSpPr>
        <p:spPr>
          <a:xfrm>
            <a:off x="2112264" y="3438143"/>
            <a:ext cx="51058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Redeeming a link: </a:t>
            </a: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 in, (origin automatically creates a user),</a:t>
            </a:r>
          </a:p>
          <a:p>
            <a:pPr marL="0" indent="0">
              <a:buNone/>
            </a:pPr>
            <a:r>
              <a:rPr lang="en-US" sz="115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sign Acceptable Use Policy, accept or reject the access granted by the link.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4128" y="256032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Groups: Granting access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024128" y="896112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group is a set of users, with an owner and an admin (another user or group!).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1051560" y="1554480"/>
            <a:ext cx="3977640" cy="251460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325880" y="1783080"/>
            <a:ext cx="548640" cy="548640"/>
          </a:xfrm>
          <a:prstGeom prst="ellipse">
            <a:avLst/>
          </a:prstGeom>
          <a:solidFill>
            <a:srgbClr val="0B1F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assets/ic_coll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1920240"/>
            <a:ext cx="274320" cy="2743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11680" y="1828800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Collection: bockelman-lab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1280160" y="2542032"/>
            <a:ext cx="3657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Access control lists (policy)</a:t>
            </a:r>
            <a:endParaRPr lang="en-US" sz="105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/>
        </p:nvGraphicFramePr>
        <p:xfrm>
          <a:off x="1280160" y="2798064"/>
          <a:ext cx="3520440" cy="113385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GROUP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F4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ROLE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1B2A41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bockelman-lab-readers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1C6FE0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read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1B2A41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bockelman-lab-writers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1C6FE0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write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1B2A41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bockelman-lab-admins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1C6FE0"/>
                          </a:solidFill>
                          <a:latin typeface="Helvetica Neue" pitchFamily="34" charset="0"/>
                          <a:ea typeface="Helvetica Neue" pitchFamily="34" charset="-122"/>
                          <a:cs typeface="Helvetica Neue" pitchFamily="34" charset="-120"/>
                        </a:rPr>
                        <a:t>admin</a:t>
                      </a:r>
                      <a:endParaRPr lang="en-US" sz="1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6"/>
          <p:cNvSpPr/>
          <p:nvPr/>
        </p:nvSpPr>
        <p:spPr>
          <a:xfrm>
            <a:off x="5532119" y="1691640"/>
            <a:ext cx="2746641" cy="2240280"/>
          </a:xfrm>
          <a:prstGeom prst="roundRect">
            <a:avLst>
              <a:gd name="adj" fmla="val 4082"/>
            </a:avLst>
          </a:prstGeom>
          <a:solidFill>
            <a:srgbClr val="EAF1FB"/>
          </a:solidFill>
          <a:ln w="15875">
            <a:solidFill>
              <a:srgbClr val="AFC0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5715000" y="1828800"/>
            <a:ext cx="2377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Group: bockelman-lab-admins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5731912" y="2095938"/>
            <a:ext cx="566928" cy="566928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1" descr="assets/ic_manag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644" y="2237670"/>
            <a:ext cx="283464" cy="28346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426856" y="212337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1200" dirty="0"/>
          </a:p>
          <a:p>
            <a:pPr marL="0" indent="0">
              <a:buNone/>
            </a:pPr>
            <a:r>
              <a:rPr lang="en-US" sz="9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invited to admins group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5715000" y="2813496"/>
            <a:ext cx="2468880" cy="1049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 can invite people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to the readers and writers groups.</a:t>
            </a:r>
          </a:p>
          <a:p>
            <a:pPr marL="0" indent="0">
              <a:buNone/>
            </a:pPr>
            <a:endParaRPr lang="en-US" sz="1000" dirty="0">
              <a:solidFill>
                <a:srgbClr val="1B2A41"/>
              </a:solidFill>
              <a:latin typeface="Helvetica Neue" pitchFamily="34" charset="0"/>
              <a:ea typeface="Helvetica Neue" pitchFamily="34" charset="-122"/>
              <a:cs typeface="Helvetica Neue" pitchFamily="34" charset="-12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1B2A4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But she cannot </a:t>
            </a:r>
          </a:p>
        </p:txBody>
      </p:sp>
      <p:sp>
        <p:nvSpPr>
          <p:cNvPr id="16" name="Shape 11"/>
          <p:cNvSpPr/>
          <p:nvPr/>
        </p:nvSpPr>
        <p:spPr>
          <a:xfrm flipH="1">
            <a:off x="5029200" y="2788920"/>
            <a:ext cx="502920" cy="182880"/>
          </a:xfrm>
          <a:prstGeom prst="line">
            <a:avLst/>
          </a:prstGeom>
          <a:noFill/>
          <a:ln w="2794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1664208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3136392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4608576" y="4709160"/>
            <a:ext cx="996696" cy="0"/>
          </a:xfrm>
          <a:prstGeom prst="line">
            <a:avLst/>
          </a:prstGeom>
          <a:noFill/>
          <a:ln w="30480">
            <a:solidFill>
              <a:srgbClr val="1C6FE0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6080760" y="4709160"/>
            <a:ext cx="996696" cy="0"/>
          </a:xfrm>
          <a:prstGeom prst="line">
            <a:avLst/>
          </a:prstGeom>
          <a:noFill/>
          <a:ln w="20320">
            <a:solidFill>
              <a:srgbClr val="C9D4E3"/>
            </a:solidFill>
            <a:prstDash val="solid"/>
            <a:headEnd type="none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1207008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2" descr="assets/ic_adm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164" y="4604004"/>
            <a:ext cx="210312" cy="21031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31520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Jeff</a:t>
            </a:r>
            <a:endParaRPr lang="en-US" sz="950" dirty="0"/>
          </a:p>
        </p:txBody>
      </p:sp>
      <p:sp>
        <p:nvSpPr>
          <p:cNvPr id="25" name="Text 19"/>
          <p:cNvSpPr/>
          <p:nvPr/>
        </p:nvSpPr>
        <p:spPr>
          <a:xfrm>
            <a:off x="640080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Origin admin</a:t>
            </a:r>
            <a:endParaRPr lang="en-US" sz="750" dirty="0"/>
          </a:p>
        </p:txBody>
      </p:sp>
      <p:sp>
        <p:nvSpPr>
          <p:cNvPr id="26" name="Shape 20"/>
          <p:cNvSpPr/>
          <p:nvPr/>
        </p:nvSpPr>
        <p:spPr>
          <a:xfrm>
            <a:off x="2679192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3" descr="assets/ic_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348" y="4604004"/>
            <a:ext cx="210312" cy="21031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2203704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Janet</a:t>
            </a:r>
            <a:endParaRPr lang="en-US" sz="950" dirty="0"/>
          </a:p>
        </p:txBody>
      </p:sp>
      <p:sp>
        <p:nvSpPr>
          <p:cNvPr id="29" name="Text 22"/>
          <p:cNvSpPr/>
          <p:nvPr/>
        </p:nvSpPr>
        <p:spPr>
          <a:xfrm>
            <a:off x="2112264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Project manager</a:t>
            </a:r>
            <a:endParaRPr lang="en-US" sz="750" dirty="0"/>
          </a:p>
        </p:txBody>
      </p:sp>
      <p:sp>
        <p:nvSpPr>
          <p:cNvPr id="30" name="Shape 23"/>
          <p:cNvSpPr/>
          <p:nvPr/>
        </p:nvSpPr>
        <p:spPr>
          <a:xfrm>
            <a:off x="4151376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1" name="Image 4" descr="assets/ic_p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532" y="4604004"/>
            <a:ext cx="210312" cy="210312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3675888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Bockelman</a:t>
            </a:r>
            <a:endParaRPr lang="en-US" sz="950" dirty="0"/>
          </a:p>
        </p:txBody>
      </p:sp>
      <p:sp>
        <p:nvSpPr>
          <p:cNvPr id="33" name="Text 25"/>
          <p:cNvSpPr/>
          <p:nvPr/>
        </p:nvSpPr>
        <p:spPr>
          <a:xfrm>
            <a:off x="3584448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PI • Owner</a:t>
            </a:r>
            <a:endParaRPr lang="en-US" sz="750" dirty="0"/>
          </a:p>
        </p:txBody>
      </p:sp>
      <p:sp>
        <p:nvSpPr>
          <p:cNvPr id="34" name="Shape 26"/>
          <p:cNvSpPr/>
          <p:nvPr/>
        </p:nvSpPr>
        <p:spPr>
          <a:xfrm>
            <a:off x="5623560" y="4498848"/>
            <a:ext cx="420624" cy="420624"/>
          </a:xfrm>
          <a:prstGeom prst="ellipse">
            <a:avLst/>
          </a:prstGeom>
          <a:solidFill>
            <a:srgbClr val="1C6FE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5" descr="assets/ic_manag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716" y="4604004"/>
            <a:ext cx="210312" cy="210312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5148072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B1F4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Emma</a:t>
            </a:r>
            <a:endParaRPr lang="en-US" sz="950" dirty="0"/>
          </a:p>
        </p:txBody>
      </p:sp>
      <p:sp>
        <p:nvSpPr>
          <p:cNvPr id="37" name="Text 28"/>
          <p:cNvSpPr/>
          <p:nvPr/>
        </p:nvSpPr>
        <p:spPr>
          <a:xfrm>
            <a:off x="5056632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Lab manager</a:t>
            </a:r>
            <a:endParaRPr lang="en-US" sz="750" dirty="0"/>
          </a:p>
        </p:txBody>
      </p:sp>
      <p:sp>
        <p:nvSpPr>
          <p:cNvPr id="38" name="Shape 29"/>
          <p:cNvSpPr/>
          <p:nvPr/>
        </p:nvSpPr>
        <p:spPr>
          <a:xfrm>
            <a:off x="7095744" y="4498848"/>
            <a:ext cx="420624" cy="420624"/>
          </a:xfrm>
          <a:prstGeom prst="ellipse">
            <a:avLst/>
          </a:prstGeom>
          <a:solidFill>
            <a:srgbClr val="FFFFFF"/>
          </a:solidFill>
          <a:ln w="15875">
            <a:solidFill>
              <a:srgbClr val="C9D4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6" descr="assets/ic_stude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900" y="4604004"/>
            <a:ext cx="210312" cy="210312"/>
          </a:xfrm>
          <a:prstGeom prst="rect">
            <a:avLst/>
          </a:prstGeom>
        </p:spPr>
      </p:pic>
      <p:sp>
        <p:nvSpPr>
          <p:cNvPr id="40" name="Text 30"/>
          <p:cNvSpPr/>
          <p:nvPr/>
        </p:nvSpPr>
        <p:spPr>
          <a:xfrm>
            <a:off x="6620256" y="493776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Howard</a:t>
            </a:r>
            <a:endParaRPr lang="en-US" sz="950" dirty="0"/>
          </a:p>
        </p:txBody>
      </p:sp>
      <p:sp>
        <p:nvSpPr>
          <p:cNvPr id="41" name="Text 31"/>
          <p:cNvSpPr/>
          <p:nvPr/>
        </p:nvSpPr>
        <p:spPr>
          <a:xfrm>
            <a:off x="6528816" y="5102352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Grad student</a:t>
            </a:r>
            <a:endParaRPr lang="en-US" sz="750" dirty="0"/>
          </a:p>
        </p:txBody>
      </p:sp>
      <p:sp>
        <p:nvSpPr>
          <p:cNvPr id="42" name="Text 32"/>
          <p:cNvSpPr/>
          <p:nvPr/>
        </p:nvSpPr>
        <p:spPr>
          <a:xfrm>
            <a:off x="548640" y="5422392"/>
            <a:ext cx="6766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5A6B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*This feature is under active development.</a:t>
            </a:r>
            <a:endParaRPr lang="en-US" sz="900" dirty="0"/>
          </a:p>
        </p:txBody>
      </p:sp>
      <p:sp>
        <p:nvSpPr>
          <p:cNvPr id="43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49640" y="5413248"/>
            <a:ext cx="365760" cy="274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900">
                <a:solidFill>
                  <a:srgbClr val="AFC0D6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algn="r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857</Words>
  <Application>Microsoft Macintosh PowerPoint</Application>
  <PresentationFormat>On-screen Show (16:10)</PresentationFormat>
  <Paragraphs>222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Data in Pelican: Delegating Authority</dc:title>
  <dc:subject>PptxGenJS Presentation</dc:subject>
  <dc:creator>WI-REN / Pelican</dc:creator>
  <cp:lastModifiedBy>Brian Aydemir</cp:lastModifiedBy>
  <cp:revision>22</cp:revision>
  <dcterms:created xsi:type="dcterms:W3CDTF">2026-06-10T11:30:28Z</dcterms:created>
  <dcterms:modified xsi:type="dcterms:W3CDTF">2026-06-10T18:13:56Z</dcterms:modified>
</cp:coreProperties>
</file>