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prstGeom prst="rect">
            <a:avLst/>
          </a:prstGeom>
        </p:spPr>
        <p:txBody>
          <a:bodyPr/>
          <a:lstStyle/>
          <a:p>
            <a:endParaRPr/>
          </a:p>
        </p:txBody>
      </p:sp>
      <p:sp>
        <p:nvSpPr>
          <p:cNvPr id="29" name="Shape 29"/>
          <p:cNvSpPr>
            <a:spLocks noGrp="1"/>
          </p:cNvSpPr>
          <p:nvPr>
            <p:ph type="body" sz="quarter" idx="1"/>
          </p:nvPr>
        </p:nvSpPr>
        <p:spPr>
          <a:prstGeom prst="rect">
            <a:avLst/>
          </a:prstGeom>
        </p:spPr>
        <p:txBody>
          <a:bodyPr/>
          <a:lstStyle/>
          <a:p>
            <a:r>
              <a:t>I'm Pete Pizzimenti from Syracuse University Research Computing. This talk is about OrangeGrid Cloud Workers, a project I built to add external capacity to our HTCondor pool while preserving the experience our researchers already know. No new workflow. No new submit files. No new storage model. Just more capacity when we need 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xfrm>
            <a:off x="384175" y="685800"/>
            <a:ext cx="6089650" cy="3429000"/>
          </a:xfrm>
          <a:prstGeom prst="rect">
            <a:avLst/>
          </a:prstGeom>
        </p:spPr>
        <p:txBody>
          <a:bodyPr/>
          <a:lstStyle/>
          <a:p>
            <a:endParaRPr/>
          </a:p>
        </p:txBody>
      </p:sp>
      <p:sp>
        <p:nvSpPr>
          <p:cNvPr id="297" name="Shape 297"/>
          <p:cNvSpPr>
            <a:spLocks noGrp="1"/>
          </p:cNvSpPr>
          <p:nvPr>
            <p:ph type="body" sz="quarter" idx="1"/>
          </p:nvPr>
        </p:nvSpPr>
        <p:spPr>
          <a:prstGeom prst="rect">
            <a:avLst/>
          </a:prstGeom>
        </p:spPr>
        <p:txBody>
          <a:bodyPr/>
          <a:lstStyle/>
          <a:p>
            <a:r>
              <a:t>One supporting project for Cloud Workers is PriceNet. PriceNet is an MCP server that continuously tracks cloud pricing and capacity across providers. Instead of hard-coding Azure, AWS, or GCP, I can ask: I have $500, what's the most capacity I can buy? The answer becomes provider agnostic. Capacity decisions become economic decisions.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t>This isn't really an Azure project. Azure is just where I built and tested it. The architecture is provider agnostic. The worker only needs to know where home is. Anything that can run the worker can be capacity: the public clouds, the GPU neoclouds, OpenStack or VMware, a peer university's cloud, or your own private hardware.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r>
              <a:t>The hard part was never getting VMs. The hard part was making those VMs look like ordinary execute nodes with a real home directory already there. That's what this project is really about. 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r>
              <a:t>I'll start with the problem and constraints. Then we'll walk through the architecture and major components. After that we'll look at economics, benchmarks, lessons learned, and where I think this approach fits.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endParaRPr/>
          </a:p>
        </p:txBody>
      </p:sp>
      <p:sp>
        <p:nvSpPr>
          <p:cNvPr id="111" name="Shape 111"/>
          <p:cNvSpPr>
            <a:spLocks noGrp="1"/>
          </p:cNvSpPr>
          <p:nvPr>
            <p:ph type="body" sz="quarter" idx="1"/>
          </p:nvPr>
        </p:nvSpPr>
        <p:spPr>
          <a:prstGeom prst="rect">
            <a:avLst/>
          </a:prstGeom>
        </p:spPr>
        <p:txBody>
          <a:bodyPr/>
          <a:lstStyle/>
          <a:p>
            <a:r>
              <a:t>I want to make something clear up front. This is not a replacement for existing HTCondor mechanisms. If Annex solves your problem, use Annex. If file transfer solves your problem, use file transfer. If CVMFS solves your software distribution problem, use CVMFS. This is another menu option. Different organizations have different constraints. This is the path that worked well for 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Everything in this project comes from these requirements. Researchers shouldn't care where a job runs. Researchers shouldn't know whether capacity came from campus, Azure, AWS, or somewhere else. The goal was making capacity location irrelevant.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This is the whole system. Follow the orange, that is the home directory path. The worker mounts its home from the cache proxy, and the cache proxy reaches campus storage through the relay over the WAN, about 30 milliseconds away. The gray is control: the worker bootstraps to the campus control plane, the provisioner, lighthouse, and central manager. The worker becomes an ordinary execute node with a real home directory already mounted. Everything else in this talk just zooms into one of these boxes.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The provisioner establishes trust. A worker arrives with a bootstrap credential. It receives everything required to become a cluster member. After that, it operates entirely over the overlay network.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The worker stack is intentionally boring. The worker is disposable. It boots, joins the pool, runs jobs, and disappears. I wanted ordinary execute nodes, not special infrastructure.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t>This is where most of the engineering effort went. I wanted the home directory to simply exist. No staging. No user intervention. No workflow changes. The cache fills itself when data is touched. Researchers never know it happened.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xfrm>
            <a:off x="384175" y="685800"/>
            <a:ext cx="6089650" cy="3429000"/>
          </a:xfrm>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t>The surprise wasn't that metadata workflows suffered. The surprise was how well ordinary compute workloads performed. Blender was effectively identical. CPU throughput was effectively identical. Read down the green column, compute holds up. The two orange rows are where it bites: bulk transfer and especially metadata. The 2,000-file workflow is 35 times slower, and that is all WAN metadata latency.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824780" y="769937"/>
            <a:ext cx="974344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6797994" y="2438400"/>
            <a:ext cx="4770227"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69877" y="6232199"/>
            <a:ext cx="258622" cy="248303"/>
          </a:xfrm>
          <a:prstGeom prst="rect">
            <a:avLst/>
          </a:prstGeom>
          <a:ln w="12700">
            <a:miter lim="400000"/>
          </a:ln>
        </p:spPr>
        <p:txBody>
          <a:bodyPr wrap="none" lIns="45718" tIns="45718" rIns="45718" bIns="45718" anchor="ctr">
            <a:spAutoFit/>
          </a:bodyPr>
          <a:lstStyle>
            <a:lvl1pPr algn="r">
              <a:defRPr sz="1200">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0"/>
          <p:cNvSpPr/>
          <p:nvPr/>
        </p:nvSpPr>
        <p:spPr>
          <a:xfrm>
            <a:off x="548640" y="822960"/>
            <a:ext cx="118872" cy="1783080"/>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21" name="Text 1"/>
          <p:cNvSpPr txBox="1"/>
          <p:nvPr/>
        </p:nvSpPr>
        <p:spPr>
          <a:xfrm>
            <a:off x="868680" y="777239"/>
            <a:ext cx="10515601" cy="1441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98000"/>
              </a:lnSpc>
              <a:defRPr sz="5200" b="1">
                <a:solidFill>
                  <a:srgbClr val="F76900"/>
                </a:solidFill>
                <a:latin typeface="+mj-lt"/>
                <a:ea typeface="+mj-ea"/>
                <a:cs typeface="+mj-cs"/>
                <a:sym typeface="Calibri"/>
              </a:defRPr>
            </a:pPr>
            <a:r>
              <a:t>OrangeGrid</a:t>
            </a:r>
          </a:p>
          <a:p>
            <a:pPr>
              <a:lnSpc>
                <a:spcPct val="98000"/>
              </a:lnSpc>
              <a:defRPr sz="5200" b="1">
                <a:solidFill>
                  <a:srgbClr val="F76900"/>
                </a:solidFill>
                <a:latin typeface="+mj-lt"/>
                <a:ea typeface="+mj-ea"/>
                <a:cs typeface="+mj-cs"/>
                <a:sym typeface="Calibri"/>
              </a:defRPr>
            </a:pPr>
            <a:r>
              <a:t>Cloud Workers</a:t>
            </a:r>
          </a:p>
        </p:txBody>
      </p:sp>
      <p:sp>
        <p:nvSpPr>
          <p:cNvPr id="22" name="Text 2"/>
          <p:cNvSpPr txBox="1"/>
          <p:nvPr/>
        </p:nvSpPr>
        <p:spPr>
          <a:xfrm>
            <a:off x="886967" y="2788920"/>
            <a:ext cx="10241282" cy="241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i="1">
                <a:solidFill>
                  <a:srgbClr val="5A5A5A"/>
                </a:solidFill>
                <a:latin typeface="+mj-lt"/>
                <a:ea typeface="+mj-ea"/>
                <a:cs typeface="+mj-cs"/>
                <a:sym typeface="Calibri"/>
              </a:defRPr>
            </a:lvl1pPr>
          </a:lstStyle>
          <a:p>
            <a:r>
              <a:t>Bursting an HTCondor pool into external capacity without changing the researcher experience.</a:t>
            </a:r>
          </a:p>
        </p:txBody>
      </p:sp>
      <p:sp>
        <p:nvSpPr>
          <p:cNvPr id="23" name="Shape 3"/>
          <p:cNvSpPr/>
          <p:nvPr/>
        </p:nvSpPr>
        <p:spPr>
          <a:xfrm>
            <a:off x="868679" y="3657600"/>
            <a:ext cx="10451594" cy="1371600"/>
          </a:xfrm>
          <a:prstGeom prst="rect">
            <a:avLst/>
          </a:prstGeom>
          <a:solidFill>
            <a:srgbClr val="F5F5F5"/>
          </a:solidFill>
          <a:ln w="12700">
            <a:miter lim="400000"/>
          </a:ln>
        </p:spPr>
        <p:txBody>
          <a:bodyPr lIns="45718" tIns="45718" rIns="45718" bIns="45718"/>
          <a:lstStyle/>
          <a:p>
            <a:pPr>
              <a:defRPr>
                <a:latin typeface="+mj-lt"/>
                <a:ea typeface="+mj-ea"/>
                <a:cs typeface="+mj-cs"/>
                <a:sym typeface="Calibri"/>
              </a:defRPr>
            </a:pPr>
            <a:endParaRPr/>
          </a:p>
        </p:txBody>
      </p:sp>
      <p:sp>
        <p:nvSpPr>
          <p:cNvPr id="24" name="Shape 4"/>
          <p:cNvSpPr/>
          <p:nvPr/>
        </p:nvSpPr>
        <p:spPr>
          <a:xfrm>
            <a:off x="868680" y="3657600"/>
            <a:ext cx="118872" cy="1371600"/>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25" name="Text 5"/>
          <p:cNvSpPr txBox="1"/>
          <p:nvPr/>
        </p:nvSpPr>
        <p:spPr>
          <a:xfrm>
            <a:off x="1234438" y="4060013"/>
            <a:ext cx="9875523" cy="566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nSpc>
                <a:spcPct val="115000"/>
              </a:lnSpc>
              <a:defRPr sz="1900">
                <a:solidFill>
                  <a:srgbClr val="1A1A1A"/>
                </a:solidFill>
                <a:latin typeface="+mj-lt"/>
                <a:ea typeface="+mj-ea"/>
                <a:cs typeface="+mj-cs"/>
                <a:sym typeface="Calibri"/>
              </a:defRPr>
            </a:pPr>
            <a:r>
              <a:t>Same workflow. Same submit files. Same storage model.</a:t>
            </a:r>
          </a:p>
          <a:p>
            <a:pPr>
              <a:lnSpc>
                <a:spcPct val="115000"/>
              </a:lnSpc>
              <a:defRPr sz="1900" b="1">
                <a:solidFill>
                  <a:srgbClr val="1A1A1A"/>
                </a:solidFill>
                <a:latin typeface="+mj-lt"/>
                <a:ea typeface="+mj-ea"/>
                <a:cs typeface="+mj-cs"/>
                <a:sym typeface="Calibri"/>
              </a:defRPr>
            </a:pPr>
            <a:r>
              <a:t>Just more capacity when we need it.</a:t>
            </a:r>
          </a:p>
        </p:txBody>
      </p:sp>
      <p:sp>
        <p:nvSpPr>
          <p:cNvPr id="26" name="Text 6"/>
          <p:cNvSpPr txBox="1"/>
          <p:nvPr/>
        </p:nvSpPr>
        <p:spPr>
          <a:xfrm>
            <a:off x="886967" y="5532120"/>
            <a:ext cx="1005840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b="1">
                <a:solidFill>
                  <a:srgbClr val="1A1A1A"/>
                </a:solidFill>
                <a:latin typeface="+mj-lt"/>
                <a:ea typeface="+mj-ea"/>
                <a:cs typeface="+mj-cs"/>
                <a:sym typeface="Calibri"/>
              </a:defRPr>
            </a:pPr>
            <a:r>
              <a:t>Peter Pizzimenti</a:t>
            </a:r>
            <a:r>
              <a:rPr b="0">
                <a:solidFill>
                  <a:srgbClr val="5A5A5A"/>
                </a:solidFill>
              </a:rPr>
              <a:t>   |   Research Computing   |   Syracuse University</a:t>
            </a:r>
          </a:p>
        </p:txBody>
      </p:sp>
      <p:sp>
        <p:nvSpPr>
          <p:cNvPr id="27" name="Text 7"/>
          <p:cNvSpPr txBox="1"/>
          <p:nvPr/>
        </p:nvSpPr>
        <p:spPr>
          <a:xfrm>
            <a:off x="886967" y="6013625"/>
            <a:ext cx="7315201" cy="134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100" b="1" spc="200">
                <a:solidFill>
                  <a:srgbClr val="F76900"/>
                </a:solidFill>
                <a:latin typeface="+mj-lt"/>
                <a:ea typeface="+mj-ea"/>
                <a:cs typeface="+mj-cs"/>
                <a:sym typeface="Calibri"/>
              </a:defRPr>
            </a:lvl1pPr>
          </a:lstStyle>
          <a:p>
            <a:r>
              <a:t>T H R O U G H P U T   C O M P U T I N G   W E E K   2 0 2 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
          <p:cNvSpPr txBox="1"/>
          <p:nvPr/>
        </p:nvSpPr>
        <p:spPr>
          <a:xfrm>
            <a:off x="548639" y="384047"/>
            <a:ext cx="11064242" cy="450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Capacity planning MCP</a:t>
            </a:r>
          </a:p>
        </p:txBody>
      </p:sp>
      <p:sp>
        <p:nvSpPr>
          <p:cNvPr id="282" name="Text"/>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Different questions, one live pricing source.</a:t>
            </a:r>
          </a:p>
        </p:txBody>
      </p:sp>
      <p:sp>
        <p:nvSpPr>
          <p:cNvPr id="283" name="Box"/>
          <p:cNvSpPr/>
          <p:nvPr/>
        </p:nvSpPr>
        <p:spPr>
          <a:xfrm>
            <a:off x="548640" y="1650000"/>
            <a:ext cx="5380000" cy="820001"/>
          </a:xfrm>
          <a:prstGeom prst="rect">
            <a:avLst/>
          </a:prstGeom>
          <a:solidFill>
            <a:srgbClr val="FFFFFF"/>
          </a:solidFill>
          <a:ln w="19050">
            <a:solidFill>
              <a:srgbClr val="F76900"/>
            </a:solidFill>
          </a:ln>
        </p:spPr>
        <p:txBody>
          <a:bodyPr lIns="45719" rIns="45719"/>
          <a:lstStyle/>
          <a:p>
            <a:pPr>
              <a:defRPr>
                <a:latin typeface="+mj-lt"/>
                <a:ea typeface="+mj-ea"/>
                <a:cs typeface="+mj-cs"/>
                <a:sym typeface="Calibri"/>
              </a:defRPr>
            </a:pPr>
            <a:endParaRPr/>
          </a:p>
        </p:txBody>
      </p:sp>
      <p:sp>
        <p:nvSpPr>
          <p:cNvPr id="284" name="Text"/>
          <p:cNvSpPr txBox="1"/>
          <p:nvPr/>
        </p:nvSpPr>
        <p:spPr>
          <a:xfrm>
            <a:off x="777240" y="1828423"/>
            <a:ext cx="4922800" cy="463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600" b="1" i="1">
                <a:solidFill>
                  <a:srgbClr val="F76900"/>
                </a:solidFill>
                <a:latin typeface="+mj-lt"/>
                <a:ea typeface="+mj-ea"/>
                <a:cs typeface="+mj-cs"/>
                <a:sym typeface="Calibri"/>
              </a:defRPr>
            </a:lvl1pPr>
          </a:lstStyle>
          <a:p>
            <a:r>
              <a:t>“I have $500. What's the most capacity I can rent for the next 24 hours?”</a:t>
            </a:r>
          </a:p>
        </p:txBody>
      </p:sp>
      <p:sp>
        <p:nvSpPr>
          <p:cNvPr id="285" name="Text"/>
          <p:cNvSpPr txBox="1"/>
          <p:nvPr/>
        </p:nvSpPr>
        <p:spPr>
          <a:xfrm>
            <a:off x="548640" y="2559999"/>
            <a:ext cx="5380000"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b="1" spc="280">
                <a:solidFill>
                  <a:srgbClr val="F76900"/>
                </a:solidFill>
                <a:latin typeface="+mj-lt"/>
                <a:ea typeface="+mj-ea"/>
                <a:cs typeface="+mj-cs"/>
                <a:sym typeface="Calibri"/>
              </a:defRPr>
            </a:lvl1pPr>
          </a:lstStyle>
          <a:p>
            <a:r>
              <a:t>A M D 6 4   C P U   C A P A C I T Y   ·   S P O T</a:t>
            </a:r>
          </a:p>
        </p:txBody>
      </p:sp>
      <p:graphicFrame>
        <p:nvGraphicFramePr>
          <p:cNvPr id="286" name="Table"/>
          <p:cNvGraphicFramePr/>
          <p:nvPr/>
        </p:nvGraphicFramePr>
        <p:xfrm>
          <a:off x="548640" y="2879999"/>
          <a:ext cx="5379999" cy="1239520"/>
        </p:xfrm>
        <a:graphic>
          <a:graphicData uri="http://schemas.openxmlformats.org/drawingml/2006/table">
            <a:tbl>
              <a:tblPr>
                <a:tableStyleId>{4C3C2611-4C71-4FC5-86AE-919BDF0F9419}</a:tableStyleId>
              </a:tblPr>
              <a:tblGrid>
                <a:gridCol w="1080000">
                  <a:extLst>
                    <a:ext uri="{9D8B030D-6E8A-4147-A177-3AD203B41FA5}">
                      <a16:colId xmlns:a16="http://schemas.microsoft.com/office/drawing/2014/main" val="20000"/>
                    </a:ext>
                  </a:extLst>
                </a:gridCol>
                <a:gridCol w="1899999">
                  <a:extLst>
                    <a:ext uri="{9D8B030D-6E8A-4147-A177-3AD203B41FA5}">
                      <a16:colId xmlns:a16="http://schemas.microsoft.com/office/drawing/2014/main" val="20001"/>
                    </a:ext>
                  </a:extLst>
                </a:gridCol>
                <a:gridCol w="1150000">
                  <a:extLst>
                    <a:ext uri="{9D8B030D-6E8A-4147-A177-3AD203B41FA5}">
                      <a16:colId xmlns:a16="http://schemas.microsoft.com/office/drawing/2014/main" val="20002"/>
                    </a:ext>
                  </a:extLst>
                </a:gridCol>
                <a:gridCol w="1250000">
                  <a:extLst>
                    <a:ext uri="{9D8B030D-6E8A-4147-A177-3AD203B41FA5}">
                      <a16:colId xmlns:a16="http://schemas.microsoft.com/office/drawing/2014/main" val="20003"/>
                    </a:ext>
                  </a:extLst>
                </a:gridCol>
              </a:tblGrid>
              <a:tr h="279052">
                <a:tc>
                  <a:txBody>
                    <a:bodyPr/>
                    <a:lstStyle/>
                    <a:p>
                      <a:pPr algn="l">
                        <a:defRPr sz="1800"/>
                      </a:pPr>
                      <a:r>
                        <a:rPr sz="1700" b="1">
                          <a:solidFill>
                            <a:srgbClr val="FFFFFF"/>
                          </a:solidFill>
                        </a:rPr>
                        <a:t>Provider</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tc>
                  <a:txBody>
                    <a:bodyPr/>
                    <a:lstStyle/>
                    <a:p>
                      <a:pPr algn="l">
                        <a:defRPr sz="1800"/>
                      </a:pPr>
                      <a:r>
                        <a:rPr sz="1700" b="1">
                          <a:solidFill>
                            <a:srgbClr val="FFFFFF"/>
                          </a:solidFill>
                        </a:rPr>
                        <a:t>Instance type</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tc>
                  <a:txBody>
                    <a:bodyPr/>
                    <a:lstStyle/>
                    <a:p>
                      <a:pPr>
                        <a:defRPr sz="1800"/>
                      </a:pPr>
                      <a:r>
                        <a:rPr sz="1700" b="1">
                          <a:solidFill>
                            <a:srgbClr val="FFFFFF"/>
                          </a:solidFill>
                        </a:rPr>
                        <a:t>vCPUs</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tc>
                  <a:txBody>
                    <a:bodyPr/>
                    <a:lstStyle/>
                    <a:p>
                      <a:pPr>
                        <a:defRPr sz="1800"/>
                      </a:pPr>
                      <a:r>
                        <a:rPr sz="1700" b="1">
                          <a:solidFill>
                            <a:srgbClr val="FFFFFF"/>
                          </a:solidFill>
                        </a:rPr>
                        <a:t>24h cost</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extLst>
                  <a:ext uri="{0D108BD9-81ED-4DB2-BD59-A6C34878D82A}">
                    <a16:rowId xmlns:a16="http://schemas.microsoft.com/office/drawing/2014/main" val="10000"/>
                  </a:ext>
                </a:extLst>
              </a:tr>
              <a:tr h="279052">
                <a:tc>
                  <a:txBody>
                    <a:bodyPr/>
                    <a:lstStyle/>
                    <a:p>
                      <a:pPr algn="l">
                        <a:defRPr sz="1800"/>
                      </a:pPr>
                      <a:r>
                        <a:rPr sz="1700">
                          <a:solidFill>
                            <a:srgbClr val="1A1A1A"/>
                          </a:solidFill>
                        </a:rPr>
                        <a:t>Azure</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700">
                          <a:solidFill>
                            <a:srgbClr val="1A1A1A"/>
                          </a:solidFill>
                        </a:rPr>
                        <a:t>HB120rs_v3</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700">
                          <a:solidFill>
                            <a:srgbClr val="1A1A1A"/>
                          </a:solidFill>
                        </a:rPr>
                        <a:t>3,720</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700">
                          <a:solidFill>
                            <a:srgbClr val="1A1A1A"/>
                          </a:solidFill>
                        </a:rPr>
                        <a:t>$494.98</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1"/>
                  </a:ext>
                </a:extLst>
              </a:tr>
              <a:tr h="279052">
                <a:tc>
                  <a:txBody>
                    <a:bodyPr/>
                    <a:lstStyle/>
                    <a:p>
                      <a:pPr algn="l">
                        <a:defRPr sz="1800"/>
                      </a:pPr>
                      <a:r>
                        <a:rPr sz="1700">
                          <a:solidFill>
                            <a:srgbClr val="1A1A1A"/>
                          </a:solidFill>
                        </a:rPr>
                        <a:t>AWS</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700">
                          <a:solidFill>
                            <a:srgbClr val="1A1A1A"/>
                          </a:solidFill>
                        </a:rPr>
                        <a:t>c5.12xlarge</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700">
                          <a:solidFill>
                            <a:srgbClr val="1A1A1A"/>
                          </a:solidFill>
                        </a:rPr>
                        <a:t>2,976</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700">
                          <a:solidFill>
                            <a:srgbClr val="1A1A1A"/>
                          </a:solidFill>
                        </a:rPr>
                        <a:t>$493.61</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2"/>
                  </a:ext>
                </a:extLst>
              </a:tr>
              <a:tr h="279052">
                <a:tc>
                  <a:txBody>
                    <a:bodyPr/>
                    <a:lstStyle/>
                    <a:p>
                      <a:pPr algn="l">
                        <a:defRPr sz="1800"/>
                      </a:pPr>
                      <a:r>
                        <a:rPr sz="1700">
                          <a:solidFill>
                            <a:srgbClr val="1A1A1A"/>
                          </a:solidFill>
                        </a:rPr>
                        <a:t>GCP</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700">
                          <a:solidFill>
                            <a:srgbClr val="1A1A1A"/>
                          </a:solidFill>
                        </a:rPr>
                        <a:t>n2d-highcpu-224</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700">
                          <a:solidFill>
                            <a:srgbClr val="1A1A1A"/>
                          </a:solidFill>
                        </a:rPr>
                        <a:t>3,808</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700">
                          <a:solidFill>
                            <a:srgbClr val="1A1A1A"/>
                          </a:solidFill>
                        </a:rPr>
                        <a:t>$498.45</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3"/>
                  </a:ext>
                </a:extLst>
              </a:tr>
            </a:tbl>
          </a:graphicData>
        </a:graphic>
      </p:graphicFrame>
      <p:sp>
        <p:nvSpPr>
          <p:cNvPr id="287" name="Text"/>
          <p:cNvSpPr txBox="1"/>
          <p:nvPr/>
        </p:nvSpPr>
        <p:spPr>
          <a:xfrm>
            <a:off x="548640" y="4260000"/>
            <a:ext cx="5380000"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b="1">
                <a:solidFill>
                  <a:srgbClr val="F76900"/>
                </a:solidFill>
                <a:latin typeface="+mj-lt"/>
                <a:ea typeface="+mj-ea"/>
                <a:cs typeface="+mj-cs"/>
                <a:sym typeface="Calibri"/>
              </a:defRPr>
            </a:lvl1pPr>
          </a:lstStyle>
          <a:p>
            <a:r>
              <a:t>Best: GCP, 3,808 vCPUs for ~$498</a:t>
            </a:r>
          </a:p>
        </p:txBody>
      </p:sp>
      <p:sp>
        <p:nvSpPr>
          <p:cNvPr id="288" name="Box"/>
          <p:cNvSpPr/>
          <p:nvPr/>
        </p:nvSpPr>
        <p:spPr>
          <a:xfrm>
            <a:off x="6263054" y="1650000"/>
            <a:ext cx="5380001" cy="820001"/>
          </a:xfrm>
          <a:prstGeom prst="rect">
            <a:avLst/>
          </a:prstGeom>
          <a:solidFill>
            <a:srgbClr val="FFFFFF"/>
          </a:solidFill>
          <a:ln w="19050">
            <a:solidFill>
              <a:srgbClr val="F76900"/>
            </a:solidFill>
          </a:ln>
        </p:spPr>
        <p:txBody>
          <a:bodyPr lIns="45719" rIns="45719"/>
          <a:lstStyle/>
          <a:p>
            <a:pPr>
              <a:defRPr>
                <a:latin typeface="+mj-lt"/>
                <a:ea typeface="+mj-ea"/>
                <a:cs typeface="+mj-cs"/>
                <a:sym typeface="Calibri"/>
              </a:defRPr>
            </a:pPr>
            <a:endParaRPr/>
          </a:p>
        </p:txBody>
      </p:sp>
      <p:sp>
        <p:nvSpPr>
          <p:cNvPr id="289" name="Text"/>
          <p:cNvSpPr txBox="1"/>
          <p:nvPr/>
        </p:nvSpPr>
        <p:spPr>
          <a:xfrm>
            <a:off x="6491654" y="1828423"/>
            <a:ext cx="4922801" cy="463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600" b="1" i="1">
                <a:solidFill>
                  <a:srgbClr val="F76900"/>
                </a:solidFill>
                <a:latin typeface="+mj-lt"/>
                <a:ea typeface="+mj-ea"/>
                <a:cs typeface="+mj-cs"/>
                <a:sym typeface="Calibri"/>
              </a:defRPr>
            </a:lvl1pPr>
          </a:lstStyle>
          <a:p>
            <a:r>
              <a:t>“How long should we rent cloud GPUs to clear today's HTCondor’s GPU queue?”</a:t>
            </a:r>
          </a:p>
        </p:txBody>
      </p:sp>
      <p:sp>
        <p:nvSpPr>
          <p:cNvPr id="290" name="Text"/>
          <p:cNvSpPr txBox="1"/>
          <p:nvPr/>
        </p:nvSpPr>
        <p:spPr>
          <a:xfrm>
            <a:off x="6263054" y="2559999"/>
            <a:ext cx="538000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b="1" spc="280">
                <a:solidFill>
                  <a:srgbClr val="F76900"/>
                </a:solidFill>
                <a:latin typeface="+mj-lt"/>
                <a:ea typeface="+mj-ea"/>
                <a:cs typeface="+mj-cs"/>
                <a:sym typeface="Calibri"/>
              </a:defRPr>
            </a:lvl1pPr>
          </a:lstStyle>
          <a:p>
            <a:r>
              <a:t>G P U   Q U E U E   ·   S P O T</a:t>
            </a:r>
          </a:p>
        </p:txBody>
      </p:sp>
      <p:graphicFrame>
        <p:nvGraphicFramePr>
          <p:cNvPr id="291" name="Table"/>
          <p:cNvGraphicFramePr/>
          <p:nvPr/>
        </p:nvGraphicFramePr>
        <p:xfrm>
          <a:off x="6263054" y="2879999"/>
          <a:ext cx="5380000" cy="2463800"/>
        </p:xfrm>
        <a:graphic>
          <a:graphicData uri="http://schemas.openxmlformats.org/drawingml/2006/table">
            <a:tbl>
              <a:tblPr>
                <a:tableStyleId>{4C3C2611-4C71-4FC5-86AE-919BDF0F9419}</a:tableStyleId>
              </a:tblPr>
              <a:tblGrid>
                <a:gridCol w="2080000">
                  <a:extLst>
                    <a:ext uri="{9D8B030D-6E8A-4147-A177-3AD203B41FA5}">
                      <a16:colId xmlns:a16="http://schemas.microsoft.com/office/drawing/2014/main" val="20000"/>
                    </a:ext>
                  </a:extLst>
                </a:gridCol>
                <a:gridCol w="3300000">
                  <a:extLst>
                    <a:ext uri="{9D8B030D-6E8A-4147-A177-3AD203B41FA5}">
                      <a16:colId xmlns:a16="http://schemas.microsoft.com/office/drawing/2014/main" val="20001"/>
                    </a:ext>
                  </a:extLst>
                </a:gridCol>
              </a:tblGrid>
              <a:tr h="279052">
                <a:tc>
                  <a:txBody>
                    <a:bodyPr/>
                    <a:lstStyle/>
                    <a:p>
                      <a:pPr algn="l">
                        <a:defRPr sz="1800"/>
                      </a:pPr>
                      <a:r>
                        <a:rPr sz="1500" b="1">
                          <a:solidFill>
                            <a:srgbClr val="FFFFFF"/>
                          </a:solidFill>
                        </a:rPr>
                        <a:t>Item</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tc>
                  <a:txBody>
                    <a:bodyPr/>
                    <a:lstStyle/>
                    <a:p>
                      <a:pPr algn="l">
                        <a:defRPr sz="1800"/>
                      </a:pPr>
                      <a:r>
                        <a:rPr sz="1500" b="1">
                          <a:solidFill>
                            <a:srgbClr val="FFFFFF"/>
                          </a:solidFill>
                        </a:rPr>
                        <a:t>Value</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extLst>
                  <a:ext uri="{0D108BD9-81ED-4DB2-BD59-A6C34878D82A}">
                    <a16:rowId xmlns:a16="http://schemas.microsoft.com/office/drawing/2014/main" val="10000"/>
                  </a:ext>
                </a:extLst>
              </a:tr>
              <a:tr h="279052">
                <a:tc>
                  <a:txBody>
                    <a:bodyPr/>
                    <a:lstStyle/>
                    <a:p>
                      <a:pPr algn="l">
                        <a:defRPr sz="1800"/>
                      </a:pPr>
                      <a:r>
                        <a:rPr sz="1500">
                          <a:solidFill>
                            <a:srgbClr val="1A1A1A"/>
                          </a:solidFill>
                        </a:rPr>
                        <a:t>Current queue</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500">
                          <a:solidFill>
                            <a:srgbClr val="1A1A1A"/>
                          </a:solidFill>
                        </a:rPr>
                        <a:t>547 waiting GPU jobs</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1"/>
                  </a:ext>
                </a:extLst>
              </a:tr>
              <a:tr h="279052">
                <a:tc>
                  <a:txBody>
                    <a:bodyPr/>
                    <a:lstStyle/>
                    <a:p>
                      <a:pPr algn="l">
                        <a:defRPr sz="1800"/>
                      </a:pPr>
                      <a:r>
                        <a:rPr sz="1500">
                          <a:solidFill>
                            <a:srgbClr val="1A1A1A"/>
                          </a:solidFill>
                        </a:rPr>
                        <a:t>Job shape</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500">
                          <a:solidFill>
                            <a:srgbClr val="1A1A1A"/>
                          </a:solidFill>
                        </a:rPr>
                        <a:t>1 GPU, 16 vCPU, 16 GiB RAM</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2"/>
                  </a:ext>
                </a:extLst>
              </a:tr>
              <a:tr h="279052">
                <a:tc>
                  <a:txBody>
                    <a:bodyPr/>
                    <a:lstStyle/>
                    <a:p>
                      <a:pPr algn="l">
                        <a:defRPr sz="1800"/>
                      </a:pPr>
                      <a:r>
                        <a:rPr sz="1500">
                          <a:solidFill>
                            <a:srgbClr val="1A1A1A"/>
                          </a:solidFill>
                        </a:rPr>
                        <a:t>Runtime basis</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500">
                          <a:solidFill>
                            <a:srgbClr val="1A1A1A"/>
                          </a:solidFill>
                        </a:rPr>
                        <a:t>Successful GPU job history from users: &lt;NetIDs&gt;</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3"/>
                  </a:ext>
                </a:extLst>
              </a:tr>
              <a:tr h="279052">
                <a:tc>
                  <a:txBody>
                    <a:bodyPr/>
                    <a:lstStyle/>
                    <a:p>
                      <a:pPr algn="l">
                        <a:defRPr sz="1800"/>
                      </a:pPr>
                      <a:r>
                        <a:rPr sz="1500">
                          <a:solidFill>
                            <a:srgbClr val="1A1A1A"/>
                          </a:solidFill>
                        </a:rPr>
                        <a:t>P99 runtime</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500">
                          <a:solidFill>
                            <a:srgbClr val="1A1A1A"/>
                          </a:solidFill>
                        </a:rPr>
                        <a:t>~22 hours</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4"/>
                  </a:ext>
                </a:extLst>
              </a:tr>
              <a:tr h="279052">
                <a:tc>
                  <a:txBody>
                    <a:bodyPr/>
                    <a:lstStyle/>
                    <a:p>
                      <a:pPr algn="l">
                        <a:defRPr sz="1800"/>
                      </a:pPr>
                      <a:r>
                        <a:rPr sz="1500">
                          <a:solidFill>
                            <a:srgbClr val="1A1A1A"/>
                          </a:solidFill>
                        </a:rPr>
                        <a:t>Recommended rental</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500">
                          <a:solidFill>
                            <a:srgbClr val="1A1A1A"/>
                          </a:solidFill>
                        </a:rPr>
                        <a:t>24 hours</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5"/>
                  </a:ext>
                </a:extLst>
              </a:tr>
              <a:tr h="279052">
                <a:tc>
                  <a:txBody>
                    <a:bodyPr/>
                    <a:lstStyle/>
                    <a:p>
                      <a:pPr algn="l">
                        <a:defRPr sz="1800"/>
                      </a:pPr>
                      <a:r>
                        <a:rPr sz="1500">
                          <a:solidFill>
                            <a:srgbClr val="1A1A1A"/>
                          </a:solidFill>
                        </a:rPr>
                        <a:t>Conservative rental</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500">
                          <a:solidFill>
                            <a:srgbClr val="1A1A1A"/>
                          </a:solidFill>
                        </a:rPr>
                        <a:t>30 hours</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6"/>
                  </a:ext>
                </a:extLst>
              </a:tr>
              <a:tr h="279052">
                <a:tc>
                  <a:txBody>
                    <a:bodyPr/>
                    <a:lstStyle/>
                    <a:p>
                      <a:pPr algn="l">
                        <a:defRPr sz="1800"/>
                      </a:pPr>
                      <a:r>
                        <a:rPr sz="1500">
                          <a:solidFill>
                            <a:srgbClr val="1A1A1A"/>
                          </a:solidFill>
                        </a:rPr>
                        <a:t>Best 24h spot estimate</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lgn="l">
                        <a:defRPr sz="1800"/>
                      </a:pPr>
                      <a:r>
                        <a:rPr sz="1500">
                          <a:solidFill>
                            <a:srgbClr val="1A1A1A"/>
                          </a:solidFill>
                        </a:rPr>
                        <a:t>Azure A10 $3.9k, AWS L4 $3.9k</a:t>
                      </a:r>
                    </a:p>
                  </a:txBody>
                  <a:tcPr marL="25400" marR="25400" marT="25400" marB="254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7"/>
                  </a:ext>
                </a:extLst>
              </a:tr>
            </a:tbl>
          </a:graphicData>
        </a:graphic>
      </p:graphicFrame>
      <p:sp>
        <p:nvSpPr>
          <p:cNvPr id="292" name="Text"/>
          <p:cNvSpPr txBox="1"/>
          <p:nvPr/>
        </p:nvSpPr>
        <p:spPr>
          <a:xfrm>
            <a:off x="6263054" y="5599516"/>
            <a:ext cx="538000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b="1">
                <a:solidFill>
                  <a:srgbClr val="F76900"/>
                </a:solidFill>
                <a:latin typeface="+mj-lt"/>
                <a:ea typeface="+mj-ea"/>
                <a:cs typeface="+mj-cs"/>
                <a:sym typeface="Calibri"/>
              </a:defRPr>
            </a:lvl1pPr>
          </a:lstStyle>
          <a:p>
            <a:r>
              <a:t>Once every job can start, rental time is driven by tail runtime.</a:t>
            </a:r>
          </a:p>
        </p:txBody>
      </p:sp>
      <p:sp>
        <p:nvSpPr>
          <p:cNvPr id="293" name="Line"/>
          <p:cNvSpPr/>
          <p:nvPr/>
        </p:nvSpPr>
        <p:spPr>
          <a:xfrm>
            <a:off x="548640" y="6437376"/>
            <a:ext cx="11091672" cy="1"/>
          </a:xfrm>
          <a:prstGeom prst="line">
            <a:avLst/>
          </a:prstGeom>
          <a:ln w="12700">
            <a:solidFill>
              <a:srgbClr val="F76900"/>
            </a:solidFill>
          </a:ln>
        </p:spPr>
        <p:txBody>
          <a:bodyPr lIns="45719" rIns="45719"/>
          <a:lstStyle/>
          <a:p>
            <a:pPr>
              <a:defRPr>
                <a:latin typeface="+mj-lt"/>
                <a:ea typeface="+mj-ea"/>
                <a:cs typeface="+mj-cs"/>
                <a:sym typeface="Calibri"/>
              </a:defRPr>
            </a:pPr>
            <a:endParaRPr/>
          </a:p>
        </p:txBody>
      </p:sp>
      <p:sp>
        <p:nvSpPr>
          <p:cNvPr id="294" name="Text"/>
          <p:cNvSpPr txBox="1"/>
          <p:nvPr/>
        </p:nvSpPr>
        <p:spPr>
          <a:xfrm>
            <a:off x="548640" y="6473952"/>
            <a:ext cx="54864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295" name="Text"/>
          <p:cNvSpPr txBox="1"/>
          <p:nvPr/>
        </p:nvSpPr>
        <p:spPr>
          <a:xfrm>
            <a:off x="10725911" y="6473952"/>
            <a:ext cx="9144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10</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Capacity from anywhere</a:t>
            </a:r>
          </a:p>
        </p:txBody>
      </p:sp>
      <p:sp>
        <p:nvSpPr>
          <p:cNvPr id="300" name="Text 1"/>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Cloud-agnostic by design. The worker only needs to know where home is.</a:t>
            </a:r>
          </a:p>
        </p:txBody>
      </p:sp>
      <p:sp>
        <p:nvSpPr>
          <p:cNvPr id="301" name="Text 2"/>
          <p:cNvSpPr txBox="1"/>
          <p:nvPr/>
        </p:nvSpPr>
        <p:spPr>
          <a:xfrm>
            <a:off x="548639" y="1898825"/>
            <a:ext cx="5486403" cy="134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100" b="1" spc="200">
                <a:solidFill>
                  <a:srgbClr val="F76900"/>
                </a:solidFill>
                <a:latin typeface="+mj-lt"/>
                <a:ea typeface="+mj-ea"/>
                <a:cs typeface="+mj-cs"/>
                <a:sym typeface="Calibri"/>
              </a:defRPr>
            </a:lvl1pPr>
          </a:lstStyle>
          <a:p>
            <a:r>
              <a:t>R U N N I N G   T O D A Y</a:t>
            </a:r>
          </a:p>
        </p:txBody>
      </p:sp>
      <p:pic>
        <p:nvPicPr>
          <p:cNvPr id="302" name="Image 0" descr="Image 0"/>
          <p:cNvPicPr>
            <a:picLocks noChangeAspect="1"/>
          </p:cNvPicPr>
          <p:nvPr/>
        </p:nvPicPr>
        <p:blipFill>
          <a:blip r:embed="rId3"/>
          <a:stretch>
            <a:fillRect/>
          </a:stretch>
        </p:blipFill>
        <p:spPr>
          <a:xfrm>
            <a:off x="566927" y="2212848"/>
            <a:ext cx="457202" cy="457202"/>
          </a:xfrm>
          <a:prstGeom prst="rect">
            <a:avLst/>
          </a:prstGeom>
          <a:ln w="12700">
            <a:miter lim="400000"/>
          </a:ln>
        </p:spPr>
      </p:pic>
      <p:sp>
        <p:nvSpPr>
          <p:cNvPr id="303" name="Text 3"/>
          <p:cNvSpPr txBox="1"/>
          <p:nvPr/>
        </p:nvSpPr>
        <p:spPr>
          <a:xfrm>
            <a:off x="1170432" y="2290933"/>
            <a:ext cx="1554482" cy="301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2400" b="1">
                <a:solidFill>
                  <a:srgbClr val="F76900"/>
                </a:solidFill>
                <a:latin typeface="+mj-lt"/>
                <a:ea typeface="+mj-ea"/>
                <a:cs typeface="+mj-cs"/>
                <a:sym typeface="Calibri"/>
              </a:defRPr>
            </a:lvl1pPr>
          </a:lstStyle>
          <a:p>
            <a:r>
              <a:t>Azure</a:t>
            </a:r>
          </a:p>
        </p:txBody>
      </p:sp>
      <p:sp>
        <p:nvSpPr>
          <p:cNvPr id="304" name="Text 4"/>
          <p:cNvSpPr txBox="1"/>
          <p:nvPr/>
        </p:nvSpPr>
        <p:spPr>
          <a:xfrm>
            <a:off x="2788920" y="2346767"/>
            <a:ext cx="731520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i="1">
                <a:solidFill>
                  <a:srgbClr val="5A5A5A"/>
                </a:solidFill>
                <a:latin typeface="+mj-lt"/>
                <a:ea typeface="+mj-ea"/>
                <a:cs typeface="+mj-cs"/>
                <a:sym typeface="Calibri"/>
              </a:defRPr>
            </a:lvl1pPr>
          </a:lstStyle>
          <a:p>
            <a:r>
              <a:t>where it was built and tested</a:t>
            </a:r>
          </a:p>
        </p:txBody>
      </p:sp>
      <p:sp>
        <p:nvSpPr>
          <p:cNvPr id="305" name="Shape 5"/>
          <p:cNvSpPr/>
          <p:nvPr/>
        </p:nvSpPr>
        <p:spPr>
          <a:xfrm>
            <a:off x="548640" y="3035806"/>
            <a:ext cx="11091673" cy="2"/>
          </a:xfrm>
          <a:prstGeom prst="line">
            <a:avLst/>
          </a:prstGeom>
          <a:ln w="12700">
            <a:solidFill>
              <a:srgbClr val="DEE1E6"/>
            </a:solidFill>
          </a:ln>
        </p:spPr>
        <p:txBody>
          <a:bodyPr lIns="45718" tIns="45718" rIns="45718" bIns="45718"/>
          <a:lstStyle/>
          <a:p>
            <a:endParaRPr/>
          </a:p>
        </p:txBody>
      </p:sp>
      <p:sp>
        <p:nvSpPr>
          <p:cNvPr id="306" name="Text 6"/>
          <p:cNvSpPr txBox="1"/>
          <p:nvPr/>
        </p:nvSpPr>
        <p:spPr>
          <a:xfrm>
            <a:off x="548639" y="3316146"/>
            <a:ext cx="5486403" cy="134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100" b="1" spc="200">
                <a:solidFill>
                  <a:srgbClr val="F76900"/>
                </a:solidFill>
                <a:latin typeface="+mj-lt"/>
                <a:ea typeface="+mj-ea"/>
                <a:cs typeface="+mj-cs"/>
                <a:sym typeface="Calibri"/>
              </a:defRPr>
            </a:lvl1pPr>
          </a:lstStyle>
          <a:p>
            <a:r>
              <a:t>P O S S I B L E   T O M O R R O W</a:t>
            </a:r>
          </a:p>
        </p:txBody>
      </p:sp>
      <p:sp>
        <p:nvSpPr>
          <p:cNvPr id="307" name="Shape 7"/>
          <p:cNvSpPr/>
          <p:nvPr/>
        </p:nvSpPr>
        <p:spPr>
          <a:xfrm>
            <a:off x="1946528" y="3806364"/>
            <a:ext cx="2622045" cy="105156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08" name="Text 8"/>
          <p:cNvSpPr txBox="1"/>
          <p:nvPr/>
        </p:nvSpPr>
        <p:spPr>
          <a:xfrm>
            <a:off x="2037969" y="4044108"/>
            <a:ext cx="2439163" cy="219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95000"/>
              </a:lnSpc>
              <a:defRPr sz="1700" b="1">
                <a:solidFill>
                  <a:srgbClr val="1A1A1A"/>
                </a:solidFill>
                <a:latin typeface="+mj-lt"/>
                <a:ea typeface="+mj-ea"/>
                <a:cs typeface="+mj-cs"/>
                <a:sym typeface="Calibri"/>
              </a:defRPr>
            </a:lvl1pPr>
          </a:lstStyle>
          <a:p>
            <a:r>
              <a:t>AWS</a:t>
            </a:r>
          </a:p>
        </p:txBody>
      </p:sp>
      <p:sp>
        <p:nvSpPr>
          <p:cNvPr id="309" name="Text 9"/>
          <p:cNvSpPr txBox="1"/>
          <p:nvPr/>
        </p:nvSpPr>
        <p:spPr>
          <a:xfrm>
            <a:off x="2037969" y="4556173"/>
            <a:ext cx="2439163"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rgbClr val="5A5A5A"/>
                </a:solidFill>
                <a:latin typeface="+mj-lt"/>
                <a:ea typeface="+mj-ea"/>
                <a:cs typeface="+mj-cs"/>
                <a:sym typeface="Calibri"/>
              </a:defRPr>
            </a:lvl1pPr>
          </a:lstStyle>
          <a:p>
            <a:r>
              <a:t>Public cloud</a:t>
            </a:r>
          </a:p>
        </p:txBody>
      </p:sp>
      <p:sp>
        <p:nvSpPr>
          <p:cNvPr id="310" name="Shape 10"/>
          <p:cNvSpPr/>
          <p:nvPr/>
        </p:nvSpPr>
        <p:spPr>
          <a:xfrm>
            <a:off x="4769739" y="3806364"/>
            <a:ext cx="2622044" cy="105156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11" name="Text 11"/>
          <p:cNvSpPr txBox="1"/>
          <p:nvPr/>
        </p:nvSpPr>
        <p:spPr>
          <a:xfrm>
            <a:off x="4861179" y="4044108"/>
            <a:ext cx="2439164" cy="219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95000"/>
              </a:lnSpc>
              <a:defRPr sz="1700" b="1">
                <a:solidFill>
                  <a:srgbClr val="1A1A1A"/>
                </a:solidFill>
                <a:latin typeface="+mj-lt"/>
                <a:ea typeface="+mj-ea"/>
                <a:cs typeface="+mj-cs"/>
                <a:sym typeface="Calibri"/>
              </a:defRPr>
            </a:lvl1pPr>
          </a:lstStyle>
          <a:p>
            <a:r>
              <a:t>GCP</a:t>
            </a:r>
          </a:p>
        </p:txBody>
      </p:sp>
      <p:sp>
        <p:nvSpPr>
          <p:cNvPr id="312" name="Text 12"/>
          <p:cNvSpPr txBox="1"/>
          <p:nvPr/>
        </p:nvSpPr>
        <p:spPr>
          <a:xfrm>
            <a:off x="4861179" y="4556173"/>
            <a:ext cx="2439164"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rgbClr val="5A5A5A"/>
                </a:solidFill>
                <a:latin typeface="+mj-lt"/>
                <a:ea typeface="+mj-ea"/>
                <a:cs typeface="+mj-cs"/>
                <a:sym typeface="Calibri"/>
              </a:defRPr>
            </a:lvl1pPr>
          </a:lstStyle>
          <a:p>
            <a:r>
              <a:t>Public cloud</a:t>
            </a:r>
          </a:p>
        </p:txBody>
      </p:sp>
      <p:sp>
        <p:nvSpPr>
          <p:cNvPr id="313" name="Shape 13"/>
          <p:cNvSpPr/>
          <p:nvPr/>
        </p:nvSpPr>
        <p:spPr>
          <a:xfrm>
            <a:off x="7592948" y="3806364"/>
            <a:ext cx="2622044" cy="105156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14" name="Text 14"/>
          <p:cNvSpPr txBox="1"/>
          <p:nvPr/>
        </p:nvSpPr>
        <p:spPr>
          <a:xfrm>
            <a:off x="7684389" y="4044108"/>
            <a:ext cx="2439163" cy="219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95000"/>
              </a:lnSpc>
              <a:defRPr sz="1700" b="1">
                <a:solidFill>
                  <a:srgbClr val="1A1A1A"/>
                </a:solidFill>
                <a:latin typeface="+mj-lt"/>
                <a:ea typeface="+mj-ea"/>
                <a:cs typeface="+mj-cs"/>
                <a:sym typeface="Calibri"/>
              </a:defRPr>
            </a:lvl1pPr>
          </a:lstStyle>
          <a:p>
            <a:r>
              <a:t>Neoclouds</a:t>
            </a:r>
          </a:p>
        </p:txBody>
      </p:sp>
      <p:sp>
        <p:nvSpPr>
          <p:cNvPr id="315" name="Text 15"/>
          <p:cNvSpPr txBox="1"/>
          <p:nvPr/>
        </p:nvSpPr>
        <p:spPr>
          <a:xfrm>
            <a:off x="7684389" y="4556173"/>
            <a:ext cx="2439163"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rgbClr val="5A5A5A"/>
                </a:solidFill>
                <a:latin typeface="+mj-lt"/>
                <a:ea typeface="+mj-ea"/>
                <a:cs typeface="+mj-cs"/>
                <a:sym typeface="Calibri"/>
              </a:defRPr>
            </a:lvl1pPr>
          </a:lstStyle>
          <a:p>
            <a:r>
              <a:t>GPU specialists</a:t>
            </a:r>
          </a:p>
        </p:txBody>
      </p:sp>
      <p:sp>
        <p:nvSpPr>
          <p:cNvPr id="316" name="Shape 22"/>
          <p:cNvSpPr/>
          <p:nvPr/>
        </p:nvSpPr>
        <p:spPr>
          <a:xfrm>
            <a:off x="3358132" y="5023514"/>
            <a:ext cx="2622045" cy="105156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17" name="Text 23"/>
          <p:cNvSpPr txBox="1"/>
          <p:nvPr/>
        </p:nvSpPr>
        <p:spPr>
          <a:xfrm>
            <a:off x="3449573" y="5261258"/>
            <a:ext cx="2439164" cy="219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95000"/>
              </a:lnSpc>
              <a:defRPr sz="1700" b="1">
                <a:solidFill>
                  <a:srgbClr val="1A1A1A"/>
                </a:solidFill>
                <a:latin typeface="+mj-lt"/>
                <a:ea typeface="+mj-ea"/>
                <a:cs typeface="+mj-cs"/>
                <a:sym typeface="Calibri"/>
              </a:defRPr>
            </a:lvl1pPr>
          </a:lstStyle>
          <a:p>
            <a:r>
              <a:t>Another university's cloud</a:t>
            </a:r>
          </a:p>
        </p:txBody>
      </p:sp>
      <p:sp>
        <p:nvSpPr>
          <p:cNvPr id="318" name="Text 24"/>
          <p:cNvSpPr txBox="1"/>
          <p:nvPr/>
        </p:nvSpPr>
        <p:spPr>
          <a:xfrm>
            <a:off x="3449573" y="5773322"/>
            <a:ext cx="2439164"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rgbClr val="5A5A5A"/>
                </a:solidFill>
                <a:latin typeface="+mj-lt"/>
                <a:ea typeface="+mj-ea"/>
                <a:cs typeface="+mj-cs"/>
                <a:sym typeface="Calibri"/>
              </a:defRPr>
            </a:lvl1pPr>
          </a:lstStyle>
          <a:p>
            <a:r>
              <a:t>Peer capacity</a:t>
            </a:r>
          </a:p>
        </p:txBody>
      </p:sp>
      <p:sp>
        <p:nvSpPr>
          <p:cNvPr id="319" name="Shape 25"/>
          <p:cNvSpPr/>
          <p:nvPr/>
        </p:nvSpPr>
        <p:spPr>
          <a:xfrm>
            <a:off x="6181343" y="5023514"/>
            <a:ext cx="2622045" cy="105156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20" name="Text 26"/>
          <p:cNvSpPr txBox="1"/>
          <p:nvPr/>
        </p:nvSpPr>
        <p:spPr>
          <a:xfrm>
            <a:off x="6272784" y="5261258"/>
            <a:ext cx="2439164" cy="219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95000"/>
              </a:lnSpc>
              <a:defRPr sz="1700" b="1">
                <a:solidFill>
                  <a:srgbClr val="1A1A1A"/>
                </a:solidFill>
                <a:latin typeface="+mj-lt"/>
                <a:ea typeface="+mj-ea"/>
                <a:cs typeface="+mj-cs"/>
                <a:sym typeface="Calibri"/>
              </a:defRPr>
            </a:lvl1pPr>
          </a:lstStyle>
          <a:p>
            <a:r>
              <a:t>Private infrastructure</a:t>
            </a:r>
          </a:p>
        </p:txBody>
      </p:sp>
      <p:sp>
        <p:nvSpPr>
          <p:cNvPr id="321" name="Text 27"/>
          <p:cNvSpPr txBox="1"/>
          <p:nvPr/>
        </p:nvSpPr>
        <p:spPr>
          <a:xfrm>
            <a:off x="6272784" y="5773322"/>
            <a:ext cx="2439164"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rgbClr val="5A5A5A"/>
                </a:solidFill>
                <a:latin typeface="+mj-lt"/>
                <a:ea typeface="+mj-ea"/>
                <a:cs typeface="+mj-cs"/>
                <a:sym typeface="Calibri"/>
              </a:defRPr>
            </a:lvl1pPr>
          </a:lstStyle>
          <a:p>
            <a:r>
              <a:t>On-prem / lab</a:t>
            </a:r>
          </a:p>
        </p:txBody>
      </p:sp>
      <p:sp>
        <p:nvSpPr>
          <p:cNvPr id="322" name="Shape 28"/>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323" name="Text 29"/>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324" name="Text 30"/>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11</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 2"/>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What’s next</a:t>
            </a:r>
          </a:p>
        </p:txBody>
      </p:sp>
      <p:sp>
        <p:nvSpPr>
          <p:cNvPr id="329" name="Text 3"/>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Where this goes from here.</a:t>
            </a:r>
          </a:p>
        </p:txBody>
      </p:sp>
      <p:sp>
        <p:nvSpPr>
          <p:cNvPr id="330" name="Shape 10"/>
          <p:cNvSpPr/>
          <p:nvPr/>
        </p:nvSpPr>
        <p:spPr>
          <a:xfrm>
            <a:off x="548638" y="1920239"/>
            <a:ext cx="5364004" cy="2000001"/>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31" name="Shape 11"/>
          <p:cNvSpPr/>
          <p:nvPr/>
        </p:nvSpPr>
        <p:spPr>
          <a:xfrm>
            <a:off x="548640" y="1920239"/>
            <a:ext cx="91442" cy="2000001"/>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332" name="Text 12"/>
          <p:cNvSpPr txBox="1"/>
          <p:nvPr/>
        </p:nvSpPr>
        <p:spPr>
          <a:xfrm>
            <a:off x="868679" y="2148838"/>
            <a:ext cx="4861083" cy="608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000" b="1">
                <a:solidFill>
                  <a:srgbClr val="F76900"/>
                </a:solidFill>
                <a:latin typeface="+mj-lt"/>
                <a:ea typeface="+mj-ea"/>
                <a:cs typeface="+mj-cs"/>
                <a:sym typeface="Calibri"/>
              </a:defRPr>
            </a:pPr>
            <a:r>
              <a:t>1  </a:t>
            </a:r>
            <a:r>
              <a:rPr>
                <a:solidFill>
                  <a:srgbClr val="1A1A1A"/>
                </a:solidFill>
              </a:rPr>
              <a:t>Open to all OrangeGrid users</a:t>
            </a:r>
          </a:p>
          <a:p>
            <a:pPr>
              <a:spcBef>
                <a:spcPts val="900"/>
              </a:spcBef>
              <a:defRPr sz="1400">
                <a:solidFill>
                  <a:srgbClr val="5A5A5A"/>
                </a:solidFill>
                <a:latin typeface="+mj-lt"/>
                <a:ea typeface="+mj-ea"/>
                <a:cs typeface="+mj-cs"/>
                <a:sym typeface="Calibri"/>
              </a:defRPr>
            </a:pPr>
            <a:r>
              <a:t>Graduate from beta so any SU HTCondor researcher can consume.</a:t>
            </a:r>
          </a:p>
        </p:txBody>
      </p:sp>
      <p:sp>
        <p:nvSpPr>
          <p:cNvPr id="333" name="Shape 15"/>
          <p:cNvSpPr/>
          <p:nvPr/>
        </p:nvSpPr>
        <p:spPr>
          <a:xfrm>
            <a:off x="6278399" y="1920239"/>
            <a:ext cx="5364003" cy="2000001"/>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34" name="Shape 16"/>
          <p:cNvSpPr/>
          <p:nvPr/>
        </p:nvSpPr>
        <p:spPr>
          <a:xfrm>
            <a:off x="6278400" y="1920239"/>
            <a:ext cx="91442" cy="2000001"/>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335" name="Text 17"/>
          <p:cNvSpPr txBox="1"/>
          <p:nvPr/>
        </p:nvSpPr>
        <p:spPr>
          <a:xfrm>
            <a:off x="6598439" y="2148839"/>
            <a:ext cx="4861082" cy="117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000" b="1">
                <a:solidFill>
                  <a:srgbClr val="F76900"/>
                </a:solidFill>
                <a:latin typeface="+mj-lt"/>
                <a:ea typeface="+mj-ea"/>
                <a:cs typeface="+mj-cs"/>
                <a:sym typeface="Calibri"/>
              </a:defRPr>
            </a:pPr>
            <a:r>
              <a:t>2  </a:t>
            </a:r>
            <a:r>
              <a:rPr>
                <a:solidFill>
                  <a:srgbClr val="1A1A1A"/>
                </a:solidFill>
              </a:rPr>
              <a:t>Automate cloud consumption</a:t>
            </a:r>
          </a:p>
          <a:p>
            <a:pPr>
              <a:spcBef>
                <a:spcPts val="900"/>
              </a:spcBef>
              <a:defRPr sz="1400">
                <a:solidFill>
                  <a:srgbClr val="5A5A5A"/>
                </a:solidFill>
                <a:latin typeface="+mj-lt"/>
                <a:ea typeface="+mj-ea"/>
                <a:cs typeface="+mj-cs"/>
                <a:sym typeface="Calibri"/>
              </a:defRPr>
            </a:pPr>
            <a:r>
              <a:t>Use live cross-cloud pricing to drive spot bids to a budget.</a:t>
            </a:r>
          </a:p>
          <a:p>
            <a:pPr>
              <a:spcBef>
                <a:spcPts val="900"/>
              </a:spcBef>
              <a:defRPr sz="1400">
                <a:solidFill>
                  <a:srgbClr val="5A5A5A"/>
                </a:solidFill>
                <a:latin typeface="+mj-lt"/>
                <a:ea typeface="+mj-ea"/>
                <a:cs typeface="+mj-cs"/>
                <a:sym typeface="Calibri"/>
              </a:defRPr>
            </a:pPr>
            <a:r>
              <a:t>Historical job and performance data to better route work to either keep on-prem or send to the cloud</a:t>
            </a:r>
          </a:p>
        </p:txBody>
      </p:sp>
      <p:sp>
        <p:nvSpPr>
          <p:cNvPr id="336" name="Shape 20"/>
          <p:cNvSpPr/>
          <p:nvPr/>
        </p:nvSpPr>
        <p:spPr>
          <a:xfrm>
            <a:off x="548638" y="4286000"/>
            <a:ext cx="5364004" cy="200000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37" name="Shape 21"/>
          <p:cNvSpPr/>
          <p:nvPr/>
        </p:nvSpPr>
        <p:spPr>
          <a:xfrm>
            <a:off x="548640" y="4286000"/>
            <a:ext cx="91442" cy="2000002"/>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338" name="Text 22"/>
          <p:cNvSpPr txBox="1"/>
          <p:nvPr/>
        </p:nvSpPr>
        <p:spPr>
          <a:xfrm>
            <a:off x="868679" y="4514599"/>
            <a:ext cx="4861083" cy="608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000" b="1">
                <a:solidFill>
                  <a:srgbClr val="F76900"/>
                </a:solidFill>
                <a:latin typeface="+mj-lt"/>
                <a:ea typeface="+mj-ea"/>
                <a:cs typeface="+mj-cs"/>
                <a:sym typeface="Calibri"/>
              </a:defRPr>
            </a:pPr>
            <a:r>
              <a:t>3  </a:t>
            </a:r>
            <a:r>
              <a:rPr>
                <a:solidFill>
                  <a:srgbClr val="1A1A1A"/>
                </a:solidFill>
              </a:rPr>
              <a:t>Burst GPUs</a:t>
            </a:r>
          </a:p>
          <a:p>
            <a:pPr>
              <a:spcBef>
                <a:spcPts val="900"/>
              </a:spcBef>
              <a:defRPr sz="1400">
                <a:solidFill>
                  <a:srgbClr val="5A5A5A"/>
                </a:solidFill>
                <a:latin typeface="+mj-lt"/>
                <a:ea typeface="+mj-ea"/>
                <a:cs typeface="+mj-cs"/>
                <a:sym typeface="Calibri"/>
              </a:defRPr>
            </a:pPr>
            <a:r>
              <a:t>Extend from CPU to GPU execute nodes for accelerated work.</a:t>
            </a:r>
          </a:p>
        </p:txBody>
      </p:sp>
      <p:sp>
        <p:nvSpPr>
          <p:cNvPr id="339" name="Shape 25"/>
          <p:cNvSpPr/>
          <p:nvPr/>
        </p:nvSpPr>
        <p:spPr>
          <a:xfrm>
            <a:off x="6278399" y="4286000"/>
            <a:ext cx="5364003" cy="200000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40" name="Shape 26"/>
          <p:cNvSpPr/>
          <p:nvPr/>
        </p:nvSpPr>
        <p:spPr>
          <a:xfrm>
            <a:off x="6278400" y="4286000"/>
            <a:ext cx="91442" cy="2000002"/>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341" name="Text 27"/>
          <p:cNvSpPr txBox="1"/>
          <p:nvPr/>
        </p:nvSpPr>
        <p:spPr>
          <a:xfrm>
            <a:off x="6598439" y="4514600"/>
            <a:ext cx="4861082" cy="837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000" b="1">
                <a:solidFill>
                  <a:srgbClr val="F76900"/>
                </a:solidFill>
                <a:latin typeface="+mj-lt"/>
                <a:ea typeface="+mj-ea"/>
                <a:cs typeface="+mj-cs"/>
                <a:sym typeface="Calibri"/>
              </a:defRPr>
            </a:pPr>
            <a:r>
              <a:t>4  </a:t>
            </a:r>
            <a:r>
              <a:rPr>
                <a:solidFill>
                  <a:srgbClr val="1A1A1A"/>
                </a:solidFill>
              </a:rPr>
              <a:t>Reach more clouds</a:t>
            </a:r>
          </a:p>
          <a:p>
            <a:pPr>
              <a:spcBef>
                <a:spcPts val="900"/>
              </a:spcBef>
              <a:defRPr sz="1400">
                <a:solidFill>
                  <a:srgbClr val="5A5A5A"/>
                </a:solidFill>
                <a:latin typeface="+mj-lt"/>
                <a:ea typeface="+mj-ea"/>
                <a:cs typeface="+mj-cs"/>
                <a:sym typeface="Calibri"/>
              </a:defRPr>
            </a:pPr>
            <a:r>
              <a:t>Move past Azure only and prove out AWS, GCP, and a private-cloud targets.</a:t>
            </a:r>
          </a:p>
        </p:txBody>
      </p:sp>
      <p:sp>
        <p:nvSpPr>
          <p:cNvPr id="342" name="Shape 60"/>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343" name="Text 61"/>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b="1">
                <a:solidFill>
                  <a:srgbClr val="F76900"/>
                </a:solidFill>
                <a:latin typeface="+mj-lt"/>
                <a:ea typeface="+mj-ea"/>
                <a:cs typeface="+mj-cs"/>
                <a:sym typeface="Calibri"/>
              </a:defRPr>
            </a:lvl1pPr>
          </a:lstStyle>
          <a:p>
            <a:r>
              <a:t>Syracuse University</a:t>
            </a:r>
          </a:p>
        </p:txBody>
      </p:sp>
      <p:sp>
        <p:nvSpPr>
          <p:cNvPr id="344" name="Text 62"/>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b="1">
                <a:solidFill>
                  <a:srgbClr val="F76900"/>
                </a:solidFill>
                <a:latin typeface="+mj-lt"/>
                <a:ea typeface="+mj-ea"/>
                <a:cs typeface="+mj-cs"/>
                <a:sym typeface="Calibri"/>
              </a:defRPr>
            </a:lvl1pPr>
          </a:lstStyle>
          <a:p>
            <a:r>
              <a:t>15</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Key takeaways</a:t>
            </a:r>
          </a:p>
        </p:txBody>
      </p:sp>
      <p:pic>
        <p:nvPicPr>
          <p:cNvPr id="347" name="Image 0" descr="Image 0"/>
          <p:cNvPicPr>
            <a:picLocks noChangeAspect="1"/>
          </p:cNvPicPr>
          <p:nvPr/>
        </p:nvPicPr>
        <p:blipFill>
          <a:blip r:embed="rId3"/>
          <a:stretch>
            <a:fillRect/>
          </a:stretch>
        </p:blipFill>
        <p:spPr>
          <a:xfrm>
            <a:off x="640080" y="1783078"/>
            <a:ext cx="274322" cy="274322"/>
          </a:xfrm>
          <a:prstGeom prst="rect">
            <a:avLst/>
          </a:prstGeom>
          <a:ln w="12700">
            <a:miter lim="400000"/>
          </a:ln>
        </p:spPr>
      </p:pic>
      <p:sp>
        <p:nvSpPr>
          <p:cNvPr id="348" name="Text 1"/>
          <p:cNvSpPr txBox="1"/>
          <p:nvPr/>
        </p:nvSpPr>
        <p:spPr>
          <a:xfrm>
            <a:off x="1097280" y="1852991"/>
            <a:ext cx="1051560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Researchers do not change workflows</a:t>
            </a:r>
          </a:p>
        </p:txBody>
      </p:sp>
      <p:pic>
        <p:nvPicPr>
          <p:cNvPr id="349" name="Image 1" descr="Image 1"/>
          <p:cNvPicPr>
            <a:picLocks noChangeAspect="1"/>
          </p:cNvPicPr>
          <p:nvPr/>
        </p:nvPicPr>
        <p:blipFill>
          <a:blip r:embed="rId3"/>
          <a:stretch>
            <a:fillRect/>
          </a:stretch>
        </p:blipFill>
        <p:spPr>
          <a:xfrm>
            <a:off x="640080" y="2286000"/>
            <a:ext cx="274322" cy="274321"/>
          </a:xfrm>
          <a:prstGeom prst="rect">
            <a:avLst/>
          </a:prstGeom>
          <a:ln w="12700">
            <a:miter lim="400000"/>
          </a:ln>
        </p:spPr>
      </p:pic>
      <p:sp>
        <p:nvSpPr>
          <p:cNvPr id="350" name="Text 2"/>
          <p:cNvSpPr txBox="1"/>
          <p:nvPr/>
        </p:nvSpPr>
        <p:spPr>
          <a:xfrm>
            <a:off x="1097280" y="2355912"/>
            <a:ext cx="105156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Capacity can come from anywhere</a:t>
            </a:r>
          </a:p>
        </p:txBody>
      </p:sp>
      <p:pic>
        <p:nvPicPr>
          <p:cNvPr id="351" name="Image 2" descr="Image 2"/>
          <p:cNvPicPr>
            <a:picLocks noChangeAspect="1"/>
          </p:cNvPicPr>
          <p:nvPr/>
        </p:nvPicPr>
        <p:blipFill>
          <a:blip r:embed="rId3"/>
          <a:stretch>
            <a:fillRect/>
          </a:stretch>
        </p:blipFill>
        <p:spPr>
          <a:xfrm>
            <a:off x="640080" y="2788920"/>
            <a:ext cx="274322" cy="274322"/>
          </a:xfrm>
          <a:prstGeom prst="rect">
            <a:avLst/>
          </a:prstGeom>
          <a:ln w="12700">
            <a:miter lim="400000"/>
          </a:ln>
        </p:spPr>
      </p:pic>
      <p:sp>
        <p:nvSpPr>
          <p:cNvPr id="352" name="Text 3"/>
          <p:cNvSpPr txBox="1"/>
          <p:nvPr/>
        </p:nvSpPr>
        <p:spPr>
          <a:xfrm>
            <a:off x="1097280" y="2858832"/>
            <a:ext cx="1051560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Compute-heavy HTC workloads perform well</a:t>
            </a:r>
          </a:p>
        </p:txBody>
      </p:sp>
      <p:pic>
        <p:nvPicPr>
          <p:cNvPr id="353" name="Image 3" descr="Image 3"/>
          <p:cNvPicPr>
            <a:picLocks noChangeAspect="1"/>
          </p:cNvPicPr>
          <p:nvPr/>
        </p:nvPicPr>
        <p:blipFill>
          <a:blip r:embed="rId4"/>
          <a:stretch>
            <a:fillRect/>
          </a:stretch>
        </p:blipFill>
        <p:spPr>
          <a:xfrm>
            <a:off x="640080" y="3291840"/>
            <a:ext cx="274322" cy="274322"/>
          </a:xfrm>
          <a:prstGeom prst="rect">
            <a:avLst/>
          </a:prstGeom>
          <a:ln w="12700">
            <a:miter lim="400000"/>
          </a:ln>
        </p:spPr>
      </p:pic>
      <p:sp>
        <p:nvSpPr>
          <p:cNvPr id="354" name="Text 4"/>
          <p:cNvSpPr txBox="1"/>
          <p:nvPr/>
        </p:nvSpPr>
        <p:spPr>
          <a:xfrm>
            <a:off x="1097280" y="3361752"/>
            <a:ext cx="1051560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Metadata-heavy workflows remain the primary limitation</a:t>
            </a:r>
          </a:p>
        </p:txBody>
      </p:sp>
      <p:pic>
        <p:nvPicPr>
          <p:cNvPr id="355" name="Image 4" descr="Image 4"/>
          <p:cNvPicPr>
            <a:picLocks noChangeAspect="1"/>
          </p:cNvPicPr>
          <p:nvPr/>
        </p:nvPicPr>
        <p:blipFill>
          <a:blip r:embed="rId3"/>
          <a:stretch>
            <a:fillRect/>
          </a:stretch>
        </p:blipFill>
        <p:spPr>
          <a:xfrm>
            <a:off x="640080" y="3794759"/>
            <a:ext cx="274322" cy="274322"/>
          </a:xfrm>
          <a:prstGeom prst="rect">
            <a:avLst/>
          </a:prstGeom>
          <a:ln w="12700">
            <a:miter lim="400000"/>
          </a:ln>
        </p:spPr>
      </p:pic>
      <p:sp>
        <p:nvSpPr>
          <p:cNvPr id="356" name="Text 5"/>
          <p:cNvSpPr txBox="1"/>
          <p:nvPr/>
        </p:nvSpPr>
        <p:spPr>
          <a:xfrm>
            <a:off x="1097280" y="3864671"/>
            <a:ext cx="1051560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Another HTCondor deployment option, not a replacement</a:t>
            </a:r>
          </a:p>
        </p:txBody>
      </p:sp>
      <p:sp>
        <p:nvSpPr>
          <p:cNvPr id="357" name="Shape 6"/>
          <p:cNvSpPr/>
          <p:nvPr/>
        </p:nvSpPr>
        <p:spPr>
          <a:xfrm>
            <a:off x="543814" y="4420163"/>
            <a:ext cx="11091672" cy="1463042"/>
          </a:xfrm>
          <a:prstGeom prst="rect">
            <a:avLst/>
          </a:prstGeom>
          <a:solidFill>
            <a:srgbClr val="FFFFFF"/>
          </a:solidFill>
          <a:ln w="19050">
            <a:solidFill>
              <a:srgbClr val="F76900"/>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58" name="Text 7"/>
          <p:cNvSpPr txBox="1"/>
          <p:nvPr/>
        </p:nvSpPr>
        <p:spPr>
          <a:xfrm>
            <a:off x="914399" y="4690871"/>
            <a:ext cx="10332723" cy="241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b="1">
                <a:solidFill>
                  <a:srgbClr val="F76900"/>
                </a:solidFill>
                <a:latin typeface="+mj-lt"/>
                <a:ea typeface="+mj-ea"/>
                <a:cs typeface="+mj-cs"/>
                <a:sym typeface="Calibri"/>
              </a:defRPr>
            </a:lvl1pPr>
          </a:lstStyle>
          <a:p>
            <a:r>
              <a:t>The hard part was never getting the compute.</a:t>
            </a:r>
          </a:p>
        </p:txBody>
      </p:sp>
      <p:sp>
        <p:nvSpPr>
          <p:cNvPr id="359" name="Text 8"/>
          <p:cNvSpPr txBox="1"/>
          <p:nvPr/>
        </p:nvSpPr>
        <p:spPr>
          <a:xfrm>
            <a:off x="914399" y="5102352"/>
            <a:ext cx="10332723"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sz="1600">
                <a:solidFill>
                  <a:srgbClr val="1A1A1A"/>
                </a:solidFill>
                <a:latin typeface="+mj-lt"/>
                <a:ea typeface="+mj-ea"/>
                <a:cs typeface="+mj-cs"/>
                <a:sym typeface="Calibri"/>
              </a:defRPr>
            </a:lvl1pPr>
          </a:lstStyle>
          <a:p>
            <a:r>
              <a:t>It was making that remote compute fit our researcher’s familiar workflow.</a:t>
            </a:r>
          </a:p>
        </p:txBody>
      </p:sp>
      <p:sp>
        <p:nvSpPr>
          <p:cNvPr id="360" name="Text 9"/>
          <p:cNvSpPr txBox="1"/>
          <p:nvPr/>
        </p:nvSpPr>
        <p:spPr>
          <a:xfrm>
            <a:off x="548639" y="6035040"/>
            <a:ext cx="5486403" cy="248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2000" b="1">
                <a:solidFill>
                  <a:srgbClr val="F76900"/>
                </a:solidFill>
                <a:latin typeface="+mj-lt"/>
                <a:ea typeface="+mj-ea"/>
                <a:cs typeface="+mj-cs"/>
                <a:sym typeface="Calibri"/>
              </a:defRPr>
            </a:lvl1pPr>
          </a:lstStyle>
          <a:p>
            <a:r>
              <a:t>Questions?</a:t>
            </a:r>
          </a:p>
        </p:txBody>
      </p:sp>
      <p:sp>
        <p:nvSpPr>
          <p:cNvPr id="361" name="Shape 10"/>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362" name="Text 11"/>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363" name="Text 12"/>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16</a:t>
            </a:r>
          </a:p>
        </p:txBody>
      </p:sp>
      <p:pic>
        <p:nvPicPr>
          <p:cNvPr id="364" name="pasted-movie.png" descr="pasted-movie.png"/>
          <p:cNvPicPr>
            <a:picLocks noChangeAspect="1"/>
          </p:cNvPicPr>
          <p:nvPr/>
        </p:nvPicPr>
        <p:blipFill>
          <a:blip r:embed="rId5"/>
          <a:stretch>
            <a:fillRect/>
          </a:stretch>
        </p:blipFill>
        <p:spPr>
          <a:xfrm>
            <a:off x="7896147" y="1036319"/>
            <a:ext cx="2908301" cy="2895601"/>
          </a:xfrm>
          <a:prstGeom prst="rect">
            <a:avLst/>
          </a:prstGeom>
          <a:ln w="12700">
            <a:miter lim="400000"/>
          </a:ln>
        </p:spPr>
      </p:pic>
      <p:sp>
        <p:nvSpPr>
          <p:cNvPr id="365" name="docs.syr.edu/ResearchComputing/cloudbursting"/>
          <p:cNvSpPr txBox="1"/>
          <p:nvPr/>
        </p:nvSpPr>
        <p:spPr>
          <a:xfrm>
            <a:off x="6871139" y="3864671"/>
            <a:ext cx="4958317"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t>docs.syr.edu/ResearchComputing/cloudbursting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Today's story</a:t>
            </a:r>
          </a:p>
        </p:txBody>
      </p:sp>
      <p:sp>
        <p:nvSpPr>
          <p:cNvPr id="32" name="Text 1"/>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Why, how, what we found, and where it goes.</a:t>
            </a:r>
          </a:p>
        </p:txBody>
      </p:sp>
      <p:sp>
        <p:nvSpPr>
          <p:cNvPr id="33" name="Shape 2"/>
          <p:cNvSpPr/>
          <p:nvPr/>
        </p:nvSpPr>
        <p:spPr>
          <a:xfrm>
            <a:off x="548640" y="1874520"/>
            <a:ext cx="2651762" cy="397764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34" name="Shape 3"/>
          <p:cNvSpPr/>
          <p:nvPr/>
        </p:nvSpPr>
        <p:spPr>
          <a:xfrm>
            <a:off x="822960" y="2103120"/>
            <a:ext cx="475491" cy="475491"/>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35" name="Text 4"/>
          <p:cNvSpPr txBox="1"/>
          <p:nvPr/>
        </p:nvSpPr>
        <p:spPr>
          <a:xfrm>
            <a:off x="822960" y="2216492"/>
            <a:ext cx="475488" cy="248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000" b="1">
                <a:solidFill>
                  <a:srgbClr val="FFFFFF"/>
                </a:solidFill>
                <a:latin typeface="+mj-lt"/>
                <a:ea typeface="+mj-ea"/>
                <a:cs typeface="+mj-cs"/>
                <a:sym typeface="Calibri"/>
              </a:defRPr>
            </a:lvl1pPr>
          </a:lstStyle>
          <a:p>
            <a:r>
              <a:t>1</a:t>
            </a:r>
          </a:p>
        </p:txBody>
      </p:sp>
      <p:sp>
        <p:nvSpPr>
          <p:cNvPr id="36" name="Text 5"/>
          <p:cNvSpPr txBox="1"/>
          <p:nvPr/>
        </p:nvSpPr>
        <p:spPr>
          <a:xfrm>
            <a:off x="1417318" y="2220038"/>
            <a:ext cx="1600203" cy="241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b="1">
                <a:solidFill>
                  <a:srgbClr val="1A1A1A"/>
                </a:solidFill>
                <a:latin typeface="+mj-lt"/>
                <a:ea typeface="+mj-ea"/>
                <a:cs typeface="+mj-cs"/>
                <a:sym typeface="Calibri"/>
              </a:defRPr>
            </a:lvl1pPr>
          </a:lstStyle>
          <a:p>
            <a:r>
              <a:t>Why</a:t>
            </a:r>
          </a:p>
        </p:txBody>
      </p:sp>
      <p:sp>
        <p:nvSpPr>
          <p:cNvPr id="37" name="Shape 6"/>
          <p:cNvSpPr/>
          <p:nvPr/>
        </p:nvSpPr>
        <p:spPr>
          <a:xfrm>
            <a:off x="822960" y="2788920"/>
            <a:ext cx="2103122" cy="2"/>
          </a:xfrm>
          <a:prstGeom prst="line">
            <a:avLst/>
          </a:prstGeom>
          <a:ln w="12700">
            <a:solidFill>
              <a:srgbClr val="DEE1E6"/>
            </a:solidFill>
          </a:ln>
        </p:spPr>
        <p:txBody>
          <a:bodyPr lIns="45718" tIns="45718" rIns="45718" bIns="45718"/>
          <a:lstStyle/>
          <a:p>
            <a:endParaRPr/>
          </a:p>
        </p:txBody>
      </p:sp>
      <p:sp>
        <p:nvSpPr>
          <p:cNvPr id="38" name="Shape 7"/>
          <p:cNvSpPr/>
          <p:nvPr/>
        </p:nvSpPr>
        <p:spPr>
          <a:xfrm>
            <a:off x="859536" y="3090672"/>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39" name="Text 8"/>
          <p:cNvSpPr txBox="1"/>
          <p:nvPr/>
        </p:nvSpPr>
        <p:spPr>
          <a:xfrm>
            <a:off x="1060703" y="3078988"/>
            <a:ext cx="190195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A focused tool</a:t>
            </a:r>
          </a:p>
        </p:txBody>
      </p:sp>
      <p:sp>
        <p:nvSpPr>
          <p:cNvPr id="40" name="Shape 9"/>
          <p:cNvSpPr/>
          <p:nvPr/>
        </p:nvSpPr>
        <p:spPr>
          <a:xfrm>
            <a:off x="859536" y="3602735"/>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41" name="Text 10"/>
          <p:cNvSpPr txBox="1"/>
          <p:nvPr/>
        </p:nvSpPr>
        <p:spPr>
          <a:xfrm>
            <a:off x="1060703" y="3591052"/>
            <a:ext cx="1901951"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Why we built it</a:t>
            </a:r>
          </a:p>
        </p:txBody>
      </p:sp>
      <p:sp>
        <p:nvSpPr>
          <p:cNvPr id="42" name="Shape 11"/>
          <p:cNvSpPr/>
          <p:nvPr/>
        </p:nvSpPr>
        <p:spPr>
          <a:xfrm>
            <a:off x="3364991" y="1874520"/>
            <a:ext cx="2651762" cy="397764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43" name="Shape 12"/>
          <p:cNvSpPr/>
          <p:nvPr/>
        </p:nvSpPr>
        <p:spPr>
          <a:xfrm>
            <a:off x="3639310" y="2103120"/>
            <a:ext cx="475491" cy="475491"/>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44" name="Text 13"/>
          <p:cNvSpPr txBox="1"/>
          <p:nvPr/>
        </p:nvSpPr>
        <p:spPr>
          <a:xfrm>
            <a:off x="3639310" y="2216492"/>
            <a:ext cx="475488" cy="248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000" b="1">
                <a:solidFill>
                  <a:srgbClr val="FFFFFF"/>
                </a:solidFill>
                <a:latin typeface="+mj-lt"/>
                <a:ea typeface="+mj-ea"/>
                <a:cs typeface="+mj-cs"/>
                <a:sym typeface="Calibri"/>
              </a:defRPr>
            </a:lvl1pPr>
          </a:lstStyle>
          <a:p>
            <a:r>
              <a:t>2</a:t>
            </a:r>
          </a:p>
        </p:txBody>
      </p:sp>
      <p:sp>
        <p:nvSpPr>
          <p:cNvPr id="45" name="Text 14"/>
          <p:cNvSpPr txBox="1"/>
          <p:nvPr/>
        </p:nvSpPr>
        <p:spPr>
          <a:xfrm>
            <a:off x="4233671" y="2220038"/>
            <a:ext cx="1600202" cy="241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b="1">
                <a:solidFill>
                  <a:srgbClr val="1A1A1A"/>
                </a:solidFill>
                <a:latin typeface="+mj-lt"/>
                <a:ea typeface="+mj-ea"/>
                <a:cs typeface="+mj-cs"/>
                <a:sym typeface="Calibri"/>
              </a:defRPr>
            </a:lvl1pPr>
          </a:lstStyle>
          <a:p>
            <a:r>
              <a:t>How</a:t>
            </a:r>
          </a:p>
        </p:txBody>
      </p:sp>
      <p:sp>
        <p:nvSpPr>
          <p:cNvPr id="46" name="Shape 15"/>
          <p:cNvSpPr/>
          <p:nvPr/>
        </p:nvSpPr>
        <p:spPr>
          <a:xfrm>
            <a:off x="3639310" y="2788920"/>
            <a:ext cx="2103123" cy="2"/>
          </a:xfrm>
          <a:prstGeom prst="line">
            <a:avLst/>
          </a:prstGeom>
          <a:ln w="12700">
            <a:solidFill>
              <a:srgbClr val="DEE1E6"/>
            </a:solidFill>
          </a:ln>
        </p:spPr>
        <p:txBody>
          <a:bodyPr lIns="45718" tIns="45718" rIns="45718" bIns="45718"/>
          <a:lstStyle/>
          <a:p>
            <a:endParaRPr/>
          </a:p>
        </p:txBody>
      </p:sp>
      <p:sp>
        <p:nvSpPr>
          <p:cNvPr id="47" name="Shape 16"/>
          <p:cNvSpPr/>
          <p:nvPr/>
        </p:nvSpPr>
        <p:spPr>
          <a:xfrm>
            <a:off x="3675888" y="3090672"/>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48" name="Text 17"/>
          <p:cNvSpPr txBox="1"/>
          <p:nvPr/>
        </p:nvSpPr>
        <p:spPr>
          <a:xfrm>
            <a:off x="3877054" y="3053588"/>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Architecture overview</a:t>
            </a:r>
          </a:p>
        </p:txBody>
      </p:sp>
      <p:sp>
        <p:nvSpPr>
          <p:cNvPr id="49" name="Shape 18"/>
          <p:cNvSpPr/>
          <p:nvPr/>
        </p:nvSpPr>
        <p:spPr>
          <a:xfrm>
            <a:off x="3675888" y="3602735"/>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50" name="Text 19"/>
          <p:cNvSpPr txBox="1"/>
          <p:nvPr/>
        </p:nvSpPr>
        <p:spPr>
          <a:xfrm>
            <a:off x="3877054" y="3565652"/>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Deployment</a:t>
            </a:r>
          </a:p>
        </p:txBody>
      </p:sp>
      <p:sp>
        <p:nvSpPr>
          <p:cNvPr id="51" name="Shape 20"/>
          <p:cNvSpPr/>
          <p:nvPr/>
        </p:nvSpPr>
        <p:spPr>
          <a:xfrm>
            <a:off x="3675888" y="4114799"/>
            <a:ext cx="91443" cy="91444"/>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52" name="Text 21"/>
          <p:cNvSpPr txBox="1"/>
          <p:nvPr/>
        </p:nvSpPr>
        <p:spPr>
          <a:xfrm>
            <a:off x="3877054" y="4077715"/>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Compute layer</a:t>
            </a:r>
          </a:p>
        </p:txBody>
      </p:sp>
      <p:sp>
        <p:nvSpPr>
          <p:cNvPr id="53" name="Shape 22"/>
          <p:cNvSpPr/>
          <p:nvPr/>
        </p:nvSpPr>
        <p:spPr>
          <a:xfrm>
            <a:off x="3675888" y="4626864"/>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54" name="Text 23"/>
          <p:cNvSpPr txBox="1"/>
          <p:nvPr/>
        </p:nvSpPr>
        <p:spPr>
          <a:xfrm>
            <a:off x="3877054" y="4589779"/>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Storage layer</a:t>
            </a:r>
          </a:p>
        </p:txBody>
      </p:sp>
      <p:sp>
        <p:nvSpPr>
          <p:cNvPr id="55" name="Shape 24"/>
          <p:cNvSpPr/>
          <p:nvPr/>
        </p:nvSpPr>
        <p:spPr>
          <a:xfrm>
            <a:off x="6181344" y="1874520"/>
            <a:ext cx="2651762" cy="397764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56" name="Shape 25"/>
          <p:cNvSpPr/>
          <p:nvPr/>
        </p:nvSpPr>
        <p:spPr>
          <a:xfrm>
            <a:off x="6455664" y="2103120"/>
            <a:ext cx="475491" cy="475491"/>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57" name="Text 26"/>
          <p:cNvSpPr txBox="1"/>
          <p:nvPr/>
        </p:nvSpPr>
        <p:spPr>
          <a:xfrm>
            <a:off x="6455664" y="2216492"/>
            <a:ext cx="475488" cy="248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000" b="1">
                <a:solidFill>
                  <a:srgbClr val="FFFFFF"/>
                </a:solidFill>
                <a:latin typeface="+mj-lt"/>
                <a:ea typeface="+mj-ea"/>
                <a:cs typeface="+mj-cs"/>
                <a:sym typeface="Calibri"/>
              </a:defRPr>
            </a:lvl1pPr>
          </a:lstStyle>
          <a:p>
            <a:r>
              <a:t>3</a:t>
            </a:r>
          </a:p>
        </p:txBody>
      </p:sp>
      <p:sp>
        <p:nvSpPr>
          <p:cNvPr id="58" name="Text 27"/>
          <p:cNvSpPr txBox="1"/>
          <p:nvPr/>
        </p:nvSpPr>
        <p:spPr>
          <a:xfrm>
            <a:off x="7050023" y="2220038"/>
            <a:ext cx="1600202" cy="241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b="1">
                <a:solidFill>
                  <a:srgbClr val="1A1A1A"/>
                </a:solidFill>
                <a:latin typeface="+mj-lt"/>
                <a:ea typeface="+mj-ea"/>
                <a:cs typeface="+mj-cs"/>
                <a:sym typeface="Calibri"/>
              </a:defRPr>
            </a:lvl1pPr>
          </a:lstStyle>
          <a:p>
            <a:r>
              <a:t>Results</a:t>
            </a:r>
          </a:p>
        </p:txBody>
      </p:sp>
      <p:sp>
        <p:nvSpPr>
          <p:cNvPr id="59" name="Shape 28"/>
          <p:cNvSpPr/>
          <p:nvPr/>
        </p:nvSpPr>
        <p:spPr>
          <a:xfrm>
            <a:off x="6455664" y="2788920"/>
            <a:ext cx="2103122" cy="2"/>
          </a:xfrm>
          <a:prstGeom prst="line">
            <a:avLst/>
          </a:prstGeom>
          <a:ln w="12700">
            <a:solidFill>
              <a:srgbClr val="DEE1E6"/>
            </a:solidFill>
          </a:ln>
        </p:spPr>
        <p:txBody>
          <a:bodyPr lIns="45718" tIns="45718" rIns="45718" bIns="45718"/>
          <a:lstStyle/>
          <a:p>
            <a:endParaRPr/>
          </a:p>
        </p:txBody>
      </p:sp>
      <p:sp>
        <p:nvSpPr>
          <p:cNvPr id="60" name="Shape 29"/>
          <p:cNvSpPr/>
          <p:nvPr/>
        </p:nvSpPr>
        <p:spPr>
          <a:xfrm>
            <a:off x="6492240" y="3090672"/>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61" name="Text 30"/>
          <p:cNvSpPr txBox="1"/>
          <p:nvPr/>
        </p:nvSpPr>
        <p:spPr>
          <a:xfrm>
            <a:off x="6693406" y="3053588"/>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Performance</a:t>
            </a:r>
          </a:p>
        </p:txBody>
      </p:sp>
      <p:sp>
        <p:nvSpPr>
          <p:cNvPr id="62" name="Shape 31"/>
          <p:cNvSpPr/>
          <p:nvPr/>
        </p:nvSpPr>
        <p:spPr>
          <a:xfrm>
            <a:off x="6492240" y="3602735"/>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63" name="Text 32"/>
          <p:cNvSpPr txBox="1"/>
          <p:nvPr/>
        </p:nvSpPr>
        <p:spPr>
          <a:xfrm>
            <a:off x="6693406" y="3565652"/>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Capacity planning</a:t>
            </a:r>
          </a:p>
        </p:txBody>
      </p:sp>
      <p:sp>
        <p:nvSpPr>
          <p:cNvPr id="64" name="Shape 33"/>
          <p:cNvSpPr/>
          <p:nvPr/>
        </p:nvSpPr>
        <p:spPr>
          <a:xfrm>
            <a:off x="6492240" y="4114799"/>
            <a:ext cx="91443" cy="91444"/>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65" name="Text 34"/>
          <p:cNvSpPr txBox="1"/>
          <p:nvPr/>
        </p:nvSpPr>
        <p:spPr>
          <a:xfrm>
            <a:off x="6693406" y="4077715"/>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Capacity from anywhere</a:t>
            </a:r>
          </a:p>
        </p:txBody>
      </p:sp>
      <p:sp>
        <p:nvSpPr>
          <p:cNvPr id="66" name="Shape 37"/>
          <p:cNvSpPr/>
          <p:nvPr/>
        </p:nvSpPr>
        <p:spPr>
          <a:xfrm>
            <a:off x="8997694" y="1874520"/>
            <a:ext cx="2651762" cy="397764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67" name="Shape 38"/>
          <p:cNvSpPr/>
          <p:nvPr/>
        </p:nvSpPr>
        <p:spPr>
          <a:xfrm>
            <a:off x="9272016" y="2103120"/>
            <a:ext cx="475491" cy="475491"/>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68" name="Text 39"/>
          <p:cNvSpPr txBox="1"/>
          <p:nvPr/>
        </p:nvSpPr>
        <p:spPr>
          <a:xfrm>
            <a:off x="9272016" y="2216492"/>
            <a:ext cx="475488" cy="248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000" b="1">
                <a:solidFill>
                  <a:srgbClr val="FFFFFF"/>
                </a:solidFill>
                <a:latin typeface="+mj-lt"/>
                <a:ea typeface="+mj-ea"/>
                <a:cs typeface="+mj-cs"/>
                <a:sym typeface="Calibri"/>
              </a:defRPr>
            </a:lvl1pPr>
          </a:lstStyle>
          <a:p>
            <a:r>
              <a:t>4</a:t>
            </a:r>
          </a:p>
        </p:txBody>
      </p:sp>
      <p:sp>
        <p:nvSpPr>
          <p:cNvPr id="69" name="Text 40"/>
          <p:cNvSpPr txBox="1"/>
          <p:nvPr/>
        </p:nvSpPr>
        <p:spPr>
          <a:xfrm>
            <a:off x="9866376" y="2220038"/>
            <a:ext cx="1600202" cy="241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b="1">
                <a:solidFill>
                  <a:srgbClr val="1A1A1A"/>
                </a:solidFill>
                <a:latin typeface="+mj-lt"/>
                <a:ea typeface="+mj-ea"/>
                <a:cs typeface="+mj-cs"/>
                <a:sym typeface="Calibri"/>
              </a:defRPr>
            </a:lvl1pPr>
          </a:lstStyle>
          <a:p>
            <a:r>
              <a:t>Future</a:t>
            </a:r>
          </a:p>
        </p:txBody>
      </p:sp>
      <p:sp>
        <p:nvSpPr>
          <p:cNvPr id="70" name="Shape 41"/>
          <p:cNvSpPr/>
          <p:nvPr/>
        </p:nvSpPr>
        <p:spPr>
          <a:xfrm>
            <a:off x="9272016" y="2788920"/>
            <a:ext cx="2103122" cy="2"/>
          </a:xfrm>
          <a:prstGeom prst="line">
            <a:avLst/>
          </a:prstGeom>
          <a:ln w="12700">
            <a:solidFill>
              <a:srgbClr val="DEE1E6"/>
            </a:solidFill>
          </a:ln>
        </p:spPr>
        <p:txBody>
          <a:bodyPr lIns="45718" tIns="45718" rIns="45718" bIns="45718"/>
          <a:lstStyle/>
          <a:p>
            <a:endParaRPr/>
          </a:p>
        </p:txBody>
      </p:sp>
      <p:sp>
        <p:nvSpPr>
          <p:cNvPr id="71" name="Shape 42"/>
          <p:cNvSpPr/>
          <p:nvPr/>
        </p:nvSpPr>
        <p:spPr>
          <a:xfrm>
            <a:off x="9308592" y="3090672"/>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72" name="Text 43"/>
          <p:cNvSpPr txBox="1"/>
          <p:nvPr/>
        </p:nvSpPr>
        <p:spPr>
          <a:xfrm>
            <a:off x="9509759" y="3053588"/>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What's next</a:t>
            </a:r>
          </a:p>
        </p:txBody>
      </p:sp>
      <p:sp>
        <p:nvSpPr>
          <p:cNvPr id="73" name="Shape 44"/>
          <p:cNvSpPr/>
          <p:nvPr/>
        </p:nvSpPr>
        <p:spPr>
          <a:xfrm>
            <a:off x="9308592" y="3602735"/>
            <a:ext cx="91443" cy="91443"/>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74" name="Text 45"/>
          <p:cNvSpPr txBox="1"/>
          <p:nvPr/>
        </p:nvSpPr>
        <p:spPr>
          <a:xfrm>
            <a:off x="9509759" y="3565652"/>
            <a:ext cx="190195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1A1A1A"/>
                </a:solidFill>
                <a:latin typeface="+mj-lt"/>
                <a:ea typeface="+mj-ea"/>
                <a:cs typeface="+mj-cs"/>
                <a:sym typeface="Calibri"/>
              </a:defRPr>
            </a:lvl1pPr>
          </a:lstStyle>
          <a:p>
            <a:r>
              <a:t>Key takeaways</a:t>
            </a:r>
          </a:p>
        </p:txBody>
      </p:sp>
      <p:sp>
        <p:nvSpPr>
          <p:cNvPr id="75" name="Shape 46"/>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76" name="Text 47"/>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77" name="Text 48"/>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2</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A suite of tools with a focus</a:t>
            </a:r>
          </a:p>
        </p:txBody>
      </p:sp>
      <p:sp>
        <p:nvSpPr>
          <p:cNvPr id="82" name="Text 1"/>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Different organizations have different constraints. This is the path that worked for us.</a:t>
            </a:r>
          </a:p>
        </p:txBody>
      </p:sp>
      <p:sp>
        <p:nvSpPr>
          <p:cNvPr id="83" name="Shape 2"/>
          <p:cNvSpPr/>
          <p:nvPr/>
        </p:nvSpPr>
        <p:spPr>
          <a:xfrm>
            <a:off x="548640" y="1874520"/>
            <a:ext cx="5440680" cy="4023360"/>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84" name="Shape 3"/>
          <p:cNvSpPr/>
          <p:nvPr/>
        </p:nvSpPr>
        <p:spPr>
          <a:xfrm>
            <a:off x="548640" y="1874520"/>
            <a:ext cx="91442" cy="4023360"/>
          </a:xfrm>
          <a:prstGeom prst="rect">
            <a:avLst/>
          </a:prstGeom>
          <a:solidFill>
            <a:srgbClr val="2E7D32"/>
          </a:solidFill>
          <a:ln w="12700">
            <a:miter lim="400000"/>
          </a:ln>
        </p:spPr>
        <p:txBody>
          <a:bodyPr lIns="45718" tIns="45718" rIns="45718" bIns="45718"/>
          <a:lstStyle/>
          <a:p>
            <a:pPr>
              <a:defRPr>
                <a:latin typeface="+mj-lt"/>
                <a:ea typeface="+mj-ea"/>
                <a:cs typeface="+mj-cs"/>
                <a:sym typeface="Calibri"/>
              </a:defRPr>
            </a:pPr>
            <a:endParaRPr/>
          </a:p>
        </p:txBody>
      </p:sp>
      <p:sp>
        <p:nvSpPr>
          <p:cNvPr id="85" name="Text 4"/>
          <p:cNvSpPr txBox="1"/>
          <p:nvPr/>
        </p:nvSpPr>
        <p:spPr>
          <a:xfrm>
            <a:off x="868679" y="2121406"/>
            <a:ext cx="4846323" cy="238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900" b="1">
                <a:solidFill>
                  <a:srgbClr val="1A1A1A"/>
                </a:solidFill>
                <a:latin typeface="+mj-lt"/>
                <a:ea typeface="+mj-ea"/>
                <a:cs typeface="+mj-cs"/>
                <a:sym typeface="Calibri"/>
              </a:defRPr>
            </a:lvl1pPr>
          </a:lstStyle>
          <a:p>
            <a:r>
              <a:t>What this is</a:t>
            </a:r>
          </a:p>
        </p:txBody>
      </p:sp>
      <p:sp>
        <p:nvSpPr>
          <p:cNvPr id="86" name="Shape 5"/>
          <p:cNvSpPr/>
          <p:nvPr/>
        </p:nvSpPr>
        <p:spPr>
          <a:xfrm>
            <a:off x="868680" y="2670048"/>
            <a:ext cx="4754881" cy="2"/>
          </a:xfrm>
          <a:prstGeom prst="line">
            <a:avLst/>
          </a:prstGeom>
          <a:ln w="12700">
            <a:solidFill>
              <a:srgbClr val="DEE1E6"/>
            </a:solidFill>
          </a:ln>
        </p:spPr>
        <p:txBody>
          <a:bodyPr lIns="45718" tIns="45718" rIns="45718" bIns="45718"/>
          <a:lstStyle/>
          <a:p>
            <a:endParaRPr/>
          </a:p>
        </p:txBody>
      </p:sp>
      <p:pic>
        <p:nvPicPr>
          <p:cNvPr id="87" name="Image 0" descr="Image 0"/>
          <p:cNvPicPr>
            <a:picLocks noChangeAspect="1"/>
          </p:cNvPicPr>
          <p:nvPr/>
        </p:nvPicPr>
        <p:blipFill>
          <a:blip r:embed="rId3"/>
          <a:stretch>
            <a:fillRect/>
          </a:stretch>
        </p:blipFill>
        <p:spPr>
          <a:xfrm>
            <a:off x="914400" y="3063238"/>
            <a:ext cx="310896" cy="310899"/>
          </a:xfrm>
          <a:prstGeom prst="rect">
            <a:avLst/>
          </a:prstGeom>
          <a:ln w="12700">
            <a:miter lim="400000"/>
          </a:ln>
        </p:spPr>
      </p:pic>
      <p:sp>
        <p:nvSpPr>
          <p:cNvPr id="88" name="Text 6"/>
          <p:cNvSpPr txBox="1"/>
          <p:nvPr/>
        </p:nvSpPr>
        <p:spPr>
          <a:xfrm>
            <a:off x="1389888" y="3133151"/>
            <a:ext cx="4251960"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Adds external capacity to an existing HTCondor pool</a:t>
            </a:r>
          </a:p>
        </p:txBody>
      </p:sp>
      <p:pic>
        <p:nvPicPr>
          <p:cNvPr id="89" name="Image 1" descr="Image 1"/>
          <p:cNvPicPr>
            <a:picLocks noChangeAspect="1"/>
          </p:cNvPicPr>
          <p:nvPr/>
        </p:nvPicPr>
        <p:blipFill>
          <a:blip r:embed="rId3"/>
          <a:stretch>
            <a:fillRect/>
          </a:stretch>
        </p:blipFill>
        <p:spPr>
          <a:xfrm>
            <a:off x="914400" y="3794759"/>
            <a:ext cx="310896" cy="310898"/>
          </a:xfrm>
          <a:prstGeom prst="rect">
            <a:avLst/>
          </a:prstGeom>
          <a:ln w="12700">
            <a:miter lim="400000"/>
          </a:ln>
        </p:spPr>
      </p:pic>
      <p:sp>
        <p:nvSpPr>
          <p:cNvPr id="90" name="Text 7"/>
          <p:cNvSpPr txBox="1"/>
          <p:nvPr/>
        </p:nvSpPr>
        <p:spPr>
          <a:xfrm>
            <a:off x="1389888" y="3864671"/>
            <a:ext cx="4251960"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Transparent to researchers</a:t>
            </a:r>
          </a:p>
        </p:txBody>
      </p:sp>
      <p:pic>
        <p:nvPicPr>
          <p:cNvPr id="91" name="Image 2" descr="Image 2"/>
          <p:cNvPicPr>
            <a:picLocks noChangeAspect="1"/>
          </p:cNvPicPr>
          <p:nvPr/>
        </p:nvPicPr>
        <p:blipFill>
          <a:blip r:embed="rId3"/>
          <a:stretch>
            <a:fillRect/>
          </a:stretch>
        </p:blipFill>
        <p:spPr>
          <a:xfrm>
            <a:off x="914400" y="4526279"/>
            <a:ext cx="310896" cy="310898"/>
          </a:xfrm>
          <a:prstGeom prst="rect">
            <a:avLst/>
          </a:prstGeom>
          <a:ln w="12700">
            <a:miter lim="400000"/>
          </a:ln>
        </p:spPr>
      </p:pic>
      <p:sp>
        <p:nvSpPr>
          <p:cNvPr id="92" name="Text 8"/>
          <p:cNvSpPr txBox="1"/>
          <p:nvPr/>
        </p:nvSpPr>
        <p:spPr>
          <a:xfrm>
            <a:off x="1389888" y="4596191"/>
            <a:ext cx="4251960"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Uses existing NFS home directories</a:t>
            </a:r>
          </a:p>
        </p:txBody>
      </p:sp>
      <p:pic>
        <p:nvPicPr>
          <p:cNvPr id="93" name="Image 3" descr="Image 3"/>
          <p:cNvPicPr>
            <a:picLocks noChangeAspect="1"/>
          </p:cNvPicPr>
          <p:nvPr/>
        </p:nvPicPr>
        <p:blipFill>
          <a:blip r:embed="rId3"/>
          <a:stretch>
            <a:fillRect/>
          </a:stretch>
        </p:blipFill>
        <p:spPr>
          <a:xfrm>
            <a:off x="914400" y="5257800"/>
            <a:ext cx="310896" cy="310896"/>
          </a:xfrm>
          <a:prstGeom prst="rect">
            <a:avLst/>
          </a:prstGeom>
          <a:ln w="12700">
            <a:miter lim="400000"/>
          </a:ln>
        </p:spPr>
      </p:pic>
      <p:sp>
        <p:nvSpPr>
          <p:cNvPr id="94" name="Text 9"/>
          <p:cNvSpPr txBox="1"/>
          <p:nvPr/>
        </p:nvSpPr>
        <p:spPr>
          <a:xfrm>
            <a:off x="1389888" y="5327712"/>
            <a:ext cx="4251960"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Built around our environment and constraints</a:t>
            </a:r>
          </a:p>
        </p:txBody>
      </p:sp>
      <p:sp>
        <p:nvSpPr>
          <p:cNvPr id="95" name="Shape 10"/>
          <p:cNvSpPr/>
          <p:nvPr/>
        </p:nvSpPr>
        <p:spPr>
          <a:xfrm>
            <a:off x="6199632" y="1874520"/>
            <a:ext cx="5440681" cy="4023360"/>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96" name="Shape 11"/>
          <p:cNvSpPr/>
          <p:nvPr/>
        </p:nvSpPr>
        <p:spPr>
          <a:xfrm>
            <a:off x="6199632" y="1874520"/>
            <a:ext cx="91442" cy="4023360"/>
          </a:xfrm>
          <a:prstGeom prst="rect">
            <a:avLst/>
          </a:prstGeom>
          <a:solidFill>
            <a:srgbClr val="9AA0AB"/>
          </a:solidFill>
          <a:ln w="12700">
            <a:miter lim="400000"/>
          </a:ln>
        </p:spPr>
        <p:txBody>
          <a:bodyPr lIns="45718" tIns="45718" rIns="45718" bIns="45718"/>
          <a:lstStyle/>
          <a:p>
            <a:pPr>
              <a:defRPr>
                <a:latin typeface="+mj-lt"/>
                <a:ea typeface="+mj-ea"/>
                <a:cs typeface="+mj-cs"/>
                <a:sym typeface="Calibri"/>
              </a:defRPr>
            </a:pPr>
            <a:endParaRPr/>
          </a:p>
        </p:txBody>
      </p:sp>
      <p:sp>
        <p:nvSpPr>
          <p:cNvPr id="97" name="Text 12"/>
          <p:cNvSpPr txBox="1"/>
          <p:nvPr/>
        </p:nvSpPr>
        <p:spPr>
          <a:xfrm>
            <a:off x="6519670" y="2121406"/>
            <a:ext cx="4846323" cy="238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900" b="1">
                <a:solidFill>
                  <a:srgbClr val="1A1A1A"/>
                </a:solidFill>
                <a:latin typeface="+mj-lt"/>
                <a:ea typeface="+mj-ea"/>
                <a:cs typeface="+mj-cs"/>
                <a:sym typeface="Calibri"/>
              </a:defRPr>
            </a:lvl1pPr>
          </a:lstStyle>
          <a:p>
            <a:r>
              <a:t>What this is not</a:t>
            </a:r>
          </a:p>
        </p:txBody>
      </p:sp>
      <p:sp>
        <p:nvSpPr>
          <p:cNvPr id="98" name="Shape 13"/>
          <p:cNvSpPr/>
          <p:nvPr/>
        </p:nvSpPr>
        <p:spPr>
          <a:xfrm>
            <a:off x="6519670" y="2670048"/>
            <a:ext cx="4754883" cy="2"/>
          </a:xfrm>
          <a:prstGeom prst="line">
            <a:avLst/>
          </a:prstGeom>
          <a:ln w="12700">
            <a:solidFill>
              <a:srgbClr val="DEE1E6"/>
            </a:solidFill>
          </a:ln>
        </p:spPr>
        <p:txBody>
          <a:bodyPr lIns="45718" tIns="45718" rIns="45718" bIns="45718"/>
          <a:lstStyle/>
          <a:p>
            <a:endParaRPr/>
          </a:p>
        </p:txBody>
      </p:sp>
      <p:pic>
        <p:nvPicPr>
          <p:cNvPr id="99" name="Image 4" descr="Image 4"/>
          <p:cNvPicPr>
            <a:picLocks noChangeAspect="1"/>
          </p:cNvPicPr>
          <p:nvPr/>
        </p:nvPicPr>
        <p:blipFill>
          <a:blip r:embed="rId4"/>
          <a:stretch>
            <a:fillRect/>
          </a:stretch>
        </p:blipFill>
        <p:spPr>
          <a:xfrm>
            <a:off x="6565392" y="3063238"/>
            <a:ext cx="310898" cy="310899"/>
          </a:xfrm>
          <a:prstGeom prst="rect">
            <a:avLst/>
          </a:prstGeom>
          <a:ln w="12700">
            <a:miter lim="400000"/>
          </a:ln>
        </p:spPr>
      </p:pic>
      <p:sp>
        <p:nvSpPr>
          <p:cNvPr id="100" name="Text 14"/>
          <p:cNvSpPr txBox="1"/>
          <p:nvPr/>
        </p:nvSpPr>
        <p:spPr>
          <a:xfrm>
            <a:off x="7040880" y="3133151"/>
            <a:ext cx="425196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A replacement for HTCondor Annex / Glidein</a:t>
            </a:r>
          </a:p>
        </p:txBody>
      </p:sp>
      <p:pic>
        <p:nvPicPr>
          <p:cNvPr id="101" name="Image 5" descr="Image 5"/>
          <p:cNvPicPr>
            <a:picLocks noChangeAspect="1"/>
          </p:cNvPicPr>
          <p:nvPr/>
        </p:nvPicPr>
        <p:blipFill>
          <a:blip r:embed="rId4"/>
          <a:stretch>
            <a:fillRect/>
          </a:stretch>
        </p:blipFill>
        <p:spPr>
          <a:xfrm>
            <a:off x="6565392" y="3794759"/>
            <a:ext cx="310898" cy="310898"/>
          </a:xfrm>
          <a:prstGeom prst="rect">
            <a:avLst/>
          </a:prstGeom>
          <a:ln w="12700">
            <a:miter lim="400000"/>
          </a:ln>
        </p:spPr>
      </p:pic>
      <p:sp>
        <p:nvSpPr>
          <p:cNvPr id="102" name="Text 15"/>
          <p:cNvSpPr txBox="1"/>
          <p:nvPr/>
        </p:nvSpPr>
        <p:spPr>
          <a:xfrm>
            <a:off x="7040880" y="3864671"/>
            <a:ext cx="425196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A replacement for HTCondor file transfer</a:t>
            </a:r>
          </a:p>
        </p:txBody>
      </p:sp>
      <p:pic>
        <p:nvPicPr>
          <p:cNvPr id="103" name="Image 6" descr="Image 6"/>
          <p:cNvPicPr>
            <a:picLocks noChangeAspect="1"/>
          </p:cNvPicPr>
          <p:nvPr/>
        </p:nvPicPr>
        <p:blipFill>
          <a:blip r:embed="rId4"/>
          <a:stretch>
            <a:fillRect/>
          </a:stretch>
        </p:blipFill>
        <p:spPr>
          <a:xfrm>
            <a:off x="6565392" y="4526279"/>
            <a:ext cx="310898" cy="310898"/>
          </a:xfrm>
          <a:prstGeom prst="rect">
            <a:avLst/>
          </a:prstGeom>
          <a:ln w="12700">
            <a:miter lim="400000"/>
          </a:ln>
        </p:spPr>
      </p:pic>
      <p:sp>
        <p:nvSpPr>
          <p:cNvPr id="104" name="Text 16"/>
          <p:cNvSpPr txBox="1"/>
          <p:nvPr/>
        </p:nvSpPr>
        <p:spPr>
          <a:xfrm>
            <a:off x="7040880" y="4596191"/>
            <a:ext cx="425196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A replacement for CVMFS / Pelican</a:t>
            </a:r>
          </a:p>
        </p:txBody>
      </p:sp>
      <p:pic>
        <p:nvPicPr>
          <p:cNvPr id="105" name="Image 7" descr="Image 7"/>
          <p:cNvPicPr>
            <a:picLocks noChangeAspect="1"/>
          </p:cNvPicPr>
          <p:nvPr/>
        </p:nvPicPr>
        <p:blipFill>
          <a:blip r:embed="rId4"/>
          <a:stretch>
            <a:fillRect/>
          </a:stretch>
        </p:blipFill>
        <p:spPr>
          <a:xfrm>
            <a:off x="6565392" y="5257800"/>
            <a:ext cx="310898" cy="310896"/>
          </a:xfrm>
          <a:prstGeom prst="rect">
            <a:avLst/>
          </a:prstGeom>
          <a:ln w="12700">
            <a:miter lim="400000"/>
          </a:ln>
        </p:spPr>
      </p:pic>
      <p:sp>
        <p:nvSpPr>
          <p:cNvPr id="106" name="Text 17"/>
          <p:cNvSpPr txBox="1"/>
          <p:nvPr/>
        </p:nvSpPr>
        <p:spPr>
          <a:xfrm>
            <a:off x="7040880" y="5327712"/>
            <a:ext cx="4251962"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A universal solution</a:t>
            </a:r>
          </a:p>
        </p:txBody>
      </p:sp>
      <p:sp>
        <p:nvSpPr>
          <p:cNvPr id="107" name="Shape 18"/>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108" name="Text 19"/>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109" name="Text 20"/>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3</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Why we built it</a:t>
            </a:r>
          </a:p>
        </p:txBody>
      </p:sp>
      <p:sp>
        <p:nvSpPr>
          <p:cNvPr id="114" name="Shape 1"/>
          <p:cNvSpPr/>
          <p:nvPr/>
        </p:nvSpPr>
        <p:spPr>
          <a:xfrm>
            <a:off x="548640" y="1783078"/>
            <a:ext cx="5440680" cy="306324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115" name="Shape 2"/>
          <p:cNvSpPr/>
          <p:nvPr/>
        </p:nvSpPr>
        <p:spPr>
          <a:xfrm>
            <a:off x="548640" y="1783078"/>
            <a:ext cx="91442" cy="3063243"/>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16" name="Text 3"/>
          <p:cNvSpPr txBox="1"/>
          <p:nvPr/>
        </p:nvSpPr>
        <p:spPr>
          <a:xfrm>
            <a:off x="822960" y="1929383"/>
            <a:ext cx="4983481"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b="1">
                <a:solidFill>
                  <a:srgbClr val="1A1A1A"/>
                </a:solidFill>
                <a:latin typeface="+mj-lt"/>
                <a:ea typeface="+mj-ea"/>
                <a:cs typeface="+mj-cs"/>
                <a:sym typeface="Calibri"/>
              </a:defRPr>
            </a:lvl1pPr>
          </a:lstStyle>
          <a:p>
            <a:r>
              <a:t>The situation</a:t>
            </a:r>
          </a:p>
        </p:txBody>
      </p:sp>
      <p:pic>
        <p:nvPicPr>
          <p:cNvPr id="117" name="Image 0" descr="Image 0"/>
          <p:cNvPicPr>
            <a:picLocks noChangeAspect="1"/>
          </p:cNvPicPr>
          <p:nvPr/>
        </p:nvPicPr>
        <p:blipFill>
          <a:blip r:embed="rId3"/>
          <a:stretch>
            <a:fillRect/>
          </a:stretch>
        </p:blipFill>
        <p:spPr>
          <a:xfrm>
            <a:off x="868680" y="2423160"/>
            <a:ext cx="292610" cy="292610"/>
          </a:xfrm>
          <a:prstGeom prst="rect">
            <a:avLst/>
          </a:prstGeom>
          <a:ln w="12700">
            <a:miter lim="400000"/>
          </a:ln>
        </p:spPr>
      </p:pic>
      <p:sp>
        <p:nvSpPr>
          <p:cNvPr id="118" name="Text 4"/>
          <p:cNvSpPr txBox="1"/>
          <p:nvPr/>
        </p:nvSpPr>
        <p:spPr>
          <a:xfrm>
            <a:off x="1344168" y="2493072"/>
            <a:ext cx="446227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Research demand is bursty</a:t>
            </a:r>
          </a:p>
        </p:txBody>
      </p:sp>
      <p:pic>
        <p:nvPicPr>
          <p:cNvPr id="119" name="Image 1" descr="Image 1"/>
          <p:cNvPicPr>
            <a:picLocks noChangeAspect="1"/>
          </p:cNvPicPr>
          <p:nvPr/>
        </p:nvPicPr>
        <p:blipFill>
          <a:blip r:embed="rId4"/>
          <a:stretch>
            <a:fillRect/>
          </a:stretch>
        </p:blipFill>
        <p:spPr>
          <a:xfrm>
            <a:off x="868680" y="2971800"/>
            <a:ext cx="292610" cy="292610"/>
          </a:xfrm>
          <a:prstGeom prst="rect">
            <a:avLst/>
          </a:prstGeom>
          <a:ln w="12700">
            <a:miter lim="400000"/>
          </a:ln>
        </p:spPr>
      </p:pic>
      <p:sp>
        <p:nvSpPr>
          <p:cNvPr id="120" name="Text 5"/>
          <p:cNvSpPr txBox="1"/>
          <p:nvPr/>
        </p:nvSpPr>
        <p:spPr>
          <a:xfrm>
            <a:off x="1344168" y="3041712"/>
            <a:ext cx="4462272"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Buying hardware for peak is expensive</a:t>
            </a:r>
          </a:p>
        </p:txBody>
      </p:sp>
      <p:pic>
        <p:nvPicPr>
          <p:cNvPr id="121" name="Image 2" descr="Image 2"/>
          <p:cNvPicPr>
            <a:picLocks noChangeAspect="1"/>
          </p:cNvPicPr>
          <p:nvPr/>
        </p:nvPicPr>
        <p:blipFill>
          <a:blip r:embed="rId5"/>
          <a:stretch>
            <a:fillRect/>
          </a:stretch>
        </p:blipFill>
        <p:spPr>
          <a:xfrm>
            <a:off x="868678" y="4202977"/>
            <a:ext cx="292610" cy="292610"/>
          </a:xfrm>
          <a:prstGeom prst="rect">
            <a:avLst/>
          </a:prstGeom>
          <a:ln w="12700">
            <a:miter lim="400000"/>
          </a:ln>
        </p:spPr>
      </p:pic>
      <p:sp>
        <p:nvSpPr>
          <p:cNvPr id="122" name="Text 6"/>
          <p:cNvSpPr txBox="1"/>
          <p:nvPr/>
        </p:nvSpPr>
        <p:spPr>
          <a:xfrm>
            <a:off x="1344166" y="4272889"/>
            <a:ext cx="4462274"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We are all creatures of habit</a:t>
            </a:r>
          </a:p>
        </p:txBody>
      </p:sp>
      <p:pic>
        <p:nvPicPr>
          <p:cNvPr id="123" name="Image 3" descr="Image 3"/>
          <p:cNvPicPr>
            <a:picLocks noChangeAspect="1"/>
          </p:cNvPicPr>
          <p:nvPr/>
        </p:nvPicPr>
        <p:blipFill>
          <a:blip r:embed="rId6"/>
          <a:stretch>
            <a:fillRect/>
          </a:stretch>
        </p:blipFill>
        <p:spPr>
          <a:xfrm>
            <a:off x="868678" y="3640042"/>
            <a:ext cx="292610" cy="292610"/>
          </a:xfrm>
          <a:prstGeom prst="rect">
            <a:avLst/>
          </a:prstGeom>
          <a:ln w="12700">
            <a:miter lim="400000"/>
          </a:ln>
        </p:spPr>
      </p:pic>
      <p:sp>
        <p:nvSpPr>
          <p:cNvPr id="124" name="Text 7"/>
          <p:cNvSpPr txBox="1"/>
          <p:nvPr/>
        </p:nvSpPr>
        <p:spPr>
          <a:xfrm>
            <a:off x="1344166" y="3709954"/>
            <a:ext cx="4462274"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Researchers depend on NFS home directories</a:t>
            </a:r>
          </a:p>
        </p:txBody>
      </p:sp>
      <p:sp>
        <p:nvSpPr>
          <p:cNvPr id="125" name="Shape 8"/>
          <p:cNvSpPr/>
          <p:nvPr/>
        </p:nvSpPr>
        <p:spPr>
          <a:xfrm>
            <a:off x="6199632" y="1783078"/>
            <a:ext cx="5440681" cy="306324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126" name="Shape 9"/>
          <p:cNvSpPr/>
          <p:nvPr/>
        </p:nvSpPr>
        <p:spPr>
          <a:xfrm>
            <a:off x="6199632" y="1783078"/>
            <a:ext cx="91442" cy="3063243"/>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27" name="Text 10"/>
          <p:cNvSpPr txBox="1"/>
          <p:nvPr/>
        </p:nvSpPr>
        <p:spPr>
          <a:xfrm>
            <a:off x="6473952" y="1929383"/>
            <a:ext cx="4983482"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b="1">
                <a:solidFill>
                  <a:srgbClr val="1A1A1A"/>
                </a:solidFill>
                <a:latin typeface="+mj-lt"/>
                <a:ea typeface="+mj-ea"/>
                <a:cs typeface="+mj-cs"/>
                <a:sym typeface="Calibri"/>
              </a:defRPr>
            </a:lvl1pPr>
          </a:lstStyle>
          <a:p>
            <a:r>
              <a:t>Requirements</a:t>
            </a:r>
          </a:p>
        </p:txBody>
      </p:sp>
      <p:pic>
        <p:nvPicPr>
          <p:cNvPr id="128" name="Image 4" descr="Image 4"/>
          <p:cNvPicPr>
            <a:picLocks noChangeAspect="1"/>
          </p:cNvPicPr>
          <p:nvPr/>
        </p:nvPicPr>
        <p:blipFill>
          <a:blip r:embed="rId5"/>
          <a:stretch>
            <a:fillRect/>
          </a:stretch>
        </p:blipFill>
        <p:spPr>
          <a:xfrm>
            <a:off x="6519671" y="2542032"/>
            <a:ext cx="292610" cy="292610"/>
          </a:xfrm>
          <a:prstGeom prst="rect">
            <a:avLst/>
          </a:prstGeom>
          <a:ln w="12700">
            <a:miter lim="400000"/>
          </a:ln>
        </p:spPr>
      </p:pic>
      <p:sp>
        <p:nvSpPr>
          <p:cNvPr id="129" name="Text 11"/>
          <p:cNvSpPr txBox="1"/>
          <p:nvPr/>
        </p:nvSpPr>
        <p:spPr>
          <a:xfrm>
            <a:off x="6995159" y="2611944"/>
            <a:ext cx="4370833"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User changes nothing</a:t>
            </a:r>
          </a:p>
        </p:txBody>
      </p:sp>
      <p:pic>
        <p:nvPicPr>
          <p:cNvPr id="130" name="Image 5" descr="Image 5"/>
          <p:cNvPicPr>
            <a:picLocks noChangeAspect="1"/>
          </p:cNvPicPr>
          <p:nvPr/>
        </p:nvPicPr>
        <p:blipFill>
          <a:blip r:embed="rId5"/>
          <a:stretch>
            <a:fillRect/>
          </a:stretch>
        </p:blipFill>
        <p:spPr>
          <a:xfrm>
            <a:off x="6519671" y="3145534"/>
            <a:ext cx="292610" cy="292610"/>
          </a:xfrm>
          <a:prstGeom prst="rect">
            <a:avLst/>
          </a:prstGeom>
          <a:ln w="12700">
            <a:miter lim="400000"/>
          </a:ln>
        </p:spPr>
      </p:pic>
      <p:sp>
        <p:nvSpPr>
          <p:cNvPr id="131" name="Text 12"/>
          <p:cNvSpPr txBox="1"/>
          <p:nvPr/>
        </p:nvSpPr>
        <p:spPr>
          <a:xfrm>
            <a:off x="6995159" y="3215447"/>
            <a:ext cx="4370833"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Data follows the workload</a:t>
            </a:r>
          </a:p>
        </p:txBody>
      </p:sp>
      <p:pic>
        <p:nvPicPr>
          <p:cNvPr id="132" name="Image 6" descr="Image 6"/>
          <p:cNvPicPr>
            <a:picLocks noChangeAspect="1"/>
          </p:cNvPicPr>
          <p:nvPr/>
        </p:nvPicPr>
        <p:blipFill>
          <a:blip r:embed="rId5"/>
          <a:stretch>
            <a:fillRect/>
          </a:stretch>
        </p:blipFill>
        <p:spPr>
          <a:xfrm>
            <a:off x="6519671" y="3749040"/>
            <a:ext cx="292610" cy="292610"/>
          </a:xfrm>
          <a:prstGeom prst="rect">
            <a:avLst/>
          </a:prstGeom>
          <a:ln w="12700">
            <a:miter lim="400000"/>
          </a:ln>
        </p:spPr>
      </p:pic>
      <p:sp>
        <p:nvSpPr>
          <p:cNvPr id="133" name="Text 13"/>
          <p:cNvSpPr txBox="1"/>
          <p:nvPr/>
        </p:nvSpPr>
        <p:spPr>
          <a:xfrm>
            <a:off x="6995159" y="3818952"/>
            <a:ext cx="4370833"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Compute can come from anywhere</a:t>
            </a:r>
          </a:p>
        </p:txBody>
      </p:sp>
      <p:pic>
        <p:nvPicPr>
          <p:cNvPr id="134" name="Image 30" descr="Image 30"/>
          <p:cNvPicPr>
            <a:picLocks noChangeAspect="1"/>
          </p:cNvPicPr>
          <p:nvPr/>
        </p:nvPicPr>
        <p:blipFill>
          <a:blip r:embed="rId5"/>
          <a:stretch>
            <a:fillRect/>
          </a:stretch>
        </p:blipFill>
        <p:spPr>
          <a:xfrm>
            <a:off x="6519671" y="4352544"/>
            <a:ext cx="292610" cy="292610"/>
          </a:xfrm>
          <a:prstGeom prst="rect">
            <a:avLst/>
          </a:prstGeom>
          <a:ln w="12700">
            <a:miter lim="400000"/>
          </a:ln>
        </p:spPr>
      </p:pic>
      <p:sp>
        <p:nvSpPr>
          <p:cNvPr id="135" name="Text 31"/>
          <p:cNvSpPr txBox="1"/>
          <p:nvPr/>
        </p:nvSpPr>
        <p:spPr>
          <a:xfrm>
            <a:off x="6995159" y="4422456"/>
            <a:ext cx="4370833"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Endpoint: Linux, Docker, Internet</a:t>
            </a:r>
          </a:p>
        </p:txBody>
      </p:sp>
      <p:sp>
        <p:nvSpPr>
          <p:cNvPr id="136" name="Shape 14"/>
          <p:cNvSpPr/>
          <p:nvPr/>
        </p:nvSpPr>
        <p:spPr>
          <a:xfrm>
            <a:off x="548640" y="5120640"/>
            <a:ext cx="11091672" cy="868682"/>
          </a:xfrm>
          <a:prstGeom prst="rect">
            <a:avLst/>
          </a:prstGeom>
          <a:solidFill>
            <a:srgbClr val="FFFFFF"/>
          </a:solidFill>
          <a:ln w="19050">
            <a:solidFill>
              <a:srgbClr val="F76900"/>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137" name="Text 15"/>
          <p:cNvSpPr txBox="1"/>
          <p:nvPr/>
        </p:nvSpPr>
        <p:spPr>
          <a:xfrm>
            <a:off x="923288" y="5417265"/>
            <a:ext cx="10332723" cy="241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defRPr>
                <a:solidFill>
                  <a:srgbClr val="1A1A1A"/>
                </a:solidFill>
                <a:latin typeface="+mj-lt"/>
                <a:ea typeface="+mj-ea"/>
                <a:cs typeface="+mj-cs"/>
                <a:sym typeface="Calibri"/>
              </a:defRPr>
            </a:pPr>
            <a:r>
              <a:t>The goal is adding JIT capacity </a:t>
            </a:r>
            <a:r>
              <a:rPr>
                <a:solidFill>
                  <a:srgbClr val="E5722D"/>
                </a:solidFill>
              </a:rPr>
              <a:t>without bifurcating</a:t>
            </a:r>
            <a:r>
              <a:t> the cluster</a:t>
            </a:r>
            <a:r>
              <a:rPr b="1">
                <a:solidFill>
                  <a:srgbClr val="F76900"/>
                </a:solidFill>
              </a:rPr>
              <a:t>.</a:t>
            </a:r>
          </a:p>
        </p:txBody>
      </p:sp>
      <p:sp>
        <p:nvSpPr>
          <p:cNvPr id="138" name="Shape 16"/>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139" name="Text 17"/>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140" name="Text 18"/>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4</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p:cNvSpPr txBox="1"/>
          <p:nvPr/>
        </p:nvSpPr>
        <p:spPr>
          <a:xfrm>
            <a:off x="574639" y="384046"/>
            <a:ext cx="11012242" cy="47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998" tIns="9998" rIns="9998" bIns="9998">
            <a:spAutoFit/>
          </a:bodyPr>
          <a:lstStyle>
            <a:lvl1pPr>
              <a:defRPr sz="3400" b="1">
                <a:solidFill>
                  <a:srgbClr val="F76900"/>
                </a:solidFill>
                <a:latin typeface="+mj-lt"/>
                <a:ea typeface="+mj-ea"/>
                <a:cs typeface="+mj-cs"/>
                <a:sym typeface="Calibri"/>
              </a:defRPr>
            </a:lvl1pPr>
          </a:lstStyle>
          <a:p>
            <a:r>
              <a:t>Architecture overview</a:t>
            </a:r>
          </a:p>
        </p:txBody>
      </p:sp>
      <p:sp>
        <p:nvSpPr>
          <p:cNvPr id="145" name="Subtitle"/>
          <p:cNvSpPr txBox="1"/>
          <p:nvPr/>
        </p:nvSpPr>
        <p:spPr>
          <a:xfrm>
            <a:off x="592928" y="1207008"/>
            <a:ext cx="10920801" cy="209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998" tIns="9998" rIns="9998" bIns="9998">
            <a:spAutoFit/>
          </a:bodyPr>
          <a:lstStyle>
            <a:lvl1pPr>
              <a:defRPr sz="1400" i="1">
                <a:solidFill>
                  <a:srgbClr val="5A5A5A"/>
                </a:solidFill>
                <a:latin typeface="+mj-lt"/>
                <a:ea typeface="+mj-ea"/>
                <a:cs typeface="+mj-cs"/>
                <a:sym typeface="Calibri"/>
              </a:defRPr>
            </a:lvl1pPr>
          </a:lstStyle>
          <a:p>
            <a:r>
              <a:t>The home directory path, end to end. Cloud on top, campus below.</a:t>
            </a:r>
          </a:p>
        </p:txBody>
      </p:sp>
      <p:sp>
        <p:nvSpPr>
          <p:cNvPr id="146" name="FL"/>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147" name="Footer"/>
          <p:cNvSpPr txBox="1"/>
          <p:nvPr/>
        </p:nvSpPr>
        <p:spPr>
          <a:xfrm>
            <a:off x="574639" y="6473952"/>
            <a:ext cx="5434403" cy="134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998" tIns="9998" rIns="9998" bIns="9998">
            <a:spAutoFit/>
          </a:bodyPr>
          <a:lstStyle>
            <a:lvl1pPr>
              <a:defRPr sz="900">
                <a:solidFill>
                  <a:srgbClr val="F76900"/>
                </a:solidFill>
                <a:latin typeface="+mj-lt"/>
                <a:ea typeface="+mj-ea"/>
                <a:cs typeface="+mj-cs"/>
                <a:sym typeface="Calibri"/>
              </a:defRPr>
            </a:lvl1pPr>
          </a:lstStyle>
          <a:p>
            <a:r>
              <a:t>Syracuse University</a:t>
            </a:r>
          </a:p>
        </p:txBody>
      </p:sp>
      <p:sp>
        <p:nvSpPr>
          <p:cNvPr id="148" name="PageNum"/>
          <p:cNvSpPr txBox="1"/>
          <p:nvPr/>
        </p:nvSpPr>
        <p:spPr>
          <a:xfrm>
            <a:off x="10751911" y="6473952"/>
            <a:ext cx="862402" cy="134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998" tIns="9998" rIns="9998" bIns="9998">
            <a:spAutoFit/>
          </a:bodyPr>
          <a:lstStyle>
            <a:lvl1pPr algn="r">
              <a:defRPr sz="900">
                <a:solidFill>
                  <a:srgbClr val="F76900"/>
                </a:solidFill>
                <a:latin typeface="+mj-lt"/>
                <a:ea typeface="+mj-ea"/>
                <a:cs typeface="+mj-cs"/>
                <a:sym typeface="Calibri"/>
              </a:defRPr>
            </a:lvl1pPr>
          </a:lstStyle>
          <a:p>
            <a:r>
              <a:t>5</a:t>
            </a:r>
          </a:p>
        </p:txBody>
      </p:sp>
      <p:pic>
        <p:nvPicPr>
          <p:cNvPr id="149" name="pasted-movie.png" descr="pasted-movie.png"/>
          <p:cNvPicPr>
            <a:picLocks noChangeAspect="1"/>
          </p:cNvPicPr>
          <p:nvPr/>
        </p:nvPicPr>
        <p:blipFill>
          <a:blip r:embed="rId3"/>
          <a:stretch>
            <a:fillRect/>
          </a:stretch>
        </p:blipFill>
        <p:spPr>
          <a:xfrm>
            <a:off x="1179279" y="1615468"/>
            <a:ext cx="9748099" cy="461645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Cloud worker deployment</a:t>
            </a:r>
          </a:p>
        </p:txBody>
      </p:sp>
      <p:sp>
        <p:nvSpPr>
          <p:cNvPr id="154" name="Text 1"/>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One phone call home.</a:t>
            </a:r>
          </a:p>
        </p:txBody>
      </p:sp>
      <p:sp>
        <p:nvSpPr>
          <p:cNvPr id="155" name="Shape 2"/>
          <p:cNvSpPr/>
          <p:nvPr/>
        </p:nvSpPr>
        <p:spPr>
          <a:xfrm>
            <a:off x="548640" y="1920238"/>
            <a:ext cx="2395729" cy="160020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pic>
        <p:nvPicPr>
          <p:cNvPr id="156" name="Image 0" descr="Image 0"/>
          <p:cNvPicPr>
            <a:picLocks noChangeAspect="1"/>
          </p:cNvPicPr>
          <p:nvPr/>
        </p:nvPicPr>
        <p:blipFill>
          <a:blip r:embed="rId3"/>
          <a:stretch>
            <a:fillRect/>
          </a:stretch>
        </p:blipFill>
        <p:spPr>
          <a:xfrm>
            <a:off x="1499616" y="2157983"/>
            <a:ext cx="493778" cy="493777"/>
          </a:xfrm>
          <a:prstGeom prst="rect">
            <a:avLst/>
          </a:prstGeom>
          <a:ln w="12700">
            <a:miter lim="400000"/>
          </a:ln>
        </p:spPr>
      </p:pic>
      <p:sp>
        <p:nvSpPr>
          <p:cNvPr id="157" name="Text 3"/>
          <p:cNvSpPr txBox="1"/>
          <p:nvPr/>
        </p:nvSpPr>
        <p:spPr>
          <a:xfrm>
            <a:off x="621792" y="2761488"/>
            <a:ext cx="2249424"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VM boot</a:t>
            </a:r>
          </a:p>
        </p:txBody>
      </p:sp>
      <p:sp>
        <p:nvSpPr>
          <p:cNvPr id="158" name="Text 4"/>
          <p:cNvSpPr txBox="1"/>
          <p:nvPr/>
        </p:nvSpPr>
        <p:spPr>
          <a:xfrm>
            <a:off x="2944366" y="2573371"/>
            <a:ext cx="502920" cy="29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200">
                <a:solidFill>
                  <a:srgbClr val="F76900"/>
                </a:solidFill>
                <a:latin typeface="+mj-lt"/>
                <a:ea typeface="+mj-ea"/>
                <a:cs typeface="+mj-cs"/>
                <a:sym typeface="Calibri"/>
              </a:defRPr>
            </a:lvl1pPr>
          </a:lstStyle>
          <a:p>
            <a:r>
              <a:t>→</a:t>
            </a:r>
          </a:p>
        </p:txBody>
      </p:sp>
      <p:sp>
        <p:nvSpPr>
          <p:cNvPr id="159" name="Shape 5"/>
          <p:cNvSpPr/>
          <p:nvPr/>
        </p:nvSpPr>
        <p:spPr>
          <a:xfrm>
            <a:off x="3447288" y="1920238"/>
            <a:ext cx="2395730" cy="160020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160" name="Text 8"/>
          <p:cNvSpPr txBox="1"/>
          <p:nvPr/>
        </p:nvSpPr>
        <p:spPr>
          <a:xfrm>
            <a:off x="5843015" y="2573371"/>
            <a:ext cx="502920" cy="29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200">
                <a:solidFill>
                  <a:srgbClr val="F76900"/>
                </a:solidFill>
                <a:latin typeface="+mj-lt"/>
                <a:ea typeface="+mj-ea"/>
                <a:cs typeface="+mj-cs"/>
                <a:sym typeface="Calibri"/>
              </a:defRPr>
            </a:lvl1pPr>
          </a:lstStyle>
          <a:p>
            <a:r>
              <a:t>→</a:t>
            </a:r>
          </a:p>
        </p:txBody>
      </p:sp>
      <p:sp>
        <p:nvSpPr>
          <p:cNvPr id="161" name="Shape 9"/>
          <p:cNvSpPr/>
          <p:nvPr/>
        </p:nvSpPr>
        <p:spPr>
          <a:xfrm>
            <a:off x="6345935" y="1920238"/>
            <a:ext cx="2395730" cy="160020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162" name="Text 12"/>
          <p:cNvSpPr txBox="1"/>
          <p:nvPr/>
        </p:nvSpPr>
        <p:spPr>
          <a:xfrm>
            <a:off x="8741664" y="2573371"/>
            <a:ext cx="502920" cy="29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200">
                <a:solidFill>
                  <a:srgbClr val="F76900"/>
                </a:solidFill>
                <a:latin typeface="+mj-lt"/>
                <a:ea typeface="+mj-ea"/>
                <a:cs typeface="+mj-cs"/>
                <a:sym typeface="Calibri"/>
              </a:defRPr>
            </a:lvl1pPr>
          </a:lstStyle>
          <a:p>
            <a:r>
              <a:t>→</a:t>
            </a:r>
          </a:p>
        </p:txBody>
      </p:sp>
      <p:sp>
        <p:nvSpPr>
          <p:cNvPr id="163" name="Shape 13"/>
          <p:cNvSpPr/>
          <p:nvPr/>
        </p:nvSpPr>
        <p:spPr>
          <a:xfrm>
            <a:off x="9244583" y="1920238"/>
            <a:ext cx="2395729" cy="160020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pic>
        <p:nvPicPr>
          <p:cNvPr id="164" name="Image 3" descr="Image 3"/>
          <p:cNvPicPr>
            <a:picLocks noChangeAspect="1"/>
          </p:cNvPicPr>
          <p:nvPr/>
        </p:nvPicPr>
        <p:blipFill>
          <a:blip r:embed="rId4"/>
          <a:stretch>
            <a:fillRect/>
          </a:stretch>
        </p:blipFill>
        <p:spPr>
          <a:xfrm>
            <a:off x="10195559" y="2157983"/>
            <a:ext cx="493778" cy="493777"/>
          </a:xfrm>
          <a:prstGeom prst="rect">
            <a:avLst/>
          </a:prstGeom>
          <a:ln w="12700">
            <a:miter lim="400000"/>
          </a:ln>
        </p:spPr>
      </p:pic>
      <p:sp>
        <p:nvSpPr>
          <p:cNvPr id="165" name="Shape 16"/>
          <p:cNvSpPr/>
          <p:nvPr/>
        </p:nvSpPr>
        <p:spPr>
          <a:xfrm>
            <a:off x="548640" y="3703320"/>
            <a:ext cx="11091672" cy="2011680"/>
          </a:xfrm>
          <a:prstGeom prst="rect">
            <a:avLst/>
          </a:prstGeom>
          <a:solidFill>
            <a:srgbClr val="F5F5F5"/>
          </a:solidFill>
          <a:ln w="12700">
            <a:miter lim="400000"/>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166" name="Shape 17"/>
          <p:cNvSpPr/>
          <p:nvPr/>
        </p:nvSpPr>
        <p:spPr>
          <a:xfrm>
            <a:off x="548640" y="3703320"/>
            <a:ext cx="118872" cy="2011680"/>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67" name="Text 18"/>
          <p:cNvSpPr txBox="1"/>
          <p:nvPr/>
        </p:nvSpPr>
        <p:spPr>
          <a:xfrm>
            <a:off x="822960" y="3849623"/>
            <a:ext cx="10634472"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b="1">
                <a:solidFill>
                  <a:srgbClr val="1A1A1A"/>
                </a:solidFill>
                <a:latin typeface="+mj-lt"/>
                <a:ea typeface="+mj-ea"/>
                <a:cs typeface="+mj-cs"/>
                <a:sym typeface="Calibri"/>
              </a:defRPr>
            </a:lvl1pPr>
          </a:lstStyle>
          <a:p>
            <a:r>
              <a:t>Bundle contents</a:t>
            </a:r>
          </a:p>
        </p:txBody>
      </p:sp>
      <p:sp>
        <p:nvSpPr>
          <p:cNvPr id="168" name="Shape 19"/>
          <p:cNvSpPr/>
          <p:nvPr/>
        </p:nvSpPr>
        <p:spPr>
          <a:xfrm>
            <a:off x="914400" y="4507991"/>
            <a:ext cx="100586"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69" name="Text 20"/>
          <p:cNvSpPr txBox="1"/>
          <p:nvPr/>
        </p:nvSpPr>
        <p:spPr>
          <a:xfrm>
            <a:off x="1170431" y="4487164"/>
            <a:ext cx="4846323" cy="1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Nebula certificate</a:t>
            </a:r>
          </a:p>
        </p:txBody>
      </p:sp>
      <p:sp>
        <p:nvSpPr>
          <p:cNvPr id="170" name="Shape 21"/>
          <p:cNvSpPr/>
          <p:nvPr/>
        </p:nvSpPr>
        <p:spPr>
          <a:xfrm>
            <a:off x="914400" y="5074920"/>
            <a:ext cx="100586"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71" name="Text 22"/>
          <p:cNvSpPr txBox="1"/>
          <p:nvPr/>
        </p:nvSpPr>
        <p:spPr>
          <a:xfrm>
            <a:off x="1170431" y="5054091"/>
            <a:ext cx="4846323" cy="1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HTCondor software / creds</a:t>
            </a:r>
          </a:p>
        </p:txBody>
      </p:sp>
      <p:sp>
        <p:nvSpPr>
          <p:cNvPr id="172" name="Shape 23"/>
          <p:cNvSpPr/>
          <p:nvPr/>
        </p:nvSpPr>
        <p:spPr>
          <a:xfrm>
            <a:off x="6355079" y="4507991"/>
            <a:ext cx="100587"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73" name="Text 24"/>
          <p:cNvSpPr txBox="1"/>
          <p:nvPr/>
        </p:nvSpPr>
        <p:spPr>
          <a:xfrm>
            <a:off x="6611111" y="4487164"/>
            <a:ext cx="4846323" cy="1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Network config · NetBox</a:t>
            </a:r>
          </a:p>
        </p:txBody>
      </p:sp>
      <p:sp>
        <p:nvSpPr>
          <p:cNvPr id="174" name="Shape 25"/>
          <p:cNvSpPr/>
          <p:nvPr/>
        </p:nvSpPr>
        <p:spPr>
          <a:xfrm>
            <a:off x="6355079" y="5074920"/>
            <a:ext cx="100587"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75" name="Text 26"/>
          <p:cNvSpPr txBox="1"/>
          <p:nvPr/>
        </p:nvSpPr>
        <p:spPr>
          <a:xfrm>
            <a:off x="6611111" y="5054091"/>
            <a:ext cx="4846323" cy="1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Identity · LDAP</a:t>
            </a:r>
          </a:p>
        </p:txBody>
      </p:sp>
      <p:sp>
        <p:nvSpPr>
          <p:cNvPr id="176" name="Shape 27"/>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177" name="Text 28"/>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178" name="Text 29"/>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7</a:t>
            </a:r>
          </a:p>
        </p:txBody>
      </p:sp>
      <p:pic>
        <p:nvPicPr>
          <p:cNvPr id="179" name="Image 2" descr="Image 2"/>
          <p:cNvPicPr>
            <a:picLocks noChangeAspect="1"/>
          </p:cNvPicPr>
          <p:nvPr/>
        </p:nvPicPr>
        <p:blipFill>
          <a:blip r:embed="rId5"/>
          <a:stretch>
            <a:fillRect/>
          </a:stretch>
        </p:blipFill>
        <p:spPr>
          <a:xfrm>
            <a:off x="4398263" y="2128797"/>
            <a:ext cx="493778" cy="493778"/>
          </a:xfrm>
          <a:prstGeom prst="rect">
            <a:avLst/>
          </a:prstGeom>
          <a:ln w="12700">
            <a:miter lim="400000"/>
          </a:ln>
        </p:spPr>
      </p:pic>
      <p:sp>
        <p:nvSpPr>
          <p:cNvPr id="180" name="Text 10"/>
          <p:cNvSpPr txBox="1"/>
          <p:nvPr/>
        </p:nvSpPr>
        <p:spPr>
          <a:xfrm>
            <a:off x="3520440" y="2732302"/>
            <a:ext cx="2249425" cy="166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Provisioner</a:t>
            </a:r>
          </a:p>
        </p:txBody>
      </p:sp>
      <p:sp>
        <p:nvSpPr>
          <p:cNvPr id="181" name="Text 11"/>
          <p:cNvSpPr txBox="1"/>
          <p:nvPr/>
        </p:nvSpPr>
        <p:spPr>
          <a:xfrm>
            <a:off x="3520440" y="3079774"/>
            <a:ext cx="2249425"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rgbClr val="5A5A5A"/>
                </a:solidFill>
                <a:latin typeface="+mj-lt"/>
                <a:ea typeface="+mj-ea"/>
                <a:cs typeface="+mj-cs"/>
                <a:sym typeface="Calibri"/>
              </a:defRPr>
            </a:lvl1pPr>
          </a:lstStyle>
          <a:p>
            <a:r>
              <a:t>FastAPI</a:t>
            </a:r>
          </a:p>
        </p:txBody>
      </p:sp>
      <p:pic>
        <p:nvPicPr>
          <p:cNvPr id="182" name="Image 2" descr="Image 2"/>
          <p:cNvPicPr>
            <a:picLocks noChangeAspect="1"/>
          </p:cNvPicPr>
          <p:nvPr/>
        </p:nvPicPr>
        <p:blipFill>
          <a:blip r:embed="rId6"/>
          <a:stretch>
            <a:fillRect/>
          </a:stretch>
        </p:blipFill>
        <p:spPr>
          <a:xfrm>
            <a:off x="7296911" y="2157983"/>
            <a:ext cx="493778" cy="493777"/>
          </a:xfrm>
          <a:prstGeom prst="rect">
            <a:avLst/>
          </a:prstGeom>
          <a:ln w="12700">
            <a:miter lim="400000"/>
          </a:ln>
        </p:spPr>
      </p:pic>
      <p:sp>
        <p:nvSpPr>
          <p:cNvPr id="183" name="Text 12"/>
          <p:cNvSpPr txBox="1"/>
          <p:nvPr/>
        </p:nvSpPr>
        <p:spPr>
          <a:xfrm>
            <a:off x="6419088" y="3108960"/>
            <a:ext cx="2249424"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mj-lt"/>
                <a:ea typeface="+mj-ea"/>
                <a:cs typeface="+mj-cs"/>
                <a:sym typeface="Calibri"/>
              </a:defRPr>
            </a:lvl1pPr>
          </a:lstStyle>
          <a:p>
            <a:r>
              <a:t>Nebula</a:t>
            </a:r>
          </a:p>
        </p:txBody>
      </p:sp>
      <p:sp>
        <p:nvSpPr>
          <p:cNvPr id="184" name="Text 10"/>
          <p:cNvSpPr txBox="1"/>
          <p:nvPr/>
        </p:nvSpPr>
        <p:spPr>
          <a:xfrm>
            <a:off x="6419089" y="2761488"/>
            <a:ext cx="2249425"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Network</a:t>
            </a:r>
          </a:p>
        </p:txBody>
      </p:sp>
      <p:sp>
        <p:nvSpPr>
          <p:cNvPr id="185" name="Text 11"/>
          <p:cNvSpPr txBox="1"/>
          <p:nvPr/>
        </p:nvSpPr>
        <p:spPr>
          <a:xfrm>
            <a:off x="621792" y="3084419"/>
            <a:ext cx="2249425"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rgbClr val="5A5A5A"/>
                </a:solidFill>
                <a:latin typeface="+mj-lt"/>
                <a:ea typeface="+mj-ea"/>
                <a:cs typeface="+mj-cs"/>
                <a:sym typeface="Calibri"/>
              </a:defRPr>
            </a:lvl1pPr>
          </a:lstStyle>
          <a:p>
            <a:r>
              <a:t>Cloud-init</a:t>
            </a:r>
          </a:p>
        </p:txBody>
      </p:sp>
      <p:sp>
        <p:nvSpPr>
          <p:cNvPr id="186" name="Text 10"/>
          <p:cNvSpPr txBox="1"/>
          <p:nvPr/>
        </p:nvSpPr>
        <p:spPr>
          <a:xfrm>
            <a:off x="9317735" y="2732302"/>
            <a:ext cx="2249425" cy="166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Accepting Jobs</a:t>
            </a:r>
          </a:p>
        </p:txBody>
      </p:sp>
      <p:sp>
        <p:nvSpPr>
          <p:cNvPr id="187" name="Text 12"/>
          <p:cNvSpPr txBox="1"/>
          <p:nvPr/>
        </p:nvSpPr>
        <p:spPr>
          <a:xfrm>
            <a:off x="9317735" y="3079774"/>
            <a:ext cx="2249425"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mj-lt"/>
                <a:ea typeface="+mj-ea"/>
                <a:cs typeface="+mj-cs"/>
                <a:sym typeface="Calibri"/>
              </a:defRPr>
            </a:lvl1pPr>
          </a:lstStyle>
          <a:p>
            <a:r>
              <a:t>Execute node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Compute layer</a:t>
            </a:r>
          </a:p>
        </p:txBody>
      </p:sp>
      <p:sp>
        <p:nvSpPr>
          <p:cNvPr id="192" name="Text 1"/>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Disposable compute. It boots, joins the pool, runs jobs, and disappears.</a:t>
            </a:r>
          </a:p>
        </p:txBody>
      </p:sp>
      <p:sp>
        <p:nvSpPr>
          <p:cNvPr id="193" name="Shape 2"/>
          <p:cNvSpPr/>
          <p:nvPr/>
        </p:nvSpPr>
        <p:spPr>
          <a:xfrm>
            <a:off x="548640" y="1920238"/>
            <a:ext cx="5440680" cy="3840483"/>
          </a:xfrm>
          <a:prstGeom prst="rect">
            <a:avLst/>
          </a:prstGeom>
          <a:solidFill>
            <a:srgbClr val="F5F5F5"/>
          </a:solidFill>
          <a:ln w="12700">
            <a:miter lim="400000"/>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194" name="Shape 3"/>
          <p:cNvSpPr/>
          <p:nvPr/>
        </p:nvSpPr>
        <p:spPr>
          <a:xfrm>
            <a:off x="548640" y="1920238"/>
            <a:ext cx="118872" cy="3840483"/>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95" name="Text 4"/>
          <p:cNvSpPr txBox="1"/>
          <p:nvPr/>
        </p:nvSpPr>
        <p:spPr>
          <a:xfrm>
            <a:off x="822960" y="2066544"/>
            <a:ext cx="4983481"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b="1">
                <a:solidFill>
                  <a:srgbClr val="1A1A1A"/>
                </a:solidFill>
                <a:latin typeface="+mj-lt"/>
                <a:ea typeface="+mj-ea"/>
                <a:cs typeface="+mj-cs"/>
                <a:sym typeface="Calibri"/>
              </a:defRPr>
            </a:lvl1pPr>
          </a:lstStyle>
          <a:p>
            <a:r>
              <a:t>Components</a:t>
            </a:r>
          </a:p>
        </p:txBody>
      </p:sp>
      <p:sp>
        <p:nvSpPr>
          <p:cNvPr id="196" name="Shape 5"/>
          <p:cNvSpPr/>
          <p:nvPr/>
        </p:nvSpPr>
        <p:spPr>
          <a:xfrm>
            <a:off x="914400" y="2816350"/>
            <a:ext cx="100586"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97" name="Text 6"/>
          <p:cNvSpPr txBox="1"/>
          <p:nvPr/>
        </p:nvSpPr>
        <p:spPr>
          <a:xfrm>
            <a:off x="1101850" y="2773365"/>
            <a:ext cx="4663442" cy="1865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Execute node with on-prem parity</a:t>
            </a:r>
          </a:p>
        </p:txBody>
      </p:sp>
      <p:sp>
        <p:nvSpPr>
          <p:cNvPr id="198" name="Shape 7"/>
          <p:cNvSpPr/>
          <p:nvPr/>
        </p:nvSpPr>
        <p:spPr>
          <a:xfrm>
            <a:off x="914400" y="3383279"/>
            <a:ext cx="100586"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199" name="Text 8"/>
          <p:cNvSpPr txBox="1"/>
          <p:nvPr/>
        </p:nvSpPr>
        <p:spPr>
          <a:xfrm>
            <a:off x="1101850" y="3340294"/>
            <a:ext cx="4663442" cy="1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Nebula overlay client</a:t>
            </a:r>
          </a:p>
        </p:txBody>
      </p:sp>
      <p:sp>
        <p:nvSpPr>
          <p:cNvPr id="200" name="Shape 9"/>
          <p:cNvSpPr/>
          <p:nvPr/>
        </p:nvSpPr>
        <p:spPr>
          <a:xfrm>
            <a:off x="914400" y="3950208"/>
            <a:ext cx="100586"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201" name="Text 10"/>
          <p:cNvSpPr txBox="1"/>
          <p:nvPr/>
        </p:nvSpPr>
        <p:spPr>
          <a:xfrm>
            <a:off x="1101850" y="3907220"/>
            <a:ext cx="4663442" cy="1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NFSv4.2 client / AutoFS</a:t>
            </a:r>
          </a:p>
        </p:txBody>
      </p:sp>
      <p:sp>
        <p:nvSpPr>
          <p:cNvPr id="202" name="Shape 11"/>
          <p:cNvSpPr/>
          <p:nvPr/>
        </p:nvSpPr>
        <p:spPr>
          <a:xfrm>
            <a:off x="914400" y="4517135"/>
            <a:ext cx="100586"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203" name="Text 12"/>
          <p:cNvSpPr txBox="1"/>
          <p:nvPr/>
        </p:nvSpPr>
        <p:spPr>
          <a:xfrm>
            <a:off x="1101850" y="4474150"/>
            <a:ext cx="4663442" cy="1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LDAP</a:t>
            </a:r>
          </a:p>
        </p:txBody>
      </p:sp>
      <p:sp>
        <p:nvSpPr>
          <p:cNvPr id="204" name="Shape 13"/>
          <p:cNvSpPr/>
          <p:nvPr/>
        </p:nvSpPr>
        <p:spPr>
          <a:xfrm>
            <a:off x="914400" y="5084064"/>
            <a:ext cx="100586" cy="100587"/>
          </a:xfrm>
          <a:prstGeom prst="ellipse">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205" name="Text 14"/>
          <p:cNvSpPr txBox="1"/>
          <p:nvPr/>
        </p:nvSpPr>
        <p:spPr>
          <a:xfrm>
            <a:off x="1101850" y="5041077"/>
            <a:ext cx="4663442" cy="18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500">
                <a:solidFill>
                  <a:srgbClr val="1A1A1A"/>
                </a:solidFill>
                <a:latin typeface="+mj-lt"/>
                <a:ea typeface="+mj-ea"/>
                <a:cs typeface="+mj-cs"/>
                <a:sym typeface="Calibri"/>
              </a:defRPr>
            </a:lvl1pPr>
          </a:lstStyle>
          <a:p>
            <a:r>
              <a:t>Health monitoring</a:t>
            </a:r>
          </a:p>
        </p:txBody>
      </p:sp>
      <p:sp>
        <p:nvSpPr>
          <p:cNvPr id="206" name="Shape 15"/>
          <p:cNvSpPr/>
          <p:nvPr/>
        </p:nvSpPr>
        <p:spPr>
          <a:xfrm>
            <a:off x="6199632" y="1920238"/>
            <a:ext cx="5440681" cy="3840483"/>
          </a:xfrm>
          <a:prstGeom prst="rect">
            <a:avLst/>
          </a:prstGeom>
          <a:solidFill>
            <a:srgbClr val="F5F5F5"/>
          </a:solidFill>
          <a:ln w="12700">
            <a:miter lim="400000"/>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207" name="Shape 16"/>
          <p:cNvSpPr/>
          <p:nvPr/>
        </p:nvSpPr>
        <p:spPr>
          <a:xfrm>
            <a:off x="6199632" y="1920238"/>
            <a:ext cx="118872" cy="3840483"/>
          </a:xfrm>
          <a:prstGeom prst="rect">
            <a:avLst/>
          </a:prstGeom>
          <a:solidFill>
            <a:srgbClr val="F76900"/>
          </a:solidFill>
          <a:ln w="12700">
            <a:miter lim="400000"/>
          </a:ln>
        </p:spPr>
        <p:txBody>
          <a:bodyPr lIns="45718" tIns="45718" rIns="45718" bIns="45718"/>
          <a:lstStyle/>
          <a:p>
            <a:pPr>
              <a:defRPr>
                <a:latin typeface="+mj-lt"/>
                <a:ea typeface="+mj-ea"/>
                <a:cs typeface="+mj-cs"/>
                <a:sym typeface="Calibri"/>
              </a:defRPr>
            </a:pPr>
            <a:endParaRPr/>
          </a:p>
        </p:txBody>
      </p:sp>
      <p:sp>
        <p:nvSpPr>
          <p:cNvPr id="208" name="Text 17"/>
          <p:cNvSpPr txBox="1"/>
          <p:nvPr/>
        </p:nvSpPr>
        <p:spPr>
          <a:xfrm>
            <a:off x="6473952" y="2066544"/>
            <a:ext cx="4983482"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b="1">
                <a:solidFill>
                  <a:srgbClr val="1A1A1A"/>
                </a:solidFill>
                <a:latin typeface="+mj-lt"/>
                <a:ea typeface="+mj-ea"/>
                <a:cs typeface="+mj-cs"/>
                <a:sym typeface="Calibri"/>
              </a:defRPr>
            </a:lvl1pPr>
          </a:lstStyle>
          <a:p>
            <a:r>
              <a:t>Lifecycle</a:t>
            </a:r>
          </a:p>
        </p:txBody>
      </p:sp>
      <p:sp>
        <p:nvSpPr>
          <p:cNvPr id="209" name="Shape 18"/>
          <p:cNvSpPr/>
          <p:nvPr/>
        </p:nvSpPr>
        <p:spPr>
          <a:xfrm>
            <a:off x="6446520" y="2788920"/>
            <a:ext cx="1325882" cy="1417322"/>
          </a:xfrm>
          <a:prstGeom prst="rect">
            <a:avLst/>
          </a:prstGeom>
          <a:solidFill>
            <a:srgbClr val="FFFFFF"/>
          </a:solidFill>
          <a:ln>
            <a:solidFill>
              <a:srgbClr val="DEE1E6"/>
            </a:solidFill>
          </a:ln>
          <a:effectLst>
            <a:outerShdw dist="5" dir="7" rotWithShape="0">
              <a:srgbClr val="9AA0AB"/>
            </a:outerShdw>
          </a:effectLst>
        </p:spPr>
        <p:txBody>
          <a:bodyPr lIns="45718" tIns="45718" rIns="45718" bIns="45718"/>
          <a:lstStyle/>
          <a:p>
            <a:pPr>
              <a:defRPr>
                <a:latin typeface="+mj-lt"/>
                <a:ea typeface="+mj-ea"/>
                <a:cs typeface="+mj-cs"/>
                <a:sym typeface="Calibri"/>
              </a:defRPr>
            </a:pPr>
            <a:endParaRPr/>
          </a:p>
        </p:txBody>
      </p:sp>
      <p:pic>
        <p:nvPicPr>
          <p:cNvPr id="210" name="Image 0" descr="Image 0"/>
          <p:cNvPicPr>
            <a:picLocks noChangeAspect="1"/>
          </p:cNvPicPr>
          <p:nvPr/>
        </p:nvPicPr>
        <p:blipFill>
          <a:blip r:embed="rId3"/>
          <a:stretch>
            <a:fillRect/>
          </a:stretch>
        </p:blipFill>
        <p:spPr>
          <a:xfrm>
            <a:off x="6862571" y="3026664"/>
            <a:ext cx="493778" cy="493778"/>
          </a:xfrm>
          <a:prstGeom prst="rect">
            <a:avLst/>
          </a:prstGeom>
          <a:ln w="12700">
            <a:miter lim="400000"/>
          </a:ln>
        </p:spPr>
      </p:pic>
      <p:sp>
        <p:nvSpPr>
          <p:cNvPr id="211" name="Text 19"/>
          <p:cNvSpPr txBox="1"/>
          <p:nvPr/>
        </p:nvSpPr>
        <p:spPr>
          <a:xfrm>
            <a:off x="6519671" y="3630167"/>
            <a:ext cx="1179578" cy="166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Provision</a:t>
            </a:r>
          </a:p>
        </p:txBody>
      </p:sp>
      <p:sp>
        <p:nvSpPr>
          <p:cNvPr id="212" name="Text 20"/>
          <p:cNvSpPr txBox="1"/>
          <p:nvPr/>
        </p:nvSpPr>
        <p:spPr>
          <a:xfrm>
            <a:off x="7772399" y="3350612"/>
            <a:ext cx="502921" cy="29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200">
                <a:solidFill>
                  <a:srgbClr val="F76900"/>
                </a:solidFill>
                <a:latin typeface="+mj-lt"/>
                <a:ea typeface="+mj-ea"/>
                <a:cs typeface="+mj-cs"/>
                <a:sym typeface="Calibri"/>
              </a:defRPr>
            </a:lvl1pPr>
          </a:lstStyle>
          <a:p>
            <a:r>
              <a:t>→</a:t>
            </a:r>
          </a:p>
        </p:txBody>
      </p:sp>
      <p:sp>
        <p:nvSpPr>
          <p:cNvPr id="213" name="Shape 21"/>
          <p:cNvSpPr/>
          <p:nvPr/>
        </p:nvSpPr>
        <p:spPr>
          <a:xfrm>
            <a:off x="8275318" y="2788920"/>
            <a:ext cx="1325882" cy="1417322"/>
          </a:xfrm>
          <a:prstGeom prst="rect">
            <a:avLst/>
          </a:prstGeom>
          <a:solidFill>
            <a:srgbClr val="FFFFFF"/>
          </a:solidFill>
          <a:ln>
            <a:solidFill>
              <a:srgbClr val="DEE1E6"/>
            </a:solidFill>
          </a:ln>
          <a:effectLst>
            <a:outerShdw dist="7" dir="4" rotWithShape="0">
              <a:srgbClr val="9AA0AB"/>
            </a:outerShdw>
          </a:effectLst>
        </p:spPr>
        <p:txBody>
          <a:bodyPr lIns="45718" tIns="45718" rIns="45718" bIns="45718"/>
          <a:lstStyle/>
          <a:p>
            <a:pPr>
              <a:defRPr>
                <a:latin typeface="+mj-lt"/>
                <a:ea typeface="+mj-ea"/>
                <a:cs typeface="+mj-cs"/>
                <a:sym typeface="Calibri"/>
              </a:defRPr>
            </a:pPr>
            <a:endParaRPr/>
          </a:p>
        </p:txBody>
      </p:sp>
      <p:pic>
        <p:nvPicPr>
          <p:cNvPr id="214" name="Image 1" descr="Image 1"/>
          <p:cNvPicPr>
            <a:picLocks noChangeAspect="1"/>
          </p:cNvPicPr>
          <p:nvPr/>
        </p:nvPicPr>
        <p:blipFill>
          <a:blip r:embed="rId4"/>
          <a:stretch>
            <a:fillRect/>
          </a:stretch>
        </p:blipFill>
        <p:spPr>
          <a:xfrm>
            <a:off x="8691371" y="3026664"/>
            <a:ext cx="493778" cy="493778"/>
          </a:xfrm>
          <a:prstGeom prst="rect">
            <a:avLst/>
          </a:prstGeom>
          <a:ln w="12700">
            <a:miter lim="400000"/>
          </a:ln>
        </p:spPr>
      </p:pic>
      <p:sp>
        <p:nvSpPr>
          <p:cNvPr id="215" name="Text 22"/>
          <p:cNvSpPr txBox="1"/>
          <p:nvPr/>
        </p:nvSpPr>
        <p:spPr>
          <a:xfrm>
            <a:off x="8348471" y="3630167"/>
            <a:ext cx="1179578" cy="166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Run jobs</a:t>
            </a:r>
          </a:p>
        </p:txBody>
      </p:sp>
      <p:sp>
        <p:nvSpPr>
          <p:cNvPr id="216" name="Text 23"/>
          <p:cNvSpPr txBox="1"/>
          <p:nvPr/>
        </p:nvSpPr>
        <p:spPr>
          <a:xfrm>
            <a:off x="9601199" y="3350612"/>
            <a:ext cx="502921" cy="29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200">
                <a:solidFill>
                  <a:srgbClr val="F76900"/>
                </a:solidFill>
                <a:latin typeface="+mj-lt"/>
                <a:ea typeface="+mj-ea"/>
                <a:cs typeface="+mj-cs"/>
                <a:sym typeface="Calibri"/>
              </a:defRPr>
            </a:lvl1pPr>
          </a:lstStyle>
          <a:p>
            <a:r>
              <a:t>→</a:t>
            </a:r>
          </a:p>
        </p:txBody>
      </p:sp>
      <p:sp>
        <p:nvSpPr>
          <p:cNvPr id="217" name="Shape 24"/>
          <p:cNvSpPr/>
          <p:nvPr/>
        </p:nvSpPr>
        <p:spPr>
          <a:xfrm>
            <a:off x="10104118" y="2788920"/>
            <a:ext cx="1325882" cy="1417322"/>
          </a:xfrm>
          <a:prstGeom prst="rect">
            <a:avLst/>
          </a:prstGeom>
          <a:solidFill>
            <a:srgbClr val="FFFFFF"/>
          </a:solidFill>
          <a:ln>
            <a:solidFill>
              <a:srgbClr val="DEE1E6"/>
            </a:solidFill>
          </a:ln>
          <a:effectLst>
            <a:outerShdw dist="9" dir="2" rotWithShape="0">
              <a:srgbClr val="9AA0AB"/>
            </a:outerShdw>
          </a:effectLst>
        </p:spPr>
        <p:txBody>
          <a:bodyPr lIns="45718" tIns="45718" rIns="45718" bIns="45718"/>
          <a:lstStyle/>
          <a:p>
            <a:pPr>
              <a:defRPr>
                <a:latin typeface="+mj-lt"/>
                <a:ea typeface="+mj-ea"/>
                <a:cs typeface="+mj-cs"/>
                <a:sym typeface="Calibri"/>
              </a:defRPr>
            </a:pPr>
            <a:endParaRPr/>
          </a:p>
        </p:txBody>
      </p:sp>
      <p:pic>
        <p:nvPicPr>
          <p:cNvPr id="218" name="Image 2" descr="Image 2"/>
          <p:cNvPicPr>
            <a:picLocks noChangeAspect="1"/>
          </p:cNvPicPr>
          <p:nvPr/>
        </p:nvPicPr>
        <p:blipFill>
          <a:blip r:embed="rId5"/>
          <a:stretch>
            <a:fillRect/>
          </a:stretch>
        </p:blipFill>
        <p:spPr>
          <a:xfrm>
            <a:off x="10520171" y="3026664"/>
            <a:ext cx="493778" cy="493778"/>
          </a:xfrm>
          <a:prstGeom prst="rect">
            <a:avLst/>
          </a:prstGeom>
          <a:ln w="12700">
            <a:miter lim="400000"/>
          </a:ln>
        </p:spPr>
      </p:pic>
      <p:sp>
        <p:nvSpPr>
          <p:cNvPr id="219" name="Text 25"/>
          <p:cNvSpPr txBox="1"/>
          <p:nvPr/>
        </p:nvSpPr>
        <p:spPr>
          <a:xfrm>
            <a:off x="10177271" y="3630167"/>
            <a:ext cx="1179578" cy="166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Destroy</a:t>
            </a:r>
          </a:p>
        </p:txBody>
      </p:sp>
      <p:sp>
        <p:nvSpPr>
          <p:cNvPr id="220" name="Text 26"/>
          <p:cNvSpPr txBox="1"/>
          <p:nvPr/>
        </p:nvSpPr>
        <p:spPr>
          <a:xfrm>
            <a:off x="6446520" y="4480559"/>
            <a:ext cx="4937762"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i="1">
                <a:solidFill>
                  <a:srgbClr val="5A5A5A"/>
                </a:solidFill>
                <a:latin typeface="+mj-lt"/>
                <a:ea typeface="+mj-ea"/>
                <a:cs typeface="+mj-cs"/>
                <a:sym typeface="Calibri"/>
              </a:defRPr>
            </a:lvl1pPr>
          </a:lstStyle>
          <a:p>
            <a:r>
              <a:t>One Docker Compose stack, on a node without special configuration.</a:t>
            </a:r>
          </a:p>
        </p:txBody>
      </p:sp>
      <p:sp>
        <p:nvSpPr>
          <p:cNvPr id="221" name="Shape 27"/>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222" name="Text 28"/>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223" name="Text 29"/>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6</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Storage layer</a:t>
            </a:r>
          </a:p>
        </p:txBody>
      </p:sp>
      <p:sp>
        <p:nvSpPr>
          <p:cNvPr id="228" name="Text 1"/>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The hard part. The home directory simply exists.</a:t>
            </a:r>
          </a:p>
        </p:txBody>
      </p:sp>
      <p:sp>
        <p:nvSpPr>
          <p:cNvPr id="229" name="Shape 2"/>
          <p:cNvSpPr/>
          <p:nvPr/>
        </p:nvSpPr>
        <p:spPr>
          <a:xfrm>
            <a:off x="548640" y="1920238"/>
            <a:ext cx="2395729" cy="160020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pic>
        <p:nvPicPr>
          <p:cNvPr id="230" name="Image 0" descr="Image 0"/>
          <p:cNvPicPr>
            <a:picLocks noChangeAspect="1"/>
          </p:cNvPicPr>
          <p:nvPr/>
        </p:nvPicPr>
        <p:blipFill>
          <a:blip r:embed="rId3"/>
          <a:stretch>
            <a:fillRect/>
          </a:stretch>
        </p:blipFill>
        <p:spPr>
          <a:xfrm>
            <a:off x="1499616" y="2157983"/>
            <a:ext cx="493778" cy="493777"/>
          </a:xfrm>
          <a:prstGeom prst="rect">
            <a:avLst/>
          </a:prstGeom>
          <a:ln w="12700">
            <a:miter lim="400000"/>
          </a:ln>
        </p:spPr>
      </p:pic>
      <p:sp>
        <p:nvSpPr>
          <p:cNvPr id="231" name="Text 3"/>
          <p:cNvSpPr txBox="1"/>
          <p:nvPr/>
        </p:nvSpPr>
        <p:spPr>
          <a:xfrm>
            <a:off x="621792" y="2761488"/>
            <a:ext cx="2249424"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Worker</a:t>
            </a:r>
          </a:p>
        </p:txBody>
      </p:sp>
      <p:sp>
        <p:nvSpPr>
          <p:cNvPr id="232" name="Text 4"/>
          <p:cNvSpPr txBox="1"/>
          <p:nvPr/>
        </p:nvSpPr>
        <p:spPr>
          <a:xfrm>
            <a:off x="621792" y="3108960"/>
            <a:ext cx="2249424"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mj-lt"/>
                <a:ea typeface="+mj-ea"/>
                <a:cs typeface="+mj-cs"/>
                <a:sym typeface="Calibri"/>
              </a:defRPr>
            </a:lvl1pPr>
          </a:lstStyle>
          <a:p>
            <a:r>
              <a:t>NFSv4.2 client</a:t>
            </a:r>
          </a:p>
        </p:txBody>
      </p:sp>
      <p:sp>
        <p:nvSpPr>
          <p:cNvPr id="233" name="Text 5"/>
          <p:cNvSpPr txBox="1"/>
          <p:nvPr/>
        </p:nvSpPr>
        <p:spPr>
          <a:xfrm>
            <a:off x="2944366" y="2573371"/>
            <a:ext cx="502920" cy="29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200">
                <a:solidFill>
                  <a:srgbClr val="F76900"/>
                </a:solidFill>
                <a:latin typeface="+mj-lt"/>
                <a:ea typeface="+mj-ea"/>
                <a:cs typeface="+mj-cs"/>
                <a:sym typeface="Calibri"/>
              </a:defRPr>
            </a:lvl1pPr>
          </a:lstStyle>
          <a:p>
            <a:r>
              <a:t>→</a:t>
            </a:r>
          </a:p>
        </p:txBody>
      </p:sp>
      <p:sp>
        <p:nvSpPr>
          <p:cNvPr id="234" name="Shape 6"/>
          <p:cNvSpPr/>
          <p:nvPr/>
        </p:nvSpPr>
        <p:spPr>
          <a:xfrm>
            <a:off x="3447288" y="1920238"/>
            <a:ext cx="2395730" cy="160020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pic>
        <p:nvPicPr>
          <p:cNvPr id="235" name="Image 1" descr="Image 1"/>
          <p:cNvPicPr>
            <a:picLocks noChangeAspect="1"/>
          </p:cNvPicPr>
          <p:nvPr/>
        </p:nvPicPr>
        <p:blipFill>
          <a:blip r:embed="rId4"/>
          <a:stretch>
            <a:fillRect/>
          </a:stretch>
        </p:blipFill>
        <p:spPr>
          <a:xfrm>
            <a:off x="4398264" y="2157983"/>
            <a:ext cx="493778" cy="493777"/>
          </a:xfrm>
          <a:prstGeom prst="rect">
            <a:avLst/>
          </a:prstGeom>
          <a:ln w="12700">
            <a:miter lim="400000"/>
          </a:ln>
        </p:spPr>
      </p:pic>
      <p:sp>
        <p:nvSpPr>
          <p:cNvPr id="236" name="Text 7"/>
          <p:cNvSpPr txBox="1"/>
          <p:nvPr/>
        </p:nvSpPr>
        <p:spPr>
          <a:xfrm>
            <a:off x="3520440" y="2761488"/>
            <a:ext cx="2249426"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Cache Proxy</a:t>
            </a:r>
          </a:p>
        </p:txBody>
      </p:sp>
      <p:sp>
        <p:nvSpPr>
          <p:cNvPr id="237" name="Text 8"/>
          <p:cNvSpPr txBox="1"/>
          <p:nvPr/>
        </p:nvSpPr>
        <p:spPr>
          <a:xfrm>
            <a:off x="3520440" y="3108960"/>
            <a:ext cx="2249426"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mj-lt"/>
                <a:ea typeface="+mj-ea"/>
                <a:cs typeface="+mj-cs"/>
                <a:sym typeface="Calibri"/>
              </a:defRPr>
            </a:lvl1pPr>
          </a:lstStyle>
          <a:p>
            <a:r>
              <a:t>Knfsd-cache-utils / FSCache</a:t>
            </a:r>
          </a:p>
        </p:txBody>
      </p:sp>
      <p:sp>
        <p:nvSpPr>
          <p:cNvPr id="238" name="Text 9"/>
          <p:cNvSpPr txBox="1"/>
          <p:nvPr/>
        </p:nvSpPr>
        <p:spPr>
          <a:xfrm>
            <a:off x="5843015" y="2573371"/>
            <a:ext cx="502920" cy="29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200">
                <a:solidFill>
                  <a:srgbClr val="F76900"/>
                </a:solidFill>
                <a:latin typeface="+mj-lt"/>
                <a:ea typeface="+mj-ea"/>
                <a:cs typeface="+mj-cs"/>
                <a:sym typeface="Calibri"/>
              </a:defRPr>
            </a:lvl1pPr>
          </a:lstStyle>
          <a:p>
            <a:r>
              <a:t>→</a:t>
            </a:r>
          </a:p>
        </p:txBody>
      </p:sp>
      <p:sp>
        <p:nvSpPr>
          <p:cNvPr id="239" name="Shape 10"/>
          <p:cNvSpPr/>
          <p:nvPr/>
        </p:nvSpPr>
        <p:spPr>
          <a:xfrm>
            <a:off x="6345935" y="1920238"/>
            <a:ext cx="2395730" cy="160020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pic>
        <p:nvPicPr>
          <p:cNvPr id="240" name="Image 2" descr="Image 2"/>
          <p:cNvPicPr>
            <a:picLocks noChangeAspect="1"/>
          </p:cNvPicPr>
          <p:nvPr/>
        </p:nvPicPr>
        <p:blipFill>
          <a:blip r:embed="rId5"/>
          <a:stretch>
            <a:fillRect/>
          </a:stretch>
        </p:blipFill>
        <p:spPr>
          <a:xfrm>
            <a:off x="7296911" y="2157983"/>
            <a:ext cx="493778" cy="493777"/>
          </a:xfrm>
          <a:prstGeom prst="rect">
            <a:avLst/>
          </a:prstGeom>
          <a:ln w="12700">
            <a:miter lim="400000"/>
          </a:ln>
        </p:spPr>
      </p:pic>
      <p:sp>
        <p:nvSpPr>
          <p:cNvPr id="241" name="Text 11"/>
          <p:cNvSpPr txBox="1"/>
          <p:nvPr/>
        </p:nvSpPr>
        <p:spPr>
          <a:xfrm>
            <a:off x="6419088" y="2761488"/>
            <a:ext cx="2249424"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Campus Relays</a:t>
            </a:r>
          </a:p>
        </p:txBody>
      </p:sp>
      <p:sp>
        <p:nvSpPr>
          <p:cNvPr id="242" name="Text 12"/>
          <p:cNvSpPr txBox="1"/>
          <p:nvPr/>
        </p:nvSpPr>
        <p:spPr>
          <a:xfrm>
            <a:off x="6419088" y="3108960"/>
            <a:ext cx="2249424"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mj-lt"/>
                <a:ea typeface="+mj-ea"/>
                <a:cs typeface="+mj-cs"/>
                <a:sym typeface="Calibri"/>
              </a:defRPr>
            </a:lvl1pPr>
          </a:lstStyle>
          <a:p>
            <a:r>
              <a:t>Nebula</a:t>
            </a:r>
          </a:p>
        </p:txBody>
      </p:sp>
      <p:sp>
        <p:nvSpPr>
          <p:cNvPr id="243" name="Text 13"/>
          <p:cNvSpPr txBox="1"/>
          <p:nvPr/>
        </p:nvSpPr>
        <p:spPr>
          <a:xfrm>
            <a:off x="8741664" y="2573371"/>
            <a:ext cx="502920" cy="29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2200">
                <a:solidFill>
                  <a:srgbClr val="F76900"/>
                </a:solidFill>
                <a:latin typeface="+mj-lt"/>
                <a:ea typeface="+mj-ea"/>
                <a:cs typeface="+mj-cs"/>
                <a:sym typeface="Calibri"/>
              </a:defRPr>
            </a:lvl1pPr>
          </a:lstStyle>
          <a:p>
            <a:r>
              <a:t>→</a:t>
            </a:r>
          </a:p>
        </p:txBody>
      </p:sp>
      <p:sp>
        <p:nvSpPr>
          <p:cNvPr id="244" name="Shape 14"/>
          <p:cNvSpPr/>
          <p:nvPr/>
        </p:nvSpPr>
        <p:spPr>
          <a:xfrm>
            <a:off x="9244583" y="1920238"/>
            <a:ext cx="2395729" cy="1600203"/>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pic>
        <p:nvPicPr>
          <p:cNvPr id="245" name="Image 3" descr="Image 3"/>
          <p:cNvPicPr>
            <a:picLocks noChangeAspect="1"/>
          </p:cNvPicPr>
          <p:nvPr/>
        </p:nvPicPr>
        <p:blipFill>
          <a:blip r:embed="rId6"/>
          <a:stretch>
            <a:fillRect/>
          </a:stretch>
        </p:blipFill>
        <p:spPr>
          <a:xfrm>
            <a:off x="10195559" y="2157983"/>
            <a:ext cx="493778" cy="493777"/>
          </a:xfrm>
          <a:prstGeom prst="rect">
            <a:avLst/>
          </a:prstGeom>
          <a:ln w="12700">
            <a:miter lim="400000"/>
          </a:ln>
        </p:spPr>
      </p:pic>
      <p:sp>
        <p:nvSpPr>
          <p:cNvPr id="246" name="Text 15"/>
          <p:cNvSpPr txBox="1"/>
          <p:nvPr/>
        </p:nvSpPr>
        <p:spPr>
          <a:xfrm>
            <a:off x="9317735" y="2761488"/>
            <a:ext cx="2249426"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300" b="1">
                <a:solidFill>
                  <a:srgbClr val="1A1A1A"/>
                </a:solidFill>
                <a:latin typeface="+mj-lt"/>
                <a:ea typeface="+mj-ea"/>
                <a:cs typeface="+mj-cs"/>
                <a:sym typeface="Calibri"/>
              </a:defRPr>
            </a:lvl1pPr>
          </a:lstStyle>
          <a:p>
            <a:r>
              <a:t>Institutional Storage</a:t>
            </a:r>
          </a:p>
        </p:txBody>
      </p:sp>
      <p:sp>
        <p:nvSpPr>
          <p:cNvPr id="247" name="Text 16"/>
          <p:cNvSpPr txBox="1"/>
          <p:nvPr/>
        </p:nvSpPr>
        <p:spPr>
          <a:xfrm>
            <a:off x="9317735" y="3108960"/>
            <a:ext cx="2249426"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mj-lt"/>
                <a:ea typeface="+mj-ea"/>
                <a:cs typeface="+mj-cs"/>
                <a:sym typeface="Calibri"/>
              </a:defRPr>
            </a:lvl1pPr>
          </a:lstStyle>
          <a:p>
            <a:r>
              <a:t>NetApp ONTAP</a:t>
            </a:r>
          </a:p>
        </p:txBody>
      </p:sp>
      <p:sp>
        <p:nvSpPr>
          <p:cNvPr id="248" name="Shape 17"/>
          <p:cNvSpPr/>
          <p:nvPr/>
        </p:nvSpPr>
        <p:spPr>
          <a:xfrm>
            <a:off x="548640" y="3749040"/>
            <a:ext cx="5440680" cy="1965962"/>
          </a:xfrm>
          <a:prstGeom prst="rect">
            <a:avLst/>
          </a:prstGeom>
          <a:solidFill>
            <a:srgbClr val="FFFFFF"/>
          </a:solidFill>
          <a:ln>
            <a:solidFill>
              <a:srgbClr val="DEE1E6"/>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249" name="Text 18"/>
          <p:cNvSpPr txBox="1"/>
          <p:nvPr/>
        </p:nvSpPr>
        <p:spPr>
          <a:xfrm>
            <a:off x="822960" y="3895344"/>
            <a:ext cx="4983481" cy="209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600" b="1">
                <a:solidFill>
                  <a:srgbClr val="1A1A1A"/>
                </a:solidFill>
                <a:latin typeface="+mj-lt"/>
                <a:ea typeface="+mj-ea"/>
                <a:cs typeface="+mj-cs"/>
                <a:sym typeface="Calibri"/>
              </a:defRPr>
            </a:lvl1pPr>
          </a:lstStyle>
          <a:p>
            <a:r>
              <a:t>Design goals</a:t>
            </a:r>
          </a:p>
        </p:txBody>
      </p:sp>
      <p:sp>
        <p:nvSpPr>
          <p:cNvPr id="250" name="Text 19"/>
          <p:cNvSpPr txBox="1"/>
          <p:nvPr/>
        </p:nvSpPr>
        <p:spPr>
          <a:xfrm>
            <a:off x="1344167" y="4413312"/>
            <a:ext cx="4370833"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JIT staging available to all cloud workers</a:t>
            </a:r>
          </a:p>
        </p:txBody>
      </p:sp>
      <p:sp>
        <p:nvSpPr>
          <p:cNvPr id="251" name="Text 20"/>
          <p:cNvSpPr txBox="1"/>
          <p:nvPr/>
        </p:nvSpPr>
        <p:spPr>
          <a:xfrm>
            <a:off x="1344167" y="4833935"/>
            <a:ext cx="4370833"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No campus storage config changes</a:t>
            </a:r>
          </a:p>
        </p:txBody>
      </p:sp>
      <p:sp>
        <p:nvSpPr>
          <p:cNvPr id="252" name="Text 21"/>
          <p:cNvSpPr txBox="1"/>
          <p:nvPr/>
        </p:nvSpPr>
        <p:spPr>
          <a:xfrm>
            <a:off x="1344167" y="5254559"/>
            <a:ext cx="4370833"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400">
                <a:solidFill>
                  <a:srgbClr val="1A1A1A"/>
                </a:solidFill>
                <a:latin typeface="+mj-lt"/>
                <a:ea typeface="+mj-ea"/>
                <a:cs typeface="+mj-cs"/>
                <a:sym typeface="Calibri"/>
              </a:defRPr>
            </a:lvl1pPr>
          </a:lstStyle>
          <a:p>
            <a:r>
              <a:t>No workflow changes</a:t>
            </a:r>
          </a:p>
        </p:txBody>
      </p:sp>
      <p:sp>
        <p:nvSpPr>
          <p:cNvPr id="253" name="Shape 22"/>
          <p:cNvSpPr/>
          <p:nvPr/>
        </p:nvSpPr>
        <p:spPr>
          <a:xfrm>
            <a:off x="6199632" y="3749040"/>
            <a:ext cx="5440681" cy="1965962"/>
          </a:xfrm>
          <a:prstGeom prst="rect">
            <a:avLst/>
          </a:prstGeom>
          <a:solidFill>
            <a:srgbClr val="FFFFFF"/>
          </a:solidFill>
          <a:ln w="19050">
            <a:solidFill>
              <a:srgbClr val="F76900"/>
            </a:solidFill>
          </a:ln>
          <a:effectLst>
            <a:outerShdw blurRad="50800" dist="63500" dir="2700000" rotWithShape="0">
              <a:srgbClr val="000000">
                <a:alpha val="50000"/>
              </a:srgbClr>
            </a:outerShdw>
          </a:effectLst>
        </p:spPr>
        <p:txBody>
          <a:bodyPr lIns="45718" tIns="45718" rIns="45718" bIns="45718"/>
          <a:lstStyle/>
          <a:p>
            <a:pPr>
              <a:defRPr>
                <a:latin typeface="+mj-lt"/>
                <a:ea typeface="+mj-ea"/>
                <a:cs typeface="+mj-cs"/>
                <a:sym typeface="Calibri"/>
              </a:defRPr>
            </a:pPr>
            <a:endParaRPr/>
          </a:p>
        </p:txBody>
      </p:sp>
      <p:sp>
        <p:nvSpPr>
          <p:cNvPr id="254" name="Text 23"/>
          <p:cNvSpPr txBox="1"/>
          <p:nvPr/>
        </p:nvSpPr>
        <p:spPr>
          <a:xfrm>
            <a:off x="6492240" y="4041647"/>
            <a:ext cx="4937762" cy="241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0000"/>
              </a:lnSpc>
              <a:defRPr b="1">
                <a:solidFill>
                  <a:srgbClr val="1A1A1A"/>
                </a:solidFill>
                <a:latin typeface="+mj-lt"/>
                <a:ea typeface="+mj-ea"/>
                <a:cs typeface="+mj-cs"/>
                <a:sym typeface="Calibri"/>
              </a:defRPr>
            </a:lvl1pPr>
          </a:lstStyle>
          <a:p>
            <a:r>
              <a:t>The cache fills itself when data is touched.</a:t>
            </a:r>
          </a:p>
        </p:txBody>
      </p:sp>
      <p:sp>
        <p:nvSpPr>
          <p:cNvPr id="255" name="Text 24"/>
          <p:cNvSpPr txBox="1"/>
          <p:nvPr/>
        </p:nvSpPr>
        <p:spPr>
          <a:xfrm>
            <a:off x="6492240" y="4648639"/>
            <a:ext cx="4937762" cy="189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15000"/>
              </a:lnSpc>
              <a:defRPr sz="1400">
                <a:latin typeface="+mj-lt"/>
                <a:ea typeface="+mj-ea"/>
                <a:cs typeface="+mj-cs"/>
                <a:sym typeface="Calibri"/>
              </a:defRPr>
            </a:lvl1pPr>
          </a:lstStyle>
          <a:p>
            <a:r>
              <a:t>JIT staging. No user intervention.</a:t>
            </a:r>
          </a:p>
        </p:txBody>
      </p:sp>
      <p:sp>
        <p:nvSpPr>
          <p:cNvPr id="256" name="Shape 25"/>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257" name="Text 26"/>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258" name="Text 27"/>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8</a:t>
            </a:r>
          </a:p>
        </p:txBody>
      </p:sp>
      <p:pic>
        <p:nvPicPr>
          <p:cNvPr id="259" name="Image 5" descr="Image 5"/>
          <p:cNvPicPr>
            <a:picLocks noChangeAspect="1"/>
          </p:cNvPicPr>
          <p:nvPr/>
        </p:nvPicPr>
        <p:blipFill>
          <a:blip r:embed="rId7"/>
          <a:stretch>
            <a:fillRect/>
          </a:stretch>
        </p:blipFill>
        <p:spPr>
          <a:xfrm>
            <a:off x="868680" y="4361688"/>
            <a:ext cx="292610" cy="292610"/>
          </a:xfrm>
          <a:prstGeom prst="rect">
            <a:avLst/>
          </a:prstGeom>
          <a:ln w="12700">
            <a:miter lim="400000"/>
          </a:ln>
        </p:spPr>
      </p:pic>
      <p:pic>
        <p:nvPicPr>
          <p:cNvPr id="260" name="Image 1" descr="Image 1"/>
          <p:cNvPicPr>
            <a:picLocks noChangeAspect="1"/>
          </p:cNvPicPr>
          <p:nvPr/>
        </p:nvPicPr>
        <p:blipFill>
          <a:blip r:embed="rId4"/>
          <a:stretch>
            <a:fillRect/>
          </a:stretch>
        </p:blipFill>
        <p:spPr>
          <a:xfrm>
            <a:off x="9348310" y="4485132"/>
            <a:ext cx="850393" cy="850393"/>
          </a:xfrm>
          <a:prstGeom prst="rect">
            <a:avLst/>
          </a:prstGeom>
          <a:ln w="12700">
            <a:miter lim="400000"/>
          </a:ln>
        </p:spPr>
      </p:pic>
      <p:pic>
        <p:nvPicPr>
          <p:cNvPr id="261" name="Image 5" descr="Image 5"/>
          <p:cNvPicPr>
            <a:picLocks noChangeAspect="1"/>
          </p:cNvPicPr>
          <p:nvPr/>
        </p:nvPicPr>
        <p:blipFill>
          <a:blip r:embed="rId7"/>
          <a:stretch>
            <a:fillRect/>
          </a:stretch>
        </p:blipFill>
        <p:spPr>
          <a:xfrm>
            <a:off x="868680" y="4764023"/>
            <a:ext cx="292610" cy="292610"/>
          </a:xfrm>
          <a:prstGeom prst="rect">
            <a:avLst/>
          </a:prstGeom>
          <a:ln w="12700">
            <a:miter lim="400000"/>
          </a:ln>
        </p:spPr>
      </p:pic>
      <p:pic>
        <p:nvPicPr>
          <p:cNvPr id="262" name="Image 5" descr="Image 5"/>
          <p:cNvPicPr>
            <a:picLocks noChangeAspect="1"/>
          </p:cNvPicPr>
          <p:nvPr/>
        </p:nvPicPr>
        <p:blipFill>
          <a:blip r:embed="rId7"/>
          <a:stretch>
            <a:fillRect/>
          </a:stretch>
        </p:blipFill>
        <p:spPr>
          <a:xfrm>
            <a:off x="868680" y="5202935"/>
            <a:ext cx="292610" cy="29261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 0"/>
          <p:cNvSpPr txBox="1"/>
          <p:nvPr/>
        </p:nvSpPr>
        <p:spPr>
          <a:xfrm>
            <a:off x="548638" y="384047"/>
            <a:ext cx="11064244" cy="4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3400" b="1">
                <a:solidFill>
                  <a:srgbClr val="F76900"/>
                </a:solidFill>
                <a:latin typeface="+mj-lt"/>
                <a:ea typeface="+mj-ea"/>
                <a:cs typeface="+mj-cs"/>
                <a:sym typeface="Calibri"/>
              </a:defRPr>
            </a:lvl1pPr>
          </a:lstStyle>
          <a:p>
            <a:r>
              <a:t>Performance characteristics</a:t>
            </a:r>
          </a:p>
        </p:txBody>
      </p:sp>
      <p:sp>
        <p:nvSpPr>
          <p:cNvPr id="267" name="Text 1"/>
          <p:cNvSpPr txBox="1"/>
          <p:nvPr/>
        </p:nvSpPr>
        <p:spPr>
          <a:xfrm>
            <a:off x="566927" y="1207008"/>
            <a:ext cx="10972801" cy="1893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i="1">
                <a:solidFill>
                  <a:srgbClr val="5A5A5A"/>
                </a:solidFill>
                <a:latin typeface="+mj-lt"/>
                <a:ea typeface="+mj-ea"/>
                <a:cs typeface="+mj-cs"/>
                <a:sym typeface="Calibri"/>
              </a:defRPr>
            </a:lvl1pPr>
          </a:lstStyle>
          <a:p>
            <a:r>
              <a:t>What worked well and what didn't.</a:t>
            </a:r>
          </a:p>
        </p:txBody>
      </p:sp>
      <p:graphicFrame>
        <p:nvGraphicFramePr>
          <p:cNvPr id="268" name="Table 0"/>
          <p:cNvGraphicFramePr/>
          <p:nvPr/>
        </p:nvGraphicFramePr>
        <p:xfrm>
          <a:off x="548640" y="1828800"/>
          <a:ext cx="10725912" cy="3029204"/>
        </p:xfrm>
        <a:graphic>
          <a:graphicData uri="http://schemas.openxmlformats.org/drawingml/2006/table">
            <a:tbl>
              <a:tblPr>
                <a:tableStyleId>{4C3C2611-4C71-4FC5-86AE-919BDF0F9419}</a:tableStyleId>
              </a:tblPr>
              <a:tblGrid>
                <a:gridCol w="330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885912">
                  <a:extLst>
                    <a:ext uri="{9D8B030D-6E8A-4147-A177-3AD203B41FA5}">
                      <a16:colId xmlns:a16="http://schemas.microsoft.com/office/drawing/2014/main" val="20003"/>
                    </a:ext>
                  </a:extLst>
                </a:gridCol>
                <a:gridCol w="3380000">
                  <a:extLst>
                    <a:ext uri="{9D8B030D-6E8A-4147-A177-3AD203B41FA5}">
                      <a16:colId xmlns:a16="http://schemas.microsoft.com/office/drawing/2014/main" val="20004"/>
                    </a:ext>
                  </a:extLst>
                </a:gridCol>
              </a:tblGrid>
              <a:tr h="306324">
                <a:tc>
                  <a:txBody>
                    <a:bodyPr/>
                    <a:lstStyle/>
                    <a:p>
                      <a:pPr algn="l">
                        <a:defRPr sz="1800"/>
                      </a:pPr>
                      <a:r>
                        <a:rPr sz="1300" b="1">
                          <a:solidFill>
                            <a:srgbClr val="FFFFFF"/>
                          </a:solidFill>
                        </a:rPr>
                        <a:t>What it tests</a:t>
                      </a:r>
                    </a:p>
                  </a:txBody>
                  <a:tcPr marL="50800" marR="50800" marT="50800" marB="508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tc>
                  <a:txBody>
                    <a:bodyPr/>
                    <a:lstStyle/>
                    <a:p>
                      <a:pPr>
                        <a:defRPr sz="1800"/>
                      </a:pPr>
                      <a:r>
                        <a:rPr sz="1300" b="1">
                          <a:solidFill>
                            <a:srgbClr val="FFFFFF"/>
                          </a:solidFill>
                        </a:rPr>
                        <a:t>On-prem min</a:t>
                      </a:r>
                    </a:p>
                  </a:txBody>
                  <a:tcPr marL="50800" marR="50800" marT="50800" marB="508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tc>
                  <a:txBody>
                    <a:bodyPr/>
                    <a:lstStyle/>
                    <a:p>
                      <a:pPr>
                        <a:defRPr sz="1800"/>
                      </a:pPr>
                      <a:r>
                        <a:rPr sz="1300" b="1">
                          <a:solidFill>
                            <a:srgbClr val="FFFFFF"/>
                          </a:solidFill>
                        </a:rPr>
                        <a:t>Cloud avg min</a:t>
                      </a:r>
                    </a:p>
                  </a:txBody>
                  <a:tcPr marL="50800" marR="50800" marT="50800" marB="508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tc>
                  <a:txBody>
                    <a:bodyPr/>
                    <a:lstStyle/>
                    <a:p>
                      <a:pPr>
                        <a:defRPr sz="1800"/>
                      </a:pPr>
                      <a:r>
                        <a:rPr sz="1300" b="1">
                          <a:solidFill>
                            <a:srgbClr val="FFFFFF"/>
                          </a:solidFill>
                        </a:rPr>
                        <a:t>Cloud vs on-prem</a:t>
                      </a:r>
                    </a:p>
                  </a:txBody>
                  <a:tcPr marL="50800" marR="50800" marT="50800" marB="508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tc>
                  <a:txBody>
                    <a:bodyPr/>
                    <a:lstStyle/>
                    <a:p>
                      <a:pPr algn="l">
                        <a:defRPr sz="1800"/>
                      </a:pPr>
                      <a:r>
                        <a:rPr sz="1300" b="1">
                          <a:solidFill>
                            <a:srgbClr val="FFFFFF"/>
                          </a:solidFill>
                        </a:rPr>
                        <a:t>Why</a:t>
                      </a:r>
                    </a:p>
                  </a:txBody>
                  <a:tcPr marL="50800" marR="50800" marT="50800" marB="508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76900"/>
                    </a:solidFill>
                  </a:tcPr>
                </a:tc>
                <a:extLst>
                  <a:ext uri="{0D108BD9-81ED-4DB2-BD59-A6C34878D82A}">
                    <a16:rowId xmlns:a16="http://schemas.microsoft.com/office/drawing/2014/main" val="10000"/>
                  </a:ext>
                </a:extLst>
              </a:tr>
              <a:tr h="320040">
                <a:tc>
                  <a:txBody>
                    <a:bodyPr/>
                    <a:lstStyle/>
                    <a:p>
                      <a:pPr algn="l">
                        <a:defRPr sz="1800"/>
                      </a:pPr>
                      <a:r>
                        <a:rPr sz="1400">
                          <a:solidFill>
                            <a:srgbClr val="1A1A1A"/>
                          </a:solidFill>
                        </a:rPr>
                        <a:t>One 20-core Blender render job</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300">
                          <a:solidFill>
                            <a:srgbClr val="1A1A1A"/>
                          </a:solidFill>
                        </a:rPr>
                        <a:t>6.48</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300">
                          <a:solidFill>
                            <a:srgbClr val="1A1A1A"/>
                          </a:solidFill>
                        </a:rPr>
                        <a:t>6.64</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600" b="1">
                          <a:solidFill>
                            <a:srgbClr val="FFFFFF"/>
                          </a:solidFill>
                        </a:rPr>
                        <a:t>1.0x</a:t>
                      </a:r>
                    </a:p>
                  </a:txBody>
                  <a:tcPr marL="38100" marR="38100" marT="38100" marB="381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2E9E5B"/>
                    </a:solidFill>
                  </a:tcPr>
                </a:tc>
                <a:tc>
                  <a:txBody>
                    <a:bodyPr/>
                    <a:lstStyle/>
                    <a:p>
                      <a:pPr algn="l">
                        <a:defRPr sz="1800"/>
                      </a:pPr>
                      <a:r>
                        <a:rPr sz="1200">
                          <a:solidFill>
                            <a:srgbClr val="5A5A5A"/>
                          </a:solidFill>
                        </a:rPr>
                        <a:t>Same runtime</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1"/>
                  </a:ext>
                </a:extLst>
              </a:tr>
              <a:tr h="320040">
                <a:tc>
                  <a:txBody>
                    <a:bodyPr/>
                    <a:lstStyle/>
                    <a:p>
                      <a:pPr algn="l">
                        <a:defRPr sz="1800"/>
                      </a:pPr>
                      <a:r>
                        <a:rPr sz="1400">
                          <a:solidFill>
                            <a:srgbClr val="1A1A1A"/>
                          </a:solidFill>
                        </a:rPr>
                        <a:t>Frame-farm render throughput</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300">
                          <a:solidFill>
                            <a:srgbClr val="1A1A1A"/>
                          </a:solidFill>
                        </a:rPr>
                        <a:t>13.48</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300">
                          <a:solidFill>
                            <a:srgbClr val="1A1A1A"/>
                          </a:solidFill>
                        </a:rPr>
                        <a:t>18.85</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600" b="1">
                          <a:solidFill>
                            <a:srgbClr val="FFFFFF"/>
                          </a:solidFill>
                        </a:rPr>
                        <a:t>1.4x</a:t>
                      </a:r>
                    </a:p>
                  </a:txBody>
                  <a:tcPr marL="38100" marR="38100" marT="38100" marB="381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C47F0A"/>
                    </a:solidFill>
                  </a:tcPr>
                </a:tc>
                <a:tc>
                  <a:txBody>
                    <a:bodyPr/>
                    <a:lstStyle/>
                    <a:p>
                      <a:pPr algn="l">
                        <a:defRPr sz="1800"/>
                      </a:pPr>
                      <a:r>
                        <a:rPr sz="1200">
                          <a:solidFill>
                            <a:srgbClr val="5A5A5A"/>
                          </a:solidFill>
                        </a:rPr>
                        <a:t>Scheduling overhead</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extLst>
                  <a:ext uri="{0D108BD9-81ED-4DB2-BD59-A6C34878D82A}">
                    <a16:rowId xmlns:a16="http://schemas.microsoft.com/office/drawing/2014/main" val="10002"/>
                  </a:ext>
                </a:extLst>
              </a:tr>
              <a:tr h="320040">
                <a:tc>
                  <a:txBody>
                    <a:bodyPr/>
                    <a:lstStyle/>
                    <a:p>
                      <a:pPr algn="l">
                        <a:defRPr sz="1800"/>
                      </a:pPr>
                      <a:r>
                        <a:rPr sz="1400">
                          <a:solidFill>
                            <a:srgbClr val="1A1A1A"/>
                          </a:solidFill>
                        </a:rPr>
                        <a:t>3-minute CPU throughput</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300">
                          <a:solidFill>
                            <a:srgbClr val="1A1A1A"/>
                          </a:solidFill>
                        </a:rPr>
                        <a:t>3.08</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300">
                          <a:solidFill>
                            <a:srgbClr val="1A1A1A"/>
                          </a:solidFill>
                        </a:rPr>
                        <a:t>3.23</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600" b="1">
                          <a:solidFill>
                            <a:srgbClr val="FFFFFF"/>
                          </a:solidFill>
                        </a:rPr>
                        <a:t>1.0x</a:t>
                      </a:r>
                    </a:p>
                  </a:txBody>
                  <a:tcPr marL="38100" marR="38100" marT="38100" marB="381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2E9E5B"/>
                    </a:solidFill>
                  </a:tcPr>
                </a:tc>
                <a:tc>
                  <a:txBody>
                    <a:bodyPr/>
                    <a:lstStyle/>
                    <a:p>
                      <a:pPr algn="l">
                        <a:defRPr sz="1800"/>
                      </a:pPr>
                      <a:r>
                        <a:rPr sz="1200">
                          <a:solidFill>
                            <a:srgbClr val="5A5A5A"/>
                          </a:solidFill>
                        </a:rPr>
                        <a:t>Same runtime</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3"/>
                  </a:ext>
                </a:extLst>
              </a:tr>
              <a:tr h="320040">
                <a:tc>
                  <a:txBody>
                    <a:bodyPr/>
                    <a:lstStyle/>
                    <a:p>
                      <a:pPr algn="l">
                        <a:defRPr sz="1800"/>
                      </a:pPr>
                      <a:r>
                        <a:rPr sz="1400">
                          <a:solidFill>
                            <a:srgbClr val="1A1A1A"/>
                          </a:solidFill>
                        </a:rPr>
                        <a:t>3-minute Python startup + compute</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300">
                          <a:solidFill>
                            <a:srgbClr val="1A1A1A"/>
                          </a:solidFill>
                        </a:rPr>
                        <a:t>3.10</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300">
                          <a:solidFill>
                            <a:srgbClr val="1A1A1A"/>
                          </a:solidFill>
                        </a:rPr>
                        <a:t>4.62</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600" b="1">
                          <a:solidFill>
                            <a:srgbClr val="FFFFFF"/>
                          </a:solidFill>
                        </a:rPr>
                        <a:t>1.5x</a:t>
                      </a:r>
                    </a:p>
                  </a:txBody>
                  <a:tcPr marL="38100" marR="38100" marT="38100" marB="381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C47F0A"/>
                    </a:solidFill>
                  </a:tcPr>
                </a:tc>
                <a:tc>
                  <a:txBody>
                    <a:bodyPr/>
                    <a:lstStyle/>
                    <a:p>
                      <a:pPr algn="l">
                        <a:defRPr sz="1800"/>
                      </a:pPr>
                      <a:r>
                        <a:rPr sz="1200">
                          <a:solidFill>
                            <a:srgbClr val="5A5A5A"/>
                          </a:solidFill>
                        </a:rPr>
                        <a:t>Startup + metadata</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extLst>
                  <a:ext uri="{0D108BD9-81ED-4DB2-BD59-A6C34878D82A}">
                    <a16:rowId xmlns:a16="http://schemas.microsoft.com/office/drawing/2014/main" val="10004"/>
                  </a:ext>
                </a:extLst>
              </a:tr>
              <a:tr h="320040">
                <a:tc>
                  <a:txBody>
                    <a:bodyPr/>
                    <a:lstStyle/>
                    <a:p>
                      <a:pPr algn="l">
                        <a:defRPr sz="1800"/>
                      </a:pPr>
                      <a:r>
                        <a:rPr sz="1400">
                          <a:solidFill>
                            <a:srgbClr val="1A1A1A"/>
                          </a:solidFill>
                        </a:rPr>
                        <a:t>3-minute R startup + compute</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300">
                          <a:solidFill>
                            <a:srgbClr val="1A1A1A"/>
                          </a:solidFill>
                        </a:rPr>
                        <a:t>3.10</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300">
                          <a:solidFill>
                            <a:srgbClr val="1A1A1A"/>
                          </a:solidFill>
                        </a:rPr>
                        <a:t>3.98</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600" b="1">
                          <a:solidFill>
                            <a:srgbClr val="FFFFFF"/>
                          </a:solidFill>
                        </a:rPr>
                        <a:t>1.3x</a:t>
                      </a:r>
                    </a:p>
                  </a:txBody>
                  <a:tcPr marL="38100" marR="38100" marT="38100" marB="381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C47F0A"/>
                    </a:solidFill>
                  </a:tcPr>
                </a:tc>
                <a:tc>
                  <a:txBody>
                    <a:bodyPr/>
                    <a:lstStyle/>
                    <a:p>
                      <a:pPr algn="l">
                        <a:defRPr sz="1800"/>
                      </a:pPr>
                      <a:r>
                        <a:rPr sz="1200">
                          <a:solidFill>
                            <a:srgbClr val="5A5A5A"/>
                          </a:solidFill>
                        </a:rPr>
                        <a:t>Metadata RPC</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5"/>
                  </a:ext>
                </a:extLst>
              </a:tr>
              <a:tr h="320040">
                <a:tc>
                  <a:txBody>
                    <a:bodyPr/>
                    <a:lstStyle/>
                    <a:p>
                      <a:pPr algn="l">
                        <a:defRPr sz="1800"/>
                      </a:pPr>
                      <a:r>
                        <a:rPr sz="1400">
                          <a:solidFill>
                            <a:srgbClr val="1A1A1A"/>
                          </a:solidFill>
                        </a:rPr>
                        <a:t>20-core node-isolated HPCC benchmark</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300">
                          <a:solidFill>
                            <a:srgbClr val="1A1A1A"/>
                          </a:solidFill>
                        </a:rPr>
                        <a:t>2.04</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300">
                          <a:solidFill>
                            <a:srgbClr val="1A1A1A"/>
                          </a:solidFill>
                        </a:rPr>
                        <a:t>1.87</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600" b="1">
                          <a:solidFill>
                            <a:srgbClr val="FFFFFF"/>
                          </a:solidFill>
                        </a:rPr>
                        <a:t>0.92x</a:t>
                      </a:r>
                    </a:p>
                  </a:txBody>
                  <a:tcPr marL="38100" marR="38100" marT="38100" marB="38100" anchor="ctr" horzOverflow="overflow">
                    <a:lnL w="6350">
                      <a:solidFill>
                        <a:srgbClr val="E2E4E8"/>
                      </a:solidFill>
                    </a:lnL>
                    <a:lnR w="6350">
                      <a:solidFill>
                        <a:srgbClr val="E2E4E8"/>
                      </a:solidFill>
                    </a:lnR>
                    <a:lnT w="6350">
                      <a:solidFill>
                        <a:srgbClr val="E2E4E8"/>
                      </a:solidFill>
                    </a:lnT>
                    <a:lnB w="6350">
                      <a:solidFill>
                        <a:srgbClr val="E2E4E8"/>
                      </a:solidFill>
                    </a:lnB>
                    <a:solidFill>
                      <a:schemeClr val="accent6"/>
                    </a:solidFill>
                  </a:tcPr>
                </a:tc>
                <a:tc>
                  <a:txBody>
                    <a:bodyPr/>
                    <a:lstStyle/>
                    <a:p>
                      <a:pPr algn="l">
                        <a:defRPr sz="1800"/>
                      </a:pPr>
                      <a:r>
                        <a:rPr sz="1200">
                          <a:solidFill>
                            <a:srgbClr val="5A5A5A"/>
                          </a:solidFill>
                        </a:rPr>
                        <a:t>Node-local CPU, memory, MPI; little NFS impact</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extLst>
                  <a:ext uri="{0D108BD9-81ED-4DB2-BD59-A6C34878D82A}">
                    <a16:rowId xmlns:a16="http://schemas.microsoft.com/office/drawing/2014/main" val="10006"/>
                  </a:ext>
                </a:extLst>
              </a:tr>
              <a:tr h="320040">
                <a:tc>
                  <a:txBody>
                    <a:bodyPr/>
                    <a:lstStyle/>
                    <a:p>
                      <a:pPr algn="l">
                        <a:defRPr sz="1800"/>
                      </a:pPr>
                      <a:r>
                        <a:rPr sz="1400">
                          <a:solidFill>
                            <a:srgbClr val="1A1A1A"/>
                          </a:solidFill>
                        </a:rPr>
                        <a:t>1 GiB NFS write / read / hash</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300">
                          <a:solidFill>
                            <a:srgbClr val="1A1A1A"/>
                          </a:solidFill>
                        </a:rPr>
                        <a:t>3.13</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300">
                          <a:solidFill>
                            <a:srgbClr val="1A1A1A"/>
                          </a:solidFill>
                        </a:rPr>
                        <a:t>1.14</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tc>
                  <a:txBody>
                    <a:bodyPr/>
                    <a:lstStyle/>
                    <a:p>
                      <a:pPr>
                        <a:defRPr sz="1800"/>
                      </a:pPr>
                      <a:r>
                        <a:rPr sz="1600" b="1">
                          <a:solidFill>
                            <a:srgbClr val="FFFFFF"/>
                          </a:solidFill>
                        </a:rPr>
                        <a:t>0.36x</a:t>
                      </a:r>
                    </a:p>
                  </a:txBody>
                  <a:tcPr marL="38100" marR="38100" marT="38100" marB="38100" anchor="ctr" horzOverflow="overflow">
                    <a:lnL w="6350">
                      <a:solidFill>
                        <a:srgbClr val="E2E4E8"/>
                      </a:solidFill>
                    </a:lnL>
                    <a:lnR w="6350">
                      <a:solidFill>
                        <a:srgbClr val="E2E4E8"/>
                      </a:solidFill>
                    </a:lnR>
                    <a:lnT w="6350">
                      <a:solidFill>
                        <a:srgbClr val="E2E4E8"/>
                      </a:solidFill>
                    </a:lnT>
                    <a:lnB w="6350">
                      <a:solidFill>
                        <a:srgbClr val="E2E4E8"/>
                      </a:solidFill>
                    </a:lnB>
                    <a:solidFill>
                      <a:schemeClr val="accent5"/>
                    </a:solidFill>
                  </a:tcPr>
                </a:tc>
                <a:tc>
                  <a:txBody>
                    <a:bodyPr/>
                    <a:lstStyle/>
                    <a:p>
                      <a:pPr algn="l">
                        <a:defRPr sz="1800"/>
                      </a:pPr>
                      <a:r>
                        <a:rPr sz="1200">
                          <a:solidFill>
                            <a:srgbClr val="5A5A5A"/>
                          </a:solidFill>
                        </a:rPr>
                        <a:t>Local read cache / Written to dirty pages</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FFFFF"/>
                    </a:solidFill>
                  </a:tcPr>
                </a:tc>
                <a:extLst>
                  <a:ext uri="{0D108BD9-81ED-4DB2-BD59-A6C34878D82A}">
                    <a16:rowId xmlns:a16="http://schemas.microsoft.com/office/drawing/2014/main" val="10007"/>
                  </a:ext>
                </a:extLst>
              </a:tr>
              <a:tr h="320040">
                <a:tc>
                  <a:txBody>
                    <a:bodyPr/>
                    <a:lstStyle/>
                    <a:p>
                      <a:pPr algn="l">
                        <a:defRPr sz="1800"/>
                      </a:pPr>
                      <a:r>
                        <a:rPr sz="1400">
                          <a:solidFill>
                            <a:srgbClr val="1A1A1A"/>
                          </a:solidFill>
                        </a:rPr>
                        <a:t>2,000-file metadata workflow</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300">
                          <a:solidFill>
                            <a:srgbClr val="1A1A1A"/>
                          </a:solidFill>
                        </a:rPr>
                        <a:t>0.27</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300">
                          <a:solidFill>
                            <a:srgbClr val="1A1A1A"/>
                          </a:solidFill>
                        </a:rPr>
                        <a:t>9.34</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tc>
                  <a:txBody>
                    <a:bodyPr/>
                    <a:lstStyle/>
                    <a:p>
                      <a:pPr>
                        <a:defRPr sz="1800"/>
                      </a:pPr>
                      <a:r>
                        <a:rPr sz="1600" b="1">
                          <a:solidFill>
                            <a:srgbClr val="FFFFFF"/>
                          </a:solidFill>
                        </a:rPr>
                        <a:t>35.0x</a:t>
                      </a:r>
                    </a:p>
                  </a:txBody>
                  <a:tcPr marL="38100" marR="38100" marT="38100" marB="381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C62828"/>
                    </a:solidFill>
                  </a:tcPr>
                </a:tc>
                <a:tc>
                  <a:txBody>
                    <a:bodyPr/>
                    <a:lstStyle/>
                    <a:p>
                      <a:pPr algn="l">
                        <a:defRPr sz="1800"/>
                      </a:pPr>
                      <a:r>
                        <a:rPr sz="1200">
                          <a:solidFill>
                            <a:srgbClr val="5A5A5A"/>
                          </a:solidFill>
                        </a:rPr>
                        <a:t>WAN metadata latency</a:t>
                      </a:r>
                    </a:p>
                  </a:txBody>
                  <a:tcPr marL="63500" marR="63500" marT="63500" marB="63500" anchor="ctr" horzOverflow="overflow">
                    <a:lnL w="6350">
                      <a:solidFill>
                        <a:srgbClr val="E2E4E8"/>
                      </a:solidFill>
                    </a:lnL>
                    <a:lnR w="6350">
                      <a:solidFill>
                        <a:srgbClr val="E2E4E8"/>
                      </a:solidFill>
                    </a:lnR>
                    <a:lnT w="6350">
                      <a:solidFill>
                        <a:srgbClr val="E2E4E8"/>
                      </a:solidFill>
                    </a:lnT>
                    <a:lnB w="6350">
                      <a:solidFill>
                        <a:srgbClr val="E2E4E8"/>
                      </a:solidFill>
                    </a:lnB>
                    <a:solidFill>
                      <a:srgbClr val="F5F5F5"/>
                    </a:solidFill>
                  </a:tcPr>
                </a:tc>
                <a:extLst>
                  <a:ext uri="{0D108BD9-81ED-4DB2-BD59-A6C34878D82A}">
                    <a16:rowId xmlns:a16="http://schemas.microsoft.com/office/drawing/2014/main" val="10008"/>
                  </a:ext>
                </a:extLst>
              </a:tr>
            </a:tbl>
          </a:graphicData>
        </a:graphic>
      </p:graphicFrame>
      <p:pic>
        <p:nvPicPr>
          <p:cNvPr id="269" name="Image 0" descr="Image 0"/>
          <p:cNvPicPr>
            <a:picLocks noChangeAspect="1"/>
          </p:cNvPicPr>
          <p:nvPr/>
        </p:nvPicPr>
        <p:blipFill>
          <a:blip r:embed="rId3"/>
          <a:stretch>
            <a:fillRect/>
          </a:stretch>
        </p:blipFill>
        <p:spPr>
          <a:xfrm>
            <a:off x="640080" y="4983479"/>
            <a:ext cx="256034" cy="256034"/>
          </a:xfrm>
          <a:prstGeom prst="rect">
            <a:avLst/>
          </a:prstGeom>
          <a:ln w="12700">
            <a:miter lim="400000"/>
          </a:ln>
        </p:spPr>
      </p:pic>
      <p:sp>
        <p:nvSpPr>
          <p:cNvPr id="270" name="Text 2"/>
          <p:cNvSpPr txBox="1"/>
          <p:nvPr/>
        </p:nvSpPr>
        <p:spPr>
          <a:xfrm>
            <a:off x="1078990" y="5064690"/>
            <a:ext cx="10533892"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300">
                <a:solidFill>
                  <a:srgbClr val="1A1A1A"/>
                </a:solidFill>
                <a:latin typeface="+mj-lt"/>
                <a:ea typeface="+mj-ea"/>
                <a:cs typeface="+mj-cs"/>
                <a:sym typeface="Calibri"/>
              </a:defRPr>
            </a:lvl1pPr>
          </a:lstStyle>
          <a:p>
            <a:r>
              <a:t>Compute-heavy workloads land at 1.0x to 1.5x</a:t>
            </a:r>
          </a:p>
        </p:txBody>
      </p:sp>
      <p:pic>
        <p:nvPicPr>
          <p:cNvPr id="271" name="Image 1" descr="Image 1"/>
          <p:cNvPicPr>
            <a:picLocks noChangeAspect="1"/>
          </p:cNvPicPr>
          <p:nvPr/>
        </p:nvPicPr>
        <p:blipFill>
          <a:blip r:embed="rId3"/>
          <a:stretch>
            <a:fillRect/>
          </a:stretch>
        </p:blipFill>
        <p:spPr>
          <a:xfrm>
            <a:off x="640080" y="5385815"/>
            <a:ext cx="256034" cy="256034"/>
          </a:xfrm>
          <a:prstGeom prst="rect">
            <a:avLst/>
          </a:prstGeom>
          <a:ln w="12700">
            <a:miter lim="400000"/>
          </a:ln>
        </p:spPr>
      </p:pic>
      <p:sp>
        <p:nvSpPr>
          <p:cNvPr id="272" name="Text 3"/>
          <p:cNvSpPr txBox="1"/>
          <p:nvPr/>
        </p:nvSpPr>
        <p:spPr>
          <a:xfrm>
            <a:off x="1078990" y="5467027"/>
            <a:ext cx="10533892" cy="166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300">
                <a:solidFill>
                  <a:srgbClr val="1A1A1A"/>
                </a:solidFill>
                <a:latin typeface="+mj-lt"/>
                <a:ea typeface="+mj-ea"/>
                <a:cs typeface="+mj-cs"/>
                <a:sym typeface="Calibri"/>
              </a:defRPr>
            </a:lvl1pPr>
          </a:lstStyle>
          <a:p>
            <a:r>
              <a:t>Existing researcher workflows run unchanged</a:t>
            </a:r>
          </a:p>
        </p:txBody>
      </p:sp>
      <p:pic>
        <p:nvPicPr>
          <p:cNvPr id="273" name="Image 2" descr="Image 2"/>
          <p:cNvPicPr>
            <a:picLocks noChangeAspect="1"/>
          </p:cNvPicPr>
          <p:nvPr/>
        </p:nvPicPr>
        <p:blipFill>
          <a:blip r:embed="rId4"/>
          <a:stretch>
            <a:fillRect/>
          </a:stretch>
        </p:blipFill>
        <p:spPr>
          <a:xfrm>
            <a:off x="640080" y="5788152"/>
            <a:ext cx="256034" cy="256034"/>
          </a:xfrm>
          <a:prstGeom prst="rect">
            <a:avLst/>
          </a:prstGeom>
          <a:ln w="12700">
            <a:miter lim="400000"/>
          </a:ln>
        </p:spPr>
      </p:pic>
      <p:sp>
        <p:nvSpPr>
          <p:cNvPr id="274" name="Text 4"/>
          <p:cNvSpPr txBox="1"/>
          <p:nvPr/>
        </p:nvSpPr>
        <p:spPr>
          <a:xfrm>
            <a:off x="1078990" y="5869363"/>
            <a:ext cx="10533892" cy="166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300">
                <a:solidFill>
                  <a:srgbClr val="1A1A1A"/>
                </a:solidFill>
                <a:latin typeface="+mj-lt"/>
                <a:ea typeface="+mj-ea"/>
                <a:cs typeface="+mj-cs"/>
                <a:sym typeface="Calibri"/>
              </a:defRPr>
            </a:lvl1pPr>
          </a:lstStyle>
          <a:p>
            <a:r>
              <a:t>Metadata-intensive workflows are the primary limitation</a:t>
            </a:r>
          </a:p>
        </p:txBody>
      </p:sp>
      <p:sp>
        <p:nvSpPr>
          <p:cNvPr id="275" name="Shape 5"/>
          <p:cNvSpPr/>
          <p:nvPr/>
        </p:nvSpPr>
        <p:spPr>
          <a:xfrm>
            <a:off x="548640" y="6437376"/>
            <a:ext cx="11091673" cy="2"/>
          </a:xfrm>
          <a:prstGeom prst="line">
            <a:avLst/>
          </a:prstGeom>
          <a:ln w="12700">
            <a:solidFill>
              <a:srgbClr val="F76900"/>
            </a:solidFill>
          </a:ln>
        </p:spPr>
        <p:txBody>
          <a:bodyPr lIns="45718" tIns="45718" rIns="45718" bIns="45718"/>
          <a:lstStyle/>
          <a:p>
            <a:endParaRPr/>
          </a:p>
        </p:txBody>
      </p:sp>
      <p:sp>
        <p:nvSpPr>
          <p:cNvPr id="276" name="Text 6"/>
          <p:cNvSpPr txBox="1"/>
          <p:nvPr/>
        </p:nvSpPr>
        <p:spPr>
          <a:xfrm>
            <a:off x="548639" y="6473952"/>
            <a:ext cx="5486403"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rgbClr val="F76900"/>
                </a:solidFill>
                <a:latin typeface="+mj-lt"/>
                <a:ea typeface="+mj-ea"/>
                <a:cs typeface="+mj-cs"/>
                <a:sym typeface="Calibri"/>
              </a:defRPr>
            </a:lvl1pPr>
          </a:lstStyle>
          <a:p>
            <a:r>
              <a:t>Syracuse University</a:t>
            </a:r>
          </a:p>
        </p:txBody>
      </p:sp>
      <p:sp>
        <p:nvSpPr>
          <p:cNvPr id="277" name="Text 7"/>
          <p:cNvSpPr txBox="1"/>
          <p:nvPr/>
        </p:nvSpPr>
        <p:spPr>
          <a:xfrm>
            <a:off x="10725911" y="6473952"/>
            <a:ext cx="9144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900">
                <a:solidFill>
                  <a:srgbClr val="F76900"/>
                </a:solidFill>
                <a:latin typeface="+mj-lt"/>
                <a:ea typeface="+mj-ea"/>
                <a:cs typeface="+mj-cs"/>
                <a:sym typeface="Calibri"/>
              </a:defRPr>
            </a:lvl1pPr>
          </a:lstStyle>
          <a:p>
            <a:r>
              <a:t>12</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2026-06-10T19:22:46Z</dcterms:modified>
</cp:coreProperties>
</file>