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Publico Text Roman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Publico Text Roman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Publico Text Roman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Publico Text Roman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Publico Text Roman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Publico Text Roman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Publico Text Roman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Publico Text Roman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Publico Text Roman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58"/>
  </p:normalViewPr>
  <p:slideViewPr>
    <p:cSldViewPr snapToGrid="0">
      <p:cViewPr varScale="1">
        <p:scale>
          <a:sx n="60" d="100"/>
          <a:sy n="60" d="100"/>
        </p:scale>
        <p:origin x="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8" name="Shape 19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652145">
              <a:lnSpc>
                <a:spcPct val="100000"/>
              </a:lnSpc>
              <a:spcBef>
                <a:spcPts val="0"/>
              </a:spcBef>
              <a:buSzTx/>
              <a:buNone/>
              <a:defRPr sz="2844"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 algn="l" defTabSz="1828800">
              <a:lnSpc>
                <a:spcPct val="90000"/>
              </a:lnSpc>
              <a:defRPr sz="8800" spc="0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Canela Text Bold"/>
                <a:ea typeface="Canela Text Bold"/>
                <a:cs typeface="Canela Text Bold"/>
                <a:sym typeface="Canela Text Bold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Canela Text Bold"/>
                <a:ea typeface="Canela Text Bold"/>
                <a:cs typeface="Canela Text Bold"/>
                <a:sym typeface="Canela Text Bold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Canela Text Bold"/>
                <a:ea typeface="Canela Text Bold"/>
                <a:cs typeface="Canela Text Bold"/>
                <a:sym typeface="Canela Text Bold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Canela Text Bold"/>
                <a:ea typeface="Canela Text Bold"/>
                <a:cs typeface="Canela Text Bold"/>
                <a:sym typeface="Canela Text Bold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Canela Text Bold"/>
                <a:ea typeface="Canela Text Bold"/>
                <a:cs typeface="Canela Text Bold"/>
                <a:sym typeface="Canela Text Bold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68655">
              <a:lnSpc>
                <a:spcPct val="100000"/>
              </a:lnSpc>
              <a:spcBef>
                <a:spcPts val="0"/>
              </a:spcBef>
              <a:buSzTx/>
              <a:buNone/>
              <a:defRPr sz="4455"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68655">
              <a:lnSpc>
                <a:spcPct val="100000"/>
              </a:lnSpc>
              <a:spcBef>
                <a:spcPts val="0"/>
              </a:spcBef>
              <a:buSzTx/>
              <a:buNone/>
              <a:defRPr sz="4455"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668655">
              <a:lnSpc>
                <a:spcPct val="100000"/>
              </a:lnSpc>
              <a:spcBef>
                <a:spcPts val="0"/>
              </a:spcBef>
              <a:buSzTx/>
              <a:buNone/>
              <a:defRPr sz="4455"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r>
              <a:t>Fact information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spc="-250">
                <a:latin typeface="Canela Text Bold"/>
                <a:ea typeface="Canela Text Bold"/>
                <a:cs typeface="Canela Text Bold"/>
                <a:sym typeface="Canela Text Bold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spc="-250">
                <a:latin typeface="Canela Text Bold"/>
                <a:ea typeface="Canela Text Bold"/>
                <a:cs typeface="Canela Text Bold"/>
                <a:sym typeface="Canela Text Bold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spc="-250">
                <a:latin typeface="Canela Text Bold"/>
                <a:ea typeface="Canela Text Bold"/>
                <a:cs typeface="Canela Text Bold"/>
                <a:sym typeface="Canela Text Bold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spc="-250">
                <a:latin typeface="Canela Text Bold"/>
                <a:ea typeface="Canela Text Bold"/>
                <a:cs typeface="Canela Text Bold"/>
                <a:sym typeface="Canela Text Bold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spc="-250">
                <a:latin typeface="Canela Text Bold"/>
                <a:ea typeface="Canela Text Bold"/>
                <a:cs typeface="Canela Text Bold"/>
                <a:sym typeface="Canela Text Bold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52145">
              <a:lnSpc>
                <a:spcPct val="100000"/>
              </a:lnSpc>
              <a:spcBef>
                <a:spcPts val="0"/>
              </a:spcBef>
              <a:buSzTx/>
              <a:buNone/>
              <a:defRPr sz="2844"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r>
              <a:t>Attribution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lose-up of wild plants growing between rocks"/>
          <p:cNvSpPr>
            <a:spLocks noGrp="1"/>
          </p:cNvSpPr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Large rock formation under dark clouds with a dirt road in the foreground"/>
          <p:cNvSpPr>
            <a:spLocks noGrp="1"/>
          </p:cNvSpPr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Close-up of a wild plant growing between lava rocks"/>
          <p:cNvSpPr>
            <a:spLocks noGrp="1"/>
          </p:cNvSpPr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waterfall surrounded by a green rocky landscape"/>
          <p:cNvSpPr>
            <a:spLocks noGrp="1"/>
          </p:cNvSpPr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5C5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</p:spPr>
        <p:txBody>
          <a:bodyPr/>
          <a:lstStyle>
            <a:lvl1pPr defTabSz="2438400">
              <a:defRPr sz="8400" spc="-84"/>
            </a:lvl1pPr>
          </a:lstStyle>
          <a:p>
            <a:r>
              <a:t>Slide Title</a:t>
            </a:r>
          </a:p>
        </p:txBody>
      </p:sp>
      <p:sp>
        <p:nvSpPr>
          <p:cNvPr id="17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8577" cy="8483600"/>
          </a:xfrm>
          <a:prstGeom prst="rect">
            <a:avLst/>
          </a:prstGeom>
        </p:spPr>
        <p:txBody>
          <a:bodyPr/>
          <a:lstStyle>
            <a:lvl1pPr marL="546100" indent="-546100">
              <a:spcBef>
                <a:spcPts val="2400"/>
              </a:spcBef>
              <a:buSzPct val="150000"/>
              <a:defRPr sz="4400"/>
            </a:lvl1pPr>
            <a:lvl2pPr marL="1092200" indent="-546100">
              <a:spcBef>
                <a:spcPts val="2400"/>
              </a:spcBef>
              <a:buSzPct val="150000"/>
              <a:defRPr sz="4400"/>
            </a:lvl2pPr>
            <a:lvl3pPr marL="1638300" indent="-546100">
              <a:spcBef>
                <a:spcPts val="2400"/>
              </a:spcBef>
              <a:buSzPct val="150000"/>
              <a:defRPr sz="4400"/>
            </a:lvl3pPr>
            <a:lvl4pPr marL="2184400" indent="-546100">
              <a:spcBef>
                <a:spcPts val="2400"/>
              </a:spcBef>
              <a:buSzPct val="150000"/>
              <a:defRPr sz="4400"/>
            </a:lvl4pPr>
            <a:lvl5pPr marL="2730500" indent="-546100">
              <a:spcBef>
                <a:spcPts val="2400"/>
              </a:spcBef>
              <a:buSzPct val="150000"/>
              <a:defRPr sz="4400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51205">
              <a:lnSpc>
                <a:spcPct val="100000"/>
              </a:lnSpc>
              <a:spcBef>
                <a:spcPts val="0"/>
              </a:spcBef>
              <a:buSzTx/>
              <a:buNone/>
              <a:defRPr sz="4004" b="1" spc="-40"/>
            </a:lvl1pPr>
          </a:lstStyle>
          <a:p>
            <a:r>
              <a:t>Slide Subtitle</a:t>
            </a:r>
          </a:p>
        </p:txBody>
      </p:sp>
      <p:sp>
        <p:nvSpPr>
          <p:cNvPr id="1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5E5E5E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 Text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l" defTabSz="1828800">
              <a:lnSpc>
                <a:spcPct val="90000"/>
              </a:lnSpc>
              <a:defRPr sz="8800" b="0" spc="0"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r>
              <a:t>Title Text</a:t>
            </a:r>
          </a:p>
        </p:txBody>
      </p:sp>
      <p:sp>
        <p:nvSpPr>
          <p:cNvPr id="180" name="Body Level One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91439" tIns="91439" rIns="91439" bIns="91439"/>
          <a:lstStyle>
            <a:lvl1pPr marL="457200" indent="-457200" defTabSz="1828800">
              <a:spcBef>
                <a:spcPts val="2000"/>
              </a:spcBef>
              <a:buSzPct val="100000"/>
              <a:buFont typeface="Arial"/>
              <a:defRPr>
                <a:latin typeface="Aptos"/>
                <a:ea typeface="Aptos"/>
                <a:cs typeface="Aptos"/>
                <a:sym typeface="Aptos"/>
              </a:defRPr>
            </a:lvl1pPr>
            <a:lvl2pPr marL="990600" indent="-533400" defTabSz="1828800">
              <a:spcBef>
                <a:spcPts val="2000"/>
              </a:spcBef>
              <a:buSzPct val="100000"/>
              <a:buFont typeface="Arial"/>
              <a:defRPr>
                <a:latin typeface="Aptos"/>
                <a:ea typeface="Aptos"/>
                <a:cs typeface="Aptos"/>
                <a:sym typeface="Aptos"/>
              </a:defRPr>
            </a:lvl2pPr>
            <a:lvl3pPr marL="1554479" indent="-640079" defTabSz="1828800">
              <a:spcBef>
                <a:spcPts val="2000"/>
              </a:spcBef>
              <a:buSzPct val="100000"/>
              <a:buFont typeface="Arial"/>
              <a:defRPr>
                <a:latin typeface="Aptos"/>
                <a:ea typeface="Aptos"/>
                <a:cs typeface="Aptos"/>
                <a:sym typeface="Aptos"/>
              </a:defRPr>
            </a:lvl3pPr>
            <a:lvl4pPr marL="2082800" defTabSz="1828800">
              <a:spcBef>
                <a:spcPts val="2000"/>
              </a:spcBef>
              <a:buSzPct val="100000"/>
              <a:buFont typeface="Arial"/>
              <a:defRPr>
                <a:latin typeface="Aptos"/>
                <a:ea typeface="Aptos"/>
                <a:cs typeface="Aptos"/>
                <a:sym typeface="Aptos"/>
              </a:defRPr>
            </a:lvl4pPr>
            <a:lvl5pPr marL="2540000" defTabSz="1828800">
              <a:spcBef>
                <a:spcPts val="2000"/>
              </a:spcBef>
              <a:buSzPct val="100000"/>
              <a:buFont typeface="Arial"/>
              <a:defRPr>
                <a:latin typeface="Aptos"/>
                <a:ea typeface="Aptos"/>
                <a:cs typeface="Aptos"/>
                <a:sym typeface="Apto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E9E9E9"/>
                </a:solidFill>
                <a:latin typeface="Aptos"/>
                <a:ea typeface="Aptos"/>
                <a:cs typeface="Aptos"/>
                <a:sym typeface="Apto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een, hilly landscape"/>
          <p:cNvSpPr>
            <a:spLocks noGrp="1"/>
          </p:cNvSpPr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 algn="l" defTabSz="1828800">
              <a:lnSpc>
                <a:spcPct val="90000"/>
              </a:lnSpc>
              <a:defRPr sz="8800" spc="0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52145">
              <a:lnSpc>
                <a:spcPct val="100000"/>
              </a:lnSpc>
              <a:spcBef>
                <a:spcPts val="0"/>
              </a:spcBef>
              <a:buSzTx/>
              <a:buNone/>
              <a:defRPr sz="2844"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Canela Text Bold"/>
                <a:ea typeface="Canela Text Bold"/>
                <a:cs typeface="Canela Text Bold"/>
                <a:sym typeface="Canela Text Bold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Canela Text Bold"/>
                <a:ea typeface="Canela Text Bold"/>
                <a:cs typeface="Canela Text Bold"/>
                <a:sym typeface="Canela Text Bold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Canela Text Bold"/>
                <a:ea typeface="Canela Text Bold"/>
                <a:cs typeface="Canela Text Bold"/>
                <a:sym typeface="Canela Text Bold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Canela Text Bold"/>
                <a:ea typeface="Canela Text Bold"/>
                <a:cs typeface="Canela Text Bold"/>
                <a:sym typeface="Canela Text Bold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Canela Text Bold"/>
                <a:ea typeface="Canela Text Bold"/>
                <a:cs typeface="Canela Text Bold"/>
                <a:sym typeface="Canela Text Bold"/>
              </a:defRPr>
            </a:lvl5pPr>
          </a:lstStyle>
          <a:p>
            <a:r>
              <a:t>Presentation Subtitle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</a:lstStyle>
          <a:p>
            <a:r>
              <a:t>Agenda Subtitle</a:t>
            </a:r>
          </a:p>
        </p:txBody>
      </p:sp>
      <p:sp>
        <p:nvSpPr>
          <p:cNvPr id="189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6000"/>
              </a:spcBef>
              <a:buSzTx/>
              <a:buNone/>
              <a:defRPr sz="5000">
                <a:latin typeface="Graphik-Light"/>
                <a:ea typeface="Graphik-Light"/>
                <a:cs typeface="Graphik-Light"/>
                <a:sym typeface="Graphik Light"/>
              </a:defRPr>
            </a:lvl1pPr>
            <a:lvl2pPr marL="0" indent="457200" defTabSz="825500">
              <a:lnSpc>
                <a:spcPct val="100000"/>
              </a:lnSpc>
              <a:spcBef>
                <a:spcPts val="6000"/>
              </a:spcBef>
              <a:buSzTx/>
              <a:buNone/>
              <a:defRPr sz="5000">
                <a:latin typeface="Graphik-Light"/>
                <a:ea typeface="Graphik-Light"/>
                <a:cs typeface="Graphik-Light"/>
                <a:sym typeface="Graphik Light"/>
              </a:defRPr>
            </a:lvl2pPr>
            <a:lvl3pPr marL="0" indent="914400" defTabSz="825500">
              <a:lnSpc>
                <a:spcPct val="100000"/>
              </a:lnSpc>
              <a:spcBef>
                <a:spcPts val="6000"/>
              </a:spcBef>
              <a:buSzTx/>
              <a:buNone/>
              <a:defRPr sz="5000">
                <a:latin typeface="Graphik-Light"/>
                <a:ea typeface="Graphik-Light"/>
                <a:cs typeface="Graphik-Light"/>
                <a:sym typeface="Graphik Light"/>
              </a:defRPr>
            </a:lvl3pPr>
            <a:lvl4pPr marL="0" indent="1371600" defTabSz="825500">
              <a:lnSpc>
                <a:spcPct val="100000"/>
              </a:lnSpc>
              <a:spcBef>
                <a:spcPts val="6000"/>
              </a:spcBef>
              <a:buSzTx/>
              <a:buNone/>
              <a:defRPr sz="5000">
                <a:latin typeface="Graphik-Light"/>
                <a:ea typeface="Graphik-Light"/>
                <a:cs typeface="Graphik-Light"/>
                <a:sym typeface="Graphik Light"/>
              </a:defRPr>
            </a:lvl4pPr>
            <a:lvl5pPr marL="0" indent="1828800" defTabSz="825500">
              <a:lnSpc>
                <a:spcPct val="100000"/>
              </a:lnSpc>
              <a:spcBef>
                <a:spcPts val="6000"/>
              </a:spcBef>
              <a:buSzTx/>
              <a:buNone/>
              <a:defRPr sz="5000">
                <a:latin typeface="Graphik-Light"/>
                <a:ea typeface="Graphik-Light"/>
                <a:cs typeface="Graphik-Light"/>
                <a:sym typeface="Graphik Light"/>
              </a:defRPr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90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10000" b="0" spc="-1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</a:lstStyle>
          <a:p>
            <a:r>
              <a:t>Agenda Title</a:t>
            </a:r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</p:spPr>
        <p:txBody>
          <a:bodyPr/>
          <a:lstStyle>
            <a:lvl1pPr algn="r">
              <a:defRPr sz="20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Canela Text Bold"/>
                <a:ea typeface="Canela Text Bold"/>
                <a:cs typeface="Canela Text Bold"/>
                <a:sym typeface="Canela Text Bold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Canela Text Bold"/>
                <a:ea typeface="Canela Text Bold"/>
                <a:cs typeface="Canela Text Bold"/>
                <a:sym typeface="Canela Text Bold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Canela Text Bold"/>
                <a:ea typeface="Canela Text Bold"/>
                <a:cs typeface="Canela Text Bold"/>
                <a:sym typeface="Canela Text Bold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Canela Text Bold"/>
                <a:ea typeface="Canela Text Bold"/>
                <a:cs typeface="Canela Text Bold"/>
                <a:sym typeface="Canela Text Bold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Canela Text Bold"/>
                <a:ea typeface="Canela Text Bold"/>
                <a:cs typeface="Canela Text Bold"/>
                <a:sym typeface="Canela Text Bold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Moss-covered rocks"/>
          <p:cNvSpPr>
            <a:spLocks noGrp="1"/>
          </p:cNvSpPr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68655">
              <a:lnSpc>
                <a:spcPct val="100000"/>
              </a:lnSpc>
              <a:spcBef>
                <a:spcPts val="0"/>
              </a:spcBef>
              <a:buSzTx/>
              <a:buNone/>
              <a:defRPr sz="4455"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68655">
              <a:lnSpc>
                <a:spcPct val="100000"/>
              </a:lnSpc>
              <a:spcBef>
                <a:spcPts val="0"/>
              </a:spcBef>
              <a:buSzTx/>
              <a:buNone/>
              <a:defRPr sz="4455"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r>
              <a:t>Slide Subtitle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Large rock formation under dark clouds with a dirt road in the foreground"/>
          <p:cNvSpPr>
            <a:spLocks noGrp="1"/>
          </p:cNvSpPr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2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68655">
              <a:lnSpc>
                <a:spcPct val="100000"/>
              </a:lnSpc>
              <a:spcBef>
                <a:spcPts val="0"/>
              </a:spcBef>
              <a:buSzTx/>
              <a:buNone/>
              <a:defRPr sz="4455"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r>
              <a:t>Slide Subtitle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2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68655">
              <a:lnSpc>
                <a:spcPct val="100000"/>
              </a:lnSpc>
              <a:spcBef>
                <a:spcPts val="0"/>
              </a:spcBef>
              <a:buSzTx/>
              <a:buNone/>
              <a:defRPr sz="4455"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r>
              <a:t>Slide Subtitle</a:t>
            </a:r>
          </a:p>
        </p:txBody>
      </p:sp>
      <p:sp>
        <p:nvSpPr>
          <p:cNvPr id="8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 algn="l">
              <a:defRPr sz="11600" b="0" spc="-232"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ransition spd="med"/>
  <p:txStyles>
    <p:titleStyle>
      <a:lvl1pPr marL="0" marR="0" indent="0" algn="ctr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Publico Text Roman"/>
        </a:defRPr>
      </a:lvl1pPr>
      <a:lvl2pPr marL="0" marR="0" indent="457200" algn="ctr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Publico Text Roman"/>
        </a:defRPr>
      </a:lvl2pPr>
      <a:lvl3pPr marL="0" marR="0" indent="914400" algn="ctr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Publico Text Roman"/>
        </a:defRPr>
      </a:lvl3pPr>
      <a:lvl4pPr marL="0" marR="0" indent="1371600" algn="ctr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Publico Text Roman"/>
        </a:defRPr>
      </a:lvl4pPr>
      <a:lvl5pPr marL="0" marR="0" indent="1828800" algn="ctr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Publico Text Roman"/>
        </a:defRPr>
      </a:lvl5pPr>
      <a:lvl6pPr marL="0" marR="0" indent="2286000" algn="ctr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Publico Text Roman"/>
        </a:defRPr>
      </a:lvl6pPr>
      <a:lvl7pPr marL="0" marR="0" indent="2743200" algn="ctr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Publico Text Roman"/>
        </a:defRPr>
      </a:lvl7pPr>
      <a:lvl8pPr marL="0" marR="0" indent="3200400" algn="ctr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Publico Text Roman"/>
        </a:defRPr>
      </a:lvl8pPr>
      <a:lvl9pPr marL="0" marR="0" indent="3657600" algn="ctr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Publico Text Roman"/>
        </a:defRPr>
      </a:lvl9pPr>
    </p:titleStyle>
    <p:bodyStyle>
      <a:lvl1pPr marL="711200" marR="0" indent="-7112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5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Publico Text Roman"/>
        </a:defRPr>
      </a:lvl1pPr>
      <a:lvl2pPr marL="1320800" marR="0" indent="-7112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5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Publico Text Roman"/>
        </a:defRPr>
      </a:lvl2pPr>
      <a:lvl3pPr marL="1930400" marR="0" indent="-7112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5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Publico Text Roman"/>
        </a:defRPr>
      </a:lvl3pPr>
      <a:lvl4pPr marL="2540000" marR="0" indent="-7112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5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Publico Text Roman"/>
        </a:defRPr>
      </a:lvl4pPr>
      <a:lvl5pPr marL="3149600" marR="0" indent="-7112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5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Publico Text Roman"/>
        </a:defRPr>
      </a:lvl5pPr>
      <a:lvl6pPr marL="3759200" marR="0" indent="-7112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5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Publico Text Roman"/>
        </a:defRPr>
      </a:lvl6pPr>
      <a:lvl7pPr marL="4368800" marR="0" indent="-7112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5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Publico Text Roman"/>
        </a:defRPr>
      </a:lvl7pPr>
      <a:lvl8pPr marL="4978400" marR="0" indent="-7112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5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Publico Text Roman"/>
        </a:defRPr>
      </a:lvl8pPr>
      <a:lvl9pPr marL="5588000" marR="0" indent="-7112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5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Publico Text Roman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Nathan Walker"/>
          <p:cNvSpPr txBox="1">
            <a:spLocks noGrp="1"/>
          </p:cNvSpPr>
          <p:nvPr>
            <p:ph type="body" idx="21"/>
          </p:nvPr>
        </p:nvSpPr>
        <p:spPr>
          <a:xfrm>
            <a:off x="311316" y="13045599"/>
            <a:ext cx="2867592" cy="6369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Nathan Walker</a:t>
            </a:r>
          </a:p>
        </p:txBody>
      </p:sp>
      <p:sp>
        <p:nvSpPr>
          <p:cNvPr id="201" name="Efficient Utilization of Resources in GRB Simulations at Multiple Scales"/>
          <p:cNvSpPr txBox="1">
            <a:spLocks noGrp="1"/>
          </p:cNvSpPr>
          <p:nvPr>
            <p:ph type="ctrTitle"/>
          </p:nvPr>
        </p:nvSpPr>
        <p:spPr>
          <a:xfrm>
            <a:off x="1206498" y="-1159743"/>
            <a:ext cx="21971004" cy="4648201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Efficient Utilization of Resources in GRB Simulations at Multiple Scales</a:t>
            </a:r>
          </a:p>
        </p:txBody>
      </p:sp>
      <p:sp>
        <p:nvSpPr>
          <p:cNvPr id="202" name="HTC26"/>
          <p:cNvSpPr txBox="1"/>
          <p:nvPr/>
        </p:nvSpPr>
        <p:spPr>
          <a:xfrm>
            <a:off x="22352869" y="12972674"/>
            <a:ext cx="1714958" cy="782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r>
              <a:t>HTC26</a:t>
            </a:r>
          </a:p>
        </p:txBody>
      </p:sp>
      <p:pic>
        <p:nvPicPr>
          <p:cNvPr id="203" name="Screenshot 2026-06-07 at 1.32.19 PM.png" descr="Screenshot 2026-06-07 at 1.32.1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770" y="3562083"/>
            <a:ext cx="13992460" cy="8886152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Lazzati, Davide, Rosalba Perna, Riccardo Ciolfi, Bruno Giacomazzo, Diego López-Cámara, and Brian Morsony. 2021. “Two Steps Forward and One Step Sideways: The Propagation of Relativistic Jets in Realistic Binary Neutron Star Merger Ejecta.” The Astrophysi"/>
          <p:cNvSpPr txBox="1"/>
          <p:nvPr/>
        </p:nvSpPr>
        <p:spPr>
          <a:xfrm>
            <a:off x="5181230" y="12672649"/>
            <a:ext cx="14392613" cy="1382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Lazzati, Davide, Rosalba Perna, Riccardo Ciolfi, Bruno Giacomazzo, Diego López-Cámara, and Brian Morsony. 2021. “Two Steps Forward and One Step Sideways: The Propagation of Relativistic Jets in Realistic Binary Neutron Star Merger Ejecta.” The Astrophysical Journal Letters 918 (1): L6. https://doi.org/10.3847/2041-8213/ac1794.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Effectively Using Resources"/>
          <p:cNvSpPr txBox="1">
            <a:spLocks noGrp="1"/>
          </p:cNvSpPr>
          <p:nvPr>
            <p:ph type="title"/>
          </p:nvPr>
        </p:nvSpPr>
        <p:spPr>
          <a:xfrm>
            <a:off x="1206500" y="77287"/>
            <a:ext cx="21971000" cy="1433163"/>
          </a:xfrm>
          <a:prstGeom prst="rect">
            <a:avLst/>
          </a:prstGeom>
        </p:spPr>
        <p:txBody>
          <a:bodyPr/>
          <a:lstStyle>
            <a:lvl1pPr defTabSz="2048204">
              <a:defRPr sz="7140" spc="-142"/>
            </a:lvl1pPr>
          </a:lstStyle>
          <a:p>
            <a:r>
              <a:t>Effectively Using Resources</a:t>
            </a:r>
          </a:p>
        </p:txBody>
      </p:sp>
      <p:sp>
        <p:nvSpPr>
          <p:cNvPr id="257" name="Scaling Up Simulations"/>
          <p:cNvSpPr txBox="1">
            <a:spLocks noGrp="1"/>
          </p:cNvSpPr>
          <p:nvPr>
            <p:ph type="body" idx="21"/>
          </p:nvPr>
        </p:nvSpPr>
        <p:spPr>
          <a:xfrm>
            <a:off x="8566291" y="1343456"/>
            <a:ext cx="6802153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693419">
              <a:defRPr sz="4619" b="1">
                <a:latin typeface="+mn-lt"/>
                <a:ea typeface="+mn-ea"/>
                <a:cs typeface="+mn-cs"/>
                <a:sym typeface="Publico Text Roman"/>
              </a:defRPr>
            </a:lvl1pPr>
          </a:lstStyle>
          <a:p>
            <a:r>
              <a:t>Scaling Up Simulations</a:t>
            </a:r>
          </a:p>
        </p:txBody>
      </p:sp>
      <p:pic>
        <p:nvPicPr>
          <p:cNvPr id="258" name="MacBook-Pro-2021.jpg.jpeg" descr="MacBook-Pro-2021.jpg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770" y="5004443"/>
            <a:ext cx="9390752" cy="4695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Larichshutterstock shutterstock_523968604.jpg" descr="Larichshutterstock shutterstock_5239686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3258" y="5084124"/>
            <a:ext cx="9525629" cy="4536014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Apple Silicon"/>
          <p:cNvSpPr txBox="1"/>
          <p:nvPr/>
        </p:nvSpPr>
        <p:spPr>
          <a:xfrm>
            <a:off x="804776" y="9547836"/>
            <a:ext cx="4331717" cy="1135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Apple Silicon</a:t>
            </a:r>
          </a:p>
        </p:txBody>
      </p:sp>
      <p:sp>
        <p:nvSpPr>
          <p:cNvPr id="261" name="nVidia"/>
          <p:cNvSpPr txBox="1"/>
          <p:nvPr/>
        </p:nvSpPr>
        <p:spPr>
          <a:xfrm>
            <a:off x="1883394" y="10812198"/>
            <a:ext cx="2193850" cy="1135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nVidia</a:t>
            </a:r>
          </a:p>
        </p:txBody>
      </p:sp>
      <p:sp>
        <p:nvSpPr>
          <p:cNvPr id="262" name="intel"/>
          <p:cNvSpPr txBox="1"/>
          <p:nvPr/>
        </p:nvSpPr>
        <p:spPr>
          <a:xfrm>
            <a:off x="5660955" y="10008357"/>
            <a:ext cx="1548791" cy="1135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intel</a:t>
            </a:r>
          </a:p>
        </p:txBody>
      </p:sp>
      <p:sp>
        <p:nvSpPr>
          <p:cNvPr id="263" name="AMD"/>
          <p:cNvSpPr txBox="1"/>
          <p:nvPr/>
        </p:nvSpPr>
        <p:spPr>
          <a:xfrm>
            <a:off x="4808680" y="11347365"/>
            <a:ext cx="1696721" cy="1135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AMD</a:t>
            </a:r>
          </a:p>
        </p:txBody>
      </p:sp>
      <p:sp>
        <p:nvSpPr>
          <p:cNvPr id="264" name="CPU"/>
          <p:cNvSpPr txBox="1"/>
          <p:nvPr/>
        </p:nvSpPr>
        <p:spPr>
          <a:xfrm>
            <a:off x="15968898" y="9981875"/>
            <a:ext cx="1486205" cy="1135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CPU</a:t>
            </a:r>
          </a:p>
        </p:txBody>
      </p:sp>
      <p:sp>
        <p:nvSpPr>
          <p:cNvPr id="265" name="GPU"/>
          <p:cNvSpPr txBox="1"/>
          <p:nvPr/>
        </p:nvSpPr>
        <p:spPr>
          <a:xfrm>
            <a:off x="16345675" y="10969819"/>
            <a:ext cx="1528877" cy="1135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GPU</a:t>
            </a:r>
          </a:p>
        </p:txBody>
      </p:sp>
      <p:sp>
        <p:nvSpPr>
          <p:cNvPr id="266" name="intel"/>
          <p:cNvSpPr txBox="1"/>
          <p:nvPr/>
        </p:nvSpPr>
        <p:spPr>
          <a:xfrm>
            <a:off x="18193675" y="9951156"/>
            <a:ext cx="1548791" cy="1135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intel</a:t>
            </a:r>
          </a:p>
        </p:txBody>
      </p:sp>
      <p:sp>
        <p:nvSpPr>
          <p:cNvPr id="267" name="AMD"/>
          <p:cNvSpPr txBox="1"/>
          <p:nvPr/>
        </p:nvSpPr>
        <p:spPr>
          <a:xfrm>
            <a:off x="18467596" y="11197451"/>
            <a:ext cx="1696721" cy="1135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AMD</a:t>
            </a:r>
          </a:p>
        </p:txBody>
      </p:sp>
      <p:sp>
        <p:nvSpPr>
          <p:cNvPr id="268" name="nVidia"/>
          <p:cNvSpPr txBox="1"/>
          <p:nvPr/>
        </p:nvSpPr>
        <p:spPr>
          <a:xfrm>
            <a:off x="20519584" y="10418964"/>
            <a:ext cx="2193850" cy="1135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nVidia</a:t>
            </a:r>
          </a:p>
        </p:txBody>
      </p:sp>
      <p:sp>
        <p:nvSpPr>
          <p:cNvPr id="269" name="metal"/>
          <p:cNvSpPr txBox="1"/>
          <p:nvPr/>
        </p:nvSpPr>
        <p:spPr>
          <a:xfrm>
            <a:off x="9558049" y="5489159"/>
            <a:ext cx="1930706" cy="1135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metal</a:t>
            </a:r>
          </a:p>
        </p:txBody>
      </p:sp>
      <p:sp>
        <p:nvSpPr>
          <p:cNvPr id="270" name="mlx"/>
          <p:cNvSpPr txBox="1"/>
          <p:nvPr/>
        </p:nvSpPr>
        <p:spPr>
          <a:xfrm>
            <a:off x="10074259" y="7006109"/>
            <a:ext cx="1346099" cy="1135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mlx</a:t>
            </a:r>
          </a:p>
        </p:txBody>
      </p:sp>
      <p:sp>
        <p:nvSpPr>
          <p:cNvPr id="271" name="jax"/>
          <p:cNvSpPr txBox="1"/>
          <p:nvPr/>
        </p:nvSpPr>
        <p:spPr>
          <a:xfrm>
            <a:off x="13012866" y="8288861"/>
            <a:ext cx="1065175" cy="1135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jax</a:t>
            </a:r>
          </a:p>
        </p:txBody>
      </p:sp>
      <p:sp>
        <p:nvSpPr>
          <p:cNvPr id="272" name="cuda"/>
          <p:cNvSpPr txBox="1"/>
          <p:nvPr/>
        </p:nvSpPr>
        <p:spPr>
          <a:xfrm>
            <a:off x="12233132" y="5711485"/>
            <a:ext cx="1672540" cy="1135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cuda</a:t>
            </a:r>
          </a:p>
        </p:txBody>
      </p:sp>
      <p:sp>
        <p:nvSpPr>
          <p:cNvPr id="273" name="openmp"/>
          <p:cNvSpPr txBox="1"/>
          <p:nvPr/>
        </p:nvSpPr>
        <p:spPr>
          <a:xfrm>
            <a:off x="9783105" y="7808565"/>
            <a:ext cx="2818994" cy="1135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openmp</a:t>
            </a:r>
          </a:p>
        </p:txBody>
      </p:sp>
      <p:sp>
        <p:nvSpPr>
          <p:cNvPr id="274" name="mpi"/>
          <p:cNvSpPr txBox="1"/>
          <p:nvPr/>
        </p:nvSpPr>
        <p:spPr>
          <a:xfrm>
            <a:off x="11941505" y="6784187"/>
            <a:ext cx="1380237" cy="1135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mpi</a:t>
            </a:r>
          </a:p>
        </p:txBody>
      </p:sp>
      <p:sp>
        <p:nvSpPr>
          <p:cNvPr id="275" name="openacc"/>
          <p:cNvSpPr txBox="1"/>
          <p:nvPr/>
        </p:nvSpPr>
        <p:spPr>
          <a:xfrm>
            <a:off x="9392117" y="9219463"/>
            <a:ext cx="2805482" cy="1135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openacc</a:t>
            </a:r>
          </a:p>
        </p:txBody>
      </p:sp>
      <p:sp>
        <p:nvSpPr>
          <p:cNvPr id="276" name="opengl"/>
          <p:cNvSpPr txBox="1"/>
          <p:nvPr/>
        </p:nvSpPr>
        <p:spPr>
          <a:xfrm>
            <a:off x="12108784" y="10125643"/>
            <a:ext cx="2311909" cy="1135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opengl</a:t>
            </a:r>
          </a:p>
        </p:txBody>
      </p:sp>
      <p:sp>
        <p:nvSpPr>
          <p:cNvPr id="277" name="opencl"/>
          <p:cNvSpPr txBox="1"/>
          <p:nvPr/>
        </p:nvSpPr>
        <p:spPr>
          <a:xfrm>
            <a:off x="10313037" y="11432817"/>
            <a:ext cx="2296263" cy="1135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opencl</a:t>
            </a:r>
          </a:p>
        </p:txBody>
      </p:sp>
      <p:sp>
        <p:nvSpPr>
          <p:cNvPr id="278" name="Line"/>
          <p:cNvSpPr/>
          <p:nvPr/>
        </p:nvSpPr>
        <p:spPr>
          <a:xfrm>
            <a:off x="9652827" y="3028227"/>
            <a:ext cx="4673864" cy="14027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38" extrusionOk="0">
                <a:moveTo>
                  <a:pt x="0" y="21038"/>
                </a:moveTo>
                <a:cubicBezTo>
                  <a:pt x="2218" y="7595"/>
                  <a:pt x="6605" y="-562"/>
                  <a:pt x="11300" y="30"/>
                </a:cubicBezTo>
                <a:cubicBezTo>
                  <a:pt x="15642" y="578"/>
                  <a:pt x="19565" y="8581"/>
                  <a:pt x="21600" y="21038"/>
                </a:cubicBezTo>
              </a:path>
            </a:pathLst>
          </a:custGeom>
          <a:ln w="1016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79" name="Personal Computers"/>
          <p:cNvSpPr txBox="1"/>
          <p:nvPr/>
        </p:nvSpPr>
        <p:spPr>
          <a:xfrm>
            <a:off x="2358700" y="3556901"/>
            <a:ext cx="6634583" cy="1135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Personal Computers</a:t>
            </a:r>
          </a:p>
        </p:txBody>
      </p:sp>
      <p:sp>
        <p:nvSpPr>
          <p:cNvPr id="280" name="Supercomputers and Clusters"/>
          <p:cNvSpPr txBox="1"/>
          <p:nvPr/>
        </p:nvSpPr>
        <p:spPr>
          <a:xfrm>
            <a:off x="16039963" y="2679245"/>
            <a:ext cx="5160925" cy="2073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Supercomputers and Clusters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1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2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2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2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" grpId="1" animBg="1" advAuto="0"/>
      <p:bldP spid="257" grpId="2" animBg="1" advAuto="0"/>
      <p:bldP spid="258" grpId="5" animBg="1" advAuto="0"/>
      <p:bldP spid="259" grpId="7" animBg="1" advAuto="0"/>
      <p:bldP spid="260" grpId="8" animBg="1" advAuto="0"/>
      <p:bldP spid="261" grpId="10" animBg="1" advAuto="0"/>
      <p:bldP spid="262" grpId="9" animBg="1" advAuto="0"/>
      <p:bldP spid="263" grpId="11" animBg="1" advAuto="0"/>
      <p:bldP spid="264" grpId="13" animBg="1" advAuto="0"/>
      <p:bldP spid="265" grpId="15" animBg="1" advAuto="0"/>
      <p:bldP spid="266" grpId="12" animBg="1" advAuto="0"/>
      <p:bldP spid="267" grpId="16" animBg="1" advAuto="0"/>
      <p:bldP spid="268" grpId="14" animBg="1" advAuto="0"/>
      <p:bldP spid="269" grpId="17" animBg="1" advAuto="0"/>
      <p:bldP spid="270" grpId="20" animBg="1" advAuto="0"/>
      <p:bldP spid="271" grpId="22" animBg="1" advAuto="0"/>
      <p:bldP spid="272" grpId="18" animBg="1" advAuto="0"/>
      <p:bldP spid="273" grpId="21" animBg="1" advAuto="0"/>
      <p:bldP spid="274" grpId="19" animBg="1" advAuto="0"/>
      <p:bldP spid="275" grpId="23" animBg="1" advAuto="0"/>
      <p:bldP spid="276" grpId="24" animBg="1" advAuto="0"/>
      <p:bldP spid="277" grpId="25" animBg="1" advAuto="0"/>
      <p:bldP spid="278" grpId="6" animBg="1" advAuto="0"/>
      <p:bldP spid="279" grpId="4" animBg="1" advAuto="0"/>
      <p:bldP spid="280" grpId="3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Multi-Architecture Design"/>
          <p:cNvSpPr txBox="1">
            <a:spLocks noGrp="1"/>
          </p:cNvSpPr>
          <p:nvPr>
            <p:ph type="title"/>
          </p:nvPr>
        </p:nvSpPr>
        <p:spPr>
          <a:xfrm>
            <a:off x="428080" y="395672"/>
            <a:ext cx="12649196" cy="1433163"/>
          </a:xfrm>
          <a:prstGeom prst="rect">
            <a:avLst/>
          </a:prstGeom>
        </p:spPr>
        <p:txBody>
          <a:bodyPr/>
          <a:lstStyle>
            <a:lvl1pPr defTabSz="2048204">
              <a:defRPr sz="7140" spc="-142"/>
            </a:lvl1pPr>
          </a:lstStyle>
          <a:p>
            <a:r>
              <a:t>Multi-Architecture Design</a:t>
            </a:r>
          </a:p>
        </p:txBody>
      </p:sp>
      <p:sp>
        <p:nvSpPr>
          <p:cNvPr id="283" name="Accelerator-focused vs. GPU focused"/>
          <p:cNvSpPr txBox="1">
            <a:spLocks noGrp="1"/>
          </p:cNvSpPr>
          <p:nvPr>
            <p:ph type="body" idx="21"/>
          </p:nvPr>
        </p:nvSpPr>
        <p:spPr>
          <a:xfrm>
            <a:off x="1399472" y="1532275"/>
            <a:ext cx="13249659" cy="9347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693419">
              <a:defRPr sz="4619" b="1">
                <a:latin typeface="+mn-lt"/>
                <a:ea typeface="+mn-ea"/>
                <a:cs typeface="+mn-cs"/>
                <a:sym typeface="Publico Text Roman"/>
              </a:defRPr>
            </a:lvl1pPr>
          </a:lstStyle>
          <a:p>
            <a:r>
              <a:t>Accelerator-focused vs. GPU focused</a:t>
            </a:r>
          </a:p>
        </p:txBody>
      </p:sp>
      <p:sp>
        <p:nvSpPr>
          <p:cNvPr id="284" name="Many current software is optimized for CPU or GPU…"/>
          <p:cNvSpPr txBox="1">
            <a:spLocks noGrp="1"/>
          </p:cNvSpPr>
          <p:nvPr>
            <p:ph type="body" sz="half" idx="1"/>
          </p:nvPr>
        </p:nvSpPr>
        <p:spPr>
          <a:xfrm>
            <a:off x="1693012" y="2985847"/>
            <a:ext cx="9076909" cy="9012696"/>
          </a:xfrm>
          <a:prstGeom prst="rect">
            <a:avLst/>
          </a:prstGeom>
        </p:spPr>
        <p:txBody>
          <a:bodyPr/>
          <a:lstStyle/>
          <a:p>
            <a:pPr marL="419607" indent="-419607" defTabSz="1438619">
              <a:spcBef>
                <a:spcPts val="2600"/>
              </a:spcBef>
              <a:defRPr sz="3303"/>
            </a:pPr>
            <a:r>
              <a:t>Many current software is optimized for CPU </a:t>
            </a:r>
            <a:r>
              <a:rPr i="1"/>
              <a:t>or</a:t>
            </a:r>
            <a:r>
              <a:t> GPU</a:t>
            </a:r>
          </a:p>
          <a:p>
            <a:pPr marL="779271" lvl="1" indent="-419607" defTabSz="1438619">
              <a:spcBef>
                <a:spcPts val="2600"/>
              </a:spcBef>
              <a:defRPr sz="3303"/>
            </a:pPr>
            <a:r>
              <a:t>i.e. you compile and run the entire thing on a CPU cluster or a GPU cluster</a:t>
            </a:r>
          </a:p>
          <a:p>
            <a:pPr marL="419607" indent="-419607" defTabSz="1438619">
              <a:spcBef>
                <a:spcPts val="2600"/>
              </a:spcBef>
              <a:defRPr sz="3303"/>
            </a:pPr>
            <a:r>
              <a:t>A lot of hardware has a variety of resources</a:t>
            </a:r>
          </a:p>
          <a:p>
            <a:pPr marL="779271" lvl="1" indent="-419607" defTabSz="1438619">
              <a:spcBef>
                <a:spcPts val="2600"/>
              </a:spcBef>
              <a:defRPr sz="3303"/>
            </a:pPr>
            <a:r>
              <a:t>e.g. Apple Silicon:</a:t>
            </a:r>
          </a:p>
          <a:p>
            <a:pPr marL="1138935" lvl="2" indent="-419607" defTabSz="1438619">
              <a:spcBef>
                <a:spcPts val="2600"/>
              </a:spcBef>
              <a:defRPr sz="3303"/>
            </a:pPr>
            <a:r>
              <a:t>CPU p-cores</a:t>
            </a:r>
          </a:p>
          <a:p>
            <a:pPr marL="1138935" lvl="2" indent="-419607" defTabSz="1438619">
              <a:spcBef>
                <a:spcPts val="2600"/>
              </a:spcBef>
              <a:defRPr sz="3303"/>
            </a:pPr>
            <a:r>
              <a:t>CPU e-cores</a:t>
            </a:r>
          </a:p>
          <a:p>
            <a:pPr marL="1138935" lvl="2" indent="-419607" defTabSz="1438619">
              <a:spcBef>
                <a:spcPts val="2600"/>
              </a:spcBef>
              <a:defRPr sz="3303"/>
            </a:pPr>
            <a:r>
              <a:t>CPU vector extensions</a:t>
            </a:r>
          </a:p>
          <a:p>
            <a:pPr marL="1138935" lvl="2" indent="-419607" defTabSz="1438619">
              <a:spcBef>
                <a:spcPts val="2600"/>
              </a:spcBef>
              <a:defRPr sz="3303"/>
            </a:pPr>
            <a:r>
              <a:t>CPU matrix accelerators</a:t>
            </a:r>
          </a:p>
          <a:p>
            <a:pPr marL="1138935" lvl="2" indent="-419607" defTabSz="1438619">
              <a:spcBef>
                <a:spcPts val="2600"/>
              </a:spcBef>
              <a:defRPr sz="3303"/>
            </a:pPr>
            <a:r>
              <a:t>GPU Cores</a:t>
            </a:r>
          </a:p>
        </p:txBody>
      </p:sp>
      <p:sp>
        <p:nvSpPr>
          <p:cNvPr id="285" name="Simulation Data"/>
          <p:cNvSpPr txBox="1"/>
          <p:nvPr/>
        </p:nvSpPr>
        <p:spPr>
          <a:xfrm>
            <a:off x="15559811" y="1584679"/>
            <a:ext cx="3316999" cy="1847330"/>
          </a:xfrm>
          <a:prstGeom prst="rect">
            <a:avLst/>
          </a:prstGeom>
          <a:ln w="381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4900"/>
            </a:lvl1pPr>
          </a:lstStyle>
          <a:p>
            <a:r>
              <a:t>Simulation Data</a:t>
            </a:r>
          </a:p>
        </p:txBody>
      </p:sp>
      <p:sp>
        <p:nvSpPr>
          <p:cNvPr id="286" name="CPU"/>
          <p:cNvSpPr txBox="1"/>
          <p:nvPr/>
        </p:nvSpPr>
        <p:spPr>
          <a:xfrm>
            <a:off x="16642390" y="5064144"/>
            <a:ext cx="1352818" cy="1035178"/>
          </a:xfrm>
          <a:prstGeom prst="rect">
            <a:avLst/>
          </a:prstGeom>
          <a:ln w="381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/>
            </a:lvl1pPr>
          </a:lstStyle>
          <a:p>
            <a:r>
              <a:t>CPU</a:t>
            </a:r>
          </a:p>
        </p:txBody>
      </p:sp>
      <p:sp>
        <p:nvSpPr>
          <p:cNvPr id="287" name="Vector Coprocessor"/>
          <p:cNvSpPr txBox="1"/>
          <p:nvPr/>
        </p:nvSpPr>
        <p:spPr>
          <a:xfrm>
            <a:off x="11310528" y="8017199"/>
            <a:ext cx="3670631" cy="1847330"/>
          </a:xfrm>
          <a:prstGeom prst="rect">
            <a:avLst/>
          </a:prstGeom>
          <a:ln w="381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4900"/>
            </a:lvl1pPr>
          </a:lstStyle>
          <a:p>
            <a:r>
              <a:t>Vector Coprocessor</a:t>
            </a:r>
          </a:p>
        </p:txBody>
      </p:sp>
      <p:sp>
        <p:nvSpPr>
          <p:cNvPr id="288" name="Matrix Accelerator"/>
          <p:cNvSpPr txBox="1"/>
          <p:nvPr/>
        </p:nvSpPr>
        <p:spPr>
          <a:xfrm>
            <a:off x="20142855" y="8017199"/>
            <a:ext cx="3558786" cy="1847330"/>
          </a:xfrm>
          <a:prstGeom prst="rect">
            <a:avLst/>
          </a:prstGeom>
          <a:ln w="381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4900"/>
            </a:lvl1pPr>
          </a:lstStyle>
          <a:p>
            <a:r>
              <a:t>Matrix Accelerator</a:t>
            </a:r>
          </a:p>
        </p:txBody>
      </p:sp>
      <p:sp>
        <p:nvSpPr>
          <p:cNvPr id="289" name="GPU"/>
          <p:cNvSpPr txBox="1"/>
          <p:nvPr/>
        </p:nvSpPr>
        <p:spPr>
          <a:xfrm>
            <a:off x="16434823" y="12004006"/>
            <a:ext cx="1390155" cy="1035178"/>
          </a:xfrm>
          <a:prstGeom prst="rect">
            <a:avLst/>
          </a:prstGeom>
          <a:ln w="381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/>
            </a:lvl1pPr>
          </a:lstStyle>
          <a:p>
            <a:r>
              <a:t>GPU</a:t>
            </a:r>
          </a:p>
        </p:txBody>
      </p:sp>
      <p:sp>
        <p:nvSpPr>
          <p:cNvPr id="290" name="Line"/>
          <p:cNvSpPr/>
          <p:nvPr/>
        </p:nvSpPr>
        <p:spPr>
          <a:xfrm>
            <a:off x="17218311" y="3479760"/>
            <a:ext cx="1" cy="1467228"/>
          </a:xfrm>
          <a:prstGeom prst="line">
            <a:avLst/>
          </a:prstGeom>
          <a:ln w="76200">
            <a:solidFill>
              <a:srgbClr val="FFFFFF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91" name="Line"/>
          <p:cNvSpPr/>
          <p:nvPr/>
        </p:nvSpPr>
        <p:spPr>
          <a:xfrm flipH="1">
            <a:off x="14707661" y="5620342"/>
            <a:ext cx="1406223" cy="1406223"/>
          </a:xfrm>
          <a:prstGeom prst="line">
            <a:avLst/>
          </a:prstGeom>
          <a:ln w="76200">
            <a:solidFill>
              <a:srgbClr val="FFFFFF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92" name="Line"/>
          <p:cNvSpPr/>
          <p:nvPr/>
        </p:nvSpPr>
        <p:spPr>
          <a:xfrm>
            <a:off x="18747639" y="5577518"/>
            <a:ext cx="1428255" cy="1428255"/>
          </a:xfrm>
          <a:prstGeom prst="line">
            <a:avLst/>
          </a:prstGeom>
          <a:ln w="76200">
            <a:solidFill>
              <a:srgbClr val="FFFFFF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93" name="Line"/>
          <p:cNvSpPr/>
          <p:nvPr/>
        </p:nvSpPr>
        <p:spPr>
          <a:xfrm>
            <a:off x="17226440" y="6305538"/>
            <a:ext cx="1" cy="5083582"/>
          </a:xfrm>
          <a:prstGeom prst="line">
            <a:avLst/>
          </a:prstGeom>
          <a:ln w="76200">
            <a:solidFill>
              <a:srgbClr val="FFFFFF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94" name="Line"/>
          <p:cNvSpPr/>
          <p:nvPr/>
        </p:nvSpPr>
        <p:spPr>
          <a:xfrm>
            <a:off x="13784181" y="10597004"/>
            <a:ext cx="2343247" cy="2161269"/>
          </a:xfrm>
          <a:prstGeom prst="line">
            <a:avLst/>
          </a:prstGeom>
          <a:ln w="76200">
            <a:solidFill>
              <a:srgbClr val="FFFFFF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95" name="Line"/>
          <p:cNvSpPr/>
          <p:nvPr/>
        </p:nvSpPr>
        <p:spPr>
          <a:xfrm flipH="1">
            <a:off x="18325454" y="10526156"/>
            <a:ext cx="2580762" cy="2302965"/>
          </a:xfrm>
          <a:prstGeom prst="line">
            <a:avLst/>
          </a:prstGeom>
          <a:ln w="76200">
            <a:solidFill>
              <a:srgbClr val="FFFFFF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CPU cores are advanced control logic machines…"/>
          <p:cNvSpPr txBox="1">
            <a:spLocks noGrp="1"/>
          </p:cNvSpPr>
          <p:nvPr>
            <p:ph type="body" sz="half" idx="1"/>
          </p:nvPr>
        </p:nvSpPr>
        <p:spPr>
          <a:xfrm>
            <a:off x="546183" y="4322842"/>
            <a:ext cx="11774658" cy="9393158"/>
          </a:xfrm>
          <a:prstGeom prst="rect">
            <a:avLst/>
          </a:prstGeom>
        </p:spPr>
        <p:txBody>
          <a:bodyPr/>
          <a:lstStyle/>
          <a:p>
            <a:pPr marL="540511" indent="-540511" defTabSz="1853137">
              <a:spcBef>
                <a:spcPts val="3400"/>
              </a:spcBef>
              <a:defRPr sz="4256"/>
            </a:pPr>
            <a:r>
              <a:rPr dirty="0"/>
              <a:t>CPU cores are advanced control logic machines </a:t>
            </a:r>
          </a:p>
          <a:p>
            <a:pPr marL="1003808" lvl="1" indent="-540511" defTabSz="1853137">
              <a:spcBef>
                <a:spcPts val="3400"/>
              </a:spcBef>
              <a:defRPr sz="4256"/>
            </a:pPr>
            <a:r>
              <a:rPr dirty="0"/>
              <a:t>most modern CPUs also have SIMD units for vectorization</a:t>
            </a:r>
          </a:p>
          <a:p>
            <a:pPr marL="1003808" lvl="1" indent="-540511" defTabSz="1853137">
              <a:spcBef>
                <a:spcPts val="3400"/>
              </a:spcBef>
              <a:defRPr sz="4256"/>
            </a:pPr>
            <a:r>
              <a:rPr dirty="0"/>
              <a:t>native support for 64 bit precision</a:t>
            </a:r>
          </a:p>
          <a:p>
            <a:pPr marL="540511" indent="-540511" defTabSz="1853137">
              <a:spcBef>
                <a:spcPts val="3400"/>
              </a:spcBef>
              <a:defRPr sz="4256"/>
            </a:pPr>
            <a:r>
              <a:rPr dirty="0"/>
              <a:t>GPUs are “dumb” SIMD machines</a:t>
            </a:r>
          </a:p>
          <a:p>
            <a:pPr marL="1003808" lvl="1" indent="-540511" defTabSz="1853137">
              <a:spcBef>
                <a:spcPts val="3400"/>
              </a:spcBef>
              <a:defRPr sz="4256"/>
            </a:pPr>
            <a:r>
              <a:rPr dirty="0"/>
              <a:t>native support for 64 bit precision? only sometimes</a:t>
            </a:r>
          </a:p>
          <a:p>
            <a:pPr marL="1467103" lvl="2" indent="-540511" defTabSz="1853137">
              <a:spcBef>
                <a:spcPts val="3400"/>
              </a:spcBef>
              <a:defRPr sz="4256"/>
            </a:pPr>
            <a:r>
              <a:rPr dirty="0"/>
              <a:t>Which operations </a:t>
            </a:r>
            <a:r>
              <a:rPr b="1" i="1" u="sng" dirty="0"/>
              <a:t>need </a:t>
            </a:r>
            <a:r>
              <a:rPr dirty="0"/>
              <a:t>64 bit precision?</a:t>
            </a:r>
          </a:p>
        </p:txBody>
      </p:sp>
      <p:pic>
        <p:nvPicPr>
          <p:cNvPr id="298" name="ArchCPUGPUcores.png" descr="ArchCPUGPUcor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4225" y="2979353"/>
            <a:ext cx="9737912" cy="4757736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Architecture Agnostic Strategies"/>
          <p:cNvSpPr txBox="1">
            <a:spLocks noGrp="1"/>
          </p:cNvSpPr>
          <p:nvPr>
            <p:ph type="title"/>
          </p:nvPr>
        </p:nvSpPr>
        <p:spPr>
          <a:xfrm>
            <a:off x="389159" y="251922"/>
            <a:ext cx="21971001" cy="1433163"/>
          </a:xfrm>
          <a:prstGeom prst="rect">
            <a:avLst/>
          </a:prstGeom>
        </p:spPr>
        <p:txBody>
          <a:bodyPr/>
          <a:lstStyle>
            <a:lvl1pPr defTabSz="2048204">
              <a:defRPr sz="7140" spc="-142"/>
            </a:lvl1pPr>
          </a:lstStyle>
          <a:p>
            <a:r>
              <a:t>Architecture Agnostic Strategies</a:t>
            </a:r>
          </a:p>
        </p:txBody>
      </p:sp>
      <p:sp>
        <p:nvSpPr>
          <p:cNvPr id="300" name="Which Accelerator Do We Need?"/>
          <p:cNvSpPr txBox="1"/>
          <p:nvPr/>
        </p:nvSpPr>
        <p:spPr>
          <a:xfrm>
            <a:off x="6616517" y="1572922"/>
            <a:ext cx="21971001" cy="934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defTabSz="693419">
              <a:lnSpc>
                <a:spcPct val="100000"/>
              </a:lnSpc>
              <a:spcBef>
                <a:spcPts val="0"/>
              </a:spcBef>
              <a:defRPr sz="4619" b="1"/>
            </a:lvl1pPr>
          </a:lstStyle>
          <a:p>
            <a:r>
              <a:t>Which Accelerator Do We Need?</a:t>
            </a:r>
          </a:p>
        </p:txBody>
      </p:sp>
      <p:sp>
        <p:nvSpPr>
          <p:cNvPr id="301" name="Line"/>
          <p:cNvSpPr/>
          <p:nvPr/>
        </p:nvSpPr>
        <p:spPr>
          <a:xfrm flipV="1">
            <a:off x="12192000" y="9441858"/>
            <a:ext cx="2681576" cy="1829576"/>
          </a:xfrm>
          <a:prstGeom prst="line">
            <a:avLst/>
          </a:prstGeom>
          <a:ln w="762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02" name="Line"/>
          <p:cNvSpPr/>
          <p:nvPr/>
        </p:nvSpPr>
        <p:spPr>
          <a:xfrm>
            <a:off x="12261688" y="11823197"/>
            <a:ext cx="2937970" cy="670519"/>
          </a:xfrm>
          <a:prstGeom prst="line">
            <a:avLst/>
          </a:prstGeom>
          <a:ln w="762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03" name="Hydro variables? Absolutely"/>
          <p:cNvSpPr txBox="1"/>
          <p:nvPr/>
        </p:nvSpPr>
        <p:spPr>
          <a:xfrm>
            <a:off x="15052761" y="9019421"/>
            <a:ext cx="9737912" cy="959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700"/>
            </a:lvl1pPr>
          </a:lstStyle>
          <a:p>
            <a:r>
              <a:t>Hydro variables? Absolutely</a:t>
            </a:r>
          </a:p>
        </p:txBody>
      </p:sp>
      <p:sp>
        <p:nvSpPr>
          <p:cNvPr id="304" name="AMR? Maybe not"/>
          <p:cNvSpPr txBox="1"/>
          <p:nvPr/>
        </p:nvSpPr>
        <p:spPr>
          <a:xfrm>
            <a:off x="15282317" y="12014100"/>
            <a:ext cx="4639400" cy="959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r>
              <a:rPr dirty="0"/>
              <a:t>AMR? Maybe not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Architecture Agnostic Strategies"/>
          <p:cNvSpPr txBox="1">
            <a:spLocks noGrp="1"/>
          </p:cNvSpPr>
          <p:nvPr>
            <p:ph type="title"/>
          </p:nvPr>
        </p:nvSpPr>
        <p:spPr>
          <a:xfrm>
            <a:off x="1206500" y="135159"/>
            <a:ext cx="21971000" cy="1433163"/>
          </a:xfrm>
          <a:prstGeom prst="rect">
            <a:avLst/>
          </a:prstGeom>
        </p:spPr>
        <p:txBody>
          <a:bodyPr/>
          <a:lstStyle>
            <a:lvl1pPr defTabSz="2048204">
              <a:defRPr sz="7140" spc="-142"/>
            </a:lvl1pPr>
          </a:lstStyle>
          <a:p>
            <a:r>
              <a:t>Architecture Agnostic Strategies</a:t>
            </a:r>
          </a:p>
        </p:txBody>
      </p:sp>
      <p:sp>
        <p:nvSpPr>
          <p:cNvPr id="307" name="How to implement vectorization?"/>
          <p:cNvSpPr txBox="1">
            <a:spLocks noGrp="1"/>
          </p:cNvSpPr>
          <p:nvPr>
            <p:ph type="body" idx="21"/>
          </p:nvPr>
        </p:nvSpPr>
        <p:spPr>
          <a:xfrm>
            <a:off x="6850043" y="1467542"/>
            <a:ext cx="21971001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693419">
              <a:defRPr sz="4619" b="1">
                <a:latin typeface="+mn-lt"/>
                <a:ea typeface="+mn-ea"/>
                <a:cs typeface="+mn-cs"/>
                <a:sym typeface="Publico Text Roman"/>
              </a:defRPr>
            </a:lvl1pPr>
          </a:lstStyle>
          <a:p>
            <a:r>
              <a:t>How to implement vectorization?</a:t>
            </a:r>
          </a:p>
        </p:txBody>
      </p:sp>
      <p:sp>
        <p:nvSpPr>
          <p:cNvPr id="308" name="Auto-vectorization: gcc -o2 or -o3…"/>
          <p:cNvSpPr txBox="1">
            <a:spLocks noGrp="1"/>
          </p:cNvSpPr>
          <p:nvPr>
            <p:ph type="body" sz="half" idx="1"/>
          </p:nvPr>
        </p:nvSpPr>
        <p:spPr>
          <a:xfrm>
            <a:off x="233475" y="3898215"/>
            <a:ext cx="12180320" cy="8256012"/>
          </a:xfrm>
          <a:prstGeom prst="rect">
            <a:avLst/>
          </a:prstGeom>
        </p:spPr>
        <p:txBody>
          <a:bodyPr/>
          <a:lstStyle/>
          <a:p>
            <a:pPr marL="590295" indent="-590295" defTabSz="2023821">
              <a:spcBef>
                <a:spcPts val="3700"/>
              </a:spcBef>
              <a:defRPr sz="4648"/>
            </a:pPr>
            <a:r>
              <a:t>Auto-vectorization: gcc -o2 or -o3</a:t>
            </a:r>
          </a:p>
          <a:p>
            <a:pPr marL="1096263" lvl="1" indent="-590295" defTabSz="2023821">
              <a:spcBef>
                <a:spcPts val="3700"/>
              </a:spcBef>
              <a:defRPr sz="4648"/>
            </a:pPr>
            <a:r>
              <a:t>How reliable is auto-vectorization?</a:t>
            </a:r>
          </a:p>
          <a:p>
            <a:pPr marL="1096263" lvl="1" indent="-590295" defTabSz="2023821">
              <a:spcBef>
                <a:spcPts val="3700"/>
              </a:spcBef>
              <a:defRPr sz="4648"/>
            </a:pPr>
            <a:r>
              <a:t>Compilers are good, but vectorizing loops is hard to automate</a:t>
            </a:r>
          </a:p>
          <a:p>
            <a:pPr marL="590295" indent="-590295" defTabSz="2023821">
              <a:spcBef>
                <a:spcPts val="3700"/>
              </a:spcBef>
              <a:defRPr sz="4648"/>
            </a:pPr>
            <a:r>
              <a:t>Explicit low-level vectorized functions BLAS, LAPACK, etc.</a:t>
            </a:r>
          </a:p>
          <a:p>
            <a:pPr marL="1096263" lvl="1" indent="-590295" defTabSz="2023821">
              <a:spcBef>
                <a:spcPts val="3700"/>
              </a:spcBef>
              <a:defRPr sz="4648"/>
            </a:pPr>
            <a:r>
              <a:t>cuBLAS for GPUs should make porting relatively smooth</a:t>
            </a:r>
          </a:p>
        </p:txBody>
      </p:sp>
      <p:sp>
        <p:nvSpPr>
          <p:cNvPr id="309" name="Source Code"/>
          <p:cNvSpPr txBox="1"/>
          <p:nvPr/>
        </p:nvSpPr>
        <p:spPr>
          <a:xfrm>
            <a:off x="11810112" y="7691575"/>
            <a:ext cx="2292224" cy="669291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Source Code</a:t>
            </a:r>
          </a:p>
        </p:txBody>
      </p:sp>
      <p:sp>
        <p:nvSpPr>
          <p:cNvPr id="310" name="Compile"/>
          <p:cNvSpPr txBox="1"/>
          <p:nvPr/>
        </p:nvSpPr>
        <p:spPr>
          <a:xfrm>
            <a:off x="19127258" y="7691575"/>
            <a:ext cx="1571753" cy="669291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Compile</a:t>
            </a:r>
          </a:p>
        </p:txBody>
      </p:sp>
      <p:sp>
        <p:nvSpPr>
          <p:cNvPr id="311" name="Personal Computer:…"/>
          <p:cNvSpPr txBox="1"/>
          <p:nvPr/>
        </p:nvSpPr>
        <p:spPr>
          <a:xfrm>
            <a:off x="16975675" y="3154299"/>
            <a:ext cx="6383870" cy="2936495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1000"/>
              </a:spcBef>
              <a:defRPr sz="3000"/>
            </a:pPr>
            <a:r>
              <a:t>Personal Computer:</a:t>
            </a:r>
          </a:p>
          <a:p>
            <a:pPr marL="1320800" lvl="1" indent="-711200">
              <a:spcBef>
                <a:spcPts val="1000"/>
              </a:spcBef>
              <a:buSzPct val="123000"/>
              <a:buChar char="•"/>
              <a:defRPr sz="3000"/>
            </a:pPr>
            <a:r>
              <a:t>Homogenous CPU cores + GPU</a:t>
            </a:r>
          </a:p>
          <a:p>
            <a:pPr marL="1320800" lvl="1" indent="-711200">
              <a:spcBef>
                <a:spcPts val="1000"/>
              </a:spcBef>
              <a:buSzPct val="123000"/>
              <a:buChar char="•"/>
              <a:defRPr sz="3000"/>
            </a:pPr>
            <a:r>
              <a:t>Heterogeneous CPU cores + vector extensions + GPU</a:t>
            </a:r>
          </a:p>
        </p:txBody>
      </p:sp>
      <p:sp>
        <p:nvSpPr>
          <p:cNvPr id="312" name="HPC:…"/>
          <p:cNvSpPr txBox="1"/>
          <p:nvPr/>
        </p:nvSpPr>
        <p:spPr>
          <a:xfrm>
            <a:off x="18006387" y="10409240"/>
            <a:ext cx="4322446" cy="2560194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1000"/>
              </a:spcBef>
              <a:defRPr sz="3000"/>
            </a:pPr>
            <a:r>
              <a:t>HPC:</a:t>
            </a:r>
          </a:p>
          <a:p>
            <a:pPr marL="1320800" lvl="1" indent="-711200">
              <a:spcBef>
                <a:spcPts val="1000"/>
              </a:spcBef>
              <a:buSzPct val="123000"/>
              <a:buChar char="•"/>
              <a:defRPr sz="3000"/>
            </a:pPr>
            <a:r>
              <a:t>Multi-node CPU</a:t>
            </a:r>
          </a:p>
          <a:p>
            <a:pPr marL="1320800" lvl="1" indent="-711200">
              <a:spcBef>
                <a:spcPts val="1000"/>
              </a:spcBef>
              <a:buSzPct val="123000"/>
              <a:buChar char="•"/>
              <a:defRPr sz="3000"/>
            </a:pPr>
            <a:r>
              <a:t>Single-node GPU</a:t>
            </a:r>
          </a:p>
          <a:p>
            <a:pPr marL="1320800" lvl="1" indent="-711200">
              <a:spcBef>
                <a:spcPts val="1000"/>
              </a:spcBef>
              <a:buSzPct val="123000"/>
              <a:buChar char="•"/>
              <a:defRPr sz="3000"/>
            </a:pPr>
            <a:r>
              <a:t>Multi-node GPU</a:t>
            </a:r>
          </a:p>
        </p:txBody>
      </p:sp>
      <p:sp>
        <p:nvSpPr>
          <p:cNvPr id="313" name="Line"/>
          <p:cNvSpPr/>
          <p:nvPr/>
        </p:nvSpPr>
        <p:spPr>
          <a:xfrm>
            <a:off x="14982046" y="7921131"/>
            <a:ext cx="3937595" cy="1"/>
          </a:xfrm>
          <a:prstGeom prst="line">
            <a:avLst/>
          </a:prstGeom>
          <a:ln w="635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14" name="Line"/>
          <p:cNvSpPr/>
          <p:nvPr/>
        </p:nvSpPr>
        <p:spPr>
          <a:xfrm flipV="1">
            <a:off x="19913134" y="6320780"/>
            <a:ext cx="1" cy="1074440"/>
          </a:xfrm>
          <a:prstGeom prst="line">
            <a:avLst/>
          </a:prstGeom>
          <a:ln w="635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15" name="Line"/>
          <p:cNvSpPr/>
          <p:nvPr/>
        </p:nvSpPr>
        <p:spPr>
          <a:xfrm>
            <a:off x="19913133" y="8657222"/>
            <a:ext cx="1" cy="1540554"/>
          </a:xfrm>
          <a:prstGeom prst="line">
            <a:avLst/>
          </a:prstGeom>
          <a:ln w="635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Conclus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048204">
              <a:defRPr sz="7140" spc="-142"/>
            </a:lvl1pPr>
          </a:lstStyle>
          <a:p>
            <a:r>
              <a:t>Conclusions</a:t>
            </a:r>
          </a:p>
        </p:txBody>
      </p:sp>
      <p:sp>
        <p:nvSpPr>
          <p:cNvPr id="318" name="Modern GRB simulations require vast computational resources…"/>
          <p:cNvSpPr txBox="1">
            <a:spLocks noGrp="1"/>
          </p:cNvSpPr>
          <p:nvPr>
            <p:ph type="body" idx="1"/>
          </p:nvPr>
        </p:nvSpPr>
        <p:spPr>
          <a:xfrm>
            <a:off x="1206500" y="3197637"/>
            <a:ext cx="21971000" cy="8256012"/>
          </a:xfrm>
          <a:prstGeom prst="rect">
            <a:avLst/>
          </a:prstGeom>
        </p:spPr>
        <p:txBody>
          <a:bodyPr/>
          <a:lstStyle/>
          <a:p>
            <a:pPr marL="611631" indent="-611631" defTabSz="2096971">
              <a:spcBef>
                <a:spcPts val="3800"/>
              </a:spcBef>
              <a:defRPr sz="4816"/>
            </a:pPr>
            <a:r>
              <a:t>Modern GRB simulations require vast computational resources</a:t>
            </a:r>
          </a:p>
          <a:p>
            <a:pPr marL="611631" indent="-611631" defTabSz="2096971">
              <a:spcBef>
                <a:spcPts val="3800"/>
              </a:spcBef>
              <a:defRPr sz="4816"/>
            </a:pPr>
            <a:r>
              <a:t>Modern computer technologies are vast in their variety</a:t>
            </a:r>
          </a:p>
          <a:p>
            <a:pPr marL="611631" indent="-611631" defTabSz="2096971">
              <a:spcBef>
                <a:spcPts val="3800"/>
              </a:spcBef>
              <a:defRPr sz="4816"/>
            </a:pPr>
            <a:r>
              <a:t>We need to standardize software techniques to utilize different hardware/software platforms</a:t>
            </a:r>
          </a:p>
          <a:p>
            <a:pPr marL="611631" indent="-611631" defTabSz="2096971">
              <a:spcBef>
                <a:spcPts val="3800"/>
              </a:spcBef>
              <a:defRPr sz="4816"/>
            </a:pPr>
            <a:r>
              <a:t>Much of the core technology exists</a:t>
            </a:r>
          </a:p>
          <a:p>
            <a:pPr marL="611631" indent="-611631" defTabSz="2096971">
              <a:spcBef>
                <a:spcPts val="3800"/>
              </a:spcBef>
              <a:defRPr sz="4816"/>
            </a:pPr>
            <a:r>
              <a:t>We need consistency and transparency</a:t>
            </a:r>
          </a:p>
          <a:p>
            <a:pPr marL="611631" indent="-611631" defTabSz="2096971">
              <a:spcBef>
                <a:spcPts val="3800"/>
              </a:spcBef>
              <a:defRPr sz="4816"/>
            </a:pPr>
            <a:r>
              <a:t>Consider which operations need precision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amma-Ray Bursts"/>
          <p:cNvSpPr txBox="1">
            <a:spLocks noGrp="1"/>
          </p:cNvSpPr>
          <p:nvPr>
            <p:ph type="title"/>
          </p:nvPr>
        </p:nvSpPr>
        <p:spPr>
          <a:xfrm>
            <a:off x="1206500" y="149220"/>
            <a:ext cx="21971000" cy="1433164"/>
          </a:xfrm>
          <a:prstGeom prst="rect">
            <a:avLst/>
          </a:prstGeom>
        </p:spPr>
        <p:txBody>
          <a:bodyPr/>
          <a:lstStyle>
            <a:lvl1pPr defTabSz="2048204">
              <a:defRPr sz="7140" spc="-142"/>
            </a:lvl1pPr>
          </a:lstStyle>
          <a:p>
            <a:r>
              <a:t>Gamma-Ray Bursts</a:t>
            </a:r>
          </a:p>
        </p:txBody>
      </p:sp>
      <p:sp>
        <p:nvSpPr>
          <p:cNvPr id="207" name="First Discovered in the late 60s…"/>
          <p:cNvSpPr txBox="1">
            <a:spLocks noGrp="1"/>
          </p:cNvSpPr>
          <p:nvPr>
            <p:ph type="body" sz="half" idx="1"/>
          </p:nvPr>
        </p:nvSpPr>
        <p:spPr>
          <a:xfrm>
            <a:off x="622685" y="2458139"/>
            <a:ext cx="10695849" cy="10218481"/>
          </a:xfrm>
          <a:prstGeom prst="rect">
            <a:avLst/>
          </a:prstGeom>
        </p:spPr>
        <p:txBody>
          <a:bodyPr/>
          <a:lstStyle/>
          <a:p>
            <a:pPr marL="438912" indent="-438912" defTabSz="1755604">
              <a:spcBef>
                <a:spcPts val="3200"/>
              </a:spcBef>
              <a:defRPr sz="4032"/>
            </a:pPr>
            <a:r>
              <a:t>First Discovered in the late 60s</a:t>
            </a:r>
          </a:p>
          <a:p>
            <a:pPr marL="438912" indent="-438912" defTabSz="1755604">
              <a:spcBef>
                <a:spcPts val="3200"/>
              </a:spcBef>
              <a:defRPr sz="4032"/>
            </a:pPr>
            <a:r>
              <a:t>The most energetic explosions ever observed</a:t>
            </a:r>
          </a:p>
          <a:p>
            <a:pPr marL="438912" indent="-438912" defTabSz="1755604">
              <a:spcBef>
                <a:spcPts val="3200"/>
              </a:spcBef>
              <a:defRPr sz="4032"/>
            </a:pPr>
            <a:r>
              <a:t>Elusive mystery:</a:t>
            </a:r>
          </a:p>
          <a:p>
            <a:pPr marL="877824" lvl="1" indent="-438912" defTabSz="1755604">
              <a:spcBef>
                <a:spcPts val="3200"/>
              </a:spcBef>
              <a:defRPr sz="4032"/>
            </a:pPr>
            <a:r>
              <a:t>Progenitors?</a:t>
            </a:r>
          </a:p>
          <a:p>
            <a:pPr marL="877824" lvl="1" indent="-438912" defTabSz="1755604">
              <a:spcBef>
                <a:spcPts val="3200"/>
              </a:spcBef>
              <a:defRPr sz="4032"/>
            </a:pPr>
            <a:r>
              <a:t>Cosmological Origin?</a:t>
            </a:r>
          </a:p>
          <a:p>
            <a:pPr marL="877824" lvl="1" indent="-438912" defTabSz="1755604">
              <a:spcBef>
                <a:spcPts val="3200"/>
              </a:spcBef>
              <a:defRPr sz="4032"/>
            </a:pPr>
            <a:r>
              <a:t>Emission Mechanism?</a:t>
            </a:r>
          </a:p>
          <a:p>
            <a:pPr marL="438912" indent="-438912" defTabSz="1755604">
              <a:spcBef>
                <a:spcPts val="3200"/>
              </a:spcBef>
              <a:defRPr sz="4032"/>
            </a:pPr>
            <a:r>
              <a:t>Two classes:</a:t>
            </a:r>
          </a:p>
          <a:p>
            <a:pPr marL="877824" lvl="1" indent="-438912" defTabSz="1755604">
              <a:spcBef>
                <a:spcPts val="3200"/>
              </a:spcBef>
              <a:defRPr sz="4032"/>
            </a:pPr>
            <a:r>
              <a:t>LGRBs - Supernovae</a:t>
            </a:r>
          </a:p>
          <a:p>
            <a:pPr marL="877824" lvl="1" indent="-438912" defTabSz="1755604">
              <a:spcBef>
                <a:spcPts val="3200"/>
              </a:spcBef>
              <a:defRPr sz="4032"/>
            </a:pPr>
            <a:r>
              <a:t>SGRBs - Compact Object Mergers</a:t>
            </a:r>
          </a:p>
        </p:txBody>
      </p:sp>
      <p:pic>
        <p:nvPicPr>
          <p:cNvPr id="208" name="a-gamma-ray-burst-last.jpg" descr="a-gamma-ray-burst-las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8335" y="8268714"/>
            <a:ext cx="8136444" cy="4576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bns.jpg" descr="bn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9661" y="2224688"/>
            <a:ext cx="7768319" cy="50837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Compact Mergers"/>
          <p:cNvSpPr txBox="1">
            <a:spLocks noGrp="1"/>
          </p:cNvSpPr>
          <p:nvPr>
            <p:ph type="title"/>
          </p:nvPr>
        </p:nvSpPr>
        <p:spPr>
          <a:xfrm>
            <a:off x="405053" y="530227"/>
            <a:ext cx="8450887" cy="2551365"/>
          </a:xfrm>
          <a:prstGeom prst="rect">
            <a:avLst/>
          </a:prstGeom>
        </p:spPr>
        <p:txBody>
          <a:bodyPr/>
          <a:lstStyle>
            <a:lvl1pPr defTabSz="1853137">
              <a:defRPr sz="7676" b="1" spc="-76">
                <a:latin typeface="+mn-lt"/>
                <a:ea typeface="+mn-ea"/>
                <a:cs typeface="+mn-cs"/>
                <a:sym typeface="Publico Text Roman"/>
              </a:defRPr>
            </a:lvl1pPr>
          </a:lstStyle>
          <a:p>
            <a:r>
              <a:t>Compact Mergers</a:t>
            </a:r>
          </a:p>
        </p:txBody>
      </p:sp>
      <p:sp>
        <p:nvSpPr>
          <p:cNvPr id="212" name="GRMHD Simulation - Binary Neutron Star Merger (Ciolfi et al, 2019)…"/>
          <p:cNvSpPr txBox="1"/>
          <p:nvPr/>
        </p:nvSpPr>
        <p:spPr>
          <a:xfrm>
            <a:off x="405053" y="3478305"/>
            <a:ext cx="8450887" cy="9786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457200">
              <a:lnSpc>
                <a:spcPct val="100000"/>
              </a:lnSpc>
              <a:spcBef>
                <a:spcPts val="4700"/>
              </a:spcBef>
              <a:buSzPct val="100000"/>
              <a:buChar char="•"/>
              <a:defRPr sz="4600"/>
            </a:pPr>
            <a:r>
              <a:t>GRMHD Simulation - Binary Neutron Star Merger (Ciolfi et al, 2019)</a:t>
            </a:r>
          </a:p>
          <a:p>
            <a:pPr marL="914400" lvl="1" indent="-457200">
              <a:lnSpc>
                <a:spcPct val="100000"/>
              </a:lnSpc>
              <a:spcBef>
                <a:spcPts val="4700"/>
              </a:spcBef>
              <a:buSzPct val="100000"/>
              <a:buChar char="•"/>
              <a:defRPr sz="4600"/>
            </a:pPr>
            <a:r>
              <a:t>Neutron star remnant collapses into a black hole</a:t>
            </a:r>
          </a:p>
          <a:p>
            <a:pPr marL="457200" indent="-457200">
              <a:lnSpc>
                <a:spcPct val="100000"/>
              </a:lnSpc>
              <a:spcBef>
                <a:spcPts val="4700"/>
              </a:spcBef>
              <a:buSzPct val="100000"/>
              <a:buChar char="•"/>
              <a:defRPr sz="4600"/>
            </a:pPr>
            <a:r>
              <a:t>Inject a relativistic jet into merger ejecta</a:t>
            </a:r>
          </a:p>
          <a:p>
            <a:pPr marL="914400" lvl="1" indent="-457200">
              <a:lnSpc>
                <a:spcPct val="100000"/>
              </a:lnSpc>
              <a:spcBef>
                <a:spcPts val="4700"/>
              </a:spcBef>
              <a:buSzPct val="100000"/>
              <a:buChar char="•"/>
              <a:defRPr sz="4000">
                <a:latin typeface="Graphik-Light"/>
                <a:ea typeface="Graphik-Light"/>
                <a:cs typeface="Graphik-Light"/>
                <a:sym typeface="Graphik Light"/>
              </a:defRPr>
            </a:pPr>
            <a:endParaRPr/>
          </a:p>
        </p:txBody>
      </p:sp>
      <p:pic>
        <p:nvPicPr>
          <p:cNvPr id="213" name="Screenshot 2024-11-07 at 12.36.15 PM.png" descr="Screenshot 2024-11-07 at 12.36.1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8160" y="1587142"/>
            <a:ext cx="14459478" cy="67357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Screenshot 2024-11-07 at 12.37.08 PM.png" descr="Screenshot 2024-11-07 at 12.37.0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8822" y="8676471"/>
            <a:ext cx="9598154" cy="4605125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Ciolfi et al, 2019. doi:10.1103/PhysRevD.100.023005"/>
          <p:cNvSpPr txBox="1"/>
          <p:nvPr/>
        </p:nvSpPr>
        <p:spPr>
          <a:xfrm>
            <a:off x="13645097" y="947302"/>
            <a:ext cx="7995172" cy="593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4700"/>
              </a:spcBef>
              <a:defRPr sz="2700"/>
            </a:lvl1pPr>
          </a:lstStyle>
          <a:p>
            <a:r>
              <a:t>Ciolfi et al, 2019. doi:10.1103/PhysRevD.100.023005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Hydrodynamics - Jet Injection and Evolution"/>
          <p:cNvSpPr txBox="1">
            <a:spLocks noGrp="1"/>
          </p:cNvSpPr>
          <p:nvPr>
            <p:ph type="title"/>
          </p:nvPr>
        </p:nvSpPr>
        <p:spPr>
          <a:xfrm>
            <a:off x="1160639" y="529676"/>
            <a:ext cx="10624551" cy="2651127"/>
          </a:xfrm>
          <a:prstGeom prst="rect">
            <a:avLst/>
          </a:prstGeom>
        </p:spPr>
        <p:txBody>
          <a:bodyPr/>
          <a:lstStyle>
            <a:lvl1pPr defTabSz="1444752">
              <a:defRPr sz="6952" b="1">
                <a:latin typeface="+mn-lt"/>
                <a:ea typeface="+mn-ea"/>
                <a:cs typeface="+mn-cs"/>
                <a:sym typeface="Publico Text Roman"/>
              </a:defRPr>
            </a:lvl1pPr>
          </a:lstStyle>
          <a:p>
            <a:r>
              <a:t>Hydrodynamics - Jet Injection and Evolution</a:t>
            </a:r>
          </a:p>
        </p:txBody>
      </p:sp>
      <p:sp>
        <p:nvSpPr>
          <p:cNvPr id="218" name="PLUTO hydrodynamical simulation…"/>
          <p:cNvSpPr txBox="1">
            <a:spLocks noGrp="1"/>
          </p:cNvSpPr>
          <p:nvPr>
            <p:ph type="body" sz="half" idx="1"/>
          </p:nvPr>
        </p:nvSpPr>
        <p:spPr>
          <a:xfrm>
            <a:off x="1160639" y="4310277"/>
            <a:ext cx="8944078" cy="8345156"/>
          </a:xfrm>
          <a:prstGeom prst="rect">
            <a:avLst/>
          </a:prstGeom>
        </p:spPr>
        <p:txBody>
          <a:bodyPr/>
          <a:lstStyle/>
          <a:p>
            <a:pPr marL="388620" indent="-388620" defTabSz="1554480">
              <a:spcBef>
                <a:spcPts val="1700"/>
              </a:spcBef>
              <a:defRPr sz="4760">
                <a:latin typeface="+mn-lt"/>
                <a:ea typeface="+mn-ea"/>
                <a:cs typeface="+mn-cs"/>
                <a:sym typeface="Publico Text Roman"/>
              </a:defRPr>
            </a:pPr>
            <a:r>
              <a:t>PLUTO hydrodynamical simulation</a:t>
            </a:r>
          </a:p>
          <a:p>
            <a:pPr marL="777240" lvl="1" indent="-388620" defTabSz="1554480">
              <a:spcBef>
                <a:spcPts val="1700"/>
              </a:spcBef>
              <a:defRPr sz="4760">
                <a:latin typeface="+mn-lt"/>
                <a:ea typeface="+mn-ea"/>
                <a:cs typeface="+mn-cs"/>
                <a:sym typeface="Publico Text Roman"/>
              </a:defRPr>
            </a:pPr>
            <a:r>
              <a:t>2D spherical coordinates</a:t>
            </a:r>
          </a:p>
          <a:p>
            <a:pPr marL="777240" lvl="1" indent="-388620" defTabSz="1554480">
              <a:spcBef>
                <a:spcPts val="1700"/>
              </a:spcBef>
              <a:defRPr sz="4760">
                <a:latin typeface="+mn-lt"/>
                <a:ea typeface="+mn-ea"/>
                <a:cs typeface="+mn-cs"/>
                <a:sym typeface="Publico Text Roman"/>
              </a:defRPr>
            </a:pPr>
            <a:r>
              <a:t>Static grid</a:t>
            </a:r>
          </a:p>
          <a:p>
            <a:pPr marL="777240" lvl="1" indent="-388620" defTabSz="1554480">
              <a:spcBef>
                <a:spcPts val="1700"/>
              </a:spcBef>
              <a:defRPr sz="4760">
                <a:latin typeface="+mn-lt"/>
                <a:ea typeface="+mn-ea"/>
                <a:cs typeface="+mn-cs"/>
                <a:sym typeface="Publico Text Roman"/>
              </a:defRPr>
            </a:pPr>
            <a:r>
              <a:t>Jet injection lasts ~ 2 s</a:t>
            </a:r>
          </a:p>
          <a:p>
            <a:pPr marL="388620" indent="-388620" defTabSz="1554480">
              <a:spcBef>
                <a:spcPts val="1700"/>
              </a:spcBef>
              <a:defRPr sz="4760">
                <a:latin typeface="+mn-lt"/>
                <a:ea typeface="+mn-ea"/>
                <a:cs typeface="+mn-cs"/>
                <a:sym typeface="Publico Text Roman"/>
              </a:defRPr>
            </a:pPr>
            <a:r>
              <a:t>The jet becomes highly structured (radially and angularly), and becomes a pancake near the photosphere</a:t>
            </a:r>
          </a:p>
        </p:txBody>
      </p:sp>
      <p:pic>
        <p:nvPicPr>
          <p:cNvPr id="219" name="hydro.all.pdf" descr="hydro.all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0015" y="229229"/>
            <a:ext cx="9947302" cy="132575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adiation Transfer"/>
          <p:cNvSpPr txBox="1">
            <a:spLocks noGrp="1"/>
          </p:cNvSpPr>
          <p:nvPr>
            <p:ph type="title"/>
          </p:nvPr>
        </p:nvSpPr>
        <p:spPr>
          <a:xfrm>
            <a:off x="1206500" y="800811"/>
            <a:ext cx="7156885" cy="2840228"/>
          </a:xfrm>
          <a:prstGeom prst="rect">
            <a:avLst/>
          </a:prstGeom>
        </p:spPr>
        <p:txBody>
          <a:bodyPr/>
          <a:lstStyle>
            <a:lvl1pPr defTabSz="2340805">
              <a:defRPr sz="8160" spc="-163"/>
            </a:lvl1pPr>
          </a:lstStyle>
          <a:p>
            <a:r>
              <a:t>Radiation Transfer</a:t>
            </a:r>
          </a:p>
        </p:txBody>
      </p:sp>
      <p:sp>
        <p:nvSpPr>
          <p:cNvPr id="222" name="Takes hydro frames as input…"/>
          <p:cNvSpPr txBox="1">
            <a:spLocks noGrp="1"/>
          </p:cNvSpPr>
          <p:nvPr>
            <p:ph type="body" sz="quarter" idx="1"/>
          </p:nvPr>
        </p:nvSpPr>
        <p:spPr>
          <a:xfrm>
            <a:off x="770394" y="4457076"/>
            <a:ext cx="8029097" cy="8256012"/>
          </a:xfrm>
          <a:prstGeom prst="rect">
            <a:avLst/>
          </a:prstGeom>
        </p:spPr>
        <p:txBody>
          <a:bodyPr/>
          <a:lstStyle/>
          <a:p>
            <a:pPr marL="609600" indent="-609600">
              <a:defRPr sz="4600"/>
            </a:pPr>
            <a:r>
              <a:t>Takes hydro frames as input</a:t>
            </a:r>
          </a:p>
          <a:p>
            <a:pPr marL="609600" indent="-609600">
              <a:defRPr sz="4600"/>
            </a:pPr>
            <a:r>
              <a:t>Injects and scatters photons</a:t>
            </a:r>
          </a:p>
          <a:p>
            <a:pPr marL="1219200" lvl="1" indent="-609600">
              <a:defRPr sz="4600"/>
            </a:pPr>
            <a:r>
              <a:t>Compton scatters photons with fluid (including Klein-Nishina)</a:t>
            </a:r>
          </a:p>
        </p:txBody>
      </p:sp>
      <p:pic>
        <p:nvPicPr>
          <p:cNvPr id="223" name="Screenshot 2026-04-06 at 1.33.40 PM.png" descr="Screenshot 2026-04-06 at 1.33.4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789" y="5494804"/>
            <a:ext cx="13792201" cy="796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Screenshot 2025-07-10 at 3.11.49 PM.png" descr="Screenshot 2025-07-10 at 3.11.4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9068" y="87307"/>
            <a:ext cx="5243464" cy="52520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RB Observabl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GRB Observables</a:t>
            </a:r>
          </a:p>
        </p:txBody>
      </p:sp>
      <p:pic>
        <p:nvPicPr>
          <p:cNvPr id="227" name="lightcurve.png" descr="lightcurv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65" y="4368619"/>
            <a:ext cx="10812886" cy="85837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spectrum.png" descr="spectru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6918" y="4341941"/>
            <a:ext cx="11537647" cy="8637067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Lightcurve"/>
          <p:cNvSpPr txBox="1"/>
          <p:nvPr/>
        </p:nvSpPr>
        <p:spPr>
          <a:xfrm>
            <a:off x="4479268" y="3175515"/>
            <a:ext cx="2824481" cy="90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2400"/>
              </a:spcBef>
              <a:defRPr sz="4400"/>
            </a:lvl1pPr>
          </a:lstStyle>
          <a:p>
            <a:r>
              <a:t>Lightcurve</a:t>
            </a:r>
          </a:p>
        </p:txBody>
      </p:sp>
      <p:sp>
        <p:nvSpPr>
          <p:cNvPr id="230" name="Spectrum"/>
          <p:cNvSpPr txBox="1"/>
          <p:nvPr/>
        </p:nvSpPr>
        <p:spPr>
          <a:xfrm>
            <a:off x="16856437" y="3175515"/>
            <a:ext cx="2578609" cy="90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2400"/>
              </a:spcBef>
              <a:defRPr sz="4400"/>
            </a:lvl1pPr>
          </a:lstStyle>
          <a:p>
            <a:r>
              <a:t>Spectrum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Modeling GRBs Involves Physics at Multiple Scales"/>
          <p:cNvSpPr txBox="1">
            <a:spLocks noGrp="1"/>
          </p:cNvSpPr>
          <p:nvPr>
            <p:ph type="title"/>
          </p:nvPr>
        </p:nvSpPr>
        <p:spPr>
          <a:xfrm>
            <a:off x="1206500" y="636593"/>
            <a:ext cx="21971000" cy="1433164"/>
          </a:xfrm>
          <a:prstGeom prst="rect">
            <a:avLst/>
          </a:prstGeom>
        </p:spPr>
        <p:txBody>
          <a:bodyPr/>
          <a:lstStyle>
            <a:lvl1pPr defTabSz="2048204">
              <a:defRPr sz="7140" spc="-142"/>
            </a:lvl1pPr>
          </a:lstStyle>
          <a:p>
            <a:r>
              <a:t>Modeling GRBs Involves Physics at Multiple Scales</a:t>
            </a:r>
          </a:p>
        </p:txBody>
      </p:sp>
      <p:sp>
        <p:nvSpPr>
          <p:cNvPr id="233" name="Stellar Evolution/Compact Mergers…"/>
          <p:cNvSpPr txBox="1">
            <a:spLocks noGrp="1"/>
          </p:cNvSpPr>
          <p:nvPr>
            <p:ph type="body" sz="half" idx="1"/>
          </p:nvPr>
        </p:nvSpPr>
        <p:spPr>
          <a:xfrm>
            <a:off x="5908640" y="3792119"/>
            <a:ext cx="14001072" cy="5879922"/>
          </a:xfrm>
          <a:prstGeom prst="rect">
            <a:avLst/>
          </a:prstGeom>
        </p:spPr>
        <p:txBody>
          <a:bodyPr/>
          <a:lstStyle/>
          <a:p>
            <a:pPr marL="640079" indent="-640079" defTabSz="2194505">
              <a:spcBef>
                <a:spcPts val="4000"/>
              </a:spcBef>
              <a:defRPr sz="5040"/>
            </a:pPr>
            <a:r>
              <a:t>Stellar Evolution/Compact Mergers</a:t>
            </a:r>
          </a:p>
          <a:p>
            <a:pPr marL="640079" indent="-640079" defTabSz="2194505">
              <a:spcBef>
                <a:spcPts val="4000"/>
              </a:spcBef>
              <a:defRPr sz="5040"/>
            </a:pPr>
            <a:r>
              <a:t>Compact Object Formation and Jet Launching</a:t>
            </a:r>
          </a:p>
          <a:p>
            <a:pPr marL="640079" indent="-640079" defTabSz="2194505">
              <a:spcBef>
                <a:spcPts val="4000"/>
              </a:spcBef>
              <a:defRPr sz="5040"/>
            </a:pPr>
            <a:r>
              <a:t>Jet Propagation</a:t>
            </a:r>
          </a:p>
          <a:p>
            <a:pPr marL="640079" indent="-640079" defTabSz="2194505">
              <a:spcBef>
                <a:spcPts val="4000"/>
              </a:spcBef>
              <a:defRPr sz="5040"/>
            </a:pPr>
            <a:r>
              <a:t>Radiation and Afterglow</a:t>
            </a:r>
          </a:p>
        </p:txBody>
      </p:sp>
      <p:sp>
        <p:nvSpPr>
          <p:cNvPr id="234" name="How do we do all of this efficiently?"/>
          <p:cNvSpPr txBox="1"/>
          <p:nvPr/>
        </p:nvSpPr>
        <p:spPr>
          <a:xfrm>
            <a:off x="5175113" y="9777059"/>
            <a:ext cx="12275059" cy="1211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r>
              <a:t>How do we do all of this efficiently?</a:t>
            </a:r>
          </a:p>
        </p:txBody>
      </p:sp>
      <p:sp>
        <p:nvSpPr>
          <p:cNvPr id="235" name="How do these scale?"/>
          <p:cNvSpPr txBox="1"/>
          <p:nvPr/>
        </p:nvSpPr>
        <p:spPr>
          <a:xfrm>
            <a:off x="7795250" y="11516550"/>
            <a:ext cx="7034785" cy="1211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r>
              <a:t>How do these scale?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Numerical Hydrodynamics"/>
          <p:cNvSpPr txBox="1">
            <a:spLocks noGrp="1"/>
          </p:cNvSpPr>
          <p:nvPr>
            <p:ph type="title"/>
          </p:nvPr>
        </p:nvSpPr>
        <p:spPr>
          <a:xfrm>
            <a:off x="887965" y="311527"/>
            <a:ext cx="21971001" cy="1433164"/>
          </a:xfrm>
          <a:prstGeom prst="rect">
            <a:avLst/>
          </a:prstGeom>
        </p:spPr>
        <p:txBody>
          <a:bodyPr/>
          <a:lstStyle>
            <a:lvl1pPr defTabSz="2048204">
              <a:defRPr sz="7140" spc="-142"/>
            </a:lvl1pPr>
          </a:lstStyle>
          <a:p>
            <a:r>
              <a:t>Numerical Hydrodynamics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8" name="Equation"/>
              <p:cNvSpPr txBox="1"/>
              <p:nvPr/>
            </p:nvSpPr>
            <p:spPr>
              <a:xfrm>
                <a:off x="1525923" y="6284260"/>
                <a:ext cx="8528661" cy="57900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4800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8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∂</m:t>
                          </m:r>
                        </m:e>
                        <m:sub>
                          <m:r>
                            <a:rPr sz="48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𝐐</m:t>
                      </m:r>
                      <m:r>
                        <a:rPr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sz="48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8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∂</m:t>
                          </m:r>
                        </m:e>
                        <m:sub>
                          <m:r>
                            <a:rPr sz="48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𝐅</m:t>
                      </m:r>
                      <m:r>
                        <a:rPr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𝐐</m:t>
                      </m:r>
                      <m:r>
                        <a:rPr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))=</m:t>
                      </m:r>
                      <m:r>
                        <a:rPr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𝐒</m:t>
                      </m:r>
                      <m:r>
                        <a:rPr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𝐐</m:t>
                      </m:r>
                      <m:r>
                        <a:rPr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sz="4800">
                  <a:solidFill>
                    <a:srgbClr val="FFFFFF"/>
                  </a:solidFill>
                </a:endParaRPr>
              </a:p>
            </p:txBody>
          </p:sp>
        </mc:Choice>
        <mc:Fallback>
          <p:sp>
            <p:nvSpPr>
              <p:cNvPr id="238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5923" y="6284260"/>
                <a:ext cx="8528661" cy="579005"/>
              </a:xfrm>
              <a:prstGeom prst="rect">
                <a:avLst/>
              </a:prstGeom>
              <a:blipFill>
                <a:blip r:embed="rId2"/>
                <a:stretch>
                  <a:fillRect l="-2679" r="-16964" b="-7234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9" name="Equation"/>
              <p:cNvSpPr txBox="1"/>
              <p:nvPr/>
            </p:nvSpPr>
            <p:spPr>
              <a:xfrm>
                <a:off x="282042" y="8167916"/>
                <a:ext cx="11278617" cy="298788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𝐐</m:t>
                      </m:r>
                      <m:r>
                        <a:rPr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sz="48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sz="48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sz="4800" i="1">
                                      <a:solidFill>
                                        <a:srgbClr val="FEFFF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4800" i="1">
                                      <a:solidFill>
                                        <a:srgbClr val="FEFFFE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sz="4800" i="1">
                                      <a:solidFill>
                                        <a:srgbClr val="FEFFF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sz="4800" i="1">
                                      <a:solidFill>
                                        <a:srgbClr val="FEFFF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4800" i="1">
                                      <a:solidFill>
                                        <a:srgbClr val="FEFFFE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sz="4800" i="1">
                                      <a:solidFill>
                                        <a:srgbClr val="FEFFF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r>
                                <a:rPr sz="48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...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sz="4800" i="1">
                                      <a:solidFill>
                                        <a:srgbClr val="FEFFF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4800" i="1">
                                      <a:solidFill>
                                        <a:srgbClr val="FEFFFE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sz="4800" i="1">
                                      <a:solidFill>
                                        <a:srgbClr val="FEFFFE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  <m:r>
                        <a:rPr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𝐅</m:t>
                      </m:r>
                      <m:r>
                        <a:rPr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𝐐</m:t>
                      </m:r>
                      <m:r>
                        <a:rPr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ctrlPr>
                            <a:rPr sz="48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sz="48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sz="4800" i="1">
                                      <a:solidFill>
                                        <a:srgbClr val="FEFFF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4800" i="1">
                                      <a:solidFill>
                                        <a:srgbClr val="FEFFFE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sz="4800" i="1">
                                      <a:solidFill>
                                        <a:srgbClr val="FEFFF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sz="4800" i="1">
                                      <a:solidFill>
                                        <a:srgbClr val="FEFFF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4800" i="1">
                                      <a:solidFill>
                                        <a:srgbClr val="FEFFFE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sz="4800" i="1">
                                      <a:solidFill>
                                        <a:srgbClr val="FEFFF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r>
                                <a:rPr sz="48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...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sz="4800" i="1">
                                      <a:solidFill>
                                        <a:srgbClr val="FEFFF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4800" i="1">
                                      <a:solidFill>
                                        <a:srgbClr val="FEFFFE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sz="4800" i="1">
                                      <a:solidFill>
                                        <a:srgbClr val="FEFFFE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  <m:r>
                        <a:rPr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𝐒</m:t>
                      </m:r>
                      <m:r>
                        <a:rPr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𝐐</m:t>
                      </m:r>
                      <m:r>
                        <a:rPr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ctrlPr>
                            <a:rPr sz="48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sz="48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sz="4800" i="1">
                                      <a:solidFill>
                                        <a:srgbClr val="FEFFF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4800" i="1">
                                      <a:solidFill>
                                        <a:srgbClr val="FEFFFE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sz="4800" i="1">
                                      <a:solidFill>
                                        <a:srgbClr val="FEFFF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sz="4800" i="1">
                                      <a:solidFill>
                                        <a:srgbClr val="FEFFF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4800" i="1">
                                      <a:solidFill>
                                        <a:srgbClr val="FEFFFE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sz="4800" i="1">
                                      <a:solidFill>
                                        <a:srgbClr val="FEFFF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r>
                                <a:rPr sz="48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...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sz="4800" i="1">
                                      <a:solidFill>
                                        <a:srgbClr val="FEFFF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4800" i="1">
                                      <a:solidFill>
                                        <a:srgbClr val="FEFFFE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sz="4800" i="1">
                                      <a:solidFill>
                                        <a:srgbClr val="FEFFFE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sz="4800">
                  <a:solidFill>
                    <a:srgbClr val="FFFFFF"/>
                  </a:solidFill>
                </a:endParaRPr>
              </a:p>
            </p:txBody>
          </p:sp>
        </mc:Choice>
        <mc:Fallback>
          <p:sp>
            <p:nvSpPr>
              <p:cNvPr id="23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042" y="8167916"/>
                <a:ext cx="11278617" cy="2987888"/>
              </a:xfrm>
              <a:prstGeom prst="rect">
                <a:avLst/>
              </a:prstGeom>
              <a:blipFill>
                <a:blip r:embed="rId3"/>
                <a:stretch>
                  <a:fillRect l="-675" t="-2119" b="-466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0" name="Equation"/>
              <p:cNvSpPr txBox="1"/>
              <p:nvPr/>
            </p:nvSpPr>
            <p:spPr>
              <a:xfrm>
                <a:off x="13198137" y="2890323"/>
                <a:ext cx="10349542" cy="130454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sz="4800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48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𝐐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sz="48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new</m:t>
                          </m:r>
                        </m:sup>
                      </m:sSup>
                      <m:r>
                        <a:rPr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sz="48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48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𝐐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sz="48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old</m:t>
                          </m:r>
                        </m:sup>
                      </m:sSup>
                      <m:r>
                        <a:rPr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sz="48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sz="48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sz="48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sz="48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sz="48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sz="48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sz="48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48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𝐅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sz="48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right</m:t>
                              </m:r>
                            </m:sub>
                          </m:sSub>
                          <m:r>
                            <a:rPr sz="48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sz="48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48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𝐅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sz="48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left</m:t>
                              </m:r>
                            </m:sub>
                          </m:sSub>
                        </m:e>
                      </m:d>
                      <m:r>
                        <a:rPr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sSub>
                        <m:sSubPr>
                          <m:ctrlPr>
                            <a:rPr sz="48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8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48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vol</m:t>
                          </m:r>
                        </m:sub>
                      </m:sSub>
                    </m:oMath>
                  </m:oMathPara>
                </a14:m>
                <a:endParaRPr sz="4800">
                  <a:solidFill>
                    <a:srgbClr val="FFFFFF"/>
                  </a:solidFill>
                </a:endParaRPr>
              </a:p>
            </p:txBody>
          </p:sp>
        </mc:Choice>
        <mc:Fallback>
          <p:sp>
            <p:nvSpPr>
              <p:cNvPr id="24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98137" y="2890323"/>
                <a:ext cx="10349542" cy="1304545"/>
              </a:xfrm>
              <a:prstGeom prst="rect">
                <a:avLst/>
              </a:prstGeom>
              <a:blipFill>
                <a:blip r:embed="rId4"/>
                <a:stretch>
                  <a:fillRect l="-2574" t="-962" r="-6618" b="-20192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1" name="Each   can be calculated independently…"/>
              <p:cNvSpPr txBox="1"/>
              <p:nvPr/>
            </p:nvSpPr>
            <p:spPr>
              <a:xfrm>
                <a:off x="13707378" y="4422823"/>
                <a:ext cx="9331060" cy="390815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 marL="711200" indent="-711200">
                  <a:buSzPct val="123000"/>
                  <a:buChar char="•"/>
                  <a:defRPr sz="4500"/>
                </a:pPr>
                <a:r>
                  <a:t>Each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5350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53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𝐐</m:t>
                        </m:r>
                      </m:e>
                      <m:sup>
                        <m:r>
                          <m:rPr>
                            <m:sty m:val="p"/>
                          </m:rPr>
                          <a:rPr sz="53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new</m:t>
                        </m:r>
                      </m:sup>
                    </m:sSup>
                  </m:oMath>
                </a14:m>
                <a:r>
                  <a:t> can be calculated independently</a:t>
                </a:r>
              </a:p>
              <a:p>
                <a:pPr marL="1320800" lvl="1" indent="-711200">
                  <a:buSzPct val="123000"/>
                  <a:buChar char="•"/>
                  <a:defRPr sz="4500"/>
                </a:pPr>
                <a:r>
                  <a:t>Each time-step can be vectorized</a:t>
                </a:r>
              </a:p>
            </p:txBody>
          </p:sp>
        </mc:Choice>
        <mc:Fallback>
          <p:sp>
            <p:nvSpPr>
              <p:cNvPr id="241" name="Each   can be calculated independently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07378" y="4422823"/>
                <a:ext cx="9331060" cy="3908159"/>
              </a:xfrm>
              <a:prstGeom prst="rect">
                <a:avLst/>
              </a:prstGeom>
              <a:blipFill>
                <a:blip r:embed="rId5"/>
                <a:stretch>
                  <a:fillRect l="-4898" t="-291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2" name="Staggered-grid-discretization.png.jpeg" descr="Staggered-grid-discretization.png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27961" y="8804369"/>
            <a:ext cx="7209323" cy="4503707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Solve hydrodynamics on a discretized grid"/>
          <p:cNvSpPr txBox="1"/>
          <p:nvPr/>
        </p:nvSpPr>
        <p:spPr>
          <a:xfrm>
            <a:off x="702888" y="2774652"/>
            <a:ext cx="11515465" cy="2073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711200" indent="-711200">
              <a:buSzPct val="123000"/>
              <a:buChar char="•"/>
            </a:lvl1pPr>
          </a:lstStyle>
          <a:p>
            <a:r>
              <a:t>Solve hydrodynamics on a discretized grid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Hardware Acceleration"/>
          <p:cNvSpPr txBox="1">
            <a:spLocks noGrp="1"/>
          </p:cNvSpPr>
          <p:nvPr>
            <p:ph type="title"/>
          </p:nvPr>
        </p:nvSpPr>
        <p:spPr>
          <a:xfrm>
            <a:off x="58330" y="251922"/>
            <a:ext cx="21971001" cy="1433163"/>
          </a:xfrm>
          <a:prstGeom prst="rect">
            <a:avLst/>
          </a:prstGeom>
        </p:spPr>
        <p:txBody>
          <a:bodyPr/>
          <a:lstStyle>
            <a:lvl1pPr defTabSz="2048204">
              <a:defRPr sz="7140" spc="-142"/>
            </a:lvl1pPr>
          </a:lstStyle>
          <a:p>
            <a:r>
              <a:t>Hardware Acceleration</a:t>
            </a:r>
          </a:p>
        </p:txBody>
      </p:sp>
      <p:sp>
        <p:nvSpPr>
          <p:cNvPr id="246" name="Run Computations on Specialized Hardware"/>
          <p:cNvSpPr txBox="1">
            <a:spLocks noGrp="1"/>
          </p:cNvSpPr>
          <p:nvPr>
            <p:ph type="body" idx="21"/>
          </p:nvPr>
        </p:nvSpPr>
        <p:spPr>
          <a:xfrm>
            <a:off x="4593158" y="1571200"/>
            <a:ext cx="21971001" cy="9347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693419">
              <a:defRPr sz="4619" b="1">
                <a:latin typeface="+mn-lt"/>
                <a:ea typeface="+mn-ea"/>
                <a:cs typeface="+mn-cs"/>
                <a:sym typeface="Publico Text Roman"/>
              </a:defRPr>
            </a:lvl1pPr>
          </a:lstStyle>
          <a:p>
            <a:r>
              <a:t>Run Computations on Specialized Hardware</a:t>
            </a:r>
          </a:p>
        </p:txBody>
      </p:sp>
      <p:sp>
        <p:nvSpPr>
          <p:cNvPr id="247" name="Cut up the grid and do calculations in parallel…"/>
          <p:cNvSpPr txBox="1">
            <a:spLocks noGrp="1"/>
          </p:cNvSpPr>
          <p:nvPr>
            <p:ph type="body" sz="quarter" idx="1"/>
          </p:nvPr>
        </p:nvSpPr>
        <p:spPr>
          <a:xfrm>
            <a:off x="1013671" y="3255173"/>
            <a:ext cx="6446746" cy="8964602"/>
          </a:xfrm>
          <a:prstGeom prst="rect">
            <a:avLst/>
          </a:prstGeom>
        </p:spPr>
        <p:txBody>
          <a:bodyPr/>
          <a:lstStyle/>
          <a:p>
            <a:pPr marL="440944" indent="-440944" defTabSz="1511770">
              <a:spcBef>
                <a:spcPts val="2700"/>
              </a:spcBef>
              <a:defRPr sz="3472"/>
            </a:pPr>
            <a:r>
              <a:t>Cut up the grid and do calculations in parallel</a:t>
            </a:r>
          </a:p>
          <a:p>
            <a:pPr marL="818896" lvl="1" indent="-440944" defTabSz="1511770">
              <a:spcBef>
                <a:spcPts val="2700"/>
              </a:spcBef>
              <a:defRPr sz="3472"/>
            </a:pPr>
            <a:r>
              <a:t>TPU</a:t>
            </a:r>
          </a:p>
          <a:p>
            <a:pPr marL="1196847" lvl="2" indent="-440944" defTabSz="1511770">
              <a:spcBef>
                <a:spcPts val="2700"/>
              </a:spcBef>
              <a:defRPr sz="3472"/>
            </a:pPr>
            <a:r>
              <a:t>Tensor operations</a:t>
            </a:r>
          </a:p>
          <a:p>
            <a:pPr marL="818896" lvl="1" indent="-440944" defTabSz="1511770">
              <a:spcBef>
                <a:spcPts val="2700"/>
              </a:spcBef>
              <a:defRPr sz="3472"/>
            </a:pPr>
            <a:r>
              <a:t>GPU</a:t>
            </a:r>
          </a:p>
          <a:p>
            <a:pPr marL="1196847" lvl="2" indent="-440944" defTabSz="1511770">
              <a:spcBef>
                <a:spcPts val="2700"/>
              </a:spcBef>
              <a:defRPr sz="3472"/>
            </a:pPr>
            <a:r>
              <a:t>SIMD shaders</a:t>
            </a:r>
          </a:p>
          <a:p>
            <a:pPr marL="818896" lvl="1" indent="-440944" defTabSz="1511770">
              <a:spcBef>
                <a:spcPts val="2700"/>
              </a:spcBef>
              <a:defRPr sz="3472"/>
            </a:pPr>
            <a:r>
              <a:t>NPU</a:t>
            </a:r>
          </a:p>
          <a:p>
            <a:pPr marL="1196847" lvl="2" indent="-440944" defTabSz="1511770">
              <a:spcBef>
                <a:spcPts val="2700"/>
              </a:spcBef>
              <a:defRPr sz="3472"/>
            </a:pPr>
            <a:r>
              <a:t>Matrix operations</a:t>
            </a:r>
          </a:p>
          <a:p>
            <a:pPr marL="818896" lvl="1" indent="-440944" defTabSz="1511770">
              <a:spcBef>
                <a:spcPts val="2700"/>
              </a:spcBef>
              <a:defRPr sz="3472"/>
            </a:pPr>
            <a:r>
              <a:t>CPU</a:t>
            </a:r>
          </a:p>
          <a:p>
            <a:pPr marL="1196847" lvl="2" indent="-440944" defTabSz="1511770">
              <a:spcBef>
                <a:spcPts val="2700"/>
              </a:spcBef>
              <a:defRPr sz="3472"/>
            </a:pPr>
            <a:r>
              <a:t>Regular computer stuff</a:t>
            </a:r>
          </a:p>
        </p:txBody>
      </p:sp>
      <p:pic>
        <p:nvPicPr>
          <p:cNvPr id="248" name="images.jpeg" descr="image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2390" y="3086629"/>
            <a:ext cx="4835634" cy="27134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gpu.jpeg" descr="gpu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8204" y="9817707"/>
            <a:ext cx="3642025" cy="3642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cpu.jpeg" descr="cpu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3476" y="6380743"/>
            <a:ext cx="2713463" cy="2713463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Simulation Data"/>
          <p:cNvSpPr txBox="1"/>
          <p:nvPr/>
        </p:nvSpPr>
        <p:spPr>
          <a:xfrm>
            <a:off x="8549359" y="6758012"/>
            <a:ext cx="3961910" cy="2111960"/>
          </a:xfrm>
          <a:prstGeom prst="rect">
            <a:avLst/>
          </a:prstGeom>
          <a:ln w="381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/>
          </a:lstStyle>
          <a:p>
            <a:r>
              <a:t>Simulation Data</a:t>
            </a:r>
          </a:p>
        </p:txBody>
      </p:sp>
      <p:sp>
        <p:nvSpPr>
          <p:cNvPr id="252" name="Line"/>
          <p:cNvSpPr/>
          <p:nvPr/>
        </p:nvSpPr>
        <p:spPr>
          <a:xfrm flipV="1">
            <a:off x="13042622" y="4248504"/>
            <a:ext cx="4140645" cy="2419718"/>
          </a:xfrm>
          <a:prstGeom prst="line">
            <a:avLst/>
          </a:prstGeom>
          <a:ln w="762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53" name="Line"/>
          <p:cNvSpPr/>
          <p:nvPr/>
        </p:nvSpPr>
        <p:spPr>
          <a:xfrm>
            <a:off x="12809637" y="7827709"/>
            <a:ext cx="4835634" cy="1"/>
          </a:xfrm>
          <a:prstGeom prst="line">
            <a:avLst/>
          </a:prstGeom>
          <a:ln w="762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54" name="Line"/>
          <p:cNvSpPr/>
          <p:nvPr/>
        </p:nvSpPr>
        <p:spPr>
          <a:xfrm>
            <a:off x="12941861" y="9174299"/>
            <a:ext cx="3621091" cy="2408220"/>
          </a:xfrm>
          <a:prstGeom prst="line">
            <a:avLst/>
          </a:prstGeom>
          <a:ln w="762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Publico Text Roman"/>
        <a:ea typeface="Publico Text Roman"/>
        <a:cs typeface="Publico Text Roman"/>
      </a:majorFont>
      <a:minorFont>
        <a:latin typeface="Publico Text Roman"/>
        <a:ea typeface="Publico Text Roman"/>
        <a:cs typeface="Publico Text Roman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Publico Text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Publico Text Roman"/>
        <a:ea typeface="Publico Text Roman"/>
        <a:cs typeface="Publico Text Roman"/>
      </a:majorFont>
      <a:minorFont>
        <a:latin typeface="Publico Text Roman"/>
        <a:ea typeface="Publico Text Roman"/>
        <a:cs typeface="Publico Text Roman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Publico Text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639</Words>
  <Application>Microsoft Macintosh PowerPoint</Application>
  <PresentationFormat>Custom</PresentationFormat>
  <Paragraphs>129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Aptos</vt:lpstr>
      <vt:lpstr>Aptos Display</vt:lpstr>
      <vt:lpstr>Arial</vt:lpstr>
      <vt:lpstr>Cambria Math</vt:lpstr>
      <vt:lpstr>Canela Text Bold</vt:lpstr>
      <vt:lpstr>Canela Text Regular</vt:lpstr>
      <vt:lpstr>Graphik</vt:lpstr>
      <vt:lpstr>Graphik-Light</vt:lpstr>
      <vt:lpstr>Helvetica Neue</vt:lpstr>
      <vt:lpstr>Produkt Extralight</vt:lpstr>
      <vt:lpstr>Publico Text Roman</vt:lpstr>
      <vt:lpstr>20_BasicBlack</vt:lpstr>
      <vt:lpstr>Efficient Utilization of Resources in GRB Simulations at Multiple Scales</vt:lpstr>
      <vt:lpstr>Gamma-Ray Bursts</vt:lpstr>
      <vt:lpstr>Compact Mergers</vt:lpstr>
      <vt:lpstr>Hydrodynamics - Jet Injection and Evolution</vt:lpstr>
      <vt:lpstr>Radiation Transfer</vt:lpstr>
      <vt:lpstr>GRB Observables</vt:lpstr>
      <vt:lpstr>Modeling GRBs Involves Physics at Multiple Scales</vt:lpstr>
      <vt:lpstr>Numerical Hydrodynamics</vt:lpstr>
      <vt:lpstr>Hardware Acceleration</vt:lpstr>
      <vt:lpstr>Effectively Using Resources</vt:lpstr>
      <vt:lpstr>Multi-Architecture Design</vt:lpstr>
      <vt:lpstr>Architecture Agnostic Strategies</vt:lpstr>
      <vt:lpstr>Architecture Agnostic Strategies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Walker, Nathan</cp:lastModifiedBy>
  <cp:revision>1</cp:revision>
  <dcterms:modified xsi:type="dcterms:W3CDTF">2026-06-08T21:30:06Z</dcterms:modified>
</cp:coreProperties>
</file>