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9" r:id="rId3"/>
    <p:sldId id="283" r:id="rId4"/>
    <p:sldId id="325" r:id="rId5"/>
    <p:sldId id="312" r:id="rId6"/>
    <p:sldId id="332" r:id="rId7"/>
    <p:sldId id="324" r:id="rId8"/>
    <p:sldId id="327" r:id="rId9"/>
    <p:sldId id="329" r:id="rId10"/>
    <p:sldId id="333" r:id="rId11"/>
    <p:sldId id="334" r:id="rId12"/>
    <p:sldId id="330" r:id="rId13"/>
    <p:sldId id="326" r:id="rId14"/>
    <p:sldId id="313" r:id="rId15"/>
    <p:sldId id="33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3286"/>
    <a:srgbClr val="8777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31"/>
    <p:restoredTop sz="94694"/>
  </p:normalViewPr>
  <p:slideViewPr>
    <p:cSldViewPr snapToGrid="0" showGuides="1">
      <p:cViewPr varScale="1">
        <p:scale>
          <a:sx n="108" d="100"/>
          <a:sy n="108" d="100"/>
        </p:scale>
        <p:origin x="240" y="472"/>
      </p:cViewPr>
      <p:guideLst>
        <p:guide orient="horz" pos="2184"/>
        <p:guide pos="37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F81CF-0D96-7A4C-B9C9-C1EFBC932B7F}" type="datetimeFigureOut">
              <a:rPr lang="en-US" smtClean="0"/>
              <a:t>6/3/26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EFA72-765D-3C4F-988D-77F2A06C1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36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CA35-55A9-92CA-FA92-9A525E9DA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04F4EC-824A-CD8A-0789-CBE8E116D9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5258C-8847-956A-BE16-78C1A334F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6EAED-D1E3-0040-93FC-31067BB0F3A6}" type="datetime1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6F6BD-B94F-96E5-6372-DF2FA8CEA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81C66-876B-DC9F-3A3C-E1E584343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1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B9E5F-0466-07AA-EE4E-9D7010E26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92CE0A-4896-DED1-03D3-B1B68A3AF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96B811-8C9A-511B-5840-0AC6B0B0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78A64-42F3-1643-B39A-1E191A8896C3}" type="datetime1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D2689-6119-94EF-2D73-434356C4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E1D00-AEEC-77F4-3B18-936E88AB3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63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0EBF1C-5564-5A6B-A8B2-B2C25C8BFB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CE79EC-7CED-3E06-46E8-07378BC58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E504C4-872B-72FE-A6FF-86D628AC2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81A9F-5665-B847-B5E5-674A82D83456}" type="datetime1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02F42-6E64-3BB9-C9C0-C4D4C239D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914A8-C2F1-A538-01CE-1323AE014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6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AAB4C-FF50-EE45-DED7-F50D4D5D3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26A997-42D5-F112-A55E-6F3021178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D0A05B-5B67-2A57-9828-8A627D5F6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8FEA2-0B13-E748-A266-1CAA1F8035A4}" type="datetime1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7D51D-2A8F-590C-230F-609B2A481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VLASS update 9/26/25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AEC5D8-98C2-2F69-CDCC-4C8042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78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29E5A-2D78-E5F5-7668-D53C071CF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64AB9-5054-A218-3F99-DBB171617F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C2DC9-D564-9C35-9833-3BA46B35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7168A-54E7-6642-BA42-3B4F20313106}" type="datetime1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08252-3FE1-98D9-94D2-441DEF444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625C5-07D8-C922-DFF7-920CDA6B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79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40012-962F-430B-8BB6-AF918489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71F53-EF65-28B3-9A77-9DFD910618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03584-57A7-D481-5FF8-63903355EA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FD318C-385C-8A58-1031-9B787E2A9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88F5-971D-A74E-8AC6-EC1DD5E1AD99}" type="datetime1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DE5C3-4F90-923C-E9D9-7E51D0BF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7E6258-12E0-4FC8-7F29-A0B3C1E09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766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612C3-8621-8335-9753-723884D32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C02275-11E4-AEAF-082A-E35C6B55D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6D069F-427E-2134-8454-5C4448D093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10447F-4F2D-F83A-156A-23713977AB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5DDED7-5EE3-B752-A3B8-18240C694D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859AC8-66B7-E784-41AF-EF32A40F0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76AB-DD5D-6740-902F-1F236611F731}" type="datetime1">
              <a:rPr lang="en-US" smtClean="0"/>
              <a:t>6/3/26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B655A6-62B2-205E-DDA9-4C9E46F14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D52501-2358-756A-7959-A31FC28F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102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AA0A-0F0A-2DBE-4C93-BD767919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0474B-55D8-49BB-05E9-3013DBF60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5A9F8-8DEC-F04F-9E4D-A60CBA0C263A}" type="datetime1">
              <a:rPr lang="en-US" smtClean="0"/>
              <a:t>6/3/26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DD20A-4E5C-E5CE-2B30-993F2488C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80981E-9DC7-CEC4-6774-C348C2238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37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18403-602E-403D-6B40-C6DD054B4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A59C3-1047-F849-889A-90A3138AC2ED}" type="datetime1">
              <a:rPr lang="en-US" smtClean="0"/>
              <a:t>6/3/26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F80C1E-BF56-2D61-18E1-C7D80B4F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BAEF2A-E118-2D1E-5D39-614EF3AC1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3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68776-C69D-97DA-2C58-2F9CC515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56AD7-0BDE-2956-F1F5-B325EC3E0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F11956-86E8-1EEF-F757-DCD2C0716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864D5-AF1E-ADDD-0AF5-989DB508C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E11DE-0023-014F-A057-3FB4F5889260}" type="datetime1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8302AC-F5B2-2773-41A6-4D15E075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A38233-3649-52C5-285C-EF074EC3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31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DC880-2846-DC6C-BBE8-50BFFBEA7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1D85CC-48C4-54B8-9330-55C67066F1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F6BA3-733B-AB17-1471-EC9AEB078E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45C8DF-7273-308C-D3FE-1EB0B68C4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8F8E8-57B4-6B40-9A98-A07714565398}" type="datetime1">
              <a:rPr lang="en-US" smtClean="0"/>
              <a:t>6/3/26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B1A908-2F00-5006-6656-71FF46E74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VLASS update 9/26/25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9630C5-DD0B-7DEB-D6E6-17EF6DDAF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150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C4F7B-FCB3-84E0-C172-7C1779E69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AB833-7AF4-EE20-E4C7-0F5237F1A7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84A65-7AA8-EFFD-478B-10D9EFEEC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AD80C1-BA32-F749-A9C3-9C979E7E75BD}" type="datetime1">
              <a:rPr lang="en-US" smtClean="0"/>
              <a:t>6/3/26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BF63C-12BC-FE9C-1BC9-01A41355C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VLASS update 9/26/25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6FF59-8870-82CA-62C6-935BAB5F25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07EED5-32F5-8047-AE04-78C3C1BA9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19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emf"/><Relationship Id="rId7" Type="http://schemas.openxmlformats.org/officeDocument/2006/relationships/image" Target="../media/image22.sv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emf"/><Relationship Id="rId7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3.emf"/><Relationship Id="rId7" Type="http://schemas.openxmlformats.org/officeDocument/2006/relationships/image" Target="../media/image1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7C18D-0A29-EE6F-6035-FA709F03E1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59E671-1599-4CFA-7DFE-6864063FBC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0D0AC-6ECC-0A59-7991-4C2D1606A4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D7EA7C-554D-30A1-E6D0-F039B42335BC}"/>
              </a:ext>
            </a:extLst>
          </p:cNvPr>
          <p:cNvSpPr txBox="1"/>
          <p:nvPr/>
        </p:nvSpPr>
        <p:spPr>
          <a:xfrm>
            <a:off x="5226908" y="67273"/>
            <a:ext cx="64378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Gill Sans MT" panose="020B0502020104020203" pitchFamily="34" charset="77"/>
              </a:rPr>
              <a:t>The VLA Sky Survey and </a:t>
            </a:r>
            <a:r>
              <a:rPr lang="en-US" sz="5400" dirty="0" err="1">
                <a:solidFill>
                  <a:schemeClr val="bg1"/>
                </a:solidFill>
                <a:latin typeface="Gill Sans MT" panose="020B0502020104020203" pitchFamily="34" charset="77"/>
              </a:rPr>
              <a:t>multimessenger</a:t>
            </a:r>
            <a:r>
              <a:rPr lang="en-US" sz="5400" dirty="0">
                <a:solidFill>
                  <a:schemeClr val="bg1"/>
                </a:solidFill>
                <a:latin typeface="Gill Sans MT" panose="020B0502020104020203" pitchFamily="34" charset="77"/>
              </a:rPr>
              <a:t> astronomy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50C88-5A37-141F-90EF-5945FE38FF81}"/>
              </a:ext>
            </a:extLst>
          </p:cNvPr>
          <p:cNvSpPr txBox="1"/>
          <p:nvPr/>
        </p:nvSpPr>
        <p:spPr>
          <a:xfrm>
            <a:off x="7261654" y="4002131"/>
            <a:ext cx="4403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Gill Sans MT" panose="020B0502020104020203" pitchFamily="34" charset="77"/>
              </a:rPr>
              <a:t>Mark Lacy &amp; the VLASS team</a:t>
            </a:r>
          </a:p>
        </p:txBody>
      </p:sp>
    </p:spTree>
    <p:extLst>
      <p:ext uri="{BB962C8B-B14F-4D97-AF65-F5344CB8AC3E}">
        <p14:creationId xmlns:p14="http://schemas.microsoft.com/office/powerpoint/2010/main" val="2798340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6EF57-302A-B463-2941-D662AB0D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D3EF93C-24E5-7965-6073-9685F710C63B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2FE7473-07BB-9F7A-828D-60D4DC989405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C5ACDEF-301A-FE4B-C25D-091DF346FD0D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CA1262-4745-E5B8-2241-9AC2FFB9B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9B214-3243-91F5-A01D-DECA8BAC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102" y="6330023"/>
            <a:ext cx="698503" cy="38767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10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CE05CCF2-22AA-21BA-F069-877BE1115E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F7D228-B3D1-1E1A-1258-899405FD6A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4C5B0C-0505-A0A6-D7D3-6858FB32D1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93B7775-4A70-DD1A-841B-0BBAC564D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 interferometric imaging in one slide</a:t>
            </a:r>
          </a:p>
        </p:txBody>
      </p:sp>
      <p:pic>
        <p:nvPicPr>
          <p:cNvPr id="3" name="Content Placeholder 2" descr="A group of large white objects with Karl G. Jansky Very Large Array in the background&#10;&#10;Description automatically generated">
            <a:extLst>
              <a:ext uri="{FF2B5EF4-FFF2-40B4-BE49-F238E27FC236}">
                <a16:creationId xmlns:a16="http://schemas.microsoft.com/office/drawing/2014/main" id="{1F522B1C-1A63-ABF0-06AE-BCFF04FF1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1394" y="1450959"/>
            <a:ext cx="4563381" cy="1598071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62E5D60-AE36-39F8-5D3B-4D1ED7090B65}"/>
              </a:ext>
            </a:extLst>
          </p:cNvPr>
          <p:cNvSpPr txBox="1"/>
          <p:nvPr/>
        </p:nvSpPr>
        <p:spPr>
          <a:xfrm>
            <a:off x="206371" y="3141766"/>
            <a:ext cx="5019874" cy="9243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Signals from the VLA’s 27 antennas are cross-correlated to produce complex “visibilities” of interferometric fringes.</a:t>
            </a:r>
          </a:p>
        </p:txBody>
      </p:sp>
      <p:pic>
        <p:nvPicPr>
          <p:cNvPr id="16" name="Graphic 15" descr="Table with solid fill">
            <a:extLst>
              <a:ext uri="{FF2B5EF4-FFF2-40B4-BE49-F238E27FC236}">
                <a16:creationId xmlns:a16="http://schemas.microsoft.com/office/drawing/2014/main" id="{AADD4D97-EF5E-18DA-4BAC-E1B2725E69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25086" y="3910427"/>
            <a:ext cx="2297624" cy="229762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FEC124-63E4-DF61-5061-442C670C040C}"/>
              </a:ext>
            </a:extLst>
          </p:cNvPr>
          <p:cNvSpPr txBox="1"/>
          <p:nvPr/>
        </p:nvSpPr>
        <p:spPr>
          <a:xfrm>
            <a:off x="774605" y="4805321"/>
            <a:ext cx="3263995" cy="12003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Visibility values (phase and amplitude) are then convolved with the antenna response and interpolated onto a grid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9F03EDD2-F0B0-8082-A66D-90CC1E2D7E7E}"/>
              </a:ext>
            </a:extLst>
          </p:cNvPr>
          <p:cNvSpPr/>
          <p:nvPr/>
        </p:nvSpPr>
        <p:spPr>
          <a:xfrm>
            <a:off x="2452147" y="4120456"/>
            <a:ext cx="528321" cy="632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93569278-9803-A62E-CCB9-DD7FD223DA8B}"/>
              </a:ext>
            </a:extLst>
          </p:cNvPr>
          <p:cNvSpPr/>
          <p:nvPr/>
        </p:nvSpPr>
        <p:spPr>
          <a:xfrm rot="16200000">
            <a:off x="6752068" y="4723089"/>
            <a:ext cx="537619" cy="119633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E1F4CC-CC86-2333-C886-1C15A1BC4DA1}"/>
              </a:ext>
            </a:extLst>
          </p:cNvPr>
          <p:cNvSpPr txBox="1"/>
          <p:nvPr/>
        </p:nvSpPr>
        <p:spPr>
          <a:xfrm>
            <a:off x="10055437" y="4503517"/>
            <a:ext cx="1794741" cy="923330"/>
          </a:xfrm>
          <a:prstGeom prst="rect">
            <a:avLst/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Iteratively deconvolved in a “minor cycle”</a:t>
            </a:r>
          </a:p>
        </p:txBody>
      </p:sp>
      <p:sp>
        <p:nvSpPr>
          <p:cNvPr id="23" name="U-Turn Arrow 22">
            <a:extLst>
              <a:ext uri="{FF2B5EF4-FFF2-40B4-BE49-F238E27FC236}">
                <a16:creationId xmlns:a16="http://schemas.microsoft.com/office/drawing/2014/main" id="{9606DF59-7E49-36C0-8C3C-F02E5B6B5330}"/>
              </a:ext>
            </a:extLst>
          </p:cNvPr>
          <p:cNvSpPr/>
          <p:nvPr/>
        </p:nvSpPr>
        <p:spPr>
          <a:xfrm flipH="1">
            <a:off x="5485211" y="3220752"/>
            <a:ext cx="3353394" cy="1496625"/>
          </a:xfrm>
          <a:prstGeom prst="uturnArrow">
            <a:avLst>
              <a:gd name="adj1" fmla="val 16272"/>
              <a:gd name="adj2" fmla="val 25000"/>
              <a:gd name="adj3" fmla="val 34320"/>
              <a:gd name="adj4" fmla="val 22133"/>
              <a:gd name="adj5" fmla="val 7500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0" name="Picture 19" descr="A fireball in the sky&#10;&#10;Description automatically generated">
            <a:extLst>
              <a:ext uri="{FF2B5EF4-FFF2-40B4-BE49-F238E27FC236}">
                <a16:creationId xmlns:a16="http://schemas.microsoft.com/office/drawing/2014/main" id="{2951C54D-9D86-36B3-E1D7-627606B912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8980" y="4043164"/>
            <a:ext cx="2239251" cy="20843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D08A4A0-8888-C76D-861C-BE57545B3E70}"/>
              </a:ext>
            </a:extLst>
          </p:cNvPr>
          <p:cNvSpPr txBox="1"/>
          <p:nvPr/>
        </p:nvSpPr>
        <p:spPr>
          <a:xfrm>
            <a:off x="6203365" y="1880062"/>
            <a:ext cx="4767066" cy="12003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Model from deconvolution is Fourier transformed back into visibilities and subtracted from data. Repeat these “major cycles” until convergence.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6F6C3-41B9-3F13-F64B-7341E69062E2}"/>
              </a:ext>
            </a:extLst>
          </p:cNvPr>
          <p:cNvSpPr txBox="1"/>
          <p:nvPr/>
        </p:nvSpPr>
        <p:spPr>
          <a:xfrm>
            <a:off x="8944961" y="3352688"/>
            <a:ext cx="1903820" cy="461665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Major Cycle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B845ED-B030-7126-FD20-3BDDD4F8888F}"/>
              </a:ext>
            </a:extLst>
          </p:cNvPr>
          <p:cNvSpPr txBox="1"/>
          <p:nvPr/>
        </p:nvSpPr>
        <p:spPr>
          <a:xfrm>
            <a:off x="5715223" y="5792962"/>
            <a:ext cx="1903820" cy="3385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560942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C4222-60B5-3DE0-9822-711B865E4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0996436-2922-3944-F356-DF56415A4A9B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89C56C62-99F9-3F93-DADB-F31360DEB1C0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F1C832D-413A-668C-48FF-FF6358795699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1DFEDA-9230-2E83-B600-134E235CE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AE368-5376-2FF9-36B3-98D13A112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604506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11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D30C1D9D-F279-EDD7-984C-2A05577115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6825D4-27E3-8552-B21D-96C07363526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1FCB80-926F-B3E7-295D-BE5FFF27679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7B972996-60BA-C757-4CA1-0331C0238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Gridding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8A69914-5D70-2CA2-1837-0F62276E4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57" y="1583573"/>
            <a:ext cx="10515600" cy="401254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Gridding is conceptually simple, but computationally expensive.</a:t>
            </a:r>
          </a:p>
          <a:p>
            <a:r>
              <a:rPr lang="en-US" dirty="0"/>
              <a:t>For wide-band, wide field images such as VLASS, the curvature of the sky needs to be accounted for at low elevations, needing w-terms in a 3</a:t>
            </a:r>
            <a:r>
              <a:rPr lang="en-US" baseline="30000" dirty="0"/>
              <a:t>rd</a:t>
            </a:r>
            <a:r>
              <a:rPr lang="en-US" dirty="0"/>
              <a:t> dimension (in adding to u, v in 2D), multiplies compute needs by ~x100.</a:t>
            </a:r>
          </a:p>
          <a:p>
            <a:r>
              <a:rPr lang="en-US" dirty="0"/>
              <a:t>GPU and parallelized CPU-based gridders take ~20-60 minutes per major cycle (with a typical VLASS image needing 50-100 major cycles (0.6-4 days) x multiple images per run.</a:t>
            </a:r>
          </a:p>
          <a:p>
            <a:r>
              <a:rPr lang="en-US" dirty="0"/>
              <a:t>Compared to this, the minor cycles are short (few minutes to converge per major cycle).</a:t>
            </a:r>
          </a:p>
        </p:txBody>
      </p:sp>
    </p:spTree>
    <p:extLst>
      <p:ext uri="{BB962C8B-B14F-4D97-AF65-F5344CB8AC3E}">
        <p14:creationId xmlns:p14="http://schemas.microsoft.com/office/powerpoint/2010/main" val="368966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3E6E7-1C47-09E8-AFE4-9CE9D375B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31FBD7A-9F3F-6E54-C231-8A0EA242DAC7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FEB3921-A945-552F-B12A-664EB2768D8A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2474A84-0CAA-F536-89EC-4606EF965791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B0E03D-F367-4D2A-D582-16647B110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B8544-D291-8F0F-214B-C4608C863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443299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12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7B293C58-A56E-7C82-5867-8599949ADCA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DCDD94-770D-87D4-1BD2-DA311D974C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D54D97-C25B-5295-FFA4-D1DB69544F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F583BE6E-7B13-FF03-954A-5AC43A9C8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are VLASS (and radio interferometric  datasets in general) such a bad fit to HPC?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7CADDE6-FB13-3C64-ED98-6AD0DEE22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857" y="1670263"/>
            <a:ext cx="105156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Legacy code (CASA) was written when only small bandwidths (~100MHz) could be correlated. Did not scale well to the ~GHz bandwidths of modern facilities. More modern code is 5-10 years from production and VLA data not prioritized. Not written for parallel processing – speed up not linear with #cores. More modern code is 5-10 years from production.</a:t>
            </a:r>
          </a:p>
          <a:p>
            <a:r>
              <a:rPr lang="en-US" dirty="0"/>
              <a:t>A fundamental issue, difficult to overcome in any code, is the need to hold data in memory while the Fourier Transform is performed – can’t easily split the data into smaller pieces like e.g. optical detectors.</a:t>
            </a:r>
          </a:p>
          <a:p>
            <a:r>
              <a:rPr lang="en-US" dirty="0"/>
              <a:t>The deconvolution process is iterative, making run times unpredictable.</a:t>
            </a:r>
          </a:p>
          <a:p>
            <a:r>
              <a:rPr lang="en-US" b="1" dirty="0"/>
              <a:t>Need for large (~16-64GB) memory/core and long and variable run times (3-10d) make these data poor fits to traditional HPC.</a:t>
            </a:r>
          </a:p>
        </p:txBody>
      </p:sp>
    </p:spTree>
    <p:extLst>
      <p:ext uri="{BB962C8B-B14F-4D97-AF65-F5344CB8AC3E}">
        <p14:creationId xmlns:p14="http://schemas.microsoft.com/office/powerpoint/2010/main" val="2635017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C9BCA-B448-C83C-380B-CB944F87BD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D491FC-4CB7-E328-37A7-8D88B13C9ECE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0067ABA-BB18-A1E5-4E17-42923C2D698C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9FD8E46-EBF3-5A34-385C-B5654B6B597C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0B0226-AFDE-4DC6-9F58-D0DA7A96E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6FB69-0C30-EE35-AB14-E51FE81B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454729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13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B0EBC68A-9A17-98A2-5244-3612237910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8433B5-D0FC-A621-A9C3-435A65E63DE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D410C2-19E0-1AA8-2636-98E657FB94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E666FD06-D6FC-0283-3FA5-2183AF3B5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Logistical challenges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5761882-B11A-A274-30CC-6BEE279D39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8698"/>
            <a:ext cx="557892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Besides the amount of computation, VLASS has significant logistical challenges.</a:t>
            </a:r>
          </a:p>
          <a:p>
            <a:r>
              <a:rPr lang="en-US" dirty="0"/>
              <a:t>3 epochs x 35,500 images/epoch x 2 products = 210,000 imaging jobs (plus ~20% reruns).</a:t>
            </a:r>
          </a:p>
          <a:p>
            <a:pPr lvl="1"/>
            <a:r>
              <a:rPr lang="en-US" dirty="0"/>
              <a:t>Data (~20GB/image, expanding to ~150GB in the pipeline) needs to be sent to remote clusters and products retrieved automatically using a workflow manager.</a:t>
            </a:r>
          </a:p>
          <a:p>
            <a:pPr lvl="1"/>
            <a:r>
              <a:rPr lang="en-US" dirty="0"/>
              <a:t>Have done this with clusters we manage (DSOC &amp; </a:t>
            </a:r>
            <a:r>
              <a:rPr lang="en-US" dirty="0" err="1"/>
              <a:t>NMTech</a:t>
            </a:r>
            <a:r>
              <a:rPr lang="en-US" dirty="0"/>
              <a:t>)  by using </a:t>
            </a:r>
            <a:r>
              <a:rPr lang="en-US" dirty="0" err="1"/>
              <a:t>HTCondor</a:t>
            </a:r>
            <a:r>
              <a:rPr lang="en-US" dirty="0"/>
              <a:t>, but need to be able to use non-NRAO facilities too.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303762-4AA5-9DD7-EE13-BECBF43853A5}"/>
              </a:ext>
            </a:extLst>
          </p:cNvPr>
          <p:cNvSpPr/>
          <p:nvPr/>
        </p:nvSpPr>
        <p:spPr>
          <a:xfrm>
            <a:off x="8711514" y="3698422"/>
            <a:ext cx="1150116" cy="971549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NRAO archive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DD956E-2654-EC90-6819-A54066141CD5}"/>
              </a:ext>
            </a:extLst>
          </p:cNvPr>
          <p:cNvSpPr/>
          <p:nvPr/>
        </p:nvSpPr>
        <p:spPr>
          <a:xfrm>
            <a:off x="8711514" y="2158207"/>
            <a:ext cx="1150116" cy="10726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DSOC cluster (30 nodes)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EF688BC-7228-2099-5FD8-AF127830D3B2}"/>
              </a:ext>
            </a:extLst>
          </p:cNvPr>
          <p:cNvSpPr/>
          <p:nvPr/>
        </p:nvSpPr>
        <p:spPr>
          <a:xfrm>
            <a:off x="10296739" y="1243807"/>
            <a:ext cx="1195883" cy="107269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NMTech</a:t>
            </a:r>
            <a:r>
              <a:rPr lang="en-US" dirty="0"/>
              <a:t> cluster (30 nodes)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4455C4-228B-28C2-0FAC-C20040F2BD73}"/>
              </a:ext>
            </a:extLst>
          </p:cNvPr>
          <p:cNvSpPr/>
          <p:nvPr/>
        </p:nvSpPr>
        <p:spPr>
          <a:xfrm>
            <a:off x="6707542" y="2598348"/>
            <a:ext cx="1510484" cy="132556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VLASS manager (database  &amp; workflow)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C9A7DD-F6AB-3648-F0B8-7426CC6C03C9}"/>
              </a:ext>
            </a:extLst>
          </p:cNvPr>
          <p:cNvSpPr/>
          <p:nvPr/>
        </p:nvSpPr>
        <p:spPr>
          <a:xfrm>
            <a:off x="10578222" y="3230903"/>
            <a:ext cx="1150116" cy="1115546"/>
          </a:xfrm>
          <a:prstGeom prst="rect">
            <a:avLst/>
          </a:prstGeom>
          <a:pattFill prst="wdUp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Fully remote clusters</a:t>
            </a:r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0139BF71-2A3E-63C6-28DD-FE4BFFCA8224}"/>
              </a:ext>
            </a:extLst>
          </p:cNvPr>
          <p:cNvSpPr/>
          <p:nvPr/>
        </p:nvSpPr>
        <p:spPr>
          <a:xfrm flipV="1">
            <a:off x="8974744" y="3210265"/>
            <a:ext cx="267255" cy="4675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40890594-EBE2-6C49-DEB2-BEBAB9E82758}"/>
              </a:ext>
            </a:extLst>
          </p:cNvPr>
          <p:cNvSpPr/>
          <p:nvPr/>
        </p:nvSpPr>
        <p:spPr>
          <a:xfrm rot="10800000" flipV="1">
            <a:off x="9333041" y="3233340"/>
            <a:ext cx="267254" cy="46752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Bent Arrow 19">
            <a:extLst>
              <a:ext uri="{FF2B5EF4-FFF2-40B4-BE49-F238E27FC236}">
                <a16:creationId xmlns:a16="http://schemas.microsoft.com/office/drawing/2014/main" id="{B5489B75-A0E7-5B89-CC3E-769CD313763F}"/>
              </a:ext>
            </a:extLst>
          </p:cNvPr>
          <p:cNvSpPr/>
          <p:nvPr/>
        </p:nvSpPr>
        <p:spPr>
          <a:xfrm>
            <a:off x="9474736" y="1288309"/>
            <a:ext cx="813816" cy="868680"/>
          </a:xfrm>
          <a:prstGeom prst="bentArrow">
            <a:avLst>
              <a:gd name="adj1" fmla="val 10777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8C5426B-7725-4A02-6C7D-87D1781FE733}"/>
              </a:ext>
            </a:extLst>
          </p:cNvPr>
          <p:cNvSpPr txBox="1"/>
          <p:nvPr/>
        </p:nvSpPr>
        <p:spPr>
          <a:xfrm>
            <a:off x="8591771" y="707101"/>
            <a:ext cx="3187411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~50% imaging jobs at </a:t>
            </a:r>
            <a:r>
              <a:rPr lang="en-US" dirty="0" err="1"/>
              <a:t>NMTech</a:t>
            </a:r>
            <a:r>
              <a:rPr lang="en-US" dirty="0"/>
              <a:t> </a:t>
            </a:r>
          </a:p>
        </p:txBody>
      </p:sp>
      <p:sp>
        <p:nvSpPr>
          <p:cNvPr id="22" name="Bent Arrow 21">
            <a:extLst>
              <a:ext uri="{FF2B5EF4-FFF2-40B4-BE49-F238E27FC236}">
                <a16:creationId xmlns:a16="http://schemas.microsoft.com/office/drawing/2014/main" id="{23688096-18DB-09D9-9AFF-CEC01312FE3A}"/>
              </a:ext>
            </a:extLst>
          </p:cNvPr>
          <p:cNvSpPr/>
          <p:nvPr/>
        </p:nvSpPr>
        <p:spPr>
          <a:xfrm rot="10800000">
            <a:off x="9861630" y="2321441"/>
            <a:ext cx="813816" cy="868680"/>
          </a:xfrm>
          <a:prstGeom prst="bentArrow">
            <a:avLst>
              <a:gd name="adj1" fmla="val 6434"/>
              <a:gd name="adj2" fmla="val 25000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C1DA324-FDB6-6F2E-95BB-527589B061AE}"/>
              </a:ext>
            </a:extLst>
          </p:cNvPr>
          <p:cNvSpPr/>
          <p:nvPr/>
        </p:nvSpPr>
        <p:spPr>
          <a:xfrm>
            <a:off x="10598612" y="4563961"/>
            <a:ext cx="1150116" cy="1115546"/>
          </a:xfrm>
          <a:prstGeom prst="rect">
            <a:avLst/>
          </a:prstGeom>
          <a:pattFill prst="wdUpDiag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Fully remote clusters</a:t>
            </a:r>
          </a:p>
        </p:txBody>
      </p:sp>
    </p:spTree>
    <p:extLst>
      <p:ext uri="{BB962C8B-B14F-4D97-AF65-F5344CB8AC3E}">
        <p14:creationId xmlns:p14="http://schemas.microsoft.com/office/powerpoint/2010/main" val="4068881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992C2-25AF-70B4-95FA-3119D35E5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5AA8645-1BCE-3789-B3E9-ECABEE047F71}"/>
              </a:ext>
            </a:extLst>
          </p:cNvPr>
          <p:cNvGrpSpPr/>
          <p:nvPr/>
        </p:nvGrpSpPr>
        <p:grpSpPr>
          <a:xfrm>
            <a:off x="185351" y="5900748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7F819E4E-B5B8-BCB1-335A-3EDDC223B958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D4BFF59-FFE9-0FEA-23A7-B98301A1F049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71F62E-8063-934B-994B-F705AD8D5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295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Remaining processing needs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D8D495-C503-FBC6-778A-18E90F62A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74AA22-4A08-666D-29FC-BDF981F66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652849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14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298330E6-BD3A-26FF-3364-141959EA43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435F8B-8B91-410E-82A3-47125F30306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B2EEE76-723E-EC5A-723A-97F4900B0F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66DF8F58-79A5-95F8-D8BE-4E695BD3CF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326"/>
            <a:ext cx="10515600" cy="4351338"/>
          </a:xfrm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 descr="A table with numbers and text&#10;&#10;Description automatically generated">
            <a:extLst>
              <a:ext uri="{FF2B5EF4-FFF2-40B4-BE49-F238E27FC236}">
                <a16:creationId xmlns:a16="http://schemas.microsoft.com/office/drawing/2014/main" id="{3F1802C6-DD1F-6C0A-17CD-B1E65B3C89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358" y="1258382"/>
            <a:ext cx="10385265" cy="45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0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E16C9-228B-E2AA-5D61-DE5BD300B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AB90A52-DD70-7B0C-EBB9-98969AB10240}"/>
              </a:ext>
            </a:extLst>
          </p:cNvPr>
          <p:cNvGrpSpPr/>
          <p:nvPr/>
        </p:nvGrpSpPr>
        <p:grpSpPr>
          <a:xfrm>
            <a:off x="185351" y="5900748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65DD993-6671-EB6E-29CB-9F08D223BF3A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9EB78B4-E363-E3B8-5316-474A8426F202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5ABA5B1-4BBD-0260-2465-08F026926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295"/>
          </a:xfrm>
        </p:spPr>
        <p:txBody>
          <a:bodyPr>
            <a:norm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VLASS and High Throughput Computing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E746AA-2A4D-182F-D7B8-14515FEB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419870-BD2E-804F-DA52-50D417C84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652849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15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CC61DFAB-8DE5-C276-0E52-3E73114D5D9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D41233-4521-E036-7D8E-345EC8F246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1EAD6-0CD4-6180-0D2A-54A0ACD632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0AFC90FD-81D8-7345-7DEA-6C4FCA332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8619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HTC is a much better fit for VLASS than HPC.</a:t>
            </a:r>
          </a:p>
          <a:p>
            <a:r>
              <a:rPr lang="en-US" dirty="0"/>
              <a:t>Considerable challenges remain</a:t>
            </a:r>
          </a:p>
          <a:p>
            <a:pPr lvl="1"/>
            <a:r>
              <a:rPr lang="en-US" dirty="0"/>
              <a:t>High memory/core.</a:t>
            </a:r>
          </a:p>
          <a:p>
            <a:pPr lvl="1"/>
            <a:r>
              <a:rPr lang="en-US" dirty="0"/>
              <a:t>Long and unpredictable runtimes.</a:t>
            </a:r>
          </a:p>
          <a:p>
            <a:pPr lvl="1"/>
            <a:r>
              <a:rPr lang="en-US" dirty="0"/>
              <a:t>Challenging logistics.</a:t>
            </a:r>
          </a:p>
          <a:p>
            <a:r>
              <a:rPr lang="en-US" dirty="0"/>
              <a:t>We are also very constrained with respect to </a:t>
            </a:r>
            <a:r>
              <a:rPr lang="en-US"/>
              <a:t>available engineering effort </a:t>
            </a:r>
            <a:r>
              <a:rPr lang="en-US" dirty="0"/>
              <a:t>at NRAO to help with data management and logistics.</a:t>
            </a:r>
          </a:p>
          <a:p>
            <a:r>
              <a:rPr lang="en-US" dirty="0"/>
              <a:t>Nevertheless, we are very keen to work with the CHTC!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387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DE066FF-D60F-BE12-6F63-50B182023355}"/>
              </a:ext>
            </a:extLst>
          </p:cNvPr>
          <p:cNvGrpSpPr/>
          <p:nvPr/>
        </p:nvGrpSpPr>
        <p:grpSpPr>
          <a:xfrm>
            <a:off x="185351" y="589254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D7DD915-E9EC-3057-7FC1-4052558292D5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A86D554-62E3-803B-EEAA-0F4F51C9224B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4749548-CCA8-6F20-7B24-CB7E32F61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 MT" panose="020B0502020104020203" pitchFamily="34" charset="77"/>
              </a:rPr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9FA08-6A39-AE8E-F325-666958C04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902"/>
            <a:ext cx="6320246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Aims of VLASS: </a:t>
            </a:r>
          </a:p>
          <a:p>
            <a:pPr lvl="1"/>
            <a:r>
              <a:rPr lang="en-US" dirty="0">
                <a:latin typeface="Gill Sans MT" panose="020B0502020104020203" pitchFamily="34" charset="77"/>
              </a:rPr>
              <a:t>The Very Large Array, built in the 1970s, got a major upgrade in ~2010, allowing much larger bandwidths and thus continuum sensitivity.</a:t>
            </a:r>
          </a:p>
          <a:p>
            <a:pPr lvl="1"/>
            <a:r>
              <a:rPr lang="en-US" dirty="0">
                <a:latin typeface="Gill Sans MT" panose="020B0502020104020203" pitchFamily="34" charset="77"/>
              </a:rPr>
              <a:t>VLASS uses these enhanced capabilities to produce a survey of the whole sky visible to the telescope in the radio (2-4 GHz) that is close (2-3 arcsec) to the resolution of optical surveys.</a:t>
            </a:r>
          </a:p>
          <a:p>
            <a:pPr lvl="1"/>
            <a:r>
              <a:rPr lang="en-US" dirty="0">
                <a:latin typeface="Gill Sans MT" panose="020B0502020104020203" pitchFamily="34" charset="77"/>
              </a:rPr>
              <a:t>Include multiple epochs, a wide bandwidth and polarization information.</a:t>
            </a:r>
          </a:p>
          <a:p>
            <a:pPr lvl="1"/>
            <a:r>
              <a:rPr lang="en-US" dirty="0">
                <a:latin typeface="Gill Sans MT" panose="020B0502020104020203" pitchFamily="34" charset="77"/>
              </a:rPr>
              <a:t>Deliver images of the radio sky for use by non-expert radio astronomers.</a:t>
            </a:r>
          </a:p>
          <a:p>
            <a:pPr lvl="1"/>
            <a:endParaRPr lang="en-US" dirty="0">
              <a:latin typeface="Gill Sans MT" panose="020B0502020104020203" pitchFamily="34" charset="77"/>
            </a:endParaRPr>
          </a:p>
          <a:p>
            <a:pPr lvl="1"/>
            <a:endParaRPr lang="en-US" dirty="0">
              <a:latin typeface="Gill Sans MT" panose="020B0502020104020203" pitchFamily="34" charset="77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EFA007-821B-C76C-B1B8-8AD75A28C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40CCCB-F5BC-ED97-9BBC-5FAB1A3B3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372763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2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DC50D42A-DE70-AFF1-5894-E9476E979C9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7F1FCE-3F81-EEE7-AE0B-5CD567362B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CABAF7-E06C-A43C-D1AD-0B0970D8C30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pic>
        <p:nvPicPr>
          <p:cNvPr id="12" name="Picture 11" descr="A purple and orange smoke&#10;&#10;Description automatically generated">
            <a:extLst>
              <a:ext uri="{FF2B5EF4-FFF2-40B4-BE49-F238E27FC236}">
                <a16:creationId xmlns:a16="http://schemas.microsoft.com/office/drawing/2014/main" id="{D1CBEE09-14A9-8F34-27CA-9CF9988CC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11513" y="351428"/>
            <a:ext cx="3096119" cy="2788266"/>
          </a:xfrm>
          <a:prstGeom prst="rect">
            <a:avLst/>
          </a:prstGeom>
        </p:spPr>
      </p:pic>
      <p:pic>
        <p:nvPicPr>
          <p:cNvPr id="15" name="Picture 14" descr="A close-up of a graph&#10;&#10;Description automatically generated">
            <a:extLst>
              <a:ext uri="{FF2B5EF4-FFF2-40B4-BE49-F238E27FC236}">
                <a16:creationId xmlns:a16="http://schemas.microsoft.com/office/drawing/2014/main" id="{18117CA4-6FB2-0DAF-875B-B786F4A49C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4352" y="3321186"/>
            <a:ext cx="4022170" cy="25713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14E427-130D-CA70-2BC9-626CCC9F2165}"/>
              </a:ext>
            </a:extLst>
          </p:cNvPr>
          <p:cNvSpPr txBox="1"/>
          <p:nvPr/>
        </p:nvSpPr>
        <p:spPr>
          <a:xfrm>
            <a:off x="7274728" y="4031528"/>
            <a:ext cx="15392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VLA X-band ~1995;</a:t>
            </a:r>
          </a:p>
          <a:p>
            <a:r>
              <a:rPr lang="en-US" dirty="0"/>
              <a:t>71min (B), 17min (C), 9min (D)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E59E2C-C7C0-E6C5-FA81-933481B6C0BD}"/>
              </a:ext>
            </a:extLst>
          </p:cNvPr>
          <p:cNvSpPr txBox="1"/>
          <p:nvPr/>
        </p:nvSpPr>
        <p:spPr>
          <a:xfrm>
            <a:off x="7555488" y="1106782"/>
            <a:ext cx="9777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3C192 VLASS ~5s (</a:t>
            </a:r>
            <a:r>
              <a:rPr lang="en-US" dirty="0" err="1"/>
              <a:t>Tasan</a:t>
            </a:r>
            <a:r>
              <a:rPr lang="en-US" dirty="0"/>
              <a:t> Smith-Gandy)</a:t>
            </a:r>
          </a:p>
        </p:txBody>
      </p:sp>
    </p:spTree>
    <p:extLst>
      <p:ext uri="{BB962C8B-B14F-4D97-AF65-F5344CB8AC3E}">
        <p14:creationId xmlns:p14="http://schemas.microsoft.com/office/powerpoint/2010/main" val="2140478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671F1C-7DF6-0B64-4B97-2AEF5D69B2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0D6DE02D-32E6-0BBA-4AE1-0FCDFB4E0F0D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92DBDE9-1006-3325-27E0-EB163EA8E3E7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54416F17-76A5-D261-B4EE-3DCAAC0E9C38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pic>
        <p:nvPicPr>
          <p:cNvPr id="14" name="George_movie_VLASS_2019Mar05_720p.mov">
            <a:hlinkClick r:id="" action="ppaction://media"/>
            <a:extLst>
              <a:ext uri="{FF2B5EF4-FFF2-40B4-BE49-F238E27FC236}">
                <a16:creationId xmlns:a16="http://schemas.microsoft.com/office/drawing/2014/main" id="{C12C8476-7F03-8503-81C0-B9D3B3BF759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3016" y="293562"/>
            <a:ext cx="9564518" cy="537991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A37EDC-E7FC-E5E9-001D-77985582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A2DC1-518A-268E-FE63-CE15F8613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372763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3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9B70AD3C-9FDC-D941-7631-85F77BF33E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25AC52-7DDC-201E-0993-D50CD2A3D0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ED7E8A-9889-1A71-61CF-FD8EB34782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E21AE4-6936-4FD2-522A-C917C75747C4}"/>
              </a:ext>
            </a:extLst>
          </p:cNvPr>
          <p:cNvSpPr txBox="1"/>
          <p:nvPr/>
        </p:nvSpPr>
        <p:spPr>
          <a:xfrm>
            <a:off x="371732" y="1674674"/>
            <a:ext cx="22557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VLASS was taken in “on the fly” mode – the telescope moves in a raster pattern continuously during the observation.</a:t>
            </a:r>
          </a:p>
          <a:p>
            <a:r>
              <a:rPr lang="en-US" dirty="0"/>
              <a:t>(movie courtesy G, </a:t>
            </a:r>
            <a:r>
              <a:rPr lang="en-US" dirty="0" err="1"/>
              <a:t>Moellenbrock</a:t>
            </a:r>
            <a:r>
              <a:rPr lang="en-US" dirty="0"/>
              <a:t>).</a:t>
            </a:r>
          </a:p>
          <a:p>
            <a:endParaRPr lang="en-US" dirty="0"/>
          </a:p>
          <a:p>
            <a:r>
              <a:rPr lang="en-US" dirty="0"/>
              <a:t>Enables rapid coverage of the sky.</a:t>
            </a:r>
          </a:p>
        </p:txBody>
      </p:sp>
    </p:spTree>
    <p:extLst>
      <p:ext uri="{BB962C8B-B14F-4D97-AF65-F5344CB8AC3E}">
        <p14:creationId xmlns:p14="http://schemas.microsoft.com/office/powerpoint/2010/main" val="87452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B2E14-03B1-457A-1D1C-A3F73AFDD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A5711D6-6D03-FF3C-D126-3224142686BE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073E821-2237-AE02-5ADB-CB72618DE0E6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45E3106-DAA5-0C87-85FC-89CEDC51D3B8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C38BB0-6424-42A2-C7F8-8E9279654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9B0677-04FF-EE19-5AC3-FF72BEB15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372763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4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02C90915-0115-1473-2A5A-FD7EF05743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A152B9-DCDF-69CC-35E6-BD2511A987E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0DAC6E-B435-0995-9DED-A8485DCBDC7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2E8E5705-5D6F-C65D-4059-FF50E118E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114" y="220651"/>
            <a:ext cx="10515600" cy="1325563"/>
          </a:xfrm>
        </p:spPr>
        <p:txBody>
          <a:bodyPr/>
          <a:lstStyle/>
          <a:p>
            <a:r>
              <a:rPr lang="en-US" dirty="0"/>
              <a:t>What do we see in VLASS</a:t>
            </a:r>
          </a:p>
        </p:txBody>
      </p:sp>
      <p:pic>
        <p:nvPicPr>
          <p:cNvPr id="17" name="Content Placeholder 16" descr="A bright light in space&#10;&#10;Description automatically generated">
            <a:extLst>
              <a:ext uri="{FF2B5EF4-FFF2-40B4-BE49-F238E27FC236}">
                <a16:creationId xmlns:a16="http://schemas.microsoft.com/office/drawing/2014/main" id="{B30E42F5-8256-1B10-FFC1-89284C9A0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641532" y="1379245"/>
            <a:ext cx="3480847" cy="3601121"/>
          </a:xfrm>
        </p:spPr>
      </p:pic>
      <p:pic>
        <p:nvPicPr>
          <p:cNvPr id="20" name="Picture 19" descr="A bright light in space&#10;&#10;Description automatically generated">
            <a:extLst>
              <a:ext uri="{FF2B5EF4-FFF2-40B4-BE49-F238E27FC236}">
                <a16:creationId xmlns:a16="http://schemas.microsoft.com/office/drawing/2014/main" id="{57D71FA8-6CE6-4FFB-AC88-5F096C375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154" y="1379245"/>
            <a:ext cx="3903341" cy="4038211"/>
          </a:xfrm>
          <a:prstGeom prst="rect">
            <a:avLst/>
          </a:prstGeom>
        </p:spPr>
      </p:pic>
      <p:pic>
        <p:nvPicPr>
          <p:cNvPr id="22" name="Picture 21" descr="A colorful circular object with many small green and red dots&#10;&#10;Description automatically generated with medium confidence">
            <a:extLst>
              <a:ext uri="{FF2B5EF4-FFF2-40B4-BE49-F238E27FC236}">
                <a16:creationId xmlns:a16="http://schemas.microsoft.com/office/drawing/2014/main" id="{7B18A70F-0BEE-6FB5-DA1B-CA8172A511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3031" y="956400"/>
            <a:ext cx="2042426" cy="1840026"/>
          </a:xfrm>
          <a:prstGeom prst="rect">
            <a:avLst/>
          </a:prstGeom>
        </p:spPr>
      </p:pic>
      <p:pic>
        <p:nvPicPr>
          <p:cNvPr id="24" name="Picture 23" descr="A purple and orange circle&#10;&#10;Description automatically generated with medium confidence">
            <a:extLst>
              <a:ext uri="{FF2B5EF4-FFF2-40B4-BE49-F238E27FC236}">
                <a16:creationId xmlns:a16="http://schemas.microsoft.com/office/drawing/2014/main" id="{58A4D6F9-54CA-F927-6932-F1BCEBD5F0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3031" y="3398350"/>
            <a:ext cx="2042426" cy="182030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442907-B508-19C2-24A3-EEB557BBDAD5}"/>
              </a:ext>
            </a:extLst>
          </p:cNvPr>
          <p:cNvSpPr txBox="1"/>
          <p:nvPr/>
        </p:nvSpPr>
        <p:spPr>
          <a:xfrm>
            <a:off x="371732" y="5542156"/>
            <a:ext cx="2666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 galaxy J1155+5453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FAA9EB-6C1F-F73A-F767-663C5F4E2247}"/>
              </a:ext>
            </a:extLst>
          </p:cNvPr>
          <p:cNvSpPr txBox="1"/>
          <p:nvPr/>
        </p:nvSpPr>
        <p:spPr>
          <a:xfrm>
            <a:off x="4641533" y="5109423"/>
            <a:ext cx="2552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Radio galaxy NGC 6166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B95172-7006-328E-C5B7-95584B9B59DB}"/>
              </a:ext>
            </a:extLst>
          </p:cNvPr>
          <p:cNvSpPr txBox="1"/>
          <p:nvPr/>
        </p:nvSpPr>
        <p:spPr>
          <a:xfrm>
            <a:off x="8676092" y="2856764"/>
            <a:ext cx="3072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NGC 1555 (planetary nebula)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DF3A68-3361-A528-495A-582758F52FD4}"/>
              </a:ext>
            </a:extLst>
          </p:cNvPr>
          <p:cNvSpPr txBox="1"/>
          <p:nvPr/>
        </p:nvSpPr>
        <p:spPr>
          <a:xfrm>
            <a:off x="8676092" y="5282728"/>
            <a:ext cx="2905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Tycho’s supernova remnant</a:t>
            </a:r>
          </a:p>
        </p:txBody>
      </p:sp>
    </p:spTree>
    <p:extLst>
      <p:ext uri="{BB962C8B-B14F-4D97-AF65-F5344CB8AC3E}">
        <p14:creationId xmlns:p14="http://schemas.microsoft.com/office/powerpoint/2010/main" val="2333997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50426-92CC-9FC6-3E71-36374A663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BDFF018-D82B-29AF-745D-7D492D789884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A92E9A2-243C-CE32-2CB2-0E62DB06129F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4E35E5F-51DD-D2AE-3BC6-E6BDDBF27292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C49B6A-B6A4-C0F5-E87C-EF5BA1C58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2D4781-E6B3-FC07-C5E9-0BA92569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372763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5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EA1767AA-437A-AA31-092C-C2126C80340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9528EC-00E7-342D-E655-ED4F52119C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D96E5FF-1DBA-7270-256B-2A8F46ABEA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BFAF090-D976-9C60-2A7C-C6E686046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Multi-messenger astronomy with VLASS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7BBB783-7293-ADBA-2E11-7BFA345BB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0705"/>
            <a:ext cx="10439400" cy="3244225"/>
          </a:xfrm>
        </p:spPr>
        <p:txBody>
          <a:bodyPr/>
          <a:lstStyle/>
          <a:p>
            <a:r>
              <a:rPr lang="en-US" dirty="0"/>
              <a:t>VLASS is most useful as a reference survey – a snapshot of the sky that can be used to compare with new data taken after an event such as a neutrino, gravitational wave or cosmic ray burst.</a:t>
            </a:r>
          </a:p>
          <a:p>
            <a:pPr lvl="1"/>
            <a:r>
              <a:rPr lang="en-US" dirty="0"/>
              <a:t>New, or highly-varying objects that might be associated with such a signal can be identified.</a:t>
            </a:r>
          </a:p>
          <a:p>
            <a:pPr lvl="1"/>
            <a:r>
              <a:rPr lang="en-US" dirty="0"/>
              <a:t>Higher frequency than other all-sky radio surveys.</a:t>
            </a:r>
          </a:p>
          <a:p>
            <a:r>
              <a:rPr lang="en-US" dirty="0"/>
              <a:t>Has also been used for statistical associations of MMA events.</a:t>
            </a:r>
          </a:p>
        </p:txBody>
      </p:sp>
    </p:spTree>
    <p:extLst>
      <p:ext uri="{BB962C8B-B14F-4D97-AF65-F5344CB8AC3E}">
        <p14:creationId xmlns:p14="http://schemas.microsoft.com/office/powerpoint/2010/main" val="1750616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16B26-0148-6278-06A8-97E9BFD52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2F3EF36-C4DA-1DAC-4830-80B4FB2179DD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164C1329-AADA-4CCF-392B-C269E49ABAC0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B74A4A3-BB1C-263C-604F-95FFE6DD8821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EDB722-1690-76C0-C5D5-A856717BF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9D9F07-6EF3-7B13-068E-60000BC52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372763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6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B49503DC-0505-D366-ECD7-98B2257AF3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A89417-1333-B658-9E14-89522BFDE59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A88433-B1F6-6E27-14E7-07355FBE3B8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704B3D4-27B6-CA34-5294-81A5C2129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4BE32181-01DD-F72E-9F21-E90D7FED6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627" y="1578301"/>
            <a:ext cx="6004034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Reference survey to compare to e.g. ns-ns GW event  follow-up searches.</a:t>
            </a:r>
          </a:p>
          <a:p>
            <a:pPr lvl="1"/>
            <a:r>
              <a:rPr lang="en-US" dirty="0"/>
              <a:t>Unfortunately, GRB 170817A (</a:t>
            </a:r>
            <a:r>
              <a:rPr lang="en-US" dirty="0" err="1"/>
              <a:t>neuton</a:t>
            </a:r>
            <a:r>
              <a:rPr lang="en-US" dirty="0"/>
              <a:t>-star – neutron star merger) was only 30 microJy 40Mpc away  (compared to VLASS 5-sigma ~400 microJy) so any of these would have to be within ~10 </a:t>
            </a:r>
            <a:r>
              <a:rPr lang="en-US" dirty="0" err="1"/>
              <a:t>Mpc</a:t>
            </a:r>
            <a:r>
              <a:rPr lang="en-US" dirty="0"/>
              <a:t> for VLASS to be useful as a reference.  Also, some events may be radio-brighter.</a:t>
            </a:r>
          </a:p>
          <a:p>
            <a:r>
              <a:rPr lang="en-US" dirty="0"/>
              <a:t>May be able to find pulsars buried in the galactic plane for pulsar timing work.</a:t>
            </a:r>
          </a:p>
        </p:txBody>
      </p:sp>
      <p:pic>
        <p:nvPicPr>
          <p:cNvPr id="3" name="Picture 2" descr="A diagram of a celestial body&#10;&#10;Description automatically generated">
            <a:extLst>
              <a:ext uri="{FF2B5EF4-FFF2-40B4-BE49-F238E27FC236}">
                <a16:creationId xmlns:a16="http://schemas.microsoft.com/office/drawing/2014/main" id="{4876A527-6AD2-2734-C9E8-7F50B83C3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661" y="1318866"/>
            <a:ext cx="5485339" cy="34473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AE58672-61D1-07A8-12AE-974ACFB4F086}"/>
              </a:ext>
            </a:extLst>
          </p:cNvPr>
          <p:cNvSpPr txBox="1"/>
          <p:nvPr/>
        </p:nvSpPr>
        <p:spPr>
          <a:xfrm>
            <a:off x="7680434" y="4966138"/>
            <a:ext cx="1936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Abbott et al. 2017</a:t>
            </a:r>
          </a:p>
        </p:txBody>
      </p:sp>
    </p:spTree>
    <p:extLst>
      <p:ext uri="{BB962C8B-B14F-4D97-AF65-F5344CB8AC3E}">
        <p14:creationId xmlns:p14="http://schemas.microsoft.com/office/powerpoint/2010/main" val="2189332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B6C6A-A66A-1E9F-8F98-69A8428D8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92894C4-455C-8135-8F57-A9A024E928E1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3E59B5AD-61A2-8F4A-B6DB-0D9B9C653A7A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F6D8B70C-F1B6-119E-7D29-4C7ACB0B974C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1E8389-9A42-30B5-AB54-2A952ADB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125061-5777-19F4-8B69-54DDFF45A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372763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7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42E83F68-B4BF-D574-E465-74C4ACC82B3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51AA163-6CD6-F832-AF65-3C40E892AAA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CDE3042-7CF9-40F7-F04B-33E6E96DF5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838AB9F5-1BAC-ED95-6C7C-FF2CDE40F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VLASS candidate neutrino emitters.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5959C7-A877-DD0F-59F1-B80986C218EC}"/>
              </a:ext>
            </a:extLst>
          </p:cNvPr>
          <p:cNvSpPr txBox="1"/>
          <p:nvPr/>
        </p:nvSpPr>
        <p:spPr>
          <a:xfrm>
            <a:off x="992459" y="3601844"/>
            <a:ext cx="23663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TXS 0506+056 </a:t>
            </a:r>
          </a:p>
          <a:p>
            <a:r>
              <a:rPr lang="en-US" dirty="0"/>
              <a:t>Bright (2Jy) , emission </a:t>
            </a:r>
          </a:p>
          <a:p>
            <a:r>
              <a:rPr lang="en-US" dirty="0"/>
              <a:t>beamed towards us.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087D78-5A07-B36E-802F-FF7A75745FCE}"/>
              </a:ext>
            </a:extLst>
          </p:cNvPr>
          <p:cNvSpPr txBox="1"/>
          <p:nvPr/>
        </p:nvSpPr>
        <p:spPr>
          <a:xfrm>
            <a:off x="3475464" y="3698106"/>
            <a:ext cx="2673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NGC 1068, bright nearby </a:t>
            </a:r>
          </a:p>
          <a:p>
            <a:r>
              <a:rPr lang="en-US" dirty="0"/>
              <a:t>AGN, extended, not </a:t>
            </a:r>
          </a:p>
          <a:p>
            <a:r>
              <a:rPr lang="en-US" dirty="0"/>
              <a:t>beamed</a:t>
            </a:r>
          </a:p>
        </p:txBody>
      </p:sp>
      <p:pic>
        <p:nvPicPr>
          <p:cNvPr id="19" name="Picture 18" descr="A colorful image of a galaxy&#10;&#10;Description automatically generated">
            <a:extLst>
              <a:ext uri="{FF2B5EF4-FFF2-40B4-BE49-F238E27FC236}">
                <a16:creationId xmlns:a16="http://schemas.microsoft.com/office/drawing/2014/main" id="{2EA357C9-0FCC-B0D8-46B0-C09444D627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1595" y="1445614"/>
            <a:ext cx="2675529" cy="2123435"/>
          </a:xfrm>
          <a:prstGeom prst="rect">
            <a:avLst/>
          </a:prstGeom>
        </p:spPr>
      </p:pic>
      <p:pic>
        <p:nvPicPr>
          <p:cNvPr id="23" name="Content Placeholder 22" descr="A red and green stars&#10;&#10;Description automatically generated">
            <a:extLst>
              <a:ext uri="{FF2B5EF4-FFF2-40B4-BE49-F238E27FC236}">
                <a16:creationId xmlns:a16="http://schemas.microsoft.com/office/drawing/2014/main" id="{BF235FFA-DD5B-5D23-E794-405099462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838199" y="1442620"/>
            <a:ext cx="2633395" cy="2089996"/>
          </a:xfrm>
        </p:spPr>
      </p:pic>
      <p:pic>
        <p:nvPicPr>
          <p:cNvPr id="25" name="Picture 24" descr="A colorful galaxy with bright lights&#10;&#10;Description automatically generated with medium confidence">
            <a:extLst>
              <a:ext uri="{FF2B5EF4-FFF2-40B4-BE49-F238E27FC236}">
                <a16:creationId xmlns:a16="http://schemas.microsoft.com/office/drawing/2014/main" id="{2D9BD6E8-DEB9-69FC-7E37-53764190D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553" y="1456099"/>
            <a:ext cx="2675529" cy="21234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C95655C-450A-1254-52A3-45E42F0C7C0B}"/>
              </a:ext>
            </a:extLst>
          </p:cNvPr>
          <p:cNvSpPr txBox="1"/>
          <p:nvPr/>
        </p:nvSpPr>
        <p:spPr>
          <a:xfrm>
            <a:off x="6241759" y="3633912"/>
            <a:ext cx="2675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NGC 7469(?), nearby </a:t>
            </a:r>
          </a:p>
          <a:p>
            <a:r>
              <a:rPr lang="en-US" dirty="0"/>
              <a:t>AGN (2 photons)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7E395EB-2638-E016-8DB8-DDA45DD8560B}"/>
              </a:ext>
            </a:extLst>
          </p:cNvPr>
          <p:cNvSpPr txBox="1"/>
          <p:nvPr/>
        </p:nvSpPr>
        <p:spPr>
          <a:xfrm>
            <a:off x="992459" y="4663623"/>
            <a:ext cx="9211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Typical </a:t>
            </a:r>
            <a:r>
              <a:rPr lang="en-US" dirty="0" err="1"/>
              <a:t>IceCube</a:t>
            </a:r>
            <a:r>
              <a:rPr lang="en-US" dirty="0"/>
              <a:t> high energy neutrino localization ~ 1 deg.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 handful of sources have been (more-or-less) identified as candidate neutrino emitters and have a very high VLASS detection rate (though possibly biassed..)</a:t>
            </a:r>
          </a:p>
        </p:txBody>
      </p:sp>
      <p:pic>
        <p:nvPicPr>
          <p:cNvPr id="29" name="Picture 28" descr="A galaxy with a bright light in the center&#10;&#10;Description automatically generated">
            <a:extLst>
              <a:ext uri="{FF2B5EF4-FFF2-40B4-BE49-F238E27FC236}">
                <a16:creationId xmlns:a16="http://schemas.microsoft.com/office/drawing/2014/main" id="{5A19ADDF-DDCC-EA26-F6BD-795702F9AE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7288" y="1442619"/>
            <a:ext cx="2633396" cy="208999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6AF3EE6-5EDE-9708-D06D-C3988E20B95F}"/>
              </a:ext>
            </a:extLst>
          </p:cNvPr>
          <p:cNvSpPr txBox="1"/>
          <p:nvPr/>
        </p:nvSpPr>
        <p:spPr>
          <a:xfrm>
            <a:off x="9010094" y="3634093"/>
            <a:ext cx="28909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Tidal disruption event?</a:t>
            </a:r>
          </a:p>
          <a:p>
            <a:r>
              <a:rPr lang="en-US" dirty="0"/>
              <a:t>(1 photon; Zhou et al. 2026)</a:t>
            </a:r>
          </a:p>
        </p:txBody>
      </p:sp>
    </p:spTree>
    <p:extLst>
      <p:ext uri="{BB962C8B-B14F-4D97-AF65-F5344CB8AC3E}">
        <p14:creationId xmlns:p14="http://schemas.microsoft.com/office/powerpoint/2010/main" val="887946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3C603-6341-AA38-92B2-8FF9E6CB7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0CE6387-BF53-036E-9AE2-066FB72DB72B}"/>
              </a:ext>
            </a:extLst>
          </p:cNvPr>
          <p:cNvGrpSpPr/>
          <p:nvPr/>
        </p:nvGrpSpPr>
        <p:grpSpPr>
          <a:xfrm>
            <a:off x="0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CFB9AE0F-0279-D92A-5CF4-5122480EFF7F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91DD2073-1443-64CD-A2EE-C017305FC8A4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CF826B-A270-BFA5-BC33-4137306A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016866-C50C-871D-F7C1-A4421CA7C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372763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8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441CE535-10C3-CABD-387B-B863DF83C9E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8F5E18-F126-B36A-FB5C-5581F2DEF55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7CB4B0-DC56-AEF0-78EA-61351AFBF9A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BD50240D-266B-D75A-4260-293AAA365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Statistical studies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8CC9AB5-077B-98EC-FA76-9F02BF122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Gordon et al. 2025. ~ 2-sigma association of </a:t>
            </a:r>
            <a:r>
              <a:rPr lang="en-US" dirty="0" err="1"/>
              <a:t>IceCube</a:t>
            </a:r>
            <a:r>
              <a:rPr lang="en-US" dirty="0"/>
              <a:t> neutrino sources with flaring VLASS radio sources.</a:t>
            </a:r>
          </a:p>
        </p:txBody>
      </p:sp>
      <p:pic>
        <p:nvPicPr>
          <p:cNvPr id="3" name="Picture 2" descr="A diagram of a circle with red and blue dots&#10;&#10;Description automatically generated">
            <a:extLst>
              <a:ext uri="{FF2B5EF4-FFF2-40B4-BE49-F238E27FC236}">
                <a16:creationId xmlns:a16="http://schemas.microsoft.com/office/drawing/2014/main" id="{985ECAF1-082A-797F-88E9-FB08E98BEB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6736" y="2931780"/>
            <a:ext cx="7772400" cy="270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6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11539-B0D3-6DA9-71ED-B0BE0882D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C0B44D5-BE18-0049-60CB-BF05C700DED8}"/>
              </a:ext>
            </a:extLst>
          </p:cNvPr>
          <p:cNvGrpSpPr/>
          <p:nvPr/>
        </p:nvGrpSpPr>
        <p:grpSpPr>
          <a:xfrm>
            <a:off x="185351" y="5886664"/>
            <a:ext cx="12192000" cy="984505"/>
            <a:chOff x="0" y="5873495"/>
            <a:chExt cx="12192000" cy="984505"/>
          </a:xfrm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013C93BB-F276-7A0C-B292-2D8B8D302A4B}"/>
                </a:ext>
              </a:extLst>
            </p:cNvPr>
            <p:cNvSpPr/>
            <p:nvPr/>
          </p:nvSpPr>
          <p:spPr>
            <a:xfrm>
              <a:off x="0" y="5873495"/>
              <a:ext cx="12192000" cy="9638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8777C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1B037EB-0CF6-C29E-EB1C-49CD560F939D}"/>
                </a:ext>
              </a:extLst>
            </p:cNvPr>
            <p:cNvSpPr/>
            <p:nvPr/>
          </p:nvSpPr>
          <p:spPr>
            <a:xfrm>
              <a:off x="0" y="6008432"/>
              <a:ext cx="12192000" cy="849568"/>
            </a:xfrm>
            <a:custGeom>
              <a:avLst/>
              <a:gdLst>
                <a:gd name="connsiteX0" fmla="*/ 0 w 9393008"/>
                <a:gd name="connsiteY0" fmla="*/ 58023 h 734959"/>
                <a:gd name="connsiteX1" fmla="*/ 1921150 w 9393008"/>
                <a:gd name="connsiteY1" fmla="*/ 193410 h 734959"/>
                <a:gd name="connsiteX2" fmla="*/ 2965534 w 9393008"/>
                <a:gd name="connsiteY2" fmla="*/ 238540 h 734959"/>
                <a:gd name="connsiteX3" fmla="*/ 3829407 w 9393008"/>
                <a:gd name="connsiteY3" fmla="*/ 199857 h 734959"/>
                <a:gd name="connsiteX4" fmla="*/ 4583684 w 9393008"/>
                <a:gd name="connsiteY4" fmla="*/ 148281 h 734959"/>
                <a:gd name="connsiteX5" fmla="*/ 6124473 w 9393008"/>
                <a:gd name="connsiteY5" fmla="*/ 38682 h 734959"/>
                <a:gd name="connsiteX6" fmla="*/ 7723283 w 9393008"/>
                <a:gd name="connsiteY6" fmla="*/ 0 h 734959"/>
                <a:gd name="connsiteX7" fmla="*/ 9077114 w 9393008"/>
                <a:gd name="connsiteY7" fmla="*/ 58023 h 734959"/>
                <a:gd name="connsiteX8" fmla="*/ 9393008 w 9393008"/>
                <a:gd name="connsiteY8" fmla="*/ 90258 h 734959"/>
                <a:gd name="connsiteX9" fmla="*/ 9386561 w 9393008"/>
                <a:gd name="connsiteY9" fmla="*/ 728512 h 734959"/>
                <a:gd name="connsiteX10" fmla="*/ 51574 w 9393008"/>
                <a:gd name="connsiteY10" fmla="*/ 734959 h 734959"/>
                <a:gd name="connsiteX11" fmla="*/ 0 w 9393008"/>
                <a:gd name="connsiteY11" fmla="*/ 58023 h 734959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18770"/>
                <a:gd name="connsiteX1" fmla="*/ 1921150 w 9393008"/>
                <a:gd name="connsiteY1" fmla="*/ 193410 h 818770"/>
                <a:gd name="connsiteX2" fmla="*/ 2965534 w 9393008"/>
                <a:gd name="connsiteY2" fmla="*/ 238540 h 818770"/>
                <a:gd name="connsiteX3" fmla="*/ 3829407 w 9393008"/>
                <a:gd name="connsiteY3" fmla="*/ 199857 h 818770"/>
                <a:gd name="connsiteX4" fmla="*/ 4583684 w 9393008"/>
                <a:gd name="connsiteY4" fmla="*/ 148281 h 818770"/>
                <a:gd name="connsiteX5" fmla="*/ 6124473 w 9393008"/>
                <a:gd name="connsiteY5" fmla="*/ 38682 h 818770"/>
                <a:gd name="connsiteX6" fmla="*/ 7723283 w 9393008"/>
                <a:gd name="connsiteY6" fmla="*/ 0 h 818770"/>
                <a:gd name="connsiteX7" fmla="*/ 9077114 w 9393008"/>
                <a:gd name="connsiteY7" fmla="*/ 58023 h 818770"/>
                <a:gd name="connsiteX8" fmla="*/ 9393008 w 9393008"/>
                <a:gd name="connsiteY8" fmla="*/ 90258 h 818770"/>
                <a:gd name="connsiteX9" fmla="*/ 9386561 w 9393008"/>
                <a:gd name="connsiteY9" fmla="*/ 728512 h 818770"/>
                <a:gd name="connsiteX10" fmla="*/ 19340 w 9393008"/>
                <a:gd name="connsiteY10" fmla="*/ 818770 h 818770"/>
                <a:gd name="connsiteX11" fmla="*/ 0 w 9393008"/>
                <a:gd name="connsiteY11" fmla="*/ 58023 h 818770"/>
                <a:gd name="connsiteX0" fmla="*/ 0 w 9393008"/>
                <a:gd name="connsiteY0" fmla="*/ 58023 h 838111"/>
                <a:gd name="connsiteX1" fmla="*/ 1921150 w 9393008"/>
                <a:gd name="connsiteY1" fmla="*/ 193410 h 838111"/>
                <a:gd name="connsiteX2" fmla="*/ 2965534 w 9393008"/>
                <a:gd name="connsiteY2" fmla="*/ 238540 h 838111"/>
                <a:gd name="connsiteX3" fmla="*/ 3829407 w 9393008"/>
                <a:gd name="connsiteY3" fmla="*/ 199857 h 838111"/>
                <a:gd name="connsiteX4" fmla="*/ 4583684 w 9393008"/>
                <a:gd name="connsiteY4" fmla="*/ 148281 h 838111"/>
                <a:gd name="connsiteX5" fmla="*/ 6124473 w 9393008"/>
                <a:gd name="connsiteY5" fmla="*/ 38682 h 838111"/>
                <a:gd name="connsiteX6" fmla="*/ 7723283 w 9393008"/>
                <a:gd name="connsiteY6" fmla="*/ 0 h 838111"/>
                <a:gd name="connsiteX7" fmla="*/ 9077114 w 9393008"/>
                <a:gd name="connsiteY7" fmla="*/ 58023 h 838111"/>
                <a:gd name="connsiteX8" fmla="*/ 9393008 w 9393008"/>
                <a:gd name="connsiteY8" fmla="*/ 90258 h 838111"/>
                <a:gd name="connsiteX9" fmla="*/ 9386561 w 9393008"/>
                <a:gd name="connsiteY9" fmla="*/ 838111 h 838111"/>
                <a:gd name="connsiteX10" fmla="*/ 19340 w 9393008"/>
                <a:gd name="connsiteY10" fmla="*/ 818770 h 838111"/>
                <a:gd name="connsiteX11" fmla="*/ 0 w 9393008"/>
                <a:gd name="connsiteY11" fmla="*/ 58023 h 838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393008" h="838111">
                  <a:moveTo>
                    <a:pt x="0" y="58023"/>
                  </a:moveTo>
                  <a:lnTo>
                    <a:pt x="1921150" y="193410"/>
                  </a:lnTo>
                  <a:lnTo>
                    <a:pt x="2965534" y="238540"/>
                  </a:lnTo>
                  <a:lnTo>
                    <a:pt x="3829407" y="199857"/>
                  </a:lnTo>
                  <a:lnTo>
                    <a:pt x="4583684" y="148281"/>
                  </a:lnTo>
                  <a:lnTo>
                    <a:pt x="6124473" y="38682"/>
                  </a:lnTo>
                  <a:lnTo>
                    <a:pt x="7723283" y="0"/>
                  </a:lnTo>
                  <a:lnTo>
                    <a:pt x="9077114" y="58023"/>
                  </a:lnTo>
                  <a:lnTo>
                    <a:pt x="9393008" y="90258"/>
                  </a:lnTo>
                  <a:lnTo>
                    <a:pt x="9386561" y="838111"/>
                  </a:lnTo>
                  <a:lnTo>
                    <a:pt x="19340" y="818770"/>
                  </a:lnTo>
                  <a:lnTo>
                    <a:pt x="0" y="58023"/>
                  </a:lnTo>
                  <a:close/>
                </a:path>
              </a:pathLst>
            </a:custGeom>
            <a:solidFill>
              <a:srgbClr val="10328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C6740C-1CC6-EC00-2C7A-A446A9EB8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672914" cy="365125"/>
          </a:xfrm>
        </p:spPr>
        <p:txBody>
          <a:bodyPr/>
          <a:lstStyle/>
          <a:p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2CC91-F3C8-CD4F-74F5-0679ACD02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85351" y="6324600"/>
            <a:ext cx="454729" cy="365125"/>
          </a:xfrm>
        </p:spPr>
        <p:txBody>
          <a:bodyPr/>
          <a:lstStyle/>
          <a:p>
            <a:fld id="{0007EED5-32F5-8047-AE04-78C3C1BA9594}" type="slidenum">
              <a:rPr lang="en-US" sz="1800" smtClean="0">
                <a:solidFill>
                  <a:schemeClr val="bg1"/>
                </a:solidFill>
                <a:latin typeface="Gill Sans MT" panose="020B0502020104020203" pitchFamily="34" charset="77"/>
              </a:rPr>
              <a:t>9</a:t>
            </a:fld>
            <a:endParaRPr lang="en-US" sz="1800" dirty="0">
              <a:solidFill>
                <a:schemeClr val="bg1"/>
              </a:solidFill>
              <a:latin typeface="Gill Sans MT" panose="020B0502020104020203" pitchFamily="34" charset="77"/>
            </a:endParaRPr>
          </a:p>
        </p:txBody>
      </p:sp>
      <p:pic>
        <p:nvPicPr>
          <p:cNvPr id="9" name="Content Placeholder 5" descr="NRAO_Logo_White.ai">
            <a:extLst>
              <a:ext uri="{FF2B5EF4-FFF2-40B4-BE49-F238E27FC236}">
                <a16:creationId xmlns:a16="http://schemas.microsoft.com/office/drawing/2014/main" id="{6914758F-D94F-952C-276E-CDFB760F60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437" y="5967224"/>
            <a:ext cx="698503" cy="9039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1CD07-1532-AB04-4557-8078CBF8CC7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70431" y="6302323"/>
            <a:ext cx="335026" cy="3350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AF2C52-AD81-B434-C0D1-61811D7326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2623" y="6330023"/>
            <a:ext cx="512210" cy="307326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03121A80-7E0D-059A-0BDD-2CC7CEB52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VLASS data processing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4C5B3A4-6B91-BEA3-89CB-13D828D2D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72843" cy="392841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“Quick Look” images were produced quite rapidly after observation (average &lt; 2 weeks). </a:t>
            </a:r>
          </a:p>
          <a:p>
            <a:r>
              <a:rPr lang="en-US" dirty="0"/>
              <a:t>Higher quality images (“Single Epoch”) require much more processing.</a:t>
            </a:r>
          </a:p>
          <a:p>
            <a:r>
              <a:rPr lang="en-US" dirty="0"/>
              <a:t>The algorithmic and computing needs of these products have led to several year delays in making them.</a:t>
            </a:r>
          </a:p>
          <a:p>
            <a:r>
              <a:rPr lang="en-US" dirty="0"/>
              <a:t>Algorithmic issues now (mostly) fixed, but computing resource needs are still daunting.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EC450F-8E3D-9F00-3320-F0B011A5B361}"/>
              </a:ext>
            </a:extLst>
          </p:cNvPr>
          <p:cNvGrpSpPr/>
          <p:nvPr/>
        </p:nvGrpSpPr>
        <p:grpSpPr>
          <a:xfrm>
            <a:off x="6556903" y="300827"/>
            <a:ext cx="3976467" cy="3128173"/>
            <a:chOff x="6271052" y="622945"/>
            <a:chExt cx="3976467" cy="3128173"/>
          </a:xfrm>
        </p:grpSpPr>
        <p:pic>
          <p:nvPicPr>
            <p:cNvPr id="3" name="Picture 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E8149C0-2C29-612E-80EB-EC58922B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271052" y="622945"/>
              <a:ext cx="3976467" cy="312817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F033CE5-1C07-99EB-D583-55B2FFAD3EB6}"/>
                </a:ext>
              </a:extLst>
            </p:cNvPr>
            <p:cNvSpPr txBox="1"/>
            <p:nvPr/>
          </p:nvSpPr>
          <p:spPr>
            <a:xfrm>
              <a:off x="9353123" y="915481"/>
              <a:ext cx="489236" cy="369332"/>
            </a:xfrm>
            <a:prstGeom prst="rect">
              <a:avLst/>
            </a:prstGeom>
            <a:solidFill>
              <a:srgbClr val="73FEFF"/>
            </a:solidFill>
            <a:ln>
              <a:solidFill>
                <a:srgbClr val="00B0F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highlight>
                    <a:srgbClr val="73FEFF"/>
                  </a:highlight>
                  <a:latin typeface="Gill Sans MT" panose="020B0502020104020203" pitchFamily="34" charset="0"/>
                </a:rPr>
                <a:t>QL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A30372-6FDD-C0F2-D3B3-D4051B4A6F83}"/>
              </a:ext>
            </a:extLst>
          </p:cNvPr>
          <p:cNvGrpSpPr/>
          <p:nvPr/>
        </p:nvGrpSpPr>
        <p:grpSpPr>
          <a:xfrm>
            <a:off x="8139976" y="2893427"/>
            <a:ext cx="3976467" cy="3128174"/>
            <a:chOff x="8138641" y="3106881"/>
            <a:chExt cx="3976467" cy="3128174"/>
          </a:xfrm>
        </p:grpSpPr>
        <p:pic>
          <p:nvPicPr>
            <p:cNvPr id="16" name="Picture 1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721BE27-AE61-20FA-B4C6-239E35FD7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38641" y="3106881"/>
              <a:ext cx="3976467" cy="31281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C181EE-37E2-1B09-7797-9E601A0839A3}"/>
                </a:ext>
              </a:extLst>
            </p:cNvPr>
            <p:cNvSpPr txBox="1"/>
            <p:nvPr/>
          </p:nvSpPr>
          <p:spPr>
            <a:xfrm>
              <a:off x="11288733" y="3381786"/>
              <a:ext cx="405880" cy="369332"/>
            </a:xfrm>
            <a:prstGeom prst="rect">
              <a:avLst/>
            </a:prstGeom>
            <a:solidFill>
              <a:srgbClr val="73FEFF"/>
            </a:solidFill>
            <a:ln>
              <a:solidFill>
                <a:srgbClr val="00B0F0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/>
                  </a:solidFill>
                  <a:highlight>
                    <a:srgbClr val="73FEFF"/>
                  </a:highlight>
                  <a:latin typeface="Gill Sans MT" panose="020B0502020104020203" pitchFamily="34" charset="0"/>
                </a:rPr>
                <a:t>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071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p4_template" id="{AB9BC338-61E3-674D-8100-B0AD06524006}" vid="{A1351212-E076-0A4B-ABA8-8452491516B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122001</TotalTime>
  <Words>1100</Words>
  <Application>Microsoft Macintosh PowerPoint</Application>
  <PresentationFormat>Widescreen</PresentationFormat>
  <Paragraphs>104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Aptos Display</vt:lpstr>
      <vt:lpstr>Arial</vt:lpstr>
      <vt:lpstr>Gill Sans MT</vt:lpstr>
      <vt:lpstr>Office Theme</vt:lpstr>
      <vt:lpstr>PowerPoint Presentation</vt:lpstr>
      <vt:lpstr>Overview</vt:lpstr>
      <vt:lpstr>PowerPoint Presentation</vt:lpstr>
      <vt:lpstr>What do we see in VLASS</vt:lpstr>
      <vt:lpstr>Multi-messenger astronomy with VLASS</vt:lpstr>
      <vt:lpstr>Gravitational waves</vt:lpstr>
      <vt:lpstr>Some VLASS candidate neutrino emitters.</vt:lpstr>
      <vt:lpstr>Statistical studies</vt:lpstr>
      <vt:lpstr>VLASS data processing</vt:lpstr>
      <vt:lpstr>Radio interferometric imaging in one slide</vt:lpstr>
      <vt:lpstr>Gridding</vt:lpstr>
      <vt:lpstr>Why are VLASS (and radio interferometric  datasets in general) such a bad fit to HPC?</vt:lpstr>
      <vt:lpstr>Logistical challenges</vt:lpstr>
      <vt:lpstr>Remaining processing needs</vt:lpstr>
      <vt:lpstr>VLASS and High Throughput Computing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David Lacy</dc:creator>
  <cp:lastModifiedBy>Mark Lacy</cp:lastModifiedBy>
  <cp:revision>403</cp:revision>
  <dcterms:created xsi:type="dcterms:W3CDTF">2024-07-03T19:05:15Z</dcterms:created>
  <dcterms:modified xsi:type="dcterms:W3CDTF">2026-06-05T15:06:45Z</dcterms:modified>
</cp:coreProperties>
</file>