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32"/>
  </p:notesMasterIdLst>
  <p:sldIdLst>
    <p:sldId id="300" r:id="rId5"/>
    <p:sldId id="327" r:id="rId6"/>
    <p:sldId id="407" r:id="rId7"/>
    <p:sldId id="641" r:id="rId8"/>
    <p:sldId id="406" r:id="rId9"/>
    <p:sldId id="632" r:id="rId10"/>
    <p:sldId id="656" r:id="rId11"/>
    <p:sldId id="650" r:id="rId12"/>
    <p:sldId id="662" r:id="rId13"/>
    <p:sldId id="633" r:id="rId14"/>
    <p:sldId id="412" r:id="rId15"/>
    <p:sldId id="631" r:id="rId16"/>
    <p:sldId id="647" r:id="rId17"/>
    <p:sldId id="636" r:id="rId18"/>
    <p:sldId id="651" r:id="rId19"/>
    <p:sldId id="653" r:id="rId20"/>
    <p:sldId id="654" r:id="rId21"/>
    <p:sldId id="655" r:id="rId22"/>
    <p:sldId id="664" r:id="rId23"/>
    <p:sldId id="265" r:id="rId24"/>
    <p:sldId id="663" r:id="rId25"/>
    <p:sldId id="266" r:id="rId26"/>
    <p:sldId id="661" r:id="rId27"/>
    <p:sldId id="648" r:id="rId28"/>
    <p:sldId id="659" r:id="rId29"/>
    <p:sldId id="658" r:id="rId30"/>
    <p:sldId id="301" r:id="rId31"/>
  </p:sldIdLst>
  <p:sldSz cx="12192000" cy="6858000"/>
  <p:notesSz cx="6858000" cy="9144000"/>
  <p:embeddedFontLst>
    <p:embeddedFont>
      <p:font typeface="Acumin Pro" panose="020B0504020202020204" pitchFamily="34" charset="77"/>
      <p:regular r:id="rId33"/>
      <p:bold r:id="rId34"/>
      <p:italic r:id="rId35"/>
      <p:boldItalic r:id="rId36"/>
    </p:embeddedFont>
    <p:embeddedFont>
      <p:font typeface="Acumin Pro Condensed" panose="020B0504020202020204" pitchFamily="34" charset="77"/>
      <p:regular r:id="rId37"/>
      <p:bold r:id="rId38"/>
      <p:italic r:id="rId39"/>
      <p:boldItalic r:id="rId40"/>
    </p:embeddedFont>
    <p:embeddedFont>
      <p:font typeface="Aptos Narrow" panose="020B0004020202020204" pitchFamily="34" charset="0"/>
      <p:regular r:id="rId41"/>
      <p:bold r:id="rId42"/>
      <p:italic r:id="rId43"/>
      <p:boldItalic r:id="rId44"/>
    </p:embeddedFont>
    <p:embeddedFont>
      <p:font typeface="Franklin Gothic Book" panose="020B0503020102020204" pitchFamily="34" charset="0"/>
      <p:regular r:id="rId45"/>
      <p:italic r:id="rId46"/>
    </p:embeddedFont>
    <p:embeddedFont>
      <p:font typeface="Franklin Gothic Medium" panose="020B0603020102020204" pitchFamily="34" charset="0"/>
      <p:regular r:id="rId47"/>
      <p:italic r:id="rId48"/>
    </p:embeddedFont>
    <p:embeddedFont>
      <p:font typeface="Franklin Gothic Medium Cond" panose="020B0606030402020204" pitchFamily="34" charset="0"/>
      <p:regular r:id="rId49"/>
    </p:embeddedFont>
    <p:embeddedFont>
      <p:font typeface="Merriweather Sans" pitchFamily="2" charset="77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6E3"/>
    <a:srgbClr val="CFB991"/>
    <a:srgbClr val="DDB94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E33DD-D8DC-2642-BDA6-A8408D10702C}" v="71" dt="2026-06-10T14:08:42.6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1"/>
    <p:restoredTop sz="94665"/>
  </p:normalViewPr>
  <p:slideViewPr>
    <p:cSldViewPr snapToGrid="0">
      <p:cViewPr varScale="1">
        <p:scale>
          <a:sx n="97" d="100"/>
          <a:sy n="97" d="100"/>
        </p:scale>
        <p:origin x="208" y="696"/>
      </p:cViewPr>
      <p:guideLst>
        <p:guide orient="horz" pos="1080"/>
        <p:guide pos="312"/>
      </p:guideLst>
    </p:cSldViewPr>
  </p:slideViewPr>
  <p:outlineViewPr>
    <p:cViewPr>
      <p:scale>
        <a:sx n="33" d="100"/>
        <a:sy n="33" d="100"/>
      </p:scale>
      <p:origin x="0" y="-192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276A8-BDEC-4C77-AF96-F0E6B07111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032339-DDE9-4052-A7CC-AE8BE7E35A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Is Purdue weird?</a:t>
          </a:r>
          <a:endParaRPr lang="en-US"/>
        </a:p>
      </dgm:t>
    </dgm:pt>
    <dgm:pt modelId="{0EA9C9E9-5563-49C1-95EB-1468D8DCF478}" type="parTrans" cxnId="{5CE3406D-8214-4299-A779-D3D178E8DED1}">
      <dgm:prSet/>
      <dgm:spPr/>
      <dgm:t>
        <a:bodyPr/>
        <a:lstStyle/>
        <a:p>
          <a:endParaRPr lang="en-US"/>
        </a:p>
      </dgm:t>
    </dgm:pt>
    <dgm:pt modelId="{CAE4DF56-EF40-4A4B-802C-FF915D80FB78}" type="sibTrans" cxnId="{5CE3406D-8214-4299-A779-D3D178E8DED1}">
      <dgm:prSet/>
      <dgm:spPr/>
      <dgm:t>
        <a:bodyPr/>
        <a:lstStyle/>
        <a:p>
          <a:endParaRPr lang="en-US"/>
        </a:p>
      </dgm:t>
    </dgm:pt>
    <dgm:pt modelId="{36AE9D82-7864-49A3-B1C1-BD8540C062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Can we all save money on interconnects?</a:t>
          </a:r>
          <a:endParaRPr lang="en-US"/>
        </a:p>
      </dgm:t>
    </dgm:pt>
    <dgm:pt modelId="{707EEFAC-D6E1-4710-A1F6-DFAE8BAC4AB6}" type="parTrans" cxnId="{8278A72A-33A8-427A-A410-5D4869F06D0B}">
      <dgm:prSet/>
      <dgm:spPr/>
      <dgm:t>
        <a:bodyPr/>
        <a:lstStyle/>
        <a:p>
          <a:endParaRPr lang="en-US"/>
        </a:p>
      </dgm:t>
    </dgm:pt>
    <dgm:pt modelId="{C4E53DFF-7BA1-429A-93D6-D9A033BDB6F8}" type="sibTrans" cxnId="{8278A72A-33A8-427A-A410-5D4869F06D0B}">
      <dgm:prSet/>
      <dgm:spPr/>
      <dgm:t>
        <a:bodyPr/>
        <a:lstStyle/>
        <a:p>
          <a:endParaRPr lang="en-US"/>
        </a:p>
      </dgm:t>
    </dgm:pt>
    <dgm:pt modelId="{B76BADD8-168C-4A76-84C3-6BE7EC2092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Can we all save money on NVLink?</a:t>
          </a:r>
          <a:endParaRPr lang="en-US"/>
        </a:p>
      </dgm:t>
    </dgm:pt>
    <dgm:pt modelId="{90B1CD56-17D1-432F-B8E4-08839F0F4C11}" type="parTrans" cxnId="{D3DC8425-E17A-48FB-8EE7-6378D53B76FD}">
      <dgm:prSet/>
      <dgm:spPr/>
      <dgm:t>
        <a:bodyPr/>
        <a:lstStyle/>
        <a:p>
          <a:endParaRPr lang="en-US"/>
        </a:p>
      </dgm:t>
    </dgm:pt>
    <dgm:pt modelId="{12FE5345-3419-413E-8BE0-4B30D18D9A56}" type="sibTrans" cxnId="{D3DC8425-E17A-48FB-8EE7-6378D53B76FD}">
      <dgm:prSet/>
      <dgm:spPr/>
      <dgm:t>
        <a:bodyPr/>
        <a:lstStyle/>
        <a:p>
          <a:endParaRPr lang="en-US"/>
        </a:p>
      </dgm:t>
    </dgm:pt>
    <dgm:pt modelId="{185EFB0B-0BAE-4669-843D-A3033385BF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What is a sweet spot for a system design?</a:t>
          </a:r>
          <a:endParaRPr lang="en-US"/>
        </a:p>
      </dgm:t>
    </dgm:pt>
    <dgm:pt modelId="{CE9EAA84-8F29-4A55-A6E1-B2B04203A964}" type="parTrans" cxnId="{16286614-0C19-4DC3-AF8C-BE5C293427F5}">
      <dgm:prSet/>
      <dgm:spPr/>
      <dgm:t>
        <a:bodyPr/>
        <a:lstStyle/>
        <a:p>
          <a:endParaRPr lang="en-US"/>
        </a:p>
      </dgm:t>
    </dgm:pt>
    <dgm:pt modelId="{65F66184-ED2B-4B19-A953-9AC86D21564B}" type="sibTrans" cxnId="{16286614-0C19-4DC3-AF8C-BE5C293427F5}">
      <dgm:prSet/>
      <dgm:spPr/>
      <dgm:t>
        <a:bodyPr/>
        <a:lstStyle/>
        <a:p>
          <a:endParaRPr lang="en-US"/>
        </a:p>
      </dgm:t>
    </dgm:pt>
    <dgm:pt modelId="{76845ADD-5ACF-4CD4-954B-89EDCE2A2498}" type="pres">
      <dgm:prSet presAssocID="{F13276A8-BDEC-4C77-AF96-F0E6B07111A4}" presName="root" presStyleCnt="0">
        <dgm:presLayoutVars>
          <dgm:dir/>
          <dgm:resizeHandles val="exact"/>
        </dgm:presLayoutVars>
      </dgm:prSet>
      <dgm:spPr/>
    </dgm:pt>
    <dgm:pt modelId="{2CFA4356-5432-404F-996D-B18F5118E157}" type="pres">
      <dgm:prSet presAssocID="{F6032339-DDE9-4052-A7CC-AE8BE7E35A0F}" presName="compNode" presStyleCnt="0"/>
      <dgm:spPr/>
    </dgm:pt>
    <dgm:pt modelId="{F93F78A7-2639-425D-87CC-77868D701639}" type="pres">
      <dgm:prSet presAssocID="{F6032339-DDE9-4052-A7CC-AE8BE7E35A0F}" presName="bgRect" presStyleLbl="bgShp" presStyleIdx="0" presStyleCnt="4"/>
      <dgm:spPr/>
    </dgm:pt>
    <dgm:pt modelId="{2E0366F0-C3D0-4C8D-8BFA-087490AD62E5}" type="pres">
      <dgm:prSet presAssocID="{F6032339-DDE9-4052-A7CC-AE8BE7E35A0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208B8F01-FC16-4362-8156-C4529130B8B4}" type="pres">
      <dgm:prSet presAssocID="{F6032339-DDE9-4052-A7CC-AE8BE7E35A0F}" presName="spaceRect" presStyleCnt="0"/>
      <dgm:spPr/>
    </dgm:pt>
    <dgm:pt modelId="{97DD6EE4-9AF3-4515-A46B-756A92D2CB6C}" type="pres">
      <dgm:prSet presAssocID="{F6032339-DDE9-4052-A7CC-AE8BE7E35A0F}" presName="parTx" presStyleLbl="revTx" presStyleIdx="0" presStyleCnt="4">
        <dgm:presLayoutVars>
          <dgm:chMax val="0"/>
          <dgm:chPref val="0"/>
        </dgm:presLayoutVars>
      </dgm:prSet>
      <dgm:spPr/>
    </dgm:pt>
    <dgm:pt modelId="{E9F226BC-6EB8-44B3-AD32-339D2D50081C}" type="pres">
      <dgm:prSet presAssocID="{CAE4DF56-EF40-4A4B-802C-FF915D80FB78}" presName="sibTrans" presStyleCnt="0"/>
      <dgm:spPr/>
    </dgm:pt>
    <dgm:pt modelId="{B42EDEE5-F0AB-4016-83C6-BEE80CE12D14}" type="pres">
      <dgm:prSet presAssocID="{36AE9D82-7864-49A3-B1C1-BD8540C06288}" presName="compNode" presStyleCnt="0"/>
      <dgm:spPr/>
    </dgm:pt>
    <dgm:pt modelId="{E4E62F61-5CF0-45D6-9CFF-C99E2AB1B2D1}" type="pres">
      <dgm:prSet presAssocID="{36AE9D82-7864-49A3-B1C1-BD8540C06288}" presName="bgRect" presStyleLbl="bgShp" presStyleIdx="1" presStyleCnt="4"/>
      <dgm:spPr/>
    </dgm:pt>
    <dgm:pt modelId="{97A1DA80-419B-4649-8B4D-89ECC6AE14BB}" type="pres">
      <dgm:prSet presAssocID="{36AE9D82-7864-49A3-B1C1-BD8540C06288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5BBBA43E-36FF-4160-BE6E-7517813BF2B1}" type="pres">
      <dgm:prSet presAssocID="{36AE9D82-7864-49A3-B1C1-BD8540C06288}" presName="spaceRect" presStyleCnt="0"/>
      <dgm:spPr/>
    </dgm:pt>
    <dgm:pt modelId="{723AC39D-7A17-48B4-8F7B-420701C66CC4}" type="pres">
      <dgm:prSet presAssocID="{36AE9D82-7864-49A3-B1C1-BD8540C06288}" presName="parTx" presStyleLbl="revTx" presStyleIdx="1" presStyleCnt="4">
        <dgm:presLayoutVars>
          <dgm:chMax val="0"/>
          <dgm:chPref val="0"/>
        </dgm:presLayoutVars>
      </dgm:prSet>
      <dgm:spPr/>
    </dgm:pt>
    <dgm:pt modelId="{15EC389F-6B0E-4B4A-A0B4-4F3697BCEF97}" type="pres">
      <dgm:prSet presAssocID="{C4E53DFF-7BA1-429A-93D6-D9A033BDB6F8}" presName="sibTrans" presStyleCnt="0"/>
      <dgm:spPr/>
    </dgm:pt>
    <dgm:pt modelId="{D2B17AFB-6FD2-44E0-8AC9-51617E06C460}" type="pres">
      <dgm:prSet presAssocID="{B76BADD8-168C-4A76-84C3-6BE7EC20926D}" presName="compNode" presStyleCnt="0"/>
      <dgm:spPr/>
    </dgm:pt>
    <dgm:pt modelId="{C38116F0-6CBB-4DBB-8F9A-2EE112F2BE6C}" type="pres">
      <dgm:prSet presAssocID="{B76BADD8-168C-4A76-84C3-6BE7EC20926D}" presName="bgRect" presStyleLbl="bgShp" presStyleIdx="2" presStyleCnt="4"/>
      <dgm:spPr/>
    </dgm:pt>
    <dgm:pt modelId="{44EAFB58-D416-45E6-9942-E18B85EA4BC9}" type="pres">
      <dgm:prSet presAssocID="{B76BADD8-168C-4A76-84C3-6BE7EC20926D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D212C41-06A4-44CB-8AF0-9C9735762444}" type="pres">
      <dgm:prSet presAssocID="{B76BADD8-168C-4A76-84C3-6BE7EC20926D}" presName="spaceRect" presStyleCnt="0"/>
      <dgm:spPr/>
    </dgm:pt>
    <dgm:pt modelId="{04B9DD9E-FBCB-4500-9593-F412261D1E9C}" type="pres">
      <dgm:prSet presAssocID="{B76BADD8-168C-4A76-84C3-6BE7EC20926D}" presName="parTx" presStyleLbl="revTx" presStyleIdx="2" presStyleCnt="4">
        <dgm:presLayoutVars>
          <dgm:chMax val="0"/>
          <dgm:chPref val="0"/>
        </dgm:presLayoutVars>
      </dgm:prSet>
      <dgm:spPr/>
    </dgm:pt>
    <dgm:pt modelId="{2FB6A296-2C05-4EAD-937D-2ADD9D567750}" type="pres">
      <dgm:prSet presAssocID="{12FE5345-3419-413E-8BE0-4B30D18D9A56}" presName="sibTrans" presStyleCnt="0"/>
      <dgm:spPr/>
    </dgm:pt>
    <dgm:pt modelId="{78006543-FE3F-41EE-8D4C-D3684F23BF2E}" type="pres">
      <dgm:prSet presAssocID="{185EFB0B-0BAE-4669-843D-A3033385BF91}" presName="compNode" presStyleCnt="0"/>
      <dgm:spPr/>
    </dgm:pt>
    <dgm:pt modelId="{6236B670-8022-4F5C-B4D9-40464017A2DF}" type="pres">
      <dgm:prSet presAssocID="{185EFB0B-0BAE-4669-843D-A3033385BF91}" presName="bgRect" presStyleLbl="bgShp" presStyleIdx="3" presStyleCnt="4"/>
      <dgm:spPr/>
    </dgm:pt>
    <dgm:pt modelId="{0B4D7A4C-9309-4F0D-8626-2F63DEC4AB22}" type="pres">
      <dgm:prSet presAssocID="{185EFB0B-0BAE-4669-843D-A3033385BF91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nut"/>
        </a:ext>
      </dgm:extLst>
    </dgm:pt>
    <dgm:pt modelId="{A9FEF6E4-57A6-4113-A0B6-51DCD8B6CE79}" type="pres">
      <dgm:prSet presAssocID="{185EFB0B-0BAE-4669-843D-A3033385BF91}" presName="spaceRect" presStyleCnt="0"/>
      <dgm:spPr/>
    </dgm:pt>
    <dgm:pt modelId="{04525232-F85E-40F2-801F-A4C145D5A013}" type="pres">
      <dgm:prSet presAssocID="{185EFB0B-0BAE-4669-843D-A3033385BF9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6286614-0C19-4DC3-AF8C-BE5C293427F5}" srcId="{F13276A8-BDEC-4C77-AF96-F0E6B07111A4}" destId="{185EFB0B-0BAE-4669-843D-A3033385BF91}" srcOrd="3" destOrd="0" parTransId="{CE9EAA84-8F29-4A55-A6E1-B2B04203A964}" sibTransId="{65F66184-ED2B-4B19-A953-9AC86D21564B}"/>
    <dgm:cxn modelId="{D3DC8425-E17A-48FB-8EE7-6378D53B76FD}" srcId="{F13276A8-BDEC-4C77-AF96-F0E6B07111A4}" destId="{B76BADD8-168C-4A76-84C3-6BE7EC20926D}" srcOrd="2" destOrd="0" parTransId="{90B1CD56-17D1-432F-B8E4-08839F0F4C11}" sibTransId="{12FE5345-3419-413E-8BE0-4B30D18D9A56}"/>
    <dgm:cxn modelId="{8278A72A-33A8-427A-A410-5D4869F06D0B}" srcId="{F13276A8-BDEC-4C77-AF96-F0E6B07111A4}" destId="{36AE9D82-7864-49A3-B1C1-BD8540C06288}" srcOrd="1" destOrd="0" parTransId="{707EEFAC-D6E1-4710-A1F6-DFAE8BAC4AB6}" sibTransId="{C4E53DFF-7BA1-429A-93D6-D9A033BDB6F8}"/>
    <dgm:cxn modelId="{6E1B082F-6184-47E9-8056-1C5C14968866}" type="presOf" srcId="{F13276A8-BDEC-4C77-AF96-F0E6B07111A4}" destId="{76845ADD-5ACF-4CD4-954B-89EDCE2A2498}" srcOrd="0" destOrd="0" presId="urn:microsoft.com/office/officeart/2018/2/layout/IconVerticalSolidList"/>
    <dgm:cxn modelId="{5CE3406D-8214-4299-A779-D3D178E8DED1}" srcId="{F13276A8-BDEC-4C77-AF96-F0E6B07111A4}" destId="{F6032339-DDE9-4052-A7CC-AE8BE7E35A0F}" srcOrd="0" destOrd="0" parTransId="{0EA9C9E9-5563-49C1-95EB-1468D8DCF478}" sibTransId="{CAE4DF56-EF40-4A4B-802C-FF915D80FB78}"/>
    <dgm:cxn modelId="{0EAAB871-4A7C-4ACB-9922-C46A45510E86}" type="presOf" srcId="{F6032339-DDE9-4052-A7CC-AE8BE7E35A0F}" destId="{97DD6EE4-9AF3-4515-A46B-756A92D2CB6C}" srcOrd="0" destOrd="0" presId="urn:microsoft.com/office/officeart/2018/2/layout/IconVerticalSolidList"/>
    <dgm:cxn modelId="{51BA1277-B877-4390-9ECC-FC0047FE9EEA}" type="presOf" srcId="{B76BADD8-168C-4A76-84C3-6BE7EC20926D}" destId="{04B9DD9E-FBCB-4500-9593-F412261D1E9C}" srcOrd="0" destOrd="0" presId="urn:microsoft.com/office/officeart/2018/2/layout/IconVerticalSolidList"/>
    <dgm:cxn modelId="{BC978579-0991-4F37-8D6A-E35A80285A34}" type="presOf" srcId="{36AE9D82-7864-49A3-B1C1-BD8540C06288}" destId="{723AC39D-7A17-48B4-8F7B-420701C66CC4}" srcOrd="0" destOrd="0" presId="urn:microsoft.com/office/officeart/2018/2/layout/IconVerticalSolidList"/>
    <dgm:cxn modelId="{85D86BB1-B700-4F51-AFDF-169A87EFDFBE}" type="presOf" srcId="{185EFB0B-0BAE-4669-843D-A3033385BF91}" destId="{04525232-F85E-40F2-801F-A4C145D5A013}" srcOrd="0" destOrd="0" presId="urn:microsoft.com/office/officeart/2018/2/layout/IconVerticalSolidList"/>
    <dgm:cxn modelId="{4C181329-C1AE-4E08-A0AF-EC456825580C}" type="presParOf" srcId="{76845ADD-5ACF-4CD4-954B-89EDCE2A2498}" destId="{2CFA4356-5432-404F-996D-B18F5118E157}" srcOrd="0" destOrd="0" presId="urn:microsoft.com/office/officeart/2018/2/layout/IconVerticalSolidList"/>
    <dgm:cxn modelId="{666DC9F7-E4DB-4A5C-844F-6ACAA4972C97}" type="presParOf" srcId="{2CFA4356-5432-404F-996D-B18F5118E157}" destId="{F93F78A7-2639-425D-87CC-77868D701639}" srcOrd="0" destOrd="0" presId="urn:microsoft.com/office/officeart/2018/2/layout/IconVerticalSolidList"/>
    <dgm:cxn modelId="{28D7262A-3A95-4B8E-B4B0-2029C23D8B9A}" type="presParOf" srcId="{2CFA4356-5432-404F-996D-B18F5118E157}" destId="{2E0366F0-C3D0-4C8D-8BFA-087490AD62E5}" srcOrd="1" destOrd="0" presId="urn:microsoft.com/office/officeart/2018/2/layout/IconVerticalSolidList"/>
    <dgm:cxn modelId="{21015AE4-6838-4AC9-BFC3-ED8C553FB8F4}" type="presParOf" srcId="{2CFA4356-5432-404F-996D-B18F5118E157}" destId="{208B8F01-FC16-4362-8156-C4529130B8B4}" srcOrd="2" destOrd="0" presId="urn:microsoft.com/office/officeart/2018/2/layout/IconVerticalSolidList"/>
    <dgm:cxn modelId="{88772BF4-D426-4426-9902-85141E6C7623}" type="presParOf" srcId="{2CFA4356-5432-404F-996D-B18F5118E157}" destId="{97DD6EE4-9AF3-4515-A46B-756A92D2CB6C}" srcOrd="3" destOrd="0" presId="urn:microsoft.com/office/officeart/2018/2/layout/IconVerticalSolidList"/>
    <dgm:cxn modelId="{A3293291-C8A2-4F29-A691-8564C1089464}" type="presParOf" srcId="{76845ADD-5ACF-4CD4-954B-89EDCE2A2498}" destId="{E9F226BC-6EB8-44B3-AD32-339D2D50081C}" srcOrd="1" destOrd="0" presId="urn:microsoft.com/office/officeart/2018/2/layout/IconVerticalSolidList"/>
    <dgm:cxn modelId="{C23F280D-7685-4678-80AF-32581C633D7B}" type="presParOf" srcId="{76845ADD-5ACF-4CD4-954B-89EDCE2A2498}" destId="{B42EDEE5-F0AB-4016-83C6-BEE80CE12D14}" srcOrd="2" destOrd="0" presId="urn:microsoft.com/office/officeart/2018/2/layout/IconVerticalSolidList"/>
    <dgm:cxn modelId="{9E489805-34F5-45B8-90BB-65BCDF27618C}" type="presParOf" srcId="{B42EDEE5-F0AB-4016-83C6-BEE80CE12D14}" destId="{E4E62F61-5CF0-45D6-9CFF-C99E2AB1B2D1}" srcOrd="0" destOrd="0" presId="urn:microsoft.com/office/officeart/2018/2/layout/IconVerticalSolidList"/>
    <dgm:cxn modelId="{AB5B11E4-66D2-4CDB-B500-AB3582193F96}" type="presParOf" srcId="{B42EDEE5-F0AB-4016-83C6-BEE80CE12D14}" destId="{97A1DA80-419B-4649-8B4D-89ECC6AE14BB}" srcOrd="1" destOrd="0" presId="urn:microsoft.com/office/officeart/2018/2/layout/IconVerticalSolidList"/>
    <dgm:cxn modelId="{00EE4717-4B82-4EEA-BEB9-49DF4452CB7E}" type="presParOf" srcId="{B42EDEE5-F0AB-4016-83C6-BEE80CE12D14}" destId="{5BBBA43E-36FF-4160-BE6E-7517813BF2B1}" srcOrd="2" destOrd="0" presId="urn:microsoft.com/office/officeart/2018/2/layout/IconVerticalSolidList"/>
    <dgm:cxn modelId="{E34284C0-2B3D-48C0-9C6B-F0C0119A6A7A}" type="presParOf" srcId="{B42EDEE5-F0AB-4016-83C6-BEE80CE12D14}" destId="{723AC39D-7A17-48B4-8F7B-420701C66CC4}" srcOrd="3" destOrd="0" presId="urn:microsoft.com/office/officeart/2018/2/layout/IconVerticalSolidList"/>
    <dgm:cxn modelId="{FAEDE4A3-DDFB-4AD0-8981-E61770CBB1FB}" type="presParOf" srcId="{76845ADD-5ACF-4CD4-954B-89EDCE2A2498}" destId="{15EC389F-6B0E-4B4A-A0B4-4F3697BCEF97}" srcOrd="3" destOrd="0" presId="urn:microsoft.com/office/officeart/2018/2/layout/IconVerticalSolidList"/>
    <dgm:cxn modelId="{DD3E8685-B139-4C93-95F9-B6BBCE791FC7}" type="presParOf" srcId="{76845ADD-5ACF-4CD4-954B-89EDCE2A2498}" destId="{D2B17AFB-6FD2-44E0-8AC9-51617E06C460}" srcOrd="4" destOrd="0" presId="urn:microsoft.com/office/officeart/2018/2/layout/IconVerticalSolidList"/>
    <dgm:cxn modelId="{AC468165-99B3-4B8B-8B5D-A984F38EDF46}" type="presParOf" srcId="{D2B17AFB-6FD2-44E0-8AC9-51617E06C460}" destId="{C38116F0-6CBB-4DBB-8F9A-2EE112F2BE6C}" srcOrd="0" destOrd="0" presId="urn:microsoft.com/office/officeart/2018/2/layout/IconVerticalSolidList"/>
    <dgm:cxn modelId="{24CEB0A5-BEC5-43B1-82FF-B177B34097A5}" type="presParOf" srcId="{D2B17AFB-6FD2-44E0-8AC9-51617E06C460}" destId="{44EAFB58-D416-45E6-9942-E18B85EA4BC9}" srcOrd="1" destOrd="0" presId="urn:microsoft.com/office/officeart/2018/2/layout/IconVerticalSolidList"/>
    <dgm:cxn modelId="{8EEC979A-09F7-43BF-858A-E02A2CE9B4F5}" type="presParOf" srcId="{D2B17AFB-6FD2-44E0-8AC9-51617E06C460}" destId="{1D212C41-06A4-44CB-8AF0-9C9735762444}" srcOrd="2" destOrd="0" presId="urn:microsoft.com/office/officeart/2018/2/layout/IconVerticalSolidList"/>
    <dgm:cxn modelId="{D6247C6D-D630-495E-B292-D6BA84171FFE}" type="presParOf" srcId="{D2B17AFB-6FD2-44E0-8AC9-51617E06C460}" destId="{04B9DD9E-FBCB-4500-9593-F412261D1E9C}" srcOrd="3" destOrd="0" presId="urn:microsoft.com/office/officeart/2018/2/layout/IconVerticalSolidList"/>
    <dgm:cxn modelId="{BD1FDFD2-2006-4D71-A3DD-ED08E7E8E6A6}" type="presParOf" srcId="{76845ADD-5ACF-4CD4-954B-89EDCE2A2498}" destId="{2FB6A296-2C05-4EAD-937D-2ADD9D567750}" srcOrd="5" destOrd="0" presId="urn:microsoft.com/office/officeart/2018/2/layout/IconVerticalSolidList"/>
    <dgm:cxn modelId="{792CAA15-0229-4DE0-9429-3D8C2FB04BD1}" type="presParOf" srcId="{76845ADD-5ACF-4CD4-954B-89EDCE2A2498}" destId="{78006543-FE3F-41EE-8D4C-D3684F23BF2E}" srcOrd="6" destOrd="0" presId="urn:microsoft.com/office/officeart/2018/2/layout/IconVerticalSolidList"/>
    <dgm:cxn modelId="{22A780E3-A4C4-4A0C-8058-47ECB0F7FC5C}" type="presParOf" srcId="{78006543-FE3F-41EE-8D4C-D3684F23BF2E}" destId="{6236B670-8022-4F5C-B4D9-40464017A2DF}" srcOrd="0" destOrd="0" presId="urn:microsoft.com/office/officeart/2018/2/layout/IconVerticalSolidList"/>
    <dgm:cxn modelId="{803B6AA2-280A-4283-B965-34AA9D97113C}" type="presParOf" srcId="{78006543-FE3F-41EE-8D4C-D3684F23BF2E}" destId="{0B4D7A4C-9309-4F0D-8626-2F63DEC4AB22}" srcOrd="1" destOrd="0" presId="urn:microsoft.com/office/officeart/2018/2/layout/IconVerticalSolidList"/>
    <dgm:cxn modelId="{815222C1-8A3B-4333-BFA3-84E363570A06}" type="presParOf" srcId="{78006543-FE3F-41EE-8D4C-D3684F23BF2E}" destId="{A9FEF6E4-57A6-4113-A0B6-51DCD8B6CE79}" srcOrd="2" destOrd="0" presId="urn:microsoft.com/office/officeart/2018/2/layout/IconVerticalSolidList"/>
    <dgm:cxn modelId="{1CCBCFEE-99E9-4EFA-8CAA-7359A8870B89}" type="presParOf" srcId="{78006543-FE3F-41EE-8D4C-D3684F23BF2E}" destId="{04525232-F85E-40F2-801F-A4C145D5A0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022E3-974C-4243-B5AF-B40A5115F8C5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E41BF090-E3AC-704B-A9F5-03FA19CD6C31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Leadership Class</a:t>
          </a:r>
        </a:p>
      </dgm:t>
    </dgm:pt>
    <dgm:pt modelId="{A58C655F-8BD5-0941-A840-8402D03D77D1}" type="parTrans" cxnId="{D2290661-B8E0-AA44-A737-CBF434684E19}">
      <dgm:prSet/>
      <dgm:spPr/>
      <dgm:t>
        <a:bodyPr/>
        <a:lstStyle/>
        <a:p>
          <a:endParaRPr lang="en-US"/>
        </a:p>
      </dgm:t>
    </dgm:pt>
    <dgm:pt modelId="{AD2D9611-E2F7-F046-9420-E107237552BF}" type="sibTrans" cxnId="{D2290661-B8E0-AA44-A737-CBF434684E19}">
      <dgm:prSet/>
      <dgm:spPr/>
      <dgm:t>
        <a:bodyPr/>
        <a:lstStyle/>
        <a:p>
          <a:endParaRPr lang="en-US"/>
        </a:p>
      </dgm:t>
    </dgm:pt>
    <dgm:pt modelId="{9A4F640F-C807-F24F-9E02-6D264F652813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ACCESS/NAIRR</a:t>
          </a:r>
        </a:p>
      </dgm:t>
    </dgm:pt>
    <dgm:pt modelId="{8FF8C8ED-4CC0-BB46-9E8C-D42515754C47}" type="parTrans" cxnId="{2C5BC605-8631-5F41-B5DF-09284555248D}">
      <dgm:prSet/>
      <dgm:spPr/>
      <dgm:t>
        <a:bodyPr/>
        <a:lstStyle/>
        <a:p>
          <a:endParaRPr lang="en-US"/>
        </a:p>
      </dgm:t>
    </dgm:pt>
    <dgm:pt modelId="{DCB0C9E2-BFE0-2145-B154-7A85A982ADDD}" type="sibTrans" cxnId="{2C5BC605-8631-5F41-B5DF-09284555248D}">
      <dgm:prSet/>
      <dgm:spPr/>
      <dgm:t>
        <a:bodyPr/>
        <a:lstStyle/>
        <a:p>
          <a:endParaRPr lang="en-US"/>
        </a:p>
      </dgm:t>
    </dgm:pt>
    <dgm:pt modelId="{CC0EDE83-80F9-DF4E-80BE-1957FE92EDFB}">
      <dgm:prSet phldrT="[Text]"/>
      <dgm:spPr/>
      <dgm:t>
        <a:bodyPr/>
        <a:lstStyle/>
        <a:p>
          <a:r>
            <a:rPr lang="en-US" dirty="0"/>
            <a:t>Campus HPC Centers</a:t>
          </a:r>
        </a:p>
      </dgm:t>
    </dgm:pt>
    <dgm:pt modelId="{DCD7F64A-03A0-4B4F-8CFA-2D521D9DFF30}" type="parTrans" cxnId="{B3E727A2-2143-F440-94BF-E72283D29E4D}">
      <dgm:prSet/>
      <dgm:spPr/>
      <dgm:t>
        <a:bodyPr/>
        <a:lstStyle/>
        <a:p>
          <a:endParaRPr lang="en-US"/>
        </a:p>
      </dgm:t>
    </dgm:pt>
    <dgm:pt modelId="{F189BB0F-13EC-1147-8160-43B49EF14E04}" type="sibTrans" cxnId="{B3E727A2-2143-F440-94BF-E72283D29E4D}">
      <dgm:prSet/>
      <dgm:spPr/>
      <dgm:t>
        <a:bodyPr/>
        <a:lstStyle/>
        <a:p>
          <a:endParaRPr lang="en-US"/>
        </a:p>
      </dgm:t>
    </dgm:pt>
    <dgm:pt modelId="{30223D72-40B6-AD4E-8B59-1D4CC91664F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Desktop/Lab</a:t>
          </a:r>
        </a:p>
      </dgm:t>
    </dgm:pt>
    <dgm:pt modelId="{5851E607-2898-584F-9F9D-C8DF87F06EB9}" type="parTrans" cxnId="{BA7073DA-8399-1F41-AE4D-B7EF6E1D2FAC}">
      <dgm:prSet/>
      <dgm:spPr/>
      <dgm:t>
        <a:bodyPr/>
        <a:lstStyle/>
        <a:p>
          <a:endParaRPr lang="en-US"/>
        </a:p>
      </dgm:t>
    </dgm:pt>
    <dgm:pt modelId="{561BABC0-DC67-BC4B-A6A8-57068144AD60}" type="sibTrans" cxnId="{BA7073DA-8399-1F41-AE4D-B7EF6E1D2FAC}">
      <dgm:prSet/>
      <dgm:spPr/>
      <dgm:t>
        <a:bodyPr/>
        <a:lstStyle/>
        <a:p>
          <a:endParaRPr lang="en-US"/>
        </a:p>
      </dgm:t>
    </dgm:pt>
    <dgm:pt modelId="{551906C9-B653-2E45-863D-32F790A9EFD9}">
      <dgm:prSet phldrT="[Text]"/>
      <dgm:spPr/>
      <dgm:t>
        <a:bodyPr/>
        <a:lstStyle/>
        <a:p>
          <a:r>
            <a:rPr lang="en-US" dirty="0"/>
            <a:t>NSF-funded on campus</a:t>
          </a:r>
        </a:p>
      </dgm:t>
    </dgm:pt>
    <dgm:pt modelId="{09DC64D3-1E9F-5147-8215-A30D9120CC94}" type="parTrans" cxnId="{01678387-3614-4B45-911C-554A86CF6A9E}">
      <dgm:prSet/>
      <dgm:spPr/>
      <dgm:t>
        <a:bodyPr/>
        <a:lstStyle/>
        <a:p>
          <a:endParaRPr lang="en-US"/>
        </a:p>
      </dgm:t>
    </dgm:pt>
    <dgm:pt modelId="{14F2881F-A1E9-554E-A5F5-A4A69C16592E}" type="sibTrans" cxnId="{01678387-3614-4B45-911C-554A86CF6A9E}">
      <dgm:prSet/>
      <dgm:spPr/>
      <dgm:t>
        <a:bodyPr/>
        <a:lstStyle/>
        <a:p>
          <a:endParaRPr lang="en-US"/>
        </a:p>
      </dgm:t>
    </dgm:pt>
    <dgm:pt modelId="{C9B7ACF1-21D5-134A-88E2-B22B608B96E9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Future- State/Regional</a:t>
          </a:r>
        </a:p>
      </dgm:t>
    </dgm:pt>
    <dgm:pt modelId="{0BA719B3-BED2-6044-9AA5-6BA37F1DC873}" type="parTrans" cxnId="{0B3334EE-7F7D-B54C-AC45-4346D8575397}">
      <dgm:prSet/>
      <dgm:spPr/>
      <dgm:t>
        <a:bodyPr/>
        <a:lstStyle/>
        <a:p>
          <a:endParaRPr lang="en-US"/>
        </a:p>
      </dgm:t>
    </dgm:pt>
    <dgm:pt modelId="{6C9CC5E0-6BA5-7648-BFF5-A47D2A7F8E8F}" type="sibTrans" cxnId="{0B3334EE-7F7D-B54C-AC45-4346D8575397}">
      <dgm:prSet/>
      <dgm:spPr/>
      <dgm:t>
        <a:bodyPr/>
        <a:lstStyle/>
        <a:p>
          <a:endParaRPr lang="en-US"/>
        </a:p>
      </dgm:t>
    </dgm:pt>
    <dgm:pt modelId="{3CBED80E-FEED-F640-B49C-D0BD3E5D83B7}" type="pres">
      <dgm:prSet presAssocID="{C77022E3-974C-4243-B5AF-B40A5115F8C5}" presName="Name0" presStyleCnt="0">
        <dgm:presLayoutVars>
          <dgm:dir/>
          <dgm:animLvl val="lvl"/>
          <dgm:resizeHandles val="exact"/>
        </dgm:presLayoutVars>
      </dgm:prSet>
      <dgm:spPr/>
    </dgm:pt>
    <dgm:pt modelId="{664797BC-CC80-6C4A-827A-4BC0AFEAE482}" type="pres">
      <dgm:prSet presAssocID="{E41BF090-E3AC-704B-A9F5-03FA19CD6C31}" presName="Name8" presStyleCnt="0"/>
      <dgm:spPr/>
    </dgm:pt>
    <dgm:pt modelId="{D4F108B4-B474-E645-9953-C3226E69CE45}" type="pres">
      <dgm:prSet presAssocID="{E41BF090-E3AC-704B-A9F5-03FA19CD6C31}" presName="level" presStyleLbl="node1" presStyleIdx="0" presStyleCnt="6" custScaleY="31126">
        <dgm:presLayoutVars>
          <dgm:chMax val="1"/>
          <dgm:bulletEnabled val="1"/>
        </dgm:presLayoutVars>
      </dgm:prSet>
      <dgm:spPr/>
    </dgm:pt>
    <dgm:pt modelId="{C648F869-92E3-5847-80A9-3DF97E82716C}" type="pres">
      <dgm:prSet presAssocID="{E41BF090-E3AC-704B-A9F5-03FA19CD6C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EC1FCB-8F7B-EE46-B48A-8A21BDC3165E}" type="pres">
      <dgm:prSet presAssocID="{9A4F640F-C807-F24F-9E02-6D264F652813}" presName="Name8" presStyleCnt="0"/>
      <dgm:spPr/>
    </dgm:pt>
    <dgm:pt modelId="{FFED76A2-EA03-6743-A24F-553DC06E5151}" type="pres">
      <dgm:prSet presAssocID="{9A4F640F-C807-F24F-9E02-6D264F652813}" presName="level" presStyleLbl="node1" presStyleIdx="1" presStyleCnt="6" custScaleY="5419">
        <dgm:presLayoutVars>
          <dgm:chMax val="1"/>
          <dgm:bulletEnabled val="1"/>
        </dgm:presLayoutVars>
      </dgm:prSet>
      <dgm:spPr/>
    </dgm:pt>
    <dgm:pt modelId="{8F47C16E-C5EF-444D-9455-FBD5D033B947}" type="pres">
      <dgm:prSet presAssocID="{9A4F640F-C807-F24F-9E02-6D264F65281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972FAB-D1C4-C24D-A704-EF23A32EFEC5}" type="pres">
      <dgm:prSet presAssocID="{C9B7ACF1-21D5-134A-88E2-B22B608B96E9}" presName="Name8" presStyleCnt="0"/>
      <dgm:spPr/>
    </dgm:pt>
    <dgm:pt modelId="{F0FEFCD6-D201-9C45-91D3-06C73EC9E0C9}" type="pres">
      <dgm:prSet presAssocID="{C9B7ACF1-21D5-134A-88E2-B22B608B96E9}" presName="level" presStyleLbl="node1" presStyleIdx="2" presStyleCnt="6" custScaleX="100093" custScaleY="9010">
        <dgm:presLayoutVars>
          <dgm:chMax val="1"/>
          <dgm:bulletEnabled val="1"/>
        </dgm:presLayoutVars>
      </dgm:prSet>
      <dgm:spPr/>
    </dgm:pt>
    <dgm:pt modelId="{2655040D-2D03-CD47-B7F5-0EABFA982664}" type="pres">
      <dgm:prSet presAssocID="{C9B7ACF1-21D5-134A-88E2-B22B608B96E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13D655A-E712-C244-8B48-F3A79573C6B9}" type="pres">
      <dgm:prSet presAssocID="{551906C9-B653-2E45-863D-32F790A9EFD9}" presName="Name8" presStyleCnt="0"/>
      <dgm:spPr/>
    </dgm:pt>
    <dgm:pt modelId="{01999D02-14F7-C245-8FD9-E784BD792DEA}" type="pres">
      <dgm:prSet presAssocID="{551906C9-B653-2E45-863D-32F790A9EFD9}" presName="level" presStyleLbl="node1" presStyleIdx="3" presStyleCnt="6" custScaleY="8482">
        <dgm:presLayoutVars>
          <dgm:chMax val="1"/>
          <dgm:bulletEnabled val="1"/>
        </dgm:presLayoutVars>
      </dgm:prSet>
      <dgm:spPr/>
    </dgm:pt>
    <dgm:pt modelId="{3F70C08F-585F-464A-90E4-B8E803B05670}" type="pres">
      <dgm:prSet presAssocID="{551906C9-B653-2E45-863D-32F790A9EF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6F7E6-1CD6-0A4D-A052-06CE9E94D737}" type="pres">
      <dgm:prSet presAssocID="{CC0EDE83-80F9-DF4E-80BE-1957FE92EDFB}" presName="Name8" presStyleCnt="0"/>
      <dgm:spPr/>
    </dgm:pt>
    <dgm:pt modelId="{C7D1EA2F-29C5-E141-A719-DF144FDBCD91}" type="pres">
      <dgm:prSet presAssocID="{CC0EDE83-80F9-DF4E-80BE-1957FE92EDFB}" presName="level" presStyleLbl="node1" presStyleIdx="4" presStyleCnt="6" custScaleY="38581">
        <dgm:presLayoutVars>
          <dgm:chMax val="1"/>
          <dgm:bulletEnabled val="1"/>
        </dgm:presLayoutVars>
      </dgm:prSet>
      <dgm:spPr/>
    </dgm:pt>
    <dgm:pt modelId="{1B907BB4-B616-C040-8DD1-5122B072B27E}" type="pres">
      <dgm:prSet presAssocID="{CC0EDE83-80F9-DF4E-80BE-1957FE92ED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0504095-5CA6-054E-B72B-D40401EB5519}" type="pres">
      <dgm:prSet presAssocID="{30223D72-40B6-AD4E-8B59-1D4CC91664F9}" presName="Name8" presStyleCnt="0"/>
      <dgm:spPr/>
    </dgm:pt>
    <dgm:pt modelId="{3A034A55-E927-2B45-87A0-19E5533BBD28}" type="pres">
      <dgm:prSet presAssocID="{30223D72-40B6-AD4E-8B59-1D4CC91664F9}" presName="level" presStyleLbl="node1" presStyleIdx="5" presStyleCnt="6" custScaleY="15553">
        <dgm:presLayoutVars>
          <dgm:chMax val="1"/>
          <dgm:bulletEnabled val="1"/>
        </dgm:presLayoutVars>
      </dgm:prSet>
      <dgm:spPr/>
    </dgm:pt>
    <dgm:pt modelId="{425F5505-0DEB-F445-8D9B-E4E84223D44F}" type="pres">
      <dgm:prSet presAssocID="{30223D72-40B6-AD4E-8B59-1D4CC91664F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C5BC605-8631-5F41-B5DF-09284555248D}" srcId="{C77022E3-974C-4243-B5AF-B40A5115F8C5}" destId="{9A4F640F-C807-F24F-9E02-6D264F652813}" srcOrd="1" destOrd="0" parTransId="{8FF8C8ED-4CC0-BB46-9E8C-D42515754C47}" sibTransId="{DCB0C9E2-BFE0-2145-B154-7A85A982ADDD}"/>
    <dgm:cxn modelId="{E5F0F907-E011-7F44-894C-F1DB05F55F7B}" type="presOf" srcId="{C77022E3-974C-4243-B5AF-B40A5115F8C5}" destId="{3CBED80E-FEED-F640-B49C-D0BD3E5D83B7}" srcOrd="0" destOrd="0" presId="urn:microsoft.com/office/officeart/2005/8/layout/pyramid1"/>
    <dgm:cxn modelId="{5FCD4031-1486-AF45-BCD4-60E8FC185FBE}" type="presOf" srcId="{551906C9-B653-2E45-863D-32F790A9EFD9}" destId="{01999D02-14F7-C245-8FD9-E784BD792DEA}" srcOrd="0" destOrd="0" presId="urn:microsoft.com/office/officeart/2005/8/layout/pyramid1"/>
    <dgm:cxn modelId="{0BAB9A3A-660A-2D44-8566-092468E554E0}" type="presOf" srcId="{30223D72-40B6-AD4E-8B59-1D4CC91664F9}" destId="{3A034A55-E927-2B45-87A0-19E5533BBD28}" srcOrd="0" destOrd="0" presId="urn:microsoft.com/office/officeart/2005/8/layout/pyramid1"/>
    <dgm:cxn modelId="{D8A6593D-BB65-4A45-B7C2-61C5156E1844}" type="presOf" srcId="{30223D72-40B6-AD4E-8B59-1D4CC91664F9}" destId="{425F5505-0DEB-F445-8D9B-E4E84223D44F}" srcOrd="1" destOrd="0" presId="urn:microsoft.com/office/officeart/2005/8/layout/pyramid1"/>
    <dgm:cxn modelId="{936A8647-2BA2-5845-ABBC-65763573BAE3}" type="presOf" srcId="{9A4F640F-C807-F24F-9E02-6D264F652813}" destId="{FFED76A2-EA03-6743-A24F-553DC06E5151}" srcOrd="0" destOrd="0" presId="urn:microsoft.com/office/officeart/2005/8/layout/pyramid1"/>
    <dgm:cxn modelId="{D2290661-B8E0-AA44-A737-CBF434684E19}" srcId="{C77022E3-974C-4243-B5AF-B40A5115F8C5}" destId="{E41BF090-E3AC-704B-A9F5-03FA19CD6C31}" srcOrd="0" destOrd="0" parTransId="{A58C655F-8BD5-0941-A840-8402D03D77D1}" sibTransId="{AD2D9611-E2F7-F046-9420-E107237552BF}"/>
    <dgm:cxn modelId="{01678387-3614-4B45-911C-554A86CF6A9E}" srcId="{C77022E3-974C-4243-B5AF-B40A5115F8C5}" destId="{551906C9-B653-2E45-863D-32F790A9EFD9}" srcOrd="3" destOrd="0" parTransId="{09DC64D3-1E9F-5147-8215-A30D9120CC94}" sibTransId="{14F2881F-A1E9-554E-A5F5-A4A69C16592E}"/>
    <dgm:cxn modelId="{E0EA3E8D-6497-3C42-A803-9807C850CD1F}" type="presOf" srcId="{CC0EDE83-80F9-DF4E-80BE-1957FE92EDFB}" destId="{C7D1EA2F-29C5-E141-A719-DF144FDBCD91}" srcOrd="0" destOrd="0" presId="urn:microsoft.com/office/officeart/2005/8/layout/pyramid1"/>
    <dgm:cxn modelId="{B3E727A2-2143-F440-94BF-E72283D29E4D}" srcId="{C77022E3-974C-4243-B5AF-B40A5115F8C5}" destId="{CC0EDE83-80F9-DF4E-80BE-1957FE92EDFB}" srcOrd="4" destOrd="0" parTransId="{DCD7F64A-03A0-4B4F-8CFA-2D521D9DFF30}" sibTransId="{F189BB0F-13EC-1147-8160-43B49EF14E04}"/>
    <dgm:cxn modelId="{039B74C5-C307-3E4F-887F-56ED82FA3AA9}" type="presOf" srcId="{E41BF090-E3AC-704B-A9F5-03FA19CD6C31}" destId="{C648F869-92E3-5847-80A9-3DF97E82716C}" srcOrd="1" destOrd="0" presId="urn:microsoft.com/office/officeart/2005/8/layout/pyramid1"/>
    <dgm:cxn modelId="{A89667CB-D333-7E4C-8570-9EDB1CF5EAA9}" type="presOf" srcId="{9A4F640F-C807-F24F-9E02-6D264F652813}" destId="{8F47C16E-C5EF-444D-9455-FBD5D033B947}" srcOrd="1" destOrd="0" presId="urn:microsoft.com/office/officeart/2005/8/layout/pyramid1"/>
    <dgm:cxn modelId="{4BCBF2CC-F71D-7240-9866-BCFE62B5C408}" type="presOf" srcId="{C9B7ACF1-21D5-134A-88E2-B22B608B96E9}" destId="{2655040D-2D03-CD47-B7F5-0EABFA982664}" srcOrd="1" destOrd="0" presId="urn:microsoft.com/office/officeart/2005/8/layout/pyramid1"/>
    <dgm:cxn modelId="{3128FED2-9C38-6146-81DF-BF194C08BC7C}" type="presOf" srcId="{E41BF090-E3AC-704B-A9F5-03FA19CD6C31}" destId="{D4F108B4-B474-E645-9953-C3226E69CE45}" srcOrd="0" destOrd="0" presId="urn:microsoft.com/office/officeart/2005/8/layout/pyramid1"/>
    <dgm:cxn modelId="{8C113BD8-EEB4-B145-8FAC-D7ABC6FE97C5}" type="presOf" srcId="{CC0EDE83-80F9-DF4E-80BE-1957FE92EDFB}" destId="{1B907BB4-B616-C040-8DD1-5122B072B27E}" srcOrd="1" destOrd="0" presId="urn:microsoft.com/office/officeart/2005/8/layout/pyramid1"/>
    <dgm:cxn modelId="{5962D0D9-9324-F44D-85F4-4147D37D22F7}" type="presOf" srcId="{551906C9-B653-2E45-863D-32F790A9EFD9}" destId="{3F70C08F-585F-464A-90E4-B8E803B05670}" srcOrd="1" destOrd="0" presId="urn:microsoft.com/office/officeart/2005/8/layout/pyramid1"/>
    <dgm:cxn modelId="{BA7073DA-8399-1F41-AE4D-B7EF6E1D2FAC}" srcId="{C77022E3-974C-4243-B5AF-B40A5115F8C5}" destId="{30223D72-40B6-AD4E-8B59-1D4CC91664F9}" srcOrd="5" destOrd="0" parTransId="{5851E607-2898-584F-9F9D-C8DF87F06EB9}" sibTransId="{561BABC0-DC67-BC4B-A6A8-57068144AD60}"/>
    <dgm:cxn modelId="{F70AB2DE-846B-7048-98BA-B189BCF31846}" type="presOf" srcId="{C9B7ACF1-21D5-134A-88E2-B22B608B96E9}" destId="{F0FEFCD6-D201-9C45-91D3-06C73EC9E0C9}" srcOrd="0" destOrd="0" presId="urn:microsoft.com/office/officeart/2005/8/layout/pyramid1"/>
    <dgm:cxn modelId="{0B3334EE-7F7D-B54C-AC45-4346D8575397}" srcId="{C77022E3-974C-4243-B5AF-B40A5115F8C5}" destId="{C9B7ACF1-21D5-134A-88E2-B22B608B96E9}" srcOrd="2" destOrd="0" parTransId="{0BA719B3-BED2-6044-9AA5-6BA37F1DC873}" sibTransId="{6C9CC5E0-6BA5-7648-BFF5-A47D2A7F8E8F}"/>
    <dgm:cxn modelId="{790FADCB-8A35-804F-BC8F-87D31582A7FC}" type="presParOf" srcId="{3CBED80E-FEED-F640-B49C-D0BD3E5D83B7}" destId="{664797BC-CC80-6C4A-827A-4BC0AFEAE482}" srcOrd="0" destOrd="0" presId="urn:microsoft.com/office/officeart/2005/8/layout/pyramid1"/>
    <dgm:cxn modelId="{2B3578D7-0364-ED4B-9188-DC822C17B6D8}" type="presParOf" srcId="{664797BC-CC80-6C4A-827A-4BC0AFEAE482}" destId="{D4F108B4-B474-E645-9953-C3226E69CE45}" srcOrd="0" destOrd="0" presId="urn:microsoft.com/office/officeart/2005/8/layout/pyramid1"/>
    <dgm:cxn modelId="{6574CFE7-8E13-3941-9762-B6313E462624}" type="presParOf" srcId="{664797BC-CC80-6C4A-827A-4BC0AFEAE482}" destId="{C648F869-92E3-5847-80A9-3DF97E82716C}" srcOrd="1" destOrd="0" presId="urn:microsoft.com/office/officeart/2005/8/layout/pyramid1"/>
    <dgm:cxn modelId="{8BB4B5D7-56D5-3D47-A49E-07BC72005D81}" type="presParOf" srcId="{3CBED80E-FEED-F640-B49C-D0BD3E5D83B7}" destId="{FCEC1FCB-8F7B-EE46-B48A-8A21BDC3165E}" srcOrd="1" destOrd="0" presId="urn:microsoft.com/office/officeart/2005/8/layout/pyramid1"/>
    <dgm:cxn modelId="{3DC612D6-C399-5947-BD4D-C4DFB29F6E5E}" type="presParOf" srcId="{FCEC1FCB-8F7B-EE46-B48A-8A21BDC3165E}" destId="{FFED76A2-EA03-6743-A24F-553DC06E5151}" srcOrd="0" destOrd="0" presId="urn:microsoft.com/office/officeart/2005/8/layout/pyramid1"/>
    <dgm:cxn modelId="{1EB7348C-5D9E-4147-9D60-D0862BCE8F78}" type="presParOf" srcId="{FCEC1FCB-8F7B-EE46-B48A-8A21BDC3165E}" destId="{8F47C16E-C5EF-444D-9455-FBD5D033B947}" srcOrd="1" destOrd="0" presId="urn:microsoft.com/office/officeart/2005/8/layout/pyramid1"/>
    <dgm:cxn modelId="{73702064-D346-DC48-9C73-CD4C406229F4}" type="presParOf" srcId="{3CBED80E-FEED-F640-B49C-D0BD3E5D83B7}" destId="{6E972FAB-D1C4-C24D-A704-EF23A32EFEC5}" srcOrd="2" destOrd="0" presId="urn:microsoft.com/office/officeart/2005/8/layout/pyramid1"/>
    <dgm:cxn modelId="{B79043E7-86BC-AE43-BF15-3D9D5AA9B9BE}" type="presParOf" srcId="{6E972FAB-D1C4-C24D-A704-EF23A32EFEC5}" destId="{F0FEFCD6-D201-9C45-91D3-06C73EC9E0C9}" srcOrd="0" destOrd="0" presId="urn:microsoft.com/office/officeart/2005/8/layout/pyramid1"/>
    <dgm:cxn modelId="{8384D619-D9DD-7843-AD0F-618286EEC385}" type="presParOf" srcId="{6E972FAB-D1C4-C24D-A704-EF23A32EFEC5}" destId="{2655040D-2D03-CD47-B7F5-0EABFA982664}" srcOrd="1" destOrd="0" presId="urn:microsoft.com/office/officeart/2005/8/layout/pyramid1"/>
    <dgm:cxn modelId="{E1AA8C59-EC16-F040-AE32-23B6F4EC2587}" type="presParOf" srcId="{3CBED80E-FEED-F640-B49C-D0BD3E5D83B7}" destId="{D13D655A-E712-C244-8B48-F3A79573C6B9}" srcOrd="3" destOrd="0" presId="urn:microsoft.com/office/officeart/2005/8/layout/pyramid1"/>
    <dgm:cxn modelId="{1A9B42B7-39A2-314F-AADB-36D20D345B1D}" type="presParOf" srcId="{D13D655A-E712-C244-8B48-F3A79573C6B9}" destId="{01999D02-14F7-C245-8FD9-E784BD792DEA}" srcOrd="0" destOrd="0" presId="urn:microsoft.com/office/officeart/2005/8/layout/pyramid1"/>
    <dgm:cxn modelId="{F2E26780-CD52-AC48-A389-F9197241168F}" type="presParOf" srcId="{D13D655A-E712-C244-8B48-F3A79573C6B9}" destId="{3F70C08F-585F-464A-90E4-B8E803B05670}" srcOrd="1" destOrd="0" presId="urn:microsoft.com/office/officeart/2005/8/layout/pyramid1"/>
    <dgm:cxn modelId="{215FE839-F602-2D42-A579-9A2FD7F7A98E}" type="presParOf" srcId="{3CBED80E-FEED-F640-B49C-D0BD3E5D83B7}" destId="{1A86F7E6-1CD6-0A4D-A052-06CE9E94D737}" srcOrd="4" destOrd="0" presId="urn:microsoft.com/office/officeart/2005/8/layout/pyramid1"/>
    <dgm:cxn modelId="{F47DA467-693C-314B-990C-045AF8553D87}" type="presParOf" srcId="{1A86F7E6-1CD6-0A4D-A052-06CE9E94D737}" destId="{C7D1EA2F-29C5-E141-A719-DF144FDBCD91}" srcOrd="0" destOrd="0" presId="urn:microsoft.com/office/officeart/2005/8/layout/pyramid1"/>
    <dgm:cxn modelId="{3D634A88-CE7A-B94A-8C05-8DDD5AE0D242}" type="presParOf" srcId="{1A86F7E6-1CD6-0A4D-A052-06CE9E94D737}" destId="{1B907BB4-B616-C040-8DD1-5122B072B27E}" srcOrd="1" destOrd="0" presId="urn:microsoft.com/office/officeart/2005/8/layout/pyramid1"/>
    <dgm:cxn modelId="{0EFC4A4A-4D27-0B47-9E20-19A272640880}" type="presParOf" srcId="{3CBED80E-FEED-F640-B49C-D0BD3E5D83B7}" destId="{80504095-5CA6-054E-B72B-D40401EB5519}" srcOrd="5" destOrd="0" presId="urn:microsoft.com/office/officeart/2005/8/layout/pyramid1"/>
    <dgm:cxn modelId="{2957E224-EEB6-A142-B8A2-DDE2177B3086}" type="presParOf" srcId="{80504095-5CA6-054E-B72B-D40401EB5519}" destId="{3A034A55-E927-2B45-87A0-19E5533BBD28}" srcOrd="0" destOrd="0" presId="urn:microsoft.com/office/officeart/2005/8/layout/pyramid1"/>
    <dgm:cxn modelId="{E64F34BB-2B8C-DE40-8680-762F2B8D28C8}" type="presParOf" srcId="{80504095-5CA6-054E-B72B-D40401EB5519}" destId="{425F5505-0DEB-F445-8D9B-E4E84223D44F}" srcOrd="1" destOrd="0" presId="urn:microsoft.com/office/officeart/2005/8/layout/pyramid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78A7-2639-425D-87CC-77868D701639}">
      <dsp:nvSpPr>
        <dsp:cNvPr id="0" name=""/>
        <dsp:cNvSpPr/>
      </dsp:nvSpPr>
      <dsp:spPr>
        <a:xfrm>
          <a:off x="0" y="1822"/>
          <a:ext cx="5413169" cy="92351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366F0-C3D0-4C8D-8BFA-087490AD62E5}">
      <dsp:nvSpPr>
        <dsp:cNvPr id="0" name=""/>
        <dsp:cNvSpPr/>
      </dsp:nvSpPr>
      <dsp:spPr>
        <a:xfrm>
          <a:off x="279363" y="209612"/>
          <a:ext cx="507932" cy="5079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D6EE4-9AF3-4515-A46B-756A92D2CB6C}">
      <dsp:nvSpPr>
        <dsp:cNvPr id="0" name=""/>
        <dsp:cNvSpPr/>
      </dsp:nvSpPr>
      <dsp:spPr>
        <a:xfrm>
          <a:off x="1066659" y="1822"/>
          <a:ext cx="4346509" cy="92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39" tIns="97739" rIns="97739" bIns="977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Is Purdue weird?</a:t>
          </a:r>
          <a:endParaRPr lang="en-US" sz="2200" kern="1200"/>
        </a:p>
      </dsp:txBody>
      <dsp:txXfrm>
        <a:off x="1066659" y="1822"/>
        <a:ext cx="4346509" cy="923514"/>
      </dsp:txXfrm>
    </dsp:sp>
    <dsp:sp modelId="{E4E62F61-5CF0-45D6-9CFF-C99E2AB1B2D1}">
      <dsp:nvSpPr>
        <dsp:cNvPr id="0" name=""/>
        <dsp:cNvSpPr/>
      </dsp:nvSpPr>
      <dsp:spPr>
        <a:xfrm>
          <a:off x="0" y="1156215"/>
          <a:ext cx="5413169" cy="92351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1DA80-419B-4649-8B4D-89ECC6AE14BB}">
      <dsp:nvSpPr>
        <dsp:cNvPr id="0" name=""/>
        <dsp:cNvSpPr/>
      </dsp:nvSpPr>
      <dsp:spPr>
        <a:xfrm>
          <a:off x="279363" y="1364005"/>
          <a:ext cx="507932" cy="5079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AC39D-7A17-48B4-8F7B-420701C66CC4}">
      <dsp:nvSpPr>
        <dsp:cNvPr id="0" name=""/>
        <dsp:cNvSpPr/>
      </dsp:nvSpPr>
      <dsp:spPr>
        <a:xfrm>
          <a:off x="1066659" y="1156215"/>
          <a:ext cx="4346509" cy="92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39" tIns="97739" rIns="97739" bIns="977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Can we all save money on interconnects?</a:t>
          </a:r>
          <a:endParaRPr lang="en-US" sz="2200" kern="1200"/>
        </a:p>
      </dsp:txBody>
      <dsp:txXfrm>
        <a:off x="1066659" y="1156215"/>
        <a:ext cx="4346509" cy="923514"/>
      </dsp:txXfrm>
    </dsp:sp>
    <dsp:sp modelId="{C38116F0-6CBB-4DBB-8F9A-2EE112F2BE6C}">
      <dsp:nvSpPr>
        <dsp:cNvPr id="0" name=""/>
        <dsp:cNvSpPr/>
      </dsp:nvSpPr>
      <dsp:spPr>
        <a:xfrm>
          <a:off x="0" y="2310608"/>
          <a:ext cx="5413169" cy="92351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AFB58-D416-45E6-9942-E18B85EA4BC9}">
      <dsp:nvSpPr>
        <dsp:cNvPr id="0" name=""/>
        <dsp:cNvSpPr/>
      </dsp:nvSpPr>
      <dsp:spPr>
        <a:xfrm>
          <a:off x="279363" y="2518399"/>
          <a:ext cx="507932" cy="5079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9DD9E-FBCB-4500-9593-F412261D1E9C}">
      <dsp:nvSpPr>
        <dsp:cNvPr id="0" name=""/>
        <dsp:cNvSpPr/>
      </dsp:nvSpPr>
      <dsp:spPr>
        <a:xfrm>
          <a:off x="1066659" y="2310608"/>
          <a:ext cx="4346509" cy="92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39" tIns="97739" rIns="97739" bIns="977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Can we all save money on NVLink?</a:t>
          </a:r>
          <a:endParaRPr lang="en-US" sz="2200" kern="1200"/>
        </a:p>
      </dsp:txBody>
      <dsp:txXfrm>
        <a:off x="1066659" y="2310608"/>
        <a:ext cx="4346509" cy="923514"/>
      </dsp:txXfrm>
    </dsp:sp>
    <dsp:sp modelId="{6236B670-8022-4F5C-B4D9-40464017A2DF}">
      <dsp:nvSpPr>
        <dsp:cNvPr id="0" name=""/>
        <dsp:cNvSpPr/>
      </dsp:nvSpPr>
      <dsp:spPr>
        <a:xfrm>
          <a:off x="0" y="3465001"/>
          <a:ext cx="5413169" cy="92351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D7A4C-9309-4F0D-8626-2F63DEC4AB22}">
      <dsp:nvSpPr>
        <dsp:cNvPr id="0" name=""/>
        <dsp:cNvSpPr/>
      </dsp:nvSpPr>
      <dsp:spPr>
        <a:xfrm>
          <a:off x="279363" y="3672792"/>
          <a:ext cx="507932" cy="5079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25232-F85E-40F2-801F-A4C145D5A013}">
      <dsp:nvSpPr>
        <dsp:cNvPr id="0" name=""/>
        <dsp:cNvSpPr/>
      </dsp:nvSpPr>
      <dsp:spPr>
        <a:xfrm>
          <a:off x="1066659" y="3465001"/>
          <a:ext cx="4346509" cy="92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39" tIns="97739" rIns="97739" bIns="977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What is a sweet spot for a system design?</a:t>
          </a:r>
          <a:endParaRPr lang="en-US" sz="2200" kern="1200"/>
        </a:p>
      </dsp:txBody>
      <dsp:txXfrm>
        <a:off x="1066659" y="3465001"/>
        <a:ext cx="4346509" cy="923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108B4-B474-E645-9953-C3226E69CE45}">
      <dsp:nvSpPr>
        <dsp:cNvPr id="0" name=""/>
        <dsp:cNvSpPr/>
      </dsp:nvSpPr>
      <dsp:spPr>
        <a:xfrm>
          <a:off x="1932366" y="0"/>
          <a:ext cx="1561342" cy="1263509"/>
        </a:xfrm>
        <a:prstGeom prst="trapezoid">
          <a:avLst>
            <a:gd name="adj" fmla="val 61786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Leadership Class</a:t>
          </a:r>
        </a:p>
      </dsp:txBody>
      <dsp:txXfrm>
        <a:off x="1932366" y="0"/>
        <a:ext cx="1561342" cy="1263509"/>
      </dsp:txXfrm>
    </dsp:sp>
    <dsp:sp modelId="{FFED76A2-EA03-6743-A24F-553DC06E5151}">
      <dsp:nvSpPr>
        <dsp:cNvPr id="0" name=""/>
        <dsp:cNvSpPr/>
      </dsp:nvSpPr>
      <dsp:spPr>
        <a:xfrm>
          <a:off x="1796452" y="1263509"/>
          <a:ext cx="1833170" cy="219975"/>
        </a:xfrm>
        <a:prstGeom prst="trapezoid">
          <a:avLst>
            <a:gd name="adj" fmla="val 61786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ACCESS/NAIRR</a:t>
          </a:r>
        </a:p>
      </dsp:txBody>
      <dsp:txXfrm>
        <a:off x="2117257" y="1263509"/>
        <a:ext cx="1191560" cy="219975"/>
      </dsp:txXfrm>
    </dsp:sp>
    <dsp:sp modelId="{F0FEFCD6-D201-9C45-91D3-06C73EC9E0C9}">
      <dsp:nvSpPr>
        <dsp:cNvPr id="0" name=""/>
        <dsp:cNvSpPr/>
      </dsp:nvSpPr>
      <dsp:spPr>
        <a:xfrm>
          <a:off x="1569409" y="1483484"/>
          <a:ext cx="2287255" cy="365746"/>
        </a:xfrm>
        <a:prstGeom prst="trapezoid">
          <a:avLst>
            <a:gd name="adj" fmla="val 61786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Future- State/Regional</a:t>
          </a:r>
        </a:p>
      </dsp:txBody>
      <dsp:txXfrm>
        <a:off x="1969679" y="1483484"/>
        <a:ext cx="1486716" cy="365746"/>
      </dsp:txXfrm>
    </dsp:sp>
    <dsp:sp modelId="{01999D02-14F7-C245-8FD9-E784BD792DEA}">
      <dsp:nvSpPr>
        <dsp:cNvPr id="0" name=""/>
        <dsp:cNvSpPr/>
      </dsp:nvSpPr>
      <dsp:spPr>
        <a:xfrm>
          <a:off x="1357735" y="1849230"/>
          <a:ext cx="2710604" cy="344312"/>
        </a:xfrm>
        <a:prstGeom prst="trapezoid">
          <a:avLst>
            <a:gd name="adj" fmla="val 6178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NSF-funded on campus</a:t>
          </a:r>
        </a:p>
      </dsp:txBody>
      <dsp:txXfrm>
        <a:off x="1832090" y="1849230"/>
        <a:ext cx="1761893" cy="344312"/>
      </dsp:txXfrm>
    </dsp:sp>
    <dsp:sp modelId="{C7D1EA2F-29C5-E141-A719-DF144FDBCD91}">
      <dsp:nvSpPr>
        <dsp:cNvPr id="0" name=""/>
        <dsp:cNvSpPr/>
      </dsp:nvSpPr>
      <dsp:spPr>
        <a:xfrm>
          <a:off x="390084" y="2193543"/>
          <a:ext cx="4645905" cy="1566132"/>
        </a:xfrm>
        <a:prstGeom prst="trapezoid">
          <a:avLst>
            <a:gd name="adj" fmla="val 6178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Campus HPC Centers</a:t>
          </a:r>
        </a:p>
      </dsp:txBody>
      <dsp:txXfrm>
        <a:off x="1203118" y="2193543"/>
        <a:ext cx="3019838" cy="1566132"/>
      </dsp:txXfrm>
    </dsp:sp>
    <dsp:sp modelId="{3A034A55-E927-2B45-87A0-19E5533BBD28}">
      <dsp:nvSpPr>
        <dsp:cNvPr id="0" name=""/>
        <dsp:cNvSpPr/>
      </dsp:nvSpPr>
      <dsp:spPr>
        <a:xfrm>
          <a:off x="0" y="3759676"/>
          <a:ext cx="5426074" cy="631348"/>
        </a:xfrm>
        <a:prstGeom prst="trapezoid">
          <a:avLst>
            <a:gd name="adj" fmla="val 61786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Desktop/Lab</a:t>
          </a:r>
        </a:p>
      </dsp:txBody>
      <dsp:txXfrm>
        <a:off x="949563" y="3759676"/>
        <a:ext cx="3526948" cy="63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6/7/26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H-Blk-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4383" y="2320849"/>
            <a:ext cx="9042305" cy="1215754"/>
          </a:xfrm>
        </p:spPr>
        <p:txBody>
          <a:bodyPr>
            <a:noAutofit/>
          </a:bodyPr>
          <a:lstStyle>
            <a:lvl1pPr algn="ctr">
              <a:defRPr sz="7200" cap="none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918436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accent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6F006-5862-F126-C784-88B4C9144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565827"/>
            <a:ext cx="3240703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6752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C2CE8-E7A7-5DA8-903C-7C61B21A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White-Top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18F7-5A47-308E-21EC-7BC52E6FFA5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0B03B-9F39-F0B0-FD75-2762FC777C1A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5E2159F-0009-AAFF-7796-04AE85EFBC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311995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2FCDFDB-E694-090C-56AB-F8906B36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8651812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6674AAC-B0FE-CEEF-2D6A-06D5447598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69D7D-7C5C-EFC2-302A-52B2C6FDE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4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White-Bottom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1421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D1F6165-FBF1-BEBF-4CC5-72ACD426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00668"/>
            <a:ext cx="1100137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01B1CB-8A3D-CAC2-4156-F1B1F2EEF37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6">
            <a:extLst>
              <a:ext uri="{FF2B5EF4-FFF2-40B4-BE49-F238E27FC236}">
                <a16:creationId xmlns:a16="http://schemas.microsoft.com/office/drawing/2014/main" id="{41CF9059-C253-04ED-C9A6-96F3DE8E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58C21F1-BEAB-87A3-D83E-115CBA4BD4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37ACE-DE2C-D300-65CD-623724ABD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6089236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1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1421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6">
            <a:extLst>
              <a:ext uri="{FF2B5EF4-FFF2-40B4-BE49-F238E27FC236}">
                <a16:creationId xmlns:a16="http://schemas.microsoft.com/office/drawing/2014/main" id="{41CF9059-C253-04ED-C9A6-96F3DE8E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58C21F1-BEAB-87A3-D83E-115CBA4BD4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F866C2-6CFD-746E-EE9C-213DFB52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5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ray-TopLogo">
    <p:bg>
      <p:bgPr>
        <a:solidFill>
          <a:srgbClr val="E9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67C5331D-FFEE-DF78-A969-478254A06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3067050"/>
            <a:ext cx="1524000" cy="7239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F238A5C-5F0A-55DB-A704-C03374DDF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311995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F707A8D-CDA5-DCF6-3DE8-B8D532F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3AB1058-23CB-BFCB-B5BF-BE1FA7C440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3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98FF4-28C2-911E-02C5-F149F904D0F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DE45F2-8CD6-825D-3371-106FE400C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F23650A-FDA8-D081-8251-30BF7CD47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1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ray-BottomLogo">
    <p:bg>
      <p:bgPr>
        <a:solidFill>
          <a:srgbClr val="E9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D1F6165-FBF1-BEBF-4CC5-72ACD426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00668"/>
            <a:ext cx="1100137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21A5712-427E-C81F-9C98-C6F20D2F5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3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E679DDF-2879-4EBB-47B1-F98AE61776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100561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38DAEA0-419D-57DE-626C-769496EF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70A0F-5BE9-4B20-C2B0-A6FFBB58540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B91CCD-C712-0B63-B932-D884A63E7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4F757-AA0A-C094-1BAC-7A9B130C1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6089236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4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ray">
    <p:bg>
      <p:bgPr>
        <a:solidFill>
          <a:srgbClr val="E9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21A5712-427E-C81F-9C98-C6F20D2F5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3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E679DDF-2879-4EBB-47B1-F98AE61776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100561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38DAEA0-419D-57DE-626C-769496EF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70A0F-5BE9-4B20-C2B0-A6FFBB58540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5F889AD-C085-DAF8-AEF4-888A2C5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51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old-Top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18F7-5A47-308E-21EC-7BC52E6FFA5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D0D03EF-0A23-AEEB-013C-8142A602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D173FC-F72C-559C-F454-857ABE1F163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DE1970D-09D6-D138-4789-0CE4B768A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11266713" cy="4311995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26BE45A-A390-5653-D020-7289EB8F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B571FA08-40AA-6E7F-584E-D8D51D028F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9A5C2-B265-9E3B-3C12-F101C8E109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6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old-Bottom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00668"/>
            <a:ext cx="1100137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18F7-5A47-308E-21EC-7BC52E6FFA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EA537CD-C6A0-BE20-6371-38B941BB0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F0D643-2A33-8C05-8A50-0CEE8621C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3"/>
            <a:ext cx="11266713" cy="4034468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17FD12F-58BF-BA50-7FEA-7B86D6EB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C7F1CE-0D6B-B567-961B-BEDCA1DC6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6089236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8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EA537CD-C6A0-BE20-6371-38B941BB0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F0D643-2A33-8C05-8A50-0CEE8621C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3"/>
            <a:ext cx="11266713" cy="4034468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17FD12F-58BF-BA50-7FEA-7B86D6EB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07BF70C-1670-9925-2F30-E6E4D118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80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H-Blk-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4383" y="2320849"/>
            <a:ext cx="9042305" cy="1215754"/>
          </a:xfrm>
        </p:spPr>
        <p:txBody>
          <a:bodyPr>
            <a:noAutofit/>
          </a:bodyPr>
          <a:lstStyle>
            <a:lvl1pPr algn="ctr">
              <a:defRPr sz="7200" cap="none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918436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accent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4271" y="440279"/>
            <a:ext cx="7763458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AFCB6E-FC6C-E2CE-03FA-F78F9B7C6DD9}"/>
              </a:ext>
            </a:extLst>
          </p:cNvPr>
          <p:cNvSpPr/>
          <p:nvPr userDrawn="1"/>
        </p:nvSpPr>
        <p:spPr>
          <a:xfrm>
            <a:off x="379718" y="328641"/>
            <a:ext cx="11411633" cy="62007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74CD9-C907-54E6-4B32-EF35B304F80F}"/>
              </a:ext>
            </a:extLst>
          </p:cNvPr>
          <p:cNvSpPr/>
          <p:nvPr userDrawn="1"/>
        </p:nvSpPr>
        <p:spPr>
          <a:xfrm>
            <a:off x="3815888" y="6153664"/>
            <a:ext cx="4560224" cy="7043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9C6BFF4-0AED-1141-33D3-3DC697EE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0521" y="6067528"/>
            <a:ext cx="110013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C31B3A-3834-8C64-0315-AECA4A4AA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976334"/>
            <a:ext cx="3240703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Blk-Top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18F7-5A47-308E-21EC-7BC52E6FFA5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D0D03EF-0A23-AEEB-013C-8142A602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D173FC-F72C-559C-F454-857ABE1F163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D13AD09-C8AB-ADF0-A08B-FAF18E9DA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2A313A-32B5-D27C-11F8-518F22250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3"/>
            <a:ext cx="11266713" cy="4034468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EC2A2E5-91A3-D03B-3912-EA3D572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CFA54-6876-F4A3-C002-CCD527CC9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9" y="347215"/>
            <a:ext cx="2129834" cy="3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1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Blk-Bottom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00668"/>
            <a:ext cx="1100137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18F7-5A47-308E-21EC-7BC52E6FFA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BF239E0-E797-8DEC-DB93-CE30C2D5C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1FA3952-DBC2-BF11-CB8A-3BDECCA95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3"/>
            <a:ext cx="11266713" cy="4034468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43A33CF7-62A6-52DD-3D31-F09F3978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0DF52-7120-C844-6192-7F147449E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9" y="6115480"/>
            <a:ext cx="2129834" cy="3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11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B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41341A-DEFD-637E-AFE4-3ADF7FF54B6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BF239E0-E797-8DEC-DB93-CE30C2D5C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1FA3952-DBC2-BF11-CB8A-3BDECCA95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3"/>
            <a:ext cx="11266713" cy="4034468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43A33CF7-62A6-52DD-3D31-F09F3978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11299064" cy="57790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B65EF1-9FF4-643C-B66B-79917C39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74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780112"/>
            <a:ext cx="11266714" cy="4518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9EDA826-C5D6-64A2-A4FD-A5406FCB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AC08060-C6F6-7E6F-3601-5CF3F03D84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0C220EB2-A62E-457F-BF7D-12B956A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558B71-7650-1E4A-BDBF-7B1704874F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B6243B-DE8E-EF59-91E8-8D9FFB723FCD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DAD1B4-9BF0-479D-54C4-69BBDD72A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843741"/>
            <a:ext cx="5413169" cy="439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843741"/>
            <a:ext cx="5425643" cy="439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B959CD6-F6BC-D15F-EB41-56ADFEEA0C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D558BBE9-0B7C-5984-3113-C19DB69A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B2726547-286D-3293-113A-6991E1237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6E7336-AD54-2CA3-7EE3-51A499AF3A3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D11F12-C985-F4EE-5C6C-A67641EB4C5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013E041-9588-3860-2672-E3B8E8309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864120"/>
            <a:ext cx="3507565" cy="4390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864119"/>
            <a:ext cx="3507565" cy="4390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864118"/>
            <a:ext cx="3507565" cy="4390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DB69B9-CCE1-3F97-77FB-760D2D331E2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2155D3F-DC8A-8E2E-E06A-303BE2802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Column-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0047E3A-D7D1-78F3-874A-5A65F92B3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909" y="1986537"/>
            <a:ext cx="4037990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Stat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938F75-871C-74A6-F57C-8E904F2621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0909" y="2489331"/>
            <a:ext cx="4037990" cy="7505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6000" b="1" baseline="0">
                <a:solidFill>
                  <a:schemeClr val="accent3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0.00K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C13A7B3-B727-52BC-C86A-E3A82D0B6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0909" y="3354401"/>
            <a:ext cx="4037990" cy="3629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74E11FE-D3C6-2BC6-8191-2DE6002017D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28487" y="4201233"/>
            <a:ext cx="4026126" cy="1889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A6C7F5F-3326-F65B-8B6F-E4CD2568FE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422" y="1977833"/>
            <a:ext cx="4037990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Stat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64E6458-C08E-7055-7668-21E0E193F7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422" y="2480627"/>
            <a:ext cx="4037990" cy="7505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6000" b="1" baseline="0">
                <a:solidFill>
                  <a:schemeClr val="accent3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0.00K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42163C-BC1F-1633-90F2-C6EFF0F34A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422" y="3345697"/>
            <a:ext cx="4037990" cy="3629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770428-549B-E733-CDCC-C96387B33B29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096000" y="4192529"/>
            <a:ext cx="4026126" cy="1889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A787A-C58D-39C6-8893-EE7682FBF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06D76-4A2A-A79B-3DB2-B2AAD8710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5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Column-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0047E3A-D7D1-78F3-874A-5A65F92B3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509" y="1986537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Stat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6938F75-871C-74A6-F57C-8E904F2621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509" y="2489331"/>
            <a:ext cx="3517901" cy="7505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6000" b="1" baseline="0">
                <a:solidFill>
                  <a:schemeClr val="accent3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0.00K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C13A7B3-B727-52BC-C86A-E3A82D0B6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509" y="3354401"/>
            <a:ext cx="3517901" cy="3629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08C00C7-A22F-D282-0605-2A6E2034E5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5482" y="1980190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Stat 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DB55CCC-D621-D98E-0ECB-B10EAAA0A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5482" y="2482984"/>
            <a:ext cx="3517901" cy="7505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6000" b="1" baseline="0">
                <a:solidFill>
                  <a:schemeClr val="accent3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0.00K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573F117-89BE-3761-E7FE-6B1480F57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55482" y="3348054"/>
            <a:ext cx="3517901" cy="3629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F95A66C-1C26-B8EB-CC82-8C70FF3240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03590" y="1980190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Stat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B4D7E54-B5B5-3662-1D24-F23FAB05CA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03590" y="2482984"/>
            <a:ext cx="3517901" cy="7505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6000" b="1" baseline="0">
                <a:solidFill>
                  <a:schemeClr val="accent3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0.00K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1D327CF0-F1EA-C31C-2B1E-34010AF0AE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03590" y="3348054"/>
            <a:ext cx="3517901" cy="3629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74E11FE-D3C6-2BC6-8191-2DE6002017D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4201233"/>
            <a:ext cx="3507565" cy="1889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E64259F-7EFF-2E8F-BE03-8E2DCDCB86BE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4342138" y="4188539"/>
            <a:ext cx="3507565" cy="1889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311616D-A502-3368-FE0F-BFE3682E660E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8203590" y="4182193"/>
            <a:ext cx="3507565" cy="18896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D14F4C-2324-C5DD-19D5-1EF488D8735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67C095-89A8-66D4-033D-127BD51A7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92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0047E3A-D7D1-78F3-874A-5A65F92B3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909" y="4633784"/>
            <a:ext cx="4037990" cy="486250"/>
          </a:xfrm>
          <a:prstGeom prst="rect">
            <a:avLst/>
          </a:prstGeom>
          <a:solidFill>
            <a:schemeClr val="accent3"/>
          </a:solidFill>
        </p:spPr>
        <p:txBody>
          <a:bodyPr numCol="1" anchor="ctr">
            <a:noAutofit/>
          </a:bodyPr>
          <a:lstStyle>
            <a:lvl1pPr marL="0" indent="0" algn="ctr" fontAlgn="t">
              <a:buFontTx/>
              <a:buNone/>
              <a:defRPr sz="2000" b="1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C13A7B3-B727-52BC-C86A-E3A82D0B6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0909" y="5236171"/>
            <a:ext cx="4037990" cy="107097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A6C7F5F-3326-F65B-8B6F-E4CD2568FE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422" y="4625080"/>
            <a:ext cx="4037990" cy="486250"/>
          </a:xfrm>
          <a:prstGeom prst="rect">
            <a:avLst/>
          </a:prstGeom>
          <a:solidFill>
            <a:schemeClr val="accent3"/>
          </a:solidFill>
        </p:spPr>
        <p:txBody>
          <a:bodyPr numCol="1" anchor="ctr">
            <a:noAutofit/>
          </a:bodyPr>
          <a:lstStyle>
            <a:lvl1pPr marL="0" indent="0" algn="ctr" fontAlgn="t">
              <a:buFontTx/>
              <a:buNone/>
              <a:defRPr sz="2000" b="1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42163C-BC1F-1633-90F2-C6EFF0F34A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422" y="5227467"/>
            <a:ext cx="4037990" cy="107097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A787A-C58D-39C6-8893-EE7682FBF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06D76-4A2A-A79B-3DB2-B2AAD8710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26660B-FAF6-46BF-5C3D-8A771DDAFF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28713" y="1888971"/>
            <a:ext cx="4037990" cy="262519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DCB9A12-C956-52BC-E697-428116CC55D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8422" y="1888972"/>
            <a:ext cx="4037990" cy="2625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7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D14F4C-2324-C5DD-19D5-1EF488D8735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67C095-89A8-66D4-033D-127BD51A7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0731C8-4C96-94A9-2DB0-75FD847E2D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041" y="4726645"/>
            <a:ext cx="3494807" cy="484608"/>
          </a:xfrm>
          <a:prstGeom prst="rect">
            <a:avLst/>
          </a:prstGeom>
          <a:solidFill>
            <a:schemeClr val="accent3"/>
          </a:solidFill>
        </p:spPr>
        <p:txBody>
          <a:bodyPr numCol="1" anchor="ctr">
            <a:noAutofit/>
          </a:bodyPr>
          <a:lstStyle>
            <a:lvl1pPr marL="0" indent="0" algn="ctr" fontAlgn="t">
              <a:buFontTx/>
              <a:buNone/>
              <a:defRPr sz="2000" b="1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58D3FC-09BB-8BB0-F12D-BADEAB68BE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3041" y="5327390"/>
            <a:ext cx="3494807" cy="107097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6896C1B-33DE-C941-C6B2-D79BD8803B5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80845" y="1980190"/>
            <a:ext cx="3494807" cy="262519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6BE92E7-B382-C90A-248E-E6022A45E5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42217" y="4732638"/>
            <a:ext cx="3494807" cy="484608"/>
          </a:xfrm>
          <a:prstGeom prst="rect">
            <a:avLst/>
          </a:prstGeom>
          <a:solidFill>
            <a:schemeClr val="accent3"/>
          </a:solidFill>
        </p:spPr>
        <p:txBody>
          <a:bodyPr numCol="1" anchor="ctr">
            <a:noAutofit/>
          </a:bodyPr>
          <a:lstStyle>
            <a:lvl1pPr marL="0" indent="0" algn="ctr" fontAlgn="t">
              <a:buFontTx/>
              <a:buNone/>
              <a:defRPr sz="2000" b="1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0F8793F-3B8C-1822-82FF-FD717E56B0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42217" y="5333383"/>
            <a:ext cx="3494807" cy="107097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72F24A3-97C2-E4A9-5D3D-02473C05E70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40021" y="1986183"/>
            <a:ext cx="3494807" cy="2625191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8208B5A-B853-50D8-2064-AADBFB3787E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01393" y="4726645"/>
            <a:ext cx="3494807" cy="484608"/>
          </a:xfrm>
          <a:prstGeom prst="rect">
            <a:avLst/>
          </a:prstGeom>
          <a:solidFill>
            <a:schemeClr val="accent3"/>
          </a:solidFill>
        </p:spPr>
        <p:txBody>
          <a:bodyPr numCol="1" anchor="ctr">
            <a:noAutofit/>
          </a:bodyPr>
          <a:lstStyle>
            <a:lvl1pPr marL="0" indent="0" algn="ctr" fontAlgn="t">
              <a:buFontTx/>
              <a:buNone/>
              <a:defRPr sz="2000" b="1" baseline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CDC906C-E6AC-F216-FC9A-677C49AF3CA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1393" y="5327390"/>
            <a:ext cx="3494807" cy="107097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600" b="1" i="0" baseline="0">
                <a:solidFill>
                  <a:schemeClr val="tx2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Additional info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3DC04E0A-2BFA-5B60-C59A-46A8490E0E4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199197" y="1980190"/>
            <a:ext cx="3494807" cy="2625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H-Blk-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4383" y="2490543"/>
            <a:ext cx="9042305" cy="1215754"/>
          </a:xfrm>
        </p:spPr>
        <p:txBody>
          <a:bodyPr>
            <a:noAutofit/>
          </a:bodyPr>
          <a:lstStyle>
            <a:lvl1pPr algn="ctr">
              <a:defRPr sz="7200" cap="none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771067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accent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4271" y="4287170"/>
            <a:ext cx="7763458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3163-7E89-C90A-4497-846BA49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3ACCEC3-F4C9-660A-86DF-E723BF3F2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5370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E75BEB1-456E-7013-6B16-3E7B51C7EE6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74124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7D4A6F-8639-3ECA-AF4D-477B2965386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173618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110922D-7DDA-3FFA-9425-58A199D8EBB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273112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BA15C-CBC5-26FD-DE2E-B975E0D1AA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707184"/>
            <a:ext cx="3240703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30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Column-Tex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145E8E2-9BF9-15CE-C1E6-E9325081E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1938" y="1938474"/>
            <a:ext cx="4394193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9DBDB1B-A4F7-7384-8942-37F019B27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1938" y="2513990"/>
            <a:ext cx="4394193" cy="12318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="0" i="0" baseline="0"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D65B7B-9D6F-511A-96B2-BCB01CCA2661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6561938" y="4028075"/>
            <a:ext cx="4394193" cy="20580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9BD18488-A0F0-7559-3C6D-78AF17A023F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00938" y="1938474"/>
            <a:ext cx="4394193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EFE2028-7A08-8F1A-E7D1-2B08F7E5CA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0938" y="2513990"/>
            <a:ext cx="4394193" cy="12318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="0" i="0" baseline="0"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25795EC-9127-84AE-2FDC-A735BFA29DA5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100938" y="4028075"/>
            <a:ext cx="4394193" cy="20580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30C668-726D-3AE3-7D94-C9A00A3671C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E40306B-40C8-8433-75F2-01A882161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4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Column-Tex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A7A59B-9939-34CC-1F66-11B66E245B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0060F8F-6684-099F-69AE-7C372BD3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792BD4B-9140-0842-CD39-F66A0FEC0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DB96C68B-9456-92FB-9B53-AAA8F4001C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938474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E7FD1E6-E2D1-53C8-064C-44C0EF14CC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2513990"/>
            <a:ext cx="3517901" cy="12318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="0" i="0" baseline="0"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145E8E2-9BF9-15CE-C1E6-E9325081E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2231" y="1938474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9DBDB1B-A4F7-7384-8942-37F019B27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2231" y="2513990"/>
            <a:ext cx="3517901" cy="12318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="0" i="0" baseline="0"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7E63E3AE-D9C1-B76A-C215-87BE9C57A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7631" y="1938474"/>
            <a:ext cx="3517901" cy="39295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400" b="1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Story 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2FF80F2-8B56-4DBB-1F18-68B10633DB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7631" y="2513990"/>
            <a:ext cx="3517901" cy="1231879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="0" i="0" baseline="0"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B3E1BC0-5840-6F62-9BF8-33A9C0030ED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3736" y="4040769"/>
            <a:ext cx="3517901" cy="20580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D65B7B-9D6F-511A-96B2-BCB01CCA2661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4392231" y="4028075"/>
            <a:ext cx="3517901" cy="20580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DD8ED49-09D2-7938-056F-899A7132F2C8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8227631" y="4021729"/>
            <a:ext cx="3517901" cy="20580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cumin Pro" panose="020B0504020202020204" pitchFamily="34" charset="77"/>
              </a:defRPr>
            </a:lvl1pPr>
            <a:lvl2pPr>
              <a:defRPr sz="1400">
                <a:latin typeface="Acumin Pro" panose="020B0504020202020204" pitchFamily="34" charset="77"/>
              </a:defRPr>
            </a:lvl2pPr>
            <a:lvl3pPr>
              <a:defRPr sz="1400">
                <a:latin typeface="Acumin Pro" panose="020B0504020202020204" pitchFamily="34" charset="77"/>
              </a:defRPr>
            </a:lvl3pPr>
            <a:lvl4pPr>
              <a:defRPr sz="1400">
                <a:latin typeface="Acumin Pro" panose="020B0504020202020204" pitchFamily="34" charset="77"/>
              </a:defRPr>
            </a:lvl4pPr>
            <a:lvl5pPr>
              <a:defRPr sz="1400">
                <a:latin typeface="Acumin Pro" panose="020B0504020202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A4560E-B299-6350-3F22-68B3BE04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3652E9-004B-7773-D933-7817691FD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71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Column-Tex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914015"/>
            <a:ext cx="5469743" cy="2345757"/>
          </a:xfrm>
          <a:prstGeom prst="rect">
            <a:avLst/>
          </a:prstGeo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858853"/>
            <a:ext cx="5469745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858853"/>
            <a:ext cx="5458727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914014"/>
            <a:ext cx="5469743" cy="2345757"/>
          </a:xfrm>
          <a:prstGeom prst="rect">
            <a:avLst/>
          </a:prstGeo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6D359B9-C433-04EF-E8E8-B25C86B9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A269F402-B0F7-74E8-7F77-B2E288DA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260E0C2-BB11-C733-CE29-F6AB2E45A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C2CFF5-0312-8717-6AC4-59A76665426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992BFF-EA17-C3EB-350F-C5E0BEE82F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Column-Tex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903757"/>
            <a:ext cx="3534479" cy="2345757"/>
          </a:xfrm>
          <a:prstGeom prst="rect">
            <a:avLst/>
          </a:prstGeo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848595"/>
            <a:ext cx="3534479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848596"/>
            <a:ext cx="3527360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903757"/>
            <a:ext cx="3534479" cy="2345757"/>
          </a:xfrm>
          <a:prstGeom prst="rect">
            <a:avLst/>
          </a:prstGeo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837579"/>
            <a:ext cx="3527360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892740"/>
            <a:ext cx="3534479" cy="2345757"/>
          </a:xfrm>
          <a:prstGeom prst="rect">
            <a:avLst/>
          </a:prstGeo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7726DAA0-E43B-59F9-2083-9E74FC70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79751612-06BC-5DB7-7C73-F66139AB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7399E14-E830-2EF6-2B06-D7D5F2AE3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D5E51E-8D33-9FD1-482B-A8416217996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E359CC0-0AE0-3AA9-2EE6-2420336A0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V-Tex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780988"/>
            <a:ext cx="4314823" cy="3697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667804"/>
            <a:ext cx="6662927" cy="47716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8140938-4F2F-9F14-F3C0-B3B1780B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667804"/>
            <a:ext cx="4314823" cy="93504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29AF2A0-974C-469B-7735-2EE23036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290433"/>
            <a:ext cx="1100137" cy="365125"/>
          </a:xfrm>
        </p:spPr>
        <p:txBody>
          <a:bodyPr/>
          <a:lstStyle>
            <a:lvl1pPr algn="l">
              <a:defRPr/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931628-26EF-32D3-06E2-E0B00800A5E7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696452-C6C1-C2D1-42B1-07746E7E609F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EF4CF4-7B9F-2FA4-0AFC-598163C3C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6089236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V-Tex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7804"/>
            <a:ext cx="6562498" cy="52483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85413"/>
            <a:ext cx="4325711" cy="4149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A5781E0-5696-82B7-1007-773E7564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667804"/>
            <a:ext cx="4314823" cy="93504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60380DA-377C-A726-F3B0-DCE75E7B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290433"/>
            <a:ext cx="1100137" cy="365125"/>
          </a:xfrm>
        </p:spPr>
        <p:txBody>
          <a:bodyPr/>
          <a:lstStyle>
            <a:lvl1pPr algn="l">
              <a:defRPr/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B378B2-FA38-4F68-2711-88179DF4B3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395239"/>
            <a:ext cx="1129906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678104-9A4F-AF79-9AE1-8CA810F68DC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267" y="6471698"/>
            <a:ext cx="8151973" cy="115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39FA72-553B-1FE6-5721-743EAC3AD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6089236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871096"/>
            <a:ext cx="5458727" cy="43177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871096"/>
            <a:ext cx="5458727" cy="43177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88E96CC-B779-413A-4E9D-875B3E3A8B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34663" y="637949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76AEB301-3963-48B6-A1DD-CF117B70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2862C3A-4DF3-0E37-CDC3-B18D3A13F1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CC85BA-50B2-2E67-F483-2840A6313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D17710-6C8C-AD47-41C6-F42CE841B85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3193082-DEC1-8BC8-254A-B3B8EE796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Phot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891940"/>
            <a:ext cx="5862679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891939"/>
            <a:ext cx="5129927" cy="4307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4143921"/>
            <a:ext cx="2844188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4143921"/>
            <a:ext cx="2844188" cy="205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915C52F-4D8F-063B-33FF-15722640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36AECA3-F85E-69FA-C4E7-43B815CC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71E7C696-BAD6-EC45-C569-DDA5635B6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67805-3FBF-DA0B-E96D-F29AE2FC1CD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D8BD59-193C-6A4B-505F-ABCF6A5BC89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D49ECB2-5E03-08F0-E50A-6CF5F90A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6Phot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644133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795400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795400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181729" y="1795400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644133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181729" y="3644133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6022946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4174213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4174213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4174213"/>
            <a:ext cx="3520020" cy="1750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6022946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6022946"/>
            <a:ext cx="3541792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1BED45C0-040C-0831-071F-6665F188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72384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0C81A24-810F-2D95-1C9F-89B5FA95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1693CFB-3D40-B0BB-F880-C21DBE5173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B419C2-6F56-C356-62C9-9BE57F2135A7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46BA17B-716B-21F5-7F2A-AD0A3FF3D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7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2001397"/>
            <a:ext cx="2611015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2001397"/>
            <a:ext cx="2605756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2001397"/>
            <a:ext cx="2605756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2001397"/>
            <a:ext cx="2605756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4109785"/>
            <a:ext cx="2611015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4109785"/>
            <a:ext cx="2605756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4109785"/>
            <a:ext cx="2605756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177B502D-43EF-708E-A450-723E3DF4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4E8FFC23-9125-352A-82B4-020AEF16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E5EABC4-5A36-8044-7BE6-8DBA23FC2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773D1F-41D9-3EF1-7EFF-1BA563A250FF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4E8A07-9838-6B1D-352E-1E4D670BADDE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04E1E2-2B4B-B54E-F51E-7732F8C62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V-Blk-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16098CE-DD91-43BC-F0F0-16C87D06B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90195" y="0"/>
            <a:ext cx="2595160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7273C23-2BC5-B6FA-44DC-D417D77A051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592369" y="2065416"/>
            <a:ext cx="2595160" cy="3102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CDD26CA-1611-9B35-786A-53E460EC04A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590195" y="5347595"/>
            <a:ext cx="2595160" cy="1510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ABE02BC-040E-EDAE-85A8-705BF163C7A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0384971" y="0"/>
            <a:ext cx="1807029" cy="1510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D3F7AB5-11AB-7F53-4860-F568D443C04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0384971" y="3644537"/>
            <a:ext cx="1807029" cy="32048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4413ACA-4118-D7FA-049B-07294D67972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0384971" y="1703650"/>
            <a:ext cx="1807029" cy="1747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B44B622-62C1-F7DD-5F37-B117709D4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087" y="1214599"/>
            <a:ext cx="6314461" cy="2334697"/>
          </a:xfrm>
        </p:spPr>
        <p:txBody>
          <a:bodyPr>
            <a:noAutofit/>
          </a:bodyPr>
          <a:lstStyle>
            <a:lvl1pPr algn="l">
              <a:defRPr sz="7200" cap="none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72DADBF-23C6-8444-E10D-FD87789071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086" y="3650822"/>
            <a:ext cx="6314462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400" b="1" i="0">
                <a:solidFill>
                  <a:schemeClr val="accent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4D7C32-3C42-DD66-27B0-48FF96BE8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085" y="4138762"/>
            <a:ext cx="6314461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52EF56-DD46-36B7-FAA5-F6217EBAAB54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087" y="916130"/>
            <a:ext cx="631445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BF89A6C-E492-97AC-5E9F-21C3BCC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085" y="372179"/>
            <a:ext cx="1100137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C024E-94B8-0B42-F2D7-B3BA96F53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85" y="5583714"/>
            <a:ext cx="3240703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5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2Photo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918193"/>
            <a:ext cx="5212813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4159157"/>
            <a:ext cx="5212813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918193"/>
            <a:ext cx="5745165" cy="43075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2E23D62-688F-5DF4-14FC-E5BA3E4B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54455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BE905469-A8A7-C35E-822C-9D739269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C405820-79BD-D353-B439-2BD637393D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947A63-0E2E-8144-F407-99D0EA5B3DB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5142220-88D9-4672-335A-92DF35C7C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Photo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881871"/>
            <a:ext cx="5212813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4122835"/>
            <a:ext cx="2447580" cy="2055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4117918"/>
            <a:ext cx="2528916" cy="205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881871"/>
            <a:ext cx="5745165" cy="43075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C140ECD7-F041-FE86-3082-DF8545F2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54455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DF1BE928-0DEA-2B96-95D5-444512A1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8D352BE-3B18-146E-41E0-DF8F039C7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353415-90C1-DEEE-AA4E-8E33D0093B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7642C-946D-C544-915C-759B0AD56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Blocks-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82065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cumin Pro" panose="020B05040202020202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82065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cumin Pro" panose="020B050402020202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820657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cumin Pro" panose="020B0504020202020204" pitchFamily="34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941229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550585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941229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550585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938679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548035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40B5B1B-89D1-9945-6AB1-0D9B2E2700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7907" y="2570021"/>
            <a:ext cx="2950589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AB75A6-8C36-AD93-09A1-D377BF55C68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605427" y="2570020"/>
            <a:ext cx="2950589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FCE088-E342-EDAD-213D-39C8B8D8505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2945" y="2570020"/>
            <a:ext cx="2950589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85A96C43-5700-D08C-D4E1-E72C33EABF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634663" y="6354455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3031BA61-6F43-CD73-2617-4CACF7E7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6ECA49F-C0B8-02B2-231B-B292CC035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75EEC-B814-563C-D772-6A6EA4935E3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118454-8A24-6C34-B1EC-03A6DE69718F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62B3492-0350-F8C5-9EAB-28C9E421B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3Blocks-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86792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86792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86792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988496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988496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985946"/>
            <a:ext cx="3319462" cy="339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592700"/>
            <a:ext cx="2951163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617288"/>
            <a:ext cx="2951163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597852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597852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595302"/>
            <a:ext cx="2951163" cy="1555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623454"/>
            <a:ext cx="2951163" cy="1691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93F6A7-02E1-0B78-3DBC-9EB54343FDB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634663" y="6390313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4B11080C-ECDB-68AD-2E43-0BF70CFE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AE03DAD-537C-958F-66D6-D051D85CA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A96965-34CB-192F-CE4F-959F2468C719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527B5D-6C94-14EB-EE79-42144EAEEF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969FD8-256F-25C3-372A-DAF005BE46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5Blocks-Colorf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2171958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671917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2171958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671917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2171958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671917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2171958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671917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2171958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671917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2295271"/>
            <a:ext cx="1918018" cy="2205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1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2279914"/>
            <a:ext cx="1918018" cy="2205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1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2279914"/>
            <a:ext cx="1918018" cy="2205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1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2279914"/>
            <a:ext cx="1918018" cy="2205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1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2282232"/>
            <a:ext cx="1918018" cy="2205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100" b="1" i="0" baseline="0">
                <a:solidFill>
                  <a:schemeClr val="bg1"/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824079"/>
            <a:ext cx="1658269" cy="2958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811226"/>
            <a:ext cx="1658269" cy="2958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809654"/>
            <a:ext cx="1658269" cy="2958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809654"/>
            <a:ext cx="1658269" cy="2958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824079"/>
            <a:ext cx="1658269" cy="2958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ECFC431-275D-7246-EDF6-90A3A668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2D756FEC-1853-9539-2F68-7F6BA048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559559"/>
            <a:ext cx="7795489" cy="5779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63AB125-E190-D815-9AF5-A4A79A3279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188925"/>
            <a:ext cx="1127744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 baseline="0">
                <a:solidFill>
                  <a:schemeClr val="accent4">
                    <a:lumMod val="65000"/>
                  </a:schemeClr>
                </a:solidFill>
                <a:latin typeface="Acumin Pro Condensed" panose="020B0506020202020204" pitchFamily="34" charset="77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FDEF3A-45B4-3520-2243-5D457F2B9C2E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383880"/>
            <a:ext cx="8651812" cy="1135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F393C6-8E68-99A7-5D7C-67F162B07A6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483231"/>
            <a:ext cx="1073826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3524073-38BA-9987-6856-F7FF283E1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98" y="356067"/>
            <a:ext cx="2129834" cy="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V-Photo-Text-Bl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8293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836B8-46F8-6347-6A27-7BDA1D77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13032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91E0E4-70E8-E028-B004-98170820285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682110"/>
            <a:ext cx="473101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47029C5-F7B2-D4F2-9BBA-5BA5E3381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68" y="921070"/>
            <a:ext cx="4731014" cy="1212206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11C4446-5C18-E55C-66C5-87768F2A1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468" y="2207418"/>
            <a:ext cx="4731014" cy="3538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Slide-V-Photo-Tex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8293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656EE-046E-269A-42B4-2F46D97DE061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7" y="682110"/>
            <a:ext cx="473101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A7C160F-743B-1CAD-BD44-F05ED6E998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68" y="921070"/>
            <a:ext cx="4731014" cy="1212206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DF01507-E3A2-4DD4-780C-50536F59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468" y="2207418"/>
            <a:ext cx="4731014" cy="3538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4271BB7F-4416-52A3-AC7F-D6F1A3DE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13032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F238A5C-5F0A-55DB-A704-C03374DDF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64280"/>
            <a:ext cx="11266713" cy="4253827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F707A8D-CDA5-DCF6-3DE8-B8D532F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886933"/>
            <a:ext cx="11288332" cy="44903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98FF4-28C2-911E-02C5-F149F904D0F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1518533"/>
            <a:ext cx="11299064" cy="1483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98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Gray">
    <p:bg>
      <p:bgPr>
        <a:solidFill>
          <a:srgbClr val="E9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F238A5C-5F0A-55DB-A704-C03374DDF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64280"/>
            <a:ext cx="11266713" cy="4253827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F707A8D-CDA5-DCF6-3DE8-B8D532F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886933"/>
            <a:ext cx="11288332" cy="449038"/>
          </a:xfrm>
        </p:spPr>
        <p:txBody>
          <a:bodyPr>
            <a:noAutofit/>
          </a:bodyPr>
          <a:lstStyle>
            <a:lvl1pPr>
              <a:defRPr sz="40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98FF4-28C2-911E-02C5-F149F904D0F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1518533"/>
            <a:ext cx="11299064" cy="1483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87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F238A5C-5F0A-55DB-A704-C03374DDF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64280"/>
            <a:ext cx="11266713" cy="4253827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F707A8D-CDA5-DCF6-3DE8-B8D532F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886933"/>
            <a:ext cx="11288332" cy="449038"/>
          </a:xfrm>
        </p:spPr>
        <p:txBody>
          <a:bodyPr>
            <a:noAutofit/>
          </a:bodyPr>
          <a:lstStyle>
            <a:lvl1pPr>
              <a:defRPr sz="40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98FF4-28C2-911E-02C5-F149F904D0F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1518533"/>
            <a:ext cx="11299064" cy="148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12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H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4383" y="2301024"/>
            <a:ext cx="9042305" cy="1215754"/>
          </a:xfrm>
        </p:spPr>
        <p:txBody>
          <a:bodyPr>
            <a:noAutofit/>
          </a:bodyPr>
          <a:lstStyle>
            <a:lvl1pPr algn="ctr">
              <a:defRPr sz="7200" cap="none"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836827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4271" y="611873"/>
            <a:ext cx="7763458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3163-7E89-C90A-4497-846BA49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0521" y="6067528"/>
            <a:ext cx="11001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05BD1B-4B74-0DEA-AC5D-7A554C0965A7}"/>
              </a:ext>
            </a:extLst>
          </p:cNvPr>
          <p:cNvSpPr/>
          <p:nvPr userDrawn="1"/>
        </p:nvSpPr>
        <p:spPr>
          <a:xfrm>
            <a:off x="379718" y="328641"/>
            <a:ext cx="11411633" cy="62007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4D712-C920-599A-9168-D672D43D06AF}"/>
              </a:ext>
            </a:extLst>
          </p:cNvPr>
          <p:cNvSpPr/>
          <p:nvPr userDrawn="1"/>
        </p:nvSpPr>
        <p:spPr>
          <a:xfrm>
            <a:off x="3748132" y="6153664"/>
            <a:ext cx="4695736" cy="704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CEDE6-A1E1-054D-09DA-C8282F973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979505"/>
            <a:ext cx="3240703" cy="5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1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Bl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300668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F238A5C-5F0A-55DB-A704-C03374DDF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64280"/>
            <a:ext cx="11266713" cy="4253827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F707A8D-CDA5-DCF6-3DE8-B8D532F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68" y="886933"/>
            <a:ext cx="11288332" cy="449038"/>
          </a:xfrm>
        </p:spPr>
        <p:txBody>
          <a:bodyPr>
            <a:noAutofit/>
          </a:bodyPr>
          <a:lstStyle>
            <a:lvl1pPr>
              <a:defRPr sz="40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98FF4-28C2-911E-02C5-F149F904D0F6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1518533"/>
            <a:ext cx="11299064" cy="14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850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-B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A299E1-2370-DAD5-6ECE-F8A47908FA8D}"/>
              </a:ext>
            </a:extLst>
          </p:cNvPr>
          <p:cNvSpPr/>
          <p:nvPr userDrawn="1"/>
        </p:nvSpPr>
        <p:spPr>
          <a:xfrm>
            <a:off x="379718" y="328641"/>
            <a:ext cx="11411633" cy="62007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29BBF-A5FF-F85D-0139-3B21E3A261BD}"/>
              </a:ext>
            </a:extLst>
          </p:cNvPr>
          <p:cNvSpPr/>
          <p:nvPr userDrawn="1"/>
        </p:nvSpPr>
        <p:spPr>
          <a:xfrm>
            <a:off x="3890235" y="6153664"/>
            <a:ext cx="4411531" cy="7043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9673714-B91D-958B-BECF-955912297D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692163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bg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27678-CF69-7692-DE16-D6E850A635E5}"/>
              </a:ext>
            </a:extLst>
          </p:cNvPr>
          <p:cNvSpPr txBox="1"/>
          <p:nvPr userDrawn="1"/>
        </p:nvSpPr>
        <p:spPr>
          <a:xfrm>
            <a:off x="2214272" y="2110146"/>
            <a:ext cx="7763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cumin Pro" panose="020B0504020202020204" pitchFamily="34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7617B-0B07-1C54-BD56-5A71A35852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976334"/>
            <a:ext cx="3240703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D0553A-ED88-8ECA-28A2-825EEC198DCD}"/>
              </a:ext>
            </a:extLst>
          </p:cNvPr>
          <p:cNvSpPr/>
          <p:nvPr userDrawn="1"/>
        </p:nvSpPr>
        <p:spPr>
          <a:xfrm>
            <a:off x="379718" y="328641"/>
            <a:ext cx="11411633" cy="62007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109271-B2E0-D6EE-9BBE-E10F973981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692163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tx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93836-5FF0-6BB9-536D-D8A476EDEA26}"/>
              </a:ext>
            </a:extLst>
          </p:cNvPr>
          <p:cNvSpPr txBox="1"/>
          <p:nvPr userDrawn="1"/>
        </p:nvSpPr>
        <p:spPr>
          <a:xfrm>
            <a:off x="2214272" y="2110146"/>
            <a:ext cx="7763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atin typeface="Acumin Pro" panose="020B0504020202020204" pitchFamily="34" charset="77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83CD1-D400-3616-0FB3-4AA9AC2E656C}"/>
              </a:ext>
            </a:extLst>
          </p:cNvPr>
          <p:cNvSpPr/>
          <p:nvPr userDrawn="1"/>
        </p:nvSpPr>
        <p:spPr>
          <a:xfrm>
            <a:off x="3748132" y="6153664"/>
            <a:ext cx="4695736" cy="704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56AA2-641C-6D3D-D088-0CC55D328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979505"/>
            <a:ext cx="3240703" cy="5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07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-Gray">
    <p:bg>
      <p:bgPr>
        <a:solidFill>
          <a:srgbClr val="E9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27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675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-Bl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10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5" y="6227782"/>
            <a:ext cx="1803190" cy="32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6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8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5" y="6227782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3304473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5" y="6227782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543879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H-Gold-Pho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4383" y="2680458"/>
            <a:ext cx="9042305" cy="1215754"/>
          </a:xfrm>
        </p:spPr>
        <p:txBody>
          <a:bodyPr>
            <a:noAutofit/>
          </a:bodyPr>
          <a:lstStyle>
            <a:lvl1pPr algn="ctr">
              <a:defRPr sz="7200" cap="none"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271" y="3960982"/>
            <a:ext cx="7763458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4271" y="4477085"/>
            <a:ext cx="7763458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3163-7E89-C90A-4497-846BA49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3ACCEC3-F4C9-660A-86DF-E723BF3F2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5370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E75BEB1-456E-7013-6B16-3E7B51C7EE6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74124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7D4A6F-8639-3ECA-AF4D-477B2965386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173618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110922D-7DDA-3FFA-9425-58A199D8EBB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273112" y="-14718"/>
            <a:ext cx="2945014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0440B-A218-84DA-90CA-378C5FF1B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49" y="5676188"/>
            <a:ext cx="3240703" cy="5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6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0DA2E29B-51BD-9EF7-2A62-D2F86A01E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6269786"/>
            <a:ext cx="2296887" cy="30835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342900" indent="0" algn="l">
              <a:buFontTx/>
              <a:buNone/>
              <a:defRPr sz="1350"/>
            </a:lvl2pPr>
            <a:lvl3pPr marL="685800" indent="0" algn="l">
              <a:buFontTx/>
              <a:buNone/>
              <a:defRPr sz="1350"/>
            </a:lvl3pPr>
            <a:lvl4pPr marL="1028700" indent="0" algn="l">
              <a:buFontTx/>
              <a:buNone/>
              <a:defRPr sz="1350"/>
            </a:lvl4pPr>
            <a:lvl5pPr marL="1371600" indent="0" algn="l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4AF65-E927-86B0-FC60-81F49DC6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97E4-2930-9D48-A5CE-AF00B0E70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77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FD11-6A16-4476-69C1-6AE920C9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324A-2DCE-42E7-CDBA-206D0B58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925D5-767C-6E1F-9701-A47CB209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395F-5C94-BC4D-A398-9A178B3FDEA5}" type="datetimeFigureOut">
              <a:rPr lang="en-US" smtClean="0"/>
              <a:t>6/7/26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D7E3A-B60B-6F35-326D-0182AD28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4F346-E535-02B8-E846-93048232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E46E-DA8D-314F-B1F0-6D8B12DAE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9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V-Gold-Pho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085" y="1226956"/>
            <a:ext cx="6314461" cy="2334697"/>
          </a:xfrm>
        </p:spPr>
        <p:txBody>
          <a:bodyPr>
            <a:noAutofit/>
          </a:bodyPr>
          <a:lstStyle>
            <a:lvl1pPr algn="l">
              <a:defRPr sz="7200" cap="none"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084" y="3663179"/>
            <a:ext cx="6314462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400" b="1" i="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083" y="4151119"/>
            <a:ext cx="6314461" cy="449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600">
                <a:solidFill>
                  <a:schemeClr val="tx2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16098CE-DD91-43BC-F0F0-16C87D06B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90195" y="0"/>
            <a:ext cx="2595160" cy="1885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7273C23-2BC5-B6FA-44DC-D417D77A051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592369" y="2065416"/>
            <a:ext cx="2595160" cy="3102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CDD26CA-1611-9B35-786A-53E460EC04A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590195" y="5347595"/>
            <a:ext cx="2595160" cy="1510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ABE02BC-040E-EDAE-85A8-705BF163C7A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0384971" y="0"/>
            <a:ext cx="1807029" cy="1510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D3F7AB5-11AB-7F53-4860-F568D443C04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0384971" y="3644537"/>
            <a:ext cx="1807029" cy="32048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4413ACA-4118-D7FA-049B-07294D67972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0384971" y="1703650"/>
            <a:ext cx="1807029" cy="1747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44450E-09AD-8F0B-C5B5-7F46A2E6AD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085" y="928487"/>
            <a:ext cx="63144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51CDF93-0251-F4AE-CDB2-607CB272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085" y="372179"/>
            <a:ext cx="1100137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437BF-C73D-1155-8ABA-955991A18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27" y="5582628"/>
            <a:ext cx="3240703" cy="5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5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398" y="2261651"/>
            <a:ext cx="4392610" cy="2334697"/>
          </a:xfrm>
        </p:spPr>
        <p:txBody>
          <a:bodyPr>
            <a:noAutofit/>
          </a:bodyPr>
          <a:lstStyle>
            <a:lvl1pPr algn="r">
              <a:defRPr sz="6000" cap="none"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4723" y="1445328"/>
            <a:ext cx="5371067" cy="39673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000" b="1" i="0">
                <a:solidFill>
                  <a:schemeClr val="tx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51CDF93-0251-F4AE-CDB2-607CB272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0663" y="5945077"/>
            <a:ext cx="1100137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cumin Pro" panose="020B0504020202020204" pitchFamily="34" charset="77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>
              <a:latin typeface="Acumin Pro" panose="020B0504020202020204" pitchFamily="34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16284B-26D8-CC80-FBE7-C6AB0AE22901}"/>
              </a:ext>
            </a:extLst>
          </p:cNvPr>
          <p:cNvCxnSpPr>
            <a:cxnSpLocks/>
          </p:cNvCxnSpPr>
          <p:nvPr userDrawn="1"/>
        </p:nvCxnSpPr>
        <p:spPr>
          <a:xfrm flipV="1">
            <a:off x="5241365" y="1445328"/>
            <a:ext cx="0" cy="39673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26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hot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>
            <a:normAutofit/>
          </a:bodyPr>
          <a:lstStyle>
            <a:lvl1pPr algn="ctr">
              <a:defRPr sz="4800"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solidFill>
                  <a:schemeClr val="tx1"/>
                </a:solidFill>
                <a:latin typeface="Acumin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6CDA25-94CE-9FF9-36D4-83CDB13C19A5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468" y="6505467"/>
            <a:ext cx="11299064" cy="1483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524600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261241"/>
            <a:ext cx="11266714" cy="4769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C5ACE-5747-34C7-00B2-2E4EABE6A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290433"/>
            <a:ext cx="1100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649" r:id="rId2"/>
    <p:sldLayoutId id="2147483717" r:id="rId3"/>
    <p:sldLayoutId id="2147483716" r:id="rId4"/>
    <p:sldLayoutId id="2147483718" r:id="rId5"/>
    <p:sldLayoutId id="2147483719" r:id="rId6"/>
    <p:sldLayoutId id="2147483720" r:id="rId7"/>
    <p:sldLayoutId id="2147483734" r:id="rId8"/>
    <p:sldLayoutId id="2147483702" r:id="rId9"/>
    <p:sldLayoutId id="2147483708" r:id="rId10"/>
    <p:sldLayoutId id="2147483721" r:id="rId11"/>
    <p:sldLayoutId id="2147483722" r:id="rId12"/>
    <p:sldLayoutId id="2147483735" r:id="rId13"/>
    <p:sldLayoutId id="2147483727" r:id="rId14"/>
    <p:sldLayoutId id="2147483728" r:id="rId15"/>
    <p:sldLayoutId id="2147483736" r:id="rId16"/>
    <p:sldLayoutId id="2147483723" r:id="rId17"/>
    <p:sldLayoutId id="2147483724" r:id="rId18"/>
    <p:sldLayoutId id="2147483737" r:id="rId19"/>
    <p:sldLayoutId id="2147483725" r:id="rId20"/>
    <p:sldLayoutId id="2147483726" r:id="rId21"/>
    <p:sldLayoutId id="2147483738" r:id="rId22"/>
    <p:sldLayoutId id="2147483688" r:id="rId23"/>
    <p:sldLayoutId id="2147483650" r:id="rId24"/>
    <p:sldLayoutId id="2147483701" r:id="rId25"/>
    <p:sldLayoutId id="2147483730" r:id="rId26"/>
    <p:sldLayoutId id="2147483729" r:id="rId27"/>
    <p:sldLayoutId id="2147483739" r:id="rId28"/>
    <p:sldLayoutId id="2147483740" r:id="rId29"/>
    <p:sldLayoutId id="2147483731" r:id="rId30"/>
    <p:sldLayoutId id="2147483732" r:id="rId31"/>
    <p:sldLayoutId id="2147483711" r:id="rId32"/>
    <p:sldLayoutId id="2147483712" r:id="rId33"/>
    <p:sldLayoutId id="2147483656" r:id="rId34"/>
    <p:sldLayoutId id="2147483657" r:id="rId35"/>
    <p:sldLayoutId id="2147483706" r:id="rId36"/>
    <p:sldLayoutId id="2147483705" r:id="rId37"/>
    <p:sldLayoutId id="2147483707" r:id="rId38"/>
    <p:sldLayoutId id="2147483713" r:id="rId39"/>
    <p:sldLayoutId id="2147483709" r:id="rId40"/>
    <p:sldLayoutId id="2147483710" r:id="rId41"/>
    <p:sldLayoutId id="2147483653" r:id="rId42"/>
    <p:sldLayoutId id="2147483690" r:id="rId43"/>
    <p:sldLayoutId id="2147483704" r:id="rId44"/>
    <p:sldLayoutId id="2147483692" r:id="rId45"/>
    <p:sldLayoutId id="2147483693" r:id="rId46"/>
    <p:sldLayoutId id="2147483743" r:id="rId47"/>
    <p:sldLayoutId id="2147483741" r:id="rId48"/>
    <p:sldLayoutId id="2147483744" r:id="rId49"/>
    <p:sldLayoutId id="2147483742" r:id="rId50"/>
    <p:sldLayoutId id="2147483691" r:id="rId51"/>
    <p:sldLayoutId id="2147483703" r:id="rId52"/>
    <p:sldLayoutId id="2147483746" r:id="rId53"/>
    <p:sldLayoutId id="2147483748" r:id="rId54"/>
    <p:sldLayoutId id="2147483745" r:id="rId55"/>
    <p:sldLayoutId id="2147483747" r:id="rId56"/>
    <p:sldLayoutId id="2147483749" r:id="rId57"/>
    <p:sldLayoutId id="2147483750" r:id="rId58"/>
    <p:sldLayoutId id="2147483751" r:id="rId59"/>
    <p:sldLayoutId id="2147483752" r:id="rId60"/>
    <p:sldLayoutId id="2147483753" r:id="rId61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lang="en-US" sz="3200" b="1" i="0" kern="1200" cap="none" baseline="0" dirty="0">
          <a:solidFill>
            <a:schemeClr val="tx1"/>
          </a:solidFill>
          <a:latin typeface="Acumin Pro" panose="020B0504020202020204" pitchFamily="34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rma.2025.144999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89/frma.2025.1449996" TargetMode="Externa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D40D-3449-7200-DE91-4DC6DB8F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383" y="2520874"/>
            <a:ext cx="9042305" cy="1215754"/>
          </a:xfrm>
        </p:spPr>
        <p:txBody>
          <a:bodyPr>
            <a:noAutofit/>
          </a:bodyPr>
          <a:lstStyle/>
          <a:p>
            <a:r>
              <a:rPr lang="en-US" b="0" dirty="0"/>
              <a:t>Trends in campus resource planning and resource sharing</a:t>
            </a:r>
            <a:endParaRPr lang="en-US" sz="48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F6D8D-9C2D-E85D-085E-85A15356B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9332" y="4534070"/>
            <a:ext cx="7763458" cy="449263"/>
          </a:xfrm>
        </p:spPr>
        <p:txBody>
          <a:bodyPr/>
          <a:lstStyle/>
          <a:p>
            <a:r>
              <a:rPr lang="en-US" dirty="0"/>
              <a:t>Preston Smith, </a:t>
            </a:r>
            <a:r>
              <a:rPr lang="en-US" dirty="0" err="1"/>
              <a:t>Ph.D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61C6F-27B2-9517-8D55-BB4A4187A0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Throughput Computing 2026</a:t>
            </a:r>
          </a:p>
        </p:txBody>
      </p:sp>
    </p:spTree>
    <p:extLst>
      <p:ext uri="{BB962C8B-B14F-4D97-AF65-F5344CB8AC3E}">
        <p14:creationId xmlns:p14="http://schemas.microsoft.com/office/powerpoint/2010/main" val="400625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2EB69E-8742-D915-AF87-7669D71DD07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5238447" cy="445470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Request:</a:t>
            </a:r>
          </a:p>
          <a:p>
            <a:r>
              <a:rPr lang="en-US" dirty="0"/>
              <a:t>2024/25 HPC capacity in TF</a:t>
            </a:r>
          </a:p>
          <a:p>
            <a:pPr lvl="1"/>
            <a:r>
              <a:rPr lang="en-US" dirty="0"/>
              <a:t>Institutionally funded/operated (excluding externally oriented systems like ACCESS-allocated ones)</a:t>
            </a:r>
          </a:p>
          <a:p>
            <a:r>
              <a:rPr lang="en-US" dirty="0"/>
              <a:t>Most recent general funded staffing levels for HPC operations</a:t>
            </a:r>
          </a:p>
          <a:p>
            <a:pPr lvl="1"/>
            <a:r>
              <a:rPr lang="en-US" dirty="0"/>
              <a:t>Grant-funded staff excluded</a:t>
            </a:r>
          </a:p>
          <a:p>
            <a:pPr lvl="1"/>
            <a:r>
              <a:rPr lang="en-US" dirty="0"/>
              <a:t>RSE (recharge) staff excluded</a:t>
            </a:r>
          </a:p>
          <a:p>
            <a:pPr lvl="1"/>
            <a:r>
              <a:rPr lang="en-US" dirty="0"/>
              <a:t>Staff that might happen to report under research computing that do something else excluded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000A7B-AC3E-DD1C-C36E-6F9676B8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EF69-BA10-EAB1-CAE7-9EBDB5594D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I start to build out the dataset I wished I had earlier?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2F73786-1C73-648F-B343-1067E6DFC7AE}"/>
              </a:ext>
            </a:extLst>
          </p:cNvPr>
          <p:cNvGraphicFramePr>
            <a:graphicFrameLocks noGrp="1"/>
          </p:cNvGraphicFramePr>
          <p:nvPr/>
        </p:nvGraphicFramePr>
        <p:xfrm>
          <a:off x="7018640" y="2420019"/>
          <a:ext cx="3722186" cy="2026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7266">
                  <a:extLst>
                    <a:ext uri="{9D8B030D-6E8A-4147-A177-3AD203B41FA5}">
                      <a16:colId xmlns:a16="http://schemas.microsoft.com/office/drawing/2014/main" val="4075522958"/>
                    </a:ext>
                  </a:extLst>
                </a:gridCol>
                <a:gridCol w="1004920">
                  <a:extLst>
                    <a:ext uri="{9D8B030D-6E8A-4147-A177-3AD203B41FA5}">
                      <a16:colId xmlns:a16="http://schemas.microsoft.com/office/drawing/2014/main" val="33645857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 TF per Respondent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6794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 RCD Salaries per Respondent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$1.98M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28933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 FTE per Respondent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19.85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88909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47260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Avg TF Per $1M HERD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11.47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80111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Avg Salary as % of HERD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52006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Avg TF per </a:t>
                      </a:r>
                      <a:r>
                        <a:rPr lang="en-US" sz="1600" u="none" strike="noStrike" dirty="0" err="1">
                          <a:effectLst/>
                        </a:rPr>
                        <a:t>Phd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19.65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4763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Avg Salary per PhD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$4,696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488482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1E2302C-88E6-C38A-DCEB-667510C4D074}"/>
              </a:ext>
            </a:extLst>
          </p:cNvPr>
          <p:cNvSpPr txBox="1"/>
          <p:nvPr/>
        </p:nvSpPr>
        <p:spPr>
          <a:xfrm>
            <a:off x="8037843" y="1889338"/>
            <a:ext cx="23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Benchmarks: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FE6A3-2F9A-6529-512E-EE086F862A1C}"/>
              </a:ext>
            </a:extLst>
          </p:cNvPr>
          <p:cNvSpPr txBox="1"/>
          <p:nvPr/>
        </p:nvSpPr>
        <p:spPr>
          <a:xfrm>
            <a:off x="5520696" y="5314676"/>
            <a:ext cx="503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Institution sizes range from &lt; $200m to $2bn expenditures – average of $870m </a:t>
            </a:r>
          </a:p>
          <a:p>
            <a:endParaRPr lang="en-US" dirty="0"/>
          </a:p>
          <a:p>
            <a:r>
              <a:rPr lang="en-US" dirty="0"/>
              <a:t>243PF in total reported</a:t>
            </a:r>
          </a:p>
        </p:txBody>
      </p:sp>
    </p:spTree>
    <p:extLst>
      <p:ext uri="{BB962C8B-B14F-4D97-AF65-F5344CB8AC3E}">
        <p14:creationId xmlns:p14="http://schemas.microsoft.com/office/powerpoint/2010/main" val="4172321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D9C0-6CD8-7FD2-0759-DC40F3476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320D53-24BF-E9B4-6CED-178B91142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approx</a:t>
            </a:r>
            <a:r>
              <a:rPr lang="en-US" dirty="0"/>
              <a:t> 30 institutions…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4D5D4-F382-673D-7E83-29DC2353BF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54A8F1-4352-EBE6-C4C2-77B57315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Results….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C5591-BFA4-3B40-56A5-FAEDE14EC3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3/31/23            ‹#›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6CE2B-6CE5-BCCE-FE90-A0F5D550DF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51230" y="1761743"/>
            <a:ext cx="6485171" cy="3975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74E74-465C-522E-6234-31B1A36C8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44709" y="2058771"/>
            <a:ext cx="6312478" cy="3857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A3092-34A8-CB55-9D4F-8517EEB78B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00882" y="1873967"/>
            <a:ext cx="6485173" cy="40198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6ADD13-9199-F5BD-7BCE-866D216CA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920" y="1703436"/>
            <a:ext cx="6114536" cy="443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775116-33CB-76A8-6757-937CCB4FC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040" y="2215660"/>
            <a:ext cx="6114535" cy="44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3EF3D-0EBE-DCB0-5C66-B18E5ADF6A0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2447093"/>
            <a:ext cx="5538107" cy="158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If outputs are a function of </a:t>
            </a:r>
            <a:r>
              <a:rPr lang="en-US" sz="2400" b="1" dirty="0" err="1"/>
              <a:t>TeraFLOPs</a:t>
            </a:r>
            <a:r>
              <a:rPr lang="en-US" sz="2400" b="1" dirty="0"/>
              <a:t> of capacity and the human capital needed to deliver it..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0704D-FCB1-AFED-D11F-589F0DF4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 anchor="ctr">
            <a:normAutofit/>
          </a:bodyPr>
          <a:lstStyle/>
          <a:p>
            <a:r>
              <a:rPr lang="en-US" sz="3400" dirty="0"/>
              <a:t>Investment as a Function of Research Output</a:t>
            </a:r>
          </a:p>
        </p:txBody>
      </p:sp>
      <p:sp>
        <p:nvSpPr>
          <p:cNvPr id="3079" name="Text Placeholder 3">
            <a:extLst>
              <a:ext uri="{FF2B5EF4-FFF2-40B4-BE49-F238E27FC236}">
                <a16:creationId xmlns:a16="http://schemas.microsoft.com/office/drawing/2014/main" id="{7C1C913A-8762-1C28-A37B-E9CE1190D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954291"/>
            <a:ext cx="11277600" cy="3657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The Rangers Offseason is Turning into the Galaxy Brain Meme - Blue Seat  Blogs">
            <a:extLst>
              <a:ext uri="{FF2B5EF4-FFF2-40B4-BE49-F238E27FC236}">
                <a16:creationId xmlns:a16="http://schemas.microsoft.com/office/drawing/2014/main" id="{C1EDFB7B-D490-054A-CC02-3B04C232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0"/>
          <a:stretch>
            <a:fillRect/>
          </a:stretch>
        </p:blipFill>
        <p:spPr bwMode="auto">
          <a:xfrm>
            <a:off x="6196693" y="1543324"/>
            <a:ext cx="5538107" cy="44547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2AA4A-A489-42CA-7FFD-5A31EFF630A2}"/>
              </a:ext>
            </a:extLst>
          </p:cNvPr>
          <p:cNvSpPr txBox="1"/>
          <p:nvPr/>
        </p:nvSpPr>
        <p:spPr>
          <a:xfrm>
            <a:off x="417522" y="3490343"/>
            <a:ext cx="563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i="1" dirty="0"/>
              <a:t>Can we invert the function and identify our system and people needs based on the magnitude of our institution’s production? </a:t>
            </a:r>
            <a:br>
              <a:rPr lang="en-US" sz="1200" i="1" dirty="0"/>
            </a:br>
            <a:endParaRPr lang="en-US" sz="1200" i="1" dirty="0"/>
          </a:p>
          <a:p>
            <a:pPr marL="0" indent="0">
              <a:buNone/>
            </a:pPr>
            <a:r>
              <a:rPr lang="en-US" sz="1200" i="1" dirty="0"/>
              <a:t>(The drivers of demand)</a:t>
            </a:r>
          </a:p>
        </p:txBody>
      </p:sp>
    </p:spTree>
    <p:extLst>
      <p:ext uri="{BB962C8B-B14F-4D97-AF65-F5344CB8AC3E}">
        <p14:creationId xmlns:p14="http://schemas.microsoft.com/office/powerpoint/2010/main" val="344149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F2F27-97E8-924D-D2C7-0601E88C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D004995-4737-2FCB-D931-FC77116A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56"/>
          <a:stretch/>
        </p:blipFill>
        <p:spPr>
          <a:xfrm>
            <a:off x="2118292" y="2342293"/>
            <a:ext cx="8473508" cy="180869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4DAEA4-398D-B74A-C3C8-601D29DA93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– Purdue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D8AE35-F832-4833-052E-D7BBD25D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 to Reality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D01B5-6704-2689-65CD-9644B667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8" y="2096640"/>
            <a:ext cx="5651512" cy="4108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ADEE2-6F02-775E-41BF-04CADE3CD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6278"/>
            <a:ext cx="5821894" cy="4232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A08A7-F488-9279-0988-BA2765D21AF1}"/>
              </a:ext>
            </a:extLst>
          </p:cNvPr>
          <p:cNvSpPr txBox="1"/>
          <p:nvPr/>
        </p:nvSpPr>
        <p:spPr>
          <a:xfrm>
            <a:off x="2878667" y="1654397"/>
            <a:ext cx="321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915BE-4777-4080-996D-B51C3BA215C6}"/>
              </a:ext>
            </a:extLst>
          </p:cNvPr>
          <p:cNvSpPr txBox="1"/>
          <p:nvPr/>
        </p:nvSpPr>
        <p:spPr>
          <a:xfrm>
            <a:off x="8517467" y="1520006"/>
            <a:ext cx="321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HPC Capacity</a:t>
            </a:r>
          </a:p>
        </p:txBody>
      </p:sp>
    </p:spTree>
    <p:extLst>
      <p:ext uri="{BB962C8B-B14F-4D97-AF65-F5344CB8AC3E}">
        <p14:creationId xmlns:p14="http://schemas.microsoft.com/office/powerpoint/2010/main" val="19600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55B3D-05CF-6C9B-46AE-5BCA6C8E9DC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3875576" cy="44547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1A5BAD-DAAF-729E-4C45-B34AC736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AC9E-84CA-1138-F6BF-4C0A701E15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does your university sit?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3EEB5-60FA-2595-7C6E-9D27254D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3618948"/>
            <a:ext cx="2207035" cy="2180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56D77-AF55-3718-0B55-FA6C26CE9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3" y="3612162"/>
            <a:ext cx="2979259" cy="2606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6FFA3-570E-A5D4-7A2E-716425723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59" y="1197339"/>
            <a:ext cx="3770653" cy="2101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48247-133B-9161-41E5-07D30274C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230" y="1194007"/>
            <a:ext cx="2878184" cy="22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29BA65-0D85-F804-33B9-6AC7AB5071B9}"/>
              </a:ext>
            </a:extLst>
          </p:cNvPr>
          <p:cNvSpPr txBox="1"/>
          <p:nvPr/>
        </p:nvSpPr>
        <p:spPr>
          <a:xfrm>
            <a:off x="6787885" y="789400"/>
            <a:ext cx="19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Expenditures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6787E-BFED-85F0-B42C-CCB9378D5803}"/>
              </a:ext>
            </a:extLst>
          </p:cNvPr>
          <p:cNvSpPr txBox="1"/>
          <p:nvPr/>
        </p:nvSpPr>
        <p:spPr>
          <a:xfrm>
            <a:off x="1477168" y="3242830"/>
            <a:ext cx="19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Expenditures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3834D-C373-E9EF-DF4C-DB03856616C9}"/>
              </a:ext>
            </a:extLst>
          </p:cNvPr>
          <p:cNvSpPr txBox="1"/>
          <p:nvPr/>
        </p:nvSpPr>
        <p:spPr>
          <a:xfrm>
            <a:off x="4171421" y="3242830"/>
            <a:ext cx="19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Doctorates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3ABAD-9B1E-E4AB-5C1F-13DD83D05E22}"/>
              </a:ext>
            </a:extLst>
          </p:cNvPr>
          <p:cNvSpPr txBox="1"/>
          <p:nvPr/>
        </p:nvSpPr>
        <p:spPr>
          <a:xfrm>
            <a:off x="9502511" y="789400"/>
            <a:ext cx="19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Doctorates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D6D87-1EBC-6497-058D-672F6EA5BD9F}"/>
              </a:ext>
            </a:extLst>
          </p:cNvPr>
          <p:cNvSpPr txBox="1"/>
          <p:nvPr/>
        </p:nvSpPr>
        <p:spPr>
          <a:xfrm>
            <a:off x="2554025" y="2810489"/>
            <a:ext cx="271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System Size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A743D-E2D7-B2F1-C2B3-EF386E40FE05}"/>
              </a:ext>
            </a:extLst>
          </p:cNvPr>
          <p:cNvSpPr txBox="1"/>
          <p:nvPr/>
        </p:nvSpPr>
        <p:spPr>
          <a:xfrm>
            <a:off x="8047036" y="425492"/>
            <a:ext cx="271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Staffing Budget Model</a:t>
            </a:r>
          </a:p>
        </p:txBody>
      </p:sp>
    </p:spTree>
    <p:extLst>
      <p:ext uri="{BB962C8B-B14F-4D97-AF65-F5344CB8AC3E}">
        <p14:creationId xmlns:p14="http://schemas.microsoft.com/office/powerpoint/2010/main" val="144884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DEFF2-4779-77CA-CB95-8AD7EBAC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613335B8-E2DE-3773-C740-5154CE25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the Aggregate Size We Need,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96D8D3-883D-FA8E-6926-4C745F102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3806" y="4756666"/>
            <a:ext cx="7763458" cy="449263"/>
          </a:xfrm>
        </p:spPr>
        <p:txBody>
          <a:bodyPr/>
          <a:lstStyle/>
          <a:p>
            <a:r>
              <a:rPr lang="en-US" dirty="0"/>
              <a:t>How do we design and capacity plan our deployments?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36D03D8-15A8-D8F4-69EC-3A2150428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8479E7-C9DC-25B5-3811-1E25EFF5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E2B24FC-1083-DD48-1638-65BC5BE40CAF}"/>
              </a:ext>
            </a:extLst>
          </p:cNvPr>
          <p:cNvSpPr txBox="1">
            <a:spLocks/>
          </p:cNvSpPr>
          <p:nvPr/>
        </p:nvSpPr>
        <p:spPr>
          <a:xfrm>
            <a:off x="2214271" y="1437984"/>
            <a:ext cx="7763458" cy="449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chemeClr val="tx2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09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449C4F-727E-C8BA-D1B3-6682235BDDA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55077" y="1594699"/>
            <a:ext cx="5840844" cy="30862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D7903-34D0-082F-5C53-EA09AA7205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843741"/>
            <a:ext cx="5425643" cy="1887410"/>
          </a:xfrm>
        </p:spPr>
        <p:txBody>
          <a:bodyPr/>
          <a:lstStyle/>
          <a:p>
            <a:r>
              <a:rPr lang="en-US" dirty="0"/>
              <a:t>What the market wants to sell</a:t>
            </a:r>
          </a:p>
          <a:p>
            <a:endParaRPr lang="en-US" dirty="0"/>
          </a:p>
          <a:p>
            <a:r>
              <a:rPr lang="en-US" dirty="0"/>
              <a:t>What our usage looks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2FD2-AEAE-FC3D-DE3F-8AE4DBAF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E9F153-E8CD-2C96-D271-C84960CC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Observations of Usage Patterns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AE69A1-A024-66D3-8204-E9D786852F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At Purdue…..</a:t>
            </a:r>
          </a:p>
        </p:txBody>
      </p:sp>
      <p:pic>
        <p:nvPicPr>
          <p:cNvPr id="3076" name="Picture 4" descr="1-2-3: UF supercomputer No. 1 in U.S. for energy efficiency; No. 2 in U.S.,  No. 3 worldwide in higher ed - Explore Magazine">
            <a:extLst>
              <a:ext uri="{FF2B5EF4-FFF2-40B4-BE49-F238E27FC236}">
                <a16:creationId xmlns:a16="http://schemas.microsoft.com/office/drawing/2014/main" id="{B0B3A650-5507-BD70-AB97-691869E8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30" y="3876570"/>
            <a:ext cx="5715174" cy="23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ent Arrow 11">
            <a:extLst>
              <a:ext uri="{FF2B5EF4-FFF2-40B4-BE49-F238E27FC236}">
                <a16:creationId xmlns:a16="http://schemas.microsoft.com/office/drawing/2014/main" id="{FA2B7852-03AC-BBEE-4A69-D93F4140FD43}"/>
              </a:ext>
            </a:extLst>
          </p:cNvPr>
          <p:cNvSpPr/>
          <p:nvPr/>
        </p:nvSpPr>
        <p:spPr>
          <a:xfrm rot="5400000">
            <a:off x="10258843" y="2235168"/>
            <a:ext cx="1692234" cy="940595"/>
          </a:xfrm>
          <a:prstGeom prst="bentArrow">
            <a:avLst>
              <a:gd name="adj1" fmla="val 25000"/>
              <a:gd name="adj2" fmla="val 22182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1F2F26BD-C920-0468-F275-3C490AD38C61}"/>
              </a:ext>
            </a:extLst>
          </p:cNvPr>
          <p:cNvSpPr/>
          <p:nvPr/>
        </p:nvSpPr>
        <p:spPr>
          <a:xfrm rot="10800000">
            <a:off x="7216545" y="2942737"/>
            <a:ext cx="2572489" cy="608846"/>
          </a:xfrm>
          <a:prstGeom prst="bentArrow">
            <a:avLst>
              <a:gd name="adj1" fmla="val 25000"/>
              <a:gd name="adj2" fmla="val 23591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In Memphis, Elon Musk's xAI Supercomputer Stirs Hope and Concern - Bloomberg">
            <a:extLst>
              <a:ext uri="{FF2B5EF4-FFF2-40B4-BE49-F238E27FC236}">
                <a16:creationId xmlns:a16="http://schemas.microsoft.com/office/drawing/2014/main" id="{B921D3E2-FA7E-A203-02F6-AD549527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50" t="51748" r="14223" b="8269"/>
          <a:stretch>
            <a:fillRect/>
          </a:stretch>
        </p:blipFill>
        <p:spPr>
          <a:xfrm>
            <a:off x="6025377" y="3876570"/>
            <a:ext cx="6096079" cy="2548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04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343D21-C97A-F86F-EDE9-960B3AF5292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467704" y="1606149"/>
            <a:ext cx="2936916" cy="43910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DCF9A-D147-2B33-0209-6954476D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420359-C3D5-2D49-815B-F6C46373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Makes Me Wonder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7DB24D-E0F4-0AA3-A2A8-D1E436DE1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Is it just us?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9767EE-DD0C-6D2D-C109-4754C5A1B0CA}"/>
              </a:ext>
            </a:extLst>
          </p:cNvPr>
          <p:cNvPicPr>
            <a:picLocks noGrp="1" noChangeAspect="1" noChangeArrowheads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65" y="1771579"/>
            <a:ext cx="3074947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5277B-E384-43A9-DEE6-1F1D52A24EB9}"/>
              </a:ext>
            </a:extLst>
          </p:cNvPr>
          <p:cNvSpPr txBox="1"/>
          <p:nvPr/>
        </p:nvSpPr>
        <p:spPr>
          <a:xfrm>
            <a:off x="5165446" y="1816502"/>
            <a:ext cx="2573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hallway chats, our observations sound similar to others, but no data exists….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12 Big 10 institutions pooled 21 machines’ 2025 usage data to see what trends we can find.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(14M+ jobs!)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9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D3EFC3-EDE6-9561-447D-B26B6A8F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524600"/>
            <a:ext cx="11266714" cy="589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cap="none" baseline="0">
                <a:latin typeface="Acumin Pro" panose="020B0504020202020204" pitchFamily="34" charset="77"/>
                <a:ea typeface="+mj-ea"/>
                <a:cs typeface="Arial" panose="020B0604020202020204" pitchFamily="34" charset="0"/>
              </a:rPr>
              <a:t>Questions to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426B2-A60D-A90D-DEDD-47871F084F4D}"/>
              </a:ext>
            </a:extLst>
          </p:cNvPr>
          <p:cNvSpPr txBox="1"/>
          <p:nvPr/>
        </p:nvSpPr>
        <p:spPr>
          <a:xfrm>
            <a:off x="6309158" y="1543324"/>
            <a:ext cx="5425643" cy="4390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000" dirty="0">
                <a:latin typeface="Acumin Pro" panose="020B0504020202020204" pitchFamily="34" charset="77"/>
                <a:cs typeface="Arial" panose="020B0604020202020204" pitchFamily="34" charset="0"/>
              </a:rPr>
              <a:t>Watch for a deeper dive presentation at PEARC this summer!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1C004-BCFA-1634-CE8E-F031D506C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954291"/>
            <a:ext cx="11277600" cy="3657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kern="1200" baseline="0">
                <a:latin typeface="Franklin Gothic Medium Cond" panose="020B0606030402020204" pitchFamily="34" charset="0"/>
                <a:ea typeface="+mn-ea"/>
                <a:cs typeface="Arial" panose="020B0604020202020204" pitchFamily="34" charset="0"/>
              </a:rPr>
              <a:t>Based on Academic Workloads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18E9687-747F-60A3-7A19-B2CB37FA6A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34663" y="6379498"/>
            <a:ext cx="11001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4776A-187E-9540-9EA4-8D5781AB769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7DF9E735-2EDD-1364-53FD-C9A413CE512E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045370645"/>
              </p:ext>
            </p:extLst>
          </p:nvPr>
        </p:nvGraphicFramePr>
        <p:xfrm>
          <a:off x="468087" y="1543324"/>
          <a:ext cx="5413169" cy="43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548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7AE184-FA06-2825-3975-6C6F5F842F1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EC9C4-FE0F-49BC-690E-1EAB40C463E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58C13-3532-27F7-BDA8-54D5A3FF17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F936D-EF7C-E5BA-F03A-7727C0A0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DF206D-3239-9CD0-80E7-65FB9BA87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6DB92EE-A358-30D4-DDD0-3474F336758A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5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14M+ jobs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24645-B8BD-DD46-9C01-D21E21BB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774" y="2267744"/>
            <a:ext cx="2603500" cy="3467100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BE62DFD9-2FE1-DE05-7B2D-8C7FC932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4" y="2071561"/>
            <a:ext cx="5426075" cy="39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0D6CF-91C0-6BFD-06D0-A4456BC8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Previously Ons Be Like (Fost Meme):">
            <a:extLst>
              <a:ext uri="{FF2B5EF4-FFF2-40B4-BE49-F238E27FC236}">
                <a16:creationId xmlns:a16="http://schemas.microsoft.com/office/drawing/2014/main" id="{D9F93E8E-28F2-0554-745F-1B3A3610CE6C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62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A83CF-501C-A27E-F97D-EDE73447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8566-1495-A143-C795-07C4EC84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important is a full non-blocking network?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D0DB36-F306-5E51-B912-5C65E4D09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6523"/>
            <a:ext cx="5465279" cy="5465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F12C7-6C2A-F34A-9EB2-203DFC50A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07" y="1356523"/>
            <a:ext cx="5465279" cy="5465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07EABC-AEE7-FB77-E158-8CB16AC3A04A}"/>
              </a:ext>
            </a:extLst>
          </p:cNvPr>
          <p:cNvSpPr txBox="1"/>
          <p:nvPr/>
        </p:nvSpPr>
        <p:spPr>
          <a:xfrm>
            <a:off x="4300390" y="4687571"/>
            <a:ext cx="1801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~ Half are Delta AI’s 1 GPU/node Grace Hoppers </a:t>
            </a:r>
          </a:p>
        </p:txBody>
      </p:sp>
    </p:spTree>
    <p:extLst>
      <p:ext uri="{BB962C8B-B14F-4D97-AF65-F5344CB8AC3E}">
        <p14:creationId xmlns:p14="http://schemas.microsoft.com/office/powerpoint/2010/main" val="3096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7B4DC-F42D-DEE3-A41D-94D6F11F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846A-76E7-5164-2C8D-DC16581C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of jobs run by job size (Institution-Level)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B7C2-5F6A-DBB9-E4F0-6DAAFBEE8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2F69A-42E1-8EB0-2595-88D3A4E5C0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902226" y="1006332"/>
            <a:ext cx="7814843" cy="56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4698B-9F2D-03F6-781A-164C7A42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F07A-F76A-29BD-589F-45DE3E7A0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of GPU hours by job size (Institution-level)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9EB5-2E2D-6DF6-82E2-9B5F15756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53A77-0023-CEEB-91E2-076C74D096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955235" y="1019465"/>
            <a:ext cx="7733360" cy="560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85C235-7377-0E21-A3CC-EBCFBEEDB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806112"/>
            <a:ext cx="6844749" cy="41421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5F678-49D0-E300-0963-80CC24B1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F3AC56-48C1-8021-63C4-F1E1BDA0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Effect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42C33-09C9-E462-4BFA-7842676F1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Fresh Data for Establishing Size Requirements, with an AI focus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7399A7A-3DF5-E4CE-E263-512B74D1C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99709"/>
              </p:ext>
            </p:extLst>
          </p:nvPr>
        </p:nvGraphicFramePr>
        <p:xfrm>
          <a:off x="7219508" y="2832287"/>
          <a:ext cx="4270986" cy="2533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5076">
                  <a:extLst>
                    <a:ext uri="{9D8B030D-6E8A-4147-A177-3AD203B41FA5}">
                      <a16:colId xmlns:a16="http://schemas.microsoft.com/office/drawing/2014/main" val="4075522958"/>
                    </a:ext>
                  </a:extLst>
                </a:gridCol>
                <a:gridCol w="907955">
                  <a:extLst>
                    <a:ext uri="{9D8B030D-6E8A-4147-A177-3AD203B41FA5}">
                      <a16:colId xmlns:a16="http://schemas.microsoft.com/office/drawing/2014/main" val="336458571"/>
                    </a:ext>
                  </a:extLst>
                </a:gridCol>
                <a:gridCol w="907955">
                  <a:extLst>
                    <a:ext uri="{9D8B030D-6E8A-4147-A177-3AD203B41FA5}">
                      <a16:colId xmlns:a16="http://schemas.microsoft.com/office/drawing/2014/main" val="32261560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39907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Avg FP64 per Respondent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8,700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8,350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6794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47260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FP64 Per $1M HERD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11.47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8.05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80111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FP64 per PhD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19.65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13.06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4763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AI TF Per $1M HERD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344.2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69649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AI TF per PhD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532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99039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GPUs Per $1M HERD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.58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37861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GPUs per PhD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77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7485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Institutions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77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59484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4723869-F215-84A5-BA3E-3183D51C6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46467" y="1724127"/>
            <a:ext cx="5103727" cy="3695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32602-9B38-5D25-7995-B044E1E449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57336" y="2220688"/>
            <a:ext cx="5388134" cy="39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01A846B2-BD2C-8B54-7D1C-56E0EAEFA317}"/>
              </a:ext>
            </a:extLst>
          </p:cNvPr>
          <p:cNvGraphicFramePr>
            <a:graphicFrameLocks/>
          </p:cNvGraphicFramePr>
          <p:nvPr/>
        </p:nvGraphicFramePr>
        <p:xfrm>
          <a:off x="5905979" y="2088902"/>
          <a:ext cx="5426075" cy="4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CF43F8-0193-A84A-A8FF-71BA9679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we capacity plan at the ecosystem scale?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0FFCF9-BEF2-4FAF-BE27-9920729CD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543324"/>
            <a:ext cx="5943600" cy="4454706"/>
          </a:xfrm>
        </p:spPr>
        <p:txBody>
          <a:bodyPr/>
          <a:lstStyle/>
          <a:p>
            <a:endParaRPr lang="en-US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9CF73F-7F7B-841B-9324-3D2DE988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Zooming 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E57DF3-CBE0-8BA0-4A66-2B0E692232B4}"/>
              </a:ext>
            </a:extLst>
          </p:cNvPr>
          <p:cNvSpPr txBox="1"/>
          <p:nvPr/>
        </p:nvSpPr>
        <p:spPr>
          <a:xfrm>
            <a:off x="512489" y="1574036"/>
            <a:ext cx="6128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2023 HERD reported 108.7bn of expenditures from 914 institutions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C025A-5873-F91F-F031-AE42DE0E7545}"/>
              </a:ext>
            </a:extLst>
          </p:cNvPr>
          <p:cNvSpPr txBox="1"/>
          <p:nvPr/>
        </p:nvSpPr>
        <p:spPr>
          <a:xfrm>
            <a:off x="1808313" y="2151704"/>
            <a:ext cx="6128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Based on HERD, the model predicts 1.25 EF of FP64 capacity and $315M of people needed to support that much expenditure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BB4AD6-BE8B-0132-B07F-8B73DC029F75}"/>
              </a:ext>
            </a:extLst>
          </p:cNvPr>
          <p:cNvSpPr txBox="1"/>
          <p:nvPr/>
        </p:nvSpPr>
        <p:spPr>
          <a:xfrm>
            <a:off x="3352481" y="2713979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Just 6.67 PF and $1.69M of salaries per R1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C132DE-D51D-7506-91C5-ECDFD9D38167}"/>
              </a:ext>
            </a:extLst>
          </p:cNvPr>
          <p:cNvSpPr txBox="1"/>
          <p:nvPr/>
        </p:nvSpPr>
        <p:spPr>
          <a:xfrm>
            <a:off x="3344777" y="2998577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 Surveys:  ~8.5 PF and $1.98M of salaries average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BB68F-D45F-10FC-17B8-338FD0F1664B}"/>
              </a:ext>
            </a:extLst>
          </p:cNvPr>
          <p:cNvSpPr txBox="1"/>
          <p:nvPr/>
        </p:nvSpPr>
        <p:spPr>
          <a:xfrm>
            <a:off x="511351" y="3451142"/>
            <a:ext cx="6130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all 187 R1 institutions operate the surveyed average of ~8.5PF, 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16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R1s alone already have 1.6EF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of computing. The real total is likely higher. 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B150D-97B8-D3EF-E606-AC8CCC61ECCD}"/>
              </a:ext>
            </a:extLst>
          </p:cNvPr>
          <p:cNvSpPr txBox="1"/>
          <p:nvPr/>
        </p:nvSpPr>
        <p:spPr>
          <a:xfrm>
            <a:off x="511351" y="4316331"/>
            <a:ext cx="6130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NSF CC* + MRI funded capacity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is .1 to .15 EF out of the 1.6 EF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likely in operation on campuses today. 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9E4EA-C259-94B0-9FCD-AAEA51955FCA}"/>
              </a:ext>
            </a:extLst>
          </p:cNvPr>
          <p:cNvSpPr txBox="1"/>
          <p:nvPr/>
        </p:nvSpPr>
        <p:spPr>
          <a:xfrm>
            <a:off x="511351" y="4945410"/>
            <a:ext cx="6130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 the top end, NSF and DOE leadership class systems for open science total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4.25 EF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of capacity. In the middle, however, the 7 NSF ACSS category 1 systems offer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.087 EF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of capacity to the entire nation. 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56605-DFA8-8331-AD6D-EA6A0EA88245}"/>
              </a:ext>
            </a:extLst>
          </p:cNvPr>
          <p:cNvSpPr txBox="1"/>
          <p:nvPr/>
        </p:nvSpPr>
        <p:spPr>
          <a:xfrm>
            <a:off x="9633171" y="3202338"/>
            <a:ext cx="1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.087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73E91-1D71-C45B-8EAF-798CB01D931C}"/>
              </a:ext>
            </a:extLst>
          </p:cNvPr>
          <p:cNvSpPr txBox="1"/>
          <p:nvPr/>
        </p:nvSpPr>
        <p:spPr>
          <a:xfrm>
            <a:off x="9361874" y="2624276"/>
            <a:ext cx="116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4.25 EF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F3C76-00FD-735D-7451-0263FDF6C4AD}"/>
              </a:ext>
            </a:extLst>
          </p:cNvPr>
          <p:cNvSpPr txBox="1"/>
          <p:nvPr/>
        </p:nvSpPr>
        <p:spPr>
          <a:xfrm>
            <a:off x="10683044" y="4550774"/>
            <a:ext cx="116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1.25-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1.6 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6F35B-719A-C6DF-E4BB-439B1B3F138F}"/>
              </a:ext>
            </a:extLst>
          </p:cNvPr>
          <p:cNvSpPr txBox="1"/>
          <p:nvPr/>
        </p:nvSpPr>
        <p:spPr>
          <a:xfrm>
            <a:off x="10216438" y="3923764"/>
            <a:ext cx="116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.15 EF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26A17-93B0-57D3-BE6D-96E3717EE510}"/>
              </a:ext>
            </a:extLst>
          </p:cNvPr>
          <p:cNvSpPr txBox="1"/>
          <p:nvPr/>
        </p:nvSpPr>
        <p:spPr>
          <a:xfrm>
            <a:off x="11237887" y="5893760"/>
            <a:ext cx="116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4.3 EF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67584D-A2CB-3671-D655-1F27FF7DB0FE}"/>
              </a:ext>
            </a:extLst>
          </p:cNvPr>
          <p:cNvSpPr txBox="1"/>
          <p:nvPr/>
        </p:nvSpPr>
        <p:spPr>
          <a:xfrm>
            <a:off x="10063682" y="3588908"/>
            <a:ext cx="1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</a:rPr>
              <a:t>???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903FE5-3254-6E3F-3360-A45DC214D5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 look around my campus, and there’s still plenty of DIY AI </a:t>
            </a:r>
          </a:p>
          <a:p>
            <a:pPr lvl="1"/>
            <a:r>
              <a:rPr lang="en-US" dirty="0"/>
              <a:t>Inventory suggests maybe 500 GPUs in ECE and CS</a:t>
            </a:r>
          </a:p>
          <a:p>
            <a:r>
              <a:rPr lang="en-US" dirty="0"/>
              <a:t>Platforms like DGX Spark put Blackwell GPUs in a $4k package.</a:t>
            </a:r>
          </a:p>
          <a:p>
            <a:r>
              <a:rPr lang="en-US" dirty="0"/>
              <a:t>Purdue is rolling out 150+ DGX Spark around campus - in computer labs, and is ”</a:t>
            </a:r>
            <a:r>
              <a:rPr lang="en-US" dirty="0" err="1"/>
              <a:t>beowulf</a:t>
            </a:r>
            <a:r>
              <a:rPr lang="en-US" dirty="0"/>
              <a:t>”-</a:t>
            </a:r>
            <a:r>
              <a:rPr lang="en-US" dirty="0" err="1"/>
              <a:t>ing</a:t>
            </a:r>
            <a:r>
              <a:rPr lang="en-US" dirty="0"/>
              <a:t> a group of them for instruction</a:t>
            </a:r>
          </a:p>
          <a:p>
            <a:r>
              <a:rPr lang="en-US" dirty="0"/>
              <a:t>I now have a desire to harvest those GPU slots….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DC16-8CAB-A17E-39F6-8E549557553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BC1A2-72F1-E62F-8D83-195E0F330B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A6790A-C42B-4BE8-CF1C-6C09CE50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of this Has Happened Before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E43D9C-B65D-A9A0-80E0-D26476FC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And it will </a:t>
            </a:r>
            <a:r>
              <a:rPr lang="en-US" dirty="0"/>
              <a:t>all</a:t>
            </a:r>
            <a:r>
              <a:rPr lang="en-US" b="0" dirty="0"/>
              <a:t> happen again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7B318-FC09-9F30-783F-F7DA670A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731" y="1916451"/>
            <a:ext cx="3292754" cy="43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EF98F1-5D2C-D6D5-5EDC-168425E7F96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HW vendors want to sell AI factories to our states and campuses</a:t>
            </a:r>
          </a:p>
          <a:p>
            <a:r>
              <a:rPr lang="en-US" dirty="0"/>
              <a:t>My hot take: the key aggregate target metric is GPU count, not raw performance (within reason)</a:t>
            </a:r>
          </a:p>
          <a:p>
            <a:r>
              <a:rPr lang="en-US" dirty="0"/>
              <a:t>We hear anecdotes about AI sector utilization percentages</a:t>
            </a:r>
          </a:p>
          <a:p>
            <a:pPr lvl="1"/>
            <a:r>
              <a:rPr lang="en-US" dirty="0"/>
              <a:t>I think an 80% utilized academic cluster is pretty typical</a:t>
            </a:r>
          </a:p>
          <a:p>
            <a:r>
              <a:rPr lang="en-US" dirty="0"/>
              <a:t>7600 GPUs among 12 universities, suggests that any given time, we have 1520 GPUs available</a:t>
            </a:r>
          </a:p>
          <a:p>
            <a:r>
              <a:rPr lang="en-US" dirty="0"/>
              <a:t>And academic GPU workloads look very HTC to me, and well-suited for opportunistic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6CDAB-C831-77DF-F24C-46F56AC900C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 - Action Time!</a:t>
            </a:r>
          </a:p>
          <a:p>
            <a:r>
              <a:rPr lang="en-US" dirty="0"/>
              <a:t>Should I turn on a 700+ GPU </a:t>
            </a:r>
            <a:r>
              <a:rPr lang="en-US" dirty="0" err="1"/>
              <a:t>HTCondor</a:t>
            </a:r>
            <a:r>
              <a:rPr lang="en-US" dirty="0"/>
              <a:t> pool at Purdue?</a:t>
            </a:r>
          </a:p>
          <a:p>
            <a:endParaRPr lang="en-US" dirty="0"/>
          </a:p>
          <a:p>
            <a:r>
              <a:rPr lang="en-US" dirty="0"/>
              <a:t>We are looking harder at arrangements to share resources </a:t>
            </a:r>
          </a:p>
          <a:p>
            <a:pPr lvl="1"/>
            <a:r>
              <a:rPr lang="en-US" dirty="0"/>
              <a:t>Cycle sharing/allocation agreements between large peers?</a:t>
            </a:r>
          </a:p>
          <a:p>
            <a:pPr lvl="1"/>
            <a:r>
              <a:rPr lang="en-US" dirty="0"/>
              <a:t>Offer internal recharge rates to smaller neighbors?	</a:t>
            </a:r>
          </a:p>
          <a:p>
            <a:pPr lvl="1"/>
            <a:r>
              <a:rPr lang="en-US" dirty="0"/>
              <a:t>Contribute more to </a:t>
            </a:r>
            <a:r>
              <a:rPr lang="en-US" dirty="0" err="1"/>
              <a:t>OSPool</a:t>
            </a:r>
            <a:r>
              <a:rPr lang="en-US" dirty="0"/>
              <a:t>? </a:t>
            </a:r>
          </a:p>
          <a:p>
            <a:pPr lvl="2"/>
            <a:r>
              <a:rPr lang="en-US" dirty="0"/>
              <a:t>Push our PIs to </a:t>
            </a:r>
            <a:r>
              <a:rPr lang="en-US" dirty="0" err="1"/>
              <a:t>OSPool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F4FAD-B209-BA7D-D253-A3C369C432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94E695-3978-F677-E64F-0D5EA549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 it all together..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BB21B-FBF2-68C2-045A-EF80A9DA7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We’re here to talk HTC, right?</a:t>
            </a:r>
          </a:p>
        </p:txBody>
      </p:sp>
    </p:spTree>
    <p:extLst>
      <p:ext uri="{BB962C8B-B14F-4D97-AF65-F5344CB8AC3E}">
        <p14:creationId xmlns:p14="http://schemas.microsoft.com/office/powerpoint/2010/main" val="251599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A18D2-4854-02BE-6B46-63CECA07AD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4563" y="3735388"/>
            <a:ext cx="7762875" cy="4079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psmith@purdue.edu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7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EB7BE-CEE8-9DDC-2317-938F713F6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Institutional productivity as a function of research computing investment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C4FEFF-49B6-F647-07BB-ABF9D766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Function - Purdue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FBEA9-C463-49B2-CF5E-B2670BACCF53}"/>
              </a:ext>
            </a:extLst>
          </p:cNvPr>
          <p:cNvSpPr txBox="1"/>
          <p:nvPr/>
        </p:nvSpPr>
        <p:spPr>
          <a:xfrm>
            <a:off x="457200" y="499662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Merriweather Sans" pitchFamily="2" charset="77"/>
                <a:ea typeface="+mn-ea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Merriweather Sans" pitchFamily="2" charset="77"/>
                <a:ea typeface="+mn-ea"/>
                <a:cs typeface="+mn-cs"/>
              </a:rPr>
              <a:t>doi.org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Merriweather Sans" pitchFamily="2" charset="77"/>
                <a:ea typeface="+mn-ea"/>
                <a:cs typeface="+mn-cs"/>
              </a:rPr>
              <a:t>/10.1007/s42979-024-02888-0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F88390E-FED6-105D-AF55-B9022D3CF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96990"/>
              </p:ext>
            </p:extLst>
          </p:nvPr>
        </p:nvGraphicFramePr>
        <p:xfrm>
          <a:off x="3276363" y="2002068"/>
          <a:ext cx="870709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399">
                  <a:extLst>
                    <a:ext uri="{9D8B030D-6E8A-4147-A177-3AD203B41FA5}">
                      <a16:colId xmlns:a16="http://schemas.microsoft.com/office/drawing/2014/main" val="1835507260"/>
                    </a:ext>
                  </a:extLst>
                </a:gridCol>
                <a:gridCol w="1630828">
                  <a:extLst>
                    <a:ext uri="{9D8B030D-6E8A-4147-A177-3AD203B41FA5}">
                      <a16:colId xmlns:a16="http://schemas.microsoft.com/office/drawing/2014/main" val="3729815897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589484219"/>
                    </a:ext>
                  </a:extLst>
                </a:gridCol>
                <a:gridCol w="1888958">
                  <a:extLst>
                    <a:ext uri="{9D8B030D-6E8A-4147-A177-3AD203B41FA5}">
                      <a16:colId xmlns:a16="http://schemas.microsoft.com/office/drawing/2014/main" val="2888358856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089165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Earned Doctorates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HERD Expenditures ($M)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Impact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09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 </a:t>
                      </a:r>
                      <a:r>
                        <a:rPr lang="en-US" dirty="0" err="1"/>
                        <a:t>TeraFLOPs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44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$100k Salaries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137.25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90620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BDC3511-661F-7B3B-6B5A-0E03EE9DFE84}"/>
              </a:ext>
            </a:extLst>
          </p:cNvPr>
          <p:cNvSpPr txBox="1"/>
          <p:nvPr/>
        </p:nvSpPr>
        <p:spPr>
          <a:xfrm>
            <a:off x="629445" y="2009244"/>
            <a:ext cx="2526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Study of 20+ years of Purdue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: each increment of capacity or people corresponds with an increase in output of: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E3B6B-2314-EE01-0242-1B338E4E289D}"/>
              </a:ext>
            </a:extLst>
          </p:cNvPr>
          <p:cNvSpPr txBox="1"/>
          <p:nvPr/>
        </p:nvSpPr>
        <p:spPr>
          <a:xfrm>
            <a:off x="6093457" y="4673464"/>
            <a:ext cx="35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Relative importance of factors in the model predicting: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A0F335-14D2-E07B-BC85-C6AF8F33826E}"/>
              </a:ext>
            </a:extLst>
          </p:cNvPr>
          <p:cNvGraphicFramePr>
            <a:graphicFrameLocks noGrp="1"/>
          </p:cNvGraphicFramePr>
          <p:nvPr/>
        </p:nvGraphicFramePr>
        <p:xfrm>
          <a:off x="6093457" y="5319795"/>
          <a:ext cx="4178300" cy="101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808">
                  <a:extLst>
                    <a:ext uri="{9D8B030D-6E8A-4147-A177-3AD203B41FA5}">
                      <a16:colId xmlns:a16="http://schemas.microsoft.com/office/drawing/2014/main" val="4283175994"/>
                    </a:ext>
                  </a:extLst>
                </a:gridCol>
                <a:gridCol w="552078">
                  <a:extLst>
                    <a:ext uri="{9D8B030D-6E8A-4147-A177-3AD203B41FA5}">
                      <a16:colId xmlns:a16="http://schemas.microsoft.com/office/drawing/2014/main" val="3102605231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73093633"/>
                    </a:ext>
                  </a:extLst>
                </a:gridCol>
                <a:gridCol w="1252044">
                  <a:extLst>
                    <a:ext uri="{9D8B030D-6E8A-4147-A177-3AD203B41FA5}">
                      <a16:colId xmlns:a16="http://schemas.microsoft.com/office/drawing/2014/main" val="280944243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Salaries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Other Factors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Publications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60319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Earned Doctorates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8160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High Impact Publications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13421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HERD Expenditures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437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38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EE06BA6-CDB3-29D6-79A5-67236291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might have questions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AD1F13-9DB7-9171-864F-368B964C1AB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Great question – just need as many institutions as possible to have 10-20 years of historical data about their centers.</a:t>
            </a:r>
          </a:p>
          <a:p>
            <a:r>
              <a:rPr lang="en-US" dirty="0"/>
              <a:t>Thanks to colleagues who were willing to share data:</a:t>
            </a:r>
          </a:p>
          <a:p>
            <a:pPr lvl="1"/>
            <a:r>
              <a:rPr lang="en-US" dirty="0"/>
              <a:t>Jill Gemmill (Clemson)</a:t>
            </a:r>
          </a:p>
          <a:p>
            <a:pPr lvl="1"/>
            <a:r>
              <a:rPr lang="en-US" dirty="0"/>
              <a:t>Dave Hancock and Winona Snapp-Childs   (IU)</a:t>
            </a:r>
          </a:p>
          <a:p>
            <a:pPr lvl="1"/>
            <a:r>
              <a:rPr lang="en-US" dirty="0"/>
              <a:t>Brian O’Shea (Michigan State)</a:t>
            </a:r>
          </a:p>
          <a:p>
            <a:pPr lvl="1"/>
            <a:r>
              <a:rPr lang="en-US" dirty="0"/>
              <a:t>Jim Wilgenbusch (Minnesota)</a:t>
            </a:r>
          </a:p>
          <a:p>
            <a:endParaRPr lang="en-US" dirty="0"/>
          </a:p>
          <a:p>
            <a:r>
              <a:rPr lang="en-US" dirty="0"/>
              <a:t>We learned several things: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1BC715-75E2-9249-BC62-C02565A3A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Does this apply at places other than Purdue?</a:t>
            </a:r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045D047-5AA4-AB0C-97C4-F13BF530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4769377"/>
            <a:ext cx="1905000" cy="1905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C499E0-E6E3-96D0-96A7-53150D9122F9}"/>
              </a:ext>
            </a:extLst>
          </p:cNvPr>
          <p:cNvSpPr txBox="1"/>
          <p:nvPr/>
        </p:nvSpPr>
        <p:spPr>
          <a:xfrm>
            <a:off x="5272216" y="59722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ThinSpaceFallback"/>
                <a:hlinkClick r:id="rId3"/>
              </a:rPr>
              <a:t>https://doi.org/10.3389/frma.2025.1449996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284B93D-5E3B-E6F9-E4F7-0DFB39A637B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YARN | Sure, jan. | A Very Brady Sequel | Video clips by quotes | a25c07c8  | 紗">
            <a:extLst>
              <a:ext uri="{FF2B5EF4-FFF2-40B4-BE49-F238E27FC236}">
                <a16:creationId xmlns:a16="http://schemas.microsoft.com/office/drawing/2014/main" id="{23441BD0-1F97-0DB4-312B-66677CD9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1" y="2221739"/>
            <a:ext cx="508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4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EB7BE-CEE8-9DDC-2317-938F713F6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Institutional productivity as a function of research computing investment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C4FEFF-49B6-F647-07BB-ABF9D766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Function – Now with 5 R1s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F88390E-FED6-105D-AF55-B9022D3CF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43987"/>
              </p:ext>
            </p:extLst>
          </p:nvPr>
        </p:nvGraphicFramePr>
        <p:xfrm>
          <a:off x="3344779" y="1935356"/>
          <a:ext cx="8289757" cy="161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204">
                  <a:extLst>
                    <a:ext uri="{9D8B030D-6E8A-4147-A177-3AD203B41FA5}">
                      <a16:colId xmlns:a16="http://schemas.microsoft.com/office/drawing/2014/main" val="1835507260"/>
                    </a:ext>
                  </a:extLst>
                </a:gridCol>
                <a:gridCol w="1588092">
                  <a:extLst>
                    <a:ext uri="{9D8B030D-6E8A-4147-A177-3AD203B41FA5}">
                      <a16:colId xmlns:a16="http://schemas.microsoft.com/office/drawing/2014/main" val="3729815897"/>
                    </a:ext>
                  </a:extLst>
                </a:gridCol>
                <a:gridCol w="1481083">
                  <a:extLst>
                    <a:ext uri="{9D8B030D-6E8A-4147-A177-3AD203B41FA5}">
                      <a16:colId xmlns:a16="http://schemas.microsoft.com/office/drawing/2014/main" val="589484219"/>
                    </a:ext>
                  </a:extLst>
                </a:gridCol>
                <a:gridCol w="1683063">
                  <a:extLst>
                    <a:ext uri="{9D8B030D-6E8A-4147-A177-3AD203B41FA5}">
                      <a16:colId xmlns:a16="http://schemas.microsoft.com/office/drawing/2014/main" val="2888358856"/>
                    </a:ext>
                  </a:extLst>
                </a:gridCol>
                <a:gridCol w="1721315">
                  <a:extLst>
                    <a:ext uri="{9D8B030D-6E8A-4147-A177-3AD203B41FA5}">
                      <a16:colId xmlns:a16="http://schemas.microsoft.com/office/drawing/2014/main" val="1089165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Earned Doctorates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HERD Expenditures ($M)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High Impact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09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 </a:t>
                      </a:r>
                      <a:r>
                        <a:rPr lang="en-US" dirty="0" err="1"/>
                        <a:t>TeraFLOPs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44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$100k Salaries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134.97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90620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BDC3511-661F-7B3B-6B5A-0E03EE9DFE84}"/>
              </a:ext>
            </a:extLst>
          </p:cNvPr>
          <p:cNvSpPr txBox="1"/>
          <p:nvPr/>
        </p:nvSpPr>
        <p:spPr>
          <a:xfrm>
            <a:off x="652308" y="1906141"/>
            <a:ext cx="2526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Study of 5 R1s over 10-20 years 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: each increment of capacity or people corresponds with an increase in output of: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84CAA06-08A0-CF90-587A-6EE79220C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645909"/>
              </p:ext>
            </p:extLst>
          </p:nvPr>
        </p:nvGraphicFramePr>
        <p:xfrm>
          <a:off x="6517106" y="5169887"/>
          <a:ext cx="3747918" cy="101600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759098">
                  <a:extLst>
                    <a:ext uri="{9D8B030D-6E8A-4147-A177-3AD203B41FA5}">
                      <a16:colId xmlns:a16="http://schemas.microsoft.com/office/drawing/2014/main" val="305906929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1610658406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650302137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7309995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Salaries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Factors</a:t>
                      </a: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855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Publications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835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Earned Doctorates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67258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High Impact Publications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8578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HERD Expenditures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00709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90E3B6B-2314-EE01-0242-1B338E4E289D}"/>
              </a:ext>
            </a:extLst>
          </p:cNvPr>
          <p:cNvSpPr txBox="1"/>
          <p:nvPr/>
        </p:nvSpPr>
        <p:spPr>
          <a:xfrm>
            <a:off x="6449261" y="4523556"/>
            <a:ext cx="35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Relative importance of factors in the model predicting: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14513-67C0-1CFD-34E7-DA6C3794E3A7}"/>
              </a:ext>
            </a:extLst>
          </p:cNvPr>
          <p:cNvSpPr txBox="1"/>
          <p:nvPr/>
        </p:nvSpPr>
        <p:spPr>
          <a:xfrm>
            <a:off x="1470456" y="516988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inSpaceFallback"/>
                <a:ea typeface="+mn-ea"/>
                <a:cs typeface="+mn-cs"/>
                <a:hlinkClick r:id="rId2"/>
              </a:rPr>
              <a:t>https://doi.org/10.3389/frma.2025.1449996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C152C-6E2F-52C0-538F-29343470B308}"/>
              </a:ext>
            </a:extLst>
          </p:cNvPr>
          <p:cNvSpPr txBox="1"/>
          <p:nvPr/>
        </p:nvSpPr>
        <p:spPr>
          <a:xfrm>
            <a:off x="3178910" y="3860689"/>
            <a:ext cx="6921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some cases, the directional relationship is even stronger than original work!</a:t>
            </a:r>
          </a:p>
        </p:txBody>
      </p:sp>
    </p:spTree>
    <p:extLst>
      <p:ext uri="{BB962C8B-B14F-4D97-AF65-F5344CB8AC3E}">
        <p14:creationId xmlns:p14="http://schemas.microsoft.com/office/powerpoint/2010/main" val="345398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22DBCC-CDFD-4D40-F22C-3FC31472EE8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3900714" cy="4454706"/>
          </a:xfrm>
        </p:spPr>
        <p:txBody>
          <a:bodyPr/>
          <a:lstStyle/>
          <a:p>
            <a:r>
              <a:rPr lang="en-US" dirty="0"/>
              <a:t>Across the surveyed institutions, HPC capacity saw CAGR of 41% since 2011</a:t>
            </a:r>
          </a:p>
          <a:p>
            <a:pPr lvl="1"/>
            <a:r>
              <a:rPr lang="en-US" dirty="0"/>
              <a:t>Almost Moore’s Law</a:t>
            </a:r>
          </a:p>
          <a:p>
            <a:r>
              <a:rPr lang="en-US" dirty="0"/>
              <a:t>Demand and usage track this as well</a:t>
            </a:r>
          </a:p>
          <a:p>
            <a:r>
              <a:rPr lang="en-US" dirty="0"/>
              <a:t>Knowing this curve, can we use it to project what we will need in the future?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57881-4416-6FD3-F0C4-65DCB1606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learned - Historical Growth Trends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0DB78-532C-A7CE-C925-C7E1C9CC11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DBCF3-B042-6A0A-B9F6-A2926DEB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90"/>
          <a:stretch/>
        </p:blipFill>
        <p:spPr>
          <a:xfrm>
            <a:off x="4720274" y="1320051"/>
            <a:ext cx="7003640" cy="46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370BC-27A9-83A3-EAD2-393BACC643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3965691" cy="4454706"/>
          </a:xfrm>
        </p:spPr>
        <p:txBody>
          <a:bodyPr/>
          <a:lstStyle/>
          <a:p>
            <a:r>
              <a:rPr lang="en-US" dirty="0"/>
              <a:t>I can combine what the growth curve suggests a then-$800M institution needs</a:t>
            </a:r>
          </a:p>
          <a:p>
            <a:r>
              <a:rPr lang="en-US" dirty="0"/>
              <a:t>With the actual resources we operate, and see how we stack up.</a:t>
            </a:r>
          </a:p>
          <a:p>
            <a:r>
              <a:rPr lang="en-US" dirty="0"/>
              <a:t>And if we become a $1bn+ University, the curve just shifts upward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FFFC7-D793-FF84-C62A-E16A89F3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Forecasting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419CF-16B2-3DD8-0F3A-C8E77C41E2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- Purdue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DB180-68DC-4EAC-0287-4B8961A7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420" y="1320051"/>
            <a:ext cx="7043530" cy="51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4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43D0D-3D35-304D-F674-AB5088DC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86299ED4-A5B2-B627-D6BF-1D7F661A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Benchmarks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11F115-E21E-5D9E-1493-00CCB2973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do we know the right size of a campus CI?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3AA02AC-3690-864A-D979-F441480FE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2920F5-DCE8-F214-D1E3-CB74A8A1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 Memphis, Elon Musk's xAI Supercomputer Stirs Hope and Concern - Bloomberg">
            <a:extLst>
              <a:ext uri="{FF2B5EF4-FFF2-40B4-BE49-F238E27FC236}">
                <a16:creationId xmlns:a16="http://schemas.microsoft.com/office/drawing/2014/main" id="{9E082AEA-6B48-0C66-5792-D69446E6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43" r="13930" b="1"/>
          <a:stretch>
            <a:fillRect/>
          </a:stretch>
        </p:blipFill>
        <p:spPr>
          <a:xfrm>
            <a:off x="5610386" y="-9525"/>
            <a:ext cx="6581614" cy="68829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A2E374A-A102-E9CB-4AEB-CC1C54FE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3" y="921070"/>
            <a:ext cx="5092994" cy="121220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If you ask your stakeholders these days how much compute they need..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206795-F6DD-7A45-0125-EEDFCFA38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467" y="2727996"/>
            <a:ext cx="4986769" cy="3538545"/>
          </a:xfrm>
        </p:spPr>
        <p:txBody>
          <a:bodyPr>
            <a:normAutofit/>
          </a:bodyPr>
          <a:lstStyle/>
          <a:p>
            <a:r>
              <a:rPr lang="en-US" dirty="0"/>
              <a:t>You probably hear some variation of “all the GPUs”.</a:t>
            </a:r>
          </a:p>
          <a:p>
            <a:endParaRPr lang="en-US" dirty="0"/>
          </a:p>
          <a:p>
            <a:r>
              <a:rPr lang="en-US" dirty="0"/>
              <a:t>Or if state policymakers or university admin talk about AI computing</a:t>
            </a:r>
          </a:p>
          <a:p>
            <a:endParaRPr lang="en-US" dirty="0"/>
          </a:p>
          <a:p>
            <a:r>
              <a:rPr lang="en-US" b="1" dirty="0"/>
              <a:t>Not so hot take - </a:t>
            </a:r>
            <a:r>
              <a:rPr lang="en-US" dirty="0"/>
              <a:t>Capacity planning in the age of  is not a fully baked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B06E2-8715-28AA-4BD5-448E2F7D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663" y="6130328"/>
            <a:ext cx="11001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94776A-187E-9540-9EA4-8D5781AB769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39869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 Unniversity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M-23-645083-Purdue-Brand-Widescreen-20231110" id="{298B892F-2C42-8C4D-9C11-1897040FA823}" vid="{5A4260A0-2808-CB46-AD80-314349B89C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202481DC1CB46AA011D949D311478" ma:contentTypeVersion="25" ma:contentTypeDescription="Create a new document." ma:contentTypeScope="" ma:versionID="d6795fd418408825dafc2aee8ff44119">
  <xsd:schema xmlns:xsd="http://www.w3.org/2001/XMLSchema" xmlns:xs="http://www.w3.org/2001/XMLSchema" xmlns:p="http://schemas.microsoft.com/office/2006/metadata/properties" xmlns:ns1="http://schemas.microsoft.com/sharepoint/v3" xmlns:ns2="37af3f4b-4b66-46f9-8456-831d9bc3e737" xmlns:ns3="d6656b4d-3fa0-4709-acfb-d5e813445d1e" targetNamespace="http://schemas.microsoft.com/office/2006/metadata/properties" ma:root="true" ma:fieldsID="4edd07850bc5b41afee3a97f86c2525e" ns1:_="" ns2:_="" ns3:_="">
    <xsd:import namespace="http://schemas.microsoft.com/sharepoint/v3"/>
    <xsd:import namespace="37af3f4b-4b66-46f9-8456-831d9bc3e737"/>
    <xsd:import namespace="d6656b4d-3fa0-4709-acfb-d5e813445d1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4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5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6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7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28" nillable="true" ma:displayName="Number of Likes" ma:internalName="LikesCount">
      <xsd:simpleType>
        <xsd:restriction base="dms:Unknown"/>
      </xsd:simpleType>
    </xsd:element>
    <xsd:element name="LikedBy" ma:index="29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f3f4b-4b66-46f9-8456-831d9bc3e73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56b4d-3fa0-4709-acfb-d5e813445d1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ebcf308-42de-4d63-b51a-b2360cc04078}" ma:internalName="TaxCatchAll" ma:showField="CatchAllData" ma:web="d6656b4d-3fa0-4709-acfb-d5e813445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656b4d-3fa0-4709-acfb-d5e813445d1e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lcf76f155ced4ddcb4097134ff3c332f xmlns="37af3f4b-4b66-46f9-8456-831d9bc3e737">
      <Terms xmlns="http://schemas.microsoft.com/office/infopath/2007/PartnerControls"/>
    </lcf76f155ced4ddcb4097134ff3c332f>
    <TaxCatchAll xmlns="d6656b4d-3fa0-4709-acfb-d5e813445d1e" xsi:nil="true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AF8284-F016-4DBF-ACCC-FFB996A57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7af3f4b-4b66-46f9-8456-831d9bc3e737"/>
    <ds:schemaRef ds:uri="d6656b4d-3fa0-4709-acfb-d5e813445d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DE0D6C-581B-4814-98E7-EF172D5D46A1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sharepoint/v3"/>
    <ds:schemaRef ds:uri="http://www.w3.org/XML/1998/namespace"/>
    <ds:schemaRef ds:uri="http://schemas.microsoft.com/office/infopath/2007/PartnerControls"/>
    <ds:schemaRef ds:uri="d6656b4d-3fa0-4709-acfb-d5e813445d1e"/>
    <ds:schemaRef ds:uri="http://schemas.microsoft.com/office/2006/documentManagement/types"/>
    <ds:schemaRef ds:uri="37af3f4b-4b66-46f9-8456-831d9bc3e737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4125</TotalTime>
  <Words>1424</Words>
  <Application>Microsoft Macintosh PowerPoint</Application>
  <PresentationFormat>Widescreen</PresentationFormat>
  <Paragraphs>267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Acumin Pro</vt:lpstr>
      <vt:lpstr>Franklin Gothic Book</vt:lpstr>
      <vt:lpstr>Aptos Narrow</vt:lpstr>
      <vt:lpstr>Arial</vt:lpstr>
      <vt:lpstr>Calibri</vt:lpstr>
      <vt:lpstr>Franklin Gothic Medium Cond</vt:lpstr>
      <vt:lpstr>Aptos</vt:lpstr>
      <vt:lpstr>Acumin Pro Condensed</vt:lpstr>
      <vt:lpstr>Merriweather Sans</vt:lpstr>
      <vt:lpstr>Wingdings</vt:lpstr>
      <vt:lpstr>ThinSpaceFallback</vt:lpstr>
      <vt:lpstr>Franklin Gothic Medium</vt:lpstr>
      <vt:lpstr>Purdue Unniversity Theme</vt:lpstr>
      <vt:lpstr>Trends in campus resource planning and resource sharing</vt:lpstr>
      <vt:lpstr>PowerPoint Presentation</vt:lpstr>
      <vt:lpstr>Production Function - Purdue</vt:lpstr>
      <vt:lpstr>You might have questions</vt:lpstr>
      <vt:lpstr>Production Function – Now with 5 R1s</vt:lpstr>
      <vt:lpstr>What we learned - Historical Growth Trends</vt:lpstr>
      <vt:lpstr>Capacity Forecasting</vt:lpstr>
      <vt:lpstr>Institutional Benchmarks</vt:lpstr>
      <vt:lpstr>If you ask your stakeholders these days how much compute they need..</vt:lpstr>
      <vt:lpstr>Survey</vt:lpstr>
      <vt:lpstr>Results….</vt:lpstr>
      <vt:lpstr>Investment as a Function of Research Output</vt:lpstr>
      <vt:lpstr>Compare to Reality</vt:lpstr>
      <vt:lpstr>Data Tables</vt:lpstr>
      <vt:lpstr>Knowing the Aggregate Size We Need, </vt:lpstr>
      <vt:lpstr>Our Observations of Usage Patterns</vt:lpstr>
      <vt:lpstr>Makes Me Wonder </vt:lpstr>
      <vt:lpstr>Questions to Answer</vt:lpstr>
      <vt:lpstr>The Dataset</vt:lpstr>
      <vt:lpstr>How important is a full non-blocking network?</vt:lpstr>
      <vt:lpstr>% of jobs run by job size (Institution-Level)</vt:lpstr>
      <vt:lpstr>% of GPU hours by job size (Institution-level)</vt:lpstr>
      <vt:lpstr>Side Effect</vt:lpstr>
      <vt:lpstr>Zooming Out</vt:lpstr>
      <vt:lpstr>All of this Has Happened Before</vt:lpstr>
      <vt:lpstr>Tie it all together..</vt:lpstr>
      <vt:lpstr>psmith@purdue.edu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Freville, Caitlyn Abigail</dc:creator>
  <cp:lastModifiedBy>Preston M Smith</cp:lastModifiedBy>
  <cp:revision>25</cp:revision>
  <dcterms:created xsi:type="dcterms:W3CDTF">2025-02-28T19:12:21Z</dcterms:created>
  <dcterms:modified xsi:type="dcterms:W3CDTF">2026-06-10T16:00:19Z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0x01010054E202481DC1CB46AA011D949D311478</vt:lpwstr>
  </property>
  <property fmtid="{D5CDD505-2E9C-101B-9397-08002B2CF9AE}" pid="3" name="MediaServiceImageTags">
    <vt:lpwstr/>
  </property>
  <property fmtid="{D5CDD505-2E9C-101B-9397-08002B2CF9AE}" pid="4" name="Status">
    <vt:lpwstr>Proposed</vt:lpwstr>
  </property>
</Properties>
</file>