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Lst>
  <p:sldSz cy="5143500" cx="9144000"/>
  <p:notesSz cx="6858000" cy="9144000"/>
  <p:embeddedFontLst>
    <p:embeddedFont>
      <p:font typeface="Plus Jakarta Sans"/>
      <p:regular r:id="rId33"/>
      <p:bold r:id="rId34"/>
      <p:italic r:id="rId35"/>
      <p:boldItalic r:id="rId36"/>
    </p:embeddedFont>
    <p:embeddedFont>
      <p:font typeface="Inter"/>
      <p:regular r:id="rId37"/>
      <p:bold r:id="rId38"/>
      <p:italic r:id="rId39"/>
      <p:boldItalic r:id="rId40"/>
    </p:embeddedFont>
    <p:embeddedFont>
      <p:font typeface="Plus Jakarta Sans Medium"/>
      <p:regular r:id="rId41"/>
      <p:bold r:id="rId42"/>
      <p:italic r:id="rId43"/>
      <p:boldItalic r:id="rId44"/>
    </p:embeddedFont>
    <p:embeddedFont>
      <p:font typeface="Helvetica Neue"/>
      <p:regular r:id="rId45"/>
      <p:bold r:id="rId46"/>
      <p:italic r:id="rId47"/>
      <p:boldItalic r:id="rId48"/>
    </p:embeddedFont>
    <p:embeddedFont>
      <p:font typeface="Helvetica Neue Light"/>
      <p:regular r:id="rId49"/>
      <p:bold r:id="rId50"/>
      <p:italic r:id="rId51"/>
      <p:boldItalic r:id="rId5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Inter-boldItalic.fntdata"/><Relationship Id="rId42" Type="http://schemas.openxmlformats.org/officeDocument/2006/relationships/font" Target="fonts/PlusJakartaSansMedium-bold.fntdata"/><Relationship Id="rId41" Type="http://schemas.openxmlformats.org/officeDocument/2006/relationships/font" Target="fonts/PlusJakartaSansMedium-regular.fntdata"/><Relationship Id="rId44" Type="http://schemas.openxmlformats.org/officeDocument/2006/relationships/font" Target="fonts/PlusJakartaSansMedium-boldItalic.fntdata"/><Relationship Id="rId43" Type="http://schemas.openxmlformats.org/officeDocument/2006/relationships/font" Target="fonts/PlusJakartaSansMedium-italic.fntdata"/><Relationship Id="rId46" Type="http://schemas.openxmlformats.org/officeDocument/2006/relationships/font" Target="fonts/HelveticaNeue-bold.fntdata"/><Relationship Id="rId45" Type="http://schemas.openxmlformats.org/officeDocument/2006/relationships/font" Target="fonts/HelveticaNeue-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HelveticaNeue-boldItalic.fntdata"/><Relationship Id="rId47" Type="http://schemas.openxmlformats.org/officeDocument/2006/relationships/font" Target="fonts/HelveticaNeue-italic.fntdata"/><Relationship Id="rId49" Type="http://schemas.openxmlformats.org/officeDocument/2006/relationships/font" Target="fonts/HelveticaNeueLight-regular.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font" Target="fonts/PlusJakartaSans-regular.fntdata"/><Relationship Id="rId32" Type="http://schemas.openxmlformats.org/officeDocument/2006/relationships/slide" Target="slides/slide26.xml"/><Relationship Id="rId35" Type="http://schemas.openxmlformats.org/officeDocument/2006/relationships/font" Target="fonts/PlusJakartaSans-italic.fntdata"/><Relationship Id="rId34" Type="http://schemas.openxmlformats.org/officeDocument/2006/relationships/font" Target="fonts/PlusJakartaSans-bold.fntdata"/><Relationship Id="rId37" Type="http://schemas.openxmlformats.org/officeDocument/2006/relationships/font" Target="fonts/Inter-regular.fntdata"/><Relationship Id="rId36" Type="http://schemas.openxmlformats.org/officeDocument/2006/relationships/font" Target="fonts/PlusJakartaSans-boldItalic.fntdata"/><Relationship Id="rId39" Type="http://schemas.openxmlformats.org/officeDocument/2006/relationships/font" Target="fonts/Inter-italic.fntdata"/><Relationship Id="rId38" Type="http://schemas.openxmlformats.org/officeDocument/2006/relationships/font" Target="fonts/Inter-bold.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HelveticaNeueLight-italic.fntdata"/><Relationship Id="rId50" Type="http://schemas.openxmlformats.org/officeDocument/2006/relationships/font" Target="fonts/HelveticaNeueLight-bold.fntdata"/><Relationship Id="rId52" Type="http://schemas.openxmlformats.org/officeDocument/2006/relationships/font" Target="fonts/HelveticaNeueLight-boldItalic.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3722e7858f4_0_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7" name="Google Shape;127;g3722e7858f4_0_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3eec9141cb8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3eec9141cb8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3722e7858f4_0_3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3722e7858f4_0_3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37257548dd3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37257548dd3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3eec9141cb8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3eec9141cb8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3eec9141cb8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3eec9141cb8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37257548dd3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37257548dd3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37257548dd3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37257548dd3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37257548dd3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37257548dd3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3722e7858f4_0_3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3722e7858f4_0_3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37257548dd3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37257548dd3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3722e7858f4_0_1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3722e7858f4_0_16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g3722e7858f4_0_168: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37257548dd3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37257548dd3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37257548dd3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37257548dd3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3eec9141cb8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3eec9141cb8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3eec9141cb8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3eec9141cb8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3eec9141cb8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3eec9141cb8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3725ec45eaf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3725ec45eaf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3725ec45eaf_0_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3725ec45eaf_0_1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g3725ec45eaf_0_15: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3722e7858f4_0_2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3722e7858f4_0_25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g3722e7858f4_0_256: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37257548dd3_0_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37257548dd3_0_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g37257548dd3_0_5: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3eec9141cb8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3eec9141cb8_0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g3eec9141cb8_0_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3eec9141cb8_0_1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3eec9141cb8_0_12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g3eec9141cb8_0_124: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3eec9141cb8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3eec9141cb8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3eec9141cb8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3eec9141cb8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3eec9141cb8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3eec9141cb8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6" name="Shape 56"/>
        <p:cNvGrpSpPr/>
        <p:nvPr/>
      </p:nvGrpSpPr>
      <p:grpSpPr>
        <a:xfrm>
          <a:off x="0" y="0"/>
          <a:ext cx="0" cy="0"/>
          <a:chOff x="0" y="0"/>
          <a:chExt cx="0" cy="0"/>
        </a:xfrm>
      </p:grpSpPr>
      <p:sp>
        <p:nvSpPr>
          <p:cNvPr id="57" name="Google Shape;57;p14"/>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4500"/>
              <a:buFont typeface="Helvetica Neue"/>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8" name="Google Shape;58;p14"/>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rgbClr val="7F7F7F"/>
              </a:buClr>
              <a:buSzPts val="1800"/>
              <a:buNone/>
              <a:defRPr b="0" i="0" sz="1800">
                <a:solidFill>
                  <a:srgbClr val="7F7F7F"/>
                </a:solidFill>
                <a:latin typeface="Helvetica Neue Light"/>
                <a:ea typeface="Helvetica Neue Light"/>
                <a:cs typeface="Helvetica Neue Light"/>
                <a:sym typeface="Helvetica Neue Light"/>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59" name="Google Shape;59;p14"/>
          <p:cNvSpPr txBox="1"/>
          <p:nvPr>
            <p:ph idx="10" type="dt"/>
          </p:nvPr>
        </p:nvSpPr>
        <p:spPr>
          <a:xfrm>
            <a:off x="6289710" y="4846267"/>
            <a:ext cx="1025700" cy="273900"/>
          </a:xfrm>
          <a:prstGeom prst="rect">
            <a:avLst/>
          </a:prstGeom>
          <a:noFill/>
          <a:ln>
            <a:noFill/>
          </a:ln>
        </p:spPr>
        <p:txBody>
          <a:bodyPr anchorCtr="0" anchor="b" bIns="34275" lIns="68575" spcFirstLastPara="1" rIns="68575" wrap="square" tIns="34275">
            <a:noAutofit/>
          </a:bodyPr>
          <a:lstStyle>
            <a:lvl1pPr lvl="0" algn="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0" name="Google Shape;60;p14"/>
          <p:cNvSpPr txBox="1"/>
          <p:nvPr>
            <p:ph idx="11" type="ftr"/>
          </p:nvPr>
        </p:nvSpPr>
        <p:spPr>
          <a:xfrm>
            <a:off x="628650" y="4848146"/>
            <a:ext cx="2361300" cy="273900"/>
          </a:xfrm>
          <a:prstGeom prst="rect">
            <a:avLst/>
          </a:prstGeom>
          <a:noFill/>
          <a:ln>
            <a:noFill/>
          </a:ln>
        </p:spPr>
        <p:txBody>
          <a:bodyPr anchorCtr="0" anchor="b"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1" name="Google Shape;61;p14"/>
          <p:cNvSpPr txBox="1"/>
          <p:nvPr>
            <p:ph idx="12" type="sldNum"/>
          </p:nvPr>
        </p:nvSpPr>
        <p:spPr>
          <a:xfrm>
            <a:off x="7489860" y="4846267"/>
            <a:ext cx="1025700" cy="273900"/>
          </a:xfrm>
          <a:prstGeom prst="rect">
            <a:avLst/>
          </a:prstGeom>
          <a:noFill/>
          <a:ln>
            <a:noFill/>
          </a:ln>
        </p:spPr>
        <p:txBody>
          <a:bodyPr anchorCtr="0" anchor="b"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2" name="Shape 62"/>
        <p:cNvGrpSpPr/>
        <p:nvPr/>
      </p:nvGrpSpPr>
      <p:grpSpPr>
        <a:xfrm>
          <a:off x="0" y="0"/>
          <a:ext cx="0" cy="0"/>
          <a:chOff x="0" y="0"/>
          <a:chExt cx="0" cy="0"/>
        </a:xfrm>
      </p:grpSpPr>
      <p:sp>
        <p:nvSpPr>
          <p:cNvPr id="63" name="Google Shape;63;p1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4" name="Google Shape;64;p15"/>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5" name="Google Shape;65;p15"/>
          <p:cNvSpPr txBox="1"/>
          <p:nvPr>
            <p:ph idx="10" type="dt"/>
          </p:nvPr>
        </p:nvSpPr>
        <p:spPr>
          <a:xfrm>
            <a:off x="6289710" y="4846267"/>
            <a:ext cx="1025700" cy="273900"/>
          </a:xfrm>
          <a:prstGeom prst="rect">
            <a:avLst/>
          </a:prstGeom>
          <a:noFill/>
          <a:ln>
            <a:noFill/>
          </a:ln>
        </p:spPr>
        <p:txBody>
          <a:bodyPr anchorCtr="0" anchor="b" bIns="34275" lIns="68575" spcFirstLastPara="1" rIns="68575" wrap="square" tIns="34275">
            <a:noAutofit/>
          </a:bodyPr>
          <a:lstStyle>
            <a:lvl1pPr lvl="0" algn="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6" name="Google Shape;66;p15"/>
          <p:cNvSpPr txBox="1"/>
          <p:nvPr>
            <p:ph idx="11" type="ftr"/>
          </p:nvPr>
        </p:nvSpPr>
        <p:spPr>
          <a:xfrm>
            <a:off x="628650" y="4848146"/>
            <a:ext cx="2361300" cy="273900"/>
          </a:xfrm>
          <a:prstGeom prst="rect">
            <a:avLst/>
          </a:prstGeom>
          <a:noFill/>
          <a:ln>
            <a:noFill/>
          </a:ln>
        </p:spPr>
        <p:txBody>
          <a:bodyPr anchorCtr="0" anchor="b"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7" name="Google Shape;67;p15"/>
          <p:cNvSpPr txBox="1"/>
          <p:nvPr>
            <p:ph idx="12" type="sldNum"/>
          </p:nvPr>
        </p:nvSpPr>
        <p:spPr>
          <a:xfrm>
            <a:off x="7489860" y="4846267"/>
            <a:ext cx="1025700" cy="273900"/>
          </a:xfrm>
          <a:prstGeom prst="rect">
            <a:avLst/>
          </a:prstGeom>
          <a:noFill/>
          <a:ln>
            <a:noFill/>
          </a:ln>
        </p:spPr>
        <p:txBody>
          <a:bodyPr anchorCtr="0" anchor="b"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8" name="Shape 68"/>
        <p:cNvGrpSpPr/>
        <p:nvPr/>
      </p:nvGrpSpPr>
      <p:grpSpPr>
        <a:xfrm>
          <a:off x="0" y="0"/>
          <a:ext cx="0" cy="0"/>
          <a:chOff x="0" y="0"/>
          <a:chExt cx="0" cy="0"/>
        </a:xfrm>
      </p:grpSpPr>
      <p:sp>
        <p:nvSpPr>
          <p:cNvPr id="69" name="Google Shape;69;p16"/>
          <p:cNvSpPr txBox="1"/>
          <p:nvPr>
            <p:ph type="title"/>
          </p:nvPr>
        </p:nvSpPr>
        <p:spPr>
          <a:xfrm>
            <a:off x="623888" y="1282303"/>
            <a:ext cx="7886700" cy="21396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4500"/>
              <a:buFont typeface="Helvetica Neue"/>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0" name="Google Shape;70;p16"/>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888888"/>
              </a:buClr>
              <a:buSzPts val="1800"/>
              <a:buNone/>
              <a:defRPr sz="1800">
                <a:solidFill>
                  <a:srgbClr val="888888"/>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71" name="Google Shape;71;p16"/>
          <p:cNvSpPr txBox="1"/>
          <p:nvPr>
            <p:ph idx="10" type="dt"/>
          </p:nvPr>
        </p:nvSpPr>
        <p:spPr>
          <a:xfrm>
            <a:off x="6289710" y="4846267"/>
            <a:ext cx="1025700" cy="273900"/>
          </a:xfrm>
          <a:prstGeom prst="rect">
            <a:avLst/>
          </a:prstGeom>
          <a:noFill/>
          <a:ln>
            <a:noFill/>
          </a:ln>
        </p:spPr>
        <p:txBody>
          <a:bodyPr anchorCtr="0" anchor="b" bIns="34275" lIns="68575" spcFirstLastPara="1" rIns="68575" wrap="square" tIns="34275">
            <a:noAutofit/>
          </a:bodyPr>
          <a:lstStyle>
            <a:lvl1pPr lvl="0" algn="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2" name="Google Shape;72;p16"/>
          <p:cNvSpPr txBox="1"/>
          <p:nvPr>
            <p:ph idx="11" type="ftr"/>
          </p:nvPr>
        </p:nvSpPr>
        <p:spPr>
          <a:xfrm>
            <a:off x="628650" y="4848146"/>
            <a:ext cx="2361300" cy="273900"/>
          </a:xfrm>
          <a:prstGeom prst="rect">
            <a:avLst/>
          </a:prstGeom>
          <a:noFill/>
          <a:ln>
            <a:noFill/>
          </a:ln>
        </p:spPr>
        <p:txBody>
          <a:bodyPr anchorCtr="0" anchor="b"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3" name="Google Shape;73;p16"/>
          <p:cNvSpPr txBox="1"/>
          <p:nvPr>
            <p:ph idx="12" type="sldNum"/>
          </p:nvPr>
        </p:nvSpPr>
        <p:spPr>
          <a:xfrm>
            <a:off x="7489860" y="4846267"/>
            <a:ext cx="1025700" cy="273900"/>
          </a:xfrm>
          <a:prstGeom prst="rect">
            <a:avLst/>
          </a:prstGeom>
          <a:noFill/>
          <a:ln>
            <a:noFill/>
          </a:ln>
        </p:spPr>
        <p:txBody>
          <a:bodyPr anchorCtr="0" anchor="b"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4" name="Shape 74"/>
        <p:cNvGrpSpPr/>
        <p:nvPr/>
      </p:nvGrpSpPr>
      <p:grpSpPr>
        <a:xfrm>
          <a:off x="0" y="0"/>
          <a:ext cx="0" cy="0"/>
          <a:chOff x="0" y="0"/>
          <a:chExt cx="0" cy="0"/>
        </a:xfrm>
      </p:grpSpPr>
      <p:sp>
        <p:nvSpPr>
          <p:cNvPr id="75" name="Google Shape;75;p1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6" name="Google Shape;76;p17"/>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7" name="Google Shape;77;p17"/>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8" name="Google Shape;78;p17"/>
          <p:cNvSpPr txBox="1"/>
          <p:nvPr>
            <p:ph idx="10" type="dt"/>
          </p:nvPr>
        </p:nvSpPr>
        <p:spPr>
          <a:xfrm>
            <a:off x="6289710" y="4846267"/>
            <a:ext cx="1025700" cy="273900"/>
          </a:xfrm>
          <a:prstGeom prst="rect">
            <a:avLst/>
          </a:prstGeom>
          <a:noFill/>
          <a:ln>
            <a:noFill/>
          </a:ln>
        </p:spPr>
        <p:txBody>
          <a:bodyPr anchorCtr="0" anchor="b" bIns="34275" lIns="68575" spcFirstLastPara="1" rIns="68575" wrap="square" tIns="34275">
            <a:noAutofit/>
          </a:bodyPr>
          <a:lstStyle>
            <a:lvl1pPr lvl="0" algn="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9" name="Google Shape;79;p17"/>
          <p:cNvSpPr txBox="1"/>
          <p:nvPr>
            <p:ph idx="11" type="ftr"/>
          </p:nvPr>
        </p:nvSpPr>
        <p:spPr>
          <a:xfrm>
            <a:off x="628650" y="4848146"/>
            <a:ext cx="2361300" cy="273900"/>
          </a:xfrm>
          <a:prstGeom prst="rect">
            <a:avLst/>
          </a:prstGeom>
          <a:noFill/>
          <a:ln>
            <a:noFill/>
          </a:ln>
        </p:spPr>
        <p:txBody>
          <a:bodyPr anchorCtr="0" anchor="b"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0" name="Google Shape;80;p17"/>
          <p:cNvSpPr txBox="1"/>
          <p:nvPr>
            <p:ph idx="12" type="sldNum"/>
          </p:nvPr>
        </p:nvSpPr>
        <p:spPr>
          <a:xfrm>
            <a:off x="7489860" y="4846267"/>
            <a:ext cx="1025700" cy="273900"/>
          </a:xfrm>
          <a:prstGeom prst="rect">
            <a:avLst/>
          </a:prstGeom>
          <a:noFill/>
          <a:ln>
            <a:noFill/>
          </a:ln>
        </p:spPr>
        <p:txBody>
          <a:bodyPr anchorCtr="0" anchor="b"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1" name="Shape 81"/>
        <p:cNvGrpSpPr/>
        <p:nvPr/>
      </p:nvGrpSpPr>
      <p:grpSpPr>
        <a:xfrm>
          <a:off x="0" y="0"/>
          <a:ext cx="0" cy="0"/>
          <a:chOff x="0" y="0"/>
          <a:chExt cx="0" cy="0"/>
        </a:xfrm>
      </p:grpSpPr>
      <p:sp>
        <p:nvSpPr>
          <p:cNvPr id="82" name="Google Shape;82;p18"/>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3" name="Google Shape;83;p18"/>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84" name="Google Shape;84;p18"/>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5" name="Google Shape;85;p18"/>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86" name="Google Shape;86;p18"/>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7" name="Google Shape;87;p18"/>
          <p:cNvSpPr txBox="1"/>
          <p:nvPr>
            <p:ph idx="10" type="dt"/>
          </p:nvPr>
        </p:nvSpPr>
        <p:spPr>
          <a:xfrm>
            <a:off x="6289710" y="4846267"/>
            <a:ext cx="1025700" cy="273900"/>
          </a:xfrm>
          <a:prstGeom prst="rect">
            <a:avLst/>
          </a:prstGeom>
          <a:noFill/>
          <a:ln>
            <a:noFill/>
          </a:ln>
        </p:spPr>
        <p:txBody>
          <a:bodyPr anchorCtr="0" anchor="b" bIns="34275" lIns="68575" spcFirstLastPara="1" rIns="68575" wrap="square" tIns="34275">
            <a:noAutofit/>
          </a:bodyPr>
          <a:lstStyle>
            <a:lvl1pPr lvl="0" algn="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8" name="Google Shape;88;p18"/>
          <p:cNvSpPr txBox="1"/>
          <p:nvPr>
            <p:ph idx="11" type="ftr"/>
          </p:nvPr>
        </p:nvSpPr>
        <p:spPr>
          <a:xfrm>
            <a:off x="628650" y="4848146"/>
            <a:ext cx="2361300" cy="273900"/>
          </a:xfrm>
          <a:prstGeom prst="rect">
            <a:avLst/>
          </a:prstGeom>
          <a:noFill/>
          <a:ln>
            <a:noFill/>
          </a:ln>
        </p:spPr>
        <p:txBody>
          <a:bodyPr anchorCtr="0" anchor="b"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9" name="Google Shape;89;p18"/>
          <p:cNvSpPr txBox="1"/>
          <p:nvPr>
            <p:ph idx="12" type="sldNum"/>
          </p:nvPr>
        </p:nvSpPr>
        <p:spPr>
          <a:xfrm>
            <a:off x="7489860" y="4846267"/>
            <a:ext cx="1025700" cy="273900"/>
          </a:xfrm>
          <a:prstGeom prst="rect">
            <a:avLst/>
          </a:prstGeom>
          <a:noFill/>
          <a:ln>
            <a:noFill/>
          </a:ln>
        </p:spPr>
        <p:txBody>
          <a:bodyPr anchorCtr="0" anchor="b"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0" name="Shape 90"/>
        <p:cNvGrpSpPr/>
        <p:nvPr/>
      </p:nvGrpSpPr>
      <p:grpSpPr>
        <a:xfrm>
          <a:off x="0" y="0"/>
          <a:ext cx="0" cy="0"/>
          <a:chOff x="0" y="0"/>
          <a:chExt cx="0" cy="0"/>
        </a:xfrm>
      </p:grpSpPr>
      <p:sp>
        <p:nvSpPr>
          <p:cNvPr id="91" name="Google Shape;91;p1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2" name="Google Shape;92;p19"/>
          <p:cNvSpPr txBox="1"/>
          <p:nvPr>
            <p:ph idx="10" type="dt"/>
          </p:nvPr>
        </p:nvSpPr>
        <p:spPr>
          <a:xfrm>
            <a:off x="6289710" y="4846267"/>
            <a:ext cx="1025700" cy="273900"/>
          </a:xfrm>
          <a:prstGeom prst="rect">
            <a:avLst/>
          </a:prstGeom>
          <a:noFill/>
          <a:ln>
            <a:noFill/>
          </a:ln>
        </p:spPr>
        <p:txBody>
          <a:bodyPr anchorCtr="0" anchor="b" bIns="34275" lIns="68575" spcFirstLastPara="1" rIns="68575" wrap="square" tIns="34275">
            <a:noAutofit/>
          </a:bodyPr>
          <a:lstStyle>
            <a:lvl1pPr lvl="0" algn="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3" name="Google Shape;93;p19"/>
          <p:cNvSpPr txBox="1"/>
          <p:nvPr>
            <p:ph idx="11" type="ftr"/>
          </p:nvPr>
        </p:nvSpPr>
        <p:spPr>
          <a:xfrm>
            <a:off x="628650" y="4848146"/>
            <a:ext cx="2361300" cy="273900"/>
          </a:xfrm>
          <a:prstGeom prst="rect">
            <a:avLst/>
          </a:prstGeom>
          <a:noFill/>
          <a:ln>
            <a:noFill/>
          </a:ln>
        </p:spPr>
        <p:txBody>
          <a:bodyPr anchorCtr="0" anchor="b"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4" name="Google Shape;94;p19"/>
          <p:cNvSpPr txBox="1"/>
          <p:nvPr>
            <p:ph idx="12" type="sldNum"/>
          </p:nvPr>
        </p:nvSpPr>
        <p:spPr>
          <a:xfrm>
            <a:off x="7489860" y="4846267"/>
            <a:ext cx="1025700" cy="273900"/>
          </a:xfrm>
          <a:prstGeom prst="rect">
            <a:avLst/>
          </a:prstGeom>
          <a:noFill/>
          <a:ln>
            <a:noFill/>
          </a:ln>
        </p:spPr>
        <p:txBody>
          <a:bodyPr anchorCtr="0" anchor="b"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5" name="Shape 95"/>
        <p:cNvGrpSpPr/>
        <p:nvPr/>
      </p:nvGrpSpPr>
      <p:grpSpPr>
        <a:xfrm>
          <a:off x="0" y="0"/>
          <a:ext cx="0" cy="0"/>
          <a:chOff x="0" y="0"/>
          <a:chExt cx="0" cy="0"/>
        </a:xfrm>
      </p:grpSpPr>
      <p:sp>
        <p:nvSpPr>
          <p:cNvPr id="96" name="Google Shape;96;p20"/>
          <p:cNvSpPr txBox="1"/>
          <p:nvPr>
            <p:ph idx="10" type="dt"/>
          </p:nvPr>
        </p:nvSpPr>
        <p:spPr>
          <a:xfrm>
            <a:off x="6289710" y="4846267"/>
            <a:ext cx="1025700" cy="273900"/>
          </a:xfrm>
          <a:prstGeom prst="rect">
            <a:avLst/>
          </a:prstGeom>
          <a:noFill/>
          <a:ln>
            <a:noFill/>
          </a:ln>
        </p:spPr>
        <p:txBody>
          <a:bodyPr anchorCtr="0" anchor="b" bIns="34275" lIns="68575" spcFirstLastPara="1" rIns="68575" wrap="square" tIns="34275">
            <a:noAutofit/>
          </a:bodyPr>
          <a:lstStyle>
            <a:lvl1pPr lvl="0" algn="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7" name="Google Shape;97;p20"/>
          <p:cNvSpPr txBox="1"/>
          <p:nvPr>
            <p:ph idx="11" type="ftr"/>
          </p:nvPr>
        </p:nvSpPr>
        <p:spPr>
          <a:xfrm>
            <a:off x="628650" y="4848146"/>
            <a:ext cx="2361300" cy="273900"/>
          </a:xfrm>
          <a:prstGeom prst="rect">
            <a:avLst/>
          </a:prstGeom>
          <a:noFill/>
          <a:ln>
            <a:noFill/>
          </a:ln>
        </p:spPr>
        <p:txBody>
          <a:bodyPr anchorCtr="0" anchor="b"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8" name="Google Shape;98;p20"/>
          <p:cNvSpPr txBox="1"/>
          <p:nvPr>
            <p:ph idx="12" type="sldNum"/>
          </p:nvPr>
        </p:nvSpPr>
        <p:spPr>
          <a:xfrm>
            <a:off x="7489860" y="4846267"/>
            <a:ext cx="1025700" cy="273900"/>
          </a:xfrm>
          <a:prstGeom prst="rect">
            <a:avLst/>
          </a:prstGeom>
          <a:noFill/>
          <a:ln>
            <a:noFill/>
          </a:ln>
        </p:spPr>
        <p:txBody>
          <a:bodyPr anchorCtr="0" anchor="b"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9" name="Shape 99"/>
        <p:cNvGrpSpPr/>
        <p:nvPr/>
      </p:nvGrpSpPr>
      <p:grpSpPr>
        <a:xfrm>
          <a:off x="0" y="0"/>
          <a:ext cx="0" cy="0"/>
          <a:chOff x="0" y="0"/>
          <a:chExt cx="0" cy="0"/>
        </a:xfrm>
      </p:grpSpPr>
      <p:sp>
        <p:nvSpPr>
          <p:cNvPr id="100" name="Google Shape;100;p21"/>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Helvetica Neue"/>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1" name="Google Shape;101;p21"/>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102" name="Google Shape;102;p21"/>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03" name="Google Shape;103;p21"/>
          <p:cNvSpPr txBox="1"/>
          <p:nvPr>
            <p:ph idx="10" type="dt"/>
          </p:nvPr>
        </p:nvSpPr>
        <p:spPr>
          <a:xfrm>
            <a:off x="6289710" y="4846267"/>
            <a:ext cx="1025700" cy="273900"/>
          </a:xfrm>
          <a:prstGeom prst="rect">
            <a:avLst/>
          </a:prstGeom>
          <a:noFill/>
          <a:ln>
            <a:noFill/>
          </a:ln>
        </p:spPr>
        <p:txBody>
          <a:bodyPr anchorCtr="0" anchor="b" bIns="34275" lIns="68575" spcFirstLastPara="1" rIns="68575" wrap="square" tIns="34275">
            <a:noAutofit/>
          </a:bodyPr>
          <a:lstStyle>
            <a:lvl1pPr lvl="0" algn="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4" name="Google Shape;104;p21"/>
          <p:cNvSpPr txBox="1"/>
          <p:nvPr>
            <p:ph idx="11" type="ftr"/>
          </p:nvPr>
        </p:nvSpPr>
        <p:spPr>
          <a:xfrm>
            <a:off x="628650" y="4848146"/>
            <a:ext cx="2361300" cy="273900"/>
          </a:xfrm>
          <a:prstGeom prst="rect">
            <a:avLst/>
          </a:prstGeom>
          <a:noFill/>
          <a:ln>
            <a:noFill/>
          </a:ln>
        </p:spPr>
        <p:txBody>
          <a:bodyPr anchorCtr="0" anchor="b"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5" name="Google Shape;105;p21"/>
          <p:cNvSpPr txBox="1"/>
          <p:nvPr>
            <p:ph idx="12" type="sldNum"/>
          </p:nvPr>
        </p:nvSpPr>
        <p:spPr>
          <a:xfrm>
            <a:off x="7489860" y="4846267"/>
            <a:ext cx="1025700" cy="273900"/>
          </a:xfrm>
          <a:prstGeom prst="rect">
            <a:avLst/>
          </a:prstGeom>
          <a:noFill/>
          <a:ln>
            <a:noFill/>
          </a:ln>
        </p:spPr>
        <p:txBody>
          <a:bodyPr anchorCtr="0" anchor="b"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6" name="Shape 106"/>
        <p:cNvGrpSpPr/>
        <p:nvPr/>
      </p:nvGrpSpPr>
      <p:grpSpPr>
        <a:xfrm>
          <a:off x="0" y="0"/>
          <a:ext cx="0" cy="0"/>
          <a:chOff x="0" y="0"/>
          <a:chExt cx="0" cy="0"/>
        </a:xfrm>
      </p:grpSpPr>
      <p:sp>
        <p:nvSpPr>
          <p:cNvPr id="107" name="Google Shape;107;p22"/>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Helvetica Neue"/>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8" name="Google Shape;108;p22"/>
          <p:cNvSpPr/>
          <p:nvPr>
            <p:ph idx="2" type="pic"/>
          </p:nvPr>
        </p:nvSpPr>
        <p:spPr>
          <a:xfrm>
            <a:off x="3887391" y="740569"/>
            <a:ext cx="4629300" cy="3655200"/>
          </a:xfrm>
          <a:prstGeom prst="rect">
            <a:avLst/>
          </a:prstGeom>
          <a:noFill/>
          <a:ln>
            <a:noFill/>
          </a:ln>
        </p:spPr>
      </p:sp>
      <p:sp>
        <p:nvSpPr>
          <p:cNvPr id="109" name="Google Shape;109;p22"/>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10" name="Google Shape;110;p22"/>
          <p:cNvSpPr txBox="1"/>
          <p:nvPr>
            <p:ph idx="10" type="dt"/>
          </p:nvPr>
        </p:nvSpPr>
        <p:spPr>
          <a:xfrm>
            <a:off x="6289710" y="4846267"/>
            <a:ext cx="1025700" cy="273900"/>
          </a:xfrm>
          <a:prstGeom prst="rect">
            <a:avLst/>
          </a:prstGeom>
          <a:noFill/>
          <a:ln>
            <a:noFill/>
          </a:ln>
        </p:spPr>
        <p:txBody>
          <a:bodyPr anchorCtr="0" anchor="b" bIns="34275" lIns="68575" spcFirstLastPara="1" rIns="68575" wrap="square" tIns="34275">
            <a:noAutofit/>
          </a:bodyPr>
          <a:lstStyle>
            <a:lvl1pPr lvl="0" algn="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1" name="Google Shape;111;p22"/>
          <p:cNvSpPr txBox="1"/>
          <p:nvPr>
            <p:ph idx="11" type="ftr"/>
          </p:nvPr>
        </p:nvSpPr>
        <p:spPr>
          <a:xfrm>
            <a:off x="628650" y="4848146"/>
            <a:ext cx="2361300" cy="273900"/>
          </a:xfrm>
          <a:prstGeom prst="rect">
            <a:avLst/>
          </a:prstGeom>
          <a:noFill/>
          <a:ln>
            <a:noFill/>
          </a:ln>
        </p:spPr>
        <p:txBody>
          <a:bodyPr anchorCtr="0" anchor="b"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2" name="Google Shape;112;p22"/>
          <p:cNvSpPr txBox="1"/>
          <p:nvPr>
            <p:ph idx="12" type="sldNum"/>
          </p:nvPr>
        </p:nvSpPr>
        <p:spPr>
          <a:xfrm>
            <a:off x="7489860" y="4846267"/>
            <a:ext cx="1025700" cy="273900"/>
          </a:xfrm>
          <a:prstGeom prst="rect">
            <a:avLst/>
          </a:prstGeom>
          <a:noFill/>
          <a:ln>
            <a:noFill/>
          </a:ln>
        </p:spPr>
        <p:txBody>
          <a:bodyPr anchorCtr="0" anchor="b"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13" name="Shape 113"/>
        <p:cNvGrpSpPr/>
        <p:nvPr/>
      </p:nvGrpSpPr>
      <p:grpSpPr>
        <a:xfrm>
          <a:off x="0" y="0"/>
          <a:ext cx="0" cy="0"/>
          <a:chOff x="0" y="0"/>
          <a:chExt cx="0" cy="0"/>
        </a:xfrm>
      </p:grpSpPr>
      <p:sp>
        <p:nvSpPr>
          <p:cNvPr id="114" name="Google Shape;114;p2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5" name="Google Shape;115;p23"/>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6" name="Google Shape;116;p23"/>
          <p:cNvSpPr txBox="1"/>
          <p:nvPr>
            <p:ph idx="10" type="dt"/>
          </p:nvPr>
        </p:nvSpPr>
        <p:spPr>
          <a:xfrm>
            <a:off x="6289710" y="4846267"/>
            <a:ext cx="1025700" cy="273900"/>
          </a:xfrm>
          <a:prstGeom prst="rect">
            <a:avLst/>
          </a:prstGeom>
          <a:noFill/>
          <a:ln>
            <a:noFill/>
          </a:ln>
        </p:spPr>
        <p:txBody>
          <a:bodyPr anchorCtr="0" anchor="b" bIns="34275" lIns="68575" spcFirstLastPara="1" rIns="68575" wrap="square" tIns="34275">
            <a:noAutofit/>
          </a:bodyPr>
          <a:lstStyle>
            <a:lvl1pPr lvl="0" algn="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7" name="Google Shape;117;p23"/>
          <p:cNvSpPr txBox="1"/>
          <p:nvPr>
            <p:ph idx="11" type="ftr"/>
          </p:nvPr>
        </p:nvSpPr>
        <p:spPr>
          <a:xfrm>
            <a:off x="628650" y="4848146"/>
            <a:ext cx="2361300" cy="273900"/>
          </a:xfrm>
          <a:prstGeom prst="rect">
            <a:avLst/>
          </a:prstGeom>
          <a:noFill/>
          <a:ln>
            <a:noFill/>
          </a:ln>
        </p:spPr>
        <p:txBody>
          <a:bodyPr anchorCtr="0" anchor="b"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8" name="Google Shape;118;p23"/>
          <p:cNvSpPr txBox="1"/>
          <p:nvPr>
            <p:ph idx="12" type="sldNum"/>
          </p:nvPr>
        </p:nvSpPr>
        <p:spPr>
          <a:xfrm>
            <a:off x="7489860" y="4846267"/>
            <a:ext cx="1025700" cy="273900"/>
          </a:xfrm>
          <a:prstGeom prst="rect">
            <a:avLst/>
          </a:prstGeom>
          <a:noFill/>
          <a:ln>
            <a:noFill/>
          </a:ln>
        </p:spPr>
        <p:txBody>
          <a:bodyPr anchorCtr="0" anchor="b"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19" name="Shape 119"/>
        <p:cNvGrpSpPr/>
        <p:nvPr/>
      </p:nvGrpSpPr>
      <p:grpSpPr>
        <a:xfrm>
          <a:off x="0" y="0"/>
          <a:ext cx="0" cy="0"/>
          <a:chOff x="0" y="0"/>
          <a:chExt cx="0" cy="0"/>
        </a:xfrm>
      </p:grpSpPr>
      <p:sp>
        <p:nvSpPr>
          <p:cNvPr id="120" name="Google Shape;120;p24"/>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21" name="Google Shape;121;p24"/>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2" name="Google Shape;122;p24"/>
          <p:cNvSpPr txBox="1"/>
          <p:nvPr>
            <p:ph idx="10" type="dt"/>
          </p:nvPr>
        </p:nvSpPr>
        <p:spPr>
          <a:xfrm>
            <a:off x="6289710" y="4846267"/>
            <a:ext cx="1025700" cy="273900"/>
          </a:xfrm>
          <a:prstGeom prst="rect">
            <a:avLst/>
          </a:prstGeom>
          <a:noFill/>
          <a:ln>
            <a:noFill/>
          </a:ln>
        </p:spPr>
        <p:txBody>
          <a:bodyPr anchorCtr="0" anchor="b" bIns="34275" lIns="68575" spcFirstLastPara="1" rIns="68575" wrap="square" tIns="34275">
            <a:noAutofit/>
          </a:bodyPr>
          <a:lstStyle>
            <a:lvl1pPr lvl="0" algn="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23" name="Google Shape;123;p24"/>
          <p:cNvSpPr txBox="1"/>
          <p:nvPr>
            <p:ph idx="11" type="ftr"/>
          </p:nvPr>
        </p:nvSpPr>
        <p:spPr>
          <a:xfrm>
            <a:off x="628650" y="4848146"/>
            <a:ext cx="2361300" cy="273900"/>
          </a:xfrm>
          <a:prstGeom prst="rect">
            <a:avLst/>
          </a:prstGeom>
          <a:noFill/>
          <a:ln>
            <a:noFill/>
          </a:ln>
        </p:spPr>
        <p:txBody>
          <a:bodyPr anchorCtr="0" anchor="b"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24" name="Google Shape;124;p24"/>
          <p:cNvSpPr txBox="1"/>
          <p:nvPr>
            <p:ph idx="12" type="sldNum"/>
          </p:nvPr>
        </p:nvSpPr>
        <p:spPr>
          <a:xfrm>
            <a:off x="7489860" y="4846267"/>
            <a:ext cx="1025700" cy="273900"/>
          </a:xfrm>
          <a:prstGeom prst="rect">
            <a:avLst/>
          </a:prstGeom>
          <a:noFill/>
          <a:ln>
            <a:noFill/>
          </a:ln>
        </p:spPr>
        <p:txBody>
          <a:bodyPr anchorCtr="0" anchor="b"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1.xml"/><Relationship Id="rId10" Type="http://schemas.openxmlformats.org/officeDocument/2006/relationships/slideLayout" Target="../slideLayouts/slideLayout20.xml"/><Relationship Id="rId13" Type="http://schemas.openxmlformats.org/officeDocument/2006/relationships/theme" Target="../theme/theme1.xml"/><Relationship Id="rId12" Type="http://schemas.openxmlformats.org/officeDocument/2006/relationships/slideLayout" Target="../slideLayouts/slideLayout22.xml"/><Relationship Id="rId1" Type="http://schemas.openxmlformats.org/officeDocument/2006/relationships/image" Target="../media/image18.pn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algn="l">
              <a:lnSpc>
                <a:spcPct val="90000"/>
              </a:lnSpc>
              <a:spcBef>
                <a:spcPts val="0"/>
              </a:spcBef>
              <a:spcAft>
                <a:spcPts val="0"/>
              </a:spcAft>
              <a:buClr>
                <a:schemeClr val="dk1"/>
              </a:buClr>
              <a:buSzPts val="3600"/>
              <a:buFont typeface="Helvetica Neue"/>
              <a:buNone/>
              <a:defRPr b="0" i="0" sz="3600" u="none" cap="none" strike="noStrike">
                <a:solidFill>
                  <a:schemeClr val="dk1"/>
                </a:solidFill>
                <a:latin typeface="Helvetica Neue"/>
                <a:ea typeface="Helvetica Neue"/>
                <a:cs typeface="Helvetica Neue"/>
                <a:sym typeface="Helvetica Neue"/>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52" name="Google Shape;52;p1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Helvetica Neue"/>
                <a:ea typeface="Helvetica Neue"/>
                <a:cs typeface="Helvetica Neue"/>
                <a:sym typeface="Helvetica Neue"/>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Helvetica Neue"/>
                <a:ea typeface="Helvetica Neue"/>
                <a:cs typeface="Helvetica Neue"/>
                <a:sym typeface="Helvetica Neue"/>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Helvetica Neue"/>
                <a:ea typeface="Helvetica Neue"/>
                <a:cs typeface="Helvetica Neue"/>
                <a:sym typeface="Helvetica Neue"/>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Helvetica Neue"/>
                <a:ea typeface="Helvetica Neue"/>
                <a:cs typeface="Helvetica Neue"/>
                <a:sym typeface="Helvetica Neue"/>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53" name="Google Shape;53;p13"/>
          <p:cNvSpPr txBox="1"/>
          <p:nvPr>
            <p:ph idx="10" type="dt"/>
          </p:nvPr>
        </p:nvSpPr>
        <p:spPr>
          <a:xfrm>
            <a:off x="6289710" y="4846267"/>
            <a:ext cx="1025700" cy="273900"/>
          </a:xfrm>
          <a:prstGeom prst="rect">
            <a:avLst/>
          </a:prstGeom>
          <a:noFill/>
          <a:ln>
            <a:noFill/>
          </a:ln>
        </p:spPr>
        <p:txBody>
          <a:bodyPr anchorCtr="0" anchor="b" bIns="34275" lIns="68575" spcFirstLastPara="1" rIns="68575" wrap="square" tIns="34275">
            <a:noAutofit/>
          </a:bodyPr>
          <a:lstStyle>
            <a:lvl1pPr lvl="0" marR="0" algn="r">
              <a:lnSpc>
                <a:spcPct val="100000"/>
              </a:lnSpc>
              <a:spcBef>
                <a:spcPts val="0"/>
              </a:spcBef>
              <a:spcAft>
                <a:spcPts val="0"/>
              </a:spcAft>
              <a:buClr>
                <a:srgbClr val="000000"/>
              </a:buClr>
              <a:buSzPts val="1100"/>
              <a:buFont typeface="Arial"/>
              <a:buNone/>
              <a:defRPr b="0" i="0" sz="900" u="none" cap="none" strike="noStrike">
                <a:solidFill>
                  <a:srgbClr val="888888"/>
                </a:solidFill>
                <a:latin typeface="Helvetica Neue Light"/>
                <a:ea typeface="Helvetica Neue Light"/>
                <a:cs typeface="Helvetica Neue Light"/>
                <a:sym typeface="Helvetica Neue Light"/>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54" name="Google Shape;54;p13"/>
          <p:cNvSpPr txBox="1"/>
          <p:nvPr>
            <p:ph idx="11" type="ftr"/>
          </p:nvPr>
        </p:nvSpPr>
        <p:spPr>
          <a:xfrm>
            <a:off x="628650" y="4848146"/>
            <a:ext cx="2361300" cy="273900"/>
          </a:xfrm>
          <a:prstGeom prst="rect">
            <a:avLst/>
          </a:prstGeom>
          <a:noFill/>
          <a:ln>
            <a:noFill/>
          </a:ln>
        </p:spPr>
        <p:txBody>
          <a:bodyPr anchorCtr="0" anchor="b" bIns="34275" lIns="68575" spcFirstLastPara="1" rIns="68575" wrap="square" tIns="34275">
            <a:noAutofit/>
          </a:bodyPr>
          <a:lstStyle>
            <a:lvl1pPr lvl="0" marR="0" algn="l">
              <a:lnSpc>
                <a:spcPct val="100000"/>
              </a:lnSpc>
              <a:spcBef>
                <a:spcPts val="0"/>
              </a:spcBef>
              <a:spcAft>
                <a:spcPts val="0"/>
              </a:spcAft>
              <a:buClr>
                <a:srgbClr val="000000"/>
              </a:buClr>
              <a:buSzPts val="1100"/>
              <a:buFont typeface="Arial"/>
              <a:buNone/>
              <a:defRPr b="0" i="0" sz="900" u="none" cap="none" strike="noStrike">
                <a:solidFill>
                  <a:srgbClr val="888888"/>
                </a:solidFill>
                <a:latin typeface="Helvetica Neue Light"/>
                <a:ea typeface="Helvetica Neue Light"/>
                <a:cs typeface="Helvetica Neue Light"/>
                <a:sym typeface="Helvetica Neue Light"/>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55" name="Google Shape;55;p13"/>
          <p:cNvSpPr txBox="1"/>
          <p:nvPr>
            <p:ph idx="12" type="sldNum"/>
          </p:nvPr>
        </p:nvSpPr>
        <p:spPr>
          <a:xfrm>
            <a:off x="7489860" y="4846267"/>
            <a:ext cx="1025700" cy="273900"/>
          </a:xfrm>
          <a:prstGeom prst="rect">
            <a:avLst/>
          </a:prstGeom>
          <a:noFill/>
          <a:ln>
            <a:noFill/>
          </a:ln>
        </p:spPr>
        <p:txBody>
          <a:bodyPr anchorCtr="0" anchor="b"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25.png"/><Relationship Id="rId4" Type="http://schemas.openxmlformats.org/officeDocument/2006/relationships/image" Target="../media/image23.png"/><Relationship Id="rId5" Type="http://schemas.openxmlformats.org/officeDocument/2006/relationships/image" Target="../media/image11.png"/><Relationship Id="rId6" Type="http://schemas.openxmlformats.org/officeDocument/2006/relationships/image" Target="../media/image17.png"/><Relationship Id="rId7" Type="http://schemas.openxmlformats.org/officeDocument/2006/relationships/image" Target="../media/image4.png"/><Relationship Id="rId8"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1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13.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25"/>
          <p:cNvSpPr/>
          <p:nvPr/>
        </p:nvSpPr>
        <p:spPr>
          <a:xfrm>
            <a:off x="0" y="0"/>
            <a:ext cx="9164700" cy="4584600"/>
          </a:xfrm>
          <a:prstGeom prst="rect">
            <a:avLst/>
          </a:prstGeom>
          <a:solidFill>
            <a:srgbClr val="E7E6E6">
              <a:alpha val="60390"/>
            </a:srgbClr>
          </a:solidFill>
          <a:ln cap="flat" cmpd="sng" w="7150">
            <a:solidFill>
              <a:schemeClr val="lt2"/>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Helvetica Neue"/>
              <a:ea typeface="Helvetica Neue"/>
              <a:cs typeface="Helvetica Neue"/>
              <a:sym typeface="Helvetica Neue"/>
            </a:endParaRPr>
          </a:p>
        </p:txBody>
      </p:sp>
      <p:sp>
        <p:nvSpPr>
          <p:cNvPr id="130" name="Google Shape;130;p25"/>
          <p:cNvSpPr txBox="1"/>
          <p:nvPr/>
        </p:nvSpPr>
        <p:spPr>
          <a:xfrm>
            <a:off x="484550" y="937050"/>
            <a:ext cx="8589300" cy="1634700"/>
          </a:xfrm>
          <a:prstGeom prst="rect">
            <a:avLst/>
          </a:prstGeom>
          <a:noFill/>
          <a:ln>
            <a:noFill/>
          </a:ln>
        </p:spPr>
        <p:txBody>
          <a:bodyPr anchorCtr="0" anchor="t" bIns="68575" lIns="68575" spcFirstLastPara="1" rIns="68575" wrap="square" tIns="68575">
            <a:spAutoFit/>
          </a:bodyPr>
          <a:lstStyle/>
          <a:p>
            <a:pPr indent="0" lvl="0" marL="0" marR="0" rtl="0" algn="l">
              <a:lnSpc>
                <a:spcPct val="90000"/>
              </a:lnSpc>
              <a:spcBef>
                <a:spcPts val="0"/>
              </a:spcBef>
              <a:spcAft>
                <a:spcPts val="0"/>
              </a:spcAft>
              <a:buClr>
                <a:srgbClr val="000000"/>
              </a:buClr>
              <a:buSzPts val="7200"/>
              <a:buFont typeface="Arial"/>
              <a:buNone/>
            </a:pPr>
            <a:r>
              <a:rPr lang="en" sz="2700">
                <a:solidFill>
                  <a:schemeClr val="dk1"/>
                </a:solidFill>
              </a:rPr>
              <a:t>From Per-Job Data to an Aggregated Workload Insight:</a:t>
            </a:r>
            <a:r>
              <a:rPr lang="en" sz="3600">
                <a:solidFill>
                  <a:schemeClr val="dk1"/>
                </a:solidFill>
              </a:rPr>
              <a:t> A Toolkit for Profiling HTCondor Workload</a:t>
            </a:r>
            <a:endParaRPr b="1" i="0" sz="3600" u="none" cap="none" strike="noStrike">
              <a:solidFill>
                <a:schemeClr val="dk1"/>
              </a:solidFill>
              <a:latin typeface="Arial"/>
              <a:ea typeface="Arial"/>
              <a:cs typeface="Arial"/>
              <a:sym typeface="Arial"/>
            </a:endParaRPr>
          </a:p>
        </p:txBody>
      </p:sp>
      <p:cxnSp>
        <p:nvCxnSpPr>
          <p:cNvPr id="131" name="Google Shape;131;p25"/>
          <p:cNvCxnSpPr/>
          <p:nvPr/>
        </p:nvCxnSpPr>
        <p:spPr>
          <a:xfrm>
            <a:off x="484556" y="2530350"/>
            <a:ext cx="8031000" cy="41400"/>
          </a:xfrm>
          <a:prstGeom prst="straightConnector1">
            <a:avLst/>
          </a:prstGeom>
          <a:noFill/>
          <a:ln cap="flat" cmpd="sng" w="7150">
            <a:solidFill>
              <a:schemeClr val="dk2"/>
            </a:solidFill>
            <a:prstDash val="solid"/>
            <a:round/>
            <a:headEnd len="sm" w="sm" type="none"/>
            <a:tailEnd len="sm" w="sm" type="none"/>
          </a:ln>
        </p:spPr>
      </p:cxnSp>
      <p:sp>
        <p:nvSpPr>
          <p:cNvPr id="132" name="Google Shape;132;p25"/>
          <p:cNvSpPr txBox="1"/>
          <p:nvPr/>
        </p:nvSpPr>
        <p:spPr>
          <a:xfrm>
            <a:off x="3310250" y="2683110"/>
            <a:ext cx="5205300" cy="930600"/>
          </a:xfrm>
          <a:prstGeom prst="rect">
            <a:avLst/>
          </a:prstGeom>
          <a:noFill/>
          <a:ln>
            <a:noFill/>
          </a:ln>
        </p:spPr>
        <p:txBody>
          <a:bodyPr anchorCtr="0" anchor="t" bIns="68575" lIns="68575" spcFirstLastPara="1" rIns="68575" wrap="square" tIns="68575">
            <a:noAutofit/>
          </a:bodyPr>
          <a:lstStyle/>
          <a:p>
            <a:pPr indent="0" lvl="0" marL="0" marR="0" rtl="0" algn="r">
              <a:lnSpc>
                <a:spcPct val="100000"/>
              </a:lnSpc>
              <a:spcBef>
                <a:spcPts val="0"/>
              </a:spcBef>
              <a:spcAft>
                <a:spcPts val="0"/>
              </a:spcAft>
              <a:buClr>
                <a:srgbClr val="000000"/>
              </a:buClr>
              <a:buSzPts val="2100"/>
              <a:buFont typeface="Arial"/>
              <a:buNone/>
            </a:pPr>
            <a:r>
              <a:rPr b="0" i="0" lang="en" sz="2100" u="none" cap="none" strike="noStrike">
                <a:solidFill>
                  <a:schemeClr val="dk1"/>
                </a:solidFill>
                <a:latin typeface="Helvetica Neue"/>
                <a:ea typeface="Helvetica Neue"/>
                <a:cs typeface="Helvetica Neue"/>
                <a:sym typeface="Helvetica Neue"/>
              </a:rPr>
              <a:t>Kashika Mahajan</a:t>
            </a:r>
            <a:endParaRPr b="0" i="0" sz="2100" u="none" cap="none" strike="noStrike">
              <a:solidFill>
                <a:schemeClr val="dk1"/>
              </a:solidFill>
              <a:latin typeface="Helvetica Neue"/>
              <a:ea typeface="Helvetica Neue"/>
              <a:cs typeface="Helvetica Neue"/>
              <a:sym typeface="Helvetica Neue"/>
            </a:endParaRPr>
          </a:p>
          <a:p>
            <a:pPr indent="0" lvl="0" marL="0" marR="0" rtl="0" algn="r">
              <a:lnSpc>
                <a:spcPct val="100000"/>
              </a:lnSpc>
              <a:spcBef>
                <a:spcPts val="0"/>
              </a:spcBef>
              <a:spcAft>
                <a:spcPts val="0"/>
              </a:spcAft>
              <a:buClr>
                <a:srgbClr val="000000"/>
              </a:buClr>
              <a:buSzPts val="2100"/>
              <a:buFont typeface="Arial"/>
              <a:buNone/>
            </a:pPr>
            <a:r>
              <a:t/>
            </a:r>
            <a:endParaRPr sz="2100">
              <a:solidFill>
                <a:schemeClr val="dk1"/>
              </a:solidFill>
              <a:latin typeface="Helvetica Neue"/>
              <a:ea typeface="Helvetica Neue"/>
              <a:cs typeface="Helvetica Neue"/>
              <a:sym typeface="Helvetica Neue"/>
            </a:endParaRPr>
          </a:p>
        </p:txBody>
      </p:sp>
      <p:sp>
        <p:nvSpPr>
          <p:cNvPr id="133" name="Google Shape;133;p25"/>
          <p:cNvSpPr txBox="1"/>
          <p:nvPr>
            <p:ph idx="12" type="sldNum"/>
          </p:nvPr>
        </p:nvSpPr>
        <p:spPr>
          <a:xfrm>
            <a:off x="7489860" y="4846267"/>
            <a:ext cx="1025700" cy="273900"/>
          </a:xfrm>
          <a:prstGeom prst="rect">
            <a:avLst/>
          </a:prstGeom>
          <a:noFill/>
          <a:ln>
            <a:noFill/>
          </a:ln>
        </p:spPr>
        <p:txBody>
          <a:bodyPr anchorCtr="0" anchor="b" bIns="34275" lIns="68575" spcFirstLastPara="1" rIns="68575" wrap="square" tIns="34275">
            <a:noAutofit/>
          </a:bodyPr>
          <a:lstStyle/>
          <a:p>
            <a:pPr indent="0" lvl="0" marL="0" rtl="0" algn="r">
              <a:lnSpc>
                <a:spcPct val="100000"/>
              </a:lnSpc>
              <a:spcBef>
                <a:spcPts val="0"/>
              </a:spcBef>
              <a:spcAft>
                <a:spcPts val="0"/>
              </a:spcAft>
              <a:buClr>
                <a:srgbClr val="000000"/>
              </a:buClr>
              <a:buSzPts val="1500"/>
              <a:buFont typeface="Arial"/>
              <a:buNone/>
            </a:pPr>
            <a:fld id="{00000000-1234-1234-1234-123412341234}" type="slidenum">
              <a:rPr lang="en" sz="1500">
                <a:solidFill>
                  <a:schemeClr val="dk1"/>
                </a:solidFill>
              </a:rPr>
              <a:t>‹#›</a:t>
            </a:fld>
            <a:endParaRPr sz="1500">
              <a:solidFill>
                <a:schemeClr val="dk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34"/>
          <p:cNvSpPr txBox="1"/>
          <p:nvPr>
            <p:ph type="ctrTitle"/>
          </p:nvPr>
        </p:nvSpPr>
        <p:spPr>
          <a:xfrm>
            <a:off x="1143000" y="841772"/>
            <a:ext cx="6858000" cy="17907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None/>
            </a:pPr>
            <a:r>
              <a:t/>
            </a:r>
            <a:endParaRPr/>
          </a:p>
        </p:txBody>
      </p:sp>
      <p:sp>
        <p:nvSpPr>
          <p:cNvPr id="219" name="Google Shape;219;p34"/>
          <p:cNvSpPr txBox="1"/>
          <p:nvPr>
            <p:ph idx="1" type="subTitle"/>
          </p:nvPr>
        </p:nvSpPr>
        <p:spPr>
          <a:xfrm>
            <a:off x="1143000" y="2701529"/>
            <a:ext cx="6858000" cy="1241700"/>
          </a:xfrm>
          <a:prstGeom prst="rect">
            <a:avLst/>
          </a:prstGeom>
        </p:spPr>
        <p:txBody>
          <a:bodyPr anchorCtr="0" anchor="t" bIns="34275" lIns="68575" spcFirstLastPara="1" rIns="68575" wrap="square" tIns="34275">
            <a:normAutofit/>
          </a:bodyPr>
          <a:lstStyle/>
          <a:p>
            <a:pPr indent="0" lvl="0" marL="0" rtl="0" algn="ctr">
              <a:spcBef>
                <a:spcPts val="800"/>
              </a:spcBef>
              <a:spcAft>
                <a:spcPts val="0"/>
              </a:spcAft>
              <a:buNone/>
            </a:pPr>
            <a:r>
              <a:t/>
            </a:r>
            <a:endParaRPr/>
          </a:p>
        </p:txBody>
      </p:sp>
      <p:sp>
        <p:nvSpPr>
          <p:cNvPr id="220" name="Google Shape;220;p34"/>
          <p:cNvSpPr txBox="1"/>
          <p:nvPr>
            <p:ph idx="12" type="sldNum"/>
          </p:nvPr>
        </p:nvSpPr>
        <p:spPr>
          <a:xfrm>
            <a:off x="7489860" y="4846267"/>
            <a:ext cx="1025700" cy="273900"/>
          </a:xfrm>
          <a:prstGeom prst="rect">
            <a:avLst/>
          </a:prstGeom>
        </p:spPr>
        <p:txBody>
          <a:bodyPr anchorCtr="0" anchor="b"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pic>
        <p:nvPicPr>
          <p:cNvPr id="221" name="Google Shape;221;p34" title="Screenshot 2026-06-11 at 6.53.58 AM.png"/>
          <p:cNvPicPr preferRelativeResize="0"/>
          <p:nvPr/>
        </p:nvPicPr>
        <p:blipFill>
          <a:blip r:embed="rId3">
            <a:alphaModFix/>
          </a:blip>
          <a:stretch>
            <a:fillRect/>
          </a:stretch>
        </p:blipFill>
        <p:spPr>
          <a:xfrm>
            <a:off x="544688" y="418501"/>
            <a:ext cx="8054627" cy="352472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35"/>
          <p:cNvSpPr txBox="1"/>
          <p:nvPr/>
        </p:nvSpPr>
        <p:spPr>
          <a:xfrm>
            <a:off x="6351050" y="1065425"/>
            <a:ext cx="2626500" cy="217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dk1"/>
                </a:solidFill>
                <a:latin typeface="Helvetica Neue"/>
                <a:ea typeface="Helvetica Neue"/>
                <a:cs typeface="Helvetica Neue"/>
                <a:sym typeface="Helvetica Neue"/>
              </a:rPr>
              <a:t>Benefits:</a:t>
            </a:r>
            <a:endParaRPr sz="1600">
              <a:solidFill>
                <a:schemeClr val="dk1"/>
              </a:solidFill>
              <a:latin typeface="Helvetica Neue"/>
              <a:ea typeface="Helvetica Neue"/>
              <a:cs typeface="Helvetica Neue"/>
              <a:sym typeface="Helvetica Neue"/>
            </a:endParaRPr>
          </a:p>
          <a:p>
            <a:pPr indent="-330200" lvl="0" marL="457200" rtl="0" algn="l">
              <a:spcBef>
                <a:spcPts val="0"/>
              </a:spcBef>
              <a:spcAft>
                <a:spcPts val="0"/>
              </a:spcAft>
              <a:buClr>
                <a:schemeClr val="dk1"/>
              </a:buClr>
              <a:buSzPts val="1600"/>
              <a:buFont typeface="Helvetica Neue"/>
              <a:buChar char="-"/>
            </a:pPr>
            <a:r>
              <a:rPr lang="en" sz="1600">
                <a:solidFill>
                  <a:schemeClr val="dk1"/>
                </a:solidFill>
                <a:latin typeface="Helvetica Neue"/>
                <a:ea typeface="Helvetica Neue"/>
                <a:cs typeface="Helvetica Neue"/>
                <a:sym typeface="Helvetica Neue"/>
              </a:rPr>
              <a:t>Binned on the basis of percentiles</a:t>
            </a:r>
            <a:endParaRPr sz="1600">
              <a:solidFill>
                <a:schemeClr val="dk1"/>
              </a:solidFill>
              <a:latin typeface="Helvetica Neue"/>
              <a:ea typeface="Helvetica Neue"/>
              <a:cs typeface="Helvetica Neue"/>
              <a:sym typeface="Helvetica Neue"/>
            </a:endParaRPr>
          </a:p>
          <a:p>
            <a:pPr indent="-330200" lvl="0" marL="457200" rtl="0" algn="l">
              <a:spcBef>
                <a:spcPts val="0"/>
              </a:spcBef>
              <a:spcAft>
                <a:spcPts val="0"/>
              </a:spcAft>
              <a:buClr>
                <a:schemeClr val="dk1"/>
              </a:buClr>
              <a:buSzPts val="1600"/>
              <a:buFont typeface="Helvetica Neue"/>
              <a:buChar char="-"/>
            </a:pPr>
            <a:r>
              <a:rPr lang="en" sz="1600">
                <a:solidFill>
                  <a:schemeClr val="dk1"/>
                </a:solidFill>
                <a:latin typeface="Helvetica Neue"/>
                <a:ea typeface="Helvetica Neue"/>
                <a:cs typeface="Helvetica Neue"/>
                <a:sym typeface="Helvetica Neue"/>
              </a:rPr>
              <a:t>Points out how many jobs have a runtime &lt;10 mins, along with the option to print their JobIds</a:t>
            </a:r>
            <a:endParaRPr sz="1600">
              <a:solidFill>
                <a:schemeClr val="dk1"/>
              </a:solidFill>
              <a:latin typeface="Helvetica Neue"/>
              <a:ea typeface="Helvetica Neue"/>
              <a:cs typeface="Helvetica Neue"/>
              <a:sym typeface="Helvetica Neue"/>
            </a:endParaRPr>
          </a:p>
          <a:p>
            <a:pPr indent="-330200" lvl="0" marL="457200" rtl="0" algn="l">
              <a:spcBef>
                <a:spcPts val="0"/>
              </a:spcBef>
              <a:spcAft>
                <a:spcPts val="0"/>
              </a:spcAft>
              <a:buClr>
                <a:schemeClr val="dk1"/>
              </a:buClr>
              <a:buSzPts val="1600"/>
              <a:buFont typeface="Helvetica Neue"/>
              <a:buChar char="-"/>
            </a:pPr>
            <a:r>
              <a:rPr lang="en" sz="1600">
                <a:solidFill>
                  <a:schemeClr val="dk1"/>
                </a:solidFill>
                <a:latin typeface="Helvetica Neue"/>
                <a:ea typeface="Helvetica Neue"/>
                <a:cs typeface="Helvetica Neue"/>
                <a:sym typeface="Helvetica Neue"/>
              </a:rPr>
              <a:t>Can be used to understand the range of runtimes for a cluster</a:t>
            </a:r>
            <a:endParaRPr sz="1600">
              <a:solidFill>
                <a:schemeClr val="dk1"/>
              </a:solidFill>
              <a:latin typeface="Helvetica Neue"/>
              <a:ea typeface="Helvetica Neue"/>
              <a:cs typeface="Helvetica Neue"/>
              <a:sym typeface="Helvetica Neue"/>
            </a:endParaRPr>
          </a:p>
          <a:p>
            <a:pPr indent="0" lvl="0" marL="457200" rtl="0" algn="l">
              <a:spcBef>
                <a:spcPts val="0"/>
              </a:spcBef>
              <a:spcAft>
                <a:spcPts val="0"/>
              </a:spcAft>
              <a:buNone/>
            </a:pPr>
            <a:r>
              <a:t/>
            </a:r>
            <a:endParaRPr sz="1600">
              <a:solidFill>
                <a:schemeClr val="dk1"/>
              </a:solidFill>
              <a:latin typeface="Helvetica Neue"/>
              <a:ea typeface="Helvetica Neue"/>
              <a:cs typeface="Helvetica Neue"/>
              <a:sym typeface="Helvetica Neue"/>
            </a:endParaRPr>
          </a:p>
        </p:txBody>
      </p:sp>
      <p:pic>
        <p:nvPicPr>
          <p:cNvPr id="227" name="Google Shape;227;p35" title="Screenshot 2025-07-31 at 11.22.00 AM.png"/>
          <p:cNvPicPr preferRelativeResize="0"/>
          <p:nvPr/>
        </p:nvPicPr>
        <p:blipFill rotWithShape="1">
          <a:blip r:embed="rId3">
            <a:alphaModFix/>
          </a:blip>
          <a:srcRect b="0" l="0" r="0" t="3948"/>
          <a:stretch/>
        </p:blipFill>
        <p:spPr>
          <a:xfrm>
            <a:off x="425875" y="1177775"/>
            <a:ext cx="5722251" cy="2279800"/>
          </a:xfrm>
          <a:prstGeom prst="rect">
            <a:avLst/>
          </a:prstGeom>
          <a:noFill/>
          <a:ln>
            <a:noFill/>
          </a:ln>
        </p:spPr>
      </p:pic>
      <p:sp>
        <p:nvSpPr>
          <p:cNvPr id="228" name="Google Shape;228;p35"/>
          <p:cNvSpPr txBox="1"/>
          <p:nvPr>
            <p:ph idx="12" type="sldNum"/>
          </p:nvPr>
        </p:nvSpPr>
        <p:spPr>
          <a:xfrm>
            <a:off x="7489860" y="4846267"/>
            <a:ext cx="1025700" cy="273900"/>
          </a:xfrm>
          <a:prstGeom prst="rect">
            <a:avLst/>
          </a:prstGeom>
        </p:spPr>
        <p:txBody>
          <a:bodyPr anchorCtr="0" anchor="b"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36"/>
          <p:cNvSpPr txBox="1"/>
          <p:nvPr/>
        </p:nvSpPr>
        <p:spPr>
          <a:xfrm>
            <a:off x="1108950" y="231600"/>
            <a:ext cx="6926100" cy="52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chemeClr val="dk1"/>
                </a:solidFill>
                <a:highlight>
                  <a:srgbClr val="FCE5CD"/>
                </a:highlight>
                <a:latin typeface="Helvetica Neue"/>
                <a:ea typeface="Helvetica Neue"/>
                <a:cs typeface="Helvetica Neue"/>
                <a:sym typeface="Helvetica Neue"/>
              </a:rPr>
              <a:t>Hold Classifier</a:t>
            </a:r>
            <a:endParaRPr b="1" sz="2000">
              <a:solidFill>
                <a:schemeClr val="dk1"/>
              </a:solidFill>
              <a:highlight>
                <a:srgbClr val="FCE5CD"/>
              </a:highlight>
              <a:latin typeface="Helvetica Neue"/>
              <a:ea typeface="Helvetica Neue"/>
              <a:cs typeface="Helvetica Neue"/>
              <a:sym typeface="Helvetica Neue"/>
            </a:endParaRPr>
          </a:p>
          <a:p>
            <a:pPr indent="0" lvl="0" marL="0" rtl="0" algn="ctr">
              <a:spcBef>
                <a:spcPts val="0"/>
              </a:spcBef>
              <a:spcAft>
                <a:spcPts val="0"/>
              </a:spcAft>
              <a:buNone/>
            </a:pPr>
            <a:r>
              <a:t/>
            </a:r>
            <a:endParaRPr b="1" sz="2000">
              <a:solidFill>
                <a:schemeClr val="dk1"/>
              </a:solidFill>
              <a:highlight>
                <a:srgbClr val="FCE5CD"/>
              </a:highlight>
              <a:latin typeface="Helvetica Neue"/>
              <a:ea typeface="Helvetica Neue"/>
              <a:cs typeface="Helvetica Neue"/>
              <a:sym typeface="Helvetica Neue"/>
            </a:endParaRPr>
          </a:p>
        </p:txBody>
      </p:sp>
      <p:sp>
        <p:nvSpPr>
          <p:cNvPr id="234" name="Google Shape;234;p36"/>
          <p:cNvSpPr txBox="1"/>
          <p:nvPr/>
        </p:nvSpPr>
        <p:spPr>
          <a:xfrm>
            <a:off x="126750" y="3618900"/>
            <a:ext cx="88905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solidFill>
                  <a:schemeClr val="dk1"/>
                </a:solidFill>
                <a:latin typeface="Helvetica Neue"/>
                <a:ea typeface="Helvetica Neue"/>
                <a:cs typeface="Helvetica Neue"/>
                <a:sym typeface="Helvetica Neue"/>
              </a:rPr>
              <a:t>Gives a tabular summary for the held jobs, with the Hold Reason Label, Subcode, #Jobs, and an Example error message for each bucket</a:t>
            </a:r>
            <a:endParaRPr sz="2000">
              <a:solidFill>
                <a:schemeClr val="dk1"/>
              </a:solidFill>
              <a:latin typeface="Helvetica Neue"/>
              <a:ea typeface="Helvetica Neue"/>
              <a:cs typeface="Helvetica Neue"/>
              <a:sym typeface="Helvetica Neue"/>
            </a:endParaRPr>
          </a:p>
        </p:txBody>
      </p:sp>
      <p:sp>
        <p:nvSpPr>
          <p:cNvPr id="235" name="Google Shape;235;p36"/>
          <p:cNvSpPr txBox="1"/>
          <p:nvPr>
            <p:ph idx="12" type="sldNum"/>
          </p:nvPr>
        </p:nvSpPr>
        <p:spPr>
          <a:xfrm>
            <a:off x="7489860" y="4846267"/>
            <a:ext cx="1025700" cy="273900"/>
          </a:xfrm>
          <a:prstGeom prst="rect">
            <a:avLst/>
          </a:prstGeom>
        </p:spPr>
        <p:txBody>
          <a:bodyPr anchorCtr="0" anchor="b"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pic>
        <p:nvPicPr>
          <p:cNvPr id="236" name="Google Shape;236;p36" title="Screenshot 2026-06-11 at 6.02.45 AM.png"/>
          <p:cNvPicPr preferRelativeResize="0"/>
          <p:nvPr/>
        </p:nvPicPr>
        <p:blipFill>
          <a:blip r:embed="rId3">
            <a:alphaModFix/>
          </a:blip>
          <a:stretch>
            <a:fillRect/>
          </a:stretch>
        </p:blipFill>
        <p:spPr>
          <a:xfrm>
            <a:off x="949677" y="753300"/>
            <a:ext cx="7244646" cy="27131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37"/>
          <p:cNvSpPr txBox="1"/>
          <p:nvPr>
            <p:ph idx="12" type="sldNum"/>
          </p:nvPr>
        </p:nvSpPr>
        <p:spPr>
          <a:xfrm>
            <a:off x="7489860" y="4846267"/>
            <a:ext cx="1025700" cy="273900"/>
          </a:xfrm>
          <a:prstGeom prst="rect">
            <a:avLst/>
          </a:prstGeom>
        </p:spPr>
        <p:txBody>
          <a:bodyPr anchorCtr="0" anchor="b"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pic>
        <p:nvPicPr>
          <p:cNvPr id="242" name="Google Shape;242;p37" title="Screenshot 2026-06-11 at 6.02.45 AM.png"/>
          <p:cNvPicPr preferRelativeResize="0"/>
          <p:nvPr/>
        </p:nvPicPr>
        <p:blipFill rotWithShape="1">
          <a:blip r:embed="rId3">
            <a:alphaModFix/>
          </a:blip>
          <a:srcRect b="0" l="0" r="0" t="7544"/>
          <a:stretch/>
        </p:blipFill>
        <p:spPr>
          <a:xfrm>
            <a:off x="226988" y="791400"/>
            <a:ext cx="8690028" cy="30090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38"/>
          <p:cNvSpPr txBox="1"/>
          <p:nvPr>
            <p:ph idx="12" type="sldNum"/>
          </p:nvPr>
        </p:nvSpPr>
        <p:spPr>
          <a:xfrm>
            <a:off x="7489860" y="4846267"/>
            <a:ext cx="1025700" cy="273900"/>
          </a:xfrm>
          <a:prstGeom prst="rect">
            <a:avLst/>
          </a:prstGeom>
        </p:spPr>
        <p:txBody>
          <a:bodyPr anchorCtr="0" anchor="b"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pic>
        <p:nvPicPr>
          <p:cNvPr id="248" name="Google Shape;248;p38" title="Screenshot 2026-06-11 at 6.02.45 AM.png"/>
          <p:cNvPicPr preferRelativeResize="0"/>
          <p:nvPr/>
        </p:nvPicPr>
        <p:blipFill rotWithShape="1">
          <a:blip r:embed="rId3">
            <a:alphaModFix/>
          </a:blip>
          <a:srcRect b="5351" l="0" r="34228" t="33844"/>
          <a:stretch/>
        </p:blipFill>
        <p:spPr>
          <a:xfrm>
            <a:off x="260750" y="781525"/>
            <a:ext cx="8663526" cy="2999900"/>
          </a:xfrm>
          <a:prstGeom prst="rect">
            <a:avLst/>
          </a:prstGeom>
          <a:noFill/>
          <a:ln>
            <a:noFill/>
          </a:ln>
        </p:spPr>
      </p:pic>
      <p:sp>
        <p:nvSpPr>
          <p:cNvPr id="249" name="Google Shape;249;p38"/>
          <p:cNvSpPr/>
          <p:nvPr/>
        </p:nvSpPr>
        <p:spPr>
          <a:xfrm>
            <a:off x="831575" y="2466975"/>
            <a:ext cx="1925700" cy="2276400"/>
          </a:xfrm>
          <a:prstGeom prst="upArrowCallout">
            <a:avLst>
              <a:gd fmla="val 22737" name="adj1"/>
              <a:gd fmla="val 25000" name="adj2"/>
              <a:gd fmla="val 18932" name="adj3"/>
              <a:gd fmla="val 73338" name="adj4"/>
            </a:avLst>
          </a:prstGeom>
          <a:solidFill>
            <a:srgbClr val="FFF2CC"/>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Helvetica Neue"/>
                <a:ea typeface="Helvetica Neue"/>
                <a:cs typeface="Helvetica Neue"/>
                <a:sym typeface="Helvetica Neue"/>
              </a:rPr>
              <a:t>Groups jobs by HoldReasonCode and SubCode</a:t>
            </a:r>
            <a:endParaRPr sz="800">
              <a:highlight>
                <a:schemeClr val="lt1"/>
              </a:highlight>
              <a:latin typeface="Helvetica Neue"/>
              <a:ea typeface="Helvetica Neue"/>
              <a:cs typeface="Helvetica Neue"/>
              <a:sym typeface="Helvetica Neue"/>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pic>
        <p:nvPicPr>
          <p:cNvPr id="254" name="Google Shape;254;p39" title="Screenshot 2025-07-31 at 11.40.55 AM.png"/>
          <p:cNvPicPr preferRelativeResize="0"/>
          <p:nvPr/>
        </p:nvPicPr>
        <p:blipFill rotWithShape="1">
          <a:blip r:embed="rId3">
            <a:alphaModFix/>
          </a:blip>
          <a:srcRect b="29854" l="23017" r="9306" t="0"/>
          <a:stretch/>
        </p:blipFill>
        <p:spPr>
          <a:xfrm>
            <a:off x="378350" y="792975"/>
            <a:ext cx="8650901" cy="2458775"/>
          </a:xfrm>
          <a:prstGeom prst="rect">
            <a:avLst/>
          </a:prstGeom>
          <a:noFill/>
          <a:ln>
            <a:noFill/>
          </a:ln>
        </p:spPr>
      </p:pic>
      <p:sp>
        <p:nvSpPr>
          <p:cNvPr id="255" name="Google Shape;255;p39"/>
          <p:cNvSpPr/>
          <p:nvPr/>
        </p:nvSpPr>
        <p:spPr>
          <a:xfrm>
            <a:off x="4336075" y="2571750"/>
            <a:ext cx="1925700" cy="1743900"/>
          </a:xfrm>
          <a:prstGeom prst="upArrowCallout">
            <a:avLst>
              <a:gd fmla="val 25000" name="adj1"/>
              <a:gd fmla="val 25000" name="adj2"/>
              <a:gd fmla="val 18932" name="adj3"/>
              <a:gd fmla="val 64977" name="adj4"/>
            </a:avLst>
          </a:prstGeom>
          <a:solidFill>
            <a:srgbClr val="FFF2CC"/>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1"/>
                </a:solidFill>
                <a:latin typeface="Helvetica Neue"/>
                <a:ea typeface="Helvetica Neue"/>
                <a:cs typeface="Helvetica Neue"/>
                <a:sym typeface="Helvetica Neue"/>
              </a:rPr>
              <a:t>and also HoldReason (by string comparison)</a:t>
            </a:r>
            <a:endParaRPr>
              <a:solidFill>
                <a:schemeClr val="dk1"/>
              </a:solidFill>
              <a:latin typeface="Helvetica Neue"/>
              <a:ea typeface="Helvetica Neue"/>
              <a:cs typeface="Helvetica Neue"/>
              <a:sym typeface="Helvetica Neue"/>
            </a:endParaRPr>
          </a:p>
          <a:p>
            <a:pPr indent="0" lvl="0" marL="0" rtl="0" algn="ctr">
              <a:spcBef>
                <a:spcPts val="0"/>
              </a:spcBef>
              <a:spcAft>
                <a:spcPts val="0"/>
              </a:spcAft>
              <a:buNone/>
            </a:pPr>
            <a:r>
              <a:t/>
            </a:r>
            <a:endParaRPr>
              <a:solidFill>
                <a:schemeClr val="dk1"/>
              </a:solidFill>
              <a:latin typeface="Helvetica Neue"/>
              <a:ea typeface="Helvetica Neue"/>
              <a:cs typeface="Helvetica Neue"/>
              <a:sym typeface="Helvetica Neue"/>
            </a:endParaRPr>
          </a:p>
        </p:txBody>
      </p:sp>
      <p:sp>
        <p:nvSpPr>
          <p:cNvPr id="256" name="Google Shape;256;p39"/>
          <p:cNvSpPr txBox="1"/>
          <p:nvPr/>
        </p:nvSpPr>
        <p:spPr>
          <a:xfrm>
            <a:off x="-238125" y="3690950"/>
            <a:ext cx="52755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100">
              <a:solidFill>
                <a:schemeClr val="dk1"/>
              </a:solidFill>
              <a:latin typeface="Helvetica Neue"/>
              <a:ea typeface="Helvetica Neue"/>
              <a:cs typeface="Helvetica Neue"/>
              <a:sym typeface="Helvetica Neue"/>
            </a:endParaRPr>
          </a:p>
        </p:txBody>
      </p:sp>
      <p:sp>
        <p:nvSpPr>
          <p:cNvPr id="257" name="Google Shape;257;p39"/>
          <p:cNvSpPr txBox="1"/>
          <p:nvPr>
            <p:ph idx="12" type="sldNum"/>
          </p:nvPr>
        </p:nvSpPr>
        <p:spPr>
          <a:xfrm>
            <a:off x="7489860" y="4846267"/>
            <a:ext cx="1025700" cy="273900"/>
          </a:xfrm>
          <a:prstGeom prst="rect">
            <a:avLst/>
          </a:prstGeom>
        </p:spPr>
        <p:txBody>
          <a:bodyPr anchorCtr="0" anchor="b"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pic>
        <p:nvPicPr>
          <p:cNvPr id="262" name="Google Shape;262;p40" title="Screenshot 2026-06-11 at 6.02.45 AM.png"/>
          <p:cNvPicPr preferRelativeResize="0"/>
          <p:nvPr/>
        </p:nvPicPr>
        <p:blipFill rotWithShape="1">
          <a:blip r:embed="rId3">
            <a:alphaModFix/>
          </a:blip>
          <a:srcRect b="0" l="0" r="37492" t="67922"/>
          <a:stretch/>
        </p:blipFill>
        <p:spPr>
          <a:xfrm>
            <a:off x="0" y="820425"/>
            <a:ext cx="9112105" cy="1751326"/>
          </a:xfrm>
          <a:prstGeom prst="rect">
            <a:avLst/>
          </a:prstGeom>
          <a:noFill/>
          <a:ln>
            <a:noFill/>
          </a:ln>
        </p:spPr>
      </p:pic>
      <p:sp>
        <p:nvSpPr>
          <p:cNvPr id="263" name="Google Shape;263;p40"/>
          <p:cNvSpPr txBox="1"/>
          <p:nvPr/>
        </p:nvSpPr>
        <p:spPr>
          <a:xfrm>
            <a:off x="-238125" y="3690950"/>
            <a:ext cx="52755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100">
              <a:solidFill>
                <a:schemeClr val="dk1"/>
              </a:solidFill>
              <a:latin typeface="Helvetica Neue"/>
              <a:ea typeface="Helvetica Neue"/>
              <a:cs typeface="Helvetica Neue"/>
              <a:sym typeface="Helvetica Neue"/>
            </a:endParaRPr>
          </a:p>
        </p:txBody>
      </p:sp>
      <p:sp>
        <p:nvSpPr>
          <p:cNvPr id="264" name="Google Shape;264;p40"/>
          <p:cNvSpPr txBox="1"/>
          <p:nvPr>
            <p:ph idx="12" type="sldNum"/>
          </p:nvPr>
        </p:nvSpPr>
        <p:spPr>
          <a:xfrm>
            <a:off x="7489860" y="4846267"/>
            <a:ext cx="1025700" cy="273900"/>
          </a:xfrm>
          <a:prstGeom prst="rect">
            <a:avLst/>
          </a:prstGeom>
        </p:spPr>
        <p:txBody>
          <a:bodyPr anchorCtr="0" anchor="b"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
        <p:nvSpPr>
          <p:cNvPr id="265" name="Google Shape;265;p40"/>
          <p:cNvSpPr/>
          <p:nvPr/>
        </p:nvSpPr>
        <p:spPr>
          <a:xfrm>
            <a:off x="2812075" y="2686488"/>
            <a:ext cx="1925700" cy="1743900"/>
          </a:xfrm>
          <a:prstGeom prst="upArrowCallout">
            <a:avLst>
              <a:gd fmla="val 25000" name="adj1"/>
              <a:gd fmla="val 25000" name="adj2"/>
              <a:gd fmla="val 18932" name="adj3"/>
              <a:gd fmla="val 64977" name="adj4"/>
            </a:avLst>
          </a:prstGeom>
          <a:solidFill>
            <a:srgbClr val="FFF2CC"/>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Gives Legend of HoldReason, Label and the reason</a:t>
            </a:r>
            <a:endParaRPr>
              <a:solidFill>
                <a:schemeClr val="dk1"/>
              </a:solidFill>
              <a:latin typeface="Helvetica Neue"/>
              <a:ea typeface="Helvetica Neue"/>
              <a:cs typeface="Helvetica Neue"/>
              <a:sym typeface="Helvetica Neue"/>
            </a:endParaRPr>
          </a:p>
          <a:p>
            <a:pPr indent="0" lvl="0" marL="0" rtl="0" algn="ctr">
              <a:spcBef>
                <a:spcPts val="0"/>
              </a:spcBef>
              <a:spcAft>
                <a:spcPts val="0"/>
              </a:spcAft>
              <a:buNone/>
            </a:pPr>
            <a:r>
              <a:t/>
            </a:r>
            <a:endParaRPr>
              <a:solidFill>
                <a:schemeClr val="dk1"/>
              </a:solidFill>
              <a:latin typeface="Helvetica Neue"/>
              <a:ea typeface="Helvetica Neue"/>
              <a:cs typeface="Helvetica Neue"/>
              <a:sym typeface="Helvetica Neue"/>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41"/>
          <p:cNvSpPr txBox="1"/>
          <p:nvPr/>
        </p:nvSpPr>
        <p:spPr>
          <a:xfrm>
            <a:off x="260750" y="3167125"/>
            <a:ext cx="9267300" cy="1354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1900">
                <a:solidFill>
                  <a:schemeClr val="dk1"/>
                </a:solidFill>
                <a:latin typeface="Helvetica Neue"/>
                <a:ea typeface="Helvetica Neue"/>
                <a:cs typeface="Helvetica Neue"/>
                <a:sym typeface="Helvetica Neue"/>
              </a:rPr>
              <a:t>Benefits:</a:t>
            </a:r>
            <a:endParaRPr sz="1900">
              <a:solidFill>
                <a:schemeClr val="dk1"/>
              </a:solidFill>
              <a:latin typeface="Helvetica Neue"/>
              <a:ea typeface="Helvetica Neue"/>
              <a:cs typeface="Helvetica Neue"/>
              <a:sym typeface="Helvetica Neue"/>
            </a:endParaRPr>
          </a:p>
          <a:p>
            <a:pPr indent="-349250" lvl="0" marL="457200" rtl="0" algn="l">
              <a:spcBef>
                <a:spcPts val="0"/>
              </a:spcBef>
              <a:spcAft>
                <a:spcPts val="0"/>
              </a:spcAft>
              <a:buClr>
                <a:schemeClr val="dk1"/>
              </a:buClr>
              <a:buSzPts val="1900"/>
              <a:buFont typeface="Helvetica Neue"/>
              <a:buChar char="-"/>
            </a:pPr>
            <a:r>
              <a:rPr lang="en" sz="1900">
                <a:solidFill>
                  <a:schemeClr val="dk1"/>
                </a:solidFill>
                <a:latin typeface="Helvetica Neue"/>
                <a:ea typeface="Helvetica Neue"/>
                <a:cs typeface="Helvetica Neue"/>
                <a:sym typeface="Helvetica Neue"/>
              </a:rPr>
              <a:t>Easy to understand summary with example error reasons for better problem solving</a:t>
            </a:r>
            <a:endParaRPr sz="1900">
              <a:solidFill>
                <a:schemeClr val="dk1"/>
              </a:solidFill>
              <a:latin typeface="Helvetica Neue"/>
              <a:ea typeface="Helvetica Neue"/>
              <a:cs typeface="Helvetica Neue"/>
              <a:sym typeface="Helvetica Neue"/>
            </a:endParaRPr>
          </a:p>
          <a:p>
            <a:pPr indent="-349250" lvl="0" marL="457200" rtl="0" algn="l">
              <a:spcBef>
                <a:spcPts val="0"/>
              </a:spcBef>
              <a:spcAft>
                <a:spcPts val="0"/>
              </a:spcAft>
              <a:buClr>
                <a:schemeClr val="dk1"/>
              </a:buClr>
              <a:buSzPts val="1900"/>
              <a:buFont typeface="Helvetica Neue"/>
              <a:buChar char="-"/>
            </a:pPr>
            <a:r>
              <a:rPr lang="en" sz="1900">
                <a:solidFill>
                  <a:schemeClr val="dk1"/>
                </a:solidFill>
                <a:latin typeface="Helvetica Neue"/>
                <a:ea typeface="Helvetica Neue"/>
                <a:cs typeface="Helvetica Neue"/>
                <a:sym typeface="Helvetica Neue"/>
              </a:rPr>
              <a:t>Adaptive to changes in the system with information being pulled from a table</a:t>
            </a:r>
            <a:endParaRPr sz="1900">
              <a:solidFill>
                <a:schemeClr val="dk1"/>
              </a:solidFill>
              <a:latin typeface="Helvetica Neue"/>
              <a:ea typeface="Helvetica Neue"/>
              <a:cs typeface="Helvetica Neue"/>
              <a:sym typeface="Helvetica Neue"/>
            </a:endParaRPr>
          </a:p>
        </p:txBody>
      </p:sp>
      <p:sp>
        <p:nvSpPr>
          <p:cNvPr id="271" name="Google Shape;271;p41"/>
          <p:cNvSpPr txBox="1"/>
          <p:nvPr>
            <p:ph idx="12" type="sldNum"/>
          </p:nvPr>
        </p:nvSpPr>
        <p:spPr>
          <a:xfrm>
            <a:off x="7489860" y="4846267"/>
            <a:ext cx="1025700" cy="273900"/>
          </a:xfrm>
          <a:prstGeom prst="rect">
            <a:avLst/>
          </a:prstGeom>
        </p:spPr>
        <p:txBody>
          <a:bodyPr anchorCtr="0" anchor="b"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pic>
        <p:nvPicPr>
          <p:cNvPr id="272" name="Google Shape;272;p41" title="Screenshot 2026-06-11 at 6.02.45 AM.png"/>
          <p:cNvPicPr preferRelativeResize="0"/>
          <p:nvPr/>
        </p:nvPicPr>
        <p:blipFill rotWithShape="1">
          <a:blip r:embed="rId3">
            <a:alphaModFix/>
          </a:blip>
          <a:srcRect b="0" l="0" r="2095" t="7544"/>
          <a:stretch/>
        </p:blipFill>
        <p:spPr>
          <a:xfrm>
            <a:off x="647700" y="325950"/>
            <a:ext cx="7115177" cy="25165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42"/>
          <p:cNvSpPr txBox="1"/>
          <p:nvPr/>
        </p:nvSpPr>
        <p:spPr>
          <a:xfrm>
            <a:off x="212650" y="299225"/>
            <a:ext cx="4467000" cy="406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chemeClr val="dk1"/>
                </a:solidFill>
                <a:highlight>
                  <a:srgbClr val="FCE5CD"/>
                </a:highlight>
                <a:latin typeface="Helvetica Neue"/>
                <a:ea typeface="Helvetica Neue"/>
                <a:cs typeface="Helvetica Neue"/>
                <a:sym typeface="Helvetica Neue"/>
              </a:rPr>
              <a:t>Resource Utilization Report</a:t>
            </a:r>
            <a:endParaRPr b="1" sz="2000">
              <a:solidFill>
                <a:schemeClr val="dk1"/>
              </a:solidFill>
              <a:highlight>
                <a:srgbClr val="FCE5CD"/>
              </a:highlight>
              <a:latin typeface="Helvetica Neue"/>
              <a:ea typeface="Helvetica Neue"/>
              <a:cs typeface="Helvetica Neue"/>
              <a:sym typeface="Helvetica Neue"/>
            </a:endParaRPr>
          </a:p>
          <a:p>
            <a:pPr indent="0" lvl="0" marL="0" rtl="0" algn="l">
              <a:spcBef>
                <a:spcPts val="0"/>
              </a:spcBef>
              <a:spcAft>
                <a:spcPts val="0"/>
              </a:spcAft>
              <a:buNone/>
            </a:pPr>
            <a:r>
              <a:t/>
            </a:r>
            <a:endParaRPr sz="20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rPr lang="en" sz="2000">
                <a:solidFill>
                  <a:schemeClr val="dk1"/>
                </a:solidFill>
                <a:latin typeface="Helvetica Neue"/>
                <a:ea typeface="Helvetica Neue"/>
                <a:cs typeface="Helvetica Neue"/>
                <a:sym typeface="Helvetica Neue"/>
              </a:rPr>
              <a:t>Gives a comprehensive report about resource request and utilisation for a cluster</a:t>
            </a:r>
            <a:endParaRPr sz="2000">
              <a:solidFill>
                <a:schemeClr val="dk1"/>
              </a:solidFill>
              <a:latin typeface="Helvetica Neue"/>
              <a:ea typeface="Helvetica Neue"/>
              <a:cs typeface="Helvetica Neue"/>
              <a:sym typeface="Helvetica Neue"/>
            </a:endParaRPr>
          </a:p>
          <a:p>
            <a:pPr indent="-355600" lvl="0" marL="457200" rtl="0" algn="l">
              <a:spcBef>
                <a:spcPts val="0"/>
              </a:spcBef>
              <a:spcAft>
                <a:spcPts val="0"/>
              </a:spcAft>
              <a:buClr>
                <a:schemeClr val="dk1"/>
              </a:buClr>
              <a:buSzPts val="2000"/>
              <a:buFont typeface="Helvetica Neue"/>
              <a:buChar char="-"/>
            </a:pPr>
            <a:r>
              <a:rPr lang="en" sz="2000">
                <a:solidFill>
                  <a:schemeClr val="dk1"/>
                </a:solidFill>
                <a:latin typeface="Helvetica Neue"/>
                <a:ea typeface="Helvetica Neue"/>
                <a:cs typeface="Helvetica Neue"/>
                <a:sym typeface="Helvetica Neue"/>
              </a:rPr>
              <a:t>Statistics</a:t>
            </a:r>
            <a:endParaRPr sz="2000">
              <a:solidFill>
                <a:schemeClr val="dk1"/>
              </a:solidFill>
              <a:latin typeface="Helvetica Neue"/>
              <a:ea typeface="Helvetica Neue"/>
              <a:cs typeface="Helvetica Neue"/>
              <a:sym typeface="Helvetica Neue"/>
            </a:endParaRPr>
          </a:p>
          <a:p>
            <a:pPr indent="-355600" lvl="0" marL="457200" rtl="0" algn="l">
              <a:spcBef>
                <a:spcPts val="0"/>
              </a:spcBef>
              <a:spcAft>
                <a:spcPts val="0"/>
              </a:spcAft>
              <a:buClr>
                <a:schemeClr val="dk1"/>
              </a:buClr>
              <a:buSzPts val="2000"/>
              <a:buFont typeface="Helvetica Neue"/>
              <a:buChar char="-"/>
            </a:pPr>
            <a:r>
              <a:rPr lang="en" sz="2000">
                <a:solidFill>
                  <a:schemeClr val="dk1"/>
                </a:solidFill>
                <a:latin typeface="Helvetica Neue"/>
                <a:ea typeface="Helvetica Neue"/>
                <a:cs typeface="Helvetica Neue"/>
                <a:sym typeface="Helvetica Neue"/>
              </a:rPr>
              <a:t>Usage Distribution</a:t>
            </a:r>
            <a:endParaRPr sz="2000">
              <a:solidFill>
                <a:schemeClr val="dk1"/>
              </a:solidFill>
              <a:latin typeface="Helvetica Neue"/>
              <a:ea typeface="Helvetica Neue"/>
              <a:cs typeface="Helvetica Neue"/>
              <a:sym typeface="Helvetica Neue"/>
            </a:endParaRPr>
          </a:p>
          <a:p>
            <a:pPr indent="-355600" lvl="0" marL="457200" rtl="0" algn="l">
              <a:spcBef>
                <a:spcPts val="0"/>
              </a:spcBef>
              <a:spcAft>
                <a:spcPts val="0"/>
              </a:spcAft>
              <a:buClr>
                <a:schemeClr val="dk1"/>
              </a:buClr>
              <a:buSzPts val="2000"/>
              <a:buFont typeface="Helvetica Neue"/>
              <a:buChar char="-"/>
            </a:pPr>
            <a:r>
              <a:rPr lang="en" sz="2000">
                <a:solidFill>
                  <a:schemeClr val="dk1"/>
                </a:solidFill>
                <a:latin typeface="Helvetica Neue"/>
                <a:ea typeface="Helvetica Neue"/>
                <a:cs typeface="Helvetica Neue"/>
                <a:sym typeface="Helvetica Neue"/>
              </a:rPr>
              <a:t>Optimization Recommendations</a:t>
            </a:r>
            <a:endParaRPr sz="2000">
              <a:solidFill>
                <a:schemeClr val="dk1"/>
              </a:solidFill>
              <a:latin typeface="Helvetica Neue"/>
              <a:ea typeface="Helvetica Neue"/>
              <a:cs typeface="Helvetica Neue"/>
              <a:sym typeface="Helvetica Neue"/>
            </a:endParaRPr>
          </a:p>
          <a:p>
            <a:pPr indent="-355600" lvl="0" marL="457200" rtl="0" algn="l">
              <a:spcBef>
                <a:spcPts val="0"/>
              </a:spcBef>
              <a:spcAft>
                <a:spcPts val="0"/>
              </a:spcAft>
              <a:buClr>
                <a:schemeClr val="dk1"/>
              </a:buClr>
              <a:buSzPts val="2000"/>
              <a:buFont typeface="Helvetica Neue"/>
              <a:buChar char="-"/>
            </a:pPr>
            <a:r>
              <a:rPr lang="en" sz="2000">
                <a:solidFill>
                  <a:schemeClr val="dk1"/>
                </a:solidFill>
                <a:latin typeface="Helvetica Neue"/>
                <a:ea typeface="Helvetica Neue"/>
                <a:cs typeface="Helvetica Neue"/>
                <a:sym typeface="Helvetica Neue"/>
              </a:rPr>
              <a:t>Efficiency Summary</a:t>
            </a:r>
            <a:endParaRPr sz="20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sz="20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rPr lang="en" sz="2000">
                <a:solidFill>
                  <a:schemeClr val="dk1"/>
                </a:solidFill>
                <a:latin typeface="Helvetica Neue"/>
                <a:ea typeface="Helvetica Neue"/>
                <a:cs typeface="Helvetica Neue"/>
                <a:sym typeface="Helvetica Neue"/>
              </a:rPr>
              <a:t>Benefits:</a:t>
            </a:r>
            <a:endParaRPr sz="2000">
              <a:solidFill>
                <a:schemeClr val="dk1"/>
              </a:solidFill>
              <a:latin typeface="Helvetica Neue"/>
              <a:ea typeface="Helvetica Neue"/>
              <a:cs typeface="Helvetica Neue"/>
              <a:sym typeface="Helvetica Neue"/>
            </a:endParaRPr>
          </a:p>
          <a:p>
            <a:pPr indent="-355600" lvl="0" marL="457200" rtl="0" algn="l">
              <a:spcBef>
                <a:spcPts val="0"/>
              </a:spcBef>
              <a:spcAft>
                <a:spcPts val="0"/>
              </a:spcAft>
              <a:buClr>
                <a:schemeClr val="dk1"/>
              </a:buClr>
              <a:buSzPts val="2000"/>
              <a:buFont typeface="Helvetica Neue"/>
              <a:buChar char="-"/>
            </a:pPr>
            <a:r>
              <a:rPr lang="en" sz="2000">
                <a:solidFill>
                  <a:schemeClr val="dk1"/>
                </a:solidFill>
                <a:latin typeface="Helvetica Neue"/>
                <a:ea typeface="Helvetica Neue"/>
                <a:cs typeface="Helvetica Neue"/>
                <a:sym typeface="Helvetica Neue"/>
              </a:rPr>
              <a:t>Aggregated data from all jobs</a:t>
            </a:r>
            <a:endParaRPr sz="2000">
              <a:solidFill>
                <a:schemeClr val="dk1"/>
              </a:solidFill>
              <a:latin typeface="Helvetica Neue"/>
              <a:ea typeface="Helvetica Neue"/>
              <a:cs typeface="Helvetica Neue"/>
              <a:sym typeface="Helvetica Neue"/>
            </a:endParaRPr>
          </a:p>
          <a:p>
            <a:pPr indent="-355600" lvl="0" marL="457200" rtl="0" algn="l">
              <a:spcBef>
                <a:spcPts val="0"/>
              </a:spcBef>
              <a:spcAft>
                <a:spcPts val="0"/>
              </a:spcAft>
              <a:buClr>
                <a:schemeClr val="dk1"/>
              </a:buClr>
              <a:buSzPts val="2000"/>
              <a:buFont typeface="Helvetica Neue"/>
              <a:buChar char="-"/>
            </a:pPr>
            <a:r>
              <a:rPr lang="en" sz="2000">
                <a:solidFill>
                  <a:schemeClr val="dk1"/>
                </a:solidFill>
                <a:latin typeface="Helvetica Neue"/>
                <a:ea typeface="Helvetica Neue"/>
                <a:cs typeface="Helvetica Neue"/>
                <a:sym typeface="Helvetica Neue"/>
              </a:rPr>
              <a:t>Better resource utilization</a:t>
            </a:r>
            <a:endParaRPr sz="2000">
              <a:solidFill>
                <a:schemeClr val="dk1"/>
              </a:solidFill>
              <a:latin typeface="Helvetica Neue"/>
              <a:ea typeface="Helvetica Neue"/>
              <a:cs typeface="Helvetica Neue"/>
              <a:sym typeface="Helvetica Neue"/>
            </a:endParaRPr>
          </a:p>
        </p:txBody>
      </p:sp>
      <p:sp>
        <p:nvSpPr>
          <p:cNvPr id="278" name="Google Shape;278;p42"/>
          <p:cNvSpPr txBox="1"/>
          <p:nvPr>
            <p:ph idx="12" type="sldNum"/>
          </p:nvPr>
        </p:nvSpPr>
        <p:spPr>
          <a:xfrm>
            <a:off x="7489860" y="4846267"/>
            <a:ext cx="1025700" cy="273900"/>
          </a:xfrm>
          <a:prstGeom prst="rect">
            <a:avLst/>
          </a:prstGeom>
        </p:spPr>
        <p:txBody>
          <a:bodyPr anchorCtr="0" anchor="b"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pic>
        <p:nvPicPr>
          <p:cNvPr id="279" name="Google Shape;279;p42" title="Screenshot 2026-06-11 at 6.07.52 AM.png"/>
          <p:cNvPicPr preferRelativeResize="0"/>
          <p:nvPr/>
        </p:nvPicPr>
        <p:blipFill>
          <a:blip r:embed="rId3">
            <a:alphaModFix/>
          </a:blip>
          <a:stretch>
            <a:fillRect/>
          </a:stretch>
        </p:blipFill>
        <p:spPr>
          <a:xfrm>
            <a:off x="5605025" y="-12"/>
            <a:ext cx="2775633" cy="454146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43"/>
          <p:cNvSpPr txBox="1"/>
          <p:nvPr/>
        </p:nvSpPr>
        <p:spPr>
          <a:xfrm>
            <a:off x="476250" y="3969450"/>
            <a:ext cx="8191500" cy="825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100">
                <a:solidFill>
                  <a:schemeClr val="dk1"/>
                </a:solidFill>
                <a:latin typeface="Helvetica Neue"/>
                <a:ea typeface="Helvetica Neue"/>
                <a:cs typeface="Helvetica Neue"/>
                <a:sym typeface="Helvetica Neue"/>
              </a:rPr>
              <a:t>A table summarizing the resource request and the count of jobs</a:t>
            </a:r>
            <a:endParaRPr sz="2100">
              <a:solidFill>
                <a:schemeClr val="dk1"/>
              </a:solidFill>
              <a:latin typeface="Helvetica Neue"/>
              <a:ea typeface="Helvetica Neue"/>
              <a:cs typeface="Helvetica Neue"/>
              <a:sym typeface="Helvetica Neue"/>
            </a:endParaRPr>
          </a:p>
        </p:txBody>
      </p:sp>
      <p:sp>
        <p:nvSpPr>
          <p:cNvPr id="285" name="Google Shape;285;p43"/>
          <p:cNvSpPr txBox="1"/>
          <p:nvPr>
            <p:ph idx="12" type="sldNum"/>
          </p:nvPr>
        </p:nvSpPr>
        <p:spPr>
          <a:xfrm>
            <a:off x="7489860" y="4846267"/>
            <a:ext cx="1025700" cy="273900"/>
          </a:xfrm>
          <a:prstGeom prst="rect">
            <a:avLst/>
          </a:prstGeom>
        </p:spPr>
        <p:txBody>
          <a:bodyPr anchorCtr="0" anchor="b"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pic>
        <p:nvPicPr>
          <p:cNvPr id="286" name="Google Shape;286;p43" title="Screenshot 2026-06-11 at 6.30.47 AM.png"/>
          <p:cNvPicPr preferRelativeResize="0"/>
          <p:nvPr/>
        </p:nvPicPr>
        <p:blipFill>
          <a:blip r:embed="rId3">
            <a:alphaModFix/>
          </a:blip>
          <a:stretch>
            <a:fillRect/>
          </a:stretch>
        </p:blipFill>
        <p:spPr>
          <a:xfrm>
            <a:off x="780250" y="567702"/>
            <a:ext cx="7583498" cy="33089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26"/>
          <p:cNvSpPr txBox="1"/>
          <p:nvPr/>
        </p:nvSpPr>
        <p:spPr>
          <a:xfrm>
            <a:off x="2365819" y="296925"/>
            <a:ext cx="4176000" cy="16008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n" sz="1900">
                <a:solidFill>
                  <a:schemeClr val="dk1"/>
                </a:solidFill>
                <a:highlight>
                  <a:schemeClr val="lt2"/>
                </a:highlight>
                <a:latin typeface="Plus Jakarta Sans"/>
                <a:ea typeface="Plus Jakarta Sans"/>
                <a:cs typeface="Plus Jakarta Sans"/>
                <a:sym typeface="Plus Jakarta Sans"/>
              </a:rPr>
              <a:t> Problem</a:t>
            </a:r>
            <a:endParaRPr b="1" sz="1900">
              <a:solidFill>
                <a:srgbClr val="F4CCCC"/>
              </a:solidFill>
              <a:highlight>
                <a:schemeClr val="lt2"/>
              </a:highlight>
              <a:latin typeface="Plus Jakarta Sans"/>
              <a:ea typeface="Plus Jakarta Sans"/>
              <a:cs typeface="Plus Jakarta Sans"/>
              <a:sym typeface="Plus Jakarta Sans"/>
            </a:endParaRPr>
          </a:p>
          <a:p>
            <a:pPr indent="0" lvl="0" marL="0" rtl="0" algn="ctr">
              <a:spcBef>
                <a:spcPts val="0"/>
              </a:spcBef>
              <a:spcAft>
                <a:spcPts val="0"/>
              </a:spcAft>
              <a:buNone/>
            </a:pPr>
            <a:r>
              <a:t/>
            </a:r>
            <a:endParaRPr sz="1900">
              <a:solidFill>
                <a:schemeClr val="dk1"/>
              </a:solidFill>
              <a:highlight>
                <a:srgbClr val="F4CCCC"/>
              </a:highlight>
              <a:latin typeface="Plus Jakarta Sans Medium"/>
              <a:ea typeface="Plus Jakarta Sans Medium"/>
              <a:cs typeface="Plus Jakarta Sans Medium"/>
              <a:sym typeface="Plus Jakarta Sans Medium"/>
            </a:endParaRPr>
          </a:p>
          <a:p>
            <a:pPr indent="0" lvl="0" marL="0" rtl="0" algn="ctr">
              <a:spcBef>
                <a:spcPts val="0"/>
              </a:spcBef>
              <a:spcAft>
                <a:spcPts val="0"/>
              </a:spcAft>
              <a:buNone/>
            </a:pPr>
            <a:r>
              <a:rPr lang="en" sz="1900">
                <a:solidFill>
                  <a:schemeClr val="dk1"/>
                </a:solidFill>
                <a:latin typeface="Plus Jakarta Sans Medium"/>
                <a:ea typeface="Plus Jakarta Sans Medium"/>
                <a:cs typeface="Plus Jakarta Sans Medium"/>
                <a:sym typeface="Plus Jakarta Sans Medium"/>
              </a:rPr>
              <a:t>Researchers want to know how their workload is doing without having to dig for details</a:t>
            </a:r>
            <a:endParaRPr sz="1100"/>
          </a:p>
        </p:txBody>
      </p:sp>
      <p:pic>
        <p:nvPicPr>
          <p:cNvPr id="140" name="Google Shape;140;p26" title="Screenshot 2025-06-02 at 9.38.33 AM.png"/>
          <p:cNvPicPr preferRelativeResize="0"/>
          <p:nvPr/>
        </p:nvPicPr>
        <p:blipFill>
          <a:blip r:embed="rId3">
            <a:alphaModFix/>
          </a:blip>
          <a:stretch>
            <a:fillRect/>
          </a:stretch>
        </p:blipFill>
        <p:spPr>
          <a:xfrm>
            <a:off x="1008821" y="2055525"/>
            <a:ext cx="2147193" cy="1290339"/>
          </a:xfrm>
          <a:prstGeom prst="rect">
            <a:avLst/>
          </a:prstGeom>
          <a:noFill/>
          <a:ln>
            <a:noFill/>
          </a:ln>
        </p:spPr>
      </p:pic>
      <p:pic>
        <p:nvPicPr>
          <p:cNvPr id="141" name="Google Shape;141;p26" title="Screenshot 2025-06-02 at 9.39.02 AM.png"/>
          <p:cNvPicPr preferRelativeResize="0"/>
          <p:nvPr/>
        </p:nvPicPr>
        <p:blipFill>
          <a:blip r:embed="rId4">
            <a:alphaModFix/>
          </a:blip>
          <a:stretch>
            <a:fillRect/>
          </a:stretch>
        </p:blipFill>
        <p:spPr>
          <a:xfrm>
            <a:off x="1974832" y="2541830"/>
            <a:ext cx="2461523" cy="1175983"/>
          </a:xfrm>
          <a:prstGeom prst="rect">
            <a:avLst/>
          </a:prstGeom>
          <a:noFill/>
          <a:ln>
            <a:noFill/>
          </a:ln>
        </p:spPr>
      </p:pic>
      <p:pic>
        <p:nvPicPr>
          <p:cNvPr id="142" name="Google Shape;142;p26" title="Screenshot 2025-06-02 at 9.43.03 AM.png"/>
          <p:cNvPicPr preferRelativeResize="0"/>
          <p:nvPr/>
        </p:nvPicPr>
        <p:blipFill>
          <a:blip r:embed="rId5">
            <a:alphaModFix/>
          </a:blip>
          <a:stretch>
            <a:fillRect/>
          </a:stretch>
        </p:blipFill>
        <p:spPr>
          <a:xfrm>
            <a:off x="901978" y="3587040"/>
            <a:ext cx="2513477" cy="454954"/>
          </a:xfrm>
          <a:prstGeom prst="rect">
            <a:avLst/>
          </a:prstGeom>
          <a:noFill/>
          <a:ln>
            <a:noFill/>
          </a:ln>
        </p:spPr>
      </p:pic>
      <p:sp>
        <p:nvSpPr>
          <p:cNvPr id="143" name="Google Shape;143;p26"/>
          <p:cNvSpPr/>
          <p:nvPr/>
        </p:nvSpPr>
        <p:spPr>
          <a:xfrm>
            <a:off x="4789903" y="2796844"/>
            <a:ext cx="747000" cy="450300"/>
          </a:xfrm>
          <a:prstGeom prst="rightArrow">
            <a:avLst>
              <a:gd fmla="val 50000" name="adj1"/>
              <a:gd fmla="val 50000" name="adj2"/>
            </a:avLst>
          </a:prstGeom>
          <a:solidFill>
            <a:schemeClr val="lt2"/>
          </a:solidFill>
          <a:ln cap="flat" cmpd="sng" w="7150">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Helvetica Neue"/>
              <a:ea typeface="Helvetica Neue"/>
              <a:cs typeface="Helvetica Neue"/>
              <a:sym typeface="Helvetica Neue"/>
            </a:endParaRPr>
          </a:p>
        </p:txBody>
      </p:sp>
      <p:pic>
        <p:nvPicPr>
          <p:cNvPr id="144" name="Google Shape;144;p26" title="finish.png"/>
          <p:cNvPicPr preferRelativeResize="0"/>
          <p:nvPr/>
        </p:nvPicPr>
        <p:blipFill>
          <a:blip r:embed="rId6">
            <a:alphaModFix/>
          </a:blip>
          <a:stretch>
            <a:fillRect/>
          </a:stretch>
        </p:blipFill>
        <p:spPr>
          <a:xfrm>
            <a:off x="6152972" y="2237588"/>
            <a:ext cx="746947" cy="693376"/>
          </a:xfrm>
          <a:prstGeom prst="rect">
            <a:avLst/>
          </a:prstGeom>
          <a:noFill/>
          <a:ln>
            <a:noFill/>
          </a:ln>
        </p:spPr>
      </p:pic>
      <p:pic>
        <p:nvPicPr>
          <p:cNvPr id="145" name="Google Shape;145;p26" title="finish (2).png"/>
          <p:cNvPicPr preferRelativeResize="0"/>
          <p:nvPr/>
        </p:nvPicPr>
        <p:blipFill>
          <a:blip r:embed="rId7">
            <a:alphaModFix/>
          </a:blip>
          <a:stretch>
            <a:fillRect/>
          </a:stretch>
        </p:blipFill>
        <p:spPr>
          <a:xfrm>
            <a:off x="7170805" y="2330550"/>
            <a:ext cx="834853" cy="775002"/>
          </a:xfrm>
          <a:prstGeom prst="rect">
            <a:avLst/>
          </a:prstGeom>
          <a:noFill/>
          <a:ln>
            <a:noFill/>
          </a:ln>
        </p:spPr>
      </p:pic>
      <p:pic>
        <p:nvPicPr>
          <p:cNvPr id="146" name="Google Shape;146;p26" title="finish (1).png"/>
          <p:cNvPicPr preferRelativeResize="0"/>
          <p:nvPr/>
        </p:nvPicPr>
        <p:blipFill>
          <a:blip r:embed="rId8">
            <a:alphaModFix/>
          </a:blip>
          <a:stretch>
            <a:fillRect/>
          </a:stretch>
        </p:blipFill>
        <p:spPr>
          <a:xfrm>
            <a:off x="6423191" y="3012033"/>
            <a:ext cx="834853" cy="774980"/>
          </a:xfrm>
          <a:prstGeom prst="rect">
            <a:avLst/>
          </a:prstGeom>
          <a:noFill/>
          <a:ln>
            <a:noFill/>
          </a:ln>
        </p:spPr>
      </p:pic>
      <p:sp>
        <p:nvSpPr>
          <p:cNvPr id="147" name="Google Shape;147;p26"/>
          <p:cNvSpPr txBox="1"/>
          <p:nvPr>
            <p:ph idx="12" type="sldNum"/>
          </p:nvPr>
        </p:nvSpPr>
        <p:spPr>
          <a:xfrm>
            <a:off x="7489860" y="4846267"/>
            <a:ext cx="1025700" cy="273900"/>
          </a:xfrm>
          <a:prstGeom prst="rect">
            <a:avLst/>
          </a:prstGeom>
        </p:spPr>
        <p:txBody>
          <a:bodyPr anchorCtr="0" anchor="b"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44"/>
          <p:cNvSpPr txBox="1"/>
          <p:nvPr/>
        </p:nvSpPr>
        <p:spPr>
          <a:xfrm>
            <a:off x="523800" y="2743200"/>
            <a:ext cx="8096400" cy="480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100">
                <a:solidFill>
                  <a:schemeClr val="dk1"/>
                </a:solidFill>
                <a:latin typeface="Helvetica Neue"/>
                <a:ea typeface="Helvetica Neue"/>
                <a:cs typeface="Helvetica Neue"/>
                <a:sym typeface="Helvetica Neue"/>
              </a:rPr>
              <a:t>A table summarizing the resource </a:t>
            </a:r>
            <a:r>
              <a:rPr lang="en" sz="2100">
                <a:solidFill>
                  <a:schemeClr val="dk1"/>
                </a:solidFill>
                <a:latin typeface="Helvetica Neue"/>
                <a:ea typeface="Helvetica Neue"/>
                <a:cs typeface="Helvetica Neue"/>
                <a:sym typeface="Helvetica Neue"/>
              </a:rPr>
              <a:t>utilization and statistics such as quantiles, and StdDev</a:t>
            </a:r>
            <a:endParaRPr sz="2100">
              <a:solidFill>
                <a:schemeClr val="dk1"/>
              </a:solidFill>
              <a:latin typeface="Helvetica Neue"/>
              <a:ea typeface="Helvetica Neue"/>
              <a:cs typeface="Helvetica Neue"/>
              <a:sym typeface="Helvetica Neue"/>
            </a:endParaRPr>
          </a:p>
        </p:txBody>
      </p:sp>
      <p:sp>
        <p:nvSpPr>
          <p:cNvPr id="292" name="Google Shape;292;p44"/>
          <p:cNvSpPr txBox="1"/>
          <p:nvPr>
            <p:ph idx="12" type="sldNum"/>
          </p:nvPr>
        </p:nvSpPr>
        <p:spPr>
          <a:xfrm>
            <a:off x="7489860" y="4846267"/>
            <a:ext cx="1025700" cy="273900"/>
          </a:xfrm>
          <a:prstGeom prst="rect">
            <a:avLst/>
          </a:prstGeom>
        </p:spPr>
        <p:txBody>
          <a:bodyPr anchorCtr="0" anchor="b"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pic>
        <p:nvPicPr>
          <p:cNvPr id="293" name="Google Shape;293;p44" title="Screenshot 2026-06-11 at 6.32.25 AM.png"/>
          <p:cNvPicPr preferRelativeResize="0"/>
          <p:nvPr/>
        </p:nvPicPr>
        <p:blipFill rotWithShape="1">
          <a:blip r:embed="rId3">
            <a:alphaModFix/>
          </a:blip>
          <a:srcRect b="44949" l="0" r="0" t="0"/>
          <a:stretch/>
        </p:blipFill>
        <p:spPr>
          <a:xfrm>
            <a:off x="259775" y="985175"/>
            <a:ext cx="8510301" cy="158657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45"/>
          <p:cNvSpPr txBox="1"/>
          <p:nvPr/>
        </p:nvSpPr>
        <p:spPr>
          <a:xfrm>
            <a:off x="1533300" y="3838575"/>
            <a:ext cx="6077400" cy="414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100">
                <a:solidFill>
                  <a:schemeClr val="dk1"/>
                </a:solidFill>
                <a:latin typeface="Helvetica Neue"/>
                <a:ea typeface="Helvetica Neue"/>
                <a:cs typeface="Helvetica Neue"/>
                <a:sym typeface="Helvetica Neue"/>
              </a:rPr>
              <a:t>A visual representation of </a:t>
            </a:r>
            <a:r>
              <a:rPr lang="en" sz="2100">
                <a:solidFill>
                  <a:schemeClr val="dk1"/>
                </a:solidFill>
                <a:latin typeface="Helvetica Neue"/>
                <a:ea typeface="Helvetica Neue"/>
                <a:cs typeface="Helvetica Neue"/>
                <a:sym typeface="Helvetica Neue"/>
              </a:rPr>
              <a:t>overall</a:t>
            </a:r>
            <a:r>
              <a:rPr lang="en" sz="2100">
                <a:solidFill>
                  <a:schemeClr val="dk1"/>
                </a:solidFill>
                <a:latin typeface="Helvetica Neue"/>
                <a:ea typeface="Helvetica Neue"/>
                <a:cs typeface="Helvetica Neue"/>
                <a:sym typeface="Helvetica Neue"/>
              </a:rPr>
              <a:t> utilization</a:t>
            </a:r>
            <a:endParaRPr sz="2100">
              <a:solidFill>
                <a:schemeClr val="dk1"/>
              </a:solidFill>
              <a:latin typeface="Helvetica Neue"/>
              <a:ea typeface="Helvetica Neue"/>
              <a:cs typeface="Helvetica Neue"/>
              <a:sym typeface="Helvetica Neue"/>
            </a:endParaRPr>
          </a:p>
        </p:txBody>
      </p:sp>
      <p:sp>
        <p:nvSpPr>
          <p:cNvPr id="299" name="Google Shape;299;p45"/>
          <p:cNvSpPr txBox="1"/>
          <p:nvPr>
            <p:ph idx="12" type="sldNum"/>
          </p:nvPr>
        </p:nvSpPr>
        <p:spPr>
          <a:xfrm>
            <a:off x="7489860" y="4846267"/>
            <a:ext cx="1025700" cy="273900"/>
          </a:xfrm>
          <a:prstGeom prst="rect">
            <a:avLst/>
          </a:prstGeom>
        </p:spPr>
        <p:txBody>
          <a:bodyPr anchorCtr="0" anchor="b"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pic>
        <p:nvPicPr>
          <p:cNvPr id="300" name="Google Shape;300;p45" title="Screenshot 2026-06-11 at 6.35.08 AM.png"/>
          <p:cNvPicPr preferRelativeResize="0"/>
          <p:nvPr/>
        </p:nvPicPr>
        <p:blipFill>
          <a:blip r:embed="rId3">
            <a:alphaModFix/>
          </a:blip>
          <a:stretch>
            <a:fillRect/>
          </a:stretch>
        </p:blipFill>
        <p:spPr>
          <a:xfrm>
            <a:off x="267600" y="564175"/>
            <a:ext cx="8608776" cy="30934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46"/>
          <p:cNvSpPr txBox="1"/>
          <p:nvPr/>
        </p:nvSpPr>
        <p:spPr>
          <a:xfrm>
            <a:off x="1533300" y="4000500"/>
            <a:ext cx="6077400" cy="414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100">
                <a:solidFill>
                  <a:schemeClr val="dk1"/>
                </a:solidFill>
                <a:latin typeface="Helvetica Neue"/>
                <a:ea typeface="Helvetica Neue"/>
                <a:cs typeface="Helvetica Neue"/>
                <a:sym typeface="Helvetica Neue"/>
              </a:rPr>
              <a:t>Summary and Recommendations</a:t>
            </a:r>
            <a:endParaRPr sz="2100">
              <a:solidFill>
                <a:schemeClr val="dk1"/>
              </a:solidFill>
              <a:latin typeface="Helvetica Neue"/>
              <a:ea typeface="Helvetica Neue"/>
              <a:cs typeface="Helvetica Neue"/>
              <a:sym typeface="Helvetica Neue"/>
            </a:endParaRPr>
          </a:p>
        </p:txBody>
      </p:sp>
      <p:sp>
        <p:nvSpPr>
          <p:cNvPr id="306" name="Google Shape;306;p46"/>
          <p:cNvSpPr txBox="1"/>
          <p:nvPr>
            <p:ph idx="12" type="sldNum"/>
          </p:nvPr>
        </p:nvSpPr>
        <p:spPr>
          <a:xfrm>
            <a:off x="7489860" y="4846267"/>
            <a:ext cx="1025700" cy="273900"/>
          </a:xfrm>
          <a:prstGeom prst="rect">
            <a:avLst/>
          </a:prstGeom>
        </p:spPr>
        <p:txBody>
          <a:bodyPr anchorCtr="0" anchor="b"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pic>
        <p:nvPicPr>
          <p:cNvPr id="307" name="Google Shape;307;p46" title="Screenshot 2026-06-11 at 6.36.01 AM.png"/>
          <p:cNvPicPr preferRelativeResize="0"/>
          <p:nvPr/>
        </p:nvPicPr>
        <p:blipFill>
          <a:blip r:embed="rId3">
            <a:alphaModFix/>
          </a:blip>
          <a:stretch>
            <a:fillRect/>
          </a:stretch>
        </p:blipFill>
        <p:spPr>
          <a:xfrm>
            <a:off x="1162138" y="304800"/>
            <a:ext cx="6819726" cy="353377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47"/>
          <p:cNvSpPr txBox="1"/>
          <p:nvPr/>
        </p:nvSpPr>
        <p:spPr>
          <a:xfrm>
            <a:off x="2338500" y="181075"/>
            <a:ext cx="4467000" cy="46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chemeClr val="dk1"/>
                </a:solidFill>
                <a:latin typeface="Helvetica Neue"/>
                <a:ea typeface="Helvetica Neue"/>
                <a:cs typeface="Helvetica Neue"/>
                <a:sym typeface="Helvetica Neue"/>
              </a:rPr>
              <a:t>Cluster Health Report</a:t>
            </a:r>
            <a:endParaRPr sz="2000">
              <a:solidFill>
                <a:schemeClr val="dk1"/>
              </a:solidFill>
              <a:latin typeface="Helvetica Neue"/>
              <a:ea typeface="Helvetica Neue"/>
              <a:cs typeface="Helvetica Neue"/>
              <a:sym typeface="Helvetica Neue"/>
            </a:endParaRPr>
          </a:p>
        </p:txBody>
      </p:sp>
      <p:sp>
        <p:nvSpPr>
          <p:cNvPr id="313" name="Google Shape;313;p47"/>
          <p:cNvSpPr txBox="1"/>
          <p:nvPr>
            <p:ph idx="12" type="sldNum"/>
          </p:nvPr>
        </p:nvSpPr>
        <p:spPr>
          <a:xfrm>
            <a:off x="7489860" y="4846267"/>
            <a:ext cx="1025700" cy="273900"/>
          </a:xfrm>
          <a:prstGeom prst="rect">
            <a:avLst/>
          </a:prstGeom>
        </p:spPr>
        <p:txBody>
          <a:bodyPr anchorCtr="0" anchor="b"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pic>
        <p:nvPicPr>
          <p:cNvPr id="314" name="Google Shape;314;p47" title="Screenshot 2026-06-11 at 6.08.47 AM.png"/>
          <p:cNvPicPr preferRelativeResize="0"/>
          <p:nvPr/>
        </p:nvPicPr>
        <p:blipFill>
          <a:blip r:embed="rId3">
            <a:alphaModFix/>
          </a:blip>
          <a:stretch>
            <a:fillRect/>
          </a:stretch>
        </p:blipFill>
        <p:spPr>
          <a:xfrm>
            <a:off x="1309413" y="591150"/>
            <a:ext cx="6372777" cy="39612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48"/>
          <p:cNvSpPr txBox="1"/>
          <p:nvPr>
            <p:ph idx="12" type="sldNum"/>
          </p:nvPr>
        </p:nvSpPr>
        <p:spPr>
          <a:xfrm>
            <a:off x="7489860" y="4846267"/>
            <a:ext cx="1025700" cy="273900"/>
          </a:xfrm>
          <a:prstGeom prst="rect">
            <a:avLst/>
          </a:prstGeom>
        </p:spPr>
        <p:txBody>
          <a:bodyPr anchorCtr="0" anchor="b"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pic>
        <p:nvPicPr>
          <p:cNvPr id="320" name="Google Shape;320;p48" title="Screenshot 2026-06-11 at 6.46.34 AM.png"/>
          <p:cNvPicPr preferRelativeResize="0"/>
          <p:nvPr/>
        </p:nvPicPr>
        <p:blipFill rotWithShape="1">
          <a:blip r:embed="rId3">
            <a:alphaModFix/>
          </a:blip>
          <a:srcRect b="0" l="0" r="0" t="4123"/>
          <a:stretch/>
        </p:blipFill>
        <p:spPr>
          <a:xfrm>
            <a:off x="193725" y="95250"/>
            <a:ext cx="8775624" cy="38290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49"/>
          <p:cNvSpPr txBox="1"/>
          <p:nvPr>
            <p:ph type="ctrTitle"/>
          </p:nvPr>
        </p:nvSpPr>
        <p:spPr>
          <a:xfrm>
            <a:off x="280200" y="470400"/>
            <a:ext cx="8583600" cy="5874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None/>
            </a:pPr>
            <a:r>
              <a:rPr lang="en" sz="3400"/>
              <a:t>Next Steps</a:t>
            </a:r>
            <a:endParaRPr sz="3400"/>
          </a:p>
        </p:txBody>
      </p:sp>
      <p:sp>
        <p:nvSpPr>
          <p:cNvPr id="326" name="Google Shape;326;p49"/>
          <p:cNvSpPr txBox="1"/>
          <p:nvPr>
            <p:ph idx="1" type="subTitle"/>
          </p:nvPr>
        </p:nvSpPr>
        <p:spPr>
          <a:xfrm>
            <a:off x="1143000" y="1452046"/>
            <a:ext cx="6858000" cy="2726400"/>
          </a:xfrm>
          <a:prstGeom prst="rect">
            <a:avLst/>
          </a:prstGeom>
        </p:spPr>
        <p:txBody>
          <a:bodyPr anchorCtr="0" anchor="t" bIns="34275" lIns="68575" spcFirstLastPara="1" rIns="68575" wrap="square" tIns="34275">
            <a:normAutofit/>
          </a:bodyPr>
          <a:lstStyle/>
          <a:p>
            <a:pPr indent="-361950" lvl="0" marL="457200" rtl="0" algn="l">
              <a:spcBef>
                <a:spcPts val="800"/>
              </a:spcBef>
              <a:spcAft>
                <a:spcPts val="0"/>
              </a:spcAft>
              <a:buClr>
                <a:schemeClr val="dk1"/>
              </a:buClr>
              <a:buSzPts val="2100"/>
              <a:buChar char="-"/>
            </a:pPr>
            <a:r>
              <a:rPr lang="en" sz="2100">
                <a:solidFill>
                  <a:schemeClr val="dk1"/>
                </a:solidFill>
              </a:rPr>
              <a:t>Make these tools ready for the researchers to use within HTCondor</a:t>
            </a:r>
            <a:endParaRPr sz="2100">
              <a:solidFill>
                <a:schemeClr val="dk1"/>
              </a:solidFill>
            </a:endParaRPr>
          </a:p>
          <a:p>
            <a:pPr indent="0" lvl="0" marL="457200" rtl="0" algn="l">
              <a:spcBef>
                <a:spcPts val="800"/>
              </a:spcBef>
              <a:spcAft>
                <a:spcPts val="0"/>
              </a:spcAft>
              <a:buNone/>
            </a:pPr>
            <a:r>
              <a:t/>
            </a:r>
            <a:endParaRPr sz="2100">
              <a:solidFill>
                <a:schemeClr val="dk1"/>
              </a:solidFill>
            </a:endParaRPr>
          </a:p>
          <a:p>
            <a:pPr indent="-361950" lvl="0" marL="457200" rtl="0" algn="l">
              <a:spcBef>
                <a:spcPts val="800"/>
              </a:spcBef>
              <a:spcAft>
                <a:spcPts val="0"/>
              </a:spcAft>
              <a:buClr>
                <a:schemeClr val="dk1"/>
              </a:buClr>
              <a:buSzPts val="2100"/>
              <a:buChar char="-"/>
            </a:pPr>
            <a:r>
              <a:rPr lang="en" sz="2100">
                <a:solidFill>
                  <a:schemeClr val="dk1"/>
                </a:solidFill>
              </a:rPr>
              <a:t>Improve the tool on any feedback or issues we receive</a:t>
            </a:r>
            <a:endParaRPr sz="2100">
              <a:solidFill>
                <a:schemeClr val="dk1"/>
              </a:solidFill>
            </a:endParaRPr>
          </a:p>
          <a:p>
            <a:pPr indent="0" lvl="0" marL="0" rtl="0" algn="l">
              <a:spcBef>
                <a:spcPts val="800"/>
              </a:spcBef>
              <a:spcAft>
                <a:spcPts val="0"/>
              </a:spcAft>
              <a:buNone/>
            </a:pPr>
            <a:r>
              <a:t/>
            </a:r>
            <a:endParaRPr sz="2100">
              <a:solidFill>
                <a:schemeClr val="dk1"/>
              </a:solidFill>
            </a:endParaRPr>
          </a:p>
          <a:p>
            <a:pPr indent="0" lvl="0" marL="0" rtl="0" algn="l">
              <a:spcBef>
                <a:spcPts val="800"/>
              </a:spcBef>
              <a:spcAft>
                <a:spcPts val="0"/>
              </a:spcAft>
              <a:buNone/>
            </a:pPr>
            <a:r>
              <a:t/>
            </a:r>
            <a:endParaRPr sz="2100">
              <a:solidFill>
                <a:schemeClr val="dk1"/>
              </a:solidFill>
            </a:endParaRPr>
          </a:p>
          <a:p>
            <a:pPr indent="0" lvl="0" marL="0" rtl="0" algn="l">
              <a:spcBef>
                <a:spcPts val="800"/>
              </a:spcBef>
              <a:spcAft>
                <a:spcPts val="0"/>
              </a:spcAft>
              <a:buNone/>
            </a:pPr>
            <a:r>
              <a:t/>
            </a:r>
            <a:endParaRPr sz="2100">
              <a:solidFill>
                <a:schemeClr val="dk1"/>
              </a:solidFill>
            </a:endParaRPr>
          </a:p>
        </p:txBody>
      </p:sp>
      <p:sp>
        <p:nvSpPr>
          <p:cNvPr id="327" name="Google Shape;327;p49"/>
          <p:cNvSpPr txBox="1"/>
          <p:nvPr>
            <p:ph idx="12" type="sldNum"/>
          </p:nvPr>
        </p:nvSpPr>
        <p:spPr>
          <a:xfrm>
            <a:off x="7489860" y="4846267"/>
            <a:ext cx="1025700" cy="273900"/>
          </a:xfrm>
          <a:prstGeom prst="rect">
            <a:avLst/>
          </a:prstGeom>
        </p:spPr>
        <p:txBody>
          <a:bodyPr anchorCtr="0" anchor="b"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50"/>
          <p:cNvSpPr txBox="1"/>
          <p:nvPr>
            <p:ph type="title"/>
          </p:nvPr>
        </p:nvSpPr>
        <p:spPr>
          <a:xfrm>
            <a:off x="471488" y="205383"/>
            <a:ext cx="5915100" cy="7458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Acknowledgements</a:t>
            </a:r>
            <a:endParaRPr/>
          </a:p>
        </p:txBody>
      </p:sp>
      <p:sp>
        <p:nvSpPr>
          <p:cNvPr id="334" name="Google Shape;334;p50"/>
          <p:cNvSpPr txBox="1"/>
          <p:nvPr>
            <p:ph idx="1" type="body"/>
          </p:nvPr>
        </p:nvSpPr>
        <p:spPr>
          <a:xfrm>
            <a:off x="471488" y="1026914"/>
            <a:ext cx="5915100" cy="2447700"/>
          </a:xfrm>
          <a:prstGeom prst="rect">
            <a:avLst/>
          </a:prstGeom>
        </p:spPr>
        <p:txBody>
          <a:bodyPr anchorCtr="0" anchor="t" bIns="34275" lIns="68575" spcFirstLastPara="1" rIns="68575" wrap="square" tIns="34275">
            <a:normAutofit/>
          </a:bodyPr>
          <a:lstStyle/>
          <a:p>
            <a:pPr indent="0" lvl="0" marL="0" rtl="0" algn="l">
              <a:spcBef>
                <a:spcPts val="0"/>
              </a:spcBef>
              <a:spcAft>
                <a:spcPts val="0"/>
              </a:spcAft>
              <a:buClr>
                <a:schemeClr val="dk1"/>
              </a:buClr>
              <a:buSzPts val="2100"/>
              <a:buFont typeface="Arial"/>
              <a:buNone/>
            </a:pPr>
            <a:r>
              <a:rPr lang="en">
                <a:latin typeface="Helvetica Neue Light"/>
                <a:ea typeface="Helvetica Neue Light"/>
                <a:cs typeface="Helvetica Neue Light"/>
                <a:sym typeface="Helvetica Neue Light"/>
              </a:rPr>
              <a:t>This material is based upon work supported by the National Science Foundation under Grant No. 2030508. Any opinions, findings, and conclusions or recommendations expressed in this material are those of the author(s) and do not necessarily reflect the views of the National Science Foundation.</a:t>
            </a:r>
            <a:endParaRPr/>
          </a:p>
        </p:txBody>
      </p:sp>
      <p:sp>
        <p:nvSpPr>
          <p:cNvPr id="335" name="Google Shape;335;p50"/>
          <p:cNvSpPr txBox="1"/>
          <p:nvPr>
            <p:ph idx="12" type="sldNum"/>
          </p:nvPr>
        </p:nvSpPr>
        <p:spPr>
          <a:xfrm>
            <a:off x="5617395" y="3634700"/>
            <a:ext cx="769200" cy="205500"/>
          </a:xfrm>
          <a:prstGeom prst="rect">
            <a:avLst/>
          </a:prstGeom>
        </p:spPr>
        <p:txBody>
          <a:bodyPr anchorCtr="0" anchor="b"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27"/>
          <p:cNvSpPr txBox="1"/>
          <p:nvPr/>
        </p:nvSpPr>
        <p:spPr>
          <a:xfrm>
            <a:off x="1764206" y="110025"/>
            <a:ext cx="5615700" cy="2447400"/>
          </a:xfrm>
          <a:prstGeom prst="rect">
            <a:avLst/>
          </a:prstGeom>
          <a:noFill/>
          <a:ln>
            <a:noFill/>
          </a:ln>
        </p:spPr>
        <p:txBody>
          <a:bodyPr anchorCtr="0" anchor="t" bIns="68575" lIns="68575" spcFirstLastPara="1" rIns="68575" wrap="square" tIns="68575">
            <a:spAutoFit/>
          </a:bodyPr>
          <a:lstStyle/>
          <a:p>
            <a:pPr indent="0" lvl="0" marL="0" rtl="0" algn="just">
              <a:spcBef>
                <a:spcPts val="0"/>
              </a:spcBef>
              <a:spcAft>
                <a:spcPts val="0"/>
              </a:spcAft>
              <a:buNone/>
            </a:pPr>
            <a:r>
              <a:t/>
            </a:r>
            <a:endParaRPr sz="2100">
              <a:solidFill>
                <a:schemeClr val="dk1"/>
              </a:solidFill>
              <a:latin typeface="Plus Jakarta Sans Medium"/>
              <a:ea typeface="Plus Jakarta Sans Medium"/>
              <a:cs typeface="Plus Jakarta Sans Medium"/>
              <a:sym typeface="Plus Jakarta Sans Medium"/>
            </a:endParaRPr>
          </a:p>
          <a:p>
            <a:pPr indent="0" lvl="0" marL="0" rtl="0" algn="just">
              <a:spcBef>
                <a:spcPts val="0"/>
              </a:spcBef>
              <a:spcAft>
                <a:spcPts val="0"/>
              </a:spcAft>
              <a:buNone/>
            </a:pPr>
            <a:r>
              <a:rPr b="1" lang="en" sz="2100">
                <a:solidFill>
                  <a:schemeClr val="dk1"/>
                </a:solidFill>
                <a:highlight>
                  <a:schemeClr val="lt2"/>
                </a:highlight>
                <a:latin typeface="Plus Jakarta Sans"/>
                <a:ea typeface="Plus Jakarta Sans"/>
                <a:cs typeface="Plus Jakarta Sans"/>
                <a:sym typeface="Plus Jakarta Sans"/>
              </a:rPr>
              <a:t>Objective of Project</a:t>
            </a:r>
            <a:endParaRPr b="1" sz="2100">
              <a:solidFill>
                <a:srgbClr val="F4CCCC"/>
              </a:solidFill>
              <a:highlight>
                <a:schemeClr val="lt2"/>
              </a:highlight>
              <a:latin typeface="Plus Jakarta Sans"/>
              <a:ea typeface="Plus Jakarta Sans"/>
              <a:cs typeface="Plus Jakarta Sans"/>
              <a:sym typeface="Plus Jakarta Sans"/>
            </a:endParaRPr>
          </a:p>
          <a:p>
            <a:pPr indent="0" lvl="0" marL="0" rtl="0" algn="just">
              <a:spcBef>
                <a:spcPts val="0"/>
              </a:spcBef>
              <a:spcAft>
                <a:spcPts val="0"/>
              </a:spcAft>
              <a:buNone/>
            </a:pPr>
            <a:r>
              <a:t/>
            </a:r>
            <a:endParaRPr sz="2100">
              <a:solidFill>
                <a:srgbClr val="F4CCCC"/>
              </a:solidFill>
              <a:highlight>
                <a:srgbClr val="F4CCCC"/>
              </a:highlight>
              <a:latin typeface="Plus Jakarta Sans Medium"/>
              <a:ea typeface="Plus Jakarta Sans Medium"/>
              <a:cs typeface="Plus Jakarta Sans Medium"/>
              <a:sym typeface="Plus Jakarta Sans Medium"/>
            </a:endParaRPr>
          </a:p>
          <a:p>
            <a:pPr indent="0" lvl="0" marL="0" rtl="0" algn="just">
              <a:spcBef>
                <a:spcPts val="0"/>
              </a:spcBef>
              <a:spcAft>
                <a:spcPts val="0"/>
              </a:spcAft>
              <a:buClr>
                <a:schemeClr val="dk1"/>
              </a:buClr>
              <a:buSzPts val="800"/>
              <a:buFont typeface="Arial"/>
              <a:buNone/>
            </a:pPr>
            <a:r>
              <a:rPr lang="en" sz="2200">
                <a:solidFill>
                  <a:schemeClr val="dk1"/>
                </a:solidFill>
                <a:latin typeface="Plus Jakarta Sans Medium"/>
                <a:ea typeface="Plus Jakarta Sans Medium"/>
                <a:cs typeface="Plus Jakarta Sans Medium"/>
                <a:sym typeface="Plus Jakarta Sans Medium"/>
              </a:rPr>
              <a:t>Make a tool (or tools) that gives researchers simple feedback about their workload status</a:t>
            </a:r>
            <a:endParaRPr sz="2200">
              <a:solidFill>
                <a:schemeClr val="dk1"/>
              </a:solidFill>
              <a:latin typeface="Plus Jakarta Sans Medium"/>
              <a:ea typeface="Plus Jakarta Sans Medium"/>
              <a:cs typeface="Plus Jakarta Sans Medium"/>
              <a:sym typeface="Plus Jakarta Sans Medium"/>
            </a:endParaRPr>
          </a:p>
          <a:p>
            <a:pPr indent="0" lvl="0" marL="0" rtl="0" algn="just">
              <a:spcBef>
                <a:spcPts val="0"/>
              </a:spcBef>
              <a:spcAft>
                <a:spcPts val="0"/>
              </a:spcAft>
              <a:buNone/>
            </a:pPr>
            <a:r>
              <a:t/>
            </a:r>
            <a:endParaRPr sz="2100">
              <a:solidFill>
                <a:schemeClr val="dk1"/>
              </a:solidFill>
              <a:latin typeface="Plus Jakarta Sans Medium"/>
              <a:ea typeface="Plus Jakarta Sans Medium"/>
              <a:cs typeface="Plus Jakarta Sans Medium"/>
              <a:sym typeface="Plus Jakarta Sans Medium"/>
            </a:endParaRPr>
          </a:p>
        </p:txBody>
      </p:sp>
      <p:grpSp>
        <p:nvGrpSpPr>
          <p:cNvPr id="154" name="Google Shape;154;p27"/>
          <p:cNvGrpSpPr/>
          <p:nvPr/>
        </p:nvGrpSpPr>
        <p:grpSpPr>
          <a:xfrm>
            <a:off x="1764302" y="2693766"/>
            <a:ext cx="1382623" cy="1362171"/>
            <a:chOff x="831713" y="2955425"/>
            <a:chExt cx="2012845" cy="1957986"/>
          </a:xfrm>
        </p:grpSpPr>
        <p:grpSp>
          <p:nvGrpSpPr>
            <p:cNvPr id="155" name="Google Shape;155;p27"/>
            <p:cNvGrpSpPr/>
            <p:nvPr/>
          </p:nvGrpSpPr>
          <p:grpSpPr>
            <a:xfrm>
              <a:off x="831713" y="2955425"/>
              <a:ext cx="2012700" cy="1620300"/>
              <a:chOff x="517875" y="2955425"/>
              <a:chExt cx="2012700" cy="1620300"/>
            </a:xfrm>
          </p:grpSpPr>
          <p:sp>
            <p:nvSpPr>
              <p:cNvPr id="156" name="Google Shape;156;p27"/>
              <p:cNvSpPr/>
              <p:nvPr/>
            </p:nvSpPr>
            <p:spPr>
              <a:xfrm>
                <a:off x="517875" y="2955425"/>
                <a:ext cx="2012700" cy="1620300"/>
              </a:xfrm>
              <a:prstGeom prst="roundRect">
                <a:avLst>
                  <a:gd fmla="val 16667" name="adj"/>
                </a:avLst>
              </a:prstGeom>
              <a:noFill/>
              <a:ln cap="flat" cmpd="sng" w="7150">
                <a:solidFill>
                  <a:srgbClr val="7F7F7F"/>
                </a:solidFill>
                <a:prstDash val="solid"/>
                <a:round/>
                <a:headEnd len="sm" w="sm" type="none"/>
                <a:tailEnd len="sm" w="sm" type="none"/>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Inter"/>
                  <a:ea typeface="Inter"/>
                  <a:cs typeface="Inter"/>
                  <a:sym typeface="Inter"/>
                </a:endParaRPr>
              </a:p>
            </p:txBody>
          </p:sp>
          <p:pic>
            <p:nvPicPr>
              <p:cNvPr id="157" name="Google Shape;157;p27" title="dashboard.png"/>
              <p:cNvPicPr preferRelativeResize="0"/>
              <p:nvPr/>
            </p:nvPicPr>
            <p:blipFill>
              <a:blip r:embed="rId3">
                <a:alphaModFix/>
              </a:blip>
              <a:stretch>
                <a:fillRect/>
              </a:stretch>
            </p:blipFill>
            <p:spPr>
              <a:xfrm>
                <a:off x="752075" y="2993425"/>
                <a:ext cx="1544300" cy="1544300"/>
              </a:xfrm>
              <a:prstGeom prst="rect">
                <a:avLst/>
              </a:prstGeom>
              <a:noFill/>
              <a:ln>
                <a:noFill/>
              </a:ln>
            </p:spPr>
          </p:pic>
        </p:grpSp>
        <p:sp>
          <p:nvSpPr>
            <p:cNvPr id="158" name="Google Shape;158;p27"/>
            <p:cNvSpPr txBox="1"/>
            <p:nvPr/>
          </p:nvSpPr>
          <p:spPr>
            <a:xfrm>
              <a:off x="831858" y="4404611"/>
              <a:ext cx="2012700" cy="5088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lang="en" sz="1400">
                  <a:solidFill>
                    <a:srgbClr val="810100"/>
                  </a:solidFill>
                  <a:highlight>
                    <a:srgbClr val="F8F3EC"/>
                  </a:highlight>
                  <a:latin typeface="Plus Jakarta Sans Medium"/>
                  <a:ea typeface="Plus Jakarta Sans Medium"/>
                  <a:cs typeface="Plus Jakarta Sans Medium"/>
                  <a:sym typeface="Plus Jakarta Sans Medium"/>
                </a:rPr>
                <a:t> Visual</a:t>
              </a:r>
              <a:r>
                <a:rPr lang="en" sz="1400">
                  <a:solidFill>
                    <a:srgbClr val="F8F3EC"/>
                  </a:solidFill>
                  <a:highlight>
                    <a:srgbClr val="F8F3EC"/>
                  </a:highlight>
                  <a:latin typeface="Plus Jakarta Sans Medium"/>
                  <a:ea typeface="Plus Jakarta Sans Medium"/>
                  <a:cs typeface="Plus Jakarta Sans Medium"/>
                  <a:sym typeface="Plus Jakarta Sans Medium"/>
                </a:rPr>
                <a:t>_</a:t>
              </a:r>
              <a:endParaRPr sz="1400"/>
            </a:p>
          </p:txBody>
        </p:sp>
      </p:grpSp>
      <p:grpSp>
        <p:nvGrpSpPr>
          <p:cNvPr id="159" name="Google Shape;159;p27"/>
          <p:cNvGrpSpPr/>
          <p:nvPr/>
        </p:nvGrpSpPr>
        <p:grpSpPr>
          <a:xfrm>
            <a:off x="3642103" y="2509312"/>
            <a:ext cx="1859553" cy="1731230"/>
            <a:chOff x="3565629" y="2955425"/>
            <a:chExt cx="2012721" cy="1821772"/>
          </a:xfrm>
        </p:grpSpPr>
        <p:grpSp>
          <p:nvGrpSpPr>
            <p:cNvPr id="160" name="Google Shape;160;p27"/>
            <p:cNvGrpSpPr/>
            <p:nvPr/>
          </p:nvGrpSpPr>
          <p:grpSpPr>
            <a:xfrm>
              <a:off x="3565650" y="2955425"/>
              <a:ext cx="2012700" cy="1620300"/>
              <a:chOff x="2940250" y="2993425"/>
              <a:chExt cx="2012700" cy="1620300"/>
            </a:xfrm>
          </p:grpSpPr>
          <p:sp>
            <p:nvSpPr>
              <p:cNvPr id="161" name="Google Shape;161;p27"/>
              <p:cNvSpPr/>
              <p:nvPr/>
            </p:nvSpPr>
            <p:spPr>
              <a:xfrm>
                <a:off x="2940250" y="2993425"/>
                <a:ext cx="2012700" cy="1620300"/>
              </a:xfrm>
              <a:prstGeom prst="roundRect">
                <a:avLst>
                  <a:gd fmla="val 16667" name="adj"/>
                </a:avLst>
              </a:prstGeom>
              <a:noFill/>
              <a:ln cap="flat" cmpd="sng" w="7150">
                <a:solidFill>
                  <a:srgbClr val="666666"/>
                </a:solidFill>
                <a:prstDash val="solid"/>
                <a:round/>
                <a:headEnd len="sm" w="sm" type="none"/>
                <a:tailEnd len="sm" w="sm" type="none"/>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Inter"/>
                  <a:ea typeface="Inter"/>
                  <a:cs typeface="Inter"/>
                  <a:sym typeface="Inter"/>
                </a:endParaRPr>
              </a:p>
            </p:txBody>
          </p:sp>
          <p:pic>
            <p:nvPicPr>
              <p:cNvPr id="162" name="Google Shape;162;p27" title="feedback.png"/>
              <p:cNvPicPr preferRelativeResize="0"/>
              <p:nvPr/>
            </p:nvPicPr>
            <p:blipFill>
              <a:blip r:embed="rId4">
                <a:alphaModFix/>
              </a:blip>
              <a:stretch>
                <a:fillRect/>
              </a:stretch>
            </p:blipFill>
            <p:spPr>
              <a:xfrm>
                <a:off x="3337000" y="3155975"/>
                <a:ext cx="1219200" cy="1219200"/>
              </a:xfrm>
              <a:prstGeom prst="rect">
                <a:avLst/>
              </a:prstGeom>
              <a:noFill/>
              <a:ln>
                <a:noFill/>
              </a:ln>
            </p:spPr>
          </p:pic>
        </p:grpSp>
        <p:sp>
          <p:nvSpPr>
            <p:cNvPr id="163" name="Google Shape;163;p27"/>
            <p:cNvSpPr txBox="1"/>
            <p:nvPr/>
          </p:nvSpPr>
          <p:spPr>
            <a:xfrm>
              <a:off x="3565629" y="4404597"/>
              <a:ext cx="2012700" cy="3726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lang="en" sz="1400">
                  <a:solidFill>
                    <a:srgbClr val="810100"/>
                  </a:solidFill>
                  <a:highlight>
                    <a:srgbClr val="F8F3EC"/>
                  </a:highlight>
                  <a:latin typeface="Plus Jakarta Sans Medium"/>
                  <a:ea typeface="Plus Jakarta Sans Medium"/>
                  <a:cs typeface="Plus Jakarta Sans Medium"/>
                  <a:sym typeface="Plus Jakarta Sans Medium"/>
                </a:rPr>
                <a:t> Evaluative</a:t>
              </a:r>
              <a:r>
                <a:rPr lang="en" sz="1400">
                  <a:solidFill>
                    <a:srgbClr val="F8F3EC"/>
                  </a:solidFill>
                  <a:highlight>
                    <a:srgbClr val="F8F3EC"/>
                  </a:highlight>
                  <a:latin typeface="Plus Jakarta Sans Medium"/>
                  <a:ea typeface="Plus Jakarta Sans Medium"/>
                  <a:cs typeface="Plus Jakarta Sans Medium"/>
                  <a:sym typeface="Plus Jakarta Sans Medium"/>
                </a:rPr>
                <a:t>_</a:t>
              </a:r>
              <a:endParaRPr sz="1400"/>
            </a:p>
          </p:txBody>
        </p:sp>
      </p:grpSp>
      <p:grpSp>
        <p:nvGrpSpPr>
          <p:cNvPr id="164" name="Google Shape;164;p27"/>
          <p:cNvGrpSpPr/>
          <p:nvPr/>
        </p:nvGrpSpPr>
        <p:grpSpPr>
          <a:xfrm>
            <a:off x="5996994" y="2733773"/>
            <a:ext cx="1382805" cy="1281998"/>
            <a:chOff x="6250075" y="3312290"/>
            <a:chExt cx="1709700" cy="1489310"/>
          </a:xfrm>
        </p:grpSpPr>
        <p:grpSp>
          <p:nvGrpSpPr>
            <p:cNvPr id="165" name="Google Shape;165;p27"/>
            <p:cNvGrpSpPr/>
            <p:nvPr/>
          </p:nvGrpSpPr>
          <p:grpSpPr>
            <a:xfrm>
              <a:off x="6250078" y="3312290"/>
              <a:ext cx="1709587" cy="1230294"/>
              <a:chOff x="5985750" y="2917425"/>
              <a:chExt cx="2012700" cy="1620300"/>
            </a:xfrm>
          </p:grpSpPr>
          <p:sp>
            <p:nvSpPr>
              <p:cNvPr id="166" name="Google Shape;166;p27"/>
              <p:cNvSpPr/>
              <p:nvPr/>
            </p:nvSpPr>
            <p:spPr>
              <a:xfrm>
                <a:off x="5985750" y="2917425"/>
                <a:ext cx="2012700" cy="1620300"/>
              </a:xfrm>
              <a:prstGeom prst="roundRect">
                <a:avLst>
                  <a:gd fmla="val 16667" name="adj"/>
                </a:avLst>
              </a:prstGeom>
              <a:noFill/>
              <a:ln cap="flat" cmpd="sng" w="7150">
                <a:solidFill>
                  <a:srgbClr val="7F7F7F"/>
                </a:solidFill>
                <a:prstDash val="solid"/>
                <a:round/>
                <a:headEnd len="sm" w="sm" type="none"/>
                <a:tailEnd len="sm" w="sm" type="none"/>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Inter"/>
                  <a:ea typeface="Inter"/>
                  <a:cs typeface="Inter"/>
                  <a:sym typeface="Inter"/>
                </a:endParaRPr>
              </a:p>
            </p:txBody>
          </p:sp>
          <p:pic>
            <p:nvPicPr>
              <p:cNvPr id="167" name="Google Shape;167;p27" title="goals.png"/>
              <p:cNvPicPr preferRelativeResize="0"/>
              <p:nvPr/>
            </p:nvPicPr>
            <p:blipFill>
              <a:blip r:embed="rId5">
                <a:alphaModFix/>
              </a:blip>
              <a:stretch>
                <a:fillRect/>
              </a:stretch>
            </p:blipFill>
            <p:spPr>
              <a:xfrm>
                <a:off x="6382500" y="3117975"/>
                <a:ext cx="1219200" cy="1219200"/>
              </a:xfrm>
              <a:prstGeom prst="rect">
                <a:avLst/>
              </a:prstGeom>
              <a:noFill/>
              <a:ln>
                <a:noFill/>
              </a:ln>
            </p:spPr>
          </p:pic>
        </p:grpSp>
        <p:sp>
          <p:nvSpPr>
            <p:cNvPr id="168" name="Google Shape;168;p27"/>
            <p:cNvSpPr txBox="1"/>
            <p:nvPr/>
          </p:nvSpPr>
          <p:spPr>
            <a:xfrm>
              <a:off x="6250075" y="4390300"/>
              <a:ext cx="1709700" cy="4113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lang="en" sz="1400">
                  <a:solidFill>
                    <a:srgbClr val="810100"/>
                  </a:solidFill>
                  <a:highlight>
                    <a:srgbClr val="F8F3EC"/>
                  </a:highlight>
                  <a:latin typeface="Plus Jakarta Sans Medium"/>
                  <a:ea typeface="Plus Jakarta Sans Medium"/>
                  <a:cs typeface="Plus Jakarta Sans Medium"/>
                  <a:sym typeface="Plus Jakarta Sans Medium"/>
                </a:rPr>
                <a:t> Process</a:t>
              </a:r>
              <a:r>
                <a:rPr lang="en" sz="1400">
                  <a:solidFill>
                    <a:srgbClr val="F8F3EC"/>
                  </a:solidFill>
                  <a:highlight>
                    <a:srgbClr val="F8F3EC"/>
                  </a:highlight>
                  <a:latin typeface="Plus Jakarta Sans Medium"/>
                  <a:ea typeface="Plus Jakarta Sans Medium"/>
                  <a:cs typeface="Plus Jakarta Sans Medium"/>
                  <a:sym typeface="Plus Jakarta Sans Medium"/>
                </a:rPr>
                <a:t>_</a:t>
              </a:r>
              <a:endParaRPr sz="1400"/>
            </a:p>
          </p:txBody>
        </p:sp>
      </p:grpSp>
      <p:sp>
        <p:nvSpPr>
          <p:cNvPr id="169" name="Google Shape;169;p27"/>
          <p:cNvSpPr txBox="1"/>
          <p:nvPr>
            <p:ph idx="12" type="sldNum"/>
          </p:nvPr>
        </p:nvSpPr>
        <p:spPr>
          <a:xfrm>
            <a:off x="5617408" y="3462050"/>
            <a:ext cx="769200" cy="205500"/>
          </a:xfrm>
          <a:prstGeom prst="rect">
            <a:avLst/>
          </a:prstGeom>
        </p:spPr>
        <p:txBody>
          <a:bodyPr anchorCtr="0" anchor="b"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28"/>
          <p:cNvSpPr txBox="1"/>
          <p:nvPr/>
        </p:nvSpPr>
        <p:spPr>
          <a:xfrm>
            <a:off x="264556" y="239650"/>
            <a:ext cx="5615700" cy="3801900"/>
          </a:xfrm>
          <a:prstGeom prst="rect">
            <a:avLst/>
          </a:prstGeom>
          <a:noFill/>
          <a:ln>
            <a:noFill/>
          </a:ln>
        </p:spPr>
        <p:txBody>
          <a:bodyPr anchorCtr="0" anchor="t" bIns="68575" lIns="68575" spcFirstLastPara="1" rIns="68575" wrap="square" tIns="68575">
            <a:spAutoFit/>
          </a:bodyPr>
          <a:lstStyle/>
          <a:p>
            <a:pPr indent="0" lvl="0" marL="0" rtl="0" algn="just">
              <a:spcBef>
                <a:spcPts val="0"/>
              </a:spcBef>
              <a:spcAft>
                <a:spcPts val="0"/>
              </a:spcAft>
              <a:buNone/>
            </a:pPr>
            <a:r>
              <a:t/>
            </a:r>
            <a:endParaRPr sz="2100">
              <a:solidFill>
                <a:schemeClr val="dk1"/>
              </a:solidFill>
              <a:latin typeface="Plus Jakarta Sans Medium"/>
              <a:ea typeface="Plus Jakarta Sans Medium"/>
              <a:cs typeface="Plus Jakarta Sans Medium"/>
              <a:sym typeface="Plus Jakarta Sans Medium"/>
            </a:endParaRPr>
          </a:p>
          <a:p>
            <a:pPr indent="0" lvl="0" marL="0" rtl="0" algn="just">
              <a:spcBef>
                <a:spcPts val="0"/>
              </a:spcBef>
              <a:spcAft>
                <a:spcPts val="0"/>
              </a:spcAft>
              <a:buNone/>
            </a:pPr>
            <a:r>
              <a:rPr b="1" lang="en" sz="2100">
                <a:solidFill>
                  <a:schemeClr val="dk1"/>
                </a:solidFill>
                <a:latin typeface="Plus Jakarta Sans"/>
                <a:ea typeface="Plus Jakarta Sans"/>
                <a:cs typeface="Plus Jakarta Sans"/>
                <a:sym typeface="Plus Jakarta Sans"/>
              </a:rPr>
              <a:t>What do Researchers want to know?</a:t>
            </a:r>
            <a:endParaRPr b="1" sz="2100">
              <a:solidFill>
                <a:srgbClr val="F4CCCC"/>
              </a:solidFill>
              <a:latin typeface="Plus Jakarta Sans"/>
              <a:ea typeface="Plus Jakarta Sans"/>
              <a:cs typeface="Plus Jakarta Sans"/>
              <a:sym typeface="Plus Jakarta Sans"/>
            </a:endParaRPr>
          </a:p>
          <a:p>
            <a:pPr indent="0" lvl="0" marL="0" rtl="0" algn="just">
              <a:spcBef>
                <a:spcPts val="0"/>
              </a:spcBef>
              <a:spcAft>
                <a:spcPts val="0"/>
              </a:spcAft>
              <a:buNone/>
            </a:pPr>
            <a:r>
              <a:t/>
            </a:r>
            <a:endParaRPr sz="2100">
              <a:solidFill>
                <a:srgbClr val="F4CCCC"/>
              </a:solidFill>
              <a:highlight>
                <a:srgbClr val="F4CCCC"/>
              </a:highlight>
              <a:latin typeface="Plus Jakarta Sans Medium"/>
              <a:ea typeface="Plus Jakarta Sans Medium"/>
              <a:cs typeface="Plus Jakarta Sans Medium"/>
              <a:sym typeface="Plus Jakarta Sans Medium"/>
            </a:endParaRPr>
          </a:p>
          <a:p>
            <a:pPr indent="-368300" lvl="0" marL="457200" rtl="0" algn="just">
              <a:spcBef>
                <a:spcPts val="0"/>
              </a:spcBef>
              <a:spcAft>
                <a:spcPts val="0"/>
              </a:spcAft>
              <a:buClr>
                <a:schemeClr val="dk1"/>
              </a:buClr>
              <a:buSzPts val="2200"/>
              <a:buFont typeface="Plus Jakarta Sans Medium"/>
              <a:buChar char="-"/>
            </a:pPr>
            <a:r>
              <a:rPr lang="en" sz="2200">
                <a:solidFill>
                  <a:schemeClr val="dk1"/>
                </a:solidFill>
                <a:latin typeface="Plus Jakarta Sans Medium"/>
                <a:ea typeface="Plus Jakarta Sans Medium"/>
                <a:cs typeface="Plus Jakarta Sans Medium"/>
                <a:sym typeface="Plus Jakarta Sans Medium"/>
              </a:rPr>
              <a:t>Status</a:t>
            </a:r>
            <a:endParaRPr sz="2200">
              <a:solidFill>
                <a:schemeClr val="dk1"/>
              </a:solidFill>
              <a:latin typeface="Plus Jakarta Sans Medium"/>
              <a:ea typeface="Plus Jakarta Sans Medium"/>
              <a:cs typeface="Plus Jakarta Sans Medium"/>
              <a:sym typeface="Plus Jakarta Sans Medium"/>
            </a:endParaRPr>
          </a:p>
          <a:p>
            <a:pPr indent="-368300" lvl="0" marL="457200" rtl="0" algn="just">
              <a:spcBef>
                <a:spcPts val="0"/>
              </a:spcBef>
              <a:spcAft>
                <a:spcPts val="0"/>
              </a:spcAft>
              <a:buClr>
                <a:schemeClr val="dk1"/>
              </a:buClr>
              <a:buSzPts val="2200"/>
              <a:buFont typeface="Plus Jakarta Sans Medium"/>
              <a:buChar char="-"/>
            </a:pPr>
            <a:r>
              <a:rPr lang="en" sz="2200">
                <a:solidFill>
                  <a:schemeClr val="dk1"/>
                </a:solidFill>
                <a:latin typeface="Plus Jakarta Sans Medium"/>
                <a:ea typeface="Plus Jakarta Sans Medium"/>
                <a:cs typeface="Plus Jakarta Sans Medium"/>
                <a:sym typeface="Plus Jakarta Sans Medium"/>
              </a:rPr>
              <a:t>Time</a:t>
            </a:r>
            <a:endParaRPr sz="2200">
              <a:solidFill>
                <a:schemeClr val="dk1"/>
              </a:solidFill>
              <a:latin typeface="Plus Jakarta Sans Medium"/>
              <a:ea typeface="Plus Jakarta Sans Medium"/>
              <a:cs typeface="Plus Jakarta Sans Medium"/>
              <a:sym typeface="Plus Jakarta Sans Medium"/>
            </a:endParaRPr>
          </a:p>
          <a:p>
            <a:pPr indent="-368300" lvl="0" marL="457200" rtl="0" algn="just">
              <a:spcBef>
                <a:spcPts val="0"/>
              </a:spcBef>
              <a:spcAft>
                <a:spcPts val="0"/>
              </a:spcAft>
              <a:buClr>
                <a:schemeClr val="dk1"/>
              </a:buClr>
              <a:buSzPts val="2200"/>
              <a:buFont typeface="Plus Jakarta Sans Medium"/>
              <a:buChar char="-"/>
            </a:pPr>
            <a:r>
              <a:rPr lang="en" sz="2200">
                <a:solidFill>
                  <a:schemeClr val="dk1"/>
                </a:solidFill>
                <a:latin typeface="Plus Jakarta Sans Medium"/>
                <a:ea typeface="Plus Jakarta Sans Medium"/>
                <a:cs typeface="Plus Jakarta Sans Medium"/>
                <a:sym typeface="Plus Jakarta Sans Medium"/>
              </a:rPr>
              <a:t>Resources</a:t>
            </a:r>
            <a:endParaRPr sz="2200">
              <a:solidFill>
                <a:schemeClr val="dk1"/>
              </a:solidFill>
              <a:latin typeface="Plus Jakarta Sans Medium"/>
              <a:ea typeface="Plus Jakarta Sans Medium"/>
              <a:cs typeface="Plus Jakarta Sans Medium"/>
              <a:sym typeface="Plus Jakarta Sans Medium"/>
            </a:endParaRPr>
          </a:p>
          <a:p>
            <a:pPr indent="-368300" lvl="0" marL="457200" rtl="0" algn="just">
              <a:spcBef>
                <a:spcPts val="0"/>
              </a:spcBef>
              <a:spcAft>
                <a:spcPts val="0"/>
              </a:spcAft>
              <a:buClr>
                <a:schemeClr val="dk1"/>
              </a:buClr>
              <a:buSzPts val="2200"/>
              <a:buFont typeface="Plus Jakarta Sans Medium"/>
              <a:buChar char="-"/>
            </a:pPr>
            <a:r>
              <a:rPr lang="en" sz="2200">
                <a:solidFill>
                  <a:schemeClr val="dk1"/>
                </a:solidFill>
                <a:latin typeface="Plus Jakarta Sans Medium"/>
                <a:ea typeface="Plus Jakarta Sans Medium"/>
                <a:cs typeface="Plus Jakarta Sans Medium"/>
                <a:sym typeface="Plus Jakarta Sans Medium"/>
              </a:rPr>
              <a:t>Jobs on Hold</a:t>
            </a:r>
            <a:endParaRPr sz="2200">
              <a:solidFill>
                <a:schemeClr val="dk1"/>
              </a:solidFill>
              <a:latin typeface="Plus Jakarta Sans Medium"/>
              <a:ea typeface="Plus Jakarta Sans Medium"/>
              <a:cs typeface="Plus Jakarta Sans Medium"/>
              <a:sym typeface="Plus Jakarta Sans Medium"/>
            </a:endParaRPr>
          </a:p>
          <a:p>
            <a:pPr indent="0" lvl="0" marL="0" rtl="0" algn="just">
              <a:spcBef>
                <a:spcPts val="0"/>
              </a:spcBef>
              <a:spcAft>
                <a:spcPts val="0"/>
              </a:spcAft>
              <a:buNone/>
            </a:pPr>
            <a:r>
              <a:t/>
            </a:r>
            <a:endParaRPr sz="2200">
              <a:solidFill>
                <a:schemeClr val="dk1"/>
              </a:solidFill>
              <a:latin typeface="Plus Jakarta Sans Medium"/>
              <a:ea typeface="Plus Jakarta Sans Medium"/>
              <a:cs typeface="Plus Jakarta Sans Medium"/>
              <a:sym typeface="Plus Jakarta Sans Medium"/>
            </a:endParaRPr>
          </a:p>
          <a:p>
            <a:pPr indent="0" lvl="0" marL="0" rtl="0" algn="just">
              <a:spcBef>
                <a:spcPts val="0"/>
              </a:spcBef>
              <a:spcAft>
                <a:spcPts val="0"/>
              </a:spcAft>
              <a:buNone/>
            </a:pPr>
            <a:r>
              <a:rPr lang="en" sz="2200">
                <a:solidFill>
                  <a:schemeClr val="dk1"/>
                </a:solidFill>
                <a:latin typeface="Plus Jakarta Sans Medium"/>
                <a:ea typeface="Plus Jakarta Sans Medium"/>
                <a:cs typeface="Plus Jakarta Sans Medium"/>
                <a:sym typeface="Plus Jakarta Sans Medium"/>
              </a:rPr>
              <a:t>How is my workload doing?</a:t>
            </a:r>
            <a:endParaRPr sz="2200">
              <a:solidFill>
                <a:schemeClr val="dk1"/>
              </a:solidFill>
              <a:latin typeface="Plus Jakarta Sans Medium"/>
              <a:ea typeface="Plus Jakarta Sans Medium"/>
              <a:cs typeface="Plus Jakarta Sans Medium"/>
              <a:sym typeface="Plus Jakarta Sans Medium"/>
            </a:endParaRPr>
          </a:p>
          <a:p>
            <a:pPr indent="0" lvl="0" marL="0" rtl="0" algn="just">
              <a:spcBef>
                <a:spcPts val="0"/>
              </a:spcBef>
              <a:spcAft>
                <a:spcPts val="0"/>
              </a:spcAft>
              <a:buClr>
                <a:schemeClr val="dk1"/>
              </a:buClr>
              <a:buSzPts val="1100"/>
              <a:buFont typeface="Arial"/>
              <a:buNone/>
            </a:pPr>
            <a:r>
              <a:t/>
            </a:r>
            <a:endParaRPr sz="2200">
              <a:solidFill>
                <a:schemeClr val="dk1"/>
              </a:solidFill>
              <a:latin typeface="Plus Jakarta Sans Medium"/>
              <a:ea typeface="Plus Jakarta Sans Medium"/>
              <a:cs typeface="Plus Jakarta Sans Medium"/>
              <a:sym typeface="Plus Jakarta Sans Medium"/>
            </a:endParaRPr>
          </a:p>
          <a:p>
            <a:pPr indent="0" lvl="0" marL="0" rtl="0" algn="just">
              <a:spcBef>
                <a:spcPts val="0"/>
              </a:spcBef>
              <a:spcAft>
                <a:spcPts val="0"/>
              </a:spcAft>
              <a:buNone/>
            </a:pPr>
            <a:r>
              <a:t/>
            </a:r>
            <a:endParaRPr sz="2100">
              <a:solidFill>
                <a:schemeClr val="dk1"/>
              </a:solidFill>
              <a:latin typeface="Plus Jakarta Sans Medium"/>
              <a:ea typeface="Plus Jakarta Sans Medium"/>
              <a:cs typeface="Plus Jakarta Sans Medium"/>
              <a:sym typeface="Plus Jakarta Sans Medium"/>
            </a:endParaRPr>
          </a:p>
        </p:txBody>
      </p:sp>
      <p:sp>
        <p:nvSpPr>
          <p:cNvPr id="176" name="Google Shape;176;p28"/>
          <p:cNvSpPr txBox="1"/>
          <p:nvPr>
            <p:ph idx="12" type="sldNum"/>
          </p:nvPr>
        </p:nvSpPr>
        <p:spPr>
          <a:xfrm>
            <a:off x="7489860" y="4846267"/>
            <a:ext cx="1025700" cy="273900"/>
          </a:xfrm>
          <a:prstGeom prst="rect">
            <a:avLst/>
          </a:prstGeom>
        </p:spPr>
        <p:txBody>
          <a:bodyPr anchorCtr="0" anchor="b"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29"/>
          <p:cNvSpPr txBox="1"/>
          <p:nvPr/>
        </p:nvSpPr>
        <p:spPr>
          <a:xfrm>
            <a:off x="264548" y="239650"/>
            <a:ext cx="7659600" cy="3801900"/>
          </a:xfrm>
          <a:prstGeom prst="rect">
            <a:avLst/>
          </a:prstGeom>
          <a:noFill/>
          <a:ln>
            <a:noFill/>
          </a:ln>
        </p:spPr>
        <p:txBody>
          <a:bodyPr anchorCtr="0" anchor="t" bIns="68575" lIns="68575" spcFirstLastPara="1" rIns="68575" wrap="square" tIns="68575">
            <a:spAutoFit/>
          </a:bodyPr>
          <a:lstStyle/>
          <a:p>
            <a:pPr indent="0" lvl="0" marL="0" rtl="0" algn="just">
              <a:spcBef>
                <a:spcPts val="0"/>
              </a:spcBef>
              <a:spcAft>
                <a:spcPts val="0"/>
              </a:spcAft>
              <a:buNone/>
            </a:pPr>
            <a:r>
              <a:t/>
            </a:r>
            <a:endParaRPr sz="2100">
              <a:solidFill>
                <a:schemeClr val="dk1"/>
              </a:solidFill>
              <a:latin typeface="Plus Jakarta Sans Medium"/>
              <a:ea typeface="Plus Jakarta Sans Medium"/>
              <a:cs typeface="Plus Jakarta Sans Medium"/>
              <a:sym typeface="Plus Jakarta Sans Medium"/>
            </a:endParaRPr>
          </a:p>
          <a:p>
            <a:pPr indent="0" lvl="0" marL="0" rtl="0" algn="just">
              <a:spcBef>
                <a:spcPts val="0"/>
              </a:spcBef>
              <a:spcAft>
                <a:spcPts val="0"/>
              </a:spcAft>
              <a:buNone/>
            </a:pPr>
            <a:r>
              <a:rPr b="1" lang="en" sz="2100">
                <a:solidFill>
                  <a:schemeClr val="dk1"/>
                </a:solidFill>
                <a:latin typeface="Plus Jakarta Sans"/>
                <a:ea typeface="Plus Jakarta Sans"/>
                <a:cs typeface="Plus Jakarta Sans"/>
                <a:sym typeface="Plus Jakarta Sans"/>
              </a:rPr>
              <a:t>How we are providing this information:</a:t>
            </a:r>
            <a:endParaRPr b="1" sz="2100">
              <a:solidFill>
                <a:srgbClr val="F4CCCC"/>
              </a:solidFill>
              <a:latin typeface="Plus Jakarta Sans"/>
              <a:ea typeface="Plus Jakarta Sans"/>
              <a:cs typeface="Plus Jakarta Sans"/>
              <a:sym typeface="Plus Jakarta Sans"/>
            </a:endParaRPr>
          </a:p>
          <a:p>
            <a:pPr indent="0" lvl="0" marL="0" rtl="0" algn="just">
              <a:spcBef>
                <a:spcPts val="0"/>
              </a:spcBef>
              <a:spcAft>
                <a:spcPts val="0"/>
              </a:spcAft>
              <a:buNone/>
            </a:pPr>
            <a:r>
              <a:t/>
            </a:r>
            <a:endParaRPr sz="2100">
              <a:solidFill>
                <a:srgbClr val="F4CCCC"/>
              </a:solidFill>
              <a:highlight>
                <a:srgbClr val="F4CCCC"/>
              </a:highlight>
              <a:latin typeface="Plus Jakarta Sans Medium"/>
              <a:ea typeface="Plus Jakarta Sans Medium"/>
              <a:cs typeface="Plus Jakarta Sans Medium"/>
              <a:sym typeface="Plus Jakarta Sans Medium"/>
            </a:endParaRPr>
          </a:p>
          <a:p>
            <a:pPr indent="-368300" lvl="0" marL="457200" rtl="0" algn="just">
              <a:spcBef>
                <a:spcPts val="0"/>
              </a:spcBef>
              <a:spcAft>
                <a:spcPts val="0"/>
              </a:spcAft>
              <a:buClr>
                <a:schemeClr val="dk1"/>
              </a:buClr>
              <a:buSzPts val="2200"/>
              <a:buFont typeface="Plus Jakarta Sans Medium"/>
              <a:buChar char="-"/>
            </a:pPr>
            <a:r>
              <a:rPr lang="en" sz="2200">
                <a:solidFill>
                  <a:schemeClr val="dk1"/>
                </a:solidFill>
                <a:latin typeface="Plus Jakarta Sans Medium"/>
                <a:ea typeface="Plus Jakarta Sans Medium"/>
                <a:cs typeface="Plus Jakarta Sans Medium"/>
                <a:sym typeface="Plus Jakarta Sans Medium"/>
              </a:rPr>
              <a:t>Status -&gt;</a:t>
            </a:r>
            <a:r>
              <a:rPr lang="en" sz="2200">
                <a:solidFill>
                  <a:schemeClr val="dk1"/>
                </a:solidFill>
                <a:highlight>
                  <a:srgbClr val="FFF2CC"/>
                </a:highlight>
                <a:latin typeface="Plus Jakarta Sans Medium"/>
                <a:ea typeface="Plus Jakarta Sans Medium"/>
                <a:cs typeface="Plus Jakarta Sans Medium"/>
                <a:sym typeface="Plus Jakarta Sans Medium"/>
              </a:rPr>
              <a:t> Dashboard</a:t>
            </a:r>
            <a:endParaRPr sz="2200">
              <a:solidFill>
                <a:schemeClr val="dk1"/>
              </a:solidFill>
              <a:highlight>
                <a:srgbClr val="FFF2CC"/>
              </a:highlight>
              <a:latin typeface="Plus Jakarta Sans Medium"/>
              <a:ea typeface="Plus Jakarta Sans Medium"/>
              <a:cs typeface="Plus Jakarta Sans Medium"/>
              <a:sym typeface="Plus Jakarta Sans Medium"/>
            </a:endParaRPr>
          </a:p>
          <a:p>
            <a:pPr indent="-368300" lvl="0" marL="457200" rtl="0" algn="just">
              <a:spcBef>
                <a:spcPts val="0"/>
              </a:spcBef>
              <a:spcAft>
                <a:spcPts val="0"/>
              </a:spcAft>
              <a:buClr>
                <a:schemeClr val="dk1"/>
              </a:buClr>
              <a:buSzPts val="2200"/>
              <a:buFont typeface="Plus Jakarta Sans Medium"/>
              <a:buChar char="-"/>
            </a:pPr>
            <a:r>
              <a:rPr lang="en" sz="2200">
                <a:solidFill>
                  <a:schemeClr val="dk1"/>
                </a:solidFill>
                <a:latin typeface="Plus Jakarta Sans Medium"/>
                <a:ea typeface="Plus Jakarta Sans Medium"/>
                <a:cs typeface="Plus Jakarta Sans Medium"/>
                <a:sym typeface="Plus Jakarta Sans Medium"/>
              </a:rPr>
              <a:t>Time -&gt; </a:t>
            </a:r>
            <a:r>
              <a:rPr lang="en" sz="2200">
                <a:solidFill>
                  <a:schemeClr val="dk1"/>
                </a:solidFill>
                <a:highlight>
                  <a:srgbClr val="D9EAD3"/>
                </a:highlight>
                <a:latin typeface="Plus Jakarta Sans Medium"/>
                <a:ea typeface="Plus Jakarta Sans Medium"/>
                <a:cs typeface="Plus Jakarta Sans Medium"/>
                <a:sym typeface="Plus Jakarta Sans Medium"/>
              </a:rPr>
              <a:t>Runtime Visualizations</a:t>
            </a:r>
            <a:endParaRPr sz="2200">
              <a:solidFill>
                <a:schemeClr val="dk1"/>
              </a:solidFill>
              <a:highlight>
                <a:srgbClr val="D9EAD3"/>
              </a:highlight>
              <a:latin typeface="Plus Jakarta Sans Medium"/>
              <a:ea typeface="Plus Jakarta Sans Medium"/>
              <a:cs typeface="Plus Jakarta Sans Medium"/>
              <a:sym typeface="Plus Jakarta Sans Medium"/>
            </a:endParaRPr>
          </a:p>
          <a:p>
            <a:pPr indent="-368300" lvl="0" marL="457200" rtl="0" algn="just">
              <a:spcBef>
                <a:spcPts val="0"/>
              </a:spcBef>
              <a:spcAft>
                <a:spcPts val="0"/>
              </a:spcAft>
              <a:buClr>
                <a:schemeClr val="dk1"/>
              </a:buClr>
              <a:buSzPts val="2200"/>
              <a:buFont typeface="Plus Jakarta Sans Medium"/>
              <a:buChar char="-"/>
            </a:pPr>
            <a:r>
              <a:rPr lang="en" sz="2200">
                <a:solidFill>
                  <a:schemeClr val="dk1"/>
                </a:solidFill>
                <a:latin typeface="Plus Jakarta Sans Medium"/>
                <a:ea typeface="Plus Jakarta Sans Medium"/>
                <a:cs typeface="Plus Jakarta Sans Medium"/>
                <a:sym typeface="Plus Jakarta Sans Medium"/>
              </a:rPr>
              <a:t>Resources -&gt; </a:t>
            </a:r>
            <a:r>
              <a:rPr lang="en" sz="2200">
                <a:solidFill>
                  <a:schemeClr val="dk1"/>
                </a:solidFill>
                <a:highlight>
                  <a:srgbClr val="CFE2F3"/>
                </a:highlight>
                <a:latin typeface="Plus Jakarta Sans Medium"/>
                <a:ea typeface="Plus Jakarta Sans Medium"/>
                <a:cs typeface="Plus Jakarta Sans Medium"/>
                <a:sym typeface="Plus Jakarta Sans Medium"/>
              </a:rPr>
              <a:t>Resource Utilization Report</a:t>
            </a:r>
            <a:endParaRPr sz="2200">
              <a:solidFill>
                <a:schemeClr val="dk1"/>
              </a:solidFill>
              <a:highlight>
                <a:srgbClr val="CFE2F3"/>
              </a:highlight>
              <a:latin typeface="Plus Jakarta Sans Medium"/>
              <a:ea typeface="Plus Jakarta Sans Medium"/>
              <a:cs typeface="Plus Jakarta Sans Medium"/>
              <a:sym typeface="Plus Jakarta Sans Medium"/>
            </a:endParaRPr>
          </a:p>
          <a:p>
            <a:pPr indent="-368300" lvl="0" marL="457200" rtl="0" algn="just">
              <a:spcBef>
                <a:spcPts val="0"/>
              </a:spcBef>
              <a:spcAft>
                <a:spcPts val="0"/>
              </a:spcAft>
              <a:buClr>
                <a:schemeClr val="dk1"/>
              </a:buClr>
              <a:buSzPts val="2200"/>
              <a:buFont typeface="Plus Jakarta Sans Medium"/>
              <a:buChar char="-"/>
            </a:pPr>
            <a:r>
              <a:rPr lang="en" sz="2200">
                <a:solidFill>
                  <a:schemeClr val="dk1"/>
                </a:solidFill>
                <a:latin typeface="Plus Jakarta Sans Medium"/>
                <a:ea typeface="Plus Jakarta Sans Medium"/>
                <a:cs typeface="Plus Jakarta Sans Medium"/>
                <a:sym typeface="Plus Jakarta Sans Medium"/>
              </a:rPr>
              <a:t>Jobs on Hold -&gt; </a:t>
            </a:r>
            <a:r>
              <a:rPr lang="en" sz="2200">
                <a:solidFill>
                  <a:schemeClr val="dk1"/>
                </a:solidFill>
                <a:highlight>
                  <a:srgbClr val="EAD1DC"/>
                </a:highlight>
                <a:latin typeface="Plus Jakarta Sans Medium"/>
                <a:ea typeface="Plus Jakarta Sans Medium"/>
                <a:cs typeface="Plus Jakarta Sans Medium"/>
                <a:sym typeface="Plus Jakarta Sans Medium"/>
              </a:rPr>
              <a:t>Hold Classifier</a:t>
            </a:r>
            <a:endParaRPr sz="2200">
              <a:solidFill>
                <a:schemeClr val="dk1"/>
              </a:solidFill>
              <a:highlight>
                <a:srgbClr val="EAD1DC"/>
              </a:highlight>
              <a:latin typeface="Plus Jakarta Sans Medium"/>
              <a:ea typeface="Plus Jakarta Sans Medium"/>
              <a:cs typeface="Plus Jakarta Sans Medium"/>
              <a:sym typeface="Plus Jakarta Sans Medium"/>
            </a:endParaRPr>
          </a:p>
          <a:p>
            <a:pPr indent="0" lvl="0" marL="0" rtl="0" algn="just">
              <a:spcBef>
                <a:spcPts val="0"/>
              </a:spcBef>
              <a:spcAft>
                <a:spcPts val="0"/>
              </a:spcAft>
              <a:buNone/>
            </a:pPr>
            <a:r>
              <a:t/>
            </a:r>
            <a:endParaRPr sz="2200">
              <a:solidFill>
                <a:schemeClr val="dk1"/>
              </a:solidFill>
              <a:latin typeface="Plus Jakarta Sans Medium"/>
              <a:ea typeface="Plus Jakarta Sans Medium"/>
              <a:cs typeface="Plus Jakarta Sans Medium"/>
              <a:sym typeface="Plus Jakarta Sans Medium"/>
            </a:endParaRPr>
          </a:p>
          <a:p>
            <a:pPr indent="0" lvl="0" marL="0" rtl="0" algn="just">
              <a:spcBef>
                <a:spcPts val="0"/>
              </a:spcBef>
              <a:spcAft>
                <a:spcPts val="0"/>
              </a:spcAft>
              <a:buClr>
                <a:schemeClr val="dk1"/>
              </a:buClr>
              <a:buSzPts val="1100"/>
              <a:buFont typeface="Arial"/>
              <a:buNone/>
            </a:pPr>
            <a:r>
              <a:rPr lang="en" sz="2200">
                <a:solidFill>
                  <a:schemeClr val="dk1"/>
                </a:solidFill>
                <a:latin typeface="Plus Jakarta Sans Medium"/>
                <a:ea typeface="Plus Jakarta Sans Medium"/>
                <a:cs typeface="Plus Jakarta Sans Medium"/>
                <a:sym typeface="Plus Jakarta Sans Medium"/>
              </a:rPr>
              <a:t>How is my workload doing?</a:t>
            </a:r>
            <a:r>
              <a:rPr lang="en" sz="2200">
                <a:solidFill>
                  <a:schemeClr val="dk1"/>
                </a:solidFill>
                <a:highlight>
                  <a:srgbClr val="D9D2E9"/>
                </a:highlight>
                <a:latin typeface="Plus Jakarta Sans Medium"/>
                <a:ea typeface="Plus Jakarta Sans Medium"/>
                <a:cs typeface="Plus Jakarta Sans Medium"/>
                <a:sym typeface="Plus Jakarta Sans Medium"/>
              </a:rPr>
              <a:t> Cluster Health Report</a:t>
            </a:r>
            <a:endParaRPr sz="2200">
              <a:solidFill>
                <a:schemeClr val="dk1"/>
              </a:solidFill>
              <a:highlight>
                <a:srgbClr val="D9D2E9"/>
              </a:highlight>
              <a:latin typeface="Plus Jakarta Sans Medium"/>
              <a:ea typeface="Plus Jakarta Sans Medium"/>
              <a:cs typeface="Plus Jakarta Sans Medium"/>
              <a:sym typeface="Plus Jakarta Sans Medium"/>
            </a:endParaRPr>
          </a:p>
          <a:p>
            <a:pPr indent="0" lvl="0" marL="0" rtl="0" algn="just">
              <a:spcBef>
                <a:spcPts val="0"/>
              </a:spcBef>
              <a:spcAft>
                <a:spcPts val="0"/>
              </a:spcAft>
              <a:buClr>
                <a:schemeClr val="dk1"/>
              </a:buClr>
              <a:buSzPts val="1100"/>
              <a:buFont typeface="Arial"/>
              <a:buNone/>
            </a:pPr>
            <a:r>
              <a:t/>
            </a:r>
            <a:endParaRPr sz="2200">
              <a:solidFill>
                <a:schemeClr val="dk1"/>
              </a:solidFill>
              <a:latin typeface="Plus Jakarta Sans Medium"/>
              <a:ea typeface="Plus Jakarta Sans Medium"/>
              <a:cs typeface="Plus Jakarta Sans Medium"/>
              <a:sym typeface="Plus Jakarta Sans Medium"/>
            </a:endParaRPr>
          </a:p>
          <a:p>
            <a:pPr indent="0" lvl="0" marL="0" rtl="0" algn="just">
              <a:spcBef>
                <a:spcPts val="0"/>
              </a:spcBef>
              <a:spcAft>
                <a:spcPts val="0"/>
              </a:spcAft>
              <a:buNone/>
            </a:pPr>
            <a:r>
              <a:t/>
            </a:r>
            <a:endParaRPr sz="2100">
              <a:solidFill>
                <a:schemeClr val="dk1"/>
              </a:solidFill>
              <a:latin typeface="Plus Jakarta Sans Medium"/>
              <a:ea typeface="Plus Jakarta Sans Medium"/>
              <a:cs typeface="Plus Jakarta Sans Medium"/>
              <a:sym typeface="Plus Jakarta Sans Medium"/>
            </a:endParaRPr>
          </a:p>
        </p:txBody>
      </p:sp>
      <p:sp>
        <p:nvSpPr>
          <p:cNvPr id="183" name="Google Shape;183;p29"/>
          <p:cNvSpPr txBox="1"/>
          <p:nvPr>
            <p:ph idx="12" type="sldNum"/>
          </p:nvPr>
        </p:nvSpPr>
        <p:spPr>
          <a:xfrm>
            <a:off x="7489860" y="4846267"/>
            <a:ext cx="1025700" cy="273900"/>
          </a:xfrm>
          <a:prstGeom prst="rect">
            <a:avLst/>
          </a:prstGeom>
        </p:spPr>
        <p:txBody>
          <a:bodyPr anchorCtr="0" anchor="b"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30"/>
          <p:cNvSpPr txBox="1"/>
          <p:nvPr>
            <p:ph idx="12" type="sldNum"/>
          </p:nvPr>
        </p:nvSpPr>
        <p:spPr>
          <a:xfrm>
            <a:off x="7489860" y="4846267"/>
            <a:ext cx="1025700" cy="273900"/>
          </a:xfrm>
          <a:prstGeom prst="rect">
            <a:avLst/>
          </a:prstGeom>
        </p:spPr>
        <p:txBody>
          <a:bodyPr anchorCtr="0" anchor="b"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pic>
        <p:nvPicPr>
          <p:cNvPr id="190" name="Google Shape;190;p30" title="Screenshot 2026-06-11 at 7.00.46 AM.png"/>
          <p:cNvPicPr preferRelativeResize="0"/>
          <p:nvPr/>
        </p:nvPicPr>
        <p:blipFill>
          <a:blip r:embed="rId3">
            <a:alphaModFix/>
          </a:blip>
          <a:stretch>
            <a:fillRect/>
          </a:stretch>
        </p:blipFill>
        <p:spPr>
          <a:xfrm>
            <a:off x="599813" y="95250"/>
            <a:ext cx="7944376" cy="466265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31"/>
          <p:cNvSpPr txBox="1"/>
          <p:nvPr/>
        </p:nvSpPr>
        <p:spPr>
          <a:xfrm>
            <a:off x="702775" y="3229875"/>
            <a:ext cx="7285200" cy="189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900">
                <a:solidFill>
                  <a:schemeClr val="dk1"/>
                </a:solidFill>
                <a:latin typeface="Helvetica Neue"/>
                <a:ea typeface="Helvetica Neue"/>
                <a:cs typeface="Helvetica Neue"/>
                <a:sym typeface="Helvetica Neue"/>
              </a:rPr>
              <a:t>Benefits:</a:t>
            </a:r>
            <a:endParaRPr sz="1900">
              <a:solidFill>
                <a:schemeClr val="dk1"/>
              </a:solidFill>
              <a:latin typeface="Helvetica Neue"/>
              <a:ea typeface="Helvetica Neue"/>
              <a:cs typeface="Helvetica Neue"/>
              <a:sym typeface="Helvetica Neue"/>
            </a:endParaRPr>
          </a:p>
          <a:p>
            <a:pPr indent="-349250" lvl="0" marL="457200" rtl="0" algn="l">
              <a:spcBef>
                <a:spcPts val="0"/>
              </a:spcBef>
              <a:spcAft>
                <a:spcPts val="0"/>
              </a:spcAft>
              <a:buClr>
                <a:schemeClr val="dk1"/>
              </a:buClr>
              <a:buSzPts val="1900"/>
              <a:buFont typeface="Helvetica Neue"/>
              <a:buChar char="-"/>
            </a:pPr>
            <a:r>
              <a:rPr lang="en" sz="1900">
                <a:solidFill>
                  <a:schemeClr val="dk1"/>
                </a:solidFill>
                <a:latin typeface="Helvetica Neue"/>
                <a:ea typeface="Helvetica Neue"/>
                <a:cs typeface="Helvetica Neue"/>
                <a:sym typeface="Helvetica Neue"/>
              </a:rPr>
              <a:t>Visual representation of the status of their jobs</a:t>
            </a:r>
            <a:endParaRPr sz="1900">
              <a:solidFill>
                <a:schemeClr val="dk1"/>
              </a:solidFill>
              <a:latin typeface="Helvetica Neue"/>
              <a:ea typeface="Helvetica Neue"/>
              <a:cs typeface="Helvetica Neue"/>
              <a:sym typeface="Helvetica Neue"/>
            </a:endParaRPr>
          </a:p>
          <a:p>
            <a:pPr indent="-349250" lvl="0" marL="457200" rtl="0" algn="l">
              <a:spcBef>
                <a:spcPts val="0"/>
              </a:spcBef>
              <a:spcAft>
                <a:spcPts val="0"/>
              </a:spcAft>
              <a:buClr>
                <a:schemeClr val="dk1"/>
              </a:buClr>
              <a:buSzPts val="1900"/>
              <a:buFont typeface="Helvetica Neue"/>
              <a:buChar char="-"/>
            </a:pPr>
            <a:r>
              <a:rPr lang="en" sz="1900">
                <a:solidFill>
                  <a:schemeClr val="dk1"/>
                </a:solidFill>
                <a:latin typeface="Helvetica Neue"/>
                <a:ea typeface="Helvetica Neue"/>
                <a:cs typeface="Helvetica Neue"/>
                <a:sym typeface="Helvetica Neue"/>
              </a:rPr>
              <a:t>Accumulates data about jobs from both queue and history</a:t>
            </a:r>
            <a:endParaRPr sz="1900">
              <a:solidFill>
                <a:schemeClr val="dk1"/>
              </a:solidFill>
              <a:latin typeface="Helvetica Neue"/>
              <a:ea typeface="Helvetica Neue"/>
              <a:cs typeface="Helvetica Neue"/>
              <a:sym typeface="Helvetica Neue"/>
            </a:endParaRPr>
          </a:p>
        </p:txBody>
      </p:sp>
      <p:sp>
        <p:nvSpPr>
          <p:cNvPr id="196" name="Google Shape;196;p31"/>
          <p:cNvSpPr txBox="1"/>
          <p:nvPr>
            <p:ph idx="12" type="sldNum"/>
          </p:nvPr>
        </p:nvSpPr>
        <p:spPr>
          <a:xfrm>
            <a:off x="7489860" y="4846267"/>
            <a:ext cx="1025700" cy="273900"/>
          </a:xfrm>
          <a:prstGeom prst="rect">
            <a:avLst/>
          </a:prstGeom>
        </p:spPr>
        <p:txBody>
          <a:bodyPr anchorCtr="0" anchor="b"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pic>
        <p:nvPicPr>
          <p:cNvPr id="197" name="Google Shape;197;p31" title="Screenshot 2026-06-11 at 6.01.23 AM.png"/>
          <p:cNvPicPr preferRelativeResize="0"/>
          <p:nvPr/>
        </p:nvPicPr>
        <p:blipFill rotWithShape="1">
          <a:blip r:embed="rId3">
            <a:alphaModFix/>
          </a:blip>
          <a:srcRect b="0" l="0" r="0" t="34717"/>
          <a:stretch/>
        </p:blipFill>
        <p:spPr>
          <a:xfrm>
            <a:off x="488275" y="826950"/>
            <a:ext cx="8167450" cy="2126476"/>
          </a:xfrm>
          <a:prstGeom prst="rect">
            <a:avLst/>
          </a:prstGeom>
          <a:noFill/>
          <a:ln>
            <a:noFill/>
          </a:ln>
        </p:spPr>
      </p:pic>
      <p:sp>
        <p:nvSpPr>
          <p:cNvPr id="198" name="Google Shape;198;p31"/>
          <p:cNvSpPr txBox="1"/>
          <p:nvPr/>
        </p:nvSpPr>
        <p:spPr>
          <a:xfrm>
            <a:off x="2854500" y="245375"/>
            <a:ext cx="3435000" cy="42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chemeClr val="dk1"/>
                </a:solidFill>
                <a:highlight>
                  <a:srgbClr val="FCE5CD"/>
                </a:highlight>
                <a:latin typeface="Helvetica Neue"/>
                <a:ea typeface="Helvetica Neue"/>
                <a:cs typeface="Helvetica Neue"/>
                <a:sym typeface="Helvetica Neue"/>
              </a:rPr>
              <a:t>Cluster Status Dashboard</a:t>
            </a:r>
            <a:endParaRPr b="1" sz="2000">
              <a:solidFill>
                <a:schemeClr val="dk1"/>
              </a:solidFill>
              <a:highlight>
                <a:srgbClr val="FCE5CD"/>
              </a:highlight>
              <a:latin typeface="Helvetica Neue"/>
              <a:ea typeface="Helvetica Neue"/>
              <a:cs typeface="Helvetica Neue"/>
              <a:sym typeface="Helvetica Neue"/>
            </a:endParaRPr>
          </a:p>
          <a:p>
            <a:pPr indent="0" lvl="0" marL="0" rtl="0" algn="ctr">
              <a:spcBef>
                <a:spcPts val="0"/>
              </a:spcBef>
              <a:spcAft>
                <a:spcPts val="0"/>
              </a:spcAft>
              <a:buNone/>
            </a:pPr>
            <a:r>
              <a:t/>
            </a:r>
            <a:endParaRPr sz="2000">
              <a:solidFill>
                <a:schemeClr val="dk1"/>
              </a:solidFill>
              <a:latin typeface="Helvetica Neue"/>
              <a:ea typeface="Helvetica Neue"/>
              <a:cs typeface="Helvetica Neue"/>
              <a:sym typeface="Helvetica Neue"/>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32"/>
          <p:cNvSpPr txBox="1"/>
          <p:nvPr>
            <p:ph idx="12" type="sldNum"/>
          </p:nvPr>
        </p:nvSpPr>
        <p:spPr>
          <a:xfrm>
            <a:off x="7489860" y="4846267"/>
            <a:ext cx="1025700" cy="273900"/>
          </a:xfrm>
          <a:prstGeom prst="rect">
            <a:avLst/>
          </a:prstGeom>
        </p:spPr>
        <p:txBody>
          <a:bodyPr anchorCtr="0" anchor="b"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sp>
        <p:nvSpPr>
          <p:cNvPr id="204" name="Google Shape;204;p32"/>
          <p:cNvSpPr txBox="1"/>
          <p:nvPr/>
        </p:nvSpPr>
        <p:spPr>
          <a:xfrm>
            <a:off x="2854500" y="238125"/>
            <a:ext cx="3435000" cy="42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chemeClr val="dk1"/>
                </a:solidFill>
                <a:highlight>
                  <a:srgbClr val="FCE5CD"/>
                </a:highlight>
                <a:latin typeface="Helvetica Neue"/>
                <a:ea typeface="Helvetica Neue"/>
                <a:cs typeface="Helvetica Neue"/>
                <a:sym typeface="Helvetica Neue"/>
              </a:rPr>
              <a:t>Runtime Visualization</a:t>
            </a:r>
            <a:endParaRPr b="1" sz="2000">
              <a:solidFill>
                <a:schemeClr val="dk1"/>
              </a:solidFill>
              <a:highlight>
                <a:srgbClr val="FCE5CD"/>
              </a:highlight>
              <a:latin typeface="Helvetica Neue"/>
              <a:ea typeface="Helvetica Neue"/>
              <a:cs typeface="Helvetica Neue"/>
              <a:sym typeface="Helvetica Neue"/>
            </a:endParaRPr>
          </a:p>
        </p:txBody>
      </p:sp>
      <p:pic>
        <p:nvPicPr>
          <p:cNvPr id="205" name="Google Shape;205;p32" title="Screenshot 2026-06-11 at 6.51.55 AM.png"/>
          <p:cNvPicPr preferRelativeResize="0"/>
          <p:nvPr/>
        </p:nvPicPr>
        <p:blipFill>
          <a:blip r:embed="rId3">
            <a:alphaModFix/>
          </a:blip>
          <a:stretch>
            <a:fillRect/>
          </a:stretch>
        </p:blipFill>
        <p:spPr>
          <a:xfrm>
            <a:off x="381000" y="817725"/>
            <a:ext cx="3772001" cy="2077875"/>
          </a:xfrm>
          <a:prstGeom prst="rect">
            <a:avLst/>
          </a:prstGeom>
          <a:noFill/>
          <a:ln>
            <a:noFill/>
          </a:ln>
        </p:spPr>
      </p:pic>
      <p:pic>
        <p:nvPicPr>
          <p:cNvPr id="206" name="Google Shape;206;p32" title="Screenshot 2026-06-11 at 6.52.07 AM.png"/>
          <p:cNvPicPr preferRelativeResize="0"/>
          <p:nvPr/>
        </p:nvPicPr>
        <p:blipFill rotWithShape="1">
          <a:blip r:embed="rId4">
            <a:alphaModFix/>
          </a:blip>
          <a:srcRect b="0" l="0" r="12786" t="0"/>
          <a:stretch/>
        </p:blipFill>
        <p:spPr>
          <a:xfrm>
            <a:off x="4391025" y="817725"/>
            <a:ext cx="4337401" cy="2077875"/>
          </a:xfrm>
          <a:prstGeom prst="rect">
            <a:avLst/>
          </a:prstGeom>
          <a:noFill/>
          <a:ln>
            <a:noFill/>
          </a:ln>
        </p:spPr>
      </p:pic>
      <p:sp>
        <p:nvSpPr>
          <p:cNvPr id="207" name="Google Shape;207;p32"/>
          <p:cNvSpPr txBox="1"/>
          <p:nvPr/>
        </p:nvSpPr>
        <p:spPr>
          <a:xfrm>
            <a:off x="466725" y="3114675"/>
            <a:ext cx="8353500" cy="130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900">
                <a:solidFill>
                  <a:schemeClr val="dk1"/>
                </a:solidFill>
                <a:latin typeface="Helvetica Neue"/>
                <a:ea typeface="Helvetica Neue"/>
                <a:cs typeface="Helvetica Neue"/>
                <a:sym typeface="Helvetica Neue"/>
              </a:rPr>
              <a:t>Benefits:</a:t>
            </a:r>
            <a:endParaRPr sz="1900">
              <a:solidFill>
                <a:schemeClr val="dk1"/>
              </a:solidFill>
              <a:latin typeface="Helvetica Neue"/>
              <a:ea typeface="Helvetica Neue"/>
              <a:cs typeface="Helvetica Neue"/>
              <a:sym typeface="Helvetica Neue"/>
            </a:endParaRPr>
          </a:p>
          <a:p>
            <a:pPr indent="-349250" lvl="0" marL="457200" rtl="0" algn="l">
              <a:spcBef>
                <a:spcPts val="0"/>
              </a:spcBef>
              <a:spcAft>
                <a:spcPts val="0"/>
              </a:spcAft>
              <a:buClr>
                <a:schemeClr val="dk1"/>
              </a:buClr>
              <a:buSzPts val="1900"/>
              <a:buFont typeface="Helvetica Neue"/>
              <a:buChar char="-"/>
            </a:pPr>
            <a:r>
              <a:rPr lang="en" sz="1900">
                <a:solidFill>
                  <a:schemeClr val="dk1"/>
                </a:solidFill>
                <a:latin typeface="Helvetica Neue"/>
                <a:ea typeface="Helvetica Neue"/>
                <a:cs typeface="Helvetica Neue"/>
                <a:sym typeface="Helvetica Neue"/>
              </a:rPr>
              <a:t>Visual Feedback about runtimes of completed jobs</a:t>
            </a:r>
            <a:endParaRPr sz="1900">
              <a:solidFill>
                <a:schemeClr val="dk1"/>
              </a:solidFill>
              <a:latin typeface="Helvetica Neue"/>
              <a:ea typeface="Helvetica Neue"/>
              <a:cs typeface="Helvetica Neue"/>
              <a:sym typeface="Helvetica Neue"/>
            </a:endParaRPr>
          </a:p>
          <a:p>
            <a:pPr indent="-349250" lvl="0" marL="457200" rtl="0" algn="l">
              <a:spcBef>
                <a:spcPts val="0"/>
              </a:spcBef>
              <a:spcAft>
                <a:spcPts val="0"/>
              </a:spcAft>
              <a:buClr>
                <a:schemeClr val="dk1"/>
              </a:buClr>
              <a:buSzPts val="1900"/>
              <a:buFont typeface="Helvetica Neue"/>
              <a:buChar char="-"/>
            </a:pPr>
            <a:r>
              <a:rPr lang="en" sz="1900">
                <a:solidFill>
                  <a:schemeClr val="dk1"/>
                </a:solidFill>
                <a:latin typeface="Helvetica Neue"/>
                <a:ea typeface="Helvetica Neue"/>
                <a:cs typeface="Helvetica Neue"/>
                <a:sym typeface="Helvetica Neue"/>
              </a:rPr>
              <a:t>Helps classify trends in workloads</a:t>
            </a:r>
            <a:endParaRPr sz="1900">
              <a:solidFill>
                <a:schemeClr val="dk1"/>
              </a:solidFill>
              <a:latin typeface="Helvetica Neue"/>
              <a:ea typeface="Helvetica Neue"/>
              <a:cs typeface="Helvetica Neue"/>
              <a:sym typeface="Helvetica Neue"/>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33"/>
          <p:cNvSpPr txBox="1"/>
          <p:nvPr>
            <p:ph idx="12" type="sldNum"/>
          </p:nvPr>
        </p:nvSpPr>
        <p:spPr>
          <a:xfrm>
            <a:off x="7489860" y="4846267"/>
            <a:ext cx="1025700" cy="273900"/>
          </a:xfrm>
          <a:prstGeom prst="rect">
            <a:avLst/>
          </a:prstGeom>
        </p:spPr>
        <p:txBody>
          <a:bodyPr anchorCtr="0" anchor="b"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pic>
        <p:nvPicPr>
          <p:cNvPr id="213" name="Google Shape;213;p33" title="Screenshot 2026-06-11 at 6.51.19 AM.png"/>
          <p:cNvPicPr preferRelativeResize="0"/>
          <p:nvPr/>
        </p:nvPicPr>
        <p:blipFill>
          <a:blip r:embed="rId3">
            <a:alphaModFix/>
          </a:blip>
          <a:stretch>
            <a:fillRect/>
          </a:stretch>
        </p:blipFill>
        <p:spPr>
          <a:xfrm>
            <a:off x="598388" y="228600"/>
            <a:ext cx="7947225" cy="42957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