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 id="2147483740" r:id="rId2"/>
    <p:sldMasterId id="2147483796" r:id="rId3"/>
  </p:sldMasterIdLst>
  <p:notesMasterIdLst>
    <p:notesMasterId r:id="rId66"/>
  </p:notesMasterIdLst>
  <p:sldIdLst>
    <p:sldId id="1232" r:id="rId4"/>
    <p:sldId id="1294" r:id="rId5"/>
    <p:sldId id="1273" r:id="rId6"/>
    <p:sldId id="1305" r:id="rId7"/>
    <p:sldId id="1290" r:id="rId8"/>
    <p:sldId id="1215" r:id="rId9"/>
    <p:sldId id="1333" r:id="rId10"/>
    <p:sldId id="1307" r:id="rId11"/>
    <p:sldId id="1308" r:id="rId12"/>
    <p:sldId id="289" r:id="rId13"/>
    <p:sldId id="297" r:id="rId14"/>
    <p:sldId id="258" r:id="rId15"/>
    <p:sldId id="290" r:id="rId16"/>
    <p:sldId id="1190" r:id="rId17"/>
    <p:sldId id="296" r:id="rId18"/>
    <p:sldId id="294" r:id="rId19"/>
    <p:sldId id="295" r:id="rId20"/>
    <p:sldId id="286" r:id="rId21"/>
    <p:sldId id="1309" r:id="rId22"/>
    <p:sldId id="1310" r:id="rId23"/>
    <p:sldId id="259" r:id="rId24"/>
    <p:sldId id="256" r:id="rId25"/>
    <p:sldId id="1313" r:id="rId26"/>
    <p:sldId id="985" r:id="rId27"/>
    <p:sldId id="986" r:id="rId28"/>
    <p:sldId id="988" r:id="rId29"/>
    <p:sldId id="990" r:id="rId30"/>
    <p:sldId id="991" r:id="rId31"/>
    <p:sldId id="1315" r:id="rId32"/>
    <p:sldId id="1316" r:id="rId33"/>
    <p:sldId id="1334" r:id="rId34"/>
    <p:sldId id="992" r:id="rId35"/>
    <p:sldId id="995" r:id="rId36"/>
    <p:sldId id="1314" r:id="rId37"/>
    <p:sldId id="998" r:id="rId38"/>
    <p:sldId id="999" r:id="rId39"/>
    <p:sldId id="1000" r:id="rId40"/>
    <p:sldId id="1001" r:id="rId41"/>
    <p:sldId id="1278" r:id="rId42"/>
    <p:sldId id="1289" r:id="rId43"/>
    <p:sldId id="287" r:id="rId44"/>
    <p:sldId id="292" r:id="rId45"/>
    <p:sldId id="1317" r:id="rId46"/>
    <p:sldId id="1312" r:id="rId47"/>
    <p:sldId id="1282" r:id="rId48"/>
    <p:sldId id="1283" r:id="rId49"/>
    <p:sldId id="1263" r:id="rId50"/>
    <p:sldId id="1275" r:id="rId51"/>
    <p:sldId id="1264" r:id="rId52"/>
    <p:sldId id="1286" r:id="rId53"/>
    <p:sldId id="1287" r:id="rId54"/>
    <p:sldId id="1288" r:id="rId55"/>
    <p:sldId id="1280" r:id="rId56"/>
    <p:sldId id="1281" r:id="rId57"/>
    <p:sldId id="1303" r:id="rId58"/>
    <p:sldId id="1304" r:id="rId59"/>
    <p:sldId id="260" r:id="rId60"/>
    <p:sldId id="283" r:id="rId61"/>
    <p:sldId id="284" r:id="rId62"/>
    <p:sldId id="285" r:id="rId63"/>
    <p:sldId id="257" r:id="rId64"/>
    <p:sldId id="996" r:id="rId65"/>
  </p:sldIdLst>
  <p:sldSz cx="12192000"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50006"/>
    <a:srgbClr val="C60036"/>
    <a:srgbClr val="FF993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4520" autoAdjust="0"/>
  </p:normalViewPr>
  <p:slideViewPr>
    <p:cSldViewPr snapToGrid="0">
      <p:cViewPr varScale="1">
        <p:scale>
          <a:sx n="69" d="100"/>
          <a:sy n="69" d="100"/>
        </p:scale>
        <p:origin x="82" y="322"/>
      </p:cViewPr>
      <p:guideLst/>
    </p:cSldViewPr>
  </p:slideViewPr>
  <p:outlineViewPr>
    <p:cViewPr>
      <p:scale>
        <a:sx n="33" d="100"/>
        <a:sy n="33" d="100"/>
      </p:scale>
      <p:origin x="0" y="-7518"/>
    </p:cViewPr>
  </p:outlineViewPr>
  <p:notesTextViewPr>
    <p:cViewPr>
      <p:scale>
        <a:sx n="1" d="1"/>
        <a:sy n="1" d="1"/>
      </p:scale>
      <p:origin x="0" y="0"/>
    </p:cViewPr>
  </p:notesTextViewPr>
  <p:sorterViewPr>
    <p:cViewPr varScale="1">
      <p:scale>
        <a:sx n="100" d="100"/>
        <a:sy n="100" d="100"/>
      </p:scale>
      <p:origin x="0" y="-18206"/>
    </p:cViewPr>
  </p:sorterViewPr>
  <p:notesViewPr>
    <p:cSldViewPr snapToGrid="0">
      <p:cViewPr>
        <p:scale>
          <a:sx n="100" d="100"/>
          <a:sy n="100" d="100"/>
        </p:scale>
        <p:origin x="2289" y="-309"/>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03C4B088-25E5-4B8D-8B65-4E4D5136B3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S PGothic" panose="020B0600070205080204"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S PGothic" panose="020B0600070205080204" pitchFamily="34" charset="-128"/>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179E-4647-EB64-AC7D-96B99BC6C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B19B1-BF99-4EF9-1033-55547CCD3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F1F00-3EA9-93EB-4AFC-E8EB8D43F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04BE8-BB76-736A-08F3-2C627ACFEE48}"/>
              </a:ext>
            </a:extLst>
          </p:cNvPr>
          <p:cNvSpPr>
            <a:spLocks noGrp="1"/>
          </p:cNvSpPr>
          <p:nvPr>
            <p:ph type="sldNum" sz="quarter" idx="5"/>
          </p:nvPr>
        </p:nvSpPr>
        <p:spPr/>
        <p:txBody>
          <a:bodyPr/>
          <a:lstStyle/>
          <a:p>
            <a:fld id="{03C4B088-25E5-4B8D-8B65-4E4D5136B3A0}" type="slidenum">
              <a:rPr lang="en-US" altLang="en-US" smtClean="0"/>
              <a:pPr/>
              <a:t>23</a:t>
            </a:fld>
            <a:endParaRPr lang="en-US" altLang="en-US"/>
          </a:p>
        </p:txBody>
      </p:sp>
    </p:spTree>
    <p:extLst>
      <p:ext uri="{BB962C8B-B14F-4D97-AF65-F5344CB8AC3E}">
        <p14:creationId xmlns:p14="http://schemas.microsoft.com/office/powerpoint/2010/main" val="177175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30</a:t>
            </a:fld>
            <a:endParaRPr lang="en-US" altLang="en-US"/>
          </a:p>
        </p:txBody>
      </p:sp>
    </p:spTree>
    <p:extLst>
      <p:ext uri="{BB962C8B-B14F-4D97-AF65-F5344CB8AC3E}">
        <p14:creationId xmlns:p14="http://schemas.microsoft.com/office/powerpoint/2010/main" val="391693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95813-E5FE-C99E-20B0-BA8F11C32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0E36F-0629-9C89-80CC-3229D5749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232B5-3B67-1D98-84E8-3D0B43500F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3D2516-363A-C25A-FA34-5AAF0AD1BC52}"/>
              </a:ext>
            </a:extLst>
          </p:cNvPr>
          <p:cNvSpPr>
            <a:spLocks noGrp="1"/>
          </p:cNvSpPr>
          <p:nvPr>
            <p:ph type="sldNum" sz="quarter" idx="5"/>
          </p:nvPr>
        </p:nvSpPr>
        <p:spPr/>
        <p:txBody>
          <a:bodyPr/>
          <a:lstStyle/>
          <a:p>
            <a:fld id="{03C4B088-25E5-4B8D-8B65-4E4D5136B3A0}" type="slidenum">
              <a:rPr lang="en-US" altLang="en-US" smtClean="0"/>
              <a:pPr/>
              <a:t>31</a:t>
            </a:fld>
            <a:endParaRPr lang="en-US" altLang="en-US"/>
          </a:p>
        </p:txBody>
      </p:sp>
    </p:spTree>
    <p:extLst>
      <p:ext uri="{BB962C8B-B14F-4D97-AF65-F5344CB8AC3E}">
        <p14:creationId xmlns:p14="http://schemas.microsoft.com/office/powerpoint/2010/main" val="241987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32</a:t>
            </a:fld>
            <a:endParaRPr lang="en-US" altLang="en-US"/>
          </a:p>
        </p:txBody>
      </p:sp>
    </p:spTree>
    <p:extLst>
      <p:ext uri="{BB962C8B-B14F-4D97-AF65-F5344CB8AC3E}">
        <p14:creationId xmlns:p14="http://schemas.microsoft.com/office/powerpoint/2010/main" val="2313146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36</a:t>
            </a:fld>
            <a:endParaRPr lang="en-US" altLang="en-US"/>
          </a:p>
        </p:txBody>
      </p:sp>
    </p:spTree>
    <p:extLst>
      <p:ext uri="{BB962C8B-B14F-4D97-AF65-F5344CB8AC3E}">
        <p14:creationId xmlns:p14="http://schemas.microsoft.com/office/powerpoint/2010/main" val="1881475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43</a:t>
            </a:fld>
            <a:endParaRPr lang="en-US" altLang="en-US"/>
          </a:p>
        </p:txBody>
      </p:sp>
    </p:spTree>
    <p:extLst>
      <p:ext uri="{BB962C8B-B14F-4D97-AF65-F5344CB8AC3E}">
        <p14:creationId xmlns:p14="http://schemas.microsoft.com/office/powerpoint/2010/main" val="82727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44</a:t>
            </a:fld>
            <a:endParaRPr lang="en-US" altLang="en-US"/>
          </a:p>
        </p:txBody>
      </p:sp>
    </p:spTree>
    <p:extLst>
      <p:ext uri="{BB962C8B-B14F-4D97-AF65-F5344CB8AC3E}">
        <p14:creationId xmlns:p14="http://schemas.microsoft.com/office/powerpoint/2010/main" val="2653794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45</a:t>
            </a:fld>
            <a:endParaRPr lang="en-US" altLang="en-US"/>
          </a:p>
        </p:txBody>
      </p:sp>
    </p:spTree>
    <p:extLst>
      <p:ext uri="{BB962C8B-B14F-4D97-AF65-F5344CB8AC3E}">
        <p14:creationId xmlns:p14="http://schemas.microsoft.com/office/powerpoint/2010/main" val="874489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47</a:t>
            </a:fld>
            <a:endParaRPr lang="en-US" altLang="en-US"/>
          </a:p>
        </p:txBody>
      </p:sp>
    </p:spTree>
    <p:extLst>
      <p:ext uri="{BB962C8B-B14F-4D97-AF65-F5344CB8AC3E}">
        <p14:creationId xmlns:p14="http://schemas.microsoft.com/office/powerpoint/2010/main" val="336935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4DFF-D131-4719-D190-46E5D29E0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B4ACD-FB80-9FCE-3B33-66FF76D70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463B4-1A7B-4835-8ADB-24E96067F9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C773E7-118C-8845-4F1F-8F86F1B95930}"/>
              </a:ext>
            </a:extLst>
          </p:cNvPr>
          <p:cNvSpPr>
            <a:spLocks noGrp="1"/>
          </p:cNvSpPr>
          <p:nvPr>
            <p:ph type="sldNum" sz="quarter" idx="5"/>
          </p:nvPr>
        </p:nvSpPr>
        <p:spPr/>
        <p:txBody>
          <a:bodyPr/>
          <a:lstStyle/>
          <a:p>
            <a:fld id="{03C4B088-25E5-4B8D-8B65-4E4D5136B3A0}" type="slidenum">
              <a:rPr lang="en-US" altLang="en-US" smtClean="0"/>
              <a:pPr/>
              <a:t>48</a:t>
            </a:fld>
            <a:endParaRPr lang="en-US" altLang="en-US"/>
          </a:p>
        </p:txBody>
      </p:sp>
    </p:spTree>
    <p:extLst>
      <p:ext uri="{BB962C8B-B14F-4D97-AF65-F5344CB8AC3E}">
        <p14:creationId xmlns:p14="http://schemas.microsoft.com/office/powerpoint/2010/main" val="377663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2</a:t>
            </a:fld>
            <a:endParaRPr lang="en-US" altLang="en-US"/>
          </a:p>
        </p:txBody>
      </p:sp>
    </p:spTree>
    <p:extLst>
      <p:ext uri="{BB962C8B-B14F-4D97-AF65-F5344CB8AC3E}">
        <p14:creationId xmlns:p14="http://schemas.microsoft.com/office/powerpoint/2010/main" val="2817450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57</a:t>
            </a:fld>
            <a:endParaRPr lang="en-US" altLang="en-US"/>
          </a:p>
        </p:txBody>
      </p:sp>
    </p:spTree>
    <p:extLst>
      <p:ext uri="{BB962C8B-B14F-4D97-AF65-F5344CB8AC3E}">
        <p14:creationId xmlns:p14="http://schemas.microsoft.com/office/powerpoint/2010/main" val="676528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0DDE668-1C34-46D8-8C87-45DBD7915FB8}" type="slidenum">
              <a:rPr lang="en-US" smtClean="0"/>
              <a:pPr>
                <a:defRPr/>
              </a:pPr>
              <a:t>59</a:t>
            </a:fld>
            <a:endParaRPr lang="en-US"/>
          </a:p>
        </p:txBody>
      </p:sp>
    </p:spTree>
    <p:extLst>
      <p:ext uri="{BB962C8B-B14F-4D97-AF65-F5344CB8AC3E}">
        <p14:creationId xmlns:p14="http://schemas.microsoft.com/office/powerpoint/2010/main" val="2612795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65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4</a:t>
            </a:fld>
            <a:endParaRPr lang="en-US" altLang="en-US"/>
          </a:p>
        </p:txBody>
      </p:sp>
    </p:spTree>
    <p:extLst>
      <p:ext uri="{BB962C8B-B14F-4D97-AF65-F5344CB8AC3E}">
        <p14:creationId xmlns:p14="http://schemas.microsoft.com/office/powerpoint/2010/main" val="320333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5</a:t>
            </a:fld>
            <a:endParaRPr lang="en-US" altLang="en-US"/>
          </a:p>
        </p:txBody>
      </p:sp>
    </p:spTree>
    <p:extLst>
      <p:ext uri="{BB962C8B-B14F-4D97-AF65-F5344CB8AC3E}">
        <p14:creationId xmlns:p14="http://schemas.microsoft.com/office/powerpoint/2010/main" val="34282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9</a:t>
            </a:fld>
            <a:endParaRPr lang="en-US" altLang="en-US"/>
          </a:p>
        </p:txBody>
      </p:sp>
    </p:spTree>
    <p:extLst>
      <p:ext uri="{BB962C8B-B14F-4D97-AF65-F5344CB8AC3E}">
        <p14:creationId xmlns:p14="http://schemas.microsoft.com/office/powerpoint/2010/main" val="138298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output from "</a:t>
            </a:r>
            <a:r>
              <a:rPr lang="en-US" dirty="0" err="1"/>
              <a:t>htcondor</a:t>
            </a:r>
            <a:r>
              <a:rPr lang="en-US" dirty="0"/>
              <a:t> </a:t>
            </a:r>
            <a:r>
              <a:rPr lang="en-US" dirty="0" err="1"/>
              <a:t>dag</a:t>
            </a:r>
            <a:r>
              <a:rPr lang="en-US" dirty="0"/>
              <a:t> status", to see status about a DAGMan job….</a:t>
            </a:r>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14</a:t>
            </a:fld>
            <a:endParaRPr lang="en-US" altLang="en-US"/>
          </a:p>
        </p:txBody>
      </p:sp>
    </p:spTree>
    <p:extLst>
      <p:ext uri="{BB962C8B-B14F-4D97-AF65-F5344CB8AC3E}">
        <p14:creationId xmlns:p14="http://schemas.microsoft.com/office/powerpoint/2010/main" val="426062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19</a:t>
            </a:fld>
            <a:endParaRPr lang="en-US" altLang="en-US"/>
          </a:p>
        </p:txBody>
      </p:sp>
    </p:spTree>
    <p:extLst>
      <p:ext uri="{BB962C8B-B14F-4D97-AF65-F5344CB8AC3E}">
        <p14:creationId xmlns:p14="http://schemas.microsoft.com/office/powerpoint/2010/main" val="311560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B088-25E5-4B8D-8B65-4E4D5136B3A0}" type="slidenum">
              <a:rPr lang="en-US" altLang="en-US" smtClean="0"/>
              <a:pPr/>
              <a:t>21</a:t>
            </a:fld>
            <a:endParaRPr lang="en-US" altLang="en-US"/>
          </a:p>
        </p:txBody>
      </p:sp>
    </p:spTree>
    <p:extLst>
      <p:ext uri="{BB962C8B-B14F-4D97-AF65-F5344CB8AC3E}">
        <p14:creationId xmlns:p14="http://schemas.microsoft.com/office/powerpoint/2010/main" val="269642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eccc7eba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eccc7eba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Previous behavior was to use hardcoded lists of attributes to coerce data types, which could conflict with the existing mappings if these lists were ever changed between versions. These lists still exist, but they are only used to update the existing mappings when the attributes don't already exist in the mappings. The mappings themselves are now the source of truth for typing.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Indexing unknown fields increases disk usage but we've learned the hard way that we almost always want to be able to search or aggregate on at least some of these fields, particularly any MachineAttr fields that our AP configs add, but there are others (like when we added and started testing automatic memory request increase features).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also learned the hard way that it's easy to hit the default index field limit (1,000) because people can add anything to their job ClassAds. All it takes is one user adding a custom attr one time to permanently add a new field to the index.</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CHTC_logo_color_v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88408" y="582613"/>
            <a:ext cx="2615184" cy="14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Users\vmuser\Desktop\HTCondor_red_blk_notag.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2688" y="2066989"/>
            <a:ext cx="2707695" cy="63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2" name="Rectangle 2"/>
          <p:cNvSpPr>
            <a:spLocks noGrp="1" noChangeArrowheads="1"/>
          </p:cNvSpPr>
          <p:nvPr>
            <p:ph type="ctrTitle"/>
          </p:nvPr>
        </p:nvSpPr>
        <p:spPr>
          <a:xfrm>
            <a:off x="914400" y="3110107"/>
            <a:ext cx="10363200" cy="2438400"/>
          </a:xfrm>
        </p:spPr>
        <p:txBody>
          <a:bodyPr/>
          <a:lstStyle>
            <a:lvl1pPr>
              <a:defRPr/>
            </a:lvl1pPr>
          </a:lstStyle>
          <a:p>
            <a:pPr lvl="0"/>
            <a:r>
              <a:rPr lang="en-US" noProof="0"/>
              <a:t>Click to edit Master title style</a:t>
            </a:r>
          </a:p>
        </p:txBody>
      </p:sp>
    </p:spTree>
    <p:extLst>
      <p:ext uri="{BB962C8B-B14F-4D97-AF65-F5344CB8AC3E}">
        <p14:creationId xmlns:p14="http://schemas.microsoft.com/office/powerpoint/2010/main" val="261953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fld id="{DFF61365-E3D1-425E-BF49-DF7C7388E7D3}" type="slidenum">
              <a:rPr lang="en-US" altLang="en-US"/>
              <a:pPr/>
              <a:t>‹#›</a:t>
            </a:fld>
            <a:endParaRPr lang="en-US" altLang="en-US"/>
          </a:p>
        </p:txBody>
      </p:sp>
    </p:spTree>
    <p:extLst>
      <p:ext uri="{BB962C8B-B14F-4D97-AF65-F5344CB8AC3E}">
        <p14:creationId xmlns:p14="http://schemas.microsoft.com/office/powerpoint/2010/main" val="230673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fld id="{586B4667-D209-4660-B5A2-173A01679EA4}" type="slidenum">
              <a:rPr lang="en-US" altLang="en-US"/>
              <a:pPr/>
              <a:t>‹#›</a:t>
            </a:fld>
            <a:endParaRPr lang="en-US" altLang="en-US"/>
          </a:p>
        </p:txBody>
      </p:sp>
    </p:spTree>
    <p:extLst>
      <p:ext uri="{BB962C8B-B14F-4D97-AF65-F5344CB8AC3E}">
        <p14:creationId xmlns:p14="http://schemas.microsoft.com/office/powerpoint/2010/main" val="1661212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4037091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914400" y="1900238"/>
            <a:ext cx="5080000" cy="3738562"/>
          </a:xfrm>
          <a:prstGeom prst="rect">
            <a:avLst/>
          </a:prstGeom>
          <a:noFill/>
          <a:ln>
            <a:noFill/>
          </a:ln>
        </p:spPr>
        <p:txBody>
          <a:bodyPr spcFirstLastPara="1" wrap="square" lIns="91425" tIns="45700" rIns="91425" bIns="45700" anchor="t" anchorCtr="0">
            <a:noAutofit/>
          </a:bodyPr>
          <a:lstStyle>
            <a:lvl1pPr marL="457200" lvl="0" indent="-441960" algn="l">
              <a:spcBef>
                <a:spcPts val="560"/>
              </a:spcBef>
              <a:spcAft>
                <a:spcPts val="0"/>
              </a:spcAft>
              <a:buSzPts val="3360"/>
              <a:buFont typeface="Helvetica Neue"/>
              <a:buChar char="›"/>
              <a:defRPr sz="2800"/>
            </a:lvl1pPr>
            <a:lvl2pPr marL="914400" lvl="1" indent="-365760" algn="l">
              <a:spcBef>
                <a:spcPts val="480"/>
              </a:spcBef>
              <a:spcAft>
                <a:spcPts val="0"/>
              </a:spcAft>
              <a:buClr>
                <a:schemeClr val="dk1"/>
              </a:buClr>
              <a:buSzPts val="2160"/>
              <a:buChar char="h"/>
              <a:defRPr sz="2400"/>
            </a:lvl2pPr>
            <a:lvl3pPr marL="1371600" lvl="2" indent="-355600" algn="l">
              <a:spcBef>
                <a:spcPts val="400"/>
              </a:spcBef>
              <a:spcAft>
                <a:spcPts val="0"/>
              </a:spcAft>
              <a:buClr>
                <a:schemeClr val="dk1"/>
              </a:buClr>
              <a:buSzPts val="2000"/>
              <a:buFont typeface="Helvetica Neue"/>
              <a:buChar char="•"/>
              <a:defRPr sz="2000"/>
            </a:lvl3pPr>
            <a:lvl4pPr marL="1828800" lvl="3" indent="-342900" algn="l">
              <a:spcBef>
                <a:spcPts val="360"/>
              </a:spcBef>
              <a:spcAft>
                <a:spcPts val="0"/>
              </a:spcAft>
              <a:buClr>
                <a:schemeClr val="dk1"/>
              </a:buClr>
              <a:buSzPts val="1800"/>
              <a:buFont typeface="Helvetica Neue"/>
              <a:buChar char="–"/>
              <a:defRPr sz="1800"/>
            </a:lvl4pPr>
            <a:lvl5pPr marL="2286000" lvl="4" indent="-342900" algn="l">
              <a:spcBef>
                <a:spcPts val="360"/>
              </a:spcBef>
              <a:spcAft>
                <a:spcPts val="0"/>
              </a:spcAft>
              <a:buClr>
                <a:schemeClr val="dk1"/>
              </a:buClr>
              <a:buSzPts val="1800"/>
              <a:buFont typeface="Helvetica Neue"/>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9" name="Google Shape;29;p8"/>
          <p:cNvSpPr txBox="1">
            <a:spLocks noGrp="1"/>
          </p:cNvSpPr>
          <p:nvPr>
            <p:ph type="body" idx="2"/>
          </p:nvPr>
        </p:nvSpPr>
        <p:spPr>
          <a:xfrm>
            <a:off x="6197600" y="1900238"/>
            <a:ext cx="5080000" cy="3738562"/>
          </a:xfrm>
          <a:prstGeom prst="rect">
            <a:avLst/>
          </a:prstGeom>
          <a:noFill/>
          <a:ln>
            <a:noFill/>
          </a:ln>
        </p:spPr>
        <p:txBody>
          <a:bodyPr spcFirstLastPara="1" wrap="square" lIns="91425" tIns="45700" rIns="91425" bIns="45700" anchor="t" anchorCtr="0">
            <a:noAutofit/>
          </a:bodyPr>
          <a:lstStyle>
            <a:lvl1pPr marL="457200" lvl="0" indent="-441960" algn="l">
              <a:spcBef>
                <a:spcPts val="560"/>
              </a:spcBef>
              <a:spcAft>
                <a:spcPts val="0"/>
              </a:spcAft>
              <a:buSzPts val="3360"/>
              <a:buFont typeface="Helvetica Neue"/>
              <a:buChar char="›"/>
              <a:defRPr sz="2800"/>
            </a:lvl1pPr>
            <a:lvl2pPr marL="914400" lvl="1" indent="-365760" algn="l">
              <a:spcBef>
                <a:spcPts val="480"/>
              </a:spcBef>
              <a:spcAft>
                <a:spcPts val="0"/>
              </a:spcAft>
              <a:buClr>
                <a:schemeClr val="dk1"/>
              </a:buClr>
              <a:buSzPts val="2160"/>
              <a:buChar char="h"/>
              <a:defRPr sz="2400"/>
            </a:lvl2pPr>
            <a:lvl3pPr marL="1371600" lvl="2" indent="-355600" algn="l">
              <a:spcBef>
                <a:spcPts val="400"/>
              </a:spcBef>
              <a:spcAft>
                <a:spcPts val="0"/>
              </a:spcAft>
              <a:buClr>
                <a:schemeClr val="dk1"/>
              </a:buClr>
              <a:buSzPts val="2000"/>
              <a:buFont typeface="Helvetica Neue"/>
              <a:buChar char="•"/>
              <a:defRPr sz="2000"/>
            </a:lvl3pPr>
            <a:lvl4pPr marL="1828800" lvl="3" indent="-342900" algn="l">
              <a:spcBef>
                <a:spcPts val="360"/>
              </a:spcBef>
              <a:spcAft>
                <a:spcPts val="0"/>
              </a:spcAft>
              <a:buClr>
                <a:schemeClr val="dk1"/>
              </a:buClr>
              <a:buSzPts val="1800"/>
              <a:buFont typeface="Helvetica Neue"/>
              <a:buChar char="–"/>
              <a:defRPr sz="1800"/>
            </a:lvl4pPr>
            <a:lvl5pPr marL="2286000" lvl="4" indent="-342900" algn="l">
              <a:spcBef>
                <a:spcPts val="360"/>
              </a:spcBef>
              <a:spcAft>
                <a:spcPts val="0"/>
              </a:spcAft>
              <a:buClr>
                <a:schemeClr val="dk1"/>
              </a:buClr>
              <a:buSzPts val="1800"/>
              <a:buFont typeface="Helvetica Neue"/>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0" name="Google Shape;30;p8"/>
          <p:cNvSpPr txBox="1">
            <a:spLocks noGrp="1"/>
          </p:cNvSpPr>
          <p:nvPr>
            <p:ph type="sldNum" idx="12"/>
          </p:nvPr>
        </p:nvSpPr>
        <p:spPr>
          <a:xfrm>
            <a:off x="9956800" y="6248400"/>
            <a:ext cx="13208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8"/>
          <p:cNvSpPr txBox="1"/>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40202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2"/>
        <p:cNvGrpSpPr/>
        <p:nvPr/>
      </p:nvGrpSpPr>
      <p:grpSpPr>
        <a:xfrm>
          <a:off x="0" y="0"/>
          <a:ext cx="0" cy="0"/>
          <a:chOff x="0" y="0"/>
          <a:chExt cx="0" cy="0"/>
        </a:xfrm>
      </p:grpSpPr>
      <p:sp>
        <p:nvSpPr>
          <p:cNvPr id="33" name="Google Shape;33;p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880"/>
              <a:buFont typeface="Helvetica Neue"/>
              <a:buNone/>
              <a:defRPr sz="2400" b="1"/>
            </a:lvl1pPr>
            <a:lvl2pPr marL="914400" lvl="1" indent="-228600" algn="l">
              <a:spcBef>
                <a:spcPts val="400"/>
              </a:spcBef>
              <a:spcAft>
                <a:spcPts val="0"/>
              </a:spcAft>
              <a:buClr>
                <a:schemeClr val="dk1"/>
              </a:buClr>
              <a:buSzPts val="1800"/>
              <a:buNone/>
              <a:defRPr sz="2000" b="1"/>
            </a:lvl2pPr>
            <a:lvl3pPr marL="1371600" lvl="2" indent="-228600" algn="l">
              <a:spcBef>
                <a:spcPts val="360"/>
              </a:spcBef>
              <a:spcAft>
                <a:spcPts val="0"/>
              </a:spcAft>
              <a:buClr>
                <a:schemeClr val="dk1"/>
              </a:buClr>
              <a:buSzPts val="1800"/>
              <a:buFont typeface="Helvetica Neue"/>
              <a:buNone/>
              <a:defRPr sz="1800" b="1"/>
            </a:lvl3pPr>
            <a:lvl4pPr marL="1828800" lvl="3" indent="-228600" algn="l">
              <a:spcBef>
                <a:spcPts val="320"/>
              </a:spcBef>
              <a:spcAft>
                <a:spcPts val="0"/>
              </a:spcAft>
              <a:buClr>
                <a:schemeClr val="dk1"/>
              </a:buClr>
              <a:buSzPts val="1600"/>
              <a:buFont typeface="Helvetica Neue"/>
              <a:buNone/>
              <a:defRPr sz="1600" b="1"/>
            </a:lvl4pPr>
            <a:lvl5pPr marL="2286000" lvl="4" indent="-228600" algn="l">
              <a:spcBef>
                <a:spcPts val="320"/>
              </a:spcBef>
              <a:spcAft>
                <a:spcPts val="0"/>
              </a:spcAft>
              <a:buClr>
                <a:schemeClr val="dk1"/>
              </a:buClr>
              <a:buSzPts val="1600"/>
              <a:buFont typeface="Helvetica Neue"/>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4" name="Google Shape;34;p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411480" algn="l">
              <a:spcBef>
                <a:spcPts val="480"/>
              </a:spcBef>
              <a:spcAft>
                <a:spcPts val="0"/>
              </a:spcAft>
              <a:buSzPts val="2880"/>
              <a:buFont typeface="Helvetica Neue"/>
              <a:buChar char="›"/>
              <a:defRPr sz="2400"/>
            </a:lvl1pPr>
            <a:lvl2pPr marL="914400" lvl="1" indent="-342900" algn="l">
              <a:spcBef>
                <a:spcPts val="400"/>
              </a:spcBef>
              <a:spcAft>
                <a:spcPts val="0"/>
              </a:spcAft>
              <a:buClr>
                <a:schemeClr val="dk1"/>
              </a:buClr>
              <a:buSzPts val="1800"/>
              <a:buChar char="h"/>
              <a:defRPr sz="2000"/>
            </a:lvl2pPr>
            <a:lvl3pPr marL="1371600" lvl="2" indent="-342900" algn="l">
              <a:spcBef>
                <a:spcPts val="360"/>
              </a:spcBef>
              <a:spcAft>
                <a:spcPts val="0"/>
              </a:spcAft>
              <a:buClr>
                <a:schemeClr val="dk1"/>
              </a:buClr>
              <a:buSzPts val="1800"/>
              <a:buFont typeface="Helvetica Neue"/>
              <a:buChar char="•"/>
              <a:defRPr sz="1800"/>
            </a:lvl3pPr>
            <a:lvl4pPr marL="1828800" lvl="3" indent="-330200" algn="l">
              <a:spcBef>
                <a:spcPts val="320"/>
              </a:spcBef>
              <a:spcAft>
                <a:spcPts val="0"/>
              </a:spcAft>
              <a:buClr>
                <a:schemeClr val="dk1"/>
              </a:buClr>
              <a:buSzPts val="1600"/>
              <a:buFont typeface="Helvetica Neue"/>
              <a:buChar char="–"/>
              <a:defRPr sz="1600"/>
            </a:lvl4pPr>
            <a:lvl5pPr marL="2286000" lvl="4" indent="-330200" algn="l">
              <a:spcBef>
                <a:spcPts val="320"/>
              </a:spcBef>
              <a:spcAft>
                <a:spcPts val="0"/>
              </a:spcAft>
              <a:buClr>
                <a:schemeClr val="dk1"/>
              </a:buClr>
              <a:buSzPts val="1600"/>
              <a:buFont typeface="Helvetica Neue"/>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5" name="Google Shape;35;p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880"/>
              <a:buFont typeface="Helvetica Neue"/>
              <a:buNone/>
              <a:defRPr sz="2400" b="1"/>
            </a:lvl1pPr>
            <a:lvl2pPr marL="914400" lvl="1" indent="-228600" algn="l">
              <a:spcBef>
                <a:spcPts val="400"/>
              </a:spcBef>
              <a:spcAft>
                <a:spcPts val="0"/>
              </a:spcAft>
              <a:buClr>
                <a:schemeClr val="dk1"/>
              </a:buClr>
              <a:buSzPts val="1800"/>
              <a:buNone/>
              <a:defRPr sz="2000" b="1"/>
            </a:lvl2pPr>
            <a:lvl3pPr marL="1371600" lvl="2" indent="-228600" algn="l">
              <a:spcBef>
                <a:spcPts val="360"/>
              </a:spcBef>
              <a:spcAft>
                <a:spcPts val="0"/>
              </a:spcAft>
              <a:buClr>
                <a:schemeClr val="dk1"/>
              </a:buClr>
              <a:buSzPts val="1800"/>
              <a:buFont typeface="Helvetica Neue"/>
              <a:buNone/>
              <a:defRPr sz="1800" b="1"/>
            </a:lvl3pPr>
            <a:lvl4pPr marL="1828800" lvl="3" indent="-228600" algn="l">
              <a:spcBef>
                <a:spcPts val="320"/>
              </a:spcBef>
              <a:spcAft>
                <a:spcPts val="0"/>
              </a:spcAft>
              <a:buClr>
                <a:schemeClr val="dk1"/>
              </a:buClr>
              <a:buSzPts val="1600"/>
              <a:buFont typeface="Helvetica Neue"/>
              <a:buNone/>
              <a:defRPr sz="1600" b="1"/>
            </a:lvl4pPr>
            <a:lvl5pPr marL="2286000" lvl="4" indent="-228600" algn="l">
              <a:spcBef>
                <a:spcPts val="320"/>
              </a:spcBef>
              <a:spcAft>
                <a:spcPts val="0"/>
              </a:spcAft>
              <a:buClr>
                <a:schemeClr val="dk1"/>
              </a:buClr>
              <a:buSzPts val="1600"/>
              <a:buFont typeface="Helvetica Neue"/>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6" name="Google Shape;36;p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411480" algn="l">
              <a:spcBef>
                <a:spcPts val="480"/>
              </a:spcBef>
              <a:spcAft>
                <a:spcPts val="0"/>
              </a:spcAft>
              <a:buSzPts val="2880"/>
              <a:buFont typeface="Helvetica Neue"/>
              <a:buChar char="›"/>
              <a:defRPr sz="2400"/>
            </a:lvl1pPr>
            <a:lvl2pPr marL="914400" lvl="1" indent="-342900" algn="l">
              <a:spcBef>
                <a:spcPts val="400"/>
              </a:spcBef>
              <a:spcAft>
                <a:spcPts val="0"/>
              </a:spcAft>
              <a:buClr>
                <a:schemeClr val="dk1"/>
              </a:buClr>
              <a:buSzPts val="1800"/>
              <a:buChar char="h"/>
              <a:defRPr sz="2000"/>
            </a:lvl2pPr>
            <a:lvl3pPr marL="1371600" lvl="2" indent="-342900" algn="l">
              <a:spcBef>
                <a:spcPts val="360"/>
              </a:spcBef>
              <a:spcAft>
                <a:spcPts val="0"/>
              </a:spcAft>
              <a:buClr>
                <a:schemeClr val="dk1"/>
              </a:buClr>
              <a:buSzPts val="1800"/>
              <a:buFont typeface="Helvetica Neue"/>
              <a:buChar char="•"/>
              <a:defRPr sz="1800"/>
            </a:lvl3pPr>
            <a:lvl4pPr marL="1828800" lvl="3" indent="-330200" algn="l">
              <a:spcBef>
                <a:spcPts val="320"/>
              </a:spcBef>
              <a:spcAft>
                <a:spcPts val="0"/>
              </a:spcAft>
              <a:buClr>
                <a:schemeClr val="dk1"/>
              </a:buClr>
              <a:buSzPts val="1600"/>
              <a:buFont typeface="Helvetica Neue"/>
              <a:buChar char="–"/>
              <a:defRPr sz="1600"/>
            </a:lvl4pPr>
            <a:lvl5pPr marL="2286000" lvl="4" indent="-330200" algn="l">
              <a:spcBef>
                <a:spcPts val="320"/>
              </a:spcBef>
              <a:spcAft>
                <a:spcPts val="0"/>
              </a:spcAft>
              <a:buClr>
                <a:schemeClr val="dk1"/>
              </a:buClr>
              <a:buSzPts val="1600"/>
              <a:buFont typeface="Helvetica Neue"/>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7" name="Google Shape;37;p9"/>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9"/>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813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72440" algn="l">
              <a:spcBef>
                <a:spcPts val="640"/>
              </a:spcBef>
              <a:spcAft>
                <a:spcPts val="0"/>
              </a:spcAft>
              <a:buSzPts val="3840"/>
              <a:buFont typeface="Helvetica Neue"/>
              <a:buChar char="›"/>
              <a:defRPr sz="3200"/>
            </a:lvl1pPr>
            <a:lvl2pPr marL="914400" lvl="1" indent="-388619" algn="l">
              <a:spcBef>
                <a:spcPts val="560"/>
              </a:spcBef>
              <a:spcAft>
                <a:spcPts val="0"/>
              </a:spcAft>
              <a:buClr>
                <a:schemeClr val="dk1"/>
              </a:buClr>
              <a:buSzPts val="2520"/>
              <a:buChar char="h"/>
              <a:defRPr sz="2800"/>
            </a:lvl2pPr>
            <a:lvl3pPr marL="1371600" lvl="2" indent="-381000" algn="l">
              <a:spcBef>
                <a:spcPts val="480"/>
              </a:spcBef>
              <a:spcAft>
                <a:spcPts val="0"/>
              </a:spcAft>
              <a:buClr>
                <a:schemeClr val="dk1"/>
              </a:buClr>
              <a:buSzPts val="2400"/>
              <a:buFont typeface="Helvetica Neue"/>
              <a:buChar char="•"/>
              <a:defRPr sz="2400"/>
            </a:lvl3pPr>
            <a:lvl4pPr marL="1828800" lvl="3" indent="-355600" algn="l">
              <a:spcBef>
                <a:spcPts val="400"/>
              </a:spcBef>
              <a:spcAft>
                <a:spcPts val="0"/>
              </a:spcAft>
              <a:buClr>
                <a:schemeClr val="dk1"/>
              </a:buClr>
              <a:buSzPts val="2000"/>
              <a:buFont typeface="Helvetica Neue"/>
              <a:buChar char="–"/>
              <a:defRPr sz="2000"/>
            </a:lvl4pPr>
            <a:lvl5pPr marL="2286000" lvl="4" indent="-355600" algn="l">
              <a:spcBef>
                <a:spcPts val="400"/>
              </a:spcBef>
              <a:spcAft>
                <a:spcPts val="0"/>
              </a:spcAft>
              <a:buClr>
                <a:schemeClr val="dk1"/>
              </a:buClr>
              <a:buSzPts val="2000"/>
              <a:buFont typeface="Helvetica Neue"/>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7" name="Google Shape;47;p1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680"/>
              <a:buFont typeface="Helvetica Neue"/>
              <a:buNone/>
              <a:defRPr sz="1400"/>
            </a:lvl1pPr>
            <a:lvl2pPr marL="914400" lvl="1" indent="-228600" algn="l">
              <a:spcBef>
                <a:spcPts val="240"/>
              </a:spcBef>
              <a:spcAft>
                <a:spcPts val="0"/>
              </a:spcAft>
              <a:buClr>
                <a:schemeClr val="dk1"/>
              </a:buClr>
              <a:buSzPts val="1080"/>
              <a:buNone/>
              <a:defRPr sz="1200"/>
            </a:lvl2pPr>
            <a:lvl3pPr marL="1371600" lvl="2" indent="-228600" algn="l">
              <a:spcBef>
                <a:spcPts val="200"/>
              </a:spcBef>
              <a:spcAft>
                <a:spcPts val="0"/>
              </a:spcAft>
              <a:buClr>
                <a:schemeClr val="dk1"/>
              </a:buClr>
              <a:buSzPts val="1000"/>
              <a:buFont typeface="Helvetica Neue"/>
              <a:buNone/>
              <a:defRPr sz="1000"/>
            </a:lvl3pPr>
            <a:lvl4pPr marL="1828800" lvl="3" indent="-228600" algn="l">
              <a:spcBef>
                <a:spcPts val="180"/>
              </a:spcBef>
              <a:spcAft>
                <a:spcPts val="0"/>
              </a:spcAft>
              <a:buClr>
                <a:schemeClr val="dk1"/>
              </a:buClr>
              <a:buSzPts val="900"/>
              <a:buFont typeface="Helvetica Neue"/>
              <a:buNone/>
              <a:defRPr sz="900"/>
            </a:lvl4pPr>
            <a:lvl5pPr marL="2286000" lvl="4" indent="-228600" algn="l">
              <a:spcBef>
                <a:spcPts val="180"/>
              </a:spcBef>
              <a:spcAft>
                <a:spcPts val="0"/>
              </a:spcAft>
              <a:buClr>
                <a:schemeClr val="dk1"/>
              </a:buClr>
              <a:buSzPts val="900"/>
              <a:buFont typeface="Helvetica Neue"/>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8" name="Google Shape;48;p12"/>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297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3"/>
          <p:cNvSpPr>
            <a:spLocks noGrp="1"/>
          </p:cNvSpPr>
          <p:nvPr>
            <p:ph type="pic" idx="2"/>
          </p:nvPr>
        </p:nvSpPr>
        <p:spPr>
          <a:xfrm>
            <a:off x="2389717" y="612775"/>
            <a:ext cx="7315200" cy="4114800"/>
          </a:xfrm>
          <a:prstGeom prst="rect">
            <a:avLst/>
          </a:prstGeom>
          <a:noFill/>
          <a:ln>
            <a:noFill/>
          </a:ln>
        </p:spPr>
      </p:sp>
      <p:sp>
        <p:nvSpPr>
          <p:cNvPr id="52" name="Google Shape;52;p1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680"/>
              <a:buFont typeface="Helvetica Neue"/>
              <a:buNone/>
              <a:defRPr sz="1400"/>
            </a:lvl1pPr>
            <a:lvl2pPr marL="914400" lvl="1" indent="-228600" algn="l">
              <a:spcBef>
                <a:spcPts val="240"/>
              </a:spcBef>
              <a:spcAft>
                <a:spcPts val="0"/>
              </a:spcAft>
              <a:buClr>
                <a:schemeClr val="dk1"/>
              </a:buClr>
              <a:buSzPts val="1080"/>
              <a:buNone/>
              <a:defRPr sz="1200"/>
            </a:lvl2pPr>
            <a:lvl3pPr marL="1371600" lvl="2" indent="-228600" algn="l">
              <a:spcBef>
                <a:spcPts val="200"/>
              </a:spcBef>
              <a:spcAft>
                <a:spcPts val="0"/>
              </a:spcAft>
              <a:buClr>
                <a:schemeClr val="dk1"/>
              </a:buClr>
              <a:buSzPts val="1000"/>
              <a:buFont typeface="Helvetica Neue"/>
              <a:buNone/>
              <a:defRPr sz="1000"/>
            </a:lvl3pPr>
            <a:lvl4pPr marL="1828800" lvl="3" indent="-228600" algn="l">
              <a:spcBef>
                <a:spcPts val="180"/>
              </a:spcBef>
              <a:spcAft>
                <a:spcPts val="0"/>
              </a:spcAft>
              <a:buClr>
                <a:schemeClr val="dk1"/>
              </a:buClr>
              <a:buSzPts val="900"/>
              <a:buFont typeface="Helvetica Neue"/>
              <a:buNone/>
              <a:defRPr sz="900"/>
            </a:lvl4pPr>
            <a:lvl5pPr marL="2286000" lvl="4" indent="-228600" algn="l">
              <a:spcBef>
                <a:spcPts val="180"/>
              </a:spcBef>
              <a:spcAft>
                <a:spcPts val="0"/>
              </a:spcAft>
              <a:buClr>
                <a:schemeClr val="dk1"/>
              </a:buClr>
              <a:buSzPts val="900"/>
              <a:buFont typeface="Helvetica Neue"/>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3" name="Google Shape;53;p13"/>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89581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4"/>
          <p:cNvSpPr txBox="1">
            <a:spLocks noGrp="1"/>
          </p:cNvSpPr>
          <p:nvPr>
            <p:ph type="body" idx="1"/>
          </p:nvPr>
        </p:nvSpPr>
        <p:spPr>
          <a:xfrm rot="5400000">
            <a:off x="3915569" y="-2130159"/>
            <a:ext cx="4227513" cy="11199283"/>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14"/>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420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rot="5400000">
            <a:off x="7467600" y="1828800"/>
            <a:ext cx="5029200" cy="259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5"/>
          <p:cNvSpPr txBox="1">
            <a:spLocks noGrp="1"/>
          </p:cNvSpPr>
          <p:nvPr>
            <p:ph type="body" idx="1"/>
          </p:nvPr>
        </p:nvSpPr>
        <p:spPr>
          <a:xfrm rot="5400000">
            <a:off x="2184400" y="-660400"/>
            <a:ext cx="5029200" cy="7569200"/>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5"/>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4152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p:cSld name="Title, 2 Conten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09563" y="538449"/>
            <a:ext cx="10969943" cy="614142"/>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609564" y="1604399"/>
            <a:ext cx="1273985" cy="1895672"/>
          </a:xfrm>
          <a:prstGeom prst="rect">
            <a:avLst/>
          </a:prstGeom>
          <a:noFill/>
          <a:ln>
            <a:noFill/>
          </a:ln>
        </p:spPr>
        <p:txBody>
          <a:bodyPr spcFirstLastPara="1" wrap="square" lIns="0" tIns="0" rIns="0" bIns="0" anchor="t" anchorCtr="0">
            <a:norm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body" idx="2"/>
          </p:nvPr>
        </p:nvSpPr>
        <p:spPr>
          <a:xfrm>
            <a:off x="1947552" y="1604399"/>
            <a:ext cx="1273985" cy="1895672"/>
          </a:xfrm>
          <a:prstGeom prst="rect">
            <a:avLst/>
          </a:prstGeom>
          <a:noFill/>
          <a:ln>
            <a:noFill/>
          </a:ln>
        </p:spPr>
        <p:txBody>
          <a:bodyPr spcFirstLastPara="1" wrap="square" lIns="0" tIns="0" rIns="0" bIns="0" anchor="t" anchorCtr="0">
            <a:norm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9379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dirty="0"/>
              <a:t>Click to edit Master title style</a:t>
            </a:r>
          </a:p>
        </p:txBody>
      </p:sp>
      <p:sp>
        <p:nvSpPr>
          <p:cNvPr id="4" name="Slide Number Placeholder 1"/>
          <p:cNvSpPr>
            <a:spLocks noGrp="1"/>
          </p:cNvSpPr>
          <p:nvPr>
            <p:ph type="sldNum" sz="quarter" idx="10"/>
          </p:nvPr>
        </p:nvSpPr>
        <p:spPr/>
        <p:txBody>
          <a:bodyPr/>
          <a:lstStyle>
            <a:lvl1pPr>
              <a:defRPr/>
            </a:lvl1pPr>
          </a:lstStyle>
          <a:p>
            <a:fld id="{A112ED7D-98F8-4F4F-A793-74ECB7F395DA}" type="slidenum">
              <a:rPr lang="en-US" altLang="en-US"/>
              <a:pPr/>
              <a:t>‹#›</a:t>
            </a:fld>
            <a:endParaRPr lang="en-US" altLang="en-US" dirty="0"/>
          </a:p>
        </p:txBody>
      </p:sp>
    </p:spTree>
    <p:extLst>
      <p:ext uri="{BB962C8B-B14F-4D97-AF65-F5344CB8AC3E}">
        <p14:creationId xmlns:p14="http://schemas.microsoft.com/office/powerpoint/2010/main" val="1625132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6"/>
        <p:cNvGrpSpPr/>
        <p:nvPr/>
      </p:nvGrpSpPr>
      <p:grpSpPr>
        <a:xfrm>
          <a:off x="0" y="0"/>
          <a:ext cx="0" cy="0"/>
          <a:chOff x="0" y="0"/>
          <a:chExt cx="0" cy="0"/>
        </a:xfrm>
      </p:grpSpPr>
      <p:sp>
        <p:nvSpPr>
          <p:cNvPr id="17" name="Google Shape;17;p5"/>
          <p:cNvSpPr txBox="1">
            <a:spLocks noGrp="1"/>
          </p:cNvSpPr>
          <p:nvPr>
            <p:ph type="ctrTitle"/>
          </p:nvPr>
        </p:nvSpPr>
        <p:spPr>
          <a:xfrm>
            <a:off x="914400" y="517219"/>
            <a:ext cx="10363200" cy="243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788635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2"/>
        <p:cNvGrpSpPr/>
        <p:nvPr/>
      </p:nvGrpSpPr>
      <p:grpSpPr>
        <a:xfrm>
          <a:off x="0" y="0"/>
          <a:ext cx="0" cy="0"/>
          <a:chOff x="0" y="0"/>
          <a:chExt cx="0" cy="0"/>
        </a:xfrm>
      </p:grpSpPr>
      <p:sp>
        <p:nvSpPr>
          <p:cNvPr id="33" name="Google Shape;33;p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880"/>
              <a:buFont typeface="Helvetica Neue"/>
              <a:buNone/>
              <a:defRPr sz="2400" b="1"/>
            </a:lvl1pPr>
            <a:lvl2pPr marL="914400" lvl="1" indent="-228600" algn="l">
              <a:spcBef>
                <a:spcPts val="400"/>
              </a:spcBef>
              <a:spcAft>
                <a:spcPts val="0"/>
              </a:spcAft>
              <a:buClr>
                <a:schemeClr val="dk1"/>
              </a:buClr>
              <a:buSzPts val="1800"/>
              <a:buNone/>
              <a:defRPr sz="2000" b="1"/>
            </a:lvl2pPr>
            <a:lvl3pPr marL="1371600" lvl="2" indent="-228600" algn="l">
              <a:spcBef>
                <a:spcPts val="360"/>
              </a:spcBef>
              <a:spcAft>
                <a:spcPts val="0"/>
              </a:spcAft>
              <a:buClr>
                <a:schemeClr val="dk1"/>
              </a:buClr>
              <a:buSzPts val="1800"/>
              <a:buFont typeface="Helvetica Neue"/>
              <a:buNone/>
              <a:defRPr sz="1800" b="1"/>
            </a:lvl3pPr>
            <a:lvl4pPr marL="1828800" lvl="3" indent="-228600" algn="l">
              <a:spcBef>
                <a:spcPts val="320"/>
              </a:spcBef>
              <a:spcAft>
                <a:spcPts val="0"/>
              </a:spcAft>
              <a:buClr>
                <a:schemeClr val="dk1"/>
              </a:buClr>
              <a:buSzPts val="1600"/>
              <a:buFont typeface="Helvetica Neue"/>
              <a:buNone/>
              <a:defRPr sz="1600" b="1"/>
            </a:lvl4pPr>
            <a:lvl5pPr marL="2286000" lvl="4" indent="-228600" algn="l">
              <a:spcBef>
                <a:spcPts val="320"/>
              </a:spcBef>
              <a:spcAft>
                <a:spcPts val="0"/>
              </a:spcAft>
              <a:buClr>
                <a:schemeClr val="dk1"/>
              </a:buClr>
              <a:buSzPts val="1600"/>
              <a:buFont typeface="Helvetica Neue"/>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4" name="Google Shape;34;p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411480" algn="l">
              <a:spcBef>
                <a:spcPts val="480"/>
              </a:spcBef>
              <a:spcAft>
                <a:spcPts val="0"/>
              </a:spcAft>
              <a:buSzPts val="2880"/>
              <a:buFont typeface="Helvetica Neue"/>
              <a:buChar char="›"/>
              <a:defRPr sz="2400"/>
            </a:lvl1pPr>
            <a:lvl2pPr marL="914400" lvl="1" indent="-342900" algn="l">
              <a:spcBef>
                <a:spcPts val="400"/>
              </a:spcBef>
              <a:spcAft>
                <a:spcPts val="0"/>
              </a:spcAft>
              <a:buClr>
                <a:schemeClr val="dk1"/>
              </a:buClr>
              <a:buSzPts val="1800"/>
              <a:buChar char="h"/>
              <a:defRPr sz="2000"/>
            </a:lvl2pPr>
            <a:lvl3pPr marL="1371600" lvl="2" indent="-342900" algn="l">
              <a:spcBef>
                <a:spcPts val="360"/>
              </a:spcBef>
              <a:spcAft>
                <a:spcPts val="0"/>
              </a:spcAft>
              <a:buClr>
                <a:schemeClr val="dk1"/>
              </a:buClr>
              <a:buSzPts val="1800"/>
              <a:buFont typeface="Helvetica Neue"/>
              <a:buChar char="•"/>
              <a:defRPr sz="1800"/>
            </a:lvl3pPr>
            <a:lvl4pPr marL="1828800" lvl="3" indent="-330200" algn="l">
              <a:spcBef>
                <a:spcPts val="320"/>
              </a:spcBef>
              <a:spcAft>
                <a:spcPts val="0"/>
              </a:spcAft>
              <a:buClr>
                <a:schemeClr val="dk1"/>
              </a:buClr>
              <a:buSzPts val="1600"/>
              <a:buFont typeface="Helvetica Neue"/>
              <a:buChar char="–"/>
              <a:defRPr sz="1600"/>
            </a:lvl4pPr>
            <a:lvl5pPr marL="2286000" lvl="4" indent="-330200" algn="l">
              <a:spcBef>
                <a:spcPts val="320"/>
              </a:spcBef>
              <a:spcAft>
                <a:spcPts val="0"/>
              </a:spcAft>
              <a:buClr>
                <a:schemeClr val="dk1"/>
              </a:buClr>
              <a:buSzPts val="1600"/>
              <a:buFont typeface="Helvetica Neue"/>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5" name="Google Shape;35;p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880"/>
              <a:buFont typeface="Helvetica Neue"/>
              <a:buNone/>
              <a:defRPr sz="2400" b="1"/>
            </a:lvl1pPr>
            <a:lvl2pPr marL="914400" lvl="1" indent="-228600" algn="l">
              <a:spcBef>
                <a:spcPts val="400"/>
              </a:spcBef>
              <a:spcAft>
                <a:spcPts val="0"/>
              </a:spcAft>
              <a:buClr>
                <a:schemeClr val="dk1"/>
              </a:buClr>
              <a:buSzPts val="1800"/>
              <a:buNone/>
              <a:defRPr sz="2000" b="1"/>
            </a:lvl2pPr>
            <a:lvl3pPr marL="1371600" lvl="2" indent="-228600" algn="l">
              <a:spcBef>
                <a:spcPts val="360"/>
              </a:spcBef>
              <a:spcAft>
                <a:spcPts val="0"/>
              </a:spcAft>
              <a:buClr>
                <a:schemeClr val="dk1"/>
              </a:buClr>
              <a:buSzPts val="1800"/>
              <a:buFont typeface="Helvetica Neue"/>
              <a:buNone/>
              <a:defRPr sz="1800" b="1"/>
            </a:lvl3pPr>
            <a:lvl4pPr marL="1828800" lvl="3" indent="-228600" algn="l">
              <a:spcBef>
                <a:spcPts val="320"/>
              </a:spcBef>
              <a:spcAft>
                <a:spcPts val="0"/>
              </a:spcAft>
              <a:buClr>
                <a:schemeClr val="dk1"/>
              </a:buClr>
              <a:buSzPts val="1600"/>
              <a:buFont typeface="Helvetica Neue"/>
              <a:buNone/>
              <a:defRPr sz="1600" b="1"/>
            </a:lvl4pPr>
            <a:lvl5pPr marL="2286000" lvl="4" indent="-228600" algn="l">
              <a:spcBef>
                <a:spcPts val="320"/>
              </a:spcBef>
              <a:spcAft>
                <a:spcPts val="0"/>
              </a:spcAft>
              <a:buClr>
                <a:schemeClr val="dk1"/>
              </a:buClr>
              <a:buSzPts val="1600"/>
              <a:buFont typeface="Helvetica Neue"/>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6" name="Google Shape;36;p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411480" algn="l">
              <a:spcBef>
                <a:spcPts val="480"/>
              </a:spcBef>
              <a:spcAft>
                <a:spcPts val="0"/>
              </a:spcAft>
              <a:buSzPts val="2880"/>
              <a:buFont typeface="Helvetica Neue"/>
              <a:buChar char="›"/>
              <a:defRPr sz="2400"/>
            </a:lvl1pPr>
            <a:lvl2pPr marL="914400" lvl="1" indent="-342900" algn="l">
              <a:spcBef>
                <a:spcPts val="400"/>
              </a:spcBef>
              <a:spcAft>
                <a:spcPts val="0"/>
              </a:spcAft>
              <a:buClr>
                <a:schemeClr val="dk1"/>
              </a:buClr>
              <a:buSzPts val="1800"/>
              <a:buChar char="h"/>
              <a:defRPr sz="2000"/>
            </a:lvl2pPr>
            <a:lvl3pPr marL="1371600" lvl="2" indent="-342900" algn="l">
              <a:spcBef>
                <a:spcPts val="360"/>
              </a:spcBef>
              <a:spcAft>
                <a:spcPts val="0"/>
              </a:spcAft>
              <a:buClr>
                <a:schemeClr val="dk1"/>
              </a:buClr>
              <a:buSzPts val="1800"/>
              <a:buFont typeface="Helvetica Neue"/>
              <a:buChar char="•"/>
              <a:defRPr sz="1800"/>
            </a:lvl3pPr>
            <a:lvl4pPr marL="1828800" lvl="3" indent="-330200" algn="l">
              <a:spcBef>
                <a:spcPts val="320"/>
              </a:spcBef>
              <a:spcAft>
                <a:spcPts val="0"/>
              </a:spcAft>
              <a:buClr>
                <a:schemeClr val="dk1"/>
              </a:buClr>
              <a:buSzPts val="1600"/>
              <a:buFont typeface="Helvetica Neue"/>
              <a:buChar char="–"/>
              <a:defRPr sz="1600"/>
            </a:lvl4pPr>
            <a:lvl5pPr marL="2286000" lvl="4" indent="-330200" algn="l">
              <a:spcBef>
                <a:spcPts val="320"/>
              </a:spcBef>
              <a:spcAft>
                <a:spcPts val="0"/>
              </a:spcAft>
              <a:buClr>
                <a:schemeClr val="dk1"/>
              </a:buClr>
              <a:buSzPts val="1600"/>
              <a:buFont typeface="Helvetica Neue"/>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7" name="Google Shape;37;p9"/>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9"/>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6890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3986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11"/>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7658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72440" algn="l">
              <a:spcBef>
                <a:spcPts val="640"/>
              </a:spcBef>
              <a:spcAft>
                <a:spcPts val="0"/>
              </a:spcAft>
              <a:buSzPts val="3840"/>
              <a:buFont typeface="Helvetica Neue"/>
              <a:buChar char="›"/>
              <a:defRPr sz="3200"/>
            </a:lvl1pPr>
            <a:lvl2pPr marL="914400" lvl="1" indent="-388619" algn="l">
              <a:spcBef>
                <a:spcPts val="560"/>
              </a:spcBef>
              <a:spcAft>
                <a:spcPts val="0"/>
              </a:spcAft>
              <a:buClr>
                <a:schemeClr val="dk1"/>
              </a:buClr>
              <a:buSzPts val="2520"/>
              <a:buChar char="h"/>
              <a:defRPr sz="2800"/>
            </a:lvl2pPr>
            <a:lvl3pPr marL="1371600" lvl="2" indent="-381000" algn="l">
              <a:spcBef>
                <a:spcPts val="480"/>
              </a:spcBef>
              <a:spcAft>
                <a:spcPts val="0"/>
              </a:spcAft>
              <a:buClr>
                <a:schemeClr val="dk1"/>
              </a:buClr>
              <a:buSzPts val="2400"/>
              <a:buFont typeface="Helvetica Neue"/>
              <a:buChar char="•"/>
              <a:defRPr sz="2400"/>
            </a:lvl3pPr>
            <a:lvl4pPr marL="1828800" lvl="3" indent="-355600" algn="l">
              <a:spcBef>
                <a:spcPts val="400"/>
              </a:spcBef>
              <a:spcAft>
                <a:spcPts val="0"/>
              </a:spcAft>
              <a:buClr>
                <a:schemeClr val="dk1"/>
              </a:buClr>
              <a:buSzPts val="2000"/>
              <a:buFont typeface="Helvetica Neue"/>
              <a:buChar char="–"/>
              <a:defRPr sz="2000"/>
            </a:lvl4pPr>
            <a:lvl5pPr marL="2286000" lvl="4" indent="-355600" algn="l">
              <a:spcBef>
                <a:spcPts val="400"/>
              </a:spcBef>
              <a:spcAft>
                <a:spcPts val="0"/>
              </a:spcAft>
              <a:buClr>
                <a:schemeClr val="dk1"/>
              </a:buClr>
              <a:buSzPts val="2000"/>
              <a:buFont typeface="Helvetica Neue"/>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7" name="Google Shape;47;p1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680"/>
              <a:buFont typeface="Helvetica Neue"/>
              <a:buNone/>
              <a:defRPr sz="1400"/>
            </a:lvl1pPr>
            <a:lvl2pPr marL="914400" lvl="1" indent="-228600" algn="l">
              <a:spcBef>
                <a:spcPts val="240"/>
              </a:spcBef>
              <a:spcAft>
                <a:spcPts val="0"/>
              </a:spcAft>
              <a:buClr>
                <a:schemeClr val="dk1"/>
              </a:buClr>
              <a:buSzPts val="1080"/>
              <a:buNone/>
              <a:defRPr sz="1200"/>
            </a:lvl2pPr>
            <a:lvl3pPr marL="1371600" lvl="2" indent="-228600" algn="l">
              <a:spcBef>
                <a:spcPts val="200"/>
              </a:spcBef>
              <a:spcAft>
                <a:spcPts val="0"/>
              </a:spcAft>
              <a:buClr>
                <a:schemeClr val="dk1"/>
              </a:buClr>
              <a:buSzPts val="1000"/>
              <a:buFont typeface="Helvetica Neue"/>
              <a:buNone/>
              <a:defRPr sz="1000"/>
            </a:lvl3pPr>
            <a:lvl4pPr marL="1828800" lvl="3" indent="-228600" algn="l">
              <a:spcBef>
                <a:spcPts val="180"/>
              </a:spcBef>
              <a:spcAft>
                <a:spcPts val="0"/>
              </a:spcAft>
              <a:buClr>
                <a:schemeClr val="dk1"/>
              </a:buClr>
              <a:buSzPts val="900"/>
              <a:buFont typeface="Helvetica Neue"/>
              <a:buNone/>
              <a:defRPr sz="900"/>
            </a:lvl4pPr>
            <a:lvl5pPr marL="2286000" lvl="4" indent="-228600" algn="l">
              <a:spcBef>
                <a:spcPts val="180"/>
              </a:spcBef>
              <a:spcAft>
                <a:spcPts val="0"/>
              </a:spcAft>
              <a:buClr>
                <a:schemeClr val="dk1"/>
              </a:buClr>
              <a:buSzPts val="900"/>
              <a:buFont typeface="Helvetica Neue"/>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8" name="Google Shape;48;p12"/>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3920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3"/>
          <p:cNvSpPr>
            <a:spLocks noGrp="1"/>
          </p:cNvSpPr>
          <p:nvPr>
            <p:ph type="pic" idx="2"/>
          </p:nvPr>
        </p:nvSpPr>
        <p:spPr>
          <a:xfrm>
            <a:off x="2389717" y="612775"/>
            <a:ext cx="7315200" cy="4114800"/>
          </a:xfrm>
          <a:prstGeom prst="rect">
            <a:avLst/>
          </a:prstGeom>
          <a:noFill/>
          <a:ln>
            <a:noFill/>
          </a:ln>
        </p:spPr>
      </p:sp>
      <p:sp>
        <p:nvSpPr>
          <p:cNvPr id="52" name="Google Shape;52;p1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680"/>
              <a:buFont typeface="Helvetica Neue"/>
              <a:buNone/>
              <a:defRPr sz="1400"/>
            </a:lvl1pPr>
            <a:lvl2pPr marL="914400" lvl="1" indent="-228600" algn="l">
              <a:spcBef>
                <a:spcPts val="240"/>
              </a:spcBef>
              <a:spcAft>
                <a:spcPts val="0"/>
              </a:spcAft>
              <a:buClr>
                <a:schemeClr val="dk1"/>
              </a:buClr>
              <a:buSzPts val="1080"/>
              <a:buNone/>
              <a:defRPr sz="1200"/>
            </a:lvl2pPr>
            <a:lvl3pPr marL="1371600" lvl="2" indent="-228600" algn="l">
              <a:spcBef>
                <a:spcPts val="200"/>
              </a:spcBef>
              <a:spcAft>
                <a:spcPts val="0"/>
              </a:spcAft>
              <a:buClr>
                <a:schemeClr val="dk1"/>
              </a:buClr>
              <a:buSzPts val="1000"/>
              <a:buFont typeface="Helvetica Neue"/>
              <a:buNone/>
              <a:defRPr sz="1000"/>
            </a:lvl3pPr>
            <a:lvl4pPr marL="1828800" lvl="3" indent="-228600" algn="l">
              <a:spcBef>
                <a:spcPts val="180"/>
              </a:spcBef>
              <a:spcAft>
                <a:spcPts val="0"/>
              </a:spcAft>
              <a:buClr>
                <a:schemeClr val="dk1"/>
              </a:buClr>
              <a:buSzPts val="900"/>
              <a:buFont typeface="Helvetica Neue"/>
              <a:buNone/>
              <a:defRPr sz="900"/>
            </a:lvl4pPr>
            <a:lvl5pPr marL="2286000" lvl="4" indent="-228600" algn="l">
              <a:spcBef>
                <a:spcPts val="180"/>
              </a:spcBef>
              <a:spcAft>
                <a:spcPts val="0"/>
              </a:spcAft>
              <a:buClr>
                <a:schemeClr val="dk1"/>
              </a:buClr>
              <a:buSzPts val="900"/>
              <a:buFont typeface="Helvetica Neue"/>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3" name="Google Shape;53;p13"/>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78867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4"/>
          <p:cNvSpPr txBox="1">
            <a:spLocks noGrp="1"/>
          </p:cNvSpPr>
          <p:nvPr>
            <p:ph type="body" idx="1"/>
          </p:nvPr>
        </p:nvSpPr>
        <p:spPr>
          <a:xfrm rot="5400000">
            <a:off x="3915569" y="-2130159"/>
            <a:ext cx="4227513" cy="11199283"/>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14"/>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6098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rot="5400000">
            <a:off x="7467600" y="1828800"/>
            <a:ext cx="5029200" cy="259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5"/>
          <p:cNvSpPr txBox="1">
            <a:spLocks noGrp="1"/>
          </p:cNvSpPr>
          <p:nvPr>
            <p:ph type="body" idx="1"/>
          </p:nvPr>
        </p:nvSpPr>
        <p:spPr>
          <a:xfrm rot="5400000">
            <a:off x="2184400" y="-660400"/>
            <a:ext cx="5029200" cy="7569200"/>
          </a:xfrm>
          <a:prstGeom prst="rect">
            <a:avLst/>
          </a:prstGeom>
          <a:noFill/>
          <a:ln>
            <a:noFill/>
          </a:ln>
        </p:spPr>
        <p:txBody>
          <a:bodyPr spcFirstLastPara="1" wrap="square" lIns="91425" tIns="45700" rIns="91425" bIns="45700" anchor="t" anchorCtr="0">
            <a:no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5"/>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088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p:cSld name="Title, 2 Conten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09563" y="538449"/>
            <a:ext cx="10969943" cy="614142"/>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609564" y="1604399"/>
            <a:ext cx="1273985" cy="1895672"/>
          </a:xfrm>
          <a:prstGeom prst="rect">
            <a:avLst/>
          </a:prstGeom>
          <a:noFill/>
          <a:ln>
            <a:noFill/>
          </a:ln>
        </p:spPr>
        <p:txBody>
          <a:bodyPr spcFirstLastPara="1" wrap="square" lIns="0" tIns="0" rIns="0" bIns="0" anchor="t" anchorCtr="0">
            <a:norm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body" idx="2"/>
          </p:nvPr>
        </p:nvSpPr>
        <p:spPr>
          <a:xfrm>
            <a:off x="1947552" y="1604399"/>
            <a:ext cx="1273985" cy="1895672"/>
          </a:xfrm>
          <a:prstGeom prst="rect">
            <a:avLst/>
          </a:prstGeom>
          <a:noFill/>
          <a:ln>
            <a:noFill/>
          </a:ln>
        </p:spPr>
        <p:txBody>
          <a:bodyPr spcFirstLastPara="1" wrap="square" lIns="0" tIns="0" rIns="0" bIns="0" anchor="t" anchorCtr="0">
            <a:normAutofit/>
          </a:bodyPr>
          <a:lstStyle>
            <a:lvl1pPr marL="457200" lvl="0" indent="-365760" algn="l">
              <a:spcBef>
                <a:spcPts val="360"/>
              </a:spcBef>
              <a:spcAft>
                <a:spcPts val="0"/>
              </a:spcAft>
              <a:buSzPts val="2160"/>
              <a:buChar char="›"/>
              <a:defRPr/>
            </a:lvl1pPr>
            <a:lvl2pPr marL="914400" lvl="1" indent="-331469" algn="l">
              <a:spcBef>
                <a:spcPts val="360"/>
              </a:spcBef>
              <a:spcAft>
                <a:spcPts val="0"/>
              </a:spcAft>
              <a:buClr>
                <a:schemeClr val="dk1"/>
              </a:buClr>
              <a:buSzPts val="1620"/>
              <a:buChar char="h"/>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13079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dirty="0"/>
              <a:t>Click to edit Master title style</a:t>
            </a:r>
          </a:p>
        </p:txBody>
      </p:sp>
      <p:sp>
        <p:nvSpPr>
          <p:cNvPr id="4" name="Slide Number Placeholder 1"/>
          <p:cNvSpPr>
            <a:spLocks noGrp="1"/>
          </p:cNvSpPr>
          <p:nvPr>
            <p:ph type="sldNum" sz="quarter" idx="10"/>
          </p:nvPr>
        </p:nvSpPr>
        <p:spPr/>
        <p:txBody>
          <a:bodyPr/>
          <a:lstStyle>
            <a:lvl1pPr>
              <a:defRPr/>
            </a:lvl1pPr>
          </a:lstStyle>
          <a:p>
            <a:fld id="{A112ED7D-98F8-4F4F-A793-74ECB7F395DA}" type="slidenum">
              <a:rPr lang="en-US" altLang="en-US"/>
              <a:pPr/>
              <a:t>‹#›</a:t>
            </a:fld>
            <a:endParaRPr lang="en-US" altLang="en-US" dirty="0"/>
          </a:p>
        </p:txBody>
      </p:sp>
    </p:spTree>
    <p:extLst>
      <p:ext uri="{BB962C8B-B14F-4D97-AF65-F5344CB8AC3E}">
        <p14:creationId xmlns:p14="http://schemas.microsoft.com/office/powerpoint/2010/main" val="26378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10"/>
          </p:nvPr>
        </p:nvSpPr>
        <p:spPr/>
        <p:txBody>
          <a:bodyPr/>
          <a:lstStyle>
            <a:lvl1pPr>
              <a:defRPr/>
            </a:lvl1pPr>
          </a:lstStyle>
          <a:p>
            <a:fld id="{D10469D7-1015-4FED-8446-77ED6DA8F092}" type="slidenum">
              <a:rPr lang="en-US" altLang="en-US"/>
              <a:pPr/>
              <a:t>‹#›</a:t>
            </a:fld>
            <a:endParaRPr lang="en-US" altLang="en-US"/>
          </a:p>
        </p:txBody>
      </p:sp>
    </p:spTree>
    <p:extLst>
      <p:ext uri="{BB962C8B-B14F-4D97-AF65-F5344CB8AC3E}">
        <p14:creationId xmlns:p14="http://schemas.microsoft.com/office/powerpoint/2010/main" val="325926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0238"/>
            <a:ext cx="508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0238"/>
            <a:ext cx="508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9956800" y="6248400"/>
            <a:ext cx="1320800" cy="457200"/>
          </a:xfrm>
        </p:spPr>
        <p:txBody>
          <a:bodyPr/>
          <a:lstStyle>
            <a:lvl1pPr>
              <a:defRPr/>
            </a:lvl1pPr>
          </a:lstStyle>
          <a:p>
            <a:fld id="{59406ACC-1ABF-4FD7-A7C6-60EC0F162726}" type="slidenum">
              <a:rPr lang="en-US" altLang="en-US"/>
              <a:pPr/>
              <a:t>‹#›</a:t>
            </a:fld>
            <a:endParaRPr lang="en-US" altLang="en-US"/>
          </a:p>
        </p:txBody>
      </p:sp>
    </p:spTree>
    <p:extLst>
      <p:ext uri="{BB962C8B-B14F-4D97-AF65-F5344CB8AC3E}">
        <p14:creationId xmlns:p14="http://schemas.microsoft.com/office/powerpoint/2010/main" val="7515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7" name="Slide Number Placeholder 1"/>
          <p:cNvSpPr>
            <a:spLocks noGrp="1"/>
          </p:cNvSpPr>
          <p:nvPr>
            <p:ph type="sldNum" sz="quarter" idx="10"/>
          </p:nvPr>
        </p:nvSpPr>
        <p:spPr/>
        <p:txBody>
          <a:bodyPr/>
          <a:lstStyle>
            <a:lvl1pPr>
              <a:defRPr/>
            </a:lvl1pPr>
          </a:lstStyle>
          <a:p>
            <a:fld id="{0ADA5ABD-C121-4FCB-ACC5-F1D637EDE9BC}" type="slidenum">
              <a:rPr lang="en-US" altLang="en-US"/>
              <a:pPr/>
              <a:t>‹#›</a:t>
            </a:fld>
            <a:endParaRPr lang="en-US" altLang="en-US"/>
          </a:p>
        </p:txBody>
      </p:sp>
    </p:spTree>
    <p:extLst>
      <p:ext uri="{BB962C8B-B14F-4D97-AF65-F5344CB8AC3E}">
        <p14:creationId xmlns:p14="http://schemas.microsoft.com/office/powerpoint/2010/main" val="415840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296919AD-8CC6-4D3E-873A-09FDF857086C}" type="slidenum">
              <a:rPr lang="en-US" altLang="en-US"/>
              <a:pPr/>
              <a:t>‹#›</a:t>
            </a:fld>
            <a:endParaRPr lang="en-US" altLang="en-US"/>
          </a:p>
        </p:txBody>
      </p:sp>
    </p:spTree>
    <p:extLst>
      <p:ext uri="{BB962C8B-B14F-4D97-AF65-F5344CB8AC3E}">
        <p14:creationId xmlns:p14="http://schemas.microsoft.com/office/powerpoint/2010/main" val="407079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377B610-C23B-4654-9A9B-90E751C4D594}" type="slidenum">
              <a:rPr lang="en-US" altLang="en-US"/>
              <a:pPr/>
              <a:t>‹#›</a:t>
            </a:fld>
            <a:endParaRPr lang="en-US" altLang="en-US"/>
          </a:p>
        </p:txBody>
      </p:sp>
    </p:spTree>
    <p:extLst>
      <p:ext uri="{BB962C8B-B14F-4D97-AF65-F5344CB8AC3E}">
        <p14:creationId xmlns:p14="http://schemas.microsoft.com/office/powerpoint/2010/main" val="101137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fld id="{9F760E29-F06A-40D6-A318-8DED73A00E81}" type="slidenum">
              <a:rPr lang="en-US" altLang="en-US"/>
              <a:pPr/>
              <a:t>‹#›</a:t>
            </a:fld>
            <a:endParaRPr lang="en-US" altLang="en-US"/>
          </a:p>
        </p:txBody>
      </p:sp>
    </p:spTree>
    <p:extLst>
      <p:ext uri="{BB962C8B-B14F-4D97-AF65-F5344CB8AC3E}">
        <p14:creationId xmlns:p14="http://schemas.microsoft.com/office/powerpoint/2010/main" val="273597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fld id="{1868C85E-C72D-4615-9825-0A07FFE50E82}" type="slidenum">
              <a:rPr lang="en-US" altLang="en-US"/>
              <a:pPr/>
              <a:t>‹#›</a:t>
            </a:fld>
            <a:endParaRPr lang="en-US" altLang="en-US"/>
          </a:p>
        </p:txBody>
      </p:sp>
    </p:spTree>
    <p:extLst>
      <p:ext uri="{BB962C8B-B14F-4D97-AF65-F5344CB8AC3E}">
        <p14:creationId xmlns:p14="http://schemas.microsoft.com/office/powerpoint/2010/main" val="297029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jp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auto">
          <a:xfrm>
            <a:off x="0" y="0"/>
            <a:ext cx="1219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85379" name="Rectangle 3"/>
          <p:cNvSpPr>
            <a:spLocks noGrp="1" noChangeArrowheads="1"/>
          </p:cNvSpPr>
          <p:nvPr>
            <p:ph type="body" idx="1"/>
          </p:nvPr>
        </p:nvSpPr>
        <p:spPr bwMode="auto">
          <a:xfrm>
            <a:off x="429685" y="1355726"/>
            <a:ext cx="11199283"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0" y="6254750"/>
            <a:ext cx="12192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Slide Number Placeholder 1"/>
          <p:cNvSpPr>
            <a:spLocks noGrp="1"/>
          </p:cNvSpPr>
          <p:nvPr>
            <p:ph type="sldNum" sz="quarter" idx="4"/>
          </p:nvPr>
        </p:nvSpPr>
        <p:spPr>
          <a:xfrm>
            <a:off x="4673600" y="6492880"/>
            <a:ext cx="284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anose="020B0604020202020204" pitchFamily="34" charset="0"/>
              </a:defRPr>
            </a:lvl1pPr>
          </a:lstStyle>
          <a:p>
            <a:fld id="{DCC3D3B6-6FB5-4946-B030-0DFF06AB1739}" type="slidenum">
              <a:rPr lang="en-US" altLang="en-US"/>
              <a:pPr/>
              <a:t>‹#›</a:t>
            </a:fld>
            <a:endParaRPr lang="en-US" altLang="en-US"/>
          </a:p>
        </p:txBody>
      </p:sp>
      <p:pic>
        <p:nvPicPr>
          <p:cNvPr id="9" name="Picture 1" descr="CHTC_logo_color_horiz.jpg">
            <a:extLst>
              <a:ext uri="{FF2B5EF4-FFF2-40B4-BE49-F238E27FC236}">
                <a16:creationId xmlns:a16="http://schemas.microsoft.com/office/drawing/2014/main" id="{55C38989-08EF-4F7B-8DB6-286349DC8BE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75388"/>
            <a:ext cx="27622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vmuser\Desktop\HTCondor_red_blk_notag.png">
            <a:extLst>
              <a:ext uri="{FF2B5EF4-FFF2-40B4-BE49-F238E27FC236}">
                <a16:creationId xmlns:a16="http://schemas.microsoft.com/office/drawing/2014/main" id="{BB7CC627-2E79-4CF7-BD67-DA017FFE8F1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482328" y="6181729"/>
            <a:ext cx="27082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29" r:id="rId2"/>
    <p:sldLayoutId id="2147483730" r:id="rId3"/>
    <p:sldLayoutId id="2147483739" r:id="rId4"/>
    <p:sldLayoutId id="2147483731" r:id="rId5"/>
    <p:sldLayoutId id="2147483732" r:id="rId6"/>
    <p:sldLayoutId id="2147483733" r:id="rId7"/>
    <p:sldLayoutId id="2147483734" r:id="rId8"/>
    <p:sldLayoutId id="2147483735" r:id="rId9"/>
    <p:sldLayoutId id="2147483736" r:id="rId10"/>
    <p:sldLayoutId id="2147483737" r:id="rId11"/>
    <p:sldLayoutId id="2147483808" r:id="rId12"/>
  </p:sldLayoutIdLst>
  <p:hf hdr="0" ftr="0" dt="0"/>
  <p:txStyles>
    <p:title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rgbClr val="C60036"/>
                </a:solidFill>
                <a:latin typeface="Helvetica Neue"/>
                <a:ea typeface="Helvetica Neue"/>
                <a:cs typeface="Helvetica Neue"/>
                <a:sym typeface="Helvetica Neue"/>
              </a:defRPr>
            </a:lvl1pPr>
            <a:lvl2pPr marR="0" lvl="1" algn="ctr" rtl="0">
              <a:spcBef>
                <a:spcPts val="0"/>
              </a:spcBef>
              <a:spcAft>
                <a:spcPts val="0"/>
              </a:spcAft>
              <a:buSzPts val="1400"/>
              <a:buNone/>
              <a:defRPr sz="4400" b="1" i="0" u="none" strike="noStrike" cap="none">
                <a:solidFill>
                  <a:srgbClr val="C60036"/>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rgbClr val="C60036"/>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rgbClr val="C60036"/>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rgbClr val="C60036"/>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6pPr>
            <a:lvl7pPr marR="0" lvl="6"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7pPr>
            <a:lvl8pPr marR="0" lvl="7"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8pPr>
            <a:lvl9pPr marR="0" lvl="8"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9pPr>
          </a:lstStyle>
          <a:p>
            <a:endParaRPr/>
          </a:p>
        </p:txBody>
      </p:sp>
      <p:sp>
        <p:nvSpPr>
          <p:cNvPr id="11" name="Google Shape;11;p4"/>
          <p:cNvSpPr txBox="1">
            <a:spLocks noGrp="1"/>
          </p:cNvSpPr>
          <p:nvPr>
            <p:ph type="body" idx="1"/>
          </p:nvPr>
        </p:nvSpPr>
        <p:spPr>
          <a:xfrm>
            <a:off x="429684" y="1355726"/>
            <a:ext cx="11199283" cy="4227513"/>
          </a:xfrm>
          <a:prstGeom prst="rect">
            <a:avLst/>
          </a:prstGeom>
          <a:noFill/>
          <a:ln>
            <a:noFill/>
          </a:ln>
        </p:spPr>
        <p:txBody>
          <a:bodyPr spcFirstLastPara="1" wrap="square" lIns="91425" tIns="45700" rIns="91425" bIns="45700" anchor="t" anchorCtr="0">
            <a:noAutofit/>
          </a:bodyPr>
          <a:lstStyle>
            <a:lvl1pPr marL="457200" marR="0" lvl="0" indent="-472440" algn="l" rtl="0">
              <a:spcBef>
                <a:spcPts val="640"/>
              </a:spcBef>
              <a:spcAft>
                <a:spcPts val="0"/>
              </a:spcAft>
              <a:buClr>
                <a:srgbClr val="808000"/>
              </a:buClr>
              <a:buSzPts val="3840"/>
              <a:buFont typeface="Helvetica Neue"/>
              <a:buChar char="›"/>
              <a:defRPr sz="3200" b="0" i="0" u="none" strike="noStrike" cap="none">
                <a:solidFill>
                  <a:schemeClr val="dk1"/>
                </a:solidFill>
                <a:latin typeface="Helvetica Neue"/>
                <a:ea typeface="Helvetica Neue"/>
                <a:cs typeface="Helvetica Neue"/>
                <a:sym typeface="Helvetica Neue"/>
              </a:defRPr>
            </a:lvl1pPr>
            <a:lvl2pPr marL="914400" marR="0" lvl="1" indent="-388619" algn="l" rtl="0">
              <a:spcBef>
                <a:spcPts val="560"/>
              </a:spcBef>
              <a:spcAft>
                <a:spcPts val="0"/>
              </a:spcAft>
              <a:buClr>
                <a:schemeClr val="dk1"/>
              </a:buClr>
              <a:buSzPts val="2520"/>
              <a:buFont typeface="Arial"/>
              <a:buChar char="h"/>
              <a:defRPr sz="28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chemeClr val="dk1"/>
              </a:buClr>
              <a:buSzPts val="2400"/>
              <a:buFont typeface="Helvetica Neue"/>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4" descr="CHTC_logo_color_horiz.jpg"/>
          <p:cNvPicPr preferRelativeResize="0"/>
          <p:nvPr/>
        </p:nvPicPr>
        <p:blipFill rotWithShape="1">
          <a:blip r:embed="rId9">
            <a:alphaModFix/>
          </a:blip>
          <a:srcRect/>
          <a:stretch/>
        </p:blipFill>
        <p:spPr>
          <a:xfrm>
            <a:off x="124692" y="6328121"/>
            <a:ext cx="2729344" cy="529878"/>
          </a:xfrm>
          <a:prstGeom prst="rect">
            <a:avLst/>
          </a:prstGeom>
          <a:noFill/>
          <a:ln>
            <a:noFill/>
          </a:ln>
        </p:spPr>
      </p:pic>
      <p:cxnSp>
        <p:nvCxnSpPr>
          <p:cNvPr id="13" name="Google Shape;13;p4"/>
          <p:cNvCxnSpPr/>
          <p:nvPr/>
        </p:nvCxnSpPr>
        <p:spPr>
          <a:xfrm>
            <a:off x="0" y="6334471"/>
            <a:ext cx="12192000" cy="0"/>
          </a:xfrm>
          <a:prstGeom prst="straightConnector1">
            <a:avLst/>
          </a:prstGeom>
          <a:solidFill>
            <a:schemeClr val="accent1"/>
          </a:solidFill>
          <a:ln w="28575" cap="flat" cmpd="sng">
            <a:solidFill>
              <a:schemeClr val="dk1"/>
            </a:solidFill>
            <a:prstDash val="solid"/>
            <a:round/>
            <a:headEnd type="none" w="sm" len="sm"/>
            <a:tailEnd type="none" w="sm" len="sm"/>
          </a:ln>
        </p:spPr>
      </p:cxnSp>
      <p:sp>
        <p:nvSpPr>
          <p:cNvPr id="14" name="Google Shape;14;p4"/>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15" name="Google Shape;15;p4" descr="C:\Users\vmuser\Desktop\HTCondor_red_blk_notag.png"/>
          <p:cNvPicPr preferRelativeResize="0"/>
          <p:nvPr/>
        </p:nvPicPr>
        <p:blipFill rotWithShape="1">
          <a:blip r:embed="rId10">
            <a:alphaModFix/>
          </a:blip>
          <a:srcRect/>
          <a:stretch/>
        </p:blipFill>
        <p:spPr>
          <a:xfrm>
            <a:off x="9594273" y="6254427"/>
            <a:ext cx="2521528" cy="567062"/>
          </a:xfrm>
          <a:prstGeom prst="rect">
            <a:avLst/>
          </a:prstGeom>
          <a:noFill/>
          <a:ln>
            <a:noFill/>
          </a:ln>
        </p:spPr>
      </p:pic>
    </p:spTree>
    <p:extLst>
      <p:ext uri="{BB962C8B-B14F-4D97-AF65-F5344CB8AC3E}">
        <p14:creationId xmlns:p14="http://schemas.microsoft.com/office/powerpoint/2010/main" val="1165921866"/>
      </p:ext>
    </p:extLst>
  </p:cSld>
  <p:clrMap bg1="lt1" tx1="dk1" bg2="dk2" tx2="lt2" accent1="accent1" accent2="accent2" accent3="accent3" accent4="accent4" accent5="accent5" accent6="accent6" hlink="hlink" folHlink="folHlink"/>
  <p:sldLayoutIdLst>
    <p:sldLayoutId id="2147483744" r:id="rId1"/>
    <p:sldLayoutId id="2147483745" r:id="rId2"/>
    <p:sldLayoutId id="2147483748" r:id="rId3"/>
    <p:sldLayoutId id="2147483749" r:id="rId4"/>
    <p:sldLayoutId id="2147483750" r:id="rId5"/>
    <p:sldLayoutId id="2147483751" r:id="rId6"/>
    <p:sldLayoutId id="214748375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0" y="0"/>
            <a:ext cx="12192000" cy="914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rgbClr val="C60036"/>
                </a:solidFill>
                <a:latin typeface="Helvetica Neue"/>
                <a:ea typeface="Helvetica Neue"/>
                <a:cs typeface="Helvetica Neue"/>
                <a:sym typeface="Helvetica Neue"/>
              </a:defRPr>
            </a:lvl1pPr>
            <a:lvl2pPr marR="0" lvl="1" algn="ctr" rtl="0">
              <a:spcBef>
                <a:spcPts val="0"/>
              </a:spcBef>
              <a:spcAft>
                <a:spcPts val="0"/>
              </a:spcAft>
              <a:buSzPts val="1400"/>
              <a:buNone/>
              <a:defRPr sz="4400" b="1" i="0" u="none" strike="noStrike" cap="none">
                <a:solidFill>
                  <a:srgbClr val="C60036"/>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rgbClr val="C60036"/>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rgbClr val="C60036"/>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rgbClr val="C60036"/>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6pPr>
            <a:lvl7pPr marR="0" lvl="6"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7pPr>
            <a:lvl8pPr marR="0" lvl="7"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8pPr>
            <a:lvl9pPr marR="0" lvl="8" algn="ctr" rtl="0">
              <a:spcBef>
                <a:spcPts val="0"/>
              </a:spcBef>
              <a:spcAft>
                <a:spcPts val="0"/>
              </a:spcAft>
              <a:buSzPts val="1400"/>
              <a:buNone/>
              <a:defRPr sz="4400" b="1" i="0" u="none" strike="noStrike" cap="none">
                <a:solidFill>
                  <a:srgbClr val="3333CC"/>
                </a:solidFill>
                <a:latin typeface="Comic Sans MS"/>
                <a:ea typeface="Comic Sans MS"/>
                <a:cs typeface="Comic Sans MS"/>
                <a:sym typeface="Comic Sans MS"/>
              </a:defRPr>
            </a:lvl9pPr>
          </a:lstStyle>
          <a:p>
            <a:endParaRPr/>
          </a:p>
        </p:txBody>
      </p:sp>
      <p:sp>
        <p:nvSpPr>
          <p:cNvPr id="11" name="Google Shape;11;p4"/>
          <p:cNvSpPr txBox="1">
            <a:spLocks noGrp="1"/>
          </p:cNvSpPr>
          <p:nvPr>
            <p:ph type="body" idx="1"/>
          </p:nvPr>
        </p:nvSpPr>
        <p:spPr>
          <a:xfrm>
            <a:off x="429684" y="1355726"/>
            <a:ext cx="11199283" cy="4227513"/>
          </a:xfrm>
          <a:prstGeom prst="rect">
            <a:avLst/>
          </a:prstGeom>
          <a:noFill/>
          <a:ln>
            <a:noFill/>
          </a:ln>
        </p:spPr>
        <p:txBody>
          <a:bodyPr spcFirstLastPara="1" wrap="square" lIns="91425" tIns="45700" rIns="91425" bIns="45700" anchor="t" anchorCtr="0">
            <a:noAutofit/>
          </a:bodyPr>
          <a:lstStyle>
            <a:lvl1pPr marL="457200" marR="0" lvl="0" indent="-472440" algn="l" rtl="0">
              <a:spcBef>
                <a:spcPts val="640"/>
              </a:spcBef>
              <a:spcAft>
                <a:spcPts val="0"/>
              </a:spcAft>
              <a:buClr>
                <a:srgbClr val="808000"/>
              </a:buClr>
              <a:buSzPts val="3840"/>
              <a:buFont typeface="Helvetica Neue"/>
              <a:buChar char="›"/>
              <a:defRPr sz="3200" b="0" i="0" u="none" strike="noStrike" cap="none">
                <a:solidFill>
                  <a:schemeClr val="dk1"/>
                </a:solidFill>
                <a:latin typeface="Helvetica Neue"/>
                <a:ea typeface="Helvetica Neue"/>
                <a:cs typeface="Helvetica Neue"/>
                <a:sym typeface="Helvetica Neue"/>
              </a:defRPr>
            </a:lvl1pPr>
            <a:lvl2pPr marL="914400" marR="0" lvl="1" indent="-388619" algn="l" rtl="0">
              <a:spcBef>
                <a:spcPts val="560"/>
              </a:spcBef>
              <a:spcAft>
                <a:spcPts val="0"/>
              </a:spcAft>
              <a:buClr>
                <a:schemeClr val="dk1"/>
              </a:buClr>
              <a:buSzPts val="2520"/>
              <a:buFont typeface="Arial"/>
              <a:buChar char="h"/>
              <a:defRPr sz="28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chemeClr val="dk1"/>
              </a:buClr>
              <a:buSzPts val="2400"/>
              <a:buFont typeface="Helvetica Neue"/>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4" descr="CHTC_logo_color_horiz.jpg"/>
          <p:cNvPicPr preferRelativeResize="0"/>
          <p:nvPr/>
        </p:nvPicPr>
        <p:blipFill rotWithShape="1">
          <a:blip r:embed="rId12">
            <a:alphaModFix/>
          </a:blip>
          <a:srcRect/>
          <a:stretch/>
        </p:blipFill>
        <p:spPr>
          <a:xfrm>
            <a:off x="124692" y="6328121"/>
            <a:ext cx="2729344" cy="529878"/>
          </a:xfrm>
          <a:prstGeom prst="rect">
            <a:avLst/>
          </a:prstGeom>
          <a:noFill/>
          <a:ln>
            <a:noFill/>
          </a:ln>
        </p:spPr>
      </p:pic>
      <p:cxnSp>
        <p:nvCxnSpPr>
          <p:cNvPr id="13" name="Google Shape;13;p4"/>
          <p:cNvCxnSpPr/>
          <p:nvPr/>
        </p:nvCxnSpPr>
        <p:spPr>
          <a:xfrm>
            <a:off x="0" y="6334471"/>
            <a:ext cx="12192000" cy="0"/>
          </a:xfrm>
          <a:prstGeom prst="straightConnector1">
            <a:avLst/>
          </a:prstGeom>
          <a:solidFill>
            <a:schemeClr val="accent1"/>
          </a:solidFill>
          <a:ln w="28575" cap="flat" cmpd="sng">
            <a:solidFill>
              <a:schemeClr val="dk1"/>
            </a:solidFill>
            <a:prstDash val="solid"/>
            <a:round/>
            <a:headEnd type="none" w="sm" len="sm"/>
            <a:tailEnd type="none" w="sm" len="sm"/>
          </a:ln>
        </p:spPr>
      </p:cxnSp>
      <p:sp>
        <p:nvSpPr>
          <p:cNvPr id="14" name="Google Shape;14;p4"/>
          <p:cNvSpPr txBox="1">
            <a:spLocks noGrp="1"/>
          </p:cNvSpPr>
          <p:nvPr>
            <p:ph type="sldNum" idx="12"/>
          </p:nvPr>
        </p:nvSpPr>
        <p:spPr>
          <a:xfrm>
            <a:off x="46736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ct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ct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ct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ct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ct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ct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ct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ct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15" name="Google Shape;15;p4" descr="C:\Users\vmuser\Desktop\HTCondor_red_blk_notag.png"/>
          <p:cNvPicPr preferRelativeResize="0"/>
          <p:nvPr/>
        </p:nvPicPr>
        <p:blipFill rotWithShape="1">
          <a:blip r:embed="rId13">
            <a:alphaModFix/>
          </a:blip>
          <a:srcRect/>
          <a:stretch/>
        </p:blipFill>
        <p:spPr>
          <a:xfrm>
            <a:off x="9594273" y="6254427"/>
            <a:ext cx="2521528" cy="567062"/>
          </a:xfrm>
          <a:prstGeom prst="rect">
            <a:avLst/>
          </a:prstGeom>
          <a:noFill/>
          <a:ln>
            <a:noFill/>
          </a:ln>
        </p:spPr>
      </p:pic>
    </p:spTree>
    <p:extLst>
      <p:ext uri="{BB962C8B-B14F-4D97-AF65-F5344CB8AC3E}">
        <p14:creationId xmlns:p14="http://schemas.microsoft.com/office/powerpoint/2010/main" val="3516611145"/>
      </p:ext>
    </p:extLst>
  </p:cSld>
  <p:clrMap bg1="lt1" tx1="dk1" bg2="dk2" tx2="lt2" accent1="accent1" accent2="accent2" accent3="accent3" accent4="accent4" accent5="accent5" accent6="accent6" hlink="hlink" folHlink="folHlink"/>
  <p:sldLayoutIdLst>
    <p:sldLayoutId id="2147483797"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genda.hep.wisc.edu/event/2432/contributions/3788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chtc.cs.wisc.edu/fellowships/reports/2025/sandhya-nayar.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lastic.co/docs/reference/elasticsearch/index-settings/mapping-lim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agenda.hep.wisc.edu/event/2432/contributions/37652/"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agenda.hep.wisc.edu/event/2432/contributions/37648/" TargetMode="External"/><Relationship Id="rId4" Type="http://schemas.openxmlformats.org/officeDocument/2006/relationships/hyperlink" Target="https://agenda.hep.wisc.edu/event/2432/contributions/38154/"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tcondor.readthedocs.io/en/latest/version-history/index.html" TargetMode="External"/><Relationship Id="rId2" Type="http://schemas.openxmlformats.org/officeDocument/2006/relationships/hyperlink" Target="https://htcondor.org/htcondor/release-highlights/"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nsf.gov/div/index.jsp?div=OAC" TargetMode="External"/><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path-cc.io/" TargetMode="External"/><Relationship Id="rId10" Type="http://schemas.openxmlformats.org/officeDocument/2006/relationships/hyperlink" Target="https://docs.google.com/forms/d/e/1FAIpQLSf0T4n1T8ccKI1-8zfxzicTNR4fAuN7ddjUV6vMRlJ4x4Ovxg/viewform" TargetMode="External"/><Relationship Id="rId4" Type="http://schemas.openxmlformats.org/officeDocument/2006/relationships/hyperlink" Target="https://www.nsf.gov/awardsearch/showAward?AWD_ID=2030508" TargetMode="External"/><Relationship Id="rId9" Type="http://schemas.openxmlformats.org/officeDocument/2006/relationships/hyperlink" Target="https://htcondor.org/user-ma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943427" y="1022321"/>
            <a:ext cx="10305143" cy="259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What's new in the </a:t>
            </a:r>
            <a:br>
              <a:rPr lang="en-US" dirty="0"/>
            </a:br>
            <a:r>
              <a:rPr lang="en-US" dirty="0"/>
              <a:t>HTCondor Software Suite (HTCSS) ?</a:t>
            </a:r>
            <a:br>
              <a:rPr lang="en-US" dirty="0"/>
            </a:br>
            <a:r>
              <a:rPr lang="en-US" dirty="0"/>
              <a:t>What's coming up?</a:t>
            </a:r>
            <a:br>
              <a:rPr lang="en-US" dirty="0"/>
            </a:br>
            <a:br>
              <a:rPr lang="en-US" dirty="0"/>
            </a:br>
            <a:r>
              <a:rPr lang="en-US" sz="4000" dirty="0"/>
              <a:t>HTC26 – Madison, WI – June 2026</a:t>
            </a:r>
            <a:br>
              <a:rPr lang="en-US" sz="4000" dirty="0"/>
            </a:br>
            <a:endParaRPr sz="4000" dirty="0"/>
          </a:p>
        </p:txBody>
      </p:sp>
      <p:sp>
        <p:nvSpPr>
          <p:cNvPr id="72" name="Google Shape;72;p1"/>
          <p:cNvSpPr txBox="1"/>
          <p:nvPr/>
        </p:nvSpPr>
        <p:spPr>
          <a:xfrm>
            <a:off x="2209799" y="3223011"/>
            <a:ext cx="7772400" cy="203234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0" b="0" i="0" u="none" strike="noStrike" kern="0" cap="none" spc="0" normalizeH="0" baseline="0" noProof="0" dirty="0">
              <a:ln>
                <a:noFill/>
              </a:ln>
              <a:solidFill>
                <a:srgbClr val="000000"/>
              </a:solidFill>
              <a:effectLst/>
              <a:uLnTx/>
              <a:uFillTx/>
              <a:latin typeface="Arial"/>
              <a:ea typeface="MS PGothic" panose="020B0600070205080204" pitchFamily="34"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Todd Tannenbaum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Center for High Throughput Computing</a:t>
            </a:r>
            <a:endParaRPr kumimoji="0" sz="2700" b="0" i="0" u="none" strike="noStrike" kern="0" cap="none" spc="0" normalizeH="0" baseline="0" noProof="0" dirty="0">
              <a:ln>
                <a:noFill/>
              </a:ln>
              <a:solidFill>
                <a:srgbClr val="000000"/>
              </a:solidFill>
              <a:effectLst/>
              <a:uLnTx/>
              <a:uFillTx/>
              <a:latin typeface="Arial"/>
              <a:ea typeface="MS PGothic" panose="020B0600070205080204" pitchFamily="34"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University of Wisconsin-Madison</a:t>
            </a:r>
            <a:endParaRPr kumimoji="0" sz="2700" b="0" i="0" u="none" strike="noStrike" kern="0" cap="none" spc="0" normalizeH="0" baseline="0" noProof="0" dirty="0">
              <a:ln>
                <a:noFill/>
              </a:ln>
              <a:solidFill>
                <a:srgbClr val="000000"/>
              </a:solidFill>
              <a:effectLst/>
              <a:uLnTx/>
              <a:uFillTx/>
              <a:latin typeface="Arial"/>
              <a:ea typeface="MS PGothic" panose="020B0600070205080204" pitchFamily="34" charset="-128"/>
              <a:cs typeface="Arial"/>
              <a:sym typeface="Arial"/>
            </a:endParaRPr>
          </a:p>
        </p:txBody>
      </p:sp>
      <p:pic>
        <p:nvPicPr>
          <p:cNvPr id="73" name="Google Shape;73;p1"/>
          <p:cNvPicPr preferRelativeResize="0"/>
          <p:nvPr/>
        </p:nvPicPr>
        <p:blipFill rotWithShape="1">
          <a:blip r:embed="rId3">
            <a:alphaModFix/>
          </a:blip>
          <a:srcRect/>
          <a:stretch/>
        </p:blipFill>
        <p:spPr>
          <a:xfrm>
            <a:off x="4057649" y="5452059"/>
            <a:ext cx="4076700" cy="1285875"/>
          </a:xfrm>
          <a:prstGeom prst="rect">
            <a:avLst/>
          </a:prstGeom>
          <a:noFill/>
          <a:ln>
            <a:noFill/>
          </a:ln>
        </p:spPr>
      </p:pic>
      <p:pic>
        <p:nvPicPr>
          <p:cNvPr id="74" name="Google Shape;74;p1" descr="A picture containing logo&#10;&#10;Description automatically generated"/>
          <p:cNvPicPr preferRelativeResize="0"/>
          <p:nvPr/>
        </p:nvPicPr>
        <p:blipFill rotWithShape="1">
          <a:blip r:embed="rId4">
            <a:alphaModFix/>
          </a:blip>
          <a:srcRect/>
          <a:stretch/>
        </p:blipFill>
        <p:spPr>
          <a:xfrm>
            <a:off x="8802757" y="6156446"/>
            <a:ext cx="3110947" cy="498626"/>
          </a:xfrm>
          <a:prstGeom prst="rect">
            <a:avLst/>
          </a:prstGeom>
          <a:noFill/>
          <a:ln>
            <a:noFill/>
          </a:ln>
        </p:spPr>
      </p:pic>
      <p:pic>
        <p:nvPicPr>
          <p:cNvPr id="75" name="Google Shape;75;p1" descr="Text&#10;&#10;Description automatically generated"/>
          <p:cNvPicPr preferRelativeResize="0"/>
          <p:nvPr/>
        </p:nvPicPr>
        <p:blipFill rotWithShape="1">
          <a:blip r:embed="rId5">
            <a:alphaModFix/>
          </a:blip>
          <a:srcRect/>
          <a:stretch/>
        </p:blipFill>
        <p:spPr>
          <a:xfrm>
            <a:off x="278296" y="6094819"/>
            <a:ext cx="2922104" cy="5602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D6DDA2-D078-1D27-82B3-227CB9982BBC}"/>
              </a:ext>
            </a:extLst>
          </p:cNvPr>
          <p:cNvSpPr>
            <a:spLocks noGrp="1"/>
          </p:cNvSpPr>
          <p:nvPr>
            <p:ph idx="1"/>
          </p:nvPr>
        </p:nvSpPr>
        <p:spPr>
          <a:xfrm>
            <a:off x="496358" y="2336800"/>
            <a:ext cx="11199283" cy="3805239"/>
          </a:xfrm>
        </p:spPr>
        <p:txBody>
          <a:bodyPr/>
          <a:lstStyle/>
          <a:p>
            <a:r>
              <a:rPr lang="en-US" sz="4000" dirty="0"/>
              <a:t>We encourage custom job/slot attributes</a:t>
            </a:r>
          </a:p>
          <a:p>
            <a:r>
              <a:rPr lang="en-US" sz="4000" dirty="0"/>
              <a:t>You can always show with –</a:t>
            </a:r>
            <a:r>
              <a:rPr lang="en-US" sz="4000" dirty="0" err="1"/>
              <a:t>af</a:t>
            </a:r>
            <a:endParaRPr lang="en-US" sz="4000" dirty="0"/>
          </a:p>
          <a:p>
            <a:pPr lvl="1"/>
            <a:r>
              <a:rPr lang="en-US" sz="3600" dirty="0" err="1"/>
              <a:t>condor_q</a:t>
            </a:r>
            <a:r>
              <a:rPr lang="en-US" sz="3600" dirty="0"/>
              <a:t> –</a:t>
            </a:r>
            <a:r>
              <a:rPr lang="en-US" sz="3600" dirty="0" err="1"/>
              <a:t>af</a:t>
            </a:r>
            <a:r>
              <a:rPr lang="en-US" sz="3600" dirty="0"/>
              <a:t> // </a:t>
            </a:r>
            <a:r>
              <a:rPr lang="en-US" sz="3600" dirty="0" err="1"/>
              <a:t>condor_status</a:t>
            </a:r>
            <a:r>
              <a:rPr lang="en-US" sz="3600" dirty="0"/>
              <a:t> –</a:t>
            </a:r>
            <a:r>
              <a:rPr lang="en-US" sz="3600" dirty="0" err="1"/>
              <a:t>af</a:t>
            </a:r>
            <a:endParaRPr lang="en-US" sz="3600" dirty="0"/>
          </a:p>
          <a:p>
            <a:r>
              <a:rPr lang="en-US" sz="4000" dirty="0"/>
              <a:t>If you want all usual + custom, -</a:t>
            </a:r>
            <a:r>
              <a:rPr lang="en-US" sz="4000" dirty="0" err="1"/>
              <a:t>aaf</a:t>
            </a:r>
            <a:endParaRPr lang="en-US" sz="4000" dirty="0"/>
          </a:p>
          <a:p>
            <a:endParaRPr lang="en-US" sz="4000" dirty="0"/>
          </a:p>
        </p:txBody>
      </p:sp>
      <p:sp>
        <p:nvSpPr>
          <p:cNvPr id="3" name="Title 2">
            <a:extLst>
              <a:ext uri="{FF2B5EF4-FFF2-40B4-BE49-F238E27FC236}">
                <a16:creationId xmlns:a16="http://schemas.microsoft.com/office/drawing/2014/main" id="{FA4F4FAA-8DED-992F-7A45-89CFD66D36B6}"/>
              </a:ext>
            </a:extLst>
          </p:cNvPr>
          <p:cNvSpPr>
            <a:spLocks noGrp="1"/>
          </p:cNvSpPr>
          <p:nvPr>
            <p:ph type="title"/>
          </p:nvPr>
        </p:nvSpPr>
        <p:spPr>
          <a:xfrm>
            <a:off x="-1" y="258761"/>
            <a:ext cx="12192000" cy="914400"/>
          </a:xfrm>
        </p:spPr>
        <p:txBody>
          <a:bodyPr/>
          <a:lstStyle/>
          <a:p>
            <a:br>
              <a:rPr lang="en-US" dirty="0"/>
            </a:br>
            <a:r>
              <a:rPr lang="en-US" dirty="0"/>
              <a:t>Active Job Database </a:t>
            </a:r>
            <a:br>
              <a:rPr lang="en-US" dirty="0"/>
            </a:br>
            <a:br>
              <a:rPr lang="en-US" dirty="0"/>
            </a:br>
            <a:r>
              <a:rPr lang="en-US" dirty="0"/>
              <a:t>New -</a:t>
            </a:r>
            <a:r>
              <a:rPr lang="en-US" dirty="0" err="1"/>
              <a:t>aaf</a:t>
            </a:r>
            <a:r>
              <a:rPr lang="en-US" dirty="0"/>
              <a:t> flag: Append Auto Format</a:t>
            </a:r>
          </a:p>
        </p:txBody>
      </p:sp>
    </p:spTree>
    <p:extLst>
      <p:ext uri="{BB962C8B-B14F-4D97-AF65-F5344CB8AC3E}">
        <p14:creationId xmlns:p14="http://schemas.microsoft.com/office/powerpoint/2010/main" val="394258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624AD-24EB-68E8-3849-78907D1B658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68BCFA-D986-7870-6B35-DD6294F33C69}"/>
              </a:ext>
            </a:extLst>
          </p:cNvPr>
          <p:cNvSpPr>
            <a:spLocks noGrp="1"/>
          </p:cNvSpPr>
          <p:nvPr>
            <p:ph idx="1"/>
          </p:nvPr>
        </p:nvSpPr>
        <p:spPr>
          <a:xfrm>
            <a:off x="0" y="1355726"/>
            <a:ext cx="12268200" cy="4227513"/>
          </a:xfrm>
          <a:solidFill>
            <a:schemeClr val="tx1"/>
          </a:solidFill>
        </p:spPr>
        <p:txBody>
          <a:bodyPr/>
          <a:lstStyle/>
          <a:p>
            <a:pPr marL="0" indent="0">
              <a:buNone/>
            </a:pPr>
            <a:r>
              <a:rPr lang="en-US" dirty="0">
                <a:solidFill>
                  <a:schemeClr val="accent4">
                    <a:lumMod val="40000"/>
                    <a:lumOff val="60000"/>
                  </a:schemeClr>
                </a:solidFill>
                <a:latin typeface="Courier New" panose="02070309020205020404" pitchFamily="49" charset="0"/>
                <a:cs typeface="Courier New" panose="02070309020205020404" pitchFamily="49" charset="0"/>
              </a:rPr>
              <a:t>$ </a:t>
            </a:r>
            <a:r>
              <a:rPr lang="en-US" dirty="0" err="1">
                <a:solidFill>
                  <a:schemeClr val="accent4">
                    <a:lumMod val="40000"/>
                    <a:lumOff val="60000"/>
                  </a:schemeClr>
                </a:solidFill>
                <a:latin typeface="Courier New" panose="02070309020205020404" pitchFamily="49" charset="0"/>
                <a:cs typeface="Courier New" panose="02070309020205020404" pitchFamily="49" charset="0"/>
              </a:rPr>
              <a:t>condor_q</a:t>
            </a:r>
            <a:r>
              <a:rPr lang="en-US" dirty="0">
                <a:solidFill>
                  <a:schemeClr val="accent4">
                    <a:lumMod val="40000"/>
                    <a:lumOff val="60000"/>
                  </a:schemeClr>
                </a:solidFill>
                <a:latin typeface="Courier New" panose="02070309020205020404" pitchFamily="49" charset="0"/>
                <a:cs typeface="Courier New" panose="02070309020205020404" pitchFamily="49" charset="0"/>
              </a:rPr>
              <a:t> –</a:t>
            </a:r>
            <a:r>
              <a:rPr lang="en-US" dirty="0" err="1">
                <a:solidFill>
                  <a:schemeClr val="accent4">
                    <a:lumMod val="40000"/>
                    <a:lumOff val="60000"/>
                  </a:schemeClr>
                </a:solidFill>
                <a:latin typeface="Courier New" panose="02070309020205020404" pitchFamily="49" charset="0"/>
                <a:cs typeface="Courier New" panose="02070309020205020404" pitchFamily="49" charset="0"/>
              </a:rPr>
              <a:t>nobatch</a:t>
            </a:r>
            <a:r>
              <a:rPr lang="en-US" dirty="0">
                <a:solidFill>
                  <a:schemeClr val="accent4">
                    <a:lumMod val="40000"/>
                    <a:lumOff val="60000"/>
                  </a:schemeClr>
                </a:solidFill>
                <a:latin typeface="Courier New" panose="02070309020205020404" pitchFamily="49" charset="0"/>
                <a:cs typeface="Courier New" panose="02070309020205020404" pitchFamily="49" charset="0"/>
              </a:rPr>
              <a:t> –</a:t>
            </a:r>
            <a:r>
              <a:rPr lang="en-US" dirty="0" err="1">
                <a:solidFill>
                  <a:schemeClr val="accent4">
                    <a:lumMod val="40000"/>
                    <a:lumOff val="60000"/>
                  </a:schemeClr>
                </a:solidFill>
                <a:latin typeface="Courier New" panose="02070309020205020404" pitchFamily="49" charset="0"/>
                <a:cs typeface="Courier New" panose="02070309020205020404" pitchFamily="49" charset="0"/>
              </a:rPr>
              <a:t>aaf</a:t>
            </a:r>
            <a:r>
              <a:rPr lang="en-US" dirty="0">
                <a:solidFill>
                  <a:schemeClr val="accent4">
                    <a:lumMod val="40000"/>
                    <a:lumOff val="60000"/>
                  </a:schemeClr>
                </a:solidFill>
                <a:latin typeface="Courier New" panose="02070309020205020404" pitchFamily="49" charset="0"/>
                <a:cs typeface="Courier New" panose="02070309020205020404" pitchFamily="49" charset="0"/>
              </a:rPr>
              <a:t> </a:t>
            </a:r>
            <a:r>
              <a:rPr lang="en-US" dirty="0" err="1">
                <a:solidFill>
                  <a:schemeClr val="accent4">
                    <a:lumMod val="40000"/>
                    <a:lumOff val="60000"/>
                  </a:schemeClr>
                </a:solidFill>
                <a:latin typeface="Courier New" panose="02070309020205020404" pitchFamily="49" charset="0"/>
                <a:cs typeface="Courier New" panose="02070309020205020404" pitchFamily="49" charset="0"/>
              </a:rPr>
              <a:t>MyProject</a:t>
            </a:r>
            <a:endParaRPr lang="en-US" dirty="0">
              <a:solidFill>
                <a:schemeClr val="accent4">
                  <a:lumMod val="40000"/>
                  <a:lumOff val="60000"/>
                </a:schemeClr>
              </a:solidFill>
              <a:latin typeface="Courier New" panose="02070309020205020404" pitchFamily="49" charset="0"/>
              <a:cs typeface="Courier New" panose="02070309020205020404" pitchFamily="49" charset="0"/>
            </a:endParaRPr>
          </a:p>
          <a:p>
            <a:pPr marL="0" indent="0">
              <a:buNone/>
            </a:pPr>
            <a:r>
              <a:rPr lang="en-US" sz="2400" dirty="0">
                <a:solidFill>
                  <a:schemeClr val="accent4">
                    <a:lumMod val="40000"/>
                    <a:lumOff val="60000"/>
                  </a:schemeClr>
                </a:solidFill>
                <a:latin typeface="Courier New" panose="02070309020205020404" pitchFamily="49" charset="0"/>
                <a:cs typeface="Courier New" panose="02070309020205020404" pitchFamily="49" charset="0"/>
              </a:rPr>
              <a:t> ID    OWNER   SUBMITTED   RUN_TIME ST   CMD </a:t>
            </a:r>
            <a:r>
              <a:rPr lang="en-US" sz="2400" dirty="0" err="1">
                <a:solidFill>
                  <a:schemeClr val="accent4">
                    <a:lumMod val="40000"/>
                    <a:lumOff val="60000"/>
                  </a:schemeClr>
                </a:solidFill>
                <a:latin typeface="Courier New" panose="02070309020205020404" pitchFamily="49" charset="0"/>
                <a:cs typeface="Courier New" panose="02070309020205020404" pitchFamily="49" charset="0"/>
              </a:rPr>
              <a:t>MyProject</a:t>
            </a:r>
            <a:endParaRPr lang="en-US" sz="2400" dirty="0">
              <a:solidFill>
                <a:schemeClr val="accent4">
                  <a:lumMod val="40000"/>
                  <a:lumOff val="60000"/>
                </a:schemeClr>
              </a:solidFill>
              <a:latin typeface="Courier New" panose="02070309020205020404" pitchFamily="49" charset="0"/>
              <a:cs typeface="Courier New" panose="02070309020205020404" pitchFamily="49" charset="0"/>
            </a:endParaRPr>
          </a:p>
          <a:p>
            <a:pPr marL="0" indent="0">
              <a:buNone/>
            </a:pPr>
            <a:r>
              <a:rPr lang="en-US" sz="2400" dirty="0">
                <a:solidFill>
                  <a:schemeClr val="accent4">
                    <a:lumMod val="40000"/>
                    <a:lumOff val="60000"/>
                  </a:schemeClr>
                </a:solidFill>
                <a:latin typeface="Courier New" panose="02070309020205020404" pitchFamily="49" charset="0"/>
                <a:cs typeface="Courier New" panose="02070309020205020404" pitchFamily="49" charset="0"/>
              </a:rPr>
              <a:t>772.0  someone  6/1  01:40 0+04:51:36 R  run </a:t>
            </a:r>
            <a:r>
              <a:rPr lang="en-US" sz="2400" b="1" dirty="0" err="1">
                <a:solidFill>
                  <a:schemeClr val="accent4">
                    <a:lumMod val="40000"/>
                    <a:lumOff val="60000"/>
                  </a:schemeClr>
                </a:solidFill>
                <a:latin typeface="Courier New" panose="02070309020205020404" pitchFamily="49" charset="0"/>
                <a:cs typeface="Courier New" panose="02070309020205020404" pitchFamily="49" charset="0"/>
              </a:rPr>
              <a:t>ImportantProject</a:t>
            </a:r>
            <a:br>
              <a:rPr lang="en-US" sz="2400" b="1" dirty="0">
                <a:solidFill>
                  <a:schemeClr val="accent4">
                    <a:lumMod val="40000"/>
                    <a:lumOff val="60000"/>
                  </a:schemeClr>
                </a:solidFill>
                <a:latin typeface="Courier New" panose="02070309020205020404" pitchFamily="49" charset="0"/>
                <a:cs typeface="Courier New" panose="02070309020205020404" pitchFamily="49" charset="0"/>
              </a:rPr>
            </a:br>
            <a:r>
              <a:rPr lang="en-US" sz="2400" dirty="0">
                <a:solidFill>
                  <a:schemeClr val="accent4">
                    <a:lumMod val="40000"/>
                    <a:lumOff val="60000"/>
                  </a:schemeClr>
                </a:solidFill>
                <a:latin typeface="Courier New" panose="02070309020205020404" pitchFamily="49" charset="0"/>
                <a:cs typeface="Courier New" panose="02070309020205020404" pitchFamily="49" charset="0"/>
              </a:rPr>
              <a:t>772.1  someone  6/1  01:40 0+01:21:33 </a:t>
            </a:r>
            <a:r>
              <a:rPr lang="en-US" sz="2400" dirty="0" err="1">
                <a:solidFill>
                  <a:schemeClr val="accent4">
                    <a:lumMod val="40000"/>
                    <a:lumOff val="60000"/>
                  </a:schemeClr>
                </a:solidFill>
                <a:latin typeface="Courier New" panose="02070309020205020404" pitchFamily="49" charset="0"/>
                <a:cs typeface="Courier New" panose="02070309020205020404" pitchFamily="49" charset="0"/>
              </a:rPr>
              <a:t>Ic</a:t>
            </a:r>
            <a:r>
              <a:rPr lang="en-US" sz="2400" dirty="0">
                <a:solidFill>
                  <a:schemeClr val="accent4">
                    <a:lumMod val="40000"/>
                    <a:lumOff val="60000"/>
                  </a:schemeClr>
                </a:solidFill>
                <a:latin typeface="Courier New" panose="02070309020205020404" pitchFamily="49" charset="0"/>
                <a:cs typeface="Courier New" panose="02070309020205020404" pitchFamily="49" charset="0"/>
              </a:rPr>
              <a:t> run </a:t>
            </a:r>
            <a:r>
              <a:rPr lang="en-US" sz="2400" b="1" dirty="0" err="1">
                <a:solidFill>
                  <a:schemeClr val="accent4">
                    <a:lumMod val="40000"/>
                    <a:lumOff val="60000"/>
                  </a:schemeClr>
                </a:solidFill>
                <a:latin typeface="Courier New" panose="02070309020205020404" pitchFamily="49" charset="0"/>
                <a:cs typeface="Courier New" panose="02070309020205020404" pitchFamily="49" charset="0"/>
              </a:rPr>
              <a:t>ImportantProject</a:t>
            </a:r>
            <a:endParaRPr lang="en-US" sz="2400" dirty="0">
              <a:solidFill>
                <a:schemeClr val="accent4">
                  <a:lumMod val="40000"/>
                  <a:lumOff val="60000"/>
                </a:schemeClr>
              </a:solidFill>
              <a:latin typeface="Courier New" panose="02070309020205020404" pitchFamily="49" charset="0"/>
              <a:cs typeface="Courier New" panose="02070309020205020404" pitchFamily="49" charset="0"/>
            </a:endParaRPr>
          </a:p>
          <a:p>
            <a:pPr marL="0" indent="0">
              <a:buNone/>
            </a:pPr>
            <a:r>
              <a:rPr lang="en-US" sz="2400" dirty="0">
                <a:solidFill>
                  <a:schemeClr val="accent4">
                    <a:lumMod val="40000"/>
                    <a:lumOff val="60000"/>
                  </a:schemeClr>
                </a:solidFill>
                <a:latin typeface="Courier New" panose="02070309020205020404" pitchFamily="49" charset="0"/>
                <a:cs typeface="Courier New" panose="02070309020205020404" pitchFamily="49" charset="0"/>
              </a:rPr>
              <a:t>772.2  someone  6/1  01:40 0+00:00:00 I  run </a:t>
            </a:r>
            <a:r>
              <a:rPr lang="en-US" sz="2400" b="1" dirty="0" err="1">
                <a:solidFill>
                  <a:schemeClr val="accent4">
                    <a:lumMod val="40000"/>
                    <a:lumOff val="60000"/>
                  </a:schemeClr>
                </a:solidFill>
                <a:latin typeface="Courier New" panose="02070309020205020404" pitchFamily="49" charset="0"/>
                <a:cs typeface="Courier New" panose="02070309020205020404" pitchFamily="49" charset="0"/>
              </a:rPr>
              <a:t>ImportantProject</a:t>
            </a:r>
            <a:endParaRPr lang="en-US" sz="2400" dirty="0">
              <a:solidFill>
                <a:schemeClr val="accent4">
                  <a:lumMod val="40000"/>
                  <a:lumOff val="60000"/>
                </a:schemeClr>
              </a:solidFill>
              <a:latin typeface="Courier New" panose="02070309020205020404" pitchFamily="49" charset="0"/>
              <a:cs typeface="Courier New" panose="02070309020205020404" pitchFamily="49" charset="0"/>
            </a:endParaRPr>
          </a:p>
          <a:p>
            <a:pPr marL="0" indent="0">
              <a:buNone/>
            </a:pPr>
            <a:endParaRPr lang="en-US" sz="2400" dirty="0">
              <a:solidFill>
                <a:schemeClr val="accent4">
                  <a:lumMod val="40000"/>
                  <a:lumOff val="60000"/>
                </a:schemeClr>
              </a:solidFill>
              <a:latin typeface="Courier New" panose="02070309020205020404" pitchFamily="49" charset="0"/>
              <a:cs typeface="Courier New" panose="02070309020205020404" pitchFamily="49" charset="0"/>
            </a:endParaRPr>
          </a:p>
        </p:txBody>
      </p:sp>
      <p:sp>
        <p:nvSpPr>
          <p:cNvPr id="3" name="Title 2">
            <a:extLst>
              <a:ext uri="{FF2B5EF4-FFF2-40B4-BE49-F238E27FC236}">
                <a16:creationId xmlns:a16="http://schemas.microsoft.com/office/drawing/2014/main" id="{792E8AD5-8953-3ACA-0394-9541A9CA8DCF}"/>
              </a:ext>
            </a:extLst>
          </p:cNvPr>
          <p:cNvSpPr>
            <a:spLocks noGrp="1"/>
          </p:cNvSpPr>
          <p:nvPr>
            <p:ph type="title"/>
          </p:nvPr>
        </p:nvSpPr>
        <p:spPr>
          <a:xfrm>
            <a:off x="0" y="225778"/>
            <a:ext cx="12192000" cy="914400"/>
          </a:xfrm>
        </p:spPr>
        <p:txBody>
          <a:bodyPr/>
          <a:lstStyle/>
          <a:p>
            <a:r>
              <a:rPr lang="en-US" dirty="0"/>
              <a:t>Example of the “-</a:t>
            </a:r>
            <a:r>
              <a:rPr lang="en-US" dirty="0" err="1"/>
              <a:t>aaf</a:t>
            </a:r>
            <a:r>
              <a:rPr lang="en-US" dirty="0"/>
              <a:t>” flag</a:t>
            </a:r>
            <a:br>
              <a:rPr lang="en-US" dirty="0"/>
            </a:br>
            <a:r>
              <a:rPr lang="en-US" dirty="0"/>
              <a:t>… and an Idle job in “Cooldown”</a:t>
            </a:r>
          </a:p>
        </p:txBody>
      </p:sp>
    </p:spTree>
    <p:extLst>
      <p:ext uri="{BB962C8B-B14F-4D97-AF65-F5344CB8AC3E}">
        <p14:creationId xmlns:p14="http://schemas.microsoft.com/office/powerpoint/2010/main" val="164150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03BD-0F42-F73E-6542-318AFF69E133}"/>
              </a:ext>
            </a:extLst>
          </p:cNvPr>
          <p:cNvSpPr>
            <a:spLocks noGrp="1"/>
          </p:cNvSpPr>
          <p:nvPr>
            <p:ph type="title"/>
          </p:nvPr>
        </p:nvSpPr>
        <p:spPr/>
        <p:txBody>
          <a:bodyPr/>
          <a:lstStyle/>
          <a:p>
            <a:r>
              <a:rPr lang="en-US" dirty="0" err="1"/>
              <a:t>condor_watch_q</a:t>
            </a:r>
            <a:r>
              <a:rPr lang="en-US" dirty="0"/>
              <a:t> improvements</a:t>
            </a:r>
          </a:p>
        </p:txBody>
      </p:sp>
      <p:sp>
        <p:nvSpPr>
          <p:cNvPr id="3" name="Content Placeholder 2">
            <a:extLst>
              <a:ext uri="{FF2B5EF4-FFF2-40B4-BE49-F238E27FC236}">
                <a16:creationId xmlns:a16="http://schemas.microsoft.com/office/drawing/2014/main" id="{753A603B-E33E-BC10-DB29-69C0F37F834C}"/>
              </a:ext>
            </a:extLst>
          </p:cNvPr>
          <p:cNvSpPr>
            <a:spLocks noGrp="1"/>
          </p:cNvSpPr>
          <p:nvPr>
            <p:ph idx="1"/>
          </p:nvPr>
        </p:nvSpPr>
        <p:spPr/>
        <p:txBody>
          <a:bodyPr>
            <a:normAutofit/>
          </a:bodyPr>
          <a:lstStyle/>
          <a:p>
            <a:r>
              <a:rPr lang="en-US" dirty="0" err="1"/>
              <a:t>condor_watch_q</a:t>
            </a:r>
            <a:r>
              <a:rPr lang="en-US" dirty="0"/>
              <a:t> improvements for viewing DAGMan jobs</a:t>
            </a:r>
          </a:p>
          <a:p>
            <a:r>
              <a:rPr lang="en-US" dirty="0" err="1"/>
              <a:t>condor_watch_q</a:t>
            </a:r>
            <a:r>
              <a:rPr lang="en-US" dirty="0"/>
              <a:t> now prioritizes displaying rows with jobs still active in the Access Point queue.</a:t>
            </a:r>
          </a:p>
          <a:p>
            <a:pPr lvl="1"/>
            <a:r>
              <a:rPr lang="en-US" dirty="0"/>
              <a:t>Options to have tool stop displaying rows of completed jobs after a specified amount of time</a:t>
            </a:r>
          </a:p>
          <a:p>
            <a:r>
              <a:rPr lang="en-US" dirty="0"/>
              <a:t>Press any key to exit rather than just CTRL-C</a:t>
            </a:r>
          </a:p>
        </p:txBody>
      </p:sp>
    </p:spTree>
    <p:extLst>
      <p:ext uri="{BB962C8B-B14F-4D97-AF65-F5344CB8AC3E}">
        <p14:creationId xmlns:p14="http://schemas.microsoft.com/office/powerpoint/2010/main" val="204274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5B8A25-9AA2-FE8F-442E-BD2F56165893}"/>
              </a:ext>
            </a:extLst>
          </p:cNvPr>
          <p:cNvSpPr>
            <a:spLocks noGrp="1"/>
          </p:cNvSpPr>
          <p:nvPr>
            <p:ph idx="1"/>
          </p:nvPr>
        </p:nvSpPr>
        <p:spPr>
          <a:xfrm>
            <a:off x="185057" y="1355726"/>
            <a:ext cx="11832771" cy="4227513"/>
          </a:xfrm>
        </p:spPr>
        <p:txBody>
          <a:bodyPr/>
          <a:lstStyle/>
          <a:p>
            <a:pPr marL="0" indent="0">
              <a:buNone/>
            </a:pPr>
            <a:endParaRPr lang="en-US" dirty="0"/>
          </a:p>
          <a:p>
            <a:pPr marL="0" indent="0">
              <a:buNone/>
            </a:pPr>
            <a:r>
              <a:rPr lang="en-US" dirty="0" err="1"/>
              <a:t>htcondor</a:t>
            </a:r>
            <a:r>
              <a:rPr lang="en-US" dirty="0"/>
              <a:t> </a:t>
            </a:r>
            <a:r>
              <a:rPr lang="en-US" dirty="0" err="1"/>
              <a:t>joblist</a:t>
            </a:r>
            <a:r>
              <a:rPr lang="en-US" dirty="0"/>
              <a:t> report  (incorporating </a:t>
            </a:r>
            <a:r>
              <a:rPr lang="en-US" dirty="0">
                <a:hlinkClick r:id="rId2"/>
              </a:rPr>
              <a:t>Kashika’s work – see talk</a:t>
            </a:r>
            <a:r>
              <a:rPr lang="en-US" dirty="0"/>
              <a:t>)</a:t>
            </a:r>
          </a:p>
          <a:p>
            <a:pPr marL="0" indent="0">
              <a:buNone/>
            </a:pPr>
            <a:r>
              <a:rPr lang="en-US" dirty="0" err="1"/>
              <a:t>htcondor</a:t>
            </a:r>
            <a:r>
              <a:rPr lang="en-US" dirty="0"/>
              <a:t> </a:t>
            </a:r>
            <a:r>
              <a:rPr lang="en-US" dirty="0" err="1"/>
              <a:t>dag</a:t>
            </a:r>
            <a:r>
              <a:rPr lang="en-US" dirty="0"/>
              <a:t> status</a:t>
            </a:r>
          </a:p>
          <a:p>
            <a:pPr marL="0" indent="0">
              <a:buNone/>
            </a:pPr>
            <a:r>
              <a:rPr lang="en-US" dirty="0" err="1"/>
              <a:t>htcondor</a:t>
            </a:r>
            <a:r>
              <a:rPr lang="en-US" dirty="0"/>
              <a:t> </a:t>
            </a:r>
            <a:r>
              <a:rPr lang="en-US" dirty="0" err="1"/>
              <a:t>dag</a:t>
            </a:r>
            <a:r>
              <a:rPr lang="en-US" dirty="0"/>
              <a:t> resources</a:t>
            </a:r>
            <a:br>
              <a:rPr lang="en-US" dirty="0"/>
            </a:br>
            <a:r>
              <a:rPr lang="en-US" dirty="0" err="1"/>
              <a:t>htcondor</a:t>
            </a:r>
            <a:r>
              <a:rPr lang="en-US" dirty="0"/>
              <a:t> </a:t>
            </a:r>
            <a:r>
              <a:rPr lang="en-US" dirty="0" err="1"/>
              <a:t>dag</a:t>
            </a:r>
            <a:r>
              <a:rPr lang="en-US" dirty="0"/>
              <a:t> histogram</a:t>
            </a:r>
          </a:p>
        </p:txBody>
      </p:sp>
      <p:sp>
        <p:nvSpPr>
          <p:cNvPr id="3" name="Title 2">
            <a:extLst>
              <a:ext uri="{FF2B5EF4-FFF2-40B4-BE49-F238E27FC236}">
                <a16:creationId xmlns:a16="http://schemas.microsoft.com/office/drawing/2014/main" id="{B7BFA0A4-256E-8206-D73B-ED5019122206}"/>
              </a:ext>
            </a:extLst>
          </p:cNvPr>
          <p:cNvSpPr>
            <a:spLocks noGrp="1"/>
          </p:cNvSpPr>
          <p:nvPr>
            <p:ph type="title"/>
          </p:nvPr>
        </p:nvSpPr>
        <p:spPr/>
        <p:txBody>
          <a:bodyPr/>
          <a:lstStyle/>
          <a:p>
            <a:r>
              <a:rPr lang="en-US" dirty="0" err="1"/>
              <a:t>htcondor</a:t>
            </a:r>
            <a:r>
              <a:rPr lang="en-US" dirty="0"/>
              <a:t> noun-verb enhancements</a:t>
            </a:r>
          </a:p>
        </p:txBody>
      </p:sp>
    </p:spTree>
    <p:extLst>
      <p:ext uri="{BB962C8B-B14F-4D97-AF65-F5344CB8AC3E}">
        <p14:creationId xmlns:p14="http://schemas.microsoft.com/office/powerpoint/2010/main" val="234855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E940-DA97-413C-82AF-E7A67D3C2C9A}"/>
              </a:ext>
            </a:extLst>
          </p:cNvPr>
          <p:cNvSpPr>
            <a:spLocks noGrp="1"/>
          </p:cNvSpPr>
          <p:nvPr>
            <p:ph type="title"/>
          </p:nvPr>
        </p:nvSpPr>
        <p:spPr>
          <a:xfrm>
            <a:off x="162560" y="-153866"/>
            <a:ext cx="12192000" cy="914400"/>
          </a:xfrm>
        </p:spPr>
        <p:txBody>
          <a:bodyPr/>
          <a:lstStyle/>
          <a:p>
            <a:r>
              <a:rPr lang="en-US" dirty="0" err="1"/>
              <a:t>htcondor</a:t>
            </a:r>
            <a:r>
              <a:rPr lang="en-US" dirty="0"/>
              <a:t> </a:t>
            </a:r>
            <a:r>
              <a:rPr lang="en-US" dirty="0" err="1"/>
              <a:t>dag</a:t>
            </a:r>
            <a:r>
              <a:rPr lang="en-US" dirty="0"/>
              <a:t> status &lt;</a:t>
            </a:r>
            <a:r>
              <a:rPr lang="en-US" dirty="0" err="1"/>
              <a:t>dagid</a:t>
            </a:r>
            <a:r>
              <a:rPr lang="en-US" dirty="0"/>
              <a:t>&gt;</a:t>
            </a:r>
          </a:p>
        </p:txBody>
      </p:sp>
      <p:sp>
        <p:nvSpPr>
          <p:cNvPr id="3" name="Slide Number Placeholder 2">
            <a:extLst>
              <a:ext uri="{FF2B5EF4-FFF2-40B4-BE49-F238E27FC236}">
                <a16:creationId xmlns:a16="http://schemas.microsoft.com/office/drawing/2014/main" id="{7D7141F2-162F-42C3-BD0F-D79A966898B1}"/>
              </a:ext>
            </a:extLst>
          </p:cNvPr>
          <p:cNvSpPr>
            <a:spLocks noGrp="1"/>
          </p:cNvSpPr>
          <p:nvPr>
            <p:ph type="sldNum" sz="quarter" idx="10"/>
          </p:nvPr>
        </p:nvSpPr>
        <p:spPr/>
        <p:txBody>
          <a:bodyPr/>
          <a:lstStyle/>
          <a:p>
            <a:pPr>
              <a:defRPr/>
            </a:pPr>
            <a:fld id="{7C47EE97-0F2E-4B87-BB55-F7FDEEB233A8}" type="slidenum">
              <a:rPr lang="en-US" smtClean="0"/>
              <a:pPr>
                <a:defRPr/>
              </a:pPr>
              <a:t>14</a:t>
            </a:fld>
            <a:endParaRPr lang="en-US" dirty="0"/>
          </a:p>
        </p:txBody>
      </p:sp>
      <p:sp>
        <p:nvSpPr>
          <p:cNvPr id="5" name="TextBox 4">
            <a:extLst>
              <a:ext uri="{FF2B5EF4-FFF2-40B4-BE49-F238E27FC236}">
                <a16:creationId xmlns:a16="http://schemas.microsoft.com/office/drawing/2014/main" id="{BF43451D-05AB-4791-9640-EF40AA824063}"/>
              </a:ext>
            </a:extLst>
          </p:cNvPr>
          <p:cNvSpPr txBox="1"/>
          <p:nvPr/>
        </p:nvSpPr>
        <p:spPr>
          <a:xfrm>
            <a:off x="338203" y="591671"/>
            <a:ext cx="11203557" cy="5324535"/>
          </a:xfrm>
          <a:prstGeom prst="rect">
            <a:avLst/>
          </a:prstGeom>
          <a:solidFill>
            <a:schemeClr val="tx1"/>
          </a:solidFill>
        </p:spPr>
        <p:txBody>
          <a:bodyPr wrap="square" rtlCol="0">
            <a:spAutoFit/>
          </a:bodyPr>
          <a:lstStyle/>
          <a:p>
            <a:r>
              <a:rPr lang="en-US" sz="3200" b="1" dirty="0">
                <a:solidFill>
                  <a:schemeClr val="accent4">
                    <a:lumMod val="40000"/>
                    <a:lumOff val="60000"/>
                  </a:schemeClr>
                </a:solidFill>
              </a:rPr>
              <a:t>$ </a:t>
            </a:r>
            <a:r>
              <a:rPr lang="en-US" sz="3200" b="1" dirty="0" err="1">
                <a:solidFill>
                  <a:schemeClr val="accent4">
                    <a:lumMod val="40000"/>
                    <a:lumOff val="60000"/>
                  </a:schemeClr>
                </a:solidFill>
              </a:rPr>
              <a:t>htcondor</a:t>
            </a:r>
            <a:r>
              <a:rPr lang="en-US" sz="3200" b="1" dirty="0">
                <a:solidFill>
                  <a:schemeClr val="accent4">
                    <a:lumMod val="40000"/>
                    <a:lumOff val="60000"/>
                  </a:schemeClr>
                </a:solidFill>
              </a:rPr>
              <a:t> </a:t>
            </a:r>
            <a:r>
              <a:rPr lang="en-US" sz="3200" b="1" dirty="0" err="1">
                <a:solidFill>
                  <a:schemeClr val="accent4">
                    <a:lumMod val="40000"/>
                    <a:lumOff val="60000"/>
                  </a:schemeClr>
                </a:solidFill>
              </a:rPr>
              <a:t>dag</a:t>
            </a:r>
            <a:r>
              <a:rPr lang="en-US" sz="3200" b="1" dirty="0">
                <a:solidFill>
                  <a:schemeClr val="accent4">
                    <a:lumMod val="40000"/>
                    <a:lumOff val="60000"/>
                  </a:schemeClr>
                </a:solidFill>
              </a:rPr>
              <a:t> status 223</a:t>
            </a:r>
          </a:p>
          <a:p>
            <a:r>
              <a:rPr lang="en-US" dirty="0">
                <a:solidFill>
                  <a:schemeClr val="accent4">
                    <a:lumMod val="40000"/>
                    <a:lumOff val="60000"/>
                  </a:schemeClr>
                </a:solidFill>
              </a:rPr>
              <a:t>DAGMan Job 223.0 [</a:t>
            </a:r>
            <a:r>
              <a:rPr lang="en-US" dirty="0" err="1">
                <a:solidFill>
                  <a:schemeClr val="accent4">
                    <a:lumMod val="40000"/>
                    <a:lumOff val="60000"/>
                  </a:schemeClr>
                </a:solidFill>
              </a:rPr>
              <a:t>simple.dag</a:t>
            </a:r>
            <a:r>
              <a:rPr lang="en-US" dirty="0">
                <a:solidFill>
                  <a:schemeClr val="accent4">
                    <a:lumMod val="40000"/>
                    <a:lumOff val="60000"/>
                  </a:schemeClr>
                </a:solidFill>
              </a:rPr>
              <a:t>] has been running for 52 days 04:12:46.</a:t>
            </a:r>
          </a:p>
          <a:p>
            <a:r>
              <a:rPr lang="en-US" dirty="0">
                <a:solidFill>
                  <a:schemeClr val="accent4">
                    <a:lumMod val="40000"/>
                    <a:lumOff val="60000"/>
                  </a:schemeClr>
                </a:solidFill>
              </a:rPr>
              <a:t>DAG has submitted 382 individual job(s), of which:    </a:t>
            </a:r>
          </a:p>
          <a:p>
            <a:r>
              <a:rPr lang="en-US" dirty="0">
                <a:solidFill>
                  <a:schemeClr val="accent4">
                    <a:lumMod val="40000"/>
                    <a:lumOff val="60000"/>
                  </a:schemeClr>
                </a:solidFill>
              </a:rPr>
              <a:t>	45 are running.    </a:t>
            </a:r>
          </a:p>
          <a:p>
            <a:r>
              <a:rPr lang="en-US" dirty="0">
                <a:solidFill>
                  <a:schemeClr val="accent4">
                    <a:lumMod val="40000"/>
                    <a:lumOff val="60000"/>
                  </a:schemeClr>
                </a:solidFill>
              </a:rPr>
              <a:t>	10 are idle.    </a:t>
            </a:r>
          </a:p>
          <a:p>
            <a:r>
              <a:rPr lang="en-US" dirty="0">
                <a:solidFill>
                  <a:schemeClr val="accent4">
                    <a:lumMod val="40000"/>
                    <a:lumOff val="60000"/>
                  </a:schemeClr>
                </a:solidFill>
              </a:rPr>
              <a:t>	0 are held.    </a:t>
            </a:r>
          </a:p>
          <a:p>
            <a:r>
              <a:rPr lang="en-US" dirty="0">
                <a:solidFill>
                  <a:schemeClr val="accent4">
                    <a:lumMod val="40000"/>
                    <a:lumOff val="60000"/>
                  </a:schemeClr>
                </a:solidFill>
              </a:rPr>
              <a:t>	162 have completed successfully</a:t>
            </a:r>
          </a:p>
          <a:p>
            <a:r>
              <a:rPr lang="en-US" dirty="0">
                <a:solidFill>
                  <a:schemeClr val="accent4">
                    <a:lumMod val="40000"/>
                    <a:lumOff val="60000"/>
                  </a:schemeClr>
                </a:solidFill>
              </a:rPr>
              <a:t>DAG has failed nodes but will continue until all possible work is finished:    	5 nodes failed.</a:t>
            </a:r>
          </a:p>
          <a:p>
            <a:r>
              <a:rPr lang="en-US" dirty="0">
                <a:solidFill>
                  <a:schemeClr val="accent4">
                    <a:lumMod val="40000"/>
                    <a:lumOff val="60000"/>
                  </a:schemeClr>
                </a:solidFill>
              </a:rPr>
              <a:t>	10 nodes waiting to begin.</a:t>
            </a:r>
          </a:p>
          <a:p>
            <a:r>
              <a:rPr lang="en-US" dirty="0">
                <a:solidFill>
                  <a:schemeClr val="accent4">
                    <a:lumMod val="40000"/>
                    <a:lumOff val="60000"/>
                  </a:schemeClr>
                </a:solidFill>
              </a:rPr>
              <a:t>	24 nodes running.</a:t>
            </a:r>
          </a:p>
          <a:p>
            <a:r>
              <a:rPr lang="en-US" dirty="0">
                <a:solidFill>
                  <a:schemeClr val="accent4">
                    <a:lumMod val="40000"/>
                    <a:lumOff val="60000"/>
                  </a:schemeClr>
                </a:solidFill>
              </a:rPr>
              <a:t>[###########=======----------------] 34% complete.</a:t>
            </a:r>
            <a:endParaRPr lang="en-US" sz="3200" dirty="0">
              <a:solidFill>
                <a:schemeClr val="accent4">
                  <a:lumMod val="40000"/>
                  <a:lumOff val="60000"/>
                </a:schemeClr>
              </a:solidFill>
            </a:endParaRPr>
          </a:p>
        </p:txBody>
      </p:sp>
    </p:spTree>
    <p:extLst>
      <p:ext uri="{BB962C8B-B14F-4D97-AF65-F5344CB8AC3E}">
        <p14:creationId xmlns:p14="http://schemas.microsoft.com/office/powerpoint/2010/main" val="1228629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64186-4DEC-FAD8-8EFC-9A91D3EC53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62B151-D00E-66EE-D8E7-BB8C93823DEC}"/>
              </a:ext>
            </a:extLst>
          </p:cNvPr>
          <p:cNvSpPr>
            <a:spLocks noGrp="1"/>
          </p:cNvSpPr>
          <p:nvPr>
            <p:ph idx="1"/>
          </p:nvPr>
        </p:nvSpPr>
        <p:spPr>
          <a:xfrm>
            <a:off x="0" y="1355726"/>
            <a:ext cx="12268200" cy="4227513"/>
          </a:xfrm>
          <a:solidFill>
            <a:schemeClr val="tx1"/>
          </a:solidFill>
        </p:spPr>
        <p:txBody>
          <a:bodyPr/>
          <a:lstStyle/>
          <a:p>
            <a:pPr marL="0" indent="0">
              <a:buNone/>
            </a:pPr>
            <a:r>
              <a:rPr lang="en-US" dirty="0">
                <a:solidFill>
                  <a:schemeClr val="accent4">
                    <a:lumMod val="40000"/>
                    <a:lumOff val="60000"/>
                  </a:schemeClr>
                </a:solidFill>
                <a:latin typeface="Courier New" panose="02070309020205020404" pitchFamily="49" charset="0"/>
                <a:cs typeface="Courier New" panose="02070309020205020404" pitchFamily="49" charset="0"/>
              </a:rPr>
              <a:t>$ </a:t>
            </a:r>
            <a:r>
              <a:rPr lang="en-US" dirty="0" err="1">
                <a:solidFill>
                  <a:schemeClr val="accent4">
                    <a:lumMod val="40000"/>
                    <a:lumOff val="60000"/>
                  </a:schemeClr>
                </a:solidFill>
                <a:latin typeface="Courier New" panose="02070309020205020404" pitchFamily="49" charset="0"/>
                <a:cs typeface="Courier New" panose="02070309020205020404" pitchFamily="49" charset="0"/>
              </a:rPr>
              <a:t>htcondor</a:t>
            </a:r>
            <a:r>
              <a:rPr lang="en-US" dirty="0">
                <a:solidFill>
                  <a:schemeClr val="accent4">
                    <a:lumMod val="40000"/>
                    <a:lumOff val="60000"/>
                  </a:schemeClr>
                </a:solidFill>
                <a:latin typeface="Courier New" panose="02070309020205020404" pitchFamily="49" charset="0"/>
                <a:cs typeface="Courier New" panose="02070309020205020404" pitchFamily="49" charset="0"/>
              </a:rPr>
              <a:t> </a:t>
            </a:r>
            <a:r>
              <a:rPr lang="en-US" dirty="0" err="1">
                <a:solidFill>
                  <a:schemeClr val="accent4">
                    <a:lumMod val="40000"/>
                    <a:lumOff val="60000"/>
                  </a:schemeClr>
                </a:solidFill>
                <a:latin typeface="Courier New" panose="02070309020205020404" pitchFamily="49" charset="0"/>
                <a:cs typeface="Courier New" panose="02070309020205020404" pitchFamily="49" charset="0"/>
              </a:rPr>
              <a:t>dag</a:t>
            </a:r>
            <a:r>
              <a:rPr lang="en-US" dirty="0">
                <a:solidFill>
                  <a:schemeClr val="accent4">
                    <a:lumMod val="40000"/>
                    <a:lumOff val="60000"/>
                  </a:schemeClr>
                </a:solidFill>
                <a:latin typeface="Courier New" panose="02070309020205020404" pitchFamily="49" charset="0"/>
                <a:cs typeface="Courier New" panose="02070309020205020404" pitchFamily="49" charset="0"/>
              </a:rPr>
              <a:t> resource 1234.0</a:t>
            </a:r>
          </a:p>
          <a:p>
            <a:pPr marL="0" indent="0">
              <a:buNone/>
            </a:pPr>
            <a:r>
              <a:rPr lang="en-US" sz="1600" dirty="0">
                <a:solidFill>
                  <a:schemeClr val="accent4">
                    <a:lumMod val="40000"/>
                    <a:lumOff val="60000"/>
                  </a:schemeClr>
                </a:solidFill>
                <a:latin typeface="Courier New" panose="02070309020205020404" pitchFamily="49" charset="0"/>
                <a:cs typeface="Courier New" panose="02070309020205020404" pitchFamily="49" charset="0"/>
              </a:rPr>
              <a:t>NODE_NAME             JOB_ID   STATUS  MEM_USAGE  REQ_MEM  STARTS  REMOTE_HOST</a:t>
            </a:r>
          </a:p>
          <a:p>
            <a:pPr marL="0" indent="0">
              <a:buNone/>
            </a:pPr>
            <a:r>
              <a:rPr lang="en-US" sz="1600" dirty="0">
                <a:solidFill>
                  <a:schemeClr val="accent4">
                    <a:lumMod val="40000"/>
                    <a:lumOff val="60000"/>
                  </a:schemeClr>
                </a:solidFill>
                <a:latin typeface="Courier New" panose="02070309020205020404" pitchFamily="49" charset="0"/>
                <a:cs typeface="Courier New" panose="02070309020205020404" pitchFamily="49" charset="0"/>
              </a:rPr>
              <a:t>batch_D5AEL7_1        7172.0   Running      1465     4096       2  slot1_59@e4056.chtc.wisc.edu</a:t>
            </a:r>
          </a:p>
          <a:p>
            <a:pPr marL="0" indent="0">
              <a:buNone/>
            </a:pPr>
            <a:r>
              <a:rPr lang="en-US" sz="1600" dirty="0">
                <a:solidFill>
                  <a:schemeClr val="accent4">
                    <a:lumMod val="40000"/>
                    <a:lumOff val="60000"/>
                  </a:schemeClr>
                </a:solidFill>
                <a:latin typeface="Courier New" panose="02070309020205020404" pitchFamily="49" charset="0"/>
                <a:cs typeface="Courier New" panose="02070309020205020404" pitchFamily="49" charset="0"/>
              </a:rPr>
              <a:t>batch_E6PBW7_1        7118.0   Running      1465     4096       3  slot1_66@e4075.chtc.wisc.edu</a:t>
            </a:r>
          </a:p>
          <a:p>
            <a:pPr marL="0" indent="0">
              <a:buNone/>
            </a:pPr>
            <a:endParaRPr lang="en-US" sz="1600" dirty="0">
              <a:solidFill>
                <a:schemeClr val="accent4">
                  <a:lumMod val="40000"/>
                  <a:lumOff val="60000"/>
                </a:schemeClr>
              </a:solidFill>
              <a:latin typeface="Courier New" panose="02070309020205020404" pitchFamily="49" charset="0"/>
              <a:cs typeface="Courier New" panose="02070309020205020404" pitchFamily="49" charset="0"/>
            </a:endParaRPr>
          </a:p>
          <a:p>
            <a:pPr marL="0" indent="0">
              <a:buNone/>
            </a:pPr>
            <a:r>
              <a:rPr lang="en-US" dirty="0">
                <a:solidFill>
                  <a:schemeClr val="accent4">
                    <a:lumMod val="40000"/>
                    <a:lumOff val="60000"/>
                  </a:schemeClr>
                </a:solidFill>
                <a:latin typeface="Courier New" panose="02070309020205020404" pitchFamily="49" charset="0"/>
                <a:cs typeface="Courier New" panose="02070309020205020404" pitchFamily="49" charset="0"/>
              </a:rPr>
              <a:t>Total 2 jobs; 2 running, 0 idle; avg memory utilization: 35.8%</a:t>
            </a:r>
          </a:p>
        </p:txBody>
      </p:sp>
      <p:sp>
        <p:nvSpPr>
          <p:cNvPr id="3" name="Title 2">
            <a:extLst>
              <a:ext uri="{FF2B5EF4-FFF2-40B4-BE49-F238E27FC236}">
                <a16:creationId xmlns:a16="http://schemas.microsoft.com/office/drawing/2014/main" id="{DA55AA8C-5F98-E0F2-9EB6-5F48E8F524C5}"/>
              </a:ext>
            </a:extLst>
          </p:cNvPr>
          <p:cNvSpPr>
            <a:spLocks noGrp="1"/>
          </p:cNvSpPr>
          <p:nvPr>
            <p:ph type="title"/>
          </p:nvPr>
        </p:nvSpPr>
        <p:spPr>
          <a:xfrm>
            <a:off x="0" y="-10160"/>
            <a:ext cx="12192000" cy="914400"/>
          </a:xfrm>
        </p:spPr>
        <p:txBody>
          <a:bodyPr/>
          <a:lstStyle/>
          <a:p>
            <a:r>
              <a:rPr lang="en-US" dirty="0" err="1"/>
              <a:t>htcondor</a:t>
            </a:r>
            <a:r>
              <a:rPr lang="en-US" dirty="0"/>
              <a:t> </a:t>
            </a:r>
            <a:r>
              <a:rPr lang="en-US" dirty="0" err="1"/>
              <a:t>dag</a:t>
            </a:r>
            <a:r>
              <a:rPr lang="en-US" dirty="0"/>
              <a:t> resources &lt;</a:t>
            </a:r>
            <a:r>
              <a:rPr lang="en-US" dirty="0" err="1"/>
              <a:t>dagid</a:t>
            </a:r>
            <a:r>
              <a:rPr lang="en-US" dirty="0"/>
              <a:t>&gt;</a:t>
            </a:r>
          </a:p>
        </p:txBody>
      </p:sp>
    </p:spTree>
    <p:extLst>
      <p:ext uri="{BB962C8B-B14F-4D97-AF65-F5344CB8AC3E}">
        <p14:creationId xmlns:p14="http://schemas.microsoft.com/office/powerpoint/2010/main" val="88507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A3CEF-015C-A913-CC3A-FD77FA26335D}"/>
              </a:ext>
            </a:extLst>
          </p:cNvPr>
          <p:cNvSpPr>
            <a:spLocks noGrp="1"/>
          </p:cNvSpPr>
          <p:nvPr>
            <p:ph type="title"/>
          </p:nvPr>
        </p:nvSpPr>
        <p:spPr/>
        <p:txBody>
          <a:bodyPr/>
          <a:lstStyle/>
          <a:p>
            <a:r>
              <a:rPr lang="en-US" dirty="0" err="1"/>
              <a:t>htcondor</a:t>
            </a:r>
            <a:r>
              <a:rPr lang="en-US" dirty="0"/>
              <a:t> </a:t>
            </a:r>
            <a:r>
              <a:rPr lang="en-US" dirty="0" err="1"/>
              <a:t>dag</a:t>
            </a:r>
            <a:r>
              <a:rPr lang="en-US" dirty="0"/>
              <a:t> histogram</a:t>
            </a:r>
          </a:p>
        </p:txBody>
      </p:sp>
      <p:pic>
        <p:nvPicPr>
          <p:cNvPr id="5" name="Picture 4">
            <a:extLst>
              <a:ext uri="{FF2B5EF4-FFF2-40B4-BE49-F238E27FC236}">
                <a16:creationId xmlns:a16="http://schemas.microsoft.com/office/drawing/2014/main" id="{45C45D3E-0156-581E-19BC-2A599BDB5001}"/>
              </a:ext>
            </a:extLst>
          </p:cNvPr>
          <p:cNvPicPr>
            <a:picLocks noChangeAspect="1"/>
          </p:cNvPicPr>
          <p:nvPr/>
        </p:nvPicPr>
        <p:blipFill>
          <a:blip r:embed="rId2"/>
          <a:stretch>
            <a:fillRect/>
          </a:stretch>
        </p:blipFill>
        <p:spPr>
          <a:xfrm>
            <a:off x="71642" y="914400"/>
            <a:ext cx="12048717" cy="5943600"/>
          </a:xfrm>
          <a:prstGeom prst="rect">
            <a:avLst/>
          </a:prstGeom>
        </p:spPr>
      </p:pic>
    </p:spTree>
    <p:extLst>
      <p:ext uri="{BB962C8B-B14F-4D97-AF65-F5344CB8AC3E}">
        <p14:creationId xmlns:p14="http://schemas.microsoft.com/office/powerpoint/2010/main" val="324600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38997-1F32-87E3-0638-7B6E73221D68}"/>
              </a:ext>
            </a:extLst>
          </p:cNvPr>
          <p:cNvSpPr>
            <a:spLocks noGrp="1"/>
          </p:cNvSpPr>
          <p:nvPr>
            <p:ph type="title"/>
          </p:nvPr>
        </p:nvSpPr>
        <p:spPr/>
        <p:txBody>
          <a:bodyPr/>
          <a:lstStyle/>
          <a:p>
            <a:r>
              <a:rPr lang="en-US" dirty="0" err="1"/>
              <a:t>htcondor</a:t>
            </a:r>
            <a:r>
              <a:rPr lang="en-US" dirty="0"/>
              <a:t> </a:t>
            </a:r>
            <a:r>
              <a:rPr lang="en-US" dirty="0" err="1"/>
              <a:t>dag</a:t>
            </a:r>
            <a:r>
              <a:rPr lang="en-US" dirty="0"/>
              <a:t> histogram --instant</a:t>
            </a:r>
          </a:p>
        </p:txBody>
      </p:sp>
      <p:pic>
        <p:nvPicPr>
          <p:cNvPr id="5" name="Picture 4">
            <a:extLst>
              <a:ext uri="{FF2B5EF4-FFF2-40B4-BE49-F238E27FC236}">
                <a16:creationId xmlns:a16="http://schemas.microsoft.com/office/drawing/2014/main" id="{904AEA6F-8762-1E4C-0AF6-6E10A4F345A0}"/>
              </a:ext>
            </a:extLst>
          </p:cNvPr>
          <p:cNvPicPr>
            <a:picLocks noChangeAspect="1"/>
          </p:cNvPicPr>
          <p:nvPr/>
        </p:nvPicPr>
        <p:blipFill>
          <a:blip r:embed="rId2"/>
          <a:stretch>
            <a:fillRect/>
          </a:stretch>
        </p:blipFill>
        <p:spPr>
          <a:xfrm>
            <a:off x="71642" y="914400"/>
            <a:ext cx="12048717" cy="5943600"/>
          </a:xfrm>
          <a:prstGeom prst="rect">
            <a:avLst/>
          </a:prstGeom>
        </p:spPr>
      </p:pic>
    </p:spTree>
    <p:extLst>
      <p:ext uri="{BB962C8B-B14F-4D97-AF65-F5344CB8AC3E}">
        <p14:creationId xmlns:p14="http://schemas.microsoft.com/office/powerpoint/2010/main" val="280851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115CDB-8B5C-046F-19B6-9ED16DDD91EB}"/>
              </a:ext>
            </a:extLst>
          </p:cNvPr>
          <p:cNvSpPr>
            <a:spLocks noGrp="1"/>
          </p:cNvSpPr>
          <p:nvPr>
            <p:ph idx="1"/>
          </p:nvPr>
        </p:nvSpPr>
        <p:spPr/>
        <p:txBody>
          <a:bodyPr/>
          <a:lstStyle/>
          <a:p>
            <a:r>
              <a:rPr lang="en-US" dirty="0" err="1"/>
              <a:t>condor_rm</a:t>
            </a:r>
            <a:r>
              <a:rPr lang="en-US" dirty="0"/>
              <a:t> –transfer</a:t>
            </a:r>
          </a:p>
          <a:p>
            <a:pPr lvl="1"/>
            <a:r>
              <a:rPr lang="en-US" dirty="0"/>
              <a:t>Removes the job, sends it to the archive</a:t>
            </a:r>
          </a:p>
          <a:p>
            <a:pPr lvl="1"/>
            <a:r>
              <a:rPr lang="en-US" dirty="0"/>
              <a:t>But first transfers the sandbox</a:t>
            </a:r>
          </a:p>
          <a:p>
            <a:pPr lvl="2"/>
            <a:r>
              <a:rPr lang="en-US" dirty="0"/>
              <a:t>Not to spool, but to the final transfer spot</a:t>
            </a:r>
          </a:p>
          <a:p>
            <a:pPr lvl="2"/>
            <a:r>
              <a:rPr lang="en-US" dirty="0"/>
              <a:t>(including non-cedar protocols)</a:t>
            </a:r>
          </a:p>
        </p:txBody>
      </p:sp>
      <p:sp>
        <p:nvSpPr>
          <p:cNvPr id="3" name="Title 2">
            <a:extLst>
              <a:ext uri="{FF2B5EF4-FFF2-40B4-BE49-F238E27FC236}">
                <a16:creationId xmlns:a16="http://schemas.microsoft.com/office/drawing/2014/main" id="{BE292E99-7729-E153-0A0D-D9C77B18D48C}"/>
              </a:ext>
            </a:extLst>
          </p:cNvPr>
          <p:cNvSpPr>
            <a:spLocks noGrp="1"/>
          </p:cNvSpPr>
          <p:nvPr>
            <p:ph type="title"/>
          </p:nvPr>
        </p:nvSpPr>
        <p:spPr/>
        <p:txBody>
          <a:bodyPr/>
          <a:lstStyle/>
          <a:p>
            <a:r>
              <a:rPr lang="en-US" dirty="0"/>
              <a:t>c</a:t>
            </a:r>
            <a:r>
              <a:rPr lang="en-US"/>
              <a:t>ondor</a:t>
            </a:r>
            <a:r>
              <a:rPr lang="en-US" dirty="0" err="1"/>
              <a:t>_rm</a:t>
            </a:r>
            <a:r>
              <a:rPr lang="en-US" dirty="0"/>
              <a:t> -transfer</a:t>
            </a:r>
          </a:p>
        </p:txBody>
      </p:sp>
    </p:spTree>
    <p:extLst>
      <p:ext uri="{BB962C8B-B14F-4D97-AF65-F5344CB8AC3E}">
        <p14:creationId xmlns:p14="http://schemas.microsoft.com/office/powerpoint/2010/main" val="2061040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8670-2C88-501D-AC68-133FF97DFA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EE117D-6F16-00EE-6553-84D4737B9545}"/>
              </a:ext>
            </a:extLst>
          </p:cNvPr>
          <p:cNvSpPr>
            <a:spLocks noGrp="1"/>
          </p:cNvSpPr>
          <p:nvPr>
            <p:ph type="title"/>
          </p:nvPr>
        </p:nvSpPr>
        <p:spPr>
          <a:xfrm>
            <a:off x="-1" y="258761"/>
            <a:ext cx="12192000" cy="914400"/>
          </a:xfrm>
        </p:spPr>
        <p:txBody>
          <a:bodyPr/>
          <a:lstStyle/>
          <a:p>
            <a:br>
              <a:rPr lang="en-US" dirty="0"/>
            </a:br>
            <a:r>
              <a:rPr lang="en-US" dirty="0"/>
              <a:t>2. Archived Job Database </a:t>
            </a:r>
            <a:br>
              <a:rPr lang="en-US" dirty="0"/>
            </a:br>
            <a:br>
              <a:rPr lang="en-US" dirty="0"/>
            </a:br>
            <a:r>
              <a:rPr lang="en-US" dirty="0"/>
              <a:t> </a:t>
            </a:r>
          </a:p>
        </p:txBody>
      </p:sp>
      <p:sp>
        <p:nvSpPr>
          <p:cNvPr id="4" name="TextBox 3">
            <a:extLst>
              <a:ext uri="{FF2B5EF4-FFF2-40B4-BE49-F238E27FC236}">
                <a16:creationId xmlns:a16="http://schemas.microsoft.com/office/drawing/2014/main" id="{3B59371E-BEC5-8FBC-9207-3271AECD5DBA}"/>
              </a:ext>
            </a:extLst>
          </p:cNvPr>
          <p:cNvSpPr txBox="1"/>
          <p:nvPr/>
        </p:nvSpPr>
        <p:spPr>
          <a:xfrm>
            <a:off x="2253985" y="2474893"/>
            <a:ext cx="7684027" cy="1815882"/>
          </a:xfrm>
          <a:prstGeom prst="rect">
            <a:avLst/>
          </a:prstGeom>
          <a:noFill/>
        </p:spPr>
        <p:txBody>
          <a:bodyPr wrap="none" rtlCol="0">
            <a:spAutoFit/>
          </a:bodyPr>
          <a:lstStyle/>
          <a:p>
            <a:pPr algn="ctr"/>
            <a:r>
              <a:rPr lang="en-US" dirty="0"/>
              <a:t>Snapshot at the AP of job </a:t>
            </a:r>
            <a:r>
              <a:rPr lang="en-US" dirty="0" err="1"/>
              <a:t>classads</a:t>
            </a:r>
            <a:r>
              <a:rPr lang="en-US" dirty="0"/>
              <a:t> for jobs that have</a:t>
            </a:r>
            <a:br>
              <a:rPr lang="en-US" dirty="0"/>
            </a:br>
            <a:r>
              <a:rPr lang="en-US" dirty="0"/>
              <a:t>left the Running state</a:t>
            </a:r>
          </a:p>
          <a:p>
            <a:pPr algn="ctr"/>
            <a:r>
              <a:rPr lang="en-US" dirty="0"/>
              <a:t>Typically use “</a:t>
            </a:r>
            <a:r>
              <a:rPr lang="en-US" dirty="0" err="1"/>
              <a:t>condor_history</a:t>
            </a:r>
            <a:r>
              <a:rPr lang="en-US" dirty="0"/>
              <a:t>” to access</a:t>
            </a:r>
          </a:p>
          <a:p>
            <a:pPr algn="ctr"/>
            <a:endParaRPr lang="en-US" dirty="0"/>
          </a:p>
        </p:txBody>
      </p:sp>
    </p:spTree>
    <p:extLst>
      <p:ext uri="{BB962C8B-B14F-4D97-AF65-F5344CB8AC3E}">
        <p14:creationId xmlns:p14="http://schemas.microsoft.com/office/powerpoint/2010/main" val="230067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E4A572-037E-BAD7-0533-C1C45A9BC0CD}"/>
              </a:ext>
            </a:extLst>
          </p:cNvPr>
          <p:cNvSpPr>
            <a:spLocks noGrp="1"/>
          </p:cNvSpPr>
          <p:nvPr>
            <p:ph idx="1"/>
          </p:nvPr>
        </p:nvSpPr>
        <p:spPr>
          <a:xfrm>
            <a:off x="71685" y="1000283"/>
            <a:ext cx="12392378" cy="4227513"/>
          </a:xfrm>
        </p:spPr>
        <p:txBody>
          <a:bodyPr/>
          <a:lstStyle/>
          <a:p>
            <a:pPr marL="15240" indent="0">
              <a:buNone/>
            </a:pPr>
            <a:r>
              <a:rPr lang="en-US" sz="3600" b="1" dirty="0">
                <a:solidFill>
                  <a:srgbClr val="990000"/>
                </a:solidFill>
              </a:rPr>
              <a:t>Good news: you don’t have to lift a finger.</a:t>
            </a:r>
          </a:p>
          <a:p>
            <a:pPr>
              <a:buFontTx/>
              <a:buChar char="-"/>
            </a:pPr>
            <a:r>
              <a:rPr lang="en-US" dirty="0"/>
              <a:t>All current subscribers are imported automatically — no need to re-subscribe.</a:t>
            </a:r>
          </a:p>
          <a:p>
            <a:pPr>
              <a:buFontTx/>
              <a:buChar char="-"/>
            </a:pPr>
            <a:r>
              <a:rPr lang="en-US" dirty="0"/>
              <a:t>Old address will forward to new address</a:t>
            </a:r>
          </a:p>
          <a:p>
            <a:pPr>
              <a:buFontTx/>
              <a:buChar char="-"/>
            </a:pPr>
            <a:r>
              <a:rPr lang="en-US" dirty="0"/>
              <a:t>Move Date: June 22</a:t>
            </a:r>
            <a:r>
              <a:rPr lang="en-US" baseline="30000" dirty="0"/>
              <a:t>nd</a:t>
            </a:r>
            <a:r>
              <a:rPr lang="en-US" dirty="0"/>
              <a:t> 2026</a:t>
            </a:r>
            <a:br>
              <a:rPr lang="en-US" sz="2000" dirty="0"/>
            </a:br>
            <a:endParaRPr lang="en-US" sz="2000" dirty="0"/>
          </a:p>
          <a:p>
            <a:pPr marL="15240" indent="0">
              <a:buNone/>
            </a:pPr>
            <a:r>
              <a:rPr lang="en-US" sz="3600" b="1" dirty="0"/>
              <a:t>These three lists are moving:</a:t>
            </a:r>
          </a:p>
          <a:p>
            <a:pPr>
              <a:buFontTx/>
              <a:buChar char="-"/>
            </a:pPr>
            <a:r>
              <a:rPr lang="en-US" sz="2400" dirty="0">
                <a:solidFill>
                  <a:srgbClr val="FF0000"/>
                </a:solidFill>
              </a:rPr>
              <a:t>htcondor-users@cs.wisc.edu  →  htcondor-users@g-groups.wisc.edu</a:t>
            </a:r>
          </a:p>
          <a:p>
            <a:pPr>
              <a:buFontTx/>
              <a:buChar char="-"/>
            </a:pPr>
            <a:r>
              <a:rPr lang="en-US" sz="2400" dirty="0">
                <a:solidFill>
                  <a:srgbClr val="FF0000"/>
                </a:solidFill>
              </a:rPr>
              <a:t>htcondor-world@cs.wisc.edu  →  htcondor-announce@g-groups.wisc.edu</a:t>
            </a:r>
          </a:p>
          <a:p>
            <a:pPr>
              <a:buFontTx/>
              <a:buChar char="-"/>
            </a:pPr>
            <a:r>
              <a:rPr lang="en-US" sz="2400" dirty="0">
                <a:solidFill>
                  <a:srgbClr val="FF0000"/>
                </a:solidFill>
              </a:rPr>
              <a:t>htcondor-security@cs.wisc.edu  →  htcondor-security@g-groups.wisc.edu</a:t>
            </a:r>
          </a:p>
          <a:p>
            <a:pPr marL="0" indent="0">
              <a:buNone/>
            </a:pPr>
            <a:endParaRPr lang="en-US" sz="2800" dirty="0">
              <a:solidFill>
                <a:srgbClr val="FF0000"/>
              </a:solidFill>
            </a:endParaRPr>
          </a:p>
        </p:txBody>
      </p:sp>
      <p:sp>
        <p:nvSpPr>
          <p:cNvPr id="3" name="Title 2">
            <a:extLst>
              <a:ext uri="{FF2B5EF4-FFF2-40B4-BE49-F238E27FC236}">
                <a16:creationId xmlns:a16="http://schemas.microsoft.com/office/drawing/2014/main" id="{5B5738CC-A428-3784-CD83-944D5B6E3F07}"/>
              </a:ext>
            </a:extLst>
          </p:cNvPr>
          <p:cNvSpPr>
            <a:spLocks noGrp="1"/>
          </p:cNvSpPr>
          <p:nvPr>
            <p:ph type="title"/>
          </p:nvPr>
        </p:nvSpPr>
        <p:spPr/>
        <p:txBody>
          <a:bodyPr/>
          <a:lstStyle/>
          <a:p>
            <a:r>
              <a:rPr lang="en-US" dirty="0"/>
              <a:t>Our Email Lists Are Moving!</a:t>
            </a:r>
          </a:p>
        </p:txBody>
      </p:sp>
      <p:sp>
        <p:nvSpPr>
          <p:cNvPr id="4" name="Slide Number Placeholder 3">
            <a:extLst>
              <a:ext uri="{FF2B5EF4-FFF2-40B4-BE49-F238E27FC236}">
                <a16:creationId xmlns:a16="http://schemas.microsoft.com/office/drawing/2014/main" id="{698626F7-6573-A849-1035-74E2CD0D4169}"/>
              </a:ext>
            </a:extLst>
          </p:cNvPr>
          <p:cNvSpPr>
            <a:spLocks noGrp="1"/>
          </p:cNvSpPr>
          <p:nvPr>
            <p:ph type="sldNum" sz="quarter" idx="10"/>
          </p:nvPr>
        </p:nvSpPr>
        <p:spPr/>
        <p:txBody>
          <a:bodyPr/>
          <a:lstStyle/>
          <a:p>
            <a:fld id="{A112ED7D-98F8-4F4F-A793-74ECB7F395DA}" type="slidenum">
              <a:rPr lang="en-US" altLang="en-US" smtClean="0"/>
              <a:pPr/>
              <a:t>2</a:t>
            </a:fld>
            <a:endParaRPr lang="en-US" altLang="en-US" dirty="0"/>
          </a:p>
        </p:txBody>
      </p:sp>
      <p:pic>
        <p:nvPicPr>
          <p:cNvPr id="5" name="Graphic 5" descr="Mailbox"/>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39300" y="914400"/>
            <a:ext cx="1143000" cy="1143000"/>
          </a:xfrm>
          <a:prstGeom prst="rect">
            <a:avLst/>
          </a:prstGeom>
        </p:spPr>
      </p:pic>
      <p:pic>
        <p:nvPicPr>
          <p:cNvPr id="6" name="Graphic 6" descr="Moving truck carrying email lists"/>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813800" y="2159001"/>
            <a:ext cx="2794000" cy="2159000"/>
          </a:xfrm>
          <a:prstGeom prst="rect">
            <a:avLst/>
          </a:prstGeom>
        </p:spPr>
      </p:pic>
      <p:sp>
        <p:nvSpPr>
          <p:cNvPr id="7" name="TextBox 6">
            <a:extLst>
              <a:ext uri="{FF2B5EF4-FFF2-40B4-BE49-F238E27FC236}">
                <a16:creationId xmlns:a16="http://schemas.microsoft.com/office/drawing/2014/main" id="{4CEC54BF-B2B1-463C-B991-26ABC4541C57}"/>
              </a:ext>
            </a:extLst>
          </p:cNvPr>
          <p:cNvSpPr txBox="1"/>
          <p:nvPr/>
        </p:nvSpPr>
        <p:spPr>
          <a:xfrm>
            <a:off x="9639300" y="629443"/>
            <a:ext cx="3098800" cy="457200"/>
          </a:xfrm>
          <a:prstGeom prst="rect">
            <a:avLst/>
          </a:prstGeom>
          <a:noFill/>
          <a:ln>
            <a:noFill/>
          </a:ln>
        </p:spPr>
        <p:txBody>
          <a:bodyPr vertOverflow="overflow" vert="horz" wrap="square" rtlCol="0" anchor="ctr" anchorCtr="0">
            <a:noAutofit/>
          </a:bodyPr>
          <a:lstStyle/>
          <a:p>
            <a:pPr algn="l"/>
            <a:r>
              <a:rPr lang="en-US" sz="1800" b="1" dirty="0">
                <a:solidFill>
                  <a:srgbClr val="FF6600"/>
                </a:solidFill>
              </a:rPr>
              <a:t>We’ve moved!</a:t>
            </a:r>
          </a:p>
        </p:txBody>
      </p:sp>
    </p:spTree>
    <p:extLst>
      <p:ext uri="{BB962C8B-B14F-4D97-AF65-F5344CB8AC3E}">
        <p14:creationId xmlns:p14="http://schemas.microsoft.com/office/powerpoint/2010/main" val="174236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1610E-DCD4-C3FB-3379-ACD4777DE3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75F664-2FB1-2917-FB51-69809D0F335B}"/>
              </a:ext>
            </a:extLst>
          </p:cNvPr>
          <p:cNvSpPr>
            <a:spLocks noGrp="1"/>
          </p:cNvSpPr>
          <p:nvPr>
            <p:ph type="title"/>
          </p:nvPr>
        </p:nvSpPr>
        <p:spPr>
          <a:xfrm>
            <a:off x="-1" y="258761"/>
            <a:ext cx="12192000" cy="914400"/>
          </a:xfrm>
        </p:spPr>
        <p:txBody>
          <a:bodyPr/>
          <a:lstStyle/>
          <a:p>
            <a:br>
              <a:rPr lang="en-US" dirty="0"/>
            </a:br>
            <a:r>
              <a:rPr lang="en-US" dirty="0"/>
              <a:t>Archived Job Database </a:t>
            </a:r>
            <a:br>
              <a:rPr lang="en-US" dirty="0"/>
            </a:br>
            <a:br>
              <a:rPr lang="en-US" dirty="0"/>
            </a:br>
            <a:r>
              <a:rPr lang="en-US" dirty="0"/>
              <a:t> </a:t>
            </a:r>
          </a:p>
        </p:txBody>
      </p:sp>
      <p:sp>
        <p:nvSpPr>
          <p:cNvPr id="2" name="Google Shape;719;p60">
            <a:extLst>
              <a:ext uri="{FF2B5EF4-FFF2-40B4-BE49-F238E27FC236}">
                <a16:creationId xmlns:a16="http://schemas.microsoft.com/office/drawing/2014/main" id="{F7804078-4A05-47BE-5FD8-8BB2214EC032}"/>
              </a:ext>
            </a:extLst>
          </p:cNvPr>
          <p:cNvSpPr txBox="1"/>
          <p:nvPr/>
        </p:nvSpPr>
        <p:spPr>
          <a:xfrm>
            <a:off x="1657900" y="930300"/>
            <a:ext cx="4189500" cy="462431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200" dirty="0">
              <a:solidFill>
                <a:schemeClr val="dk1"/>
              </a:solidFill>
              <a:latin typeface="Neuton Light"/>
              <a:ea typeface="Neuton Light"/>
              <a:cs typeface="Neuton Light"/>
              <a:sym typeface="Neuton Light"/>
            </a:endParaRPr>
          </a:p>
          <a:p>
            <a:pPr marL="0" lvl="0" indent="0" algn="l" rtl="0">
              <a:spcBef>
                <a:spcPts val="0"/>
              </a:spcBef>
              <a:spcAft>
                <a:spcPts val="0"/>
              </a:spcAft>
              <a:buNone/>
            </a:pPr>
            <a:r>
              <a:rPr lang="en" sz="3200" dirty="0">
                <a:solidFill>
                  <a:schemeClr val="dk1"/>
                </a:solidFill>
                <a:latin typeface="Neuton Light"/>
                <a:ea typeface="Neuton Light"/>
                <a:cs typeface="Neuton Light"/>
                <a:sym typeface="Neuton Light"/>
              </a:rPr>
              <a:t>Accessing history is difficult because </a:t>
            </a:r>
            <a:r>
              <a:rPr lang="en" sz="3200" i="1" dirty="0">
                <a:solidFill>
                  <a:schemeClr val="dk1"/>
                </a:solidFill>
                <a:latin typeface="Neuton Light"/>
                <a:ea typeface="Neuton Light"/>
                <a:cs typeface="Neuton Light"/>
                <a:sym typeface="Neuton Light"/>
              </a:rPr>
              <a:t>condor_history </a:t>
            </a:r>
            <a:r>
              <a:rPr lang="en" sz="3200" dirty="0">
                <a:solidFill>
                  <a:schemeClr val="dk1"/>
                </a:solidFill>
                <a:latin typeface="Neuton Light"/>
                <a:ea typeface="Neuton Light"/>
                <a:cs typeface="Neuton Light"/>
                <a:sym typeface="Neuton Light"/>
              </a:rPr>
              <a:t>must parse flat files sequentially to find specific job data.</a:t>
            </a:r>
            <a:endParaRPr sz="3200" dirty="0">
              <a:solidFill>
                <a:schemeClr val="dk1"/>
              </a:solidFill>
              <a:latin typeface="Neuton Light"/>
              <a:ea typeface="Neuton Light"/>
              <a:cs typeface="Neuton Light"/>
              <a:sym typeface="Neuton Light"/>
            </a:endParaRPr>
          </a:p>
          <a:p>
            <a:pPr marL="0" lvl="0" indent="0" algn="l" rtl="0">
              <a:spcBef>
                <a:spcPts val="0"/>
              </a:spcBef>
              <a:spcAft>
                <a:spcPts val="0"/>
              </a:spcAft>
              <a:buClr>
                <a:schemeClr val="dk1"/>
              </a:buClr>
              <a:buSzPts val="1100"/>
              <a:buFont typeface="Arial"/>
              <a:buNone/>
            </a:pPr>
            <a:endParaRPr sz="5400" dirty="0">
              <a:solidFill>
                <a:schemeClr val="dk1"/>
              </a:solidFill>
              <a:latin typeface="Neuton Light"/>
              <a:ea typeface="Neuton Light"/>
              <a:cs typeface="Neuton Light"/>
              <a:sym typeface="Neuton Light"/>
            </a:endParaRPr>
          </a:p>
          <a:p>
            <a:pPr marL="0" lvl="0" indent="0" algn="l" rtl="0">
              <a:spcBef>
                <a:spcPts val="0"/>
              </a:spcBef>
              <a:spcAft>
                <a:spcPts val="0"/>
              </a:spcAft>
              <a:buNone/>
            </a:pPr>
            <a:endParaRPr sz="1100" dirty="0">
              <a:solidFill>
                <a:schemeClr val="dk1"/>
              </a:solidFill>
              <a:latin typeface="Hanken Grotesk"/>
              <a:ea typeface="Hanken Grotesk"/>
              <a:cs typeface="Hanken Grotesk"/>
              <a:sym typeface="Hanken Grotesk"/>
            </a:endParaRPr>
          </a:p>
        </p:txBody>
      </p:sp>
      <p:sp>
        <p:nvSpPr>
          <p:cNvPr id="4" name="Google Shape;720;p60">
            <a:extLst>
              <a:ext uri="{FF2B5EF4-FFF2-40B4-BE49-F238E27FC236}">
                <a16:creationId xmlns:a16="http://schemas.microsoft.com/office/drawing/2014/main" id="{A0E730B4-C419-DBF8-91B6-7A3BC081C1FA}"/>
              </a:ext>
            </a:extLst>
          </p:cNvPr>
          <p:cNvSpPr txBox="1"/>
          <p:nvPr/>
        </p:nvSpPr>
        <p:spPr>
          <a:xfrm>
            <a:off x="5977900" y="712950"/>
            <a:ext cx="4505400" cy="560150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dirty="0">
                <a:solidFill>
                  <a:schemeClr val="dk1"/>
                </a:solidFill>
                <a:latin typeface="Neuton Light"/>
                <a:ea typeface="Neuton Light"/>
                <a:cs typeface="Neuton Light"/>
                <a:sym typeface="Neuton Light"/>
              </a:rPr>
              <a:t>Issues:</a:t>
            </a:r>
            <a:endParaRPr sz="3200" dirty="0">
              <a:solidFill>
                <a:schemeClr val="dk1"/>
              </a:solidFill>
              <a:latin typeface="Neuton Light"/>
              <a:ea typeface="Neuton Light"/>
              <a:cs typeface="Neuton Light"/>
              <a:sym typeface="Neuton Light"/>
            </a:endParaRPr>
          </a:p>
          <a:p>
            <a:pPr marL="457200" lvl="0" indent="-387350" algn="l" rtl="0">
              <a:spcBef>
                <a:spcPts val="0"/>
              </a:spcBef>
              <a:spcAft>
                <a:spcPts val="0"/>
              </a:spcAft>
              <a:buClr>
                <a:schemeClr val="dk1"/>
              </a:buClr>
              <a:buSzPts val="2500"/>
              <a:buFont typeface="Neuton Light"/>
              <a:buChar char="-"/>
            </a:pPr>
            <a:r>
              <a:rPr lang="en" sz="3200" b="1" i="1" dirty="0">
                <a:solidFill>
                  <a:schemeClr val="dk1"/>
                </a:solidFill>
                <a:latin typeface="Neuton Light"/>
                <a:ea typeface="Neuton Light"/>
                <a:cs typeface="Neuton Light"/>
                <a:sym typeface="Neuton Light"/>
              </a:rPr>
              <a:t>Very slow</a:t>
            </a:r>
            <a:r>
              <a:rPr lang="en" sz="3200" dirty="0">
                <a:solidFill>
                  <a:schemeClr val="dk1"/>
                </a:solidFill>
                <a:latin typeface="Neuton Light"/>
                <a:ea typeface="Neuton Light"/>
                <a:cs typeface="Neuton Light"/>
                <a:sym typeface="Neuton Light"/>
              </a:rPr>
              <a:t> for old jobs</a:t>
            </a:r>
            <a:endParaRPr sz="3200" dirty="0">
              <a:solidFill>
                <a:schemeClr val="dk1"/>
              </a:solidFill>
              <a:latin typeface="Neuton Light"/>
              <a:ea typeface="Neuton Light"/>
              <a:cs typeface="Neuton Light"/>
              <a:sym typeface="Neuton Light"/>
            </a:endParaRPr>
          </a:p>
          <a:p>
            <a:pPr marL="457200" lvl="0" indent="-387350" algn="l" rtl="0">
              <a:spcBef>
                <a:spcPts val="0"/>
              </a:spcBef>
              <a:spcAft>
                <a:spcPts val="0"/>
              </a:spcAft>
              <a:buClr>
                <a:schemeClr val="dk1"/>
              </a:buClr>
              <a:buSzPts val="2500"/>
              <a:buFont typeface="Neuton Light"/>
              <a:buChar char="-"/>
            </a:pPr>
            <a:r>
              <a:rPr lang="en" sz="3200" dirty="0">
                <a:solidFill>
                  <a:schemeClr val="dk1"/>
                </a:solidFill>
                <a:latin typeface="Neuton Light"/>
                <a:ea typeface="Neuton Light"/>
                <a:cs typeface="Neuton Light"/>
                <a:sym typeface="Neuton Light"/>
              </a:rPr>
              <a:t>Hard to make any aggregates </a:t>
            </a:r>
          </a:p>
          <a:p>
            <a:pPr marL="457200" lvl="0" indent="-387350" algn="l" rtl="0">
              <a:spcBef>
                <a:spcPts val="0"/>
              </a:spcBef>
              <a:spcAft>
                <a:spcPts val="0"/>
              </a:spcAft>
              <a:buClr>
                <a:schemeClr val="dk1"/>
              </a:buClr>
              <a:buSzPts val="2500"/>
              <a:buFont typeface="Neuton Light"/>
              <a:buChar char="-"/>
            </a:pPr>
            <a:r>
              <a:rPr lang="en" sz="3200" dirty="0">
                <a:solidFill>
                  <a:schemeClr val="dk1"/>
                </a:solidFill>
                <a:latin typeface="Neuton Light"/>
                <a:ea typeface="Neuton Light"/>
                <a:cs typeface="Neuton Light"/>
                <a:sym typeface="Neuton Light"/>
              </a:rPr>
              <a:t>Garbage collection: all info re old jobs is eventially removed</a:t>
            </a:r>
            <a:endParaRPr sz="3200" dirty="0">
              <a:solidFill>
                <a:schemeClr val="dk1"/>
              </a:solidFill>
              <a:latin typeface="Neuton Light"/>
              <a:ea typeface="Neuton Light"/>
              <a:cs typeface="Neuton Light"/>
              <a:sym typeface="Neuton Light"/>
            </a:endParaRPr>
          </a:p>
          <a:p>
            <a:pPr marL="457200" lvl="0" indent="-387350" algn="l" rtl="0">
              <a:spcBef>
                <a:spcPts val="0"/>
              </a:spcBef>
              <a:spcAft>
                <a:spcPts val="0"/>
              </a:spcAft>
              <a:buClr>
                <a:schemeClr val="dk1"/>
              </a:buClr>
              <a:buSzPts val="2500"/>
              <a:buFont typeface="Neuton Light"/>
              <a:buChar char="-"/>
            </a:pPr>
            <a:r>
              <a:rPr lang="en" sz="3200" dirty="0">
                <a:solidFill>
                  <a:schemeClr val="dk1"/>
                </a:solidFill>
                <a:latin typeface="Neuton Light"/>
                <a:ea typeface="Neuton Light"/>
                <a:cs typeface="Neuton Light"/>
                <a:sym typeface="Neuton Light"/>
              </a:rPr>
              <a:t>Hurts effectiveness of other tools meant to improve user experience </a:t>
            </a:r>
            <a:endParaRPr sz="3200" dirty="0">
              <a:solidFill>
                <a:schemeClr val="dk1"/>
              </a:solidFill>
              <a:latin typeface="Neuton Light"/>
              <a:ea typeface="Neuton Light"/>
              <a:cs typeface="Neuton Light"/>
              <a:sym typeface="Neuton Light"/>
            </a:endParaRPr>
          </a:p>
        </p:txBody>
      </p:sp>
    </p:spTree>
    <p:extLst>
      <p:ext uri="{BB962C8B-B14F-4D97-AF65-F5344CB8AC3E}">
        <p14:creationId xmlns:p14="http://schemas.microsoft.com/office/powerpoint/2010/main" val="204914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0554-F443-9A1D-1A34-366F3E6420E4}"/>
              </a:ext>
            </a:extLst>
          </p:cNvPr>
          <p:cNvSpPr>
            <a:spLocks noGrp="1"/>
          </p:cNvSpPr>
          <p:nvPr>
            <p:ph type="title"/>
          </p:nvPr>
        </p:nvSpPr>
        <p:spPr>
          <a:xfrm>
            <a:off x="0" y="0"/>
            <a:ext cx="12192000" cy="914400"/>
          </a:xfrm>
        </p:spPr>
        <p:txBody>
          <a:bodyPr wrap="square" anchor="ctr">
            <a:normAutofit/>
          </a:bodyPr>
          <a:lstStyle/>
          <a:p>
            <a:r>
              <a:rPr lang="en-US" dirty="0"/>
              <a:t>Archive Librarian</a:t>
            </a:r>
          </a:p>
        </p:txBody>
      </p:sp>
      <p:sp>
        <p:nvSpPr>
          <p:cNvPr id="3" name="Content Placeholder 2">
            <a:extLst>
              <a:ext uri="{FF2B5EF4-FFF2-40B4-BE49-F238E27FC236}">
                <a16:creationId xmlns:a16="http://schemas.microsoft.com/office/drawing/2014/main" id="{E488AA89-DEE1-1647-9E5C-9015A2360234}"/>
              </a:ext>
            </a:extLst>
          </p:cNvPr>
          <p:cNvSpPr>
            <a:spLocks noGrp="1"/>
          </p:cNvSpPr>
          <p:nvPr>
            <p:ph sz="half" idx="1"/>
          </p:nvPr>
        </p:nvSpPr>
        <p:spPr>
          <a:xfrm>
            <a:off x="914399" y="901902"/>
            <a:ext cx="6867697" cy="5054195"/>
          </a:xfrm>
        </p:spPr>
        <p:txBody>
          <a:bodyPr wrap="square" anchor="t">
            <a:noAutofit/>
          </a:bodyPr>
          <a:lstStyle/>
          <a:p>
            <a:pPr>
              <a:lnSpc>
                <a:spcPct val="90000"/>
              </a:lnSpc>
            </a:pPr>
            <a:r>
              <a:rPr lang="en-US" dirty="0"/>
              <a:t>New daemon at the Access Point responsible for maintaining an index of archived job records (w/ SQLite).</a:t>
            </a:r>
          </a:p>
          <a:p>
            <a:pPr>
              <a:lnSpc>
                <a:spcPct val="90000"/>
              </a:lnSpc>
            </a:pPr>
            <a:r>
              <a:rPr lang="en-US" dirty="0"/>
              <a:t>Allows tools that access the archive (e.g. </a:t>
            </a:r>
            <a:r>
              <a:rPr lang="en-US" i="1" dirty="0" err="1"/>
              <a:t>condor_history</a:t>
            </a:r>
            <a:r>
              <a:rPr lang="en-US" dirty="0"/>
              <a:t>) to quickly locate specific job records when given specific job ids rather than sequentially scanning flat archive files.</a:t>
            </a:r>
          </a:p>
          <a:p>
            <a:pPr>
              <a:lnSpc>
                <a:spcPct val="90000"/>
              </a:lnSpc>
            </a:pPr>
            <a:r>
              <a:rPr lang="en-US" dirty="0"/>
              <a:t>Keeps some (small amount) job info around after garbage collection</a:t>
            </a:r>
          </a:p>
          <a:p>
            <a:pPr>
              <a:lnSpc>
                <a:spcPct val="90000"/>
              </a:lnSpc>
            </a:pPr>
            <a:r>
              <a:rPr lang="en-US" dirty="0"/>
              <a:t>Easily enable by setting </a:t>
            </a:r>
            <a:r>
              <a:rPr lang="en-US" b="1" dirty="0"/>
              <a:t>use </a:t>
            </a:r>
            <a:r>
              <a:rPr lang="en-US" b="1" dirty="0" err="1"/>
              <a:t>feature:librarian</a:t>
            </a:r>
            <a:r>
              <a:rPr lang="en-US" dirty="0"/>
              <a:t> in configuration of HTCSS Access Point</a:t>
            </a:r>
          </a:p>
          <a:p>
            <a:pPr>
              <a:lnSpc>
                <a:spcPct val="90000"/>
              </a:lnSpc>
            </a:pPr>
            <a:endParaRPr lang="en-US" dirty="0"/>
          </a:p>
        </p:txBody>
      </p:sp>
      <p:pic>
        <p:nvPicPr>
          <p:cNvPr id="4" name="Google Shape;746;p62">
            <a:extLst>
              <a:ext uri="{FF2B5EF4-FFF2-40B4-BE49-F238E27FC236}">
                <a16:creationId xmlns:a16="http://schemas.microsoft.com/office/drawing/2014/main" id="{EE6B345F-AD32-8FC5-6C9A-B82F281B07EA}"/>
              </a:ext>
            </a:extLst>
          </p:cNvPr>
          <p:cNvPicPr preferRelativeResize="0"/>
          <p:nvPr/>
        </p:nvPicPr>
        <p:blipFill rotWithShape="1">
          <a:blip r:embed="rId3"/>
          <a:srcRect l="37428" t="30606" r="36492" b="47149"/>
          <a:stretch/>
        </p:blipFill>
        <p:spPr>
          <a:xfrm>
            <a:off x="7782096" y="901902"/>
            <a:ext cx="3495504" cy="3738562"/>
          </a:xfrm>
          <a:prstGeom prst="rect">
            <a:avLst/>
          </a:prstGeom>
          <a:noFill/>
          <a:ln>
            <a:noFill/>
          </a:ln>
        </p:spPr>
      </p:pic>
      <p:sp>
        <p:nvSpPr>
          <p:cNvPr id="9" name="Slide Number Placeholder 4">
            <a:extLst>
              <a:ext uri="{FF2B5EF4-FFF2-40B4-BE49-F238E27FC236}">
                <a16:creationId xmlns:a16="http://schemas.microsoft.com/office/drawing/2014/main" id="{97700C84-F2A2-0CC7-046E-7925DBA8BEEC}"/>
              </a:ext>
            </a:extLst>
          </p:cNvPr>
          <p:cNvSpPr>
            <a:spLocks noGrp="1"/>
          </p:cNvSpPr>
          <p:nvPr>
            <p:ph type="sldNum" sz="quarter" idx="10"/>
          </p:nvPr>
        </p:nvSpPr>
        <p:spPr>
          <a:xfrm>
            <a:off x="9956800" y="6248400"/>
            <a:ext cx="1320800" cy="457200"/>
          </a:xfrm>
        </p:spPr>
        <p:txBody>
          <a:bodyPr/>
          <a:lstStyle/>
          <a:p>
            <a:pPr>
              <a:spcAft>
                <a:spcPts val="600"/>
              </a:spcAft>
            </a:pPr>
            <a:fld id="{59406ACC-1ABF-4FD7-A7C6-60EC0F162726}" type="slidenum">
              <a:rPr lang="en-US" altLang="en-US" smtClean="0"/>
              <a:pPr>
                <a:spcAft>
                  <a:spcPts val="600"/>
                </a:spcAft>
              </a:pPr>
              <a:t>21</a:t>
            </a:fld>
            <a:endParaRPr lang="en-US" altLang="en-US"/>
          </a:p>
        </p:txBody>
      </p:sp>
      <p:sp>
        <p:nvSpPr>
          <p:cNvPr id="5" name="TextBox 4">
            <a:extLst>
              <a:ext uri="{FF2B5EF4-FFF2-40B4-BE49-F238E27FC236}">
                <a16:creationId xmlns:a16="http://schemas.microsoft.com/office/drawing/2014/main" id="{520918F5-F229-0FFF-8B17-03AB3F80B211}"/>
              </a:ext>
            </a:extLst>
          </p:cNvPr>
          <p:cNvSpPr txBox="1"/>
          <p:nvPr/>
        </p:nvSpPr>
        <p:spPr>
          <a:xfrm>
            <a:off x="7782096" y="4821227"/>
            <a:ext cx="4453014" cy="1015663"/>
          </a:xfrm>
          <a:prstGeom prst="rect">
            <a:avLst/>
          </a:prstGeom>
          <a:noFill/>
        </p:spPr>
        <p:txBody>
          <a:bodyPr wrap="none" rtlCol="0">
            <a:spAutoFit/>
          </a:bodyPr>
          <a:lstStyle/>
          <a:p>
            <a:r>
              <a:rPr lang="en-US" sz="2400" i="1" dirty="0"/>
              <a:t>See Final Report by CHTC</a:t>
            </a:r>
            <a:br>
              <a:rPr lang="en-US" sz="2400" i="1" dirty="0"/>
            </a:br>
            <a:r>
              <a:rPr lang="en-US" sz="2400" i="1" dirty="0"/>
              <a:t>Fellow Sandhya Nayar</a:t>
            </a:r>
            <a:br>
              <a:rPr lang="en-US" sz="2400" i="1" dirty="0"/>
            </a:br>
            <a:r>
              <a:rPr lang="en-US" sz="1200" dirty="0">
                <a:hlinkClick r:id="rId4"/>
              </a:rPr>
              <a:t>https://chtc.cs.wisc.edu/fellowships/reports/2025/sandhya-nayar.html</a:t>
            </a:r>
            <a:endParaRPr lang="en-US" sz="1200" dirty="0"/>
          </a:p>
        </p:txBody>
      </p:sp>
    </p:spTree>
    <p:extLst>
      <p:ext uri="{BB962C8B-B14F-4D97-AF65-F5344CB8AC3E}">
        <p14:creationId xmlns:p14="http://schemas.microsoft.com/office/powerpoint/2010/main" val="169707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r>
              <a:rPr lang="en-US" sz="2800" dirty="0"/>
              <a:t>Replicates ads in an Archived Job Database to </a:t>
            </a:r>
            <a:r>
              <a:rPr lang="en-US" sz="2800" dirty="0" err="1"/>
              <a:t>ElasticSearch</a:t>
            </a:r>
            <a:r>
              <a:rPr lang="en-US" sz="2800" dirty="0"/>
              <a:t> / OpenSearch</a:t>
            </a:r>
            <a:endParaRPr lang="en" sz="2800" dirty="0"/>
          </a:p>
          <a:p>
            <a:r>
              <a:rPr lang="en" sz="2800" dirty="0"/>
              <a:t>Improvements</a:t>
            </a:r>
          </a:p>
          <a:p>
            <a:pPr lvl="1"/>
            <a:r>
              <a:rPr lang="en" sz="2400" dirty="0"/>
              <a:t>New: Option to use a projection (i.e. allow-list) of attributes</a:t>
            </a:r>
            <a:endParaRPr sz="2400" dirty="0"/>
          </a:p>
          <a:p>
            <a:pPr lvl="1"/>
            <a:r>
              <a:rPr lang="en" sz="2400" dirty="0"/>
              <a:t>Upcoming: Option to use an ignore (i.e. deny-) list of attributes</a:t>
            </a:r>
            <a:endParaRPr sz="2400" dirty="0"/>
          </a:p>
          <a:p>
            <a:pPr lvl="1"/>
            <a:r>
              <a:rPr lang="en" sz="2400" dirty="0"/>
              <a:t>Upcoming: More robust index mappings and settings</a:t>
            </a:r>
            <a:endParaRPr sz="2400" dirty="0"/>
          </a:p>
          <a:p>
            <a:pPr lvl="2"/>
            <a:r>
              <a:rPr lang="en" sz="1800" dirty="0"/>
              <a:t>Use existing index mappings' field properties to coerce data types</a:t>
            </a:r>
            <a:endParaRPr sz="1800" dirty="0"/>
          </a:p>
          <a:p>
            <a:pPr lvl="2"/>
            <a:r>
              <a:rPr lang="en" sz="1800" dirty="0"/>
              <a:t>Only update mappings on new, known "CamelCase" fields</a:t>
            </a:r>
            <a:endParaRPr sz="1800" dirty="0"/>
          </a:p>
          <a:p>
            <a:pPr lvl="2"/>
            <a:r>
              <a:rPr lang="en" sz="1800" dirty="0"/>
              <a:t>Options to supply your own custom field properties and dynamic templates</a:t>
            </a:r>
            <a:endParaRPr sz="1800" dirty="0"/>
          </a:p>
          <a:p>
            <a:pPr lvl="2"/>
            <a:r>
              <a:rPr lang="en" sz="1800" dirty="0"/>
              <a:t>Continue populating existing, unknown "lowercase" keyword fields</a:t>
            </a:r>
            <a:endParaRPr sz="1800" dirty="0"/>
          </a:p>
          <a:p>
            <a:pPr lvl="2"/>
            <a:r>
              <a:rPr lang="en" sz="1800" dirty="0"/>
              <a:t>Index unknown fields by default (e.g. machineattr fields)</a:t>
            </a:r>
            <a:endParaRPr sz="1800" dirty="0"/>
          </a:p>
          <a:p>
            <a:pPr lvl="2"/>
            <a:r>
              <a:rPr lang="en" sz="1800" dirty="0"/>
              <a:t>Correctly map nested ClassAds (e.g. TransferInputStats, NumVacatesByReason, etc.)</a:t>
            </a:r>
            <a:endParaRPr sz="1800" dirty="0"/>
          </a:p>
          <a:p>
            <a:pPr lvl="2"/>
            <a:r>
              <a:rPr lang="en" sz="1800" dirty="0"/>
              <a:t>Automatically increase the </a:t>
            </a:r>
            <a:r>
              <a:rPr lang="en" sz="1800" u="sng" dirty="0">
                <a:solidFill>
                  <a:schemeClr val="hlink"/>
                </a:solidFill>
                <a:hlinkClick r:id="rId3"/>
              </a:rPr>
              <a:t>index field limit</a:t>
            </a:r>
            <a:r>
              <a:rPr lang="en" sz="1800" dirty="0"/>
              <a:t> as needed (warn if &gt; 5,000 fields)</a:t>
            </a:r>
            <a:endParaRPr sz="1800" dirty="0"/>
          </a:p>
        </p:txBody>
      </p:sp>
      <p:sp>
        <p:nvSpPr>
          <p:cNvPr id="54" name="Google Shape;54;p1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condor_adstash</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72F98-C586-1DCE-E234-9A24670A6F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84D2AF-ECC0-361E-C137-EBFF09EAE0A6}"/>
              </a:ext>
            </a:extLst>
          </p:cNvPr>
          <p:cNvSpPr>
            <a:spLocks noGrp="1"/>
          </p:cNvSpPr>
          <p:nvPr>
            <p:ph type="title"/>
          </p:nvPr>
        </p:nvSpPr>
        <p:spPr>
          <a:xfrm>
            <a:off x="0" y="800628"/>
            <a:ext cx="12192000" cy="914400"/>
          </a:xfrm>
        </p:spPr>
        <p:txBody>
          <a:bodyPr/>
          <a:lstStyle/>
          <a:p>
            <a:br>
              <a:rPr lang="en-US" dirty="0"/>
            </a:br>
            <a:r>
              <a:rPr lang="en-US" dirty="0"/>
              <a:t>3. </a:t>
            </a:r>
            <a:r>
              <a:rPr lang="en-US" dirty="0">
                <a:solidFill>
                  <a:srgbClr val="FF0000"/>
                </a:solidFill>
              </a:rPr>
              <a:t>HTCSS Central Manager Collector</a:t>
            </a:r>
            <a:br>
              <a:rPr lang="en-US" dirty="0">
                <a:solidFill>
                  <a:srgbClr val="FF0000"/>
                </a:solidFill>
              </a:rPr>
            </a:br>
            <a:r>
              <a:rPr lang="en-US" dirty="0">
                <a:solidFill>
                  <a:srgbClr val="FF0000"/>
                </a:solidFill>
              </a:rPr>
              <a:t>and/or CE Collectors</a:t>
            </a:r>
            <a:r>
              <a:rPr lang="en-US" dirty="0"/>
              <a:t> </a:t>
            </a:r>
            <a:br>
              <a:rPr lang="en-US" dirty="0"/>
            </a:br>
            <a:br>
              <a:rPr lang="en-US" dirty="0"/>
            </a:br>
            <a:r>
              <a:rPr lang="en-US" dirty="0"/>
              <a:t> </a:t>
            </a:r>
          </a:p>
        </p:txBody>
      </p:sp>
      <p:sp>
        <p:nvSpPr>
          <p:cNvPr id="5" name="TextBox 4">
            <a:extLst>
              <a:ext uri="{FF2B5EF4-FFF2-40B4-BE49-F238E27FC236}">
                <a16:creationId xmlns:a16="http://schemas.microsoft.com/office/drawing/2014/main" id="{D0645AAB-A065-A786-B0DF-CA6D87716D5D}"/>
              </a:ext>
            </a:extLst>
          </p:cNvPr>
          <p:cNvSpPr txBox="1"/>
          <p:nvPr/>
        </p:nvSpPr>
        <p:spPr>
          <a:xfrm>
            <a:off x="1989760" y="2553547"/>
            <a:ext cx="8212505" cy="1384995"/>
          </a:xfrm>
          <a:prstGeom prst="rect">
            <a:avLst/>
          </a:prstGeom>
          <a:noFill/>
        </p:spPr>
        <p:txBody>
          <a:bodyPr wrap="none" rtlCol="0">
            <a:spAutoFit/>
          </a:bodyPr>
          <a:lstStyle/>
          <a:p>
            <a:pPr algn="ctr"/>
            <a:r>
              <a:rPr lang="en-US" dirty="0"/>
              <a:t>Live information about the pool or site</a:t>
            </a:r>
          </a:p>
          <a:p>
            <a:pPr algn="ctr"/>
            <a:r>
              <a:rPr lang="en-US" dirty="0"/>
              <a:t>ClassAd for every slot, every daemon, every active user</a:t>
            </a:r>
          </a:p>
          <a:p>
            <a:pPr algn="ctr"/>
            <a:r>
              <a:rPr lang="en-US" dirty="0"/>
              <a:t>Typical tool: </a:t>
            </a:r>
            <a:r>
              <a:rPr lang="en-US" dirty="0" err="1"/>
              <a:t>condor_status</a:t>
            </a:r>
            <a:r>
              <a:rPr lang="en-US" dirty="0"/>
              <a:t> </a:t>
            </a:r>
          </a:p>
        </p:txBody>
      </p:sp>
    </p:spTree>
    <p:extLst>
      <p:ext uri="{BB962C8B-B14F-4D97-AF65-F5344CB8AC3E}">
        <p14:creationId xmlns:p14="http://schemas.microsoft.com/office/powerpoint/2010/main" val="1283354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047164"/>
            <a:ext cx="9144000" cy="914400"/>
          </a:xfrm>
        </p:spPr>
        <p:txBody>
          <a:bodyPr/>
          <a:lstStyle/>
          <a:p>
            <a:br>
              <a:rPr lang="en-US" dirty="0"/>
            </a:br>
            <a:r>
              <a:rPr lang="en-US" dirty="0"/>
              <a:t>Q: How many slots are running a job?</a:t>
            </a:r>
            <a:br>
              <a:rPr lang="en-US" dirty="0"/>
            </a:br>
            <a:br>
              <a:rPr lang="en-US" dirty="0"/>
            </a:br>
            <a:r>
              <a:rPr lang="en-US" dirty="0">
                <a:solidFill>
                  <a:srgbClr val="C00000"/>
                </a:solidFill>
              </a:rPr>
              <a:t>A: Count slots where </a:t>
            </a:r>
            <a:br>
              <a:rPr lang="en-US" dirty="0">
                <a:solidFill>
                  <a:srgbClr val="C00000"/>
                </a:solidFill>
              </a:rPr>
            </a:br>
            <a:r>
              <a:rPr lang="en-US" dirty="0">
                <a:solidFill>
                  <a:srgbClr val="C00000"/>
                </a:solidFill>
              </a:rPr>
              <a:t>  State == Claimed </a:t>
            </a:r>
            <a:br>
              <a:rPr lang="en-US" dirty="0">
                <a:solidFill>
                  <a:srgbClr val="C00000"/>
                </a:solidFill>
              </a:rPr>
            </a:br>
            <a:r>
              <a:rPr lang="en-US" dirty="0">
                <a:solidFill>
                  <a:srgbClr val="C00000"/>
                </a:solidFill>
              </a:rPr>
              <a:t>(and Activity != Idle)</a:t>
            </a:r>
            <a:br>
              <a:rPr lang="en-US" dirty="0">
                <a:solidFill>
                  <a:srgbClr val="C00000"/>
                </a:solidFill>
              </a:rPr>
            </a:br>
            <a:br>
              <a:rPr lang="en-US" dirty="0">
                <a:solidFill>
                  <a:srgbClr val="C00000"/>
                </a:solidFill>
              </a:rPr>
            </a:br>
            <a:r>
              <a:rPr lang="en-US" dirty="0">
                <a:solidFill>
                  <a:srgbClr val="C00000"/>
                </a:solidFill>
              </a:rPr>
              <a:t>How?</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24</a:t>
            </a:fld>
            <a:endParaRPr lang="en-US"/>
          </a:p>
        </p:txBody>
      </p:sp>
    </p:spTree>
    <p:extLst>
      <p:ext uri="{BB962C8B-B14F-4D97-AF65-F5344CB8AC3E}">
        <p14:creationId xmlns:p14="http://schemas.microsoft.com/office/powerpoint/2010/main" val="130374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8843" y="1069123"/>
            <a:ext cx="8821737" cy="1346532"/>
          </a:xfrm>
        </p:spPr>
        <p:txBody>
          <a:bodyPr/>
          <a:lstStyle/>
          <a:p>
            <a:pPr marL="0" indent="0">
              <a:buNone/>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condor_status</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slot7@ale-22.cs.wi LINUX      X86_64 Claimed   Busy      0.990 3002  0+00:28:24</a:t>
            </a:r>
          </a:p>
          <a:p>
            <a:pPr marL="0" indent="0">
              <a:buNone/>
            </a:pPr>
            <a:r>
              <a:rPr lang="en-US" sz="1400" b="1" dirty="0">
                <a:latin typeface="Courier New" panose="02070309020205020404" pitchFamily="49" charset="0"/>
                <a:cs typeface="Courier New" panose="02070309020205020404" pitchFamily="49" charset="0"/>
              </a:rPr>
              <a:t>slot8@ale-22.cs.wi LINUX      X86_64 Claimed   Busy      1.000 3002  0+00:14:13</a:t>
            </a:r>
          </a:p>
          <a:p>
            <a:pPr marL="0" indent="0">
              <a:buNone/>
            </a:pPr>
            <a:r>
              <a:rPr lang="en-US" sz="1400" b="1" dirty="0">
                <a:latin typeface="Courier New" panose="02070309020205020404" pitchFamily="49" charset="0"/>
                <a:cs typeface="Courier New" panose="02070309020205020404" pitchFamily="49" charset="0"/>
              </a:rPr>
              <a:t>slot1@ale-23.cs.wi LINUX      X86_64 Unclaimed Idle      0.920 3002  0+00:00:04</a:t>
            </a:r>
          </a:p>
          <a:p>
            <a:pPr marL="0" indent="0">
              <a:buNone/>
            </a:pPr>
            <a:r>
              <a:rPr lang="en-US" sz="1400" b="1" dirty="0">
                <a:latin typeface="Courier New" panose="02070309020205020404" pitchFamily="49" charset="0"/>
                <a:cs typeface="Courier New" panose="02070309020205020404" pitchFamily="49" charset="0"/>
              </a:rPr>
              <a:t>…</a:t>
            </a:r>
          </a:p>
        </p:txBody>
      </p:sp>
      <p:sp>
        <p:nvSpPr>
          <p:cNvPr id="3" name="Title 2"/>
          <p:cNvSpPr>
            <a:spLocks noGrp="1"/>
          </p:cNvSpPr>
          <p:nvPr>
            <p:ph type="title"/>
          </p:nvPr>
        </p:nvSpPr>
        <p:spPr/>
        <p:txBody>
          <a:bodyPr/>
          <a:lstStyle/>
          <a:p>
            <a:r>
              <a:rPr lang="en-US" dirty="0"/>
              <a:t>Obvious solutions aren’t the best</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25</a:t>
            </a:fld>
            <a:endParaRPr lang="en-US"/>
          </a:p>
        </p:txBody>
      </p:sp>
      <p:sp>
        <p:nvSpPr>
          <p:cNvPr id="5" name="Content Placeholder 1"/>
          <p:cNvSpPr txBox="1">
            <a:spLocks/>
          </p:cNvSpPr>
          <p:nvPr/>
        </p:nvSpPr>
        <p:spPr bwMode="auto">
          <a:xfrm>
            <a:off x="1646831" y="2634018"/>
            <a:ext cx="8802805" cy="245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r>
              <a:rPr lang="en-US" sz="2800" kern="0" dirty="0" err="1">
                <a:solidFill>
                  <a:srgbClr val="C00000"/>
                </a:solidFill>
              </a:rPr>
              <a:t>condor_status</a:t>
            </a:r>
            <a:r>
              <a:rPr lang="en-US" sz="2800" kern="0" dirty="0">
                <a:solidFill>
                  <a:srgbClr val="C00000"/>
                </a:solidFill>
              </a:rPr>
              <a:t> | grep Claimed | grep –v Idle | </a:t>
            </a:r>
            <a:r>
              <a:rPr lang="en-US" sz="2800" kern="0" dirty="0" err="1">
                <a:solidFill>
                  <a:srgbClr val="C00000"/>
                </a:solidFill>
              </a:rPr>
              <a:t>wc</a:t>
            </a:r>
            <a:r>
              <a:rPr lang="en-US" sz="2800" kern="0" dirty="0">
                <a:solidFill>
                  <a:srgbClr val="C00000"/>
                </a:solidFill>
              </a:rPr>
              <a:t> –l</a:t>
            </a:r>
          </a:p>
          <a:p>
            <a:pPr lvl="1"/>
            <a:r>
              <a:rPr lang="en-US" kern="0" dirty="0"/>
              <a:t>Output subject to change, wrong answers, slow</a:t>
            </a:r>
          </a:p>
          <a:p>
            <a:r>
              <a:rPr lang="en-US" sz="2800" kern="0" dirty="0" err="1">
                <a:solidFill>
                  <a:srgbClr val="C00000"/>
                </a:solidFill>
              </a:rPr>
              <a:t>condor_status</a:t>
            </a:r>
            <a:r>
              <a:rPr lang="en-US" sz="2800" kern="0" dirty="0">
                <a:solidFill>
                  <a:srgbClr val="C00000"/>
                </a:solidFill>
              </a:rPr>
              <a:t> –l | grep Claimed | </a:t>
            </a:r>
            <a:r>
              <a:rPr lang="en-US" sz="2800" kern="0" dirty="0" err="1">
                <a:solidFill>
                  <a:srgbClr val="C00000"/>
                </a:solidFill>
              </a:rPr>
              <a:t>wc</a:t>
            </a:r>
            <a:r>
              <a:rPr lang="en-US" sz="2800" kern="0" dirty="0">
                <a:solidFill>
                  <a:srgbClr val="C00000"/>
                </a:solidFill>
              </a:rPr>
              <a:t> –l</a:t>
            </a:r>
          </a:p>
          <a:p>
            <a:pPr lvl="1"/>
            <a:r>
              <a:rPr lang="en-US" kern="0" dirty="0"/>
              <a:t>Wrong answers, really slow</a:t>
            </a:r>
          </a:p>
          <a:p>
            <a:pPr lvl="1"/>
            <a:endParaRPr lang="en-US" kern="0" dirty="0"/>
          </a:p>
          <a:p>
            <a:pPr marL="457200" lvl="1" indent="0">
              <a:buNone/>
            </a:pPr>
            <a:endParaRPr lang="en-US" kern="0" dirty="0"/>
          </a:p>
        </p:txBody>
      </p:sp>
    </p:spTree>
    <p:extLst>
      <p:ext uri="{BB962C8B-B14F-4D97-AF65-F5344CB8AC3E}">
        <p14:creationId xmlns:p14="http://schemas.microsoft.com/office/powerpoint/2010/main" val="3712679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9785" y="1371354"/>
            <a:ext cx="8794441" cy="4227513"/>
          </a:xfrm>
        </p:spPr>
        <p:txBody>
          <a:bodyPr/>
          <a:lstStyle/>
          <a:p>
            <a:r>
              <a:rPr lang="en-US" dirty="0" err="1"/>
              <a:t>condor_status</a:t>
            </a:r>
            <a:r>
              <a:rPr lang="en-US" dirty="0"/>
              <a:t> [-</a:t>
            </a:r>
            <a:r>
              <a:rPr lang="en-US" dirty="0" err="1"/>
              <a:t>startd</a:t>
            </a:r>
            <a:r>
              <a:rPr lang="en-US" dirty="0"/>
              <a:t> | -</a:t>
            </a:r>
            <a:r>
              <a:rPr lang="en-US" dirty="0" err="1"/>
              <a:t>schedd</a:t>
            </a:r>
            <a:r>
              <a:rPr lang="en-US" dirty="0"/>
              <a:t> | -master…]</a:t>
            </a:r>
          </a:p>
          <a:p>
            <a:pPr marL="0" indent="0">
              <a:buNone/>
            </a:pPr>
            <a:r>
              <a:rPr lang="en-US" dirty="0"/>
              <a:t>            –constraint &lt;</a:t>
            </a:r>
            <a:r>
              <a:rPr lang="en-US" dirty="0" err="1"/>
              <a:t>classad</a:t>
            </a:r>
            <a:r>
              <a:rPr lang="en-US" dirty="0"/>
              <a:t>-expr&gt;</a:t>
            </a:r>
          </a:p>
          <a:p>
            <a:pPr marL="0" indent="0">
              <a:buNone/>
            </a:pPr>
            <a:r>
              <a:rPr lang="en-US" dirty="0"/>
              <a:t>            –</a:t>
            </a:r>
            <a:r>
              <a:rPr lang="en-US" dirty="0" err="1"/>
              <a:t>autoformat</a:t>
            </a:r>
            <a:r>
              <a:rPr lang="en-US" dirty="0"/>
              <a:t> &lt;attr1, attr2, …&gt;</a:t>
            </a:r>
          </a:p>
        </p:txBody>
      </p:sp>
      <p:sp>
        <p:nvSpPr>
          <p:cNvPr id="3" name="Title 2"/>
          <p:cNvSpPr>
            <a:spLocks noGrp="1"/>
          </p:cNvSpPr>
          <p:nvPr>
            <p:ph type="title"/>
          </p:nvPr>
        </p:nvSpPr>
        <p:spPr/>
        <p:txBody>
          <a:bodyPr/>
          <a:lstStyle/>
          <a:p>
            <a:r>
              <a:rPr lang="en-US" dirty="0"/>
              <a:t>Use constraints and projections</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26</a:t>
            </a:fld>
            <a:endParaRPr lang="en-US"/>
          </a:p>
        </p:txBody>
      </p:sp>
      <p:sp>
        <p:nvSpPr>
          <p:cNvPr id="5" name="Oval 4"/>
          <p:cNvSpPr/>
          <p:nvPr/>
        </p:nvSpPr>
        <p:spPr bwMode="auto">
          <a:xfrm>
            <a:off x="7076415" y="3338906"/>
            <a:ext cx="2019868" cy="586853"/>
          </a:xfrm>
          <a:prstGeom prst="ellipse">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latin typeface="Times New Roman" charset="0"/>
                <a:ea typeface="ＭＳ Ｐゴシック" charset="0"/>
              </a:rPr>
              <a:t>  Select</a:t>
            </a:r>
          </a:p>
        </p:txBody>
      </p:sp>
      <p:cxnSp>
        <p:nvCxnSpPr>
          <p:cNvPr id="7" name="Straight Arrow Connector 6"/>
          <p:cNvCxnSpPr>
            <a:stCxn id="5" idx="1"/>
          </p:cNvCxnSpPr>
          <p:nvPr/>
        </p:nvCxnSpPr>
        <p:spPr bwMode="auto">
          <a:xfrm flipH="1" flipV="1">
            <a:off x="6639688" y="3243372"/>
            <a:ext cx="732531" cy="181477"/>
          </a:xfrm>
          <a:prstGeom prst="straightConnector1">
            <a:avLst/>
          </a:prstGeom>
          <a:solidFill>
            <a:schemeClr val="accent1"/>
          </a:solidFill>
          <a:ln w="349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Oval 7"/>
          <p:cNvSpPr/>
          <p:nvPr/>
        </p:nvSpPr>
        <p:spPr bwMode="auto">
          <a:xfrm>
            <a:off x="8484358" y="805220"/>
            <a:ext cx="2019868" cy="586853"/>
          </a:xfrm>
          <a:prstGeom prst="ellipse">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latin typeface="Times New Roman" charset="0"/>
                <a:ea typeface="ＭＳ Ｐゴシック" charset="0"/>
              </a:rPr>
              <a:t>   From</a:t>
            </a:r>
          </a:p>
        </p:txBody>
      </p:sp>
      <p:cxnSp>
        <p:nvCxnSpPr>
          <p:cNvPr id="9" name="Straight Arrow Connector 8"/>
          <p:cNvCxnSpPr/>
          <p:nvPr/>
        </p:nvCxnSpPr>
        <p:spPr bwMode="auto">
          <a:xfrm flipH="1">
            <a:off x="7801971" y="1227805"/>
            <a:ext cx="846163" cy="143549"/>
          </a:xfrm>
          <a:prstGeom prst="straightConnector1">
            <a:avLst/>
          </a:prstGeom>
          <a:solidFill>
            <a:schemeClr val="accent1"/>
          </a:solidFill>
          <a:ln w="349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p:cNvSpPr/>
          <p:nvPr/>
        </p:nvSpPr>
        <p:spPr bwMode="auto">
          <a:xfrm>
            <a:off x="8484358" y="2268850"/>
            <a:ext cx="2019868" cy="586853"/>
          </a:xfrm>
          <a:prstGeom prst="ellipse">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latin typeface="Times New Roman" charset="0"/>
                <a:ea typeface="ＭＳ Ｐゴシック" charset="0"/>
              </a:rPr>
              <a:t>  Where</a:t>
            </a:r>
          </a:p>
        </p:txBody>
      </p:sp>
      <p:cxnSp>
        <p:nvCxnSpPr>
          <p:cNvPr id="12" name="Straight Arrow Connector 11"/>
          <p:cNvCxnSpPr/>
          <p:nvPr/>
        </p:nvCxnSpPr>
        <p:spPr bwMode="auto">
          <a:xfrm flipH="1" flipV="1">
            <a:off x="8086350" y="2310530"/>
            <a:ext cx="561782" cy="181476"/>
          </a:xfrm>
          <a:prstGeom prst="straightConnector1">
            <a:avLst/>
          </a:prstGeom>
          <a:solidFill>
            <a:schemeClr val="accent1"/>
          </a:solidFill>
          <a:ln w="349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2124501" y="4114525"/>
            <a:ext cx="8093124" cy="1015663"/>
          </a:xfrm>
          <a:prstGeom prst="rect">
            <a:avLst/>
          </a:prstGeom>
          <a:noFill/>
        </p:spPr>
        <p:txBody>
          <a:bodyPr wrap="square" rtlCol="0">
            <a:spAutoFit/>
          </a:bodyPr>
          <a:lstStyle/>
          <a:p>
            <a:r>
              <a:rPr lang="en-US" sz="2000" b="1" dirty="0" err="1">
                <a:latin typeface="Courier New" panose="02070309020205020404" pitchFamily="49" charset="0"/>
                <a:cs typeface="Courier New" panose="02070309020205020404" pitchFamily="49" charset="0"/>
              </a:rPr>
              <a:t>condor_status</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startd</a:t>
            </a:r>
            <a:r>
              <a:rPr lang="en-US" sz="2000" b="1" dirty="0">
                <a:latin typeface="Courier New" panose="02070309020205020404" pitchFamily="49" charset="0"/>
                <a:cs typeface="Courier New" panose="02070309020205020404" pitchFamily="49" charset="0"/>
              </a:rPr>
              <a:t>     \ </a:t>
            </a:r>
          </a:p>
          <a:p>
            <a:r>
              <a:rPr lang="en-US" sz="2000" b="1" dirty="0">
                <a:latin typeface="Courier New" panose="02070309020205020404" pitchFamily="49" charset="0"/>
                <a:cs typeface="Courier New" panose="02070309020205020404" pitchFamily="49" charset="0"/>
              </a:rPr>
              <a:t>   -cons 'State=="Claimed" &amp;&amp; Activity!="Idle"'   \ </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af</a:t>
            </a:r>
            <a:r>
              <a:rPr lang="en-US" sz="2000" b="1" dirty="0">
                <a:latin typeface="Courier New" panose="02070309020205020404" pitchFamily="49" charset="0"/>
                <a:cs typeface="Courier New" panose="02070309020205020404" pitchFamily="49" charset="0"/>
              </a:rPr>
              <a:t> name  | </a:t>
            </a:r>
            <a:r>
              <a:rPr lang="en-US" sz="2000" b="1" dirty="0" err="1">
                <a:latin typeface="Courier New" panose="02070309020205020404" pitchFamily="49" charset="0"/>
                <a:cs typeface="Courier New" panose="02070309020205020404" pitchFamily="49" charset="0"/>
              </a:rPr>
              <a:t>wc</a:t>
            </a:r>
            <a:r>
              <a:rPr lang="en-US" sz="2000" b="1" dirty="0">
                <a:latin typeface="Courier New" panose="02070309020205020404" pitchFamily="49" charset="0"/>
                <a:cs typeface="Courier New" panose="02070309020205020404" pitchFamily="49" charset="0"/>
              </a:rPr>
              <a:t> -l</a:t>
            </a:r>
          </a:p>
        </p:txBody>
      </p:sp>
    </p:spTree>
    <p:extLst>
      <p:ext uri="{BB962C8B-B14F-4D97-AF65-F5344CB8AC3E}">
        <p14:creationId xmlns:p14="http://schemas.microsoft.com/office/powerpoint/2010/main" val="161153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6263" y="1355726"/>
            <a:ext cx="8399462" cy="1210054"/>
          </a:xfrm>
        </p:spPr>
        <p:txBody>
          <a:bodyPr/>
          <a:lstStyle/>
          <a:p>
            <a:r>
              <a:rPr lang="en-US" sz="2800" dirty="0"/>
              <a:t>Sum the </a:t>
            </a:r>
            <a:r>
              <a:rPr lang="en-US" sz="2800" dirty="0" err="1"/>
              <a:t>Cpus</a:t>
            </a:r>
            <a:r>
              <a:rPr lang="en-US" sz="2800" dirty="0"/>
              <a:t> attribute for each slot that is Claimed and Busy:</a:t>
            </a:r>
          </a:p>
        </p:txBody>
      </p:sp>
      <p:sp>
        <p:nvSpPr>
          <p:cNvPr id="3" name="Title 2"/>
          <p:cNvSpPr>
            <a:spLocks noGrp="1"/>
          </p:cNvSpPr>
          <p:nvPr>
            <p:ph type="title"/>
          </p:nvPr>
        </p:nvSpPr>
        <p:spPr>
          <a:xfrm>
            <a:off x="1524000" y="232012"/>
            <a:ext cx="9144000" cy="914400"/>
          </a:xfrm>
        </p:spPr>
        <p:txBody>
          <a:bodyPr/>
          <a:lstStyle/>
          <a:p>
            <a:r>
              <a:rPr lang="en-US" dirty="0"/>
              <a:t>Q: How many CPU cores are being utilized?</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27</a:t>
            </a:fld>
            <a:endParaRPr lang="en-US"/>
          </a:p>
        </p:txBody>
      </p:sp>
      <p:sp>
        <p:nvSpPr>
          <p:cNvPr id="5" name="TextBox 4"/>
          <p:cNvSpPr txBox="1"/>
          <p:nvPr/>
        </p:nvSpPr>
        <p:spPr>
          <a:xfrm>
            <a:off x="2137310" y="2253349"/>
            <a:ext cx="8186857" cy="4093428"/>
          </a:xfrm>
          <a:prstGeom prst="rect">
            <a:avLst/>
          </a:prstGeom>
          <a:noFill/>
        </p:spPr>
        <p:txBody>
          <a:bodyPr wrap="none" rtlCol="0">
            <a:spAutoFit/>
          </a:bodyPr>
          <a:lstStyle/>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condor_status</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startd</a:t>
            </a:r>
            <a:r>
              <a:rPr lang="en-US" sz="2000" b="1" dirty="0">
                <a:latin typeface="Courier New" panose="02070309020205020404" pitchFamily="49" charset="0"/>
                <a:cs typeface="Courier New" panose="02070309020205020404" pitchFamily="49" charset="0"/>
              </a:rPr>
              <a:t>     \ </a:t>
            </a:r>
          </a:p>
          <a:p>
            <a:r>
              <a:rPr lang="en-US" sz="2000" b="1" dirty="0">
                <a:latin typeface="Courier New" panose="02070309020205020404" pitchFamily="49" charset="0"/>
                <a:cs typeface="Courier New" panose="02070309020205020404" pitchFamily="49" charset="0"/>
              </a:rPr>
              <a:t>   -cons 'State=="Claimed" &amp;&amp; Activity!="Idle"'   \ </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af</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Cpus</a:t>
            </a:r>
            <a:r>
              <a:rPr lang="en-US" sz="2000" b="1" dirty="0">
                <a:latin typeface="Courier New" panose="02070309020205020404" pitchFamily="49" charset="0"/>
                <a:cs typeface="Courier New" panose="02070309020205020404" pitchFamily="49" charset="0"/>
              </a:rPr>
              <a:t> | less</a:t>
            </a:r>
          </a:p>
          <a:p>
            <a:r>
              <a:rPr lang="en-US" sz="2000" dirty="0">
                <a:latin typeface="Courier New" panose="02070309020205020404" pitchFamily="49" charset="0"/>
                <a:cs typeface="Courier New" panose="02070309020205020404" pitchFamily="49" charset="0"/>
              </a:rPr>
              <a:t>1</a:t>
            </a:r>
          </a:p>
          <a:p>
            <a:r>
              <a:rPr lang="en-US" sz="2000" dirty="0">
                <a:latin typeface="Courier New" panose="02070309020205020404" pitchFamily="49" charset="0"/>
                <a:cs typeface="Courier New" panose="02070309020205020404" pitchFamily="49" charset="0"/>
              </a:rPr>
              <a:t>1</a:t>
            </a:r>
          </a:p>
          <a:p>
            <a:r>
              <a:rPr lang="en-US" sz="2000" dirty="0">
                <a:latin typeface="Courier New" panose="02070309020205020404" pitchFamily="49" charset="0"/>
                <a:cs typeface="Courier New" panose="02070309020205020404" pitchFamily="49" charset="0"/>
              </a:rPr>
              <a:t>4</a:t>
            </a:r>
          </a:p>
          <a:p>
            <a:r>
              <a:rPr lang="en-US" sz="2000" dirty="0">
                <a:latin typeface="Courier New" panose="02070309020205020404" pitchFamily="49" charset="0"/>
                <a:cs typeface="Courier New" panose="02070309020205020404" pitchFamily="49" charset="0"/>
              </a:rPr>
              <a:t>4</a:t>
            </a:r>
          </a:p>
          <a:p>
            <a:r>
              <a:rPr lang="en-US" sz="2000"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condor_status</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startd</a:t>
            </a:r>
            <a:r>
              <a:rPr lang="en-US" sz="2000" b="1" dirty="0">
                <a:latin typeface="Courier New" panose="02070309020205020404" pitchFamily="49" charset="0"/>
                <a:cs typeface="Courier New" panose="02070309020205020404" pitchFamily="49" charset="0"/>
              </a:rPr>
              <a:t>     \ </a:t>
            </a:r>
          </a:p>
          <a:p>
            <a:r>
              <a:rPr lang="en-US" sz="2000" b="1" dirty="0">
                <a:latin typeface="Courier New" panose="02070309020205020404" pitchFamily="49" charset="0"/>
                <a:cs typeface="Courier New" panose="02070309020205020404" pitchFamily="49" charset="0"/>
              </a:rPr>
              <a:t>   -cons 'State=="Claimed" &amp;&amp; Activity!="Idle"'   \ </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af</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Cpus</a:t>
            </a: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st</a:t>
            </a:r>
            <a:endParaRPr lang="en-US" sz="2000" b="1"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N       min     max     sum     mean    </a:t>
            </a:r>
            <a:r>
              <a:rPr lang="en-US" sz="2000" dirty="0" err="1">
                <a:latin typeface="Courier New" panose="02070309020205020404" pitchFamily="49" charset="0"/>
                <a:cs typeface="Courier New" panose="02070309020205020404" pitchFamily="49" charset="0"/>
              </a:rPr>
              <a:t>stddev</a:t>
            </a:r>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9053    1       40      10410   1.1499  1.39239</a:t>
            </a:r>
          </a:p>
        </p:txBody>
      </p:sp>
      <p:sp>
        <p:nvSpPr>
          <p:cNvPr id="6" name="Oval 5"/>
          <p:cNvSpPr/>
          <p:nvPr/>
        </p:nvSpPr>
        <p:spPr bwMode="auto">
          <a:xfrm>
            <a:off x="4212609" y="5308980"/>
            <a:ext cx="655092" cy="423081"/>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Times New Roman" charset="0"/>
              <a:ea typeface="ＭＳ Ｐゴシック" charset="0"/>
            </a:endParaRPr>
          </a:p>
        </p:txBody>
      </p:sp>
      <p:cxnSp>
        <p:nvCxnSpPr>
          <p:cNvPr id="8" name="Straight Connector 7"/>
          <p:cNvCxnSpPr>
            <a:stCxn id="6" idx="7"/>
          </p:cNvCxnSpPr>
          <p:nvPr/>
        </p:nvCxnSpPr>
        <p:spPr bwMode="auto">
          <a:xfrm flipV="1">
            <a:off x="4771766" y="3875966"/>
            <a:ext cx="1870145" cy="149497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5706838" y="3058617"/>
            <a:ext cx="4802061" cy="830997"/>
          </a:xfrm>
          <a:prstGeom prst="rect">
            <a:avLst/>
          </a:prstGeom>
          <a:noFill/>
          <a:ln w="28575">
            <a:solidFill>
              <a:srgbClr val="FF0000"/>
            </a:solidFill>
          </a:ln>
        </p:spPr>
        <p:txBody>
          <a:bodyPr wrap="square" rtlCol="0">
            <a:spAutoFit/>
          </a:bodyPr>
          <a:lstStyle/>
          <a:p>
            <a:r>
              <a:rPr lang="en-US" sz="2400" dirty="0"/>
              <a:t>Simple Statistics from command line</a:t>
            </a:r>
          </a:p>
          <a:p>
            <a:r>
              <a:rPr lang="en-US" sz="2400" dirty="0"/>
              <a:t>https://github.com/nferraz/st</a:t>
            </a:r>
          </a:p>
        </p:txBody>
      </p:sp>
    </p:spTree>
    <p:extLst>
      <p:ext uri="{BB962C8B-B14F-4D97-AF65-F5344CB8AC3E}">
        <p14:creationId xmlns:p14="http://schemas.microsoft.com/office/powerpoint/2010/main" val="387504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32615" y="1260192"/>
            <a:ext cx="8399462" cy="4227513"/>
          </a:xfrm>
        </p:spPr>
        <p:txBody>
          <a:bodyPr/>
          <a:lstStyle/>
          <a:p>
            <a:r>
              <a:rPr lang="en-US" sz="2800" dirty="0"/>
              <a:t>Could have a </a:t>
            </a:r>
            <a:r>
              <a:rPr lang="en-US" sz="2800" dirty="0" err="1"/>
              <a:t>cron</a:t>
            </a:r>
            <a:r>
              <a:rPr lang="en-US" sz="2800" dirty="0"/>
              <a:t> job run every minute…</a:t>
            </a:r>
          </a:p>
          <a:p>
            <a:pPr marL="0" indent="0">
              <a:buNone/>
            </a:pPr>
            <a:r>
              <a:rPr lang="en-US" sz="18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#!/bin/</a:t>
            </a:r>
            <a:r>
              <a:rPr lang="en-US" sz="2000" b="1" dirty="0" err="1">
                <a:latin typeface="Courier New" panose="02070309020205020404" pitchFamily="49" charset="0"/>
                <a:cs typeface="Courier New" panose="02070309020205020404" pitchFamily="49" charset="0"/>
              </a:rPr>
              <a:t>sh</a:t>
            </a: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  echo `date`, ; </a:t>
            </a:r>
            <a:r>
              <a:rPr lang="en-US" sz="2000" b="1" dirty="0" err="1">
                <a:latin typeface="Courier New" panose="02070309020205020404" pitchFamily="49" charset="0"/>
                <a:cs typeface="Courier New" panose="02070309020205020404" pitchFamily="49" charset="0"/>
              </a:rPr>
              <a:t>condor_status</a:t>
            </a:r>
            <a:r>
              <a:rPr lang="en-US" sz="2000" b="1" dirty="0">
                <a:latin typeface="Courier New" panose="02070309020205020404" pitchFamily="49" charset="0"/>
                <a:cs typeface="Courier New" panose="02070309020205020404" pitchFamily="49" charset="0"/>
              </a:rPr>
              <a:t> \</a:t>
            </a:r>
          </a:p>
          <a:p>
            <a:pPr marL="0" indent="0">
              <a:buNone/>
            </a:pPr>
            <a:r>
              <a:rPr lang="en-US" sz="2000" b="1" dirty="0">
                <a:latin typeface="Courier New" panose="02070309020205020404" pitchFamily="49" charset="0"/>
                <a:cs typeface="Courier New" panose="02070309020205020404" pitchFamily="49" charset="0"/>
              </a:rPr>
              <a:t>  -cons 'State=="Claimed" &amp;&amp; Activity!="Idle"'   \ </a:t>
            </a:r>
          </a:p>
          <a:p>
            <a:pPr marL="0" indent="0">
              <a:buNone/>
            </a:pP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af</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Cpus</a:t>
            </a: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st</a:t>
            </a:r>
            <a:r>
              <a:rPr lang="en-US" sz="2000" b="1" dirty="0">
                <a:latin typeface="Courier New" panose="02070309020205020404" pitchFamily="49" charset="0"/>
                <a:cs typeface="Courier New" panose="02070309020205020404" pitchFamily="49" charset="0"/>
              </a:rPr>
              <a:t> --sum</a:t>
            </a:r>
          </a:p>
          <a:p>
            <a:pPr marL="0" indent="0">
              <a:buNone/>
            </a:pPr>
            <a:endParaRPr lang="en-US" sz="1800" dirty="0">
              <a:latin typeface="Courier New" panose="02070309020205020404" pitchFamily="49" charset="0"/>
              <a:cs typeface="Courier New" panose="02070309020205020404" pitchFamily="49" charset="0"/>
            </a:endParaRPr>
          </a:p>
          <a:p>
            <a:r>
              <a:rPr lang="en-US" sz="2800" dirty="0">
                <a:cs typeface="Courier New" panose="02070309020205020404" pitchFamily="49" charset="0"/>
              </a:rPr>
              <a:t>What if you have hundreds or thousands  of metrics?</a:t>
            </a:r>
          </a:p>
          <a:p>
            <a:pPr lvl="1"/>
            <a:r>
              <a:rPr lang="en-US" sz="2400" dirty="0">
                <a:cs typeface="Courier New" panose="02070309020205020404" pitchFamily="49" charset="0"/>
              </a:rPr>
              <a:t>COLLECTOR_QUERY_WORKERS = 5000?</a:t>
            </a:r>
          </a:p>
          <a:p>
            <a:r>
              <a:rPr lang="en-US" sz="2800" dirty="0">
                <a:cs typeface="Courier New" panose="02070309020205020404" pitchFamily="49" charset="0"/>
              </a:rPr>
              <a:t>How about query the collector just once per minute for all attributes needed to compute all metrics?</a:t>
            </a:r>
          </a:p>
          <a:p>
            <a:pPr marL="0" indent="0">
              <a:buNone/>
            </a:pPr>
            <a:endParaRPr lang="en-US" sz="2800" dirty="0"/>
          </a:p>
        </p:txBody>
      </p:sp>
      <p:sp>
        <p:nvSpPr>
          <p:cNvPr id="3" name="Title 2"/>
          <p:cNvSpPr>
            <a:spLocks noGrp="1"/>
          </p:cNvSpPr>
          <p:nvPr>
            <p:ph type="title"/>
          </p:nvPr>
        </p:nvSpPr>
        <p:spPr>
          <a:xfrm>
            <a:off x="1524000" y="218364"/>
            <a:ext cx="9144000" cy="914400"/>
          </a:xfrm>
        </p:spPr>
        <p:txBody>
          <a:bodyPr/>
          <a:lstStyle/>
          <a:p>
            <a:r>
              <a:rPr lang="en-US" dirty="0"/>
              <a:t>Graph of CPU utilization </a:t>
            </a:r>
            <a:br>
              <a:rPr lang="en-US" dirty="0"/>
            </a:br>
            <a:r>
              <a:rPr lang="en-US" dirty="0"/>
              <a:t>over time</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28</a:t>
            </a:fld>
            <a:endParaRPr lang="en-US"/>
          </a:p>
        </p:txBody>
      </p:sp>
    </p:spTree>
    <p:extLst>
      <p:ext uri="{BB962C8B-B14F-4D97-AF65-F5344CB8AC3E}">
        <p14:creationId xmlns:p14="http://schemas.microsoft.com/office/powerpoint/2010/main" val="339934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E30DA-2568-A382-88AB-AF5DB853BEB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805B4E-3BE9-2002-7410-CAD43A0E898A}"/>
              </a:ext>
            </a:extLst>
          </p:cNvPr>
          <p:cNvSpPr>
            <a:spLocks noGrp="1"/>
          </p:cNvSpPr>
          <p:nvPr>
            <p:ph idx="1"/>
          </p:nvPr>
        </p:nvSpPr>
        <p:spPr>
          <a:xfrm>
            <a:off x="429685" y="1355726"/>
            <a:ext cx="11504649" cy="4227513"/>
          </a:xfrm>
        </p:spPr>
        <p:txBody>
          <a:bodyPr/>
          <a:lstStyle/>
          <a:p>
            <a:r>
              <a:rPr lang="en-US" dirty="0" err="1">
                <a:solidFill>
                  <a:srgbClr val="FF0000"/>
                </a:solidFill>
              </a:rPr>
              <a:t>condor_gangliad</a:t>
            </a:r>
            <a:r>
              <a:rPr lang="en-US" dirty="0"/>
              <a:t> queries a (set of) </a:t>
            </a:r>
            <a:r>
              <a:rPr lang="en-US" dirty="0" err="1"/>
              <a:t>condor_collector</a:t>
            </a:r>
            <a:r>
              <a:rPr lang="en-US" dirty="0"/>
              <a:t>(s) once per minute</a:t>
            </a:r>
          </a:p>
          <a:p>
            <a:pPr lvl="1"/>
            <a:r>
              <a:rPr lang="en-US" dirty="0"/>
              <a:t>use </a:t>
            </a:r>
            <a:r>
              <a:rPr lang="en-US" dirty="0" err="1"/>
              <a:t>feature:ganglia</a:t>
            </a:r>
            <a:endParaRPr lang="en-US" dirty="0"/>
          </a:p>
          <a:p>
            <a:r>
              <a:rPr lang="en-US" dirty="0" err="1"/>
              <a:t>condor_gangliad</a:t>
            </a:r>
            <a:r>
              <a:rPr lang="en-US" dirty="0"/>
              <a:t> has </a:t>
            </a:r>
            <a:r>
              <a:rPr lang="en-US" dirty="0" err="1"/>
              <a:t>config</a:t>
            </a:r>
            <a:r>
              <a:rPr lang="en-US" dirty="0"/>
              <a:t> file to </a:t>
            </a:r>
            <a:r>
              <a:rPr lang="en-US" i="1" dirty="0"/>
              <a:t>filter and aggregate</a:t>
            </a:r>
            <a:r>
              <a:rPr lang="en-US" dirty="0"/>
              <a:t> attributes from the ads in the </a:t>
            </a:r>
            <a:r>
              <a:rPr lang="en-US" dirty="0" err="1"/>
              <a:t>condor_collector</a:t>
            </a:r>
            <a:r>
              <a:rPr lang="en-US" dirty="0"/>
              <a:t> in order to form </a:t>
            </a:r>
            <a:r>
              <a:rPr lang="en-US" i="1" dirty="0"/>
              <a:t>metrics</a:t>
            </a:r>
          </a:p>
          <a:p>
            <a:r>
              <a:rPr lang="en-US" dirty="0"/>
              <a:t>Forwards these metrics to </a:t>
            </a:r>
            <a:r>
              <a:rPr lang="en-US" dirty="0">
                <a:solidFill>
                  <a:srgbClr val="FF0000"/>
                </a:solidFill>
              </a:rPr>
              <a:t>Ganglia</a:t>
            </a:r>
            <a:r>
              <a:rPr lang="en-US" dirty="0"/>
              <a:t>, which</a:t>
            </a:r>
            <a:br>
              <a:rPr lang="en-US" dirty="0"/>
            </a:br>
            <a:r>
              <a:rPr lang="en-US" dirty="0"/>
              <a:t>stores these values in a database and provides graphs </a:t>
            </a:r>
            <a:br>
              <a:rPr lang="en-US" dirty="0"/>
            </a:br>
            <a:r>
              <a:rPr lang="en-US" dirty="0"/>
              <a:t>over the web</a:t>
            </a:r>
          </a:p>
        </p:txBody>
      </p:sp>
      <p:sp>
        <p:nvSpPr>
          <p:cNvPr id="3" name="Title 2">
            <a:extLst>
              <a:ext uri="{FF2B5EF4-FFF2-40B4-BE49-F238E27FC236}">
                <a16:creationId xmlns:a16="http://schemas.microsoft.com/office/drawing/2014/main" id="{2725A91E-1564-F354-B897-6093C383C76E}"/>
              </a:ext>
            </a:extLst>
          </p:cNvPr>
          <p:cNvSpPr>
            <a:spLocks noGrp="1"/>
          </p:cNvSpPr>
          <p:nvPr>
            <p:ph type="title"/>
          </p:nvPr>
        </p:nvSpPr>
        <p:spPr/>
        <p:txBody>
          <a:bodyPr/>
          <a:lstStyle/>
          <a:p>
            <a:r>
              <a:rPr lang="en-US" dirty="0" err="1"/>
              <a:t>condor_gangliad</a:t>
            </a:r>
            <a:endParaRPr lang="en-US" dirty="0"/>
          </a:p>
        </p:txBody>
      </p:sp>
      <p:sp>
        <p:nvSpPr>
          <p:cNvPr id="4" name="Slide Number Placeholder 3">
            <a:extLst>
              <a:ext uri="{FF2B5EF4-FFF2-40B4-BE49-F238E27FC236}">
                <a16:creationId xmlns:a16="http://schemas.microsoft.com/office/drawing/2014/main" id="{3910965D-F051-2D34-2ED3-B280F12CD94C}"/>
              </a:ext>
            </a:extLst>
          </p:cNvPr>
          <p:cNvSpPr>
            <a:spLocks noGrp="1"/>
          </p:cNvSpPr>
          <p:nvPr>
            <p:ph type="sldNum" sz="quarter" idx="10"/>
          </p:nvPr>
        </p:nvSpPr>
        <p:spPr/>
        <p:txBody>
          <a:bodyPr/>
          <a:lstStyle/>
          <a:p>
            <a:pPr>
              <a:defRPr/>
            </a:pPr>
            <a:fld id="{382D5FC8-1FEF-46F2-B72D-B3E0D441EDCB}" type="slidenum">
              <a:rPr lang="en-US" smtClean="0"/>
              <a:pPr>
                <a:defRPr/>
              </a:pPr>
              <a:t>29</a:t>
            </a:fld>
            <a:endParaRPr lang="en-US"/>
          </a:p>
        </p:txBody>
      </p:sp>
    </p:spTree>
    <p:extLst>
      <p:ext uri="{BB962C8B-B14F-4D97-AF65-F5344CB8AC3E}">
        <p14:creationId xmlns:p14="http://schemas.microsoft.com/office/powerpoint/2010/main" val="391754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D9EE7-7117-64EE-44B2-89F875BF2D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22BB2F-FAD8-A7FA-6321-4134BF10432C}"/>
              </a:ext>
            </a:extLst>
          </p:cNvPr>
          <p:cNvSpPr>
            <a:spLocks noGrp="1"/>
          </p:cNvSpPr>
          <p:nvPr>
            <p:ph idx="1"/>
          </p:nvPr>
        </p:nvSpPr>
        <p:spPr>
          <a:xfrm>
            <a:off x="269846" y="1346200"/>
            <a:ext cx="11652308" cy="4600575"/>
          </a:xfrm>
        </p:spPr>
        <p:txBody>
          <a:bodyPr/>
          <a:lstStyle/>
          <a:p>
            <a:r>
              <a:rPr lang="en-US" sz="2800" dirty="0"/>
              <a:t>Python API (bindings) v1 being dropped -&gt; long live v2 ! </a:t>
            </a:r>
            <a:br>
              <a:rPr lang="en-US" sz="2800" dirty="0"/>
            </a:br>
            <a:r>
              <a:rPr lang="en-US" sz="2800" dirty="0">
                <a:latin typeface="Courier New" panose="02070309020205020404" pitchFamily="49" charset="0"/>
                <a:cs typeface="Courier New" panose="02070309020205020404" pitchFamily="49" charset="0"/>
              </a:rPr>
              <a:t>	import htcondor2 as </a:t>
            </a:r>
            <a:r>
              <a:rPr lang="en-US" sz="2800" dirty="0" err="1">
                <a:latin typeface="Courier New" panose="02070309020205020404" pitchFamily="49" charset="0"/>
                <a:cs typeface="Courier New" panose="02070309020205020404" pitchFamily="49" charset="0"/>
              </a:rPr>
              <a:t>htcondor</a:t>
            </a:r>
            <a:endParaRPr lang="en-US" sz="2800" dirty="0">
              <a:latin typeface="Courier New" panose="02070309020205020404" pitchFamily="49" charset="0"/>
              <a:cs typeface="Courier New" panose="02070309020205020404" pitchFamily="49" charset="0"/>
            </a:endParaRPr>
          </a:p>
          <a:p>
            <a:r>
              <a:rPr lang="en-US" sz="2800" dirty="0"/>
              <a:t>System Swap space (virtual memory) will not be used for jobs on the EP by default</a:t>
            </a:r>
          </a:p>
          <a:p>
            <a:r>
              <a:rPr lang="en-US" sz="2800" dirty="0"/>
              <a:t>Dropping support for multiple queue statements in a single submit file </a:t>
            </a:r>
            <a:br>
              <a:rPr lang="en-US" sz="2800" dirty="0"/>
            </a:br>
            <a:r>
              <a:rPr lang="en-US" sz="2800" dirty="0"/>
              <a:t>      (Use queue foreach, etc.) </a:t>
            </a:r>
          </a:p>
          <a:p>
            <a:r>
              <a:rPr lang="en-US" sz="2800" dirty="0"/>
              <a:t>Partitionable Slots enabled by default (instead of static partitioning)</a:t>
            </a:r>
          </a:p>
          <a:p>
            <a:r>
              <a:rPr lang="en-US" sz="2800" dirty="0"/>
              <a:t>The job’s executable will no longer be renamed to ‘condor_exec.exe’ </a:t>
            </a:r>
          </a:p>
          <a:p>
            <a:r>
              <a:rPr lang="en-US" sz="2800" dirty="0"/>
              <a:t>GPU discovery is enabled on all Execution Points by default</a:t>
            </a:r>
          </a:p>
        </p:txBody>
      </p:sp>
      <p:sp>
        <p:nvSpPr>
          <p:cNvPr id="3" name="Title 2">
            <a:extLst>
              <a:ext uri="{FF2B5EF4-FFF2-40B4-BE49-F238E27FC236}">
                <a16:creationId xmlns:a16="http://schemas.microsoft.com/office/drawing/2014/main" id="{3E175676-CA93-7573-77A1-62F327C0AAD8}"/>
              </a:ext>
            </a:extLst>
          </p:cNvPr>
          <p:cNvSpPr>
            <a:spLocks noGrp="1"/>
          </p:cNvSpPr>
          <p:nvPr>
            <p:ph type="title"/>
          </p:nvPr>
        </p:nvSpPr>
        <p:spPr>
          <a:xfrm>
            <a:off x="0" y="247650"/>
            <a:ext cx="12192000" cy="914400"/>
          </a:xfrm>
        </p:spPr>
        <p:txBody>
          <a:bodyPr/>
          <a:lstStyle/>
          <a:p>
            <a:r>
              <a:rPr lang="en-US" dirty="0"/>
              <a:t>New defaults v25 might be surprising</a:t>
            </a:r>
          </a:p>
        </p:txBody>
      </p:sp>
      <p:sp>
        <p:nvSpPr>
          <p:cNvPr id="4" name="Slide Number Placeholder 3">
            <a:extLst>
              <a:ext uri="{FF2B5EF4-FFF2-40B4-BE49-F238E27FC236}">
                <a16:creationId xmlns:a16="http://schemas.microsoft.com/office/drawing/2014/main" id="{78A19E74-608D-356E-8716-72325F835BC5}"/>
              </a:ext>
            </a:extLst>
          </p:cNvPr>
          <p:cNvSpPr>
            <a:spLocks noGrp="1"/>
          </p:cNvSpPr>
          <p:nvPr>
            <p:ph type="sldNum" sz="quarter" idx="10"/>
          </p:nvPr>
        </p:nvSpPr>
        <p:spPr/>
        <p:txBody>
          <a:bodyPr/>
          <a:lstStyle/>
          <a:p>
            <a:fld id="{A112ED7D-98F8-4F4F-A793-74ECB7F395DA}" type="slidenum">
              <a:rPr lang="en-US" altLang="en-US" smtClean="0"/>
              <a:pPr/>
              <a:t>3</a:t>
            </a:fld>
            <a:endParaRPr lang="en-US" altLang="en-US" dirty="0"/>
          </a:p>
        </p:txBody>
      </p:sp>
    </p:spTree>
    <p:extLst>
      <p:ext uri="{BB962C8B-B14F-4D97-AF65-F5344CB8AC3E}">
        <p14:creationId xmlns:p14="http://schemas.microsoft.com/office/powerpoint/2010/main" val="2529430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1D25C-89BA-CE21-ED58-38F19CE598C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0F16F-D816-9D8A-9AD1-646827F50819}"/>
              </a:ext>
            </a:extLst>
          </p:cNvPr>
          <p:cNvSpPr>
            <a:spLocks noGrp="1"/>
          </p:cNvSpPr>
          <p:nvPr>
            <p:ph idx="1"/>
          </p:nvPr>
        </p:nvSpPr>
        <p:spPr/>
        <p:txBody>
          <a:bodyPr/>
          <a:lstStyle/>
          <a:p>
            <a:r>
              <a:rPr lang="en-US" dirty="0" err="1">
                <a:solidFill>
                  <a:srgbClr val="FF0000"/>
                </a:solidFill>
              </a:rPr>
              <a:t>condor_metricd</a:t>
            </a:r>
            <a:r>
              <a:rPr lang="en-US" dirty="0"/>
              <a:t> queries a (set of) </a:t>
            </a:r>
            <a:r>
              <a:rPr lang="en-US" dirty="0" err="1"/>
              <a:t>condor_collector</a:t>
            </a:r>
            <a:r>
              <a:rPr lang="en-US" dirty="0"/>
              <a:t>(s) once per minute</a:t>
            </a:r>
          </a:p>
          <a:p>
            <a:pPr lvl="1"/>
            <a:r>
              <a:rPr lang="en-US" dirty="0"/>
              <a:t>use </a:t>
            </a:r>
            <a:r>
              <a:rPr lang="en-US" dirty="0" err="1"/>
              <a:t>feature:metricd</a:t>
            </a:r>
            <a:endParaRPr lang="en-US" dirty="0"/>
          </a:p>
          <a:p>
            <a:r>
              <a:rPr lang="en-US" dirty="0" err="1"/>
              <a:t>condor_metricd</a:t>
            </a:r>
            <a:r>
              <a:rPr lang="en-US" dirty="0"/>
              <a:t> has config file to </a:t>
            </a:r>
            <a:r>
              <a:rPr lang="en-US" i="1" dirty="0"/>
              <a:t>filter and aggregate</a:t>
            </a:r>
            <a:r>
              <a:rPr lang="en-US" dirty="0"/>
              <a:t> attributes from the ads in the </a:t>
            </a:r>
            <a:r>
              <a:rPr lang="en-US" dirty="0" err="1"/>
              <a:t>condor_collector</a:t>
            </a:r>
            <a:r>
              <a:rPr lang="en-US" dirty="0"/>
              <a:t> in order to form </a:t>
            </a:r>
            <a:r>
              <a:rPr lang="en-US" i="1" dirty="0"/>
              <a:t>metrics</a:t>
            </a:r>
          </a:p>
          <a:p>
            <a:r>
              <a:rPr lang="en-US" dirty="0"/>
              <a:t>Gives these metrics to </a:t>
            </a:r>
            <a:r>
              <a:rPr lang="en-US" dirty="0">
                <a:solidFill>
                  <a:srgbClr val="FF0000"/>
                </a:solidFill>
              </a:rPr>
              <a:t>Ganglia or Prometheus</a:t>
            </a:r>
            <a:r>
              <a:rPr lang="en-US" dirty="0"/>
              <a:t>, which stores these values in a database and provides graphs over the web (should there be other back ends?)</a:t>
            </a:r>
          </a:p>
        </p:txBody>
      </p:sp>
      <p:sp>
        <p:nvSpPr>
          <p:cNvPr id="3" name="Title 2">
            <a:extLst>
              <a:ext uri="{FF2B5EF4-FFF2-40B4-BE49-F238E27FC236}">
                <a16:creationId xmlns:a16="http://schemas.microsoft.com/office/drawing/2014/main" id="{C0707D14-7866-0DD1-1B24-581AAE2D4858}"/>
              </a:ext>
            </a:extLst>
          </p:cNvPr>
          <p:cNvSpPr>
            <a:spLocks noGrp="1"/>
          </p:cNvSpPr>
          <p:nvPr>
            <p:ph type="title"/>
          </p:nvPr>
        </p:nvSpPr>
        <p:spPr/>
        <p:txBody>
          <a:bodyPr/>
          <a:lstStyle/>
          <a:p>
            <a:r>
              <a:rPr lang="en-US" dirty="0" err="1"/>
              <a:t>condor_metricd</a:t>
            </a:r>
            <a:endParaRPr lang="en-US" dirty="0"/>
          </a:p>
        </p:txBody>
      </p:sp>
      <p:sp>
        <p:nvSpPr>
          <p:cNvPr id="4" name="Slide Number Placeholder 3">
            <a:extLst>
              <a:ext uri="{FF2B5EF4-FFF2-40B4-BE49-F238E27FC236}">
                <a16:creationId xmlns:a16="http://schemas.microsoft.com/office/drawing/2014/main" id="{5D6614E3-A6DD-5335-7CAB-B9A6044846E0}"/>
              </a:ext>
            </a:extLst>
          </p:cNvPr>
          <p:cNvSpPr>
            <a:spLocks noGrp="1"/>
          </p:cNvSpPr>
          <p:nvPr>
            <p:ph type="sldNum" sz="quarter" idx="10"/>
          </p:nvPr>
        </p:nvSpPr>
        <p:spPr/>
        <p:txBody>
          <a:bodyPr/>
          <a:lstStyle/>
          <a:p>
            <a:pPr>
              <a:defRPr/>
            </a:pPr>
            <a:fld id="{382D5FC8-1FEF-46F2-B72D-B3E0D441EDCB}" type="slidenum">
              <a:rPr lang="en-US" smtClean="0"/>
              <a:pPr>
                <a:defRPr/>
              </a:pPr>
              <a:t>30</a:t>
            </a:fld>
            <a:endParaRPr lang="en-US"/>
          </a:p>
        </p:txBody>
      </p:sp>
    </p:spTree>
    <p:extLst>
      <p:ext uri="{BB962C8B-B14F-4D97-AF65-F5344CB8AC3E}">
        <p14:creationId xmlns:p14="http://schemas.microsoft.com/office/powerpoint/2010/main" val="756195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BC68A-521B-E1AE-2648-C978AE3C011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E4E3D9-8F27-28FF-A7E6-0D0D243E362A}"/>
              </a:ext>
            </a:extLst>
          </p:cNvPr>
          <p:cNvSpPr>
            <a:spLocks noGrp="1"/>
          </p:cNvSpPr>
          <p:nvPr>
            <p:ph idx="1"/>
          </p:nvPr>
        </p:nvSpPr>
        <p:spPr/>
        <p:txBody>
          <a:bodyPr/>
          <a:lstStyle/>
          <a:p>
            <a:r>
              <a:rPr lang="en-US" dirty="0"/>
              <a:t>Supports</a:t>
            </a:r>
          </a:p>
          <a:p>
            <a:pPr lvl="1"/>
            <a:r>
              <a:rPr lang="en-US" dirty="0">
                <a:solidFill>
                  <a:srgbClr val="FF0000"/>
                </a:solidFill>
              </a:rPr>
              <a:t>Gauges</a:t>
            </a:r>
          </a:p>
          <a:p>
            <a:pPr lvl="1"/>
            <a:r>
              <a:rPr lang="en-US" dirty="0">
                <a:solidFill>
                  <a:srgbClr val="FF0000"/>
                </a:solidFill>
              </a:rPr>
              <a:t>Counters (including aggregates of counters)</a:t>
            </a:r>
          </a:p>
          <a:p>
            <a:pPr lvl="1"/>
            <a:r>
              <a:rPr lang="en-US" dirty="0">
                <a:solidFill>
                  <a:srgbClr val="FF0000"/>
                </a:solidFill>
              </a:rPr>
              <a:t>Labels</a:t>
            </a:r>
          </a:p>
          <a:p>
            <a:r>
              <a:rPr lang="en-US" dirty="0"/>
              <a:t>Prometheus exporter on http port 9618 by default</a:t>
            </a:r>
          </a:p>
          <a:p>
            <a:pPr lvl="1"/>
            <a:r>
              <a:rPr lang="en-US" dirty="0"/>
              <a:t>Honors ALLOW_READ </a:t>
            </a:r>
            <a:r>
              <a:rPr lang="en-US" dirty="0" err="1"/>
              <a:t>ip</a:t>
            </a:r>
            <a:r>
              <a:rPr lang="en-US" dirty="0"/>
              <a:t> address limiting</a:t>
            </a:r>
          </a:p>
          <a:p>
            <a:pPr lvl="1"/>
            <a:r>
              <a:rPr lang="en-US" dirty="0"/>
              <a:t>http basic auth</a:t>
            </a:r>
          </a:p>
          <a:p>
            <a:pPr lvl="1"/>
            <a:r>
              <a:rPr lang="en-US" dirty="0"/>
              <a:t>Can specify a different port (and proxy it with NGINX </a:t>
            </a:r>
            <a:r>
              <a:rPr lang="en-US" dirty="0" err="1"/>
              <a:t>etc</a:t>
            </a:r>
            <a:r>
              <a:rPr lang="en-US" dirty="0"/>
              <a:t>)</a:t>
            </a:r>
          </a:p>
        </p:txBody>
      </p:sp>
      <p:sp>
        <p:nvSpPr>
          <p:cNvPr id="3" name="Title 2">
            <a:extLst>
              <a:ext uri="{FF2B5EF4-FFF2-40B4-BE49-F238E27FC236}">
                <a16:creationId xmlns:a16="http://schemas.microsoft.com/office/drawing/2014/main" id="{93DF9F4C-FC3C-A9E7-0E50-C041CC02DA3D}"/>
              </a:ext>
            </a:extLst>
          </p:cNvPr>
          <p:cNvSpPr>
            <a:spLocks noGrp="1"/>
          </p:cNvSpPr>
          <p:nvPr>
            <p:ph type="title"/>
          </p:nvPr>
        </p:nvSpPr>
        <p:spPr/>
        <p:txBody>
          <a:bodyPr/>
          <a:lstStyle/>
          <a:p>
            <a:r>
              <a:rPr lang="en-US" dirty="0" err="1"/>
              <a:t>condor_metricd</a:t>
            </a:r>
            <a:r>
              <a:rPr lang="en-US" dirty="0"/>
              <a:t>, </a:t>
            </a:r>
            <a:r>
              <a:rPr lang="en-US" dirty="0" err="1"/>
              <a:t>cont</a:t>
            </a:r>
            <a:endParaRPr lang="en-US" dirty="0"/>
          </a:p>
        </p:txBody>
      </p:sp>
      <p:sp>
        <p:nvSpPr>
          <p:cNvPr id="4" name="Slide Number Placeholder 3">
            <a:extLst>
              <a:ext uri="{FF2B5EF4-FFF2-40B4-BE49-F238E27FC236}">
                <a16:creationId xmlns:a16="http://schemas.microsoft.com/office/drawing/2014/main" id="{D027271E-489B-B837-D642-DC8FBE9978BE}"/>
              </a:ext>
            </a:extLst>
          </p:cNvPr>
          <p:cNvSpPr>
            <a:spLocks noGrp="1"/>
          </p:cNvSpPr>
          <p:nvPr>
            <p:ph type="sldNum" sz="quarter" idx="10"/>
          </p:nvPr>
        </p:nvSpPr>
        <p:spPr/>
        <p:txBody>
          <a:bodyPr/>
          <a:lstStyle/>
          <a:p>
            <a:pPr>
              <a:defRPr/>
            </a:pPr>
            <a:fld id="{382D5FC8-1FEF-46F2-B72D-B3E0D441EDCB}" type="slidenum">
              <a:rPr lang="en-US" smtClean="0"/>
              <a:pPr>
                <a:defRPr/>
              </a:pPr>
              <a:t>31</a:t>
            </a:fld>
            <a:endParaRPr lang="en-US"/>
          </a:p>
        </p:txBody>
      </p:sp>
    </p:spTree>
    <p:extLst>
      <p:ext uri="{BB962C8B-B14F-4D97-AF65-F5344CB8AC3E}">
        <p14:creationId xmlns:p14="http://schemas.microsoft.com/office/powerpoint/2010/main" val="903495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7207" y="1069123"/>
            <a:ext cx="8399462" cy="4227513"/>
          </a:xfrm>
        </p:spPr>
        <p:txBody>
          <a:bodyPr/>
          <a:lstStyle/>
          <a:p>
            <a:pPr marL="0" indent="0">
              <a:buNone/>
            </a:pPr>
            <a:r>
              <a:rPr lang="en-US" sz="2000" dirty="0"/>
              <a:t>[</a:t>
            </a:r>
          </a:p>
          <a:p>
            <a:pPr marL="0" indent="0">
              <a:buNone/>
            </a:pPr>
            <a:r>
              <a:rPr lang="en-US" sz="2000" dirty="0"/>
              <a:t>  Name   = "</a:t>
            </a:r>
            <a:r>
              <a:rPr lang="en-US" sz="2000" dirty="0" err="1">
                <a:solidFill>
                  <a:srgbClr val="FF0000"/>
                </a:solidFill>
              </a:rPr>
              <a:t>CpusInUse</a:t>
            </a:r>
            <a:r>
              <a:rPr lang="en-US" sz="2000" dirty="0"/>
              <a:t>";</a:t>
            </a:r>
          </a:p>
          <a:p>
            <a:pPr marL="0" indent="0">
              <a:buNone/>
            </a:pPr>
            <a:r>
              <a:rPr lang="en-US" sz="2000" dirty="0"/>
              <a:t>  Aggregate = "SUM";</a:t>
            </a:r>
          </a:p>
          <a:p>
            <a:pPr marL="0" indent="0">
              <a:buNone/>
            </a:pPr>
            <a:r>
              <a:rPr lang="en-US" sz="2000" dirty="0"/>
              <a:t>  Value  = </a:t>
            </a:r>
            <a:r>
              <a:rPr lang="en-US" sz="2000" dirty="0" err="1"/>
              <a:t>Cpus</a:t>
            </a:r>
            <a:r>
              <a:rPr lang="en-US" sz="2000" dirty="0"/>
              <a:t>;</a:t>
            </a:r>
          </a:p>
          <a:p>
            <a:pPr marL="0" indent="0">
              <a:buNone/>
            </a:pPr>
            <a:r>
              <a:rPr lang="en-US" sz="2000" dirty="0"/>
              <a:t>  Requirements = State=="Claimed" &amp;&amp; Activity!="Idle";</a:t>
            </a:r>
          </a:p>
          <a:p>
            <a:pPr marL="0" indent="0">
              <a:buNone/>
            </a:pPr>
            <a:r>
              <a:rPr lang="en-US" sz="2000" dirty="0"/>
              <a:t>  </a:t>
            </a:r>
            <a:r>
              <a:rPr lang="en-US" sz="2000" dirty="0" err="1"/>
              <a:t>TargetType</a:t>
            </a:r>
            <a:r>
              <a:rPr lang="en-US" sz="2000" dirty="0"/>
              <a:t> = "Machine";</a:t>
            </a:r>
          </a:p>
          <a:p>
            <a:pPr marL="0" indent="0">
              <a:buNone/>
            </a:pPr>
            <a:r>
              <a:rPr lang="en-US" sz="2000" dirty="0"/>
              <a:t>]</a:t>
            </a:r>
          </a:p>
          <a:p>
            <a:pPr marL="0" indent="0">
              <a:buNone/>
            </a:pPr>
            <a:r>
              <a:rPr lang="en-US" sz="2000" dirty="0"/>
              <a:t>[</a:t>
            </a:r>
          </a:p>
          <a:p>
            <a:pPr marL="0" indent="0">
              <a:buNone/>
            </a:pPr>
            <a:r>
              <a:rPr lang="en-US" sz="2000" dirty="0"/>
              <a:t>  Name   = "</a:t>
            </a:r>
            <a:r>
              <a:rPr lang="en-US" sz="2000" dirty="0" err="1">
                <a:solidFill>
                  <a:srgbClr val="FF0000"/>
                </a:solidFill>
              </a:rPr>
              <a:t>CpusNotInUse</a:t>
            </a:r>
            <a:r>
              <a:rPr lang="en-US" sz="2000" dirty="0"/>
              <a:t>";</a:t>
            </a:r>
          </a:p>
          <a:p>
            <a:pPr marL="0" indent="0">
              <a:buNone/>
            </a:pPr>
            <a:r>
              <a:rPr lang="en-US" sz="2000" dirty="0"/>
              <a:t>  Aggregate = "SUM";</a:t>
            </a:r>
          </a:p>
          <a:p>
            <a:pPr marL="0" indent="0">
              <a:buNone/>
            </a:pPr>
            <a:r>
              <a:rPr lang="en-US" sz="2000" dirty="0"/>
              <a:t>  Value  = </a:t>
            </a:r>
            <a:r>
              <a:rPr lang="en-US" sz="2000" dirty="0" err="1"/>
              <a:t>Cpus</a:t>
            </a:r>
            <a:r>
              <a:rPr lang="en-US" sz="2000" dirty="0"/>
              <a:t>;</a:t>
            </a:r>
          </a:p>
          <a:p>
            <a:pPr marL="0" indent="0">
              <a:buNone/>
            </a:pPr>
            <a:r>
              <a:rPr lang="en-US" sz="2000" dirty="0"/>
              <a:t>  Requirements = State!="Claimed" || Activity=="Idle";</a:t>
            </a:r>
          </a:p>
          <a:p>
            <a:pPr marL="0" indent="0">
              <a:buNone/>
            </a:pPr>
            <a:r>
              <a:rPr lang="en-US" sz="2000" dirty="0"/>
              <a:t>  </a:t>
            </a:r>
            <a:r>
              <a:rPr lang="en-US" sz="2000" dirty="0" err="1"/>
              <a:t>TargetType</a:t>
            </a:r>
            <a:r>
              <a:rPr lang="en-US" sz="2000" dirty="0"/>
              <a:t> = "Machine";</a:t>
            </a:r>
          </a:p>
          <a:p>
            <a:pPr marL="0" indent="0">
              <a:buNone/>
            </a:pPr>
            <a:r>
              <a:rPr lang="en-US" sz="2000" dirty="0"/>
              <a:t>]</a:t>
            </a:r>
          </a:p>
          <a:p>
            <a:pPr marL="0" indent="0">
              <a:buNone/>
            </a:pPr>
            <a:endParaRPr lang="en-US" sz="2400" dirty="0"/>
          </a:p>
        </p:txBody>
      </p:sp>
      <p:sp>
        <p:nvSpPr>
          <p:cNvPr id="3" name="Title 2"/>
          <p:cNvSpPr>
            <a:spLocks noGrp="1"/>
          </p:cNvSpPr>
          <p:nvPr>
            <p:ph type="title"/>
          </p:nvPr>
        </p:nvSpPr>
        <p:spPr>
          <a:xfrm>
            <a:off x="1524000" y="218364"/>
            <a:ext cx="9144000" cy="914400"/>
          </a:xfrm>
        </p:spPr>
        <p:txBody>
          <a:bodyPr/>
          <a:lstStyle/>
          <a:p>
            <a:r>
              <a:rPr lang="en-US" dirty="0"/>
              <a:t>Example metric definitions</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32</a:t>
            </a:fld>
            <a:endParaRPr lang="en-US"/>
          </a:p>
        </p:txBody>
      </p:sp>
    </p:spTree>
    <p:extLst>
      <p:ext uri="{BB962C8B-B14F-4D97-AF65-F5344CB8AC3E}">
        <p14:creationId xmlns:p14="http://schemas.microsoft.com/office/powerpoint/2010/main" val="4095950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Voila!</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33</a:t>
            </a:fld>
            <a:endParaRPr lang="en-US"/>
          </a:p>
        </p:txBody>
      </p:sp>
      <p:pic>
        <p:nvPicPr>
          <p:cNvPr id="1026" name="Picture 2" descr="http://timt.chtc.wisc.edu/ganglia/graph.php?r=week&amp;z=xlarge&amp;hreg[]=cm.chtc.wisc.edu&amp;mreg[]=%5ECpus%28InUse%7CNotInUse%29&amp;gtype=stack&amp;vl=cores&amp;title=CPU+Core+Utilization&amp;aggrega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88917"/>
            <a:ext cx="9144000" cy="474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730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6263" y="878055"/>
            <a:ext cx="8399462" cy="4227513"/>
          </a:xfrm>
        </p:spPr>
        <p:txBody>
          <a:bodyPr/>
          <a:lstStyle/>
          <a:p>
            <a:pPr marL="0" indent="0">
              <a:buNone/>
            </a:pPr>
            <a:r>
              <a:rPr lang="en-US" sz="2000" dirty="0"/>
              <a:t>[</a:t>
            </a:r>
          </a:p>
          <a:p>
            <a:pPr marL="0" indent="0">
              <a:buNone/>
            </a:pPr>
            <a:r>
              <a:rPr lang="en-US" sz="2000" dirty="0"/>
              <a:t>  Name   = "</a:t>
            </a:r>
            <a:r>
              <a:rPr lang="en-US" sz="2000" dirty="0" err="1"/>
              <a:t>CpusNotInUse_LowMemory</a:t>
            </a:r>
            <a:r>
              <a:rPr lang="en-US" sz="2000" dirty="0"/>
              <a:t>";</a:t>
            </a:r>
          </a:p>
          <a:p>
            <a:pPr marL="0" indent="0">
              <a:buNone/>
            </a:pPr>
            <a:r>
              <a:rPr lang="en-US" sz="2000" dirty="0"/>
              <a:t>  Aggregate = "SUM";</a:t>
            </a:r>
          </a:p>
          <a:p>
            <a:pPr marL="0" indent="0">
              <a:buNone/>
            </a:pPr>
            <a:r>
              <a:rPr lang="en-US" sz="2000" dirty="0"/>
              <a:t>  Value  = </a:t>
            </a:r>
            <a:r>
              <a:rPr lang="en-US" sz="2000" dirty="0" err="1"/>
              <a:t>Cpus</a:t>
            </a:r>
            <a:r>
              <a:rPr lang="en-US" sz="2000" dirty="0"/>
              <a:t>;</a:t>
            </a:r>
          </a:p>
          <a:p>
            <a:pPr marL="0" indent="0">
              <a:buNone/>
            </a:pPr>
            <a:r>
              <a:rPr lang="en-US" sz="2000" dirty="0"/>
              <a:t>  Requirements = State=="Unclaimed" &amp;&amp; Memory &lt; 1024;</a:t>
            </a:r>
          </a:p>
          <a:p>
            <a:pPr marL="0" indent="0">
              <a:buNone/>
            </a:pPr>
            <a:r>
              <a:rPr lang="en-US" sz="2000" dirty="0"/>
              <a:t>  </a:t>
            </a:r>
            <a:r>
              <a:rPr lang="en-US" sz="2000" dirty="0" err="1"/>
              <a:t>TargetType</a:t>
            </a:r>
            <a:r>
              <a:rPr lang="en-US" sz="2000" dirty="0"/>
              <a:t> = "Machine";</a:t>
            </a:r>
          </a:p>
          <a:p>
            <a:pPr marL="0" indent="0">
              <a:buNone/>
            </a:pPr>
            <a:r>
              <a:rPr lang="en-US" sz="2000" dirty="0"/>
              <a:t>]</a:t>
            </a:r>
          </a:p>
          <a:p>
            <a:pPr marL="0" indent="0">
              <a:buNone/>
            </a:pPr>
            <a:r>
              <a:rPr lang="en-US" sz="2000" dirty="0"/>
              <a:t>[</a:t>
            </a:r>
          </a:p>
          <a:p>
            <a:pPr marL="0" indent="0">
              <a:buNone/>
            </a:pPr>
            <a:r>
              <a:rPr lang="en-US" sz="2000" dirty="0"/>
              <a:t>  Name   = "</a:t>
            </a:r>
            <a:r>
              <a:rPr lang="en-US" sz="2000" dirty="0" err="1"/>
              <a:t>CpusNotInUse_Draining</a:t>
            </a:r>
            <a:r>
              <a:rPr lang="en-US" sz="2000" dirty="0"/>
              <a:t>";</a:t>
            </a:r>
          </a:p>
          <a:p>
            <a:pPr marL="0" indent="0">
              <a:buNone/>
            </a:pPr>
            <a:r>
              <a:rPr lang="en-US" sz="2000" dirty="0"/>
              <a:t>  Aggregate = "SUM";</a:t>
            </a:r>
          </a:p>
          <a:p>
            <a:pPr marL="0" indent="0">
              <a:buNone/>
            </a:pPr>
            <a:r>
              <a:rPr lang="en-US" sz="2000" dirty="0"/>
              <a:t>  Value  = </a:t>
            </a:r>
            <a:r>
              <a:rPr lang="en-US" sz="2000" dirty="0" err="1"/>
              <a:t>Cpus</a:t>
            </a:r>
            <a:r>
              <a:rPr lang="en-US" sz="2000" dirty="0"/>
              <a:t>;</a:t>
            </a:r>
          </a:p>
          <a:p>
            <a:pPr marL="0" indent="0">
              <a:buNone/>
            </a:pPr>
            <a:r>
              <a:rPr lang="en-US" sz="2000" dirty="0"/>
              <a:t>  Requirements = State=="Drained";</a:t>
            </a:r>
          </a:p>
          <a:p>
            <a:pPr marL="0" indent="0">
              <a:buNone/>
            </a:pPr>
            <a:r>
              <a:rPr lang="en-US" sz="2000" dirty="0"/>
              <a:t>  </a:t>
            </a:r>
            <a:r>
              <a:rPr lang="en-US" sz="2000" dirty="0" err="1"/>
              <a:t>TargetType</a:t>
            </a:r>
            <a:r>
              <a:rPr lang="en-US" sz="2000" dirty="0"/>
              <a:t> = "Machine";</a:t>
            </a:r>
          </a:p>
          <a:p>
            <a:pPr marL="0" indent="0">
              <a:buNone/>
            </a:pPr>
            <a:r>
              <a:rPr lang="en-US" sz="2000" dirty="0"/>
              <a:t>]</a:t>
            </a:r>
          </a:p>
        </p:txBody>
      </p:sp>
      <p:sp>
        <p:nvSpPr>
          <p:cNvPr id="3" name="Title 2"/>
          <p:cNvSpPr>
            <a:spLocks noGrp="1"/>
          </p:cNvSpPr>
          <p:nvPr>
            <p:ph type="title"/>
          </p:nvPr>
        </p:nvSpPr>
        <p:spPr/>
        <p:txBody>
          <a:bodyPr/>
          <a:lstStyle/>
          <a:p>
            <a:r>
              <a:rPr lang="en-US" dirty="0"/>
              <a:t>Why are cores not in use?</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34</a:t>
            </a:fld>
            <a:endParaRPr lang="en-US"/>
          </a:p>
        </p:txBody>
      </p:sp>
    </p:spTree>
    <p:extLst>
      <p:ext uri="{BB962C8B-B14F-4D97-AF65-F5344CB8AC3E}">
        <p14:creationId xmlns:p14="http://schemas.microsoft.com/office/powerpoint/2010/main" val="752718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Unused Core Reasons</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35</a:t>
            </a:fld>
            <a:endParaRPr lang="en-US"/>
          </a:p>
        </p:txBody>
      </p:sp>
      <p:pic>
        <p:nvPicPr>
          <p:cNvPr id="2050" name="Picture 2" descr="http://timt.chtc.wisc.edu/ganglia/graph.php?r=week&amp;z=xlarge&amp;hreg[]=cm.chtc.wisc.edu&amp;mreg[]=CpusNotInUse_.%2A&amp;gtype=stack&amp;vl=cores&amp;title=Unused+Core+Reasons&amp;aggrega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68991"/>
            <a:ext cx="9132829" cy="525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8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Memory Provisioned</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36</a:t>
            </a:fld>
            <a:endParaRPr lang="en-US"/>
          </a:p>
        </p:txBody>
      </p:sp>
      <p:grpSp>
        <p:nvGrpSpPr>
          <p:cNvPr id="2" name="Group 1">
            <a:extLst>
              <a:ext uri="{FF2B5EF4-FFF2-40B4-BE49-F238E27FC236}">
                <a16:creationId xmlns:a16="http://schemas.microsoft.com/office/drawing/2014/main" id="{3E5AEDC5-1748-B34F-94D9-7111AA70D3DA}"/>
              </a:ext>
            </a:extLst>
          </p:cNvPr>
          <p:cNvGrpSpPr/>
          <p:nvPr/>
        </p:nvGrpSpPr>
        <p:grpSpPr>
          <a:xfrm>
            <a:off x="511276" y="352853"/>
            <a:ext cx="18936932" cy="5632311"/>
            <a:chOff x="511276" y="352853"/>
            <a:chExt cx="18936932" cy="5632311"/>
          </a:xfrm>
        </p:grpSpPr>
        <p:pic>
          <p:nvPicPr>
            <p:cNvPr id="3074" name="Picture 2" descr="http://timt.chtc.wisc.edu/ganglia/graph.php?r=week&amp;z=xlarge&amp;hreg[]=cm.chtc.wisc.edu&amp;mreg[]=%28MemoryInUse%7CMemoryNotInUse%29&amp;gtype=stack&amp;vl=Megabytes+1M%3D1TB&amp;title=Memory+Utilization+in+CHTC&amp;aggrega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76" y="941662"/>
              <a:ext cx="11012129" cy="47494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269994" y="352853"/>
              <a:ext cx="7178214" cy="5632311"/>
            </a:xfrm>
            <a:prstGeom prst="rect">
              <a:avLst/>
            </a:prstGeom>
            <a:solidFill>
              <a:schemeClr val="bg1"/>
            </a:solidFill>
          </p:spPr>
          <p:txBody>
            <a:bodyPr wrap="square" rtlCol="0">
              <a:spAutoFit/>
            </a:bodyPr>
            <a:lstStyle/>
            <a:p>
              <a:r>
                <a:rPr lang="en-US" sz="2400" dirty="0"/>
                <a:t>[</a:t>
              </a:r>
            </a:p>
            <a:p>
              <a:r>
                <a:rPr lang="en-US" sz="2400" dirty="0"/>
                <a:t>  Name   = "</a:t>
              </a:r>
              <a:r>
                <a:rPr lang="en-US" sz="2400" dirty="0" err="1"/>
                <a:t>MemoryInUse</a:t>
              </a:r>
              <a:r>
                <a:rPr lang="en-US" sz="2400" dirty="0"/>
                <a:t>";</a:t>
              </a:r>
            </a:p>
            <a:p>
              <a:r>
                <a:rPr lang="en-US" sz="2400" dirty="0"/>
                <a:t>  Aggregate = "SUM";</a:t>
              </a:r>
            </a:p>
            <a:p>
              <a:r>
                <a:rPr lang="en-US" sz="2400" dirty="0"/>
                <a:t>  Value  = </a:t>
              </a:r>
              <a:r>
                <a:rPr lang="en-US" sz="2400" dirty="0">
                  <a:solidFill>
                    <a:srgbClr val="FF0000"/>
                  </a:solidFill>
                </a:rPr>
                <a:t>Memory</a:t>
              </a:r>
              <a:r>
                <a:rPr lang="en-US" sz="2400" dirty="0"/>
                <a:t>;</a:t>
              </a:r>
            </a:p>
            <a:p>
              <a:r>
                <a:rPr lang="en-US" sz="2400" dirty="0"/>
                <a:t>  Requirements = State=="Claimed" &amp;&amp; Activity!="Idle";</a:t>
              </a:r>
            </a:p>
            <a:p>
              <a:r>
                <a:rPr lang="en-US" sz="2400" dirty="0"/>
                <a:t>  </a:t>
              </a:r>
              <a:r>
                <a:rPr lang="en-US" sz="2400" dirty="0" err="1"/>
                <a:t>TargetType</a:t>
              </a:r>
              <a:r>
                <a:rPr lang="en-US" sz="2400" dirty="0"/>
                <a:t> = "Machine";</a:t>
              </a:r>
            </a:p>
            <a:p>
              <a:r>
                <a:rPr lang="en-US" sz="2400" dirty="0"/>
                <a:t>]</a:t>
              </a:r>
            </a:p>
            <a:p>
              <a:r>
                <a:rPr lang="en-US" sz="2400" dirty="0"/>
                <a:t>[</a:t>
              </a:r>
            </a:p>
            <a:p>
              <a:r>
                <a:rPr lang="en-US" sz="2400" dirty="0"/>
                <a:t>  Name   = "</a:t>
              </a:r>
              <a:r>
                <a:rPr lang="en-US" sz="2400" dirty="0" err="1"/>
                <a:t>MemoryNotInUse</a:t>
              </a:r>
              <a:r>
                <a:rPr lang="en-US" sz="2400" dirty="0"/>
                <a:t>";</a:t>
              </a:r>
            </a:p>
            <a:p>
              <a:r>
                <a:rPr lang="en-US" sz="2400" dirty="0"/>
                <a:t>  Aggregate = "SUM";</a:t>
              </a:r>
            </a:p>
            <a:p>
              <a:r>
                <a:rPr lang="en-US" sz="2400" dirty="0"/>
                <a:t>  Value  = </a:t>
              </a:r>
              <a:r>
                <a:rPr lang="en-US" sz="2400" dirty="0">
                  <a:solidFill>
                    <a:srgbClr val="FF0000"/>
                  </a:solidFill>
                </a:rPr>
                <a:t>Memory</a:t>
              </a:r>
              <a:r>
                <a:rPr lang="en-US" sz="2400" dirty="0"/>
                <a:t>;</a:t>
              </a:r>
            </a:p>
            <a:p>
              <a:r>
                <a:rPr lang="en-US" sz="2400" dirty="0"/>
                <a:t>  Requirements = State!="Claimed" || Activity=="Idle";</a:t>
              </a:r>
            </a:p>
            <a:p>
              <a:r>
                <a:rPr lang="en-US" sz="2400" dirty="0"/>
                <a:t>  </a:t>
              </a:r>
              <a:r>
                <a:rPr lang="en-US" sz="2400" dirty="0" err="1"/>
                <a:t>TargetType</a:t>
              </a:r>
              <a:r>
                <a:rPr lang="en-US" sz="2400" dirty="0"/>
                <a:t> = "Machine";</a:t>
              </a:r>
            </a:p>
            <a:p>
              <a:r>
                <a:rPr lang="en-US" sz="2400" dirty="0"/>
                <a:t>]</a:t>
              </a:r>
            </a:p>
          </p:txBody>
        </p:sp>
      </p:grpSp>
    </p:spTree>
    <p:extLst>
      <p:ext uri="{BB962C8B-B14F-4D97-AF65-F5344CB8AC3E}">
        <p14:creationId xmlns:p14="http://schemas.microsoft.com/office/powerpoint/2010/main" val="26881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7 2.96296E-6 L -0.61042 0.0169 " pathEditMode="relative" rAng="0" ptsTypes="AA">
                                      <p:cBhvr>
                                        <p:cTn id="6" dur="2000" fill="hold"/>
                                        <p:tgtEl>
                                          <p:spTgt spid="2"/>
                                        </p:tgtEl>
                                        <p:attrNameLst>
                                          <p:attrName>ppt_x</p:attrName>
                                          <p:attrName>ppt_y</p:attrName>
                                        </p:attrNameLst>
                                      </p:cBhvr>
                                      <p:rCtr x="-30521"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Memory Used vs Provisioned</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37</a:t>
            </a:fld>
            <a:endParaRPr lang="en-US"/>
          </a:p>
        </p:txBody>
      </p:sp>
      <p:grpSp>
        <p:nvGrpSpPr>
          <p:cNvPr id="2" name="Group 1">
            <a:extLst>
              <a:ext uri="{FF2B5EF4-FFF2-40B4-BE49-F238E27FC236}">
                <a16:creationId xmlns:a16="http://schemas.microsoft.com/office/drawing/2014/main" id="{BA159505-C8E5-1177-E388-4DECB506C873}"/>
              </a:ext>
            </a:extLst>
          </p:cNvPr>
          <p:cNvGrpSpPr/>
          <p:nvPr/>
        </p:nvGrpSpPr>
        <p:grpSpPr>
          <a:xfrm>
            <a:off x="2283958" y="914400"/>
            <a:ext cx="19253275" cy="4807270"/>
            <a:chOff x="2283958" y="914400"/>
            <a:chExt cx="19253275" cy="4807270"/>
          </a:xfrm>
        </p:grpSpPr>
        <p:pic>
          <p:nvPicPr>
            <p:cNvPr id="4098" name="Picture 2" descr="http://timt.chtc.wisc.edu/ganglia/graph.php?r=week&amp;z=xlarge&amp;hreg[]=cm.chtc.wisc.edu&amp;mreg[]=MemoryEfficiency&amp;gtype=line&amp;vl=Percent&amp;title=Memory+Used+vs+Provisioned&amp;aggrega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8814" y="1136329"/>
              <a:ext cx="9158419" cy="45853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3958" y="914400"/>
              <a:ext cx="7652825" cy="3970318"/>
            </a:xfrm>
            <a:prstGeom prst="rect">
              <a:avLst/>
            </a:prstGeom>
            <a:noFill/>
          </p:spPr>
          <p:txBody>
            <a:bodyPr wrap="square" rtlCol="0">
              <a:spAutoFit/>
            </a:bodyPr>
            <a:lstStyle/>
            <a:p>
              <a:endParaRPr lang="en-US" dirty="0"/>
            </a:p>
            <a:p>
              <a:r>
                <a:rPr lang="en-US" dirty="0">
                  <a:solidFill>
                    <a:srgbClr val="C00000"/>
                  </a:solidFill>
                </a:rPr>
                <a:t>Define </a:t>
              </a:r>
              <a:r>
                <a:rPr lang="en-US" dirty="0" err="1">
                  <a:solidFill>
                    <a:srgbClr val="C00000"/>
                  </a:solidFill>
                </a:rPr>
                <a:t>MemoryEfficiency</a:t>
              </a:r>
              <a:r>
                <a:rPr lang="en-US" dirty="0">
                  <a:solidFill>
                    <a:srgbClr val="C00000"/>
                  </a:solidFill>
                </a:rPr>
                <a:t> metric as:</a:t>
              </a:r>
            </a:p>
            <a:p>
              <a:r>
                <a:rPr lang="en-US" dirty="0"/>
                <a:t>[</a:t>
              </a:r>
            </a:p>
            <a:p>
              <a:r>
                <a:rPr lang="en-US" dirty="0"/>
                <a:t>  </a:t>
              </a:r>
              <a:r>
                <a:rPr lang="en-US" dirty="0">
                  <a:solidFill>
                    <a:srgbClr val="FF0000"/>
                  </a:solidFill>
                </a:rPr>
                <a:t>Name   = "</a:t>
              </a:r>
              <a:r>
                <a:rPr lang="en-US" dirty="0" err="1">
                  <a:solidFill>
                    <a:srgbClr val="FF0000"/>
                  </a:solidFill>
                </a:rPr>
                <a:t>MemoryEfficiency</a:t>
              </a:r>
              <a:r>
                <a:rPr lang="en-US" dirty="0">
                  <a:solidFill>
                    <a:srgbClr val="FF0000"/>
                  </a:solidFill>
                </a:rPr>
                <a:t>";</a:t>
              </a:r>
            </a:p>
            <a:p>
              <a:r>
                <a:rPr lang="en-US" dirty="0"/>
                <a:t>  Aggregate = "AVG";</a:t>
              </a:r>
            </a:p>
            <a:p>
              <a:r>
                <a:rPr lang="en-US" dirty="0"/>
                <a:t>  Value  = real(</a:t>
              </a:r>
              <a:r>
                <a:rPr lang="en-US" dirty="0" err="1"/>
                <a:t>MemoryUsage</a:t>
              </a:r>
              <a:r>
                <a:rPr lang="en-US" dirty="0"/>
                <a:t>)/Memory*100;</a:t>
              </a:r>
            </a:p>
            <a:p>
              <a:r>
                <a:rPr lang="en-US" dirty="0"/>
                <a:t>  Requirements = </a:t>
              </a:r>
              <a:r>
                <a:rPr lang="en-US" dirty="0" err="1"/>
                <a:t>MemoryUsage</a:t>
              </a:r>
              <a:r>
                <a:rPr lang="en-US" dirty="0"/>
                <a:t> &gt; 0.0;</a:t>
              </a:r>
            </a:p>
            <a:p>
              <a:r>
                <a:rPr lang="en-US" dirty="0"/>
                <a:t>  </a:t>
              </a:r>
              <a:r>
                <a:rPr lang="en-US" dirty="0" err="1"/>
                <a:t>TargetType</a:t>
              </a:r>
              <a:r>
                <a:rPr lang="en-US" dirty="0"/>
                <a:t> = "Machine";</a:t>
              </a:r>
            </a:p>
            <a:p>
              <a:r>
                <a:rPr lang="en-US" dirty="0"/>
                <a:t>]</a:t>
              </a:r>
            </a:p>
          </p:txBody>
        </p:sp>
      </p:grpSp>
    </p:spTree>
    <p:extLst>
      <p:ext uri="{BB962C8B-B14F-4D97-AF65-F5344CB8AC3E}">
        <p14:creationId xmlns:p14="http://schemas.microsoft.com/office/powerpoint/2010/main" val="63568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125E-6 3.7037E-6 L -0.88906 3.7037E-6 " pathEditMode="relative" rAng="0" ptsTypes="AA">
                                      <p:cBhvr>
                                        <p:cTn id="6" dur="2000" fill="hold"/>
                                        <p:tgtEl>
                                          <p:spTgt spid="2"/>
                                        </p:tgtEl>
                                        <p:attrNameLst>
                                          <p:attrName>ppt_x</p:attrName>
                                          <p:attrName>ppt_y</p:attrName>
                                        </p:attrNameLst>
                                      </p:cBhvr>
                                      <p:rCtr x="-444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Metrics Per User</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38</a:t>
            </a:fld>
            <a:endParaRPr lang="en-US"/>
          </a:p>
        </p:txBody>
      </p:sp>
      <p:grpSp>
        <p:nvGrpSpPr>
          <p:cNvPr id="2" name="Group 1">
            <a:extLst>
              <a:ext uri="{FF2B5EF4-FFF2-40B4-BE49-F238E27FC236}">
                <a16:creationId xmlns:a16="http://schemas.microsoft.com/office/drawing/2014/main" id="{413F6136-9DEA-4CEE-72A5-058319D68015}"/>
              </a:ext>
            </a:extLst>
          </p:cNvPr>
          <p:cNvGrpSpPr/>
          <p:nvPr/>
        </p:nvGrpSpPr>
        <p:grpSpPr>
          <a:xfrm>
            <a:off x="1762171" y="1027674"/>
            <a:ext cx="20966987" cy="5009331"/>
            <a:chOff x="1762171" y="1027675"/>
            <a:chExt cx="19524981" cy="4664814"/>
          </a:xfrm>
        </p:grpSpPr>
        <p:pic>
          <p:nvPicPr>
            <p:cNvPr id="5" name="Picture 4" descr="Ganglia:: Decompose graph - Mozilla Firefox"/>
            <p:cNvPicPr>
              <a:picLocks noChangeAspect="1"/>
            </p:cNvPicPr>
            <p:nvPr/>
          </p:nvPicPr>
          <p:blipFill rotWithShape="1">
            <a:blip r:embed="rId2">
              <a:extLst>
                <a:ext uri="{28A0092B-C50C-407E-A947-70E740481C1C}">
                  <a14:useLocalDpi xmlns:a14="http://schemas.microsoft.com/office/drawing/2010/main" val="0"/>
                </a:ext>
              </a:extLst>
            </a:blip>
            <a:srcRect t="13229" r="8806"/>
            <a:stretch/>
          </p:blipFill>
          <p:spPr>
            <a:xfrm>
              <a:off x="12290323" y="1027675"/>
              <a:ext cx="8996829" cy="4664814"/>
            </a:xfrm>
            <a:prstGeom prst="rect">
              <a:avLst/>
            </a:prstGeom>
          </p:spPr>
        </p:pic>
        <p:sp>
          <p:nvSpPr>
            <p:cNvPr id="6" name="TextBox 5"/>
            <p:cNvSpPr txBox="1"/>
            <p:nvPr/>
          </p:nvSpPr>
          <p:spPr>
            <a:xfrm>
              <a:off x="1762171" y="1159480"/>
              <a:ext cx="9212098" cy="4098512"/>
            </a:xfrm>
            <a:prstGeom prst="rect">
              <a:avLst/>
            </a:prstGeom>
            <a:noFill/>
          </p:spPr>
          <p:txBody>
            <a:bodyPr wrap="none" rtlCol="0">
              <a:spAutoFit/>
            </a:bodyPr>
            <a:lstStyle/>
            <a:p>
              <a:r>
                <a:rPr lang="en-US" dirty="0"/>
                <a:t>[</a:t>
              </a:r>
            </a:p>
            <a:p>
              <a:r>
                <a:rPr lang="en-US" dirty="0"/>
                <a:t>  </a:t>
              </a:r>
              <a:r>
                <a:rPr lang="en-US" dirty="0">
                  <a:solidFill>
                    <a:srgbClr val="FF0000"/>
                  </a:solidFill>
                </a:rPr>
                <a:t>Name = “</a:t>
              </a:r>
              <a:r>
                <a:rPr lang="en-US" dirty="0" err="1">
                  <a:solidFill>
                    <a:srgbClr val="FF0000"/>
                  </a:solidFill>
                </a:rPr>
                <a:t>UserMemoryEfficiency</a:t>
              </a:r>
              <a:r>
                <a:rPr lang="en-US" dirty="0">
                  <a:solidFill>
                    <a:srgbClr val="FF0000"/>
                  </a:solidFill>
                </a:rPr>
                <a:t>”</a:t>
              </a:r>
              <a:br>
                <a:rPr lang="en-US" dirty="0">
                  <a:solidFill>
                    <a:srgbClr val="FF0000"/>
                  </a:solidFill>
                </a:rPr>
              </a:br>
              <a:r>
                <a:rPr lang="en-US" dirty="0">
                  <a:solidFill>
                    <a:srgbClr val="FF0000"/>
                  </a:solidFill>
                </a:rPr>
                <a:t>  Labels = {“user”,</a:t>
              </a:r>
              <a:r>
                <a:rPr lang="en-US" dirty="0" err="1">
                  <a:solidFill>
                    <a:srgbClr val="FF0000"/>
                  </a:solidFill>
                </a:rPr>
                <a:t>RemoteUser</a:t>
              </a:r>
              <a:r>
                <a:rPr lang="en-US" dirty="0">
                  <a:solidFill>
                    <a:srgbClr val="FF0000"/>
                  </a:solidFill>
                </a:rPr>
                <a:t>};</a:t>
              </a:r>
            </a:p>
            <a:p>
              <a:r>
                <a:rPr lang="en-US" dirty="0">
                  <a:solidFill>
                    <a:srgbClr val="FF0000"/>
                  </a:solidFill>
                </a:rPr>
                <a:t>  </a:t>
              </a:r>
              <a:r>
                <a:rPr lang="en-US" dirty="0" err="1">
                  <a:solidFill>
                    <a:srgbClr val="FF0000"/>
                  </a:solidFill>
                </a:rPr>
                <a:t>Ganglia_Name</a:t>
              </a:r>
              <a:r>
                <a:rPr lang="en-US" dirty="0">
                  <a:solidFill>
                    <a:srgbClr val="FF0000"/>
                  </a:solidFill>
                </a:rPr>
                <a:t>   = </a:t>
              </a:r>
              <a:r>
                <a:rPr lang="en-US" dirty="0" err="1">
                  <a:solidFill>
                    <a:srgbClr val="FF0000"/>
                  </a:solidFill>
                </a:rPr>
                <a:t>strcat</a:t>
              </a:r>
              <a:r>
                <a:rPr lang="en-US" dirty="0">
                  <a:solidFill>
                    <a:srgbClr val="FF0000"/>
                  </a:solidFill>
                </a:rPr>
                <a:t>(</a:t>
              </a:r>
              <a:r>
                <a:rPr lang="en-US" dirty="0" err="1">
                  <a:solidFill>
                    <a:srgbClr val="FF0000"/>
                  </a:solidFill>
                </a:rPr>
                <a:t>RemoteUser</a:t>
              </a:r>
              <a:r>
                <a:rPr lang="en-US" dirty="0">
                  <a:solidFill>
                    <a:srgbClr val="FF0000"/>
                  </a:solidFill>
                </a:rPr>
                <a:t>,"-</a:t>
              </a:r>
              <a:r>
                <a:rPr lang="en-US" dirty="0" err="1">
                  <a:solidFill>
                    <a:srgbClr val="FF0000"/>
                  </a:solidFill>
                </a:rPr>
                <a:t>UserMemoryEfficiency</a:t>
              </a:r>
              <a:r>
                <a:rPr lang="en-US" dirty="0">
                  <a:solidFill>
                    <a:srgbClr val="FF0000"/>
                  </a:solidFill>
                </a:rPr>
                <a:t>");</a:t>
              </a:r>
            </a:p>
            <a:p>
              <a:r>
                <a:rPr lang="en-US" dirty="0"/>
                <a:t>  Title  = </a:t>
              </a:r>
              <a:r>
                <a:rPr lang="en-US" dirty="0" err="1"/>
                <a:t>strcat</a:t>
              </a:r>
              <a:r>
                <a:rPr lang="en-US" dirty="0"/>
                <a:t>(</a:t>
              </a:r>
              <a:r>
                <a:rPr lang="en-US" dirty="0" err="1"/>
                <a:t>RemoteUser</a:t>
              </a:r>
              <a:r>
                <a:rPr lang="en-US" dirty="0"/>
                <a:t>," Memory Efficiency");</a:t>
              </a:r>
            </a:p>
            <a:p>
              <a:r>
                <a:rPr lang="en-US" dirty="0"/>
                <a:t>  Aggregate = "AVG";</a:t>
              </a:r>
            </a:p>
            <a:p>
              <a:r>
                <a:rPr lang="en-US" dirty="0"/>
                <a:t>  Value  = real(</a:t>
              </a:r>
              <a:r>
                <a:rPr lang="en-US" dirty="0" err="1"/>
                <a:t>MemoryUsage</a:t>
              </a:r>
              <a:r>
                <a:rPr lang="en-US" dirty="0"/>
                <a:t>)/Memory*100;</a:t>
              </a:r>
            </a:p>
            <a:p>
              <a:r>
                <a:rPr lang="en-US" dirty="0"/>
                <a:t>  Requirements = </a:t>
              </a:r>
              <a:r>
                <a:rPr lang="en-US" dirty="0" err="1"/>
                <a:t>MemoryUsage</a:t>
              </a:r>
              <a:r>
                <a:rPr lang="en-US" dirty="0"/>
                <a:t> &gt; 0.0;</a:t>
              </a:r>
            </a:p>
            <a:p>
              <a:r>
                <a:rPr lang="en-US" dirty="0"/>
                <a:t>  </a:t>
              </a:r>
              <a:r>
                <a:rPr lang="en-US" dirty="0" err="1"/>
                <a:t>TargetType</a:t>
              </a:r>
              <a:r>
                <a:rPr lang="en-US" dirty="0"/>
                <a:t> = "Machine";</a:t>
              </a:r>
            </a:p>
            <a:p>
              <a:r>
                <a:rPr lang="en-US" dirty="0"/>
                <a:t>]</a:t>
              </a:r>
            </a:p>
          </p:txBody>
        </p:sp>
      </p:grpSp>
    </p:spTree>
    <p:extLst>
      <p:ext uri="{BB962C8B-B14F-4D97-AF65-F5344CB8AC3E}">
        <p14:creationId xmlns:p14="http://schemas.microsoft.com/office/powerpoint/2010/main" val="237698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91667E-6 3.7037E-6 L -0.9694 3.7037E-6 " pathEditMode="relative" rAng="0" ptsTypes="AA">
                                      <p:cBhvr>
                                        <p:cTn id="6" dur="2000" fill="hold"/>
                                        <p:tgtEl>
                                          <p:spTgt spid="2"/>
                                        </p:tgtEl>
                                        <p:attrNameLst>
                                          <p:attrName>ppt_x</p:attrName>
                                          <p:attrName>ppt_y</p:attrName>
                                        </p:attrNameLst>
                                      </p:cBhvr>
                                      <p:rCtr x="-4847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image displays a data visualization for Montana State University's Compute Entrypoint (CE), showing statistics on CPUs, memory, and disk usage over a period from June 2 to June 8, including figures for allocated and contributed resources.">
            <a:extLst>
              <a:ext uri="{FF2B5EF4-FFF2-40B4-BE49-F238E27FC236}">
                <a16:creationId xmlns:a16="http://schemas.microsoft.com/office/drawing/2014/main" id="{06B7C92B-268D-9657-F4F1-566A233C55C5}"/>
              </a:ext>
            </a:extLst>
          </p:cNvPr>
          <p:cNvPicPr>
            <a:picLocks noChangeAspect="1"/>
          </p:cNvPicPr>
          <p:nvPr/>
        </p:nvPicPr>
        <p:blipFill>
          <a:blip r:embed="rId2"/>
          <a:stretch>
            <a:fillRect/>
          </a:stretch>
        </p:blipFill>
        <p:spPr>
          <a:xfrm>
            <a:off x="1808176" y="763604"/>
            <a:ext cx="8076956" cy="5330791"/>
          </a:xfrm>
          <a:prstGeom prst="rect">
            <a:avLst/>
          </a:prstGeom>
          <a:noFill/>
        </p:spPr>
      </p:pic>
      <p:sp>
        <p:nvSpPr>
          <p:cNvPr id="9" name="Title 2">
            <a:extLst>
              <a:ext uri="{FF2B5EF4-FFF2-40B4-BE49-F238E27FC236}">
                <a16:creationId xmlns:a16="http://schemas.microsoft.com/office/drawing/2014/main" id="{5EEE54DF-2FC4-A362-C52A-47B5F4EB610A}"/>
              </a:ext>
            </a:extLst>
          </p:cNvPr>
          <p:cNvSpPr>
            <a:spLocks noGrp="1"/>
          </p:cNvSpPr>
          <p:nvPr>
            <p:ph type="title"/>
          </p:nvPr>
        </p:nvSpPr>
        <p:spPr>
          <a:xfrm>
            <a:off x="0" y="0"/>
            <a:ext cx="12192000" cy="914400"/>
          </a:xfrm>
        </p:spPr>
        <p:txBody>
          <a:bodyPr wrap="square" anchor="ctr">
            <a:normAutofit/>
          </a:bodyPr>
          <a:lstStyle/>
          <a:p>
            <a:r>
              <a:rPr lang="en-US" dirty="0"/>
              <a:t>CE Dashboard</a:t>
            </a:r>
          </a:p>
        </p:txBody>
      </p:sp>
      <p:sp>
        <p:nvSpPr>
          <p:cNvPr id="2" name="Slide Number Placeholder 1">
            <a:extLst>
              <a:ext uri="{FF2B5EF4-FFF2-40B4-BE49-F238E27FC236}">
                <a16:creationId xmlns:a16="http://schemas.microsoft.com/office/drawing/2014/main" id="{03D7B497-3298-3A8B-FF0B-2B420C5D7C8D}"/>
              </a:ext>
            </a:extLst>
          </p:cNvPr>
          <p:cNvSpPr>
            <a:spLocks noGrp="1"/>
          </p:cNvSpPr>
          <p:nvPr>
            <p:ph type="sldNum" sz="quarter" idx="10"/>
          </p:nvPr>
        </p:nvSpPr>
        <p:spPr>
          <a:xfrm>
            <a:off x="4673600" y="6492880"/>
            <a:ext cx="2844800" cy="365125"/>
          </a:xfrm>
        </p:spPr>
        <p:txBody>
          <a:bodyPr wrap="square" anchor="ctr">
            <a:normAutofit/>
          </a:bodyPr>
          <a:lstStyle/>
          <a:p>
            <a:pPr>
              <a:spcAft>
                <a:spcPts val="600"/>
              </a:spcAft>
            </a:pPr>
            <a:fld id="{B377B610-C23B-4654-9A9B-90E751C4D594}" type="slidenum">
              <a:rPr lang="en-US" altLang="en-US" smtClean="0"/>
              <a:pPr>
                <a:spcAft>
                  <a:spcPts val="600"/>
                </a:spcAft>
              </a:pPr>
              <a:t>39</a:t>
            </a:fld>
            <a:endParaRPr lang="en-US" altLang="en-US"/>
          </a:p>
        </p:txBody>
      </p:sp>
    </p:spTree>
    <p:extLst>
      <p:ext uri="{BB962C8B-B14F-4D97-AF65-F5344CB8AC3E}">
        <p14:creationId xmlns:p14="http://schemas.microsoft.com/office/powerpoint/2010/main" val="8429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71340C-49B0-34FB-1EAC-F157F5DF728F}"/>
              </a:ext>
            </a:extLst>
          </p:cNvPr>
          <p:cNvSpPr>
            <a:spLocks noGrp="1"/>
          </p:cNvSpPr>
          <p:nvPr>
            <p:ph idx="1"/>
          </p:nvPr>
        </p:nvSpPr>
        <p:spPr>
          <a:xfrm>
            <a:off x="334435" y="914400"/>
            <a:ext cx="11199283" cy="4227513"/>
          </a:xfrm>
        </p:spPr>
        <p:txBody>
          <a:bodyPr/>
          <a:lstStyle/>
          <a:p>
            <a:r>
              <a:rPr lang="en-US" dirty="0"/>
              <a:t>Currently at HTCondor v25.11</a:t>
            </a:r>
          </a:p>
          <a:p>
            <a:r>
              <a:rPr lang="en-US" dirty="0"/>
              <a:t>HTCondor v25.14 will likely be the v26 release candidate</a:t>
            </a:r>
          </a:p>
          <a:p>
            <a:r>
              <a:rPr lang="en-US" dirty="0"/>
              <a:t>HTCondor v26 expected ~Sept 2026</a:t>
            </a:r>
          </a:p>
          <a:p>
            <a:pPr lvl="1"/>
            <a:r>
              <a:rPr lang="en-US" dirty="0"/>
              <a:t>Platforms </a:t>
            </a:r>
            <a:r>
              <a:rPr lang="en-US" dirty="0">
                <a:solidFill>
                  <a:srgbClr val="FF0000"/>
                </a:solidFill>
              </a:rPr>
              <a:t>added</a:t>
            </a:r>
            <a:r>
              <a:rPr lang="en-US" dirty="0"/>
              <a:t> to supported list: </a:t>
            </a:r>
          </a:p>
          <a:p>
            <a:pPr lvl="2"/>
            <a:r>
              <a:rPr lang="en-US" dirty="0"/>
              <a:t>openSUSE 16.0 </a:t>
            </a:r>
          </a:p>
          <a:p>
            <a:pPr lvl="2"/>
            <a:r>
              <a:rPr lang="en-US" dirty="0"/>
              <a:t>Ubuntu 24.04 on arm64 </a:t>
            </a:r>
            <a:r>
              <a:rPr lang="en-US" i="1" dirty="0"/>
              <a:t>(for the NVIDIA DGX workstation!!)</a:t>
            </a:r>
            <a:r>
              <a:rPr lang="en-US" dirty="0"/>
              <a:t> </a:t>
            </a:r>
          </a:p>
          <a:p>
            <a:pPr lvl="2"/>
            <a:r>
              <a:rPr lang="en-US" dirty="0"/>
              <a:t>Ubuntu 26.04 on amd64 and arm64 </a:t>
            </a:r>
          </a:p>
          <a:p>
            <a:pPr lvl="1"/>
            <a:r>
              <a:rPr lang="en-US" dirty="0"/>
              <a:t>Platforms </a:t>
            </a:r>
            <a:r>
              <a:rPr lang="en-US" dirty="0">
                <a:solidFill>
                  <a:srgbClr val="FF0000"/>
                </a:solidFill>
              </a:rPr>
              <a:t>removed</a:t>
            </a:r>
            <a:r>
              <a:rPr lang="en-US" dirty="0"/>
              <a:t> from supported list: </a:t>
            </a:r>
          </a:p>
          <a:p>
            <a:pPr lvl="2"/>
            <a:r>
              <a:rPr lang="en-US" dirty="0"/>
              <a:t>openSUSE 15.6 - End of Life: 2026-04-30 </a:t>
            </a:r>
          </a:p>
          <a:p>
            <a:pPr lvl="2"/>
            <a:r>
              <a:rPr lang="en-US" dirty="0"/>
              <a:t>Debian 12 (Bookworm) - End of Life: 2026-06-10 </a:t>
            </a:r>
          </a:p>
          <a:p>
            <a:pPr lvl="2"/>
            <a:r>
              <a:rPr lang="en-US" dirty="0"/>
              <a:t>Ubuntu 22.04 (</a:t>
            </a:r>
            <a:r>
              <a:rPr lang="en-US" dirty="0" err="1"/>
              <a:t>Jammy</a:t>
            </a:r>
            <a:r>
              <a:rPr lang="en-US" dirty="0"/>
              <a:t> Jellyfish) - End of life 2027-04-01</a:t>
            </a:r>
          </a:p>
        </p:txBody>
      </p:sp>
      <p:sp>
        <p:nvSpPr>
          <p:cNvPr id="5" name="Title 4">
            <a:extLst>
              <a:ext uri="{FF2B5EF4-FFF2-40B4-BE49-F238E27FC236}">
                <a16:creationId xmlns:a16="http://schemas.microsoft.com/office/drawing/2014/main" id="{86A28526-C916-1137-6ECC-0897F2C51CE1}"/>
              </a:ext>
            </a:extLst>
          </p:cNvPr>
          <p:cNvSpPr>
            <a:spLocks noGrp="1"/>
          </p:cNvSpPr>
          <p:nvPr>
            <p:ph type="title"/>
          </p:nvPr>
        </p:nvSpPr>
        <p:spPr/>
        <p:txBody>
          <a:bodyPr/>
          <a:lstStyle/>
          <a:p>
            <a:r>
              <a:rPr lang="en-US" dirty="0"/>
              <a:t>HTCondor v26.x</a:t>
            </a:r>
          </a:p>
        </p:txBody>
      </p:sp>
      <p:sp>
        <p:nvSpPr>
          <p:cNvPr id="4" name="Slide Number Placeholder 3">
            <a:extLst>
              <a:ext uri="{FF2B5EF4-FFF2-40B4-BE49-F238E27FC236}">
                <a16:creationId xmlns:a16="http://schemas.microsoft.com/office/drawing/2014/main" id="{5A09861D-8620-7541-EE2A-0F114DBA84A8}"/>
              </a:ext>
            </a:extLst>
          </p:cNvPr>
          <p:cNvSpPr>
            <a:spLocks noGrp="1"/>
          </p:cNvSpPr>
          <p:nvPr>
            <p:ph type="sldNum" sz="quarter" idx="10"/>
          </p:nvPr>
        </p:nvSpPr>
        <p:spPr/>
        <p:txBody>
          <a:bodyPr/>
          <a:lstStyle/>
          <a:p>
            <a:fld id="{A112ED7D-98F8-4F4F-A793-74ECB7F395DA}" type="slidenum">
              <a:rPr lang="en-US" altLang="en-US" smtClean="0"/>
              <a:pPr/>
              <a:t>4</a:t>
            </a:fld>
            <a:endParaRPr lang="en-US" altLang="en-US" dirty="0"/>
          </a:p>
        </p:txBody>
      </p:sp>
    </p:spTree>
    <p:extLst>
      <p:ext uri="{BB962C8B-B14F-4D97-AF65-F5344CB8AC3E}">
        <p14:creationId xmlns:p14="http://schemas.microsoft.com/office/powerpoint/2010/main" val="2926298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3F104-E598-A2A3-A105-71FAB0AB96F9}"/>
            </a:ext>
          </a:extLst>
        </p:cNvPr>
        <p:cNvGrpSpPr/>
        <p:nvPr/>
      </p:nvGrpSpPr>
      <p:grpSpPr>
        <a:xfrm>
          <a:off x="0" y="0"/>
          <a:ext cx="0" cy="0"/>
          <a:chOff x="0" y="0"/>
          <a:chExt cx="0" cy="0"/>
        </a:xfrm>
      </p:grpSpPr>
      <p:pic>
        <p:nvPicPr>
          <p:cNvPr id="5" name="Picture 4" descr="The image displays a data visualization for Montana State University's Compute Entrypoint (CE), showing statistics on CPUs, memory, and disk usage over a period from June 2 to June 8, including figures for allocated and contributed resources.">
            <a:extLst>
              <a:ext uri="{FF2B5EF4-FFF2-40B4-BE49-F238E27FC236}">
                <a16:creationId xmlns:a16="http://schemas.microsoft.com/office/drawing/2014/main" id="{62B7155E-9E9F-6ED2-9438-181441C547AA}"/>
              </a:ext>
            </a:extLst>
          </p:cNvPr>
          <p:cNvPicPr>
            <a:picLocks noChangeAspect="1"/>
          </p:cNvPicPr>
          <p:nvPr/>
        </p:nvPicPr>
        <p:blipFill>
          <a:blip r:embed="rId2"/>
          <a:stretch>
            <a:fillRect/>
          </a:stretch>
        </p:blipFill>
        <p:spPr>
          <a:xfrm>
            <a:off x="1808176" y="763604"/>
            <a:ext cx="8076956" cy="5330791"/>
          </a:xfrm>
          <a:prstGeom prst="rect">
            <a:avLst/>
          </a:prstGeom>
          <a:noFill/>
        </p:spPr>
      </p:pic>
      <p:sp>
        <p:nvSpPr>
          <p:cNvPr id="9" name="Title 2">
            <a:extLst>
              <a:ext uri="{FF2B5EF4-FFF2-40B4-BE49-F238E27FC236}">
                <a16:creationId xmlns:a16="http://schemas.microsoft.com/office/drawing/2014/main" id="{454BBD83-E591-7132-B310-F400F5E63DFD}"/>
              </a:ext>
            </a:extLst>
          </p:cNvPr>
          <p:cNvSpPr>
            <a:spLocks noGrp="1"/>
          </p:cNvSpPr>
          <p:nvPr>
            <p:ph type="title"/>
          </p:nvPr>
        </p:nvSpPr>
        <p:spPr>
          <a:xfrm>
            <a:off x="0" y="0"/>
            <a:ext cx="12192000" cy="914400"/>
          </a:xfrm>
        </p:spPr>
        <p:txBody>
          <a:bodyPr wrap="square" anchor="ctr">
            <a:normAutofit/>
          </a:bodyPr>
          <a:lstStyle/>
          <a:p>
            <a:r>
              <a:rPr lang="en-US" dirty="0"/>
              <a:t>CE Dashboard</a:t>
            </a:r>
          </a:p>
        </p:txBody>
      </p:sp>
      <p:sp>
        <p:nvSpPr>
          <p:cNvPr id="2" name="Slide Number Placeholder 1">
            <a:extLst>
              <a:ext uri="{FF2B5EF4-FFF2-40B4-BE49-F238E27FC236}">
                <a16:creationId xmlns:a16="http://schemas.microsoft.com/office/drawing/2014/main" id="{778097D3-3D63-8A60-42E3-B870F1E771DB}"/>
              </a:ext>
            </a:extLst>
          </p:cNvPr>
          <p:cNvSpPr>
            <a:spLocks noGrp="1"/>
          </p:cNvSpPr>
          <p:nvPr>
            <p:ph type="sldNum" sz="quarter" idx="10"/>
          </p:nvPr>
        </p:nvSpPr>
        <p:spPr>
          <a:xfrm>
            <a:off x="4673600" y="6492880"/>
            <a:ext cx="2844800" cy="365125"/>
          </a:xfrm>
        </p:spPr>
        <p:txBody>
          <a:bodyPr wrap="square" anchor="ctr">
            <a:normAutofit/>
          </a:bodyPr>
          <a:lstStyle/>
          <a:p>
            <a:pPr>
              <a:spcAft>
                <a:spcPts val="600"/>
              </a:spcAft>
            </a:pPr>
            <a:fld id="{B377B610-C23B-4654-9A9B-90E751C4D594}" type="slidenum">
              <a:rPr lang="en-US" altLang="en-US" smtClean="0"/>
              <a:pPr>
                <a:spcAft>
                  <a:spcPts val="600"/>
                </a:spcAft>
              </a:pPr>
              <a:t>40</a:t>
            </a:fld>
            <a:endParaRPr lang="en-US" altLang="en-US"/>
          </a:p>
        </p:txBody>
      </p:sp>
      <p:pic>
        <p:nvPicPr>
          <p:cNvPr id="4" name="Picture 3" descr="The diagram shows a bar chart with the number of network data transfers per day, with values ranging from 0 to 10,000 GB, and the total input data for the period from June 1st to June 8th.&#10;&#10;AI-generated content may be incorrect.">
            <a:extLst>
              <a:ext uri="{FF2B5EF4-FFF2-40B4-BE49-F238E27FC236}">
                <a16:creationId xmlns:a16="http://schemas.microsoft.com/office/drawing/2014/main" id="{E9AD9973-1A5C-5EC6-CB67-20E4AB14D1BF}"/>
              </a:ext>
            </a:extLst>
          </p:cNvPr>
          <p:cNvPicPr>
            <a:picLocks noChangeAspect="1"/>
          </p:cNvPicPr>
          <p:nvPr/>
        </p:nvPicPr>
        <p:blipFill>
          <a:blip r:embed="rId3"/>
          <a:srcRect r="7448"/>
          <a:stretch>
            <a:fillRect/>
          </a:stretch>
        </p:blipFill>
        <p:spPr>
          <a:xfrm>
            <a:off x="1515770" y="1678004"/>
            <a:ext cx="8561867" cy="3681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7106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0B0E1E-ADD4-F23C-04DC-D950E7FA97E8}"/>
              </a:ext>
            </a:extLst>
          </p:cNvPr>
          <p:cNvSpPr>
            <a:spLocks noGrp="1"/>
          </p:cNvSpPr>
          <p:nvPr>
            <p:ph idx="1"/>
          </p:nvPr>
        </p:nvSpPr>
        <p:spPr>
          <a:xfrm>
            <a:off x="1" y="1355726"/>
            <a:ext cx="12191999" cy="4227513"/>
          </a:xfrm>
        </p:spPr>
        <p:txBody>
          <a:bodyPr/>
          <a:lstStyle/>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condor_userprio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setceiling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todd</a:t>
            </a:r>
            <a:r>
              <a:rPr lang="en-US" dirty="0">
                <a:latin typeface="Courier New" panose="02070309020205020404" pitchFamily="49" charset="0"/>
                <a:cs typeface="Courier New" panose="02070309020205020404" pitchFamily="49" charset="0"/>
              </a:rPr>
              <a:t>  12 \</a:t>
            </a:r>
          </a:p>
          <a:p>
            <a:pPr marL="0" indent="0">
              <a:buNone/>
            </a:pPr>
            <a:r>
              <a:rPr lang="en-US" dirty="0">
                <a:latin typeface="Courier New" panose="02070309020205020404" pitchFamily="49" charset="0"/>
                <a:cs typeface="Courier New" panose="02070309020205020404" pitchFamily="49" charset="0"/>
              </a:rPr>
              <a:t>       –duration 3600</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condor_userprio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cancelsetceiling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todd</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condor_userprio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setfactor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todd</a:t>
            </a:r>
            <a:r>
              <a:rPr lang="en-US" dirty="0">
                <a:latin typeface="Courier New" panose="02070309020205020404" pitchFamily="49" charset="0"/>
                <a:cs typeface="Courier New" panose="02070309020205020404" pitchFamily="49" charset="0"/>
              </a:rPr>
              <a:t> 3 \</a:t>
            </a:r>
          </a:p>
          <a:p>
            <a:pPr marL="0" indent="0">
              <a:buNone/>
            </a:pPr>
            <a:r>
              <a:rPr lang="en-US" dirty="0">
                <a:latin typeface="Courier New" panose="02070309020205020404" pitchFamily="49" charset="0"/>
                <a:cs typeface="Courier New" panose="02070309020205020404" pitchFamily="49" charset="0"/>
              </a:rPr>
              <a:t>       –duration 3600</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condor_userprio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cancelsetfactor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todd</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
        <p:nvSpPr>
          <p:cNvPr id="3" name="Title 2">
            <a:extLst>
              <a:ext uri="{FF2B5EF4-FFF2-40B4-BE49-F238E27FC236}">
                <a16:creationId xmlns:a16="http://schemas.microsoft.com/office/drawing/2014/main" id="{C7315D2C-CF7A-1660-C632-681E2EEBB7CD}"/>
              </a:ext>
            </a:extLst>
          </p:cNvPr>
          <p:cNvSpPr>
            <a:spLocks noGrp="1"/>
          </p:cNvSpPr>
          <p:nvPr>
            <p:ph type="title"/>
          </p:nvPr>
        </p:nvSpPr>
        <p:spPr/>
        <p:txBody>
          <a:bodyPr/>
          <a:lstStyle/>
          <a:p>
            <a:r>
              <a:rPr lang="en-US" dirty="0"/>
              <a:t>floor and ceiling leasing</a:t>
            </a:r>
          </a:p>
        </p:txBody>
      </p:sp>
    </p:spTree>
    <p:extLst>
      <p:ext uri="{BB962C8B-B14F-4D97-AF65-F5344CB8AC3E}">
        <p14:creationId xmlns:p14="http://schemas.microsoft.com/office/powerpoint/2010/main" val="2448265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A14F53-96EB-C296-7080-3D36541BA8B2}"/>
              </a:ext>
            </a:extLst>
          </p:cNvPr>
          <p:cNvSpPr>
            <a:spLocks noGrp="1"/>
          </p:cNvSpPr>
          <p:nvPr>
            <p:ph idx="1"/>
          </p:nvPr>
        </p:nvSpPr>
        <p:spPr/>
        <p:txBody>
          <a:bodyPr/>
          <a:lstStyle/>
          <a:p>
            <a:r>
              <a:rPr lang="en-US" dirty="0"/>
              <a:t>OCU is an "owned" slot with a defined set of resources (e.g. 1 GPU, 8 CPUs, 32GB Memory, …) </a:t>
            </a:r>
          </a:p>
          <a:p>
            <a:pPr lvl="1"/>
            <a:r>
              <a:rPr lang="en-US" dirty="0"/>
              <a:t>Owner can always quickly start using the slot</a:t>
            </a:r>
          </a:p>
          <a:p>
            <a:pPr lvl="1"/>
            <a:r>
              <a:rPr lang="en-US" dirty="0"/>
              <a:t>Non-owner can opt in, but will get preempted if owner returns</a:t>
            </a:r>
          </a:p>
          <a:p>
            <a:pPr lvl="1"/>
            <a:r>
              <a:rPr lang="en-US" dirty="0"/>
              <a:t>If EP hosting the slot disappears, AP works to replace it </a:t>
            </a:r>
          </a:p>
          <a:p>
            <a:pPr lvl="1"/>
            <a:r>
              <a:rPr lang="en-US" dirty="0"/>
              <a:t>Useful for GPUs, etc.</a:t>
            </a:r>
          </a:p>
        </p:txBody>
      </p:sp>
      <p:sp>
        <p:nvSpPr>
          <p:cNvPr id="3" name="Title 2">
            <a:extLst>
              <a:ext uri="{FF2B5EF4-FFF2-40B4-BE49-F238E27FC236}">
                <a16:creationId xmlns:a16="http://schemas.microsoft.com/office/drawing/2014/main" id="{58067F21-C18D-15EA-FE74-34E4DCBA2B82}"/>
              </a:ext>
            </a:extLst>
          </p:cNvPr>
          <p:cNvSpPr>
            <a:spLocks noGrp="1"/>
          </p:cNvSpPr>
          <p:nvPr>
            <p:ph type="title"/>
          </p:nvPr>
        </p:nvSpPr>
        <p:spPr/>
        <p:txBody>
          <a:bodyPr/>
          <a:lstStyle/>
          <a:p>
            <a:r>
              <a:rPr lang="en-US" dirty="0"/>
              <a:t>Owned Capacity Units (OCU) preview</a:t>
            </a:r>
          </a:p>
        </p:txBody>
      </p:sp>
    </p:spTree>
    <p:extLst>
      <p:ext uri="{BB962C8B-B14F-4D97-AF65-F5344CB8AC3E}">
        <p14:creationId xmlns:p14="http://schemas.microsoft.com/office/powerpoint/2010/main" val="4260390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4E7AF2-2744-315F-AB73-AB8822B7ADE1}"/>
              </a:ext>
            </a:extLst>
          </p:cNvPr>
          <p:cNvSpPr>
            <a:spLocks noGrp="1"/>
          </p:cNvSpPr>
          <p:nvPr>
            <p:ph idx="1"/>
          </p:nvPr>
        </p:nvSpPr>
        <p:spPr/>
        <p:txBody>
          <a:bodyPr/>
          <a:lstStyle/>
          <a:p>
            <a:r>
              <a:rPr lang="en-US" dirty="0"/>
              <a:t>“</a:t>
            </a:r>
            <a:r>
              <a:rPr lang="en-US" dirty="0" err="1"/>
              <a:t>htcondor</a:t>
            </a:r>
            <a:r>
              <a:rPr lang="en-US" dirty="0"/>
              <a:t> annex create” used to present a menu of NSF HPC Sites</a:t>
            </a:r>
          </a:p>
          <a:p>
            <a:pPr lvl="1"/>
            <a:r>
              <a:rPr lang="en-US" dirty="0"/>
              <a:t>NCSA, SDSC, Purdue, … </a:t>
            </a:r>
          </a:p>
          <a:p>
            <a:r>
              <a:rPr lang="en-US" dirty="0"/>
              <a:t>Now “</a:t>
            </a:r>
            <a:r>
              <a:rPr lang="en-US" dirty="0" err="1"/>
              <a:t>htcondor</a:t>
            </a:r>
            <a:r>
              <a:rPr lang="en-US" dirty="0"/>
              <a:t> annex create” gives you a tarball file</a:t>
            </a:r>
          </a:p>
          <a:p>
            <a:pPr lvl="1"/>
            <a:r>
              <a:rPr lang="en-US" dirty="0"/>
              <a:t>Transfer this file to your </a:t>
            </a:r>
            <a:r>
              <a:rPr lang="en-US" dirty="0" err="1"/>
              <a:t>Slurm</a:t>
            </a:r>
            <a:r>
              <a:rPr lang="en-US" dirty="0"/>
              <a:t> login node</a:t>
            </a:r>
          </a:p>
          <a:p>
            <a:pPr lvl="1"/>
            <a:r>
              <a:rPr lang="en-US" dirty="0" err="1"/>
              <a:t>Untar</a:t>
            </a:r>
            <a:r>
              <a:rPr lang="en-US" dirty="0"/>
              <a:t> it – inside is a README: run a tool, </a:t>
            </a:r>
            <a:r>
              <a:rPr lang="en-US" dirty="0" err="1"/>
              <a:t>sbatch</a:t>
            </a:r>
            <a:r>
              <a:rPr lang="en-US" dirty="0"/>
              <a:t> submit, profit!</a:t>
            </a:r>
          </a:p>
          <a:p>
            <a:pPr lvl="2"/>
            <a:r>
              <a:rPr lang="en-US" dirty="0"/>
              <a:t>Jobs placed on the AP tagged with the name of the Annex will run</a:t>
            </a:r>
          </a:p>
          <a:p>
            <a:pPr lvl="1"/>
            <a:r>
              <a:rPr lang="en-US" dirty="0"/>
              <a:t>All logs available to the user</a:t>
            </a:r>
          </a:p>
          <a:p>
            <a:r>
              <a:rPr lang="en-US" dirty="0"/>
              <a:t>Why the change?</a:t>
            </a:r>
          </a:p>
        </p:txBody>
      </p:sp>
      <p:sp>
        <p:nvSpPr>
          <p:cNvPr id="3" name="Title 2">
            <a:extLst>
              <a:ext uri="{FF2B5EF4-FFF2-40B4-BE49-F238E27FC236}">
                <a16:creationId xmlns:a16="http://schemas.microsoft.com/office/drawing/2014/main" id="{8A8AB126-FBA6-76DC-25E1-CEEAE34D6609}"/>
              </a:ext>
            </a:extLst>
          </p:cNvPr>
          <p:cNvSpPr>
            <a:spLocks noGrp="1"/>
          </p:cNvSpPr>
          <p:nvPr>
            <p:ph type="title"/>
          </p:nvPr>
        </p:nvSpPr>
        <p:spPr>
          <a:xfrm>
            <a:off x="0" y="209550"/>
            <a:ext cx="12192000" cy="914400"/>
          </a:xfrm>
        </p:spPr>
        <p:txBody>
          <a:bodyPr/>
          <a:lstStyle/>
          <a:p>
            <a:r>
              <a:rPr lang="en-US" dirty="0"/>
              <a:t>HTCondor Annex Changes:</a:t>
            </a:r>
            <a:br>
              <a:rPr lang="en-US" dirty="0"/>
            </a:br>
            <a:r>
              <a:rPr lang="en-US" dirty="0"/>
              <a:t>Glidein an EP to any </a:t>
            </a:r>
            <a:r>
              <a:rPr lang="en-US" dirty="0" err="1"/>
              <a:t>Slurm</a:t>
            </a:r>
            <a:r>
              <a:rPr lang="en-US" dirty="0"/>
              <a:t> Cluster</a:t>
            </a:r>
          </a:p>
        </p:txBody>
      </p:sp>
      <p:sp>
        <p:nvSpPr>
          <p:cNvPr id="4" name="Slide Number Placeholder 3">
            <a:extLst>
              <a:ext uri="{FF2B5EF4-FFF2-40B4-BE49-F238E27FC236}">
                <a16:creationId xmlns:a16="http://schemas.microsoft.com/office/drawing/2014/main" id="{F3D6A120-443C-572A-1AF1-D2C510D3DF77}"/>
              </a:ext>
            </a:extLst>
          </p:cNvPr>
          <p:cNvSpPr>
            <a:spLocks noGrp="1"/>
          </p:cNvSpPr>
          <p:nvPr>
            <p:ph type="sldNum" sz="quarter" idx="10"/>
          </p:nvPr>
        </p:nvSpPr>
        <p:spPr/>
        <p:txBody>
          <a:bodyPr/>
          <a:lstStyle/>
          <a:p>
            <a:fld id="{A112ED7D-98F8-4F4F-A793-74ECB7F395DA}" type="slidenum">
              <a:rPr lang="en-US" altLang="en-US" smtClean="0"/>
              <a:pPr/>
              <a:t>43</a:t>
            </a:fld>
            <a:endParaRPr lang="en-US" altLang="en-US" dirty="0"/>
          </a:p>
        </p:txBody>
      </p:sp>
    </p:spTree>
    <p:extLst>
      <p:ext uri="{BB962C8B-B14F-4D97-AF65-F5344CB8AC3E}">
        <p14:creationId xmlns:p14="http://schemas.microsoft.com/office/powerpoint/2010/main" val="2952791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9A46B6-AD2D-6B21-683B-49EBD4DC853D}"/>
              </a:ext>
            </a:extLst>
          </p:cNvPr>
          <p:cNvSpPr>
            <a:spLocks noGrp="1"/>
          </p:cNvSpPr>
          <p:nvPr>
            <p:ph idx="1"/>
          </p:nvPr>
        </p:nvSpPr>
        <p:spPr>
          <a:xfrm>
            <a:off x="496358" y="1233245"/>
            <a:ext cx="11199283" cy="3406774"/>
          </a:xfrm>
        </p:spPr>
        <p:txBody>
          <a:bodyPr/>
          <a:lstStyle/>
          <a:p>
            <a:r>
              <a:rPr lang="en-US" sz="2800" dirty="0"/>
              <a:t>Support for NERSC </a:t>
            </a:r>
            <a:r>
              <a:rPr lang="en-US" sz="2800" dirty="0" err="1"/>
              <a:t>SuperFacility</a:t>
            </a:r>
            <a:r>
              <a:rPr lang="en-US" sz="2800" dirty="0"/>
              <a:t> REST API</a:t>
            </a:r>
          </a:p>
          <a:p>
            <a:pPr lvl="1"/>
            <a:r>
              <a:rPr lang="en-US" sz="2400" dirty="0"/>
              <a:t>remote interface to Perlmutter HPC</a:t>
            </a:r>
          </a:p>
          <a:p>
            <a:pPr lvl="1"/>
            <a:r>
              <a:rPr lang="en-US" sz="2400" dirty="0"/>
              <a:t>Initial code contributed by Karan Vahi (Pegasus)</a:t>
            </a:r>
          </a:p>
          <a:p>
            <a:r>
              <a:rPr lang="en-US" sz="2800" dirty="0"/>
              <a:t>Support for Flux scheduler</a:t>
            </a:r>
          </a:p>
          <a:p>
            <a:pPr lvl="1"/>
            <a:r>
              <a:rPr lang="en-US" sz="2400" dirty="0"/>
              <a:t>Used at Lawrence Livermore National Laboratory</a:t>
            </a:r>
          </a:p>
          <a:p>
            <a:pPr lvl="1"/>
            <a:r>
              <a:rPr lang="en-US" sz="2400" dirty="0"/>
              <a:t>Initial code contributed by Ian Lumsden</a:t>
            </a:r>
          </a:p>
          <a:p>
            <a:pPr marL="457200" lvl="1" indent="0">
              <a:buNone/>
            </a:pPr>
            <a:endParaRPr lang="en-US" dirty="0"/>
          </a:p>
          <a:p>
            <a:pPr marL="0" indent="0">
              <a:buNone/>
            </a:pPr>
            <a:endParaRPr lang="en-US" sz="2800" dirty="0"/>
          </a:p>
          <a:p>
            <a:r>
              <a:rPr lang="en-US" sz="2800" dirty="0"/>
              <a:t>Support for IRI (Integrated Research Infra) REST API (upcoming)</a:t>
            </a:r>
          </a:p>
        </p:txBody>
      </p:sp>
      <p:sp>
        <p:nvSpPr>
          <p:cNvPr id="3" name="Title 2">
            <a:extLst>
              <a:ext uri="{FF2B5EF4-FFF2-40B4-BE49-F238E27FC236}">
                <a16:creationId xmlns:a16="http://schemas.microsoft.com/office/drawing/2014/main" id="{5FD74C8D-A33B-0A9E-F994-6C648E79843B}"/>
              </a:ext>
            </a:extLst>
          </p:cNvPr>
          <p:cNvSpPr>
            <a:spLocks noGrp="1"/>
          </p:cNvSpPr>
          <p:nvPr>
            <p:ph type="title"/>
          </p:nvPr>
        </p:nvSpPr>
        <p:spPr>
          <a:xfrm>
            <a:off x="0" y="205289"/>
            <a:ext cx="12192000" cy="914400"/>
          </a:xfrm>
        </p:spPr>
        <p:txBody>
          <a:bodyPr/>
          <a:lstStyle/>
          <a:p>
            <a:r>
              <a:rPr lang="en-US" dirty="0"/>
              <a:t>Gliding into DOE sites</a:t>
            </a:r>
            <a:br>
              <a:rPr lang="en-US" dirty="0"/>
            </a:br>
            <a:r>
              <a:rPr lang="en-US" dirty="0"/>
              <a:t>Grid Universe Enhancements</a:t>
            </a:r>
          </a:p>
        </p:txBody>
      </p:sp>
      <p:sp>
        <p:nvSpPr>
          <p:cNvPr id="4" name="Slide Number Placeholder 3">
            <a:extLst>
              <a:ext uri="{FF2B5EF4-FFF2-40B4-BE49-F238E27FC236}">
                <a16:creationId xmlns:a16="http://schemas.microsoft.com/office/drawing/2014/main" id="{60097698-3536-832D-E109-28453476CC6B}"/>
              </a:ext>
            </a:extLst>
          </p:cNvPr>
          <p:cNvSpPr>
            <a:spLocks noGrp="1"/>
          </p:cNvSpPr>
          <p:nvPr>
            <p:ph type="sldNum" sz="quarter" idx="10"/>
          </p:nvPr>
        </p:nvSpPr>
        <p:spPr/>
        <p:txBody>
          <a:bodyPr/>
          <a:lstStyle/>
          <a:p>
            <a:fld id="{A112ED7D-98F8-4F4F-A793-74ECB7F395DA}" type="slidenum">
              <a:rPr lang="en-US" altLang="en-US" smtClean="0"/>
              <a:pPr/>
              <a:t>44</a:t>
            </a:fld>
            <a:endParaRPr lang="en-US" altLang="en-US" dirty="0"/>
          </a:p>
        </p:txBody>
      </p:sp>
      <p:pic>
        <p:nvPicPr>
          <p:cNvPr id="2050" name="Picture 2" descr="Flux">
            <a:extLst>
              <a:ext uri="{FF2B5EF4-FFF2-40B4-BE49-F238E27FC236}">
                <a16:creationId xmlns:a16="http://schemas.microsoft.com/office/drawing/2014/main" id="{F9EAA228-3A37-511E-290C-2E857453B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811" y="3429000"/>
            <a:ext cx="2838375" cy="132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E3DDB8-2700-540B-C281-DC2F57E4A9F1}"/>
              </a:ext>
            </a:extLst>
          </p:cNvPr>
          <p:cNvSpPr txBox="1"/>
          <p:nvPr/>
        </p:nvSpPr>
        <p:spPr>
          <a:xfrm>
            <a:off x="1248624" y="3926256"/>
            <a:ext cx="5902578" cy="1200329"/>
          </a:xfrm>
          <a:prstGeom prst="rect">
            <a:avLst/>
          </a:prstGeom>
          <a:noFill/>
        </p:spPr>
        <p:txBody>
          <a:bodyPr wrap="none" rtlCol="0">
            <a:spAutoFit/>
          </a:bodyPr>
          <a:lstStyle/>
          <a:p>
            <a:r>
              <a:rPr lang="en-US" sz="1200" dirty="0"/>
              <a:t> # Flux support was added as part of work supported by the US National Science Foundation</a:t>
            </a:r>
          </a:p>
          <a:p>
            <a:r>
              <a:rPr lang="en-US" sz="1200" dirty="0"/>
              <a:t>  # under Grant No. 2530461, 2513101, 2331152, 2223704, 2138811, and 2103845.</a:t>
            </a:r>
          </a:p>
          <a:p>
            <a:r>
              <a:rPr lang="en-US" sz="1200" dirty="0"/>
              <a:t>  # </a:t>
            </a:r>
          </a:p>
          <a:p>
            <a:r>
              <a:rPr lang="en-US" sz="1200" dirty="0"/>
              <a:t>  # Flux support was also added under the auspices of the U.S. Department of Energy by</a:t>
            </a:r>
          </a:p>
          <a:p>
            <a:r>
              <a:rPr lang="en-US" sz="1200" dirty="0"/>
              <a:t>  # Lawrence Livermore National Laboratory under Contract DE-AC52-07NA27344</a:t>
            </a:r>
          </a:p>
          <a:p>
            <a:r>
              <a:rPr lang="en-US" sz="1200" dirty="0"/>
              <a:t>  # and was supported by the LLNL-LDRD Program under Project No. 24-SI-005.</a:t>
            </a:r>
          </a:p>
        </p:txBody>
      </p:sp>
      <p:pic>
        <p:nvPicPr>
          <p:cNvPr id="2052" name="Picture 4">
            <a:extLst>
              <a:ext uri="{FF2B5EF4-FFF2-40B4-BE49-F238E27FC236}">
                <a16:creationId xmlns:a16="http://schemas.microsoft.com/office/drawing/2014/main" id="{9A008CCC-D4D6-6366-9326-0D4515998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599" y="1618903"/>
            <a:ext cx="4016042" cy="71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85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40ED97-7395-3A56-754E-F73E4E3C5FED}"/>
              </a:ext>
            </a:extLst>
          </p:cNvPr>
          <p:cNvSpPr>
            <a:spLocks noGrp="1"/>
          </p:cNvSpPr>
          <p:nvPr>
            <p:ph idx="1"/>
          </p:nvPr>
        </p:nvSpPr>
        <p:spPr/>
        <p:txBody>
          <a:bodyPr/>
          <a:lstStyle/>
          <a:p>
            <a:r>
              <a:rPr lang="en-US" dirty="0"/>
              <a:t>Amount of job input is growing</a:t>
            </a:r>
          </a:p>
          <a:p>
            <a:pPr lvl="1"/>
            <a:r>
              <a:rPr lang="en-US" dirty="0"/>
              <a:t>Container Images (.SIF files)</a:t>
            </a:r>
          </a:p>
          <a:p>
            <a:pPr lvl="1"/>
            <a:r>
              <a:rPr lang="en-US" dirty="0"/>
              <a:t>AI/ML Data</a:t>
            </a:r>
          </a:p>
          <a:p>
            <a:r>
              <a:rPr lang="en-US" dirty="0"/>
              <a:t>Often </a:t>
            </a:r>
            <a:r>
              <a:rPr lang="en-US" dirty="0">
                <a:solidFill>
                  <a:srgbClr val="FF0000"/>
                </a:solidFill>
              </a:rPr>
              <a:t>many of the same files occur across all jobs</a:t>
            </a:r>
          </a:p>
          <a:p>
            <a:pPr lvl="1"/>
            <a:r>
              <a:rPr lang="en-US" dirty="0"/>
              <a:t>… in a Job List (cluster)</a:t>
            </a:r>
          </a:p>
          <a:p>
            <a:pPr lvl="1"/>
            <a:r>
              <a:rPr lang="en-US" dirty="0"/>
              <a:t>… in a DAG workflow</a:t>
            </a:r>
          </a:p>
        </p:txBody>
      </p:sp>
      <p:sp>
        <p:nvSpPr>
          <p:cNvPr id="3" name="Title 2">
            <a:extLst>
              <a:ext uri="{FF2B5EF4-FFF2-40B4-BE49-F238E27FC236}">
                <a16:creationId xmlns:a16="http://schemas.microsoft.com/office/drawing/2014/main" id="{00BDF2D1-A089-18DC-E2F6-66F15566DF52}"/>
              </a:ext>
            </a:extLst>
          </p:cNvPr>
          <p:cNvSpPr>
            <a:spLocks noGrp="1"/>
          </p:cNvSpPr>
          <p:nvPr>
            <p:ph type="title"/>
          </p:nvPr>
        </p:nvSpPr>
        <p:spPr/>
        <p:txBody>
          <a:bodyPr/>
          <a:lstStyle/>
          <a:p>
            <a:r>
              <a:rPr lang="en-US" dirty="0"/>
              <a:t>Common Input Data</a:t>
            </a:r>
          </a:p>
        </p:txBody>
      </p:sp>
      <p:sp>
        <p:nvSpPr>
          <p:cNvPr id="4" name="Slide Number Placeholder 3">
            <a:extLst>
              <a:ext uri="{FF2B5EF4-FFF2-40B4-BE49-F238E27FC236}">
                <a16:creationId xmlns:a16="http://schemas.microsoft.com/office/drawing/2014/main" id="{179C07FC-D456-E852-47F6-AC095E652966}"/>
              </a:ext>
            </a:extLst>
          </p:cNvPr>
          <p:cNvSpPr>
            <a:spLocks noGrp="1"/>
          </p:cNvSpPr>
          <p:nvPr>
            <p:ph type="sldNum" sz="quarter" idx="10"/>
          </p:nvPr>
        </p:nvSpPr>
        <p:spPr/>
        <p:txBody>
          <a:bodyPr/>
          <a:lstStyle/>
          <a:p>
            <a:fld id="{A112ED7D-98F8-4F4F-A793-74ECB7F395DA}" type="slidenum">
              <a:rPr lang="en-US" altLang="en-US" smtClean="0"/>
              <a:pPr/>
              <a:t>45</a:t>
            </a:fld>
            <a:endParaRPr lang="en-US" altLang="en-US" dirty="0"/>
          </a:p>
        </p:txBody>
      </p:sp>
      <p:sp>
        <p:nvSpPr>
          <p:cNvPr id="5" name="TextBox 4">
            <a:extLst>
              <a:ext uri="{FF2B5EF4-FFF2-40B4-BE49-F238E27FC236}">
                <a16:creationId xmlns:a16="http://schemas.microsoft.com/office/drawing/2014/main" id="{9CBAB041-3FED-7210-AAC0-7DEE978D7154}"/>
              </a:ext>
            </a:extLst>
          </p:cNvPr>
          <p:cNvSpPr txBox="1"/>
          <p:nvPr/>
        </p:nvSpPr>
        <p:spPr>
          <a:xfrm>
            <a:off x="4810760" y="4280529"/>
            <a:ext cx="7272383" cy="1815882"/>
          </a:xfrm>
          <a:prstGeom prst="rect">
            <a:avLst/>
          </a:prstGeom>
          <a:noFill/>
          <a:ln>
            <a:solidFill>
              <a:schemeClr val="tx1"/>
            </a:solidFill>
          </a:ln>
        </p:spPr>
        <p:txBody>
          <a:bodyPr wrap="square" rtlCol="0">
            <a:spAutoFit/>
          </a:bodyPr>
          <a:lstStyle/>
          <a:p>
            <a:r>
              <a:rPr lang="en-US" b="1" dirty="0">
                <a:latin typeface="Courier New" panose="02070309020205020404" pitchFamily="49" charset="0"/>
                <a:cs typeface="Courier New" panose="02070309020205020404" pitchFamily="49" charset="0"/>
              </a:rPr>
              <a:t>executable = myjob.exe</a:t>
            </a:r>
          </a:p>
          <a:p>
            <a:r>
              <a:rPr lang="en-US" b="1" dirty="0" err="1">
                <a:latin typeface="Courier New" panose="02070309020205020404" pitchFamily="49" charset="0"/>
                <a:cs typeface="Courier New" panose="02070309020205020404" pitchFamily="49" charset="0"/>
              </a:rPr>
              <a:t>container_image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kitchenSink.sif</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output = out.$(Process)</a:t>
            </a:r>
          </a:p>
          <a:p>
            <a:r>
              <a:rPr lang="en-US" b="1" dirty="0">
                <a:latin typeface="Courier New" panose="02070309020205020404" pitchFamily="49" charset="0"/>
                <a:cs typeface="Courier New" panose="02070309020205020404" pitchFamily="49" charset="0"/>
              </a:rPr>
              <a:t>queue 1000</a:t>
            </a:r>
          </a:p>
        </p:txBody>
      </p:sp>
    </p:spTree>
    <p:extLst>
      <p:ext uri="{BB962C8B-B14F-4D97-AF65-F5344CB8AC3E}">
        <p14:creationId xmlns:p14="http://schemas.microsoft.com/office/powerpoint/2010/main" val="882982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4EE45-89D9-2E07-BB6E-E73992B1F5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1ADFE2-D45A-0363-E213-EE8FB7DE58E9}"/>
              </a:ext>
            </a:extLst>
          </p:cNvPr>
          <p:cNvSpPr>
            <a:spLocks noGrp="1"/>
          </p:cNvSpPr>
          <p:nvPr>
            <p:ph type="title"/>
          </p:nvPr>
        </p:nvSpPr>
        <p:spPr/>
        <p:txBody>
          <a:bodyPr/>
          <a:lstStyle/>
          <a:p>
            <a:r>
              <a:rPr lang="en-US" dirty="0"/>
              <a:t>Moving Input Today</a:t>
            </a:r>
          </a:p>
        </p:txBody>
      </p:sp>
      <p:sp>
        <p:nvSpPr>
          <p:cNvPr id="4" name="Slide Number Placeholder 3">
            <a:extLst>
              <a:ext uri="{FF2B5EF4-FFF2-40B4-BE49-F238E27FC236}">
                <a16:creationId xmlns:a16="http://schemas.microsoft.com/office/drawing/2014/main" id="{3DB52322-4F66-24D0-9844-1EF0604B361E}"/>
              </a:ext>
            </a:extLst>
          </p:cNvPr>
          <p:cNvSpPr>
            <a:spLocks noGrp="1"/>
          </p:cNvSpPr>
          <p:nvPr>
            <p:ph type="sldNum" sz="quarter" idx="10"/>
          </p:nvPr>
        </p:nvSpPr>
        <p:spPr/>
        <p:txBody>
          <a:bodyPr/>
          <a:lstStyle/>
          <a:p>
            <a:fld id="{A112ED7D-98F8-4F4F-A793-74ECB7F395DA}" type="slidenum">
              <a:rPr lang="en-US" altLang="en-US" smtClean="0"/>
              <a:pPr/>
              <a:t>46</a:t>
            </a:fld>
            <a:endParaRPr lang="en-US" altLang="en-US" dirty="0"/>
          </a:p>
        </p:txBody>
      </p:sp>
      <p:sp>
        <p:nvSpPr>
          <p:cNvPr id="5" name="Rectangle: Rounded Corners 4">
            <a:extLst>
              <a:ext uri="{FF2B5EF4-FFF2-40B4-BE49-F238E27FC236}">
                <a16:creationId xmlns:a16="http://schemas.microsoft.com/office/drawing/2014/main" id="{4DDE17BA-FA55-9AC8-EBE5-1A665AB702DF}"/>
              </a:ext>
            </a:extLst>
          </p:cNvPr>
          <p:cNvSpPr/>
          <p:nvPr/>
        </p:nvSpPr>
        <p:spPr bwMode="auto">
          <a:xfrm>
            <a:off x="790787" y="1986343"/>
            <a:ext cx="1346200" cy="193940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Access Point</a:t>
            </a:r>
          </a:p>
        </p:txBody>
      </p:sp>
      <p:sp>
        <p:nvSpPr>
          <p:cNvPr id="6" name="Rectangle: Rounded Corners 5">
            <a:extLst>
              <a:ext uri="{FF2B5EF4-FFF2-40B4-BE49-F238E27FC236}">
                <a16:creationId xmlns:a16="http://schemas.microsoft.com/office/drawing/2014/main" id="{9E5406CA-5A39-7A68-43F7-EED49C2176B1}"/>
              </a:ext>
            </a:extLst>
          </p:cNvPr>
          <p:cNvSpPr/>
          <p:nvPr/>
        </p:nvSpPr>
        <p:spPr bwMode="auto">
          <a:xfrm>
            <a:off x="5989804" y="1007820"/>
            <a:ext cx="3826932" cy="4276468"/>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Execution Point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a:p>
            <a:r>
              <a:rPr kumimoji="0" lang="en-US" sz="2800" b="0" i="0" u="none" strike="noStrike" cap="none" normalizeH="0" baseline="0" dirty="0">
                <a:ln>
                  <a:noFill/>
                </a:ln>
                <a:solidFill>
                  <a:schemeClr val="tx1"/>
                </a:solidFill>
                <a:effectLst/>
                <a:latin typeface="Times New Roman" charset="0"/>
                <a:ea typeface="ＭＳ Ｐゴシック" charset="0"/>
              </a:rPr>
              <a:t>Slot 1 </a:t>
            </a:r>
            <a: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t> Job 55.0</a:t>
            </a:r>
            <a:b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br>
            <a:b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br>
            <a:r>
              <a:rPr lang="en-US" dirty="0">
                <a:latin typeface="Times New Roman" charset="0"/>
                <a:ea typeface="ＭＳ Ｐゴシック" charset="0"/>
              </a:rPr>
              <a:t>Slot 2 </a:t>
            </a:r>
            <a:r>
              <a:rPr lang="en-US" dirty="0">
                <a:latin typeface="Times New Roman" charset="0"/>
                <a:ea typeface="ＭＳ Ｐゴシック" charset="0"/>
                <a:sym typeface="Wingdings" panose="05000000000000000000" pitchFamily="2" charset="2"/>
              </a:rPr>
              <a:t> Job 55.1</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endParaRPr>
          </a:p>
          <a:p>
            <a:r>
              <a:rPr lang="en-US" dirty="0">
                <a:latin typeface="Times New Roman" charset="0"/>
                <a:ea typeface="ＭＳ Ｐゴシック" charset="0"/>
                <a:sym typeface="Wingdings" panose="05000000000000000000" pitchFamily="2" charset="2"/>
              </a:rPr>
              <a:t>Slot 3  Job 55.2</a:t>
            </a:r>
            <a:endPar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endParaRPr>
          </a:p>
        </p:txBody>
      </p:sp>
      <p:sp>
        <p:nvSpPr>
          <p:cNvPr id="7" name="Can 20">
            <a:extLst>
              <a:ext uri="{FF2B5EF4-FFF2-40B4-BE49-F238E27FC236}">
                <a16:creationId xmlns:a16="http://schemas.microsoft.com/office/drawing/2014/main" id="{0A8C0322-6AF7-813E-5EE4-A8F911CF9C7D}"/>
              </a:ext>
            </a:extLst>
          </p:cNvPr>
          <p:cNvSpPr/>
          <p:nvPr/>
        </p:nvSpPr>
        <p:spPr>
          <a:xfrm>
            <a:off x="8841405" y="1786467"/>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Can 20">
            <a:extLst>
              <a:ext uri="{FF2B5EF4-FFF2-40B4-BE49-F238E27FC236}">
                <a16:creationId xmlns:a16="http://schemas.microsoft.com/office/drawing/2014/main" id="{234794CC-BFC0-5B8A-76FC-0C806FCC223C}"/>
              </a:ext>
            </a:extLst>
          </p:cNvPr>
          <p:cNvSpPr/>
          <p:nvPr/>
        </p:nvSpPr>
        <p:spPr>
          <a:xfrm>
            <a:off x="8841405" y="2662240"/>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9" name="Straight Arrow Connector 8">
            <a:extLst>
              <a:ext uri="{FF2B5EF4-FFF2-40B4-BE49-F238E27FC236}">
                <a16:creationId xmlns:a16="http://schemas.microsoft.com/office/drawing/2014/main" id="{80F415B3-D2FF-28BD-EF4D-D02D231B47D2}"/>
              </a:ext>
            </a:extLst>
          </p:cNvPr>
          <p:cNvCxnSpPr/>
          <p:nvPr/>
        </p:nvCxnSpPr>
        <p:spPr bwMode="auto">
          <a:xfrm flipV="1">
            <a:off x="2247295" y="2354458"/>
            <a:ext cx="3632200" cy="127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id="{91D6E273-F296-F86D-7CC6-008497080D65}"/>
              </a:ext>
            </a:extLst>
          </p:cNvPr>
          <p:cNvCxnSpPr/>
          <p:nvPr/>
        </p:nvCxnSpPr>
        <p:spPr bwMode="auto">
          <a:xfrm>
            <a:off x="2247295" y="3174151"/>
            <a:ext cx="36322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Can 20">
            <a:extLst>
              <a:ext uri="{FF2B5EF4-FFF2-40B4-BE49-F238E27FC236}">
                <a16:creationId xmlns:a16="http://schemas.microsoft.com/office/drawing/2014/main" id="{128BE414-AA75-350C-4D93-E51D16B16B76}"/>
              </a:ext>
            </a:extLst>
          </p:cNvPr>
          <p:cNvSpPr/>
          <p:nvPr/>
        </p:nvSpPr>
        <p:spPr>
          <a:xfrm>
            <a:off x="8841405" y="3560433"/>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TextBox 15">
            <a:extLst>
              <a:ext uri="{FF2B5EF4-FFF2-40B4-BE49-F238E27FC236}">
                <a16:creationId xmlns:a16="http://schemas.microsoft.com/office/drawing/2014/main" id="{FA63AF07-FAD0-37C7-0759-009731FFF7F9}"/>
              </a:ext>
            </a:extLst>
          </p:cNvPr>
          <p:cNvSpPr txBox="1"/>
          <p:nvPr/>
        </p:nvSpPr>
        <p:spPr>
          <a:xfrm>
            <a:off x="2770649" y="1973599"/>
            <a:ext cx="2914580" cy="400110"/>
          </a:xfrm>
          <a:prstGeom prst="rect">
            <a:avLst/>
          </a:prstGeom>
          <a:noFill/>
        </p:spPr>
        <p:txBody>
          <a:bodyPr wrap="none" rtlCol="0">
            <a:spAutoFit/>
          </a:bodyPr>
          <a:lstStyle/>
          <a:p>
            <a:r>
              <a:rPr lang="en-US" sz="2000" dirty="0"/>
              <a:t>Send/Store </a:t>
            </a:r>
            <a:r>
              <a:rPr lang="en-US" sz="2000" dirty="0" err="1"/>
              <a:t>kitchenSink.sif</a:t>
            </a:r>
            <a:endParaRPr lang="en-US" sz="2000" dirty="0"/>
          </a:p>
        </p:txBody>
      </p:sp>
      <p:sp>
        <p:nvSpPr>
          <p:cNvPr id="17" name="TextBox 16">
            <a:extLst>
              <a:ext uri="{FF2B5EF4-FFF2-40B4-BE49-F238E27FC236}">
                <a16:creationId xmlns:a16="http://schemas.microsoft.com/office/drawing/2014/main" id="{98DAE794-6D36-76FD-3E64-E247320C5B37}"/>
              </a:ext>
            </a:extLst>
          </p:cNvPr>
          <p:cNvSpPr txBox="1"/>
          <p:nvPr/>
        </p:nvSpPr>
        <p:spPr>
          <a:xfrm>
            <a:off x="2770649" y="2732866"/>
            <a:ext cx="2914580" cy="400110"/>
          </a:xfrm>
          <a:prstGeom prst="rect">
            <a:avLst/>
          </a:prstGeom>
          <a:noFill/>
        </p:spPr>
        <p:txBody>
          <a:bodyPr wrap="none" rtlCol="0">
            <a:spAutoFit/>
          </a:bodyPr>
          <a:lstStyle/>
          <a:p>
            <a:r>
              <a:rPr lang="en-US" sz="2000" dirty="0"/>
              <a:t>Send/Store </a:t>
            </a:r>
            <a:r>
              <a:rPr lang="en-US" sz="2000" dirty="0" err="1"/>
              <a:t>kitchenSink.sif</a:t>
            </a:r>
            <a:endParaRPr lang="en-US" sz="2000" dirty="0"/>
          </a:p>
        </p:txBody>
      </p:sp>
      <p:cxnSp>
        <p:nvCxnSpPr>
          <p:cNvPr id="18" name="Straight Arrow Connector 17">
            <a:extLst>
              <a:ext uri="{FF2B5EF4-FFF2-40B4-BE49-F238E27FC236}">
                <a16:creationId xmlns:a16="http://schemas.microsoft.com/office/drawing/2014/main" id="{D840A8DF-AC9A-AB8A-F308-922A6DBDE079}"/>
              </a:ext>
            </a:extLst>
          </p:cNvPr>
          <p:cNvCxnSpPr/>
          <p:nvPr/>
        </p:nvCxnSpPr>
        <p:spPr bwMode="auto">
          <a:xfrm>
            <a:off x="2247295" y="3874193"/>
            <a:ext cx="36322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a:extLst>
              <a:ext uri="{FF2B5EF4-FFF2-40B4-BE49-F238E27FC236}">
                <a16:creationId xmlns:a16="http://schemas.microsoft.com/office/drawing/2014/main" id="{F0D56A21-90E8-146E-AD93-8C814ECA47C0}"/>
              </a:ext>
            </a:extLst>
          </p:cNvPr>
          <p:cNvSpPr txBox="1"/>
          <p:nvPr/>
        </p:nvSpPr>
        <p:spPr>
          <a:xfrm>
            <a:off x="2770649" y="3432908"/>
            <a:ext cx="2914580" cy="400110"/>
          </a:xfrm>
          <a:prstGeom prst="rect">
            <a:avLst/>
          </a:prstGeom>
          <a:noFill/>
        </p:spPr>
        <p:txBody>
          <a:bodyPr wrap="none" rtlCol="0">
            <a:spAutoFit/>
          </a:bodyPr>
          <a:lstStyle/>
          <a:p>
            <a:r>
              <a:rPr lang="en-US" sz="2000" dirty="0"/>
              <a:t>Send/Store </a:t>
            </a:r>
            <a:r>
              <a:rPr lang="en-US" sz="2000" dirty="0" err="1"/>
              <a:t>kitchenSink.sif</a:t>
            </a:r>
            <a:endParaRPr lang="en-US" sz="2000" dirty="0"/>
          </a:p>
        </p:txBody>
      </p:sp>
      <p:sp>
        <p:nvSpPr>
          <p:cNvPr id="20" name="TextBox 19">
            <a:extLst>
              <a:ext uri="{FF2B5EF4-FFF2-40B4-BE49-F238E27FC236}">
                <a16:creationId xmlns:a16="http://schemas.microsoft.com/office/drawing/2014/main" id="{FEFAD049-AB8F-B062-7570-5EADB1D1DB78}"/>
              </a:ext>
            </a:extLst>
          </p:cNvPr>
          <p:cNvSpPr txBox="1"/>
          <p:nvPr/>
        </p:nvSpPr>
        <p:spPr>
          <a:xfrm>
            <a:off x="404949" y="4838731"/>
            <a:ext cx="6580135" cy="954107"/>
          </a:xfrm>
          <a:prstGeom prst="rect">
            <a:avLst/>
          </a:prstGeom>
          <a:noFill/>
        </p:spPr>
        <p:txBody>
          <a:bodyPr wrap="none" rtlCol="0">
            <a:spAutoFit/>
          </a:bodyPr>
          <a:lstStyle/>
          <a:p>
            <a:pPr marL="457200" indent="-457200">
              <a:buFont typeface="Arial" panose="020B0604020202020204" pitchFamily="34" charset="0"/>
              <a:buChar char="•"/>
            </a:pPr>
            <a:r>
              <a:rPr lang="en-US" dirty="0"/>
              <a:t>Bad for the network (</a:t>
            </a:r>
            <a:r>
              <a:rPr lang="en-US" dirty="0" err="1"/>
              <a:t>esp</a:t>
            </a:r>
            <a:r>
              <a:rPr lang="en-US" dirty="0"/>
              <a:t> WAN)</a:t>
            </a:r>
          </a:p>
          <a:p>
            <a:pPr marL="457200" indent="-457200">
              <a:buFont typeface="Arial" panose="020B0604020202020204" pitchFamily="34" charset="0"/>
              <a:buChar char="•"/>
            </a:pPr>
            <a:r>
              <a:rPr lang="en-US" dirty="0"/>
              <a:t>Bad if EP has more compute than storage</a:t>
            </a:r>
          </a:p>
        </p:txBody>
      </p:sp>
    </p:spTree>
    <p:extLst>
      <p:ext uri="{BB962C8B-B14F-4D97-AF65-F5344CB8AC3E}">
        <p14:creationId xmlns:p14="http://schemas.microsoft.com/office/powerpoint/2010/main" val="3217086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7F91-5510-A56F-2FE8-D3AF2F6CF55D}"/>
              </a:ext>
            </a:extLst>
          </p:cNvPr>
          <p:cNvSpPr>
            <a:spLocks noGrp="1"/>
          </p:cNvSpPr>
          <p:nvPr>
            <p:ph type="title"/>
          </p:nvPr>
        </p:nvSpPr>
        <p:spPr/>
        <p:txBody>
          <a:bodyPr/>
          <a:lstStyle/>
          <a:p>
            <a:r>
              <a:rPr lang="en-US" dirty="0"/>
              <a:t>Pelican Local Cache on the EP</a:t>
            </a:r>
          </a:p>
        </p:txBody>
      </p:sp>
      <p:sp>
        <p:nvSpPr>
          <p:cNvPr id="4" name="Slide Number Placeholder 3">
            <a:extLst>
              <a:ext uri="{FF2B5EF4-FFF2-40B4-BE49-F238E27FC236}">
                <a16:creationId xmlns:a16="http://schemas.microsoft.com/office/drawing/2014/main" id="{03CA771B-D4A9-F739-A948-A487327528E7}"/>
              </a:ext>
            </a:extLst>
          </p:cNvPr>
          <p:cNvSpPr>
            <a:spLocks noGrp="1"/>
          </p:cNvSpPr>
          <p:nvPr>
            <p:ph type="sldNum" sz="quarter" idx="10"/>
          </p:nvPr>
        </p:nvSpPr>
        <p:spPr/>
        <p:txBody>
          <a:bodyPr/>
          <a:lstStyle/>
          <a:p>
            <a:fld id="{15664EF2-36F7-9F40-B119-E9638662A4B1}" type="slidenum">
              <a:rPr lang="en-US" smtClean="0"/>
              <a:t>47</a:t>
            </a:fld>
            <a:endParaRPr lang="en-US"/>
          </a:p>
        </p:txBody>
      </p:sp>
      <p:sp>
        <p:nvSpPr>
          <p:cNvPr id="5" name="Content Placeholder 1">
            <a:extLst>
              <a:ext uri="{FF2B5EF4-FFF2-40B4-BE49-F238E27FC236}">
                <a16:creationId xmlns:a16="http://schemas.microsoft.com/office/drawing/2014/main" id="{18B600DC-6201-0414-8F4B-6B4027855308}"/>
              </a:ext>
            </a:extLst>
          </p:cNvPr>
          <p:cNvSpPr txBox="1">
            <a:spLocks/>
          </p:cNvSpPr>
          <p:nvPr/>
        </p:nvSpPr>
        <p:spPr>
          <a:xfrm>
            <a:off x="204947" y="914400"/>
            <a:ext cx="9149743" cy="20732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72440" algn="l" rtl="0">
              <a:lnSpc>
                <a:spcPct val="100000"/>
              </a:lnSpc>
              <a:spcBef>
                <a:spcPts val="640"/>
              </a:spcBef>
              <a:spcAft>
                <a:spcPts val="0"/>
              </a:spcAft>
              <a:buClr>
                <a:srgbClr val="808000"/>
              </a:buClr>
              <a:buSzPts val="3840"/>
              <a:buFont typeface="Helvetica Neue"/>
              <a:buChar char="›"/>
              <a:defRPr sz="3200" b="0" i="0" u="none" strike="noStrike" cap="none">
                <a:solidFill>
                  <a:schemeClr val="dk1"/>
                </a:solidFill>
                <a:latin typeface="Helvetica Neue"/>
                <a:ea typeface="Helvetica Neue"/>
                <a:cs typeface="Helvetica Neue"/>
                <a:sym typeface="Helvetica Neue"/>
              </a:defRPr>
            </a:lvl1pPr>
            <a:lvl2pPr marL="914400" marR="0" lvl="1" indent="-388619" algn="l" rtl="0">
              <a:lnSpc>
                <a:spcPct val="100000"/>
              </a:lnSpc>
              <a:spcBef>
                <a:spcPts val="560"/>
              </a:spcBef>
              <a:spcAft>
                <a:spcPts val="0"/>
              </a:spcAft>
              <a:buClr>
                <a:schemeClr val="dk1"/>
              </a:buClr>
              <a:buSzPts val="2520"/>
              <a:buFont typeface="Arial"/>
              <a:buChar char="h"/>
              <a:defRPr sz="2800" b="0" i="0" u="none" strike="noStrike" cap="none">
                <a:solidFill>
                  <a:schemeClr val="dk1"/>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chemeClr val="dk1"/>
              </a:buClr>
              <a:buSzPts val="2400"/>
              <a:buFont typeface="Helvetica Neue"/>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lang="en-US" sz="2800" kern="0" dirty="0">
                <a:latin typeface="+mn-lt"/>
              </a:rPr>
              <a:t>Cache files coming from OSDF (Pelican) on the EP</a:t>
            </a:r>
          </a:p>
          <a:p>
            <a:pPr marL="0" indent="0" eaLnBrk="1" fontAlgn="auto" hangingPunct="1">
              <a:buFont typeface="Helvetica Neue"/>
              <a:buNone/>
            </a:pPr>
            <a:r>
              <a:rPr lang="en-US" sz="2800" kern="0" dirty="0">
                <a:latin typeface="Courier New" panose="02070309020205020404" pitchFamily="49" charset="0"/>
                <a:cs typeface="Courier New" panose="02070309020205020404" pitchFamily="49" charset="0"/>
              </a:rPr>
              <a:t>   use </a:t>
            </a:r>
            <a:r>
              <a:rPr lang="en-US" sz="2800" kern="0" dirty="0" err="1">
                <a:latin typeface="Courier New" panose="02070309020205020404" pitchFamily="49" charset="0"/>
                <a:cs typeface="Courier New" panose="02070309020205020404" pitchFamily="49" charset="0"/>
              </a:rPr>
              <a:t>feature:PelicanCache</a:t>
            </a:r>
            <a:r>
              <a:rPr lang="en-US" sz="2800" kern="0" dirty="0">
                <a:latin typeface="Courier New" panose="02070309020205020404" pitchFamily="49" charset="0"/>
                <a:cs typeface="Courier New" panose="02070309020205020404" pitchFamily="49" charset="0"/>
              </a:rPr>
              <a:t>(size of cache)</a:t>
            </a:r>
            <a:br>
              <a:rPr lang="en-US" sz="2800" kern="0" dirty="0">
                <a:latin typeface="Courier New" panose="02070309020205020404" pitchFamily="49" charset="0"/>
                <a:cs typeface="Courier New" panose="02070309020205020404" pitchFamily="49" charset="0"/>
              </a:rPr>
            </a:br>
            <a:r>
              <a:rPr lang="en-US" sz="2800" i="1" kern="0" dirty="0">
                <a:latin typeface="+mn-lt"/>
                <a:cs typeface="Courier New" panose="02070309020205020404" pitchFamily="49" charset="0"/>
              </a:rPr>
              <a:t>   </a:t>
            </a:r>
          </a:p>
          <a:p>
            <a:pPr marL="0" indent="0" eaLnBrk="1" fontAlgn="auto" hangingPunct="1">
              <a:buFont typeface="Helvetica Neue"/>
              <a:buNone/>
            </a:pPr>
            <a:r>
              <a:rPr lang="en-US" sz="2800" kern="0" dirty="0">
                <a:latin typeface="+mn-lt"/>
                <a:cs typeface="Courier New" panose="02070309020205020404" pitchFamily="49" charset="0"/>
              </a:rPr>
              <a:t>      Works with a glidein EP as well. </a:t>
            </a:r>
            <a:r>
              <a:rPr lang="en-US" sz="2800" i="1" kern="0" dirty="0">
                <a:latin typeface="+mn-lt"/>
                <a:cs typeface="Courier New" panose="02070309020205020404" pitchFamily="49" charset="0"/>
              </a:rPr>
              <a:t>Voila!! </a:t>
            </a:r>
          </a:p>
        </p:txBody>
      </p:sp>
      <p:sp>
        <p:nvSpPr>
          <p:cNvPr id="6" name="Rounded Rectangle 4">
            <a:extLst>
              <a:ext uri="{FF2B5EF4-FFF2-40B4-BE49-F238E27FC236}">
                <a16:creationId xmlns:a16="http://schemas.microsoft.com/office/drawing/2014/main" id="{AC6C684F-29B0-1D81-7835-D0834EDAEC9C}"/>
              </a:ext>
            </a:extLst>
          </p:cNvPr>
          <p:cNvSpPr/>
          <p:nvPr/>
        </p:nvSpPr>
        <p:spPr>
          <a:xfrm>
            <a:off x="10308443" y="1473156"/>
            <a:ext cx="1678610" cy="7477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Origin</a:t>
            </a:r>
          </a:p>
        </p:txBody>
      </p:sp>
      <p:sp>
        <p:nvSpPr>
          <p:cNvPr id="7" name="Rounded Rectangle 6">
            <a:extLst>
              <a:ext uri="{FF2B5EF4-FFF2-40B4-BE49-F238E27FC236}">
                <a16:creationId xmlns:a16="http://schemas.microsoft.com/office/drawing/2014/main" id="{8BD585BB-636E-0E51-3773-FFD9D4823F04}"/>
              </a:ext>
            </a:extLst>
          </p:cNvPr>
          <p:cNvSpPr/>
          <p:nvPr/>
        </p:nvSpPr>
        <p:spPr>
          <a:xfrm>
            <a:off x="10308443" y="2681288"/>
            <a:ext cx="1678610" cy="7477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Cache</a:t>
            </a:r>
          </a:p>
        </p:txBody>
      </p:sp>
      <p:sp>
        <p:nvSpPr>
          <p:cNvPr id="8" name="Rounded Rectangle 7">
            <a:extLst>
              <a:ext uri="{FF2B5EF4-FFF2-40B4-BE49-F238E27FC236}">
                <a16:creationId xmlns:a16="http://schemas.microsoft.com/office/drawing/2014/main" id="{40330244-3460-9EEF-513E-74741689D971}"/>
              </a:ext>
            </a:extLst>
          </p:cNvPr>
          <p:cNvSpPr/>
          <p:nvPr/>
        </p:nvSpPr>
        <p:spPr>
          <a:xfrm>
            <a:off x="10329316" y="4176712"/>
            <a:ext cx="1636865" cy="12081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HTCSS EP</a:t>
            </a:r>
          </a:p>
          <a:p>
            <a:pPr algn="ctr"/>
            <a:r>
              <a:rPr lang="en-US" dirty="0"/>
              <a:t>+ </a:t>
            </a:r>
          </a:p>
          <a:p>
            <a:pPr algn="ctr"/>
            <a:r>
              <a:rPr lang="en-US" dirty="0"/>
              <a:t>EP Pelican Cache</a:t>
            </a:r>
          </a:p>
        </p:txBody>
      </p:sp>
      <p:cxnSp>
        <p:nvCxnSpPr>
          <p:cNvPr id="9" name="Straight Arrow Connector 8">
            <a:extLst>
              <a:ext uri="{FF2B5EF4-FFF2-40B4-BE49-F238E27FC236}">
                <a16:creationId xmlns:a16="http://schemas.microsoft.com/office/drawing/2014/main" id="{5FBFD135-1A4E-E8A5-8465-C1E83DA22BAE}"/>
              </a:ext>
            </a:extLst>
          </p:cNvPr>
          <p:cNvCxnSpPr>
            <a:cxnSpLocks/>
            <a:stCxn id="22" idx="3"/>
            <a:endCxn id="6" idx="0"/>
          </p:cNvCxnSpPr>
          <p:nvPr/>
        </p:nvCxnSpPr>
        <p:spPr>
          <a:xfrm>
            <a:off x="11147748" y="1099298"/>
            <a:ext cx="0" cy="37385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9FA97D0-6326-5467-3257-7DF5EB8F47C4}"/>
              </a:ext>
            </a:extLst>
          </p:cNvPr>
          <p:cNvCxnSpPr>
            <a:cxnSpLocks/>
          </p:cNvCxnSpPr>
          <p:nvPr/>
        </p:nvCxnSpPr>
        <p:spPr>
          <a:xfrm flipH="1">
            <a:off x="11147748" y="2220868"/>
            <a:ext cx="10437" cy="44132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D94074-21B7-27ED-2702-778B5FF5CAD2}"/>
              </a:ext>
            </a:extLst>
          </p:cNvPr>
          <p:cNvCxnSpPr>
            <a:cxnSpLocks/>
          </p:cNvCxnSpPr>
          <p:nvPr/>
        </p:nvCxnSpPr>
        <p:spPr>
          <a:xfrm>
            <a:off x="11147748" y="3429001"/>
            <a:ext cx="10437" cy="74771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3B42A7-2ECA-0EC8-3BBC-C0757D7B28A1}"/>
              </a:ext>
            </a:extLst>
          </p:cNvPr>
          <p:cNvCxnSpPr>
            <a:cxnSpLocks/>
            <a:endCxn id="7" idx="1"/>
          </p:cNvCxnSpPr>
          <p:nvPr/>
        </p:nvCxnSpPr>
        <p:spPr>
          <a:xfrm>
            <a:off x="10081509" y="3055144"/>
            <a:ext cx="226934"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an 23">
            <a:extLst>
              <a:ext uri="{FF2B5EF4-FFF2-40B4-BE49-F238E27FC236}">
                <a16:creationId xmlns:a16="http://schemas.microsoft.com/office/drawing/2014/main" id="{2B2317D0-1479-3F9D-E536-A978441BA798}"/>
              </a:ext>
            </a:extLst>
          </p:cNvPr>
          <p:cNvSpPr/>
          <p:nvPr/>
        </p:nvSpPr>
        <p:spPr>
          <a:xfrm>
            <a:off x="10361436" y="5384844"/>
            <a:ext cx="842727" cy="657066"/>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Can 3">
            <a:extLst>
              <a:ext uri="{FF2B5EF4-FFF2-40B4-BE49-F238E27FC236}">
                <a16:creationId xmlns:a16="http://schemas.microsoft.com/office/drawing/2014/main" id="{7F9101C5-2258-9FA2-5BBA-B3387520A6FD}"/>
              </a:ext>
            </a:extLst>
          </p:cNvPr>
          <p:cNvSpPr/>
          <p:nvPr/>
        </p:nvSpPr>
        <p:spPr>
          <a:xfrm>
            <a:off x="10426388" y="154418"/>
            <a:ext cx="1442720" cy="94488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Object Store</a:t>
            </a:r>
          </a:p>
        </p:txBody>
      </p:sp>
      <p:sp>
        <p:nvSpPr>
          <p:cNvPr id="19" name="Can 20">
            <a:extLst>
              <a:ext uri="{FF2B5EF4-FFF2-40B4-BE49-F238E27FC236}">
                <a16:creationId xmlns:a16="http://schemas.microsoft.com/office/drawing/2014/main" id="{82AB2319-AEA4-5C7E-6A8B-65318D26B95C}"/>
              </a:ext>
            </a:extLst>
          </p:cNvPr>
          <p:cNvSpPr/>
          <p:nvPr/>
        </p:nvSpPr>
        <p:spPr>
          <a:xfrm>
            <a:off x="9501563" y="2749505"/>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5" name="Graphic 34" descr="A smiling face">
            <a:extLst>
              <a:ext uri="{FF2B5EF4-FFF2-40B4-BE49-F238E27FC236}">
                <a16:creationId xmlns:a16="http://schemas.microsoft.com/office/drawing/2014/main" id="{90BE78DA-B0DF-2AAC-D1E2-2B38D5F272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03245" y="1882552"/>
            <a:ext cx="1590322" cy="1640020"/>
          </a:xfrm>
          <a:prstGeom prst="rect">
            <a:avLst/>
          </a:prstGeom>
        </p:spPr>
      </p:pic>
    </p:spTree>
    <p:extLst>
      <p:ext uri="{BB962C8B-B14F-4D97-AF65-F5344CB8AC3E}">
        <p14:creationId xmlns:p14="http://schemas.microsoft.com/office/powerpoint/2010/main" val="735835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4A6B9-6568-8349-F966-F08EA2CD15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8513E-4F76-CBC9-54CB-76E26B370C60}"/>
              </a:ext>
            </a:extLst>
          </p:cNvPr>
          <p:cNvSpPr>
            <a:spLocks noGrp="1"/>
          </p:cNvSpPr>
          <p:nvPr>
            <p:ph idx="1"/>
          </p:nvPr>
        </p:nvSpPr>
        <p:spPr>
          <a:xfrm>
            <a:off x="204947" y="2968580"/>
            <a:ext cx="11199283" cy="4227513"/>
          </a:xfrm>
        </p:spPr>
        <p:txBody>
          <a:bodyPr/>
          <a:lstStyle/>
          <a:p>
            <a:r>
              <a:rPr lang="en-US" sz="2800" dirty="0"/>
              <a:t>What’s the Bad News?</a:t>
            </a:r>
          </a:p>
          <a:p>
            <a:pPr lvl="1"/>
            <a:r>
              <a:rPr lang="en-US" sz="2400" dirty="0"/>
              <a:t>Admin must fragment EP Disk Space</a:t>
            </a:r>
          </a:p>
          <a:p>
            <a:pPr lvl="1"/>
            <a:r>
              <a:rPr lang="en-US" sz="2400" dirty="0"/>
              <a:t>What about data transferred without Pelican?</a:t>
            </a:r>
          </a:p>
          <a:p>
            <a:pPr lvl="2"/>
            <a:r>
              <a:rPr lang="en-US" sz="2000" dirty="0"/>
              <a:t>Files from the AP (HTCondor File Transfer / CEDAR)</a:t>
            </a:r>
          </a:p>
          <a:p>
            <a:pPr lvl="2"/>
            <a:r>
              <a:rPr lang="en-US" sz="2000" dirty="0"/>
              <a:t>Files from Web Server URLs / HTTP</a:t>
            </a:r>
          </a:p>
          <a:p>
            <a:pPr lvl="1"/>
            <a:r>
              <a:rPr lang="en-US" sz="2400" dirty="0"/>
              <a:t>Data Stored twice! Need double the EP disk space</a:t>
            </a:r>
          </a:p>
          <a:p>
            <a:pPr lvl="2"/>
            <a:r>
              <a:rPr lang="en-US" sz="2000" dirty="0"/>
              <a:t>One copy in EP Pelican Cache, then copied to job slot scratch </a:t>
            </a:r>
            <a:r>
              <a:rPr lang="en-US" sz="2000" dirty="0" err="1"/>
              <a:t>dir</a:t>
            </a:r>
            <a:endParaRPr lang="en-US" sz="2000" dirty="0"/>
          </a:p>
          <a:p>
            <a:pPr lvl="1"/>
            <a:r>
              <a:rPr lang="en-US" sz="2400" dirty="0"/>
              <a:t>AP knowledge not captured</a:t>
            </a:r>
          </a:p>
          <a:p>
            <a:pPr lvl="1"/>
            <a:endParaRPr lang="en-US" sz="2400" dirty="0"/>
          </a:p>
          <a:p>
            <a:pPr lvl="1"/>
            <a:endParaRPr lang="en-US" dirty="0"/>
          </a:p>
          <a:p>
            <a:pPr lvl="1"/>
            <a:endParaRPr lang="en-US" dirty="0"/>
          </a:p>
        </p:txBody>
      </p:sp>
      <p:sp>
        <p:nvSpPr>
          <p:cNvPr id="2" name="Title 1">
            <a:extLst>
              <a:ext uri="{FF2B5EF4-FFF2-40B4-BE49-F238E27FC236}">
                <a16:creationId xmlns:a16="http://schemas.microsoft.com/office/drawing/2014/main" id="{4CBDE609-5A9B-A9C3-E9FD-5EA2038B6B99}"/>
              </a:ext>
            </a:extLst>
          </p:cNvPr>
          <p:cNvSpPr>
            <a:spLocks noGrp="1"/>
          </p:cNvSpPr>
          <p:nvPr>
            <p:ph type="title"/>
          </p:nvPr>
        </p:nvSpPr>
        <p:spPr/>
        <p:txBody>
          <a:bodyPr/>
          <a:lstStyle/>
          <a:p>
            <a:r>
              <a:rPr lang="en-US" dirty="0"/>
              <a:t>Pelican Local Cache on the EP</a:t>
            </a:r>
          </a:p>
        </p:txBody>
      </p:sp>
      <p:sp>
        <p:nvSpPr>
          <p:cNvPr id="4" name="Slide Number Placeholder 3">
            <a:extLst>
              <a:ext uri="{FF2B5EF4-FFF2-40B4-BE49-F238E27FC236}">
                <a16:creationId xmlns:a16="http://schemas.microsoft.com/office/drawing/2014/main" id="{2EBF2322-DE25-D9A4-320F-F6B070B2F390}"/>
              </a:ext>
            </a:extLst>
          </p:cNvPr>
          <p:cNvSpPr>
            <a:spLocks noGrp="1"/>
          </p:cNvSpPr>
          <p:nvPr>
            <p:ph type="sldNum" sz="quarter" idx="10"/>
          </p:nvPr>
        </p:nvSpPr>
        <p:spPr/>
        <p:txBody>
          <a:bodyPr/>
          <a:lstStyle/>
          <a:p>
            <a:fld id="{15664EF2-36F7-9F40-B119-E9638662A4B1}" type="slidenum">
              <a:rPr lang="en-US" smtClean="0"/>
              <a:t>48</a:t>
            </a:fld>
            <a:endParaRPr lang="en-US"/>
          </a:p>
        </p:txBody>
      </p:sp>
      <p:sp>
        <p:nvSpPr>
          <p:cNvPr id="5" name="Content Placeholder 1">
            <a:extLst>
              <a:ext uri="{FF2B5EF4-FFF2-40B4-BE49-F238E27FC236}">
                <a16:creationId xmlns:a16="http://schemas.microsoft.com/office/drawing/2014/main" id="{6269D199-E2B8-011E-6534-8483D218E347}"/>
              </a:ext>
            </a:extLst>
          </p:cNvPr>
          <p:cNvSpPr txBox="1">
            <a:spLocks/>
          </p:cNvSpPr>
          <p:nvPr/>
        </p:nvSpPr>
        <p:spPr>
          <a:xfrm>
            <a:off x="204947" y="914400"/>
            <a:ext cx="9149743" cy="20732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72440" algn="l" rtl="0">
              <a:lnSpc>
                <a:spcPct val="100000"/>
              </a:lnSpc>
              <a:spcBef>
                <a:spcPts val="640"/>
              </a:spcBef>
              <a:spcAft>
                <a:spcPts val="0"/>
              </a:spcAft>
              <a:buClr>
                <a:srgbClr val="808000"/>
              </a:buClr>
              <a:buSzPts val="3840"/>
              <a:buFont typeface="Helvetica Neue"/>
              <a:buChar char="›"/>
              <a:defRPr sz="3200" b="0" i="0" u="none" strike="noStrike" cap="none">
                <a:solidFill>
                  <a:schemeClr val="dk1"/>
                </a:solidFill>
                <a:latin typeface="Helvetica Neue"/>
                <a:ea typeface="Helvetica Neue"/>
                <a:cs typeface="Helvetica Neue"/>
                <a:sym typeface="Helvetica Neue"/>
              </a:defRPr>
            </a:lvl1pPr>
            <a:lvl2pPr marL="914400" marR="0" lvl="1" indent="-388619" algn="l" rtl="0">
              <a:lnSpc>
                <a:spcPct val="100000"/>
              </a:lnSpc>
              <a:spcBef>
                <a:spcPts val="560"/>
              </a:spcBef>
              <a:spcAft>
                <a:spcPts val="0"/>
              </a:spcAft>
              <a:buClr>
                <a:schemeClr val="dk1"/>
              </a:buClr>
              <a:buSzPts val="2520"/>
              <a:buFont typeface="Arial"/>
              <a:buChar char="h"/>
              <a:defRPr sz="2800" b="0" i="0" u="none" strike="noStrike" cap="none">
                <a:solidFill>
                  <a:schemeClr val="dk1"/>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chemeClr val="dk1"/>
              </a:buClr>
              <a:buSzPts val="2400"/>
              <a:buFont typeface="Helvetica Neue"/>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chemeClr val="dk1"/>
              </a:buClr>
              <a:buSzPts val="2000"/>
              <a:buFont typeface="Helvetica Neue"/>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lang="en-US" sz="2800" kern="0" dirty="0">
                <a:latin typeface="+mn-lt"/>
              </a:rPr>
              <a:t>Cache files coming from OSDF (Pelican) on the EP</a:t>
            </a:r>
          </a:p>
          <a:p>
            <a:pPr marL="0" indent="0" eaLnBrk="1" fontAlgn="auto" hangingPunct="1">
              <a:buFont typeface="Helvetica Neue"/>
              <a:buNone/>
            </a:pPr>
            <a:r>
              <a:rPr lang="en-US" sz="2800" kern="0" dirty="0">
                <a:latin typeface="Courier New" panose="02070309020205020404" pitchFamily="49" charset="0"/>
                <a:cs typeface="Courier New" panose="02070309020205020404" pitchFamily="49" charset="0"/>
              </a:rPr>
              <a:t>   use </a:t>
            </a:r>
            <a:r>
              <a:rPr lang="en-US" sz="2800" kern="0" dirty="0" err="1">
                <a:latin typeface="Courier New" panose="02070309020205020404" pitchFamily="49" charset="0"/>
                <a:cs typeface="Courier New" panose="02070309020205020404" pitchFamily="49" charset="0"/>
              </a:rPr>
              <a:t>feature:PelicanCache</a:t>
            </a:r>
            <a:r>
              <a:rPr lang="en-US" sz="2800" kern="0" dirty="0">
                <a:latin typeface="Courier New" panose="02070309020205020404" pitchFamily="49" charset="0"/>
                <a:cs typeface="Courier New" panose="02070309020205020404" pitchFamily="49" charset="0"/>
              </a:rPr>
              <a:t>(size of cache)</a:t>
            </a:r>
            <a:br>
              <a:rPr lang="en-US" sz="2800" kern="0" dirty="0">
                <a:latin typeface="Courier New" panose="02070309020205020404" pitchFamily="49" charset="0"/>
                <a:cs typeface="Courier New" panose="02070309020205020404" pitchFamily="49" charset="0"/>
              </a:rPr>
            </a:br>
            <a:r>
              <a:rPr lang="en-US" sz="2800" i="1" kern="0" dirty="0">
                <a:latin typeface="+mn-lt"/>
                <a:cs typeface="Courier New" panose="02070309020205020404" pitchFamily="49" charset="0"/>
              </a:rPr>
              <a:t>   </a:t>
            </a:r>
          </a:p>
          <a:p>
            <a:pPr marL="0" indent="0" eaLnBrk="1" fontAlgn="auto" hangingPunct="1">
              <a:buFont typeface="Helvetica Neue"/>
              <a:buNone/>
            </a:pPr>
            <a:r>
              <a:rPr lang="en-US" sz="2800" kern="0" dirty="0">
                <a:latin typeface="+mn-lt"/>
                <a:cs typeface="Courier New" panose="02070309020205020404" pitchFamily="49" charset="0"/>
              </a:rPr>
              <a:t>      Works with a glidein EP as well. </a:t>
            </a:r>
            <a:r>
              <a:rPr lang="en-US" sz="2800" i="1" kern="0" dirty="0">
                <a:latin typeface="+mn-lt"/>
                <a:cs typeface="Courier New" panose="02070309020205020404" pitchFamily="49" charset="0"/>
              </a:rPr>
              <a:t>Voila!! </a:t>
            </a:r>
          </a:p>
        </p:txBody>
      </p:sp>
      <p:sp>
        <p:nvSpPr>
          <p:cNvPr id="6" name="Rounded Rectangle 4">
            <a:extLst>
              <a:ext uri="{FF2B5EF4-FFF2-40B4-BE49-F238E27FC236}">
                <a16:creationId xmlns:a16="http://schemas.microsoft.com/office/drawing/2014/main" id="{8E49ADE8-33FC-7896-DB5B-C3DC5B566577}"/>
              </a:ext>
            </a:extLst>
          </p:cNvPr>
          <p:cNvSpPr/>
          <p:nvPr/>
        </p:nvSpPr>
        <p:spPr>
          <a:xfrm>
            <a:off x="10308443" y="1473156"/>
            <a:ext cx="1678610" cy="7477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Origin</a:t>
            </a:r>
          </a:p>
        </p:txBody>
      </p:sp>
      <p:sp>
        <p:nvSpPr>
          <p:cNvPr id="7" name="Rounded Rectangle 6">
            <a:extLst>
              <a:ext uri="{FF2B5EF4-FFF2-40B4-BE49-F238E27FC236}">
                <a16:creationId xmlns:a16="http://schemas.microsoft.com/office/drawing/2014/main" id="{BE61D6EB-14DD-0062-D18E-FC1AFBF77D94}"/>
              </a:ext>
            </a:extLst>
          </p:cNvPr>
          <p:cNvSpPr/>
          <p:nvPr/>
        </p:nvSpPr>
        <p:spPr>
          <a:xfrm>
            <a:off x="10308443" y="2681288"/>
            <a:ext cx="1678610" cy="7477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Cache</a:t>
            </a:r>
          </a:p>
        </p:txBody>
      </p:sp>
      <p:sp>
        <p:nvSpPr>
          <p:cNvPr id="8" name="Rounded Rectangle 7">
            <a:extLst>
              <a:ext uri="{FF2B5EF4-FFF2-40B4-BE49-F238E27FC236}">
                <a16:creationId xmlns:a16="http://schemas.microsoft.com/office/drawing/2014/main" id="{BCFE0841-D78C-2A28-D86C-B1A2819266FC}"/>
              </a:ext>
            </a:extLst>
          </p:cNvPr>
          <p:cNvSpPr/>
          <p:nvPr/>
        </p:nvSpPr>
        <p:spPr>
          <a:xfrm>
            <a:off x="10329316" y="4176712"/>
            <a:ext cx="1636865" cy="12081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HTCSS EP</a:t>
            </a:r>
          </a:p>
          <a:p>
            <a:pPr algn="ctr"/>
            <a:r>
              <a:rPr lang="en-US" dirty="0"/>
              <a:t>+ </a:t>
            </a:r>
          </a:p>
          <a:p>
            <a:pPr algn="ctr"/>
            <a:r>
              <a:rPr lang="en-US" dirty="0"/>
              <a:t>EP Pelican Cache</a:t>
            </a:r>
          </a:p>
        </p:txBody>
      </p:sp>
      <p:cxnSp>
        <p:nvCxnSpPr>
          <p:cNvPr id="9" name="Straight Arrow Connector 8">
            <a:extLst>
              <a:ext uri="{FF2B5EF4-FFF2-40B4-BE49-F238E27FC236}">
                <a16:creationId xmlns:a16="http://schemas.microsoft.com/office/drawing/2014/main" id="{A23D117C-0273-1655-75DE-D967EF2EBF91}"/>
              </a:ext>
            </a:extLst>
          </p:cNvPr>
          <p:cNvCxnSpPr>
            <a:cxnSpLocks/>
            <a:stCxn id="22" idx="3"/>
            <a:endCxn id="6" idx="0"/>
          </p:cNvCxnSpPr>
          <p:nvPr/>
        </p:nvCxnSpPr>
        <p:spPr>
          <a:xfrm>
            <a:off x="11147748" y="1099298"/>
            <a:ext cx="0" cy="37385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22304C8-2B7E-ECE0-B5DB-C8DEE58D7EBF}"/>
              </a:ext>
            </a:extLst>
          </p:cNvPr>
          <p:cNvCxnSpPr>
            <a:cxnSpLocks/>
          </p:cNvCxnSpPr>
          <p:nvPr/>
        </p:nvCxnSpPr>
        <p:spPr>
          <a:xfrm flipH="1">
            <a:off x="11147748" y="2220868"/>
            <a:ext cx="10437" cy="44132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FDFB68C-FAEB-B721-9574-677631896D2F}"/>
              </a:ext>
            </a:extLst>
          </p:cNvPr>
          <p:cNvCxnSpPr>
            <a:cxnSpLocks/>
          </p:cNvCxnSpPr>
          <p:nvPr/>
        </p:nvCxnSpPr>
        <p:spPr>
          <a:xfrm>
            <a:off x="11147748" y="3429001"/>
            <a:ext cx="10437" cy="74771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A5D038-E52A-5712-747C-DD33AE67B18B}"/>
              </a:ext>
            </a:extLst>
          </p:cNvPr>
          <p:cNvCxnSpPr>
            <a:cxnSpLocks/>
            <a:endCxn id="7" idx="1"/>
          </p:cNvCxnSpPr>
          <p:nvPr/>
        </p:nvCxnSpPr>
        <p:spPr>
          <a:xfrm>
            <a:off x="10081509" y="3055144"/>
            <a:ext cx="226934"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an 23">
            <a:extLst>
              <a:ext uri="{FF2B5EF4-FFF2-40B4-BE49-F238E27FC236}">
                <a16:creationId xmlns:a16="http://schemas.microsoft.com/office/drawing/2014/main" id="{DE83862A-766F-7770-F79C-EC9F149D0C4F}"/>
              </a:ext>
            </a:extLst>
          </p:cNvPr>
          <p:cNvSpPr/>
          <p:nvPr/>
        </p:nvSpPr>
        <p:spPr>
          <a:xfrm>
            <a:off x="10361436" y="5384844"/>
            <a:ext cx="842727" cy="657066"/>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Can 3">
            <a:extLst>
              <a:ext uri="{FF2B5EF4-FFF2-40B4-BE49-F238E27FC236}">
                <a16:creationId xmlns:a16="http://schemas.microsoft.com/office/drawing/2014/main" id="{304130FC-29F7-E46E-EAE9-75B983E3D778}"/>
              </a:ext>
            </a:extLst>
          </p:cNvPr>
          <p:cNvSpPr/>
          <p:nvPr/>
        </p:nvSpPr>
        <p:spPr>
          <a:xfrm>
            <a:off x="10426388" y="154418"/>
            <a:ext cx="1442720" cy="94488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Object Store</a:t>
            </a:r>
          </a:p>
        </p:txBody>
      </p:sp>
      <p:sp>
        <p:nvSpPr>
          <p:cNvPr id="19" name="Can 20">
            <a:extLst>
              <a:ext uri="{FF2B5EF4-FFF2-40B4-BE49-F238E27FC236}">
                <a16:creationId xmlns:a16="http://schemas.microsoft.com/office/drawing/2014/main" id="{6DAA22DB-81FA-6983-2070-6EDBE8B76B64}"/>
              </a:ext>
            </a:extLst>
          </p:cNvPr>
          <p:cNvSpPr/>
          <p:nvPr/>
        </p:nvSpPr>
        <p:spPr>
          <a:xfrm>
            <a:off x="9501563" y="2749505"/>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4" name="Graphic 13" descr="Happy face with missing teeth">
            <a:extLst>
              <a:ext uri="{FF2B5EF4-FFF2-40B4-BE49-F238E27FC236}">
                <a16:creationId xmlns:a16="http://schemas.microsoft.com/office/drawing/2014/main" id="{6562B982-B09B-2E81-4646-0A08313BD92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01898" y="1759114"/>
            <a:ext cx="1931553" cy="2165681"/>
          </a:xfrm>
          <a:prstGeom prst="rect">
            <a:avLst/>
          </a:prstGeom>
        </p:spPr>
      </p:pic>
    </p:spTree>
    <p:extLst>
      <p:ext uri="{BB962C8B-B14F-4D97-AF65-F5344CB8AC3E}">
        <p14:creationId xmlns:p14="http://schemas.microsoft.com/office/powerpoint/2010/main" val="591513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6DF69-9BE7-2E0E-F34E-93E47BF5A86A}"/>
              </a:ext>
            </a:extLst>
          </p:cNvPr>
          <p:cNvSpPr>
            <a:spLocks noGrp="1"/>
          </p:cNvSpPr>
          <p:nvPr>
            <p:ph idx="1"/>
          </p:nvPr>
        </p:nvSpPr>
        <p:spPr/>
        <p:txBody>
          <a:bodyPr/>
          <a:lstStyle/>
          <a:p>
            <a:pPr marL="171450" indent="0">
              <a:lnSpc>
                <a:spcPct val="90000"/>
              </a:lnSpc>
              <a:spcBef>
                <a:spcPts val="0"/>
              </a:spcBef>
              <a:spcAft>
                <a:spcPts val="0"/>
              </a:spcAft>
              <a:buSzPts val="1800"/>
              <a:buNone/>
            </a:pPr>
            <a:r>
              <a:rPr lang="en-US" dirty="0"/>
              <a:t>Shares common files between jobs in the same job list (cluster) and/or jobs in the same DAG. </a:t>
            </a:r>
          </a:p>
          <a:p>
            <a:pPr marL="1371600" lvl="2" indent="-342900">
              <a:lnSpc>
                <a:spcPct val="90000"/>
              </a:lnSpc>
              <a:spcBef>
                <a:spcPts val="0"/>
              </a:spcBef>
              <a:spcAft>
                <a:spcPts val="0"/>
              </a:spcAft>
              <a:buSzPts val="1800"/>
            </a:pPr>
            <a:r>
              <a:rPr lang="en-US" dirty="0">
                <a:solidFill>
                  <a:srgbClr val="FF0000"/>
                </a:solidFill>
              </a:rPr>
              <a:t>Transfers them only once regardless of protocol</a:t>
            </a:r>
          </a:p>
          <a:p>
            <a:pPr marL="1371600" lvl="2" indent="-342900">
              <a:lnSpc>
                <a:spcPct val="90000"/>
              </a:lnSpc>
              <a:spcBef>
                <a:spcPts val="0"/>
              </a:spcBef>
              <a:spcAft>
                <a:spcPts val="0"/>
              </a:spcAft>
              <a:buSzPts val="1800"/>
            </a:pPr>
            <a:r>
              <a:rPr lang="en-US" dirty="0">
                <a:solidFill>
                  <a:srgbClr val="FF0000"/>
                </a:solidFill>
              </a:rPr>
              <a:t>Makes only one copy on-disk (if possible…)</a:t>
            </a:r>
          </a:p>
          <a:p>
            <a:pPr marL="1371600" lvl="2" indent="-342900">
              <a:lnSpc>
                <a:spcPct val="90000"/>
              </a:lnSpc>
              <a:spcBef>
                <a:spcPts val="0"/>
              </a:spcBef>
              <a:spcAft>
                <a:spcPts val="0"/>
              </a:spcAft>
              <a:buSzPts val="1800"/>
            </a:pPr>
            <a:r>
              <a:rPr lang="en-US" dirty="0">
                <a:solidFill>
                  <a:srgbClr val="FF0000"/>
                </a:solidFill>
              </a:rPr>
              <a:t>Controlled by the AP.</a:t>
            </a:r>
          </a:p>
          <a:p>
            <a:r>
              <a:rPr lang="en-US" dirty="0"/>
              <a:t>What does the user do? In the JDL:</a:t>
            </a:r>
          </a:p>
          <a:p>
            <a:pPr lvl="1"/>
            <a:r>
              <a:rPr lang="en-US" dirty="0" err="1">
                <a:solidFill>
                  <a:srgbClr val="FF0000"/>
                </a:solidFill>
              </a:rPr>
              <a:t>transfer_common_files</a:t>
            </a:r>
            <a:r>
              <a:rPr lang="en-US" dirty="0"/>
              <a:t> = xxx, </a:t>
            </a:r>
            <a:r>
              <a:rPr lang="en-US" dirty="0" err="1"/>
              <a:t>yyy</a:t>
            </a:r>
            <a:r>
              <a:rPr lang="en-US" dirty="0"/>
              <a:t>, …</a:t>
            </a:r>
          </a:p>
          <a:p>
            <a:pPr lvl="1"/>
            <a:r>
              <a:rPr lang="en-US" dirty="0" err="1">
                <a:solidFill>
                  <a:srgbClr val="FF0000"/>
                </a:solidFill>
              </a:rPr>
              <a:t>container_is_common</a:t>
            </a:r>
            <a:r>
              <a:rPr lang="en-US" dirty="0"/>
              <a:t> = True | False</a:t>
            </a:r>
          </a:p>
          <a:p>
            <a:r>
              <a:rPr lang="en-US" dirty="0"/>
              <a:t>What does HTCSS do?</a:t>
            </a:r>
            <a:br>
              <a:rPr lang="en-US" dirty="0"/>
            </a:br>
            <a:r>
              <a:rPr lang="en-US" dirty="0"/>
              <a:t>	</a:t>
            </a:r>
          </a:p>
        </p:txBody>
      </p:sp>
      <p:sp>
        <p:nvSpPr>
          <p:cNvPr id="3" name="Title 2">
            <a:extLst>
              <a:ext uri="{FF2B5EF4-FFF2-40B4-BE49-F238E27FC236}">
                <a16:creationId xmlns:a16="http://schemas.microsoft.com/office/drawing/2014/main" id="{FE0D2682-089E-6C1D-B450-3CFB0DCB40F4}"/>
              </a:ext>
            </a:extLst>
          </p:cNvPr>
          <p:cNvSpPr>
            <a:spLocks noGrp="1"/>
          </p:cNvSpPr>
          <p:nvPr>
            <p:ph type="title"/>
          </p:nvPr>
        </p:nvSpPr>
        <p:spPr/>
        <p:txBody>
          <a:bodyPr/>
          <a:lstStyle/>
          <a:p>
            <a:r>
              <a:rPr lang="en-US" dirty="0"/>
              <a:t>HTCSS Support for Common Files</a:t>
            </a:r>
          </a:p>
        </p:txBody>
      </p:sp>
      <p:sp>
        <p:nvSpPr>
          <p:cNvPr id="4" name="Slide Number Placeholder 3">
            <a:extLst>
              <a:ext uri="{FF2B5EF4-FFF2-40B4-BE49-F238E27FC236}">
                <a16:creationId xmlns:a16="http://schemas.microsoft.com/office/drawing/2014/main" id="{61C658CD-0152-F95D-A286-43185E464D58}"/>
              </a:ext>
            </a:extLst>
          </p:cNvPr>
          <p:cNvSpPr>
            <a:spLocks noGrp="1"/>
          </p:cNvSpPr>
          <p:nvPr>
            <p:ph type="sldNum" sz="quarter" idx="10"/>
          </p:nvPr>
        </p:nvSpPr>
        <p:spPr/>
        <p:txBody>
          <a:bodyPr/>
          <a:lstStyle/>
          <a:p>
            <a:fld id="{A112ED7D-98F8-4F4F-A793-74ECB7F395DA}" type="slidenum">
              <a:rPr lang="en-US" altLang="en-US" smtClean="0"/>
              <a:pPr/>
              <a:t>49</a:t>
            </a:fld>
            <a:endParaRPr lang="en-US" altLang="en-US" dirty="0"/>
          </a:p>
        </p:txBody>
      </p:sp>
    </p:spTree>
    <p:extLst>
      <p:ext uri="{BB962C8B-B14F-4D97-AF65-F5344CB8AC3E}">
        <p14:creationId xmlns:p14="http://schemas.microsoft.com/office/powerpoint/2010/main" val="34721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image displays a table listing various categories of releases: 'LTS Releases' with numbers 30, 15, and 15; 'Feature Releases' with numbers 140, 104, and 36; and 'Bugfixes' with numbers 174, 13, and 161.&#10;&#10;AI-generated content may be incorrect.">
            <a:extLst>
              <a:ext uri="{FF2B5EF4-FFF2-40B4-BE49-F238E27FC236}">
                <a16:creationId xmlns:a16="http://schemas.microsoft.com/office/drawing/2014/main" id="{406918EF-075C-2099-83FC-DA2F695FA456}"/>
              </a:ext>
            </a:extLst>
          </p:cNvPr>
          <p:cNvPicPr>
            <a:picLocks noChangeAspect="1"/>
          </p:cNvPicPr>
          <p:nvPr/>
        </p:nvPicPr>
        <p:blipFill>
          <a:blip r:embed="rId3"/>
          <a:stretch>
            <a:fillRect/>
          </a:stretch>
        </p:blipFill>
        <p:spPr>
          <a:xfrm>
            <a:off x="429685" y="1845586"/>
            <a:ext cx="11199283" cy="3247793"/>
          </a:xfrm>
          <a:prstGeom prst="rect">
            <a:avLst/>
          </a:prstGeom>
          <a:noFill/>
        </p:spPr>
      </p:pic>
      <p:sp>
        <p:nvSpPr>
          <p:cNvPr id="2" name="Title 1">
            <a:extLst>
              <a:ext uri="{FF2B5EF4-FFF2-40B4-BE49-F238E27FC236}">
                <a16:creationId xmlns:a16="http://schemas.microsoft.com/office/drawing/2014/main" id="{E706DE23-8B5D-2ABA-B69E-783C81F5592A}"/>
              </a:ext>
            </a:extLst>
          </p:cNvPr>
          <p:cNvSpPr>
            <a:spLocks noGrp="1"/>
          </p:cNvSpPr>
          <p:nvPr>
            <p:ph type="title"/>
          </p:nvPr>
        </p:nvSpPr>
        <p:spPr>
          <a:xfrm>
            <a:off x="0" y="0"/>
            <a:ext cx="12192000" cy="914400"/>
          </a:xfrm>
        </p:spPr>
        <p:txBody>
          <a:bodyPr wrap="square" anchor="ctr">
            <a:normAutofit/>
          </a:bodyPr>
          <a:lstStyle/>
          <a:p>
            <a:r>
              <a:rPr lang="en-US" dirty="0"/>
              <a:t>Since HTC25…</a:t>
            </a:r>
          </a:p>
        </p:txBody>
      </p:sp>
      <p:sp>
        <p:nvSpPr>
          <p:cNvPr id="3" name="Slide Number Placeholder 2">
            <a:extLst>
              <a:ext uri="{FF2B5EF4-FFF2-40B4-BE49-F238E27FC236}">
                <a16:creationId xmlns:a16="http://schemas.microsoft.com/office/drawing/2014/main" id="{A4B23F37-CA70-E756-699A-BE1C5334C74B}"/>
              </a:ext>
            </a:extLst>
          </p:cNvPr>
          <p:cNvSpPr>
            <a:spLocks noGrp="1"/>
          </p:cNvSpPr>
          <p:nvPr>
            <p:ph type="sldNum" sz="quarter" idx="10"/>
          </p:nvPr>
        </p:nvSpPr>
        <p:spPr>
          <a:xfrm>
            <a:off x="4673600" y="6492880"/>
            <a:ext cx="2844800" cy="365125"/>
          </a:xfrm>
        </p:spPr>
        <p:txBody>
          <a:bodyPr wrap="square" anchor="ctr">
            <a:normAutofit/>
          </a:bodyPr>
          <a:lstStyle/>
          <a:p>
            <a:pPr>
              <a:spcAft>
                <a:spcPts val="600"/>
              </a:spcAft>
            </a:pPr>
            <a:fld id="{296919AD-8CC6-4D3E-873A-09FDF857086C}" type="slidenum">
              <a:rPr lang="en-US" altLang="en-US" smtClean="0"/>
              <a:pPr>
                <a:spcAft>
                  <a:spcPts val="600"/>
                </a:spcAft>
              </a:pPr>
              <a:t>5</a:t>
            </a:fld>
            <a:endParaRPr lang="en-US" altLang="en-US"/>
          </a:p>
        </p:txBody>
      </p:sp>
    </p:spTree>
    <p:extLst>
      <p:ext uri="{BB962C8B-B14F-4D97-AF65-F5344CB8AC3E}">
        <p14:creationId xmlns:p14="http://schemas.microsoft.com/office/powerpoint/2010/main" val="139385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7DBE-3FCE-9DC8-8CF5-BF32D85224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6E7E08-C173-9C76-58A1-85303E6EEFA7}"/>
              </a:ext>
            </a:extLst>
          </p:cNvPr>
          <p:cNvSpPr>
            <a:spLocks noGrp="1"/>
          </p:cNvSpPr>
          <p:nvPr>
            <p:ph type="title"/>
          </p:nvPr>
        </p:nvSpPr>
        <p:spPr/>
        <p:txBody>
          <a:bodyPr/>
          <a:lstStyle/>
          <a:p>
            <a:r>
              <a:rPr lang="en-US" dirty="0"/>
              <a:t>Moving Input Today</a:t>
            </a:r>
          </a:p>
        </p:txBody>
      </p:sp>
      <p:sp>
        <p:nvSpPr>
          <p:cNvPr id="4" name="Slide Number Placeholder 3">
            <a:extLst>
              <a:ext uri="{FF2B5EF4-FFF2-40B4-BE49-F238E27FC236}">
                <a16:creationId xmlns:a16="http://schemas.microsoft.com/office/drawing/2014/main" id="{AA590D82-2431-83E2-E76E-55B90AC35AE4}"/>
              </a:ext>
            </a:extLst>
          </p:cNvPr>
          <p:cNvSpPr>
            <a:spLocks noGrp="1"/>
          </p:cNvSpPr>
          <p:nvPr>
            <p:ph type="sldNum" sz="quarter" idx="10"/>
          </p:nvPr>
        </p:nvSpPr>
        <p:spPr/>
        <p:txBody>
          <a:bodyPr/>
          <a:lstStyle/>
          <a:p>
            <a:fld id="{A112ED7D-98F8-4F4F-A793-74ECB7F395DA}" type="slidenum">
              <a:rPr lang="en-US" altLang="en-US" smtClean="0"/>
              <a:pPr/>
              <a:t>50</a:t>
            </a:fld>
            <a:endParaRPr lang="en-US" altLang="en-US" dirty="0"/>
          </a:p>
        </p:txBody>
      </p:sp>
      <p:sp>
        <p:nvSpPr>
          <p:cNvPr id="5" name="Rectangle: Rounded Corners 4">
            <a:extLst>
              <a:ext uri="{FF2B5EF4-FFF2-40B4-BE49-F238E27FC236}">
                <a16:creationId xmlns:a16="http://schemas.microsoft.com/office/drawing/2014/main" id="{DAE881F1-8B10-61FE-14B7-73ECFD10C948}"/>
              </a:ext>
            </a:extLst>
          </p:cNvPr>
          <p:cNvSpPr/>
          <p:nvPr/>
        </p:nvSpPr>
        <p:spPr bwMode="auto">
          <a:xfrm>
            <a:off x="790787" y="1986343"/>
            <a:ext cx="1346200" cy="193940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Access Point</a:t>
            </a:r>
          </a:p>
        </p:txBody>
      </p:sp>
      <p:sp>
        <p:nvSpPr>
          <p:cNvPr id="6" name="Rectangle: Rounded Corners 5">
            <a:extLst>
              <a:ext uri="{FF2B5EF4-FFF2-40B4-BE49-F238E27FC236}">
                <a16:creationId xmlns:a16="http://schemas.microsoft.com/office/drawing/2014/main" id="{8A0B9F36-5811-9B0F-00E5-00BE51228744}"/>
              </a:ext>
            </a:extLst>
          </p:cNvPr>
          <p:cNvSpPr/>
          <p:nvPr/>
        </p:nvSpPr>
        <p:spPr bwMode="auto">
          <a:xfrm>
            <a:off x="5989804" y="1007820"/>
            <a:ext cx="3826932" cy="4276468"/>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Execution Point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a:p>
            <a:r>
              <a:rPr kumimoji="0" lang="en-US" sz="2800" b="0" i="0" u="none" strike="noStrike" cap="none" normalizeH="0" baseline="0" dirty="0">
                <a:ln>
                  <a:noFill/>
                </a:ln>
                <a:solidFill>
                  <a:schemeClr val="tx1"/>
                </a:solidFill>
                <a:effectLst/>
                <a:latin typeface="Times New Roman" charset="0"/>
                <a:ea typeface="ＭＳ Ｐゴシック" charset="0"/>
              </a:rPr>
              <a:t>Slot 1 </a:t>
            </a:r>
            <a: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t> Job 55.0</a:t>
            </a:r>
            <a:b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br>
            <a:b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br>
            <a:r>
              <a:rPr lang="en-US" dirty="0">
                <a:latin typeface="Times New Roman" charset="0"/>
                <a:ea typeface="ＭＳ Ｐゴシック" charset="0"/>
              </a:rPr>
              <a:t>Slot 2 </a:t>
            </a:r>
            <a:r>
              <a:rPr lang="en-US" dirty="0">
                <a:latin typeface="Times New Roman" charset="0"/>
                <a:ea typeface="ＭＳ Ｐゴシック" charset="0"/>
                <a:sym typeface="Wingdings" panose="05000000000000000000" pitchFamily="2" charset="2"/>
              </a:rPr>
              <a:t> Job 55.1</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endParaRPr>
          </a:p>
          <a:p>
            <a:r>
              <a:rPr lang="en-US" dirty="0">
                <a:latin typeface="Times New Roman" charset="0"/>
                <a:ea typeface="ＭＳ Ｐゴシック" charset="0"/>
                <a:sym typeface="Wingdings" panose="05000000000000000000" pitchFamily="2" charset="2"/>
              </a:rPr>
              <a:t>Slot 3  Job 55.2</a:t>
            </a:r>
            <a:endPar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endParaRPr>
          </a:p>
        </p:txBody>
      </p:sp>
      <p:sp>
        <p:nvSpPr>
          <p:cNvPr id="7" name="Can 20">
            <a:extLst>
              <a:ext uri="{FF2B5EF4-FFF2-40B4-BE49-F238E27FC236}">
                <a16:creationId xmlns:a16="http://schemas.microsoft.com/office/drawing/2014/main" id="{0A31CD07-9A83-C7AB-88E9-F65F16B9BBF3}"/>
              </a:ext>
            </a:extLst>
          </p:cNvPr>
          <p:cNvSpPr/>
          <p:nvPr/>
        </p:nvSpPr>
        <p:spPr>
          <a:xfrm>
            <a:off x="8841405" y="1786467"/>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Can 20">
            <a:extLst>
              <a:ext uri="{FF2B5EF4-FFF2-40B4-BE49-F238E27FC236}">
                <a16:creationId xmlns:a16="http://schemas.microsoft.com/office/drawing/2014/main" id="{5A6838F8-E6B6-2471-EC41-668AD1CE2313}"/>
              </a:ext>
            </a:extLst>
          </p:cNvPr>
          <p:cNvSpPr/>
          <p:nvPr/>
        </p:nvSpPr>
        <p:spPr>
          <a:xfrm>
            <a:off x="8841405" y="2662240"/>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9" name="Straight Arrow Connector 8">
            <a:extLst>
              <a:ext uri="{FF2B5EF4-FFF2-40B4-BE49-F238E27FC236}">
                <a16:creationId xmlns:a16="http://schemas.microsoft.com/office/drawing/2014/main" id="{99711D51-2584-D0AF-EE74-2AC35A005247}"/>
              </a:ext>
            </a:extLst>
          </p:cNvPr>
          <p:cNvCxnSpPr/>
          <p:nvPr/>
        </p:nvCxnSpPr>
        <p:spPr bwMode="auto">
          <a:xfrm flipV="1">
            <a:off x="2247295" y="2354458"/>
            <a:ext cx="3632200" cy="127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id="{4CD5365C-7B33-5E93-2220-0A2C5C070B75}"/>
              </a:ext>
            </a:extLst>
          </p:cNvPr>
          <p:cNvCxnSpPr/>
          <p:nvPr/>
        </p:nvCxnSpPr>
        <p:spPr bwMode="auto">
          <a:xfrm>
            <a:off x="2247295" y="3174151"/>
            <a:ext cx="36322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Can 20">
            <a:extLst>
              <a:ext uri="{FF2B5EF4-FFF2-40B4-BE49-F238E27FC236}">
                <a16:creationId xmlns:a16="http://schemas.microsoft.com/office/drawing/2014/main" id="{E1FEDD87-25D4-3CA5-BD97-D0E5BFD526DE}"/>
              </a:ext>
            </a:extLst>
          </p:cNvPr>
          <p:cNvSpPr/>
          <p:nvPr/>
        </p:nvSpPr>
        <p:spPr>
          <a:xfrm>
            <a:off x="8841405" y="3560433"/>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TextBox 15">
            <a:extLst>
              <a:ext uri="{FF2B5EF4-FFF2-40B4-BE49-F238E27FC236}">
                <a16:creationId xmlns:a16="http://schemas.microsoft.com/office/drawing/2014/main" id="{17BF8240-1B9E-139E-C288-5624D5C6742F}"/>
              </a:ext>
            </a:extLst>
          </p:cNvPr>
          <p:cNvSpPr txBox="1"/>
          <p:nvPr/>
        </p:nvSpPr>
        <p:spPr>
          <a:xfrm>
            <a:off x="2770649" y="1973599"/>
            <a:ext cx="2914580" cy="400110"/>
          </a:xfrm>
          <a:prstGeom prst="rect">
            <a:avLst/>
          </a:prstGeom>
          <a:noFill/>
        </p:spPr>
        <p:txBody>
          <a:bodyPr wrap="none" rtlCol="0">
            <a:spAutoFit/>
          </a:bodyPr>
          <a:lstStyle/>
          <a:p>
            <a:r>
              <a:rPr lang="en-US" sz="2000" dirty="0"/>
              <a:t>Send/Store </a:t>
            </a:r>
            <a:r>
              <a:rPr lang="en-US" sz="2000" dirty="0" err="1"/>
              <a:t>kitchenSink.sif</a:t>
            </a:r>
            <a:endParaRPr lang="en-US" sz="2000" dirty="0"/>
          </a:p>
        </p:txBody>
      </p:sp>
      <p:sp>
        <p:nvSpPr>
          <p:cNvPr id="17" name="TextBox 16">
            <a:extLst>
              <a:ext uri="{FF2B5EF4-FFF2-40B4-BE49-F238E27FC236}">
                <a16:creationId xmlns:a16="http://schemas.microsoft.com/office/drawing/2014/main" id="{39B5D071-56F7-58D4-CD34-9A9598EFEC4D}"/>
              </a:ext>
            </a:extLst>
          </p:cNvPr>
          <p:cNvSpPr txBox="1"/>
          <p:nvPr/>
        </p:nvSpPr>
        <p:spPr>
          <a:xfrm>
            <a:off x="2770649" y="2732866"/>
            <a:ext cx="2914580" cy="400110"/>
          </a:xfrm>
          <a:prstGeom prst="rect">
            <a:avLst/>
          </a:prstGeom>
          <a:noFill/>
        </p:spPr>
        <p:txBody>
          <a:bodyPr wrap="none" rtlCol="0">
            <a:spAutoFit/>
          </a:bodyPr>
          <a:lstStyle/>
          <a:p>
            <a:r>
              <a:rPr lang="en-US" sz="2000" dirty="0"/>
              <a:t>Send/Store </a:t>
            </a:r>
            <a:r>
              <a:rPr lang="en-US" sz="2000" dirty="0" err="1"/>
              <a:t>kitchenSink.sif</a:t>
            </a:r>
            <a:endParaRPr lang="en-US" sz="2000" dirty="0"/>
          </a:p>
        </p:txBody>
      </p:sp>
      <p:cxnSp>
        <p:nvCxnSpPr>
          <p:cNvPr id="18" name="Straight Arrow Connector 17">
            <a:extLst>
              <a:ext uri="{FF2B5EF4-FFF2-40B4-BE49-F238E27FC236}">
                <a16:creationId xmlns:a16="http://schemas.microsoft.com/office/drawing/2014/main" id="{7248A48F-A1F7-F9DE-E527-04463BAE8C82}"/>
              </a:ext>
            </a:extLst>
          </p:cNvPr>
          <p:cNvCxnSpPr/>
          <p:nvPr/>
        </p:nvCxnSpPr>
        <p:spPr bwMode="auto">
          <a:xfrm>
            <a:off x="2247295" y="3874193"/>
            <a:ext cx="36322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a:extLst>
              <a:ext uri="{FF2B5EF4-FFF2-40B4-BE49-F238E27FC236}">
                <a16:creationId xmlns:a16="http://schemas.microsoft.com/office/drawing/2014/main" id="{521D31E8-9A7B-1BF6-B7D7-C205CF17E660}"/>
              </a:ext>
            </a:extLst>
          </p:cNvPr>
          <p:cNvSpPr txBox="1"/>
          <p:nvPr/>
        </p:nvSpPr>
        <p:spPr>
          <a:xfrm>
            <a:off x="2770649" y="3432908"/>
            <a:ext cx="2914580" cy="400110"/>
          </a:xfrm>
          <a:prstGeom prst="rect">
            <a:avLst/>
          </a:prstGeom>
          <a:noFill/>
        </p:spPr>
        <p:txBody>
          <a:bodyPr wrap="none" rtlCol="0">
            <a:spAutoFit/>
          </a:bodyPr>
          <a:lstStyle/>
          <a:p>
            <a:r>
              <a:rPr lang="en-US" sz="2000" dirty="0"/>
              <a:t>Send/Store </a:t>
            </a:r>
            <a:r>
              <a:rPr lang="en-US" sz="2000" dirty="0" err="1"/>
              <a:t>kitchenSink.sif</a:t>
            </a:r>
            <a:endParaRPr lang="en-US" sz="2000" dirty="0"/>
          </a:p>
        </p:txBody>
      </p:sp>
      <p:sp>
        <p:nvSpPr>
          <p:cNvPr id="20" name="TextBox 19">
            <a:extLst>
              <a:ext uri="{FF2B5EF4-FFF2-40B4-BE49-F238E27FC236}">
                <a16:creationId xmlns:a16="http://schemas.microsoft.com/office/drawing/2014/main" id="{83F5A614-3D71-65BF-F7A1-D801E4C6D575}"/>
              </a:ext>
            </a:extLst>
          </p:cNvPr>
          <p:cNvSpPr txBox="1"/>
          <p:nvPr/>
        </p:nvSpPr>
        <p:spPr>
          <a:xfrm>
            <a:off x="404949" y="4838731"/>
            <a:ext cx="6580135" cy="954107"/>
          </a:xfrm>
          <a:prstGeom prst="rect">
            <a:avLst/>
          </a:prstGeom>
          <a:noFill/>
        </p:spPr>
        <p:txBody>
          <a:bodyPr wrap="none" rtlCol="0">
            <a:spAutoFit/>
          </a:bodyPr>
          <a:lstStyle/>
          <a:p>
            <a:pPr marL="457200" indent="-457200">
              <a:buFont typeface="Arial" panose="020B0604020202020204" pitchFamily="34" charset="0"/>
              <a:buChar char="•"/>
            </a:pPr>
            <a:r>
              <a:rPr lang="en-US" dirty="0"/>
              <a:t>Bad for the network (</a:t>
            </a:r>
            <a:r>
              <a:rPr lang="en-US" dirty="0" err="1"/>
              <a:t>esp</a:t>
            </a:r>
            <a:r>
              <a:rPr lang="en-US" dirty="0"/>
              <a:t> WAN)</a:t>
            </a:r>
          </a:p>
          <a:p>
            <a:pPr marL="457200" indent="-457200">
              <a:buFont typeface="Arial" panose="020B0604020202020204" pitchFamily="34" charset="0"/>
              <a:buChar char="•"/>
            </a:pPr>
            <a:r>
              <a:rPr lang="en-US" dirty="0"/>
              <a:t>Bad if EP has more compute than storage</a:t>
            </a:r>
          </a:p>
        </p:txBody>
      </p:sp>
    </p:spTree>
    <p:extLst>
      <p:ext uri="{BB962C8B-B14F-4D97-AF65-F5344CB8AC3E}">
        <p14:creationId xmlns:p14="http://schemas.microsoft.com/office/powerpoint/2010/main" val="999605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8F913-8D6D-E8FE-DB84-E259BCCD2D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ACAD23-DC65-B48D-382F-46AFF2F3D70C}"/>
              </a:ext>
            </a:extLst>
          </p:cNvPr>
          <p:cNvSpPr>
            <a:spLocks noGrp="1"/>
          </p:cNvSpPr>
          <p:nvPr>
            <p:ph type="title"/>
          </p:nvPr>
        </p:nvSpPr>
        <p:spPr/>
        <p:txBody>
          <a:bodyPr/>
          <a:lstStyle/>
          <a:p>
            <a:r>
              <a:rPr lang="en-US" dirty="0"/>
              <a:t>HTCSS Support for Common Files</a:t>
            </a:r>
          </a:p>
        </p:txBody>
      </p:sp>
      <p:sp>
        <p:nvSpPr>
          <p:cNvPr id="4" name="Slide Number Placeholder 3">
            <a:extLst>
              <a:ext uri="{FF2B5EF4-FFF2-40B4-BE49-F238E27FC236}">
                <a16:creationId xmlns:a16="http://schemas.microsoft.com/office/drawing/2014/main" id="{AAF9E5CE-0B66-4FD7-AF59-31BFA3AC6A1A}"/>
              </a:ext>
            </a:extLst>
          </p:cNvPr>
          <p:cNvSpPr>
            <a:spLocks noGrp="1"/>
          </p:cNvSpPr>
          <p:nvPr>
            <p:ph type="sldNum" sz="quarter" idx="10"/>
          </p:nvPr>
        </p:nvSpPr>
        <p:spPr/>
        <p:txBody>
          <a:bodyPr/>
          <a:lstStyle/>
          <a:p>
            <a:fld id="{A112ED7D-98F8-4F4F-A793-74ECB7F395DA}" type="slidenum">
              <a:rPr lang="en-US" altLang="en-US" smtClean="0"/>
              <a:pPr/>
              <a:t>51</a:t>
            </a:fld>
            <a:endParaRPr lang="en-US" altLang="en-US" dirty="0"/>
          </a:p>
        </p:txBody>
      </p:sp>
      <p:sp>
        <p:nvSpPr>
          <p:cNvPr id="5" name="Rectangle: Rounded Corners 4">
            <a:extLst>
              <a:ext uri="{FF2B5EF4-FFF2-40B4-BE49-F238E27FC236}">
                <a16:creationId xmlns:a16="http://schemas.microsoft.com/office/drawing/2014/main" id="{A1DBDA64-E42C-AE4C-CD2C-40C040CE1EE4}"/>
              </a:ext>
            </a:extLst>
          </p:cNvPr>
          <p:cNvSpPr/>
          <p:nvPr/>
        </p:nvSpPr>
        <p:spPr bwMode="auto">
          <a:xfrm>
            <a:off x="1045029" y="1792999"/>
            <a:ext cx="1469571" cy="261571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Access Point</a:t>
            </a:r>
          </a:p>
        </p:txBody>
      </p:sp>
      <p:sp>
        <p:nvSpPr>
          <p:cNvPr id="6" name="Rectangle: Rounded Corners 5">
            <a:extLst>
              <a:ext uri="{FF2B5EF4-FFF2-40B4-BE49-F238E27FC236}">
                <a16:creationId xmlns:a16="http://schemas.microsoft.com/office/drawing/2014/main" id="{86E3B8E3-CA78-1212-3786-76D2C977A4E4}"/>
              </a:ext>
            </a:extLst>
          </p:cNvPr>
          <p:cNvSpPr/>
          <p:nvPr/>
        </p:nvSpPr>
        <p:spPr bwMode="auto">
          <a:xfrm>
            <a:off x="5690030" y="914400"/>
            <a:ext cx="5117978" cy="4999137"/>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Execution Point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Data Slot 1 </a:t>
            </a:r>
            <a: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t> Files for 55</a:t>
            </a:r>
          </a:p>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Times New Roman" charset="0"/>
              <a:ea typeface="ＭＳ Ｐゴシック" charset="0"/>
              <a:sym typeface="Wingdings" panose="05000000000000000000" pitchFamily="2" charset="2"/>
            </a:endParaRPr>
          </a:p>
          <a:p>
            <a:r>
              <a:rPr lang="en-US" dirty="0">
                <a:latin typeface="Times New Roman" charset="0"/>
                <a:ea typeface="ＭＳ Ｐゴシック" charset="0"/>
                <a:sym typeface="Wingdings" panose="05000000000000000000" pitchFamily="2" charset="2"/>
              </a:rPr>
              <a:t>Slot 1  Job 55.0</a:t>
            </a:r>
          </a:p>
          <a:p>
            <a:endParaRPr lang="en-US" dirty="0">
              <a:latin typeface="Times New Roman" charset="0"/>
              <a:ea typeface="ＭＳ Ｐゴシック" charset="0"/>
              <a:sym typeface="Wingdings" panose="05000000000000000000" pitchFamily="2" charset="2"/>
            </a:endParaRPr>
          </a:p>
          <a:p>
            <a:endParaRPr lang="en-US" dirty="0">
              <a:latin typeface="Times New Roman" charset="0"/>
              <a:ea typeface="ＭＳ Ｐゴシック" charset="0"/>
              <a:sym typeface="Wingdings" panose="05000000000000000000" pitchFamily="2" charset="2"/>
            </a:endParaRPr>
          </a:p>
          <a:p>
            <a:endParaRPr lang="en-US" dirty="0">
              <a:latin typeface="Times New Roman" charset="0"/>
              <a:ea typeface="ＭＳ Ｐゴシック" charset="0"/>
              <a:sym typeface="Wingdings" panose="05000000000000000000" pitchFamily="2" charset="2"/>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endParaRPr>
          </a:p>
        </p:txBody>
      </p:sp>
      <p:cxnSp>
        <p:nvCxnSpPr>
          <p:cNvPr id="9" name="Straight Arrow Connector 8">
            <a:extLst>
              <a:ext uri="{FF2B5EF4-FFF2-40B4-BE49-F238E27FC236}">
                <a16:creationId xmlns:a16="http://schemas.microsoft.com/office/drawing/2014/main" id="{45D15312-B81F-F871-4B20-9EFBA23D76AA}"/>
              </a:ext>
            </a:extLst>
          </p:cNvPr>
          <p:cNvCxnSpPr>
            <a:cxnSpLocks/>
          </p:cNvCxnSpPr>
          <p:nvPr/>
        </p:nvCxnSpPr>
        <p:spPr bwMode="auto">
          <a:xfrm>
            <a:off x="2514600" y="2258303"/>
            <a:ext cx="3448594"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7" name="Can 20">
            <a:extLst>
              <a:ext uri="{FF2B5EF4-FFF2-40B4-BE49-F238E27FC236}">
                <a16:creationId xmlns:a16="http://schemas.microsoft.com/office/drawing/2014/main" id="{FBB2E1FC-B825-E130-0393-88B390D6B5F3}"/>
              </a:ext>
            </a:extLst>
          </p:cNvPr>
          <p:cNvSpPr/>
          <p:nvPr/>
        </p:nvSpPr>
        <p:spPr>
          <a:xfrm>
            <a:off x="9891523" y="1733268"/>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TextBox 15">
            <a:extLst>
              <a:ext uri="{FF2B5EF4-FFF2-40B4-BE49-F238E27FC236}">
                <a16:creationId xmlns:a16="http://schemas.microsoft.com/office/drawing/2014/main" id="{B6F75C6C-DF54-9200-5FF4-AB961F541BFD}"/>
              </a:ext>
            </a:extLst>
          </p:cNvPr>
          <p:cNvSpPr txBox="1"/>
          <p:nvPr/>
        </p:nvSpPr>
        <p:spPr>
          <a:xfrm>
            <a:off x="2622510" y="1835866"/>
            <a:ext cx="2914580" cy="400110"/>
          </a:xfrm>
          <a:prstGeom prst="rect">
            <a:avLst/>
          </a:prstGeom>
          <a:noFill/>
        </p:spPr>
        <p:txBody>
          <a:bodyPr wrap="square" rtlCol="0">
            <a:spAutoFit/>
          </a:bodyPr>
          <a:lstStyle/>
          <a:p>
            <a:r>
              <a:rPr lang="en-US" sz="2000" dirty="0"/>
              <a:t>Send/Store </a:t>
            </a:r>
            <a:r>
              <a:rPr lang="en-US" sz="2000" dirty="0" err="1"/>
              <a:t>kitchenSink.sif</a:t>
            </a:r>
            <a:endParaRPr lang="en-US" sz="2000" dirty="0"/>
          </a:p>
        </p:txBody>
      </p:sp>
    </p:spTree>
    <p:extLst>
      <p:ext uri="{BB962C8B-B14F-4D97-AF65-F5344CB8AC3E}">
        <p14:creationId xmlns:p14="http://schemas.microsoft.com/office/powerpoint/2010/main" val="4118710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40EA2-5726-FF49-2703-963960D5A3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3658A4-C200-AFA9-26B6-86A388016D5F}"/>
              </a:ext>
            </a:extLst>
          </p:cNvPr>
          <p:cNvSpPr>
            <a:spLocks noGrp="1"/>
          </p:cNvSpPr>
          <p:nvPr>
            <p:ph type="title"/>
          </p:nvPr>
        </p:nvSpPr>
        <p:spPr/>
        <p:txBody>
          <a:bodyPr/>
          <a:lstStyle/>
          <a:p>
            <a:r>
              <a:rPr lang="en-US" dirty="0"/>
              <a:t>HTCSS Support for Common Files</a:t>
            </a:r>
          </a:p>
        </p:txBody>
      </p:sp>
      <p:sp>
        <p:nvSpPr>
          <p:cNvPr id="4" name="Slide Number Placeholder 3">
            <a:extLst>
              <a:ext uri="{FF2B5EF4-FFF2-40B4-BE49-F238E27FC236}">
                <a16:creationId xmlns:a16="http://schemas.microsoft.com/office/drawing/2014/main" id="{CF9C23B2-54A4-D383-2ED2-249F04F5F3E7}"/>
              </a:ext>
            </a:extLst>
          </p:cNvPr>
          <p:cNvSpPr>
            <a:spLocks noGrp="1"/>
          </p:cNvSpPr>
          <p:nvPr>
            <p:ph type="sldNum" sz="quarter" idx="10"/>
          </p:nvPr>
        </p:nvSpPr>
        <p:spPr/>
        <p:txBody>
          <a:bodyPr/>
          <a:lstStyle/>
          <a:p>
            <a:fld id="{A112ED7D-98F8-4F4F-A793-74ECB7F395DA}" type="slidenum">
              <a:rPr lang="en-US" altLang="en-US" smtClean="0"/>
              <a:pPr/>
              <a:t>52</a:t>
            </a:fld>
            <a:endParaRPr lang="en-US" altLang="en-US" dirty="0"/>
          </a:p>
        </p:txBody>
      </p:sp>
      <p:sp>
        <p:nvSpPr>
          <p:cNvPr id="5" name="Rectangle: Rounded Corners 4">
            <a:extLst>
              <a:ext uri="{FF2B5EF4-FFF2-40B4-BE49-F238E27FC236}">
                <a16:creationId xmlns:a16="http://schemas.microsoft.com/office/drawing/2014/main" id="{234EEB06-A10F-5908-A101-0D2BAA77AC63}"/>
              </a:ext>
            </a:extLst>
          </p:cNvPr>
          <p:cNvSpPr/>
          <p:nvPr/>
        </p:nvSpPr>
        <p:spPr bwMode="auto">
          <a:xfrm>
            <a:off x="1045029" y="1792999"/>
            <a:ext cx="1469571" cy="261571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Access Point</a:t>
            </a:r>
          </a:p>
        </p:txBody>
      </p:sp>
      <p:sp>
        <p:nvSpPr>
          <p:cNvPr id="6" name="Rectangle: Rounded Corners 5">
            <a:extLst>
              <a:ext uri="{FF2B5EF4-FFF2-40B4-BE49-F238E27FC236}">
                <a16:creationId xmlns:a16="http://schemas.microsoft.com/office/drawing/2014/main" id="{D446C97D-986D-A634-5FC0-6E1D4CC76224}"/>
              </a:ext>
            </a:extLst>
          </p:cNvPr>
          <p:cNvSpPr/>
          <p:nvPr/>
        </p:nvSpPr>
        <p:spPr bwMode="auto">
          <a:xfrm>
            <a:off x="5690030" y="914400"/>
            <a:ext cx="5117978" cy="4999137"/>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Execution Point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Data Slot 1 </a:t>
            </a:r>
            <a: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t> Files for 55</a:t>
            </a:r>
          </a:p>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Times New Roman" charset="0"/>
              <a:ea typeface="ＭＳ Ｐゴシック" charset="0"/>
              <a:sym typeface="Wingdings" panose="05000000000000000000" pitchFamily="2" charset="2"/>
            </a:endParaRPr>
          </a:p>
          <a:p>
            <a:r>
              <a:rPr lang="en-US" dirty="0">
                <a:latin typeface="Times New Roman" charset="0"/>
                <a:ea typeface="ＭＳ Ｐゴシック" charset="0"/>
                <a:sym typeface="Wingdings" panose="05000000000000000000" pitchFamily="2" charset="2"/>
              </a:rPr>
              <a:t>Slot 1  Job 55.0</a:t>
            </a:r>
          </a:p>
          <a:p>
            <a:endParaRPr lang="en-US" dirty="0">
              <a:latin typeface="Times New Roman" charset="0"/>
              <a:ea typeface="ＭＳ Ｐゴシック" charset="0"/>
              <a:sym typeface="Wingdings" panose="05000000000000000000" pitchFamily="2" charset="2"/>
            </a:endParaRPr>
          </a:p>
          <a:p>
            <a:endParaRPr lang="en-US" dirty="0">
              <a:latin typeface="Times New Roman" charset="0"/>
              <a:ea typeface="ＭＳ Ｐゴシック" charset="0"/>
              <a:sym typeface="Wingdings" panose="05000000000000000000" pitchFamily="2" charset="2"/>
            </a:endParaRPr>
          </a:p>
          <a:p>
            <a:endParaRPr lang="en-US" dirty="0">
              <a:latin typeface="Times New Roman" charset="0"/>
              <a:ea typeface="ＭＳ Ｐゴシック" charset="0"/>
              <a:sym typeface="Wingdings" panose="05000000000000000000" pitchFamily="2" charset="2"/>
            </a:endParaRPr>
          </a:p>
          <a:p>
            <a:endParaRPr lang="en-US" dirty="0">
              <a:latin typeface="Times New Roman" charset="0"/>
              <a:ea typeface="ＭＳ Ｐゴシック" charset="0"/>
              <a:sym typeface="Wingdings" panose="05000000000000000000" pitchFamily="2" charset="2"/>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endParaRPr>
          </a:p>
        </p:txBody>
      </p:sp>
      <p:cxnSp>
        <p:nvCxnSpPr>
          <p:cNvPr id="9" name="Straight Arrow Connector 8">
            <a:extLst>
              <a:ext uri="{FF2B5EF4-FFF2-40B4-BE49-F238E27FC236}">
                <a16:creationId xmlns:a16="http://schemas.microsoft.com/office/drawing/2014/main" id="{2CFEB708-DAA9-F3A9-DA98-E97EC7E98C29}"/>
              </a:ext>
            </a:extLst>
          </p:cNvPr>
          <p:cNvCxnSpPr>
            <a:cxnSpLocks/>
          </p:cNvCxnSpPr>
          <p:nvPr/>
        </p:nvCxnSpPr>
        <p:spPr bwMode="auto">
          <a:xfrm>
            <a:off x="2514600" y="2258303"/>
            <a:ext cx="3448594"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8CCDD63-EFB7-2A54-3693-5015349899C7}"/>
              </a:ext>
            </a:extLst>
          </p:cNvPr>
          <p:cNvSpPr txBox="1"/>
          <p:nvPr/>
        </p:nvSpPr>
        <p:spPr>
          <a:xfrm>
            <a:off x="3940833" y="3341006"/>
            <a:ext cx="1750800" cy="2246769"/>
          </a:xfrm>
          <a:prstGeom prst="rect">
            <a:avLst/>
          </a:prstGeom>
          <a:noFill/>
        </p:spPr>
        <p:txBody>
          <a:bodyPr wrap="none" rtlCol="0">
            <a:spAutoFit/>
          </a:bodyPr>
          <a:lstStyle/>
          <a:p>
            <a:r>
              <a:rPr lang="en-US" b="1" i="1" dirty="0"/>
              <a:t>Hard-link</a:t>
            </a:r>
            <a:r>
              <a:rPr lang="en-US" dirty="0"/>
              <a:t> </a:t>
            </a:r>
          </a:p>
          <a:p>
            <a:r>
              <a:rPr lang="en-US" dirty="0"/>
              <a:t>common</a:t>
            </a:r>
            <a:br>
              <a:rPr lang="en-US" dirty="0"/>
            </a:br>
            <a:r>
              <a:rPr lang="en-US" dirty="0"/>
              <a:t>input files</a:t>
            </a:r>
            <a:br>
              <a:rPr lang="en-US" dirty="0"/>
            </a:br>
            <a:r>
              <a:rPr lang="en-US" dirty="0"/>
              <a:t>from the</a:t>
            </a:r>
            <a:br>
              <a:rPr lang="en-US" dirty="0"/>
            </a:br>
            <a:r>
              <a:rPr lang="en-US" dirty="0"/>
              <a:t>data slot!</a:t>
            </a:r>
          </a:p>
        </p:txBody>
      </p:sp>
      <p:sp>
        <p:nvSpPr>
          <p:cNvPr id="7" name="Can 20">
            <a:extLst>
              <a:ext uri="{FF2B5EF4-FFF2-40B4-BE49-F238E27FC236}">
                <a16:creationId xmlns:a16="http://schemas.microsoft.com/office/drawing/2014/main" id="{2356A32A-2ADE-D2CA-69D8-644E2641C0D2}"/>
              </a:ext>
            </a:extLst>
          </p:cNvPr>
          <p:cNvSpPr/>
          <p:nvPr/>
        </p:nvSpPr>
        <p:spPr>
          <a:xfrm>
            <a:off x="9891523" y="1733268"/>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Can 20">
            <a:extLst>
              <a:ext uri="{FF2B5EF4-FFF2-40B4-BE49-F238E27FC236}">
                <a16:creationId xmlns:a16="http://schemas.microsoft.com/office/drawing/2014/main" id="{2A290098-C2ED-1A09-311C-86D8B1562155}"/>
              </a:ext>
            </a:extLst>
          </p:cNvPr>
          <p:cNvSpPr/>
          <p:nvPr/>
        </p:nvSpPr>
        <p:spPr>
          <a:xfrm>
            <a:off x="9891523" y="2755142"/>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Arrow: Curved Left 9">
            <a:extLst>
              <a:ext uri="{FF2B5EF4-FFF2-40B4-BE49-F238E27FC236}">
                <a16:creationId xmlns:a16="http://schemas.microsoft.com/office/drawing/2014/main" id="{33E78E1E-7528-9387-F1EA-BB0D67E9E5EF}"/>
              </a:ext>
            </a:extLst>
          </p:cNvPr>
          <p:cNvSpPr/>
          <p:nvPr/>
        </p:nvSpPr>
        <p:spPr bwMode="auto">
          <a:xfrm>
            <a:off x="10471469" y="1865196"/>
            <a:ext cx="660400" cy="1253067"/>
          </a:xfrm>
          <a:prstGeom prst="curved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
        <p:nvSpPr>
          <p:cNvPr id="16" name="TextBox 15">
            <a:extLst>
              <a:ext uri="{FF2B5EF4-FFF2-40B4-BE49-F238E27FC236}">
                <a16:creationId xmlns:a16="http://schemas.microsoft.com/office/drawing/2014/main" id="{1816B092-028A-F84B-097E-2A39D5B263C5}"/>
              </a:ext>
            </a:extLst>
          </p:cNvPr>
          <p:cNvSpPr txBox="1"/>
          <p:nvPr/>
        </p:nvSpPr>
        <p:spPr>
          <a:xfrm>
            <a:off x="2622510" y="1835866"/>
            <a:ext cx="2914580" cy="400110"/>
          </a:xfrm>
          <a:prstGeom prst="rect">
            <a:avLst/>
          </a:prstGeom>
          <a:noFill/>
        </p:spPr>
        <p:txBody>
          <a:bodyPr wrap="square" rtlCol="0">
            <a:spAutoFit/>
          </a:bodyPr>
          <a:lstStyle/>
          <a:p>
            <a:r>
              <a:rPr lang="en-US" sz="2000" dirty="0"/>
              <a:t>Send/Store </a:t>
            </a:r>
            <a:r>
              <a:rPr lang="en-US" sz="2000" dirty="0" err="1"/>
              <a:t>kitchenSink.sif</a:t>
            </a:r>
            <a:endParaRPr lang="en-US" sz="2000" dirty="0"/>
          </a:p>
        </p:txBody>
      </p:sp>
    </p:spTree>
    <p:extLst>
      <p:ext uri="{BB962C8B-B14F-4D97-AF65-F5344CB8AC3E}">
        <p14:creationId xmlns:p14="http://schemas.microsoft.com/office/powerpoint/2010/main" val="266459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15A01-4C6D-C4C8-963E-BC5410E2AD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E2C8F1-F65E-6055-E062-D56321944559}"/>
              </a:ext>
            </a:extLst>
          </p:cNvPr>
          <p:cNvSpPr>
            <a:spLocks noGrp="1"/>
          </p:cNvSpPr>
          <p:nvPr>
            <p:ph type="title"/>
          </p:nvPr>
        </p:nvSpPr>
        <p:spPr/>
        <p:txBody>
          <a:bodyPr/>
          <a:lstStyle/>
          <a:p>
            <a:r>
              <a:rPr lang="en-US" dirty="0"/>
              <a:t>HTCSS Support for Common Files</a:t>
            </a:r>
          </a:p>
        </p:txBody>
      </p:sp>
      <p:sp>
        <p:nvSpPr>
          <p:cNvPr id="4" name="Slide Number Placeholder 3">
            <a:extLst>
              <a:ext uri="{FF2B5EF4-FFF2-40B4-BE49-F238E27FC236}">
                <a16:creationId xmlns:a16="http://schemas.microsoft.com/office/drawing/2014/main" id="{0F9BCAF6-0187-CC20-FAF6-090FA4F97875}"/>
              </a:ext>
            </a:extLst>
          </p:cNvPr>
          <p:cNvSpPr>
            <a:spLocks noGrp="1"/>
          </p:cNvSpPr>
          <p:nvPr>
            <p:ph type="sldNum" sz="quarter" idx="10"/>
          </p:nvPr>
        </p:nvSpPr>
        <p:spPr/>
        <p:txBody>
          <a:bodyPr/>
          <a:lstStyle/>
          <a:p>
            <a:fld id="{A112ED7D-98F8-4F4F-A793-74ECB7F395DA}" type="slidenum">
              <a:rPr lang="en-US" altLang="en-US" smtClean="0"/>
              <a:pPr/>
              <a:t>53</a:t>
            </a:fld>
            <a:endParaRPr lang="en-US" altLang="en-US" dirty="0"/>
          </a:p>
        </p:txBody>
      </p:sp>
      <p:sp>
        <p:nvSpPr>
          <p:cNvPr id="5" name="Rectangle: Rounded Corners 4">
            <a:extLst>
              <a:ext uri="{FF2B5EF4-FFF2-40B4-BE49-F238E27FC236}">
                <a16:creationId xmlns:a16="http://schemas.microsoft.com/office/drawing/2014/main" id="{A265BF30-FA3C-EF5D-1193-3CDC40B17EB7}"/>
              </a:ext>
            </a:extLst>
          </p:cNvPr>
          <p:cNvSpPr/>
          <p:nvPr/>
        </p:nvSpPr>
        <p:spPr bwMode="auto">
          <a:xfrm>
            <a:off x="1045029" y="1792999"/>
            <a:ext cx="1469571" cy="261571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Access Point</a:t>
            </a:r>
          </a:p>
        </p:txBody>
      </p:sp>
      <p:sp>
        <p:nvSpPr>
          <p:cNvPr id="6" name="Rectangle: Rounded Corners 5">
            <a:extLst>
              <a:ext uri="{FF2B5EF4-FFF2-40B4-BE49-F238E27FC236}">
                <a16:creationId xmlns:a16="http://schemas.microsoft.com/office/drawing/2014/main" id="{FCE82F10-7C60-5BFD-3F6D-7F3D6DB87990}"/>
              </a:ext>
            </a:extLst>
          </p:cNvPr>
          <p:cNvSpPr/>
          <p:nvPr/>
        </p:nvSpPr>
        <p:spPr bwMode="auto">
          <a:xfrm>
            <a:off x="5690030" y="914400"/>
            <a:ext cx="5117978" cy="4999137"/>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Execution Point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rPr>
              <a:t>Data Slot 1 </a:t>
            </a:r>
            <a:r>
              <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rPr>
              <a:t> Files for 55</a:t>
            </a:r>
          </a:p>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Times New Roman" charset="0"/>
              <a:ea typeface="ＭＳ Ｐゴシック" charset="0"/>
              <a:sym typeface="Wingdings" panose="05000000000000000000" pitchFamily="2" charset="2"/>
            </a:endParaRPr>
          </a:p>
          <a:p>
            <a:r>
              <a:rPr lang="en-US" dirty="0">
                <a:latin typeface="Times New Roman" charset="0"/>
                <a:ea typeface="ＭＳ Ｐゴシック" charset="0"/>
                <a:sym typeface="Wingdings" panose="05000000000000000000" pitchFamily="2" charset="2"/>
              </a:rPr>
              <a:t>Slot 1  Job 55.0</a:t>
            </a:r>
          </a:p>
          <a:p>
            <a:endParaRPr lang="en-US" dirty="0">
              <a:latin typeface="Times New Roman" charset="0"/>
              <a:ea typeface="ＭＳ Ｐゴシック" charset="0"/>
              <a:sym typeface="Wingdings" panose="05000000000000000000" pitchFamily="2" charset="2"/>
            </a:endParaRPr>
          </a:p>
          <a:p>
            <a:r>
              <a:rPr lang="en-US" dirty="0">
                <a:latin typeface="Times New Roman" charset="0"/>
                <a:ea typeface="ＭＳ Ｐゴシック" charset="0"/>
                <a:sym typeface="Wingdings" panose="05000000000000000000" pitchFamily="2" charset="2"/>
              </a:rPr>
              <a:t>Slot 2  Job 55.1</a:t>
            </a:r>
          </a:p>
          <a:p>
            <a:br>
              <a:rPr lang="en-US" dirty="0">
                <a:latin typeface="Times New Roman" charset="0"/>
                <a:ea typeface="ＭＳ Ｐゴシック" charset="0"/>
                <a:sym typeface="Wingdings" panose="05000000000000000000" pitchFamily="2" charset="2"/>
              </a:rPr>
            </a:br>
            <a:r>
              <a:rPr lang="en-US" dirty="0">
                <a:latin typeface="Times New Roman" charset="0"/>
                <a:ea typeface="ＭＳ Ｐゴシック" charset="0"/>
                <a:sym typeface="Wingdings" panose="05000000000000000000" pitchFamily="2" charset="2"/>
              </a:rPr>
              <a:t>Slot 3  Job 55.2</a:t>
            </a:r>
          </a:p>
          <a:p>
            <a:endParaRPr lang="en-US" dirty="0">
              <a:latin typeface="Times New Roman" charset="0"/>
              <a:ea typeface="ＭＳ Ｐゴシック" charset="0"/>
              <a:sym typeface="Wingdings" panose="05000000000000000000" pitchFamily="2" charset="2"/>
            </a:endParaRPr>
          </a:p>
          <a:p>
            <a:endParaRPr lang="en-US" dirty="0">
              <a:latin typeface="Times New Roman" charset="0"/>
              <a:ea typeface="ＭＳ Ｐゴシック" charset="0"/>
              <a:sym typeface="Wingdings" panose="05000000000000000000" pitchFamily="2" charset="2"/>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sym typeface="Wingdings" panose="05000000000000000000" pitchFamily="2" charset="2"/>
            </a:endParaRPr>
          </a:p>
        </p:txBody>
      </p:sp>
      <p:cxnSp>
        <p:nvCxnSpPr>
          <p:cNvPr id="9" name="Straight Arrow Connector 8">
            <a:extLst>
              <a:ext uri="{FF2B5EF4-FFF2-40B4-BE49-F238E27FC236}">
                <a16:creationId xmlns:a16="http://schemas.microsoft.com/office/drawing/2014/main" id="{EACFF5C7-8965-627B-B334-8AE9E77C6E65}"/>
              </a:ext>
            </a:extLst>
          </p:cNvPr>
          <p:cNvCxnSpPr>
            <a:cxnSpLocks/>
          </p:cNvCxnSpPr>
          <p:nvPr/>
        </p:nvCxnSpPr>
        <p:spPr bwMode="auto">
          <a:xfrm>
            <a:off x="2514600" y="2258303"/>
            <a:ext cx="3448594"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F33377D1-E36A-AAA4-FC6C-7EC34EB0C7BE}"/>
              </a:ext>
            </a:extLst>
          </p:cNvPr>
          <p:cNvSpPr txBox="1"/>
          <p:nvPr/>
        </p:nvSpPr>
        <p:spPr>
          <a:xfrm>
            <a:off x="3940833" y="3341006"/>
            <a:ext cx="1750800" cy="2246769"/>
          </a:xfrm>
          <a:prstGeom prst="rect">
            <a:avLst/>
          </a:prstGeom>
          <a:noFill/>
        </p:spPr>
        <p:txBody>
          <a:bodyPr wrap="none" rtlCol="0">
            <a:spAutoFit/>
          </a:bodyPr>
          <a:lstStyle/>
          <a:p>
            <a:r>
              <a:rPr lang="en-US" b="1" i="1" dirty="0"/>
              <a:t>Hard-link</a:t>
            </a:r>
            <a:r>
              <a:rPr lang="en-US" dirty="0"/>
              <a:t> </a:t>
            </a:r>
          </a:p>
          <a:p>
            <a:r>
              <a:rPr lang="en-US" dirty="0"/>
              <a:t>common</a:t>
            </a:r>
            <a:br>
              <a:rPr lang="en-US" dirty="0"/>
            </a:br>
            <a:r>
              <a:rPr lang="en-US" dirty="0"/>
              <a:t>input files</a:t>
            </a:r>
            <a:br>
              <a:rPr lang="en-US" dirty="0"/>
            </a:br>
            <a:r>
              <a:rPr lang="en-US" dirty="0"/>
              <a:t>from the</a:t>
            </a:r>
            <a:br>
              <a:rPr lang="en-US" dirty="0"/>
            </a:br>
            <a:r>
              <a:rPr lang="en-US" dirty="0"/>
              <a:t>data slot!</a:t>
            </a:r>
          </a:p>
        </p:txBody>
      </p:sp>
      <p:grpSp>
        <p:nvGrpSpPr>
          <p:cNvPr id="15" name="Group 14">
            <a:extLst>
              <a:ext uri="{FF2B5EF4-FFF2-40B4-BE49-F238E27FC236}">
                <a16:creationId xmlns:a16="http://schemas.microsoft.com/office/drawing/2014/main" id="{8AEFFC84-7507-BDC4-1C40-C598BF6E6BC2}"/>
              </a:ext>
            </a:extLst>
          </p:cNvPr>
          <p:cNvGrpSpPr/>
          <p:nvPr/>
        </p:nvGrpSpPr>
        <p:grpSpPr>
          <a:xfrm>
            <a:off x="9891523" y="1733268"/>
            <a:ext cx="1255448" cy="3634732"/>
            <a:chOff x="9322133" y="1929211"/>
            <a:chExt cx="1255448" cy="3634732"/>
          </a:xfrm>
        </p:grpSpPr>
        <p:sp>
          <p:nvSpPr>
            <p:cNvPr id="7" name="Can 20">
              <a:extLst>
                <a:ext uri="{FF2B5EF4-FFF2-40B4-BE49-F238E27FC236}">
                  <a16:creationId xmlns:a16="http://schemas.microsoft.com/office/drawing/2014/main" id="{6236A5D3-305C-43C2-F8FF-D002EA2FA9AC}"/>
                </a:ext>
              </a:extLst>
            </p:cNvPr>
            <p:cNvSpPr/>
            <p:nvPr/>
          </p:nvSpPr>
          <p:spPr>
            <a:xfrm>
              <a:off x="9322133" y="1929211"/>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Can 20">
              <a:extLst>
                <a:ext uri="{FF2B5EF4-FFF2-40B4-BE49-F238E27FC236}">
                  <a16:creationId xmlns:a16="http://schemas.microsoft.com/office/drawing/2014/main" id="{2E3D8865-030B-2092-F460-D53B47DE08A2}"/>
                </a:ext>
              </a:extLst>
            </p:cNvPr>
            <p:cNvSpPr/>
            <p:nvPr/>
          </p:nvSpPr>
          <p:spPr>
            <a:xfrm>
              <a:off x="9322133" y="2951085"/>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Can 20">
              <a:extLst>
                <a:ext uri="{FF2B5EF4-FFF2-40B4-BE49-F238E27FC236}">
                  <a16:creationId xmlns:a16="http://schemas.microsoft.com/office/drawing/2014/main" id="{75911758-21BA-6808-3F05-7F8E3F965967}"/>
                </a:ext>
              </a:extLst>
            </p:cNvPr>
            <p:cNvSpPr/>
            <p:nvPr/>
          </p:nvSpPr>
          <p:spPr>
            <a:xfrm>
              <a:off x="9322133" y="3883658"/>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Arrow: Curved Left 9">
              <a:extLst>
                <a:ext uri="{FF2B5EF4-FFF2-40B4-BE49-F238E27FC236}">
                  <a16:creationId xmlns:a16="http://schemas.microsoft.com/office/drawing/2014/main" id="{27902F71-CC02-3536-92C5-65529E954958}"/>
                </a:ext>
              </a:extLst>
            </p:cNvPr>
            <p:cNvSpPr/>
            <p:nvPr/>
          </p:nvSpPr>
          <p:spPr bwMode="auto">
            <a:xfrm>
              <a:off x="9902079" y="2061139"/>
              <a:ext cx="660400" cy="1253067"/>
            </a:xfrm>
            <a:prstGeom prst="curved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
          <p:nvSpPr>
            <p:cNvPr id="12" name="Arrow: Curved Left 11">
              <a:extLst>
                <a:ext uri="{FF2B5EF4-FFF2-40B4-BE49-F238E27FC236}">
                  <a16:creationId xmlns:a16="http://schemas.microsoft.com/office/drawing/2014/main" id="{BCE6DCFE-228A-0E83-94E5-3EE5AD0ECAE1}"/>
                </a:ext>
              </a:extLst>
            </p:cNvPr>
            <p:cNvSpPr/>
            <p:nvPr/>
          </p:nvSpPr>
          <p:spPr bwMode="auto">
            <a:xfrm>
              <a:off x="9902079" y="2289353"/>
              <a:ext cx="660400" cy="2119733"/>
            </a:xfrm>
            <a:prstGeom prst="curvedLeftArrow">
              <a:avLst>
                <a:gd name="adj1" fmla="val 25000"/>
                <a:gd name="adj2" fmla="val 50000"/>
                <a:gd name="adj3" fmla="val 41354"/>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
          <p:nvSpPr>
            <p:cNvPr id="13" name="Can 20">
              <a:extLst>
                <a:ext uri="{FF2B5EF4-FFF2-40B4-BE49-F238E27FC236}">
                  <a16:creationId xmlns:a16="http://schemas.microsoft.com/office/drawing/2014/main" id="{1405985E-C372-3E71-F2E4-DF44427ECF92}"/>
                </a:ext>
              </a:extLst>
            </p:cNvPr>
            <p:cNvSpPr/>
            <p:nvPr/>
          </p:nvSpPr>
          <p:spPr>
            <a:xfrm>
              <a:off x="9322133" y="4816231"/>
              <a:ext cx="579946" cy="747712"/>
            </a:xfrm>
            <a:prstGeom prst="can">
              <a:avLst>
                <a:gd name="adj" fmla="val 20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Arrow: Curved Left 13">
              <a:extLst>
                <a:ext uri="{FF2B5EF4-FFF2-40B4-BE49-F238E27FC236}">
                  <a16:creationId xmlns:a16="http://schemas.microsoft.com/office/drawing/2014/main" id="{26DD4FD5-0AEA-A8FA-2F76-F644EBE6FA4D}"/>
                </a:ext>
              </a:extLst>
            </p:cNvPr>
            <p:cNvSpPr/>
            <p:nvPr/>
          </p:nvSpPr>
          <p:spPr bwMode="auto">
            <a:xfrm>
              <a:off x="9902079" y="2539066"/>
              <a:ext cx="675502" cy="2784420"/>
            </a:xfrm>
            <a:prstGeom prst="curvedLeftArrow">
              <a:avLst>
                <a:gd name="adj1" fmla="val 25000"/>
                <a:gd name="adj2" fmla="val 50000"/>
                <a:gd name="adj3" fmla="val 41354"/>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grpSp>
      <p:sp>
        <p:nvSpPr>
          <p:cNvPr id="16" name="TextBox 15">
            <a:extLst>
              <a:ext uri="{FF2B5EF4-FFF2-40B4-BE49-F238E27FC236}">
                <a16:creationId xmlns:a16="http://schemas.microsoft.com/office/drawing/2014/main" id="{31B4EA57-2A8E-E3B3-4526-E1886FE0E256}"/>
              </a:ext>
            </a:extLst>
          </p:cNvPr>
          <p:cNvSpPr txBox="1"/>
          <p:nvPr/>
        </p:nvSpPr>
        <p:spPr>
          <a:xfrm>
            <a:off x="2622510" y="1835866"/>
            <a:ext cx="2914580" cy="400110"/>
          </a:xfrm>
          <a:prstGeom prst="rect">
            <a:avLst/>
          </a:prstGeom>
          <a:noFill/>
        </p:spPr>
        <p:txBody>
          <a:bodyPr wrap="square" rtlCol="0">
            <a:spAutoFit/>
          </a:bodyPr>
          <a:lstStyle/>
          <a:p>
            <a:r>
              <a:rPr lang="en-US" sz="2000" dirty="0"/>
              <a:t>Send/Store </a:t>
            </a:r>
            <a:r>
              <a:rPr lang="en-US" sz="2000" dirty="0" err="1"/>
              <a:t>kitchenSink.sif</a:t>
            </a:r>
            <a:endParaRPr lang="en-US" sz="2000" dirty="0"/>
          </a:p>
        </p:txBody>
      </p:sp>
    </p:spTree>
    <p:extLst>
      <p:ext uri="{BB962C8B-B14F-4D97-AF65-F5344CB8AC3E}">
        <p14:creationId xmlns:p14="http://schemas.microsoft.com/office/powerpoint/2010/main" val="308804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ED44D-7B4F-E96C-6C60-C7D74DED78A7}"/>
              </a:ext>
            </a:extLst>
          </p:cNvPr>
          <p:cNvSpPr>
            <a:spLocks noGrp="1"/>
          </p:cNvSpPr>
          <p:nvPr>
            <p:ph idx="1"/>
          </p:nvPr>
        </p:nvSpPr>
        <p:spPr/>
        <p:txBody>
          <a:bodyPr/>
          <a:lstStyle/>
          <a:p>
            <a:r>
              <a:rPr lang="en-US" dirty="0"/>
              <a:t>New Retry Request feature – now for both </a:t>
            </a:r>
            <a:r>
              <a:rPr lang="en-US" i="1" dirty="0">
                <a:solidFill>
                  <a:srgbClr val="FF0000"/>
                </a:solidFill>
              </a:rPr>
              <a:t>disk</a:t>
            </a:r>
            <a:r>
              <a:rPr lang="en-US" dirty="0"/>
              <a:t> and </a:t>
            </a:r>
            <a:r>
              <a:rPr lang="en-US" i="1" dirty="0">
                <a:solidFill>
                  <a:srgbClr val="FF0000"/>
                </a:solidFill>
              </a:rPr>
              <a:t>memory</a:t>
            </a:r>
            <a:r>
              <a:rPr lang="en-US" dirty="0"/>
              <a:t>.</a:t>
            </a:r>
          </a:p>
          <a:p>
            <a:r>
              <a:rPr lang="en-US" dirty="0"/>
              <a:t>Try the first, if resource exceeded, re-run with the next value.</a:t>
            </a:r>
          </a:p>
          <a:p>
            <a:pPr marL="0" indent="0">
              <a:buNone/>
            </a:pPr>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request_memory</a:t>
            </a:r>
            <a:r>
              <a:rPr lang="en-US" dirty="0">
                <a:solidFill>
                  <a:srgbClr val="FF0000"/>
                </a:solidFill>
                <a:latin typeface="Courier New" panose="02070309020205020404" pitchFamily="49" charset="0"/>
                <a:cs typeface="Courier New" panose="02070309020205020404" pitchFamily="49" charset="0"/>
              </a:rPr>
              <a:t> = 1GB</a:t>
            </a:r>
            <a:br>
              <a:rPr lang="en-US" dirty="0">
                <a:solidFill>
                  <a:srgbClr val="FF0000"/>
                </a:solidFill>
                <a:latin typeface="Courier New" panose="02070309020205020404" pitchFamily="49" charset="0"/>
                <a:cs typeface="Courier New" panose="02070309020205020404" pitchFamily="49" charset="0"/>
              </a:rPr>
            </a:br>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retry_request_memory</a:t>
            </a:r>
            <a:r>
              <a:rPr lang="en-US" dirty="0">
                <a:solidFill>
                  <a:srgbClr val="FF0000"/>
                </a:solidFill>
                <a:latin typeface="Courier New" panose="02070309020205020404" pitchFamily="49" charset="0"/>
                <a:cs typeface="Courier New" panose="02070309020205020404" pitchFamily="49" charset="0"/>
              </a:rPr>
              <a:t> = 4GB</a:t>
            </a:r>
            <a:br>
              <a:rPr lang="en-US" dirty="0">
                <a:solidFill>
                  <a:srgbClr val="FF0000"/>
                </a:solidFill>
                <a:latin typeface="Courier New" panose="02070309020205020404" pitchFamily="49" charset="0"/>
                <a:cs typeface="Courier New" panose="02070309020205020404" pitchFamily="49" charset="0"/>
              </a:rPr>
            </a:br>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request_disk</a:t>
            </a:r>
            <a:r>
              <a:rPr lang="en-US" dirty="0">
                <a:solidFill>
                  <a:srgbClr val="FF0000"/>
                </a:solidFill>
                <a:latin typeface="Courier New" panose="02070309020205020404" pitchFamily="49" charset="0"/>
                <a:cs typeface="Courier New" panose="02070309020205020404" pitchFamily="49" charset="0"/>
              </a:rPr>
              <a:t> = 1GB</a:t>
            </a:r>
            <a:br>
              <a:rPr lang="en-US" dirty="0">
                <a:solidFill>
                  <a:srgbClr val="FF0000"/>
                </a:solidFill>
                <a:latin typeface="Courier New" panose="02070309020205020404" pitchFamily="49" charset="0"/>
                <a:cs typeface="Courier New" panose="02070309020205020404" pitchFamily="49" charset="0"/>
              </a:rPr>
            </a:br>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retry_request_disk</a:t>
            </a:r>
            <a:r>
              <a:rPr lang="en-US" dirty="0">
                <a:solidFill>
                  <a:srgbClr val="FF0000"/>
                </a:solidFill>
                <a:latin typeface="Courier New" panose="02070309020205020404" pitchFamily="49" charset="0"/>
                <a:cs typeface="Courier New" panose="02070309020205020404" pitchFamily="49" charset="0"/>
              </a:rPr>
              <a:t> = 10GB,40GB</a:t>
            </a:r>
            <a:br>
              <a:rPr lang="en-US" dirty="0">
                <a:solidFill>
                  <a:srgbClr val="FF0000"/>
                </a:solidFill>
                <a:latin typeface="Courier New" panose="02070309020205020404" pitchFamily="49" charset="0"/>
                <a:cs typeface="Courier New" panose="02070309020205020404" pitchFamily="49" charset="0"/>
              </a:rPr>
            </a:br>
            <a:endParaRPr lang="en-US" dirty="0">
              <a:solidFill>
                <a:srgbClr val="FF0000"/>
              </a:solidFill>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endParaRPr lang="en-US" dirty="0"/>
          </a:p>
        </p:txBody>
      </p:sp>
      <p:sp>
        <p:nvSpPr>
          <p:cNvPr id="3" name="Title 2">
            <a:extLst>
              <a:ext uri="{FF2B5EF4-FFF2-40B4-BE49-F238E27FC236}">
                <a16:creationId xmlns:a16="http://schemas.microsoft.com/office/drawing/2014/main" id="{609773B5-7FCB-6BB5-8E38-EC8DD284DCC4}"/>
              </a:ext>
            </a:extLst>
          </p:cNvPr>
          <p:cNvSpPr>
            <a:spLocks noGrp="1"/>
          </p:cNvSpPr>
          <p:nvPr>
            <p:ph type="title"/>
          </p:nvPr>
        </p:nvSpPr>
        <p:spPr/>
        <p:txBody>
          <a:bodyPr/>
          <a:lstStyle/>
          <a:p>
            <a:r>
              <a:rPr lang="en-US" dirty="0"/>
              <a:t>Dealing with Over Provisioning of Resources</a:t>
            </a:r>
          </a:p>
        </p:txBody>
      </p:sp>
      <p:sp>
        <p:nvSpPr>
          <p:cNvPr id="4" name="Slide Number Placeholder 3">
            <a:extLst>
              <a:ext uri="{FF2B5EF4-FFF2-40B4-BE49-F238E27FC236}">
                <a16:creationId xmlns:a16="http://schemas.microsoft.com/office/drawing/2014/main" id="{0EB5CD1A-E379-8528-B9B4-13BD7CF1FED8}"/>
              </a:ext>
            </a:extLst>
          </p:cNvPr>
          <p:cNvSpPr>
            <a:spLocks noGrp="1"/>
          </p:cNvSpPr>
          <p:nvPr>
            <p:ph type="sldNum" sz="quarter" idx="10"/>
          </p:nvPr>
        </p:nvSpPr>
        <p:spPr/>
        <p:txBody>
          <a:bodyPr/>
          <a:lstStyle/>
          <a:p>
            <a:fld id="{A112ED7D-98F8-4F4F-A793-74ECB7F395DA}" type="slidenum">
              <a:rPr lang="en-US" altLang="en-US" smtClean="0"/>
              <a:pPr/>
              <a:t>54</a:t>
            </a:fld>
            <a:endParaRPr lang="en-US" altLang="en-US" dirty="0"/>
          </a:p>
        </p:txBody>
      </p:sp>
    </p:spTree>
    <p:extLst>
      <p:ext uri="{BB962C8B-B14F-4D97-AF65-F5344CB8AC3E}">
        <p14:creationId xmlns:p14="http://schemas.microsoft.com/office/powerpoint/2010/main" val="4269131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9D6D3D-4272-3371-68D7-30BC4340ABC2}"/>
              </a:ext>
            </a:extLst>
          </p:cNvPr>
          <p:cNvSpPr>
            <a:spLocks noGrp="1"/>
          </p:cNvSpPr>
          <p:nvPr>
            <p:ph idx="1"/>
          </p:nvPr>
        </p:nvSpPr>
        <p:spPr>
          <a:xfrm>
            <a:off x="450851" y="1118659"/>
            <a:ext cx="5969000" cy="4227513"/>
          </a:xfrm>
        </p:spPr>
        <p:txBody>
          <a:bodyPr/>
          <a:lstStyle/>
          <a:p>
            <a:pPr marL="15240" indent="0">
              <a:buNone/>
            </a:pPr>
            <a:r>
              <a:rPr lang="en-US" sz="2800" b="1" dirty="0">
                <a:solidFill>
                  <a:srgbClr val="990000"/>
                </a:solidFill>
              </a:rPr>
              <a:t>An open standard that lets AI assistants talk to your tools and data.</a:t>
            </a:r>
          </a:p>
          <a:p>
            <a:pPr marL="15240" indent="0">
              <a:buNone/>
            </a:pPr>
            <a:endParaRPr lang="en-US" sz="1100" dirty="0"/>
          </a:p>
          <a:p>
            <a:pPr>
              <a:buFontTx/>
              <a:buChar char="-"/>
            </a:pPr>
            <a:r>
              <a:rPr lang="en-US" sz="2400" dirty="0"/>
              <a:t>Think of it as a </a:t>
            </a:r>
            <a:r>
              <a:rPr lang="en-US" sz="2400" b="1" dirty="0"/>
              <a:t>“USB-C port for AI”</a:t>
            </a:r>
            <a:r>
              <a:rPr lang="en-US" sz="2400" dirty="0"/>
              <a:t> — one connector, many systems.</a:t>
            </a:r>
          </a:p>
          <a:p>
            <a:pPr>
              <a:buFontTx/>
              <a:buChar char="-"/>
            </a:pPr>
            <a:r>
              <a:rPr lang="en-US" sz="2400" dirty="0"/>
              <a:t>The AI app (the </a:t>
            </a:r>
            <a:r>
              <a:rPr lang="en-US" sz="2400" b="1" dirty="0"/>
              <a:t>host</a:t>
            </a:r>
            <a:r>
              <a:rPr lang="en-US" sz="2400" dirty="0"/>
              <a:t>) connects through MCP to lightweight </a:t>
            </a:r>
            <a:r>
              <a:rPr lang="en-US" sz="2400" b="1" dirty="0"/>
              <a:t>servers</a:t>
            </a:r>
            <a:r>
              <a:rPr lang="en-US" sz="2400" dirty="0"/>
              <a:t>.</a:t>
            </a:r>
          </a:p>
          <a:p>
            <a:pPr>
              <a:buFontTx/>
              <a:buChar char="-"/>
            </a:pPr>
            <a:r>
              <a:rPr lang="en-US" sz="2400" dirty="0"/>
              <a:t>Each server exposes </a:t>
            </a:r>
            <a:r>
              <a:rPr lang="en-US" sz="2400" b="1" dirty="0"/>
              <a:t>tools, data, and prompts</a:t>
            </a:r>
            <a:r>
              <a:rPr lang="en-US" sz="2400" dirty="0"/>
              <a:t> in a common format.</a:t>
            </a:r>
          </a:p>
          <a:p>
            <a:pPr>
              <a:buFontTx/>
              <a:buChar char="-"/>
            </a:pPr>
            <a:r>
              <a:rPr lang="en-US" sz="2400" dirty="0"/>
              <a:t>Build a server once — any MCP-aware assistant can use it.</a:t>
            </a:r>
          </a:p>
        </p:txBody>
      </p:sp>
      <p:sp>
        <p:nvSpPr>
          <p:cNvPr id="4" name="Title 3">
            <a:extLst>
              <a:ext uri="{FF2B5EF4-FFF2-40B4-BE49-F238E27FC236}">
                <a16:creationId xmlns:a16="http://schemas.microsoft.com/office/drawing/2014/main" id="{7EE8CD51-92BF-27CB-8BF3-AA300B4354D3}"/>
              </a:ext>
            </a:extLst>
          </p:cNvPr>
          <p:cNvSpPr>
            <a:spLocks noGrp="1"/>
          </p:cNvSpPr>
          <p:nvPr>
            <p:ph type="title"/>
          </p:nvPr>
        </p:nvSpPr>
        <p:spPr/>
        <p:txBody>
          <a:bodyPr/>
          <a:lstStyle/>
          <a:p>
            <a:r>
              <a:rPr lang="en-US" dirty="0"/>
              <a:t>What is MCP (Model Context Protocol)?</a:t>
            </a:r>
          </a:p>
        </p:txBody>
      </p:sp>
      <p:sp>
        <p:nvSpPr>
          <p:cNvPr id="3" name="Slide Number Placeholder 2">
            <a:extLst>
              <a:ext uri="{FF2B5EF4-FFF2-40B4-BE49-F238E27FC236}">
                <a16:creationId xmlns:a16="http://schemas.microsoft.com/office/drawing/2014/main" id="{B66B9276-3352-E321-FABC-3C50F2CB6630}"/>
              </a:ext>
            </a:extLst>
          </p:cNvPr>
          <p:cNvSpPr>
            <a:spLocks noGrp="1"/>
          </p:cNvSpPr>
          <p:nvPr>
            <p:ph type="sldNum" sz="quarter" idx="10"/>
          </p:nvPr>
        </p:nvSpPr>
        <p:spPr/>
        <p:txBody>
          <a:bodyPr/>
          <a:lstStyle/>
          <a:p>
            <a:fld id="{296919AD-8CC6-4D3E-873A-09FDF857086C}" type="slidenum">
              <a:rPr lang="en-US" altLang="en-US" smtClean="0"/>
              <a:pPr/>
              <a:t>55</a:t>
            </a:fld>
            <a:endParaRPr lang="en-US" altLang="en-US"/>
          </a:p>
        </p:txBody>
      </p:sp>
      <p:sp>
        <p:nvSpPr>
          <p:cNvPr id="200" name="dbox200"/>
          <p:cNvSpPr/>
          <p:nvPr/>
        </p:nvSpPr>
        <p:spPr>
          <a:xfrm>
            <a:off x="7937500" y="1219200"/>
            <a:ext cx="2540000" cy="660400"/>
          </a:xfrm>
          <a:prstGeom prst="roundRect">
            <a:avLst>
              <a:gd name="adj" fmla="val 12000"/>
            </a:avLst>
          </a:prstGeom>
          <a:solidFill>
            <a:srgbClr val="990000"/>
          </a:solidFill>
          <a:ln>
            <a:noFill/>
          </a:ln>
        </p:spPr>
        <p:txBody>
          <a:bodyPr lIns="36000" tIns="18000" rIns="36000" bIns="18000" rtlCol="0" anchor="ctr">
            <a:normAutofit/>
          </a:bodyPr>
          <a:lstStyle/>
          <a:p>
            <a:pPr algn="ctr"/>
            <a:r>
              <a:rPr lang="en-US" sz="1400" b="1" dirty="0">
                <a:solidFill>
                  <a:srgbClr val="FFFFFF"/>
                </a:solidFill>
              </a:rPr>
              <a:t>AI Assistant (Host)</a:t>
            </a:r>
          </a:p>
        </p:txBody>
      </p:sp>
      <p:cxnSp>
        <p:nvCxnSpPr>
          <p:cNvPr id="201" name="arr201"/>
          <p:cNvCxnSpPr/>
          <p:nvPr/>
        </p:nvCxnSpPr>
        <p:spPr>
          <a:xfrm>
            <a:off x="9207500" y="1879600"/>
            <a:ext cx="0" cy="330200"/>
          </a:xfrm>
          <a:prstGeom prst="line">
            <a:avLst/>
          </a:prstGeom>
          <a:ln w="28575">
            <a:solidFill>
              <a:srgbClr val="333333"/>
            </a:solidFill>
            <a:tailEnd type="triangle"/>
          </a:ln>
        </p:spPr>
      </p:cxnSp>
      <p:sp>
        <p:nvSpPr>
          <p:cNvPr id="202" name="dbox202"/>
          <p:cNvSpPr/>
          <p:nvPr/>
        </p:nvSpPr>
        <p:spPr>
          <a:xfrm>
            <a:off x="6654800" y="2209800"/>
            <a:ext cx="5105400" cy="584200"/>
          </a:xfrm>
          <a:prstGeom prst="roundRect">
            <a:avLst>
              <a:gd name="adj" fmla="val 16000"/>
            </a:avLst>
          </a:prstGeom>
          <a:solidFill>
            <a:srgbClr val="FFBA00"/>
          </a:solidFill>
          <a:ln>
            <a:noFill/>
          </a:ln>
        </p:spPr>
        <p:txBody>
          <a:bodyPr lIns="36000" tIns="18000" rIns="36000" bIns="18000" rtlCol="0" anchor="ctr">
            <a:normAutofit/>
          </a:bodyPr>
          <a:lstStyle/>
          <a:p>
            <a:pPr algn="ctr"/>
            <a:r>
              <a:rPr lang="en-US" sz="1500" b="1" dirty="0">
                <a:solidFill>
                  <a:srgbClr val="252731"/>
                </a:solidFill>
              </a:rPr>
              <a:t>MCP  —  one open protocol</a:t>
            </a:r>
          </a:p>
        </p:txBody>
      </p:sp>
      <p:cxnSp>
        <p:nvCxnSpPr>
          <p:cNvPr id="203" name="arr203"/>
          <p:cNvCxnSpPr/>
          <p:nvPr/>
        </p:nvCxnSpPr>
        <p:spPr>
          <a:xfrm>
            <a:off x="7543800" y="2794000"/>
            <a:ext cx="0" cy="304800"/>
          </a:xfrm>
          <a:prstGeom prst="line">
            <a:avLst/>
          </a:prstGeom>
          <a:ln w="28575">
            <a:solidFill>
              <a:srgbClr val="333333"/>
            </a:solidFill>
            <a:tailEnd type="triangle"/>
          </a:ln>
        </p:spPr>
      </p:cxnSp>
      <p:cxnSp>
        <p:nvCxnSpPr>
          <p:cNvPr id="204" name="arr204"/>
          <p:cNvCxnSpPr/>
          <p:nvPr/>
        </p:nvCxnSpPr>
        <p:spPr>
          <a:xfrm>
            <a:off x="9207500" y="2794000"/>
            <a:ext cx="0" cy="304800"/>
          </a:xfrm>
          <a:prstGeom prst="line">
            <a:avLst/>
          </a:prstGeom>
          <a:ln w="28575">
            <a:solidFill>
              <a:srgbClr val="333333"/>
            </a:solidFill>
            <a:tailEnd type="triangle"/>
          </a:ln>
        </p:spPr>
      </p:cxnSp>
      <p:cxnSp>
        <p:nvCxnSpPr>
          <p:cNvPr id="205" name="arr205"/>
          <p:cNvCxnSpPr/>
          <p:nvPr/>
        </p:nvCxnSpPr>
        <p:spPr>
          <a:xfrm>
            <a:off x="10871200" y="2794000"/>
            <a:ext cx="0" cy="304800"/>
          </a:xfrm>
          <a:prstGeom prst="line">
            <a:avLst/>
          </a:prstGeom>
          <a:ln w="28575">
            <a:solidFill>
              <a:srgbClr val="333333"/>
            </a:solidFill>
            <a:tailEnd type="triangle"/>
          </a:ln>
        </p:spPr>
      </p:cxnSp>
      <p:sp>
        <p:nvSpPr>
          <p:cNvPr id="206" name="dbox206"/>
          <p:cNvSpPr/>
          <p:nvPr/>
        </p:nvSpPr>
        <p:spPr>
          <a:xfrm>
            <a:off x="6654800" y="3098800"/>
            <a:ext cx="1524000" cy="558800"/>
          </a:xfrm>
          <a:prstGeom prst="roundRect">
            <a:avLst>
              <a:gd name="adj" fmla="val 10000"/>
            </a:avLst>
          </a:prstGeom>
          <a:solidFill>
            <a:srgbClr val="3D6601"/>
          </a:solidFill>
          <a:ln>
            <a:noFill/>
          </a:ln>
        </p:spPr>
        <p:txBody>
          <a:bodyPr lIns="36000" tIns="18000" rIns="36000" bIns="18000" rtlCol="0" anchor="ctr">
            <a:normAutofit/>
          </a:bodyPr>
          <a:lstStyle/>
          <a:p>
            <a:pPr algn="ctr"/>
            <a:r>
              <a:rPr lang="en-US" sz="1300" b="1" dirty="0">
                <a:solidFill>
                  <a:srgbClr val="FFFFFF"/>
                </a:solidFill>
              </a:rPr>
              <a:t>MCP Server</a:t>
            </a:r>
          </a:p>
        </p:txBody>
      </p:sp>
      <p:sp>
        <p:nvSpPr>
          <p:cNvPr id="207" name="dbox207"/>
          <p:cNvSpPr/>
          <p:nvPr/>
        </p:nvSpPr>
        <p:spPr>
          <a:xfrm>
            <a:off x="8445500" y="3098800"/>
            <a:ext cx="1524000" cy="558800"/>
          </a:xfrm>
          <a:prstGeom prst="roundRect">
            <a:avLst>
              <a:gd name="adj" fmla="val 10000"/>
            </a:avLst>
          </a:prstGeom>
          <a:solidFill>
            <a:srgbClr val="3D6601"/>
          </a:solidFill>
          <a:ln>
            <a:noFill/>
          </a:ln>
        </p:spPr>
        <p:txBody>
          <a:bodyPr lIns="36000" tIns="18000" rIns="36000" bIns="18000" rtlCol="0" anchor="ctr">
            <a:normAutofit/>
          </a:bodyPr>
          <a:lstStyle/>
          <a:p>
            <a:pPr algn="ctr"/>
            <a:r>
              <a:rPr lang="en-US" sz="1300" b="1" dirty="0">
                <a:solidFill>
                  <a:srgbClr val="FFFFFF"/>
                </a:solidFill>
              </a:rPr>
              <a:t>MCP Server</a:t>
            </a:r>
          </a:p>
        </p:txBody>
      </p:sp>
      <p:sp>
        <p:nvSpPr>
          <p:cNvPr id="208" name="dbox208"/>
          <p:cNvSpPr/>
          <p:nvPr/>
        </p:nvSpPr>
        <p:spPr>
          <a:xfrm>
            <a:off x="10236200" y="3098800"/>
            <a:ext cx="1524000" cy="558800"/>
          </a:xfrm>
          <a:prstGeom prst="roundRect">
            <a:avLst>
              <a:gd name="adj" fmla="val 10000"/>
            </a:avLst>
          </a:prstGeom>
          <a:solidFill>
            <a:srgbClr val="3D6601"/>
          </a:solidFill>
          <a:ln>
            <a:noFill/>
          </a:ln>
        </p:spPr>
        <p:txBody>
          <a:bodyPr lIns="36000" tIns="18000" rIns="36000" bIns="18000" rtlCol="0" anchor="ctr">
            <a:normAutofit/>
          </a:bodyPr>
          <a:lstStyle/>
          <a:p>
            <a:pPr algn="ctr"/>
            <a:r>
              <a:rPr lang="en-US" sz="1300" b="1" dirty="0">
                <a:solidFill>
                  <a:srgbClr val="FFFFFF"/>
                </a:solidFill>
              </a:rPr>
              <a:t>MCP Server</a:t>
            </a:r>
          </a:p>
        </p:txBody>
      </p:sp>
      <p:cxnSp>
        <p:nvCxnSpPr>
          <p:cNvPr id="209" name="arr209"/>
          <p:cNvCxnSpPr/>
          <p:nvPr/>
        </p:nvCxnSpPr>
        <p:spPr>
          <a:xfrm>
            <a:off x="7416800" y="3657600"/>
            <a:ext cx="0" cy="279400"/>
          </a:xfrm>
          <a:prstGeom prst="line">
            <a:avLst/>
          </a:prstGeom>
          <a:ln w="28575">
            <a:solidFill>
              <a:srgbClr val="333333"/>
            </a:solidFill>
            <a:tailEnd type="triangle"/>
          </a:ln>
        </p:spPr>
      </p:cxnSp>
      <p:cxnSp>
        <p:nvCxnSpPr>
          <p:cNvPr id="210" name="arr210"/>
          <p:cNvCxnSpPr/>
          <p:nvPr/>
        </p:nvCxnSpPr>
        <p:spPr>
          <a:xfrm>
            <a:off x="9207500" y="3657600"/>
            <a:ext cx="0" cy="279400"/>
          </a:xfrm>
          <a:prstGeom prst="line">
            <a:avLst/>
          </a:prstGeom>
          <a:ln w="28575">
            <a:solidFill>
              <a:srgbClr val="333333"/>
            </a:solidFill>
            <a:tailEnd type="triangle"/>
          </a:ln>
        </p:spPr>
      </p:cxnSp>
      <p:cxnSp>
        <p:nvCxnSpPr>
          <p:cNvPr id="211" name="arr211"/>
          <p:cNvCxnSpPr/>
          <p:nvPr/>
        </p:nvCxnSpPr>
        <p:spPr>
          <a:xfrm>
            <a:off x="10998200" y="3657600"/>
            <a:ext cx="0" cy="279400"/>
          </a:xfrm>
          <a:prstGeom prst="line">
            <a:avLst/>
          </a:prstGeom>
          <a:ln w="28575">
            <a:solidFill>
              <a:srgbClr val="333333"/>
            </a:solidFill>
            <a:tailEnd type="triangle"/>
          </a:ln>
        </p:spPr>
      </p:cxnSp>
      <p:sp>
        <p:nvSpPr>
          <p:cNvPr id="212" name="dbox212"/>
          <p:cNvSpPr/>
          <p:nvPr/>
        </p:nvSpPr>
        <p:spPr>
          <a:xfrm>
            <a:off x="6654800" y="3937000"/>
            <a:ext cx="1524000" cy="584200"/>
          </a:xfrm>
          <a:prstGeom prst="roundRect">
            <a:avLst>
              <a:gd name="adj" fmla="val 8000"/>
            </a:avLst>
          </a:prstGeom>
          <a:solidFill>
            <a:srgbClr val="EAE7E4"/>
          </a:solidFill>
          <a:ln w="12700">
            <a:solidFill>
              <a:srgbClr val="FF6600"/>
            </a:solidFill>
          </a:ln>
        </p:spPr>
        <p:txBody>
          <a:bodyPr lIns="36000" tIns="18000" rIns="36000" bIns="18000" rtlCol="0" anchor="ctr">
            <a:normAutofit/>
          </a:bodyPr>
          <a:lstStyle/>
          <a:p>
            <a:pPr algn="ctr"/>
            <a:r>
              <a:rPr lang="en-US" sz="1200" b="0" dirty="0">
                <a:solidFill>
                  <a:srgbClr val="252731"/>
                </a:solidFill>
              </a:rPr>
              <a:t>Files / Data</a:t>
            </a:r>
          </a:p>
        </p:txBody>
      </p:sp>
      <p:sp>
        <p:nvSpPr>
          <p:cNvPr id="213" name="dbox213"/>
          <p:cNvSpPr/>
          <p:nvPr/>
        </p:nvSpPr>
        <p:spPr>
          <a:xfrm>
            <a:off x="8445500" y="3937000"/>
            <a:ext cx="1524000" cy="584200"/>
          </a:xfrm>
          <a:prstGeom prst="roundRect">
            <a:avLst>
              <a:gd name="adj" fmla="val 8000"/>
            </a:avLst>
          </a:prstGeom>
          <a:solidFill>
            <a:srgbClr val="EAE7E4"/>
          </a:solidFill>
          <a:ln w="12700">
            <a:solidFill>
              <a:srgbClr val="FF6600"/>
            </a:solidFill>
          </a:ln>
        </p:spPr>
        <p:txBody>
          <a:bodyPr lIns="36000" tIns="18000" rIns="36000" bIns="18000" rtlCol="0" anchor="ctr">
            <a:normAutofit/>
          </a:bodyPr>
          <a:lstStyle/>
          <a:p>
            <a:pPr algn="ctr"/>
            <a:r>
              <a:rPr lang="en-US" sz="1200" b="0" dirty="0">
                <a:solidFill>
                  <a:srgbClr val="252731"/>
                </a:solidFill>
              </a:rPr>
              <a:t>APIs</a:t>
            </a:r>
          </a:p>
        </p:txBody>
      </p:sp>
      <p:sp>
        <p:nvSpPr>
          <p:cNvPr id="214" name="dbox214"/>
          <p:cNvSpPr/>
          <p:nvPr/>
        </p:nvSpPr>
        <p:spPr>
          <a:xfrm>
            <a:off x="10236200" y="3937000"/>
            <a:ext cx="1524000" cy="584200"/>
          </a:xfrm>
          <a:prstGeom prst="roundRect">
            <a:avLst>
              <a:gd name="adj" fmla="val 8000"/>
            </a:avLst>
          </a:prstGeom>
          <a:solidFill>
            <a:srgbClr val="FF6600"/>
          </a:solidFill>
          <a:ln w="12700">
            <a:solidFill>
              <a:srgbClr val="FF6600"/>
            </a:solidFill>
          </a:ln>
        </p:spPr>
        <p:txBody>
          <a:bodyPr lIns="36000" tIns="18000" rIns="36000" bIns="18000" rtlCol="0" anchor="ctr">
            <a:normAutofit/>
          </a:bodyPr>
          <a:lstStyle/>
          <a:p>
            <a:pPr algn="ctr"/>
            <a:r>
              <a:rPr lang="en-US" sz="1200" b="1" dirty="0">
                <a:solidFill>
                  <a:srgbClr val="252731"/>
                </a:solidFill>
              </a:rPr>
              <a:t>HTCSS
(next slide)</a:t>
            </a:r>
          </a:p>
        </p:txBody>
      </p:sp>
    </p:spTree>
    <p:extLst>
      <p:ext uri="{BB962C8B-B14F-4D97-AF65-F5344CB8AC3E}">
        <p14:creationId xmlns:p14="http://schemas.microsoft.com/office/powerpoint/2010/main" val="4056838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user interface for managing and submitting batch jobs, including job status, actions, and options for job assistance.&#10;&#10;AI-generated content may be incorrect.">
            <a:extLst>
              <a:ext uri="{FF2B5EF4-FFF2-40B4-BE49-F238E27FC236}">
                <a16:creationId xmlns:a16="http://schemas.microsoft.com/office/drawing/2014/main" id="{F1135C05-8227-D0CD-564C-93AA536264F6}"/>
              </a:ext>
            </a:extLst>
          </p:cNvPr>
          <p:cNvPicPr>
            <a:picLocks noChangeAspect="1"/>
          </p:cNvPicPr>
          <p:nvPr/>
        </p:nvPicPr>
        <p:blipFill>
          <a:blip r:embed="rId2"/>
          <a:stretch>
            <a:fillRect/>
          </a:stretch>
        </p:blipFill>
        <p:spPr>
          <a:xfrm>
            <a:off x="0" y="1162614"/>
            <a:ext cx="12076771" cy="5102439"/>
          </a:xfrm>
          <a:prstGeom prst="rect">
            <a:avLst/>
          </a:prstGeom>
          <a:noFill/>
        </p:spPr>
      </p:pic>
      <p:sp>
        <p:nvSpPr>
          <p:cNvPr id="9" name="Title 2">
            <a:extLst>
              <a:ext uri="{FF2B5EF4-FFF2-40B4-BE49-F238E27FC236}">
                <a16:creationId xmlns:a16="http://schemas.microsoft.com/office/drawing/2014/main" id="{43449CF7-0C43-D00F-8830-E229A79B0351}"/>
              </a:ext>
            </a:extLst>
          </p:cNvPr>
          <p:cNvSpPr>
            <a:spLocks noGrp="1"/>
          </p:cNvSpPr>
          <p:nvPr>
            <p:ph type="title"/>
          </p:nvPr>
        </p:nvSpPr>
        <p:spPr>
          <a:xfrm>
            <a:off x="0" y="0"/>
            <a:ext cx="12192000" cy="914400"/>
          </a:xfrm>
        </p:spPr>
        <p:txBody>
          <a:bodyPr/>
          <a:lstStyle/>
          <a:p>
            <a:r>
              <a:rPr lang="en-US" dirty="0"/>
              <a:t>Exploring HTCSS MCP</a:t>
            </a:r>
          </a:p>
        </p:txBody>
      </p:sp>
      <p:sp>
        <p:nvSpPr>
          <p:cNvPr id="2" name="Slide Number Placeholder 1">
            <a:extLst>
              <a:ext uri="{FF2B5EF4-FFF2-40B4-BE49-F238E27FC236}">
                <a16:creationId xmlns:a16="http://schemas.microsoft.com/office/drawing/2014/main" id="{A9EBFD49-1E10-00DE-65FA-E9A80BD85457}"/>
              </a:ext>
            </a:extLst>
          </p:cNvPr>
          <p:cNvSpPr>
            <a:spLocks noGrp="1"/>
          </p:cNvSpPr>
          <p:nvPr>
            <p:ph type="sldNum" sz="quarter" idx="10"/>
          </p:nvPr>
        </p:nvSpPr>
        <p:spPr>
          <a:xfrm>
            <a:off x="4673600" y="6492880"/>
            <a:ext cx="2844800" cy="365125"/>
          </a:xfrm>
        </p:spPr>
        <p:txBody>
          <a:bodyPr wrap="square" anchor="ctr">
            <a:normAutofit/>
          </a:bodyPr>
          <a:lstStyle/>
          <a:p>
            <a:pPr>
              <a:spcAft>
                <a:spcPts val="600"/>
              </a:spcAft>
            </a:pPr>
            <a:fld id="{B377B610-C23B-4654-9A9B-90E751C4D594}" type="slidenum">
              <a:rPr lang="en-US" altLang="en-US" smtClean="0"/>
              <a:pPr>
                <a:spcAft>
                  <a:spcPts val="600"/>
                </a:spcAft>
              </a:pPr>
              <a:t>56</a:t>
            </a:fld>
            <a:endParaRPr lang="en-US" altLang="en-US"/>
          </a:p>
        </p:txBody>
      </p:sp>
      <p:sp>
        <p:nvSpPr>
          <p:cNvPr id="5" name="TextBox 4">
            <a:extLst>
              <a:ext uri="{FF2B5EF4-FFF2-40B4-BE49-F238E27FC236}">
                <a16:creationId xmlns:a16="http://schemas.microsoft.com/office/drawing/2014/main" id="{8C4BC2F7-3A31-61CF-0F29-7068890A6B86}"/>
              </a:ext>
            </a:extLst>
          </p:cNvPr>
          <p:cNvSpPr txBox="1"/>
          <p:nvPr/>
        </p:nvSpPr>
        <p:spPr>
          <a:xfrm>
            <a:off x="115229" y="751344"/>
            <a:ext cx="8051180" cy="2246769"/>
          </a:xfrm>
          <a:prstGeom prst="rect">
            <a:avLst/>
          </a:prstGeom>
          <a:solidFill>
            <a:schemeClr val="bg1"/>
          </a:solidFill>
        </p:spPr>
        <p:txBody>
          <a:bodyPr wrap="square" rtlCol="0">
            <a:spAutoFit/>
          </a:bodyPr>
          <a:lstStyle/>
          <a:p>
            <a:pPr marL="457200" indent="-457200">
              <a:buFontTx/>
              <a:buChar char="-"/>
            </a:pPr>
            <a:r>
              <a:rPr lang="en-US" dirty="0"/>
              <a:t>Easy to embed an agent into a web page</a:t>
            </a:r>
            <a:br>
              <a:rPr lang="en-US" dirty="0"/>
            </a:br>
            <a:r>
              <a:rPr lang="en-US" dirty="0"/>
              <a:t>- … but UX challenges to go beyond AI “slop”</a:t>
            </a:r>
          </a:p>
          <a:p>
            <a:pPr marL="457200" indent="-457200">
              <a:buFontTx/>
              <a:buChar char="-"/>
            </a:pPr>
            <a:r>
              <a:rPr lang="en-US" dirty="0">
                <a:hlinkClick r:id="rId3"/>
              </a:rPr>
              <a:t>See Brian B’s talk from yesterday</a:t>
            </a:r>
            <a:endParaRPr lang="en-US" dirty="0"/>
          </a:p>
          <a:p>
            <a:pPr marL="457200" indent="-457200">
              <a:buFontTx/>
              <a:buChar char="-"/>
            </a:pPr>
            <a:r>
              <a:rPr lang="en-US" dirty="0">
                <a:hlinkClick r:id="rId4"/>
              </a:rPr>
              <a:t>See </a:t>
            </a:r>
            <a:r>
              <a:rPr lang="en-US" dirty="0" err="1">
                <a:hlinkClick r:id="rId4"/>
              </a:rPr>
              <a:t>Girodon</a:t>
            </a:r>
            <a:r>
              <a:rPr lang="en-US" dirty="0">
                <a:hlinkClick r:id="rId4"/>
              </a:rPr>
              <a:t> S’s talk from yesterday</a:t>
            </a:r>
            <a:endParaRPr lang="en-US" dirty="0"/>
          </a:p>
          <a:p>
            <a:pPr marL="457200" indent="-457200">
              <a:buFontTx/>
              <a:buChar char="-"/>
            </a:pPr>
            <a:r>
              <a:rPr lang="en-US" dirty="0">
                <a:hlinkClick r:id="rId5"/>
              </a:rPr>
              <a:t>See Ilija V’s talk tomorrow</a:t>
            </a:r>
            <a:endParaRPr lang="en-US" dirty="0"/>
          </a:p>
        </p:txBody>
      </p:sp>
    </p:spTree>
    <p:extLst>
      <p:ext uri="{BB962C8B-B14F-4D97-AF65-F5344CB8AC3E}">
        <p14:creationId xmlns:p14="http://schemas.microsoft.com/office/powerpoint/2010/main" val="1750236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9CB9-392F-AB0E-79A9-D487BE0BEDAC}"/>
              </a:ext>
            </a:extLst>
          </p:cNvPr>
          <p:cNvSpPr>
            <a:spLocks noGrp="1"/>
          </p:cNvSpPr>
          <p:nvPr>
            <p:ph type="title"/>
          </p:nvPr>
        </p:nvSpPr>
        <p:spPr/>
        <p:txBody>
          <a:bodyPr/>
          <a:lstStyle/>
          <a:p>
            <a:r>
              <a:rPr lang="en-US" dirty="0"/>
              <a:t>Open OnDemand</a:t>
            </a:r>
          </a:p>
        </p:txBody>
      </p:sp>
      <p:sp>
        <p:nvSpPr>
          <p:cNvPr id="3" name="Content Placeholder 2">
            <a:extLst>
              <a:ext uri="{FF2B5EF4-FFF2-40B4-BE49-F238E27FC236}">
                <a16:creationId xmlns:a16="http://schemas.microsoft.com/office/drawing/2014/main" id="{E58DAE26-4793-FF22-5687-16ED7F9FB230}"/>
              </a:ext>
            </a:extLst>
          </p:cNvPr>
          <p:cNvSpPr>
            <a:spLocks noGrp="1"/>
          </p:cNvSpPr>
          <p:nvPr>
            <p:ph idx="1"/>
          </p:nvPr>
        </p:nvSpPr>
        <p:spPr/>
        <p:txBody>
          <a:bodyPr/>
          <a:lstStyle/>
          <a:p>
            <a:r>
              <a:rPr lang="en-US" dirty="0"/>
              <a:t>Investigate (and improve?) Open OnDemand integration with HTCondor AP</a:t>
            </a:r>
          </a:p>
          <a:p>
            <a:pPr marL="0" indent="0">
              <a:buNone/>
            </a:pPr>
            <a:endParaRPr lang="en-US" dirty="0"/>
          </a:p>
        </p:txBody>
      </p:sp>
      <p:pic>
        <p:nvPicPr>
          <p:cNvPr id="3074" name="Picture 2" descr="GitHub - OSC/ondemand: Supercomputing. Seamlessly. Open ...">
            <a:extLst>
              <a:ext uri="{FF2B5EF4-FFF2-40B4-BE49-F238E27FC236}">
                <a16:creationId xmlns:a16="http://schemas.microsoft.com/office/drawing/2014/main" id="{A2447BF9-2CBA-5C4E-0ECB-6BC3A686D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795" y="2608035"/>
            <a:ext cx="7939062" cy="202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8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Helps against supply chain attacks (e.g. </a:t>
            </a:r>
            <a:r>
              <a:rPr lang="en-US" dirty="0" err="1"/>
              <a:t>xz</a:t>
            </a:r>
            <a:r>
              <a:rPr lang="en-US" dirty="0"/>
              <a:t>)</a:t>
            </a:r>
          </a:p>
          <a:p>
            <a:r>
              <a:rPr lang="en-US" dirty="0"/>
              <a:t>Required by Debian (encouraged by EL)</a:t>
            </a:r>
          </a:p>
          <a:p>
            <a:r>
              <a:rPr lang="en-US" dirty="0"/>
              <a:t>You </a:t>
            </a:r>
            <a:r>
              <a:rPr lang="en-US" i="1" dirty="0"/>
              <a:t>should</a:t>
            </a:r>
            <a:r>
              <a:rPr lang="en-US" dirty="0"/>
              <a:t> be able to make bitwise identical binaries as we ship</a:t>
            </a:r>
          </a:p>
          <a:p>
            <a:pPr lvl="1"/>
            <a:endParaRPr lang="en-US" dirty="0"/>
          </a:p>
        </p:txBody>
      </p:sp>
      <p:sp>
        <p:nvSpPr>
          <p:cNvPr id="3" name="Title 2"/>
          <p:cNvSpPr>
            <a:spLocks noGrp="1"/>
          </p:cNvSpPr>
          <p:nvPr>
            <p:ph type="title"/>
          </p:nvPr>
        </p:nvSpPr>
        <p:spPr/>
        <p:txBody>
          <a:bodyPr/>
          <a:lstStyle/>
          <a:p>
            <a:r>
              <a:rPr lang="en-US" dirty="0"/>
              <a:t>Reproducible Builds</a:t>
            </a:r>
          </a:p>
        </p:txBody>
      </p:sp>
    </p:spTree>
    <p:extLst>
      <p:ext uri="{BB962C8B-B14F-4D97-AF65-F5344CB8AC3E}">
        <p14:creationId xmlns:p14="http://schemas.microsoft.com/office/powerpoint/2010/main" val="33039144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33B26-0E46-DAC7-935F-B8A03782235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C532A5-423C-492F-61A5-84EF053928CC}"/>
              </a:ext>
            </a:extLst>
          </p:cNvPr>
          <p:cNvSpPr>
            <a:spLocks noGrp="1"/>
          </p:cNvSpPr>
          <p:nvPr>
            <p:ph idx="1"/>
          </p:nvPr>
        </p:nvSpPr>
        <p:spPr/>
        <p:txBody>
          <a:bodyPr/>
          <a:lstStyle/>
          <a:p>
            <a:r>
              <a:rPr lang="en-US" dirty="0"/>
              <a:t>FILE macro in fatal exceptions:</a:t>
            </a:r>
            <a:br>
              <a:rPr lang="en-US" dirty="0"/>
            </a:br>
            <a:r>
              <a:rPr lang="en-US" sz="1600" dirty="0">
                <a:latin typeface="Courier New" panose="02070309020205020404" pitchFamily="49" charset="0"/>
                <a:cs typeface="Courier New" panose="02070309020205020404" pitchFamily="49" charset="0"/>
              </a:rPr>
              <a:t>ERROR "This should never happen" at line 2624 in file      /home/</a:t>
            </a:r>
            <a:r>
              <a:rPr lang="en-US" sz="1600" dirty="0" err="1">
                <a:latin typeface="Courier New" panose="02070309020205020404" pitchFamily="49" charset="0"/>
                <a:cs typeface="Courier New" panose="02070309020205020404" pitchFamily="49" charset="0"/>
              </a:rPr>
              <a:t>todd</a:t>
            </a:r>
            <a:r>
              <a:rPr lang="en-US" sz="1600" dirty="0">
                <a:latin typeface="Courier New" panose="02070309020205020404" pitchFamily="49" charset="0"/>
                <a:cs typeface="Courier New" panose="02070309020205020404" pitchFamily="49" charset="0"/>
              </a:rPr>
              <a:t>/CONDOR_SRC/</a:t>
            </a:r>
            <a:r>
              <a:rPr lang="en-US" sz="1600" dirty="0" err="1">
                <a:latin typeface="Courier New" panose="02070309020205020404" pitchFamily="49" charset="0"/>
                <a:cs typeface="Courier New" panose="02070309020205020404" pitchFamily="49" charset="0"/>
              </a:rPr>
              <a:t>src</a:t>
            </a:r>
            <a:r>
              <a:rPr lang="en-US" sz="1600" dirty="0">
                <a:latin typeface="Courier New" panose="02070309020205020404" pitchFamily="49" charset="0"/>
                <a:cs typeface="Courier New" panose="02070309020205020404" pitchFamily="49" charset="0"/>
              </a:rPr>
              <a:t>/condor_status.V6/status.cpp</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ERROR "This should never happen" at line 2624 in file ./</a:t>
            </a:r>
            <a:r>
              <a:rPr lang="en-US" sz="1600" dirty="0" err="1">
                <a:latin typeface="Courier New" panose="02070309020205020404" pitchFamily="49" charset="0"/>
                <a:cs typeface="Courier New" panose="02070309020205020404" pitchFamily="49" charset="0"/>
              </a:rPr>
              <a:t>src</a:t>
            </a:r>
            <a:r>
              <a:rPr lang="en-US" sz="1600" dirty="0">
                <a:latin typeface="Courier New" panose="02070309020205020404" pitchFamily="49" charset="0"/>
                <a:cs typeface="Courier New" panose="02070309020205020404" pitchFamily="49" charset="0"/>
              </a:rPr>
              <a:t>/condor_status.V6/status</a:t>
            </a:r>
            <a:r>
              <a:rPr lang="en-US" sz="1600">
                <a:latin typeface="Courier New" panose="02070309020205020404" pitchFamily="49" charset="0"/>
                <a:cs typeface="Courier New" panose="02070309020205020404" pitchFamily="49" charset="0"/>
              </a:rPr>
              <a:t>.cpp</a:t>
            </a:r>
            <a:endParaRPr lang="en-US" dirty="0"/>
          </a:p>
          <a:p>
            <a:r>
              <a:rPr lang="en-US" dirty="0"/>
              <a:t>Build Date in </a:t>
            </a:r>
            <a:r>
              <a:rPr lang="en-US" dirty="0" err="1"/>
              <a:t>condor_version</a:t>
            </a:r>
            <a:endParaRPr lang="en-US" dirty="0"/>
          </a:p>
          <a:p>
            <a:pPr lvl="1"/>
            <a:r>
              <a:rPr lang="en-US" dirty="0"/>
              <a:t> $ </a:t>
            </a:r>
            <a:r>
              <a:rPr lang="en-US" dirty="0" err="1"/>
              <a:t>condor_version</a:t>
            </a:r>
            <a:endParaRPr lang="en-US" dirty="0"/>
          </a:p>
          <a:p>
            <a:pPr lvl="3"/>
            <a:r>
              <a:rPr lang="en-US" dirty="0"/>
              <a:t>$</a:t>
            </a:r>
            <a:r>
              <a:rPr lang="en-US" dirty="0" err="1"/>
              <a:t>CondorVersion</a:t>
            </a:r>
            <a:r>
              <a:rPr lang="en-US" dirty="0"/>
              <a:t>: 27.8.1 </a:t>
            </a:r>
            <a:r>
              <a:rPr lang="en-US" b="1" dirty="0"/>
              <a:t>2028-03-31</a:t>
            </a:r>
            <a:r>
              <a:rPr lang="en-US" dirty="0"/>
              <a:t> </a:t>
            </a:r>
          </a:p>
          <a:p>
            <a:r>
              <a:rPr lang="en-US" dirty="0"/>
              <a:t>Other headaches</a:t>
            </a:r>
          </a:p>
          <a:p>
            <a:pPr marL="0" indent="0" algn="ctr">
              <a:buNone/>
            </a:pPr>
            <a:r>
              <a:rPr lang="en-US" dirty="0"/>
              <a:t>https://reproducible-builds.org/</a:t>
            </a:r>
          </a:p>
          <a:p>
            <a:pPr lvl="1"/>
            <a:endParaRPr lang="en-US" dirty="0"/>
          </a:p>
        </p:txBody>
      </p:sp>
      <p:sp>
        <p:nvSpPr>
          <p:cNvPr id="3" name="Title 2">
            <a:extLst>
              <a:ext uri="{FF2B5EF4-FFF2-40B4-BE49-F238E27FC236}">
                <a16:creationId xmlns:a16="http://schemas.microsoft.com/office/drawing/2014/main" id="{F81A47D9-118E-4DC7-0041-C8CC8354C320}"/>
              </a:ext>
            </a:extLst>
          </p:cNvPr>
          <p:cNvSpPr>
            <a:spLocks noGrp="1"/>
          </p:cNvSpPr>
          <p:nvPr>
            <p:ph type="title"/>
          </p:nvPr>
        </p:nvSpPr>
        <p:spPr/>
        <p:txBody>
          <a:bodyPr/>
          <a:lstStyle/>
          <a:p>
            <a:r>
              <a:rPr lang="en-US" dirty="0"/>
              <a:t>Reproducible builds are hard</a:t>
            </a:r>
          </a:p>
        </p:txBody>
      </p:sp>
      <p:sp>
        <p:nvSpPr>
          <p:cNvPr id="4" name="Speech Bubble: Oval 3">
            <a:extLst>
              <a:ext uri="{FF2B5EF4-FFF2-40B4-BE49-F238E27FC236}">
                <a16:creationId xmlns:a16="http://schemas.microsoft.com/office/drawing/2014/main" id="{97527EE9-CF92-D684-3713-01FFA4BE1FEE}"/>
              </a:ext>
            </a:extLst>
          </p:cNvPr>
          <p:cNvSpPr/>
          <p:nvPr/>
        </p:nvSpPr>
        <p:spPr bwMode="auto">
          <a:xfrm>
            <a:off x="8610601" y="2683329"/>
            <a:ext cx="2699657" cy="1491343"/>
          </a:xfrm>
          <a:prstGeom prst="wedgeEllipseCallout">
            <a:avLst>
              <a:gd name="adj1" fmla="val -96810"/>
              <a:gd name="adj2" fmla="val 6882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a:r>
              <a:rPr lang="en-US" sz="3733" dirty="0">
                <a:latin typeface="+mn-lt"/>
                <a:ea typeface="ＭＳ Ｐゴシック" charset="0"/>
              </a:rPr>
              <a:t>Which date?</a:t>
            </a:r>
          </a:p>
        </p:txBody>
      </p:sp>
    </p:spTree>
    <p:extLst>
      <p:ext uri="{BB962C8B-B14F-4D97-AF65-F5344CB8AC3E}">
        <p14:creationId xmlns:p14="http://schemas.microsoft.com/office/powerpoint/2010/main" val="151197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30AB-252B-89F2-B687-6E8347F2ADAE}"/>
              </a:ext>
            </a:extLst>
          </p:cNvPr>
          <p:cNvSpPr>
            <a:spLocks noGrp="1"/>
          </p:cNvSpPr>
          <p:nvPr>
            <p:ph type="title"/>
          </p:nvPr>
        </p:nvSpPr>
        <p:spPr>
          <a:xfrm>
            <a:off x="0" y="152400"/>
            <a:ext cx="12192000" cy="914400"/>
          </a:xfrm>
        </p:spPr>
        <p:txBody>
          <a:bodyPr/>
          <a:lstStyle/>
          <a:p>
            <a:r>
              <a:rPr lang="en-US" dirty="0"/>
              <a:t>Highlights on the web, </a:t>
            </a:r>
            <a:br>
              <a:rPr lang="en-US" dirty="0"/>
            </a:br>
            <a:r>
              <a:rPr lang="en-US" dirty="0"/>
              <a:t>full details in the Manual</a:t>
            </a:r>
          </a:p>
        </p:txBody>
      </p:sp>
      <p:sp>
        <p:nvSpPr>
          <p:cNvPr id="4" name="Text Placeholder 3">
            <a:extLst>
              <a:ext uri="{FF2B5EF4-FFF2-40B4-BE49-F238E27FC236}">
                <a16:creationId xmlns:a16="http://schemas.microsoft.com/office/drawing/2014/main" id="{E18A1085-7965-487A-90E6-2F7B2EDCB9F4}"/>
              </a:ext>
            </a:extLst>
          </p:cNvPr>
          <p:cNvSpPr>
            <a:spLocks noGrp="1"/>
          </p:cNvSpPr>
          <p:nvPr>
            <p:ph type="body" idx="2"/>
          </p:nvPr>
        </p:nvSpPr>
        <p:spPr>
          <a:xfrm>
            <a:off x="1235456" y="1058990"/>
            <a:ext cx="10261600" cy="4915090"/>
          </a:xfrm>
        </p:spPr>
        <p:txBody>
          <a:bodyPr/>
          <a:lstStyle/>
          <a:p>
            <a:pPr marL="15240" indent="0">
              <a:buNone/>
            </a:pPr>
            <a:r>
              <a:rPr lang="en-US" dirty="0"/>
              <a:t>Highlights:</a:t>
            </a:r>
          </a:p>
          <a:p>
            <a:pPr marL="15240" indent="0">
              <a:buNone/>
            </a:pPr>
            <a:r>
              <a:rPr lang="en-US" dirty="0">
                <a:hlinkClick r:id="rId2"/>
              </a:rPr>
              <a:t>https://htcondor.org/htcondor/release-highlights/</a:t>
            </a:r>
            <a:endParaRPr lang="en-US" dirty="0"/>
          </a:p>
          <a:p>
            <a:pPr marL="15240" indent="0">
              <a:buNone/>
            </a:pPr>
            <a:r>
              <a:rPr lang="en-US" dirty="0"/>
              <a:t>Details:</a:t>
            </a:r>
          </a:p>
          <a:p>
            <a:pPr marL="15240" indent="0">
              <a:buNone/>
            </a:pPr>
            <a:r>
              <a:rPr lang="en-US" sz="2400" dirty="0">
                <a:hlinkClick r:id="rId3"/>
              </a:rPr>
              <a:t>https://htcondor.readthedocs.io/en/latest/version-history/index.html</a:t>
            </a:r>
            <a:endParaRPr lang="en-US" sz="2400" dirty="0"/>
          </a:p>
          <a:p>
            <a:pPr marL="15240" indent="0">
              <a:buNone/>
            </a:pPr>
            <a:endParaRPr lang="en-US" sz="2400" dirty="0"/>
          </a:p>
          <a:p>
            <a:pPr>
              <a:buFontTx/>
              <a:buChar char="-"/>
            </a:pPr>
            <a:r>
              <a:rPr lang="en-US" sz="2400" dirty="0"/>
              <a:t>Documented all the new features / mechanisms that have been added at each version</a:t>
            </a:r>
          </a:p>
          <a:p>
            <a:pPr>
              <a:buFontTx/>
              <a:buChar char="-"/>
            </a:pPr>
            <a:r>
              <a:rPr lang="en-US" sz="2400" dirty="0"/>
              <a:t>Notes about "gotchas" when upgrading from major version X to Y</a:t>
            </a:r>
          </a:p>
          <a:p>
            <a:pPr>
              <a:buFontTx/>
              <a:buChar char="-"/>
            </a:pPr>
            <a:r>
              <a:rPr lang="en-US" sz="2400" dirty="0" err="1">
                <a:solidFill>
                  <a:schemeClr val="accent1"/>
                </a:solidFill>
              </a:rPr>
              <a:t>condor_upgrade_check</a:t>
            </a:r>
            <a:r>
              <a:rPr lang="en-US" sz="2400" dirty="0"/>
              <a:t> : tool to evaluate your current setup for incompatibilities before an HTCondor upgrade </a:t>
            </a:r>
          </a:p>
          <a:p>
            <a:pPr marL="15240" indent="0">
              <a:buNone/>
            </a:pPr>
            <a:endParaRPr lang="en-US" sz="2400" dirty="0"/>
          </a:p>
          <a:p>
            <a:pPr marL="15240" indent="0">
              <a:buNone/>
            </a:pPr>
            <a:r>
              <a:rPr lang="en-US" sz="2400" dirty="0"/>
              <a:t>   </a:t>
            </a:r>
          </a:p>
          <a:p>
            <a:pPr marL="15240" indent="0">
              <a:buNone/>
            </a:pPr>
            <a:endParaRPr lang="en-US" sz="2400" dirty="0"/>
          </a:p>
          <a:p>
            <a:pPr marL="15240" indent="0">
              <a:buNone/>
            </a:pPr>
            <a:r>
              <a:rPr lang="en-US" sz="2400" dirty="0"/>
              <a:t>     </a:t>
            </a:r>
          </a:p>
        </p:txBody>
      </p:sp>
    </p:spTree>
    <p:extLst>
      <p:ext uri="{BB962C8B-B14F-4D97-AF65-F5344CB8AC3E}">
        <p14:creationId xmlns:p14="http://schemas.microsoft.com/office/powerpoint/2010/main" val="21930529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C5A53F-658F-6270-52A1-C1944ADC05E5}"/>
              </a:ext>
            </a:extLst>
          </p:cNvPr>
          <p:cNvSpPr>
            <a:spLocks noGrp="1"/>
          </p:cNvSpPr>
          <p:nvPr>
            <p:ph idx="1"/>
          </p:nvPr>
        </p:nvSpPr>
        <p:spPr/>
        <p:txBody>
          <a:bodyPr/>
          <a:lstStyle/>
          <a:p>
            <a:pPr marL="0" indent="0">
              <a:buNone/>
            </a:pPr>
            <a:r>
              <a:rPr lang="en-US" dirty="0"/>
              <a:t>Local universe uses </a:t>
            </a:r>
            <a:r>
              <a:rPr lang="en-US" dirty="0" err="1"/>
              <a:t>cgroups</a:t>
            </a:r>
            <a:r>
              <a:rPr lang="en-US" dirty="0"/>
              <a:t> by default</a:t>
            </a:r>
          </a:p>
          <a:p>
            <a:pPr marL="0" indent="0">
              <a:buNone/>
            </a:pPr>
            <a:r>
              <a:rPr lang="en-US" dirty="0"/>
              <a:t>	Optionally enforces if </a:t>
            </a:r>
            <a:r>
              <a:rPr lang="en-US" dirty="0" err="1"/>
              <a:t>Request_Memory</a:t>
            </a:r>
            <a:r>
              <a:rPr lang="en-US" dirty="0"/>
              <a:t> set</a:t>
            </a:r>
          </a:p>
          <a:p>
            <a:pPr marL="0" indent="0">
              <a:buNone/>
            </a:pPr>
            <a:r>
              <a:rPr lang="en-US" dirty="0" err="1"/>
              <a:t>condor_ssh_to_job</a:t>
            </a:r>
            <a:r>
              <a:rPr lang="en-US" dirty="0"/>
              <a:t> works in more places</a:t>
            </a:r>
          </a:p>
          <a:p>
            <a:pPr marL="0" indent="0">
              <a:buNone/>
            </a:pPr>
            <a:r>
              <a:rPr lang="en-US" dirty="0"/>
              <a:t>	with </a:t>
            </a:r>
            <a:r>
              <a:rPr lang="en-US" dirty="0" err="1"/>
              <a:t>usernamespaces</a:t>
            </a:r>
            <a:r>
              <a:rPr lang="en-US" dirty="0"/>
              <a:t> and non-root condor</a:t>
            </a:r>
          </a:p>
          <a:p>
            <a:pPr marL="0" indent="0">
              <a:buNone/>
            </a:pPr>
            <a:r>
              <a:rPr lang="en-US" dirty="0"/>
              <a:t>	Can't work </a:t>
            </a:r>
            <a:r>
              <a:rPr lang="en-US" dirty="0" err="1"/>
              <a:t>work</a:t>
            </a:r>
            <a:r>
              <a:rPr lang="en-US" dirty="0"/>
              <a:t> non-root condor and </a:t>
            </a:r>
            <a:r>
              <a:rPr lang="en-US" dirty="0" err="1"/>
              <a:t>setuid</a:t>
            </a:r>
            <a:r>
              <a:rPr lang="en-US" dirty="0"/>
              <a:t> </a:t>
            </a:r>
            <a:r>
              <a:rPr lang="en-US" dirty="0" err="1"/>
              <a:t>apptainer</a:t>
            </a:r>
            <a:endParaRPr lang="en-US" dirty="0"/>
          </a:p>
          <a:p>
            <a:pPr marL="0" indent="0">
              <a:buNone/>
            </a:pPr>
            <a:r>
              <a:rPr lang="en-US" dirty="0"/>
              <a:t>Container universe now supports AMD HIP/ROCM</a:t>
            </a:r>
            <a:br>
              <a:rPr lang="en-US" dirty="0"/>
            </a:br>
            <a:endParaRPr lang="en-US" dirty="0"/>
          </a:p>
        </p:txBody>
      </p:sp>
      <p:sp>
        <p:nvSpPr>
          <p:cNvPr id="3" name="Title 2">
            <a:extLst>
              <a:ext uri="{FF2B5EF4-FFF2-40B4-BE49-F238E27FC236}">
                <a16:creationId xmlns:a16="http://schemas.microsoft.com/office/drawing/2014/main" id="{9FFB9AEF-892D-8ED6-C224-5D095BBF679B}"/>
              </a:ext>
            </a:extLst>
          </p:cNvPr>
          <p:cNvSpPr>
            <a:spLocks noGrp="1"/>
          </p:cNvSpPr>
          <p:nvPr>
            <p:ph type="title"/>
          </p:nvPr>
        </p:nvSpPr>
        <p:spPr/>
        <p:txBody>
          <a:bodyPr/>
          <a:lstStyle/>
          <a:p>
            <a:r>
              <a:rPr lang="en-US" dirty="0"/>
              <a:t>Container improvements</a:t>
            </a:r>
          </a:p>
        </p:txBody>
      </p:sp>
    </p:spTree>
    <p:extLst>
      <p:ext uri="{BB962C8B-B14F-4D97-AF65-F5344CB8AC3E}">
        <p14:creationId xmlns:p14="http://schemas.microsoft.com/office/powerpoint/2010/main" val="4056644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DBB7-FF7C-A556-CA5F-9FD157EAC7A3}"/>
              </a:ext>
            </a:extLst>
          </p:cNvPr>
          <p:cNvSpPr>
            <a:spLocks noGrp="1"/>
          </p:cNvSpPr>
          <p:nvPr>
            <p:ph type="title"/>
          </p:nvPr>
        </p:nvSpPr>
        <p:spPr/>
        <p:txBody>
          <a:bodyPr/>
          <a:lstStyle/>
          <a:p>
            <a:r>
              <a:rPr lang="en-US" dirty="0" err="1"/>
              <a:t>condor_dag_checker</a:t>
            </a:r>
            <a:r>
              <a:rPr lang="en-US" dirty="0"/>
              <a:t> (teased last year)</a:t>
            </a:r>
          </a:p>
        </p:txBody>
      </p:sp>
      <p:sp>
        <p:nvSpPr>
          <p:cNvPr id="3" name="Content Placeholder 2">
            <a:extLst>
              <a:ext uri="{FF2B5EF4-FFF2-40B4-BE49-F238E27FC236}">
                <a16:creationId xmlns:a16="http://schemas.microsoft.com/office/drawing/2014/main" id="{4740E278-D657-B208-C9EF-A840A23CF68B}"/>
              </a:ext>
            </a:extLst>
          </p:cNvPr>
          <p:cNvSpPr>
            <a:spLocks noGrp="1"/>
          </p:cNvSpPr>
          <p:nvPr>
            <p:ph idx="1"/>
          </p:nvPr>
        </p:nvSpPr>
        <p:spPr/>
        <p:txBody>
          <a:bodyPr>
            <a:normAutofit fontScale="85000" lnSpcReduction="20000"/>
          </a:bodyPr>
          <a:lstStyle/>
          <a:p>
            <a:r>
              <a:rPr lang="en-US" dirty="0"/>
              <a:t>Lint DAG files before execution for validity</a:t>
            </a:r>
          </a:p>
          <a:p>
            <a:pPr lvl="1"/>
            <a:r>
              <a:rPr lang="en-US" dirty="0"/>
              <a:t>Correct command syntax</a:t>
            </a:r>
          </a:p>
          <a:p>
            <a:pPr lvl="1"/>
            <a:r>
              <a:rPr lang="en-US" dirty="0"/>
              <a:t>Check for parse errors</a:t>
            </a:r>
          </a:p>
          <a:p>
            <a:pPr lvl="1"/>
            <a:r>
              <a:rPr lang="en-US" dirty="0"/>
              <a:t>Check for references to undefined nodes</a:t>
            </a:r>
          </a:p>
          <a:p>
            <a:pPr lvl="1"/>
            <a:r>
              <a:rPr lang="en-US" dirty="0"/>
              <a:t>Check for valid node dependencies</a:t>
            </a:r>
          </a:p>
          <a:p>
            <a:pPr lvl="1"/>
            <a:r>
              <a:rPr lang="en-US" dirty="0"/>
              <a:t>Check for cycles in DAG structure</a:t>
            </a:r>
          </a:p>
          <a:p>
            <a:pPr lvl="1"/>
            <a:r>
              <a:rPr lang="en-US" dirty="0"/>
              <a:t>Check for infinite recursive DAG file inclusion</a:t>
            </a:r>
          </a:p>
          <a:p>
            <a:pPr lvl="1"/>
            <a:r>
              <a:rPr lang="en-US" dirty="0"/>
              <a:t>[Optional] Check valid JDL specified (best effort similar to </a:t>
            </a:r>
            <a:r>
              <a:rPr lang="en-US" dirty="0" err="1"/>
              <a:t>condor_submit</a:t>
            </a:r>
            <a:r>
              <a:rPr lang="en-US" dirty="0"/>
              <a:t> –dry-run)</a:t>
            </a:r>
          </a:p>
          <a:p>
            <a:pPr lvl="1"/>
            <a:r>
              <a:rPr lang="en-US" dirty="0"/>
              <a:t>[Optional] Verify Pre/Post scripts exist</a:t>
            </a:r>
          </a:p>
          <a:p>
            <a:r>
              <a:rPr lang="en-US" dirty="0"/>
              <a:t>Get useful DAG statistics</a:t>
            </a:r>
          </a:p>
        </p:txBody>
      </p:sp>
    </p:spTree>
    <p:extLst>
      <p:ext uri="{BB962C8B-B14F-4D97-AF65-F5344CB8AC3E}">
        <p14:creationId xmlns:p14="http://schemas.microsoft.com/office/powerpoint/2010/main" val="1033911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91" name="Google Shape;91;p3"/>
          <p:cNvSpPr txBox="1"/>
          <p:nvPr/>
        </p:nvSpPr>
        <p:spPr>
          <a:xfrm>
            <a:off x="2342573" y="4662820"/>
            <a:ext cx="750685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dk1"/>
                </a:solidFill>
                <a:latin typeface="Helvetica Neue"/>
                <a:ea typeface="Helvetica Neue"/>
                <a:cs typeface="Helvetica Neue"/>
                <a:sym typeface="Helvetica Neue"/>
              </a:rPr>
              <a:t>This work is supported by </a:t>
            </a:r>
            <a:r>
              <a:rPr lang="en-US" sz="1800" b="0" i="0" u="sng" strike="noStrike" cap="none" dirty="0">
                <a:solidFill>
                  <a:schemeClr val="dk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NSF</a:t>
            </a:r>
            <a:r>
              <a:rPr lang="en-US" sz="1800" b="0" i="0" u="none" strike="noStrike" cap="none" dirty="0">
                <a:solidFill>
                  <a:schemeClr val="dk1"/>
                </a:solidFill>
                <a:latin typeface="Helvetica Neue"/>
                <a:ea typeface="Helvetica Neue"/>
                <a:cs typeface="Helvetica Neue"/>
                <a:sym typeface="Helvetica Neue"/>
              </a:rPr>
              <a:t> under Cooperative Agreement </a:t>
            </a:r>
            <a:r>
              <a:rPr lang="en-US" sz="1800" b="0" i="0" u="sng" strike="noStrike" cap="none" dirty="0">
                <a:solidFill>
                  <a:schemeClr val="dk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OAC-2030508</a:t>
            </a:r>
            <a:r>
              <a:rPr lang="en-US" sz="1800" b="0" i="0" u="none" strike="noStrike" cap="none" dirty="0">
                <a:solidFill>
                  <a:schemeClr val="dk1"/>
                </a:solidFill>
                <a:latin typeface="Helvetica Neue"/>
                <a:ea typeface="Helvetica Neue"/>
                <a:cs typeface="Helvetica Neue"/>
                <a:sym typeface="Helvetica Neue"/>
              </a:rPr>
              <a:t> as part of the </a:t>
            </a:r>
            <a:r>
              <a:rPr lang="en-US" sz="1800" b="0" i="0" u="sng" strike="noStrike" cap="none" dirty="0">
                <a:solidFill>
                  <a:schemeClr val="dk1"/>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PATh Project</a:t>
            </a:r>
            <a:r>
              <a:rPr lang="en-US" sz="1800" b="0" i="0" u="none" strike="noStrike" cap="none" dirty="0">
                <a:solidFill>
                  <a:schemeClr val="dk1"/>
                </a:solidFill>
                <a:latin typeface="Helvetica Neue"/>
                <a:ea typeface="Helvetica Neue"/>
                <a:cs typeface="Helvetica Neue"/>
                <a:sym typeface="Helvetica Neue"/>
              </a:rPr>
              <a:t>. Any opinions, findings, and conclusions or recommendations expressed in this material are those of the author(s) and do not necessarily reflect the views of the NSF. </a:t>
            </a:r>
            <a:endParaRPr dirty="0"/>
          </a:p>
        </p:txBody>
      </p:sp>
      <p:pic>
        <p:nvPicPr>
          <p:cNvPr id="93" name="Google Shape;93;p3" descr="A picture containing logo&#10;&#10;Description automatically generated"/>
          <p:cNvPicPr preferRelativeResize="0"/>
          <p:nvPr/>
        </p:nvPicPr>
        <p:blipFill rotWithShape="1">
          <a:blip r:embed="rId6">
            <a:alphaModFix/>
          </a:blip>
          <a:srcRect/>
          <a:stretch/>
        </p:blipFill>
        <p:spPr>
          <a:xfrm>
            <a:off x="3603139" y="3702596"/>
            <a:ext cx="5527798" cy="886001"/>
          </a:xfrm>
          <a:prstGeom prst="rect">
            <a:avLst/>
          </a:prstGeom>
          <a:noFill/>
          <a:ln>
            <a:noFill/>
          </a:ln>
        </p:spPr>
      </p:pic>
      <p:sp>
        <p:nvSpPr>
          <p:cNvPr id="9" name="Title 3">
            <a:extLst>
              <a:ext uri="{FF2B5EF4-FFF2-40B4-BE49-F238E27FC236}">
                <a16:creationId xmlns:a16="http://schemas.microsoft.com/office/drawing/2014/main" id="{FE20D8AA-AFC6-A1DD-AD98-4EB9E63DDD62}"/>
              </a:ext>
            </a:extLst>
          </p:cNvPr>
          <p:cNvSpPr txBox="1">
            <a:spLocks/>
          </p:cNvSpPr>
          <p:nvPr/>
        </p:nvSpPr>
        <p:spPr>
          <a:xfrm>
            <a:off x="0" y="0"/>
            <a:ext cx="12192000" cy="914400"/>
          </a:xfrm>
          <a:prstGeom prst="rect">
            <a:avLst/>
          </a:prstGeom>
        </p:spPr>
        <p:txBody>
          <a:bodyPr/>
          <a:lst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a:lstStyle>
          <a:p>
            <a:r>
              <a:rPr lang="en-US" kern="0" dirty="0"/>
              <a:t>Thank You!</a:t>
            </a:r>
          </a:p>
        </p:txBody>
      </p:sp>
      <p:sp>
        <p:nvSpPr>
          <p:cNvPr id="11" name="Slide Number Placeholder 2">
            <a:extLst>
              <a:ext uri="{FF2B5EF4-FFF2-40B4-BE49-F238E27FC236}">
                <a16:creationId xmlns:a16="http://schemas.microsoft.com/office/drawing/2014/main" id="{26F95D04-146D-7DDB-C9AB-97D9E62C9505}"/>
              </a:ext>
            </a:extLst>
          </p:cNvPr>
          <p:cNvSpPr>
            <a:spLocks noGrp="1"/>
          </p:cNvSpPr>
          <p:nvPr>
            <p:ph type="sldNum" sz="quarter" idx="10"/>
          </p:nvPr>
        </p:nvSpPr>
        <p:spPr>
          <a:xfrm>
            <a:off x="4673600" y="6492880"/>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rgbClr val="898989"/>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a:lstStyle>
          <a:p>
            <a:fld id="{B377B610-C23B-4654-9A9B-90E751C4D594}" type="slidenum">
              <a:rPr lang="en-US" altLang="en-US" smtClean="0"/>
              <a:pPr/>
              <a:t>62</a:t>
            </a:fld>
            <a:endParaRPr lang="en-US" altLang="en-US"/>
          </a:p>
        </p:txBody>
      </p:sp>
      <p:pic>
        <p:nvPicPr>
          <p:cNvPr id="3" name="Picture 2">
            <a:extLst>
              <a:ext uri="{FF2B5EF4-FFF2-40B4-BE49-F238E27FC236}">
                <a16:creationId xmlns:a16="http://schemas.microsoft.com/office/drawing/2014/main" id="{95D6C269-B1A1-452D-67AB-05F03B5EC33C}"/>
              </a:ext>
            </a:extLst>
          </p:cNvPr>
          <p:cNvPicPr>
            <a:picLocks noChangeAspect="1"/>
          </p:cNvPicPr>
          <p:nvPr/>
        </p:nvPicPr>
        <p:blipFill>
          <a:blip r:embed="rId7">
            <a:alphaModFix amt="35000"/>
            <a:extLst>
              <a:ext uri="{BEBA8EAE-BF5A-486C-A8C5-ECC9F3942E4B}">
                <a14:imgProps xmlns:a14="http://schemas.microsoft.com/office/drawing/2010/main">
                  <a14:imgLayer r:embed="rId8">
                    <a14:imgEffect>
                      <a14:artisticWatercolorSponge/>
                    </a14:imgEffect>
                  </a14:imgLayer>
                </a14:imgProps>
              </a:ext>
            </a:extLst>
          </a:blip>
          <a:stretch>
            <a:fillRect/>
          </a:stretch>
        </p:blipFill>
        <p:spPr>
          <a:xfrm>
            <a:off x="1169126" y="836408"/>
            <a:ext cx="9980023" cy="2592592"/>
          </a:xfrm>
          <a:prstGeom prst="rect">
            <a:avLst/>
          </a:prstGeom>
        </p:spPr>
      </p:pic>
      <p:sp>
        <p:nvSpPr>
          <p:cNvPr id="4" name="Title 3">
            <a:extLst>
              <a:ext uri="{FF2B5EF4-FFF2-40B4-BE49-F238E27FC236}">
                <a16:creationId xmlns:a16="http://schemas.microsoft.com/office/drawing/2014/main" id="{DBABA53B-13C5-C697-039A-3B14D23E8393}"/>
              </a:ext>
            </a:extLst>
          </p:cNvPr>
          <p:cNvSpPr txBox="1">
            <a:spLocks/>
          </p:cNvSpPr>
          <p:nvPr/>
        </p:nvSpPr>
        <p:spPr>
          <a:xfrm>
            <a:off x="0" y="1089550"/>
            <a:ext cx="12192000" cy="914400"/>
          </a:xfrm>
          <a:prstGeom prst="rect">
            <a:avLst/>
          </a:prstGeom>
        </p:spPr>
        <p:txBody>
          <a:bodyPr/>
          <a:lst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a:lstStyle>
          <a:p>
            <a:r>
              <a:rPr lang="en-US" sz="3200" i="1" kern="0" dirty="0">
                <a:solidFill>
                  <a:srgbClr val="0070C0"/>
                </a:solidFill>
                <a:effectLst>
                  <a:outerShdw blurRad="38100" dist="38100" dir="2700000" algn="tl">
                    <a:srgbClr val="000000">
                      <a:alpha val="43137"/>
                    </a:srgbClr>
                  </a:outerShdw>
                </a:effectLst>
              </a:rPr>
              <a:t>Please add your institution </a:t>
            </a:r>
          </a:p>
          <a:p>
            <a:r>
              <a:rPr lang="en-US" sz="3200" i="1" kern="0" dirty="0">
                <a:solidFill>
                  <a:srgbClr val="0070C0"/>
                </a:solidFill>
                <a:effectLst>
                  <a:outerShdw blurRad="38100" dist="38100" dir="2700000" algn="tl">
                    <a:srgbClr val="000000">
                      <a:alpha val="43137"/>
                    </a:srgbClr>
                  </a:outerShdw>
                </a:effectLst>
              </a:rPr>
              <a:t>to our world </a:t>
            </a:r>
            <a:r>
              <a:rPr lang="en-US" sz="3200" i="1" kern="0" dirty="0">
                <a:solidFill>
                  <a:srgbClr val="0070C0"/>
                </a:solidFill>
                <a:effectLst>
                  <a:outerShdw blurRad="38100" dist="38100" dir="2700000" algn="tl">
                    <a:srgbClr val="000000">
                      <a:alpha val="43137"/>
                    </a:srgbClr>
                  </a:outerShdw>
                </a:effectLst>
                <a:hlinkClick r:id="rId9">
                  <a:extLst>
                    <a:ext uri="{A12FA001-AC4F-418D-AE19-62706E023703}">
                      <ahyp:hlinkClr xmlns:ahyp="http://schemas.microsoft.com/office/drawing/2018/hyperlinkcolor" val="tx"/>
                    </a:ext>
                  </a:extLst>
                </a:hlinkClick>
              </a:rPr>
              <a:t>map</a:t>
            </a:r>
            <a:r>
              <a:rPr lang="en-US" sz="3200" i="1" kern="0" dirty="0">
                <a:solidFill>
                  <a:srgbClr val="0070C0"/>
                </a:solidFill>
                <a:effectLst>
                  <a:outerShdw blurRad="38100" dist="38100" dir="2700000" algn="tl">
                    <a:srgbClr val="000000">
                      <a:alpha val="43137"/>
                    </a:srgbClr>
                  </a:outerShdw>
                </a:effectLst>
              </a:rPr>
              <a:t> of HTCondor Users at:</a:t>
            </a:r>
          </a:p>
          <a:p>
            <a:r>
              <a:rPr lang="en-US" sz="3200" i="1" kern="0" dirty="0">
                <a:solidFill>
                  <a:schemeClr val="accent1">
                    <a:lumMod val="75000"/>
                  </a:schemeClr>
                </a:solidFill>
                <a:effectLst>
                  <a:outerShdw blurRad="38100" dist="38100" dir="2700000" algn="tl">
                    <a:srgbClr val="000000">
                      <a:alpha val="43137"/>
                    </a:srgbClr>
                  </a:outerShdw>
                </a:effectLst>
                <a:hlinkClick r:id="rId9">
                  <a:extLst>
                    <a:ext uri="{A12FA001-AC4F-418D-AE19-62706E023703}">
                      <ahyp:hlinkClr xmlns:ahyp="http://schemas.microsoft.com/office/drawing/2018/hyperlinkcolor" val="tx"/>
                    </a:ext>
                  </a:extLst>
                </a:hlinkClick>
              </a:rPr>
              <a:t>https://htcondor.org/user-map</a:t>
            </a:r>
            <a:endParaRPr lang="en-US" sz="3200" i="1" kern="0" dirty="0">
              <a:solidFill>
                <a:schemeClr val="accent1">
                  <a:lumMod val="75000"/>
                </a:schemeClr>
              </a:solidFill>
              <a:effectLst>
                <a:outerShdw blurRad="38100" dist="38100" dir="2700000" algn="tl">
                  <a:srgbClr val="000000">
                    <a:alpha val="43137"/>
                  </a:srgbClr>
                </a:outerShdw>
              </a:effectLst>
            </a:endParaRPr>
          </a:p>
          <a:p>
            <a:r>
              <a:rPr lang="en-US" sz="3200" i="1" kern="0" dirty="0">
                <a:solidFill>
                  <a:srgbClr val="0070C0"/>
                </a:solidFill>
                <a:effectLst>
                  <a:outerShdw blurRad="38100" dist="38100" dir="2700000" algn="tl">
                    <a:srgbClr val="000000">
                      <a:alpha val="43137"/>
                    </a:srgbClr>
                  </a:outerShdw>
                </a:effectLst>
              </a:rPr>
              <a:t>and click "</a:t>
            </a:r>
            <a:r>
              <a:rPr lang="en-US" sz="3200" i="1" kern="0" dirty="0">
                <a:solidFill>
                  <a:srgbClr val="0070C0"/>
                </a:solidFill>
                <a:effectLst>
                  <a:outerShdw blurRad="38100" dist="38100" dir="2700000" algn="tl">
                    <a:srgbClr val="000000">
                      <a:alpha val="43137"/>
                    </a:srgbClr>
                  </a:outerShdw>
                </a:effectLst>
                <a:hlinkClick r:id="rId10"/>
              </a:rPr>
              <a:t>Add Your Institution</a:t>
            </a:r>
            <a:r>
              <a:rPr lang="en-US" sz="3200" i="1" kern="0" dirty="0">
                <a:solidFill>
                  <a:srgbClr val="0070C0"/>
                </a:solidFill>
                <a:effectLst>
                  <a:outerShdw blurRad="38100" dist="38100" dir="2700000" algn="tl">
                    <a:srgbClr val="000000">
                      <a:alpha val="43137"/>
                    </a:srgbClr>
                  </a:outerShdw>
                </a:effectLst>
              </a:rPr>
              <a:t>" on upper right</a:t>
            </a:r>
          </a:p>
        </p:txBody>
      </p:sp>
    </p:spTree>
    <p:extLst>
      <p:ext uri="{BB962C8B-B14F-4D97-AF65-F5344CB8AC3E}">
        <p14:creationId xmlns:p14="http://schemas.microsoft.com/office/powerpoint/2010/main" val="383112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43DC7-E37D-3B71-D14D-53368FED5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EBF31-CE41-0E75-D17E-A259B747B881}"/>
              </a:ext>
            </a:extLst>
          </p:cNvPr>
          <p:cNvSpPr>
            <a:spLocks noGrp="1"/>
          </p:cNvSpPr>
          <p:nvPr>
            <p:ph type="title"/>
          </p:nvPr>
        </p:nvSpPr>
        <p:spPr>
          <a:xfrm>
            <a:off x="1202266" y="1016000"/>
            <a:ext cx="9787467" cy="4086578"/>
          </a:xfrm>
        </p:spPr>
        <p:txBody>
          <a:bodyPr/>
          <a:lstStyle/>
          <a:p>
            <a:r>
              <a:rPr lang="en-US" dirty="0"/>
              <a:t>On Tuesday, Christina said “understanding what is happening in a distributed system is hard….”</a:t>
            </a:r>
          </a:p>
        </p:txBody>
      </p:sp>
      <p:sp>
        <p:nvSpPr>
          <p:cNvPr id="3" name="Slide Number Placeholder 2">
            <a:extLst>
              <a:ext uri="{FF2B5EF4-FFF2-40B4-BE49-F238E27FC236}">
                <a16:creationId xmlns:a16="http://schemas.microsoft.com/office/drawing/2014/main" id="{211AB9DD-1501-BFF3-1C19-19933BFB5188}"/>
              </a:ext>
            </a:extLst>
          </p:cNvPr>
          <p:cNvSpPr>
            <a:spLocks noGrp="1"/>
          </p:cNvSpPr>
          <p:nvPr>
            <p:ph type="sldNum" sz="quarter" idx="10"/>
          </p:nvPr>
        </p:nvSpPr>
        <p:spPr/>
        <p:txBody>
          <a:bodyPr/>
          <a:lstStyle/>
          <a:p>
            <a:fld id="{296919AD-8CC6-4D3E-873A-09FDF857086C}" type="slidenum">
              <a:rPr lang="en-US" altLang="en-US" smtClean="0"/>
              <a:pPr/>
              <a:t>7</a:t>
            </a:fld>
            <a:endParaRPr lang="en-US" altLang="en-US"/>
          </a:p>
        </p:txBody>
      </p:sp>
    </p:spTree>
    <p:extLst>
      <p:ext uri="{BB962C8B-B14F-4D97-AF65-F5344CB8AC3E}">
        <p14:creationId xmlns:p14="http://schemas.microsoft.com/office/powerpoint/2010/main" val="214947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7C088-5D34-C3C0-3BC3-3E383FB11299}"/>
              </a:ext>
            </a:extLst>
          </p:cNvPr>
          <p:cNvSpPr>
            <a:spLocks noGrp="1"/>
          </p:cNvSpPr>
          <p:nvPr>
            <p:ph idx="1"/>
          </p:nvPr>
        </p:nvSpPr>
        <p:spPr>
          <a:xfrm>
            <a:off x="429685" y="914400"/>
            <a:ext cx="11199283" cy="5092700"/>
          </a:xfrm>
        </p:spPr>
        <p:txBody>
          <a:bodyPr/>
          <a:lstStyle/>
          <a:p>
            <a:r>
              <a:rPr lang="en-US" dirty="0"/>
              <a:t>Job Event Log (e.g. log = file.log)</a:t>
            </a:r>
          </a:p>
          <a:p>
            <a:r>
              <a:rPr lang="en-US" dirty="0"/>
              <a:t>ClassAds : key=value pairs</a:t>
            </a:r>
          </a:p>
          <a:p>
            <a:pPr lvl="1"/>
            <a:r>
              <a:rPr lang="en-US" dirty="0"/>
              <a:t>Job ClassAds</a:t>
            </a:r>
          </a:p>
          <a:p>
            <a:pPr lvl="1"/>
            <a:r>
              <a:rPr lang="en-US" dirty="0"/>
              <a:t>Slot ClassAds</a:t>
            </a:r>
          </a:p>
          <a:p>
            <a:pPr lvl="1"/>
            <a:r>
              <a:rPr lang="en-US" dirty="0"/>
              <a:t>Service (Daemon) ClassAds</a:t>
            </a:r>
          </a:p>
          <a:p>
            <a:r>
              <a:rPr lang="en-US" dirty="0"/>
              <a:t>Where do I find all these lovely ClassAds live?</a:t>
            </a:r>
          </a:p>
          <a:p>
            <a:pPr marL="971550" lvl="1" indent="-514350">
              <a:buFont typeface="+mj-lt"/>
              <a:buAutoNum type="arabicPeriod"/>
            </a:pPr>
            <a:r>
              <a:rPr lang="en-US" dirty="0">
                <a:solidFill>
                  <a:srgbClr val="FF0000"/>
                </a:solidFill>
              </a:rPr>
              <a:t>Active Job Database </a:t>
            </a:r>
            <a:r>
              <a:rPr lang="en-US" dirty="0"/>
              <a:t>(AP </a:t>
            </a:r>
            <a:r>
              <a:rPr lang="en-US" dirty="0" err="1"/>
              <a:t>schedd</a:t>
            </a:r>
            <a:r>
              <a:rPr lang="en-US" dirty="0"/>
              <a:t>) : </a:t>
            </a:r>
            <a:r>
              <a:rPr lang="en-US" dirty="0" err="1"/>
              <a:t>condor_q</a:t>
            </a:r>
            <a:r>
              <a:rPr lang="en-US" dirty="0"/>
              <a:t>, </a:t>
            </a:r>
            <a:r>
              <a:rPr lang="en-US" dirty="0" err="1"/>
              <a:t>etc</a:t>
            </a:r>
            <a:endParaRPr lang="en-US" dirty="0"/>
          </a:p>
          <a:p>
            <a:pPr marL="971550" lvl="1" indent="-514350">
              <a:buFont typeface="+mj-lt"/>
              <a:buAutoNum type="arabicPeriod"/>
            </a:pPr>
            <a:r>
              <a:rPr lang="en-US" dirty="0">
                <a:solidFill>
                  <a:srgbClr val="FF0000"/>
                </a:solidFill>
              </a:rPr>
              <a:t>Archived Job Database </a:t>
            </a:r>
            <a:r>
              <a:rPr lang="en-US" dirty="0"/>
              <a:t>(AP history files) : </a:t>
            </a:r>
            <a:r>
              <a:rPr lang="en-US" dirty="0" err="1"/>
              <a:t>condor_history</a:t>
            </a:r>
            <a:r>
              <a:rPr lang="en-US" dirty="0"/>
              <a:t>, </a:t>
            </a:r>
            <a:r>
              <a:rPr lang="en-US" dirty="0" err="1"/>
              <a:t>etc</a:t>
            </a:r>
            <a:endParaRPr lang="en-US" dirty="0"/>
          </a:p>
          <a:p>
            <a:pPr marL="971550" lvl="1" indent="-514350">
              <a:buFont typeface="+mj-lt"/>
              <a:buAutoNum type="arabicPeriod"/>
            </a:pPr>
            <a:r>
              <a:rPr lang="en-US" dirty="0">
                <a:solidFill>
                  <a:srgbClr val="FF0000"/>
                </a:solidFill>
              </a:rPr>
              <a:t>HTCSS Central Manager and CE Collectors</a:t>
            </a:r>
            <a:r>
              <a:rPr lang="en-US" dirty="0"/>
              <a:t>: </a:t>
            </a:r>
            <a:r>
              <a:rPr lang="en-US" i="1" dirty="0" err="1"/>
              <a:t>condor_status</a:t>
            </a:r>
            <a:r>
              <a:rPr lang="en-US" i="1" dirty="0"/>
              <a:t>, </a:t>
            </a:r>
            <a:r>
              <a:rPr lang="en-US" i="1" dirty="0" err="1"/>
              <a:t>condor_ce_status</a:t>
            </a:r>
            <a:r>
              <a:rPr lang="en-US" i="1" dirty="0"/>
              <a:t>, </a:t>
            </a:r>
            <a:r>
              <a:rPr lang="en-US" i="1" dirty="0" err="1"/>
              <a:t>etc</a:t>
            </a:r>
            <a:br>
              <a:rPr lang="en-US" dirty="0"/>
            </a:br>
            <a:endParaRPr lang="en-US" dirty="0"/>
          </a:p>
        </p:txBody>
      </p:sp>
      <p:sp>
        <p:nvSpPr>
          <p:cNvPr id="3" name="Title 2">
            <a:extLst>
              <a:ext uri="{FF2B5EF4-FFF2-40B4-BE49-F238E27FC236}">
                <a16:creationId xmlns:a16="http://schemas.microsoft.com/office/drawing/2014/main" id="{74E41736-CC45-C392-EC00-39A09549DACB}"/>
              </a:ext>
            </a:extLst>
          </p:cNvPr>
          <p:cNvSpPr>
            <a:spLocks noGrp="1"/>
          </p:cNvSpPr>
          <p:nvPr>
            <p:ph type="title"/>
          </p:nvPr>
        </p:nvSpPr>
        <p:spPr/>
        <p:txBody>
          <a:bodyPr/>
          <a:lstStyle/>
          <a:p>
            <a:r>
              <a:rPr lang="en-US" dirty="0"/>
              <a:t>What is happening? What has happened?</a:t>
            </a:r>
          </a:p>
        </p:txBody>
      </p:sp>
      <p:sp>
        <p:nvSpPr>
          <p:cNvPr id="4" name="Slide Number Placeholder 3">
            <a:extLst>
              <a:ext uri="{FF2B5EF4-FFF2-40B4-BE49-F238E27FC236}">
                <a16:creationId xmlns:a16="http://schemas.microsoft.com/office/drawing/2014/main" id="{D84E5AED-CE01-3083-F4D9-4F797F291863}"/>
              </a:ext>
            </a:extLst>
          </p:cNvPr>
          <p:cNvSpPr>
            <a:spLocks noGrp="1"/>
          </p:cNvSpPr>
          <p:nvPr>
            <p:ph type="sldNum" sz="quarter" idx="10"/>
          </p:nvPr>
        </p:nvSpPr>
        <p:spPr/>
        <p:txBody>
          <a:bodyPr/>
          <a:lstStyle/>
          <a:p>
            <a:fld id="{A112ED7D-98F8-4F4F-A793-74ECB7F395DA}" type="slidenum">
              <a:rPr lang="en-US" altLang="en-US" smtClean="0"/>
              <a:pPr/>
              <a:t>8</a:t>
            </a:fld>
            <a:endParaRPr lang="en-US" altLang="en-US" dirty="0"/>
          </a:p>
        </p:txBody>
      </p:sp>
    </p:spTree>
    <p:extLst>
      <p:ext uri="{BB962C8B-B14F-4D97-AF65-F5344CB8AC3E}">
        <p14:creationId xmlns:p14="http://schemas.microsoft.com/office/powerpoint/2010/main" val="302597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B5D45-9A25-17F2-2BC3-4ED7BA49FA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9F2095-9759-3739-C121-A19FD75300CC}"/>
              </a:ext>
            </a:extLst>
          </p:cNvPr>
          <p:cNvSpPr>
            <a:spLocks noGrp="1"/>
          </p:cNvSpPr>
          <p:nvPr>
            <p:ph type="title"/>
          </p:nvPr>
        </p:nvSpPr>
        <p:spPr>
          <a:xfrm>
            <a:off x="-1" y="258761"/>
            <a:ext cx="12192000" cy="914400"/>
          </a:xfrm>
        </p:spPr>
        <p:txBody>
          <a:bodyPr/>
          <a:lstStyle/>
          <a:p>
            <a:br>
              <a:rPr lang="en-US" dirty="0"/>
            </a:br>
            <a:r>
              <a:rPr lang="en-US" dirty="0"/>
              <a:t>1. Active Job Database </a:t>
            </a:r>
            <a:br>
              <a:rPr lang="en-US" dirty="0"/>
            </a:br>
            <a:br>
              <a:rPr lang="en-US" dirty="0"/>
            </a:br>
            <a:r>
              <a:rPr lang="en-US" dirty="0"/>
              <a:t> </a:t>
            </a:r>
          </a:p>
        </p:txBody>
      </p:sp>
      <p:sp>
        <p:nvSpPr>
          <p:cNvPr id="5" name="TextBox 4">
            <a:extLst>
              <a:ext uri="{FF2B5EF4-FFF2-40B4-BE49-F238E27FC236}">
                <a16:creationId xmlns:a16="http://schemas.microsoft.com/office/drawing/2014/main" id="{EB39E9EF-6667-A822-E99A-6DBBD40C6C73}"/>
              </a:ext>
            </a:extLst>
          </p:cNvPr>
          <p:cNvSpPr txBox="1"/>
          <p:nvPr/>
        </p:nvSpPr>
        <p:spPr>
          <a:xfrm>
            <a:off x="3182928" y="2553547"/>
            <a:ext cx="5826147" cy="1384995"/>
          </a:xfrm>
          <a:prstGeom prst="rect">
            <a:avLst/>
          </a:prstGeom>
          <a:noFill/>
        </p:spPr>
        <p:txBody>
          <a:bodyPr wrap="none" rtlCol="0">
            <a:spAutoFit/>
          </a:bodyPr>
          <a:lstStyle/>
          <a:p>
            <a:pPr algn="ctr"/>
            <a:r>
              <a:rPr lang="en-US" dirty="0"/>
              <a:t>Jobs still active in the AP – “</a:t>
            </a:r>
            <a:r>
              <a:rPr lang="en-US" dirty="0" err="1"/>
              <a:t>condor_q</a:t>
            </a:r>
            <a:r>
              <a:rPr lang="en-US" dirty="0"/>
              <a:t>”</a:t>
            </a:r>
          </a:p>
          <a:p>
            <a:pPr algn="ctr"/>
            <a:r>
              <a:rPr lang="en-US" dirty="0"/>
              <a:t>(could run now or in the future)</a:t>
            </a:r>
          </a:p>
          <a:p>
            <a:pPr algn="ctr"/>
            <a:r>
              <a:rPr lang="en-US" dirty="0"/>
              <a:t>(still in core in the </a:t>
            </a:r>
            <a:r>
              <a:rPr lang="en-US" dirty="0" err="1"/>
              <a:t>schedd</a:t>
            </a:r>
            <a:r>
              <a:rPr lang="en-US" dirty="0"/>
              <a:t>)</a:t>
            </a:r>
          </a:p>
        </p:txBody>
      </p:sp>
    </p:spTree>
    <p:extLst>
      <p:ext uri="{BB962C8B-B14F-4D97-AF65-F5344CB8AC3E}">
        <p14:creationId xmlns:p14="http://schemas.microsoft.com/office/powerpoint/2010/main" val="1054967431"/>
      </p:ext>
    </p:extLst>
  </p:cSld>
  <p:clrMapOvr>
    <a:masterClrMapping/>
  </p:clrMapOvr>
</p:sld>
</file>

<file path=ppt/theme/theme1.xml><?xml version="1.0" encoding="utf-8"?>
<a:theme xmlns:a="http://schemas.openxmlformats.org/drawingml/2006/main" name="CHTC-Presentation-Template-4">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2BCFF8A-D583-48D3-8EC2-AC44EF61673E}" vid="{A8C4F4E2-BF22-4E24-9079-5B7539DC4B04}"/>
    </a:ext>
  </a:extLst>
</a:theme>
</file>

<file path=ppt/theme/theme2.xml><?xml version="1.0" encoding="utf-8"?>
<a:theme xmlns:a="http://schemas.openxmlformats.org/drawingml/2006/main" name="tannenba_whatsnew_cw2013_v3">
  <a:themeElements>
    <a:clrScheme name="Spectrum">
      <a:dk1>
        <a:srgbClr val="000000"/>
      </a:dk1>
      <a:lt1>
        <a:srgbClr val="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annenba_whatsnew_cw2013_v3">
  <a:themeElements>
    <a:clrScheme name="Spectrum">
      <a:dk1>
        <a:srgbClr val="000000"/>
      </a:dk1>
      <a:lt1>
        <a:srgbClr val="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B9D1263-0F1E-4991-B9BF-C0F179652DD8}">
  <we:reference id="wa200010001" version="1.0.0.1" store="en-US" storeType="OMEX"/>
  <we:alternateReferences>
    <we:reference id="WA200010001" version="1.0.0.1" store="WA200010001" storeType="OMEX"/>
  </we:alternateReferences>
  <we:properties>
    <we:property name="claude.fileId" value="&quot;765f4839-1f3a-4784-afe0-c0062ddb08c8&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HTCondor_Template</Template>
  <TotalTime>21408</TotalTime>
  <Words>4013</Words>
  <Application>Microsoft Office PowerPoint</Application>
  <PresentationFormat>Widescreen</PresentationFormat>
  <Paragraphs>560</Paragraphs>
  <Slides>62</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62</vt:i4>
      </vt:variant>
    </vt:vector>
  </HeadingPairs>
  <TitlesOfParts>
    <vt:vector size="73" baseType="lpstr">
      <vt:lpstr>Arial</vt:lpstr>
      <vt:lpstr>Comic Sans MS</vt:lpstr>
      <vt:lpstr>Courier New</vt:lpstr>
      <vt:lpstr>Hanken Grotesk</vt:lpstr>
      <vt:lpstr>Helvetica Neue</vt:lpstr>
      <vt:lpstr>Marlett</vt:lpstr>
      <vt:lpstr>Neuton Light</vt:lpstr>
      <vt:lpstr>Times New Roman</vt:lpstr>
      <vt:lpstr>CHTC-Presentation-Template-4</vt:lpstr>
      <vt:lpstr>tannenba_whatsnew_cw2013_v3</vt:lpstr>
      <vt:lpstr>2_tannenba_whatsnew_cw2013_v3</vt:lpstr>
      <vt:lpstr>What's new in the  HTCondor Software Suite (HTCSS) ? What's coming up?  HTC26 – Madison, WI – June 2026 </vt:lpstr>
      <vt:lpstr>Our Email Lists Are Moving!</vt:lpstr>
      <vt:lpstr>New defaults v25 might be surprising</vt:lpstr>
      <vt:lpstr>HTCondor v26.x</vt:lpstr>
      <vt:lpstr>Since HTC25…</vt:lpstr>
      <vt:lpstr>Highlights on the web,  full details in the Manual</vt:lpstr>
      <vt:lpstr>On Tuesday, Christina said “understanding what is happening in a distributed system is hard….”</vt:lpstr>
      <vt:lpstr>What is happening? What has happened?</vt:lpstr>
      <vt:lpstr> 1. Active Job Database    </vt:lpstr>
      <vt:lpstr> Active Job Database   New -aaf flag: Append Auto Format</vt:lpstr>
      <vt:lpstr>Example of the “-aaf” flag … and an Idle job in “Cooldown”</vt:lpstr>
      <vt:lpstr>condor_watch_q improvements</vt:lpstr>
      <vt:lpstr>htcondor noun-verb enhancements</vt:lpstr>
      <vt:lpstr>htcondor dag status &lt;dagid&gt;</vt:lpstr>
      <vt:lpstr>htcondor dag resources &lt;dagid&gt;</vt:lpstr>
      <vt:lpstr>htcondor dag histogram</vt:lpstr>
      <vt:lpstr>htcondor dag histogram --instant</vt:lpstr>
      <vt:lpstr>condor_rm -transfer</vt:lpstr>
      <vt:lpstr> 2. Archived Job Database    </vt:lpstr>
      <vt:lpstr> Archived Job Database    </vt:lpstr>
      <vt:lpstr>Archive Librarian</vt:lpstr>
      <vt:lpstr>condor_adstash</vt:lpstr>
      <vt:lpstr> 3. HTCSS Central Manager Collector and/or CE Collectors    </vt:lpstr>
      <vt:lpstr> Q: How many slots are running a job?  A: Count slots where    State == Claimed  (and Activity != Idle)  How?</vt:lpstr>
      <vt:lpstr>Obvious solutions aren’t the best</vt:lpstr>
      <vt:lpstr>Use constraints and projections</vt:lpstr>
      <vt:lpstr>Q: How many CPU cores are being utilized?</vt:lpstr>
      <vt:lpstr>Graph of CPU utilization  over time</vt:lpstr>
      <vt:lpstr>condor_gangliad</vt:lpstr>
      <vt:lpstr>condor_metricd</vt:lpstr>
      <vt:lpstr>condor_metricd, cont</vt:lpstr>
      <vt:lpstr>Example metric definitions</vt:lpstr>
      <vt:lpstr>Voila!</vt:lpstr>
      <vt:lpstr>Why are cores not in use?</vt:lpstr>
      <vt:lpstr>Unused Core Reasons</vt:lpstr>
      <vt:lpstr>Memory Provisioned</vt:lpstr>
      <vt:lpstr>Memory Used vs Provisioned</vt:lpstr>
      <vt:lpstr>Example: Metrics Per User</vt:lpstr>
      <vt:lpstr>CE Dashboard</vt:lpstr>
      <vt:lpstr>CE Dashboard</vt:lpstr>
      <vt:lpstr>floor and ceiling leasing</vt:lpstr>
      <vt:lpstr>Owned Capacity Units (OCU) preview</vt:lpstr>
      <vt:lpstr>HTCondor Annex Changes: Glidein an EP to any Slurm Cluster</vt:lpstr>
      <vt:lpstr>Gliding into DOE sites Grid Universe Enhancements</vt:lpstr>
      <vt:lpstr>Common Input Data</vt:lpstr>
      <vt:lpstr>Moving Input Today</vt:lpstr>
      <vt:lpstr>Pelican Local Cache on the EP</vt:lpstr>
      <vt:lpstr>Pelican Local Cache on the EP</vt:lpstr>
      <vt:lpstr>HTCSS Support for Common Files</vt:lpstr>
      <vt:lpstr>Moving Input Today</vt:lpstr>
      <vt:lpstr>HTCSS Support for Common Files</vt:lpstr>
      <vt:lpstr>HTCSS Support for Common Files</vt:lpstr>
      <vt:lpstr>HTCSS Support for Common Files</vt:lpstr>
      <vt:lpstr>Dealing with Over Provisioning of Resources</vt:lpstr>
      <vt:lpstr>What is MCP (Model Context Protocol)?</vt:lpstr>
      <vt:lpstr>Exploring HTCSS MCP</vt:lpstr>
      <vt:lpstr>Open OnDemand</vt:lpstr>
      <vt:lpstr>Reproducible Builds</vt:lpstr>
      <vt:lpstr>Reproducible builds are hard</vt:lpstr>
      <vt:lpstr>Container improvements</vt:lpstr>
      <vt:lpstr>condor_dag_checker (teased last year)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HTCSS 2026</dc:title>
  <dc:creator>Todd Tannenbaum</dc:creator>
  <cp:lastModifiedBy>Todd Tannenbaum</cp:lastModifiedBy>
  <cp:revision>304</cp:revision>
  <dcterms:created xsi:type="dcterms:W3CDTF">2021-09-21T22:36:35Z</dcterms:created>
  <dcterms:modified xsi:type="dcterms:W3CDTF">2026-06-12T16:58:48Z</dcterms:modified>
</cp:coreProperties>
</file>