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60" r:id="rId4"/>
    <p:sldId id="271" r:id="rId5"/>
    <p:sldId id="261" r:id="rId6"/>
    <p:sldId id="272" r:id="rId7"/>
    <p:sldId id="262" r:id="rId8"/>
    <p:sldId id="274" r:id="rId9"/>
    <p:sldId id="273" r:id="rId10"/>
    <p:sldId id="275" r:id="rId11"/>
    <p:sldId id="269" r:id="rId12"/>
    <p:sldId id="276" r:id="rId13"/>
    <p:sldId id="268" r:id="rId14"/>
    <p:sldId id="277" r:id="rId15"/>
    <p:sldId id="263"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1"/>
    <p:restoredTop sz="95526"/>
  </p:normalViewPr>
  <p:slideViewPr>
    <p:cSldViewPr snapToGrid="0">
      <p:cViewPr varScale="1">
        <p:scale>
          <a:sx n="114" d="100"/>
          <a:sy n="114" d="100"/>
        </p:scale>
        <p:origin x="17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DE7CF-3444-604F-BC89-46250D22D2B6}"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4C4DD-1C17-2E4F-AE14-499885F22BF0}" type="slidenum">
              <a:rPr lang="en-US" smtClean="0"/>
              <a:t>‹#›</a:t>
            </a:fld>
            <a:endParaRPr lang="en-US"/>
          </a:p>
        </p:txBody>
      </p:sp>
    </p:spTree>
    <p:extLst>
      <p:ext uri="{BB962C8B-B14F-4D97-AF65-F5344CB8AC3E}">
        <p14:creationId xmlns:p14="http://schemas.microsoft.com/office/powerpoint/2010/main" val="289833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explored the OOD integration with </a:t>
            </a:r>
            <a:r>
              <a:rPr lang="en-US" dirty="0" err="1"/>
              <a:t>HTCondor</a:t>
            </a:r>
            <a:endParaRPr lang="en-US" dirty="0"/>
          </a:p>
          <a:p>
            <a:r>
              <a:rPr lang="en-US" dirty="0"/>
              <a:t>Not a tutorial for OOD or presentation on OOD</a:t>
            </a:r>
          </a:p>
        </p:txBody>
      </p:sp>
      <p:sp>
        <p:nvSpPr>
          <p:cNvPr id="4" name="Slide Number Placeholder 3"/>
          <p:cNvSpPr>
            <a:spLocks noGrp="1"/>
          </p:cNvSpPr>
          <p:nvPr>
            <p:ph type="sldNum" sz="quarter" idx="5"/>
          </p:nvPr>
        </p:nvSpPr>
        <p:spPr/>
        <p:txBody>
          <a:bodyPr/>
          <a:lstStyle/>
          <a:p>
            <a:fld id="{58E4C4DD-1C17-2E4F-AE14-499885F22BF0}" type="slidenum">
              <a:rPr lang="en-US" smtClean="0"/>
              <a:t>2</a:t>
            </a:fld>
            <a:endParaRPr lang="en-US"/>
          </a:p>
        </p:txBody>
      </p:sp>
    </p:spTree>
    <p:extLst>
      <p:ext uri="{BB962C8B-B14F-4D97-AF65-F5344CB8AC3E}">
        <p14:creationId xmlns:p14="http://schemas.microsoft.com/office/powerpoint/2010/main" val="267152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out/briefly explain diagram</a:t>
            </a:r>
          </a:p>
          <a:p>
            <a:r>
              <a:rPr lang="en-US" dirty="0"/>
              <a:t>Mention idea of a web UX/UI rather than traditional terminal </a:t>
            </a:r>
            <a:r>
              <a:rPr lang="en-US" dirty="0" err="1"/>
              <a:t>ssh’d</a:t>
            </a:r>
            <a:r>
              <a:rPr lang="en-US" dirty="0"/>
              <a:t> into remote system with CLI input/control</a:t>
            </a:r>
          </a:p>
        </p:txBody>
      </p:sp>
      <p:sp>
        <p:nvSpPr>
          <p:cNvPr id="4" name="Slide Number Placeholder 3"/>
          <p:cNvSpPr>
            <a:spLocks noGrp="1"/>
          </p:cNvSpPr>
          <p:nvPr>
            <p:ph type="sldNum" sz="quarter" idx="5"/>
          </p:nvPr>
        </p:nvSpPr>
        <p:spPr/>
        <p:txBody>
          <a:bodyPr/>
          <a:lstStyle/>
          <a:p>
            <a:fld id="{58E4C4DD-1C17-2E4F-AE14-499885F22BF0}" type="slidenum">
              <a:rPr lang="en-US" smtClean="0"/>
              <a:t>3</a:t>
            </a:fld>
            <a:endParaRPr lang="en-US"/>
          </a:p>
        </p:txBody>
      </p:sp>
    </p:spTree>
    <p:extLst>
      <p:ext uri="{BB962C8B-B14F-4D97-AF65-F5344CB8AC3E}">
        <p14:creationId xmlns:p14="http://schemas.microsoft.com/office/powerpoint/2010/main" val="34481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dirty="0">
                <a:solidFill>
                  <a:schemeClr val="tx1"/>
                </a:solidFill>
                <a:effectLst/>
                <a:latin typeface="+mn-lt"/>
                <a:ea typeface="+mn-ea"/>
                <a:cs typeface="+mn-cs"/>
              </a:rPr>
              <a:t>ACCESS Pegasus is a hosted Pegasus workflow system for the ACCESS community.</a:t>
            </a:r>
          </a:p>
          <a:p>
            <a:pPr marL="171450" indent="-171450">
              <a:buFontTx/>
              <a:buChar char="-"/>
            </a:pPr>
            <a:r>
              <a:rPr lang="en-US" sz="1200" b="1" kern="1200" dirty="0">
                <a:solidFill>
                  <a:schemeClr val="tx1"/>
                </a:solidFill>
                <a:effectLst/>
                <a:latin typeface="+mn-lt"/>
                <a:ea typeface="+mn-ea"/>
                <a:cs typeface="+mn-cs"/>
              </a:rPr>
              <a:t>The big picture:</a:t>
            </a:r>
            <a:r>
              <a:rPr lang="en-US" sz="1200" kern="1200" dirty="0">
                <a:solidFill>
                  <a:schemeClr val="tx1"/>
                </a:solidFill>
                <a:effectLst/>
                <a:latin typeface="+mn-lt"/>
                <a:ea typeface="+mn-ea"/>
                <a:cs typeface="+mn-cs"/>
              </a:rPr>
              <a:t> A user logs in with their ACCESS credentials, opens a </a:t>
            </a:r>
            <a:r>
              <a:rPr lang="en-US" sz="1200" kern="1200" dirty="0" err="1">
                <a:solidFill>
                  <a:schemeClr val="tx1"/>
                </a:solidFill>
                <a:effectLst/>
                <a:latin typeface="+mn-lt"/>
                <a:ea typeface="+mn-ea"/>
                <a:cs typeface="+mn-cs"/>
              </a:rPr>
              <a:t>Jupyter</a:t>
            </a:r>
            <a:r>
              <a:rPr lang="en-US" sz="1200" kern="1200" dirty="0">
                <a:solidFill>
                  <a:schemeClr val="tx1"/>
                </a:solidFill>
                <a:effectLst/>
                <a:latin typeface="+mn-lt"/>
                <a:ea typeface="+mn-ea"/>
                <a:cs typeface="+mn-cs"/>
              </a:rPr>
              <a:t> notebook, and submits jobs through a single </a:t>
            </a:r>
            <a:r>
              <a:rPr lang="en-US" sz="1200" kern="1200" dirty="0" err="1">
                <a:solidFill>
                  <a:schemeClr val="tx1"/>
                </a:solidFill>
                <a:effectLst/>
                <a:latin typeface="+mn-lt"/>
                <a:ea typeface="+mn-ea"/>
                <a:cs typeface="+mn-cs"/>
              </a:rPr>
              <a:t>HTCondor</a:t>
            </a:r>
            <a:r>
              <a:rPr lang="en-US" sz="1200" kern="1200" dirty="0">
                <a:solidFill>
                  <a:schemeClr val="tx1"/>
                </a:solidFill>
                <a:effectLst/>
                <a:latin typeface="+mn-lt"/>
                <a:ea typeface="+mn-ea"/>
                <a:cs typeface="+mn-cs"/>
              </a:rPr>
              <a:t> access point that can transparently route work across HPC clusters, cloud VMs, campus machines, and the national </a:t>
            </a:r>
            <a:r>
              <a:rPr lang="en-US" sz="1200" kern="1200" dirty="0" err="1">
                <a:solidFill>
                  <a:schemeClr val="tx1"/>
                </a:solidFill>
                <a:effectLst/>
                <a:latin typeface="+mn-lt"/>
                <a:ea typeface="+mn-ea"/>
                <a:cs typeface="+mn-cs"/>
              </a:rPr>
              <a:t>OSPool</a:t>
            </a:r>
            <a:r>
              <a:rPr lang="en-US" sz="1200" kern="1200" dirty="0">
                <a:solidFill>
                  <a:schemeClr val="tx1"/>
                </a:solidFill>
                <a:effectLst/>
                <a:latin typeface="+mn-lt"/>
                <a:ea typeface="+mn-ea"/>
                <a:cs typeface="+mn-cs"/>
              </a:rPr>
              <a:t> — all depending on availability and allocation.</a:t>
            </a:r>
          </a:p>
          <a:p>
            <a:pPr marL="171450" indent="-171450">
              <a:buFontTx/>
              <a:buChar char="-"/>
            </a:pPr>
            <a:r>
              <a:rPr lang="en-US" sz="1200" kern="1200" dirty="0">
                <a:solidFill>
                  <a:schemeClr val="tx1"/>
                </a:solidFill>
                <a:effectLst/>
                <a:latin typeface="+mn-lt"/>
                <a:ea typeface="+mn-ea"/>
                <a:cs typeface="+mn-cs"/>
              </a:rPr>
              <a:t>Super node with OOD/HTC-AP/</a:t>
            </a:r>
            <a:r>
              <a:rPr lang="en-US" sz="1200" kern="1200" dirty="0" err="1">
                <a:solidFill>
                  <a:schemeClr val="tx1"/>
                </a:solidFill>
                <a:effectLst/>
                <a:latin typeface="+mn-lt"/>
                <a:ea typeface="+mn-ea"/>
                <a:cs typeface="+mn-cs"/>
              </a:rPr>
              <a:t>Slurm</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Big for demo-</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since everyone already has ACCESS account </a:t>
            </a:r>
          </a:p>
          <a:p>
            <a:pPr marL="171450" indent="-171450">
              <a:buFontTx/>
              <a:buChar char="-"/>
            </a:pPr>
            <a:r>
              <a:rPr lang="en-US" sz="1200" kern="1200" dirty="0">
                <a:solidFill>
                  <a:schemeClr val="tx1"/>
                </a:solidFill>
                <a:effectLst/>
                <a:latin typeface="+mn-lt"/>
                <a:ea typeface="+mn-ea"/>
                <a:cs typeface="+mn-cs"/>
              </a:rPr>
              <a:t>Production service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8E4C4DD-1C17-2E4F-AE14-499885F22BF0}" type="slidenum">
              <a:rPr lang="en-US" smtClean="0"/>
              <a:t>11</a:t>
            </a:fld>
            <a:endParaRPr lang="en-US"/>
          </a:p>
        </p:txBody>
      </p:sp>
    </p:spTree>
    <p:extLst>
      <p:ext uri="{BB962C8B-B14F-4D97-AF65-F5344CB8AC3E}">
        <p14:creationId xmlns:p14="http://schemas.microsoft.com/office/powerpoint/2010/main" val="77831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Tx/>
              <a:buChar char="-"/>
            </a:pPr>
            <a:r>
              <a:rPr lang="en-US" sz="1200" b="0" i="0" u="none" strike="noStrike" kern="1200" dirty="0">
                <a:solidFill>
                  <a:schemeClr val="tx1"/>
                </a:solidFill>
                <a:effectLst/>
                <a:latin typeface="+mn-lt"/>
                <a:ea typeface="+mn-ea"/>
                <a:cs typeface="+mn-cs"/>
              </a:rPr>
              <a:t>Another effort Pegasus team is doing to reach out to the ACCESS and OOD HPC communities, is creating an OOD app in the new </a:t>
            </a:r>
            <a:r>
              <a:rPr lang="en-US" sz="1200" b="0" i="0" u="none" strike="noStrike" kern="1200" dirty="0" err="1">
                <a:solidFill>
                  <a:schemeClr val="tx1"/>
                </a:solidFill>
                <a:effectLst/>
                <a:latin typeface="+mn-lt"/>
                <a:ea typeface="+mn-ea"/>
                <a:cs typeface="+mn-cs"/>
              </a:rPr>
              <a:t>Appverse</a:t>
            </a:r>
            <a:r>
              <a:rPr lang="en-US" sz="1200" b="0" i="0" u="none" strike="noStrike" kern="1200" dirty="0">
                <a:solidFill>
                  <a:schemeClr val="tx1"/>
                </a:solidFill>
                <a:effectLst/>
                <a:latin typeface="+mn-lt"/>
                <a:ea typeface="+mn-ea"/>
                <a:cs typeface="+mn-cs"/>
              </a:rPr>
              <a:t>. This will be a recipe for deploying </a:t>
            </a:r>
            <a:r>
              <a:rPr lang="en-US" sz="1200" b="0" i="0" u="none" strike="noStrike" kern="1200" dirty="0" err="1">
                <a:solidFill>
                  <a:schemeClr val="tx1"/>
                </a:solidFill>
                <a:effectLst/>
                <a:latin typeface="+mn-lt"/>
                <a:ea typeface="+mn-ea"/>
                <a:cs typeface="+mn-cs"/>
              </a:rPr>
              <a:t>Jupyter</a:t>
            </a:r>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minicondor</a:t>
            </a:r>
            <a:r>
              <a:rPr lang="en-US" sz="1200" b="0" i="0" u="none" strike="noStrike" kern="1200" dirty="0">
                <a:solidFill>
                  <a:schemeClr val="tx1"/>
                </a:solidFill>
                <a:effectLst/>
                <a:latin typeface="+mn-lt"/>
                <a:ea typeface="+mn-ea"/>
                <a:cs typeface="+mn-cs"/>
              </a:rPr>
              <a:t> and Pegasus as a single app in OOD.</a:t>
            </a:r>
          </a:p>
          <a:p>
            <a:pPr marL="171450" indent="-171450" rtl="0">
              <a:buFontTx/>
              <a:buChar char="-"/>
            </a:pPr>
            <a:r>
              <a:rPr lang="en-US" sz="1200" b="0" i="0" u="none" strike="noStrike" kern="1200" dirty="0">
                <a:solidFill>
                  <a:schemeClr val="tx1"/>
                </a:solidFill>
                <a:effectLst/>
                <a:latin typeface="+mn-lt"/>
                <a:ea typeface="+mn-ea"/>
                <a:cs typeface="+mn-cs"/>
              </a:rPr>
              <a:t>Software instillation recipes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 user will start this specialized </a:t>
            </a:r>
            <a:r>
              <a:rPr lang="en-US" sz="1200" b="0" i="0" u="none" strike="noStrike" kern="1200" dirty="0" err="1">
                <a:solidFill>
                  <a:schemeClr val="tx1"/>
                </a:solidFill>
                <a:effectLst/>
                <a:latin typeface="+mn-lt"/>
                <a:ea typeface="+mn-ea"/>
                <a:cs typeface="+mn-cs"/>
              </a:rPr>
              <a:t>Jupyter</a:t>
            </a:r>
            <a:r>
              <a:rPr lang="en-US" sz="1200" b="0" i="0" u="none" strike="noStrike" kern="1200" dirty="0">
                <a:solidFill>
                  <a:schemeClr val="tx1"/>
                </a:solidFill>
                <a:effectLst/>
                <a:latin typeface="+mn-lt"/>
                <a:ea typeface="+mn-ea"/>
                <a:cs typeface="+mn-cs"/>
              </a:rPr>
              <a:t> notebook on a worker node in the cluster. </a:t>
            </a:r>
            <a:r>
              <a:rPr lang="en-US" sz="1200" b="0" i="0" u="none" strike="noStrike" kern="1200" dirty="0" err="1">
                <a:solidFill>
                  <a:schemeClr val="tx1"/>
                </a:solidFill>
                <a:effectLst/>
                <a:latin typeface="+mn-lt"/>
                <a:ea typeface="+mn-ea"/>
                <a:cs typeface="+mn-cs"/>
              </a:rPr>
              <a:t>HTCondor</a:t>
            </a:r>
            <a:r>
              <a:rPr lang="en-US" sz="1200" b="0" i="0" u="none" strike="noStrike" kern="1200" dirty="0">
                <a:solidFill>
                  <a:schemeClr val="tx1"/>
                </a:solidFill>
                <a:effectLst/>
                <a:latin typeface="+mn-lt"/>
                <a:ea typeface="+mn-ea"/>
                <a:cs typeface="+mn-cs"/>
              </a:rPr>
              <a:t> will start automatically, and can be used either as a translation layer to </a:t>
            </a:r>
            <a:r>
              <a:rPr lang="en-US" sz="1200" b="0" i="0" u="none" strike="noStrike" kern="1200" dirty="0" err="1">
                <a:solidFill>
                  <a:schemeClr val="tx1"/>
                </a:solidFill>
                <a:effectLst/>
                <a:latin typeface="+mn-lt"/>
                <a:ea typeface="+mn-ea"/>
                <a:cs typeface="+mn-cs"/>
              </a:rPr>
              <a:t>Slurm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glite</a:t>
            </a:r>
            <a:r>
              <a:rPr lang="en-US" sz="1200" b="0" i="0" u="none" strike="noStrike" kern="1200" dirty="0">
                <a:solidFill>
                  <a:schemeClr val="tx1"/>
                </a:solidFill>
                <a:effectLst/>
                <a:latin typeface="+mn-lt"/>
                <a:ea typeface="+mn-ea"/>
                <a:cs typeface="+mn-cs"/>
              </a:rPr>
              <a:t>), or as a manager for resources on that worker node, for example a GPU. </a:t>
            </a:r>
            <a:endParaRPr lang="en-US" b="0" dirty="0">
              <a:effectLst/>
            </a:endParaRPr>
          </a:p>
          <a:p>
            <a:pPr rtl="0"/>
            <a:r>
              <a:rPr lang="en-US" dirty="0"/>
              <a:t>- </a:t>
            </a:r>
            <a:r>
              <a:rPr lang="en-US" sz="1200" b="0" i="0" u="none" strike="noStrike" kern="1200" dirty="0">
                <a:solidFill>
                  <a:schemeClr val="tx1"/>
                </a:solidFill>
                <a:effectLst/>
                <a:latin typeface="+mn-lt"/>
                <a:ea typeface="+mn-ea"/>
                <a:cs typeface="+mn-cs"/>
              </a:rPr>
              <a:t>The motivation for this work is to make it easier to deploy Pegasus and dependencies on HPC clusters.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8E4C4DD-1C17-2E4F-AE14-499885F22BF0}" type="slidenum">
              <a:rPr lang="en-US" smtClean="0"/>
              <a:t>12</a:t>
            </a:fld>
            <a:endParaRPr lang="en-US"/>
          </a:p>
        </p:txBody>
      </p:sp>
    </p:spTree>
    <p:extLst>
      <p:ext uri="{BB962C8B-B14F-4D97-AF65-F5344CB8AC3E}">
        <p14:creationId xmlns:p14="http://schemas.microsoft.com/office/powerpoint/2010/main" val="409681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Used OOD -&gt; </a:t>
            </a:r>
            <a:r>
              <a:rPr lang="en-US" dirty="0" err="1"/>
              <a:t>HTCondor</a:t>
            </a:r>
            <a:r>
              <a:rPr lang="en-US" dirty="0"/>
              <a:t> -&gt; NRP to overcome file transfer issues with OOD Kubernetes adapter issues (users unable to mount a local directory to node)</a:t>
            </a:r>
          </a:p>
          <a:p>
            <a:pPr marL="171450" indent="-171450">
              <a:buFontTx/>
              <a:buChar char="-"/>
            </a:pPr>
            <a:r>
              <a:rPr lang="en-US" dirty="0" err="1"/>
              <a:t>HTCondor</a:t>
            </a:r>
            <a:r>
              <a:rPr lang="en-US" dirty="0"/>
              <a:t> is ‘middleman’</a:t>
            </a:r>
          </a:p>
          <a:p>
            <a:pPr marL="171450" indent="-171450">
              <a:buFontTx/>
              <a:buChar char="-"/>
            </a:pPr>
            <a:r>
              <a:rPr lang="en-US" dirty="0"/>
              <a:t>Required changes to </a:t>
            </a:r>
            <a:r>
              <a:rPr lang="en-US" dirty="0" err="1"/>
              <a:t>HTCondor</a:t>
            </a:r>
            <a:r>
              <a:rPr lang="en-US" dirty="0"/>
              <a:t> adapter</a:t>
            </a:r>
          </a:p>
          <a:p>
            <a:pPr marL="171450" indent="-171450">
              <a:buFontTx/>
              <a:buChar char="-"/>
            </a:pPr>
            <a:r>
              <a:rPr lang="en-US" dirty="0"/>
              <a:t>Functions like mini </a:t>
            </a:r>
            <a:r>
              <a:rPr lang="en-US" dirty="0" err="1"/>
              <a:t>OSPool</a:t>
            </a:r>
            <a:r>
              <a:rPr lang="en-US" dirty="0"/>
              <a:t> with job pressure and EP pilots</a:t>
            </a:r>
          </a:p>
        </p:txBody>
      </p:sp>
      <p:sp>
        <p:nvSpPr>
          <p:cNvPr id="4" name="Slide Number Placeholder 3"/>
          <p:cNvSpPr>
            <a:spLocks noGrp="1"/>
          </p:cNvSpPr>
          <p:nvPr>
            <p:ph type="sldNum" sz="quarter" idx="5"/>
          </p:nvPr>
        </p:nvSpPr>
        <p:spPr/>
        <p:txBody>
          <a:bodyPr/>
          <a:lstStyle/>
          <a:p>
            <a:fld id="{58E4C4DD-1C17-2E4F-AE14-499885F22BF0}" type="slidenum">
              <a:rPr lang="en-US" smtClean="0"/>
              <a:t>13</a:t>
            </a:fld>
            <a:endParaRPr lang="en-US"/>
          </a:p>
        </p:txBody>
      </p:sp>
    </p:spTree>
    <p:extLst>
      <p:ext uri="{BB962C8B-B14F-4D97-AF65-F5344CB8AC3E}">
        <p14:creationId xmlns:p14="http://schemas.microsoft.com/office/powerpoint/2010/main" val="137349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0E130-B2BF-1014-1F58-AB8BA286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1F646-FFDA-34CA-A214-AC362979B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DDB29-75C8-13FB-D63F-C7177B68C592}"/>
              </a:ext>
            </a:extLst>
          </p:cNvPr>
          <p:cNvSpPr>
            <a:spLocks noGrp="1"/>
          </p:cNvSpPr>
          <p:nvPr>
            <p:ph type="body" idx="1"/>
          </p:nvPr>
        </p:nvSpPr>
        <p:spPr/>
        <p:txBody>
          <a:bodyPr/>
          <a:lstStyle/>
          <a:p>
            <a:pPr marL="171450" indent="-171450">
              <a:buFontTx/>
              <a:buChar char="-"/>
            </a:pPr>
            <a:r>
              <a:rPr lang="en-US" dirty="0"/>
              <a:t>Future plans: Ephemeral AP in Kubernetes with web server to not require user to manually copy annex </a:t>
            </a:r>
            <a:r>
              <a:rPr lang="en-US" dirty="0" err="1"/>
              <a:t>tarball</a:t>
            </a:r>
            <a:endParaRPr lang="en-US" dirty="0"/>
          </a:p>
        </p:txBody>
      </p:sp>
      <p:sp>
        <p:nvSpPr>
          <p:cNvPr id="4" name="Slide Number Placeholder 3">
            <a:extLst>
              <a:ext uri="{FF2B5EF4-FFF2-40B4-BE49-F238E27FC236}">
                <a16:creationId xmlns:a16="http://schemas.microsoft.com/office/drawing/2014/main" id="{F469A813-F5B7-57F1-3452-FA5AF0B89FB1}"/>
              </a:ext>
            </a:extLst>
          </p:cNvPr>
          <p:cNvSpPr>
            <a:spLocks noGrp="1"/>
          </p:cNvSpPr>
          <p:nvPr>
            <p:ph type="sldNum" sz="quarter" idx="5"/>
          </p:nvPr>
        </p:nvSpPr>
        <p:spPr/>
        <p:txBody>
          <a:bodyPr/>
          <a:lstStyle/>
          <a:p>
            <a:fld id="{58E4C4DD-1C17-2E4F-AE14-499885F22BF0}" type="slidenum">
              <a:rPr lang="en-US" smtClean="0"/>
              <a:t>14</a:t>
            </a:fld>
            <a:endParaRPr lang="en-US"/>
          </a:p>
        </p:txBody>
      </p:sp>
    </p:spTree>
    <p:extLst>
      <p:ext uri="{BB962C8B-B14F-4D97-AF65-F5344CB8AC3E}">
        <p14:creationId xmlns:p14="http://schemas.microsoft.com/office/powerpoint/2010/main" val="178724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92F5-B0C2-20F3-5818-AC6A51DEA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8117A36-7B12-AC99-0E28-AAD260A8DB71}"/>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tx1">
                    <a:lumMod val="50000"/>
                    <a:lumOff val="50000"/>
                  </a:schemeClr>
                </a:solidFill>
                <a:latin typeface="Helvetica Neue Light" panose="02000403000000020004" pitchFamily="2" charset="0"/>
                <a:ea typeface="Helvetica Neue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3090308-1F06-BE7E-2294-C99B922E729A}"/>
              </a:ext>
            </a:extLst>
          </p:cNvPr>
          <p:cNvSpPr>
            <a:spLocks noGrp="1"/>
          </p:cNvSpPr>
          <p:nvPr>
            <p:ph type="dt" sz="half" idx="10"/>
          </p:nvPr>
        </p:nvSpPr>
        <p:spPr/>
        <p:txBody>
          <a:bodyPr/>
          <a:lstStyle/>
          <a:p>
            <a:r>
              <a:rPr lang="en-US"/>
              <a:t>6/11/26</a:t>
            </a:r>
            <a:endParaRPr lang="en-US" dirty="0"/>
          </a:p>
        </p:txBody>
      </p:sp>
      <p:sp>
        <p:nvSpPr>
          <p:cNvPr id="5" name="Footer Placeholder 4">
            <a:extLst>
              <a:ext uri="{FF2B5EF4-FFF2-40B4-BE49-F238E27FC236}">
                <a16:creationId xmlns:a16="http://schemas.microsoft.com/office/drawing/2014/main" id="{D44C15E4-09C3-FC12-5DA4-3B7374C8C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EC81D-C10E-56CA-B692-DAF5E6E4F767}"/>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221844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F9A0-8690-58A5-A78A-9B58C5F149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BBA97F-0E5D-F389-2616-BD850ED1F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8F865-84A6-2AA2-6A68-19A2A408673D}"/>
              </a:ext>
            </a:extLst>
          </p:cNvPr>
          <p:cNvSpPr>
            <a:spLocks noGrp="1"/>
          </p:cNvSpPr>
          <p:nvPr>
            <p:ph type="dt" sz="half" idx="10"/>
          </p:nvPr>
        </p:nvSpPr>
        <p:spPr/>
        <p:txBody>
          <a:bodyPr/>
          <a:lstStyle/>
          <a:p>
            <a:r>
              <a:rPr lang="en-US"/>
              <a:t>6/11/26</a:t>
            </a:r>
          </a:p>
        </p:txBody>
      </p:sp>
      <p:sp>
        <p:nvSpPr>
          <p:cNvPr id="5" name="Footer Placeholder 4">
            <a:extLst>
              <a:ext uri="{FF2B5EF4-FFF2-40B4-BE49-F238E27FC236}">
                <a16:creationId xmlns:a16="http://schemas.microsoft.com/office/drawing/2014/main" id="{E7BB7FF1-0636-562A-A57F-77CA79095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90BA3-88E4-A012-940E-A41CEF652629}"/>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366815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16772C-9537-343C-21BF-06A5B9CD3F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3BD47-9031-E356-5968-DE42C393E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44BB0-6E5D-8533-C1F9-2E5B44033FD1}"/>
              </a:ext>
            </a:extLst>
          </p:cNvPr>
          <p:cNvSpPr>
            <a:spLocks noGrp="1"/>
          </p:cNvSpPr>
          <p:nvPr>
            <p:ph type="dt" sz="half" idx="10"/>
          </p:nvPr>
        </p:nvSpPr>
        <p:spPr/>
        <p:txBody>
          <a:bodyPr/>
          <a:lstStyle/>
          <a:p>
            <a:r>
              <a:rPr lang="en-US"/>
              <a:t>6/11/26</a:t>
            </a:r>
          </a:p>
        </p:txBody>
      </p:sp>
      <p:sp>
        <p:nvSpPr>
          <p:cNvPr id="5" name="Footer Placeholder 4">
            <a:extLst>
              <a:ext uri="{FF2B5EF4-FFF2-40B4-BE49-F238E27FC236}">
                <a16:creationId xmlns:a16="http://schemas.microsoft.com/office/drawing/2014/main" id="{2461CCA3-5A75-4AB2-6BAB-08FD14987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365B1-4B2A-BE7F-1FA4-D5A033E7E595}"/>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42171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E1A0-5B2A-BEBE-8A24-E09D7EF05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02F69-FC46-4968-DB74-245A6DC1C0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07262-DD3B-A4CC-A164-ABAEBD26D7D3}"/>
              </a:ext>
            </a:extLst>
          </p:cNvPr>
          <p:cNvSpPr>
            <a:spLocks noGrp="1"/>
          </p:cNvSpPr>
          <p:nvPr>
            <p:ph type="dt" sz="half" idx="10"/>
          </p:nvPr>
        </p:nvSpPr>
        <p:spPr/>
        <p:txBody>
          <a:bodyPr/>
          <a:lstStyle/>
          <a:p>
            <a:r>
              <a:rPr lang="en-US"/>
              <a:t>6/11/26</a:t>
            </a:r>
          </a:p>
        </p:txBody>
      </p:sp>
      <p:sp>
        <p:nvSpPr>
          <p:cNvPr id="5" name="Footer Placeholder 4">
            <a:extLst>
              <a:ext uri="{FF2B5EF4-FFF2-40B4-BE49-F238E27FC236}">
                <a16:creationId xmlns:a16="http://schemas.microsoft.com/office/drawing/2014/main" id="{D317C6BC-2669-DFB1-DE27-CFACCABE3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36493-415F-4C80-CF3E-FBCF19CA2800}"/>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18469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E849-01EF-3075-08A8-E6C224C6B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C60D9C-D5DC-CA58-4D90-833225E0FD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8EA94-9662-E6E3-99C3-7AAF67A0E797}"/>
              </a:ext>
            </a:extLst>
          </p:cNvPr>
          <p:cNvSpPr>
            <a:spLocks noGrp="1"/>
          </p:cNvSpPr>
          <p:nvPr>
            <p:ph type="dt" sz="half" idx="10"/>
          </p:nvPr>
        </p:nvSpPr>
        <p:spPr/>
        <p:txBody>
          <a:bodyPr/>
          <a:lstStyle/>
          <a:p>
            <a:r>
              <a:rPr lang="en-US"/>
              <a:t>6/11/26</a:t>
            </a:r>
          </a:p>
        </p:txBody>
      </p:sp>
      <p:sp>
        <p:nvSpPr>
          <p:cNvPr id="5" name="Footer Placeholder 4">
            <a:extLst>
              <a:ext uri="{FF2B5EF4-FFF2-40B4-BE49-F238E27FC236}">
                <a16:creationId xmlns:a16="http://schemas.microsoft.com/office/drawing/2014/main" id="{730F6F32-CA17-87A8-BE4E-FA7CA5FCE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1476B-AAE3-7B64-8266-A426640059E8}"/>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45503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A2E4-F993-64CE-A1DE-123F4E3BC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2E509-3EB1-E656-10E4-7DCA8F8F4C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1BC10-36AE-CF7A-D3F1-7F9F1A0ADC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241D3D-3AE3-CD83-3DFF-AACBA2DCEE93}"/>
              </a:ext>
            </a:extLst>
          </p:cNvPr>
          <p:cNvSpPr>
            <a:spLocks noGrp="1"/>
          </p:cNvSpPr>
          <p:nvPr>
            <p:ph type="dt" sz="half" idx="10"/>
          </p:nvPr>
        </p:nvSpPr>
        <p:spPr/>
        <p:txBody>
          <a:bodyPr/>
          <a:lstStyle/>
          <a:p>
            <a:r>
              <a:rPr lang="en-US"/>
              <a:t>6/11/26</a:t>
            </a:r>
          </a:p>
        </p:txBody>
      </p:sp>
      <p:sp>
        <p:nvSpPr>
          <p:cNvPr id="6" name="Footer Placeholder 5">
            <a:extLst>
              <a:ext uri="{FF2B5EF4-FFF2-40B4-BE49-F238E27FC236}">
                <a16:creationId xmlns:a16="http://schemas.microsoft.com/office/drawing/2014/main" id="{413ED209-7CAD-C376-BBE8-26E26FAE4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97F95-8B34-6C54-0E06-8B97189A8940}"/>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30139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DDF1-F4F5-A4B8-D554-C65E37985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300926-CE1C-CB24-FE6E-8DC1260CC8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0E3BC-6C54-A528-3DA9-C0131B05D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A54301-DA86-C0C8-76FD-DD4E929F4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7DCED9-6543-A0F5-5AE2-8FB5D7A97B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8F877-A7B9-C4C0-088B-368D5FEF858A}"/>
              </a:ext>
            </a:extLst>
          </p:cNvPr>
          <p:cNvSpPr>
            <a:spLocks noGrp="1"/>
          </p:cNvSpPr>
          <p:nvPr>
            <p:ph type="dt" sz="half" idx="10"/>
          </p:nvPr>
        </p:nvSpPr>
        <p:spPr/>
        <p:txBody>
          <a:bodyPr/>
          <a:lstStyle/>
          <a:p>
            <a:r>
              <a:rPr lang="en-US"/>
              <a:t>6/11/26</a:t>
            </a:r>
          </a:p>
        </p:txBody>
      </p:sp>
      <p:sp>
        <p:nvSpPr>
          <p:cNvPr id="8" name="Footer Placeholder 7">
            <a:extLst>
              <a:ext uri="{FF2B5EF4-FFF2-40B4-BE49-F238E27FC236}">
                <a16:creationId xmlns:a16="http://schemas.microsoft.com/office/drawing/2014/main" id="{07E96104-D77B-07B7-4A62-6504351529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9A538-0526-19CC-86FB-C768BF3E1D09}"/>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285749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7FA8-E700-E892-1221-743B16E70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D18D5F-6B41-CDAF-DBCA-968071FA708A}"/>
              </a:ext>
            </a:extLst>
          </p:cNvPr>
          <p:cNvSpPr>
            <a:spLocks noGrp="1"/>
          </p:cNvSpPr>
          <p:nvPr>
            <p:ph type="dt" sz="half" idx="10"/>
          </p:nvPr>
        </p:nvSpPr>
        <p:spPr/>
        <p:txBody>
          <a:bodyPr/>
          <a:lstStyle/>
          <a:p>
            <a:r>
              <a:rPr lang="en-US"/>
              <a:t>6/11/26</a:t>
            </a:r>
          </a:p>
        </p:txBody>
      </p:sp>
      <p:sp>
        <p:nvSpPr>
          <p:cNvPr id="4" name="Footer Placeholder 3">
            <a:extLst>
              <a:ext uri="{FF2B5EF4-FFF2-40B4-BE49-F238E27FC236}">
                <a16:creationId xmlns:a16="http://schemas.microsoft.com/office/drawing/2014/main" id="{53161B15-EFFD-4E44-4CBE-01FB5686D1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C46B82-E4C2-0B0B-7583-46B9068DC488}"/>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209820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1B668-9F21-3CEE-DE86-133EB4AA2C34}"/>
              </a:ext>
            </a:extLst>
          </p:cNvPr>
          <p:cNvSpPr>
            <a:spLocks noGrp="1"/>
          </p:cNvSpPr>
          <p:nvPr>
            <p:ph type="dt" sz="half" idx="10"/>
          </p:nvPr>
        </p:nvSpPr>
        <p:spPr/>
        <p:txBody>
          <a:bodyPr/>
          <a:lstStyle/>
          <a:p>
            <a:r>
              <a:rPr lang="en-US"/>
              <a:t>6/11/26</a:t>
            </a:r>
          </a:p>
        </p:txBody>
      </p:sp>
      <p:sp>
        <p:nvSpPr>
          <p:cNvPr id="3" name="Footer Placeholder 2">
            <a:extLst>
              <a:ext uri="{FF2B5EF4-FFF2-40B4-BE49-F238E27FC236}">
                <a16:creationId xmlns:a16="http://schemas.microsoft.com/office/drawing/2014/main" id="{78F7386C-A55C-194D-4872-06C4D219FD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1C63BE-CC26-D00E-3D95-243A1B4D02F3}"/>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62378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174E-0736-2A72-BC01-0417CB602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13BB2-EFDA-BB68-C8A0-7D990CFE0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60534-428A-A115-C162-8A99482AE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76A5B-7D66-D2D6-05A2-A967BF271C79}"/>
              </a:ext>
            </a:extLst>
          </p:cNvPr>
          <p:cNvSpPr>
            <a:spLocks noGrp="1"/>
          </p:cNvSpPr>
          <p:nvPr>
            <p:ph type="dt" sz="half" idx="10"/>
          </p:nvPr>
        </p:nvSpPr>
        <p:spPr/>
        <p:txBody>
          <a:bodyPr/>
          <a:lstStyle/>
          <a:p>
            <a:r>
              <a:rPr lang="en-US"/>
              <a:t>6/11/26</a:t>
            </a:r>
          </a:p>
        </p:txBody>
      </p:sp>
      <p:sp>
        <p:nvSpPr>
          <p:cNvPr id="6" name="Footer Placeholder 5">
            <a:extLst>
              <a:ext uri="{FF2B5EF4-FFF2-40B4-BE49-F238E27FC236}">
                <a16:creationId xmlns:a16="http://schemas.microsoft.com/office/drawing/2014/main" id="{20552553-F909-209A-7E2C-C63B3C946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9A9CF-933E-5623-FBA1-5A2FCCCA7EA5}"/>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80897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C1EC-A162-97F0-FAE7-144752672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36C32-7093-AE9E-AF79-4FF30CC40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25C9F1B-D676-2B4B-95A8-4F59D0BD7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84707-3A9D-A613-1A8B-AD883B2647C8}"/>
              </a:ext>
            </a:extLst>
          </p:cNvPr>
          <p:cNvSpPr>
            <a:spLocks noGrp="1"/>
          </p:cNvSpPr>
          <p:nvPr>
            <p:ph type="dt" sz="half" idx="10"/>
          </p:nvPr>
        </p:nvSpPr>
        <p:spPr/>
        <p:txBody>
          <a:bodyPr/>
          <a:lstStyle/>
          <a:p>
            <a:r>
              <a:rPr lang="en-US"/>
              <a:t>6/11/26</a:t>
            </a:r>
          </a:p>
        </p:txBody>
      </p:sp>
      <p:sp>
        <p:nvSpPr>
          <p:cNvPr id="6" name="Footer Placeholder 5">
            <a:extLst>
              <a:ext uri="{FF2B5EF4-FFF2-40B4-BE49-F238E27FC236}">
                <a16:creationId xmlns:a16="http://schemas.microsoft.com/office/drawing/2014/main" id="{947AE1B8-0E7E-3D53-6187-B72053815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C25D6-00AF-9A6E-70C9-99617795A1B6}"/>
              </a:ext>
            </a:extLst>
          </p:cNvPr>
          <p:cNvSpPr>
            <a:spLocks noGrp="1"/>
          </p:cNvSpPr>
          <p:nvPr>
            <p:ph type="sldNum" sz="quarter" idx="12"/>
          </p:nvPr>
        </p:nvSpPr>
        <p:spPr/>
        <p:txBody>
          <a:bodyPr/>
          <a:lstStyle/>
          <a:p>
            <a:fld id="{FAE93352-D2C7-9A40-8018-22D224478B69}" type="slidenum">
              <a:rPr lang="en-US" smtClean="0"/>
              <a:t>‹#›</a:t>
            </a:fld>
            <a:endParaRPr lang="en-US"/>
          </a:p>
        </p:txBody>
      </p:sp>
    </p:spTree>
    <p:extLst>
      <p:ext uri="{BB962C8B-B14F-4D97-AF65-F5344CB8AC3E}">
        <p14:creationId xmlns:p14="http://schemas.microsoft.com/office/powerpoint/2010/main" val="240045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814E6-D8A8-D3BA-630F-DED2D45BF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08C33C-2645-F4E1-EA5A-5FCCEA326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7DD9D3-938C-AD6F-FE55-123268DB0358}"/>
              </a:ext>
            </a:extLst>
          </p:cNvPr>
          <p:cNvSpPr>
            <a:spLocks noGrp="1"/>
          </p:cNvSpPr>
          <p:nvPr>
            <p:ph type="dt" sz="half" idx="2"/>
          </p:nvPr>
        </p:nvSpPr>
        <p:spPr>
          <a:xfrm>
            <a:off x="8386280" y="6461689"/>
            <a:ext cx="1367320" cy="365125"/>
          </a:xfrm>
          <a:prstGeom prst="rect">
            <a:avLst/>
          </a:prstGeom>
        </p:spPr>
        <p:txBody>
          <a:bodyPr vert="horz" lIns="91440" tIns="45720" rIns="91440" bIns="45720" rtlCol="0" anchor="b"/>
          <a:lstStyle>
            <a:lvl1pPr algn="r">
              <a:defRPr sz="1200" b="0" i="0">
                <a:solidFill>
                  <a:schemeClr val="tx1">
                    <a:tint val="75000"/>
                  </a:schemeClr>
                </a:solidFill>
                <a:latin typeface="Helvetica Neue Light" panose="02000403000000020004" pitchFamily="2" charset="0"/>
                <a:ea typeface="Helvetica Neue Light" panose="02000403000000020004" pitchFamily="2" charset="0"/>
              </a:defRPr>
            </a:lvl1pPr>
          </a:lstStyle>
          <a:p>
            <a:r>
              <a:rPr lang="en-US"/>
              <a:t>6/11/26</a:t>
            </a:r>
            <a:endParaRPr lang="en-US" dirty="0"/>
          </a:p>
        </p:txBody>
      </p:sp>
      <p:sp>
        <p:nvSpPr>
          <p:cNvPr id="5" name="Footer Placeholder 4">
            <a:extLst>
              <a:ext uri="{FF2B5EF4-FFF2-40B4-BE49-F238E27FC236}">
                <a16:creationId xmlns:a16="http://schemas.microsoft.com/office/drawing/2014/main" id="{72A1EC76-FCB8-2E0C-4E79-A00A772CFEA1}"/>
              </a:ext>
            </a:extLst>
          </p:cNvPr>
          <p:cNvSpPr>
            <a:spLocks noGrp="1"/>
          </p:cNvSpPr>
          <p:nvPr>
            <p:ph type="ftr" sz="quarter" idx="3"/>
          </p:nvPr>
        </p:nvSpPr>
        <p:spPr>
          <a:xfrm>
            <a:off x="838200" y="6464194"/>
            <a:ext cx="3148173" cy="365125"/>
          </a:xfrm>
          <a:prstGeom prst="rect">
            <a:avLst/>
          </a:prstGeom>
        </p:spPr>
        <p:txBody>
          <a:bodyPr vert="horz" lIns="91440" tIns="45720" rIns="91440" bIns="45720" rtlCol="0" anchor="b"/>
          <a:lstStyle>
            <a:lvl1pPr algn="l">
              <a:defRPr sz="1200" b="0" i="0">
                <a:solidFill>
                  <a:schemeClr val="tx1">
                    <a:tint val="75000"/>
                  </a:schemeClr>
                </a:solidFill>
                <a:latin typeface="Helvetica Neue Light" panose="02000403000000020004" pitchFamily="2" charset="0"/>
                <a:ea typeface="Helvetica Neue Light" panose="020004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4E9DC886-C840-743C-F447-42BBA58EE2F8}"/>
              </a:ext>
            </a:extLst>
          </p:cNvPr>
          <p:cNvSpPr>
            <a:spLocks noGrp="1"/>
          </p:cNvSpPr>
          <p:nvPr>
            <p:ph type="sldNum" sz="quarter" idx="4"/>
          </p:nvPr>
        </p:nvSpPr>
        <p:spPr>
          <a:xfrm>
            <a:off x="9986480" y="6461689"/>
            <a:ext cx="1367319" cy="365125"/>
          </a:xfrm>
          <a:prstGeom prst="rect">
            <a:avLst/>
          </a:prstGeom>
        </p:spPr>
        <p:txBody>
          <a:bodyPr vert="horz" lIns="91440" tIns="45720" rIns="91440" bIns="45720" rtlCol="0" anchor="b"/>
          <a:lstStyle>
            <a:lvl1pPr algn="r">
              <a:defRPr sz="1200" b="0" i="0">
                <a:solidFill>
                  <a:schemeClr val="tx1">
                    <a:tint val="75000"/>
                  </a:schemeClr>
                </a:solidFill>
                <a:latin typeface="Helvetica Neue Light" panose="02000403000000020004" pitchFamily="2" charset="0"/>
                <a:ea typeface="Helvetica Neue Light" panose="02000403000000020004" pitchFamily="2" charset="0"/>
              </a:defRPr>
            </a:lvl1pPr>
          </a:lstStyle>
          <a:p>
            <a:fld id="{FAE93352-D2C7-9A40-8018-22D224478B69}" type="slidenum">
              <a:rPr lang="en-US" smtClean="0"/>
              <a:pPr/>
              <a:t>‹#›</a:t>
            </a:fld>
            <a:endParaRPr lang="en-US" dirty="0"/>
          </a:p>
        </p:txBody>
      </p:sp>
    </p:spTree>
    <p:extLst>
      <p:ext uri="{BB962C8B-B14F-4D97-AF65-F5344CB8AC3E}">
        <p14:creationId xmlns:p14="http://schemas.microsoft.com/office/powerpoint/2010/main" val="104942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egasus.access-c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penondemand.connectci.org/appver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ugFDE9ckRI49F1yUzuVDU0IQlpwSuLwQjjKOLT06SlA/edit?usp=shari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github.com/ColeBollig/ood-htc-playgroun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sf.gov/awardsearch/showAward?AWD_ID=2030508" TargetMode="External"/><Relationship Id="rId2" Type="http://schemas.openxmlformats.org/officeDocument/2006/relationships/hyperlink" Target="https://www.nsf.gov/div/index.jsp?div=OAC" TargetMode="External"/><Relationship Id="rId1" Type="http://schemas.openxmlformats.org/officeDocument/2006/relationships/slideLayout" Target="../slideLayouts/slideLayout2.xml"/><Relationship Id="rId4" Type="http://schemas.openxmlformats.org/officeDocument/2006/relationships/hyperlink" Target="https://path-cc.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ondeman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osc.github.io/ood-documentation/latest/architecture.htm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8880-0D05-1DAE-5AEB-29F966C399B0}"/>
              </a:ext>
            </a:extLst>
          </p:cNvPr>
          <p:cNvSpPr>
            <a:spLocks noGrp="1"/>
          </p:cNvSpPr>
          <p:nvPr>
            <p:ph type="ctrTitle"/>
          </p:nvPr>
        </p:nvSpPr>
        <p:spPr/>
        <p:txBody>
          <a:bodyPr/>
          <a:lstStyle/>
          <a:p>
            <a:r>
              <a:rPr lang="en-US" dirty="0" err="1"/>
              <a:t>HTCon</a:t>
            </a:r>
            <a:r>
              <a:rPr lang="en-US" dirty="0"/>
              <a:t>-Door</a:t>
            </a:r>
          </a:p>
        </p:txBody>
      </p:sp>
      <p:sp>
        <p:nvSpPr>
          <p:cNvPr id="3" name="Subtitle 2">
            <a:extLst>
              <a:ext uri="{FF2B5EF4-FFF2-40B4-BE49-F238E27FC236}">
                <a16:creationId xmlns:a16="http://schemas.microsoft.com/office/drawing/2014/main" id="{F26E2A31-F707-792B-CF30-CB164683548E}"/>
              </a:ext>
            </a:extLst>
          </p:cNvPr>
          <p:cNvSpPr>
            <a:spLocks noGrp="1"/>
          </p:cNvSpPr>
          <p:nvPr>
            <p:ph type="subTitle" idx="1"/>
          </p:nvPr>
        </p:nvSpPr>
        <p:spPr/>
        <p:txBody>
          <a:bodyPr>
            <a:normAutofit lnSpcReduction="10000"/>
          </a:bodyPr>
          <a:lstStyle/>
          <a:p>
            <a:r>
              <a:rPr lang="en-US" dirty="0"/>
              <a:t>Opening Your HTC Cluster to the World via Open OnDemand</a:t>
            </a:r>
          </a:p>
          <a:p>
            <a:r>
              <a:rPr lang="en-US" dirty="0"/>
              <a:t>By: Cole Bollig</a:t>
            </a:r>
          </a:p>
          <a:p>
            <a:r>
              <a:rPr lang="en-US" dirty="0"/>
              <a:t>Software Developer for CHTC</a:t>
            </a:r>
          </a:p>
          <a:p>
            <a:r>
              <a:rPr lang="en-US" dirty="0"/>
              <a:t>Throughput Computing 2026</a:t>
            </a:r>
          </a:p>
        </p:txBody>
      </p:sp>
      <p:sp>
        <p:nvSpPr>
          <p:cNvPr id="4" name="Date Placeholder 3">
            <a:extLst>
              <a:ext uri="{FF2B5EF4-FFF2-40B4-BE49-F238E27FC236}">
                <a16:creationId xmlns:a16="http://schemas.microsoft.com/office/drawing/2014/main" id="{B4B6BD47-B63A-92F4-0383-10E8984DA326}"/>
              </a:ext>
            </a:extLst>
          </p:cNvPr>
          <p:cNvSpPr>
            <a:spLocks noGrp="1"/>
          </p:cNvSpPr>
          <p:nvPr>
            <p:ph type="dt" sz="half" idx="10"/>
          </p:nvPr>
        </p:nvSpPr>
        <p:spPr/>
        <p:txBody>
          <a:bodyPr/>
          <a:lstStyle/>
          <a:p>
            <a:r>
              <a:rPr lang="en-US"/>
              <a:t>6/11/26</a:t>
            </a:r>
            <a:endParaRPr lang="en-US" dirty="0"/>
          </a:p>
        </p:txBody>
      </p:sp>
      <p:sp>
        <p:nvSpPr>
          <p:cNvPr id="5" name="Slide Number Placeholder 4">
            <a:extLst>
              <a:ext uri="{FF2B5EF4-FFF2-40B4-BE49-F238E27FC236}">
                <a16:creationId xmlns:a16="http://schemas.microsoft.com/office/drawing/2014/main" id="{1473B9F3-D3B2-C1DD-7D3B-018AB947896A}"/>
              </a:ext>
            </a:extLst>
          </p:cNvPr>
          <p:cNvSpPr>
            <a:spLocks noGrp="1"/>
          </p:cNvSpPr>
          <p:nvPr>
            <p:ph type="sldNum" sz="quarter" idx="12"/>
          </p:nvPr>
        </p:nvSpPr>
        <p:spPr/>
        <p:txBody>
          <a:bodyPr/>
          <a:lstStyle/>
          <a:p>
            <a:fld id="{FAE93352-D2C7-9A40-8018-22D224478B69}" type="slidenum">
              <a:rPr lang="en-US" smtClean="0"/>
              <a:t>1</a:t>
            </a:fld>
            <a:endParaRPr lang="en-US"/>
          </a:p>
        </p:txBody>
      </p:sp>
    </p:spTree>
    <p:extLst>
      <p:ext uri="{BB962C8B-B14F-4D97-AF65-F5344CB8AC3E}">
        <p14:creationId xmlns:p14="http://schemas.microsoft.com/office/powerpoint/2010/main" val="8279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4BE3-9E3A-ADDA-0090-1F047E533FE4}"/>
              </a:ext>
            </a:extLst>
          </p:cNvPr>
          <p:cNvSpPr>
            <a:spLocks noGrp="1"/>
          </p:cNvSpPr>
          <p:nvPr>
            <p:ph type="title"/>
          </p:nvPr>
        </p:nvSpPr>
        <p:spPr>
          <a:xfrm>
            <a:off x="838200" y="2766218"/>
            <a:ext cx="10515600" cy="1325563"/>
          </a:xfrm>
        </p:spPr>
        <p:txBody>
          <a:bodyPr/>
          <a:lstStyle/>
          <a:p>
            <a:pPr algn="ctr"/>
            <a:r>
              <a:rPr lang="en-US" dirty="0"/>
              <a:t>Real World Examples</a:t>
            </a:r>
          </a:p>
        </p:txBody>
      </p:sp>
      <p:sp>
        <p:nvSpPr>
          <p:cNvPr id="3" name="Date Placeholder 2">
            <a:extLst>
              <a:ext uri="{FF2B5EF4-FFF2-40B4-BE49-F238E27FC236}">
                <a16:creationId xmlns:a16="http://schemas.microsoft.com/office/drawing/2014/main" id="{047A1CF8-4AF1-3332-E774-5DDD187460C3}"/>
              </a:ext>
            </a:extLst>
          </p:cNvPr>
          <p:cNvSpPr>
            <a:spLocks noGrp="1"/>
          </p:cNvSpPr>
          <p:nvPr>
            <p:ph type="dt" sz="half" idx="10"/>
          </p:nvPr>
        </p:nvSpPr>
        <p:spPr/>
        <p:txBody>
          <a:bodyPr/>
          <a:lstStyle/>
          <a:p>
            <a:r>
              <a:rPr lang="en-US"/>
              <a:t>6/11/26</a:t>
            </a:r>
          </a:p>
        </p:txBody>
      </p:sp>
      <p:sp>
        <p:nvSpPr>
          <p:cNvPr id="4" name="Slide Number Placeholder 3">
            <a:extLst>
              <a:ext uri="{FF2B5EF4-FFF2-40B4-BE49-F238E27FC236}">
                <a16:creationId xmlns:a16="http://schemas.microsoft.com/office/drawing/2014/main" id="{0145F026-1309-9065-9B1F-9A36712A9A3D}"/>
              </a:ext>
            </a:extLst>
          </p:cNvPr>
          <p:cNvSpPr>
            <a:spLocks noGrp="1"/>
          </p:cNvSpPr>
          <p:nvPr>
            <p:ph type="sldNum" sz="quarter" idx="12"/>
          </p:nvPr>
        </p:nvSpPr>
        <p:spPr/>
        <p:txBody>
          <a:bodyPr/>
          <a:lstStyle/>
          <a:p>
            <a:fld id="{FAE93352-D2C7-9A40-8018-22D224478B69}" type="slidenum">
              <a:rPr lang="en-US" smtClean="0"/>
              <a:t>10</a:t>
            </a:fld>
            <a:endParaRPr lang="en-US"/>
          </a:p>
        </p:txBody>
      </p:sp>
    </p:spTree>
    <p:extLst>
      <p:ext uri="{BB962C8B-B14F-4D97-AF65-F5344CB8AC3E}">
        <p14:creationId xmlns:p14="http://schemas.microsoft.com/office/powerpoint/2010/main" val="49983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62A0-8047-00CF-CC1C-F285B2452A2E}"/>
              </a:ext>
            </a:extLst>
          </p:cNvPr>
          <p:cNvSpPr>
            <a:spLocks noGrp="1"/>
          </p:cNvSpPr>
          <p:nvPr>
            <p:ph type="title"/>
          </p:nvPr>
        </p:nvSpPr>
        <p:spPr/>
        <p:txBody>
          <a:bodyPr>
            <a:normAutofit/>
          </a:bodyPr>
          <a:lstStyle/>
          <a:p>
            <a:r>
              <a:rPr lang="en-US" sz="3400" dirty="0"/>
              <a:t>ACCESS Pegasus - </a:t>
            </a:r>
            <a:r>
              <a:rPr lang="en-US" sz="3400" u="sng" dirty="0">
                <a:hlinkClick r:id="rId3"/>
              </a:rPr>
              <a:t>https://pegasus.access-ci.org</a:t>
            </a:r>
            <a:endParaRPr lang="en-US" sz="3400" dirty="0"/>
          </a:p>
        </p:txBody>
      </p:sp>
      <p:sp>
        <p:nvSpPr>
          <p:cNvPr id="3" name="Content Placeholder 2">
            <a:extLst>
              <a:ext uri="{FF2B5EF4-FFF2-40B4-BE49-F238E27FC236}">
                <a16:creationId xmlns:a16="http://schemas.microsoft.com/office/drawing/2014/main" id="{26FD4F00-9E2D-B230-DBF6-6247A4E3D4B6}"/>
              </a:ext>
            </a:extLst>
          </p:cNvPr>
          <p:cNvSpPr>
            <a:spLocks noGrp="1"/>
          </p:cNvSpPr>
          <p:nvPr>
            <p:ph idx="1"/>
          </p:nvPr>
        </p:nvSpPr>
        <p:spPr>
          <a:xfrm>
            <a:off x="838200" y="1825625"/>
            <a:ext cx="6098628" cy="4217823"/>
          </a:xfrm>
        </p:spPr>
        <p:txBody>
          <a:bodyPr>
            <a:normAutofit fontScale="92500" lnSpcReduction="10000"/>
          </a:bodyPr>
          <a:lstStyle/>
          <a:p>
            <a:pPr fontAlgn="base"/>
            <a:r>
              <a:rPr lang="en-US" dirty="0"/>
              <a:t>ACCESS user authenticated via ACCESS IdP</a:t>
            </a:r>
          </a:p>
          <a:p>
            <a:pPr fontAlgn="base"/>
            <a:r>
              <a:rPr lang="en-US" dirty="0" err="1"/>
              <a:t>Jupyter</a:t>
            </a:r>
            <a:r>
              <a:rPr lang="en-US" dirty="0"/>
              <a:t> Notebooks for workflow development, execution, debugging</a:t>
            </a:r>
          </a:p>
          <a:p>
            <a:pPr fontAlgn="base"/>
            <a:r>
              <a:rPr lang="en-US" dirty="0" err="1"/>
              <a:t>HTCondor</a:t>
            </a:r>
            <a:r>
              <a:rPr lang="en-US" dirty="0"/>
              <a:t> AP, with many options to use allocations.</a:t>
            </a:r>
          </a:p>
          <a:p>
            <a:pPr lvl="1" fontAlgn="base"/>
            <a:r>
              <a:rPr lang="en-US" dirty="0" err="1"/>
              <a:t>TestPool</a:t>
            </a:r>
            <a:endParaRPr lang="en-US" dirty="0"/>
          </a:p>
          <a:p>
            <a:pPr lvl="1" fontAlgn="base"/>
            <a:r>
              <a:rPr lang="en-US" dirty="0" err="1"/>
              <a:t>HTCondor</a:t>
            </a:r>
            <a:r>
              <a:rPr lang="en-US" dirty="0"/>
              <a:t> Annex (ACCESS HPC sites)</a:t>
            </a:r>
          </a:p>
          <a:p>
            <a:pPr lvl="1" fontAlgn="base"/>
            <a:r>
              <a:rPr lang="en-US" dirty="0"/>
              <a:t>Jetstream2 Image (ACCESS Cloud)</a:t>
            </a:r>
          </a:p>
          <a:p>
            <a:pPr lvl="1" fontAlgn="base"/>
            <a:r>
              <a:rPr lang="en-US" dirty="0" err="1"/>
              <a:t>OSPool</a:t>
            </a:r>
            <a:endParaRPr lang="en-US" dirty="0"/>
          </a:p>
          <a:p>
            <a:pPr lvl="1" fontAlgn="base"/>
            <a:r>
              <a:rPr lang="en-US" dirty="0" err="1"/>
              <a:t>pegasus-glidein</a:t>
            </a:r>
            <a:r>
              <a:rPr lang="en-US" dirty="0"/>
              <a:t> (campus clusters)</a:t>
            </a:r>
          </a:p>
        </p:txBody>
      </p:sp>
      <p:sp>
        <p:nvSpPr>
          <p:cNvPr id="4" name="Date Placeholder 3">
            <a:extLst>
              <a:ext uri="{FF2B5EF4-FFF2-40B4-BE49-F238E27FC236}">
                <a16:creationId xmlns:a16="http://schemas.microsoft.com/office/drawing/2014/main" id="{C19F3932-CCB2-1CB8-517B-EDDAEE1C2EC7}"/>
              </a:ext>
            </a:extLst>
          </p:cNvPr>
          <p:cNvSpPr>
            <a:spLocks noGrp="1"/>
          </p:cNvSpPr>
          <p:nvPr>
            <p:ph type="dt" sz="half" idx="10"/>
          </p:nvPr>
        </p:nvSpPr>
        <p:spPr/>
        <p:txBody>
          <a:bodyPr/>
          <a:lstStyle/>
          <a:p>
            <a:r>
              <a:rPr lang="en-US"/>
              <a:t>6/11/26</a:t>
            </a:r>
          </a:p>
        </p:txBody>
      </p:sp>
      <p:sp>
        <p:nvSpPr>
          <p:cNvPr id="5" name="Slide Number Placeholder 4">
            <a:extLst>
              <a:ext uri="{FF2B5EF4-FFF2-40B4-BE49-F238E27FC236}">
                <a16:creationId xmlns:a16="http://schemas.microsoft.com/office/drawing/2014/main" id="{30798FE7-E6CE-4FD7-33B1-F583AE91B276}"/>
              </a:ext>
            </a:extLst>
          </p:cNvPr>
          <p:cNvSpPr>
            <a:spLocks noGrp="1"/>
          </p:cNvSpPr>
          <p:nvPr>
            <p:ph type="sldNum" sz="quarter" idx="12"/>
          </p:nvPr>
        </p:nvSpPr>
        <p:spPr/>
        <p:txBody>
          <a:bodyPr/>
          <a:lstStyle/>
          <a:p>
            <a:fld id="{FAE93352-D2C7-9A40-8018-22D224478B69}" type="slidenum">
              <a:rPr lang="en-US" smtClean="0"/>
              <a:t>11</a:t>
            </a:fld>
            <a:endParaRPr lang="en-US"/>
          </a:p>
        </p:txBody>
      </p:sp>
      <p:sp>
        <p:nvSpPr>
          <p:cNvPr id="6" name="TextBox 5">
            <a:extLst>
              <a:ext uri="{FF2B5EF4-FFF2-40B4-BE49-F238E27FC236}">
                <a16:creationId xmlns:a16="http://schemas.microsoft.com/office/drawing/2014/main" id="{E1F54553-F2D4-E366-1825-7173F7118CAC}"/>
              </a:ext>
            </a:extLst>
          </p:cNvPr>
          <p:cNvSpPr txBox="1"/>
          <p:nvPr/>
        </p:nvSpPr>
        <p:spPr>
          <a:xfrm>
            <a:off x="262758" y="5938469"/>
            <a:ext cx="4351283" cy="523220"/>
          </a:xfrm>
          <a:prstGeom prst="rect">
            <a:avLst/>
          </a:prstGeom>
          <a:noFill/>
        </p:spPr>
        <p:txBody>
          <a:bodyPr wrap="square" rtlCol="0">
            <a:spAutoFit/>
          </a:bodyPr>
          <a:lstStyle/>
          <a:p>
            <a:r>
              <a:rPr lang="en-US" sz="2800" dirty="0"/>
              <a:t>Supported by NSF #2138286</a:t>
            </a:r>
          </a:p>
        </p:txBody>
      </p:sp>
      <p:pic>
        <p:nvPicPr>
          <p:cNvPr id="7" name="Picture 6">
            <a:extLst>
              <a:ext uri="{FF2B5EF4-FFF2-40B4-BE49-F238E27FC236}">
                <a16:creationId xmlns:a16="http://schemas.microsoft.com/office/drawing/2014/main" id="{EA84D51D-BC44-D8EB-0B3B-2B94C3FD915D}"/>
              </a:ext>
            </a:extLst>
          </p:cNvPr>
          <p:cNvPicPr>
            <a:picLocks noChangeAspect="1"/>
          </p:cNvPicPr>
          <p:nvPr/>
        </p:nvPicPr>
        <p:blipFill>
          <a:blip r:embed="rId4"/>
          <a:stretch>
            <a:fillRect/>
          </a:stretch>
        </p:blipFill>
        <p:spPr>
          <a:xfrm>
            <a:off x="6692748" y="1777560"/>
            <a:ext cx="6121703" cy="4313952"/>
          </a:xfrm>
          <a:prstGeom prst="rect">
            <a:avLst/>
          </a:prstGeom>
        </p:spPr>
      </p:pic>
    </p:spTree>
    <p:extLst>
      <p:ext uri="{BB962C8B-B14F-4D97-AF65-F5344CB8AC3E}">
        <p14:creationId xmlns:p14="http://schemas.microsoft.com/office/powerpoint/2010/main" val="104942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C0E9-961E-444B-1315-EFEE1396A96D}"/>
              </a:ext>
            </a:extLst>
          </p:cNvPr>
          <p:cNvSpPr>
            <a:spLocks noGrp="1"/>
          </p:cNvSpPr>
          <p:nvPr>
            <p:ph type="title"/>
          </p:nvPr>
        </p:nvSpPr>
        <p:spPr/>
        <p:txBody>
          <a:bodyPr>
            <a:normAutofit fontScale="90000"/>
          </a:bodyPr>
          <a:lstStyle/>
          <a:p>
            <a:r>
              <a:rPr lang="en-US" dirty="0" err="1"/>
              <a:t>Pegasus+HTCondor</a:t>
            </a:r>
            <a:r>
              <a:rPr lang="en-US" dirty="0"/>
              <a:t> in OOD </a:t>
            </a:r>
            <a:r>
              <a:rPr lang="en-US" dirty="0" err="1"/>
              <a:t>Appverse</a:t>
            </a:r>
            <a:endParaRPr lang="en-US" dirty="0"/>
          </a:p>
        </p:txBody>
      </p:sp>
      <p:sp>
        <p:nvSpPr>
          <p:cNvPr id="4" name="Date Placeholder 3">
            <a:extLst>
              <a:ext uri="{FF2B5EF4-FFF2-40B4-BE49-F238E27FC236}">
                <a16:creationId xmlns:a16="http://schemas.microsoft.com/office/drawing/2014/main" id="{1946C2EA-AD98-A669-517F-99478C251819}"/>
              </a:ext>
            </a:extLst>
          </p:cNvPr>
          <p:cNvSpPr>
            <a:spLocks noGrp="1"/>
          </p:cNvSpPr>
          <p:nvPr>
            <p:ph type="dt" sz="half" idx="10"/>
          </p:nvPr>
        </p:nvSpPr>
        <p:spPr/>
        <p:txBody>
          <a:bodyPr/>
          <a:lstStyle/>
          <a:p>
            <a:r>
              <a:rPr lang="en-US"/>
              <a:t>6/11/26</a:t>
            </a:r>
          </a:p>
        </p:txBody>
      </p:sp>
      <p:sp>
        <p:nvSpPr>
          <p:cNvPr id="5" name="Slide Number Placeholder 4">
            <a:extLst>
              <a:ext uri="{FF2B5EF4-FFF2-40B4-BE49-F238E27FC236}">
                <a16:creationId xmlns:a16="http://schemas.microsoft.com/office/drawing/2014/main" id="{B8533E46-6DCF-6268-3CA1-94DE3E8AA0E9}"/>
              </a:ext>
            </a:extLst>
          </p:cNvPr>
          <p:cNvSpPr>
            <a:spLocks noGrp="1"/>
          </p:cNvSpPr>
          <p:nvPr>
            <p:ph type="sldNum" sz="quarter" idx="12"/>
          </p:nvPr>
        </p:nvSpPr>
        <p:spPr/>
        <p:txBody>
          <a:bodyPr/>
          <a:lstStyle/>
          <a:p>
            <a:fld id="{FAE93352-D2C7-9A40-8018-22D224478B69}" type="slidenum">
              <a:rPr lang="en-US" smtClean="0"/>
              <a:t>12</a:t>
            </a:fld>
            <a:endParaRPr lang="en-US"/>
          </a:p>
        </p:txBody>
      </p:sp>
      <p:sp>
        <p:nvSpPr>
          <p:cNvPr id="6" name="TextBox 5">
            <a:extLst>
              <a:ext uri="{FF2B5EF4-FFF2-40B4-BE49-F238E27FC236}">
                <a16:creationId xmlns:a16="http://schemas.microsoft.com/office/drawing/2014/main" id="{60D5C2C1-60A6-38FA-8525-75C905629DB5}"/>
              </a:ext>
            </a:extLst>
          </p:cNvPr>
          <p:cNvSpPr txBox="1"/>
          <p:nvPr/>
        </p:nvSpPr>
        <p:spPr>
          <a:xfrm>
            <a:off x="924910" y="1492469"/>
            <a:ext cx="9722069" cy="923330"/>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“Apps make it easy to add software to your Open OnDemand instance. Repositories hold the code and setup details to make that happen. If you’ve built an app, share your repo with the community—open source is all about working together and avoiding duplicate effort!”</a:t>
            </a:r>
          </a:p>
        </p:txBody>
      </p:sp>
      <p:sp>
        <p:nvSpPr>
          <p:cNvPr id="8" name="TextBox 7">
            <a:extLst>
              <a:ext uri="{FF2B5EF4-FFF2-40B4-BE49-F238E27FC236}">
                <a16:creationId xmlns:a16="http://schemas.microsoft.com/office/drawing/2014/main" id="{1E22264B-4E1A-9062-EA91-E4890E210B31}"/>
              </a:ext>
            </a:extLst>
          </p:cNvPr>
          <p:cNvSpPr txBox="1"/>
          <p:nvPr/>
        </p:nvSpPr>
        <p:spPr>
          <a:xfrm>
            <a:off x="6398172" y="2544081"/>
            <a:ext cx="5173717" cy="3200876"/>
          </a:xfrm>
          <a:prstGeom prst="rect">
            <a:avLst/>
          </a:prstGeom>
          <a:noFill/>
        </p:spPr>
        <p:txBody>
          <a:bodyPr wrap="square">
            <a:spAutoFit/>
          </a:bodyPr>
          <a:lstStyle/>
          <a:p>
            <a:pPr rtl="0">
              <a:spcAft>
                <a:spcPts val="1200"/>
              </a:spcAft>
              <a:buNone/>
            </a:pP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Pegasus team is working on an app for </a:t>
            </a:r>
            <a:r>
              <a:rPr lang="en-US" sz="2400" b="0" i="0" u="none" strike="noStrike" dirty="0" err="1">
                <a:effectLst/>
                <a:latin typeface="Helvetica Neue" panose="02000503000000020004" pitchFamily="2" charset="0"/>
                <a:ea typeface="Helvetica Neue" panose="02000503000000020004" pitchFamily="2" charset="0"/>
                <a:cs typeface="Helvetica Neue" panose="02000503000000020004" pitchFamily="2" charset="0"/>
              </a:rPr>
              <a:t>Pegasus+HTCondor</a:t>
            </a: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to deploy on HPC resources.</a:t>
            </a:r>
            <a:endParaRPr lang="en-US" sz="2400" b="0" dirty="0">
              <a:effectLst/>
              <a:latin typeface="Helvetica Neue" panose="02000503000000020004" pitchFamily="2" charset="0"/>
              <a:ea typeface="Helvetica Neue" panose="02000503000000020004" pitchFamily="2" charset="0"/>
              <a:cs typeface="Helvetica Neue" panose="02000503000000020004" pitchFamily="2" charset="0"/>
            </a:endParaRPr>
          </a:p>
          <a:p>
            <a:pPr rtl="0">
              <a:spcAft>
                <a:spcPts val="1200"/>
              </a:spcAft>
              <a:buNone/>
            </a:pP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When launched on a HPC worker node, will start a </a:t>
            </a:r>
            <a:r>
              <a:rPr lang="en-US" sz="2400" b="0" i="0" u="none" strike="noStrike" dirty="0" err="1">
                <a:effectLst/>
                <a:latin typeface="Helvetica Neue" panose="02000503000000020004" pitchFamily="2" charset="0"/>
                <a:ea typeface="Helvetica Neue" panose="02000503000000020004" pitchFamily="2" charset="0"/>
                <a:cs typeface="Helvetica Neue" panose="02000503000000020004" pitchFamily="2" charset="0"/>
              </a:rPr>
              <a:t>Jupyter</a:t>
            </a: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notebook, personal </a:t>
            </a:r>
            <a:r>
              <a:rPr lang="en-US" sz="2400" b="0" i="0" u="none" strike="noStrike" dirty="0" err="1">
                <a:effectLst/>
                <a:latin typeface="Helvetica Neue" panose="02000503000000020004" pitchFamily="2" charset="0"/>
                <a:ea typeface="Helvetica Neue" panose="02000503000000020004" pitchFamily="2" charset="0"/>
                <a:cs typeface="Helvetica Neue" panose="02000503000000020004" pitchFamily="2" charset="0"/>
              </a:rPr>
              <a:t>HTCondor</a:t>
            </a: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(translates jobs to </a:t>
            </a:r>
            <a:r>
              <a:rPr lang="en-US" sz="2400" b="0" i="0" u="none" strike="noStrike" dirty="0" err="1">
                <a:effectLst/>
                <a:latin typeface="Helvetica Neue" panose="02000503000000020004" pitchFamily="2" charset="0"/>
                <a:ea typeface="Helvetica Neue" panose="02000503000000020004" pitchFamily="2" charset="0"/>
                <a:cs typeface="Helvetica Neue" panose="02000503000000020004" pitchFamily="2" charset="0"/>
              </a:rPr>
              <a:t>Slurm</a:t>
            </a: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and set up an environment for Pegasus workflows.</a:t>
            </a:r>
            <a:endParaRPr lang="en-US" sz="2400" b="0"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a:extLst>
              <a:ext uri="{FF2B5EF4-FFF2-40B4-BE49-F238E27FC236}">
                <a16:creationId xmlns:a16="http://schemas.microsoft.com/office/drawing/2014/main" id="{D1B6BB31-6829-0E08-E56F-D6D2503300EB}"/>
              </a:ext>
            </a:extLst>
          </p:cNvPr>
          <p:cNvPicPr>
            <a:picLocks noChangeAspect="1"/>
          </p:cNvPicPr>
          <p:nvPr/>
        </p:nvPicPr>
        <p:blipFill>
          <a:blip r:embed="rId3"/>
          <a:stretch>
            <a:fillRect/>
          </a:stretch>
        </p:blipFill>
        <p:spPr>
          <a:xfrm>
            <a:off x="922283" y="2544081"/>
            <a:ext cx="5173717" cy="3345946"/>
          </a:xfrm>
          <a:prstGeom prst="rect">
            <a:avLst/>
          </a:prstGeom>
        </p:spPr>
      </p:pic>
      <p:sp>
        <p:nvSpPr>
          <p:cNvPr id="11" name="TextBox 10">
            <a:extLst>
              <a:ext uri="{FF2B5EF4-FFF2-40B4-BE49-F238E27FC236}">
                <a16:creationId xmlns:a16="http://schemas.microsoft.com/office/drawing/2014/main" id="{A98F062C-EE08-A504-AF58-106A4DD60D85}"/>
              </a:ext>
            </a:extLst>
          </p:cNvPr>
          <p:cNvSpPr txBox="1"/>
          <p:nvPr/>
        </p:nvSpPr>
        <p:spPr>
          <a:xfrm>
            <a:off x="3048000" y="5918657"/>
            <a:ext cx="6096000" cy="369332"/>
          </a:xfrm>
          <a:prstGeom prst="rect">
            <a:avLst/>
          </a:prstGeom>
          <a:noFill/>
        </p:spPr>
        <p:txBody>
          <a:bodyPr wrap="square">
            <a:spAutoFit/>
          </a:bodyPr>
          <a:lstStyle/>
          <a:p>
            <a:pPr algn="ctr" rtl="0">
              <a:buNone/>
            </a:pPr>
            <a:r>
              <a:rPr lang="en-US" sz="1800" b="0" i="0" u="sng" strike="noStrike" dirty="0">
                <a:solidFill>
                  <a:srgbClr val="0097A7"/>
                </a:solidFill>
                <a:effectLst/>
                <a:latin typeface="Arial" panose="020B0604020202020204" pitchFamily="34" charset="0"/>
                <a:hlinkClick r:id="rId4"/>
              </a:rPr>
              <a:t>https://openondemand.connectci.org/appverse</a:t>
            </a:r>
            <a:endParaRPr lang="en-US" b="0" dirty="0">
              <a:effectLst/>
            </a:endParaRPr>
          </a:p>
        </p:txBody>
      </p:sp>
    </p:spTree>
    <p:extLst>
      <p:ext uri="{BB962C8B-B14F-4D97-AF65-F5344CB8AC3E}">
        <p14:creationId xmlns:p14="http://schemas.microsoft.com/office/powerpoint/2010/main" val="70412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6EFB-FC8D-652D-B93B-DA6C7700F4B3}"/>
              </a:ext>
            </a:extLst>
          </p:cNvPr>
          <p:cNvSpPr>
            <a:spLocks noGrp="1"/>
          </p:cNvSpPr>
          <p:nvPr>
            <p:ph type="title"/>
          </p:nvPr>
        </p:nvSpPr>
        <p:spPr>
          <a:xfrm>
            <a:off x="789175" y="225656"/>
            <a:ext cx="7912492" cy="1325563"/>
          </a:xfrm>
        </p:spPr>
        <p:txBody>
          <a:bodyPr>
            <a:normAutofit/>
          </a:bodyPr>
          <a:lstStyle/>
          <a:p>
            <a:r>
              <a:rPr lang="en-US" sz="4400" dirty="0" err="1"/>
              <a:t>Alphafold</a:t>
            </a:r>
            <a:r>
              <a:rPr lang="en-US" sz="4400" dirty="0"/>
              <a:t> on NRP Nautilus</a:t>
            </a:r>
          </a:p>
        </p:txBody>
      </p:sp>
      <p:sp>
        <p:nvSpPr>
          <p:cNvPr id="4" name="Date Placeholder 3">
            <a:extLst>
              <a:ext uri="{FF2B5EF4-FFF2-40B4-BE49-F238E27FC236}">
                <a16:creationId xmlns:a16="http://schemas.microsoft.com/office/drawing/2014/main" id="{BA2B984D-AAFB-9915-FCA0-1FE7C12F360B}"/>
              </a:ext>
            </a:extLst>
          </p:cNvPr>
          <p:cNvSpPr>
            <a:spLocks noGrp="1"/>
          </p:cNvSpPr>
          <p:nvPr>
            <p:ph type="dt" sz="half" idx="10"/>
          </p:nvPr>
        </p:nvSpPr>
        <p:spPr/>
        <p:txBody>
          <a:bodyPr/>
          <a:lstStyle/>
          <a:p>
            <a:r>
              <a:rPr lang="en-US"/>
              <a:t>6/11/26</a:t>
            </a:r>
          </a:p>
        </p:txBody>
      </p:sp>
      <p:sp>
        <p:nvSpPr>
          <p:cNvPr id="5" name="Slide Number Placeholder 4">
            <a:extLst>
              <a:ext uri="{FF2B5EF4-FFF2-40B4-BE49-F238E27FC236}">
                <a16:creationId xmlns:a16="http://schemas.microsoft.com/office/drawing/2014/main" id="{311E0391-5B29-51CD-B866-D8B16CDF1283}"/>
              </a:ext>
            </a:extLst>
          </p:cNvPr>
          <p:cNvSpPr>
            <a:spLocks noGrp="1"/>
          </p:cNvSpPr>
          <p:nvPr>
            <p:ph type="sldNum" sz="quarter" idx="12"/>
          </p:nvPr>
        </p:nvSpPr>
        <p:spPr/>
        <p:txBody>
          <a:bodyPr/>
          <a:lstStyle/>
          <a:p>
            <a:fld id="{FAE93352-D2C7-9A40-8018-22D224478B69}" type="slidenum">
              <a:rPr lang="en-US" smtClean="0"/>
              <a:t>13</a:t>
            </a:fld>
            <a:endParaRPr lang="en-US"/>
          </a:p>
        </p:txBody>
      </p:sp>
      <p:sp>
        <p:nvSpPr>
          <p:cNvPr id="6" name="TextBox 5">
            <a:extLst>
              <a:ext uri="{FF2B5EF4-FFF2-40B4-BE49-F238E27FC236}">
                <a16:creationId xmlns:a16="http://schemas.microsoft.com/office/drawing/2014/main" id="{7DBD1A8A-EE09-4B5C-A6D4-2FFB1481CDA1}"/>
              </a:ext>
            </a:extLst>
          </p:cNvPr>
          <p:cNvSpPr txBox="1"/>
          <p:nvPr/>
        </p:nvSpPr>
        <p:spPr>
          <a:xfrm>
            <a:off x="5953285" y="1162406"/>
            <a:ext cx="2986590" cy="1200329"/>
          </a:xfrm>
          <a:prstGeom prst="rect">
            <a:avLst/>
          </a:prstGeom>
          <a:noFill/>
        </p:spPr>
        <p:txBody>
          <a:bodyPr wrap="square" rtlCol="0">
            <a:spAutoFit/>
          </a:bodyPr>
          <a:lstStyle/>
          <a:p>
            <a:pPr algn="ctr"/>
            <a:r>
              <a:rPr lang="en-US" dirty="0"/>
              <a:t>Work done by CS capstone team at University of Nebraska – Lincoln</a:t>
            </a:r>
          </a:p>
          <a:p>
            <a:pPr algn="ctr"/>
            <a:r>
              <a:rPr lang="en-US" dirty="0"/>
              <a:t>----------------------</a:t>
            </a:r>
            <a:r>
              <a:rPr lang="en-US" dirty="0">
                <a:sym typeface="Wingdings" pitchFamily="2" charset="2"/>
              </a:rPr>
              <a:t>&gt;</a:t>
            </a:r>
            <a:endParaRPr lang="en-US" dirty="0"/>
          </a:p>
        </p:txBody>
      </p:sp>
      <p:sp>
        <p:nvSpPr>
          <p:cNvPr id="9" name="Rectangle 8">
            <a:extLst>
              <a:ext uri="{FF2B5EF4-FFF2-40B4-BE49-F238E27FC236}">
                <a16:creationId xmlns:a16="http://schemas.microsoft.com/office/drawing/2014/main" id="{7980AD0C-069E-AE17-94A8-0B7D7F9677F7}"/>
              </a:ext>
            </a:extLst>
          </p:cNvPr>
          <p:cNvSpPr/>
          <p:nvPr/>
        </p:nvSpPr>
        <p:spPr>
          <a:xfrm>
            <a:off x="5953285" y="2651122"/>
            <a:ext cx="2986590" cy="32451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NRP Nautilus Cluster</a:t>
            </a:r>
          </a:p>
          <a:p>
            <a:pPr algn="ctr"/>
            <a:r>
              <a:rPr lang="en-US" dirty="0"/>
              <a:t>(Kubernetes)</a:t>
            </a:r>
          </a:p>
        </p:txBody>
      </p:sp>
      <p:sp>
        <p:nvSpPr>
          <p:cNvPr id="10" name="Rectangle 9">
            <a:extLst>
              <a:ext uri="{FF2B5EF4-FFF2-40B4-BE49-F238E27FC236}">
                <a16:creationId xmlns:a16="http://schemas.microsoft.com/office/drawing/2014/main" id="{0A208C78-19BC-36EA-DE50-8E7CBA539663}"/>
              </a:ext>
            </a:extLst>
          </p:cNvPr>
          <p:cNvSpPr/>
          <p:nvPr/>
        </p:nvSpPr>
        <p:spPr>
          <a:xfrm>
            <a:off x="2133605" y="1566041"/>
            <a:ext cx="1765734" cy="152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Open OnDemand</a:t>
            </a:r>
          </a:p>
        </p:txBody>
      </p:sp>
      <p:sp>
        <p:nvSpPr>
          <p:cNvPr id="11" name="Rectangle 10">
            <a:extLst>
              <a:ext uri="{FF2B5EF4-FFF2-40B4-BE49-F238E27FC236}">
                <a16:creationId xmlns:a16="http://schemas.microsoft.com/office/drawing/2014/main" id="{0EB2FD31-2472-BC53-24B4-B0F9CDB406A7}"/>
              </a:ext>
            </a:extLst>
          </p:cNvPr>
          <p:cNvSpPr/>
          <p:nvPr/>
        </p:nvSpPr>
        <p:spPr>
          <a:xfrm>
            <a:off x="1324303" y="3300248"/>
            <a:ext cx="4056994" cy="25960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err="1"/>
              <a:t>HTCondor</a:t>
            </a:r>
            <a:r>
              <a:rPr lang="en-US" dirty="0"/>
              <a:t> Access Point</a:t>
            </a:r>
          </a:p>
        </p:txBody>
      </p:sp>
      <p:sp>
        <p:nvSpPr>
          <p:cNvPr id="12" name="Can 11">
            <a:extLst>
              <a:ext uri="{FF2B5EF4-FFF2-40B4-BE49-F238E27FC236}">
                <a16:creationId xmlns:a16="http://schemas.microsoft.com/office/drawing/2014/main" id="{784AA177-D93C-A862-5592-38066D670DD9}"/>
              </a:ext>
            </a:extLst>
          </p:cNvPr>
          <p:cNvSpPr/>
          <p:nvPr/>
        </p:nvSpPr>
        <p:spPr>
          <a:xfrm>
            <a:off x="4346028" y="1876096"/>
            <a:ext cx="798786" cy="90389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Shared FS</a:t>
            </a:r>
          </a:p>
        </p:txBody>
      </p:sp>
      <p:cxnSp>
        <p:nvCxnSpPr>
          <p:cNvPr id="14" name="Straight Connector 13">
            <a:extLst>
              <a:ext uri="{FF2B5EF4-FFF2-40B4-BE49-F238E27FC236}">
                <a16:creationId xmlns:a16="http://schemas.microsoft.com/office/drawing/2014/main" id="{AD944FBC-170F-71FB-7C51-9D01FE21FF39}"/>
              </a:ext>
            </a:extLst>
          </p:cNvPr>
          <p:cNvCxnSpPr>
            <a:cxnSpLocks/>
            <a:stCxn id="12" idx="2"/>
            <a:endCxn id="10" idx="3"/>
          </p:cNvCxnSpPr>
          <p:nvPr/>
        </p:nvCxnSpPr>
        <p:spPr>
          <a:xfrm flipH="1">
            <a:off x="3899339" y="2328041"/>
            <a:ext cx="446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38A37C-3E48-5507-CA85-51E902B8BC8D}"/>
              </a:ext>
            </a:extLst>
          </p:cNvPr>
          <p:cNvCxnSpPr>
            <a:stCxn id="12" idx="3"/>
          </p:cNvCxnSpPr>
          <p:nvPr/>
        </p:nvCxnSpPr>
        <p:spPr>
          <a:xfrm>
            <a:off x="4745421" y="2779986"/>
            <a:ext cx="0" cy="5202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392B286-E87F-54E1-319B-34031CD2280D}"/>
              </a:ext>
            </a:extLst>
          </p:cNvPr>
          <p:cNvSpPr/>
          <p:nvPr/>
        </p:nvSpPr>
        <p:spPr>
          <a:xfrm>
            <a:off x="449317" y="2005586"/>
            <a:ext cx="1156137" cy="6449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Web Browser</a:t>
            </a:r>
          </a:p>
        </p:txBody>
      </p:sp>
      <p:cxnSp>
        <p:nvCxnSpPr>
          <p:cNvPr id="21" name="Straight Arrow Connector 20">
            <a:extLst>
              <a:ext uri="{FF2B5EF4-FFF2-40B4-BE49-F238E27FC236}">
                <a16:creationId xmlns:a16="http://schemas.microsoft.com/office/drawing/2014/main" id="{D73FC799-61F4-8EC8-212A-A40DE6E45A16}"/>
              </a:ext>
            </a:extLst>
          </p:cNvPr>
          <p:cNvCxnSpPr>
            <a:stCxn id="19" idx="3"/>
            <a:endCxn id="10" idx="1"/>
          </p:cNvCxnSpPr>
          <p:nvPr/>
        </p:nvCxnSpPr>
        <p:spPr>
          <a:xfrm>
            <a:off x="1605454" y="2328041"/>
            <a:ext cx="5281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Smiley Face 21">
            <a:extLst>
              <a:ext uri="{FF2B5EF4-FFF2-40B4-BE49-F238E27FC236}">
                <a16:creationId xmlns:a16="http://schemas.microsoft.com/office/drawing/2014/main" id="{AFF5B4A0-BF59-71FF-55C5-43CC38B3A516}"/>
              </a:ext>
            </a:extLst>
          </p:cNvPr>
          <p:cNvSpPr/>
          <p:nvPr/>
        </p:nvSpPr>
        <p:spPr>
          <a:xfrm>
            <a:off x="796157" y="1502979"/>
            <a:ext cx="462455" cy="439545"/>
          </a:xfrm>
          <a:prstGeom prst="smileyFac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3B5F13-08B7-7E94-96E1-1449BCB1DB4D}"/>
              </a:ext>
            </a:extLst>
          </p:cNvPr>
          <p:cNvSpPr/>
          <p:nvPr/>
        </p:nvSpPr>
        <p:spPr>
          <a:xfrm>
            <a:off x="6105685" y="3266888"/>
            <a:ext cx="1835221" cy="80744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Pod</a:t>
            </a:r>
          </a:p>
        </p:txBody>
      </p:sp>
      <p:sp>
        <p:nvSpPr>
          <p:cNvPr id="27" name="Rectangle 26">
            <a:extLst>
              <a:ext uri="{FF2B5EF4-FFF2-40B4-BE49-F238E27FC236}">
                <a16:creationId xmlns:a16="http://schemas.microsoft.com/office/drawing/2014/main" id="{38AD086A-B7A4-BFB7-99F1-C6E47BEC5149}"/>
              </a:ext>
            </a:extLst>
          </p:cNvPr>
          <p:cNvSpPr/>
          <p:nvPr/>
        </p:nvSpPr>
        <p:spPr>
          <a:xfrm>
            <a:off x="8027344" y="4145341"/>
            <a:ext cx="823405" cy="83597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Pod</a:t>
            </a:r>
          </a:p>
        </p:txBody>
      </p:sp>
      <p:sp>
        <p:nvSpPr>
          <p:cNvPr id="31" name="Rectangle 30">
            <a:extLst>
              <a:ext uri="{FF2B5EF4-FFF2-40B4-BE49-F238E27FC236}">
                <a16:creationId xmlns:a16="http://schemas.microsoft.com/office/drawing/2014/main" id="{6754F26E-4064-020E-49F5-56398AA79C8B}"/>
              </a:ext>
            </a:extLst>
          </p:cNvPr>
          <p:cNvSpPr/>
          <p:nvPr/>
        </p:nvSpPr>
        <p:spPr>
          <a:xfrm>
            <a:off x="6105684" y="4145341"/>
            <a:ext cx="1835222" cy="164602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Pod</a:t>
            </a:r>
          </a:p>
        </p:txBody>
      </p:sp>
      <p:sp>
        <p:nvSpPr>
          <p:cNvPr id="34" name="Rectangle 33">
            <a:extLst>
              <a:ext uri="{FF2B5EF4-FFF2-40B4-BE49-F238E27FC236}">
                <a16:creationId xmlns:a16="http://schemas.microsoft.com/office/drawing/2014/main" id="{5E4391F1-D5B5-10D0-8B5D-557825200404}"/>
              </a:ext>
            </a:extLst>
          </p:cNvPr>
          <p:cNvSpPr/>
          <p:nvPr/>
        </p:nvSpPr>
        <p:spPr>
          <a:xfrm>
            <a:off x="6287114" y="4532735"/>
            <a:ext cx="1472361" cy="1179365"/>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Pilot Job</a:t>
            </a:r>
          </a:p>
          <a:p>
            <a:pPr algn="ctr"/>
            <a:r>
              <a:rPr lang="en-US" dirty="0"/>
              <a:t>(HTC EP)</a:t>
            </a:r>
          </a:p>
        </p:txBody>
      </p:sp>
      <p:sp>
        <p:nvSpPr>
          <p:cNvPr id="36" name="Predefined Process 35">
            <a:extLst>
              <a:ext uri="{FF2B5EF4-FFF2-40B4-BE49-F238E27FC236}">
                <a16:creationId xmlns:a16="http://schemas.microsoft.com/office/drawing/2014/main" id="{3376A5F2-EC61-A6B6-19C8-A8BB219A51AB}"/>
              </a:ext>
            </a:extLst>
          </p:cNvPr>
          <p:cNvSpPr/>
          <p:nvPr/>
        </p:nvSpPr>
        <p:spPr>
          <a:xfrm>
            <a:off x="2485700" y="2360831"/>
            <a:ext cx="1061544" cy="530773"/>
          </a:xfrm>
          <a:prstGeom prst="flowChartPredefined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Interactive App</a:t>
            </a:r>
          </a:p>
        </p:txBody>
      </p:sp>
      <p:sp>
        <p:nvSpPr>
          <p:cNvPr id="37" name="Predefined Process 36">
            <a:extLst>
              <a:ext uri="{FF2B5EF4-FFF2-40B4-BE49-F238E27FC236}">
                <a16:creationId xmlns:a16="http://schemas.microsoft.com/office/drawing/2014/main" id="{3E73F129-EA83-63D2-A9D7-A1AE123567E6}"/>
              </a:ext>
            </a:extLst>
          </p:cNvPr>
          <p:cNvSpPr/>
          <p:nvPr/>
        </p:nvSpPr>
        <p:spPr>
          <a:xfrm>
            <a:off x="1413641" y="3746447"/>
            <a:ext cx="1970690" cy="1940364"/>
          </a:xfrm>
          <a:prstGeom prst="flowChartPredefined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condor_schedd</a:t>
            </a:r>
            <a:endParaRPr lang="en-US" sz="1600" dirty="0"/>
          </a:p>
        </p:txBody>
      </p:sp>
      <p:sp>
        <p:nvSpPr>
          <p:cNvPr id="38" name="Predefined Process 37">
            <a:extLst>
              <a:ext uri="{FF2B5EF4-FFF2-40B4-BE49-F238E27FC236}">
                <a16:creationId xmlns:a16="http://schemas.microsoft.com/office/drawing/2014/main" id="{7AC00722-34C8-D5AB-9419-272552AE407D}"/>
              </a:ext>
            </a:extLst>
          </p:cNvPr>
          <p:cNvSpPr/>
          <p:nvPr/>
        </p:nvSpPr>
        <p:spPr>
          <a:xfrm>
            <a:off x="3899339" y="3740874"/>
            <a:ext cx="1397874" cy="642745"/>
          </a:xfrm>
          <a:prstGeom prst="flowChartPredefinedProcess">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watchdog</a:t>
            </a:r>
          </a:p>
        </p:txBody>
      </p:sp>
      <p:cxnSp>
        <p:nvCxnSpPr>
          <p:cNvPr id="42" name="Elbow Connector 41">
            <a:extLst>
              <a:ext uri="{FF2B5EF4-FFF2-40B4-BE49-F238E27FC236}">
                <a16:creationId xmlns:a16="http://schemas.microsoft.com/office/drawing/2014/main" id="{3B4426CA-E7DA-AA22-43CC-3FB7A63DB7CB}"/>
              </a:ext>
            </a:extLst>
          </p:cNvPr>
          <p:cNvCxnSpPr>
            <a:stCxn id="36" idx="2"/>
            <a:endCxn id="37" idx="1"/>
          </p:cNvCxnSpPr>
          <p:nvPr/>
        </p:nvCxnSpPr>
        <p:spPr>
          <a:xfrm rot="5400000">
            <a:off x="1302545" y="3002701"/>
            <a:ext cx="1825025" cy="1602831"/>
          </a:xfrm>
          <a:prstGeom prst="bentConnector4">
            <a:avLst>
              <a:gd name="adj1" fmla="val 17661"/>
              <a:gd name="adj2" fmla="val 114262"/>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D95570-77FF-DBBB-1C62-C40239DCEB8C}"/>
              </a:ext>
            </a:extLst>
          </p:cNvPr>
          <p:cNvCxnSpPr>
            <a:endCxn id="38" idx="1"/>
          </p:cNvCxnSpPr>
          <p:nvPr/>
        </p:nvCxnSpPr>
        <p:spPr>
          <a:xfrm>
            <a:off x="3384331" y="4062246"/>
            <a:ext cx="515008" cy="1"/>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B20EBB42-16A9-035D-C679-D62C7D3F4EC7}"/>
              </a:ext>
            </a:extLst>
          </p:cNvPr>
          <p:cNvCxnSpPr>
            <a:cxnSpLocks/>
            <a:stCxn id="38" idx="3"/>
          </p:cNvCxnSpPr>
          <p:nvPr/>
        </p:nvCxnSpPr>
        <p:spPr>
          <a:xfrm>
            <a:off x="5297213" y="4062247"/>
            <a:ext cx="808470" cy="447051"/>
          </a:xfrm>
          <a:prstGeom prst="bentConnector3">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redefined Process 49">
            <a:extLst>
              <a:ext uri="{FF2B5EF4-FFF2-40B4-BE49-F238E27FC236}">
                <a16:creationId xmlns:a16="http://schemas.microsoft.com/office/drawing/2014/main" id="{75AB177F-FDAE-452B-B87A-7D271D8348D8}"/>
              </a:ext>
            </a:extLst>
          </p:cNvPr>
          <p:cNvSpPr/>
          <p:nvPr/>
        </p:nvSpPr>
        <p:spPr>
          <a:xfrm>
            <a:off x="3903620" y="4818588"/>
            <a:ext cx="1397874" cy="642745"/>
          </a:xfrm>
          <a:prstGeom prst="flowChartPredefined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Shadow</a:t>
            </a:r>
          </a:p>
        </p:txBody>
      </p:sp>
      <p:cxnSp>
        <p:nvCxnSpPr>
          <p:cNvPr id="52" name="Straight Arrow Connector 51">
            <a:extLst>
              <a:ext uri="{FF2B5EF4-FFF2-40B4-BE49-F238E27FC236}">
                <a16:creationId xmlns:a16="http://schemas.microsoft.com/office/drawing/2014/main" id="{7FFE079E-43FD-1D12-443A-092F9A5D1807}"/>
              </a:ext>
            </a:extLst>
          </p:cNvPr>
          <p:cNvCxnSpPr>
            <a:cxnSpLocks/>
          </p:cNvCxnSpPr>
          <p:nvPr/>
        </p:nvCxnSpPr>
        <p:spPr>
          <a:xfrm flipH="1">
            <a:off x="3384331" y="5139960"/>
            <a:ext cx="51500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E6783FB-1DBD-AB71-9AB6-23914B79D5F1}"/>
              </a:ext>
            </a:extLst>
          </p:cNvPr>
          <p:cNvSpPr txBox="1"/>
          <p:nvPr/>
        </p:nvSpPr>
        <p:spPr>
          <a:xfrm>
            <a:off x="9092274" y="2564066"/>
            <a:ext cx="2986590" cy="3416320"/>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buFont typeface="+mj-lt"/>
              <a:buAutoNum type="arabicPeriod"/>
            </a:pPr>
            <a:r>
              <a:rPr lang="en-US" dirty="0"/>
              <a:t>User connects to OOD</a:t>
            </a:r>
          </a:p>
          <a:p>
            <a:pPr marL="342900" indent="-342900">
              <a:buFont typeface="+mj-lt"/>
              <a:buAutoNum type="arabicPeriod"/>
            </a:pPr>
            <a:r>
              <a:rPr lang="en-US" dirty="0"/>
              <a:t>User places </a:t>
            </a:r>
            <a:r>
              <a:rPr lang="en-US" dirty="0" err="1"/>
              <a:t>Alphafold</a:t>
            </a:r>
            <a:r>
              <a:rPr lang="en-US" dirty="0"/>
              <a:t> batch job to AP via OOD interactive app</a:t>
            </a:r>
          </a:p>
          <a:p>
            <a:pPr marL="342900" indent="-342900">
              <a:buFont typeface="+mj-lt"/>
              <a:buAutoNum type="arabicPeriod"/>
            </a:pPr>
            <a:r>
              <a:rPr lang="en-US" dirty="0"/>
              <a:t>Watchdog sees job pressure in queue</a:t>
            </a:r>
          </a:p>
          <a:p>
            <a:pPr marL="342900" indent="-342900">
              <a:buFont typeface="+mj-lt"/>
              <a:buAutoNum type="arabicPeriod"/>
            </a:pPr>
            <a:r>
              <a:rPr lang="en-US" dirty="0"/>
              <a:t>Watchdog starts pilot EP in k8s pod</a:t>
            </a:r>
          </a:p>
          <a:p>
            <a:pPr marL="342900" indent="-342900">
              <a:buFont typeface="+mj-lt"/>
              <a:buAutoNum type="arabicPeriod"/>
            </a:pPr>
            <a:r>
              <a:rPr lang="en-US" dirty="0"/>
              <a:t>Schedd spawn's shadow</a:t>
            </a:r>
          </a:p>
          <a:p>
            <a:pPr marL="342900" indent="-342900">
              <a:buFont typeface="+mj-lt"/>
              <a:buAutoNum type="arabicPeriod"/>
            </a:pPr>
            <a:r>
              <a:rPr lang="en-US" dirty="0"/>
              <a:t>Input file transfer</a:t>
            </a:r>
          </a:p>
          <a:p>
            <a:pPr marL="342900" indent="-342900">
              <a:buFont typeface="+mj-lt"/>
              <a:buAutoNum type="arabicPeriod"/>
            </a:pPr>
            <a:r>
              <a:rPr lang="en-US" dirty="0"/>
              <a:t>Job executes</a:t>
            </a:r>
          </a:p>
          <a:p>
            <a:pPr marL="342900" indent="-342900">
              <a:buFont typeface="+mj-lt"/>
              <a:buAutoNum type="arabicPeriod"/>
            </a:pPr>
            <a:r>
              <a:rPr lang="en-US" dirty="0"/>
              <a:t>Output file transfer</a:t>
            </a:r>
          </a:p>
        </p:txBody>
      </p:sp>
      <p:cxnSp>
        <p:nvCxnSpPr>
          <p:cNvPr id="58" name="Straight Arrow Connector 57">
            <a:extLst>
              <a:ext uri="{FF2B5EF4-FFF2-40B4-BE49-F238E27FC236}">
                <a16:creationId xmlns:a16="http://schemas.microsoft.com/office/drawing/2014/main" id="{6CE962B3-579D-E7A9-EF4E-5B04198E9DE0}"/>
              </a:ext>
            </a:extLst>
          </p:cNvPr>
          <p:cNvCxnSpPr>
            <a:cxnSpLocks/>
          </p:cNvCxnSpPr>
          <p:nvPr/>
        </p:nvCxnSpPr>
        <p:spPr>
          <a:xfrm>
            <a:off x="5297213" y="4977408"/>
            <a:ext cx="989901"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17C2166-AF75-3B16-8B5C-947B977A0250}"/>
              </a:ext>
            </a:extLst>
          </p:cNvPr>
          <p:cNvCxnSpPr>
            <a:cxnSpLocks/>
          </p:cNvCxnSpPr>
          <p:nvPr/>
        </p:nvCxnSpPr>
        <p:spPr>
          <a:xfrm flipH="1">
            <a:off x="5297213" y="5307724"/>
            <a:ext cx="989901"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6F839AF-2979-9021-6AAD-3354135F0C9F}"/>
              </a:ext>
            </a:extLst>
          </p:cNvPr>
          <p:cNvSpPr txBox="1"/>
          <p:nvPr/>
        </p:nvSpPr>
        <p:spPr>
          <a:xfrm>
            <a:off x="1716722" y="1952221"/>
            <a:ext cx="292967" cy="369332"/>
          </a:xfrm>
          <a:prstGeom prst="rect">
            <a:avLst/>
          </a:prstGeom>
          <a:noFill/>
        </p:spPr>
        <p:txBody>
          <a:bodyPr wrap="square" rtlCol="0">
            <a:spAutoFit/>
          </a:bodyPr>
          <a:lstStyle/>
          <a:p>
            <a:r>
              <a:rPr lang="en-US" b="1" dirty="0"/>
              <a:t>1</a:t>
            </a:r>
          </a:p>
        </p:txBody>
      </p:sp>
      <p:sp>
        <p:nvSpPr>
          <p:cNvPr id="65" name="TextBox 64">
            <a:extLst>
              <a:ext uri="{FF2B5EF4-FFF2-40B4-BE49-F238E27FC236}">
                <a16:creationId xmlns:a16="http://schemas.microsoft.com/office/drawing/2014/main" id="{70A6BB7D-D40B-1F25-51C0-85344EFD01E0}"/>
              </a:ext>
            </a:extLst>
          </p:cNvPr>
          <p:cNvSpPr txBox="1"/>
          <p:nvPr/>
        </p:nvSpPr>
        <p:spPr>
          <a:xfrm>
            <a:off x="850699" y="3619450"/>
            <a:ext cx="292967" cy="369332"/>
          </a:xfrm>
          <a:prstGeom prst="rect">
            <a:avLst/>
          </a:prstGeom>
          <a:noFill/>
        </p:spPr>
        <p:txBody>
          <a:bodyPr wrap="square" rtlCol="0">
            <a:spAutoFit/>
          </a:bodyPr>
          <a:lstStyle/>
          <a:p>
            <a:r>
              <a:rPr lang="en-US" b="1" dirty="0"/>
              <a:t>2</a:t>
            </a:r>
          </a:p>
        </p:txBody>
      </p:sp>
      <p:sp>
        <p:nvSpPr>
          <p:cNvPr id="66" name="TextBox 65">
            <a:extLst>
              <a:ext uri="{FF2B5EF4-FFF2-40B4-BE49-F238E27FC236}">
                <a16:creationId xmlns:a16="http://schemas.microsoft.com/office/drawing/2014/main" id="{B858D435-1B6F-25F6-C4CC-E83AB1CFED02}"/>
              </a:ext>
            </a:extLst>
          </p:cNvPr>
          <p:cNvSpPr txBox="1"/>
          <p:nvPr/>
        </p:nvSpPr>
        <p:spPr>
          <a:xfrm>
            <a:off x="3495358" y="3697183"/>
            <a:ext cx="292967" cy="369332"/>
          </a:xfrm>
          <a:prstGeom prst="rect">
            <a:avLst/>
          </a:prstGeom>
          <a:noFill/>
        </p:spPr>
        <p:txBody>
          <a:bodyPr wrap="square" rtlCol="0">
            <a:spAutoFit/>
          </a:bodyPr>
          <a:lstStyle/>
          <a:p>
            <a:r>
              <a:rPr lang="en-US" b="1" dirty="0"/>
              <a:t>3</a:t>
            </a:r>
          </a:p>
        </p:txBody>
      </p:sp>
      <p:sp>
        <p:nvSpPr>
          <p:cNvPr id="67" name="TextBox 66">
            <a:extLst>
              <a:ext uri="{FF2B5EF4-FFF2-40B4-BE49-F238E27FC236}">
                <a16:creationId xmlns:a16="http://schemas.microsoft.com/office/drawing/2014/main" id="{BB4ED39F-A911-9B1D-B751-2F455199B0B6}"/>
              </a:ext>
            </a:extLst>
          </p:cNvPr>
          <p:cNvSpPr txBox="1"/>
          <p:nvPr/>
        </p:nvSpPr>
        <p:spPr>
          <a:xfrm>
            <a:off x="5519254" y="3704997"/>
            <a:ext cx="292967" cy="369332"/>
          </a:xfrm>
          <a:prstGeom prst="rect">
            <a:avLst/>
          </a:prstGeom>
          <a:noFill/>
        </p:spPr>
        <p:txBody>
          <a:bodyPr wrap="square" rtlCol="0">
            <a:spAutoFit/>
          </a:bodyPr>
          <a:lstStyle/>
          <a:p>
            <a:r>
              <a:rPr lang="en-US" b="1" dirty="0"/>
              <a:t>4</a:t>
            </a:r>
          </a:p>
        </p:txBody>
      </p:sp>
      <p:sp>
        <p:nvSpPr>
          <p:cNvPr id="68" name="TextBox 67">
            <a:extLst>
              <a:ext uri="{FF2B5EF4-FFF2-40B4-BE49-F238E27FC236}">
                <a16:creationId xmlns:a16="http://schemas.microsoft.com/office/drawing/2014/main" id="{CCD4B49B-79DC-9E30-A381-23188DDEAE01}"/>
              </a:ext>
            </a:extLst>
          </p:cNvPr>
          <p:cNvSpPr txBox="1"/>
          <p:nvPr/>
        </p:nvSpPr>
        <p:spPr>
          <a:xfrm>
            <a:off x="3500300" y="4753085"/>
            <a:ext cx="292967" cy="369332"/>
          </a:xfrm>
          <a:prstGeom prst="rect">
            <a:avLst/>
          </a:prstGeom>
          <a:noFill/>
        </p:spPr>
        <p:txBody>
          <a:bodyPr wrap="square" rtlCol="0">
            <a:spAutoFit/>
          </a:bodyPr>
          <a:lstStyle/>
          <a:p>
            <a:r>
              <a:rPr lang="en-US" b="1" dirty="0"/>
              <a:t>5</a:t>
            </a:r>
          </a:p>
        </p:txBody>
      </p:sp>
      <p:sp>
        <p:nvSpPr>
          <p:cNvPr id="69" name="TextBox 68">
            <a:extLst>
              <a:ext uri="{FF2B5EF4-FFF2-40B4-BE49-F238E27FC236}">
                <a16:creationId xmlns:a16="http://schemas.microsoft.com/office/drawing/2014/main" id="{08A56971-BCEC-7798-264A-EF06A477BAE4}"/>
              </a:ext>
            </a:extLst>
          </p:cNvPr>
          <p:cNvSpPr txBox="1"/>
          <p:nvPr/>
        </p:nvSpPr>
        <p:spPr>
          <a:xfrm>
            <a:off x="5539455" y="4633922"/>
            <a:ext cx="292967" cy="369332"/>
          </a:xfrm>
          <a:prstGeom prst="rect">
            <a:avLst/>
          </a:prstGeom>
          <a:noFill/>
        </p:spPr>
        <p:txBody>
          <a:bodyPr wrap="square" rtlCol="0">
            <a:spAutoFit/>
          </a:bodyPr>
          <a:lstStyle/>
          <a:p>
            <a:r>
              <a:rPr lang="en-US" b="1" dirty="0"/>
              <a:t>6</a:t>
            </a:r>
          </a:p>
        </p:txBody>
      </p:sp>
      <p:sp>
        <p:nvSpPr>
          <p:cNvPr id="70" name="TextBox 69">
            <a:extLst>
              <a:ext uri="{FF2B5EF4-FFF2-40B4-BE49-F238E27FC236}">
                <a16:creationId xmlns:a16="http://schemas.microsoft.com/office/drawing/2014/main" id="{2CAF2B57-EA99-2847-1A3A-AD5D820CB344}"/>
              </a:ext>
            </a:extLst>
          </p:cNvPr>
          <p:cNvSpPr txBox="1"/>
          <p:nvPr/>
        </p:nvSpPr>
        <p:spPr>
          <a:xfrm>
            <a:off x="5539455" y="4986783"/>
            <a:ext cx="292967" cy="369332"/>
          </a:xfrm>
          <a:prstGeom prst="rect">
            <a:avLst/>
          </a:prstGeom>
          <a:noFill/>
        </p:spPr>
        <p:txBody>
          <a:bodyPr wrap="square" rtlCol="0">
            <a:spAutoFit/>
          </a:bodyPr>
          <a:lstStyle/>
          <a:p>
            <a:r>
              <a:rPr lang="en-US" b="1" dirty="0"/>
              <a:t>8</a:t>
            </a:r>
          </a:p>
        </p:txBody>
      </p:sp>
      <p:sp>
        <p:nvSpPr>
          <p:cNvPr id="71" name="TextBox 70">
            <a:extLst>
              <a:ext uri="{FF2B5EF4-FFF2-40B4-BE49-F238E27FC236}">
                <a16:creationId xmlns:a16="http://schemas.microsoft.com/office/drawing/2014/main" id="{61A014FA-CCCB-61F9-2490-DFDB630E544D}"/>
              </a:ext>
            </a:extLst>
          </p:cNvPr>
          <p:cNvSpPr txBox="1"/>
          <p:nvPr/>
        </p:nvSpPr>
        <p:spPr>
          <a:xfrm>
            <a:off x="6876810" y="4545423"/>
            <a:ext cx="292967" cy="369332"/>
          </a:xfrm>
          <a:prstGeom prst="rect">
            <a:avLst/>
          </a:prstGeom>
          <a:noFill/>
        </p:spPr>
        <p:txBody>
          <a:bodyPr wrap="square" rtlCol="0">
            <a:spAutoFit/>
          </a:bodyPr>
          <a:lstStyle/>
          <a:p>
            <a:r>
              <a:rPr lang="en-US" b="1" dirty="0">
                <a:solidFill>
                  <a:schemeClr val="bg1"/>
                </a:solidFill>
              </a:rPr>
              <a:t>7</a:t>
            </a:r>
          </a:p>
        </p:txBody>
      </p:sp>
      <p:pic>
        <p:nvPicPr>
          <p:cNvPr id="7" name="Picture 6">
            <a:extLst>
              <a:ext uri="{FF2B5EF4-FFF2-40B4-BE49-F238E27FC236}">
                <a16:creationId xmlns:a16="http://schemas.microsoft.com/office/drawing/2014/main" id="{5A605F06-AF4D-2E01-821B-55272550FE07}"/>
              </a:ext>
            </a:extLst>
          </p:cNvPr>
          <p:cNvPicPr>
            <a:picLocks noChangeAspect="1"/>
          </p:cNvPicPr>
          <p:nvPr/>
        </p:nvPicPr>
        <p:blipFill>
          <a:blip r:embed="rId3"/>
          <a:stretch>
            <a:fillRect/>
          </a:stretch>
        </p:blipFill>
        <p:spPr>
          <a:xfrm>
            <a:off x="9092274" y="177053"/>
            <a:ext cx="2986590" cy="2193052"/>
          </a:xfrm>
          <a:prstGeom prst="rect">
            <a:avLst/>
          </a:prstGeom>
        </p:spPr>
      </p:pic>
    </p:spTree>
    <p:extLst>
      <p:ext uri="{BB962C8B-B14F-4D97-AF65-F5344CB8AC3E}">
        <p14:creationId xmlns:p14="http://schemas.microsoft.com/office/powerpoint/2010/main" val="412642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D9A60-4F53-9C7C-6EF2-E4A4E5E53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25EF7-8378-07D5-9827-C367859659F2}"/>
              </a:ext>
            </a:extLst>
          </p:cNvPr>
          <p:cNvSpPr>
            <a:spLocks noGrp="1"/>
          </p:cNvSpPr>
          <p:nvPr>
            <p:ph type="title"/>
          </p:nvPr>
        </p:nvSpPr>
        <p:spPr/>
        <p:txBody>
          <a:bodyPr>
            <a:normAutofit/>
          </a:bodyPr>
          <a:lstStyle/>
          <a:p>
            <a:r>
              <a:rPr lang="en-US" dirty="0"/>
              <a:t>Launching an </a:t>
            </a:r>
            <a:r>
              <a:rPr lang="en-US" dirty="0" err="1"/>
              <a:t>HTCondor</a:t>
            </a:r>
            <a:r>
              <a:rPr lang="en-US" dirty="0"/>
              <a:t> Annex</a:t>
            </a:r>
          </a:p>
        </p:txBody>
      </p:sp>
      <p:sp>
        <p:nvSpPr>
          <p:cNvPr id="4" name="Date Placeholder 3">
            <a:extLst>
              <a:ext uri="{FF2B5EF4-FFF2-40B4-BE49-F238E27FC236}">
                <a16:creationId xmlns:a16="http://schemas.microsoft.com/office/drawing/2014/main" id="{23386B90-7178-22B2-995E-7858088F4775}"/>
              </a:ext>
            </a:extLst>
          </p:cNvPr>
          <p:cNvSpPr>
            <a:spLocks noGrp="1"/>
          </p:cNvSpPr>
          <p:nvPr>
            <p:ph type="dt" sz="half" idx="10"/>
          </p:nvPr>
        </p:nvSpPr>
        <p:spPr/>
        <p:txBody>
          <a:bodyPr/>
          <a:lstStyle/>
          <a:p>
            <a:r>
              <a:rPr lang="en-US"/>
              <a:t>6/11/26</a:t>
            </a:r>
          </a:p>
        </p:txBody>
      </p:sp>
      <p:sp>
        <p:nvSpPr>
          <p:cNvPr id="5" name="Slide Number Placeholder 4">
            <a:extLst>
              <a:ext uri="{FF2B5EF4-FFF2-40B4-BE49-F238E27FC236}">
                <a16:creationId xmlns:a16="http://schemas.microsoft.com/office/drawing/2014/main" id="{431810D8-6285-2AA3-3C47-5923B4928155}"/>
              </a:ext>
            </a:extLst>
          </p:cNvPr>
          <p:cNvSpPr>
            <a:spLocks noGrp="1"/>
          </p:cNvSpPr>
          <p:nvPr>
            <p:ph type="sldNum" sz="quarter" idx="12"/>
          </p:nvPr>
        </p:nvSpPr>
        <p:spPr/>
        <p:txBody>
          <a:bodyPr/>
          <a:lstStyle/>
          <a:p>
            <a:fld id="{FAE93352-D2C7-9A40-8018-22D224478B69}" type="slidenum">
              <a:rPr lang="en-US" smtClean="0"/>
              <a:t>14</a:t>
            </a:fld>
            <a:endParaRPr lang="en-US"/>
          </a:p>
        </p:txBody>
      </p:sp>
      <p:sp>
        <p:nvSpPr>
          <p:cNvPr id="9" name="Rectangle 8">
            <a:extLst>
              <a:ext uri="{FF2B5EF4-FFF2-40B4-BE49-F238E27FC236}">
                <a16:creationId xmlns:a16="http://schemas.microsoft.com/office/drawing/2014/main" id="{8270A241-5AA6-83B5-698B-9E1952D8602F}"/>
              </a:ext>
            </a:extLst>
          </p:cNvPr>
          <p:cNvSpPr/>
          <p:nvPr/>
        </p:nvSpPr>
        <p:spPr>
          <a:xfrm>
            <a:off x="4958231" y="4154135"/>
            <a:ext cx="2532993" cy="20741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HTCondor</a:t>
            </a:r>
            <a:r>
              <a:rPr lang="en-US" dirty="0"/>
              <a:t> AP</a:t>
            </a:r>
          </a:p>
        </p:txBody>
      </p:sp>
      <p:sp>
        <p:nvSpPr>
          <p:cNvPr id="10" name="Rectangle 9">
            <a:extLst>
              <a:ext uri="{FF2B5EF4-FFF2-40B4-BE49-F238E27FC236}">
                <a16:creationId xmlns:a16="http://schemas.microsoft.com/office/drawing/2014/main" id="{500F2568-C024-C98B-D5C0-273087179B0E}"/>
              </a:ext>
            </a:extLst>
          </p:cNvPr>
          <p:cNvSpPr/>
          <p:nvPr/>
        </p:nvSpPr>
        <p:spPr>
          <a:xfrm>
            <a:off x="4958231" y="1480134"/>
            <a:ext cx="2532993" cy="25960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Open OnDemand</a:t>
            </a:r>
          </a:p>
        </p:txBody>
      </p:sp>
      <p:sp>
        <p:nvSpPr>
          <p:cNvPr id="11" name="Rectangle 10">
            <a:extLst>
              <a:ext uri="{FF2B5EF4-FFF2-40B4-BE49-F238E27FC236}">
                <a16:creationId xmlns:a16="http://schemas.microsoft.com/office/drawing/2014/main" id="{CF131F8B-0AA4-7A40-2EF0-3A4658592F7E}"/>
              </a:ext>
            </a:extLst>
          </p:cNvPr>
          <p:cNvSpPr/>
          <p:nvPr/>
        </p:nvSpPr>
        <p:spPr>
          <a:xfrm>
            <a:off x="8961113" y="1480133"/>
            <a:ext cx="2532993" cy="25960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CHTC Spark Cluster</a:t>
            </a:r>
          </a:p>
          <a:p>
            <a:pPr algn="ctr"/>
            <a:r>
              <a:rPr lang="en-US" dirty="0"/>
              <a:t>(</a:t>
            </a:r>
            <a:r>
              <a:rPr lang="en-US" dirty="0" err="1"/>
              <a:t>Slurm</a:t>
            </a:r>
            <a:r>
              <a:rPr lang="en-US" dirty="0"/>
              <a:t>)</a:t>
            </a:r>
          </a:p>
        </p:txBody>
      </p:sp>
      <p:sp>
        <p:nvSpPr>
          <p:cNvPr id="12" name="Can 11">
            <a:extLst>
              <a:ext uri="{FF2B5EF4-FFF2-40B4-BE49-F238E27FC236}">
                <a16:creationId xmlns:a16="http://schemas.microsoft.com/office/drawing/2014/main" id="{865B1B44-A34E-7DDA-C500-7994B6329198}"/>
              </a:ext>
            </a:extLst>
          </p:cNvPr>
          <p:cNvSpPr/>
          <p:nvPr/>
        </p:nvSpPr>
        <p:spPr>
          <a:xfrm>
            <a:off x="7826775" y="2328040"/>
            <a:ext cx="798786" cy="90389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Shared FS</a:t>
            </a:r>
          </a:p>
        </p:txBody>
      </p:sp>
      <p:cxnSp>
        <p:nvCxnSpPr>
          <p:cNvPr id="14" name="Straight Connector 13">
            <a:extLst>
              <a:ext uri="{FF2B5EF4-FFF2-40B4-BE49-F238E27FC236}">
                <a16:creationId xmlns:a16="http://schemas.microsoft.com/office/drawing/2014/main" id="{823CA82F-DFFB-4731-9C7D-ACF144B79451}"/>
              </a:ext>
            </a:extLst>
          </p:cNvPr>
          <p:cNvCxnSpPr>
            <a:cxnSpLocks/>
            <a:stCxn id="12" idx="2"/>
            <a:endCxn id="10" idx="3"/>
          </p:cNvCxnSpPr>
          <p:nvPr/>
        </p:nvCxnSpPr>
        <p:spPr>
          <a:xfrm flipH="1" flipV="1">
            <a:off x="7491224" y="2778161"/>
            <a:ext cx="335551" cy="1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FA168AA-5186-B3F1-CA18-BD1B830C7B25}"/>
              </a:ext>
            </a:extLst>
          </p:cNvPr>
          <p:cNvSpPr/>
          <p:nvPr/>
        </p:nvSpPr>
        <p:spPr>
          <a:xfrm>
            <a:off x="3738365" y="3428998"/>
            <a:ext cx="1156137" cy="6449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Web Browser</a:t>
            </a:r>
          </a:p>
        </p:txBody>
      </p:sp>
      <p:sp>
        <p:nvSpPr>
          <p:cNvPr id="22" name="Smiley Face 21">
            <a:extLst>
              <a:ext uri="{FF2B5EF4-FFF2-40B4-BE49-F238E27FC236}">
                <a16:creationId xmlns:a16="http://schemas.microsoft.com/office/drawing/2014/main" id="{AA5AB3FB-7C58-43D7-D798-672383C65F09}"/>
              </a:ext>
            </a:extLst>
          </p:cNvPr>
          <p:cNvSpPr/>
          <p:nvPr/>
        </p:nvSpPr>
        <p:spPr>
          <a:xfrm>
            <a:off x="4085207" y="4971423"/>
            <a:ext cx="462455" cy="439545"/>
          </a:xfrm>
          <a:prstGeom prst="smileyFac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832CBC1-D213-55D2-276B-C09EB6330911}"/>
              </a:ext>
            </a:extLst>
          </p:cNvPr>
          <p:cNvSpPr/>
          <p:nvPr/>
        </p:nvSpPr>
        <p:spPr>
          <a:xfrm>
            <a:off x="9244670" y="2264978"/>
            <a:ext cx="1965880" cy="158180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Pilot Job</a:t>
            </a:r>
          </a:p>
          <a:p>
            <a:pPr algn="ctr"/>
            <a:r>
              <a:rPr lang="en-US" dirty="0"/>
              <a:t>(</a:t>
            </a:r>
            <a:r>
              <a:rPr lang="en-US" dirty="0" err="1"/>
              <a:t>HTCondor</a:t>
            </a:r>
            <a:r>
              <a:rPr lang="en-US" dirty="0"/>
              <a:t> EP)</a:t>
            </a:r>
          </a:p>
        </p:txBody>
      </p:sp>
      <p:sp>
        <p:nvSpPr>
          <p:cNvPr id="36" name="Predefined Process 35">
            <a:extLst>
              <a:ext uri="{FF2B5EF4-FFF2-40B4-BE49-F238E27FC236}">
                <a16:creationId xmlns:a16="http://schemas.microsoft.com/office/drawing/2014/main" id="{FA336CE4-E8FE-1B16-665E-1438532AE643}"/>
              </a:ext>
            </a:extLst>
          </p:cNvPr>
          <p:cNvSpPr/>
          <p:nvPr/>
        </p:nvSpPr>
        <p:spPr>
          <a:xfrm>
            <a:off x="5468899" y="2973851"/>
            <a:ext cx="1511654" cy="910295"/>
          </a:xfrm>
          <a:prstGeom prst="flowChartPredefined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Interactive App</a:t>
            </a:r>
          </a:p>
        </p:txBody>
      </p:sp>
      <p:sp>
        <p:nvSpPr>
          <p:cNvPr id="56" name="TextBox 55">
            <a:extLst>
              <a:ext uri="{FF2B5EF4-FFF2-40B4-BE49-F238E27FC236}">
                <a16:creationId xmlns:a16="http://schemas.microsoft.com/office/drawing/2014/main" id="{5F582E8F-222B-21F3-2EAF-B9217BB04E2D}"/>
              </a:ext>
            </a:extLst>
          </p:cNvPr>
          <p:cNvSpPr txBox="1"/>
          <p:nvPr/>
        </p:nvSpPr>
        <p:spPr>
          <a:xfrm>
            <a:off x="583999" y="2458790"/>
            <a:ext cx="2986590" cy="2585323"/>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buFont typeface="+mj-lt"/>
              <a:buAutoNum type="arabicPeriod"/>
            </a:pPr>
            <a:r>
              <a:rPr lang="en-US" dirty="0"/>
              <a:t>User creates annex at AP</a:t>
            </a:r>
          </a:p>
          <a:p>
            <a:pPr marL="342900" indent="-342900">
              <a:buFont typeface="+mj-lt"/>
              <a:buAutoNum type="arabicPeriod"/>
            </a:pPr>
            <a:r>
              <a:rPr lang="en-US" dirty="0"/>
              <a:t>User interacts with OOD</a:t>
            </a:r>
          </a:p>
          <a:p>
            <a:pPr marL="800100" lvl="1" indent="-342900">
              <a:buFont typeface="+mj-lt"/>
              <a:buAutoNum type="alphaLcPeriod"/>
            </a:pPr>
            <a:r>
              <a:rPr lang="en-US" dirty="0"/>
              <a:t>Copy annex </a:t>
            </a:r>
            <a:r>
              <a:rPr lang="en-US" dirty="0" err="1"/>
              <a:t>tarball</a:t>
            </a:r>
            <a:r>
              <a:rPr lang="en-US" dirty="0"/>
              <a:t> from AP to OOD host</a:t>
            </a:r>
          </a:p>
          <a:p>
            <a:pPr marL="800100" lvl="1" indent="-342900">
              <a:buFont typeface="+mj-lt"/>
              <a:buAutoNum type="alphaLcPeriod"/>
            </a:pPr>
            <a:r>
              <a:rPr lang="en-US" dirty="0"/>
              <a:t>Launch annex via interactive App</a:t>
            </a:r>
          </a:p>
          <a:p>
            <a:pPr marL="342900" indent="-342900">
              <a:buFont typeface="+mj-lt"/>
              <a:buAutoNum type="arabicPeriod"/>
            </a:pPr>
            <a:r>
              <a:rPr lang="en-US" dirty="0" err="1"/>
              <a:t>Slurm</a:t>
            </a:r>
            <a:r>
              <a:rPr lang="en-US" dirty="0"/>
              <a:t> job starts executing and launches pilot EP</a:t>
            </a:r>
          </a:p>
          <a:p>
            <a:pPr marL="342900" indent="-342900">
              <a:buFont typeface="+mj-lt"/>
              <a:buAutoNum type="arabicPeriod"/>
            </a:pPr>
            <a:r>
              <a:rPr lang="en-US" dirty="0"/>
              <a:t>EP connects back to AP</a:t>
            </a:r>
          </a:p>
        </p:txBody>
      </p:sp>
      <p:cxnSp>
        <p:nvCxnSpPr>
          <p:cNvPr id="32" name="Straight Connector 31">
            <a:extLst>
              <a:ext uri="{FF2B5EF4-FFF2-40B4-BE49-F238E27FC236}">
                <a16:creationId xmlns:a16="http://schemas.microsoft.com/office/drawing/2014/main" id="{C38693FC-07D8-E792-62F2-CA455853298B}"/>
              </a:ext>
            </a:extLst>
          </p:cNvPr>
          <p:cNvCxnSpPr>
            <a:stCxn id="12" idx="4"/>
            <a:endCxn id="11" idx="1"/>
          </p:cNvCxnSpPr>
          <p:nvPr/>
        </p:nvCxnSpPr>
        <p:spPr>
          <a:xfrm flipV="1">
            <a:off x="8625561" y="2778161"/>
            <a:ext cx="335552" cy="1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ocument 42">
            <a:extLst>
              <a:ext uri="{FF2B5EF4-FFF2-40B4-BE49-F238E27FC236}">
                <a16:creationId xmlns:a16="http://schemas.microsoft.com/office/drawing/2014/main" id="{B0F1CFD0-031B-3A10-AAB3-851CEFD9C008}"/>
              </a:ext>
            </a:extLst>
          </p:cNvPr>
          <p:cNvSpPr/>
          <p:nvPr/>
        </p:nvSpPr>
        <p:spPr>
          <a:xfrm>
            <a:off x="5720230" y="1988969"/>
            <a:ext cx="1008993" cy="686601"/>
          </a:xfrm>
          <a:prstGeom prst="flowChartDocumen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Annex </a:t>
            </a:r>
            <a:r>
              <a:rPr lang="en-US" dirty="0" err="1"/>
              <a:t>Tarball</a:t>
            </a:r>
            <a:endParaRPr lang="en-US" dirty="0"/>
          </a:p>
        </p:txBody>
      </p:sp>
      <p:cxnSp>
        <p:nvCxnSpPr>
          <p:cNvPr id="46" name="Straight Arrow Connector 45">
            <a:extLst>
              <a:ext uri="{FF2B5EF4-FFF2-40B4-BE49-F238E27FC236}">
                <a16:creationId xmlns:a16="http://schemas.microsoft.com/office/drawing/2014/main" id="{A2A8AC87-8D85-2E17-C916-BCE0E37C2F49}"/>
              </a:ext>
            </a:extLst>
          </p:cNvPr>
          <p:cNvCxnSpPr>
            <a:stCxn id="22" idx="6"/>
            <a:endCxn id="9" idx="1"/>
          </p:cNvCxnSpPr>
          <p:nvPr/>
        </p:nvCxnSpPr>
        <p:spPr>
          <a:xfrm>
            <a:off x="4547662" y="5191196"/>
            <a:ext cx="41056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7E56B0-C572-B36D-E1C1-73062C236E8E}"/>
              </a:ext>
            </a:extLst>
          </p:cNvPr>
          <p:cNvCxnSpPr>
            <a:stCxn id="22" idx="0"/>
            <a:endCxn id="19" idx="2"/>
          </p:cNvCxnSpPr>
          <p:nvPr/>
        </p:nvCxnSpPr>
        <p:spPr>
          <a:xfrm flipH="1" flipV="1">
            <a:off x="4316434" y="4073907"/>
            <a:ext cx="1" cy="8975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CBBC01AE-8D85-2319-3E3E-E5FA81F0D7C9}"/>
              </a:ext>
            </a:extLst>
          </p:cNvPr>
          <p:cNvCxnSpPr>
            <a:stCxn id="19" idx="3"/>
            <a:endCxn id="36" idx="1"/>
          </p:cNvCxnSpPr>
          <p:nvPr/>
        </p:nvCxnSpPr>
        <p:spPr>
          <a:xfrm flipV="1">
            <a:off x="4894502" y="3428999"/>
            <a:ext cx="574397" cy="322454"/>
          </a:xfrm>
          <a:prstGeom prst="bentConnector3">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C243A4D3-0BBF-0FA9-7040-E809CF26E969}"/>
              </a:ext>
            </a:extLst>
          </p:cNvPr>
          <p:cNvCxnSpPr>
            <a:stCxn id="19" idx="0"/>
            <a:endCxn id="43" idx="1"/>
          </p:cNvCxnSpPr>
          <p:nvPr/>
        </p:nvCxnSpPr>
        <p:spPr>
          <a:xfrm rot="5400000" flipH="1" flipV="1">
            <a:off x="4469968" y="2178736"/>
            <a:ext cx="1096728" cy="1403796"/>
          </a:xfrm>
          <a:prstGeom prst="bentConnector2">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AD4EC24D-3022-2F14-E588-5EABACE92447}"/>
              </a:ext>
            </a:extLst>
          </p:cNvPr>
          <p:cNvCxnSpPr>
            <a:cxnSpLocks/>
            <a:stCxn id="36" idx="3"/>
          </p:cNvCxnSpPr>
          <p:nvPr/>
        </p:nvCxnSpPr>
        <p:spPr>
          <a:xfrm flipV="1">
            <a:off x="6980553" y="3428998"/>
            <a:ext cx="2264117" cy="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E879D340-6C3E-9DB1-A2B6-A4CBD4262EB6}"/>
              </a:ext>
            </a:extLst>
          </p:cNvPr>
          <p:cNvCxnSpPr>
            <a:stCxn id="34" idx="2"/>
            <a:endCxn id="9" idx="3"/>
          </p:cNvCxnSpPr>
          <p:nvPr/>
        </p:nvCxnSpPr>
        <p:spPr>
          <a:xfrm rot="5400000">
            <a:off x="8187212" y="3150798"/>
            <a:ext cx="1344411" cy="2736386"/>
          </a:xfrm>
          <a:prstGeom prst="bentConnector2">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6DDEF3D-3D89-C172-A830-EB64BBA8EDE8}"/>
              </a:ext>
            </a:extLst>
          </p:cNvPr>
          <p:cNvSpPr txBox="1"/>
          <p:nvPr/>
        </p:nvSpPr>
        <p:spPr>
          <a:xfrm>
            <a:off x="4563380" y="4859447"/>
            <a:ext cx="346840" cy="369332"/>
          </a:xfrm>
          <a:prstGeom prst="rect">
            <a:avLst/>
          </a:prstGeom>
          <a:noFill/>
        </p:spPr>
        <p:txBody>
          <a:bodyPr wrap="square" rtlCol="0">
            <a:spAutoFit/>
          </a:bodyPr>
          <a:lstStyle/>
          <a:p>
            <a:r>
              <a:rPr lang="en-US" b="1" dirty="0"/>
              <a:t>1</a:t>
            </a:r>
          </a:p>
        </p:txBody>
      </p:sp>
      <p:sp>
        <p:nvSpPr>
          <p:cNvPr id="79" name="TextBox 78">
            <a:extLst>
              <a:ext uri="{FF2B5EF4-FFF2-40B4-BE49-F238E27FC236}">
                <a16:creationId xmlns:a16="http://schemas.microsoft.com/office/drawing/2014/main" id="{956031D0-39B9-07FE-D4AE-197BE065B9D9}"/>
              </a:ext>
            </a:extLst>
          </p:cNvPr>
          <p:cNvSpPr txBox="1"/>
          <p:nvPr/>
        </p:nvSpPr>
        <p:spPr>
          <a:xfrm>
            <a:off x="4017254" y="4394481"/>
            <a:ext cx="346840" cy="369332"/>
          </a:xfrm>
          <a:prstGeom prst="rect">
            <a:avLst/>
          </a:prstGeom>
          <a:noFill/>
        </p:spPr>
        <p:txBody>
          <a:bodyPr wrap="square" rtlCol="0">
            <a:spAutoFit/>
          </a:bodyPr>
          <a:lstStyle/>
          <a:p>
            <a:r>
              <a:rPr lang="en-US" b="1" dirty="0"/>
              <a:t>2</a:t>
            </a:r>
          </a:p>
        </p:txBody>
      </p:sp>
      <p:sp>
        <p:nvSpPr>
          <p:cNvPr id="80" name="TextBox 79">
            <a:extLst>
              <a:ext uri="{FF2B5EF4-FFF2-40B4-BE49-F238E27FC236}">
                <a16:creationId xmlns:a16="http://schemas.microsoft.com/office/drawing/2014/main" id="{7013F83C-24FE-2298-7A45-D5463923D7DB}"/>
              </a:ext>
            </a:extLst>
          </p:cNvPr>
          <p:cNvSpPr txBox="1"/>
          <p:nvPr/>
        </p:nvSpPr>
        <p:spPr>
          <a:xfrm>
            <a:off x="3937730" y="2686550"/>
            <a:ext cx="426364" cy="369332"/>
          </a:xfrm>
          <a:prstGeom prst="rect">
            <a:avLst/>
          </a:prstGeom>
          <a:noFill/>
        </p:spPr>
        <p:txBody>
          <a:bodyPr wrap="square" rtlCol="0">
            <a:spAutoFit/>
          </a:bodyPr>
          <a:lstStyle/>
          <a:p>
            <a:r>
              <a:rPr lang="en-US" b="1" dirty="0"/>
              <a:t>2a</a:t>
            </a:r>
          </a:p>
        </p:txBody>
      </p:sp>
      <p:sp>
        <p:nvSpPr>
          <p:cNvPr id="81" name="TextBox 80">
            <a:extLst>
              <a:ext uri="{FF2B5EF4-FFF2-40B4-BE49-F238E27FC236}">
                <a16:creationId xmlns:a16="http://schemas.microsoft.com/office/drawing/2014/main" id="{45C0FB98-2172-6DAD-7E35-A2FEC3DFFC67}"/>
              </a:ext>
            </a:extLst>
          </p:cNvPr>
          <p:cNvSpPr txBox="1"/>
          <p:nvPr/>
        </p:nvSpPr>
        <p:spPr>
          <a:xfrm>
            <a:off x="5018332" y="3036227"/>
            <a:ext cx="426364" cy="369332"/>
          </a:xfrm>
          <a:prstGeom prst="rect">
            <a:avLst/>
          </a:prstGeom>
          <a:noFill/>
        </p:spPr>
        <p:txBody>
          <a:bodyPr wrap="square" rtlCol="0">
            <a:spAutoFit/>
          </a:bodyPr>
          <a:lstStyle/>
          <a:p>
            <a:r>
              <a:rPr lang="en-US" b="1" dirty="0">
                <a:solidFill>
                  <a:schemeClr val="bg1"/>
                </a:solidFill>
              </a:rPr>
              <a:t>2b</a:t>
            </a:r>
          </a:p>
        </p:txBody>
      </p:sp>
      <p:sp>
        <p:nvSpPr>
          <p:cNvPr id="82" name="TextBox 81">
            <a:extLst>
              <a:ext uri="{FF2B5EF4-FFF2-40B4-BE49-F238E27FC236}">
                <a16:creationId xmlns:a16="http://schemas.microsoft.com/office/drawing/2014/main" id="{C5AF3B65-00A6-AE35-D7E7-B0FAC34708D7}"/>
              </a:ext>
            </a:extLst>
          </p:cNvPr>
          <p:cNvSpPr txBox="1"/>
          <p:nvPr/>
        </p:nvSpPr>
        <p:spPr>
          <a:xfrm>
            <a:off x="8086260" y="3397311"/>
            <a:ext cx="346840" cy="369332"/>
          </a:xfrm>
          <a:prstGeom prst="rect">
            <a:avLst/>
          </a:prstGeom>
          <a:noFill/>
        </p:spPr>
        <p:txBody>
          <a:bodyPr wrap="square" rtlCol="0">
            <a:spAutoFit/>
          </a:bodyPr>
          <a:lstStyle/>
          <a:p>
            <a:r>
              <a:rPr lang="en-US" b="1" dirty="0"/>
              <a:t>3</a:t>
            </a:r>
          </a:p>
        </p:txBody>
      </p:sp>
      <p:sp>
        <p:nvSpPr>
          <p:cNvPr id="83" name="TextBox 82">
            <a:extLst>
              <a:ext uri="{FF2B5EF4-FFF2-40B4-BE49-F238E27FC236}">
                <a16:creationId xmlns:a16="http://schemas.microsoft.com/office/drawing/2014/main" id="{0C1A8FB2-B7F6-E755-AEDF-0991F40A9CA2}"/>
              </a:ext>
            </a:extLst>
          </p:cNvPr>
          <p:cNvSpPr txBox="1"/>
          <p:nvPr/>
        </p:nvSpPr>
        <p:spPr>
          <a:xfrm>
            <a:off x="8723100" y="4835582"/>
            <a:ext cx="346840" cy="369332"/>
          </a:xfrm>
          <a:prstGeom prst="rect">
            <a:avLst/>
          </a:prstGeom>
          <a:noFill/>
        </p:spPr>
        <p:txBody>
          <a:bodyPr wrap="square" rtlCol="0">
            <a:spAutoFit/>
          </a:bodyPr>
          <a:lstStyle/>
          <a:p>
            <a:r>
              <a:rPr lang="en-US" b="1" dirty="0"/>
              <a:t>4</a:t>
            </a:r>
          </a:p>
        </p:txBody>
      </p:sp>
    </p:spTree>
    <p:extLst>
      <p:ext uri="{BB962C8B-B14F-4D97-AF65-F5344CB8AC3E}">
        <p14:creationId xmlns:p14="http://schemas.microsoft.com/office/powerpoint/2010/main" val="140996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B5BF89-2294-CC6A-1C7B-B5F3CD3FB030}"/>
              </a:ext>
            </a:extLst>
          </p:cNvPr>
          <p:cNvSpPr/>
          <p:nvPr/>
        </p:nvSpPr>
        <p:spPr>
          <a:xfrm>
            <a:off x="8785673" y="2353469"/>
            <a:ext cx="1600200" cy="9354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22F776-9EFB-3BEA-7A3F-AC2D160162A7}"/>
              </a:ext>
            </a:extLst>
          </p:cNvPr>
          <p:cNvPicPr>
            <a:picLocks noChangeAspect="1"/>
          </p:cNvPicPr>
          <p:nvPr/>
        </p:nvPicPr>
        <p:blipFill>
          <a:blip r:embed="rId2"/>
          <a:stretch>
            <a:fillRect/>
          </a:stretch>
        </p:blipFill>
        <p:spPr>
          <a:xfrm>
            <a:off x="8196792" y="1027906"/>
            <a:ext cx="3579375" cy="4566531"/>
          </a:xfrm>
          <a:prstGeom prst="rect">
            <a:avLst/>
          </a:prstGeom>
        </p:spPr>
      </p:pic>
      <p:sp>
        <p:nvSpPr>
          <p:cNvPr id="2" name="Title 1">
            <a:extLst>
              <a:ext uri="{FF2B5EF4-FFF2-40B4-BE49-F238E27FC236}">
                <a16:creationId xmlns:a16="http://schemas.microsoft.com/office/drawing/2014/main" id="{45086DEB-2BF0-D00B-45FA-FF6A61C7BF60}"/>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39B68C22-2A9B-5545-A671-C4C45CBD2F72}"/>
              </a:ext>
            </a:extLst>
          </p:cNvPr>
          <p:cNvSpPr>
            <a:spLocks noGrp="1"/>
          </p:cNvSpPr>
          <p:nvPr>
            <p:ph idx="1"/>
          </p:nvPr>
        </p:nvSpPr>
        <p:spPr>
          <a:xfrm>
            <a:off x="838199" y="1690688"/>
            <a:ext cx="7358593" cy="3878097"/>
          </a:xfrm>
        </p:spPr>
        <p:txBody>
          <a:bodyPr>
            <a:normAutofit lnSpcReduction="10000"/>
          </a:bodyPr>
          <a:lstStyle/>
          <a:p>
            <a:r>
              <a:rPr lang="en-US" dirty="0"/>
              <a:t>Potential for accessing HTC resources directly via OOD</a:t>
            </a:r>
          </a:p>
          <a:p>
            <a:pPr lvl="1"/>
            <a:r>
              <a:rPr lang="en-US" dirty="0"/>
              <a:t>Some simple bugs that need patching</a:t>
            </a:r>
          </a:p>
          <a:p>
            <a:pPr lvl="1"/>
            <a:r>
              <a:rPr lang="en-US" dirty="0"/>
              <a:t>Some fundamental differences in ideology</a:t>
            </a:r>
          </a:p>
          <a:p>
            <a:r>
              <a:rPr lang="en-US" dirty="0"/>
              <a:t>Hopefully, community interest</a:t>
            </a:r>
          </a:p>
          <a:p>
            <a:pPr lvl="1"/>
            <a:r>
              <a:rPr lang="en-US" dirty="0"/>
              <a:t>High interest -&gt; more investment</a:t>
            </a:r>
          </a:p>
          <a:p>
            <a:pPr lvl="1"/>
            <a:r>
              <a:rPr lang="en-US" dirty="0"/>
              <a:t>Get feedback on functionality</a:t>
            </a:r>
          </a:p>
          <a:p>
            <a:pPr lvl="1"/>
            <a:r>
              <a:rPr lang="en-US" dirty="0"/>
              <a:t>Even code contribution</a:t>
            </a:r>
          </a:p>
          <a:p>
            <a:r>
              <a:rPr lang="en-US" dirty="0"/>
              <a:t>Potentially more interaction between developers (OOD &amp; CHTC)</a:t>
            </a:r>
          </a:p>
          <a:p>
            <a:endParaRPr lang="en-US" dirty="0"/>
          </a:p>
        </p:txBody>
      </p:sp>
      <p:sp>
        <p:nvSpPr>
          <p:cNvPr id="4" name="TextBox 3">
            <a:extLst>
              <a:ext uri="{FF2B5EF4-FFF2-40B4-BE49-F238E27FC236}">
                <a16:creationId xmlns:a16="http://schemas.microsoft.com/office/drawing/2014/main" id="{E8E2D07B-054A-0A62-8A56-1B7FB05F506C}"/>
              </a:ext>
            </a:extLst>
          </p:cNvPr>
          <p:cNvSpPr txBox="1"/>
          <p:nvPr/>
        </p:nvSpPr>
        <p:spPr>
          <a:xfrm>
            <a:off x="838200" y="5938117"/>
            <a:ext cx="5896304" cy="369332"/>
          </a:xfrm>
          <a:prstGeom prst="rect">
            <a:avLst/>
          </a:prstGeom>
          <a:noFill/>
        </p:spPr>
        <p:txBody>
          <a:bodyPr wrap="square" rtlCol="0">
            <a:spAutoFit/>
          </a:bodyPr>
          <a:lstStyle/>
          <a:p>
            <a:r>
              <a:rPr lang="en-US" dirty="0">
                <a:hlinkClick r:id="rId3"/>
              </a:rPr>
              <a:t>Full Report on Open OnDemand HTCondor Adapter</a:t>
            </a:r>
            <a:endParaRPr lang="en-US" dirty="0"/>
          </a:p>
        </p:txBody>
      </p:sp>
      <p:sp>
        <p:nvSpPr>
          <p:cNvPr id="6" name="TextBox 5">
            <a:extLst>
              <a:ext uri="{FF2B5EF4-FFF2-40B4-BE49-F238E27FC236}">
                <a16:creationId xmlns:a16="http://schemas.microsoft.com/office/drawing/2014/main" id="{5DBC9944-B740-B9B5-F0BC-5A007E857056}"/>
              </a:ext>
            </a:extLst>
          </p:cNvPr>
          <p:cNvSpPr txBox="1"/>
          <p:nvPr/>
        </p:nvSpPr>
        <p:spPr>
          <a:xfrm>
            <a:off x="838200" y="5568785"/>
            <a:ext cx="5591504" cy="369332"/>
          </a:xfrm>
          <a:prstGeom prst="rect">
            <a:avLst/>
          </a:prstGeom>
          <a:noFill/>
        </p:spPr>
        <p:txBody>
          <a:bodyPr wrap="square" rtlCol="0">
            <a:spAutoFit/>
          </a:bodyPr>
          <a:lstStyle/>
          <a:p>
            <a:r>
              <a:rPr lang="en-US" dirty="0">
                <a:hlinkClick r:id="rId4"/>
              </a:rPr>
              <a:t>Docker Playground of Open OnDemand and Mini-Condor</a:t>
            </a:r>
            <a:endParaRPr lang="en-US" dirty="0"/>
          </a:p>
        </p:txBody>
      </p:sp>
      <p:sp>
        <p:nvSpPr>
          <p:cNvPr id="10" name="Date Placeholder 9">
            <a:extLst>
              <a:ext uri="{FF2B5EF4-FFF2-40B4-BE49-F238E27FC236}">
                <a16:creationId xmlns:a16="http://schemas.microsoft.com/office/drawing/2014/main" id="{8ABB9802-8E92-8D4E-3231-A4E604A560BB}"/>
              </a:ext>
            </a:extLst>
          </p:cNvPr>
          <p:cNvSpPr>
            <a:spLocks noGrp="1"/>
          </p:cNvSpPr>
          <p:nvPr>
            <p:ph type="dt" sz="half" idx="10"/>
          </p:nvPr>
        </p:nvSpPr>
        <p:spPr/>
        <p:txBody>
          <a:bodyPr/>
          <a:lstStyle/>
          <a:p>
            <a:r>
              <a:rPr lang="en-US"/>
              <a:t>6/11/26</a:t>
            </a:r>
          </a:p>
        </p:txBody>
      </p:sp>
      <p:sp>
        <p:nvSpPr>
          <p:cNvPr id="11" name="Slide Number Placeholder 10">
            <a:extLst>
              <a:ext uri="{FF2B5EF4-FFF2-40B4-BE49-F238E27FC236}">
                <a16:creationId xmlns:a16="http://schemas.microsoft.com/office/drawing/2014/main" id="{EA36FA8D-531D-CB9B-AF60-1DD3798A231D}"/>
              </a:ext>
            </a:extLst>
          </p:cNvPr>
          <p:cNvSpPr>
            <a:spLocks noGrp="1"/>
          </p:cNvSpPr>
          <p:nvPr>
            <p:ph type="sldNum" sz="quarter" idx="12"/>
          </p:nvPr>
        </p:nvSpPr>
        <p:spPr/>
        <p:txBody>
          <a:bodyPr/>
          <a:lstStyle/>
          <a:p>
            <a:fld id="{FAE93352-D2C7-9A40-8018-22D224478B69}" type="slidenum">
              <a:rPr lang="en-US" smtClean="0"/>
              <a:t>15</a:t>
            </a:fld>
            <a:endParaRPr lang="en-US"/>
          </a:p>
        </p:txBody>
      </p:sp>
    </p:spTree>
    <p:extLst>
      <p:ext uri="{BB962C8B-B14F-4D97-AF65-F5344CB8AC3E}">
        <p14:creationId xmlns:p14="http://schemas.microsoft.com/office/powerpoint/2010/main" val="46082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6AC5-CB26-7CD3-724A-B30A6C0F9634}"/>
              </a:ext>
            </a:extLst>
          </p:cNvPr>
          <p:cNvSpPr>
            <a:spLocks noGrp="1"/>
          </p:cNvSpPr>
          <p:nvPr>
            <p:ph type="title"/>
          </p:nvPr>
        </p:nvSpPr>
        <p:spPr/>
        <p:txBody>
          <a:bodyPr>
            <a:normAutofit/>
          </a:bodyPr>
          <a:lstStyle/>
          <a:p>
            <a:r>
              <a:rPr lang="en-US" dirty="0"/>
              <a:t>Funding Acknowledgements</a:t>
            </a:r>
          </a:p>
        </p:txBody>
      </p:sp>
      <p:sp>
        <p:nvSpPr>
          <p:cNvPr id="3" name="Content Placeholder 2">
            <a:extLst>
              <a:ext uri="{FF2B5EF4-FFF2-40B4-BE49-F238E27FC236}">
                <a16:creationId xmlns:a16="http://schemas.microsoft.com/office/drawing/2014/main" id="{76CEA2A3-7430-314D-F3F0-50C5F7A4C4CF}"/>
              </a:ext>
            </a:extLst>
          </p:cNvPr>
          <p:cNvSpPr>
            <a:spLocks noGrp="1"/>
          </p:cNvSpPr>
          <p:nvPr>
            <p:ph idx="1"/>
          </p:nvPr>
        </p:nvSpPr>
        <p:spPr/>
        <p:txBody>
          <a:bodyPr anchor="t">
            <a:normAutofit/>
          </a:bodyPr>
          <a:lstStyle/>
          <a:p>
            <a:pPr marL="0" indent="0">
              <a:buNone/>
            </a:pPr>
            <a:r>
              <a:rPr lang="en-US" sz="3200" dirty="0"/>
              <a:t>This work is supported by </a:t>
            </a:r>
            <a:r>
              <a:rPr lang="en-US" sz="3200" dirty="0">
                <a:hlinkClick r:id="rId2"/>
              </a:rPr>
              <a:t>NSF</a:t>
            </a:r>
            <a:r>
              <a:rPr lang="en-US" sz="3200" dirty="0"/>
              <a:t> under Cooperative Agreement </a:t>
            </a:r>
            <a:r>
              <a:rPr lang="en-US" sz="3200" dirty="0">
                <a:hlinkClick r:id="rId3"/>
              </a:rPr>
              <a:t>OAC-2030508</a:t>
            </a:r>
            <a:r>
              <a:rPr lang="en-US" sz="3200" dirty="0"/>
              <a:t> as part of the </a:t>
            </a:r>
            <a:r>
              <a:rPr lang="en-US" sz="3200" dirty="0">
                <a:hlinkClick r:id="rId4"/>
              </a:rPr>
              <a:t>PATh Project</a:t>
            </a:r>
            <a:r>
              <a:rPr lang="en-US" sz="3200" dirty="0"/>
              <a:t>. Any opinions, findings, and conclusions or recommendations expressed in this material are those of the author(s) and do not necessarily reflect the views of the NSF.</a:t>
            </a:r>
          </a:p>
          <a:p>
            <a:pPr marL="0" indent="0">
              <a:buNone/>
            </a:pPr>
            <a:endParaRPr lang="en-US" sz="3200" dirty="0"/>
          </a:p>
        </p:txBody>
      </p:sp>
      <p:sp>
        <p:nvSpPr>
          <p:cNvPr id="4" name="Date Placeholder 3">
            <a:extLst>
              <a:ext uri="{FF2B5EF4-FFF2-40B4-BE49-F238E27FC236}">
                <a16:creationId xmlns:a16="http://schemas.microsoft.com/office/drawing/2014/main" id="{D3BD475E-5848-ABA5-E4F0-79F47743B163}"/>
              </a:ext>
            </a:extLst>
          </p:cNvPr>
          <p:cNvSpPr>
            <a:spLocks noGrp="1"/>
          </p:cNvSpPr>
          <p:nvPr>
            <p:ph type="dt" sz="half" idx="10"/>
          </p:nvPr>
        </p:nvSpPr>
        <p:spPr/>
        <p:txBody>
          <a:bodyPr/>
          <a:lstStyle/>
          <a:p>
            <a:r>
              <a:rPr lang="en-US"/>
              <a:t>6/11/26</a:t>
            </a:r>
          </a:p>
        </p:txBody>
      </p:sp>
      <p:sp>
        <p:nvSpPr>
          <p:cNvPr id="5" name="Slide Number Placeholder 4">
            <a:extLst>
              <a:ext uri="{FF2B5EF4-FFF2-40B4-BE49-F238E27FC236}">
                <a16:creationId xmlns:a16="http://schemas.microsoft.com/office/drawing/2014/main" id="{C15C6F6D-BB49-DFEC-EDCF-09B82FC34C85}"/>
              </a:ext>
            </a:extLst>
          </p:cNvPr>
          <p:cNvSpPr>
            <a:spLocks noGrp="1"/>
          </p:cNvSpPr>
          <p:nvPr>
            <p:ph type="sldNum" sz="quarter" idx="12"/>
          </p:nvPr>
        </p:nvSpPr>
        <p:spPr/>
        <p:txBody>
          <a:bodyPr/>
          <a:lstStyle/>
          <a:p>
            <a:fld id="{FAE93352-D2C7-9A40-8018-22D224478B69}" type="slidenum">
              <a:rPr lang="en-US" smtClean="0"/>
              <a:t>16</a:t>
            </a:fld>
            <a:endParaRPr lang="en-US"/>
          </a:p>
        </p:txBody>
      </p:sp>
    </p:spTree>
    <p:extLst>
      <p:ext uri="{BB962C8B-B14F-4D97-AF65-F5344CB8AC3E}">
        <p14:creationId xmlns:p14="http://schemas.microsoft.com/office/powerpoint/2010/main" val="48457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3D52-1B36-2FCF-B945-4863261669EF}"/>
              </a:ext>
            </a:extLst>
          </p:cNvPr>
          <p:cNvSpPr>
            <a:spLocks noGrp="1"/>
          </p:cNvSpPr>
          <p:nvPr>
            <p:ph type="title"/>
          </p:nvPr>
        </p:nvSpPr>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62527D98-21FC-9945-CD34-D18EB445FDD7}"/>
              </a:ext>
            </a:extLst>
          </p:cNvPr>
          <p:cNvSpPr>
            <a:spLocks noGrp="1"/>
          </p:cNvSpPr>
          <p:nvPr>
            <p:ph idx="1"/>
          </p:nvPr>
        </p:nvSpPr>
        <p:spPr>
          <a:xfrm>
            <a:off x="838200" y="1711325"/>
            <a:ext cx="10515600" cy="3730675"/>
          </a:xfrm>
        </p:spPr>
        <p:txBody>
          <a:bodyPr/>
          <a:lstStyle/>
          <a:p>
            <a:r>
              <a:rPr lang="en-US" dirty="0"/>
              <a:t>Who am I?</a:t>
            </a:r>
          </a:p>
          <a:p>
            <a:pPr marL="0" indent="0">
              <a:buNone/>
            </a:pPr>
            <a:endParaRPr lang="en-US" dirty="0"/>
          </a:p>
          <a:p>
            <a:r>
              <a:rPr lang="en-US" dirty="0"/>
              <a:t>Why this matters?</a:t>
            </a:r>
          </a:p>
          <a:p>
            <a:pPr marL="0" indent="0">
              <a:buNone/>
            </a:pPr>
            <a:endParaRPr lang="en-US" dirty="0"/>
          </a:p>
          <a:p>
            <a:r>
              <a:rPr lang="en-US" dirty="0"/>
              <a:t>What is this presentation about?</a:t>
            </a:r>
          </a:p>
        </p:txBody>
      </p:sp>
      <p:sp>
        <p:nvSpPr>
          <p:cNvPr id="5" name="TextBox 4">
            <a:extLst>
              <a:ext uri="{FF2B5EF4-FFF2-40B4-BE49-F238E27FC236}">
                <a16:creationId xmlns:a16="http://schemas.microsoft.com/office/drawing/2014/main" id="{2C605DE0-C8F8-13A3-DD49-F34B94364050}"/>
              </a:ext>
            </a:extLst>
          </p:cNvPr>
          <p:cNvSpPr txBox="1"/>
          <p:nvPr/>
        </p:nvSpPr>
        <p:spPr>
          <a:xfrm>
            <a:off x="1381990" y="2246997"/>
            <a:ext cx="6431974" cy="461665"/>
          </a:xfrm>
          <a:prstGeom prst="rect">
            <a:avLst/>
          </a:prstGeom>
          <a:noFill/>
        </p:spPr>
        <p:txBody>
          <a:bodyPr wrap="square" rtlCol="0">
            <a:spAutoFit/>
          </a:bodyPr>
          <a:lstStyle/>
          <a:p>
            <a:r>
              <a:rPr lang="en-US" sz="2400" dirty="0"/>
              <a:t>CHTC developer for the </a:t>
            </a:r>
            <a:r>
              <a:rPr lang="en-US" sz="2400" dirty="0" err="1"/>
              <a:t>HTCondor</a:t>
            </a:r>
            <a:r>
              <a:rPr lang="en-US" sz="2400" dirty="0"/>
              <a:t> Software Suite</a:t>
            </a:r>
          </a:p>
        </p:txBody>
      </p:sp>
      <p:sp>
        <p:nvSpPr>
          <p:cNvPr id="6" name="TextBox 5">
            <a:extLst>
              <a:ext uri="{FF2B5EF4-FFF2-40B4-BE49-F238E27FC236}">
                <a16:creationId xmlns:a16="http://schemas.microsoft.com/office/drawing/2014/main" id="{88484667-2B06-4D0C-383E-8B4A5C4AF8C7}"/>
              </a:ext>
            </a:extLst>
          </p:cNvPr>
          <p:cNvSpPr txBox="1"/>
          <p:nvPr/>
        </p:nvSpPr>
        <p:spPr>
          <a:xfrm>
            <a:off x="1381990" y="3244334"/>
            <a:ext cx="6535883" cy="461665"/>
          </a:xfrm>
          <a:prstGeom prst="rect">
            <a:avLst/>
          </a:prstGeom>
          <a:noFill/>
        </p:spPr>
        <p:txBody>
          <a:bodyPr wrap="square" rtlCol="0">
            <a:spAutoFit/>
          </a:bodyPr>
          <a:lstStyle/>
          <a:p>
            <a:r>
              <a:rPr lang="en-US" sz="2400" dirty="0"/>
              <a:t>Open OnDemand is a separate project/technology</a:t>
            </a:r>
          </a:p>
        </p:txBody>
      </p:sp>
      <p:sp>
        <p:nvSpPr>
          <p:cNvPr id="7" name="TextBox 6">
            <a:extLst>
              <a:ext uri="{FF2B5EF4-FFF2-40B4-BE49-F238E27FC236}">
                <a16:creationId xmlns:a16="http://schemas.microsoft.com/office/drawing/2014/main" id="{3CD69214-3954-0917-D9D4-87B590252C30}"/>
              </a:ext>
            </a:extLst>
          </p:cNvPr>
          <p:cNvSpPr txBox="1"/>
          <p:nvPr/>
        </p:nvSpPr>
        <p:spPr>
          <a:xfrm>
            <a:off x="1381990" y="4241671"/>
            <a:ext cx="7813962" cy="1200329"/>
          </a:xfrm>
          <a:prstGeom prst="rect">
            <a:avLst/>
          </a:prstGeom>
          <a:noFill/>
        </p:spPr>
        <p:txBody>
          <a:bodyPr wrap="square" rtlCol="0">
            <a:spAutoFit/>
          </a:bodyPr>
          <a:lstStyle/>
          <a:p>
            <a:r>
              <a:rPr lang="en-US" sz="2400" dirty="0"/>
              <a:t>Report of Open OnDemand’s integration with </a:t>
            </a:r>
            <a:r>
              <a:rPr lang="en-US" sz="2400" dirty="0" err="1"/>
              <a:t>HTCondor</a:t>
            </a:r>
            <a:r>
              <a:rPr lang="en-US" sz="2400" dirty="0"/>
              <a:t> and other exploratory projects into utilizing Open OnDemand for High </a:t>
            </a:r>
            <a:r>
              <a:rPr lang="en-US" sz="2400"/>
              <a:t>Throughput Computing</a:t>
            </a:r>
            <a:endParaRPr lang="en-US" sz="2400" dirty="0"/>
          </a:p>
        </p:txBody>
      </p:sp>
      <p:pic>
        <p:nvPicPr>
          <p:cNvPr id="17" name="Picture 16">
            <a:extLst>
              <a:ext uri="{FF2B5EF4-FFF2-40B4-BE49-F238E27FC236}">
                <a16:creationId xmlns:a16="http://schemas.microsoft.com/office/drawing/2014/main" id="{DAF7F2BC-F3DC-C330-5585-B01B2FF1A34A}"/>
              </a:ext>
            </a:extLst>
          </p:cNvPr>
          <p:cNvPicPr>
            <a:picLocks noChangeAspect="1"/>
          </p:cNvPicPr>
          <p:nvPr/>
        </p:nvPicPr>
        <p:blipFill>
          <a:blip r:embed="rId3"/>
          <a:stretch>
            <a:fillRect/>
          </a:stretch>
        </p:blipFill>
        <p:spPr>
          <a:xfrm>
            <a:off x="7595754" y="998155"/>
            <a:ext cx="4443845" cy="4443845"/>
          </a:xfrm>
          <a:prstGeom prst="rect">
            <a:avLst/>
          </a:prstGeom>
        </p:spPr>
      </p:pic>
      <p:sp>
        <p:nvSpPr>
          <p:cNvPr id="4" name="Date Placeholder 3">
            <a:extLst>
              <a:ext uri="{FF2B5EF4-FFF2-40B4-BE49-F238E27FC236}">
                <a16:creationId xmlns:a16="http://schemas.microsoft.com/office/drawing/2014/main" id="{1E39AA99-0966-6F9F-1882-88D6E25847B3}"/>
              </a:ext>
            </a:extLst>
          </p:cNvPr>
          <p:cNvSpPr>
            <a:spLocks noGrp="1"/>
          </p:cNvSpPr>
          <p:nvPr>
            <p:ph type="dt" sz="half" idx="10"/>
          </p:nvPr>
        </p:nvSpPr>
        <p:spPr/>
        <p:txBody>
          <a:bodyPr/>
          <a:lstStyle/>
          <a:p>
            <a:r>
              <a:rPr lang="en-US"/>
              <a:t>6/11/26</a:t>
            </a:r>
          </a:p>
        </p:txBody>
      </p:sp>
      <p:sp>
        <p:nvSpPr>
          <p:cNvPr id="8" name="Slide Number Placeholder 7">
            <a:extLst>
              <a:ext uri="{FF2B5EF4-FFF2-40B4-BE49-F238E27FC236}">
                <a16:creationId xmlns:a16="http://schemas.microsoft.com/office/drawing/2014/main" id="{594CBCC2-CDCD-8C4C-0A60-C2B921711B12}"/>
              </a:ext>
            </a:extLst>
          </p:cNvPr>
          <p:cNvSpPr>
            <a:spLocks noGrp="1"/>
          </p:cNvSpPr>
          <p:nvPr>
            <p:ph type="sldNum" sz="quarter" idx="12"/>
          </p:nvPr>
        </p:nvSpPr>
        <p:spPr/>
        <p:txBody>
          <a:bodyPr/>
          <a:lstStyle/>
          <a:p>
            <a:fld id="{FAE93352-D2C7-9A40-8018-22D224478B69}" type="slidenum">
              <a:rPr lang="en-US" smtClean="0"/>
              <a:t>2</a:t>
            </a:fld>
            <a:endParaRPr lang="en-US"/>
          </a:p>
        </p:txBody>
      </p:sp>
    </p:spTree>
    <p:extLst>
      <p:ext uri="{BB962C8B-B14F-4D97-AF65-F5344CB8AC3E}">
        <p14:creationId xmlns:p14="http://schemas.microsoft.com/office/powerpoint/2010/main" val="237769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E5C3-3C4D-0675-D0BA-BFA15A174F02}"/>
              </a:ext>
            </a:extLst>
          </p:cNvPr>
          <p:cNvSpPr>
            <a:spLocks noGrp="1"/>
          </p:cNvSpPr>
          <p:nvPr>
            <p:ph type="title"/>
          </p:nvPr>
        </p:nvSpPr>
        <p:spPr>
          <a:xfrm>
            <a:off x="838199" y="365125"/>
            <a:ext cx="10758055" cy="1325563"/>
          </a:xfrm>
        </p:spPr>
        <p:txBody>
          <a:bodyPr>
            <a:normAutofit/>
          </a:bodyPr>
          <a:lstStyle/>
          <a:p>
            <a:r>
              <a:rPr lang="en-US" dirty="0"/>
              <a:t>Background: Open OnDemand (OOD)</a:t>
            </a:r>
          </a:p>
        </p:txBody>
      </p:sp>
      <p:sp>
        <p:nvSpPr>
          <p:cNvPr id="3" name="Content Placeholder 2">
            <a:extLst>
              <a:ext uri="{FF2B5EF4-FFF2-40B4-BE49-F238E27FC236}">
                <a16:creationId xmlns:a16="http://schemas.microsoft.com/office/drawing/2014/main" id="{ED222DF1-5709-5E60-35F7-4480D9ED6A9B}"/>
              </a:ext>
            </a:extLst>
          </p:cNvPr>
          <p:cNvSpPr>
            <a:spLocks noGrp="1"/>
          </p:cNvSpPr>
          <p:nvPr>
            <p:ph idx="1"/>
          </p:nvPr>
        </p:nvSpPr>
        <p:spPr>
          <a:xfrm>
            <a:off x="838199" y="1794452"/>
            <a:ext cx="6196445" cy="4055629"/>
          </a:xfrm>
        </p:spPr>
        <p:txBody>
          <a:bodyPr>
            <a:normAutofit lnSpcReduction="10000"/>
          </a:bodyPr>
          <a:lstStyle/>
          <a:p>
            <a:r>
              <a:rPr lang="en-US" dirty="0"/>
              <a:t>Developed by Ohio Supercomputer Center</a:t>
            </a:r>
          </a:p>
          <a:p>
            <a:r>
              <a:rPr lang="en-US" dirty="0"/>
              <a:t>Goal: Make all their supercomputing resources available to users anywhere at anytime with no client-side installation</a:t>
            </a:r>
          </a:p>
          <a:p>
            <a:r>
              <a:rPr lang="en-US" dirty="0"/>
              <a:t>Users simply access via a web browser</a:t>
            </a:r>
          </a:p>
          <a:p>
            <a:r>
              <a:rPr lang="en-US" dirty="0"/>
              <a:t>Provides ‘applications’ to interact with compute clusters</a:t>
            </a:r>
          </a:p>
        </p:txBody>
      </p:sp>
      <p:sp>
        <p:nvSpPr>
          <p:cNvPr id="4" name="TextBox 3">
            <a:extLst>
              <a:ext uri="{FF2B5EF4-FFF2-40B4-BE49-F238E27FC236}">
                <a16:creationId xmlns:a16="http://schemas.microsoft.com/office/drawing/2014/main" id="{12E0A816-8CAE-EB73-6C80-FD4A25E50913}"/>
              </a:ext>
            </a:extLst>
          </p:cNvPr>
          <p:cNvSpPr txBox="1"/>
          <p:nvPr/>
        </p:nvSpPr>
        <p:spPr>
          <a:xfrm>
            <a:off x="2618506" y="5850081"/>
            <a:ext cx="2635829" cy="369332"/>
          </a:xfrm>
          <a:prstGeom prst="rect">
            <a:avLst/>
          </a:prstGeom>
          <a:noFill/>
        </p:spPr>
        <p:txBody>
          <a:bodyPr wrap="square" rtlCol="0">
            <a:spAutoFit/>
          </a:bodyPr>
          <a:lstStyle/>
          <a:p>
            <a:r>
              <a:rPr lang="en-US" dirty="0">
                <a:hlinkClick r:id="rId3"/>
              </a:rPr>
              <a:t>Open OnDemand Website</a:t>
            </a:r>
            <a:endParaRPr lang="en-US" dirty="0"/>
          </a:p>
        </p:txBody>
      </p:sp>
      <p:pic>
        <p:nvPicPr>
          <p:cNvPr id="5" name="Picture 4">
            <a:extLst>
              <a:ext uri="{FF2B5EF4-FFF2-40B4-BE49-F238E27FC236}">
                <a16:creationId xmlns:a16="http://schemas.microsoft.com/office/drawing/2014/main" id="{8D73EA34-20BB-6D16-5134-907758A11EBF}"/>
              </a:ext>
            </a:extLst>
          </p:cNvPr>
          <p:cNvPicPr>
            <a:picLocks noChangeAspect="1"/>
          </p:cNvPicPr>
          <p:nvPr/>
        </p:nvPicPr>
        <p:blipFill>
          <a:blip r:embed="rId4"/>
          <a:stretch>
            <a:fillRect/>
          </a:stretch>
        </p:blipFill>
        <p:spPr>
          <a:xfrm>
            <a:off x="7180117" y="2059419"/>
            <a:ext cx="4703506" cy="3525693"/>
          </a:xfrm>
          <a:prstGeom prst="rect">
            <a:avLst/>
          </a:prstGeom>
          <a:ln w="19050">
            <a:solidFill>
              <a:schemeClr val="tx1"/>
            </a:solidFill>
          </a:ln>
        </p:spPr>
      </p:pic>
      <p:sp>
        <p:nvSpPr>
          <p:cNvPr id="6" name="Date Placeholder 5">
            <a:extLst>
              <a:ext uri="{FF2B5EF4-FFF2-40B4-BE49-F238E27FC236}">
                <a16:creationId xmlns:a16="http://schemas.microsoft.com/office/drawing/2014/main" id="{DC425A48-C831-6712-60BE-0EF15BDE2A96}"/>
              </a:ext>
            </a:extLst>
          </p:cNvPr>
          <p:cNvSpPr>
            <a:spLocks noGrp="1"/>
          </p:cNvSpPr>
          <p:nvPr>
            <p:ph type="dt" sz="half" idx="10"/>
          </p:nvPr>
        </p:nvSpPr>
        <p:spPr/>
        <p:txBody>
          <a:bodyPr/>
          <a:lstStyle/>
          <a:p>
            <a:r>
              <a:rPr lang="en-US"/>
              <a:t>6/11/26</a:t>
            </a:r>
          </a:p>
        </p:txBody>
      </p:sp>
      <p:sp>
        <p:nvSpPr>
          <p:cNvPr id="7" name="Slide Number Placeholder 6">
            <a:extLst>
              <a:ext uri="{FF2B5EF4-FFF2-40B4-BE49-F238E27FC236}">
                <a16:creationId xmlns:a16="http://schemas.microsoft.com/office/drawing/2014/main" id="{627E0A8A-9366-FE29-6594-1FFF42879275}"/>
              </a:ext>
            </a:extLst>
          </p:cNvPr>
          <p:cNvSpPr>
            <a:spLocks noGrp="1"/>
          </p:cNvSpPr>
          <p:nvPr>
            <p:ph type="sldNum" sz="quarter" idx="12"/>
          </p:nvPr>
        </p:nvSpPr>
        <p:spPr/>
        <p:txBody>
          <a:bodyPr/>
          <a:lstStyle/>
          <a:p>
            <a:fld id="{FAE93352-D2C7-9A40-8018-22D224478B69}" type="slidenum">
              <a:rPr lang="en-US" smtClean="0"/>
              <a:t>3</a:t>
            </a:fld>
            <a:endParaRPr lang="en-US"/>
          </a:p>
        </p:txBody>
      </p:sp>
      <p:sp>
        <p:nvSpPr>
          <p:cNvPr id="9" name="TextBox 8">
            <a:extLst>
              <a:ext uri="{FF2B5EF4-FFF2-40B4-BE49-F238E27FC236}">
                <a16:creationId xmlns:a16="http://schemas.microsoft.com/office/drawing/2014/main" id="{BD0FA21C-6492-1E92-4049-421501A7E734}"/>
              </a:ext>
            </a:extLst>
          </p:cNvPr>
          <p:cNvSpPr txBox="1"/>
          <p:nvPr/>
        </p:nvSpPr>
        <p:spPr>
          <a:xfrm>
            <a:off x="7180117" y="5850081"/>
            <a:ext cx="4703506" cy="369332"/>
          </a:xfrm>
          <a:prstGeom prst="rect">
            <a:avLst/>
          </a:prstGeom>
          <a:noFill/>
        </p:spPr>
        <p:txBody>
          <a:bodyPr wrap="square" rtlCol="0">
            <a:spAutoFit/>
          </a:bodyPr>
          <a:lstStyle/>
          <a:p>
            <a:pPr algn="ctr"/>
            <a:r>
              <a:rPr lang="en-US" dirty="0">
                <a:hlinkClick r:id="rId5"/>
              </a:rPr>
              <a:t>Open OnDemand Architecture Diagram</a:t>
            </a:r>
            <a:endParaRPr lang="en-US" dirty="0"/>
          </a:p>
        </p:txBody>
      </p:sp>
    </p:spTree>
    <p:extLst>
      <p:ext uri="{BB962C8B-B14F-4D97-AF65-F5344CB8AC3E}">
        <p14:creationId xmlns:p14="http://schemas.microsoft.com/office/powerpoint/2010/main" val="3892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0F94-B9E4-3A27-26E7-976915759630}"/>
              </a:ext>
            </a:extLst>
          </p:cNvPr>
          <p:cNvSpPr>
            <a:spLocks noGrp="1"/>
          </p:cNvSpPr>
          <p:nvPr>
            <p:ph type="title"/>
          </p:nvPr>
        </p:nvSpPr>
        <p:spPr/>
        <p:txBody>
          <a:bodyPr/>
          <a:lstStyle/>
          <a:p>
            <a:r>
              <a:rPr lang="en-US" dirty="0"/>
              <a:t>Background: OOD Apps</a:t>
            </a:r>
          </a:p>
        </p:txBody>
      </p:sp>
      <p:sp>
        <p:nvSpPr>
          <p:cNvPr id="4" name="Content Placeholder 2">
            <a:extLst>
              <a:ext uri="{FF2B5EF4-FFF2-40B4-BE49-F238E27FC236}">
                <a16:creationId xmlns:a16="http://schemas.microsoft.com/office/drawing/2014/main" id="{9720AB3F-F291-0D95-E97D-D08C0A8D90BA}"/>
              </a:ext>
            </a:extLst>
          </p:cNvPr>
          <p:cNvSpPr txBox="1">
            <a:spLocks/>
          </p:cNvSpPr>
          <p:nvPr/>
        </p:nvSpPr>
        <p:spPr>
          <a:xfrm>
            <a:off x="6601693" y="1825625"/>
            <a:ext cx="47521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Interactive Apps </a:t>
            </a:r>
            <a:r>
              <a:rPr lang="en-US" dirty="0"/>
              <a:t>Functionality launched as a job to the compute cluster</a:t>
            </a:r>
          </a:p>
          <a:p>
            <a:r>
              <a:rPr lang="en-US" dirty="0" err="1"/>
              <a:t>Jupyter</a:t>
            </a:r>
            <a:r>
              <a:rPr lang="en-US" dirty="0"/>
              <a:t> Notebooks</a:t>
            </a:r>
          </a:p>
          <a:p>
            <a:r>
              <a:rPr lang="en-US" dirty="0"/>
              <a:t>Virtual Desktop</a:t>
            </a:r>
          </a:p>
          <a:p>
            <a:r>
              <a:rPr lang="en-US" dirty="0"/>
              <a:t>MATLAB</a:t>
            </a:r>
          </a:p>
          <a:p>
            <a:r>
              <a:rPr lang="en-US" dirty="0"/>
              <a:t>VS Code</a:t>
            </a:r>
          </a:p>
          <a:p>
            <a:r>
              <a:rPr lang="en-US" dirty="0" err="1"/>
              <a:t>HTCondor</a:t>
            </a:r>
            <a:r>
              <a:rPr lang="en-US" dirty="0"/>
              <a:t> Annex?</a:t>
            </a:r>
          </a:p>
          <a:p>
            <a:r>
              <a:rPr lang="en-US" dirty="0"/>
              <a:t>Dozens More…</a:t>
            </a:r>
          </a:p>
          <a:p>
            <a:endParaRPr lang="en-US" dirty="0"/>
          </a:p>
        </p:txBody>
      </p:sp>
      <p:sp>
        <p:nvSpPr>
          <p:cNvPr id="5" name="TextBox 4">
            <a:extLst>
              <a:ext uri="{FF2B5EF4-FFF2-40B4-BE49-F238E27FC236}">
                <a16:creationId xmlns:a16="http://schemas.microsoft.com/office/drawing/2014/main" id="{F6FE9BAD-9660-67F6-E0DF-8C6C16AD04CA}"/>
              </a:ext>
            </a:extLst>
          </p:cNvPr>
          <p:cNvSpPr txBox="1"/>
          <p:nvPr/>
        </p:nvSpPr>
        <p:spPr>
          <a:xfrm>
            <a:off x="838198" y="1825625"/>
            <a:ext cx="5257802" cy="3816429"/>
          </a:xfrm>
          <a:prstGeom prst="rect">
            <a:avLst/>
          </a:prstGeom>
          <a:noFill/>
        </p:spPr>
        <p:txBody>
          <a:bodyPr wrap="square" rtlCol="0">
            <a:spAutoFit/>
          </a:bodyPr>
          <a:lstStyle/>
          <a:p>
            <a:r>
              <a:rPr lang="en-US" sz="3200" b="1" u="sng" dirty="0"/>
              <a:t>Passenger Apps</a:t>
            </a:r>
          </a:p>
          <a:p>
            <a:r>
              <a:rPr lang="en-US" sz="3200" dirty="0"/>
              <a:t>Functionality executed by the Per User NGINX (PUN)</a:t>
            </a:r>
          </a:p>
          <a:p>
            <a:pPr marL="457200" indent="-457200">
              <a:buFont typeface="Arial" panose="020B0604020202020204" pitchFamily="34" charset="0"/>
              <a:buChar char="•"/>
            </a:pPr>
            <a:r>
              <a:rPr lang="en-US" sz="3200" dirty="0"/>
              <a:t>Filesystem management</a:t>
            </a:r>
          </a:p>
          <a:p>
            <a:pPr marL="457200" indent="-457200">
              <a:buFont typeface="Arial" panose="020B0604020202020204" pitchFamily="34" charset="0"/>
              <a:buChar char="•"/>
            </a:pPr>
            <a:r>
              <a:rPr lang="en-US" sz="3200" dirty="0"/>
              <a:t>Cluster status information</a:t>
            </a:r>
          </a:p>
          <a:p>
            <a:pPr marL="457200" indent="-457200">
              <a:buFont typeface="Arial" panose="020B0604020202020204" pitchFamily="34" charset="0"/>
              <a:buChar char="•"/>
            </a:pPr>
            <a:r>
              <a:rPr lang="en-US" sz="3200" dirty="0"/>
              <a:t>Job composer</a:t>
            </a:r>
          </a:p>
          <a:p>
            <a:pPr marL="457200" indent="-457200">
              <a:buFont typeface="Arial" panose="020B0604020202020204" pitchFamily="34" charset="0"/>
              <a:buChar char="•"/>
            </a:pPr>
            <a:r>
              <a:rPr lang="en-US" sz="3200" dirty="0"/>
              <a:t>Shell access to submit host</a:t>
            </a:r>
          </a:p>
          <a:p>
            <a:endParaRPr lang="en-US" dirty="0"/>
          </a:p>
        </p:txBody>
      </p:sp>
      <p:sp>
        <p:nvSpPr>
          <p:cNvPr id="3" name="Date Placeholder 2">
            <a:extLst>
              <a:ext uri="{FF2B5EF4-FFF2-40B4-BE49-F238E27FC236}">
                <a16:creationId xmlns:a16="http://schemas.microsoft.com/office/drawing/2014/main" id="{4DB2E0D1-4246-231F-B946-CA1450386A1D}"/>
              </a:ext>
            </a:extLst>
          </p:cNvPr>
          <p:cNvSpPr>
            <a:spLocks noGrp="1"/>
          </p:cNvSpPr>
          <p:nvPr>
            <p:ph type="dt" sz="half" idx="10"/>
          </p:nvPr>
        </p:nvSpPr>
        <p:spPr/>
        <p:txBody>
          <a:bodyPr/>
          <a:lstStyle/>
          <a:p>
            <a:r>
              <a:rPr lang="en-US"/>
              <a:t>6/11/26</a:t>
            </a:r>
          </a:p>
        </p:txBody>
      </p:sp>
      <p:sp>
        <p:nvSpPr>
          <p:cNvPr id="6" name="Slide Number Placeholder 5">
            <a:extLst>
              <a:ext uri="{FF2B5EF4-FFF2-40B4-BE49-F238E27FC236}">
                <a16:creationId xmlns:a16="http://schemas.microsoft.com/office/drawing/2014/main" id="{8FA6268D-8468-5978-DB3D-441BDC29A953}"/>
              </a:ext>
            </a:extLst>
          </p:cNvPr>
          <p:cNvSpPr>
            <a:spLocks noGrp="1"/>
          </p:cNvSpPr>
          <p:nvPr>
            <p:ph type="sldNum" sz="quarter" idx="12"/>
          </p:nvPr>
        </p:nvSpPr>
        <p:spPr/>
        <p:txBody>
          <a:bodyPr/>
          <a:lstStyle/>
          <a:p>
            <a:fld id="{FAE93352-D2C7-9A40-8018-22D224478B69}" type="slidenum">
              <a:rPr lang="en-US" smtClean="0"/>
              <a:t>4</a:t>
            </a:fld>
            <a:endParaRPr lang="en-US"/>
          </a:p>
        </p:txBody>
      </p:sp>
    </p:spTree>
    <p:extLst>
      <p:ext uri="{BB962C8B-B14F-4D97-AF65-F5344CB8AC3E}">
        <p14:creationId xmlns:p14="http://schemas.microsoft.com/office/powerpoint/2010/main" val="20563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7FC2-BCA6-5359-F3D3-27C0A660792E}"/>
              </a:ext>
            </a:extLst>
          </p:cNvPr>
          <p:cNvSpPr>
            <a:spLocks noGrp="1"/>
          </p:cNvSpPr>
          <p:nvPr>
            <p:ph type="title"/>
          </p:nvPr>
        </p:nvSpPr>
        <p:spPr/>
        <p:txBody>
          <a:bodyPr/>
          <a:lstStyle/>
          <a:p>
            <a:r>
              <a:rPr lang="en-US" dirty="0" err="1"/>
              <a:t>HTCondor</a:t>
            </a:r>
            <a:r>
              <a:rPr lang="en-US" dirty="0"/>
              <a:t> Adapter</a:t>
            </a:r>
          </a:p>
        </p:txBody>
      </p:sp>
      <p:sp>
        <p:nvSpPr>
          <p:cNvPr id="3" name="Content Placeholder 2">
            <a:extLst>
              <a:ext uri="{FF2B5EF4-FFF2-40B4-BE49-F238E27FC236}">
                <a16:creationId xmlns:a16="http://schemas.microsoft.com/office/drawing/2014/main" id="{4BA68ABE-D513-1E85-4649-5FB956D11673}"/>
              </a:ext>
            </a:extLst>
          </p:cNvPr>
          <p:cNvSpPr>
            <a:spLocks noGrp="1"/>
          </p:cNvSpPr>
          <p:nvPr>
            <p:ph idx="1"/>
          </p:nvPr>
        </p:nvSpPr>
        <p:spPr>
          <a:xfrm>
            <a:off x="4163291" y="1520032"/>
            <a:ext cx="7793182" cy="4351338"/>
          </a:xfrm>
        </p:spPr>
        <p:txBody>
          <a:bodyPr>
            <a:normAutofit/>
          </a:bodyPr>
          <a:lstStyle/>
          <a:p>
            <a:r>
              <a:rPr lang="en-US" dirty="0"/>
              <a:t>Adapter: Software part of OOD that knows how to speak one type of batch system (i.e. </a:t>
            </a:r>
            <a:r>
              <a:rPr lang="en-US" dirty="0" err="1"/>
              <a:t>slurm</a:t>
            </a:r>
            <a:r>
              <a:rPr lang="en-US" dirty="0"/>
              <a:t>, Kubernetes, LSF, etc.)</a:t>
            </a:r>
          </a:p>
          <a:p>
            <a:r>
              <a:rPr lang="en-US" dirty="0"/>
              <a:t>New </a:t>
            </a:r>
            <a:r>
              <a:rPr lang="en-US" dirty="0" err="1"/>
              <a:t>HTCondor</a:t>
            </a:r>
            <a:r>
              <a:rPr lang="en-US" dirty="0"/>
              <a:t> Adapter (current state)</a:t>
            </a:r>
          </a:p>
          <a:p>
            <a:pPr lvl="1"/>
            <a:r>
              <a:rPr lang="en-US" dirty="0"/>
              <a:t>Released in v4.0.0 of OOD (January 27, 2025)</a:t>
            </a:r>
          </a:p>
          <a:p>
            <a:pPr lvl="1"/>
            <a:r>
              <a:rPr lang="en-US" b="1" dirty="0"/>
              <a:t>Community contributed</a:t>
            </a:r>
          </a:p>
          <a:p>
            <a:pPr lvl="1"/>
            <a:r>
              <a:rPr lang="en-US" dirty="0"/>
              <a:t>No documentation</a:t>
            </a:r>
          </a:p>
          <a:p>
            <a:pPr lvl="1"/>
            <a:r>
              <a:rPr lang="en-US" dirty="0"/>
              <a:t>Experimental</a:t>
            </a:r>
          </a:p>
          <a:p>
            <a:r>
              <a:rPr lang="en-US" dirty="0"/>
              <a:t>Easy to configure OOD to point to an </a:t>
            </a:r>
            <a:r>
              <a:rPr lang="en-US" dirty="0" err="1"/>
              <a:t>HTCondor</a:t>
            </a:r>
            <a:r>
              <a:rPr lang="en-US" dirty="0"/>
              <a:t> pool AP with the new adapter</a:t>
            </a:r>
          </a:p>
        </p:txBody>
      </p:sp>
      <p:pic>
        <p:nvPicPr>
          <p:cNvPr id="4" name="Picture 3">
            <a:extLst>
              <a:ext uri="{FF2B5EF4-FFF2-40B4-BE49-F238E27FC236}">
                <a16:creationId xmlns:a16="http://schemas.microsoft.com/office/drawing/2014/main" id="{7B9EDEBF-8038-55CE-4C86-BEC8C8F49044}"/>
              </a:ext>
            </a:extLst>
          </p:cNvPr>
          <p:cNvPicPr>
            <a:picLocks noChangeAspect="1"/>
          </p:cNvPicPr>
          <p:nvPr/>
        </p:nvPicPr>
        <p:blipFill>
          <a:blip r:embed="rId2"/>
          <a:stretch>
            <a:fillRect/>
          </a:stretch>
        </p:blipFill>
        <p:spPr>
          <a:xfrm>
            <a:off x="678875" y="1953493"/>
            <a:ext cx="3484416" cy="3484416"/>
          </a:xfrm>
          <a:prstGeom prst="rect">
            <a:avLst/>
          </a:prstGeom>
        </p:spPr>
      </p:pic>
      <p:sp>
        <p:nvSpPr>
          <p:cNvPr id="5" name="Date Placeholder 4">
            <a:extLst>
              <a:ext uri="{FF2B5EF4-FFF2-40B4-BE49-F238E27FC236}">
                <a16:creationId xmlns:a16="http://schemas.microsoft.com/office/drawing/2014/main" id="{3B71554F-649A-AFD6-F6B8-FC6E3F072357}"/>
              </a:ext>
            </a:extLst>
          </p:cNvPr>
          <p:cNvSpPr>
            <a:spLocks noGrp="1"/>
          </p:cNvSpPr>
          <p:nvPr>
            <p:ph type="dt" sz="half" idx="10"/>
          </p:nvPr>
        </p:nvSpPr>
        <p:spPr/>
        <p:txBody>
          <a:bodyPr/>
          <a:lstStyle/>
          <a:p>
            <a:r>
              <a:rPr lang="en-US"/>
              <a:t>6/11/26</a:t>
            </a:r>
          </a:p>
        </p:txBody>
      </p:sp>
      <p:sp>
        <p:nvSpPr>
          <p:cNvPr id="6" name="Slide Number Placeholder 5">
            <a:extLst>
              <a:ext uri="{FF2B5EF4-FFF2-40B4-BE49-F238E27FC236}">
                <a16:creationId xmlns:a16="http://schemas.microsoft.com/office/drawing/2014/main" id="{AC197C1C-18CE-659F-720D-A5A95679E2F2}"/>
              </a:ext>
            </a:extLst>
          </p:cNvPr>
          <p:cNvSpPr>
            <a:spLocks noGrp="1"/>
          </p:cNvSpPr>
          <p:nvPr>
            <p:ph type="sldNum" sz="quarter" idx="12"/>
          </p:nvPr>
        </p:nvSpPr>
        <p:spPr/>
        <p:txBody>
          <a:bodyPr/>
          <a:lstStyle/>
          <a:p>
            <a:fld id="{FAE93352-D2C7-9A40-8018-22D224478B69}" type="slidenum">
              <a:rPr lang="en-US" smtClean="0"/>
              <a:t>5</a:t>
            </a:fld>
            <a:endParaRPr lang="en-US"/>
          </a:p>
        </p:txBody>
      </p:sp>
    </p:spTree>
    <p:extLst>
      <p:ext uri="{BB962C8B-B14F-4D97-AF65-F5344CB8AC3E}">
        <p14:creationId xmlns:p14="http://schemas.microsoft.com/office/powerpoint/2010/main" val="31925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14C2-98AD-EDA4-E4E6-743855F13DC0}"/>
              </a:ext>
            </a:extLst>
          </p:cNvPr>
          <p:cNvSpPr>
            <a:spLocks noGrp="1"/>
          </p:cNvSpPr>
          <p:nvPr>
            <p:ph type="title"/>
          </p:nvPr>
        </p:nvSpPr>
        <p:spPr>
          <a:xfrm>
            <a:off x="838200" y="2766218"/>
            <a:ext cx="10515600" cy="1325563"/>
          </a:xfrm>
        </p:spPr>
        <p:txBody>
          <a:bodyPr/>
          <a:lstStyle/>
          <a:p>
            <a:pPr algn="ctr"/>
            <a:r>
              <a:rPr lang="en-US" dirty="0"/>
              <a:t>Bad News</a:t>
            </a:r>
          </a:p>
        </p:txBody>
      </p:sp>
      <p:sp>
        <p:nvSpPr>
          <p:cNvPr id="3" name="Date Placeholder 2">
            <a:extLst>
              <a:ext uri="{FF2B5EF4-FFF2-40B4-BE49-F238E27FC236}">
                <a16:creationId xmlns:a16="http://schemas.microsoft.com/office/drawing/2014/main" id="{047B762B-9B74-6463-3D8B-25D33487337C}"/>
              </a:ext>
            </a:extLst>
          </p:cNvPr>
          <p:cNvSpPr>
            <a:spLocks noGrp="1"/>
          </p:cNvSpPr>
          <p:nvPr>
            <p:ph type="dt" sz="half" idx="10"/>
          </p:nvPr>
        </p:nvSpPr>
        <p:spPr/>
        <p:txBody>
          <a:bodyPr/>
          <a:lstStyle/>
          <a:p>
            <a:r>
              <a:rPr lang="en-US"/>
              <a:t>6/11/26</a:t>
            </a:r>
          </a:p>
        </p:txBody>
      </p:sp>
      <p:sp>
        <p:nvSpPr>
          <p:cNvPr id="4" name="Slide Number Placeholder 3">
            <a:extLst>
              <a:ext uri="{FF2B5EF4-FFF2-40B4-BE49-F238E27FC236}">
                <a16:creationId xmlns:a16="http://schemas.microsoft.com/office/drawing/2014/main" id="{75FFFE75-6A40-7709-3149-4591B6DAE096}"/>
              </a:ext>
            </a:extLst>
          </p:cNvPr>
          <p:cNvSpPr>
            <a:spLocks noGrp="1"/>
          </p:cNvSpPr>
          <p:nvPr>
            <p:ph type="sldNum" sz="quarter" idx="12"/>
          </p:nvPr>
        </p:nvSpPr>
        <p:spPr/>
        <p:txBody>
          <a:bodyPr/>
          <a:lstStyle/>
          <a:p>
            <a:fld id="{FAE93352-D2C7-9A40-8018-22D224478B69}" type="slidenum">
              <a:rPr lang="en-US" smtClean="0"/>
              <a:t>6</a:t>
            </a:fld>
            <a:endParaRPr lang="en-US"/>
          </a:p>
        </p:txBody>
      </p:sp>
    </p:spTree>
    <p:extLst>
      <p:ext uri="{BB962C8B-B14F-4D97-AF65-F5344CB8AC3E}">
        <p14:creationId xmlns:p14="http://schemas.microsoft.com/office/powerpoint/2010/main" val="141832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72D3-D4DB-6924-3E78-3869598DA0A0}"/>
              </a:ext>
            </a:extLst>
          </p:cNvPr>
          <p:cNvSpPr>
            <a:spLocks noGrp="1"/>
          </p:cNvSpPr>
          <p:nvPr>
            <p:ph type="title"/>
          </p:nvPr>
        </p:nvSpPr>
        <p:spPr/>
        <p:txBody>
          <a:bodyPr/>
          <a:lstStyle/>
          <a:p>
            <a:r>
              <a:rPr lang="en-US" dirty="0"/>
              <a:t>Issue: Broken Job Composer</a:t>
            </a:r>
          </a:p>
        </p:txBody>
      </p:sp>
      <p:sp>
        <p:nvSpPr>
          <p:cNvPr id="3" name="Content Placeholder 2">
            <a:extLst>
              <a:ext uri="{FF2B5EF4-FFF2-40B4-BE49-F238E27FC236}">
                <a16:creationId xmlns:a16="http://schemas.microsoft.com/office/drawing/2014/main" id="{C85BC5C6-7DA7-5042-C084-BCF5E86BE410}"/>
              </a:ext>
            </a:extLst>
          </p:cNvPr>
          <p:cNvSpPr>
            <a:spLocks noGrp="1"/>
          </p:cNvSpPr>
          <p:nvPr>
            <p:ph idx="1"/>
          </p:nvPr>
        </p:nvSpPr>
        <p:spPr>
          <a:xfrm>
            <a:off x="838199" y="1825625"/>
            <a:ext cx="5798129" cy="4351338"/>
          </a:xfrm>
        </p:spPr>
        <p:txBody>
          <a:bodyPr/>
          <a:lstStyle/>
          <a:p>
            <a:r>
              <a:rPr lang="en-US" dirty="0"/>
              <a:t>This is fine because Job Composer is officially deprecated</a:t>
            </a:r>
          </a:p>
          <a:p>
            <a:r>
              <a:rPr lang="en-US" dirty="0"/>
              <a:t>The issue is a mismatch of in expected &amp; provided job information</a:t>
            </a:r>
          </a:p>
          <a:p>
            <a:pPr lvl="1"/>
            <a:r>
              <a:rPr lang="en-US" dirty="0"/>
              <a:t>Bugs in the </a:t>
            </a:r>
            <a:r>
              <a:rPr lang="en-US" dirty="0" err="1"/>
              <a:t>HTCondor</a:t>
            </a:r>
            <a:r>
              <a:rPr lang="en-US" dirty="0"/>
              <a:t> Adapter</a:t>
            </a:r>
          </a:p>
          <a:p>
            <a:pPr lvl="1"/>
            <a:r>
              <a:rPr lang="en-US" dirty="0"/>
              <a:t>Issue for other Apps</a:t>
            </a:r>
          </a:p>
          <a:p>
            <a:pPr lvl="1"/>
            <a:r>
              <a:rPr lang="en-US" dirty="0"/>
              <a:t>Difficult to debug</a:t>
            </a:r>
          </a:p>
          <a:p>
            <a:pPr lvl="1"/>
            <a:endParaRPr lang="en-US" dirty="0"/>
          </a:p>
          <a:p>
            <a:endParaRPr lang="en-US" dirty="0"/>
          </a:p>
        </p:txBody>
      </p:sp>
      <p:pic>
        <p:nvPicPr>
          <p:cNvPr id="5" name="Picture 4">
            <a:extLst>
              <a:ext uri="{FF2B5EF4-FFF2-40B4-BE49-F238E27FC236}">
                <a16:creationId xmlns:a16="http://schemas.microsoft.com/office/drawing/2014/main" id="{6480427A-FA5C-C388-3001-E896828C15F9}"/>
              </a:ext>
            </a:extLst>
          </p:cNvPr>
          <p:cNvPicPr>
            <a:picLocks noChangeAspect="1"/>
          </p:cNvPicPr>
          <p:nvPr/>
        </p:nvPicPr>
        <p:blipFill>
          <a:blip r:embed="rId2"/>
          <a:stretch>
            <a:fillRect/>
          </a:stretch>
        </p:blipFill>
        <p:spPr>
          <a:xfrm>
            <a:off x="6303818" y="665018"/>
            <a:ext cx="6054436" cy="6054436"/>
          </a:xfrm>
          <a:prstGeom prst="rect">
            <a:avLst/>
          </a:prstGeom>
        </p:spPr>
      </p:pic>
      <p:pic>
        <p:nvPicPr>
          <p:cNvPr id="6" name="Picture 5">
            <a:extLst>
              <a:ext uri="{FF2B5EF4-FFF2-40B4-BE49-F238E27FC236}">
                <a16:creationId xmlns:a16="http://schemas.microsoft.com/office/drawing/2014/main" id="{888CDF28-827C-3DB8-3097-A1CC273509C7}"/>
              </a:ext>
            </a:extLst>
          </p:cNvPr>
          <p:cNvPicPr>
            <a:picLocks noChangeAspect="1"/>
          </p:cNvPicPr>
          <p:nvPr/>
        </p:nvPicPr>
        <p:blipFill>
          <a:blip r:embed="rId3"/>
          <a:stretch>
            <a:fillRect/>
          </a:stretch>
        </p:blipFill>
        <p:spPr>
          <a:xfrm>
            <a:off x="7827818" y="4158383"/>
            <a:ext cx="2334492" cy="2334492"/>
          </a:xfrm>
          <a:prstGeom prst="rect">
            <a:avLst/>
          </a:prstGeom>
        </p:spPr>
      </p:pic>
      <p:sp>
        <p:nvSpPr>
          <p:cNvPr id="4" name="Date Placeholder 3">
            <a:extLst>
              <a:ext uri="{FF2B5EF4-FFF2-40B4-BE49-F238E27FC236}">
                <a16:creationId xmlns:a16="http://schemas.microsoft.com/office/drawing/2014/main" id="{91219C81-FC01-D3E2-87A7-AEAB165C770F}"/>
              </a:ext>
            </a:extLst>
          </p:cNvPr>
          <p:cNvSpPr>
            <a:spLocks noGrp="1"/>
          </p:cNvSpPr>
          <p:nvPr>
            <p:ph type="dt" sz="half" idx="10"/>
          </p:nvPr>
        </p:nvSpPr>
        <p:spPr/>
        <p:txBody>
          <a:bodyPr/>
          <a:lstStyle/>
          <a:p>
            <a:r>
              <a:rPr lang="en-US"/>
              <a:t>6/11/26</a:t>
            </a:r>
          </a:p>
        </p:txBody>
      </p:sp>
      <p:sp>
        <p:nvSpPr>
          <p:cNvPr id="7" name="Slide Number Placeholder 6">
            <a:extLst>
              <a:ext uri="{FF2B5EF4-FFF2-40B4-BE49-F238E27FC236}">
                <a16:creationId xmlns:a16="http://schemas.microsoft.com/office/drawing/2014/main" id="{A03B0A7A-998E-1BDF-A433-1115DEBC5CFF}"/>
              </a:ext>
            </a:extLst>
          </p:cNvPr>
          <p:cNvSpPr>
            <a:spLocks noGrp="1"/>
          </p:cNvSpPr>
          <p:nvPr>
            <p:ph type="sldNum" sz="quarter" idx="12"/>
          </p:nvPr>
        </p:nvSpPr>
        <p:spPr/>
        <p:txBody>
          <a:bodyPr/>
          <a:lstStyle/>
          <a:p>
            <a:fld id="{FAE93352-D2C7-9A40-8018-22D224478B69}" type="slidenum">
              <a:rPr lang="en-US" smtClean="0"/>
              <a:t>7</a:t>
            </a:fld>
            <a:endParaRPr lang="en-US"/>
          </a:p>
        </p:txBody>
      </p:sp>
    </p:spTree>
    <p:extLst>
      <p:ext uri="{BB962C8B-B14F-4D97-AF65-F5344CB8AC3E}">
        <p14:creationId xmlns:p14="http://schemas.microsoft.com/office/powerpoint/2010/main" val="11660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FB99-E8B7-3E00-77E3-962B4E7B3951}"/>
              </a:ext>
            </a:extLst>
          </p:cNvPr>
          <p:cNvSpPr>
            <a:spLocks noGrp="1"/>
          </p:cNvSpPr>
          <p:nvPr>
            <p:ph type="title"/>
          </p:nvPr>
        </p:nvSpPr>
        <p:spPr>
          <a:xfrm>
            <a:off x="838200" y="365125"/>
            <a:ext cx="10841182" cy="1325563"/>
          </a:xfrm>
        </p:spPr>
        <p:txBody>
          <a:bodyPr>
            <a:normAutofit/>
          </a:bodyPr>
          <a:lstStyle/>
          <a:p>
            <a:r>
              <a:rPr lang="en-US" dirty="0"/>
              <a:t>Issue: Submit Description Disconnect</a:t>
            </a:r>
          </a:p>
        </p:txBody>
      </p:sp>
      <p:sp>
        <p:nvSpPr>
          <p:cNvPr id="3" name="Content Placeholder 2">
            <a:extLst>
              <a:ext uri="{FF2B5EF4-FFF2-40B4-BE49-F238E27FC236}">
                <a16:creationId xmlns:a16="http://schemas.microsoft.com/office/drawing/2014/main" id="{F21406BC-D730-7D28-683E-B1320D765A2F}"/>
              </a:ext>
            </a:extLst>
          </p:cNvPr>
          <p:cNvSpPr>
            <a:spLocks noGrp="1"/>
          </p:cNvSpPr>
          <p:nvPr>
            <p:ph idx="1"/>
          </p:nvPr>
        </p:nvSpPr>
        <p:spPr>
          <a:xfrm>
            <a:off x="4141076" y="1825625"/>
            <a:ext cx="7212724" cy="4351338"/>
          </a:xfrm>
        </p:spPr>
        <p:txBody>
          <a:bodyPr>
            <a:normAutofit fontScale="92500" lnSpcReduction="10000"/>
          </a:bodyPr>
          <a:lstStyle/>
          <a:p>
            <a:r>
              <a:rPr lang="en-US" dirty="0"/>
              <a:t>OOD jobs are comprised of scripts + additional batch options</a:t>
            </a:r>
          </a:p>
          <a:p>
            <a:r>
              <a:rPr lang="en-US" dirty="0"/>
              <a:t>This works for batch systems such as </a:t>
            </a:r>
            <a:r>
              <a:rPr lang="en-US" dirty="0" err="1"/>
              <a:t>Slurm</a:t>
            </a:r>
            <a:r>
              <a:rPr lang="en-US" dirty="0"/>
              <a:t> where batch options are engrained within the job script</a:t>
            </a:r>
          </a:p>
          <a:p>
            <a:r>
              <a:rPr lang="en-US" dirty="0" err="1"/>
              <a:t>HTCondor</a:t>
            </a:r>
            <a:r>
              <a:rPr lang="en-US" dirty="0"/>
              <a:t> works with submit description files</a:t>
            </a:r>
          </a:p>
          <a:p>
            <a:pPr lvl="1"/>
            <a:r>
              <a:rPr lang="en-US" dirty="0"/>
              <a:t>Where to find job executable to run</a:t>
            </a:r>
          </a:p>
          <a:p>
            <a:pPr lvl="1"/>
            <a:r>
              <a:rPr lang="en-US" dirty="0"/>
              <a:t>Additional job information</a:t>
            </a:r>
          </a:p>
          <a:p>
            <a:pPr lvl="1"/>
            <a:r>
              <a:rPr lang="en-US" dirty="0"/>
              <a:t>The list of jobs to execute</a:t>
            </a:r>
          </a:p>
          <a:p>
            <a:r>
              <a:rPr lang="en-US" dirty="0"/>
              <a:t>Users are unable to provide extra job information via submit descriptions since it expects an executable</a:t>
            </a:r>
          </a:p>
        </p:txBody>
      </p:sp>
      <p:pic>
        <p:nvPicPr>
          <p:cNvPr id="5" name="Picture 4">
            <a:extLst>
              <a:ext uri="{FF2B5EF4-FFF2-40B4-BE49-F238E27FC236}">
                <a16:creationId xmlns:a16="http://schemas.microsoft.com/office/drawing/2014/main" id="{5216DB42-0568-1FFB-D60B-9EED97366EE0}"/>
              </a:ext>
            </a:extLst>
          </p:cNvPr>
          <p:cNvPicPr>
            <a:picLocks noChangeAspect="1"/>
          </p:cNvPicPr>
          <p:nvPr/>
        </p:nvPicPr>
        <p:blipFill>
          <a:blip r:embed="rId2"/>
          <a:stretch>
            <a:fillRect/>
          </a:stretch>
        </p:blipFill>
        <p:spPr>
          <a:xfrm>
            <a:off x="838200" y="2507511"/>
            <a:ext cx="2987566" cy="2987566"/>
          </a:xfrm>
          <a:prstGeom prst="rect">
            <a:avLst/>
          </a:prstGeom>
        </p:spPr>
      </p:pic>
      <p:sp>
        <p:nvSpPr>
          <p:cNvPr id="6" name="Date Placeholder 5">
            <a:extLst>
              <a:ext uri="{FF2B5EF4-FFF2-40B4-BE49-F238E27FC236}">
                <a16:creationId xmlns:a16="http://schemas.microsoft.com/office/drawing/2014/main" id="{05C303F7-31C2-19BF-00FB-EE23819A54EB}"/>
              </a:ext>
            </a:extLst>
          </p:cNvPr>
          <p:cNvSpPr>
            <a:spLocks noGrp="1"/>
          </p:cNvSpPr>
          <p:nvPr>
            <p:ph type="dt" sz="half" idx="10"/>
          </p:nvPr>
        </p:nvSpPr>
        <p:spPr/>
        <p:txBody>
          <a:bodyPr/>
          <a:lstStyle/>
          <a:p>
            <a:r>
              <a:rPr lang="en-US"/>
              <a:t>6/11/26</a:t>
            </a:r>
          </a:p>
        </p:txBody>
      </p:sp>
      <p:sp>
        <p:nvSpPr>
          <p:cNvPr id="7" name="Slide Number Placeholder 6">
            <a:extLst>
              <a:ext uri="{FF2B5EF4-FFF2-40B4-BE49-F238E27FC236}">
                <a16:creationId xmlns:a16="http://schemas.microsoft.com/office/drawing/2014/main" id="{0CEA2DCF-0BFA-2259-2D0E-29A8F86E414A}"/>
              </a:ext>
            </a:extLst>
          </p:cNvPr>
          <p:cNvSpPr>
            <a:spLocks noGrp="1"/>
          </p:cNvSpPr>
          <p:nvPr>
            <p:ph type="sldNum" sz="quarter" idx="12"/>
          </p:nvPr>
        </p:nvSpPr>
        <p:spPr/>
        <p:txBody>
          <a:bodyPr/>
          <a:lstStyle/>
          <a:p>
            <a:fld id="{FAE93352-D2C7-9A40-8018-22D224478B69}" type="slidenum">
              <a:rPr lang="en-US" smtClean="0"/>
              <a:t>8</a:t>
            </a:fld>
            <a:endParaRPr lang="en-US"/>
          </a:p>
        </p:txBody>
      </p:sp>
    </p:spTree>
    <p:extLst>
      <p:ext uri="{BB962C8B-B14F-4D97-AF65-F5344CB8AC3E}">
        <p14:creationId xmlns:p14="http://schemas.microsoft.com/office/powerpoint/2010/main" val="160237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A677-2529-FEB2-FFDF-4B8D3DC74CD6}"/>
              </a:ext>
            </a:extLst>
          </p:cNvPr>
          <p:cNvSpPr>
            <a:spLocks noGrp="1"/>
          </p:cNvSpPr>
          <p:nvPr>
            <p:ph type="title"/>
          </p:nvPr>
        </p:nvSpPr>
        <p:spPr>
          <a:xfrm>
            <a:off x="838201" y="368093"/>
            <a:ext cx="10938164" cy="1325563"/>
          </a:xfrm>
        </p:spPr>
        <p:txBody>
          <a:bodyPr>
            <a:normAutofit/>
          </a:bodyPr>
          <a:lstStyle/>
          <a:p>
            <a:r>
              <a:rPr lang="en-US" dirty="0"/>
              <a:t>Issue: </a:t>
            </a:r>
            <a:r>
              <a:rPr lang="en-US" sz="4400" dirty="0"/>
              <a:t>Assumption of Shared Filesystem</a:t>
            </a:r>
          </a:p>
        </p:txBody>
      </p:sp>
      <p:sp>
        <p:nvSpPr>
          <p:cNvPr id="3" name="Content Placeholder 2">
            <a:extLst>
              <a:ext uri="{FF2B5EF4-FFF2-40B4-BE49-F238E27FC236}">
                <a16:creationId xmlns:a16="http://schemas.microsoft.com/office/drawing/2014/main" id="{ED8A34D8-FB58-BC88-78BA-6B16157644B4}"/>
              </a:ext>
            </a:extLst>
          </p:cNvPr>
          <p:cNvSpPr>
            <a:spLocks noGrp="1"/>
          </p:cNvSpPr>
          <p:nvPr>
            <p:ph idx="1"/>
          </p:nvPr>
        </p:nvSpPr>
        <p:spPr>
          <a:xfrm>
            <a:off x="838200" y="1825625"/>
            <a:ext cx="6834352" cy="4351338"/>
          </a:xfrm>
        </p:spPr>
        <p:txBody>
          <a:bodyPr>
            <a:normAutofit/>
          </a:bodyPr>
          <a:lstStyle/>
          <a:p>
            <a:r>
              <a:rPr lang="en-US" dirty="0"/>
              <a:t>No way to describe file transfer</a:t>
            </a:r>
          </a:p>
          <a:p>
            <a:pPr lvl="1"/>
            <a:r>
              <a:rPr lang="en-US" dirty="0"/>
              <a:t>OOD Adapter will actually stomp any defined input transfer</a:t>
            </a:r>
          </a:p>
          <a:p>
            <a:r>
              <a:rPr lang="en-US" dirty="0" err="1"/>
              <a:t>HTCondor</a:t>
            </a:r>
            <a:r>
              <a:rPr lang="en-US" dirty="0"/>
              <a:t> only has one input file list</a:t>
            </a:r>
          </a:p>
          <a:p>
            <a:pPr lvl="1"/>
            <a:r>
              <a:rPr lang="en-US" dirty="0"/>
              <a:t>Non-modular: no multi-source composition</a:t>
            </a:r>
          </a:p>
          <a:p>
            <a:r>
              <a:rPr lang="en-US" dirty="0"/>
              <a:t>Interactive Apps are comprised of multiple scripts</a:t>
            </a:r>
          </a:p>
          <a:p>
            <a:pPr lvl="1"/>
            <a:r>
              <a:rPr lang="en-US" dirty="0"/>
              <a:t>Only a wrapper script would be transferred</a:t>
            </a:r>
          </a:p>
          <a:p>
            <a:pPr lvl="1"/>
            <a:r>
              <a:rPr lang="en-US" dirty="0"/>
              <a:t>Wrapper references other scripts with absolute paths</a:t>
            </a:r>
          </a:p>
        </p:txBody>
      </p:sp>
      <p:pic>
        <p:nvPicPr>
          <p:cNvPr id="5" name="Picture 4">
            <a:extLst>
              <a:ext uri="{FF2B5EF4-FFF2-40B4-BE49-F238E27FC236}">
                <a16:creationId xmlns:a16="http://schemas.microsoft.com/office/drawing/2014/main" id="{6AEB3F7B-B788-9DDC-B432-AEECB8099DEF}"/>
              </a:ext>
            </a:extLst>
          </p:cNvPr>
          <p:cNvPicPr>
            <a:picLocks noChangeAspect="1"/>
          </p:cNvPicPr>
          <p:nvPr/>
        </p:nvPicPr>
        <p:blipFill>
          <a:blip r:embed="rId2"/>
          <a:stretch>
            <a:fillRect/>
          </a:stretch>
        </p:blipFill>
        <p:spPr>
          <a:xfrm>
            <a:off x="7212013" y="2312303"/>
            <a:ext cx="5289824" cy="3377981"/>
          </a:xfrm>
          <a:prstGeom prst="rect">
            <a:avLst/>
          </a:prstGeom>
        </p:spPr>
      </p:pic>
      <p:sp>
        <p:nvSpPr>
          <p:cNvPr id="6" name="Date Placeholder 5">
            <a:extLst>
              <a:ext uri="{FF2B5EF4-FFF2-40B4-BE49-F238E27FC236}">
                <a16:creationId xmlns:a16="http://schemas.microsoft.com/office/drawing/2014/main" id="{A03CC9DA-19BB-FF48-5AEE-5CF0E680C5FE}"/>
              </a:ext>
            </a:extLst>
          </p:cNvPr>
          <p:cNvSpPr>
            <a:spLocks noGrp="1"/>
          </p:cNvSpPr>
          <p:nvPr>
            <p:ph type="dt" sz="half" idx="10"/>
          </p:nvPr>
        </p:nvSpPr>
        <p:spPr/>
        <p:txBody>
          <a:bodyPr/>
          <a:lstStyle/>
          <a:p>
            <a:r>
              <a:rPr lang="en-US"/>
              <a:t>6/11/26</a:t>
            </a:r>
          </a:p>
        </p:txBody>
      </p:sp>
      <p:sp>
        <p:nvSpPr>
          <p:cNvPr id="7" name="Slide Number Placeholder 6">
            <a:extLst>
              <a:ext uri="{FF2B5EF4-FFF2-40B4-BE49-F238E27FC236}">
                <a16:creationId xmlns:a16="http://schemas.microsoft.com/office/drawing/2014/main" id="{766FEBB7-6216-0419-8BC1-95F94590C30E}"/>
              </a:ext>
            </a:extLst>
          </p:cNvPr>
          <p:cNvSpPr>
            <a:spLocks noGrp="1"/>
          </p:cNvSpPr>
          <p:nvPr>
            <p:ph type="sldNum" sz="quarter" idx="12"/>
          </p:nvPr>
        </p:nvSpPr>
        <p:spPr/>
        <p:txBody>
          <a:bodyPr/>
          <a:lstStyle/>
          <a:p>
            <a:fld id="{FAE93352-D2C7-9A40-8018-22D224478B69}" type="slidenum">
              <a:rPr lang="en-US" smtClean="0"/>
              <a:t>9</a:t>
            </a:fld>
            <a:endParaRPr lang="en-US"/>
          </a:p>
        </p:txBody>
      </p:sp>
    </p:spTree>
    <p:extLst>
      <p:ext uri="{BB962C8B-B14F-4D97-AF65-F5344CB8AC3E}">
        <p14:creationId xmlns:p14="http://schemas.microsoft.com/office/powerpoint/2010/main" val="1727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CSS_Template_2023_Fun" id="{3C83A093-9780-1541-BEAE-B6A776309F3D}" vid="{36C4A31D-3939-BD43-AF55-175463EDB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1721</TotalTime>
  <Words>1219</Words>
  <Application>Microsoft Macintosh PowerPoint</Application>
  <PresentationFormat>Widescreen</PresentationFormat>
  <Paragraphs>208</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 Neue</vt:lpstr>
      <vt:lpstr>Helvetica Neue Light</vt:lpstr>
      <vt:lpstr>Helvetica Neue Medium</vt:lpstr>
      <vt:lpstr>Wingdings</vt:lpstr>
      <vt:lpstr>Office Theme</vt:lpstr>
      <vt:lpstr>HTCon-Door</vt:lpstr>
      <vt:lpstr>Background</vt:lpstr>
      <vt:lpstr>Background: Open OnDemand (OOD)</vt:lpstr>
      <vt:lpstr>Background: OOD Apps</vt:lpstr>
      <vt:lpstr>HTCondor Adapter</vt:lpstr>
      <vt:lpstr>Bad News</vt:lpstr>
      <vt:lpstr>Issue: Broken Job Composer</vt:lpstr>
      <vt:lpstr>Issue: Submit Description Disconnect</vt:lpstr>
      <vt:lpstr>Issue: Assumption of Shared Filesystem</vt:lpstr>
      <vt:lpstr>Real World Examples</vt:lpstr>
      <vt:lpstr>ACCESS Pegasus - https://pegasus.access-ci.org</vt:lpstr>
      <vt:lpstr>Pegasus+HTCondor in OOD Appverse</vt:lpstr>
      <vt:lpstr>Alphafold on NRP Nautilus</vt:lpstr>
      <vt:lpstr>Launching an HTCondor Annex</vt:lpstr>
      <vt:lpstr>What’s next?</vt:lpstr>
      <vt:lpstr>Funding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Cole Bollig</dc:creator>
  <cp:lastModifiedBy>Cole Bollig</cp:lastModifiedBy>
  <cp:revision>62</cp:revision>
  <dcterms:created xsi:type="dcterms:W3CDTF">2025-07-01T14:28:21Z</dcterms:created>
  <dcterms:modified xsi:type="dcterms:W3CDTF">2026-06-11T13:25:03Z</dcterms:modified>
</cp:coreProperties>
</file>