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8" r:id="rId3"/>
    <p:sldId id="274" r:id="rId4"/>
    <p:sldId id="259" r:id="rId5"/>
    <p:sldId id="278" r:id="rId6"/>
    <p:sldId id="260" r:id="rId7"/>
    <p:sldId id="261" r:id="rId8"/>
    <p:sldId id="271" r:id="rId9"/>
    <p:sldId id="277" r:id="rId10"/>
    <p:sldId id="263" r:id="rId11"/>
    <p:sldId id="276" r:id="rId12"/>
    <p:sldId id="279" r:id="rId13"/>
    <p:sldId id="264" r:id="rId14"/>
    <p:sldId id="280" r:id="rId15"/>
    <p:sldId id="26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58" autoAdjust="0"/>
    <p:restoredTop sz="88573" autoAdjust="0"/>
  </p:normalViewPr>
  <p:slideViewPr>
    <p:cSldViewPr snapToGrid="0">
      <p:cViewPr>
        <p:scale>
          <a:sx n="90" d="100"/>
          <a:sy n="90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4E58E-D355-4C02-8B5E-F9629FAFBD4F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F263D-1EE0-460A-ACA5-84F0DE1A1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6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F263D-1EE0-460A-ACA5-84F0DE1A1E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297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F263D-1EE0-460A-ACA5-84F0DE1A1EB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036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Specifying ahead of time means your submitter aren’t repeating themselves, which should reduce errors.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F263D-1EE0-460A-ACA5-84F0DE1A1EB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9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6D8F5-93AB-8AAD-BCB4-A70C14325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3999F7-0DAB-A750-4E4C-654A3E3EE8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AB2603-044E-6B90-BAE4-3E9B34E2A1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Formerly “slot 0”.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point about sequential re-use is that, although it’s boring and potentially much less network-efficient than running 128 single-core jobs all of the same container image, it’s also much more likely to happen.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D029F-C67E-8450-517B-A3C036049C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F263D-1EE0-460A-ACA5-84F0DE1A1E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22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important, so I’m going to repeat it: </a:t>
            </a:r>
            <a:r>
              <a:rPr lang="en-US" dirty="0" err="1"/>
              <a:t>HTCondor</a:t>
            </a:r>
            <a:r>
              <a:rPr lang="en-US" dirty="0"/>
              <a:t> now does not need to transfer every file every time.</a:t>
            </a:r>
          </a:p>
          <a:p>
            <a:r>
              <a:rPr lang="en-US" dirty="0"/>
              <a:t>e.g., AI training workloads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F263D-1EE0-460A-ACA5-84F0DE1A1EB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32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except for a common input transfer entries in their job event logs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HTCondor</a:t>
            </a:r>
            <a:r>
              <a:rPr lang="en-US" dirty="0"/>
              <a:t> already understands that (for instance) Docker URLs are not transferred, and won’t attempt to treat them as common.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F263D-1EE0-460A-ACA5-84F0DE1A1E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93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F263D-1EE0-460A-ACA5-84F0DE1A1EB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52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sharp-eared among you will have noticed that I said catalogs can not vary, which implies that common files can.  Please don’t.  As usual, </a:t>
            </a:r>
            <a:r>
              <a:rPr lang="en-US" dirty="0" err="1"/>
              <a:t>HTCondor</a:t>
            </a:r>
            <a:r>
              <a:rPr lang="en-US" dirty="0"/>
              <a:t> does not attempt to protect you against the contents of your input files changing while a cluster / DAG / workflow is running, especially since sometimes fixing a mistake can save you a whole of computing.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You can’t re-use catalog names within a cluster or a DAG.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F263D-1EE0-460A-ACA5-84F0DE1A1E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715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Requires tweaks to implicit catalog name generation.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F263D-1EE0-460A-ACA5-84F0DE1A1E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52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As an optimization, job could instead fall back on regular file transfer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Largely but not entirely in the context of transparent-to-users.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We could, and may, optimize this so that those waiting jobs immediately use the resources they were holding to proceed with normal file transfer.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We “map” common files from where they were initially transferred into the job’s sandbox using either </a:t>
            </a:r>
            <a:r>
              <a:rPr lang="en-US" dirty="0" err="1"/>
              <a:t>hardlinks</a:t>
            </a:r>
            <a:r>
              <a:rPr lang="en-US" dirty="0"/>
              <a:t> or copies, both of which survive the loss of the original source.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is deliberately fragile.  We could be more efficient with more complicated and subtle error-handling, which may come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F263D-1EE0-460A-ACA5-84F0DE1A1EB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319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Off by default, but if you opt in…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Partly because the run state is already confusing enough, partly to maintain the </a:t>
            </a:r>
            <a:r>
              <a:rPr lang="en-US" dirty="0" err="1"/>
              <a:t>schedd’s</a:t>
            </a:r>
            <a:r>
              <a:rPr lang="en-US" dirty="0"/>
              <a:t> invariants.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….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Testing reveals I can make this ration pretty much arbitrarily high.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3F263D-1EE0-460A-ACA5-84F0DE1A1EB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46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492F5-B0C2-20F3-5818-AC6A51DEA5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17A36-7B12-AC99-0E28-AAD260A8D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90308-1F06-BE7E-2294-C99B922E7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C15E4-09C3-FC12-5DA4-3B7374C8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EC81D-C10E-56CA-B692-DAF5E6E4F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37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1F9A0-8690-58A5-A78A-9B58C5F14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BBA97F-0E5D-F389-2616-BD850ED1F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8F865-84A6-2AA2-6A68-19A2A4086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B7FF1-0636-562A-A57F-77CA79095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90BA3-88E4-A012-940E-A41CEF65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8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16772C-9537-343C-21BF-06A5B9CD3F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43BD47-9031-E356-5968-DE42C393E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44BB0-6E5D-8533-C1F9-2E5B44033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1CCA3-5A75-4AB2-6BAB-08FD14987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365B1-4B2A-BE7F-1FA4-D5A033E7E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80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E1A0-5B2A-BEBE-8A24-E09D7EF05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02F69-FC46-4968-DB74-245A6DC1C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07262-DD3B-A4CC-A164-ABAEBD2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7C6BC-2669-DFB1-DE27-CFACCABE3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36493-415F-4C80-CF3E-FBCF19CA2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75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E849-01EF-3075-08A8-E6C224C6B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60D9C-D5DC-CA58-4D90-833225E0F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8EA94-9662-E6E3-99C3-7AAF67A0E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F6F32-CA17-87A8-BE4E-FA7CA5FC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6FA389-436A-03ED-E109-EF6E0B19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2855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9A2E4-F993-64CE-A1DE-123F4E3BC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2E509-3EB1-E656-10E4-7DCA8F8F4C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1BC10-36AE-CF7A-D3F1-7F9F1A0AD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41D3D-3AE3-CD83-3DFF-AACBA2DCE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ED209-7CAD-C376-BBE8-26E26FAE4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97F95-8B34-6C54-0E06-8B97189A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1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DDDF1-F4F5-A4B8-D554-C65E37985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00926-CE1C-CB24-FE6E-8DC1260CC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0E3BC-6C54-A528-3DA9-C0131B05D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A54301-DA86-C0C8-76FD-DD4E929F4D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7DCED9-6543-A0F5-5AE2-8FB5D7A97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68F877-A7B9-C4C0-088B-368D5FEF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E96104-D77B-07B7-4A62-650435152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89A538-0526-19CC-86FB-C768BF3E1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9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97FA8-E700-E892-1221-743B16E70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18D5F-6B41-CDAF-DBCA-968071FA7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161B15-EFFD-4E44-4CBE-01FB5686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C46B82-E4C2-0B0B-7583-46B9068DC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78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21B668-9F21-3CEE-DE86-133EB4AA2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F7386C-A55C-194D-4872-06C4D219F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1C63BE-CC26-D00E-3D95-243A1B4D0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81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6174E-0736-2A72-BC01-0417CB602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13BB2-EFDA-BB68-C8A0-7D990CFE0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60534-428A-A115-C162-8A99482AE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76A5B-7D66-D2D6-05A2-A967BF271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552553-F909-209A-7E2C-C63B3C946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9A9CF-933E-5623-FBA1-5A2FCCCA7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44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7C1EC-A162-97F0-FAE7-144752672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536C32-7093-AE9E-AF79-4FF30CC40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C9F1B-D676-2B4B-95A8-4F59D0BD7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E84707-3A9D-A613-1A8B-AD883B264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AE1B8-0E7E-3D53-6187-B72053815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5C25D6-00AF-9A6E-70C9-99617795A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3814E6-D8A8-D3BA-630F-DED2D45BF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08C33C-2645-F4E1-EA5A-5FCCEA326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DD9D3-938C-AD6F-FE55-123268DB03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6280" y="6461689"/>
            <a:ext cx="1367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</a:lstStyle>
          <a:p>
            <a:fld id="{4EA049C7-3C95-411F-ACDD-E9EF603FD969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1EC76-FCB8-2E0C-4E79-A00A772CF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64194"/>
            <a:ext cx="314817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A2B3DEC-ECC7-5CE0-A02D-4AEE2B003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Neue" panose="02000503000000020004" pitchFamily="2" charset="0"/>
          <a:ea typeface="Helvetica Neue" panose="02000503000000020004" pitchFamily="2" charset="0"/>
          <a:cs typeface="Helvetica Neue" panose="02000503000000020004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sf.gov/awardsearch/show-award/?AWD_ID=203050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tcondor.readthedocs.io/en/latest/admin-manual/configuration/startd.html#STARTD_ENFORCE_DISK_LIMIT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D83BD-F467-F5E7-9357-9A1CEB103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313" y="1122363"/>
            <a:ext cx="10972800" cy="1893102"/>
          </a:xfrm>
        </p:spPr>
        <p:txBody>
          <a:bodyPr/>
          <a:lstStyle/>
          <a:p>
            <a:r>
              <a:rPr lang="en-US" dirty="0"/>
              <a:t>Files Common Across Jobs</a:t>
            </a:r>
            <a:br>
              <a:rPr lang="en-US" dirty="0"/>
            </a:br>
            <a:r>
              <a:rPr lang="en-US" dirty="0"/>
              <a:t>Part 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BB9F94-59A3-2832-E9CE-28B89CC77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38755"/>
            <a:ext cx="9144000" cy="2717515"/>
          </a:xfrm>
        </p:spPr>
        <p:txBody>
          <a:bodyPr>
            <a:normAutofit/>
          </a:bodyPr>
          <a:lstStyle/>
          <a:p>
            <a:r>
              <a:rPr lang="en-US" dirty="0"/>
              <a:t>The Crimes of Bandwidth</a:t>
            </a:r>
          </a:p>
          <a:p>
            <a:r>
              <a:rPr lang="en-US" i="1" dirty="0"/>
              <a:t>or</a:t>
            </a:r>
            <a:endParaRPr lang="en-US" dirty="0"/>
          </a:p>
          <a:p>
            <a:r>
              <a:rPr lang="en-US" dirty="0"/>
              <a:t>The Two Transfers</a:t>
            </a:r>
          </a:p>
          <a:p>
            <a:endParaRPr lang="en-US" dirty="0"/>
          </a:p>
          <a:p>
            <a:r>
              <a:rPr lang="en-US" dirty="0"/>
              <a:t>Todd L Miller</a:t>
            </a:r>
          </a:p>
          <a:p>
            <a:r>
              <a:rPr lang="en-US" dirty="0"/>
              <a:t>HTC26</a:t>
            </a:r>
          </a:p>
        </p:txBody>
      </p:sp>
    </p:spTree>
    <p:extLst>
      <p:ext uri="{BB962C8B-B14F-4D97-AF65-F5344CB8AC3E}">
        <p14:creationId xmlns:p14="http://schemas.microsoft.com/office/powerpoint/2010/main" val="2772153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7F7DB-EF56-4BA2-8DBC-41D3188EA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Mean Time to Failure Is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F9FE7-1C0E-54BC-ACE0-A8BC4864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Common file transfer is always optional.</a:t>
            </a:r>
          </a:p>
          <a:p>
            <a:pPr lvl="1"/>
            <a:r>
              <a:rPr lang="en-US" dirty="0"/>
              <a:t>The AP will fall back to normal file transfer if given an old EP.</a:t>
            </a:r>
          </a:p>
          <a:p>
            <a:r>
              <a:rPr lang="en-US" dirty="0"/>
              <a:t>If a common files transfer fails:</a:t>
            </a:r>
          </a:p>
          <a:p>
            <a:pPr lvl="1"/>
            <a:r>
              <a:rPr lang="en-US" dirty="0"/>
              <a:t>all jobs waiting for that transfer will stop waiting and return to idle, and</a:t>
            </a:r>
          </a:p>
          <a:p>
            <a:pPr lvl="1"/>
            <a:r>
              <a:rPr lang="en-US" dirty="0"/>
              <a:t>all future jobs using that catalog will fall back on normal file transfer.</a:t>
            </a:r>
          </a:p>
          <a:p>
            <a:r>
              <a:rPr lang="en-US" dirty="0"/>
              <a:t>If a common file mapping fails:</a:t>
            </a:r>
          </a:p>
          <a:p>
            <a:pPr lvl="1"/>
            <a:r>
              <a:rPr lang="en-US" dirty="0"/>
              <a:t>the job goes back to idle, and</a:t>
            </a:r>
          </a:p>
          <a:p>
            <a:pPr lvl="1"/>
            <a:r>
              <a:rPr lang="en-US" dirty="0"/>
              <a:t>the second time a mapping fails, all future jobs will fall back.</a:t>
            </a:r>
          </a:p>
          <a:p>
            <a:r>
              <a:rPr lang="en-US" dirty="0"/>
              <a:t>This is deliberately fragile, in part because reporting is difficult.</a:t>
            </a:r>
          </a:p>
          <a:p>
            <a:r>
              <a:rPr lang="en-US" dirty="0"/>
              <a:t>If a data slot vanishes, all current jobs will continue unaffected.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E760E97-7E7E-5CE9-5D08-69448C0CE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983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95CD8-F982-DCD5-8A54-4490CF848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Visible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F63B8-9E76-31BC-2BF7-A7D03BD1E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Common-transfer events in job event log.</a:t>
            </a:r>
          </a:p>
          <a:p>
            <a:r>
              <a:rPr lang="en-US" dirty="0"/>
              <a:t>The B-for-blocked state.  Indicates that a job with assigned resources is waiting for a common file transfer to finish.</a:t>
            </a:r>
          </a:p>
          <a:p>
            <a:r>
              <a:rPr lang="en-US" dirty="0"/>
              <a:t>“Data” slots.  An EP’s resources have previously always been either available (in a p-slot) or assigned to a job (in a d-slot).  In order to avoid upsetting that expectation, disk resources used to store common files are represented as “data” slots.</a:t>
            </a:r>
          </a:p>
          <a:p>
            <a:r>
              <a:rPr lang="en-US" dirty="0"/>
              <a:t>Reduced bandwidth usage (probably).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FFFFD4F-7628-8B4F-A69B-52323DA1C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D83CB-CEC9-3CE6-88DB-828637959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C146AD-0505-A0AB-F202-B1778E79D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Coming in 26.x?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9EA300-D3A6-0267-A06C-5246FDB44A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972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3C0C2-F89B-2372-3E17-BF7E6D1AB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Efficiency Gains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290FA-92C3-CD08-A655-EAF324E76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no-copy mode (using bind mounts) for LV-enabled EPs.</a:t>
            </a:r>
          </a:p>
          <a:p>
            <a:pPr lvl="1"/>
            <a:r>
              <a:rPr lang="en-US" dirty="0"/>
              <a:t>As disk -space and -bandwidth efficient as </a:t>
            </a:r>
            <a:r>
              <a:rPr lang="en-US" dirty="0" err="1"/>
              <a:t>hardlinks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Kernel does not guarantee availability.</a:t>
            </a:r>
          </a:p>
          <a:p>
            <a:r>
              <a:rPr lang="en-US" dirty="0"/>
              <a:t>Better scheduling?</a:t>
            </a:r>
          </a:p>
          <a:p>
            <a:pPr lvl="1"/>
            <a:r>
              <a:rPr lang="en-US" dirty="0"/>
              <a:t>Steering of jobs to staged common files?  (e.g. RANK)</a:t>
            </a:r>
          </a:p>
          <a:p>
            <a:pPr lvl="1"/>
            <a:r>
              <a:rPr lang="en-US" dirty="0"/>
              <a:t>Prefer consolidation of slots on an EP to one AP?</a:t>
            </a:r>
          </a:p>
          <a:p>
            <a:r>
              <a:rPr lang="en-US" dirty="0"/>
              <a:t>Object-retention policies?  Presently fixed-duration lease.</a:t>
            </a:r>
          </a:p>
          <a:p>
            <a:r>
              <a:rPr lang="en-US" dirty="0"/>
              <a:t>Common transfer + copies = mutable “common” files?</a:t>
            </a:r>
          </a:p>
          <a:p>
            <a:pPr lvl="1"/>
            <a:r>
              <a:rPr lang="en-US" dirty="0"/>
              <a:t>Trading disk space and bandwidth for network bandwidth might not be better in every situation.</a:t>
            </a:r>
          </a:p>
          <a:p>
            <a:pPr lvl="1"/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FFAA695-7169-046F-9D99-44046DBC2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7005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389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09FD4-89E1-E7DF-69AF-A4C73E3BC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Usability Improvements?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57012-3902-03BA-DF22-78486AB68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“user” scope for catalogs?</a:t>
            </a:r>
          </a:p>
          <a:p>
            <a:pPr lvl="1"/>
            <a:r>
              <a:rPr lang="en-US" dirty="0"/>
              <a:t>Re-use files from any job for any other job with the same submitter.</a:t>
            </a:r>
          </a:p>
          <a:p>
            <a:pPr lvl="1"/>
            <a:r>
              <a:rPr lang="en-US" dirty="0"/>
              <a:t>Maybe only those specified ahead of time?</a:t>
            </a:r>
          </a:p>
          <a:p>
            <a:r>
              <a:rPr lang="en-US" dirty="0"/>
              <a:t>“project” scope for catalogs?</a:t>
            </a:r>
          </a:p>
          <a:p>
            <a:pPr lvl="1"/>
            <a:r>
              <a:rPr lang="en-US" dirty="0"/>
              <a:t>Allow a researcher to set experiment number 7’s runtime and designate grad students to help shepherd the corresponding workflows.</a:t>
            </a:r>
          </a:p>
          <a:p>
            <a:pPr lvl="1"/>
            <a:r>
              <a:rPr lang="en-US" dirty="0"/>
              <a:t>Avoids need to manually synchronize updates to the runtime.</a:t>
            </a:r>
          </a:p>
          <a:p>
            <a:r>
              <a:rPr lang="en-US" dirty="0"/>
              <a:t>Multiple catalogs per job?</a:t>
            </a:r>
          </a:p>
          <a:p>
            <a:pPr lvl="1"/>
            <a:r>
              <a:rPr lang="en-US" dirty="0"/>
              <a:t>Maybe easiest way to support </a:t>
            </a:r>
            <a:r>
              <a:rPr lang="en-US" dirty="0" err="1"/>
              <a:t>subdags</a:t>
            </a:r>
            <a:r>
              <a:rPr lang="en-US" dirty="0"/>
              <a:t>, splices, and categories.</a:t>
            </a:r>
          </a:p>
          <a:p>
            <a:pPr lvl="1"/>
            <a:r>
              <a:rPr lang="en-US" dirty="0"/>
              <a:t>Probably the best way to support composability (for transforms).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808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49453-5932-18AD-CDFD-589947EEC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  Comments?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36E30-D03A-D0CB-EFD6-4A09C763A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Thank you for your time.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include : nsf-acknowledgement.txt</a:t>
            </a:r>
          </a:p>
          <a:p>
            <a:pPr marL="0" indent="0" algn="r">
              <a:buNone/>
            </a:pPr>
            <a:endParaRPr lang="en-US" sz="2400" dirty="0">
              <a:latin typeface="Consolas" panose="020B0609020204030204" pitchFamily="49" charset="0"/>
            </a:endParaRPr>
          </a:p>
          <a:p>
            <a:pPr marL="0" indent="0" algn="r">
              <a:buNone/>
            </a:pPr>
            <a:r>
              <a:rPr lang="en-US" sz="2400" dirty="0">
                <a:latin typeface="Consolas" panose="020B0609020204030204" pitchFamily="49" charset="0"/>
              </a:rPr>
              <a:t>This work is supported by NSF under Cooperative Agreement </a:t>
            </a:r>
            <a:r>
              <a:rPr lang="en-US" sz="2400" dirty="0">
                <a:latin typeface="Consolas" panose="020B0609020204030204" pitchFamily="49" charset="0"/>
                <a:hlinkClick r:id="rId2"/>
              </a:rPr>
              <a:t>OAC-2030508</a:t>
            </a:r>
            <a:r>
              <a:rPr lang="en-US" sz="2400" dirty="0">
                <a:latin typeface="Consolas" panose="020B0609020204030204" pitchFamily="49" charset="0"/>
              </a:rPr>
              <a:t> as part of the </a:t>
            </a:r>
            <a:r>
              <a:rPr lang="en-US" sz="2400" dirty="0" err="1">
                <a:latin typeface="Consolas" panose="020B0609020204030204" pitchFamily="49" charset="0"/>
              </a:rPr>
              <a:t>PATh</a:t>
            </a:r>
            <a:r>
              <a:rPr lang="en-US" sz="2400" dirty="0">
                <a:latin typeface="Consolas" panose="020B0609020204030204" pitchFamily="49" charset="0"/>
              </a:rPr>
              <a:t> Project. Any opinions, findings, and conclusions or recommendations expressed in this material are those of the author(s) and do not necessarily reflect the views of the NSF.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6AF9676-9D68-DE3E-083F-6404835B1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836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B3E76-71C0-F19A-F551-9107F109B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at the Beginning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535F2-541F-88E8-9F0D-A009C5CDE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Jobs need files to run.</a:t>
            </a:r>
          </a:p>
          <a:p>
            <a:r>
              <a:rPr lang="en-US" dirty="0"/>
              <a:t>Many of these files are the same from run to run.</a:t>
            </a:r>
          </a:p>
          <a:p>
            <a:r>
              <a:rPr lang="en-US" dirty="0"/>
              <a:t>Many jobs are submitted as part of a group</a:t>
            </a:r>
            <a:br>
              <a:rPr lang="en-US" dirty="0"/>
            </a:br>
            <a:r>
              <a:rPr lang="en-US" sz="2400" dirty="0"/>
              <a:t>(either a job list or a DAG).</a:t>
            </a:r>
            <a:endParaRPr lang="en-US" dirty="0"/>
          </a:p>
          <a:p>
            <a:r>
              <a:rPr lang="en-US" dirty="0"/>
              <a:t>Jobs from the same group often run:</a:t>
            </a:r>
          </a:p>
          <a:p>
            <a:pPr lvl="1"/>
            <a:r>
              <a:rPr lang="en-US" dirty="0"/>
              <a:t>on the same machine at the same time; (HTC25)</a:t>
            </a:r>
          </a:p>
          <a:p>
            <a:pPr lvl="1"/>
            <a:r>
              <a:rPr lang="en-US" dirty="0"/>
              <a:t>or on the same machine one right after the other. (HTC26)</a:t>
            </a:r>
          </a:p>
          <a:p>
            <a:r>
              <a:rPr lang="en-US" dirty="0" err="1"/>
              <a:t>HTCondor</a:t>
            </a:r>
            <a:r>
              <a:rPr lang="en-US" dirty="0"/>
              <a:t> should not – and now does not – need to transfer every such file every time.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21E7B42-DD8B-0283-DD65-378F4C681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7005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712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4A72B1-1F65-A22C-7145-6E17B90CC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B97E4-23BA-576A-284A-ABB9D479D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Transfers Great / Less Filling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EE13D2-2B5F-41B3-35DF-16BF5E46D1A5}"/>
              </a:ext>
            </a:extLst>
          </p:cNvPr>
          <p:cNvSpPr/>
          <p:nvPr/>
        </p:nvSpPr>
        <p:spPr>
          <a:xfrm>
            <a:off x="4114801" y="3086100"/>
            <a:ext cx="614363" cy="685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5B2E45-3FCD-04BA-18B9-2DD99DBB9D44}"/>
              </a:ext>
            </a:extLst>
          </p:cNvPr>
          <p:cNvSpPr/>
          <p:nvPr/>
        </p:nvSpPr>
        <p:spPr>
          <a:xfrm>
            <a:off x="6931819" y="4167187"/>
            <a:ext cx="614363" cy="685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26199A-2FDB-13AD-A0B1-1A6FA1B9A433}"/>
              </a:ext>
            </a:extLst>
          </p:cNvPr>
          <p:cNvSpPr/>
          <p:nvPr/>
        </p:nvSpPr>
        <p:spPr>
          <a:xfrm>
            <a:off x="6931819" y="3086100"/>
            <a:ext cx="614363" cy="685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ylinder 9">
            <a:extLst>
              <a:ext uri="{FF2B5EF4-FFF2-40B4-BE49-F238E27FC236}">
                <a16:creationId xmlns:a16="http://schemas.microsoft.com/office/drawing/2014/main" id="{9988E326-632E-29DF-CF65-6CD15526EE70}"/>
              </a:ext>
            </a:extLst>
          </p:cNvPr>
          <p:cNvSpPr/>
          <p:nvPr/>
        </p:nvSpPr>
        <p:spPr>
          <a:xfrm>
            <a:off x="6931820" y="1743075"/>
            <a:ext cx="614362" cy="809625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1526BFD9-9C51-6FDD-2DAD-E2AD58FB0FA6}"/>
              </a:ext>
            </a:extLst>
          </p:cNvPr>
          <p:cNvCxnSpPr>
            <a:cxnSpLocks/>
            <a:stCxn id="10" idx="2"/>
            <a:endCxn id="8" idx="1"/>
          </p:cNvCxnSpPr>
          <p:nvPr/>
        </p:nvCxnSpPr>
        <p:spPr>
          <a:xfrm rot="10800000" flipV="1">
            <a:off x="6931820" y="2147888"/>
            <a:ext cx="1" cy="1281112"/>
          </a:xfrm>
          <a:prstGeom prst="bentConnector3">
            <a:avLst>
              <a:gd name="adj1" fmla="val 228601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2C4B9568-11B1-BD5A-DCFB-2960B46B5BE0}"/>
              </a:ext>
            </a:extLst>
          </p:cNvPr>
          <p:cNvCxnSpPr>
            <a:cxnSpLocks/>
            <a:stCxn id="10" idx="4"/>
            <a:endCxn id="5" idx="3"/>
          </p:cNvCxnSpPr>
          <p:nvPr/>
        </p:nvCxnSpPr>
        <p:spPr>
          <a:xfrm>
            <a:off x="7546182" y="2147888"/>
            <a:ext cx="12700" cy="2362199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012F106D-CEDB-4A3A-E033-39F9138C690E}"/>
              </a:ext>
            </a:extLst>
          </p:cNvPr>
          <p:cNvSpPr txBox="1"/>
          <p:nvPr/>
        </p:nvSpPr>
        <p:spPr>
          <a:xfrm>
            <a:off x="4114801" y="5503068"/>
            <a:ext cx="1619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Concurrent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004E20-7575-D6CD-E5DD-1C04307E9B64}"/>
              </a:ext>
            </a:extLst>
          </p:cNvPr>
          <p:cNvSpPr txBox="1"/>
          <p:nvPr/>
        </p:nvSpPr>
        <p:spPr>
          <a:xfrm>
            <a:off x="6641955" y="5503068"/>
            <a:ext cx="1194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Sequential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A06558B-29AD-7685-7ED5-5DCEAAD34250}"/>
              </a:ext>
            </a:extLst>
          </p:cNvPr>
          <p:cNvSpPr/>
          <p:nvPr/>
        </p:nvSpPr>
        <p:spPr>
          <a:xfrm>
            <a:off x="5119687" y="3608784"/>
            <a:ext cx="614363" cy="685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B13E2C-112F-57A2-5241-C939F7E48069}"/>
              </a:ext>
            </a:extLst>
          </p:cNvPr>
          <p:cNvSpPr txBox="1"/>
          <p:nvPr/>
        </p:nvSpPr>
        <p:spPr>
          <a:xfrm>
            <a:off x="2368270" y="196083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data slot</a:t>
            </a: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BB8F06C7-FC41-1615-CD99-C2607718DBC7}"/>
              </a:ext>
            </a:extLst>
          </p:cNvPr>
          <p:cNvSpPr/>
          <p:nvPr/>
        </p:nvSpPr>
        <p:spPr>
          <a:xfrm>
            <a:off x="3407210" y="1690688"/>
            <a:ext cx="384904" cy="85962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A0F9EA8-C165-8AEB-3E70-9A7595453B95}"/>
              </a:ext>
            </a:extLst>
          </p:cNvPr>
          <p:cNvSpPr txBox="1"/>
          <p:nvPr/>
        </p:nvSpPr>
        <p:spPr>
          <a:xfrm>
            <a:off x="2593718" y="3784877"/>
            <a:ext cx="571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jobs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68CDD20B-CBCB-E1F1-C33C-F39524196A60}"/>
              </a:ext>
            </a:extLst>
          </p:cNvPr>
          <p:cNvSpPr/>
          <p:nvPr/>
        </p:nvSpPr>
        <p:spPr>
          <a:xfrm>
            <a:off x="3407210" y="3086100"/>
            <a:ext cx="384904" cy="176688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E8AE68BE-1A7C-F076-F78B-6CB2B2BA3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B5EDA2-333A-EE0C-EC52-6D0EF03CBC29}"/>
              </a:ext>
            </a:extLst>
          </p:cNvPr>
          <p:cNvSpPr txBox="1"/>
          <p:nvPr/>
        </p:nvSpPr>
        <p:spPr>
          <a:xfrm rot="5400000">
            <a:off x="7517206" y="3296721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mapping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20F645D-5AA6-39C3-4CED-40C235E97A2A}"/>
              </a:ext>
            </a:extLst>
          </p:cNvPr>
          <p:cNvCxnSpPr>
            <a:cxnSpLocks/>
          </p:cNvCxnSpPr>
          <p:nvPr/>
        </p:nvCxnSpPr>
        <p:spPr>
          <a:xfrm flipH="1">
            <a:off x="2033588" y="2788444"/>
            <a:ext cx="46048" cy="2516981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4B2CB1C-52B8-58FF-743A-57DAA8AFB2FC}"/>
              </a:ext>
            </a:extLst>
          </p:cNvPr>
          <p:cNvSpPr txBox="1"/>
          <p:nvPr/>
        </p:nvSpPr>
        <p:spPr>
          <a:xfrm rot="16200000">
            <a:off x="1565149" y="3862267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558C6BB6-8F3F-8F4F-31C0-BF531CF4931F}"/>
              </a:ext>
            </a:extLst>
          </p:cNvPr>
          <p:cNvCxnSpPr>
            <a:cxnSpLocks/>
            <a:stCxn id="3" idx="3"/>
            <a:endCxn id="19" idx="0"/>
          </p:cNvCxnSpPr>
          <p:nvPr/>
        </p:nvCxnSpPr>
        <p:spPr>
          <a:xfrm>
            <a:off x="4729164" y="3429000"/>
            <a:ext cx="697705" cy="17978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1BFF6C19-D15D-57F3-BFB4-88ED355C82D2}"/>
              </a:ext>
            </a:extLst>
          </p:cNvPr>
          <p:cNvSpPr/>
          <p:nvPr/>
        </p:nvSpPr>
        <p:spPr>
          <a:xfrm>
            <a:off x="4114801" y="4125376"/>
            <a:ext cx="614363" cy="685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24116D6C-2887-6AF5-C703-02F59B703D30}"/>
              </a:ext>
            </a:extLst>
          </p:cNvPr>
          <p:cNvCxnSpPr>
            <a:cxnSpLocks/>
            <a:stCxn id="19" idx="1"/>
            <a:endCxn id="31" idx="0"/>
          </p:cNvCxnSpPr>
          <p:nvPr/>
        </p:nvCxnSpPr>
        <p:spPr>
          <a:xfrm rot="10800000" flipV="1">
            <a:off x="4421983" y="3951684"/>
            <a:ext cx="697704" cy="17369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21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32DA3-2DE7-0EE3-D332-ECD495FE6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HTCondor</a:t>
            </a:r>
            <a:r>
              <a:rPr lang="en-US" dirty="0"/>
              <a:t> no longer needs</a:t>
            </a:r>
            <a:br>
              <a:rPr lang="en-US" dirty="0"/>
            </a:br>
            <a:r>
              <a:rPr lang="en-US" dirty="0"/>
              <a:t>to transfer every file every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CEB1D-5B86-EBAD-C831-DFBAFA4D7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0388"/>
            <a:ext cx="10515600" cy="4351338"/>
          </a:xfrm>
        </p:spPr>
        <p:txBody>
          <a:bodyPr/>
          <a:lstStyle/>
          <a:p>
            <a:r>
              <a:rPr lang="en-US" b="1" dirty="0"/>
              <a:t>Bonus</a:t>
            </a:r>
            <a:r>
              <a:rPr lang="en-US" dirty="0"/>
              <a:t>  If you are not using LVs (that is, have not enabled </a:t>
            </a:r>
            <a:r>
              <a:rPr lang="en-US" sz="2400" dirty="0">
                <a:latin typeface="Consolas" panose="020B0609020204030204" pitchFamily="49" charset="0"/>
                <a:hlinkClick r:id="rId3"/>
              </a:rPr>
              <a:t>STARTD_ENFORCE_DISK_LIMITS</a:t>
            </a:r>
            <a:r>
              <a:rPr lang="en-US" dirty="0"/>
              <a:t>), </a:t>
            </a:r>
            <a:r>
              <a:rPr lang="en-US" dirty="0" err="1"/>
              <a:t>HTCondor</a:t>
            </a:r>
            <a:r>
              <a:rPr lang="en-US" dirty="0"/>
              <a:t> will also not need to make a copy of every file for every job.</a:t>
            </a:r>
          </a:p>
          <a:p>
            <a:pPr lvl="1"/>
            <a:r>
              <a:rPr lang="en-US" dirty="0"/>
              <a:t>… if all of your execute directories are on the same filesystem.</a:t>
            </a:r>
          </a:p>
          <a:p>
            <a:r>
              <a:rPr lang="en-US" dirty="0"/>
              <a:t>This means that you can not just fit more data-heavy jobs onto an EP, but that it will be much more efficient to run them there.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65BAF76-64F6-4595-F923-C2420A8F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212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60BA42-5820-EDF8-F63C-59F169404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Coming in 26.0.1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E87E88-2306-41A8-C0EE-1BEDD336D3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(other than sequential re-use)</a:t>
            </a:r>
          </a:p>
        </p:txBody>
      </p:sp>
    </p:spTree>
    <p:extLst>
      <p:ext uri="{BB962C8B-B14F-4D97-AF65-F5344CB8AC3E}">
        <p14:creationId xmlns:p14="http://schemas.microsoft.com/office/powerpoint/2010/main" val="2610650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BDBDD-981A-3A18-4C2C-5600F4D03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Container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06E39-1240-C6E1-7945-672626302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0762"/>
            <a:ext cx="10515600" cy="4351338"/>
          </a:xfrm>
        </p:spPr>
        <p:txBody>
          <a:bodyPr/>
          <a:lstStyle/>
          <a:p>
            <a:r>
              <a:rPr lang="en-US" dirty="0"/>
              <a:t>Jobs can specify that their </a:t>
            </a:r>
            <a:r>
              <a:rPr lang="en-US" i="1" dirty="0"/>
              <a:t>container image</a:t>
            </a:r>
            <a:r>
              <a:rPr lang="en-US" dirty="0"/>
              <a:t> is common:</a:t>
            </a:r>
            <a:br>
              <a:rPr lang="en-US" dirty="0"/>
            </a:br>
            <a:r>
              <a:rPr lang="en-US" sz="2400" dirty="0" err="1">
                <a:latin typeface="Consolas" panose="020B0609020204030204" pitchFamily="49" charset="0"/>
              </a:rPr>
              <a:t>container_is_common</a:t>
            </a:r>
            <a:r>
              <a:rPr lang="en-US" sz="2400" dirty="0">
                <a:latin typeface="Consolas" panose="020B0609020204030204" pitchFamily="49" charset="0"/>
              </a:rPr>
              <a:t> = True</a:t>
            </a:r>
          </a:p>
          <a:p>
            <a:r>
              <a:rPr lang="en-US" dirty="0"/>
              <a:t>The administrator can say that’s true by default:</a:t>
            </a:r>
            <a:br>
              <a:rPr lang="en-US" dirty="0"/>
            </a:br>
            <a:r>
              <a:rPr lang="en-US" sz="2400" dirty="0">
                <a:latin typeface="Consolas" panose="020B0609020204030204" pitchFamily="49" charset="0"/>
              </a:rPr>
              <a:t>CONTAINER_IMAGES_COMMON_BY_DEFAULT = True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This should be 100% transparent to your submitters.*</a:t>
            </a:r>
          </a:p>
          <a:p>
            <a:pPr lvl="1"/>
            <a:r>
              <a:rPr lang="en-US" dirty="0"/>
              <a:t>You may notice a slot called </a:t>
            </a:r>
            <a:r>
              <a:rPr lang="en-US" dirty="0">
                <a:latin typeface="Consolas" panose="020B0609020204030204" pitchFamily="49" charset="0"/>
              </a:rPr>
              <a:t>data1_2@ep.domain</a:t>
            </a:r>
            <a:r>
              <a:rPr lang="en-US" dirty="0"/>
              <a:t>, though.</a:t>
            </a:r>
          </a:p>
          <a:p>
            <a:r>
              <a:rPr lang="en-US" dirty="0"/>
              <a:t>Non-container common files can (still) be specified explicitly.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060BBEC-04FE-70D6-CB79-1B182A049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423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19A0D-F31C-B25F-5D9B-538CECC97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BEF49-1658-51D3-97C3-973E6F4BD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Common files …</a:t>
            </a:r>
          </a:p>
          <a:p>
            <a:pPr lvl="1"/>
            <a:r>
              <a:rPr lang="en-US" dirty="0"/>
              <a:t>… must be immutable (read-only).</a:t>
            </a:r>
          </a:p>
          <a:p>
            <a:pPr lvl="1"/>
            <a:r>
              <a:rPr lang="en-US" dirty="0"/>
              <a:t>… (except container images) must be explicitly specified.</a:t>
            </a:r>
          </a:p>
          <a:p>
            <a:pPr lvl="1"/>
            <a:r>
              <a:rPr lang="en-US" dirty="0"/>
              <a:t>… only work in vanilla and container universes.</a:t>
            </a:r>
          </a:p>
          <a:p>
            <a:pPr lvl="1"/>
            <a:r>
              <a:rPr lang="en-US" dirty="0"/>
              <a:t>… only work in partitionable/dynamic slots.</a:t>
            </a:r>
          </a:p>
          <a:p>
            <a:pPr lvl="1"/>
            <a:r>
              <a:rPr lang="en-US" dirty="0"/>
              <a:t>… do not work on Windows.</a:t>
            </a:r>
          </a:p>
          <a:p>
            <a:pPr lvl="1"/>
            <a:r>
              <a:rPr lang="en-US" dirty="0"/>
              <a:t>… can not be re-used between submitters any more than any other form of data transfer shares you data with random strangers.</a:t>
            </a:r>
          </a:p>
          <a:p>
            <a:r>
              <a:rPr lang="en-US" dirty="0"/>
              <a:t>Catalogs can not vary within a namespace.</a:t>
            </a:r>
          </a:p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A361E62-6147-DBAC-33D3-206CF9C36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361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3699F-D94A-A8B3-6246-3F1A4B61D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Catalogs &amp; Namespaces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BF751-5160-A6E5-17DE-BE6792291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Common File Catalog</a:t>
            </a:r>
          </a:p>
          <a:p>
            <a:pPr lvl="1"/>
            <a:r>
              <a:rPr lang="en-US" dirty="0"/>
              <a:t>A named list of common files and the unit of re-use.</a:t>
            </a:r>
          </a:p>
          <a:p>
            <a:pPr lvl="1"/>
            <a:r>
              <a:rPr lang="en-US" dirty="0"/>
              <a:t>Examples (job ad):</a:t>
            </a:r>
          </a:p>
          <a:p>
            <a:pPr lvl="2"/>
            <a:r>
              <a:rPr lang="en-US" dirty="0">
                <a:latin typeface="Consolas" panose="020B0609020204030204" pitchFamily="49" charset="0"/>
              </a:rPr>
              <a:t>_</a:t>
            </a:r>
            <a:r>
              <a:rPr lang="en-US" dirty="0" err="1">
                <a:latin typeface="Consolas" panose="020B0609020204030204" pitchFamily="49" charset="0"/>
              </a:rPr>
              <a:t>x_condor_container_catalog</a:t>
            </a:r>
            <a:r>
              <a:rPr lang="en-US" dirty="0">
                <a:latin typeface="Consolas" panose="020B0609020204030204" pitchFamily="49" charset="0"/>
              </a:rPr>
              <a:t> = “</a:t>
            </a:r>
            <a:r>
              <a:rPr lang="en-US" dirty="0" err="1">
                <a:latin typeface="Consolas" panose="020B0609020204030204" pitchFamily="49" charset="0"/>
              </a:rPr>
              <a:t>busybox.sif</a:t>
            </a:r>
            <a:r>
              <a:rPr lang="en-US" dirty="0">
                <a:latin typeface="Consolas" panose="020B0609020204030204" pitchFamily="49" charset="0"/>
              </a:rPr>
              <a:t>”</a:t>
            </a:r>
          </a:p>
          <a:p>
            <a:pPr lvl="2"/>
            <a:r>
              <a:rPr lang="en-US" dirty="0" err="1">
                <a:latin typeface="Consolas" panose="020B0609020204030204" pitchFamily="49" charset="0"/>
              </a:rPr>
              <a:t>CommonInputFiles</a:t>
            </a:r>
            <a:r>
              <a:rPr lang="en-US" dirty="0">
                <a:latin typeface="Consolas" panose="020B0609020204030204" pitchFamily="49" charset="0"/>
              </a:rPr>
              <a:t> = “database.sqlite3, nsf-acknowledgement.txt”</a:t>
            </a:r>
            <a:endParaRPr lang="en-US" dirty="0"/>
          </a:p>
          <a:p>
            <a:r>
              <a:rPr lang="en-US" dirty="0"/>
              <a:t>Catalog Namespace</a:t>
            </a:r>
          </a:p>
          <a:p>
            <a:pPr lvl="1"/>
            <a:r>
              <a:rPr lang="en-US" dirty="0"/>
              <a:t>A scope for catalog names and a value within that scope.</a:t>
            </a:r>
          </a:p>
          <a:p>
            <a:pPr lvl="1"/>
            <a:r>
              <a:rPr lang="en-US" dirty="0"/>
              <a:t>Examples:</a:t>
            </a:r>
          </a:p>
          <a:p>
            <a:pPr lvl="2"/>
            <a:r>
              <a:rPr lang="en-US" dirty="0" err="1"/>
              <a:t>ClusterID</a:t>
            </a:r>
            <a:r>
              <a:rPr lang="en-US" dirty="0"/>
              <a:t> == 170000</a:t>
            </a:r>
          </a:p>
          <a:p>
            <a:pPr lvl="2"/>
            <a:r>
              <a:rPr lang="en-US" dirty="0" err="1"/>
              <a:t>DAGManJobID</a:t>
            </a:r>
            <a:r>
              <a:rPr lang="en-US" dirty="0"/>
              <a:t> == 180000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EF377A-5429-A04B-D7E4-0BBFA3B0C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86480" y="6461689"/>
            <a:ext cx="1367319" cy="365125"/>
          </a:xfrm>
          <a:prstGeom prst="rect">
            <a:avLst/>
          </a:prstGeom>
        </p:spPr>
        <p:txBody>
          <a:bodyPr/>
          <a:lstStyle/>
          <a:p>
            <a:fld id="{6AB3D2A6-3BA1-43D4-8EF4-811056173EE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709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58E78-A241-6813-5C9E-A8D4E83B6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DAGMan</a:t>
            </a:r>
            <a:r>
              <a:rPr lang="en-US" dirty="0"/>
              <a:t> &amp; Common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E5520-FECB-301D-EE49-04AEA3E63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job in a DAG is in the same group, so when a job in that DAG refers to a list of common files by name, each job is referring to the </a:t>
            </a:r>
            <a:r>
              <a:rPr lang="en-US" i="1" dirty="0"/>
              <a:t>same</a:t>
            </a:r>
            <a:r>
              <a:rPr lang="en-US" dirty="0"/>
              <a:t> list, and we don’t have to transfer it again.</a:t>
            </a:r>
          </a:p>
          <a:p>
            <a:r>
              <a:rPr lang="en-US" dirty="0"/>
              <a:t>Back-end mechanism only.</a:t>
            </a:r>
          </a:p>
        </p:txBody>
      </p:sp>
    </p:spTree>
    <p:extLst>
      <p:ext uri="{BB962C8B-B14F-4D97-AF65-F5344CB8AC3E}">
        <p14:creationId xmlns:p14="http://schemas.microsoft.com/office/powerpoint/2010/main" val="4063125224"/>
      </p:ext>
    </p:extLst>
  </p:cSld>
  <p:clrMapOvr>
    <a:masterClrMapping/>
  </p:clrMapOvr>
</p:sld>
</file>

<file path=ppt/theme/theme1.xml><?xml version="1.0" encoding="utf-8"?>
<a:theme xmlns:a="http://schemas.openxmlformats.org/drawingml/2006/main" name="HTCSS_Template_2023_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TCSS_Template_2023_Fun" id="{377EA91E-58BB-5549-9ACF-4DDFCAD3DF87}" vid="{1E011695-6D31-5C46-925A-D5C3CD3C5B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HTCSS_Template_2023_Blank</Template>
  <TotalTime>23006</TotalTime>
  <Words>1351</Words>
  <Application>Microsoft Office PowerPoint</Application>
  <PresentationFormat>Widescreen</PresentationFormat>
  <Paragraphs>141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Calibri</vt:lpstr>
      <vt:lpstr>Consolas</vt:lpstr>
      <vt:lpstr>Helvetica Neue</vt:lpstr>
      <vt:lpstr>Helvetica Neue Light</vt:lpstr>
      <vt:lpstr>Helvetica Neue Medium</vt:lpstr>
      <vt:lpstr>HTCSS_Template_2023_Blank</vt:lpstr>
      <vt:lpstr>Files Common Across Jobs Part II</vt:lpstr>
      <vt:lpstr>Start at the Beginning</vt:lpstr>
      <vt:lpstr>Transfers Great / Less Filling</vt:lpstr>
      <vt:lpstr>HTCondor no longer needs to transfer every file every time</vt:lpstr>
      <vt:lpstr>What’s Coming in 26.0.1</vt:lpstr>
      <vt:lpstr>Common Container Images</vt:lpstr>
      <vt:lpstr>Limitations</vt:lpstr>
      <vt:lpstr>Catalogs &amp; Namespaces</vt:lpstr>
      <vt:lpstr>DAGMan &amp; Common Files</vt:lpstr>
      <vt:lpstr>The Mean Time to Failure Is Now</vt:lpstr>
      <vt:lpstr>Summary of Visible Changes</vt:lpstr>
      <vt:lpstr>What’s Coming in 26.x?</vt:lpstr>
      <vt:lpstr>Further Efficiency Gains</vt:lpstr>
      <vt:lpstr>Usability Improvements?</vt:lpstr>
      <vt:lpstr>Questions?  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Todd L Miller</dc:creator>
  <cp:lastModifiedBy>Todd L Miller</cp:lastModifiedBy>
  <cp:revision>31</cp:revision>
  <dcterms:created xsi:type="dcterms:W3CDTF">2026-05-24T20:45:58Z</dcterms:created>
  <dcterms:modified xsi:type="dcterms:W3CDTF">2026-06-11T12:52:25Z</dcterms:modified>
</cp:coreProperties>
</file>