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 id="214748369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embeddedFontLst>
    <p:embeddedFont>
      <p:font typeface="Raleway"/>
      <p:regular r:id="rId39"/>
      <p:bold r:id="rId40"/>
      <p:italic r:id="rId41"/>
      <p:boldItalic r:id="rId42"/>
    </p:embeddedFont>
    <p:embeddedFont>
      <p:font typeface="Lato"/>
      <p:regular r:id="rId43"/>
      <p:bold r:id="rId44"/>
      <p:italic r:id="rId45"/>
      <p:boldItalic r:id="rId46"/>
    </p:embeddedFont>
    <p:embeddedFont>
      <p:font typeface="Helvetica Neue"/>
      <p:regular r:id="rId47"/>
      <p:bold r:id="rId48"/>
      <p:italic r:id="rId49"/>
      <p:boldItalic r:id="rId50"/>
    </p:embeddedFont>
    <p:embeddedFont>
      <p:font typeface="Open Sans Light"/>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old.fntdata"/><Relationship Id="rId42" Type="http://schemas.openxmlformats.org/officeDocument/2006/relationships/font" Target="fonts/Raleway-boldItalic.fntdata"/><Relationship Id="rId41" Type="http://schemas.openxmlformats.org/officeDocument/2006/relationships/font" Target="fonts/Raleway-italic.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Raleway-regular.fntdata"/><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OpenSansLight-regular.fntdata"/><Relationship Id="rId50" Type="http://schemas.openxmlformats.org/officeDocument/2006/relationships/font" Target="fonts/HelveticaNeue-boldItalic.fntdata"/><Relationship Id="rId53" Type="http://schemas.openxmlformats.org/officeDocument/2006/relationships/font" Target="fonts/OpenSansLight-italic.fntdata"/><Relationship Id="rId52" Type="http://schemas.openxmlformats.org/officeDocument/2006/relationships/font" Target="fonts/OpenSansLight-bold.fntdata"/><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OpenSansLight-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e3cf8dfebe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e3cf8dfebe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e3cf8dfebe_1_1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e3cf8dfebe_1_1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e3cf8dfebe_1_1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e3cf8dfebe_1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e3cf8dfebe_1_1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e3cf8dfebe_1_1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ea3c7555a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ea3c7555a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e3cf8dfebe_1_1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e3cf8dfebe_1_1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300">
                <a:solidFill>
                  <a:srgbClr val="595959"/>
                </a:solidFill>
                <a:latin typeface="Lato"/>
                <a:ea typeface="Lato"/>
                <a:cs typeface="Lato"/>
                <a:sym typeface="Lato"/>
              </a:rPr>
              <a:t>Explore — </a:t>
            </a:r>
            <a:r>
              <a:rPr lang="en" sz="1300">
                <a:solidFill>
                  <a:srgbClr val="595959"/>
                </a:solidFill>
                <a:latin typeface="Lato"/>
                <a:ea typeface="Lato"/>
                <a:cs typeface="Lato"/>
                <a:sym typeface="Lato"/>
              </a:rPr>
              <a:t>Best option to get started fast and check out the possibilities • classroom use • </a:t>
            </a:r>
            <a:r>
              <a:rPr i="1" lang="en" sz="1300">
                <a:solidFill>
                  <a:srgbClr val="595959"/>
                </a:solidFill>
                <a:latin typeface="Lato"/>
                <a:ea typeface="Lato"/>
                <a:cs typeface="Lato"/>
                <a:sym typeface="Lato"/>
              </a:rPr>
              <a:t>abstract only</a:t>
            </a:r>
            <a:endParaRPr i="1" sz="1300">
              <a:solidFill>
                <a:srgbClr val="595959"/>
              </a:solidFill>
              <a:latin typeface="Lato"/>
              <a:ea typeface="Lato"/>
              <a:cs typeface="Lato"/>
              <a:sym typeface="Lato"/>
            </a:endParaRPr>
          </a:p>
          <a:p>
            <a:pPr indent="0" lvl="0" marL="0" rtl="0" algn="l">
              <a:lnSpc>
                <a:spcPct val="115000"/>
              </a:lnSpc>
              <a:spcBef>
                <a:spcPts val="1000"/>
              </a:spcBef>
              <a:spcAft>
                <a:spcPts val="0"/>
              </a:spcAft>
              <a:buClr>
                <a:schemeClr val="dk1"/>
              </a:buClr>
              <a:buSzPts val="1100"/>
              <a:buFont typeface="Arial"/>
              <a:buNone/>
            </a:pPr>
            <a:r>
              <a:rPr b="1" lang="en" sz="1300">
                <a:solidFill>
                  <a:srgbClr val="595959"/>
                </a:solidFill>
                <a:latin typeface="Lato"/>
                <a:ea typeface="Lato"/>
                <a:cs typeface="Lato"/>
                <a:sym typeface="Lato"/>
              </a:rPr>
              <a:t>Discover — </a:t>
            </a:r>
            <a:r>
              <a:rPr lang="en" sz="1300">
                <a:solidFill>
                  <a:srgbClr val="595959"/>
                </a:solidFill>
                <a:latin typeface="Lato"/>
                <a:ea typeface="Lato"/>
                <a:cs typeface="Lato"/>
                <a:sym typeface="Lato"/>
              </a:rPr>
              <a:t>Great option to get started quickly on a modest-scale project • some classes • </a:t>
            </a:r>
            <a:r>
              <a:rPr i="1" lang="en" sz="1300">
                <a:solidFill>
                  <a:srgbClr val="595959"/>
                </a:solidFill>
                <a:latin typeface="Lato"/>
                <a:ea typeface="Lato"/>
                <a:cs typeface="Lato"/>
                <a:sym typeface="Lato"/>
              </a:rPr>
              <a:t>one-pager</a:t>
            </a:r>
            <a:endParaRPr i="1" sz="1300">
              <a:solidFill>
                <a:srgbClr val="595959"/>
              </a:solidFill>
              <a:latin typeface="Lato"/>
              <a:ea typeface="Lato"/>
              <a:cs typeface="Lato"/>
              <a:sym typeface="Lato"/>
            </a:endParaRPr>
          </a:p>
          <a:p>
            <a:pPr indent="0" lvl="0" marL="0" rtl="0" algn="l">
              <a:lnSpc>
                <a:spcPct val="115000"/>
              </a:lnSpc>
              <a:spcBef>
                <a:spcPts val="1000"/>
              </a:spcBef>
              <a:spcAft>
                <a:spcPts val="0"/>
              </a:spcAft>
              <a:buClr>
                <a:schemeClr val="dk1"/>
              </a:buClr>
              <a:buSzPts val="1100"/>
              <a:buFont typeface="Arial"/>
              <a:buNone/>
            </a:pPr>
            <a:r>
              <a:rPr b="1" lang="en" sz="1300">
                <a:solidFill>
                  <a:srgbClr val="595959"/>
                </a:solidFill>
                <a:latin typeface="Lato"/>
                <a:ea typeface="Lato"/>
                <a:cs typeface="Lato"/>
                <a:sym typeface="Lato"/>
              </a:rPr>
              <a:t>Accelerate — </a:t>
            </a:r>
            <a:r>
              <a:rPr lang="en" sz="1300">
                <a:solidFill>
                  <a:srgbClr val="595959"/>
                </a:solidFill>
                <a:latin typeface="Lato"/>
                <a:ea typeface="Lato"/>
                <a:cs typeface="Lato"/>
                <a:sym typeface="Lato"/>
              </a:rPr>
              <a:t>Best for those with some experience and ready to start in earnest • </a:t>
            </a:r>
            <a:r>
              <a:rPr i="1" lang="en" sz="1300">
                <a:solidFill>
                  <a:srgbClr val="595959"/>
                </a:solidFill>
                <a:latin typeface="Lato"/>
                <a:ea typeface="Lato"/>
                <a:cs typeface="Lato"/>
                <a:sym typeface="Lato"/>
              </a:rPr>
              <a:t>three-pager</a:t>
            </a:r>
            <a:endParaRPr i="1" sz="1300">
              <a:solidFill>
                <a:srgbClr val="595959"/>
              </a:solidFill>
              <a:latin typeface="Lato"/>
              <a:ea typeface="Lato"/>
              <a:cs typeface="Lato"/>
              <a:sym typeface="Lato"/>
            </a:endParaRPr>
          </a:p>
          <a:p>
            <a:pPr indent="0" lvl="0" marL="0" rtl="0" algn="l">
              <a:lnSpc>
                <a:spcPct val="115000"/>
              </a:lnSpc>
              <a:spcBef>
                <a:spcPts val="1000"/>
              </a:spcBef>
              <a:spcAft>
                <a:spcPts val="1000"/>
              </a:spcAft>
              <a:buNone/>
            </a:pPr>
            <a:r>
              <a:rPr b="1" lang="en" sz="1300">
                <a:solidFill>
                  <a:srgbClr val="595959"/>
                </a:solidFill>
                <a:latin typeface="Lato"/>
                <a:ea typeface="Lato"/>
                <a:cs typeface="Lato"/>
                <a:sym typeface="Lato"/>
              </a:rPr>
              <a:t>Maximize — </a:t>
            </a:r>
            <a:r>
              <a:rPr lang="en" sz="1300">
                <a:solidFill>
                  <a:srgbClr val="595959"/>
                </a:solidFill>
                <a:latin typeface="Lato"/>
                <a:ea typeface="Lato"/>
                <a:cs typeface="Lato"/>
                <a:sym typeface="Lato"/>
              </a:rPr>
              <a:t>Sky’s the limit • experienced HPC users • semi-annual opportunities • </a:t>
            </a:r>
            <a:r>
              <a:rPr i="1" lang="en" sz="1300">
                <a:solidFill>
                  <a:srgbClr val="595959"/>
                </a:solidFill>
                <a:latin typeface="Lato"/>
                <a:ea typeface="Lato"/>
                <a:cs typeface="Lato"/>
                <a:sym typeface="Lato"/>
              </a:rPr>
              <a:t>10-page proposal &amp; supporting documentation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e3cf8dfebe_1_1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e3cf8dfebe_1_1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e3cf8dfebe_1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e3cf8dfebe_1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e3cf8dfebe_1_1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e3cf8dfebe_1_1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e3cf8dfebe_1_1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e3cf8dfebe_1_1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ea3c7555a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ea3c7555a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e3cf8dfebe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e3cf8dfebe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e3cf8dfebe_1_1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e3cf8dfebe_1_1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e3cf8dfebe_1_1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e3cf8dfebe_1_1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e3cf8dfebe_1_1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e3cf8dfebe_1_1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e3cf8dfebe_1_1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e3cf8dfebe_1_1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e3cf8dfebe_1_1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e3cf8dfebe_1_1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e3cf8dfebe_1_1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e3cf8dfebe_1_1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e3cf8dfebe_1_1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e3cf8dfebe_1_1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300">
                <a:solidFill>
                  <a:srgbClr val="595959"/>
                </a:solidFill>
                <a:latin typeface="Lato"/>
                <a:ea typeface="Lato"/>
                <a:cs typeface="Lato"/>
                <a:sym typeface="Lato"/>
              </a:rPr>
              <a:t>Supporting this need to move large-scale data, Internet2 and the state and regional RENs provide the nation’s research and educational cyberinfrastructure backbone.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e3cf8dfebe_1_1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e3cf8dfebe_1_1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e3cf8dfebe_1_1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e3cf8dfebe_1_1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e3cf8dfebe_1_1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3e3cf8dfebe_1_1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e3cf8dfebe_1_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e3cf8dfebe_1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Lato"/>
                <a:ea typeface="Lato"/>
                <a:cs typeface="Lato"/>
                <a:sym typeface="Lato"/>
              </a:rPr>
              <a:t>This presentation describes some of the (mostly) free-to-you options available to the researchers and educators on your campus. Most campuses already have research that extends into this national cyberinfrastructure, and if you don’t know, your faculty and students are likely eligible.</a:t>
            </a:r>
            <a:endParaRPr sz="1300">
              <a:solidFill>
                <a:schemeClr val="dk1"/>
              </a:solidFill>
              <a:latin typeface="Lato"/>
              <a:ea typeface="Lato"/>
              <a:cs typeface="Lato"/>
              <a:sym typeface="La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e3cf8dfebe_1_1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e3cf8dfebe_1_1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e3cf8dfebe_1_1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e3cf8dfebe_1_1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e3cf8dfebe_1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e3cf8dfebe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e3cf8dfebe_1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e3cf8dfebe_1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e3cf8dfebe_1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e3cf8dfebe_1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e3cf8dfebe_1_1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e3cf8dfebe_1_1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e3cf8dfebe_1_1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e3cf8dfebe_1_1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e3cf8dfebe_1_1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e3cf8dfebe_1_1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Bullets@@TITUS">
  <p:cSld name="1_Title and Bullets@@TITUS">
    <p:spTree>
      <p:nvGrpSpPr>
        <p:cNvPr id="52" name="Shape 52"/>
        <p:cNvGrpSpPr/>
        <p:nvPr/>
      </p:nvGrpSpPr>
      <p:grpSpPr>
        <a:xfrm>
          <a:off x="0" y="0"/>
          <a:ext cx="0" cy="0"/>
          <a:chOff x="0" y="0"/>
          <a:chExt cx="0" cy="0"/>
        </a:xfrm>
      </p:grpSpPr>
      <p:sp>
        <p:nvSpPr>
          <p:cNvPr id="53" name="Google Shape;53;p14"/>
          <p:cNvSpPr txBox="1"/>
          <p:nvPr>
            <p:ph type="title"/>
          </p:nvPr>
        </p:nvSpPr>
        <p:spPr>
          <a:xfrm>
            <a:off x="334481" y="77181"/>
            <a:ext cx="7856100" cy="565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5699"/>
              </a:buClr>
              <a:buSzPts val="2700"/>
              <a:buFont typeface="Open Sans Light"/>
              <a:buNone/>
              <a:defRPr b="0" i="0" sz="2700">
                <a:solidFill>
                  <a:srgbClr val="005699"/>
                </a:solidFill>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4"/>
          <p:cNvSpPr txBox="1"/>
          <p:nvPr>
            <p:ph idx="12" type="sldNum"/>
          </p:nvPr>
        </p:nvSpPr>
        <p:spPr>
          <a:xfrm>
            <a:off x="7145111" y="4766469"/>
            <a:ext cx="1808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55" name="Google Shape;55;p14"/>
          <p:cNvCxnSpPr/>
          <p:nvPr/>
        </p:nvCxnSpPr>
        <p:spPr>
          <a:xfrm>
            <a:off x="334481" y="645681"/>
            <a:ext cx="8424000" cy="0"/>
          </a:xfrm>
          <a:prstGeom prst="straightConnector1">
            <a:avLst/>
          </a:prstGeom>
          <a:noFill/>
          <a:ln cap="flat" cmpd="sng" w="9525">
            <a:solidFill>
              <a:schemeClr val="accent6"/>
            </a:solidFill>
            <a:prstDash val="solid"/>
            <a:miter lim="800000"/>
            <a:headEnd len="sm" w="sm" type="none"/>
            <a:tailEnd len="sm" w="sm" type="none"/>
          </a:ln>
        </p:spPr>
      </p:cxnSp>
      <p:sp>
        <p:nvSpPr>
          <p:cNvPr id="56" name="Google Shape;56;p14"/>
          <p:cNvSpPr txBox="1"/>
          <p:nvPr/>
        </p:nvSpPr>
        <p:spPr>
          <a:xfrm>
            <a:off x="1044170" y="-81643"/>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rgbClr val="000000"/>
              </a:solidFill>
              <a:latin typeface="Arial"/>
              <a:ea typeface="Arial"/>
              <a:cs typeface="Arial"/>
              <a:sym typeface="Arial"/>
            </a:endParaRPr>
          </a:p>
        </p:txBody>
      </p:sp>
      <p:pic>
        <p:nvPicPr>
          <p:cNvPr descr="Network Technology Background" id="57" name="Google Shape;57;p14"/>
          <p:cNvPicPr preferRelativeResize="0"/>
          <p:nvPr/>
        </p:nvPicPr>
        <p:blipFill rotWithShape="1">
          <a:blip r:embed="rId2">
            <a:alphaModFix/>
          </a:blip>
          <a:srcRect b="0" l="0" r="0" t="0"/>
          <a:stretch/>
        </p:blipFill>
        <p:spPr>
          <a:xfrm>
            <a:off x="-6927" y="4701937"/>
            <a:ext cx="9206344" cy="45492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62" name="Shape 62"/>
        <p:cNvGrpSpPr/>
        <p:nvPr/>
      </p:nvGrpSpPr>
      <p:grpSpPr>
        <a:xfrm>
          <a:off x="0" y="0"/>
          <a:ext cx="0" cy="0"/>
          <a:chOff x="0" y="0"/>
          <a:chExt cx="0" cy="0"/>
        </a:xfrm>
      </p:grpSpPr>
      <p:sp>
        <p:nvSpPr>
          <p:cNvPr id="63" name="Google Shape;63;p16"/>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p:txBody>
      </p:sp>
      <p:sp>
        <p:nvSpPr>
          <p:cNvPr id="64" name="Google Shape;64;p16"/>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5" name="Google Shape;65;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6" name="Google Shape;66;p16"/>
          <p:cNvGrpSpPr/>
          <p:nvPr/>
        </p:nvGrpSpPr>
        <p:grpSpPr>
          <a:xfrm>
            <a:off x="830392" y="1191256"/>
            <a:ext cx="745763" cy="45826"/>
            <a:chOff x="4580561" y="2589004"/>
            <a:chExt cx="1064464" cy="25200"/>
          </a:xfrm>
        </p:grpSpPr>
        <p:sp>
          <p:nvSpPr>
            <p:cNvPr id="67" name="Google Shape;67;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 name="Google Shape;69;p16"/>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lt2"/>
        </a:solidFill>
      </p:bgPr>
    </p:bg>
    <p:spTree>
      <p:nvGrpSpPr>
        <p:cNvPr id="70" name="Shape 70"/>
        <p:cNvGrpSpPr/>
        <p:nvPr/>
      </p:nvGrpSpPr>
      <p:grpSpPr>
        <a:xfrm>
          <a:off x="0" y="0"/>
          <a:ext cx="0" cy="0"/>
          <a:chOff x="0" y="0"/>
          <a:chExt cx="0" cy="0"/>
        </a:xfrm>
      </p:grpSpPr>
      <p:sp>
        <p:nvSpPr>
          <p:cNvPr id="71" name="Google Shape;71;p17"/>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p:txBody>
      </p:sp>
      <p:sp>
        <p:nvSpPr>
          <p:cNvPr id="72" name="Google Shape;72;p17"/>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73" name="Google Shape;73;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4" name="Google Shape;74;p17"/>
          <p:cNvGrpSpPr/>
          <p:nvPr/>
        </p:nvGrpSpPr>
        <p:grpSpPr>
          <a:xfrm>
            <a:off x="830392" y="1191256"/>
            <a:ext cx="745763" cy="45826"/>
            <a:chOff x="4580561" y="2589004"/>
            <a:chExt cx="1064464" cy="25200"/>
          </a:xfrm>
        </p:grpSpPr>
        <p:sp>
          <p:nvSpPr>
            <p:cNvPr id="75" name="Google Shape;75;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7"/>
          <p:cNvSpPr/>
          <p:nvPr/>
        </p:nvSpPr>
        <p:spPr>
          <a:xfrm>
            <a:off x="0" y="1"/>
            <a:ext cx="9144000" cy="4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5063108" y="1313285"/>
            <a:ext cx="3459716" cy="2670463"/>
            <a:chOff x="3553042" y="1657806"/>
            <a:chExt cx="3461100" cy="2671532"/>
          </a:xfrm>
        </p:grpSpPr>
        <p:sp>
          <p:nvSpPr>
            <p:cNvPr id="79" name="Google Shape;79;p17"/>
            <p:cNvSpPr/>
            <p:nvPr/>
          </p:nvSpPr>
          <p:spPr>
            <a:xfrm>
              <a:off x="4856024" y="3625653"/>
              <a:ext cx="944700" cy="663300"/>
            </a:xfrm>
            <a:prstGeom prst="trapezoid">
              <a:avLst>
                <a:gd fmla="val 25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10800000">
              <a:off x="4953871" y="3681997"/>
              <a:ext cx="400200" cy="606600"/>
            </a:xfrm>
            <a:prstGeom prst="triangle">
              <a:avLst>
                <a:gd fmla="val 9674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7"/>
            <p:cNvSpPr/>
            <p:nvPr/>
          </p:nvSpPr>
          <p:spPr>
            <a:xfrm>
              <a:off x="4767796" y="3681816"/>
              <a:ext cx="163500" cy="606600"/>
            </a:xfrm>
            <a:prstGeom prst="triangle">
              <a:avLst>
                <a:gd fmla="val 98558"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7"/>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p:nvPr/>
          </p:nvSpPr>
          <p:spPr>
            <a:xfrm rot="10800000">
              <a:off x="4668343" y="4283738"/>
              <a:ext cx="1230600" cy="456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p:nvPr/>
          </p:nvSpPr>
          <p:spPr>
            <a:xfrm>
              <a:off x="4926950" y="3681915"/>
              <a:ext cx="42900" cy="594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p:nvPr/>
          </p:nvSpPr>
          <p:spPr>
            <a:xfrm>
              <a:off x="3553042" y="1674645"/>
              <a:ext cx="3461100" cy="2014500"/>
            </a:xfrm>
            <a:prstGeom prst="roundRect">
              <a:avLst>
                <a:gd fmla="val 1882"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p:nvPr/>
          </p:nvSpPr>
          <p:spPr>
            <a:xfrm>
              <a:off x="3553042" y="1657806"/>
              <a:ext cx="3461100" cy="2014500"/>
            </a:xfrm>
            <a:prstGeom prst="roundRect">
              <a:avLst>
                <a:gd fmla="val 1764"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Component Detail" id="87" name="Google Shape;87;p17"/>
          <p:cNvPicPr preferRelativeResize="0"/>
          <p:nvPr/>
        </p:nvPicPr>
        <p:blipFill rotWithShape="1">
          <a:blip r:embed="rId2">
            <a:alphaModFix/>
          </a:blip>
          <a:srcRect b="25077" l="0" r="0" t="0"/>
          <a:stretch/>
        </p:blipFill>
        <p:spPr>
          <a:xfrm>
            <a:off x="5161725" y="1399791"/>
            <a:ext cx="3262825" cy="1833425"/>
          </a:xfrm>
          <a:prstGeom prst="rect">
            <a:avLst/>
          </a:prstGeom>
          <a:noFill/>
          <a:ln>
            <a:noFill/>
          </a:ln>
        </p:spPr>
      </p:pic>
      <p:sp>
        <p:nvSpPr>
          <p:cNvPr id="88" name="Google Shape;88;p17"/>
          <p:cNvSpPr/>
          <p:nvPr/>
        </p:nvSpPr>
        <p:spPr>
          <a:xfrm flipH="1">
            <a:off x="5156273" y="1401826"/>
            <a:ext cx="3268500" cy="1812900"/>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 name="Google Shape;89;p17"/>
          <p:cNvGrpSpPr/>
          <p:nvPr/>
        </p:nvGrpSpPr>
        <p:grpSpPr>
          <a:xfrm>
            <a:off x="7666681" y="2077877"/>
            <a:ext cx="1148179" cy="2282764"/>
            <a:chOff x="7666681" y="2077877"/>
            <a:chExt cx="1148179" cy="2282764"/>
          </a:xfrm>
        </p:grpSpPr>
        <p:grpSp>
          <p:nvGrpSpPr>
            <p:cNvPr id="90" name="Google Shape;90;p17"/>
            <p:cNvGrpSpPr/>
            <p:nvPr/>
          </p:nvGrpSpPr>
          <p:grpSpPr>
            <a:xfrm>
              <a:off x="7666681" y="2077877"/>
              <a:ext cx="1148179" cy="2282764"/>
              <a:chOff x="3983627" y="1676395"/>
              <a:chExt cx="1449538" cy="2881914"/>
            </a:xfrm>
          </p:grpSpPr>
          <p:sp>
            <p:nvSpPr>
              <p:cNvPr id="91" name="Google Shape;91;p17"/>
              <p:cNvSpPr/>
              <p:nvPr/>
            </p:nvSpPr>
            <p:spPr>
              <a:xfrm rot="-5400000">
                <a:off x="3276827" y="2404608"/>
                <a:ext cx="2860500" cy="1446900"/>
              </a:xfrm>
              <a:prstGeom prst="roundRect">
                <a:avLst>
                  <a:gd fmla="val 4551"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rot="-5400000">
                <a:off x="3279465" y="2383195"/>
                <a:ext cx="2860500" cy="1446900"/>
              </a:xfrm>
              <a:prstGeom prst="roundRect">
                <a:avLst>
                  <a:gd fmla="val 4551" name="adj"/>
                </a:avLst>
              </a:prstGeom>
              <a:solidFill>
                <a:srgbClr val="33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a:off x="4473243" y="4318802"/>
                <a:ext cx="472800" cy="76800"/>
              </a:xfrm>
              <a:prstGeom prst="roundRect">
                <a:avLst>
                  <a:gd fmla="val 50000" name="adj"/>
                </a:avLst>
              </a:prstGeom>
              <a:solidFill>
                <a:srgbClr val="4B4B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Mobile View" id="94" name="Google Shape;94;p17"/>
            <p:cNvPicPr preferRelativeResize="0"/>
            <p:nvPr/>
          </p:nvPicPr>
          <p:blipFill rotWithShape="1">
            <a:blip r:embed="rId3">
              <a:alphaModFix/>
            </a:blip>
            <a:srcRect b="4372" l="0" r="0" t="4363"/>
            <a:stretch/>
          </p:blipFill>
          <p:spPr>
            <a:xfrm>
              <a:off x="7720839" y="2222723"/>
              <a:ext cx="1037555" cy="1833418"/>
            </a:xfrm>
            <a:prstGeom prst="rect">
              <a:avLst/>
            </a:prstGeom>
            <a:noFill/>
            <a:ln>
              <a:noFill/>
            </a:ln>
          </p:spPr>
        </p:pic>
        <p:sp>
          <p:nvSpPr>
            <p:cNvPr id="95" name="Google Shape;95;p17"/>
            <p:cNvSpPr/>
            <p:nvPr/>
          </p:nvSpPr>
          <p:spPr>
            <a:xfrm flipH="1">
              <a:off x="7722342" y="2222973"/>
              <a:ext cx="1037700" cy="1833000"/>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96" name="Shape 96"/>
        <p:cNvGrpSpPr/>
        <p:nvPr/>
      </p:nvGrpSpPr>
      <p:grpSpPr>
        <a:xfrm>
          <a:off x="0" y="0"/>
          <a:ext cx="0" cy="0"/>
          <a:chOff x="0" y="0"/>
          <a:chExt cx="0" cy="0"/>
        </a:xfrm>
      </p:grpSpPr>
      <p:grpSp>
        <p:nvGrpSpPr>
          <p:cNvPr id="97" name="Google Shape;97;p18"/>
          <p:cNvGrpSpPr/>
          <p:nvPr/>
        </p:nvGrpSpPr>
        <p:grpSpPr>
          <a:xfrm>
            <a:off x="830392" y="1191256"/>
            <a:ext cx="745763" cy="45826"/>
            <a:chOff x="4580561" y="2589004"/>
            <a:chExt cx="1064464" cy="25200"/>
          </a:xfrm>
        </p:grpSpPr>
        <p:sp>
          <p:nvSpPr>
            <p:cNvPr id="98" name="Google Shape;98;p1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 name="Google Shape;100;p1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101" name="Google Shape;101;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2" name="Shape 102"/>
        <p:cNvGrpSpPr/>
        <p:nvPr/>
      </p:nvGrpSpPr>
      <p:grpSpPr>
        <a:xfrm>
          <a:off x="0" y="0"/>
          <a:ext cx="0" cy="0"/>
          <a:chOff x="0" y="0"/>
          <a:chExt cx="0" cy="0"/>
        </a:xfrm>
      </p:grpSpPr>
      <p:sp>
        <p:nvSpPr>
          <p:cNvPr id="103" name="Google Shape;10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 name="Google Shape;104;p19"/>
          <p:cNvGrpSpPr/>
          <p:nvPr/>
        </p:nvGrpSpPr>
        <p:grpSpPr>
          <a:xfrm>
            <a:off x="830392" y="1191256"/>
            <a:ext cx="745763" cy="45826"/>
            <a:chOff x="4580561" y="2589004"/>
            <a:chExt cx="1064464" cy="25200"/>
          </a:xfrm>
        </p:grpSpPr>
        <p:sp>
          <p:nvSpPr>
            <p:cNvPr id="105" name="Google Shape;10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1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08" name="Google Shape;108;p1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9" name="Google Shape;109;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 name="Google Shape;112;p20"/>
          <p:cNvGrpSpPr/>
          <p:nvPr/>
        </p:nvGrpSpPr>
        <p:grpSpPr>
          <a:xfrm>
            <a:off x="799217" y="271656"/>
            <a:ext cx="745763" cy="45826"/>
            <a:chOff x="4580561" y="2589004"/>
            <a:chExt cx="1064464" cy="25200"/>
          </a:xfrm>
        </p:grpSpPr>
        <p:sp>
          <p:nvSpPr>
            <p:cNvPr id="113" name="Google Shape;113;p2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20"/>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16" name="Google Shape;116;p20"/>
          <p:cNvSpPr txBox="1"/>
          <p:nvPr>
            <p:ph idx="1" type="body"/>
          </p:nvPr>
        </p:nvSpPr>
        <p:spPr>
          <a:xfrm>
            <a:off x="727800" y="1389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7" name="Google Shape;117;p20"/>
          <p:cNvSpPr txBox="1"/>
          <p:nvPr>
            <p:ph idx="2" type="body"/>
          </p:nvPr>
        </p:nvSpPr>
        <p:spPr>
          <a:xfrm>
            <a:off x="4641904" y="1389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8" name="Google Shape;118;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9" name="Shape 119"/>
        <p:cNvGrpSpPr/>
        <p:nvPr/>
      </p:nvGrpSpPr>
      <p:grpSpPr>
        <a:xfrm>
          <a:off x="0" y="0"/>
          <a:ext cx="0" cy="0"/>
          <a:chOff x="0" y="0"/>
          <a:chExt cx="0" cy="0"/>
        </a:xfrm>
      </p:grpSpPr>
      <p:sp>
        <p:nvSpPr>
          <p:cNvPr id="120" name="Google Shape;120;p2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21"/>
          <p:cNvGrpSpPr/>
          <p:nvPr/>
        </p:nvGrpSpPr>
        <p:grpSpPr>
          <a:xfrm>
            <a:off x="830392" y="1191256"/>
            <a:ext cx="745763" cy="45826"/>
            <a:chOff x="4580561" y="2589004"/>
            <a:chExt cx="1064464" cy="25200"/>
          </a:xfrm>
        </p:grpSpPr>
        <p:sp>
          <p:nvSpPr>
            <p:cNvPr id="122" name="Google Shape;122;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21"/>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25" name="Google Shape;125;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26" name="Shape 126"/>
        <p:cNvGrpSpPr/>
        <p:nvPr/>
      </p:nvGrpSpPr>
      <p:grpSpPr>
        <a:xfrm>
          <a:off x="0" y="0"/>
          <a:ext cx="0" cy="0"/>
          <a:chOff x="0" y="0"/>
          <a:chExt cx="0" cy="0"/>
        </a:xfrm>
      </p:grpSpPr>
      <p:sp>
        <p:nvSpPr>
          <p:cNvPr id="127" name="Google Shape;127;p2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9" name="Shape 129"/>
        <p:cNvGrpSpPr/>
        <p:nvPr/>
      </p:nvGrpSpPr>
      <p:grpSpPr>
        <a:xfrm>
          <a:off x="0" y="0"/>
          <a:ext cx="0" cy="0"/>
          <a:chOff x="0" y="0"/>
          <a:chExt cx="0" cy="0"/>
        </a:xfrm>
      </p:grpSpPr>
      <p:sp>
        <p:nvSpPr>
          <p:cNvPr id="130" name="Google Shape;130;p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 name="Google Shape;131;p23"/>
          <p:cNvGrpSpPr/>
          <p:nvPr/>
        </p:nvGrpSpPr>
        <p:grpSpPr>
          <a:xfrm>
            <a:off x="794867" y="220993"/>
            <a:ext cx="745763" cy="45826"/>
            <a:chOff x="4580561" y="2589004"/>
            <a:chExt cx="1064464" cy="25200"/>
          </a:xfrm>
        </p:grpSpPr>
        <p:sp>
          <p:nvSpPr>
            <p:cNvPr id="132" name="Google Shape;132;p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 name="Google Shape;134;p23"/>
          <p:cNvSpPr txBox="1"/>
          <p:nvPr>
            <p:ph type="title"/>
          </p:nvPr>
        </p:nvSpPr>
        <p:spPr>
          <a:xfrm>
            <a:off x="721225" y="633875"/>
            <a:ext cx="81963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35" name="Google Shape;135;p23"/>
          <p:cNvSpPr txBox="1"/>
          <p:nvPr>
            <p:ph idx="1" type="body"/>
          </p:nvPr>
        </p:nvSpPr>
        <p:spPr>
          <a:xfrm>
            <a:off x="794875" y="1422300"/>
            <a:ext cx="7980600" cy="3351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6" name="Google Shape;136;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37" name="Shape 137"/>
        <p:cNvGrpSpPr/>
        <p:nvPr/>
      </p:nvGrpSpPr>
      <p:grpSpPr>
        <a:xfrm>
          <a:off x="0" y="0"/>
          <a:ext cx="0" cy="0"/>
          <a:chOff x="0" y="0"/>
          <a:chExt cx="0" cy="0"/>
        </a:xfrm>
      </p:grpSpPr>
      <p:grpSp>
        <p:nvGrpSpPr>
          <p:cNvPr id="138" name="Google Shape;138;p24"/>
          <p:cNvGrpSpPr/>
          <p:nvPr/>
        </p:nvGrpSpPr>
        <p:grpSpPr>
          <a:xfrm>
            <a:off x="830392" y="4169130"/>
            <a:ext cx="745763" cy="45826"/>
            <a:chOff x="4580561" y="2589004"/>
            <a:chExt cx="1064464" cy="25200"/>
          </a:xfrm>
        </p:grpSpPr>
        <p:sp>
          <p:nvSpPr>
            <p:cNvPr id="139" name="Google Shape;139;p2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 name="Google Shape;141;p24"/>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142" name="Google Shape;142;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3" name="Shape 143"/>
        <p:cNvGrpSpPr/>
        <p:nvPr/>
      </p:nvGrpSpPr>
      <p:grpSpPr>
        <a:xfrm>
          <a:off x="0" y="0"/>
          <a:ext cx="0" cy="0"/>
          <a:chOff x="0" y="0"/>
          <a:chExt cx="0" cy="0"/>
        </a:xfrm>
      </p:grpSpPr>
      <p:sp>
        <p:nvSpPr>
          <p:cNvPr id="144" name="Google Shape;144;p25"/>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 name="Google Shape;145;p25"/>
          <p:cNvGrpSpPr/>
          <p:nvPr/>
        </p:nvGrpSpPr>
        <p:grpSpPr>
          <a:xfrm>
            <a:off x="830392" y="1191256"/>
            <a:ext cx="745763" cy="45826"/>
            <a:chOff x="4580561" y="2589004"/>
            <a:chExt cx="1064464" cy="25200"/>
          </a:xfrm>
        </p:grpSpPr>
        <p:sp>
          <p:nvSpPr>
            <p:cNvPr id="146" name="Google Shape;146;p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25"/>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49" name="Google Shape;149;p25"/>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50" name="Google Shape;150;p25"/>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51" name="Google Shape;151;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52" name="Shape 152"/>
        <p:cNvGrpSpPr/>
        <p:nvPr/>
      </p:nvGrpSpPr>
      <p:grpSpPr>
        <a:xfrm>
          <a:off x="0" y="0"/>
          <a:ext cx="0" cy="0"/>
          <a:chOff x="0" y="0"/>
          <a:chExt cx="0" cy="0"/>
        </a:xfrm>
      </p:grpSpPr>
      <p:pic>
        <p:nvPicPr>
          <p:cNvPr descr="Side view of hands writing in a notebook at a cafe" id="153" name="Google Shape;153;p26"/>
          <p:cNvPicPr preferRelativeResize="0"/>
          <p:nvPr/>
        </p:nvPicPr>
        <p:blipFill rotWithShape="1">
          <a:blip r:embed="rId2">
            <a:alphaModFix/>
          </a:blip>
          <a:srcRect b="26447" l="9051" r="54351" t="12064"/>
          <a:stretch/>
        </p:blipFill>
        <p:spPr>
          <a:xfrm>
            <a:off x="1" y="-50"/>
            <a:ext cx="4572000" cy="5143501"/>
          </a:xfrm>
          <a:prstGeom prst="rect">
            <a:avLst/>
          </a:prstGeom>
          <a:noFill/>
          <a:ln>
            <a:noFill/>
          </a:ln>
        </p:spPr>
      </p:pic>
      <p:sp>
        <p:nvSpPr>
          <p:cNvPr id="154" name="Google Shape;154;p26"/>
          <p:cNvSpPr/>
          <p:nvPr/>
        </p:nvSpPr>
        <p:spPr>
          <a:xfrm>
            <a:off x="1650" y="0"/>
            <a:ext cx="4568700" cy="5143500"/>
          </a:xfrm>
          <a:prstGeom prst="rect">
            <a:avLst/>
          </a:prstGeom>
          <a:solidFill>
            <a:srgbClr val="178D7D">
              <a:alpha val="6808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 name="Google Shape;155;p26"/>
          <p:cNvGrpSpPr/>
          <p:nvPr/>
        </p:nvGrpSpPr>
        <p:grpSpPr>
          <a:xfrm>
            <a:off x="830392" y="1191256"/>
            <a:ext cx="745763" cy="45826"/>
            <a:chOff x="4580561" y="2589004"/>
            <a:chExt cx="1064464" cy="25200"/>
          </a:xfrm>
        </p:grpSpPr>
        <p:sp>
          <p:nvSpPr>
            <p:cNvPr id="156" name="Google Shape;156;p26"/>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26"/>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3000"/>
              <a:buNone/>
              <a:defRPr sz="3000">
                <a:solidFill>
                  <a:srgbClr val="FFFFFF"/>
                </a:solidFill>
              </a:defRPr>
            </a:lvl1pPr>
            <a:lvl2pPr lvl="1">
              <a:spcBef>
                <a:spcPts val="0"/>
              </a:spcBef>
              <a:spcAft>
                <a:spcPts val="0"/>
              </a:spcAft>
              <a:buClr>
                <a:srgbClr val="FFFFFF"/>
              </a:buClr>
              <a:buSzPts val="3000"/>
              <a:buNone/>
              <a:defRPr sz="3000">
                <a:solidFill>
                  <a:srgbClr val="FFFFFF"/>
                </a:solidFill>
              </a:defRPr>
            </a:lvl2pPr>
            <a:lvl3pPr lvl="2">
              <a:spcBef>
                <a:spcPts val="0"/>
              </a:spcBef>
              <a:spcAft>
                <a:spcPts val="0"/>
              </a:spcAft>
              <a:buClr>
                <a:srgbClr val="FFFFFF"/>
              </a:buClr>
              <a:buSzPts val="3000"/>
              <a:buNone/>
              <a:defRPr sz="3000">
                <a:solidFill>
                  <a:srgbClr val="FFFFFF"/>
                </a:solidFill>
              </a:defRPr>
            </a:lvl3pPr>
            <a:lvl4pPr lvl="3">
              <a:spcBef>
                <a:spcPts val="0"/>
              </a:spcBef>
              <a:spcAft>
                <a:spcPts val="0"/>
              </a:spcAft>
              <a:buClr>
                <a:srgbClr val="FFFFFF"/>
              </a:buClr>
              <a:buSzPts val="3000"/>
              <a:buNone/>
              <a:defRPr sz="3000">
                <a:solidFill>
                  <a:srgbClr val="FFFFFF"/>
                </a:solidFill>
              </a:defRPr>
            </a:lvl4pPr>
            <a:lvl5pPr lvl="4">
              <a:spcBef>
                <a:spcPts val="0"/>
              </a:spcBef>
              <a:spcAft>
                <a:spcPts val="0"/>
              </a:spcAft>
              <a:buClr>
                <a:srgbClr val="FFFFFF"/>
              </a:buClr>
              <a:buSzPts val="3000"/>
              <a:buNone/>
              <a:defRPr sz="3000">
                <a:solidFill>
                  <a:srgbClr val="FFFFFF"/>
                </a:solidFill>
              </a:defRPr>
            </a:lvl5pPr>
            <a:lvl6pPr lvl="5">
              <a:spcBef>
                <a:spcPts val="0"/>
              </a:spcBef>
              <a:spcAft>
                <a:spcPts val="0"/>
              </a:spcAft>
              <a:buClr>
                <a:srgbClr val="FFFFFF"/>
              </a:buClr>
              <a:buSzPts val="3000"/>
              <a:buNone/>
              <a:defRPr sz="3000">
                <a:solidFill>
                  <a:srgbClr val="FFFFFF"/>
                </a:solidFill>
              </a:defRPr>
            </a:lvl6pPr>
            <a:lvl7pPr lvl="6">
              <a:spcBef>
                <a:spcPts val="0"/>
              </a:spcBef>
              <a:spcAft>
                <a:spcPts val="0"/>
              </a:spcAft>
              <a:buClr>
                <a:srgbClr val="FFFFFF"/>
              </a:buClr>
              <a:buSzPts val="3000"/>
              <a:buNone/>
              <a:defRPr sz="3000">
                <a:solidFill>
                  <a:srgbClr val="FFFFFF"/>
                </a:solidFill>
              </a:defRPr>
            </a:lvl7pPr>
            <a:lvl8pPr lvl="7">
              <a:spcBef>
                <a:spcPts val="0"/>
              </a:spcBef>
              <a:spcAft>
                <a:spcPts val="0"/>
              </a:spcAft>
              <a:buClr>
                <a:srgbClr val="FFFFFF"/>
              </a:buClr>
              <a:buSzPts val="3000"/>
              <a:buNone/>
              <a:defRPr sz="3000">
                <a:solidFill>
                  <a:srgbClr val="FFFFFF"/>
                </a:solidFill>
              </a:defRPr>
            </a:lvl8pPr>
            <a:lvl9pPr lvl="8">
              <a:spcBef>
                <a:spcPts val="0"/>
              </a:spcBef>
              <a:spcAft>
                <a:spcPts val="0"/>
              </a:spcAft>
              <a:buClr>
                <a:srgbClr val="FFFFFF"/>
              </a:buClr>
              <a:buSzPts val="3000"/>
              <a:buNone/>
              <a:defRPr sz="3000">
                <a:solidFill>
                  <a:srgbClr val="FFFFFF"/>
                </a:solidFill>
              </a:defRPr>
            </a:lvl9pPr>
          </a:lstStyle>
          <a:p/>
        </p:txBody>
      </p:sp>
      <p:sp>
        <p:nvSpPr>
          <p:cNvPr id="159" name="Google Shape;159;p26"/>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1600"/>
              <a:buNone/>
              <a:defRPr sz="1600">
                <a:solidFill>
                  <a:srgbClr val="FFFFFF"/>
                </a:solidFill>
              </a:defRPr>
            </a:lvl1pPr>
            <a:lvl2pPr lvl="1">
              <a:lnSpc>
                <a:spcPct val="100000"/>
              </a:lnSpc>
              <a:spcBef>
                <a:spcPts val="0"/>
              </a:spcBef>
              <a:spcAft>
                <a:spcPts val="0"/>
              </a:spcAft>
              <a:buClr>
                <a:srgbClr val="FFFFFF"/>
              </a:buClr>
              <a:buSzPts val="1600"/>
              <a:buNone/>
              <a:defRPr sz="1600">
                <a:solidFill>
                  <a:srgbClr val="FFFFFF"/>
                </a:solidFill>
              </a:defRPr>
            </a:lvl2pPr>
            <a:lvl3pPr lvl="2">
              <a:lnSpc>
                <a:spcPct val="100000"/>
              </a:lnSpc>
              <a:spcBef>
                <a:spcPts val="0"/>
              </a:spcBef>
              <a:spcAft>
                <a:spcPts val="0"/>
              </a:spcAft>
              <a:buClr>
                <a:srgbClr val="FFFFFF"/>
              </a:buClr>
              <a:buSzPts val="1600"/>
              <a:buNone/>
              <a:defRPr sz="1600">
                <a:solidFill>
                  <a:srgbClr val="FFFFFF"/>
                </a:solidFill>
              </a:defRPr>
            </a:lvl3pPr>
            <a:lvl4pPr lvl="3">
              <a:lnSpc>
                <a:spcPct val="100000"/>
              </a:lnSpc>
              <a:spcBef>
                <a:spcPts val="0"/>
              </a:spcBef>
              <a:spcAft>
                <a:spcPts val="0"/>
              </a:spcAft>
              <a:buClr>
                <a:srgbClr val="FFFFFF"/>
              </a:buClr>
              <a:buSzPts val="1600"/>
              <a:buNone/>
              <a:defRPr sz="1600">
                <a:solidFill>
                  <a:srgbClr val="FFFFFF"/>
                </a:solidFill>
              </a:defRPr>
            </a:lvl4pPr>
            <a:lvl5pPr lvl="4">
              <a:lnSpc>
                <a:spcPct val="100000"/>
              </a:lnSpc>
              <a:spcBef>
                <a:spcPts val="0"/>
              </a:spcBef>
              <a:spcAft>
                <a:spcPts val="0"/>
              </a:spcAft>
              <a:buClr>
                <a:srgbClr val="FFFFFF"/>
              </a:buClr>
              <a:buSzPts val="1600"/>
              <a:buNone/>
              <a:defRPr sz="1600">
                <a:solidFill>
                  <a:srgbClr val="FFFFFF"/>
                </a:solidFill>
              </a:defRPr>
            </a:lvl5pPr>
            <a:lvl6pPr lvl="5">
              <a:lnSpc>
                <a:spcPct val="100000"/>
              </a:lnSpc>
              <a:spcBef>
                <a:spcPts val="0"/>
              </a:spcBef>
              <a:spcAft>
                <a:spcPts val="0"/>
              </a:spcAft>
              <a:buClr>
                <a:srgbClr val="FFFFFF"/>
              </a:buClr>
              <a:buSzPts val="1600"/>
              <a:buNone/>
              <a:defRPr sz="1600">
                <a:solidFill>
                  <a:srgbClr val="FFFFFF"/>
                </a:solidFill>
              </a:defRPr>
            </a:lvl6pPr>
            <a:lvl7pPr lvl="6">
              <a:lnSpc>
                <a:spcPct val="100000"/>
              </a:lnSpc>
              <a:spcBef>
                <a:spcPts val="0"/>
              </a:spcBef>
              <a:spcAft>
                <a:spcPts val="0"/>
              </a:spcAft>
              <a:buClr>
                <a:srgbClr val="FFFFFF"/>
              </a:buClr>
              <a:buSzPts val="1600"/>
              <a:buNone/>
              <a:defRPr sz="1600">
                <a:solidFill>
                  <a:srgbClr val="FFFFFF"/>
                </a:solidFill>
              </a:defRPr>
            </a:lvl7pPr>
            <a:lvl8pPr lvl="7">
              <a:lnSpc>
                <a:spcPct val="100000"/>
              </a:lnSpc>
              <a:spcBef>
                <a:spcPts val="0"/>
              </a:spcBef>
              <a:spcAft>
                <a:spcPts val="0"/>
              </a:spcAft>
              <a:buClr>
                <a:srgbClr val="FFFFFF"/>
              </a:buClr>
              <a:buSzPts val="1600"/>
              <a:buNone/>
              <a:defRPr sz="1600">
                <a:solidFill>
                  <a:srgbClr val="FFFFFF"/>
                </a:solidFill>
              </a:defRPr>
            </a:lvl8pPr>
            <a:lvl9pPr lvl="8">
              <a:lnSpc>
                <a:spcPct val="100000"/>
              </a:lnSpc>
              <a:spcBef>
                <a:spcPts val="0"/>
              </a:spcBef>
              <a:spcAft>
                <a:spcPts val="0"/>
              </a:spcAft>
              <a:buClr>
                <a:srgbClr val="FFFFFF"/>
              </a:buClr>
              <a:buSzPts val="1600"/>
              <a:buNone/>
              <a:defRPr sz="1600">
                <a:solidFill>
                  <a:srgbClr val="FFFFFF"/>
                </a:solidFill>
              </a:defRPr>
            </a:lvl9pPr>
          </a:lstStyle>
          <a:p/>
        </p:txBody>
      </p:sp>
      <p:sp>
        <p:nvSpPr>
          <p:cNvPr id="160" name="Google Shape;160;p26"/>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61" name="Google Shape;161;p26"/>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2">
  <p:cSld name="SECTION_TITLE_AND_DESCRIPTION_1_2">
    <p:spTree>
      <p:nvGrpSpPr>
        <p:cNvPr id="162" name="Shape 162"/>
        <p:cNvGrpSpPr/>
        <p:nvPr/>
      </p:nvGrpSpPr>
      <p:grpSpPr>
        <a:xfrm>
          <a:off x="0" y="0"/>
          <a:ext cx="0" cy="0"/>
          <a:chOff x="0" y="0"/>
          <a:chExt cx="0" cy="0"/>
        </a:xfrm>
      </p:grpSpPr>
      <p:pic>
        <p:nvPicPr>
          <p:cNvPr id="163" name="Google Shape;163;p27"/>
          <p:cNvPicPr preferRelativeResize="0"/>
          <p:nvPr/>
        </p:nvPicPr>
        <p:blipFill rotWithShape="1">
          <a:blip r:embed="rId2">
            <a:alphaModFix/>
          </a:blip>
          <a:srcRect b="0" l="31883" r="25713" t="8097"/>
          <a:stretch/>
        </p:blipFill>
        <p:spPr>
          <a:xfrm>
            <a:off x="0" y="0"/>
            <a:ext cx="4575250" cy="5143500"/>
          </a:xfrm>
          <a:prstGeom prst="rect">
            <a:avLst/>
          </a:prstGeom>
          <a:noFill/>
          <a:ln>
            <a:noFill/>
          </a:ln>
        </p:spPr>
      </p:pic>
      <p:sp>
        <p:nvSpPr>
          <p:cNvPr id="164" name="Google Shape;164;p27"/>
          <p:cNvSpPr/>
          <p:nvPr/>
        </p:nvSpPr>
        <p:spPr>
          <a:xfrm>
            <a:off x="-75" y="0"/>
            <a:ext cx="4572000" cy="5143500"/>
          </a:xfrm>
          <a:prstGeom prst="rect">
            <a:avLst/>
          </a:prstGeom>
          <a:solidFill>
            <a:srgbClr val="178D7D">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27"/>
          <p:cNvGrpSpPr/>
          <p:nvPr/>
        </p:nvGrpSpPr>
        <p:grpSpPr>
          <a:xfrm>
            <a:off x="830392" y="1191256"/>
            <a:ext cx="745763" cy="45826"/>
            <a:chOff x="4580561" y="2589004"/>
            <a:chExt cx="1064464" cy="25200"/>
          </a:xfrm>
        </p:grpSpPr>
        <p:sp>
          <p:nvSpPr>
            <p:cNvPr id="166" name="Google Shape;166;p27"/>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27"/>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3000"/>
              <a:buNone/>
              <a:defRPr sz="3000">
                <a:solidFill>
                  <a:srgbClr val="FFFFFF"/>
                </a:solidFill>
              </a:defRPr>
            </a:lvl1pPr>
            <a:lvl2pPr lvl="1">
              <a:spcBef>
                <a:spcPts val="0"/>
              </a:spcBef>
              <a:spcAft>
                <a:spcPts val="0"/>
              </a:spcAft>
              <a:buClr>
                <a:srgbClr val="FFFFFF"/>
              </a:buClr>
              <a:buSzPts val="3000"/>
              <a:buNone/>
              <a:defRPr sz="3000">
                <a:solidFill>
                  <a:srgbClr val="FFFFFF"/>
                </a:solidFill>
              </a:defRPr>
            </a:lvl2pPr>
            <a:lvl3pPr lvl="2">
              <a:spcBef>
                <a:spcPts val="0"/>
              </a:spcBef>
              <a:spcAft>
                <a:spcPts val="0"/>
              </a:spcAft>
              <a:buClr>
                <a:srgbClr val="FFFFFF"/>
              </a:buClr>
              <a:buSzPts val="3000"/>
              <a:buNone/>
              <a:defRPr sz="3000">
                <a:solidFill>
                  <a:srgbClr val="FFFFFF"/>
                </a:solidFill>
              </a:defRPr>
            </a:lvl3pPr>
            <a:lvl4pPr lvl="3">
              <a:spcBef>
                <a:spcPts val="0"/>
              </a:spcBef>
              <a:spcAft>
                <a:spcPts val="0"/>
              </a:spcAft>
              <a:buClr>
                <a:srgbClr val="FFFFFF"/>
              </a:buClr>
              <a:buSzPts val="3000"/>
              <a:buNone/>
              <a:defRPr sz="3000">
                <a:solidFill>
                  <a:srgbClr val="FFFFFF"/>
                </a:solidFill>
              </a:defRPr>
            </a:lvl4pPr>
            <a:lvl5pPr lvl="4">
              <a:spcBef>
                <a:spcPts val="0"/>
              </a:spcBef>
              <a:spcAft>
                <a:spcPts val="0"/>
              </a:spcAft>
              <a:buClr>
                <a:srgbClr val="FFFFFF"/>
              </a:buClr>
              <a:buSzPts val="3000"/>
              <a:buNone/>
              <a:defRPr sz="3000">
                <a:solidFill>
                  <a:srgbClr val="FFFFFF"/>
                </a:solidFill>
              </a:defRPr>
            </a:lvl5pPr>
            <a:lvl6pPr lvl="5">
              <a:spcBef>
                <a:spcPts val="0"/>
              </a:spcBef>
              <a:spcAft>
                <a:spcPts val="0"/>
              </a:spcAft>
              <a:buClr>
                <a:srgbClr val="FFFFFF"/>
              </a:buClr>
              <a:buSzPts val="3000"/>
              <a:buNone/>
              <a:defRPr sz="3000">
                <a:solidFill>
                  <a:srgbClr val="FFFFFF"/>
                </a:solidFill>
              </a:defRPr>
            </a:lvl6pPr>
            <a:lvl7pPr lvl="6">
              <a:spcBef>
                <a:spcPts val="0"/>
              </a:spcBef>
              <a:spcAft>
                <a:spcPts val="0"/>
              </a:spcAft>
              <a:buClr>
                <a:srgbClr val="FFFFFF"/>
              </a:buClr>
              <a:buSzPts val="3000"/>
              <a:buNone/>
              <a:defRPr sz="3000">
                <a:solidFill>
                  <a:srgbClr val="FFFFFF"/>
                </a:solidFill>
              </a:defRPr>
            </a:lvl7pPr>
            <a:lvl8pPr lvl="7">
              <a:spcBef>
                <a:spcPts val="0"/>
              </a:spcBef>
              <a:spcAft>
                <a:spcPts val="0"/>
              </a:spcAft>
              <a:buClr>
                <a:srgbClr val="FFFFFF"/>
              </a:buClr>
              <a:buSzPts val="3000"/>
              <a:buNone/>
              <a:defRPr sz="3000">
                <a:solidFill>
                  <a:srgbClr val="FFFFFF"/>
                </a:solidFill>
              </a:defRPr>
            </a:lvl8pPr>
            <a:lvl9pPr lvl="8">
              <a:spcBef>
                <a:spcPts val="0"/>
              </a:spcBef>
              <a:spcAft>
                <a:spcPts val="0"/>
              </a:spcAft>
              <a:buClr>
                <a:srgbClr val="FFFFFF"/>
              </a:buClr>
              <a:buSzPts val="3000"/>
              <a:buNone/>
              <a:defRPr sz="3000">
                <a:solidFill>
                  <a:srgbClr val="FFFFFF"/>
                </a:solidFill>
              </a:defRPr>
            </a:lvl9pPr>
          </a:lstStyle>
          <a:p/>
        </p:txBody>
      </p:sp>
      <p:sp>
        <p:nvSpPr>
          <p:cNvPr id="169" name="Google Shape;169;p27"/>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1600"/>
              <a:buNone/>
              <a:defRPr sz="1600">
                <a:solidFill>
                  <a:srgbClr val="FFFFFF"/>
                </a:solidFill>
              </a:defRPr>
            </a:lvl1pPr>
            <a:lvl2pPr lvl="1">
              <a:lnSpc>
                <a:spcPct val="100000"/>
              </a:lnSpc>
              <a:spcBef>
                <a:spcPts val="0"/>
              </a:spcBef>
              <a:spcAft>
                <a:spcPts val="0"/>
              </a:spcAft>
              <a:buClr>
                <a:srgbClr val="FFFFFF"/>
              </a:buClr>
              <a:buSzPts val="1600"/>
              <a:buNone/>
              <a:defRPr sz="1600">
                <a:solidFill>
                  <a:srgbClr val="FFFFFF"/>
                </a:solidFill>
              </a:defRPr>
            </a:lvl2pPr>
            <a:lvl3pPr lvl="2">
              <a:lnSpc>
                <a:spcPct val="100000"/>
              </a:lnSpc>
              <a:spcBef>
                <a:spcPts val="0"/>
              </a:spcBef>
              <a:spcAft>
                <a:spcPts val="0"/>
              </a:spcAft>
              <a:buClr>
                <a:srgbClr val="FFFFFF"/>
              </a:buClr>
              <a:buSzPts val="1600"/>
              <a:buNone/>
              <a:defRPr sz="1600">
                <a:solidFill>
                  <a:srgbClr val="FFFFFF"/>
                </a:solidFill>
              </a:defRPr>
            </a:lvl3pPr>
            <a:lvl4pPr lvl="3">
              <a:lnSpc>
                <a:spcPct val="100000"/>
              </a:lnSpc>
              <a:spcBef>
                <a:spcPts val="0"/>
              </a:spcBef>
              <a:spcAft>
                <a:spcPts val="0"/>
              </a:spcAft>
              <a:buClr>
                <a:srgbClr val="FFFFFF"/>
              </a:buClr>
              <a:buSzPts val="1600"/>
              <a:buNone/>
              <a:defRPr sz="1600">
                <a:solidFill>
                  <a:srgbClr val="FFFFFF"/>
                </a:solidFill>
              </a:defRPr>
            </a:lvl4pPr>
            <a:lvl5pPr lvl="4">
              <a:lnSpc>
                <a:spcPct val="100000"/>
              </a:lnSpc>
              <a:spcBef>
                <a:spcPts val="0"/>
              </a:spcBef>
              <a:spcAft>
                <a:spcPts val="0"/>
              </a:spcAft>
              <a:buClr>
                <a:srgbClr val="FFFFFF"/>
              </a:buClr>
              <a:buSzPts val="1600"/>
              <a:buNone/>
              <a:defRPr sz="1600">
                <a:solidFill>
                  <a:srgbClr val="FFFFFF"/>
                </a:solidFill>
              </a:defRPr>
            </a:lvl5pPr>
            <a:lvl6pPr lvl="5">
              <a:lnSpc>
                <a:spcPct val="100000"/>
              </a:lnSpc>
              <a:spcBef>
                <a:spcPts val="0"/>
              </a:spcBef>
              <a:spcAft>
                <a:spcPts val="0"/>
              </a:spcAft>
              <a:buClr>
                <a:srgbClr val="FFFFFF"/>
              </a:buClr>
              <a:buSzPts val="1600"/>
              <a:buNone/>
              <a:defRPr sz="1600">
                <a:solidFill>
                  <a:srgbClr val="FFFFFF"/>
                </a:solidFill>
              </a:defRPr>
            </a:lvl6pPr>
            <a:lvl7pPr lvl="6">
              <a:lnSpc>
                <a:spcPct val="100000"/>
              </a:lnSpc>
              <a:spcBef>
                <a:spcPts val="0"/>
              </a:spcBef>
              <a:spcAft>
                <a:spcPts val="0"/>
              </a:spcAft>
              <a:buClr>
                <a:srgbClr val="FFFFFF"/>
              </a:buClr>
              <a:buSzPts val="1600"/>
              <a:buNone/>
              <a:defRPr sz="1600">
                <a:solidFill>
                  <a:srgbClr val="FFFFFF"/>
                </a:solidFill>
              </a:defRPr>
            </a:lvl7pPr>
            <a:lvl8pPr lvl="7">
              <a:lnSpc>
                <a:spcPct val="100000"/>
              </a:lnSpc>
              <a:spcBef>
                <a:spcPts val="0"/>
              </a:spcBef>
              <a:spcAft>
                <a:spcPts val="0"/>
              </a:spcAft>
              <a:buClr>
                <a:srgbClr val="FFFFFF"/>
              </a:buClr>
              <a:buSzPts val="1600"/>
              <a:buNone/>
              <a:defRPr sz="1600">
                <a:solidFill>
                  <a:srgbClr val="FFFFFF"/>
                </a:solidFill>
              </a:defRPr>
            </a:lvl8pPr>
            <a:lvl9pPr lvl="8">
              <a:lnSpc>
                <a:spcPct val="100000"/>
              </a:lnSpc>
              <a:spcBef>
                <a:spcPts val="0"/>
              </a:spcBef>
              <a:spcAft>
                <a:spcPts val="0"/>
              </a:spcAft>
              <a:buClr>
                <a:srgbClr val="FFFFFF"/>
              </a:buClr>
              <a:buSzPts val="1600"/>
              <a:buNone/>
              <a:defRPr sz="1600">
                <a:solidFill>
                  <a:srgbClr val="FFFFFF"/>
                </a:solidFill>
              </a:defRPr>
            </a:lvl9pPr>
          </a:lstStyle>
          <a:p/>
        </p:txBody>
      </p:sp>
      <p:sp>
        <p:nvSpPr>
          <p:cNvPr id="170" name="Google Shape;170;p27"/>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71" name="Google Shape;171;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2" name="Shape 172"/>
        <p:cNvGrpSpPr/>
        <p:nvPr/>
      </p:nvGrpSpPr>
      <p:grpSpPr>
        <a:xfrm>
          <a:off x="0" y="0"/>
          <a:ext cx="0" cy="0"/>
          <a:chOff x="0" y="0"/>
          <a:chExt cx="0" cy="0"/>
        </a:xfrm>
      </p:grpSpPr>
      <p:sp>
        <p:nvSpPr>
          <p:cNvPr id="173" name="Google Shape;173;p28"/>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74" name="Google Shape;174;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75" name="Shape 175"/>
        <p:cNvGrpSpPr/>
        <p:nvPr/>
      </p:nvGrpSpPr>
      <p:grpSpPr>
        <a:xfrm>
          <a:off x="0" y="0"/>
          <a:ext cx="0" cy="0"/>
          <a:chOff x="0" y="0"/>
          <a:chExt cx="0" cy="0"/>
        </a:xfrm>
      </p:grpSpPr>
      <p:grpSp>
        <p:nvGrpSpPr>
          <p:cNvPr id="176" name="Google Shape;176;p29"/>
          <p:cNvGrpSpPr/>
          <p:nvPr/>
        </p:nvGrpSpPr>
        <p:grpSpPr>
          <a:xfrm>
            <a:off x="830392" y="4169130"/>
            <a:ext cx="745763" cy="45826"/>
            <a:chOff x="4580561" y="2589004"/>
            <a:chExt cx="1064464" cy="25200"/>
          </a:xfrm>
        </p:grpSpPr>
        <p:sp>
          <p:nvSpPr>
            <p:cNvPr id="177" name="Google Shape;177;p29"/>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29"/>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80" name="Google Shape;180;p29"/>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81" name="Google Shape;181;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2" name="Shape 182"/>
        <p:cNvGrpSpPr/>
        <p:nvPr/>
      </p:nvGrpSpPr>
      <p:grpSpPr>
        <a:xfrm>
          <a:off x="0" y="0"/>
          <a:ext cx="0" cy="0"/>
          <a:chOff x="0" y="0"/>
          <a:chExt cx="0" cy="0"/>
        </a:xfrm>
      </p:grpSpPr>
      <p:sp>
        <p:nvSpPr>
          <p:cNvPr id="183" name="Google Shape;183;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1A5B6E"/>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31"/>
          <p:cNvSpPr txBox="1"/>
          <p:nvPr>
            <p:ph idx="1" type="body"/>
          </p:nvPr>
        </p:nvSpPr>
        <p:spPr>
          <a:xfrm>
            <a:off x="628650" y="1369219"/>
            <a:ext cx="7886700" cy="2780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rgbClr val="595959"/>
              </a:buClr>
              <a:buSzPts val="1400"/>
              <a:buChar char="●"/>
              <a:defRPr/>
            </a:lvl1pPr>
            <a:lvl2pPr indent="-317500" lvl="1" marL="914400" algn="l">
              <a:lnSpc>
                <a:spcPct val="90000"/>
              </a:lnSpc>
              <a:spcBef>
                <a:spcPts val="1600"/>
              </a:spcBef>
              <a:spcAft>
                <a:spcPts val="0"/>
              </a:spcAft>
              <a:buClr>
                <a:srgbClr val="595959"/>
              </a:buClr>
              <a:buSzPts val="1400"/>
              <a:buChar char="○"/>
              <a:defRPr/>
            </a:lvl2pPr>
            <a:lvl3pPr indent="-317500" lvl="2" marL="1371600" algn="l">
              <a:lnSpc>
                <a:spcPct val="90000"/>
              </a:lnSpc>
              <a:spcBef>
                <a:spcPts val="1600"/>
              </a:spcBef>
              <a:spcAft>
                <a:spcPts val="0"/>
              </a:spcAft>
              <a:buClr>
                <a:srgbClr val="595959"/>
              </a:buClr>
              <a:buSzPts val="1400"/>
              <a:buChar char="■"/>
              <a:defRPr/>
            </a:lvl3pPr>
            <a:lvl4pPr indent="-317500" lvl="3" marL="1828800" algn="l">
              <a:lnSpc>
                <a:spcPct val="90000"/>
              </a:lnSpc>
              <a:spcBef>
                <a:spcPts val="1600"/>
              </a:spcBef>
              <a:spcAft>
                <a:spcPts val="0"/>
              </a:spcAft>
              <a:buClr>
                <a:srgbClr val="595959"/>
              </a:buClr>
              <a:buSzPts val="1400"/>
              <a:buChar char="●"/>
              <a:defRPr/>
            </a:lvl4pPr>
            <a:lvl5pPr indent="-317500" lvl="4" marL="2286000" algn="l">
              <a:lnSpc>
                <a:spcPct val="90000"/>
              </a:lnSpc>
              <a:spcBef>
                <a:spcPts val="1600"/>
              </a:spcBef>
              <a:spcAft>
                <a:spcPts val="0"/>
              </a:spcAft>
              <a:buClr>
                <a:srgbClr val="595959"/>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187" name="Google Shape;187;p31"/>
          <p:cNvSpPr txBox="1"/>
          <p:nvPr>
            <p:ph idx="12" type="sldNum"/>
          </p:nvPr>
        </p:nvSpPr>
        <p:spPr>
          <a:xfrm>
            <a:off x="6138220" y="4683855"/>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92" name="Shape 192"/>
        <p:cNvGrpSpPr/>
        <p:nvPr/>
      </p:nvGrpSpPr>
      <p:grpSpPr>
        <a:xfrm>
          <a:off x="0" y="0"/>
          <a:ext cx="0" cy="0"/>
          <a:chOff x="0" y="0"/>
          <a:chExt cx="0" cy="0"/>
        </a:xfrm>
      </p:grpSpPr>
      <p:sp>
        <p:nvSpPr>
          <p:cNvPr id="193" name="Google Shape;193;p3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 name="Google Shape;194;p33"/>
          <p:cNvGrpSpPr/>
          <p:nvPr/>
        </p:nvGrpSpPr>
        <p:grpSpPr>
          <a:xfrm>
            <a:off x="830392" y="1191256"/>
            <a:ext cx="745763" cy="45826"/>
            <a:chOff x="4580561" y="2589004"/>
            <a:chExt cx="1064464" cy="25200"/>
          </a:xfrm>
        </p:grpSpPr>
        <p:sp>
          <p:nvSpPr>
            <p:cNvPr id="195" name="Google Shape;195;p33"/>
            <p:cNvSpPr/>
            <p:nvPr/>
          </p:nvSpPr>
          <p:spPr>
            <a:xfrm rot="-5400000">
              <a:off x="5366325" y="2335504"/>
              <a:ext cx="25200" cy="532200"/>
            </a:xfrm>
            <a:prstGeom prst="rect">
              <a:avLst/>
            </a:prstGeom>
            <a:solidFill>
              <a:srgbClr val="DB3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3"/>
            <p:cNvSpPr/>
            <p:nvPr/>
          </p:nvSpPr>
          <p:spPr>
            <a:xfrm rot="-5400000">
              <a:off x="4836311" y="2333254"/>
              <a:ext cx="25200" cy="5367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Arial"/>
              <a:buNone/>
              <a:defRPr sz="4200">
                <a:latin typeface="Arial"/>
                <a:ea typeface="Arial"/>
                <a:cs typeface="Arial"/>
                <a:sym typeface="Aria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98" name="Google Shape;198;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99" name="Google Shape;199;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45818E"/>
        </a:solidFill>
      </p:bgPr>
    </p:bg>
    <p:spTree>
      <p:nvGrpSpPr>
        <p:cNvPr id="200" name="Shape 200"/>
        <p:cNvGrpSpPr/>
        <p:nvPr/>
      </p:nvGrpSpPr>
      <p:grpSpPr>
        <a:xfrm>
          <a:off x="0" y="0"/>
          <a:ext cx="0" cy="0"/>
          <a:chOff x="0" y="0"/>
          <a:chExt cx="0" cy="0"/>
        </a:xfrm>
      </p:grpSpPr>
      <p:grpSp>
        <p:nvGrpSpPr>
          <p:cNvPr id="201" name="Google Shape;201;p34"/>
          <p:cNvGrpSpPr/>
          <p:nvPr/>
        </p:nvGrpSpPr>
        <p:grpSpPr>
          <a:xfrm>
            <a:off x="830392" y="1191256"/>
            <a:ext cx="745763" cy="45826"/>
            <a:chOff x="4580561" y="2589004"/>
            <a:chExt cx="1064464" cy="25200"/>
          </a:xfrm>
        </p:grpSpPr>
        <p:sp>
          <p:nvSpPr>
            <p:cNvPr id="202" name="Google Shape;202;p3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34"/>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05" name="Google Shape;205;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6" name="Shape 206"/>
        <p:cNvGrpSpPr/>
        <p:nvPr/>
      </p:nvGrpSpPr>
      <p:grpSpPr>
        <a:xfrm>
          <a:off x="0" y="0"/>
          <a:ext cx="0" cy="0"/>
          <a:chOff x="0" y="0"/>
          <a:chExt cx="0" cy="0"/>
        </a:xfrm>
      </p:grpSpPr>
      <p:sp>
        <p:nvSpPr>
          <p:cNvPr id="207" name="Google Shape;207;p3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8" name="Google Shape;208;p35"/>
          <p:cNvGrpSpPr/>
          <p:nvPr/>
        </p:nvGrpSpPr>
        <p:grpSpPr>
          <a:xfrm>
            <a:off x="830392" y="353056"/>
            <a:ext cx="745763" cy="45826"/>
            <a:chOff x="4580561" y="2589004"/>
            <a:chExt cx="1064464" cy="25200"/>
          </a:xfrm>
        </p:grpSpPr>
        <p:sp>
          <p:nvSpPr>
            <p:cNvPr id="209" name="Google Shape;209;p3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35"/>
          <p:cNvSpPr txBox="1"/>
          <p:nvPr>
            <p:ph type="title"/>
          </p:nvPr>
        </p:nvSpPr>
        <p:spPr>
          <a:xfrm>
            <a:off x="729450" y="4804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12" name="Google Shape;212;p35"/>
          <p:cNvSpPr txBox="1"/>
          <p:nvPr>
            <p:ph idx="1" type="body"/>
          </p:nvPr>
        </p:nvSpPr>
        <p:spPr>
          <a:xfrm>
            <a:off x="729450" y="1207725"/>
            <a:ext cx="7688700" cy="3466500"/>
          </a:xfrm>
          <a:prstGeom prst="rect">
            <a:avLst/>
          </a:prstGeom>
        </p:spPr>
        <p:txBody>
          <a:bodyPr anchorCtr="0" anchor="t" bIns="91425" lIns="91425" spcFirstLastPara="1" rIns="91425" wrap="square" tIns="91425">
            <a:normAutofit/>
          </a:bodyPr>
          <a:lstStyle>
            <a:lvl1pPr indent="-368300" lvl="0" marL="457200">
              <a:spcBef>
                <a:spcPts val="0"/>
              </a:spcBef>
              <a:spcAft>
                <a:spcPts val="0"/>
              </a:spcAft>
              <a:buSzPts val="2200"/>
              <a:buChar char="●"/>
              <a:defRPr sz="22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13" name="Google Shape;213;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4" name="Shape 214"/>
        <p:cNvGrpSpPr/>
        <p:nvPr/>
      </p:nvGrpSpPr>
      <p:grpSpPr>
        <a:xfrm>
          <a:off x="0" y="0"/>
          <a:ext cx="0" cy="0"/>
          <a:chOff x="0" y="0"/>
          <a:chExt cx="0" cy="0"/>
        </a:xfrm>
      </p:grpSpPr>
      <p:sp>
        <p:nvSpPr>
          <p:cNvPr id="215" name="Google Shape;215;p3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6"/>
          <p:cNvSpPr txBox="1"/>
          <p:nvPr>
            <p:ph idx="1" type="body"/>
          </p:nvPr>
        </p:nvSpPr>
        <p:spPr>
          <a:xfrm>
            <a:off x="729325" y="1330550"/>
            <a:ext cx="3774300" cy="3009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sz="18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217" name="Google Shape;217;p36"/>
          <p:cNvSpPr txBox="1"/>
          <p:nvPr>
            <p:ph idx="2" type="body"/>
          </p:nvPr>
        </p:nvSpPr>
        <p:spPr>
          <a:xfrm>
            <a:off x="4643602" y="1330550"/>
            <a:ext cx="3774300" cy="3009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sz="18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218" name="Google Shape;218;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19" name="Google Shape;219;p36"/>
          <p:cNvGrpSpPr/>
          <p:nvPr/>
        </p:nvGrpSpPr>
        <p:grpSpPr>
          <a:xfrm>
            <a:off x="830392" y="353056"/>
            <a:ext cx="745763" cy="45826"/>
            <a:chOff x="4580561" y="2589004"/>
            <a:chExt cx="1064464" cy="25200"/>
          </a:xfrm>
        </p:grpSpPr>
        <p:sp>
          <p:nvSpPr>
            <p:cNvPr id="220" name="Google Shape;220;p3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 name="Google Shape;222;p36"/>
          <p:cNvSpPr txBox="1"/>
          <p:nvPr>
            <p:ph type="title"/>
          </p:nvPr>
        </p:nvSpPr>
        <p:spPr>
          <a:xfrm>
            <a:off x="729450" y="4804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3" name="Shape 223"/>
        <p:cNvGrpSpPr/>
        <p:nvPr/>
      </p:nvGrpSpPr>
      <p:grpSpPr>
        <a:xfrm>
          <a:off x="0" y="0"/>
          <a:ext cx="0" cy="0"/>
          <a:chOff x="0" y="0"/>
          <a:chExt cx="0" cy="0"/>
        </a:xfrm>
      </p:grpSpPr>
      <p:sp>
        <p:nvSpPr>
          <p:cNvPr id="224" name="Google Shape;224;p3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 name="Google Shape;225;p37"/>
          <p:cNvGrpSpPr/>
          <p:nvPr/>
        </p:nvGrpSpPr>
        <p:grpSpPr>
          <a:xfrm>
            <a:off x="830392" y="1191256"/>
            <a:ext cx="745763" cy="45826"/>
            <a:chOff x="4580561" y="2589004"/>
            <a:chExt cx="1064464" cy="25200"/>
          </a:xfrm>
        </p:grpSpPr>
        <p:sp>
          <p:nvSpPr>
            <p:cNvPr id="226" name="Google Shape;226;p3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3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29" name="Google Shape;229;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0" name="Shape 230"/>
        <p:cNvGrpSpPr/>
        <p:nvPr/>
      </p:nvGrpSpPr>
      <p:grpSpPr>
        <a:xfrm>
          <a:off x="0" y="0"/>
          <a:ext cx="0" cy="0"/>
          <a:chOff x="0" y="0"/>
          <a:chExt cx="0" cy="0"/>
        </a:xfrm>
      </p:grpSpPr>
      <p:sp>
        <p:nvSpPr>
          <p:cNvPr id="231" name="Google Shape;231;p3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33" name="Google Shape;233;p38"/>
          <p:cNvSpPr txBox="1"/>
          <p:nvPr>
            <p:ph idx="1" type="body"/>
          </p:nvPr>
        </p:nvSpPr>
        <p:spPr>
          <a:xfrm>
            <a:off x="729325" y="1330550"/>
            <a:ext cx="3774300" cy="3316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sz="18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grpSp>
        <p:nvGrpSpPr>
          <p:cNvPr id="234" name="Google Shape;234;p38"/>
          <p:cNvGrpSpPr/>
          <p:nvPr/>
        </p:nvGrpSpPr>
        <p:grpSpPr>
          <a:xfrm>
            <a:off x="830392" y="353056"/>
            <a:ext cx="745763" cy="45826"/>
            <a:chOff x="4580561" y="2589004"/>
            <a:chExt cx="1064464" cy="25200"/>
          </a:xfrm>
        </p:grpSpPr>
        <p:sp>
          <p:nvSpPr>
            <p:cNvPr id="235" name="Google Shape;235;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38"/>
          <p:cNvSpPr txBox="1"/>
          <p:nvPr>
            <p:ph type="title"/>
          </p:nvPr>
        </p:nvSpPr>
        <p:spPr>
          <a:xfrm>
            <a:off x="729450" y="4804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DB3124"/>
        </a:solidFill>
      </p:bgPr>
    </p:bg>
    <p:spTree>
      <p:nvGrpSpPr>
        <p:cNvPr id="238" name="Shape 238"/>
        <p:cNvGrpSpPr/>
        <p:nvPr/>
      </p:nvGrpSpPr>
      <p:grpSpPr>
        <a:xfrm>
          <a:off x="0" y="0"/>
          <a:ext cx="0" cy="0"/>
          <a:chOff x="0" y="0"/>
          <a:chExt cx="0" cy="0"/>
        </a:xfrm>
      </p:grpSpPr>
      <p:grpSp>
        <p:nvGrpSpPr>
          <p:cNvPr id="239" name="Google Shape;239;p39"/>
          <p:cNvGrpSpPr/>
          <p:nvPr/>
        </p:nvGrpSpPr>
        <p:grpSpPr>
          <a:xfrm>
            <a:off x="830392" y="4169130"/>
            <a:ext cx="745763" cy="45826"/>
            <a:chOff x="4580561" y="2589004"/>
            <a:chExt cx="1064464" cy="25200"/>
          </a:xfrm>
        </p:grpSpPr>
        <p:sp>
          <p:nvSpPr>
            <p:cNvPr id="240" name="Google Shape;240;p39"/>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39"/>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43" name="Google Shape;243;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4" name="Shape 244"/>
        <p:cNvGrpSpPr/>
        <p:nvPr/>
      </p:nvGrpSpPr>
      <p:grpSpPr>
        <a:xfrm>
          <a:off x="0" y="0"/>
          <a:ext cx="0" cy="0"/>
          <a:chOff x="0" y="0"/>
          <a:chExt cx="0" cy="0"/>
        </a:xfrm>
      </p:grpSpPr>
      <p:sp>
        <p:nvSpPr>
          <p:cNvPr id="245" name="Google Shape;245;p40"/>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6" name="Google Shape;246;p40"/>
          <p:cNvGrpSpPr/>
          <p:nvPr/>
        </p:nvGrpSpPr>
        <p:grpSpPr>
          <a:xfrm>
            <a:off x="830392" y="1191256"/>
            <a:ext cx="745763" cy="45826"/>
            <a:chOff x="4580561" y="2589004"/>
            <a:chExt cx="1064464" cy="25200"/>
          </a:xfrm>
        </p:grpSpPr>
        <p:sp>
          <p:nvSpPr>
            <p:cNvPr id="247" name="Google Shape;247;p4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 name="Google Shape;249;p40"/>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50" name="Google Shape;250;p40"/>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51" name="Google Shape;251;p40"/>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sz="18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252" name="Google Shape;252;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3" name="Shape 253"/>
        <p:cNvGrpSpPr/>
        <p:nvPr/>
      </p:nvGrpSpPr>
      <p:grpSpPr>
        <a:xfrm>
          <a:off x="0" y="0"/>
          <a:ext cx="0" cy="0"/>
          <a:chOff x="0" y="0"/>
          <a:chExt cx="0" cy="0"/>
        </a:xfrm>
      </p:grpSpPr>
      <p:sp>
        <p:nvSpPr>
          <p:cNvPr id="254" name="Google Shape;254;p41"/>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255" name="Google Shape;255;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56" name="Shape 256"/>
        <p:cNvGrpSpPr/>
        <p:nvPr/>
      </p:nvGrpSpPr>
      <p:grpSpPr>
        <a:xfrm>
          <a:off x="0" y="0"/>
          <a:ext cx="0" cy="0"/>
          <a:chOff x="0" y="0"/>
          <a:chExt cx="0" cy="0"/>
        </a:xfrm>
      </p:grpSpPr>
      <p:grpSp>
        <p:nvGrpSpPr>
          <p:cNvPr id="257" name="Google Shape;257;p42"/>
          <p:cNvGrpSpPr/>
          <p:nvPr/>
        </p:nvGrpSpPr>
        <p:grpSpPr>
          <a:xfrm>
            <a:off x="830392" y="4550130"/>
            <a:ext cx="745763" cy="45826"/>
            <a:chOff x="4580561" y="2589004"/>
            <a:chExt cx="1064464" cy="25200"/>
          </a:xfrm>
        </p:grpSpPr>
        <p:sp>
          <p:nvSpPr>
            <p:cNvPr id="258" name="Google Shape;258;p4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 name="Google Shape;260;p42"/>
          <p:cNvSpPr txBox="1"/>
          <p:nvPr>
            <p:ph hasCustomPrompt="1" type="title"/>
          </p:nvPr>
        </p:nvSpPr>
        <p:spPr>
          <a:xfrm>
            <a:off x="729450" y="2767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261" name="Google Shape;261;p42"/>
          <p:cNvSpPr txBox="1"/>
          <p:nvPr>
            <p:ph idx="1" type="body"/>
          </p:nvPr>
        </p:nvSpPr>
        <p:spPr>
          <a:xfrm>
            <a:off x="729450" y="1603525"/>
            <a:ext cx="7688400" cy="2946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lt1"/>
              </a:buClr>
              <a:buSzPts val="1800"/>
              <a:buChar char="●"/>
              <a:defRPr sz="1800">
                <a:solidFill>
                  <a:schemeClr val="lt1"/>
                </a:solidFill>
              </a:defRPr>
            </a:lvl1pPr>
            <a:lvl2pPr indent="-330200" lvl="1" marL="914400">
              <a:spcBef>
                <a:spcPts val="0"/>
              </a:spcBef>
              <a:spcAft>
                <a:spcPts val="0"/>
              </a:spcAft>
              <a:buClr>
                <a:schemeClr val="lt1"/>
              </a:buClr>
              <a:buSzPts val="1600"/>
              <a:buChar char="○"/>
              <a:defRPr sz="1600">
                <a:solidFill>
                  <a:schemeClr val="lt1"/>
                </a:solidFill>
              </a:defRPr>
            </a:lvl2pPr>
            <a:lvl3pPr indent="-330200" lvl="2" marL="1371600">
              <a:spcBef>
                <a:spcPts val="0"/>
              </a:spcBef>
              <a:spcAft>
                <a:spcPts val="0"/>
              </a:spcAft>
              <a:buClr>
                <a:schemeClr val="lt1"/>
              </a:buClr>
              <a:buSzPts val="1600"/>
              <a:buChar char="■"/>
              <a:defRPr sz="1600">
                <a:solidFill>
                  <a:schemeClr val="lt1"/>
                </a:solidFill>
              </a:defRPr>
            </a:lvl3pPr>
            <a:lvl4pPr indent="-330200" lvl="3" marL="1828800">
              <a:spcBef>
                <a:spcPts val="0"/>
              </a:spcBef>
              <a:spcAft>
                <a:spcPts val="0"/>
              </a:spcAft>
              <a:buClr>
                <a:schemeClr val="lt1"/>
              </a:buClr>
              <a:buSzPts val="1600"/>
              <a:buChar char="●"/>
              <a:defRPr sz="1600">
                <a:solidFill>
                  <a:schemeClr val="lt1"/>
                </a:solidFill>
              </a:defRPr>
            </a:lvl4pPr>
            <a:lvl5pPr indent="-330200" lvl="4" marL="2286000">
              <a:spcBef>
                <a:spcPts val="0"/>
              </a:spcBef>
              <a:spcAft>
                <a:spcPts val="0"/>
              </a:spcAft>
              <a:buClr>
                <a:schemeClr val="lt1"/>
              </a:buClr>
              <a:buSzPts val="1600"/>
              <a:buChar char="○"/>
              <a:defRPr sz="1600">
                <a:solidFill>
                  <a:schemeClr val="lt1"/>
                </a:solidFill>
              </a:defRPr>
            </a:lvl5pPr>
            <a:lvl6pPr indent="-330200" lvl="5" marL="2743200">
              <a:spcBef>
                <a:spcPts val="0"/>
              </a:spcBef>
              <a:spcAft>
                <a:spcPts val="0"/>
              </a:spcAft>
              <a:buClr>
                <a:schemeClr val="lt1"/>
              </a:buClr>
              <a:buSzPts val="1600"/>
              <a:buChar char="■"/>
              <a:defRPr sz="1600">
                <a:solidFill>
                  <a:schemeClr val="lt1"/>
                </a:solidFill>
              </a:defRPr>
            </a:lvl6pPr>
            <a:lvl7pPr indent="-330200" lvl="6" marL="3200400">
              <a:spcBef>
                <a:spcPts val="0"/>
              </a:spcBef>
              <a:spcAft>
                <a:spcPts val="0"/>
              </a:spcAft>
              <a:buClr>
                <a:schemeClr val="lt1"/>
              </a:buClr>
              <a:buSzPts val="1600"/>
              <a:buChar char="●"/>
              <a:defRPr sz="1600">
                <a:solidFill>
                  <a:schemeClr val="lt1"/>
                </a:solidFill>
              </a:defRPr>
            </a:lvl7pPr>
            <a:lvl8pPr indent="-330200" lvl="7" marL="3657600">
              <a:spcBef>
                <a:spcPts val="0"/>
              </a:spcBef>
              <a:spcAft>
                <a:spcPts val="0"/>
              </a:spcAft>
              <a:buClr>
                <a:schemeClr val="lt1"/>
              </a:buClr>
              <a:buSzPts val="1600"/>
              <a:buChar char="○"/>
              <a:defRPr sz="1600">
                <a:solidFill>
                  <a:schemeClr val="lt1"/>
                </a:solidFill>
              </a:defRPr>
            </a:lvl8pPr>
            <a:lvl9pPr indent="-330200" lvl="8" marL="4114800">
              <a:spcBef>
                <a:spcPts val="0"/>
              </a:spcBef>
              <a:spcAft>
                <a:spcPts val="0"/>
              </a:spcAft>
              <a:buClr>
                <a:schemeClr val="lt1"/>
              </a:buClr>
              <a:buSzPts val="1600"/>
              <a:buChar char="■"/>
              <a:defRPr sz="1600">
                <a:solidFill>
                  <a:schemeClr val="lt1"/>
                </a:solidFill>
              </a:defRPr>
            </a:lvl9pPr>
          </a:lstStyle>
          <a:p/>
        </p:txBody>
      </p:sp>
      <p:sp>
        <p:nvSpPr>
          <p:cNvPr id="262" name="Google Shape;262;p4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65" name="Shape 265"/>
        <p:cNvGrpSpPr/>
        <p:nvPr/>
      </p:nvGrpSpPr>
      <p:grpSpPr>
        <a:xfrm>
          <a:off x="0" y="0"/>
          <a:ext cx="0" cy="0"/>
          <a:chOff x="0" y="0"/>
          <a:chExt cx="0" cy="0"/>
        </a:xfrm>
      </p:grpSpPr>
      <p:sp>
        <p:nvSpPr>
          <p:cNvPr id="266" name="Google Shape;266;p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theme" Target="../theme/theme4.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theme" Target="../theme/theme3.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61" name="Google Shape;61;p1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88" name="Shape 188"/>
        <p:cNvGrpSpPr/>
        <p:nvPr/>
      </p:nvGrpSpPr>
      <p:grpSpPr>
        <a:xfrm>
          <a:off x="0" y="0"/>
          <a:ext cx="0" cy="0"/>
          <a:chOff x="0" y="0"/>
          <a:chExt cx="0" cy="0"/>
        </a:xfrm>
      </p:grpSpPr>
      <p:sp>
        <p:nvSpPr>
          <p:cNvPr id="189" name="Google Shape;189;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None/>
              <a:defRPr b="1" sz="2800">
                <a:solidFill>
                  <a:schemeClr val="dk2"/>
                </a:solidFill>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90" name="Google Shape;190;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Char char="●"/>
              <a:defRPr sz="1300">
                <a:solidFill>
                  <a:schemeClr val="accent1"/>
                </a:solidFill>
              </a:defRPr>
            </a:lvl1pPr>
            <a:lvl2pPr indent="-298450" lvl="1" marL="914400">
              <a:lnSpc>
                <a:spcPct val="115000"/>
              </a:lnSpc>
              <a:spcBef>
                <a:spcPts val="0"/>
              </a:spcBef>
              <a:spcAft>
                <a:spcPts val="0"/>
              </a:spcAft>
              <a:buClr>
                <a:schemeClr val="accent1"/>
              </a:buClr>
              <a:buSzPts val="1100"/>
              <a:buChar char="○"/>
              <a:defRPr sz="1100">
                <a:solidFill>
                  <a:schemeClr val="accent1"/>
                </a:solidFill>
              </a:defRPr>
            </a:lvl2pPr>
            <a:lvl3pPr indent="-298450" lvl="2" marL="1371600">
              <a:lnSpc>
                <a:spcPct val="115000"/>
              </a:lnSpc>
              <a:spcBef>
                <a:spcPts val="0"/>
              </a:spcBef>
              <a:spcAft>
                <a:spcPts val="0"/>
              </a:spcAft>
              <a:buClr>
                <a:schemeClr val="accent1"/>
              </a:buClr>
              <a:buSzPts val="1100"/>
              <a:buChar char="■"/>
              <a:defRPr sz="1100">
                <a:solidFill>
                  <a:schemeClr val="accent1"/>
                </a:solidFill>
              </a:defRPr>
            </a:lvl3pPr>
            <a:lvl4pPr indent="-298450" lvl="3" marL="1828800">
              <a:lnSpc>
                <a:spcPct val="115000"/>
              </a:lnSpc>
              <a:spcBef>
                <a:spcPts val="0"/>
              </a:spcBef>
              <a:spcAft>
                <a:spcPts val="0"/>
              </a:spcAft>
              <a:buClr>
                <a:schemeClr val="accent1"/>
              </a:buClr>
              <a:buSzPts val="1100"/>
              <a:buChar char="●"/>
              <a:defRPr sz="1100">
                <a:solidFill>
                  <a:schemeClr val="accent1"/>
                </a:solidFill>
              </a:defRPr>
            </a:lvl4pPr>
            <a:lvl5pPr indent="-298450" lvl="4" marL="2286000">
              <a:lnSpc>
                <a:spcPct val="115000"/>
              </a:lnSpc>
              <a:spcBef>
                <a:spcPts val="0"/>
              </a:spcBef>
              <a:spcAft>
                <a:spcPts val="0"/>
              </a:spcAft>
              <a:buClr>
                <a:schemeClr val="accent1"/>
              </a:buClr>
              <a:buSzPts val="1100"/>
              <a:buChar char="○"/>
              <a:defRPr sz="1100">
                <a:solidFill>
                  <a:schemeClr val="accent1"/>
                </a:solidFill>
              </a:defRPr>
            </a:lvl5pPr>
            <a:lvl6pPr indent="-298450" lvl="5" marL="2743200">
              <a:lnSpc>
                <a:spcPct val="115000"/>
              </a:lnSpc>
              <a:spcBef>
                <a:spcPts val="0"/>
              </a:spcBef>
              <a:spcAft>
                <a:spcPts val="0"/>
              </a:spcAft>
              <a:buClr>
                <a:schemeClr val="accent1"/>
              </a:buClr>
              <a:buSzPts val="1100"/>
              <a:buChar char="■"/>
              <a:defRPr sz="1100">
                <a:solidFill>
                  <a:schemeClr val="accent1"/>
                </a:solidFill>
              </a:defRPr>
            </a:lvl6pPr>
            <a:lvl7pPr indent="-298450" lvl="6" marL="3200400">
              <a:lnSpc>
                <a:spcPct val="115000"/>
              </a:lnSpc>
              <a:spcBef>
                <a:spcPts val="0"/>
              </a:spcBef>
              <a:spcAft>
                <a:spcPts val="0"/>
              </a:spcAft>
              <a:buClr>
                <a:schemeClr val="accent1"/>
              </a:buClr>
              <a:buSzPts val="1100"/>
              <a:buChar char="●"/>
              <a:defRPr sz="1100">
                <a:solidFill>
                  <a:schemeClr val="accent1"/>
                </a:solidFill>
              </a:defRPr>
            </a:lvl7pPr>
            <a:lvl8pPr indent="-298450" lvl="7" marL="3657600">
              <a:lnSpc>
                <a:spcPct val="115000"/>
              </a:lnSpc>
              <a:spcBef>
                <a:spcPts val="0"/>
              </a:spcBef>
              <a:spcAft>
                <a:spcPts val="0"/>
              </a:spcAft>
              <a:buClr>
                <a:schemeClr val="accent1"/>
              </a:buClr>
              <a:buSzPts val="1100"/>
              <a:buChar char="○"/>
              <a:defRPr sz="1100">
                <a:solidFill>
                  <a:schemeClr val="accent1"/>
                </a:solidFill>
              </a:defRPr>
            </a:lvl8pPr>
            <a:lvl9pPr indent="-298450" lvl="8" marL="4114800">
              <a:lnSpc>
                <a:spcPct val="115000"/>
              </a:lnSpc>
              <a:spcBef>
                <a:spcPts val="0"/>
              </a:spcBef>
              <a:spcAft>
                <a:spcPts val="0"/>
              </a:spcAft>
              <a:buClr>
                <a:schemeClr val="accent1"/>
              </a:buClr>
              <a:buSzPts val="1100"/>
              <a:buChar char="■"/>
              <a:defRPr sz="1100">
                <a:solidFill>
                  <a:schemeClr val="accent1"/>
                </a:solidFill>
              </a:defRPr>
            </a:lvl9pPr>
          </a:lstStyle>
          <a:p/>
        </p:txBody>
      </p:sp>
      <p:sp>
        <p:nvSpPr>
          <p:cNvPr id="191" name="Google Shape;191;p3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7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7.png"/><Relationship Id="rId9"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40.png"/><Relationship Id="rId11" Type="http://schemas.openxmlformats.org/officeDocument/2006/relationships/image" Target="../media/image50.png"/><Relationship Id="rId10" Type="http://schemas.openxmlformats.org/officeDocument/2006/relationships/image" Target="../media/image45.png"/><Relationship Id="rId13" Type="http://schemas.openxmlformats.org/officeDocument/2006/relationships/image" Target="../media/image44.png"/><Relationship Id="rId12" Type="http://schemas.openxmlformats.org/officeDocument/2006/relationships/image" Target="../media/image46.png"/><Relationship Id="rId15" Type="http://schemas.openxmlformats.org/officeDocument/2006/relationships/image" Target="../media/image49.pn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hyperlink" Target="http://access-ci.org" TargetMode="External"/><Relationship Id="rId4" Type="http://schemas.openxmlformats.org/officeDocument/2006/relationships/image" Target="../media/image48.png"/><Relationship Id="rId5"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hyperlink" Target="https://allocations.access-ci.org/resource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hyperlink" Target="http://allocations.access-ci.org/current-projects" TargetMode="External"/><Relationship Id="rId5" Type="http://schemas.openxmlformats.org/officeDocument/2006/relationships/image" Target="../media/image62.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hyperlink" Target="http://llm.jetstream-cloud.org" TargetMode="External"/><Relationship Id="rId4" Type="http://schemas.openxmlformats.org/officeDocument/2006/relationships/hyperlink" Target="http://access-ci.org" TargetMode="External"/><Relationship Id="rId9" Type="http://schemas.openxmlformats.org/officeDocument/2006/relationships/image" Target="../media/image65.png"/><Relationship Id="rId5" Type="http://schemas.openxmlformats.org/officeDocument/2006/relationships/hyperlink" Target="http://anvilgpt.rcac.purdue.edu" TargetMode="External"/><Relationship Id="rId6" Type="http://schemas.openxmlformats.org/officeDocument/2006/relationships/image" Target="../media/image60.png"/><Relationship Id="rId7" Type="http://schemas.openxmlformats.org/officeDocument/2006/relationships/image" Target="../media/image57.png"/><Relationship Id="rId8" Type="http://schemas.openxmlformats.org/officeDocument/2006/relationships/image" Target="../media/image58.png"/><Relationship Id="rId10"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hyperlink" Target="http://nairr.org" TargetMode="External"/><Relationship Id="rId4" Type="http://schemas.openxmlformats.org/officeDocument/2006/relationships/hyperlink" Target="http://nairr.org" TargetMode="External"/><Relationship Id="rId5" Type="http://schemas.openxmlformats.org/officeDocument/2006/relationships/image" Target="../media/image61.png"/><Relationship Id="rId6"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hyperlink" Target="https://nairrpilot.org/projects/awarded" TargetMode="Externa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hyperlink" Target="https://nairrpilot.org/opportunities/allocations" TargetMode="External"/><Relationship Id="rId4" Type="http://schemas.openxmlformats.org/officeDocument/2006/relationships/image" Target="../media/image67.png"/><Relationship Id="rId5"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71.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hyperlink" Target="http://lccf.tacc.utexas.edu" TargetMode="External"/><Relationship Id="rId4" Type="http://schemas.openxmlformats.org/officeDocument/2006/relationships/hyperlink" Target="http://arc.ucar.edu" TargetMode="External"/><Relationship Id="rId5" Type="http://schemas.openxmlformats.org/officeDocument/2006/relationships/hyperlink" Target="http://nersc.gov" TargetMode="External"/><Relationship Id="rId6" Type="http://schemas.openxmlformats.org/officeDocument/2006/relationships/hyperlink" Target="http://alcf.anl.gov" TargetMode="External"/><Relationship Id="rId7" Type="http://schemas.openxmlformats.org/officeDocument/2006/relationships/hyperlink" Target="http://olcf.ornl.gov" TargetMode="External"/><Relationship Id="rId8" Type="http://schemas.openxmlformats.org/officeDocument/2006/relationships/hyperlink" Target="http://hec.nasa.g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8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7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hyperlink" Target="https://www.re3data.org/" TargetMode="External"/><Relationship Id="rId4" Type="http://schemas.openxmlformats.org/officeDocument/2006/relationships/hyperlink" Target="https://www.nature.com/sdata/policies/repositories" TargetMode="External"/><Relationship Id="rId5" Type="http://schemas.openxmlformats.org/officeDocument/2006/relationships/hyperlink" Target="http://www.nlm.nih.gov/NIHbmic" TargetMode="External"/><Relationship Id="rId6"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hyperlink" Target="http://dspace.org" TargetMode="External"/><Relationship Id="rId4" Type="http://schemas.openxmlformats.org/officeDocument/2006/relationships/hyperlink" Target="http://ckan.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8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80.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hyperlink" Target="https://www.trustedci.org/" TargetMode="External"/><Relationship Id="rId4" Type="http://schemas.openxmlformats.org/officeDocument/2006/relationships/hyperlink" Target="https://www.regulatedresearch.org/" TargetMode="External"/><Relationship Id="rId9" Type="http://schemas.openxmlformats.org/officeDocument/2006/relationships/image" Target="../media/image76.png"/><Relationship Id="rId5" Type="http://schemas.openxmlformats.org/officeDocument/2006/relationships/hyperlink" Target="https://incommon.org/solutions/identity-proofing-is-now-essential-for-research-higher-education" TargetMode="External"/><Relationship Id="rId6" Type="http://schemas.openxmlformats.org/officeDocument/2006/relationships/hyperlink" Target="https://www.nsf.gov/research-security" TargetMode="External"/><Relationship Id="rId7" Type="http://schemas.openxmlformats.org/officeDocument/2006/relationships/image" Target="../media/image81.png"/><Relationship Id="rId8"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0" Type="http://schemas.openxmlformats.org/officeDocument/2006/relationships/image" Target="../media/image14.jpg"/><Relationship Id="rId22" Type="http://schemas.openxmlformats.org/officeDocument/2006/relationships/image" Target="../media/image16.png"/><Relationship Id="rId21" Type="http://schemas.openxmlformats.org/officeDocument/2006/relationships/image" Target="../media/image27.png"/><Relationship Id="rId24" Type="http://schemas.openxmlformats.org/officeDocument/2006/relationships/image" Target="../media/image21.png"/><Relationship Id="rId23" Type="http://schemas.openxmlformats.org/officeDocument/2006/relationships/image" Target="../media/image25.png"/><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8.jpg"/><Relationship Id="rId9" Type="http://schemas.openxmlformats.org/officeDocument/2006/relationships/image" Target="../media/image2.jpg"/><Relationship Id="rId26" Type="http://schemas.openxmlformats.org/officeDocument/2006/relationships/image" Target="../media/image38.png"/><Relationship Id="rId25"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11.png"/><Relationship Id="rId11" Type="http://schemas.openxmlformats.org/officeDocument/2006/relationships/image" Target="../media/image12.png"/><Relationship Id="rId10" Type="http://schemas.openxmlformats.org/officeDocument/2006/relationships/image" Target="../media/image13.png"/><Relationship Id="rId13" Type="http://schemas.openxmlformats.org/officeDocument/2006/relationships/image" Target="../media/image7.png"/><Relationship Id="rId12" Type="http://schemas.openxmlformats.org/officeDocument/2006/relationships/image" Target="../media/image6.png"/><Relationship Id="rId15" Type="http://schemas.openxmlformats.org/officeDocument/2006/relationships/image" Target="../media/image18.png"/><Relationship Id="rId14" Type="http://schemas.openxmlformats.org/officeDocument/2006/relationships/image" Target="../media/image20.png"/><Relationship Id="rId17" Type="http://schemas.openxmlformats.org/officeDocument/2006/relationships/image" Target="../media/image23.png"/><Relationship Id="rId16" Type="http://schemas.openxmlformats.org/officeDocument/2006/relationships/image" Target="../media/image22.png"/><Relationship Id="rId19" Type="http://schemas.openxmlformats.org/officeDocument/2006/relationships/image" Target="../media/image19.jpg"/><Relationship Id="rId1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hyperlink" Target="https://operations.access-ci.org/resources/gateway_discovery" TargetMode="External"/><Relationship Id="rId4" Type="http://schemas.openxmlformats.org/officeDocument/2006/relationships/hyperlink" Target="https://sciencegateways.org/" TargetMode="External"/><Relationship Id="rId5" Type="http://schemas.openxmlformats.org/officeDocument/2006/relationships/image" Target="../media/image72.png"/><Relationship Id="rId6" Type="http://schemas.openxmlformats.org/officeDocument/2006/relationships/image" Target="../media/image70.png"/><Relationship Id="rId7" Type="http://schemas.openxmlformats.org/officeDocument/2006/relationships/hyperlink" Target="http://nanohub.org" TargetMode="External"/><Relationship Id="rId8"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type="ctrTitle"/>
          </p:nvPr>
        </p:nvSpPr>
        <p:spPr>
          <a:xfrm>
            <a:off x="727950" y="1297675"/>
            <a:ext cx="5096400" cy="144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Community-Operated Cyberinfrastructure </a:t>
            </a:r>
            <a:r>
              <a:rPr lang="en" sz="3600"/>
              <a:t>(C</a:t>
            </a:r>
            <a:r>
              <a:rPr lang="en" sz="3600"/>
              <a:t>I) Resources</a:t>
            </a:r>
            <a:endParaRPr sz="3600"/>
          </a:p>
        </p:txBody>
      </p:sp>
      <p:pic>
        <p:nvPicPr>
          <p:cNvPr id="272" name="Google Shape;272;p45" title="Screenshot 2026-04-17 at 1.06.40 PM.png"/>
          <p:cNvPicPr preferRelativeResize="0"/>
          <p:nvPr/>
        </p:nvPicPr>
        <p:blipFill>
          <a:blip r:embed="rId3">
            <a:alphaModFix/>
          </a:blip>
          <a:stretch>
            <a:fillRect/>
          </a:stretch>
        </p:blipFill>
        <p:spPr>
          <a:xfrm>
            <a:off x="6220700" y="1126650"/>
            <a:ext cx="2246149" cy="3299949"/>
          </a:xfrm>
          <a:prstGeom prst="rect">
            <a:avLst/>
          </a:prstGeom>
          <a:noFill/>
          <a:ln>
            <a:noFill/>
          </a:ln>
          <a:effectLst>
            <a:outerShdw blurRad="57150" rotWithShape="0" algn="bl" dir="5400000" dist="19050">
              <a:srgbClr val="000000">
                <a:alpha val="50000"/>
              </a:srgbClr>
            </a:outerShdw>
          </a:effectLst>
        </p:spPr>
      </p:pic>
      <p:sp>
        <p:nvSpPr>
          <p:cNvPr id="273" name="Google Shape;273;p45"/>
          <p:cNvSpPr txBox="1"/>
          <p:nvPr/>
        </p:nvSpPr>
        <p:spPr>
          <a:xfrm>
            <a:off x="727950" y="3178775"/>
            <a:ext cx="7688100" cy="15390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rgbClr val="595959"/>
                </a:solidFill>
              </a:rPr>
              <a:t>HTC’26  •  June 10, 2026</a:t>
            </a:r>
            <a:endParaRPr sz="1600">
              <a:solidFill>
                <a:srgbClr val="595959"/>
              </a:solidFill>
            </a:endParaRPr>
          </a:p>
          <a:p>
            <a:pPr indent="0" lvl="0" marL="0" rtl="0" algn="l">
              <a:spcBef>
                <a:spcPts val="1000"/>
              </a:spcBef>
              <a:spcAft>
                <a:spcPts val="0"/>
              </a:spcAft>
              <a:buNone/>
            </a:pPr>
            <a:r>
              <a:rPr lang="en" sz="1600">
                <a:solidFill>
                  <a:srgbClr val="595959"/>
                </a:solidFill>
              </a:rPr>
              <a:t>Stephen Deems, sdeems@internet2.edu</a:t>
            </a:r>
            <a:endParaRPr sz="1600">
              <a:solidFill>
                <a:srgbClr val="595959"/>
              </a:solidFill>
            </a:endParaRPr>
          </a:p>
          <a:p>
            <a:pPr indent="0" lvl="0" marL="0" rtl="0" algn="l">
              <a:spcBef>
                <a:spcPts val="0"/>
              </a:spcBef>
              <a:spcAft>
                <a:spcPts val="0"/>
              </a:spcAft>
              <a:buNone/>
            </a:pPr>
            <a:r>
              <a:rPr lang="en" sz="1600">
                <a:solidFill>
                  <a:srgbClr val="595959"/>
                </a:solidFill>
              </a:rPr>
              <a:t>Internet2 - Research Engagement</a:t>
            </a:r>
            <a:endParaRPr sz="1600">
              <a:solidFill>
                <a:srgbClr val="595959"/>
              </a:solidFill>
            </a:endParaRPr>
          </a:p>
          <a:p>
            <a:pPr indent="0" lvl="0" marL="0" rtl="0" algn="l">
              <a:spcBef>
                <a:spcPts val="0"/>
              </a:spcBef>
              <a:spcAft>
                <a:spcPts val="0"/>
              </a:spcAft>
              <a:buNone/>
            </a:pPr>
            <a:r>
              <a:t/>
            </a:r>
            <a:endParaRPr sz="1600">
              <a:solidFill>
                <a:srgbClr val="59595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2" name="Shape 372"/>
        <p:cNvGrpSpPr/>
        <p:nvPr/>
      </p:nvGrpSpPr>
      <p:grpSpPr>
        <a:xfrm>
          <a:off x="0" y="0"/>
          <a:ext cx="0" cy="0"/>
          <a:chOff x="0" y="0"/>
          <a:chExt cx="0" cy="0"/>
        </a:xfrm>
      </p:grpSpPr>
      <p:pic>
        <p:nvPicPr>
          <p:cNvPr descr="African American IT Engineer in Server Room (Provided by Getty Images)" id="373" name="Google Shape;373;p54"/>
          <p:cNvPicPr preferRelativeResize="0"/>
          <p:nvPr/>
        </p:nvPicPr>
        <p:blipFill rotWithShape="1">
          <a:blip r:embed="rId3">
            <a:alphaModFix/>
          </a:blip>
          <a:srcRect b="0" l="38363" r="2371" t="0"/>
          <a:stretch/>
        </p:blipFill>
        <p:spPr>
          <a:xfrm>
            <a:off x="-1500" y="0"/>
            <a:ext cx="4573501" cy="5143501"/>
          </a:xfrm>
          <a:prstGeom prst="rect">
            <a:avLst/>
          </a:prstGeom>
          <a:noFill/>
          <a:ln>
            <a:noFill/>
          </a:ln>
        </p:spPr>
      </p:pic>
      <p:sp>
        <p:nvSpPr>
          <p:cNvPr id="374" name="Google Shape;374;p54"/>
          <p:cNvSpPr/>
          <p:nvPr/>
        </p:nvSpPr>
        <p:spPr>
          <a:xfrm>
            <a:off x="-1500" y="0"/>
            <a:ext cx="4599600" cy="5165700"/>
          </a:xfrm>
          <a:prstGeom prst="rect">
            <a:avLst/>
          </a:prstGeom>
          <a:solidFill>
            <a:srgbClr val="178D7D">
              <a:alpha val="6808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4"/>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Federally-</a:t>
            </a:r>
            <a:br>
              <a:rPr lang="en"/>
            </a:br>
            <a:r>
              <a:rPr lang="en"/>
              <a:t>Funded Computing</a:t>
            </a:r>
            <a:endParaRPr/>
          </a:p>
        </p:txBody>
      </p:sp>
      <p:sp>
        <p:nvSpPr>
          <p:cNvPr id="376" name="Google Shape;376;p54"/>
          <p:cNvSpPr/>
          <p:nvPr/>
        </p:nvSpPr>
        <p:spPr>
          <a:xfrm>
            <a:off x="4572000" y="0"/>
            <a:ext cx="4573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77" name="Google Shape;377;p54"/>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b="1" lang="en" sz="1800">
                <a:solidFill>
                  <a:schemeClr val="dk1"/>
                </a:solidFill>
              </a:rPr>
              <a:t>NSF and other agencies fund a wide range of research cyberinfrastructure resources to support R&amp;E—usually at no cost to your researchers or your campuses.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5"/>
          <p:cNvSpPr txBox="1"/>
          <p:nvPr>
            <p:ph type="title"/>
          </p:nvPr>
        </p:nvSpPr>
        <p:spPr>
          <a:xfrm>
            <a:off x="311700" y="48543"/>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latin typeface="Raleway"/>
                <a:ea typeface="Raleway"/>
                <a:cs typeface="Raleway"/>
                <a:sym typeface="Raleway"/>
              </a:rPr>
              <a:t>Federally</a:t>
            </a:r>
            <a:r>
              <a:rPr b="1" lang="en">
                <a:latin typeface="Raleway"/>
                <a:ea typeface="Raleway"/>
                <a:cs typeface="Raleway"/>
                <a:sym typeface="Raleway"/>
              </a:rPr>
              <a:t> </a:t>
            </a:r>
            <a:r>
              <a:rPr b="1" lang="en">
                <a:solidFill>
                  <a:schemeClr val="dk1"/>
                </a:solidFill>
                <a:latin typeface="Raleway"/>
                <a:ea typeface="Raleway"/>
                <a:cs typeface="Raleway"/>
                <a:sym typeface="Raleway"/>
              </a:rPr>
              <a:t>Funded </a:t>
            </a:r>
            <a:r>
              <a:rPr b="1" i="1" lang="en">
                <a:solidFill>
                  <a:schemeClr val="dk1"/>
                </a:solidFill>
                <a:latin typeface="Raleway"/>
                <a:ea typeface="Raleway"/>
                <a:cs typeface="Raleway"/>
                <a:sym typeface="Raleway"/>
              </a:rPr>
              <a:t>Computing</a:t>
            </a:r>
            <a:r>
              <a:rPr b="1" lang="en">
                <a:solidFill>
                  <a:schemeClr val="dk1"/>
                </a:solidFill>
                <a:latin typeface="Raleway"/>
                <a:ea typeface="Raleway"/>
                <a:cs typeface="Raleway"/>
                <a:sym typeface="Raleway"/>
              </a:rPr>
              <a:t> Resources</a:t>
            </a:r>
            <a:endParaRPr b="1">
              <a:solidFill>
                <a:schemeClr val="dk1"/>
              </a:solidFill>
              <a:latin typeface="Raleway"/>
              <a:ea typeface="Raleway"/>
              <a:cs typeface="Raleway"/>
              <a:sym typeface="Raleway"/>
            </a:endParaRPr>
          </a:p>
        </p:txBody>
      </p:sp>
      <p:grpSp>
        <p:nvGrpSpPr>
          <p:cNvPr id="383" name="Google Shape;383;p55"/>
          <p:cNvGrpSpPr/>
          <p:nvPr/>
        </p:nvGrpSpPr>
        <p:grpSpPr>
          <a:xfrm>
            <a:off x="0" y="717375"/>
            <a:ext cx="9144600" cy="670950"/>
            <a:chOff x="0" y="717375"/>
            <a:chExt cx="9144600" cy="670950"/>
          </a:xfrm>
        </p:grpSpPr>
        <p:sp>
          <p:nvSpPr>
            <p:cNvPr id="384" name="Google Shape;384;p55"/>
            <p:cNvSpPr txBox="1"/>
            <p:nvPr/>
          </p:nvSpPr>
          <p:spPr>
            <a:xfrm>
              <a:off x="369875" y="1049180"/>
              <a:ext cx="2986200" cy="306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Lato"/>
                  <a:ea typeface="Lato"/>
                  <a:cs typeface="Lato"/>
                  <a:sym typeface="Lato"/>
                </a:rPr>
                <a:t>      </a:t>
              </a:r>
              <a:r>
                <a:rPr b="1" lang="en" sz="1200">
                  <a:solidFill>
                    <a:srgbClr val="FFFFFF"/>
                  </a:solidFill>
                  <a:latin typeface="Lato"/>
                  <a:ea typeface="Lato"/>
                  <a:cs typeface="Lato"/>
                  <a:sym typeface="Lato"/>
                </a:rPr>
                <a:t>VMs and interactive notebooks</a:t>
              </a:r>
              <a:endParaRPr b="1" sz="1200">
                <a:solidFill>
                  <a:srgbClr val="FFFFFF"/>
                </a:solidFill>
                <a:latin typeface="Lato"/>
                <a:ea typeface="Lato"/>
                <a:cs typeface="Lato"/>
                <a:sym typeface="Lato"/>
              </a:endParaRPr>
            </a:p>
          </p:txBody>
        </p:sp>
        <p:sp>
          <p:nvSpPr>
            <p:cNvPr id="385" name="Google Shape;385;p55"/>
            <p:cNvSpPr txBox="1"/>
            <p:nvPr/>
          </p:nvSpPr>
          <p:spPr>
            <a:xfrm>
              <a:off x="3372540" y="717376"/>
              <a:ext cx="2485500" cy="331800"/>
            </a:xfrm>
            <a:prstGeom prst="rect">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3F3F3"/>
                  </a:solidFill>
                  <a:latin typeface="Lato"/>
                  <a:ea typeface="Lato"/>
                  <a:cs typeface="Lato"/>
                  <a:sym typeface="Lato"/>
                </a:rPr>
                <a:t>High-Throughput Computing</a:t>
              </a:r>
              <a:endParaRPr b="1" sz="1300">
                <a:solidFill>
                  <a:srgbClr val="F3F3F3"/>
                </a:solidFill>
                <a:latin typeface="Lato"/>
                <a:ea typeface="Lato"/>
                <a:cs typeface="Lato"/>
                <a:sym typeface="Lato"/>
              </a:endParaRPr>
            </a:p>
          </p:txBody>
        </p:sp>
        <p:sp>
          <p:nvSpPr>
            <p:cNvPr id="386" name="Google Shape;386;p55"/>
            <p:cNvSpPr txBox="1"/>
            <p:nvPr/>
          </p:nvSpPr>
          <p:spPr>
            <a:xfrm>
              <a:off x="5863000" y="717375"/>
              <a:ext cx="3281100" cy="331800"/>
            </a:xfrm>
            <a:prstGeom prst="rect">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3F3F3"/>
                  </a:solidFill>
                  <a:latin typeface="Lato"/>
                  <a:ea typeface="Lato"/>
                  <a:cs typeface="Lato"/>
                  <a:sym typeface="Lato"/>
                </a:rPr>
                <a:t>High-Performance Computing</a:t>
              </a:r>
              <a:endParaRPr b="1" sz="1300">
                <a:solidFill>
                  <a:srgbClr val="F3F3F3"/>
                </a:solidFill>
                <a:latin typeface="Lato"/>
                <a:ea typeface="Lato"/>
                <a:cs typeface="Lato"/>
                <a:sym typeface="Lato"/>
              </a:endParaRPr>
            </a:p>
          </p:txBody>
        </p:sp>
        <p:sp>
          <p:nvSpPr>
            <p:cNvPr id="387" name="Google Shape;387;p55"/>
            <p:cNvSpPr txBox="1"/>
            <p:nvPr/>
          </p:nvSpPr>
          <p:spPr>
            <a:xfrm>
              <a:off x="345261" y="717375"/>
              <a:ext cx="3021900" cy="331800"/>
            </a:xfrm>
            <a:prstGeom prst="rect">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3F3F3"/>
                  </a:solidFill>
                  <a:latin typeface="Lato"/>
                  <a:ea typeface="Lato"/>
                  <a:cs typeface="Lato"/>
                  <a:sym typeface="Lato"/>
                </a:rPr>
                <a:t>Cloud(-like) Environments</a:t>
              </a:r>
              <a:endParaRPr b="1" sz="1300">
                <a:solidFill>
                  <a:srgbClr val="F3F3F3"/>
                </a:solidFill>
                <a:latin typeface="Lato"/>
                <a:ea typeface="Lato"/>
                <a:cs typeface="Lato"/>
                <a:sym typeface="Lato"/>
              </a:endParaRPr>
            </a:p>
          </p:txBody>
        </p:sp>
        <p:sp>
          <p:nvSpPr>
            <p:cNvPr id="388" name="Google Shape;388;p55"/>
            <p:cNvSpPr txBox="1"/>
            <p:nvPr/>
          </p:nvSpPr>
          <p:spPr>
            <a:xfrm rot="-5400000">
              <a:off x="-146400" y="872625"/>
              <a:ext cx="662100" cy="369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TYPE</a:t>
              </a:r>
              <a:endParaRPr b="1">
                <a:latin typeface="Lato"/>
                <a:ea typeface="Lato"/>
                <a:cs typeface="Lato"/>
                <a:sym typeface="Lato"/>
              </a:endParaRPr>
            </a:p>
          </p:txBody>
        </p:sp>
        <p:sp>
          <p:nvSpPr>
            <p:cNvPr id="389" name="Google Shape;389;p55"/>
            <p:cNvSpPr txBox="1"/>
            <p:nvPr/>
          </p:nvSpPr>
          <p:spPr>
            <a:xfrm>
              <a:off x="3367000" y="1049175"/>
              <a:ext cx="2485500" cy="306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Lato"/>
                  <a:ea typeface="Lato"/>
                  <a:cs typeface="Lato"/>
                  <a:sym typeface="Lato"/>
                </a:rPr>
                <a:t>numerous  independent tasks</a:t>
              </a:r>
              <a:endParaRPr sz="1200">
                <a:solidFill>
                  <a:srgbClr val="FFFFFF"/>
                </a:solidFill>
                <a:latin typeface="Lato"/>
                <a:ea typeface="Lato"/>
                <a:cs typeface="Lato"/>
                <a:sym typeface="Lato"/>
              </a:endParaRPr>
            </a:p>
          </p:txBody>
        </p:sp>
        <p:sp>
          <p:nvSpPr>
            <p:cNvPr id="390" name="Google Shape;390;p55"/>
            <p:cNvSpPr txBox="1"/>
            <p:nvPr/>
          </p:nvSpPr>
          <p:spPr>
            <a:xfrm>
              <a:off x="5863500" y="1049175"/>
              <a:ext cx="3281100" cy="3063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Lato"/>
                  <a:ea typeface="Lato"/>
                  <a:cs typeface="Lato"/>
                  <a:sym typeface="Lato"/>
                </a:rPr>
                <a:t>larger/longer interdependent tasks</a:t>
              </a:r>
              <a:endParaRPr sz="1200">
                <a:solidFill>
                  <a:srgbClr val="FFFFFF"/>
                </a:solidFill>
                <a:latin typeface="Lato"/>
                <a:ea typeface="Lato"/>
                <a:cs typeface="Lato"/>
                <a:sym typeface="Lato"/>
              </a:endParaRPr>
            </a:p>
          </p:txBody>
        </p:sp>
      </p:grpSp>
      <p:grpSp>
        <p:nvGrpSpPr>
          <p:cNvPr id="391" name="Google Shape;391;p55"/>
          <p:cNvGrpSpPr/>
          <p:nvPr/>
        </p:nvGrpSpPr>
        <p:grpSpPr>
          <a:xfrm>
            <a:off x="0" y="3946800"/>
            <a:ext cx="9145425" cy="1196700"/>
            <a:chOff x="0" y="3946800"/>
            <a:chExt cx="9145425" cy="1196700"/>
          </a:xfrm>
        </p:grpSpPr>
        <p:grpSp>
          <p:nvGrpSpPr>
            <p:cNvPr id="392" name="Google Shape;392;p55"/>
            <p:cNvGrpSpPr/>
            <p:nvPr/>
          </p:nvGrpSpPr>
          <p:grpSpPr>
            <a:xfrm>
              <a:off x="369300" y="4357350"/>
              <a:ext cx="7968803" cy="369300"/>
              <a:chOff x="0" y="578875"/>
              <a:chExt cx="8206800" cy="369300"/>
            </a:xfrm>
          </p:grpSpPr>
          <p:sp>
            <p:nvSpPr>
              <p:cNvPr id="393" name="Google Shape;393;p55"/>
              <p:cNvSpPr txBox="1"/>
              <p:nvPr/>
            </p:nvSpPr>
            <p:spPr>
              <a:xfrm>
                <a:off x="0" y="578875"/>
                <a:ext cx="8206800" cy="3693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05697B"/>
                    </a:solidFill>
                  </a:rPr>
                  <a:t>via			     Allocation </a:t>
                </a:r>
                <a:r>
                  <a:rPr lang="en" sz="1300">
                    <a:solidFill>
                      <a:srgbClr val="05697B"/>
                    </a:solidFill>
                    <a:latin typeface="Lato"/>
                    <a:ea typeface="Lato"/>
                    <a:cs typeface="Lato"/>
                    <a:sym typeface="Lato"/>
                  </a:rPr>
                  <a:t>(</a:t>
                </a:r>
                <a:r>
                  <a:rPr i="1" lang="en" sz="1300">
                    <a:solidFill>
                      <a:srgbClr val="05697B"/>
                    </a:solidFill>
                    <a:latin typeface="Lato"/>
                    <a:ea typeface="Lato"/>
                    <a:cs typeface="Lato"/>
                    <a:sym typeface="Lato"/>
                  </a:rPr>
                  <a:t>NSF-funded resources</a:t>
                </a:r>
                <a:r>
                  <a:rPr lang="en" sz="1300">
                    <a:solidFill>
                      <a:srgbClr val="05697B"/>
                    </a:solidFill>
                    <a:latin typeface="Lato"/>
                    <a:ea typeface="Lato"/>
                    <a:cs typeface="Lato"/>
                    <a:sym typeface="Lato"/>
                  </a:rPr>
                  <a:t>)</a:t>
                </a:r>
                <a:endParaRPr sz="1300">
                  <a:solidFill>
                    <a:srgbClr val="05697B"/>
                  </a:solidFill>
                  <a:latin typeface="Lato"/>
                  <a:ea typeface="Lato"/>
                  <a:cs typeface="Lato"/>
                  <a:sym typeface="Lato"/>
                </a:endParaRPr>
              </a:p>
            </p:txBody>
          </p:sp>
          <p:pic>
            <p:nvPicPr>
              <p:cNvPr id="394" name="Google Shape;394;p55"/>
              <p:cNvPicPr preferRelativeResize="0"/>
              <p:nvPr/>
            </p:nvPicPr>
            <p:blipFill rotWithShape="1">
              <a:blip r:embed="rId3">
                <a:alphaModFix/>
              </a:blip>
              <a:srcRect b="14200" l="0" r="32940" t="0"/>
              <a:stretch/>
            </p:blipFill>
            <p:spPr>
              <a:xfrm>
                <a:off x="2315593" y="627078"/>
                <a:ext cx="1369774" cy="242325"/>
              </a:xfrm>
              <a:prstGeom prst="rect">
                <a:avLst/>
              </a:prstGeom>
              <a:noFill/>
              <a:ln>
                <a:noFill/>
              </a:ln>
            </p:spPr>
          </p:pic>
        </p:grpSp>
        <p:grpSp>
          <p:nvGrpSpPr>
            <p:cNvPr id="395" name="Google Shape;395;p55"/>
            <p:cNvGrpSpPr/>
            <p:nvPr/>
          </p:nvGrpSpPr>
          <p:grpSpPr>
            <a:xfrm>
              <a:off x="369300" y="4725845"/>
              <a:ext cx="8774582" cy="371530"/>
              <a:chOff x="-75" y="947370"/>
              <a:chExt cx="9144000" cy="371530"/>
            </a:xfrm>
          </p:grpSpPr>
          <p:sp>
            <p:nvSpPr>
              <p:cNvPr id="396" name="Google Shape;396;p55"/>
              <p:cNvSpPr txBox="1"/>
              <p:nvPr/>
            </p:nvSpPr>
            <p:spPr>
              <a:xfrm>
                <a:off x="-75" y="949600"/>
                <a:ext cx="9144000" cy="369300"/>
              </a:xfrm>
              <a:prstGeom prst="rect">
                <a:avLst/>
              </a:prstGeom>
              <a:solidFill>
                <a:srgbClr val="16335D"/>
              </a:solidFill>
              <a:ln>
                <a:noFill/>
              </a:ln>
            </p:spPr>
            <p:txBody>
              <a:bodyPr anchorCtr="0" anchor="t" bIns="91425" lIns="91425" spcFirstLastPara="1" rIns="91425" wrap="square" tIns="91425">
                <a:noAutofit/>
              </a:bodyPr>
              <a:lstStyle/>
              <a:p>
                <a:pPr indent="457200" lvl="0" marL="1828800" rtl="0" algn="l">
                  <a:spcBef>
                    <a:spcPts val="0"/>
                  </a:spcBef>
                  <a:spcAft>
                    <a:spcPts val="0"/>
                  </a:spcAft>
                  <a:buNone/>
                </a:pPr>
                <a:r>
                  <a:rPr b="1" lang="en" sz="1300">
                    <a:solidFill>
                      <a:srgbClr val="FFFFFF"/>
                    </a:solidFill>
                    <a:latin typeface="Lato"/>
                    <a:ea typeface="Lato"/>
                    <a:cs typeface="Lato"/>
                    <a:sym typeface="Lato"/>
                  </a:rPr>
                  <a:t>via 			     Allocation			</a:t>
                </a:r>
                <a:r>
                  <a:rPr b="1" lang="en" sz="1200">
                    <a:solidFill>
                      <a:srgbClr val="CCCCCC"/>
                    </a:solidFill>
                    <a:latin typeface="Lato"/>
                    <a:ea typeface="Lato"/>
                    <a:cs typeface="Lato"/>
                    <a:sym typeface="Lato"/>
                  </a:rPr>
                  <a:t>(+tokens,commercial compute)</a:t>
                </a:r>
                <a:r>
                  <a:rPr b="1" lang="en" sz="1200">
                    <a:solidFill>
                      <a:srgbClr val="FFFFFF"/>
                    </a:solidFill>
                    <a:latin typeface="Lato"/>
                    <a:ea typeface="Lato"/>
                    <a:cs typeface="Lato"/>
                    <a:sym typeface="Lato"/>
                  </a:rPr>
                  <a:t> </a:t>
                </a:r>
                <a:endParaRPr sz="1200">
                  <a:solidFill>
                    <a:srgbClr val="FFFFFF"/>
                  </a:solidFill>
                  <a:latin typeface="Lato"/>
                  <a:ea typeface="Lato"/>
                  <a:cs typeface="Lato"/>
                  <a:sym typeface="Lato"/>
                </a:endParaRPr>
              </a:p>
            </p:txBody>
          </p:sp>
          <p:pic>
            <p:nvPicPr>
              <p:cNvPr id="397" name="Google Shape;397;p55"/>
              <p:cNvPicPr preferRelativeResize="0"/>
              <p:nvPr/>
            </p:nvPicPr>
            <p:blipFill rotWithShape="1">
              <a:blip r:embed="rId4">
                <a:alphaModFix/>
              </a:blip>
              <a:srcRect b="11630" l="0" r="0" t="0"/>
              <a:stretch/>
            </p:blipFill>
            <p:spPr>
              <a:xfrm>
                <a:off x="2810222" y="947370"/>
                <a:ext cx="1245275" cy="326350"/>
              </a:xfrm>
              <a:prstGeom prst="rect">
                <a:avLst/>
              </a:prstGeom>
              <a:noFill/>
              <a:ln>
                <a:noFill/>
              </a:ln>
            </p:spPr>
          </p:pic>
          <p:sp>
            <p:nvSpPr>
              <p:cNvPr id="398" name="Google Shape;398;p55"/>
              <p:cNvSpPr/>
              <p:nvPr/>
            </p:nvSpPr>
            <p:spPr>
              <a:xfrm>
                <a:off x="8659495" y="1016870"/>
                <a:ext cx="433800" cy="251700"/>
              </a:xfrm>
              <a:prstGeom prst="rightArrow">
                <a:avLst>
                  <a:gd fmla="val 32773" name="adj1"/>
                  <a:gd fmla="val 40516" name="adj2"/>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99" name="Google Shape;399;p55"/>
            <p:cNvSpPr txBox="1"/>
            <p:nvPr/>
          </p:nvSpPr>
          <p:spPr>
            <a:xfrm>
              <a:off x="8228625" y="4361425"/>
              <a:ext cx="916800" cy="371400"/>
            </a:xfrm>
            <a:prstGeom prst="rect">
              <a:avLst/>
            </a:prstGeom>
            <a:solidFill>
              <a:srgbClr val="87A57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Lato"/>
                  <a:ea typeface="Lato"/>
                  <a:cs typeface="Lato"/>
                  <a:sym typeface="Lato"/>
                </a:rPr>
                <a:t>via agency</a:t>
              </a:r>
              <a:endParaRPr b="1" sz="1200">
                <a:solidFill>
                  <a:srgbClr val="FFFFFF"/>
                </a:solidFill>
                <a:latin typeface="Lato"/>
                <a:ea typeface="Lato"/>
                <a:cs typeface="Lato"/>
                <a:sym typeface="Lato"/>
              </a:endParaRPr>
            </a:p>
          </p:txBody>
        </p:sp>
        <p:sp>
          <p:nvSpPr>
            <p:cNvPr id="400" name="Google Shape;400;p55"/>
            <p:cNvSpPr txBox="1"/>
            <p:nvPr/>
          </p:nvSpPr>
          <p:spPr>
            <a:xfrm>
              <a:off x="2362400" y="3979775"/>
              <a:ext cx="2534700" cy="369300"/>
            </a:xfrm>
            <a:prstGeom prst="rect">
              <a:avLst/>
            </a:prstGeom>
            <a:solidFill>
              <a:srgbClr val="EFEFE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90000"/>
                  </a:solidFill>
                  <a:latin typeface="Lato"/>
                  <a:ea typeface="Lato"/>
                  <a:cs typeface="Lato"/>
                  <a:sym typeface="Lato"/>
                </a:rPr>
                <a:t>via simple sign-up</a:t>
              </a:r>
              <a:endParaRPr b="1">
                <a:solidFill>
                  <a:srgbClr val="990000"/>
                </a:solidFill>
                <a:latin typeface="Lato"/>
                <a:ea typeface="Lato"/>
                <a:cs typeface="Lato"/>
                <a:sym typeface="Lato"/>
              </a:endParaRPr>
            </a:p>
          </p:txBody>
        </p:sp>
        <p:sp>
          <p:nvSpPr>
            <p:cNvPr id="401" name="Google Shape;401;p55"/>
            <p:cNvSpPr txBox="1"/>
            <p:nvPr/>
          </p:nvSpPr>
          <p:spPr>
            <a:xfrm rot="-5400000">
              <a:off x="-413700" y="4360500"/>
              <a:ext cx="1196700" cy="369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ACCESS</a:t>
              </a:r>
              <a:endParaRPr b="1">
                <a:latin typeface="Lato"/>
                <a:ea typeface="Lato"/>
                <a:cs typeface="Lato"/>
                <a:sym typeface="Lato"/>
              </a:endParaRPr>
            </a:p>
          </p:txBody>
        </p:sp>
      </p:grpSp>
      <p:grpSp>
        <p:nvGrpSpPr>
          <p:cNvPr id="402" name="Google Shape;402;p55"/>
          <p:cNvGrpSpPr/>
          <p:nvPr/>
        </p:nvGrpSpPr>
        <p:grpSpPr>
          <a:xfrm>
            <a:off x="0" y="1388225"/>
            <a:ext cx="9143875" cy="1299300"/>
            <a:chOff x="0" y="1388225"/>
            <a:chExt cx="9143875" cy="1299300"/>
          </a:xfrm>
        </p:grpSpPr>
        <p:pic>
          <p:nvPicPr>
            <p:cNvPr id="403" name="Google Shape;403;p55"/>
            <p:cNvPicPr preferRelativeResize="0"/>
            <p:nvPr/>
          </p:nvPicPr>
          <p:blipFill>
            <a:blip r:embed="rId5">
              <a:alphaModFix/>
            </a:blip>
            <a:stretch>
              <a:fillRect/>
            </a:stretch>
          </p:blipFill>
          <p:spPr>
            <a:xfrm>
              <a:off x="3391346" y="1469573"/>
              <a:ext cx="748200" cy="496079"/>
            </a:xfrm>
            <a:prstGeom prst="rect">
              <a:avLst/>
            </a:prstGeom>
            <a:noFill/>
            <a:ln>
              <a:noFill/>
            </a:ln>
          </p:spPr>
        </p:pic>
        <p:pic>
          <p:nvPicPr>
            <p:cNvPr id="404" name="Google Shape;404;p55"/>
            <p:cNvPicPr preferRelativeResize="0"/>
            <p:nvPr/>
          </p:nvPicPr>
          <p:blipFill>
            <a:blip r:embed="rId6">
              <a:alphaModFix/>
            </a:blip>
            <a:stretch>
              <a:fillRect/>
            </a:stretch>
          </p:blipFill>
          <p:spPr>
            <a:xfrm>
              <a:off x="7249465" y="2024013"/>
              <a:ext cx="1020750" cy="384479"/>
            </a:xfrm>
            <a:prstGeom prst="rect">
              <a:avLst/>
            </a:prstGeom>
            <a:noFill/>
            <a:ln>
              <a:noFill/>
            </a:ln>
          </p:spPr>
        </p:pic>
        <p:pic>
          <p:nvPicPr>
            <p:cNvPr id="405" name="Google Shape;405;p55"/>
            <p:cNvPicPr preferRelativeResize="0"/>
            <p:nvPr/>
          </p:nvPicPr>
          <p:blipFill>
            <a:blip r:embed="rId7">
              <a:alphaModFix/>
            </a:blip>
            <a:stretch>
              <a:fillRect/>
            </a:stretch>
          </p:blipFill>
          <p:spPr>
            <a:xfrm>
              <a:off x="582976" y="1522125"/>
              <a:ext cx="1705513" cy="538591"/>
            </a:xfrm>
            <a:prstGeom prst="rect">
              <a:avLst/>
            </a:prstGeom>
            <a:noFill/>
            <a:ln>
              <a:noFill/>
            </a:ln>
          </p:spPr>
        </p:pic>
        <p:pic>
          <p:nvPicPr>
            <p:cNvPr id="406" name="Google Shape;406;p55"/>
            <p:cNvPicPr preferRelativeResize="0"/>
            <p:nvPr/>
          </p:nvPicPr>
          <p:blipFill>
            <a:blip r:embed="rId8">
              <a:alphaModFix/>
            </a:blip>
            <a:stretch>
              <a:fillRect/>
            </a:stretch>
          </p:blipFill>
          <p:spPr>
            <a:xfrm>
              <a:off x="4004126" y="1704252"/>
              <a:ext cx="870863" cy="866968"/>
            </a:xfrm>
            <a:prstGeom prst="rect">
              <a:avLst/>
            </a:prstGeom>
            <a:noFill/>
            <a:ln>
              <a:noFill/>
            </a:ln>
          </p:spPr>
        </p:pic>
        <p:pic>
          <p:nvPicPr>
            <p:cNvPr id="407" name="Google Shape;407;p55"/>
            <p:cNvPicPr preferRelativeResize="0"/>
            <p:nvPr/>
          </p:nvPicPr>
          <p:blipFill>
            <a:blip r:embed="rId9">
              <a:alphaModFix/>
            </a:blip>
            <a:stretch>
              <a:fillRect/>
            </a:stretch>
          </p:blipFill>
          <p:spPr>
            <a:xfrm>
              <a:off x="4874989" y="1491303"/>
              <a:ext cx="788350" cy="251570"/>
            </a:xfrm>
            <a:prstGeom prst="rect">
              <a:avLst/>
            </a:prstGeom>
            <a:noFill/>
            <a:ln>
              <a:noFill/>
            </a:ln>
          </p:spPr>
        </p:pic>
        <p:pic>
          <p:nvPicPr>
            <p:cNvPr id="408" name="Google Shape;408;p55"/>
            <p:cNvPicPr preferRelativeResize="0"/>
            <p:nvPr/>
          </p:nvPicPr>
          <p:blipFill rotWithShape="1">
            <a:blip r:embed="rId10">
              <a:alphaModFix/>
            </a:blip>
            <a:srcRect b="12970" l="17360" r="15223" t="11536"/>
            <a:stretch/>
          </p:blipFill>
          <p:spPr>
            <a:xfrm>
              <a:off x="6198376" y="1506425"/>
              <a:ext cx="577050" cy="646175"/>
            </a:xfrm>
            <a:prstGeom prst="rect">
              <a:avLst/>
            </a:prstGeom>
            <a:noFill/>
            <a:ln>
              <a:noFill/>
            </a:ln>
          </p:spPr>
        </p:pic>
        <p:pic>
          <p:nvPicPr>
            <p:cNvPr id="409" name="Google Shape;409;p55"/>
            <p:cNvPicPr preferRelativeResize="0"/>
            <p:nvPr/>
          </p:nvPicPr>
          <p:blipFill>
            <a:blip r:embed="rId11">
              <a:alphaModFix/>
            </a:blip>
            <a:stretch>
              <a:fillRect/>
            </a:stretch>
          </p:blipFill>
          <p:spPr>
            <a:xfrm>
              <a:off x="6904508" y="1507014"/>
              <a:ext cx="1020770" cy="421175"/>
            </a:xfrm>
            <a:prstGeom prst="rect">
              <a:avLst/>
            </a:prstGeom>
            <a:noFill/>
            <a:ln>
              <a:noFill/>
            </a:ln>
          </p:spPr>
        </p:pic>
        <p:pic>
          <p:nvPicPr>
            <p:cNvPr id="410" name="Google Shape;410;p55"/>
            <p:cNvPicPr preferRelativeResize="0"/>
            <p:nvPr/>
          </p:nvPicPr>
          <p:blipFill>
            <a:blip r:embed="rId12">
              <a:alphaModFix/>
            </a:blip>
            <a:stretch>
              <a:fillRect/>
            </a:stretch>
          </p:blipFill>
          <p:spPr>
            <a:xfrm>
              <a:off x="6010800" y="2303550"/>
              <a:ext cx="1378428" cy="251575"/>
            </a:xfrm>
            <a:prstGeom prst="rect">
              <a:avLst/>
            </a:prstGeom>
            <a:noFill/>
            <a:ln>
              <a:noFill/>
            </a:ln>
          </p:spPr>
        </p:pic>
        <p:pic>
          <p:nvPicPr>
            <p:cNvPr id="411" name="Google Shape;411;p55"/>
            <p:cNvPicPr preferRelativeResize="0"/>
            <p:nvPr/>
          </p:nvPicPr>
          <p:blipFill>
            <a:blip r:embed="rId13">
              <a:alphaModFix/>
            </a:blip>
            <a:stretch>
              <a:fillRect/>
            </a:stretch>
          </p:blipFill>
          <p:spPr>
            <a:xfrm>
              <a:off x="8396983" y="1590138"/>
              <a:ext cx="646175" cy="646175"/>
            </a:xfrm>
            <a:prstGeom prst="rect">
              <a:avLst/>
            </a:prstGeom>
            <a:noFill/>
            <a:ln>
              <a:noFill/>
            </a:ln>
          </p:spPr>
        </p:pic>
        <p:sp>
          <p:nvSpPr>
            <p:cNvPr id="412" name="Google Shape;412;p55"/>
            <p:cNvSpPr txBox="1"/>
            <p:nvPr/>
          </p:nvSpPr>
          <p:spPr>
            <a:xfrm rot="-5400000">
              <a:off x="-465000" y="1853225"/>
              <a:ext cx="1299300" cy="369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RESOURCE</a:t>
              </a:r>
              <a:endParaRPr b="1">
                <a:latin typeface="Lato"/>
                <a:ea typeface="Lato"/>
                <a:cs typeface="Lato"/>
                <a:sym typeface="Lato"/>
              </a:endParaRPr>
            </a:p>
          </p:txBody>
        </p:sp>
        <p:pic>
          <p:nvPicPr>
            <p:cNvPr id="413" name="Google Shape;413;p55"/>
            <p:cNvPicPr preferRelativeResize="0"/>
            <p:nvPr/>
          </p:nvPicPr>
          <p:blipFill>
            <a:blip r:embed="rId14">
              <a:alphaModFix/>
            </a:blip>
            <a:stretch>
              <a:fillRect/>
            </a:stretch>
          </p:blipFill>
          <p:spPr>
            <a:xfrm>
              <a:off x="2465818" y="1492217"/>
              <a:ext cx="748200" cy="748200"/>
            </a:xfrm>
            <a:prstGeom prst="rect">
              <a:avLst/>
            </a:prstGeom>
            <a:noFill/>
            <a:ln>
              <a:noFill/>
            </a:ln>
          </p:spPr>
        </p:pic>
        <p:sp>
          <p:nvSpPr>
            <p:cNvPr id="414" name="Google Shape;414;p55"/>
            <p:cNvSpPr txBox="1"/>
            <p:nvPr/>
          </p:nvSpPr>
          <p:spPr>
            <a:xfrm>
              <a:off x="7925275" y="2319093"/>
              <a:ext cx="12186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chemeClr val="dk2"/>
                  </a:solidFill>
                </a:rPr>
                <a:t>and more …</a:t>
              </a:r>
              <a:endParaRPr b="1" i="1" sz="1200">
                <a:solidFill>
                  <a:schemeClr val="dk2"/>
                </a:solidFill>
              </a:endParaRPr>
            </a:p>
          </p:txBody>
        </p:sp>
        <p:pic>
          <p:nvPicPr>
            <p:cNvPr id="415" name="Google Shape;415;p55"/>
            <p:cNvPicPr preferRelativeResize="0"/>
            <p:nvPr/>
          </p:nvPicPr>
          <p:blipFill>
            <a:blip r:embed="rId15">
              <a:alphaModFix/>
            </a:blip>
            <a:stretch>
              <a:fillRect/>
            </a:stretch>
          </p:blipFill>
          <p:spPr>
            <a:xfrm>
              <a:off x="514000" y="2161524"/>
              <a:ext cx="1795669" cy="384475"/>
            </a:xfrm>
            <a:prstGeom prst="rect">
              <a:avLst/>
            </a:prstGeom>
            <a:noFill/>
            <a:ln>
              <a:noFill/>
            </a:ln>
          </p:spPr>
        </p:pic>
      </p:grpSp>
      <p:grpSp>
        <p:nvGrpSpPr>
          <p:cNvPr id="416" name="Google Shape;416;p55"/>
          <p:cNvGrpSpPr/>
          <p:nvPr/>
        </p:nvGrpSpPr>
        <p:grpSpPr>
          <a:xfrm>
            <a:off x="0" y="2679750"/>
            <a:ext cx="9162050" cy="1288800"/>
            <a:chOff x="0" y="2679750"/>
            <a:chExt cx="9162050" cy="1288800"/>
          </a:xfrm>
        </p:grpSpPr>
        <p:sp>
          <p:nvSpPr>
            <p:cNvPr id="417" name="Google Shape;417;p55"/>
            <p:cNvSpPr txBox="1"/>
            <p:nvPr/>
          </p:nvSpPr>
          <p:spPr>
            <a:xfrm>
              <a:off x="387350" y="2995600"/>
              <a:ext cx="8774700" cy="331800"/>
            </a:xfrm>
            <a:prstGeom prst="rect">
              <a:avLst/>
            </a:prstGeom>
            <a:gradFill>
              <a:gsLst>
                <a:gs pos="0">
                  <a:srgbClr val="7A7A7A"/>
                </a:gs>
                <a:gs pos="100000">
                  <a:srgbClr val="393939"/>
                </a:gs>
              </a:gsLst>
              <a:lin ang="5400012"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rgbClr val="F3F3F3"/>
                  </a:solidFill>
                  <a:latin typeface="Lato"/>
                  <a:ea typeface="Lato"/>
                  <a:cs typeface="Lato"/>
                  <a:sym typeface="Lato"/>
                </a:rPr>
                <a:t>AI-ready </a:t>
              </a:r>
              <a:r>
                <a:rPr lang="en" sz="1300">
                  <a:solidFill>
                    <a:srgbClr val="F3F3F3"/>
                  </a:solidFill>
                  <a:latin typeface="Lato"/>
                  <a:ea typeface="Lato"/>
                  <a:cs typeface="Lato"/>
                  <a:sym typeface="Lato"/>
                </a:rPr>
                <a:t>(</a:t>
              </a:r>
              <a:r>
                <a:rPr i="1" lang="en" sz="1300">
                  <a:solidFill>
                    <a:srgbClr val="F3F3F3"/>
                  </a:solidFill>
                  <a:latin typeface="Lato"/>
                  <a:ea typeface="Lato"/>
                  <a:cs typeface="Lato"/>
                  <a:sym typeface="Lato"/>
                </a:rPr>
                <a:t>most include GPUs</a:t>
              </a:r>
              <a:r>
                <a:rPr lang="en" sz="1300">
                  <a:solidFill>
                    <a:srgbClr val="F3F3F3"/>
                  </a:solidFill>
                  <a:latin typeface="Lato"/>
                  <a:ea typeface="Lato"/>
                  <a:cs typeface="Lato"/>
                  <a:sym typeface="Lato"/>
                </a:rPr>
                <a:t>)</a:t>
              </a:r>
              <a:endParaRPr sz="1300">
                <a:solidFill>
                  <a:srgbClr val="F3F3F3"/>
                </a:solidFill>
                <a:latin typeface="Lato"/>
                <a:ea typeface="Lato"/>
                <a:cs typeface="Lato"/>
                <a:sym typeface="Lato"/>
              </a:endParaRPr>
            </a:p>
          </p:txBody>
        </p:sp>
        <p:sp>
          <p:nvSpPr>
            <p:cNvPr id="418" name="Google Shape;418;p55"/>
            <p:cNvSpPr txBox="1"/>
            <p:nvPr/>
          </p:nvSpPr>
          <p:spPr>
            <a:xfrm rot="-5400000">
              <a:off x="-459750" y="3139500"/>
              <a:ext cx="1288800" cy="369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USE CASES</a:t>
              </a:r>
              <a:endParaRPr b="1">
                <a:latin typeface="Lato"/>
                <a:ea typeface="Lato"/>
                <a:cs typeface="Lato"/>
                <a:sym typeface="Lato"/>
              </a:endParaRPr>
            </a:p>
          </p:txBody>
        </p:sp>
        <p:sp>
          <p:nvSpPr>
            <p:cNvPr id="419" name="Google Shape;419;p55"/>
            <p:cNvSpPr txBox="1"/>
            <p:nvPr/>
          </p:nvSpPr>
          <p:spPr>
            <a:xfrm>
              <a:off x="2362325" y="3654225"/>
              <a:ext cx="2534700" cy="306300"/>
            </a:xfrm>
            <a:prstGeom prst="rect">
              <a:avLst/>
            </a:prstGeom>
            <a:solidFill>
              <a:srgbClr val="473B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solidFill>
                    <a:srgbClr val="F3F3F3"/>
                  </a:solidFill>
                  <a:latin typeface="Lato"/>
                  <a:ea typeface="Lato"/>
                  <a:cs typeface="Lato"/>
                  <a:sym typeface="Lato"/>
                </a:rPr>
                <a:t>Local Hardware Integration Options</a:t>
              </a:r>
              <a:endParaRPr b="1" i="1" sz="1100">
                <a:solidFill>
                  <a:srgbClr val="F3F3F3"/>
                </a:solidFill>
                <a:latin typeface="Lato"/>
                <a:ea typeface="Lato"/>
                <a:cs typeface="Lato"/>
                <a:sym typeface="Lato"/>
              </a:endParaRPr>
            </a:p>
          </p:txBody>
        </p:sp>
        <p:sp>
          <p:nvSpPr>
            <p:cNvPr id="420" name="Google Shape;420;p55"/>
            <p:cNvSpPr txBox="1"/>
            <p:nvPr/>
          </p:nvSpPr>
          <p:spPr>
            <a:xfrm>
              <a:off x="387350" y="3337650"/>
              <a:ext cx="2986200" cy="306300"/>
            </a:xfrm>
            <a:prstGeom prst="rect">
              <a:avLst/>
            </a:prstGeom>
            <a:gradFill>
              <a:gsLst>
                <a:gs pos="0">
                  <a:srgbClr val="51AB2A">
                    <a:alpha val="68080"/>
                  </a:srgbClr>
                </a:gs>
                <a:gs pos="100000">
                  <a:srgbClr val="203E13">
                    <a:alpha val="6808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Lato"/>
                  <a:ea typeface="Lato"/>
                  <a:cs typeface="Lato"/>
                  <a:sym typeface="Lato"/>
                </a:rPr>
                <a:t>JupyterHub-ready</a:t>
              </a:r>
              <a:endParaRPr b="1" sz="1100">
                <a:solidFill>
                  <a:srgbClr val="FFFFFF"/>
                </a:solidFill>
                <a:latin typeface="Lato"/>
                <a:ea typeface="Lato"/>
                <a:cs typeface="Lato"/>
                <a:sym typeface="Lato"/>
              </a:endParaRPr>
            </a:p>
          </p:txBody>
        </p:sp>
        <p:sp>
          <p:nvSpPr>
            <p:cNvPr id="421" name="Google Shape;421;p55"/>
            <p:cNvSpPr txBox="1"/>
            <p:nvPr/>
          </p:nvSpPr>
          <p:spPr>
            <a:xfrm>
              <a:off x="5863500" y="3341876"/>
              <a:ext cx="3281100" cy="306300"/>
            </a:xfrm>
            <a:prstGeom prst="rect">
              <a:avLst/>
            </a:prstGeom>
            <a:gradFill>
              <a:gsLst>
                <a:gs pos="0">
                  <a:srgbClr val="51AB2A">
                    <a:alpha val="68080"/>
                  </a:srgbClr>
                </a:gs>
                <a:gs pos="100000">
                  <a:srgbClr val="203E13">
                    <a:alpha val="6808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Lato"/>
                  <a:ea typeface="Lato"/>
                  <a:cs typeface="Lato"/>
                  <a:sym typeface="Lato"/>
                </a:rPr>
                <a:t>Support for </a:t>
              </a:r>
              <a:r>
                <a:rPr b="1" lang="en" sz="1100">
                  <a:solidFill>
                    <a:srgbClr val="FFFFFF"/>
                  </a:solidFill>
                  <a:latin typeface="Lato"/>
                  <a:ea typeface="Lato"/>
                  <a:cs typeface="Lato"/>
                  <a:sym typeface="Lato"/>
                </a:rPr>
                <a:t>Jupyter </a:t>
              </a:r>
              <a:r>
                <a:rPr b="1" lang="en" sz="1100">
                  <a:solidFill>
                    <a:srgbClr val="FFFFFF"/>
                  </a:solidFill>
                  <a:latin typeface="Lato"/>
                  <a:ea typeface="Lato"/>
                  <a:cs typeface="Lato"/>
                  <a:sym typeface="Lato"/>
                </a:rPr>
                <a:t>Notebook</a:t>
              </a:r>
              <a:endParaRPr b="1" sz="1100">
                <a:solidFill>
                  <a:srgbClr val="FFFFFF"/>
                </a:solidFill>
                <a:latin typeface="Lato"/>
                <a:ea typeface="Lato"/>
                <a:cs typeface="Lato"/>
                <a:sym typeface="Lato"/>
              </a:endParaRPr>
            </a:p>
          </p:txBody>
        </p:sp>
        <p:sp>
          <p:nvSpPr>
            <p:cNvPr id="422" name="Google Shape;422;p55"/>
            <p:cNvSpPr txBox="1"/>
            <p:nvPr/>
          </p:nvSpPr>
          <p:spPr>
            <a:xfrm>
              <a:off x="387350" y="2691575"/>
              <a:ext cx="8774700" cy="331800"/>
            </a:xfrm>
            <a:prstGeom prst="rect">
              <a:avLst/>
            </a:prstGeom>
            <a:solidFill>
              <a:srgbClr val="99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rgbClr val="F3F3F3"/>
                  </a:solidFill>
                  <a:latin typeface="Lato"/>
                  <a:ea typeface="Lato"/>
                  <a:cs typeface="Lato"/>
                  <a:sym typeface="Lato"/>
                </a:rPr>
                <a:t>Research or Classroom purposes</a:t>
              </a:r>
              <a:endParaRPr b="1" sz="1300">
                <a:solidFill>
                  <a:srgbClr val="F3F3F3"/>
                </a:solidFill>
                <a:latin typeface="Lato"/>
                <a:ea typeface="Lato"/>
                <a:cs typeface="Lato"/>
                <a:sym typeface="La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6"/>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NSF ACCESS</a:t>
            </a:r>
            <a:endParaRPr/>
          </a:p>
        </p:txBody>
      </p:sp>
      <p:sp>
        <p:nvSpPr>
          <p:cNvPr id="428" name="Google Shape;428;p56"/>
          <p:cNvSpPr txBox="1"/>
          <p:nvPr>
            <p:ph idx="1" type="body"/>
          </p:nvPr>
        </p:nvSpPr>
        <p:spPr>
          <a:xfrm>
            <a:off x="727800" y="2338975"/>
            <a:ext cx="3667500" cy="2314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t>NSF has a 40-year history of programs providing some of  the most powerful computers in the country for open science. </a:t>
            </a:r>
            <a:r>
              <a:rPr lang="en" sz="1600"/>
              <a:t> •  </a:t>
            </a:r>
            <a:r>
              <a:rPr b="1" lang="en" sz="1600" u="sng">
                <a:solidFill>
                  <a:schemeClr val="hlink"/>
                </a:solidFill>
                <a:hlinkClick r:id="rId3"/>
              </a:rPr>
              <a:t>access-ci.org</a:t>
            </a:r>
            <a:r>
              <a:rPr lang="en" sz="1600"/>
              <a:t> </a:t>
            </a:r>
            <a:endParaRPr sz="1600"/>
          </a:p>
          <a:p>
            <a:pPr indent="0" lvl="0" marL="0" rtl="0" algn="l">
              <a:spcBef>
                <a:spcPts val="1600"/>
              </a:spcBef>
              <a:spcAft>
                <a:spcPts val="0"/>
              </a:spcAft>
              <a:buNone/>
            </a:pPr>
            <a:r>
              <a:rPr lang="en" sz="1600"/>
              <a:t>These resources have installed software, user support, and working (temporary) data storage.</a:t>
            </a:r>
            <a:endParaRPr sz="1600"/>
          </a:p>
          <a:p>
            <a:pPr indent="0" lvl="0" marL="0" rtl="0" algn="l">
              <a:lnSpc>
                <a:spcPct val="115000"/>
              </a:lnSpc>
              <a:spcBef>
                <a:spcPts val="1600"/>
              </a:spcBef>
              <a:spcAft>
                <a:spcPts val="1600"/>
              </a:spcAft>
              <a:buNone/>
            </a:pPr>
            <a:r>
              <a:t/>
            </a:r>
            <a:endParaRPr sz="1600"/>
          </a:p>
        </p:txBody>
      </p:sp>
      <p:pic>
        <p:nvPicPr>
          <p:cNvPr id="429" name="Google Shape;429;p56"/>
          <p:cNvPicPr preferRelativeResize="0"/>
          <p:nvPr/>
        </p:nvPicPr>
        <p:blipFill>
          <a:blip r:embed="rId4">
            <a:alphaModFix/>
          </a:blip>
          <a:stretch>
            <a:fillRect/>
          </a:stretch>
        </p:blipFill>
        <p:spPr>
          <a:xfrm>
            <a:off x="4798725" y="586072"/>
            <a:ext cx="3774300" cy="821352"/>
          </a:xfrm>
          <a:prstGeom prst="rect">
            <a:avLst/>
          </a:prstGeom>
          <a:noFill/>
          <a:ln>
            <a:noFill/>
          </a:ln>
        </p:spPr>
      </p:pic>
      <p:sp>
        <p:nvSpPr>
          <p:cNvPr id="430" name="Google Shape;430;p56"/>
          <p:cNvSpPr txBox="1"/>
          <p:nvPr/>
        </p:nvSpPr>
        <p:spPr>
          <a:xfrm>
            <a:off x="0" y="4758600"/>
            <a:ext cx="9144000" cy="384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solidFill>
                  <a:schemeClr val="accent1"/>
                </a:solidFill>
                <a:latin typeface="Lato"/>
                <a:ea typeface="Lato"/>
                <a:cs typeface="Lato"/>
                <a:sym typeface="Lato"/>
              </a:rPr>
              <a:t>The ACCESS CONECTnet among the resource provider sites is provisioned over Internet2.</a:t>
            </a:r>
            <a:endParaRPr i="1" sz="1300">
              <a:solidFill>
                <a:schemeClr val="accent1"/>
              </a:solidFill>
              <a:latin typeface="Lato"/>
              <a:ea typeface="Lato"/>
              <a:cs typeface="Lato"/>
              <a:sym typeface="Lato"/>
            </a:endParaRPr>
          </a:p>
        </p:txBody>
      </p:sp>
      <p:sp>
        <p:nvSpPr>
          <p:cNvPr id="431" name="Google Shape;431;p56"/>
          <p:cNvSpPr txBox="1"/>
          <p:nvPr/>
        </p:nvSpPr>
        <p:spPr>
          <a:xfrm>
            <a:off x="727800" y="1503750"/>
            <a:ext cx="7823100" cy="7389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1"/>
                </a:solidFill>
                <a:latin typeface="Lato"/>
                <a:ea typeface="Lato"/>
                <a:cs typeface="Lato"/>
                <a:sym typeface="Lato"/>
              </a:rPr>
              <a:t>Dozens of ACCESS resources provide a range of hardware, resource types, scale, and support beyond the capacity of a single campus.</a:t>
            </a:r>
            <a:endParaRPr sz="1800">
              <a:solidFill>
                <a:schemeClr val="accent1"/>
              </a:solidFill>
              <a:latin typeface="Lato"/>
              <a:ea typeface="Lato"/>
              <a:cs typeface="Lato"/>
              <a:sym typeface="Lato"/>
            </a:endParaRPr>
          </a:p>
        </p:txBody>
      </p:sp>
      <p:pic>
        <p:nvPicPr>
          <p:cNvPr id="432" name="Google Shape;432;p56" title="Screenshot 2026-03-31 at 12.50.26 PM.png"/>
          <p:cNvPicPr preferRelativeResize="0"/>
          <p:nvPr/>
        </p:nvPicPr>
        <p:blipFill>
          <a:blip r:embed="rId5">
            <a:alphaModFix/>
          </a:blip>
          <a:stretch>
            <a:fillRect/>
          </a:stretch>
        </p:blipFill>
        <p:spPr>
          <a:xfrm>
            <a:off x="4461340" y="2372763"/>
            <a:ext cx="4089560" cy="2255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7"/>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ACCESS Resources</a:t>
            </a:r>
            <a:endParaRPr/>
          </a:p>
        </p:txBody>
      </p:sp>
      <p:sp>
        <p:nvSpPr>
          <p:cNvPr id="438" name="Google Shape;438;p57"/>
          <p:cNvSpPr txBox="1"/>
          <p:nvPr>
            <p:ph idx="1" type="body"/>
          </p:nvPr>
        </p:nvSpPr>
        <p:spPr>
          <a:xfrm>
            <a:off x="477000" y="1293050"/>
            <a:ext cx="4536600" cy="2261100"/>
          </a:xfrm>
          <a:prstGeom prst="rect">
            <a:avLst/>
          </a:prstGeom>
        </p:spPr>
        <p:txBody>
          <a:bodyPr anchorCtr="0" anchor="t" bIns="91425" lIns="91425" spcFirstLastPara="1" rIns="91425" wrap="square" tIns="91425">
            <a:noAutofit/>
          </a:bodyPr>
          <a:lstStyle/>
          <a:p>
            <a:pPr indent="-266700" lvl="0" marL="342900" rtl="0" algn="l">
              <a:spcBef>
                <a:spcPts val="0"/>
              </a:spcBef>
              <a:spcAft>
                <a:spcPts val="0"/>
              </a:spcAft>
              <a:buSzPts val="1600"/>
              <a:buChar char="●"/>
            </a:pPr>
            <a:r>
              <a:rPr lang="en" sz="1600"/>
              <a:t>Computing systems</a:t>
            </a:r>
            <a:endParaRPr sz="1600"/>
          </a:p>
          <a:p>
            <a:pPr indent="-266700" lvl="1" marL="685800" rtl="0" algn="l">
              <a:spcBef>
                <a:spcPts val="0"/>
              </a:spcBef>
              <a:spcAft>
                <a:spcPts val="0"/>
              </a:spcAft>
              <a:buSzPts val="1600"/>
              <a:buChar char="○"/>
            </a:pPr>
            <a:r>
              <a:rPr lang="en" sz="1600"/>
              <a:t>Varying core counts &amp; memory sizes </a:t>
            </a:r>
            <a:endParaRPr sz="1600"/>
          </a:p>
          <a:p>
            <a:pPr indent="-266700" lvl="1" marL="685800" rtl="0" algn="l">
              <a:spcBef>
                <a:spcPts val="0"/>
              </a:spcBef>
              <a:spcAft>
                <a:spcPts val="0"/>
              </a:spcAft>
              <a:buSzPts val="1600"/>
              <a:buChar char="○"/>
            </a:pPr>
            <a:r>
              <a:rPr lang="en" sz="1600"/>
              <a:t>Cloud resources (persistent services)</a:t>
            </a:r>
            <a:endParaRPr sz="1600"/>
          </a:p>
          <a:p>
            <a:pPr indent="-266700" lvl="0" marL="342900" rtl="0" algn="l">
              <a:spcBef>
                <a:spcPts val="0"/>
              </a:spcBef>
              <a:spcAft>
                <a:spcPts val="0"/>
              </a:spcAft>
              <a:buSzPts val="1600"/>
              <a:buChar char="●"/>
            </a:pPr>
            <a:r>
              <a:rPr lang="en" sz="1600"/>
              <a:t>Accelerators</a:t>
            </a:r>
            <a:endParaRPr sz="1600"/>
          </a:p>
          <a:p>
            <a:pPr indent="-266700" lvl="1" marL="685800" rtl="0" algn="l">
              <a:spcBef>
                <a:spcPts val="0"/>
              </a:spcBef>
              <a:spcAft>
                <a:spcPts val="0"/>
              </a:spcAft>
              <a:buSzPts val="1600"/>
              <a:buChar char="○"/>
            </a:pPr>
            <a:r>
              <a:rPr lang="en" sz="1600"/>
              <a:t>GPUs, vector processors, FPGAs	 </a:t>
            </a:r>
            <a:endParaRPr sz="1600"/>
          </a:p>
          <a:p>
            <a:pPr indent="-266700" lvl="0" marL="342900" rtl="0" algn="l">
              <a:spcBef>
                <a:spcPts val="0"/>
              </a:spcBef>
              <a:spcAft>
                <a:spcPts val="0"/>
              </a:spcAft>
              <a:buSzPts val="1600"/>
              <a:buChar char="●"/>
            </a:pPr>
            <a:r>
              <a:rPr lang="en" sz="1600"/>
              <a:t>Data storage systems</a:t>
            </a:r>
            <a:endParaRPr sz="1600"/>
          </a:p>
          <a:p>
            <a:pPr indent="-266700" lvl="1" marL="685800" rtl="0" algn="l">
              <a:spcBef>
                <a:spcPts val="0"/>
              </a:spcBef>
              <a:spcAft>
                <a:spcPts val="0"/>
              </a:spcAft>
              <a:buSzPts val="1600"/>
              <a:buChar char="○"/>
            </a:pPr>
            <a:r>
              <a:rPr lang="en" sz="1600"/>
              <a:t>Object, tiered</a:t>
            </a:r>
            <a:endParaRPr sz="1600"/>
          </a:p>
          <a:p>
            <a:pPr indent="-266700" lvl="0" marL="342900" rtl="0" algn="l">
              <a:spcBef>
                <a:spcPts val="0"/>
              </a:spcBef>
              <a:spcAft>
                <a:spcPts val="0"/>
              </a:spcAft>
              <a:buSzPts val="1600"/>
              <a:buChar char="●"/>
            </a:pPr>
            <a:r>
              <a:rPr lang="en" sz="1600"/>
              <a:t>Data repositories</a:t>
            </a:r>
            <a:endParaRPr sz="1600"/>
          </a:p>
          <a:p>
            <a:pPr indent="-266700" lvl="0" marL="342900" rtl="0" algn="l">
              <a:spcBef>
                <a:spcPts val="0"/>
              </a:spcBef>
              <a:spcAft>
                <a:spcPts val="0"/>
              </a:spcAft>
              <a:buSzPts val="1600"/>
              <a:buChar char="●"/>
            </a:pPr>
            <a:r>
              <a:rPr lang="en" sz="1600"/>
              <a:t>Software &amp; workflow managers  </a:t>
            </a:r>
            <a:endParaRPr sz="1600"/>
          </a:p>
          <a:p>
            <a:pPr indent="-266700" lvl="0" marL="342900" rtl="0" algn="l">
              <a:spcBef>
                <a:spcPts val="0"/>
              </a:spcBef>
              <a:spcAft>
                <a:spcPts val="0"/>
              </a:spcAft>
              <a:buSzPts val="1600"/>
              <a:buChar char="●"/>
            </a:pPr>
            <a:r>
              <a:rPr lang="en" sz="1600"/>
              <a:t>High performance networking </a:t>
            </a:r>
            <a:endParaRPr sz="1600"/>
          </a:p>
          <a:p>
            <a:pPr indent="-266700" lvl="0" marL="342900" rtl="0" algn="l">
              <a:spcBef>
                <a:spcPts val="0"/>
              </a:spcBef>
              <a:spcAft>
                <a:spcPts val="0"/>
              </a:spcAft>
              <a:buSzPts val="1600"/>
              <a:buChar char="●"/>
            </a:pPr>
            <a:r>
              <a:rPr lang="en" sz="1600"/>
              <a:t>CI Professionals &amp; support tools</a:t>
            </a:r>
            <a:endParaRPr sz="1600"/>
          </a:p>
          <a:p>
            <a:pPr indent="-266700" lvl="0" marL="342900" rtl="0" algn="l">
              <a:spcBef>
                <a:spcPts val="0"/>
              </a:spcBef>
              <a:spcAft>
                <a:spcPts val="0"/>
              </a:spcAft>
              <a:buSzPts val="1600"/>
              <a:buChar char="●"/>
            </a:pPr>
            <a:r>
              <a:rPr lang="en" sz="1600"/>
              <a:t>System performance monitoring</a:t>
            </a:r>
            <a:endParaRPr/>
          </a:p>
        </p:txBody>
      </p:sp>
      <p:pic>
        <p:nvPicPr>
          <p:cNvPr id="439" name="Google Shape;439;p57"/>
          <p:cNvPicPr preferRelativeResize="0"/>
          <p:nvPr/>
        </p:nvPicPr>
        <p:blipFill>
          <a:blip r:embed="rId3">
            <a:alphaModFix/>
          </a:blip>
          <a:stretch>
            <a:fillRect/>
          </a:stretch>
        </p:blipFill>
        <p:spPr>
          <a:xfrm>
            <a:off x="5428175" y="1233826"/>
            <a:ext cx="2686350" cy="3337200"/>
          </a:xfrm>
          <a:prstGeom prst="rect">
            <a:avLst/>
          </a:prstGeom>
          <a:noFill/>
          <a:ln>
            <a:noFill/>
          </a:ln>
          <a:effectLst>
            <a:outerShdw blurRad="42863" rotWithShape="0" algn="bl" dir="5400000" dist="14288">
              <a:srgbClr val="000000">
                <a:alpha val="50000"/>
              </a:srgbClr>
            </a:outerShdw>
          </a:effectLst>
        </p:spPr>
      </p:pic>
      <p:sp>
        <p:nvSpPr>
          <p:cNvPr id="440" name="Google Shape;440;p57"/>
          <p:cNvSpPr txBox="1"/>
          <p:nvPr/>
        </p:nvSpPr>
        <p:spPr>
          <a:xfrm>
            <a:off x="5271350" y="4571025"/>
            <a:ext cx="3000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1"/>
                </a:solidFill>
                <a:latin typeface="Helvetica Neue"/>
                <a:ea typeface="Helvetica Neue"/>
                <a:cs typeface="Helvetica Neue"/>
                <a:sym typeface="Helvetica Neue"/>
              </a:rPr>
              <a:t>Browse all available resources</a:t>
            </a:r>
            <a:r>
              <a:rPr lang="en" sz="1100">
                <a:solidFill>
                  <a:schemeClr val="accent1"/>
                </a:solidFill>
                <a:latin typeface="Helvetica Neue"/>
                <a:ea typeface="Helvetica Neue"/>
                <a:cs typeface="Helvetica Neue"/>
                <a:sym typeface="Helvetica Neue"/>
              </a:rPr>
              <a:t>: </a:t>
            </a:r>
            <a:r>
              <a:rPr lang="en" sz="1100" u="sng">
                <a:solidFill>
                  <a:schemeClr val="accent5"/>
                </a:solidFill>
                <a:latin typeface="Helvetica Neue"/>
                <a:ea typeface="Helvetica Neue"/>
                <a:cs typeface="Helvetica Neue"/>
                <a:sym typeface="Helvetica Neue"/>
                <a:hlinkClick r:id="rId4">
                  <a:extLst>
                    <a:ext uri="{A12FA001-AC4F-418D-AE19-62706E023703}">
                      <ahyp:hlinkClr val="tx"/>
                    </a:ext>
                  </a:extLst>
                </a:hlinkClick>
              </a:rPr>
              <a:t>https://allocations.access-ci.org/resources</a:t>
            </a:r>
            <a:endParaRPr sz="1100">
              <a:solidFill>
                <a:schemeClr val="accent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58" title="Screenshot 2026-03-31 at 8.05.58 AM.png"/>
          <p:cNvPicPr preferRelativeResize="0"/>
          <p:nvPr/>
        </p:nvPicPr>
        <p:blipFill>
          <a:blip r:embed="rId3">
            <a:alphaModFix/>
          </a:blip>
          <a:stretch>
            <a:fillRect/>
          </a:stretch>
        </p:blipFill>
        <p:spPr>
          <a:xfrm>
            <a:off x="5033560" y="1704211"/>
            <a:ext cx="918765" cy="827976"/>
          </a:xfrm>
          <a:prstGeom prst="rect">
            <a:avLst/>
          </a:prstGeom>
          <a:noFill/>
          <a:ln cap="flat" cmpd="sng" w="9525">
            <a:solidFill>
              <a:srgbClr val="999999"/>
            </a:solidFill>
            <a:prstDash val="solid"/>
            <a:round/>
            <a:headEnd len="sm" w="sm" type="none"/>
            <a:tailEnd len="sm" w="sm" type="none"/>
          </a:ln>
        </p:spPr>
      </p:pic>
      <p:sp>
        <p:nvSpPr>
          <p:cNvPr id="446" name="Google Shape;446;p58"/>
          <p:cNvSpPr txBox="1"/>
          <p:nvPr>
            <p:ph type="title"/>
          </p:nvPr>
        </p:nvSpPr>
        <p:spPr>
          <a:xfrm>
            <a:off x="727800" y="7291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NSF ACCESS projects</a:t>
            </a:r>
            <a:endParaRPr/>
          </a:p>
        </p:txBody>
      </p:sp>
      <p:sp>
        <p:nvSpPr>
          <p:cNvPr id="447" name="Google Shape;447;p58"/>
          <p:cNvSpPr txBox="1"/>
          <p:nvPr>
            <p:ph idx="1" type="body"/>
          </p:nvPr>
        </p:nvSpPr>
        <p:spPr>
          <a:xfrm>
            <a:off x="727800" y="1596250"/>
            <a:ext cx="4454400" cy="2913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t>Researchers and instructors from your campus may already be using ACCESS resources.</a:t>
            </a:r>
            <a:endParaRPr sz="1900"/>
          </a:p>
          <a:p>
            <a:pPr indent="0" lvl="0" marL="0" marR="0" rtl="0" algn="l">
              <a:lnSpc>
                <a:spcPct val="115000"/>
              </a:lnSpc>
              <a:spcBef>
                <a:spcPts val="1000"/>
              </a:spcBef>
              <a:spcAft>
                <a:spcPts val="0"/>
              </a:spcAft>
              <a:buNone/>
            </a:pPr>
            <a:r>
              <a:rPr lang="en" sz="1900"/>
              <a:t>Find current projects from your campus: </a:t>
            </a:r>
            <a:r>
              <a:rPr lang="en" sz="1700" u="sng">
                <a:solidFill>
                  <a:schemeClr val="hlink"/>
                </a:solidFill>
                <a:hlinkClick r:id="rId4"/>
              </a:rPr>
              <a:t>allocations.access-ci.org/current-projects</a:t>
            </a:r>
            <a:endParaRPr sz="1700"/>
          </a:p>
          <a:p>
            <a:pPr indent="0" lvl="0" marL="0" marR="0" rtl="0" algn="l">
              <a:lnSpc>
                <a:spcPct val="115000"/>
              </a:lnSpc>
              <a:spcBef>
                <a:spcPts val="1000"/>
              </a:spcBef>
              <a:spcAft>
                <a:spcPts val="0"/>
              </a:spcAft>
              <a:buNone/>
            </a:pPr>
            <a:r>
              <a:t/>
            </a:r>
            <a:endParaRPr sz="1900"/>
          </a:p>
          <a:p>
            <a:pPr indent="0" lvl="0" marL="0" marR="0" rtl="0" algn="l">
              <a:lnSpc>
                <a:spcPct val="115000"/>
              </a:lnSpc>
              <a:spcBef>
                <a:spcPts val="1000"/>
              </a:spcBef>
              <a:spcAft>
                <a:spcPts val="1000"/>
              </a:spcAft>
              <a:buNone/>
            </a:pPr>
            <a:r>
              <a:t/>
            </a:r>
            <a:endParaRPr sz="1900"/>
          </a:p>
        </p:txBody>
      </p:sp>
      <p:sp>
        <p:nvSpPr>
          <p:cNvPr id="448" name="Google Shape;448;p58"/>
          <p:cNvSpPr/>
          <p:nvPr/>
        </p:nvSpPr>
        <p:spPr>
          <a:xfrm>
            <a:off x="2001525" y="3951325"/>
            <a:ext cx="2959200" cy="739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solidFill>
                  <a:schemeClr val="dk2"/>
                </a:solidFill>
                <a:latin typeface="Lato"/>
                <a:ea typeface="Lato"/>
                <a:cs typeface="Lato"/>
                <a:sym typeface="Lato"/>
              </a:rPr>
              <a:t>Over</a:t>
            </a:r>
            <a:r>
              <a:rPr i="1" lang="en" sz="1600">
                <a:solidFill>
                  <a:schemeClr val="dk2"/>
                </a:solidFill>
                <a:latin typeface="Lato"/>
                <a:ea typeface="Lato"/>
                <a:cs typeface="Lato"/>
                <a:sym typeface="Lato"/>
              </a:rPr>
              <a:t> 40k active accounts on ACCESS resources as of last year </a:t>
            </a:r>
            <a:endParaRPr i="1" sz="1600">
              <a:solidFill>
                <a:schemeClr val="dk2"/>
              </a:solidFill>
              <a:latin typeface="Lato"/>
              <a:ea typeface="Lato"/>
              <a:cs typeface="Lato"/>
              <a:sym typeface="Lato"/>
            </a:endParaRPr>
          </a:p>
        </p:txBody>
      </p:sp>
      <p:pic>
        <p:nvPicPr>
          <p:cNvPr id="449" name="Google Shape;449;p58" title="Screenshot 2026-03-31 at 8.03.45 AM.png"/>
          <p:cNvPicPr preferRelativeResize="0"/>
          <p:nvPr/>
        </p:nvPicPr>
        <p:blipFill>
          <a:blip r:embed="rId5">
            <a:alphaModFix/>
          </a:blip>
          <a:stretch>
            <a:fillRect/>
          </a:stretch>
        </p:blipFill>
        <p:spPr>
          <a:xfrm>
            <a:off x="5328480" y="2317205"/>
            <a:ext cx="3764594" cy="2048625"/>
          </a:xfrm>
          <a:prstGeom prst="rect">
            <a:avLst/>
          </a:prstGeom>
          <a:noFill/>
          <a:ln cap="flat" cmpd="sng" w="9525">
            <a:solidFill>
              <a:srgbClr val="999999"/>
            </a:solidFill>
            <a:prstDash val="solid"/>
            <a:round/>
            <a:headEnd len="sm" w="sm" type="none"/>
            <a:tailEnd len="sm" w="sm" type="none"/>
          </a:ln>
          <a:effectLst>
            <a:outerShdw blurRad="57150" rotWithShape="0" algn="bl" dir="5400000" dist="19050">
              <a:srgbClr val="000000">
                <a:alpha val="50000"/>
              </a:srgbClr>
            </a:outerShdw>
          </a:effectLst>
        </p:spPr>
      </p:pic>
      <p:pic>
        <p:nvPicPr>
          <p:cNvPr id="450" name="Google Shape;450;p58" title="Screenshot 2026-03-31 at 8.04.22 AM.png"/>
          <p:cNvPicPr preferRelativeResize="0"/>
          <p:nvPr/>
        </p:nvPicPr>
        <p:blipFill>
          <a:blip r:embed="rId6">
            <a:alphaModFix/>
          </a:blip>
          <a:stretch>
            <a:fillRect/>
          </a:stretch>
        </p:blipFill>
        <p:spPr>
          <a:xfrm>
            <a:off x="8368299" y="4296555"/>
            <a:ext cx="644376" cy="384900"/>
          </a:xfrm>
          <a:prstGeom prst="rect">
            <a:avLst/>
          </a:prstGeom>
          <a:no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pic>
      <p:pic>
        <p:nvPicPr>
          <p:cNvPr id="451" name="Google Shape;451;p58" title="Screenshot 2026-03-31 at 8.04.38 AM.png"/>
          <p:cNvPicPr preferRelativeResize="0"/>
          <p:nvPr/>
        </p:nvPicPr>
        <p:blipFill>
          <a:blip r:embed="rId7">
            <a:alphaModFix/>
          </a:blip>
          <a:stretch>
            <a:fillRect/>
          </a:stretch>
        </p:blipFill>
        <p:spPr>
          <a:xfrm>
            <a:off x="5207601" y="4296555"/>
            <a:ext cx="777974" cy="451725"/>
          </a:xfrm>
          <a:prstGeom prst="rect">
            <a:avLst/>
          </a:prstGeom>
          <a:noFill/>
          <a:ln cap="flat" cmpd="sng" w="9525">
            <a:solidFill>
              <a:srgbClr val="999999"/>
            </a:solidFill>
            <a:prstDash val="solid"/>
            <a:round/>
            <a:headEnd len="sm" w="sm" type="none"/>
            <a:tailEnd len="sm" w="sm" type="none"/>
          </a:ln>
          <a:effectLst>
            <a:outerShdw blurRad="57150" rotWithShape="0" algn="bl" dir="5400000" dist="19050">
              <a:srgbClr val="000000">
                <a:alpha val="50000"/>
              </a:srgbClr>
            </a:outerShdw>
          </a:effectLst>
        </p:spPr>
      </p:pic>
      <p:pic>
        <p:nvPicPr>
          <p:cNvPr id="452" name="Google Shape;452;p58"/>
          <p:cNvPicPr preferRelativeResize="0"/>
          <p:nvPr/>
        </p:nvPicPr>
        <p:blipFill>
          <a:blip r:embed="rId8">
            <a:alphaModFix/>
          </a:blip>
          <a:stretch>
            <a:fillRect/>
          </a:stretch>
        </p:blipFill>
        <p:spPr>
          <a:xfrm>
            <a:off x="5207600" y="586072"/>
            <a:ext cx="3774300" cy="8213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9"/>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Bonus ACCESS to open-source LLMs</a:t>
            </a:r>
            <a:endParaRPr/>
          </a:p>
        </p:txBody>
      </p:sp>
      <p:sp>
        <p:nvSpPr>
          <p:cNvPr id="458" name="Google Shape;458;p59"/>
          <p:cNvSpPr txBox="1"/>
          <p:nvPr>
            <p:ph idx="1" type="body"/>
          </p:nvPr>
        </p:nvSpPr>
        <p:spPr>
          <a:xfrm>
            <a:off x="727800" y="1441200"/>
            <a:ext cx="3774300" cy="2261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t>Jetstream-2 Hosted LLMs</a:t>
            </a:r>
            <a:r>
              <a:rPr lang="en" sz="1600"/>
              <a:t> </a:t>
            </a:r>
            <a:r>
              <a:rPr b="1" lang="en" sz="1600"/>
              <a:t>@ Indiana U</a:t>
            </a:r>
            <a:br>
              <a:rPr b="1" lang="en" sz="1600"/>
            </a:br>
            <a:r>
              <a:rPr lang="en" sz="1600" u="sng">
                <a:solidFill>
                  <a:schemeClr val="hlink"/>
                </a:solidFill>
                <a:hlinkClick r:id="rId3"/>
              </a:rPr>
              <a:t>llm.jetstream-cloud.org</a:t>
            </a:r>
            <a:endParaRPr sz="1600"/>
          </a:p>
          <a:p>
            <a:pPr indent="0" lvl="0" marL="0" rtl="0" algn="l">
              <a:lnSpc>
                <a:spcPct val="115000"/>
              </a:lnSpc>
              <a:spcBef>
                <a:spcPts val="1600"/>
              </a:spcBef>
              <a:spcAft>
                <a:spcPts val="0"/>
              </a:spcAft>
              <a:buNone/>
            </a:pPr>
            <a:r>
              <a:rPr lang="en" sz="1600"/>
              <a:t>Hosted access to Llama 4 Scout, DeepSeek-R1, and GPT-oss.</a:t>
            </a:r>
            <a:endParaRPr sz="1600"/>
          </a:p>
          <a:p>
            <a:pPr indent="0" lvl="0" marL="0" rtl="0" algn="l">
              <a:lnSpc>
                <a:spcPct val="115000"/>
              </a:lnSpc>
              <a:spcBef>
                <a:spcPts val="1600"/>
              </a:spcBef>
              <a:spcAft>
                <a:spcPts val="1600"/>
              </a:spcAft>
              <a:buNone/>
            </a:pPr>
            <a:r>
              <a:rPr lang="en" sz="1600"/>
              <a:t>No allocation necessary.  Just login with your ACCESS ID. </a:t>
            </a:r>
            <a:r>
              <a:rPr i="1" lang="en" sz="1600"/>
              <a:t>(Register for a free ACCESS ID at </a:t>
            </a:r>
            <a:r>
              <a:rPr i="1" lang="en" sz="1600" u="sng">
                <a:solidFill>
                  <a:schemeClr val="hlink"/>
                </a:solidFill>
                <a:hlinkClick r:id="rId4"/>
              </a:rPr>
              <a:t>access-ci.org</a:t>
            </a:r>
            <a:r>
              <a:rPr i="1" lang="en" sz="1600"/>
              <a:t>.)</a:t>
            </a:r>
            <a:r>
              <a:rPr lang="en" sz="1600"/>
              <a:t> </a:t>
            </a:r>
            <a:endParaRPr sz="1600"/>
          </a:p>
        </p:txBody>
      </p:sp>
      <p:sp>
        <p:nvSpPr>
          <p:cNvPr id="459" name="Google Shape;459;p59"/>
          <p:cNvSpPr txBox="1"/>
          <p:nvPr>
            <p:ph idx="2" type="body"/>
          </p:nvPr>
        </p:nvSpPr>
        <p:spPr>
          <a:xfrm>
            <a:off x="4641904" y="1441200"/>
            <a:ext cx="3774300" cy="22611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t>AnvilGPT @ Purdue U</a:t>
            </a:r>
            <a:br>
              <a:rPr lang="en" sz="1600"/>
            </a:br>
            <a:r>
              <a:rPr lang="en" sz="1600" u="sng">
                <a:solidFill>
                  <a:schemeClr val="hlink"/>
                </a:solidFill>
                <a:hlinkClick r:id="rId5"/>
              </a:rPr>
              <a:t>anvilgpt.rcac.purdue.edu</a:t>
            </a:r>
            <a:r>
              <a:rPr lang="en" sz="1600"/>
              <a:t>   </a:t>
            </a:r>
            <a:endParaRPr sz="1600"/>
          </a:p>
          <a:p>
            <a:pPr indent="0" lvl="0" marL="0" marR="0" rtl="0" algn="l">
              <a:lnSpc>
                <a:spcPct val="115000"/>
              </a:lnSpc>
              <a:spcBef>
                <a:spcPts val="1600"/>
              </a:spcBef>
              <a:spcAft>
                <a:spcPts val="0"/>
              </a:spcAft>
              <a:buNone/>
            </a:pPr>
            <a:r>
              <a:rPr lang="en" sz="1600"/>
              <a:t>Hosted access to versions of Llama, Mistral, GPT-oss, and Qwen.</a:t>
            </a:r>
            <a:endParaRPr sz="1600"/>
          </a:p>
          <a:p>
            <a:pPr indent="0" lvl="0" marL="0" marR="0" rtl="0" algn="l">
              <a:lnSpc>
                <a:spcPct val="115000"/>
              </a:lnSpc>
              <a:spcBef>
                <a:spcPts val="1600"/>
              </a:spcBef>
              <a:spcAft>
                <a:spcPts val="1600"/>
              </a:spcAft>
              <a:buNone/>
            </a:pPr>
            <a:r>
              <a:rPr lang="en" sz="1600"/>
              <a:t>No allocation necessary. Submit an ACCESS help ticket for access. After that, just login with your ACCESS ID. </a:t>
            </a:r>
            <a:endParaRPr sz="1600"/>
          </a:p>
        </p:txBody>
      </p:sp>
      <p:pic>
        <p:nvPicPr>
          <p:cNvPr id="460" name="Google Shape;460;p59"/>
          <p:cNvPicPr preferRelativeResize="0"/>
          <p:nvPr/>
        </p:nvPicPr>
        <p:blipFill rotWithShape="1">
          <a:blip r:embed="rId6">
            <a:alphaModFix/>
          </a:blip>
          <a:srcRect b="0" l="0" r="52326" t="0"/>
          <a:stretch/>
        </p:blipFill>
        <p:spPr>
          <a:xfrm>
            <a:off x="6910551" y="4069437"/>
            <a:ext cx="764950" cy="902574"/>
          </a:xfrm>
          <a:prstGeom prst="rect">
            <a:avLst/>
          </a:prstGeom>
          <a:noFill/>
          <a:ln>
            <a:noFill/>
          </a:ln>
        </p:spPr>
      </p:pic>
      <p:pic>
        <p:nvPicPr>
          <p:cNvPr id="461" name="Google Shape;461;p59"/>
          <p:cNvPicPr preferRelativeResize="0"/>
          <p:nvPr/>
        </p:nvPicPr>
        <p:blipFill>
          <a:blip r:embed="rId7">
            <a:alphaModFix/>
          </a:blip>
          <a:stretch>
            <a:fillRect/>
          </a:stretch>
        </p:blipFill>
        <p:spPr>
          <a:xfrm>
            <a:off x="5375249" y="4138625"/>
            <a:ext cx="1215526" cy="858450"/>
          </a:xfrm>
          <a:prstGeom prst="rect">
            <a:avLst/>
          </a:prstGeom>
          <a:noFill/>
          <a:ln>
            <a:noFill/>
          </a:ln>
        </p:spPr>
      </p:pic>
      <p:pic>
        <p:nvPicPr>
          <p:cNvPr id="462" name="Google Shape;462;p59"/>
          <p:cNvPicPr preferRelativeResize="0"/>
          <p:nvPr/>
        </p:nvPicPr>
        <p:blipFill rotWithShape="1">
          <a:blip r:embed="rId8">
            <a:alphaModFix/>
          </a:blip>
          <a:srcRect b="13939" l="9887" r="9991" t="4641"/>
          <a:stretch/>
        </p:blipFill>
        <p:spPr>
          <a:xfrm>
            <a:off x="2803996" y="4046550"/>
            <a:ext cx="1025930" cy="1042601"/>
          </a:xfrm>
          <a:prstGeom prst="rect">
            <a:avLst/>
          </a:prstGeom>
          <a:noFill/>
          <a:ln>
            <a:noFill/>
          </a:ln>
        </p:spPr>
      </p:pic>
      <p:pic>
        <p:nvPicPr>
          <p:cNvPr id="463" name="Google Shape;463;p59"/>
          <p:cNvPicPr preferRelativeResize="0"/>
          <p:nvPr/>
        </p:nvPicPr>
        <p:blipFill>
          <a:blip r:embed="rId9">
            <a:alphaModFix/>
          </a:blip>
          <a:stretch>
            <a:fillRect/>
          </a:stretch>
        </p:blipFill>
        <p:spPr>
          <a:xfrm>
            <a:off x="4130199" y="4163300"/>
            <a:ext cx="883625" cy="887328"/>
          </a:xfrm>
          <a:prstGeom prst="rect">
            <a:avLst/>
          </a:prstGeom>
          <a:noFill/>
          <a:ln>
            <a:noFill/>
          </a:ln>
        </p:spPr>
      </p:pic>
      <p:pic>
        <p:nvPicPr>
          <p:cNvPr id="464" name="Google Shape;464;p59"/>
          <p:cNvPicPr preferRelativeResize="0"/>
          <p:nvPr/>
        </p:nvPicPr>
        <p:blipFill rotWithShape="1">
          <a:blip r:embed="rId10">
            <a:alphaModFix/>
          </a:blip>
          <a:srcRect b="0" l="0" r="70993" t="0"/>
          <a:stretch/>
        </p:blipFill>
        <p:spPr>
          <a:xfrm>
            <a:off x="1342991" y="4124763"/>
            <a:ext cx="1316410" cy="964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0"/>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NAIRR — National AI Research Resource</a:t>
            </a:r>
            <a:endParaRPr/>
          </a:p>
        </p:txBody>
      </p:sp>
      <p:sp>
        <p:nvSpPr>
          <p:cNvPr id="470" name="Google Shape;470;p60"/>
          <p:cNvSpPr txBox="1"/>
          <p:nvPr>
            <p:ph idx="1" type="body"/>
          </p:nvPr>
        </p:nvSpPr>
        <p:spPr>
          <a:xfrm>
            <a:off x="727800" y="1324675"/>
            <a:ext cx="3774300" cy="29097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C</a:t>
            </a:r>
            <a:r>
              <a:rPr lang="en" sz="1600"/>
              <a:t>omputing, data, models, and learning resources</a:t>
            </a:r>
            <a:endParaRPr sz="1600"/>
          </a:p>
          <a:p>
            <a:pPr indent="-330200" lvl="0" marL="457200" rtl="0" algn="l">
              <a:lnSpc>
                <a:spcPct val="115000"/>
              </a:lnSpc>
              <a:spcBef>
                <a:spcPts val="0"/>
              </a:spcBef>
              <a:spcAft>
                <a:spcPts val="0"/>
              </a:spcAft>
              <a:buSzPts val="1600"/>
              <a:buChar char="●"/>
            </a:pPr>
            <a:r>
              <a:rPr lang="en" sz="1600"/>
              <a:t>Nationally funded </a:t>
            </a:r>
            <a:r>
              <a:rPr i="1" lang="en" sz="1600"/>
              <a:t>and</a:t>
            </a:r>
            <a:r>
              <a:rPr lang="en" sz="1600"/>
              <a:t> commercial cloud resources</a:t>
            </a:r>
            <a:endParaRPr sz="1600"/>
          </a:p>
          <a:p>
            <a:pPr indent="-330200" lvl="0" marL="457200" rtl="0" algn="l">
              <a:lnSpc>
                <a:spcPct val="115000"/>
              </a:lnSpc>
              <a:spcBef>
                <a:spcPts val="0"/>
              </a:spcBef>
              <a:spcAft>
                <a:spcPts val="0"/>
              </a:spcAft>
              <a:buSzPts val="1600"/>
              <a:buChar char="●"/>
            </a:pPr>
            <a:r>
              <a:rPr lang="en" sz="1600"/>
              <a:t>For US-based research developing or applying AI methods, and for teaching AI methods</a:t>
            </a:r>
            <a:endParaRPr sz="1600"/>
          </a:p>
          <a:p>
            <a:pPr indent="0" lvl="0" marL="0" rtl="0" algn="l">
              <a:lnSpc>
                <a:spcPct val="115000"/>
              </a:lnSpc>
              <a:spcBef>
                <a:spcPts val="1600"/>
              </a:spcBef>
              <a:spcAft>
                <a:spcPts val="1600"/>
              </a:spcAft>
              <a:buNone/>
            </a:pPr>
            <a:r>
              <a:rPr lang="en" sz="1600"/>
              <a:t>The NAIRR Pilot launched January 2024 and is transitioning to the “full NAIRR.”</a:t>
            </a:r>
            <a:br>
              <a:rPr i="1" lang="en" sz="1600"/>
            </a:br>
            <a:r>
              <a:rPr b="1" lang="en" sz="1600" u="sng">
                <a:solidFill>
                  <a:schemeClr val="hlink"/>
                </a:solidFill>
                <a:hlinkClick r:id="rId3"/>
              </a:rPr>
              <a:t>nairr.org</a:t>
            </a:r>
            <a:r>
              <a:rPr b="1" lang="en" sz="1600"/>
              <a:t> </a:t>
            </a:r>
            <a:endParaRPr b="1" sz="1600"/>
          </a:p>
        </p:txBody>
      </p:sp>
      <p:sp>
        <p:nvSpPr>
          <p:cNvPr id="471" name="Google Shape;471;p60"/>
          <p:cNvSpPr txBox="1"/>
          <p:nvPr>
            <p:ph idx="2" type="body"/>
          </p:nvPr>
        </p:nvSpPr>
        <p:spPr>
          <a:xfrm>
            <a:off x="4641904" y="1389875"/>
            <a:ext cx="3774300" cy="2261100"/>
          </a:xfrm>
          <a:prstGeom prst="rect">
            <a:avLst/>
          </a:prstGeom>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b="1" lang="en" sz="2000" u="sng">
                <a:solidFill>
                  <a:schemeClr val="hlink"/>
                </a:solidFill>
                <a:hlinkClick r:id="rId4"/>
              </a:rPr>
              <a:t>nairr.org</a:t>
            </a:r>
            <a:r>
              <a:rPr b="1" lang="en" sz="2000"/>
              <a:t> </a:t>
            </a:r>
            <a:endParaRPr/>
          </a:p>
        </p:txBody>
      </p:sp>
      <p:sp>
        <p:nvSpPr>
          <p:cNvPr id="472" name="Google Shape;472;p60"/>
          <p:cNvSpPr txBox="1"/>
          <p:nvPr/>
        </p:nvSpPr>
        <p:spPr>
          <a:xfrm>
            <a:off x="0" y="4769338"/>
            <a:ext cx="9144000" cy="3693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accent1"/>
                </a:solidFill>
                <a:latin typeface="Lato"/>
                <a:ea typeface="Lato"/>
                <a:cs typeface="Lato"/>
                <a:sym typeface="Lato"/>
              </a:rPr>
              <a:t>Internet2 supports NAIRR communications and allocations, and has organized the first two NAIRR Annual Meetings.</a:t>
            </a:r>
            <a:endParaRPr sz="1200">
              <a:solidFill>
                <a:schemeClr val="accent1"/>
              </a:solidFill>
              <a:latin typeface="Lato"/>
              <a:ea typeface="Lato"/>
              <a:cs typeface="Lato"/>
              <a:sym typeface="Lato"/>
            </a:endParaRPr>
          </a:p>
        </p:txBody>
      </p:sp>
      <p:pic>
        <p:nvPicPr>
          <p:cNvPr id="473" name="Google Shape;473;p60"/>
          <p:cNvPicPr preferRelativeResize="0"/>
          <p:nvPr/>
        </p:nvPicPr>
        <p:blipFill rotWithShape="1">
          <a:blip r:embed="rId5">
            <a:alphaModFix/>
          </a:blip>
          <a:srcRect b="0" l="4054" r="1231" t="13577"/>
          <a:stretch/>
        </p:blipFill>
        <p:spPr>
          <a:xfrm>
            <a:off x="4641900" y="1324675"/>
            <a:ext cx="4262299" cy="795575"/>
          </a:xfrm>
          <a:prstGeom prst="rect">
            <a:avLst/>
          </a:prstGeom>
          <a:noFill/>
          <a:ln>
            <a:noFill/>
          </a:ln>
        </p:spPr>
      </p:pic>
      <p:pic>
        <p:nvPicPr>
          <p:cNvPr id="474" name="Google Shape;474;p60" title="Screenshot 2026-03-30 at 3.15.48 PM.png"/>
          <p:cNvPicPr preferRelativeResize="0"/>
          <p:nvPr/>
        </p:nvPicPr>
        <p:blipFill>
          <a:blip r:embed="rId6">
            <a:alphaModFix/>
          </a:blip>
          <a:stretch>
            <a:fillRect/>
          </a:stretch>
        </p:blipFill>
        <p:spPr>
          <a:xfrm>
            <a:off x="4641900" y="2162550"/>
            <a:ext cx="4262299" cy="19495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1"/>
          <p:cNvSpPr/>
          <p:nvPr/>
        </p:nvSpPr>
        <p:spPr>
          <a:xfrm>
            <a:off x="4641900" y="2344525"/>
            <a:ext cx="3803700" cy="1489200"/>
          </a:xfrm>
          <a:prstGeom prst="rect">
            <a:avLst/>
          </a:prstGeom>
          <a:solidFill>
            <a:srgbClr val="6AA4C8">
              <a:alpha val="34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80" name="Google Shape;480;p61"/>
          <p:cNvSpPr txBox="1"/>
          <p:nvPr>
            <p:ph idx="2" type="body"/>
          </p:nvPr>
        </p:nvSpPr>
        <p:spPr>
          <a:xfrm>
            <a:off x="4656600" y="2357450"/>
            <a:ext cx="3774300" cy="2470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500"/>
              <a:t>Private Sector Partners</a:t>
            </a:r>
            <a:br>
              <a:rPr lang="en" sz="1500"/>
            </a:br>
            <a:r>
              <a:rPr lang="en" sz="1500"/>
              <a:t>Anthropic • Cerebras • Databricks • Eleuther AI • Hugging Face • Lexset • OpenMined • SambaNova • Vocareum • Voltage Park • Weights &amp; Biases</a:t>
            </a:r>
            <a:endParaRPr sz="1500"/>
          </a:p>
          <a:p>
            <a:pPr indent="0" lvl="0" marL="0" rtl="0" algn="l">
              <a:spcBef>
                <a:spcPts val="1600"/>
              </a:spcBef>
              <a:spcAft>
                <a:spcPts val="1600"/>
              </a:spcAft>
              <a:buNone/>
            </a:pPr>
            <a:r>
              <a:rPr b="1" lang="en" sz="1500"/>
              <a:t>Cloud resources</a:t>
            </a:r>
            <a:br>
              <a:rPr lang="en" sz="1500"/>
            </a:br>
            <a:r>
              <a:rPr b="1" lang="en" sz="1500">
                <a:solidFill>
                  <a:schemeClr val="accent2"/>
                </a:solidFill>
              </a:rPr>
              <a:t>Chameleon</a:t>
            </a:r>
            <a:r>
              <a:rPr lang="en" sz="1500"/>
              <a:t> • Jetstream2 • </a:t>
            </a:r>
            <a:r>
              <a:rPr b="1" lang="en" sz="1500">
                <a:solidFill>
                  <a:schemeClr val="accent2"/>
                </a:solidFill>
              </a:rPr>
              <a:t>NIH Cloud Lab</a:t>
            </a:r>
            <a:r>
              <a:rPr lang="en" sz="1500"/>
              <a:t> • CloudBank (AWS, Google, Azure, IBM) </a:t>
            </a:r>
            <a:endParaRPr sz="1500"/>
          </a:p>
        </p:txBody>
      </p:sp>
      <p:sp>
        <p:nvSpPr>
          <p:cNvPr id="481" name="Google Shape;481;p61"/>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NAIRR Resources</a:t>
            </a:r>
            <a:endParaRPr/>
          </a:p>
        </p:txBody>
      </p:sp>
      <p:sp>
        <p:nvSpPr>
          <p:cNvPr id="482" name="Google Shape;482;p61"/>
          <p:cNvSpPr txBox="1"/>
          <p:nvPr>
            <p:ph idx="1" type="body"/>
          </p:nvPr>
        </p:nvSpPr>
        <p:spPr>
          <a:xfrm>
            <a:off x="727800" y="2357450"/>
            <a:ext cx="3678600" cy="2261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t>GPU/CPU resources</a:t>
            </a:r>
            <a:br>
              <a:rPr lang="en" sz="1500"/>
            </a:br>
            <a:r>
              <a:rPr lang="en" sz="1500"/>
              <a:t>Anvil • Bridges-2 • Delta / DeltaAI • Expanse • </a:t>
            </a:r>
            <a:r>
              <a:rPr b="1" lang="en" sz="1500">
                <a:solidFill>
                  <a:schemeClr val="accent2"/>
                </a:solidFill>
              </a:rPr>
              <a:t>Frontera</a:t>
            </a:r>
            <a:r>
              <a:rPr lang="en" sz="1500"/>
              <a:t> • </a:t>
            </a:r>
            <a:r>
              <a:rPr b="1" lang="en" sz="1500">
                <a:solidFill>
                  <a:schemeClr val="accent2"/>
                </a:solidFill>
              </a:rPr>
              <a:t>Lonestar6</a:t>
            </a:r>
            <a:r>
              <a:rPr lang="en" sz="1500"/>
              <a:t> • </a:t>
            </a:r>
            <a:r>
              <a:rPr b="1" lang="en" sz="1500">
                <a:solidFill>
                  <a:schemeClr val="accent2"/>
                </a:solidFill>
              </a:rPr>
              <a:t>Vista</a:t>
            </a:r>
            <a:endParaRPr b="1" sz="1500">
              <a:solidFill>
                <a:schemeClr val="accent2"/>
              </a:solidFill>
            </a:endParaRPr>
          </a:p>
          <a:p>
            <a:pPr indent="0" lvl="0" marL="0" rtl="0" algn="l">
              <a:spcBef>
                <a:spcPts val="1600"/>
              </a:spcBef>
              <a:spcAft>
                <a:spcPts val="0"/>
              </a:spcAft>
              <a:buNone/>
            </a:pPr>
            <a:r>
              <a:rPr b="1" lang="en" sz="1500"/>
              <a:t>Specialized compute / Other</a:t>
            </a:r>
            <a:br>
              <a:rPr lang="en" sz="1500"/>
            </a:br>
            <a:r>
              <a:rPr lang="en" sz="1500"/>
              <a:t>ACES • </a:t>
            </a:r>
            <a:r>
              <a:rPr b="1" lang="en" sz="1500">
                <a:solidFill>
                  <a:schemeClr val="accent2"/>
                </a:solidFill>
              </a:rPr>
              <a:t>ANL AI Testbed</a:t>
            </a:r>
            <a:r>
              <a:rPr lang="en" sz="1500"/>
              <a:t> • FABRIC • PATh • Neocortex • </a:t>
            </a:r>
            <a:r>
              <a:rPr b="1" lang="en" sz="1500">
                <a:solidFill>
                  <a:schemeClr val="accent2"/>
                </a:solidFill>
              </a:rPr>
              <a:t>NSDS Secure Compute Environment</a:t>
            </a:r>
            <a:r>
              <a:rPr lang="en" sz="1500"/>
              <a:t> • </a:t>
            </a:r>
            <a:r>
              <a:rPr b="1" lang="en" sz="1500">
                <a:solidFill>
                  <a:schemeClr val="accent2"/>
                </a:solidFill>
              </a:rPr>
              <a:t>PNRP</a:t>
            </a:r>
            <a:r>
              <a:rPr lang="en" sz="1500"/>
              <a:t> • Sage • Voyager </a:t>
            </a:r>
            <a:endParaRPr sz="1500"/>
          </a:p>
          <a:p>
            <a:pPr indent="0" lvl="0" marL="0" rtl="0" algn="l">
              <a:lnSpc>
                <a:spcPct val="115000"/>
              </a:lnSpc>
              <a:spcBef>
                <a:spcPts val="1600"/>
              </a:spcBef>
              <a:spcAft>
                <a:spcPts val="1600"/>
              </a:spcAft>
              <a:buNone/>
            </a:pPr>
            <a:r>
              <a:t/>
            </a:r>
            <a:endParaRPr sz="1500"/>
          </a:p>
        </p:txBody>
      </p:sp>
      <p:cxnSp>
        <p:nvCxnSpPr>
          <p:cNvPr id="483" name="Google Shape;483;p61"/>
          <p:cNvCxnSpPr/>
          <p:nvPr/>
        </p:nvCxnSpPr>
        <p:spPr>
          <a:xfrm>
            <a:off x="813050" y="2700950"/>
            <a:ext cx="3365700" cy="0"/>
          </a:xfrm>
          <a:prstGeom prst="straightConnector1">
            <a:avLst/>
          </a:prstGeom>
          <a:noFill/>
          <a:ln cap="flat" cmpd="sng" w="9525">
            <a:solidFill>
              <a:schemeClr val="accent2"/>
            </a:solidFill>
            <a:prstDash val="solid"/>
            <a:round/>
            <a:headEnd len="med" w="med" type="none"/>
            <a:tailEnd len="med" w="med" type="none"/>
          </a:ln>
        </p:spPr>
      </p:cxnSp>
      <p:cxnSp>
        <p:nvCxnSpPr>
          <p:cNvPr id="484" name="Google Shape;484;p61"/>
          <p:cNvCxnSpPr/>
          <p:nvPr/>
        </p:nvCxnSpPr>
        <p:spPr>
          <a:xfrm>
            <a:off x="813050" y="3708025"/>
            <a:ext cx="3365700" cy="0"/>
          </a:xfrm>
          <a:prstGeom prst="straightConnector1">
            <a:avLst/>
          </a:prstGeom>
          <a:noFill/>
          <a:ln cap="flat" cmpd="sng" w="9525">
            <a:solidFill>
              <a:schemeClr val="accent2"/>
            </a:solidFill>
            <a:prstDash val="solid"/>
            <a:round/>
            <a:headEnd len="med" w="med" type="none"/>
            <a:tailEnd len="med" w="med" type="none"/>
          </a:ln>
        </p:spPr>
      </p:cxnSp>
      <p:cxnSp>
        <p:nvCxnSpPr>
          <p:cNvPr id="485" name="Google Shape;485;p61"/>
          <p:cNvCxnSpPr/>
          <p:nvPr/>
        </p:nvCxnSpPr>
        <p:spPr>
          <a:xfrm>
            <a:off x="4732325" y="2700950"/>
            <a:ext cx="3365700" cy="0"/>
          </a:xfrm>
          <a:prstGeom prst="straightConnector1">
            <a:avLst/>
          </a:prstGeom>
          <a:noFill/>
          <a:ln cap="flat" cmpd="sng" w="9525">
            <a:solidFill>
              <a:schemeClr val="accent2"/>
            </a:solidFill>
            <a:prstDash val="solid"/>
            <a:round/>
            <a:headEnd len="med" w="med" type="none"/>
            <a:tailEnd len="med" w="med" type="none"/>
          </a:ln>
        </p:spPr>
      </p:cxnSp>
      <p:cxnSp>
        <p:nvCxnSpPr>
          <p:cNvPr id="486" name="Google Shape;486;p61"/>
          <p:cNvCxnSpPr/>
          <p:nvPr/>
        </p:nvCxnSpPr>
        <p:spPr>
          <a:xfrm>
            <a:off x="4732325" y="4227685"/>
            <a:ext cx="3365700" cy="0"/>
          </a:xfrm>
          <a:prstGeom prst="straightConnector1">
            <a:avLst/>
          </a:prstGeom>
          <a:noFill/>
          <a:ln cap="flat" cmpd="sng" w="9525">
            <a:solidFill>
              <a:schemeClr val="accent2"/>
            </a:solidFill>
            <a:prstDash val="solid"/>
            <a:round/>
            <a:headEnd len="med" w="med" type="none"/>
            <a:tailEnd len="med" w="med" type="none"/>
          </a:ln>
        </p:spPr>
      </p:cxnSp>
      <p:sp>
        <p:nvSpPr>
          <p:cNvPr id="487" name="Google Shape;487;p61"/>
          <p:cNvSpPr/>
          <p:nvPr/>
        </p:nvSpPr>
        <p:spPr>
          <a:xfrm>
            <a:off x="727800" y="1256950"/>
            <a:ext cx="7751100" cy="9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While there is some overlap with ACCESS resources, NAIRR also has a number of unique resources, including from the private sector. Unique agency options in </a:t>
            </a:r>
            <a:r>
              <a:rPr b="1" lang="en" sz="1800">
                <a:solidFill>
                  <a:schemeClr val="accent2"/>
                </a:solidFill>
                <a:latin typeface="Lato"/>
                <a:ea typeface="Lato"/>
                <a:cs typeface="Lato"/>
                <a:sym typeface="Lato"/>
              </a:rPr>
              <a:t>blue text.</a:t>
            </a:r>
            <a:endParaRPr b="1" sz="1800">
              <a:solidFill>
                <a:schemeClr val="accent2"/>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2"/>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NAIRR Projects</a:t>
            </a:r>
            <a:endParaRPr/>
          </a:p>
        </p:txBody>
      </p:sp>
      <p:sp>
        <p:nvSpPr>
          <p:cNvPr id="493" name="Google Shape;493;p62"/>
          <p:cNvSpPr txBox="1"/>
          <p:nvPr>
            <p:ph idx="1" type="body"/>
          </p:nvPr>
        </p:nvSpPr>
        <p:spPr>
          <a:xfrm>
            <a:off x="727800" y="2128350"/>
            <a:ext cx="3774300" cy="2577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t>While there is some overlap with ACCESS resources, NAIRR also has a number of unique resources, including from the private sector.</a:t>
            </a:r>
            <a:endParaRPr sz="1600"/>
          </a:p>
          <a:p>
            <a:pPr indent="0" lvl="0" marL="0" rtl="0" algn="l">
              <a:lnSpc>
                <a:spcPct val="115000"/>
              </a:lnSpc>
              <a:spcBef>
                <a:spcPts val="1000"/>
              </a:spcBef>
              <a:spcAft>
                <a:spcPts val="0"/>
              </a:spcAft>
              <a:buNone/>
            </a:pPr>
            <a:r>
              <a:rPr lang="en" sz="1600"/>
              <a:t>See who from your campus already is using NAIRR resources: </a:t>
            </a:r>
            <a:r>
              <a:rPr lang="en" sz="1600" u="sng">
                <a:solidFill>
                  <a:schemeClr val="accent5"/>
                </a:solidFill>
                <a:hlinkClick r:id="rId3">
                  <a:extLst>
                    <a:ext uri="{A12FA001-AC4F-418D-AE19-62706E023703}">
                      <ahyp:hlinkClr val="tx"/>
                    </a:ext>
                  </a:extLst>
                </a:hlinkClick>
              </a:rPr>
              <a:t>nairrpilot.org/projects/awarded</a:t>
            </a:r>
            <a:endParaRPr sz="1600"/>
          </a:p>
          <a:p>
            <a:pPr indent="0" lvl="0" marL="0" rtl="0" algn="l">
              <a:lnSpc>
                <a:spcPct val="115000"/>
              </a:lnSpc>
              <a:spcBef>
                <a:spcPts val="1000"/>
              </a:spcBef>
              <a:spcAft>
                <a:spcPts val="1000"/>
              </a:spcAft>
              <a:buNone/>
            </a:pPr>
            <a:r>
              <a:t/>
            </a:r>
            <a:endParaRPr sz="1600"/>
          </a:p>
        </p:txBody>
      </p:sp>
      <p:sp>
        <p:nvSpPr>
          <p:cNvPr id="494" name="Google Shape;494;p62"/>
          <p:cNvSpPr txBox="1"/>
          <p:nvPr/>
        </p:nvSpPr>
        <p:spPr>
          <a:xfrm>
            <a:off x="550950" y="4653500"/>
            <a:ext cx="80454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i="1" sz="1300">
              <a:solidFill>
                <a:schemeClr val="accent1"/>
              </a:solidFill>
              <a:latin typeface="Lato"/>
              <a:ea typeface="Lato"/>
              <a:cs typeface="Lato"/>
              <a:sym typeface="Lato"/>
            </a:endParaRPr>
          </a:p>
        </p:txBody>
      </p:sp>
      <p:pic>
        <p:nvPicPr>
          <p:cNvPr id="495" name="Google Shape;495;p62" title="Screenshot 2026-03-03 at 3.22.04 PM.png"/>
          <p:cNvPicPr preferRelativeResize="0"/>
          <p:nvPr/>
        </p:nvPicPr>
        <p:blipFill rotWithShape="1">
          <a:blip r:embed="rId4">
            <a:alphaModFix/>
          </a:blip>
          <a:srcRect b="7227" l="0" r="0" t="0"/>
          <a:stretch/>
        </p:blipFill>
        <p:spPr>
          <a:xfrm>
            <a:off x="4441132" y="2068437"/>
            <a:ext cx="4260275" cy="2697124"/>
          </a:xfrm>
          <a:prstGeom prst="rect">
            <a:avLst/>
          </a:prstGeom>
          <a:noFill/>
          <a:ln>
            <a:noFill/>
          </a:ln>
        </p:spPr>
      </p:pic>
      <p:sp>
        <p:nvSpPr>
          <p:cNvPr id="496" name="Google Shape;496;p62"/>
          <p:cNvSpPr txBox="1"/>
          <p:nvPr/>
        </p:nvSpPr>
        <p:spPr>
          <a:xfrm>
            <a:off x="727800" y="1269738"/>
            <a:ext cx="7823100" cy="7389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1"/>
                </a:solidFill>
                <a:latin typeface="Lato"/>
                <a:ea typeface="Lato"/>
                <a:cs typeface="Lato"/>
                <a:sym typeface="Lato"/>
              </a:rPr>
              <a:t>Use of NAIRR is increasing as the pilot moves to “full NAIRR.” AI research on NAIRR and elsewhere increases the demand for access to AI-ready datasets.</a:t>
            </a:r>
            <a:endParaRPr sz="1800">
              <a:solidFill>
                <a:schemeClr val="accen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3"/>
          <p:cNvSpPr txBox="1"/>
          <p:nvPr>
            <p:ph type="title"/>
          </p:nvPr>
        </p:nvSpPr>
        <p:spPr>
          <a:xfrm>
            <a:off x="727800" y="512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to choose? </a:t>
            </a:r>
            <a:endParaRPr/>
          </a:p>
        </p:txBody>
      </p:sp>
      <p:sp>
        <p:nvSpPr>
          <p:cNvPr id="502" name="Google Shape;502;p63"/>
          <p:cNvSpPr txBox="1"/>
          <p:nvPr>
            <p:ph idx="1" type="body"/>
          </p:nvPr>
        </p:nvSpPr>
        <p:spPr>
          <a:xfrm>
            <a:off x="727800" y="1769450"/>
            <a:ext cx="3774300" cy="2261100"/>
          </a:xfrm>
          <a:prstGeom prst="rect">
            <a:avLst/>
          </a:prstGeom>
        </p:spPr>
        <p:txBody>
          <a:bodyPr anchorCtr="0" anchor="t" bIns="91425" lIns="91425" spcFirstLastPara="1" rIns="91425" wrap="square" tIns="91425">
            <a:noAutofit/>
          </a:bodyPr>
          <a:lstStyle/>
          <a:p>
            <a:pPr indent="-254000" lvl="0" marL="342900" rtl="0" algn="l">
              <a:lnSpc>
                <a:spcPct val="90000"/>
              </a:lnSpc>
              <a:spcBef>
                <a:spcPts val="800"/>
              </a:spcBef>
              <a:spcAft>
                <a:spcPts val="0"/>
              </a:spcAft>
              <a:buSzPts val="1400"/>
              <a:buFont typeface="Arial"/>
              <a:buChar char="•"/>
            </a:pPr>
            <a:r>
              <a:rPr b="1" i="1" lang="en" sz="2100">
                <a:latin typeface="Helvetica Neue"/>
                <a:ea typeface="Helvetica Neue"/>
                <a:cs typeface="Helvetica Neue"/>
                <a:sym typeface="Helvetica Neue"/>
              </a:rPr>
              <a:t>Long-term</a:t>
            </a:r>
            <a:r>
              <a:rPr lang="en" sz="2100">
                <a:latin typeface="Helvetica Neue"/>
                <a:ea typeface="Helvetica Neue"/>
                <a:cs typeface="Helvetica Neue"/>
                <a:sym typeface="Helvetica Neue"/>
              </a:rPr>
              <a:t> research and educational initiatives</a:t>
            </a:r>
            <a:endParaRPr sz="2100">
              <a:latin typeface="Helvetica Neue"/>
              <a:ea typeface="Helvetica Neue"/>
              <a:cs typeface="Helvetica Neue"/>
              <a:sym typeface="Helvetica Neue"/>
            </a:endParaRPr>
          </a:p>
          <a:p>
            <a:pPr indent="-254000" lvl="0" marL="342900" rtl="0" algn="l">
              <a:lnSpc>
                <a:spcPct val="90000"/>
              </a:lnSpc>
              <a:spcBef>
                <a:spcPts val="0"/>
              </a:spcBef>
              <a:spcAft>
                <a:spcPts val="0"/>
              </a:spcAft>
              <a:buSzPts val="1400"/>
              <a:buFont typeface="Arial"/>
              <a:buChar char="•"/>
            </a:pPr>
            <a:r>
              <a:rPr lang="en" sz="2100" u="sng">
                <a:latin typeface="Helvetica Neue"/>
                <a:ea typeface="Helvetica Neue"/>
                <a:cs typeface="Helvetica Neue"/>
                <a:sym typeface="Helvetica Neue"/>
              </a:rPr>
              <a:t>All project types</a:t>
            </a:r>
            <a:endParaRPr sz="2100" u="sng">
              <a:latin typeface="Helvetica Neue"/>
              <a:ea typeface="Helvetica Neue"/>
              <a:cs typeface="Helvetica Neue"/>
              <a:sym typeface="Helvetica Neue"/>
            </a:endParaRPr>
          </a:p>
          <a:p>
            <a:pPr indent="-254000" lvl="1" marL="685800" rtl="0" algn="l">
              <a:lnSpc>
                <a:spcPct val="90000"/>
              </a:lnSpc>
              <a:spcBef>
                <a:spcPts val="0"/>
              </a:spcBef>
              <a:spcAft>
                <a:spcPts val="0"/>
              </a:spcAft>
              <a:buSzPts val="1400"/>
              <a:buFont typeface="Arial"/>
              <a:buChar char="•"/>
            </a:pPr>
            <a:r>
              <a:rPr lang="en" sz="1800">
                <a:latin typeface="Helvetica Neue"/>
                <a:ea typeface="Helvetica Neue"/>
                <a:cs typeface="Helvetica Neue"/>
                <a:sym typeface="Helvetica Neue"/>
              </a:rPr>
              <a:t>not explicitly AI-related</a:t>
            </a:r>
            <a:endParaRPr sz="1800">
              <a:latin typeface="Helvetica Neue"/>
              <a:ea typeface="Helvetica Neue"/>
              <a:cs typeface="Helvetica Neue"/>
              <a:sym typeface="Helvetica Neue"/>
            </a:endParaRPr>
          </a:p>
          <a:p>
            <a:pPr indent="-254000" lvl="0" marL="342900" rtl="0" algn="l">
              <a:lnSpc>
                <a:spcPct val="90000"/>
              </a:lnSpc>
              <a:spcBef>
                <a:spcPts val="0"/>
              </a:spcBef>
              <a:spcAft>
                <a:spcPts val="0"/>
              </a:spcAft>
              <a:buSzPts val="1400"/>
              <a:buFont typeface="Arial"/>
              <a:buChar char="•"/>
            </a:pPr>
            <a:r>
              <a:rPr lang="en" sz="2100">
                <a:latin typeface="Helvetica Neue"/>
                <a:ea typeface="Helvetica Neue"/>
                <a:cs typeface="Helvetica Neue"/>
                <a:sym typeface="Helvetica Neue"/>
              </a:rPr>
              <a:t>Mainly </a:t>
            </a:r>
            <a:r>
              <a:rPr i="1" lang="en" sz="2100">
                <a:latin typeface="Helvetica Neue"/>
                <a:ea typeface="Helvetica Neue"/>
                <a:cs typeface="Helvetica Neue"/>
                <a:sym typeface="Helvetica Neue"/>
              </a:rPr>
              <a:t>CPU, GPU, Storage</a:t>
            </a:r>
            <a:r>
              <a:rPr lang="en" sz="2100">
                <a:latin typeface="Helvetica Neue"/>
                <a:ea typeface="Helvetica Neue"/>
                <a:cs typeface="Helvetica Neue"/>
                <a:sym typeface="Helvetica Neue"/>
              </a:rPr>
              <a:t> resources</a:t>
            </a:r>
            <a:endParaRPr sz="2100">
              <a:latin typeface="Helvetica Neue"/>
              <a:ea typeface="Helvetica Neue"/>
              <a:cs typeface="Helvetica Neue"/>
              <a:sym typeface="Helvetica Neue"/>
            </a:endParaRPr>
          </a:p>
          <a:p>
            <a:pPr indent="-254000" lvl="0" marL="342900" rtl="0" algn="l">
              <a:lnSpc>
                <a:spcPct val="90000"/>
              </a:lnSpc>
              <a:spcBef>
                <a:spcPts val="0"/>
              </a:spcBef>
              <a:spcAft>
                <a:spcPts val="0"/>
              </a:spcAft>
              <a:buSzPts val="1400"/>
              <a:buFont typeface="Arial"/>
              <a:buChar char="•"/>
            </a:pPr>
            <a:r>
              <a:rPr lang="en" sz="2100">
                <a:latin typeface="Helvetica Neue"/>
                <a:ea typeface="Helvetica Neue"/>
                <a:cs typeface="Helvetica Neue"/>
                <a:sym typeface="Helvetica Neue"/>
              </a:rPr>
              <a:t>Most (83%) projects approved in ~</a:t>
            </a:r>
            <a:r>
              <a:rPr b="1" lang="en" sz="2100">
                <a:latin typeface="Helvetica Neue"/>
                <a:ea typeface="Helvetica Neue"/>
                <a:cs typeface="Helvetica Neue"/>
                <a:sym typeface="Helvetica Neue"/>
              </a:rPr>
              <a:t>1 business day</a:t>
            </a:r>
            <a:endParaRPr b="1" sz="2100">
              <a:latin typeface="Helvetica Neue"/>
              <a:ea typeface="Helvetica Neue"/>
              <a:cs typeface="Helvetica Neue"/>
              <a:sym typeface="Helvetica Neue"/>
            </a:endParaRPr>
          </a:p>
          <a:p>
            <a:pPr indent="-254000" lvl="1" marL="685800" rtl="0" algn="l">
              <a:lnSpc>
                <a:spcPct val="90000"/>
              </a:lnSpc>
              <a:spcBef>
                <a:spcPts val="0"/>
              </a:spcBef>
              <a:spcAft>
                <a:spcPts val="0"/>
              </a:spcAft>
              <a:buSzPts val="1400"/>
              <a:buFont typeface="Arial"/>
              <a:buChar char="•"/>
            </a:pPr>
            <a:r>
              <a:rPr lang="en" sz="1800">
                <a:latin typeface="Helvetica Neue"/>
                <a:ea typeface="Helvetica Neue"/>
                <a:cs typeface="Helvetica Neue"/>
                <a:sym typeface="Helvetica Neue"/>
              </a:rPr>
              <a:t>Accounts on resources available in ~3 days</a:t>
            </a:r>
            <a:endParaRPr/>
          </a:p>
        </p:txBody>
      </p:sp>
      <p:sp>
        <p:nvSpPr>
          <p:cNvPr id="503" name="Google Shape;503;p63"/>
          <p:cNvSpPr txBox="1"/>
          <p:nvPr>
            <p:ph idx="2" type="body"/>
          </p:nvPr>
        </p:nvSpPr>
        <p:spPr>
          <a:xfrm>
            <a:off x="4641900" y="1769450"/>
            <a:ext cx="3872400" cy="2261100"/>
          </a:xfrm>
          <a:prstGeom prst="rect">
            <a:avLst/>
          </a:prstGeom>
        </p:spPr>
        <p:txBody>
          <a:bodyPr anchorCtr="0" anchor="t" bIns="91425" lIns="91425" spcFirstLastPara="1" rIns="91425" wrap="square" tIns="91425">
            <a:noAutofit/>
          </a:bodyPr>
          <a:lstStyle/>
          <a:p>
            <a:pPr indent="-254000" lvl="0" marL="342900" rtl="0" algn="l">
              <a:lnSpc>
                <a:spcPct val="90000"/>
              </a:lnSpc>
              <a:spcBef>
                <a:spcPts val="800"/>
              </a:spcBef>
              <a:spcAft>
                <a:spcPts val="0"/>
              </a:spcAft>
              <a:buSzPts val="1400"/>
              <a:buFont typeface="Arial"/>
              <a:buChar char="•"/>
            </a:pPr>
            <a:r>
              <a:rPr b="1" i="1" lang="en" sz="2100">
                <a:latin typeface="Helvetica Neue"/>
                <a:ea typeface="Helvetica Neue"/>
                <a:cs typeface="Helvetica Neue"/>
                <a:sym typeface="Helvetica Neue"/>
              </a:rPr>
              <a:t>Short-term</a:t>
            </a:r>
            <a:r>
              <a:rPr lang="en" sz="2100">
                <a:latin typeface="Helvetica Neue"/>
                <a:ea typeface="Helvetica Neue"/>
                <a:cs typeface="Helvetica Neue"/>
                <a:sym typeface="Helvetica Neue"/>
              </a:rPr>
              <a:t> projects with a quick path to results</a:t>
            </a:r>
            <a:endParaRPr sz="2100">
              <a:latin typeface="Helvetica Neue"/>
              <a:ea typeface="Helvetica Neue"/>
              <a:cs typeface="Helvetica Neue"/>
              <a:sym typeface="Helvetica Neue"/>
            </a:endParaRPr>
          </a:p>
          <a:p>
            <a:pPr indent="-254000" lvl="0" marL="342900" rtl="0" algn="l">
              <a:lnSpc>
                <a:spcPct val="90000"/>
              </a:lnSpc>
              <a:spcBef>
                <a:spcPts val="0"/>
              </a:spcBef>
              <a:spcAft>
                <a:spcPts val="0"/>
              </a:spcAft>
              <a:buSzPts val="1400"/>
              <a:buFont typeface="Arial"/>
              <a:buChar char="•"/>
            </a:pPr>
            <a:r>
              <a:rPr lang="en" sz="2100" u="sng">
                <a:latin typeface="Helvetica Neue"/>
                <a:ea typeface="Helvetica Neue"/>
                <a:cs typeface="Helvetica Neue"/>
                <a:sym typeface="Helvetica Neue"/>
              </a:rPr>
              <a:t>AI-focused</a:t>
            </a:r>
            <a:r>
              <a:rPr lang="en" sz="2100">
                <a:latin typeface="Helvetica Neue"/>
                <a:ea typeface="Helvetica Neue"/>
                <a:cs typeface="Helvetica Neue"/>
                <a:sym typeface="Helvetica Neue"/>
              </a:rPr>
              <a:t> projects only</a:t>
            </a:r>
            <a:endParaRPr sz="2100">
              <a:latin typeface="Helvetica Neue"/>
              <a:ea typeface="Helvetica Neue"/>
              <a:cs typeface="Helvetica Neue"/>
              <a:sym typeface="Helvetica Neue"/>
            </a:endParaRPr>
          </a:p>
          <a:p>
            <a:pPr indent="-254000" lvl="1" marL="685800" rtl="0" algn="l">
              <a:lnSpc>
                <a:spcPct val="90000"/>
              </a:lnSpc>
              <a:spcBef>
                <a:spcPts val="0"/>
              </a:spcBef>
              <a:spcAft>
                <a:spcPts val="0"/>
              </a:spcAft>
              <a:buSzPts val="1400"/>
              <a:buFont typeface="Arial"/>
              <a:buChar char="•"/>
            </a:pPr>
            <a:r>
              <a:rPr lang="en" sz="1800">
                <a:latin typeface="Helvetica Neue"/>
                <a:ea typeface="Helvetica Neue"/>
                <a:cs typeface="Helvetica Neue"/>
                <a:sym typeface="Helvetica Neue"/>
              </a:rPr>
              <a:t>should align with current focus areas: </a:t>
            </a:r>
            <a:r>
              <a:rPr lang="en" sz="1600" u="sng">
                <a:solidFill>
                  <a:srgbClr val="0563C1"/>
                </a:solidFill>
                <a:latin typeface="Helvetica Neue"/>
                <a:ea typeface="Helvetica Neue"/>
                <a:cs typeface="Helvetica Neue"/>
                <a:sym typeface="Helvetica Neue"/>
                <a:hlinkClick r:id="rId3">
                  <a:extLst>
                    <a:ext uri="{A12FA001-AC4F-418D-AE19-62706E023703}">
                      <ahyp:hlinkClr val="tx"/>
                    </a:ext>
                  </a:extLst>
                </a:hlinkClick>
              </a:rPr>
              <a:t>https://nairrpilot.org/opportunities/allocations</a:t>
            </a:r>
            <a:r>
              <a:rPr lang="en" sz="1600">
                <a:latin typeface="Helvetica Neue"/>
                <a:ea typeface="Helvetica Neue"/>
                <a:cs typeface="Helvetica Neue"/>
                <a:sym typeface="Helvetica Neue"/>
              </a:rPr>
              <a:t> </a:t>
            </a:r>
            <a:endParaRPr sz="1600">
              <a:latin typeface="Helvetica Neue"/>
              <a:ea typeface="Helvetica Neue"/>
              <a:cs typeface="Helvetica Neue"/>
              <a:sym typeface="Helvetica Neue"/>
            </a:endParaRPr>
          </a:p>
          <a:p>
            <a:pPr indent="-266700" lvl="0" marL="342900" rtl="0" algn="l">
              <a:lnSpc>
                <a:spcPct val="90000"/>
              </a:lnSpc>
              <a:spcBef>
                <a:spcPts val="0"/>
              </a:spcBef>
              <a:spcAft>
                <a:spcPts val="0"/>
              </a:spcAft>
              <a:buSzPts val="1600"/>
              <a:buFont typeface="Arial"/>
              <a:buChar char="•"/>
            </a:pPr>
            <a:r>
              <a:rPr lang="en" sz="2100">
                <a:latin typeface="Helvetica Neue"/>
                <a:ea typeface="Helvetica Neue"/>
                <a:cs typeface="Helvetica Neue"/>
                <a:sym typeface="Helvetica Neue"/>
              </a:rPr>
              <a:t>Diverse set of resources </a:t>
            </a:r>
            <a:endParaRPr sz="2100">
              <a:latin typeface="Helvetica Neue"/>
              <a:ea typeface="Helvetica Neue"/>
              <a:cs typeface="Helvetica Neue"/>
              <a:sym typeface="Helvetica Neue"/>
            </a:endParaRPr>
          </a:p>
          <a:p>
            <a:pPr indent="-254000" lvl="0" marL="342900" rtl="0" algn="l">
              <a:lnSpc>
                <a:spcPct val="90000"/>
              </a:lnSpc>
              <a:spcBef>
                <a:spcPts val="0"/>
              </a:spcBef>
              <a:spcAft>
                <a:spcPts val="0"/>
              </a:spcAft>
              <a:buSzPts val="1400"/>
              <a:buFont typeface="Arial"/>
              <a:buChar char="•"/>
            </a:pPr>
            <a:r>
              <a:rPr lang="en" sz="2100">
                <a:latin typeface="Helvetica Neue"/>
                <a:ea typeface="Helvetica Neue"/>
                <a:cs typeface="Helvetica Neue"/>
                <a:sym typeface="Helvetica Neue"/>
              </a:rPr>
              <a:t>Requests take ~</a:t>
            </a:r>
            <a:r>
              <a:rPr b="1" lang="en" sz="2100">
                <a:latin typeface="Helvetica Neue"/>
                <a:ea typeface="Helvetica Neue"/>
                <a:cs typeface="Helvetica Neue"/>
                <a:sym typeface="Helvetica Neue"/>
              </a:rPr>
              <a:t>a few weeks</a:t>
            </a:r>
            <a:r>
              <a:rPr lang="en" sz="2100">
                <a:latin typeface="Helvetica Neue"/>
                <a:ea typeface="Helvetica Neue"/>
                <a:cs typeface="Helvetica Neue"/>
                <a:sym typeface="Helvetica Neue"/>
              </a:rPr>
              <a:t> for review and processing</a:t>
            </a:r>
            <a:endParaRPr/>
          </a:p>
        </p:txBody>
      </p:sp>
      <p:pic>
        <p:nvPicPr>
          <p:cNvPr id="504" name="Google Shape;504;p63"/>
          <p:cNvPicPr preferRelativeResize="0"/>
          <p:nvPr/>
        </p:nvPicPr>
        <p:blipFill>
          <a:blip r:embed="rId4">
            <a:alphaModFix/>
          </a:blip>
          <a:stretch>
            <a:fillRect/>
          </a:stretch>
        </p:blipFill>
        <p:spPr>
          <a:xfrm>
            <a:off x="925444" y="1112950"/>
            <a:ext cx="3166277" cy="734081"/>
          </a:xfrm>
          <a:prstGeom prst="rect">
            <a:avLst/>
          </a:prstGeom>
          <a:noFill/>
          <a:ln>
            <a:noFill/>
          </a:ln>
        </p:spPr>
      </p:pic>
      <p:pic>
        <p:nvPicPr>
          <p:cNvPr id="505" name="Google Shape;505;p63"/>
          <p:cNvPicPr preferRelativeResize="0"/>
          <p:nvPr/>
        </p:nvPicPr>
        <p:blipFill>
          <a:blip r:embed="rId5">
            <a:alphaModFix/>
          </a:blip>
          <a:stretch>
            <a:fillRect/>
          </a:stretch>
        </p:blipFill>
        <p:spPr>
          <a:xfrm rot="-2">
            <a:off x="4641894" y="1112952"/>
            <a:ext cx="3705760" cy="7340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6"/>
          <p:cNvSpPr txBox="1"/>
          <p:nvPr>
            <p:ph type="title"/>
          </p:nvPr>
        </p:nvSpPr>
        <p:spPr>
          <a:xfrm>
            <a:off x="729450" y="4804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About (The Presenter + The Presentation) </a:t>
            </a:r>
            <a:endParaRPr/>
          </a:p>
        </p:txBody>
      </p:sp>
      <p:sp>
        <p:nvSpPr>
          <p:cNvPr id="279" name="Google Shape;279;p46"/>
          <p:cNvSpPr txBox="1"/>
          <p:nvPr>
            <p:ph idx="1" type="body"/>
          </p:nvPr>
        </p:nvSpPr>
        <p:spPr>
          <a:xfrm>
            <a:off x="586950" y="1133375"/>
            <a:ext cx="8209500" cy="3708600"/>
          </a:xfrm>
          <a:prstGeom prst="rect">
            <a:avLst/>
          </a:prstGeom>
        </p:spPr>
        <p:txBody>
          <a:bodyPr anchorCtr="0" anchor="t" bIns="91425" lIns="91425" spcFirstLastPara="1" rIns="91425" wrap="square" tIns="91425">
            <a:normAutofit fontScale="70000" lnSpcReduction="20000"/>
          </a:bodyPr>
          <a:lstStyle/>
          <a:p>
            <a:pPr indent="-326390" lvl="0" marL="457200" rtl="0" algn="l">
              <a:spcBef>
                <a:spcPts val="0"/>
              </a:spcBef>
              <a:spcAft>
                <a:spcPts val="0"/>
              </a:spcAft>
              <a:buSzPct val="100000"/>
              <a:buChar char="●"/>
            </a:pPr>
            <a:r>
              <a:rPr lang="en"/>
              <a:t>Entire career spent working with the research and educational communities utilizing CI</a:t>
            </a:r>
            <a:endParaRPr/>
          </a:p>
          <a:p>
            <a:pPr indent="-317500" lvl="1" marL="914400" rtl="0" algn="l">
              <a:spcBef>
                <a:spcPts val="0"/>
              </a:spcBef>
              <a:spcAft>
                <a:spcPts val="0"/>
              </a:spcAft>
              <a:buSzPct val="100000"/>
              <a:buChar char="○"/>
            </a:pPr>
            <a:r>
              <a:rPr lang="en"/>
              <a:t>Joined Internet2 in January 2026 after 13+ years at </a:t>
            </a:r>
            <a:r>
              <a:rPr b="1" lang="en"/>
              <a:t>Pittsburgh Supercomputing Center within Carnegie Mellon University</a:t>
            </a:r>
            <a:endParaRPr b="1"/>
          </a:p>
          <a:p>
            <a:pPr indent="-317500" lvl="1" marL="914400" rtl="0" algn="l">
              <a:spcBef>
                <a:spcPts val="0"/>
              </a:spcBef>
              <a:spcAft>
                <a:spcPts val="0"/>
              </a:spcAft>
              <a:buSzPct val="100000"/>
              <a:buChar char="○"/>
            </a:pPr>
            <a:r>
              <a:rPr lang="en"/>
              <a:t>Was the lead investigator for </a:t>
            </a:r>
            <a:r>
              <a:rPr b="1" lang="en"/>
              <a:t>ACCESS Allocations </a:t>
            </a:r>
            <a:r>
              <a:rPr lang="en"/>
              <a:t>project and the Allocations Team lead for the </a:t>
            </a:r>
            <a:r>
              <a:rPr b="1" lang="en"/>
              <a:t>NAIRR Pilot. </a:t>
            </a:r>
            <a:br>
              <a:rPr lang="en"/>
            </a:br>
            <a:endParaRPr/>
          </a:p>
          <a:p>
            <a:pPr indent="-326390" lvl="0" marL="457200" rtl="0" algn="l">
              <a:spcBef>
                <a:spcPts val="0"/>
              </a:spcBef>
              <a:spcAft>
                <a:spcPts val="0"/>
              </a:spcAft>
              <a:buSzPct val="100000"/>
              <a:buChar char="●"/>
            </a:pPr>
            <a:r>
              <a:rPr b="1" lang="en"/>
              <a:t>Internet2</a:t>
            </a:r>
            <a:r>
              <a:rPr lang="en"/>
              <a:t> is a member-driven research and education (R&amp;E) technology non-profit.</a:t>
            </a:r>
            <a:endParaRPr/>
          </a:p>
          <a:p>
            <a:pPr indent="-317500" lvl="1" marL="914400" rtl="0" algn="l">
              <a:spcBef>
                <a:spcPts val="0"/>
              </a:spcBef>
              <a:spcAft>
                <a:spcPts val="0"/>
              </a:spcAft>
              <a:buSzPct val="100000"/>
              <a:buChar char="○"/>
            </a:pPr>
            <a:r>
              <a:rPr lang="en"/>
              <a:t>R&amp;E network, eduroam, InCommon, NET+, …</a:t>
            </a:r>
            <a:endParaRPr/>
          </a:p>
          <a:p>
            <a:pPr indent="-317500" lvl="2" marL="1371600" rtl="0" algn="l">
              <a:spcBef>
                <a:spcPts val="0"/>
              </a:spcBef>
              <a:spcAft>
                <a:spcPts val="0"/>
              </a:spcAft>
              <a:buSzPct val="100000"/>
              <a:buChar char="■"/>
            </a:pPr>
            <a:r>
              <a:rPr lang="en"/>
              <a:t>We work and advocate for the collective benefit of the U.S. R&amp;E community. </a:t>
            </a:r>
            <a:br>
              <a:rPr lang="en"/>
            </a:br>
            <a:endParaRPr/>
          </a:p>
          <a:p>
            <a:pPr indent="-326390" lvl="0" marL="457200" rtl="0" algn="l">
              <a:spcBef>
                <a:spcPts val="0"/>
              </a:spcBef>
              <a:spcAft>
                <a:spcPts val="0"/>
              </a:spcAft>
              <a:buSzPct val="100000"/>
              <a:buChar char="●"/>
            </a:pPr>
            <a:r>
              <a:rPr b="1" lang="en"/>
              <a:t>Objectives: </a:t>
            </a:r>
            <a:endParaRPr b="1"/>
          </a:p>
          <a:p>
            <a:pPr indent="-317500" lvl="1" marL="914400" rtl="0" algn="l">
              <a:spcBef>
                <a:spcPts val="0"/>
              </a:spcBef>
              <a:spcAft>
                <a:spcPts val="0"/>
              </a:spcAft>
              <a:buSzPct val="100000"/>
              <a:buChar char="○"/>
            </a:pPr>
            <a:r>
              <a:rPr lang="en"/>
              <a:t>Highlight the </a:t>
            </a:r>
            <a:r>
              <a:rPr lang="en"/>
              <a:t>ever-expanding number of </a:t>
            </a:r>
            <a:r>
              <a:rPr b="1" lang="en"/>
              <a:t>resources available</a:t>
            </a:r>
            <a:r>
              <a:rPr lang="en"/>
              <a:t> for the U.S. community to leverage at little or no cost to campuses. </a:t>
            </a:r>
            <a:endParaRPr/>
          </a:p>
          <a:p>
            <a:pPr indent="-317500" lvl="2" marL="1371600" rtl="0" algn="l">
              <a:spcBef>
                <a:spcPts val="0"/>
              </a:spcBef>
              <a:spcAft>
                <a:spcPts val="0"/>
              </a:spcAft>
              <a:buSzPct val="100000"/>
              <a:buChar char="■"/>
            </a:pPr>
            <a:r>
              <a:rPr lang="en"/>
              <a:t>(</a:t>
            </a:r>
            <a:r>
              <a:rPr i="1" lang="en"/>
              <a:t>Many in this room may know of them, but some might not…</a:t>
            </a:r>
            <a:r>
              <a:rPr lang="en"/>
              <a:t>)</a:t>
            </a:r>
            <a:endParaRPr/>
          </a:p>
          <a:p>
            <a:pPr indent="-317500" lvl="1" marL="914400" rtl="0" algn="l">
              <a:spcBef>
                <a:spcPts val="0"/>
              </a:spcBef>
              <a:spcAft>
                <a:spcPts val="0"/>
              </a:spcAft>
              <a:buSzPct val="100000"/>
              <a:buChar char="○"/>
            </a:pPr>
            <a:r>
              <a:rPr lang="en"/>
              <a:t>Provide a</a:t>
            </a:r>
            <a:r>
              <a:rPr lang="en"/>
              <a:t> </a:t>
            </a:r>
            <a:r>
              <a:rPr b="1" lang="en"/>
              <a:t>crash course</a:t>
            </a:r>
            <a:r>
              <a:rPr lang="en"/>
              <a:t> that can inform you and members of your campus / organization.  </a:t>
            </a:r>
            <a:endParaRPr/>
          </a:p>
          <a:p>
            <a:pPr indent="-317500" lvl="1" marL="914400" rtl="0" algn="l">
              <a:spcBef>
                <a:spcPts val="0"/>
              </a:spcBef>
              <a:spcAft>
                <a:spcPts val="0"/>
              </a:spcAft>
              <a:buSzPct val="100000"/>
              <a:buChar char="○"/>
            </a:pPr>
            <a:r>
              <a:rPr lang="en"/>
              <a:t>Illuminate some of the other </a:t>
            </a:r>
            <a:r>
              <a:rPr b="1" lang="en"/>
              <a:t>people behind CI.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4"/>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Distributed Computing Platforms</a:t>
            </a:r>
            <a:endParaRPr sz="2800"/>
          </a:p>
        </p:txBody>
      </p:sp>
      <p:sp>
        <p:nvSpPr>
          <p:cNvPr id="511" name="Google Shape;511;p64"/>
          <p:cNvSpPr txBox="1"/>
          <p:nvPr>
            <p:ph idx="1" type="body"/>
          </p:nvPr>
        </p:nvSpPr>
        <p:spPr>
          <a:xfrm>
            <a:off x="727800" y="2304400"/>
            <a:ext cx="37743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OSG</a:t>
            </a:r>
            <a:r>
              <a:rPr b="1" lang="en" sz="1500"/>
              <a:t> </a:t>
            </a:r>
            <a:r>
              <a:rPr lang="en" sz="1500"/>
              <a:t>supports l</a:t>
            </a:r>
            <a:r>
              <a:rPr lang="en" sz="1500"/>
              <a:t>ong-range data sharing  via the </a:t>
            </a:r>
            <a:r>
              <a:rPr b="1" lang="en" sz="1500"/>
              <a:t>Open Science Data Federation</a:t>
            </a:r>
            <a:r>
              <a:rPr lang="en" sz="1500"/>
              <a:t>, and the </a:t>
            </a:r>
            <a:r>
              <a:rPr b="1" lang="en" sz="1500"/>
              <a:t>Open Science Pool</a:t>
            </a:r>
            <a:r>
              <a:rPr lang="en" sz="1500"/>
              <a:t> of high-throughput computing capacity from </a:t>
            </a:r>
            <a:br>
              <a:rPr lang="en" sz="1500"/>
            </a:br>
            <a:r>
              <a:rPr lang="en" sz="1500"/>
              <a:t>100+ campus systems. </a:t>
            </a:r>
            <a:endParaRPr sz="1500"/>
          </a:p>
          <a:p>
            <a:pPr indent="0" lvl="0" marL="0" rtl="0" algn="l">
              <a:spcBef>
                <a:spcPts val="1000"/>
              </a:spcBef>
              <a:spcAft>
                <a:spcPts val="1000"/>
              </a:spcAft>
              <a:buNone/>
            </a:pPr>
            <a:r>
              <a:rPr b="1" lang="en" sz="1500"/>
              <a:t>osg-htc.org </a:t>
            </a:r>
            <a:endParaRPr b="1" sz="1500"/>
          </a:p>
        </p:txBody>
      </p:sp>
      <p:sp>
        <p:nvSpPr>
          <p:cNvPr id="512" name="Google Shape;512;p64"/>
          <p:cNvSpPr txBox="1"/>
          <p:nvPr>
            <p:ph idx="2" type="body"/>
          </p:nvPr>
        </p:nvSpPr>
        <p:spPr>
          <a:xfrm>
            <a:off x="4718150" y="2309825"/>
            <a:ext cx="3632700" cy="15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A computing platform for interactive and long-range automated workflows, distributed across 50+ campuses. I</a:t>
            </a:r>
            <a:r>
              <a:rPr lang="en" sz="1500"/>
              <a:t>nternet2 provides networking and data storage support.</a:t>
            </a:r>
            <a:br>
              <a:rPr lang="en" sz="1500"/>
            </a:br>
            <a:endParaRPr b="1" sz="1500"/>
          </a:p>
          <a:p>
            <a:pPr indent="0" lvl="0" marL="0" rtl="0" algn="l">
              <a:spcBef>
                <a:spcPts val="1000"/>
              </a:spcBef>
              <a:spcAft>
                <a:spcPts val="1000"/>
              </a:spcAft>
              <a:buNone/>
            </a:pPr>
            <a:r>
              <a:rPr b="1" lang="en" sz="1500"/>
              <a:t>nationalresearchplatform.org</a:t>
            </a:r>
            <a:endParaRPr b="1" sz="1500"/>
          </a:p>
        </p:txBody>
      </p:sp>
      <p:sp>
        <p:nvSpPr>
          <p:cNvPr id="513" name="Google Shape;513;p64"/>
          <p:cNvSpPr txBox="1"/>
          <p:nvPr/>
        </p:nvSpPr>
        <p:spPr>
          <a:xfrm>
            <a:off x="727800" y="2015088"/>
            <a:ext cx="37743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accent1"/>
                </a:solidFill>
                <a:latin typeface="Lato"/>
                <a:ea typeface="Lato"/>
                <a:cs typeface="Lato"/>
                <a:sym typeface="Lato"/>
              </a:rPr>
              <a:t>OSG / Open Science Pool </a:t>
            </a:r>
            <a:endParaRPr b="1" sz="1500">
              <a:solidFill>
                <a:schemeClr val="accent1"/>
              </a:solidFill>
              <a:latin typeface="Lato"/>
              <a:ea typeface="Lato"/>
              <a:cs typeface="Lato"/>
              <a:sym typeface="Lato"/>
            </a:endParaRPr>
          </a:p>
        </p:txBody>
      </p:sp>
      <p:sp>
        <p:nvSpPr>
          <p:cNvPr id="514" name="Google Shape;514;p64"/>
          <p:cNvSpPr txBox="1"/>
          <p:nvPr/>
        </p:nvSpPr>
        <p:spPr>
          <a:xfrm>
            <a:off x="4718171" y="2018525"/>
            <a:ext cx="42399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accent1"/>
                </a:solidFill>
                <a:latin typeface="Lato"/>
                <a:ea typeface="Lato"/>
                <a:cs typeface="Lato"/>
                <a:sym typeface="Lato"/>
              </a:rPr>
              <a:t>National Research Platform (NRP)</a:t>
            </a:r>
            <a:endParaRPr b="1" sz="1500">
              <a:solidFill>
                <a:schemeClr val="accent1"/>
              </a:solidFill>
              <a:latin typeface="Lato"/>
              <a:ea typeface="Lato"/>
              <a:cs typeface="Lato"/>
              <a:sym typeface="Lato"/>
            </a:endParaRPr>
          </a:p>
        </p:txBody>
      </p:sp>
      <p:cxnSp>
        <p:nvCxnSpPr>
          <p:cNvPr id="515" name="Google Shape;515;p64"/>
          <p:cNvCxnSpPr/>
          <p:nvPr/>
        </p:nvCxnSpPr>
        <p:spPr>
          <a:xfrm>
            <a:off x="830575" y="2361600"/>
            <a:ext cx="3632700" cy="9900"/>
          </a:xfrm>
          <a:prstGeom prst="straightConnector1">
            <a:avLst/>
          </a:prstGeom>
          <a:noFill/>
          <a:ln cap="flat" cmpd="sng" w="9525">
            <a:solidFill>
              <a:schemeClr val="accent2"/>
            </a:solidFill>
            <a:prstDash val="solid"/>
            <a:round/>
            <a:headEnd len="med" w="med" type="none"/>
            <a:tailEnd len="med" w="med" type="none"/>
          </a:ln>
        </p:spPr>
      </p:cxnSp>
      <p:cxnSp>
        <p:nvCxnSpPr>
          <p:cNvPr id="516" name="Google Shape;516;p64"/>
          <p:cNvCxnSpPr/>
          <p:nvPr/>
        </p:nvCxnSpPr>
        <p:spPr>
          <a:xfrm>
            <a:off x="4727900" y="2365343"/>
            <a:ext cx="3515700" cy="2400"/>
          </a:xfrm>
          <a:prstGeom prst="straightConnector1">
            <a:avLst/>
          </a:prstGeom>
          <a:noFill/>
          <a:ln cap="flat" cmpd="sng" w="9525">
            <a:solidFill>
              <a:schemeClr val="accent2"/>
            </a:solidFill>
            <a:prstDash val="solid"/>
            <a:round/>
            <a:headEnd len="med" w="med" type="none"/>
            <a:tailEnd len="med" w="med" type="none"/>
          </a:ln>
        </p:spPr>
      </p:cxnSp>
      <p:pic>
        <p:nvPicPr>
          <p:cNvPr id="517" name="Google Shape;517;p64"/>
          <p:cNvPicPr preferRelativeResize="0"/>
          <p:nvPr/>
        </p:nvPicPr>
        <p:blipFill rotWithShape="1">
          <a:blip r:embed="rId3">
            <a:alphaModFix/>
          </a:blip>
          <a:srcRect b="12301" l="12794" r="11546" t="12646"/>
          <a:stretch/>
        </p:blipFill>
        <p:spPr>
          <a:xfrm>
            <a:off x="7517068" y="3493776"/>
            <a:ext cx="1193895" cy="1193895"/>
          </a:xfrm>
          <a:prstGeom prst="rect">
            <a:avLst/>
          </a:prstGeom>
          <a:noFill/>
          <a:ln>
            <a:noFill/>
          </a:ln>
        </p:spPr>
      </p:pic>
      <p:pic>
        <p:nvPicPr>
          <p:cNvPr id="518" name="Google Shape;518;p64"/>
          <p:cNvPicPr preferRelativeResize="0"/>
          <p:nvPr/>
        </p:nvPicPr>
        <p:blipFill>
          <a:blip r:embed="rId4">
            <a:alphaModFix/>
          </a:blip>
          <a:stretch>
            <a:fillRect/>
          </a:stretch>
        </p:blipFill>
        <p:spPr>
          <a:xfrm>
            <a:off x="3135811" y="3384840"/>
            <a:ext cx="1312932" cy="1302826"/>
          </a:xfrm>
          <a:prstGeom prst="rect">
            <a:avLst/>
          </a:prstGeom>
          <a:noFill/>
          <a:ln>
            <a:noFill/>
          </a:ln>
        </p:spPr>
      </p:pic>
      <p:sp>
        <p:nvSpPr>
          <p:cNvPr id="519" name="Google Shape;519;p64"/>
          <p:cNvSpPr txBox="1"/>
          <p:nvPr/>
        </p:nvSpPr>
        <p:spPr>
          <a:xfrm>
            <a:off x="0" y="4755260"/>
            <a:ext cx="9144000" cy="384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solidFill>
                  <a:schemeClr val="accent1"/>
                </a:solidFill>
                <a:latin typeface="Lato"/>
                <a:ea typeface="Lato"/>
                <a:cs typeface="Lato"/>
                <a:sym typeface="Lato"/>
              </a:rPr>
              <a:t>The OSPool and OSDF are operated by the NSF PATh project, and cross-integrate with NRP.</a:t>
            </a:r>
            <a:endParaRPr i="1" sz="1300">
              <a:solidFill>
                <a:schemeClr val="accent1"/>
              </a:solidFill>
              <a:latin typeface="Lato"/>
              <a:ea typeface="Lato"/>
              <a:cs typeface="Lato"/>
              <a:sym typeface="Lato"/>
            </a:endParaRPr>
          </a:p>
        </p:txBody>
      </p:sp>
      <p:sp>
        <p:nvSpPr>
          <p:cNvPr id="520" name="Google Shape;520;p64"/>
          <p:cNvSpPr/>
          <p:nvPr/>
        </p:nvSpPr>
        <p:spPr>
          <a:xfrm>
            <a:off x="727800" y="1236900"/>
            <a:ext cx="7751100" cy="718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Connect </a:t>
            </a:r>
            <a:r>
              <a:rPr i="1" lang="en" sz="1800">
                <a:latin typeface="Lato"/>
                <a:ea typeface="Lato"/>
                <a:cs typeface="Lato"/>
                <a:sym typeface="Lato"/>
              </a:rPr>
              <a:t>local</a:t>
            </a:r>
            <a:r>
              <a:rPr lang="en" sz="1800">
                <a:latin typeface="Lato"/>
                <a:ea typeface="Lato"/>
                <a:cs typeface="Lato"/>
                <a:sym typeface="Lato"/>
              </a:rPr>
              <a:t> computing </a:t>
            </a:r>
            <a:r>
              <a:rPr lang="en" sz="1800">
                <a:latin typeface="Lato"/>
                <a:ea typeface="Lato"/>
                <a:cs typeface="Lato"/>
                <a:sym typeface="Lato"/>
              </a:rPr>
              <a:t>and data storage</a:t>
            </a:r>
            <a:r>
              <a:rPr lang="en" sz="1800">
                <a:latin typeface="Lato"/>
                <a:ea typeface="Lato"/>
                <a:cs typeface="Lato"/>
                <a:sym typeface="Lato"/>
              </a:rPr>
              <a:t> resources into these platforms to combine dedicated capacity with shared, national capacity.</a:t>
            </a:r>
            <a:endParaRPr b="1" sz="1800">
              <a:solidFill>
                <a:schemeClr val="accent2"/>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5"/>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Even more options at NSF and beyond</a:t>
            </a:r>
            <a:endParaRPr/>
          </a:p>
        </p:txBody>
      </p:sp>
      <p:sp>
        <p:nvSpPr>
          <p:cNvPr id="526" name="Google Shape;526;p65"/>
          <p:cNvSpPr txBox="1"/>
          <p:nvPr>
            <p:ph idx="1" type="body"/>
          </p:nvPr>
        </p:nvSpPr>
        <p:spPr>
          <a:xfrm>
            <a:off x="727800" y="2141530"/>
            <a:ext cx="3774300" cy="256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u="sng">
                <a:solidFill>
                  <a:schemeClr val="hlink"/>
                </a:solidFill>
                <a:hlinkClick r:id="rId3"/>
              </a:rPr>
              <a:t>NSF Leadership Class Computing Facility</a:t>
            </a:r>
            <a:r>
              <a:rPr lang="en" sz="1700"/>
              <a:t> — Building the largest NSF-funded supercomputer dedicated to open science. </a:t>
            </a:r>
            <a:endParaRPr sz="1700"/>
          </a:p>
          <a:p>
            <a:pPr indent="0" lvl="0" marL="0" rtl="0" algn="l">
              <a:spcBef>
                <a:spcPts val="1600"/>
              </a:spcBef>
              <a:spcAft>
                <a:spcPts val="0"/>
              </a:spcAft>
              <a:buNone/>
            </a:pPr>
            <a:r>
              <a:rPr b="1" lang="en" sz="1700" u="sng">
                <a:solidFill>
                  <a:schemeClr val="hlink"/>
                </a:solidFill>
                <a:hlinkClick r:id="rId4"/>
              </a:rPr>
              <a:t>NSF NCAR</a:t>
            </a:r>
            <a:r>
              <a:rPr lang="en" sz="1700"/>
              <a:t> — Dedicated to the Earth system sciences, with global models producing large-scale outputs.</a:t>
            </a:r>
            <a:endParaRPr sz="1700"/>
          </a:p>
          <a:p>
            <a:pPr indent="0" lvl="0" marL="0" rtl="0" algn="l">
              <a:spcBef>
                <a:spcPts val="1600"/>
              </a:spcBef>
              <a:spcAft>
                <a:spcPts val="0"/>
              </a:spcAft>
              <a:buNone/>
            </a:pPr>
            <a:r>
              <a:t/>
            </a:r>
            <a:endParaRPr sz="1700"/>
          </a:p>
          <a:p>
            <a:pPr indent="0" lvl="0" marL="0" rtl="0" algn="l">
              <a:spcBef>
                <a:spcPts val="1600"/>
              </a:spcBef>
              <a:spcAft>
                <a:spcPts val="0"/>
              </a:spcAft>
              <a:buNone/>
            </a:pPr>
            <a:r>
              <a:t/>
            </a:r>
            <a:endParaRPr sz="1700"/>
          </a:p>
          <a:p>
            <a:pPr indent="0" lvl="0" marL="0" rtl="0" algn="l">
              <a:spcBef>
                <a:spcPts val="1600"/>
              </a:spcBef>
              <a:spcAft>
                <a:spcPts val="1600"/>
              </a:spcAft>
              <a:buNone/>
            </a:pPr>
            <a:r>
              <a:t/>
            </a:r>
            <a:endParaRPr sz="1700"/>
          </a:p>
        </p:txBody>
      </p:sp>
      <p:sp>
        <p:nvSpPr>
          <p:cNvPr id="527" name="Google Shape;527;p65"/>
          <p:cNvSpPr txBox="1"/>
          <p:nvPr>
            <p:ph idx="2" type="body"/>
          </p:nvPr>
        </p:nvSpPr>
        <p:spPr>
          <a:xfrm>
            <a:off x="4641900" y="2141525"/>
            <a:ext cx="3774300" cy="2569800"/>
          </a:xfrm>
          <a:prstGeom prst="rect">
            <a:avLst/>
          </a:prstGeom>
        </p:spPr>
        <p:txBody>
          <a:bodyPr anchorCtr="0" anchor="t" bIns="91425" lIns="91425" spcFirstLastPara="1" rIns="91425" wrap="square" tIns="91425">
            <a:noAutofit/>
          </a:bodyPr>
          <a:lstStyle/>
          <a:p>
            <a:pPr indent="-228600" lvl="0" marL="228600" rtl="0" algn="l">
              <a:spcBef>
                <a:spcPts val="0"/>
              </a:spcBef>
              <a:spcAft>
                <a:spcPts val="0"/>
              </a:spcAft>
              <a:buSzPts val="1800"/>
              <a:buChar char="●"/>
            </a:pPr>
            <a:r>
              <a:rPr b="1" lang="en" sz="1800"/>
              <a:t>DOE</a:t>
            </a:r>
            <a:r>
              <a:rPr lang="en" sz="1800"/>
              <a:t> — </a:t>
            </a:r>
            <a:r>
              <a:rPr lang="en" sz="1800" u="sng">
                <a:solidFill>
                  <a:schemeClr val="hlink"/>
                </a:solidFill>
                <a:hlinkClick r:id="rId5"/>
              </a:rPr>
              <a:t>NERSC</a:t>
            </a:r>
            <a:r>
              <a:rPr lang="en" sz="1800"/>
              <a:t>, </a:t>
            </a:r>
            <a:r>
              <a:rPr lang="en" sz="1800" u="sng">
                <a:solidFill>
                  <a:schemeClr val="hlink"/>
                </a:solidFill>
                <a:hlinkClick r:id="rId6"/>
              </a:rPr>
              <a:t>Argonne</a:t>
            </a:r>
            <a:r>
              <a:rPr lang="en" sz="1800"/>
              <a:t>, and </a:t>
            </a:r>
            <a:r>
              <a:rPr lang="en" sz="1800" u="sng">
                <a:solidFill>
                  <a:schemeClr val="hlink"/>
                </a:solidFill>
                <a:hlinkClick r:id="rId7"/>
              </a:rPr>
              <a:t>Oak Ridge</a:t>
            </a:r>
            <a:r>
              <a:rPr lang="en" sz="1800"/>
              <a:t> offer some of the largest systems available to academic researchers. </a:t>
            </a:r>
            <a:endParaRPr sz="1800"/>
          </a:p>
          <a:p>
            <a:pPr indent="-228600" lvl="0" marL="228600" rtl="0" algn="l">
              <a:spcBef>
                <a:spcPts val="1000"/>
              </a:spcBef>
              <a:spcAft>
                <a:spcPts val="1000"/>
              </a:spcAft>
              <a:buSzPts val="1800"/>
              <a:buChar char="●"/>
            </a:pPr>
            <a:r>
              <a:rPr b="1" lang="en" sz="1800" u="sng">
                <a:solidFill>
                  <a:schemeClr val="hlink"/>
                </a:solidFill>
                <a:hlinkClick r:id="rId8"/>
              </a:rPr>
              <a:t>NASA</a:t>
            </a:r>
            <a:r>
              <a:rPr lang="en" sz="1800"/>
              <a:t> &amp; </a:t>
            </a:r>
            <a:r>
              <a:rPr b="1" lang="en" sz="1800"/>
              <a:t>NOAA</a:t>
            </a:r>
            <a:r>
              <a:rPr lang="en" sz="1800"/>
              <a:t> — coordinate with your program officers</a:t>
            </a:r>
            <a:endParaRPr sz="1800"/>
          </a:p>
        </p:txBody>
      </p:sp>
      <p:sp>
        <p:nvSpPr>
          <p:cNvPr id="528" name="Google Shape;528;p65"/>
          <p:cNvSpPr/>
          <p:nvPr/>
        </p:nvSpPr>
        <p:spPr>
          <a:xfrm>
            <a:off x="727800" y="1284000"/>
            <a:ext cx="7751100" cy="69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Internet2 connects not only NSF-funded sites but also agency research centers and national labs from DOE, NIH, NASA, NOAA, USDA, and more.</a:t>
            </a:r>
            <a:endParaRPr b="1" sz="1800">
              <a:solidFill>
                <a:schemeClr val="accent2"/>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Data Servers Close up (Provided by Getty Images)" id="533" name="Google Shape;533;p66"/>
          <p:cNvPicPr preferRelativeResize="0"/>
          <p:nvPr/>
        </p:nvPicPr>
        <p:blipFill rotWithShape="1">
          <a:blip r:embed="rId3">
            <a:alphaModFix/>
          </a:blip>
          <a:srcRect b="0" l="0" r="40755" t="0"/>
          <a:stretch/>
        </p:blipFill>
        <p:spPr>
          <a:xfrm>
            <a:off x="0" y="0"/>
            <a:ext cx="4572001" cy="5143501"/>
          </a:xfrm>
          <a:prstGeom prst="rect">
            <a:avLst/>
          </a:prstGeom>
          <a:noFill/>
          <a:ln>
            <a:noFill/>
          </a:ln>
        </p:spPr>
      </p:pic>
      <p:sp>
        <p:nvSpPr>
          <p:cNvPr id="534" name="Google Shape;534;p66"/>
          <p:cNvSpPr/>
          <p:nvPr/>
        </p:nvSpPr>
        <p:spPr>
          <a:xfrm>
            <a:off x="1650" y="0"/>
            <a:ext cx="4568700" cy="5143500"/>
          </a:xfrm>
          <a:prstGeom prst="rect">
            <a:avLst/>
          </a:prstGeom>
          <a:solidFill>
            <a:srgbClr val="178D7D">
              <a:alpha val="6808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6"/>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Storage</a:t>
            </a:r>
            <a:endParaRPr sz="3000"/>
          </a:p>
        </p:txBody>
      </p:sp>
      <p:sp>
        <p:nvSpPr>
          <p:cNvPr id="536" name="Google Shape;536;p66"/>
          <p:cNvSpPr txBox="1"/>
          <p:nvPr>
            <p:ph idx="2" type="body"/>
          </p:nvPr>
        </p:nvSpPr>
        <p:spPr>
          <a:xfrm>
            <a:off x="5174225" y="1133750"/>
            <a:ext cx="3374400" cy="348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Most research projects need beyond-desktop data storage. </a:t>
            </a:r>
            <a:endParaRPr b="1" sz="1800">
              <a:solidFill>
                <a:schemeClr val="dk1"/>
              </a:solidFill>
            </a:endParaRPr>
          </a:p>
          <a:p>
            <a:pPr indent="0" lvl="0" marL="0" rtl="0" algn="l">
              <a:spcBef>
                <a:spcPts val="1000"/>
              </a:spcBef>
              <a:spcAft>
                <a:spcPts val="0"/>
              </a:spcAft>
              <a:buNone/>
            </a:pPr>
            <a:r>
              <a:rPr lang="en" sz="1500"/>
              <a:t>Projects must meet agency and publication requirements for data stewardship and publication.</a:t>
            </a:r>
            <a:endParaRPr sz="1500"/>
          </a:p>
          <a:p>
            <a:pPr indent="0" lvl="0" marL="0" rtl="0" algn="l">
              <a:spcBef>
                <a:spcPts val="1000"/>
              </a:spcBef>
              <a:spcAft>
                <a:spcPts val="0"/>
              </a:spcAft>
              <a:buNone/>
            </a:pPr>
            <a:r>
              <a:rPr lang="en" sz="1500"/>
              <a:t>Some options exist for in-progress project data storage. </a:t>
            </a:r>
            <a:endParaRPr sz="1500"/>
          </a:p>
          <a:p>
            <a:pPr indent="0" lvl="0" marL="0" rtl="0" algn="l">
              <a:spcBef>
                <a:spcPts val="1600"/>
              </a:spcBef>
              <a:spcAft>
                <a:spcPts val="1600"/>
              </a:spcAft>
              <a:buNone/>
            </a:pPr>
            <a:r>
              <a:rPr lang="en" sz="1500"/>
              <a:t>University librarians are </a:t>
            </a:r>
            <a:r>
              <a:rPr lang="en" sz="1500"/>
              <a:t>incredibly</a:t>
            </a:r>
            <a:r>
              <a:rPr lang="en" sz="1500"/>
              <a:t> helpful in this area. </a:t>
            </a: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7"/>
          <p:cNvSpPr txBox="1"/>
          <p:nvPr>
            <p:ph type="title"/>
          </p:nvPr>
        </p:nvSpPr>
        <p:spPr>
          <a:xfrm>
            <a:off x="479496" y="4670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aleway"/>
                <a:ea typeface="Raleway"/>
                <a:cs typeface="Raleway"/>
                <a:sym typeface="Raleway"/>
              </a:rPr>
              <a:t>“Working” Data Storage and Management</a:t>
            </a:r>
            <a:endParaRPr>
              <a:latin typeface="Raleway"/>
              <a:ea typeface="Raleway"/>
              <a:cs typeface="Raleway"/>
              <a:sym typeface="Raleway"/>
            </a:endParaRPr>
          </a:p>
        </p:txBody>
      </p:sp>
      <p:sp>
        <p:nvSpPr>
          <p:cNvPr id="542" name="Google Shape;542;p67"/>
          <p:cNvSpPr txBox="1"/>
          <p:nvPr>
            <p:ph idx="1" type="body"/>
          </p:nvPr>
        </p:nvSpPr>
        <p:spPr>
          <a:xfrm>
            <a:off x="479500" y="1773675"/>
            <a:ext cx="4843200" cy="309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br>
              <a:rPr lang="en" sz="1500">
                <a:latin typeface="Lato"/>
                <a:ea typeface="Lato"/>
                <a:cs typeface="Lato"/>
                <a:sym typeface="Lato"/>
              </a:rPr>
            </a:br>
            <a:r>
              <a:rPr lang="en" sz="1700">
                <a:latin typeface="Lato"/>
                <a:ea typeface="Lato"/>
                <a:cs typeface="Lato"/>
                <a:sym typeface="Lato"/>
              </a:rPr>
              <a:t>For larger files and/or total data</a:t>
            </a:r>
            <a:endParaRPr sz="1500">
              <a:latin typeface="Lato"/>
              <a:ea typeface="Lato"/>
              <a:cs typeface="Lato"/>
              <a:sym typeface="Lato"/>
            </a:endParaRPr>
          </a:p>
          <a:p>
            <a:pPr indent="-323850" lvl="0" marL="457200" marR="0" rtl="0" algn="l">
              <a:lnSpc>
                <a:spcPct val="115000"/>
              </a:lnSpc>
              <a:spcBef>
                <a:spcPts val="0"/>
              </a:spcBef>
              <a:spcAft>
                <a:spcPts val="0"/>
              </a:spcAft>
              <a:buSzPts val="1500"/>
              <a:buFont typeface="Lato"/>
              <a:buChar char="●"/>
            </a:pPr>
            <a:r>
              <a:rPr b="1" lang="en" sz="1500">
                <a:latin typeface="Lato"/>
                <a:ea typeface="Lato"/>
                <a:cs typeface="Lato"/>
                <a:sym typeface="Lato"/>
              </a:rPr>
              <a:t>Open Storage Network </a:t>
            </a:r>
            <a:r>
              <a:rPr lang="en" sz="1500">
                <a:latin typeface="Lato"/>
                <a:ea typeface="Lato"/>
                <a:cs typeface="Lato"/>
                <a:sym typeface="Lato"/>
              </a:rPr>
              <a:t>for data collaboration </a:t>
            </a:r>
            <a:br>
              <a:rPr lang="en" sz="1500">
                <a:latin typeface="Lato"/>
                <a:ea typeface="Lato"/>
                <a:cs typeface="Lato"/>
                <a:sym typeface="Lato"/>
              </a:rPr>
            </a:br>
            <a:r>
              <a:rPr lang="en" sz="1500">
                <a:latin typeface="Lato"/>
                <a:ea typeface="Lato"/>
                <a:cs typeface="Lato"/>
                <a:sym typeface="Lato"/>
              </a:rPr>
              <a:t>(no-cost</a:t>
            </a:r>
            <a:r>
              <a:rPr lang="en" sz="1500">
                <a:latin typeface="Lato"/>
                <a:ea typeface="Lato"/>
                <a:cs typeface="Lato"/>
                <a:sym typeface="Lato"/>
              </a:rPr>
              <a:t> via NSF ACCESS</a:t>
            </a:r>
            <a:r>
              <a:rPr lang="en" sz="1500">
                <a:latin typeface="Lato"/>
                <a:ea typeface="Lato"/>
                <a:cs typeface="Lato"/>
                <a:sym typeface="Lato"/>
              </a:rPr>
              <a:t>)</a:t>
            </a: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en" sz="1500">
                <a:latin typeface="Lato"/>
                <a:ea typeface="Lato"/>
                <a:cs typeface="Lato"/>
                <a:sym typeface="Lato"/>
              </a:rPr>
              <a:t>Commercial cloud </a:t>
            </a:r>
            <a:br>
              <a:rPr lang="en" sz="1500">
                <a:latin typeface="Lato"/>
                <a:ea typeface="Lato"/>
                <a:cs typeface="Lato"/>
                <a:sym typeface="Lato"/>
              </a:rPr>
            </a:br>
            <a:r>
              <a:rPr lang="en" sz="1500">
                <a:latin typeface="Lato"/>
                <a:ea typeface="Lato"/>
                <a:cs typeface="Lato"/>
                <a:sym typeface="Lato"/>
              </a:rPr>
              <a:t>(</a:t>
            </a:r>
            <a:r>
              <a:rPr b="1" lang="en" sz="1500">
                <a:latin typeface="Lato"/>
                <a:ea typeface="Lato"/>
                <a:cs typeface="Lato"/>
                <a:sym typeface="Lato"/>
              </a:rPr>
              <a:t>CloudBank</a:t>
            </a:r>
            <a:r>
              <a:rPr lang="en" sz="1500">
                <a:latin typeface="Lato"/>
                <a:ea typeface="Lato"/>
                <a:cs typeface="Lato"/>
                <a:sym typeface="Lato"/>
              </a:rPr>
              <a:t> via NSF ACCESS)</a:t>
            </a:r>
            <a:endParaRPr sz="1500">
              <a:latin typeface="Lato"/>
              <a:ea typeface="Lato"/>
              <a:cs typeface="Lato"/>
              <a:sym typeface="Lato"/>
            </a:endParaRPr>
          </a:p>
          <a:p>
            <a:pPr indent="0" lvl="0" marL="0" marR="0" rtl="0" algn="l">
              <a:lnSpc>
                <a:spcPct val="115000"/>
              </a:lnSpc>
              <a:spcBef>
                <a:spcPts val="600"/>
              </a:spcBef>
              <a:spcAft>
                <a:spcPts val="0"/>
              </a:spcAft>
              <a:buNone/>
            </a:pPr>
            <a:r>
              <a:rPr lang="en" sz="1500">
                <a:latin typeface="Lato"/>
                <a:ea typeface="Lato"/>
                <a:cs typeface="Lato"/>
                <a:sym typeface="Lato"/>
              </a:rPr>
              <a:t>Caching infrastructure for commonly access data</a:t>
            </a:r>
            <a:endParaRPr sz="1500">
              <a:latin typeface="Lato"/>
              <a:ea typeface="Lato"/>
              <a:cs typeface="Lato"/>
              <a:sym typeface="Lato"/>
            </a:endParaRPr>
          </a:p>
          <a:p>
            <a:pPr indent="-323850" lvl="0" marL="457200" marR="0" rtl="0" algn="l">
              <a:lnSpc>
                <a:spcPct val="115000"/>
              </a:lnSpc>
              <a:spcBef>
                <a:spcPts val="600"/>
              </a:spcBef>
              <a:spcAft>
                <a:spcPts val="0"/>
              </a:spcAft>
              <a:buSzPts val="1500"/>
              <a:buFont typeface="Lato"/>
              <a:buChar char="●"/>
            </a:pPr>
            <a:r>
              <a:rPr b="1" lang="en" sz="1500">
                <a:latin typeface="Lato"/>
                <a:ea typeface="Lato"/>
                <a:cs typeface="Lato"/>
                <a:sym typeface="Lato"/>
              </a:rPr>
              <a:t>Open Science Data Federation</a:t>
            </a:r>
            <a:r>
              <a:rPr lang="en" sz="1500">
                <a:latin typeface="Lato"/>
                <a:ea typeface="Lato"/>
                <a:cs typeface="Lato"/>
                <a:sym typeface="Lato"/>
              </a:rPr>
              <a:t> (OSDF) </a:t>
            </a:r>
            <a:br>
              <a:rPr lang="en" sz="1500">
                <a:latin typeface="Lato"/>
                <a:ea typeface="Lato"/>
                <a:cs typeface="Lato"/>
                <a:sym typeface="Lato"/>
              </a:rPr>
            </a:br>
            <a:endParaRPr sz="1500">
              <a:latin typeface="Lato"/>
              <a:ea typeface="Lato"/>
              <a:cs typeface="Lato"/>
              <a:sym typeface="Lato"/>
            </a:endParaRPr>
          </a:p>
          <a:p>
            <a:pPr indent="0" lvl="0" marL="0" rtl="0" algn="l">
              <a:lnSpc>
                <a:spcPct val="115000"/>
              </a:lnSpc>
              <a:spcBef>
                <a:spcPts val="600"/>
              </a:spcBef>
              <a:spcAft>
                <a:spcPts val="0"/>
              </a:spcAft>
              <a:buNone/>
            </a:pPr>
            <a:r>
              <a:rPr lang="en" sz="1700">
                <a:latin typeface="Lato"/>
                <a:ea typeface="Lato"/>
                <a:cs typeface="Lato"/>
                <a:sym typeface="Lato"/>
              </a:rPr>
              <a:t>Storage facilities are </a:t>
            </a:r>
            <a:r>
              <a:rPr lang="en" sz="1700" u="sng">
                <a:latin typeface="Lato"/>
                <a:ea typeface="Lato"/>
                <a:cs typeface="Lato"/>
                <a:sym typeface="Lato"/>
              </a:rPr>
              <a:t>attached</a:t>
            </a:r>
            <a:r>
              <a:rPr lang="en" sz="1700" u="sng">
                <a:latin typeface="Lato"/>
                <a:ea typeface="Lato"/>
                <a:cs typeface="Lato"/>
                <a:sym typeface="Lato"/>
              </a:rPr>
              <a:t> to most federally funded computing resources</a:t>
            </a:r>
            <a:r>
              <a:rPr lang="en" sz="1700">
                <a:latin typeface="Lato"/>
                <a:ea typeface="Lato"/>
                <a:cs typeface="Lato"/>
                <a:sym typeface="Lato"/>
              </a:rPr>
              <a:t> </a:t>
            </a:r>
            <a:endParaRPr sz="1500">
              <a:latin typeface="Lato"/>
              <a:ea typeface="Lato"/>
              <a:cs typeface="Lato"/>
              <a:sym typeface="Lato"/>
            </a:endParaRPr>
          </a:p>
        </p:txBody>
      </p:sp>
      <p:grpSp>
        <p:nvGrpSpPr>
          <p:cNvPr id="543" name="Google Shape;543;p67"/>
          <p:cNvGrpSpPr/>
          <p:nvPr/>
        </p:nvGrpSpPr>
        <p:grpSpPr>
          <a:xfrm>
            <a:off x="5531585" y="1932849"/>
            <a:ext cx="3041462" cy="2854526"/>
            <a:chOff x="6771503" y="823990"/>
            <a:chExt cx="2074808" cy="1947285"/>
          </a:xfrm>
        </p:grpSpPr>
        <p:pic>
          <p:nvPicPr>
            <p:cNvPr id="544" name="Google Shape;544;p67"/>
            <p:cNvPicPr preferRelativeResize="0"/>
            <p:nvPr/>
          </p:nvPicPr>
          <p:blipFill>
            <a:blip r:embed="rId3">
              <a:alphaModFix/>
            </a:blip>
            <a:stretch>
              <a:fillRect/>
            </a:stretch>
          </p:blipFill>
          <p:spPr>
            <a:xfrm>
              <a:off x="6771503" y="823990"/>
              <a:ext cx="1931441" cy="1931459"/>
            </a:xfrm>
            <a:prstGeom prst="rect">
              <a:avLst/>
            </a:prstGeom>
            <a:noFill/>
            <a:ln>
              <a:noFill/>
            </a:ln>
          </p:spPr>
        </p:pic>
        <p:pic>
          <p:nvPicPr>
            <p:cNvPr id="545" name="Google Shape;545;p67"/>
            <p:cNvPicPr preferRelativeResize="0"/>
            <p:nvPr/>
          </p:nvPicPr>
          <p:blipFill>
            <a:blip r:embed="rId4">
              <a:alphaModFix/>
            </a:blip>
            <a:stretch>
              <a:fillRect/>
            </a:stretch>
          </p:blipFill>
          <p:spPr>
            <a:xfrm>
              <a:off x="8294605" y="2504044"/>
              <a:ext cx="551707" cy="267231"/>
            </a:xfrm>
            <a:prstGeom prst="rect">
              <a:avLst/>
            </a:prstGeom>
            <a:noFill/>
            <a:ln>
              <a:noFill/>
            </a:ln>
          </p:spPr>
        </p:pic>
      </p:grpSp>
      <p:sp>
        <p:nvSpPr>
          <p:cNvPr id="546" name="Google Shape;546;p67"/>
          <p:cNvSpPr txBox="1"/>
          <p:nvPr/>
        </p:nvSpPr>
        <p:spPr>
          <a:xfrm>
            <a:off x="479500" y="1008072"/>
            <a:ext cx="8121600" cy="708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lang="en" sz="1700">
                <a:solidFill>
                  <a:schemeClr val="accent1"/>
                </a:solidFill>
                <a:latin typeface="Lato"/>
                <a:ea typeface="Lato"/>
                <a:cs typeface="Lato"/>
                <a:sym typeface="Lato"/>
              </a:rPr>
              <a:t>Most projects need beyond-desktop options for authoritative data and collaboration. Researchers require support for data management practices. Librarians are key!</a:t>
            </a:r>
            <a:endParaRPr sz="1700">
              <a:solidFill>
                <a:schemeClr val="accen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8"/>
          <p:cNvSpPr txBox="1"/>
          <p:nvPr>
            <p:ph type="title"/>
          </p:nvPr>
        </p:nvSpPr>
        <p:spPr>
          <a:xfrm>
            <a:off x="721225" y="633875"/>
            <a:ext cx="8196300" cy="68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Preserve or publish ‘final’ datasets</a:t>
            </a:r>
            <a:endParaRPr/>
          </a:p>
        </p:txBody>
      </p:sp>
      <p:sp>
        <p:nvSpPr>
          <p:cNvPr id="552" name="Google Shape;552;p68"/>
          <p:cNvSpPr txBox="1"/>
          <p:nvPr>
            <p:ph idx="1" type="body"/>
          </p:nvPr>
        </p:nvSpPr>
        <p:spPr>
          <a:xfrm>
            <a:off x="727800" y="2540000"/>
            <a:ext cx="5407800" cy="1930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Lato"/>
              <a:buChar char="●"/>
            </a:pPr>
            <a:r>
              <a:rPr lang="en" sz="1800"/>
              <a:t>Repository of repositories: </a:t>
            </a:r>
            <a:r>
              <a:rPr lang="en" sz="1800" u="sng">
                <a:solidFill>
                  <a:srgbClr val="0B5394"/>
                </a:solidFill>
                <a:hlinkClick r:id="rId3">
                  <a:extLst>
                    <a:ext uri="{A12FA001-AC4F-418D-AE19-62706E023703}">
                      <ahyp:hlinkClr val="tx"/>
                    </a:ext>
                  </a:extLst>
                </a:hlinkClick>
              </a:rPr>
              <a:t>www.re3data.org</a:t>
            </a:r>
            <a:endParaRPr sz="1800"/>
          </a:p>
          <a:p>
            <a:pPr indent="-342900" lvl="0" marL="457200" rtl="0" algn="l">
              <a:lnSpc>
                <a:spcPct val="115000"/>
              </a:lnSpc>
              <a:spcBef>
                <a:spcPts val="0"/>
              </a:spcBef>
              <a:spcAft>
                <a:spcPts val="0"/>
              </a:spcAft>
              <a:buSzPts val="1800"/>
              <a:buFont typeface="Lato"/>
              <a:buChar char="●"/>
            </a:pPr>
            <a:r>
              <a:rPr lang="en" sz="1800"/>
              <a:t>Example publisher requirements: </a:t>
            </a:r>
            <a:r>
              <a:rPr lang="en" sz="1800" u="sng">
                <a:solidFill>
                  <a:srgbClr val="0B5394"/>
                </a:solidFill>
                <a:hlinkClick r:id="rId4">
                  <a:extLst>
                    <a:ext uri="{A12FA001-AC4F-418D-AE19-62706E023703}">
                      <ahyp:hlinkClr val="tx"/>
                    </a:ext>
                  </a:extLst>
                </a:hlinkClick>
              </a:rPr>
              <a:t>www.nature.com/sdata/policies/repositories</a:t>
            </a:r>
            <a:r>
              <a:rPr lang="en" sz="1800"/>
              <a:t> </a:t>
            </a:r>
            <a:endParaRPr sz="1800"/>
          </a:p>
          <a:p>
            <a:pPr indent="-342900" lvl="0" marL="457200" rtl="0" algn="l">
              <a:spcBef>
                <a:spcPts val="0"/>
              </a:spcBef>
              <a:spcAft>
                <a:spcPts val="0"/>
              </a:spcAft>
              <a:buSzPts val="1800"/>
              <a:buFont typeface="Arial"/>
              <a:buChar char="●"/>
            </a:pPr>
            <a:r>
              <a:rPr lang="en" sz="1800"/>
              <a:t>Listing of NIH-funded repositories:</a:t>
            </a:r>
            <a:br>
              <a:rPr lang="en" sz="1800"/>
            </a:br>
            <a:r>
              <a:rPr lang="en" sz="1800" u="sng">
                <a:solidFill>
                  <a:schemeClr val="accent5"/>
                </a:solidFill>
                <a:hlinkClick r:id="rId5">
                  <a:extLst>
                    <a:ext uri="{A12FA001-AC4F-418D-AE19-62706E023703}">
                      <ahyp:hlinkClr val="tx"/>
                    </a:ext>
                  </a:extLst>
                </a:hlinkClick>
              </a:rPr>
              <a:t>www.nlm.nih.gov/NIHbmic</a:t>
            </a:r>
            <a:endParaRPr sz="1800"/>
          </a:p>
        </p:txBody>
      </p:sp>
      <p:sp>
        <p:nvSpPr>
          <p:cNvPr id="553" name="Google Shape;553;p68"/>
          <p:cNvSpPr/>
          <p:nvPr/>
        </p:nvSpPr>
        <p:spPr>
          <a:xfrm>
            <a:off x="727800" y="1321150"/>
            <a:ext cx="7751100" cy="1082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chemeClr val="dk2"/>
                </a:solidFill>
                <a:latin typeface="Lato"/>
                <a:ea typeface="Lato"/>
                <a:cs typeface="Lato"/>
                <a:sym typeface="Lato"/>
              </a:rPr>
              <a:t>Grants and journals increasingly require published data products. Librarians can help faculty to find the right repositories. Campuses with larger research portfolios may provide a generalist repository or archive services.</a:t>
            </a:r>
            <a:endParaRPr sz="1700">
              <a:solidFill>
                <a:schemeClr val="dk2"/>
              </a:solidFill>
              <a:latin typeface="Lato"/>
              <a:ea typeface="Lato"/>
              <a:cs typeface="Lato"/>
              <a:sym typeface="Lato"/>
            </a:endParaRPr>
          </a:p>
        </p:txBody>
      </p:sp>
      <p:pic>
        <p:nvPicPr>
          <p:cNvPr id="554" name="Google Shape;554;p68"/>
          <p:cNvPicPr preferRelativeResize="0"/>
          <p:nvPr/>
        </p:nvPicPr>
        <p:blipFill rotWithShape="1">
          <a:blip r:embed="rId6">
            <a:alphaModFix/>
          </a:blip>
          <a:srcRect b="5678" l="3189" r="51648" t="62006"/>
          <a:stretch/>
        </p:blipFill>
        <p:spPr>
          <a:xfrm>
            <a:off x="7338350" y="2614575"/>
            <a:ext cx="1535300" cy="424500"/>
          </a:xfrm>
          <a:prstGeom prst="rect">
            <a:avLst/>
          </a:prstGeom>
          <a:noFill/>
          <a:ln>
            <a:noFill/>
          </a:ln>
        </p:spPr>
      </p:pic>
      <p:pic>
        <p:nvPicPr>
          <p:cNvPr id="555" name="Google Shape;555;p68"/>
          <p:cNvPicPr preferRelativeResize="0"/>
          <p:nvPr/>
        </p:nvPicPr>
        <p:blipFill rotWithShape="1">
          <a:blip r:embed="rId6">
            <a:alphaModFix/>
          </a:blip>
          <a:srcRect b="62213" l="47130" r="25680" t="7809"/>
          <a:stretch/>
        </p:blipFill>
        <p:spPr>
          <a:xfrm>
            <a:off x="7177625" y="4470150"/>
            <a:ext cx="1171362" cy="499075"/>
          </a:xfrm>
          <a:prstGeom prst="rect">
            <a:avLst/>
          </a:prstGeom>
          <a:noFill/>
          <a:ln>
            <a:noFill/>
          </a:ln>
        </p:spPr>
      </p:pic>
      <p:pic>
        <p:nvPicPr>
          <p:cNvPr id="556" name="Google Shape;556;p68"/>
          <p:cNvPicPr preferRelativeResize="0"/>
          <p:nvPr/>
        </p:nvPicPr>
        <p:blipFill rotWithShape="1">
          <a:blip r:embed="rId6">
            <a:alphaModFix/>
          </a:blip>
          <a:srcRect b="63292" l="29764" r="53219" t="7596"/>
          <a:stretch/>
        </p:blipFill>
        <p:spPr>
          <a:xfrm>
            <a:off x="6169775" y="2540000"/>
            <a:ext cx="971076" cy="641991"/>
          </a:xfrm>
          <a:prstGeom prst="rect">
            <a:avLst/>
          </a:prstGeom>
          <a:noFill/>
          <a:ln>
            <a:noFill/>
          </a:ln>
        </p:spPr>
      </p:pic>
      <p:pic>
        <p:nvPicPr>
          <p:cNvPr id="557" name="Google Shape;557;p68"/>
          <p:cNvPicPr preferRelativeResize="0"/>
          <p:nvPr/>
        </p:nvPicPr>
        <p:blipFill rotWithShape="1">
          <a:blip r:embed="rId6">
            <a:alphaModFix/>
          </a:blip>
          <a:srcRect b="37761" l="5063" r="61025" t="37768"/>
          <a:stretch/>
        </p:blipFill>
        <p:spPr>
          <a:xfrm>
            <a:off x="5453875" y="4445125"/>
            <a:ext cx="1590299" cy="443425"/>
          </a:xfrm>
          <a:prstGeom prst="rect">
            <a:avLst/>
          </a:prstGeom>
          <a:noFill/>
          <a:ln>
            <a:noFill/>
          </a:ln>
        </p:spPr>
      </p:pic>
      <p:pic>
        <p:nvPicPr>
          <p:cNvPr id="558" name="Google Shape;558;p68"/>
          <p:cNvPicPr preferRelativeResize="0"/>
          <p:nvPr/>
        </p:nvPicPr>
        <p:blipFill rotWithShape="1">
          <a:blip r:embed="rId6">
            <a:alphaModFix/>
          </a:blip>
          <a:srcRect b="36707" l="38734" r="28981" t="34180"/>
          <a:stretch/>
        </p:blipFill>
        <p:spPr>
          <a:xfrm>
            <a:off x="5823000" y="3829675"/>
            <a:ext cx="1432200" cy="499075"/>
          </a:xfrm>
          <a:prstGeom prst="rect">
            <a:avLst/>
          </a:prstGeom>
          <a:noFill/>
          <a:ln>
            <a:noFill/>
          </a:ln>
        </p:spPr>
      </p:pic>
      <p:pic>
        <p:nvPicPr>
          <p:cNvPr id="559" name="Google Shape;559;p68"/>
          <p:cNvPicPr preferRelativeResize="0"/>
          <p:nvPr/>
        </p:nvPicPr>
        <p:blipFill rotWithShape="1">
          <a:blip r:embed="rId6">
            <a:alphaModFix/>
          </a:blip>
          <a:srcRect b="5691" l="74850" r="4481" t="60152"/>
          <a:stretch/>
        </p:blipFill>
        <p:spPr>
          <a:xfrm>
            <a:off x="7784851" y="3799788"/>
            <a:ext cx="971074" cy="620163"/>
          </a:xfrm>
          <a:prstGeom prst="rect">
            <a:avLst/>
          </a:prstGeom>
          <a:noFill/>
          <a:ln>
            <a:noFill/>
          </a:ln>
        </p:spPr>
      </p:pic>
      <p:pic>
        <p:nvPicPr>
          <p:cNvPr id="560" name="Google Shape;560;p68"/>
          <p:cNvPicPr preferRelativeResize="0"/>
          <p:nvPr/>
        </p:nvPicPr>
        <p:blipFill rotWithShape="1">
          <a:blip r:embed="rId6">
            <a:alphaModFix/>
          </a:blip>
          <a:srcRect b="7166" l="48354" r="24580" t="62876"/>
          <a:stretch/>
        </p:blipFill>
        <p:spPr>
          <a:xfrm>
            <a:off x="7375892" y="3164825"/>
            <a:ext cx="1380033" cy="590275"/>
          </a:xfrm>
          <a:prstGeom prst="rect">
            <a:avLst/>
          </a:prstGeom>
          <a:noFill/>
          <a:ln>
            <a:noFill/>
          </a:ln>
        </p:spPr>
      </p:pic>
      <p:pic>
        <p:nvPicPr>
          <p:cNvPr id="561" name="Google Shape;561;p68"/>
          <p:cNvPicPr preferRelativeResize="0"/>
          <p:nvPr/>
        </p:nvPicPr>
        <p:blipFill rotWithShape="1">
          <a:blip r:embed="rId6">
            <a:alphaModFix/>
          </a:blip>
          <a:srcRect b="34804" l="71100" r="6074" t="33133"/>
          <a:stretch/>
        </p:blipFill>
        <p:spPr>
          <a:xfrm>
            <a:off x="6167710" y="3175225"/>
            <a:ext cx="1087489" cy="590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69"/>
          <p:cNvSpPr txBox="1"/>
          <p:nvPr>
            <p:ph type="title"/>
          </p:nvPr>
        </p:nvSpPr>
        <p:spPr>
          <a:xfrm>
            <a:off x="727800" y="58607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Individual vs. institutional </a:t>
            </a:r>
            <a:endParaRPr/>
          </a:p>
        </p:txBody>
      </p:sp>
      <p:sp>
        <p:nvSpPr>
          <p:cNvPr id="567" name="Google Shape;567;p69"/>
          <p:cNvSpPr txBox="1"/>
          <p:nvPr>
            <p:ph idx="1" type="body"/>
          </p:nvPr>
        </p:nvSpPr>
        <p:spPr>
          <a:xfrm>
            <a:off x="727800" y="1389875"/>
            <a:ext cx="3774300" cy="3113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t>The options described so far are primarily designed to serve individual researchers or projects. </a:t>
            </a:r>
            <a:endParaRPr sz="1600"/>
          </a:p>
          <a:p>
            <a:pPr indent="0" lvl="0" marL="0" rtl="0" algn="l">
              <a:lnSpc>
                <a:spcPct val="115000"/>
              </a:lnSpc>
              <a:spcBef>
                <a:spcPts val="1600"/>
              </a:spcBef>
              <a:spcAft>
                <a:spcPts val="0"/>
              </a:spcAft>
              <a:buNone/>
            </a:pPr>
            <a:r>
              <a:rPr lang="en" sz="1600"/>
              <a:t>Relying on free, per-researcher decisions could lead to a data management process that is difficult to manage at an institutional level.</a:t>
            </a:r>
            <a:endParaRPr sz="1600"/>
          </a:p>
          <a:p>
            <a:pPr indent="0" lvl="0" marL="0" rtl="0" algn="l">
              <a:spcBef>
                <a:spcPts val="1600"/>
              </a:spcBef>
              <a:spcAft>
                <a:spcPts val="1600"/>
              </a:spcAft>
              <a:buNone/>
            </a:pPr>
            <a:r>
              <a:rPr lang="en" sz="1600"/>
              <a:t>Two major open-source products for institutional data repositories	➜</a:t>
            </a:r>
            <a:endParaRPr sz="1600"/>
          </a:p>
        </p:txBody>
      </p:sp>
      <p:sp>
        <p:nvSpPr>
          <p:cNvPr id="568" name="Google Shape;568;p69"/>
          <p:cNvSpPr txBox="1"/>
          <p:nvPr>
            <p:ph idx="2" type="body"/>
          </p:nvPr>
        </p:nvSpPr>
        <p:spPr>
          <a:xfrm>
            <a:off x="4641900" y="1389875"/>
            <a:ext cx="3774300" cy="3113400"/>
          </a:xfrm>
          <a:prstGeom prst="rect">
            <a:avLst/>
          </a:prstGeom>
          <a:solidFill>
            <a:schemeClr val="lt2"/>
          </a:solidFill>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t>DSpace</a:t>
            </a:r>
            <a:r>
              <a:rPr lang="en" sz="1600"/>
              <a:t> — </a:t>
            </a:r>
            <a:r>
              <a:rPr lang="en" sz="1600" u="sng">
                <a:solidFill>
                  <a:schemeClr val="hlink"/>
                </a:solidFill>
                <a:hlinkClick r:id="rId3"/>
              </a:rPr>
              <a:t>dspace.org</a:t>
            </a:r>
            <a:r>
              <a:rPr lang="en" sz="1600"/>
              <a:t> — Community-supported for 20+ years,  thousands of installations. DSpace registered service providers offer pre-built solutions.</a:t>
            </a:r>
            <a:endParaRPr sz="1600"/>
          </a:p>
          <a:p>
            <a:pPr indent="0" lvl="0" marL="0" marR="0" rtl="0" algn="l">
              <a:lnSpc>
                <a:spcPct val="115000"/>
              </a:lnSpc>
              <a:spcBef>
                <a:spcPts val="1600"/>
              </a:spcBef>
              <a:spcAft>
                <a:spcPts val="1600"/>
              </a:spcAft>
              <a:buNone/>
            </a:pPr>
            <a:r>
              <a:rPr b="1" lang="en" sz="1600"/>
              <a:t>CKAN</a:t>
            </a:r>
            <a:r>
              <a:rPr lang="en" sz="1600"/>
              <a:t> — </a:t>
            </a:r>
            <a:r>
              <a:rPr lang="en" sz="1600" u="sng">
                <a:solidFill>
                  <a:schemeClr val="hlink"/>
                </a:solidFill>
                <a:hlinkClick r:id="rId4"/>
              </a:rPr>
              <a:t>ckan.org</a:t>
            </a:r>
            <a:r>
              <a:rPr lang="en" sz="1600"/>
              <a:t> — Non-profit supported solution, 20 years active. Used worldwide by governments and enterprises. 250+ community- built extensions.</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Worldwide Web Network Cables (Provided by Getty Images)" id="573" name="Google Shape;573;p70"/>
          <p:cNvPicPr preferRelativeResize="0"/>
          <p:nvPr/>
        </p:nvPicPr>
        <p:blipFill rotWithShape="1">
          <a:blip r:embed="rId3">
            <a:alphaModFix/>
          </a:blip>
          <a:srcRect b="0" l="0" r="11111" t="0"/>
          <a:stretch/>
        </p:blipFill>
        <p:spPr>
          <a:xfrm>
            <a:off x="0" y="0"/>
            <a:ext cx="4572001" cy="5143501"/>
          </a:xfrm>
          <a:prstGeom prst="rect">
            <a:avLst/>
          </a:prstGeom>
          <a:noFill/>
          <a:ln>
            <a:noFill/>
          </a:ln>
        </p:spPr>
      </p:pic>
      <p:sp>
        <p:nvSpPr>
          <p:cNvPr id="574" name="Google Shape;574;p70"/>
          <p:cNvSpPr/>
          <p:nvPr/>
        </p:nvSpPr>
        <p:spPr>
          <a:xfrm>
            <a:off x="-75" y="0"/>
            <a:ext cx="4572000" cy="5143500"/>
          </a:xfrm>
          <a:prstGeom prst="rect">
            <a:avLst/>
          </a:prstGeom>
          <a:solidFill>
            <a:srgbClr val="178D7D">
              <a:alpha val="68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0"/>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Networking &amp; Security</a:t>
            </a:r>
            <a:endParaRPr sz="3000"/>
          </a:p>
          <a:p>
            <a:pPr indent="0" lvl="0" marL="0" rtl="0" algn="l">
              <a:spcBef>
                <a:spcPts val="0"/>
              </a:spcBef>
              <a:spcAft>
                <a:spcPts val="0"/>
              </a:spcAft>
              <a:buNone/>
            </a:pPr>
            <a:r>
              <a:t/>
            </a:r>
            <a:endParaRPr sz="3000"/>
          </a:p>
        </p:txBody>
      </p:sp>
      <p:sp>
        <p:nvSpPr>
          <p:cNvPr id="576" name="Google Shape;576;p70"/>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rPr>
              <a:t>Today’s AI and data-intensive research relies on the ability to access and move data between storage and computing resources.</a:t>
            </a:r>
            <a:endParaRPr sz="1800"/>
          </a:p>
          <a:p>
            <a:pPr indent="0" lvl="0" marL="0" rtl="0" algn="l">
              <a:lnSpc>
                <a:spcPct val="115000"/>
              </a:lnSpc>
              <a:spcBef>
                <a:spcPts val="1000"/>
              </a:spcBef>
              <a:spcAft>
                <a:spcPts val="1600"/>
              </a:spcAft>
              <a:buNone/>
            </a:pPr>
            <a:r>
              <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71"/>
          <p:cNvSpPr txBox="1"/>
          <p:nvPr>
            <p:ph type="title"/>
          </p:nvPr>
        </p:nvSpPr>
        <p:spPr>
          <a:xfrm>
            <a:off x="721225" y="633875"/>
            <a:ext cx="8196300" cy="65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Transfer</a:t>
            </a:r>
            <a:endParaRPr/>
          </a:p>
        </p:txBody>
      </p:sp>
      <p:sp>
        <p:nvSpPr>
          <p:cNvPr id="582" name="Google Shape;582;p71"/>
          <p:cNvSpPr txBox="1"/>
          <p:nvPr>
            <p:ph idx="1" type="body"/>
          </p:nvPr>
        </p:nvSpPr>
        <p:spPr>
          <a:xfrm>
            <a:off x="721225" y="1373675"/>
            <a:ext cx="4170600" cy="3350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t>With nearly 800,000 users in 80+ countries, Globus is the de facto standard for managing large-scale research data movement. </a:t>
            </a:r>
            <a:endParaRPr sz="1600"/>
          </a:p>
          <a:p>
            <a:pPr indent="0" lvl="0" marL="0" rtl="0" algn="l">
              <a:lnSpc>
                <a:spcPct val="115000"/>
              </a:lnSpc>
              <a:spcBef>
                <a:spcPts val="1000"/>
              </a:spcBef>
              <a:spcAft>
                <a:spcPts val="0"/>
              </a:spcAft>
              <a:buNone/>
            </a:pPr>
            <a:r>
              <a:rPr b="1" lang="en" sz="1600"/>
              <a:t>Individuals </a:t>
            </a:r>
            <a:r>
              <a:rPr lang="en" sz="1600"/>
              <a:t>can use Globus for free to move data between Globus endpoints and personal devices.</a:t>
            </a:r>
            <a:endParaRPr sz="1600"/>
          </a:p>
          <a:p>
            <a:pPr indent="0" lvl="0" marL="0" rtl="0" algn="l">
              <a:lnSpc>
                <a:spcPct val="115000"/>
              </a:lnSpc>
              <a:spcBef>
                <a:spcPts val="1000"/>
              </a:spcBef>
              <a:spcAft>
                <a:spcPts val="0"/>
              </a:spcAft>
              <a:buNone/>
            </a:pPr>
            <a:r>
              <a:rPr b="1" lang="en" sz="1600"/>
              <a:t>Campuses</a:t>
            </a:r>
            <a:r>
              <a:rPr lang="en" sz="1600"/>
              <a:t> can pay to establish Globus endpoints on local computing and data systems, and to optimize network use.</a:t>
            </a:r>
            <a:endParaRPr sz="1600"/>
          </a:p>
          <a:p>
            <a:pPr indent="0" lvl="0" marL="0" rtl="0" algn="l">
              <a:lnSpc>
                <a:spcPct val="115000"/>
              </a:lnSpc>
              <a:spcBef>
                <a:spcPts val="1000"/>
              </a:spcBef>
              <a:spcAft>
                <a:spcPts val="1000"/>
              </a:spcAft>
              <a:buNone/>
            </a:pPr>
            <a:r>
              <a:rPr b="1" lang="en" sz="1600"/>
              <a:t>globus.org </a:t>
            </a:r>
            <a:endParaRPr b="1" sz="1600"/>
          </a:p>
        </p:txBody>
      </p:sp>
      <p:pic>
        <p:nvPicPr>
          <p:cNvPr id="583" name="Google Shape;583;p71"/>
          <p:cNvPicPr preferRelativeResize="0"/>
          <p:nvPr/>
        </p:nvPicPr>
        <p:blipFill>
          <a:blip r:embed="rId3">
            <a:alphaModFix/>
          </a:blip>
          <a:stretch>
            <a:fillRect/>
          </a:stretch>
        </p:blipFill>
        <p:spPr>
          <a:xfrm>
            <a:off x="5219925" y="1928000"/>
            <a:ext cx="3752098" cy="3018160"/>
          </a:xfrm>
          <a:prstGeom prst="rect">
            <a:avLst/>
          </a:prstGeom>
          <a:noFill/>
          <a:ln>
            <a:noFill/>
          </a:ln>
        </p:spPr>
      </p:pic>
      <p:pic>
        <p:nvPicPr>
          <p:cNvPr id="584" name="Google Shape;584;p71"/>
          <p:cNvPicPr preferRelativeResize="0"/>
          <p:nvPr/>
        </p:nvPicPr>
        <p:blipFill>
          <a:blip r:embed="rId4">
            <a:alphaModFix/>
          </a:blip>
          <a:stretch>
            <a:fillRect/>
          </a:stretch>
        </p:blipFill>
        <p:spPr>
          <a:xfrm>
            <a:off x="4891900" y="616475"/>
            <a:ext cx="3752100" cy="1245809"/>
          </a:xfrm>
          <a:prstGeom prst="rect">
            <a:avLst/>
          </a:prstGeom>
          <a:noFill/>
          <a:ln>
            <a:noFill/>
          </a:ln>
        </p:spPr>
      </p:pic>
      <p:sp>
        <p:nvSpPr>
          <p:cNvPr id="585" name="Google Shape;585;p71"/>
          <p:cNvSpPr txBox="1"/>
          <p:nvPr/>
        </p:nvSpPr>
        <p:spPr>
          <a:xfrm>
            <a:off x="0" y="4758600"/>
            <a:ext cx="9144000" cy="384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i="1" lang="en" sz="1300">
                <a:solidFill>
                  <a:schemeClr val="accent1"/>
                </a:solidFill>
                <a:latin typeface="Lato"/>
                <a:ea typeface="Lato"/>
                <a:cs typeface="Lato"/>
                <a:sym typeface="Lato"/>
              </a:rPr>
              <a:t>Globus is part of the Internet2 NET+ program, selected following an Internet2 RFI for data migration tools.</a:t>
            </a:r>
            <a:endParaRPr i="1" sz="1300">
              <a:solidFill>
                <a:schemeClr val="accen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2"/>
          <p:cNvSpPr txBox="1"/>
          <p:nvPr>
            <p:ph type="title"/>
          </p:nvPr>
        </p:nvSpPr>
        <p:spPr>
          <a:xfrm>
            <a:off x="721225" y="633875"/>
            <a:ext cx="8054400" cy="62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Security for R&amp;E Cyberinfrastructure</a:t>
            </a:r>
            <a:endParaRPr/>
          </a:p>
        </p:txBody>
      </p:sp>
      <p:sp>
        <p:nvSpPr>
          <p:cNvPr id="591" name="Google Shape;591;p72"/>
          <p:cNvSpPr txBox="1"/>
          <p:nvPr>
            <p:ph idx="1" type="body"/>
          </p:nvPr>
        </p:nvSpPr>
        <p:spPr>
          <a:xfrm>
            <a:off x="4701900" y="2235825"/>
            <a:ext cx="3931200" cy="22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InCommon &amp; Identity Proofing</a:t>
            </a:r>
            <a:br>
              <a:rPr lang="en" sz="1600"/>
            </a:br>
            <a:r>
              <a:rPr i="1" lang="en" sz="1600"/>
              <a:t>Stay tuned for several </a:t>
            </a:r>
            <a:r>
              <a:rPr i="1" lang="en" sz="1600"/>
              <a:t>informational</a:t>
            </a:r>
            <a:r>
              <a:rPr i="1" lang="en" sz="1600"/>
              <a:t> sessions</a:t>
            </a:r>
            <a:endParaRPr b="1" sz="1600"/>
          </a:p>
          <a:p>
            <a:pPr indent="0" lvl="0" marL="0" rtl="0" algn="l">
              <a:spcBef>
                <a:spcPts val="600"/>
              </a:spcBef>
              <a:spcAft>
                <a:spcPts val="0"/>
              </a:spcAft>
              <a:buNone/>
            </a:pPr>
            <a:r>
              <a:rPr b="1" lang="en" sz="1500"/>
              <a:t>Security Monitoring as-a-service</a:t>
            </a:r>
            <a:br>
              <a:rPr b="1" lang="en" sz="1500"/>
            </a:br>
            <a:r>
              <a:rPr b="1" lang="en" sz="1500"/>
              <a:t>   OmniSOC’s ResearchSOC</a:t>
            </a:r>
            <a:endParaRPr b="1" sz="1500"/>
          </a:p>
          <a:p>
            <a:pPr indent="0" lvl="0" marL="0" rtl="0" algn="l">
              <a:spcBef>
                <a:spcPts val="600"/>
              </a:spcBef>
              <a:spcAft>
                <a:spcPts val="0"/>
              </a:spcAft>
              <a:buNone/>
            </a:pPr>
            <a:r>
              <a:rPr b="1" lang="en" sz="1500" u="sng">
                <a:solidFill>
                  <a:schemeClr val="accent5"/>
                </a:solidFill>
                <a:hlinkClick r:id="rId3">
                  <a:extLst>
                    <a:ext uri="{A12FA001-AC4F-418D-AE19-62706E023703}">
                      <ahyp:hlinkClr val="tx"/>
                    </a:ext>
                  </a:extLst>
                </a:hlinkClick>
              </a:rPr>
              <a:t>TrustedCI</a:t>
            </a:r>
            <a:r>
              <a:rPr lang="en" sz="1500"/>
              <a:t>  — NSF CI Center of Excellence providing example policies and advising</a:t>
            </a:r>
            <a:endParaRPr sz="1500"/>
          </a:p>
          <a:p>
            <a:pPr indent="0" lvl="0" marL="228600" rtl="0" algn="l">
              <a:spcBef>
                <a:spcPts val="0"/>
              </a:spcBef>
              <a:spcAft>
                <a:spcPts val="0"/>
              </a:spcAft>
              <a:buNone/>
            </a:pPr>
            <a:r>
              <a:rPr b="1" lang="en" sz="1500" u="sng">
                <a:solidFill>
                  <a:schemeClr val="accent5"/>
                </a:solidFill>
                <a:hlinkClick r:id="rId4">
                  <a:extLst>
                    <a:ext uri="{A12FA001-AC4F-418D-AE19-62706E023703}">
                      <ahyp:hlinkClr val="tx"/>
                    </a:ext>
                  </a:extLst>
                </a:hlinkClick>
              </a:rPr>
              <a:t>RRCOP</a:t>
            </a:r>
            <a:r>
              <a:rPr lang="en" sz="1500"/>
              <a:t> — Regulated Research Community of Practice, with more than 380 institutions represented</a:t>
            </a:r>
            <a:endParaRPr b="1" sz="1500"/>
          </a:p>
          <a:p>
            <a:pPr indent="0" lvl="0" marL="0" rtl="0" algn="l">
              <a:spcBef>
                <a:spcPts val="600"/>
              </a:spcBef>
              <a:spcAft>
                <a:spcPts val="600"/>
              </a:spcAft>
              <a:buNone/>
            </a:pPr>
            <a:r>
              <a:t/>
            </a:r>
            <a:endParaRPr sz="1500"/>
          </a:p>
        </p:txBody>
      </p:sp>
      <p:sp>
        <p:nvSpPr>
          <p:cNvPr id="592" name="Google Shape;592;p72"/>
          <p:cNvSpPr/>
          <p:nvPr/>
        </p:nvSpPr>
        <p:spPr>
          <a:xfrm>
            <a:off x="727800" y="1321150"/>
            <a:ext cx="7751100" cy="83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2"/>
                </a:solidFill>
                <a:latin typeface="Lato"/>
                <a:ea typeface="Lato"/>
                <a:cs typeface="Lato"/>
                <a:sym typeface="Lato"/>
              </a:rPr>
              <a:t>Research cyberinfrastructure may require more flexibility, or more controls, with established services and communities to support your campus efforts.</a:t>
            </a:r>
            <a:endParaRPr sz="1800">
              <a:solidFill>
                <a:schemeClr val="dk2"/>
              </a:solidFill>
              <a:latin typeface="Lato"/>
              <a:ea typeface="Lato"/>
              <a:cs typeface="Lato"/>
              <a:sym typeface="Lato"/>
            </a:endParaRPr>
          </a:p>
        </p:txBody>
      </p:sp>
      <p:sp>
        <p:nvSpPr>
          <p:cNvPr id="593" name="Google Shape;593;p72"/>
          <p:cNvSpPr txBox="1"/>
          <p:nvPr>
            <p:ph idx="1" type="body"/>
          </p:nvPr>
        </p:nvSpPr>
        <p:spPr>
          <a:xfrm>
            <a:off x="727800" y="2219025"/>
            <a:ext cx="3931200" cy="229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5"/>
              </a:rPr>
              <a:t>NIH requirement</a:t>
            </a:r>
            <a:r>
              <a:rPr lang="en" sz="1800"/>
              <a:t> for controlled data repositories by January 2027. </a:t>
            </a:r>
            <a:endParaRPr i="1" sz="1800"/>
          </a:p>
          <a:p>
            <a:pPr indent="0" lvl="0" marL="0" rtl="0" algn="l">
              <a:spcBef>
                <a:spcPts val="1000"/>
              </a:spcBef>
              <a:spcAft>
                <a:spcPts val="0"/>
              </a:spcAft>
              <a:buNone/>
            </a:pPr>
            <a:r>
              <a:rPr lang="en" sz="1800" u="sng">
                <a:solidFill>
                  <a:schemeClr val="hlink"/>
                </a:solidFill>
                <a:hlinkClick r:id="rId6"/>
              </a:rPr>
              <a:t>NSF research security policies</a:t>
            </a:r>
            <a:r>
              <a:rPr lang="en" sz="1800"/>
              <a:t> have introduced new requirements and resources.</a:t>
            </a:r>
            <a:endParaRPr sz="1800"/>
          </a:p>
          <a:p>
            <a:pPr indent="0" lvl="0" marL="228600" rtl="0" algn="l">
              <a:spcBef>
                <a:spcPts val="1000"/>
              </a:spcBef>
              <a:spcAft>
                <a:spcPts val="1000"/>
              </a:spcAft>
              <a:buNone/>
            </a:pPr>
            <a:r>
              <a:t/>
            </a:r>
            <a:endParaRPr sz="1800"/>
          </a:p>
        </p:txBody>
      </p:sp>
      <p:pic>
        <p:nvPicPr>
          <p:cNvPr id="594" name="Google Shape;594;p72"/>
          <p:cNvPicPr preferRelativeResize="0"/>
          <p:nvPr/>
        </p:nvPicPr>
        <p:blipFill>
          <a:blip r:embed="rId7">
            <a:alphaModFix/>
          </a:blip>
          <a:stretch>
            <a:fillRect/>
          </a:stretch>
        </p:blipFill>
        <p:spPr>
          <a:xfrm>
            <a:off x="2526600" y="3894225"/>
            <a:ext cx="2045402" cy="621600"/>
          </a:xfrm>
          <a:prstGeom prst="rect">
            <a:avLst/>
          </a:prstGeom>
          <a:noFill/>
          <a:ln>
            <a:noFill/>
          </a:ln>
        </p:spPr>
      </p:pic>
      <p:pic>
        <p:nvPicPr>
          <p:cNvPr id="595" name="Google Shape;595;p72"/>
          <p:cNvPicPr preferRelativeResize="0"/>
          <p:nvPr/>
        </p:nvPicPr>
        <p:blipFill>
          <a:blip r:embed="rId8">
            <a:alphaModFix/>
          </a:blip>
          <a:stretch>
            <a:fillRect/>
          </a:stretch>
        </p:blipFill>
        <p:spPr>
          <a:xfrm>
            <a:off x="225528" y="4090341"/>
            <a:ext cx="1325599" cy="558583"/>
          </a:xfrm>
          <a:prstGeom prst="rect">
            <a:avLst/>
          </a:prstGeom>
          <a:noFill/>
          <a:ln>
            <a:noFill/>
          </a:ln>
        </p:spPr>
      </p:pic>
      <p:pic>
        <p:nvPicPr>
          <p:cNvPr id="596" name="Google Shape;596;p72"/>
          <p:cNvPicPr preferRelativeResize="0"/>
          <p:nvPr/>
        </p:nvPicPr>
        <p:blipFill>
          <a:blip r:embed="rId9">
            <a:alphaModFix/>
          </a:blip>
          <a:stretch>
            <a:fillRect/>
          </a:stretch>
        </p:blipFill>
        <p:spPr>
          <a:xfrm>
            <a:off x="1608025" y="4458901"/>
            <a:ext cx="1684075" cy="684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3"/>
          <p:cNvSpPr txBox="1"/>
          <p:nvPr>
            <p:ph type="title"/>
          </p:nvPr>
        </p:nvSpPr>
        <p:spPr>
          <a:xfrm>
            <a:off x="601325" y="633875"/>
            <a:ext cx="8450400" cy="73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Networking — Connecting All of R&amp;E</a:t>
            </a:r>
            <a:endParaRPr/>
          </a:p>
        </p:txBody>
      </p:sp>
      <p:sp>
        <p:nvSpPr>
          <p:cNvPr id="602" name="Google Shape;602;p73"/>
          <p:cNvSpPr txBox="1"/>
          <p:nvPr>
            <p:ph idx="1" type="body"/>
          </p:nvPr>
        </p:nvSpPr>
        <p:spPr>
          <a:xfrm>
            <a:off x="601325" y="1439300"/>
            <a:ext cx="3339600" cy="3299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t>The Internet2 backbone connects:</a:t>
            </a:r>
            <a:endParaRPr sz="1600"/>
          </a:p>
          <a:p>
            <a:pPr indent="-215900" lvl="0" marL="228600" rtl="0" algn="l">
              <a:lnSpc>
                <a:spcPct val="115000"/>
              </a:lnSpc>
              <a:spcBef>
                <a:spcPts val="900"/>
              </a:spcBef>
              <a:spcAft>
                <a:spcPts val="0"/>
              </a:spcAft>
              <a:buSzPts val="1600"/>
              <a:buChar char="●"/>
            </a:pPr>
            <a:r>
              <a:rPr lang="en" sz="1600"/>
              <a:t>R&amp;E institutions </a:t>
            </a:r>
            <a:br>
              <a:rPr lang="en" sz="1600"/>
            </a:br>
            <a:r>
              <a:rPr lang="en" sz="1600"/>
              <a:t>(beyond higher ed)</a:t>
            </a:r>
            <a:endParaRPr sz="1600"/>
          </a:p>
          <a:p>
            <a:pPr indent="-215900" lvl="0" marL="228600" rtl="0" algn="l">
              <a:lnSpc>
                <a:spcPct val="115000"/>
              </a:lnSpc>
              <a:spcBef>
                <a:spcPts val="0"/>
              </a:spcBef>
              <a:spcAft>
                <a:spcPts val="0"/>
              </a:spcAft>
              <a:buSzPts val="1600"/>
              <a:buChar char="●"/>
            </a:pPr>
            <a:r>
              <a:rPr lang="en" sz="1600"/>
              <a:t>national computing and data resources</a:t>
            </a:r>
            <a:endParaRPr sz="1600"/>
          </a:p>
          <a:p>
            <a:pPr indent="-215900" lvl="0" marL="228600" rtl="0" algn="l">
              <a:lnSpc>
                <a:spcPct val="115000"/>
              </a:lnSpc>
              <a:spcBef>
                <a:spcPts val="0"/>
              </a:spcBef>
              <a:spcAft>
                <a:spcPts val="0"/>
              </a:spcAft>
              <a:buSzPts val="1600"/>
              <a:buChar char="●"/>
            </a:pPr>
            <a:r>
              <a:rPr lang="en" sz="1600"/>
              <a:t>major commercial resources (e.g., commercial cloud)</a:t>
            </a:r>
            <a:endParaRPr sz="1600"/>
          </a:p>
          <a:p>
            <a:pPr indent="0" lvl="0" marL="0" rtl="0" algn="l">
              <a:lnSpc>
                <a:spcPct val="115000"/>
              </a:lnSpc>
              <a:spcBef>
                <a:spcPts val="900"/>
              </a:spcBef>
              <a:spcAft>
                <a:spcPts val="1600"/>
              </a:spcAft>
              <a:buNone/>
            </a:pPr>
            <a:r>
              <a:rPr b="1" lang="en" sz="1600"/>
              <a:t>40+ regional R&amp;E networks (RENs)</a:t>
            </a:r>
            <a:r>
              <a:rPr lang="en" sz="1600"/>
              <a:t> extend the network to thousands of organizations nationwide, connecting campuses like yours.</a:t>
            </a:r>
            <a:endParaRPr sz="1600"/>
          </a:p>
        </p:txBody>
      </p:sp>
      <p:pic>
        <p:nvPicPr>
          <p:cNvPr id="603" name="Google Shape;603;p73"/>
          <p:cNvPicPr preferRelativeResize="0"/>
          <p:nvPr/>
        </p:nvPicPr>
        <p:blipFill>
          <a:blip r:embed="rId3">
            <a:alphaModFix/>
          </a:blip>
          <a:stretch>
            <a:fillRect/>
          </a:stretch>
        </p:blipFill>
        <p:spPr>
          <a:xfrm>
            <a:off x="3940925" y="1462875"/>
            <a:ext cx="5203076" cy="3251907"/>
          </a:xfrm>
          <a:prstGeom prst="rect">
            <a:avLst/>
          </a:prstGeom>
          <a:noFill/>
          <a:ln>
            <a:noFill/>
          </a:ln>
        </p:spPr>
      </p:pic>
      <p:sp>
        <p:nvSpPr>
          <p:cNvPr id="604" name="Google Shape;604;p73"/>
          <p:cNvSpPr txBox="1"/>
          <p:nvPr/>
        </p:nvSpPr>
        <p:spPr>
          <a:xfrm>
            <a:off x="3148175" y="83150"/>
            <a:ext cx="5700" cy="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83" name="Shape 283"/>
        <p:cNvGrpSpPr/>
        <p:nvPr/>
      </p:nvGrpSpPr>
      <p:grpSpPr>
        <a:xfrm>
          <a:off x="0" y="0"/>
          <a:ext cx="0" cy="0"/>
          <a:chOff x="0" y="0"/>
          <a:chExt cx="0" cy="0"/>
        </a:xfrm>
      </p:grpSpPr>
      <p:sp>
        <p:nvSpPr>
          <p:cNvPr id="284" name="Google Shape;284;p47"/>
          <p:cNvSpPr txBox="1"/>
          <p:nvPr>
            <p:ph type="title"/>
          </p:nvPr>
        </p:nvSpPr>
        <p:spPr>
          <a:xfrm>
            <a:off x="730000" y="1318650"/>
            <a:ext cx="3300900" cy="87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Community-operated Cyberinfrastructure</a:t>
            </a:r>
            <a:endParaRPr sz="2300"/>
          </a:p>
        </p:txBody>
      </p:sp>
      <p:sp>
        <p:nvSpPr>
          <p:cNvPr id="285" name="Google Shape;285;p47"/>
          <p:cNvSpPr txBox="1"/>
          <p:nvPr>
            <p:ph idx="1" type="subTitle"/>
          </p:nvPr>
        </p:nvSpPr>
        <p:spPr>
          <a:xfrm>
            <a:off x="724950" y="2189250"/>
            <a:ext cx="3300900" cy="2039700"/>
          </a:xfrm>
          <a:prstGeom prst="rect">
            <a:avLst/>
          </a:prstGeom>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chemeClr val="dk2"/>
              </a:buClr>
              <a:buSzPts val="1600"/>
              <a:buChar char="●"/>
            </a:pPr>
            <a:r>
              <a:rPr lang="en">
                <a:solidFill>
                  <a:schemeClr val="dk2"/>
                </a:solidFill>
              </a:rPr>
              <a:t>Cyberinfrastructure (CI) </a:t>
            </a:r>
            <a:endParaRPr sz="18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Open-Source Software &amp; </a:t>
            </a:r>
            <a:r>
              <a:rPr lang="en">
                <a:solidFill>
                  <a:schemeClr val="dk2"/>
                </a:solidFill>
              </a:rPr>
              <a:t>Science Gateways</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a:solidFill>
                  <a:schemeClr val="dk2"/>
                </a:solidFill>
              </a:rPr>
              <a:t>Federally Funded Computing</a:t>
            </a:r>
            <a:endParaRPr>
              <a:solidFill>
                <a:schemeClr val="dk2"/>
              </a:solidFill>
            </a:endParaRPr>
          </a:p>
          <a:p>
            <a:pPr indent="-330200" lvl="0" marL="457200" rtl="0" algn="l">
              <a:lnSpc>
                <a:spcPct val="150000"/>
              </a:lnSpc>
              <a:spcBef>
                <a:spcPts val="0"/>
              </a:spcBef>
              <a:spcAft>
                <a:spcPts val="0"/>
              </a:spcAft>
              <a:buClr>
                <a:schemeClr val="dk2"/>
              </a:buClr>
              <a:buSzPts val="1600"/>
              <a:buChar char="●"/>
            </a:pPr>
            <a:r>
              <a:rPr lang="en">
                <a:solidFill>
                  <a:schemeClr val="dk2"/>
                </a:solidFill>
              </a:rPr>
              <a:t>Data Storage</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Networking &amp; </a:t>
            </a:r>
            <a:r>
              <a:rPr lang="en">
                <a:solidFill>
                  <a:schemeClr val="dk2"/>
                </a:solidFill>
              </a:rPr>
              <a:t>Security</a:t>
            </a:r>
            <a:endParaRPr sz="1800">
              <a:solidFill>
                <a:schemeClr val="dk2"/>
              </a:solidFill>
            </a:endParaRPr>
          </a:p>
        </p:txBody>
      </p:sp>
      <p:sp>
        <p:nvSpPr>
          <p:cNvPr id="286" name="Google Shape;286;p47"/>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chemeClr val="lt1"/>
                </a:solidFill>
              </a:rPr>
              <a:t>Federal agencies, research teams, and open-source software developers make a wide range of resources available to the nation’s R&amp;E community.</a:t>
            </a:r>
            <a:endParaRPr b="1" sz="18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08" name="Shape 608"/>
        <p:cNvGrpSpPr/>
        <p:nvPr/>
      </p:nvGrpSpPr>
      <p:grpSpPr>
        <a:xfrm>
          <a:off x="0" y="0"/>
          <a:ext cx="0" cy="0"/>
          <a:chOff x="0" y="0"/>
          <a:chExt cx="0" cy="0"/>
        </a:xfrm>
      </p:grpSpPr>
      <p:sp>
        <p:nvSpPr>
          <p:cNvPr id="609" name="Google Shape;609;p74"/>
          <p:cNvSpPr txBox="1"/>
          <p:nvPr>
            <p:ph type="title"/>
          </p:nvPr>
        </p:nvSpPr>
        <p:spPr>
          <a:xfrm>
            <a:off x="730000" y="1318650"/>
            <a:ext cx="3374400" cy="87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DB3124"/>
                </a:solidFill>
              </a:rPr>
              <a:t>Call to Action</a:t>
            </a:r>
            <a:r>
              <a:rPr lang="en" sz="2400"/>
              <a:t>: </a:t>
            </a:r>
            <a:endParaRPr sz="2400"/>
          </a:p>
          <a:p>
            <a:pPr indent="0" lvl="0" marL="0" rtl="0" algn="l">
              <a:spcBef>
                <a:spcPts val="0"/>
              </a:spcBef>
              <a:spcAft>
                <a:spcPts val="0"/>
              </a:spcAft>
              <a:buNone/>
            </a:pPr>
            <a:r>
              <a:rPr lang="en" sz="2400"/>
              <a:t>Community-operated Cyberinfrastructure</a:t>
            </a:r>
            <a:endParaRPr sz="2400"/>
          </a:p>
        </p:txBody>
      </p:sp>
      <p:sp>
        <p:nvSpPr>
          <p:cNvPr id="610" name="Google Shape;610;p74"/>
          <p:cNvSpPr txBox="1"/>
          <p:nvPr>
            <p:ph idx="1" type="subTitle"/>
          </p:nvPr>
        </p:nvSpPr>
        <p:spPr>
          <a:xfrm>
            <a:off x="724950" y="2656625"/>
            <a:ext cx="3300900" cy="15723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Char char="●"/>
            </a:pPr>
            <a:r>
              <a:rPr lang="en">
                <a:solidFill>
                  <a:schemeClr val="dk2"/>
                </a:solidFill>
              </a:rPr>
              <a:t>Sign up </a:t>
            </a:r>
            <a:endParaRPr>
              <a:solidFill>
                <a:schemeClr val="dk2"/>
              </a:solidFill>
            </a:endParaRPr>
          </a:p>
          <a:p>
            <a:pPr indent="-330200" lvl="0" marL="457200" rtl="0" algn="l">
              <a:lnSpc>
                <a:spcPct val="115000"/>
              </a:lnSpc>
              <a:spcBef>
                <a:spcPts val="0"/>
              </a:spcBef>
              <a:spcAft>
                <a:spcPts val="0"/>
              </a:spcAft>
              <a:buClr>
                <a:schemeClr val="dk2"/>
              </a:buClr>
              <a:buSzPts val="1600"/>
              <a:buChar char="●"/>
            </a:pPr>
            <a:r>
              <a:rPr lang="en">
                <a:solidFill>
                  <a:schemeClr val="dk2"/>
                </a:solidFill>
              </a:rPr>
              <a:t>Request a project</a:t>
            </a:r>
            <a:endParaRPr sz="1600">
              <a:solidFill>
                <a:schemeClr val="dk2"/>
              </a:solidFill>
            </a:endParaRPr>
          </a:p>
          <a:p>
            <a:pPr indent="-330200" lvl="0" marL="457200" rtl="0" algn="l">
              <a:lnSpc>
                <a:spcPct val="115000"/>
              </a:lnSpc>
              <a:spcBef>
                <a:spcPts val="0"/>
              </a:spcBef>
              <a:spcAft>
                <a:spcPts val="0"/>
              </a:spcAft>
              <a:buClr>
                <a:schemeClr val="dk2"/>
              </a:buClr>
              <a:buSzPts val="1600"/>
              <a:buChar char="●"/>
            </a:pPr>
            <a:r>
              <a:rPr lang="en">
                <a:solidFill>
                  <a:schemeClr val="dk2"/>
                </a:solidFill>
              </a:rPr>
              <a:t>Tell a colleague</a:t>
            </a:r>
            <a:endParaRPr sz="1600">
              <a:solidFill>
                <a:schemeClr val="dk2"/>
              </a:solidFill>
            </a:endParaRPr>
          </a:p>
          <a:p>
            <a:pPr indent="-330200" lvl="0" marL="457200" rtl="0" algn="l">
              <a:lnSpc>
                <a:spcPct val="115000"/>
              </a:lnSpc>
              <a:spcBef>
                <a:spcPts val="0"/>
              </a:spcBef>
              <a:spcAft>
                <a:spcPts val="0"/>
              </a:spcAft>
              <a:buClr>
                <a:schemeClr val="dk2"/>
              </a:buClr>
              <a:buSzPts val="1600"/>
              <a:buChar char="●"/>
            </a:pPr>
            <a:r>
              <a:rPr lang="en">
                <a:solidFill>
                  <a:schemeClr val="dk2"/>
                </a:solidFill>
              </a:rPr>
              <a:t>Point these resources to your departmental staff</a:t>
            </a:r>
            <a:endParaRPr sz="1800">
              <a:solidFill>
                <a:schemeClr val="dk2"/>
              </a:solidFill>
            </a:endParaRPr>
          </a:p>
        </p:txBody>
      </p:sp>
      <p:sp>
        <p:nvSpPr>
          <p:cNvPr id="611" name="Google Shape;611;p74"/>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While they are low- or no-cost to campuses, these community ecosystems have campus impacts, including growing needs for data storage, data transfer, researcher support, and agency compliance.</a:t>
            </a:r>
            <a:endParaRPr sz="1800">
              <a:solidFill>
                <a:schemeClr val="lt1"/>
              </a:solidFill>
            </a:endParaRPr>
          </a:p>
          <a:p>
            <a:pPr indent="0" lvl="0" marL="0" rtl="0" algn="l">
              <a:spcBef>
                <a:spcPts val="1600"/>
              </a:spcBef>
              <a:spcAft>
                <a:spcPts val="1600"/>
              </a:spcAft>
              <a:buNone/>
            </a:pPr>
            <a:r>
              <a:rPr lang="en" sz="1800">
                <a:solidFill>
                  <a:schemeClr val="lt1"/>
                </a:solidFill>
              </a:rPr>
              <a:t>The emergence of AI is accelerating these changes. </a:t>
            </a:r>
            <a:endParaRPr sz="18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75"/>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a:t>
            </a:r>
            <a:endParaRPr/>
          </a:p>
        </p:txBody>
      </p:sp>
      <p:sp>
        <p:nvSpPr>
          <p:cNvPr id="617" name="Google Shape;617;p75"/>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Contact: </a:t>
            </a:r>
            <a:endParaRPr sz="1800"/>
          </a:p>
          <a:p>
            <a:pPr indent="0" lvl="0" marL="0" rtl="0" algn="l">
              <a:spcBef>
                <a:spcPts val="1600"/>
              </a:spcBef>
              <a:spcAft>
                <a:spcPts val="0"/>
              </a:spcAft>
              <a:buNone/>
            </a:pPr>
            <a:r>
              <a:rPr b="1" lang="en" sz="1800"/>
              <a:t>Stephen Deems</a:t>
            </a:r>
            <a:br>
              <a:rPr b="1" lang="en" sz="1800"/>
            </a:br>
            <a:r>
              <a:rPr b="1" lang="en" sz="1800"/>
              <a:t>sdeems@internet2.edu</a:t>
            </a:r>
            <a:endParaRPr b="1" sz="1800"/>
          </a:p>
          <a:p>
            <a:pPr indent="0" lvl="0" marL="0" rtl="0" algn="l">
              <a:spcBef>
                <a:spcPts val="1600"/>
              </a:spcBef>
              <a:spcAft>
                <a:spcPts val="1600"/>
              </a:spcAft>
              <a:buNone/>
            </a:pPr>
            <a:r>
              <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8"/>
          <p:cNvSpPr txBox="1"/>
          <p:nvPr>
            <p:ph type="title"/>
          </p:nvPr>
        </p:nvSpPr>
        <p:spPr>
          <a:xfrm>
            <a:off x="729450" y="4804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Cyberinfrastructure (CI) </a:t>
            </a:r>
            <a:endParaRPr/>
          </a:p>
        </p:txBody>
      </p:sp>
      <p:pic>
        <p:nvPicPr>
          <p:cNvPr id="292" name="Google Shape;292;p48" title="Screenshot 2025-04-23 at 12.02.51 PM.png"/>
          <p:cNvPicPr preferRelativeResize="0"/>
          <p:nvPr/>
        </p:nvPicPr>
        <p:blipFill rotWithShape="1">
          <a:blip r:embed="rId3">
            <a:alphaModFix/>
          </a:blip>
          <a:srcRect b="55002" l="0" r="0" t="0"/>
          <a:stretch/>
        </p:blipFill>
        <p:spPr>
          <a:xfrm>
            <a:off x="314650" y="1200950"/>
            <a:ext cx="4323250" cy="2976926"/>
          </a:xfrm>
          <a:prstGeom prst="rect">
            <a:avLst/>
          </a:prstGeom>
          <a:noFill/>
          <a:ln>
            <a:noFill/>
          </a:ln>
          <a:effectLst>
            <a:outerShdw blurRad="57150" rotWithShape="0" algn="bl" dir="5400000" dist="19050">
              <a:srgbClr val="000000">
                <a:alpha val="50000"/>
              </a:srgbClr>
            </a:outerShdw>
          </a:effectLst>
        </p:spPr>
      </p:pic>
      <p:pic>
        <p:nvPicPr>
          <p:cNvPr id="293" name="Google Shape;293;p48" title="Screenshot 2025-04-23 at 12.02.51 PM.png"/>
          <p:cNvPicPr preferRelativeResize="0"/>
          <p:nvPr/>
        </p:nvPicPr>
        <p:blipFill rotWithShape="1">
          <a:blip r:embed="rId3">
            <a:alphaModFix/>
          </a:blip>
          <a:srcRect b="0" l="0" r="0" t="55002"/>
          <a:stretch/>
        </p:blipFill>
        <p:spPr>
          <a:xfrm>
            <a:off x="4094900" y="2021597"/>
            <a:ext cx="4323250" cy="297692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9"/>
          <p:cNvSpPr txBox="1"/>
          <p:nvPr>
            <p:ph type="title"/>
          </p:nvPr>
        </p:nvSpPr>
        <p:spPr>
          <a:xfrm>
            <a:off x="729450" y="4804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Cyberinfrastructure Professionals</a:t>
            </a:r>
            <a:endParaRPr i="1"/>
          </a:p>
        </p:txBody>
      </p:sp>
      <p:sp>
        <p:nvSpPr>
          <p:cNvPr id="299" name="Google Shape;299;p49"/>
          <p:cNvSpPr txBox="1"/>
          <p:nvPr/>
        </p:nvSpPr>
        <p:spPr>
          <a:xfrm>
            <a:off x="957675" y="1086425"/>
            <a:ext cx="6039600" cy="39765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900"/>
              </a:spcBef>
              <a:spcAft>
                <a:spcPts val="0"/>
              </a:spcAft>
              <a:buClr>
                <a:srgbClr val="111111"/>
              </a:buClr>
              <a:buSzPts val="1400"/>
              <a:buFont typeface="Arial"/>
              <a:buChar char="●"/>
            </a:pPr>
            <a:r>
              <a:rPr b="1" lang="en">
                <a:solidFill>
                  <a:srgbClr val="111111"/>
                </a:solidFill>
                <a:highlight>
                  <a:srgbClr val="FFFFFF"/>
                </a:highlight>
              </a:rPr>
              <a:t>Datacenter</a:t>
            </a:r>
            <a:endParaRPr b="1">
              <a:solidFill>
                <a:srgbClr val="111111"/>
              </a:solidFill>
              <a:highlight>
                <a:srgbClr val="FFFFFF"/>
              </a:highlight>
            </a:endParaRPr>
          </a:p>
          <a:p>
            <a:pPr indent="-317500" lvl="1" marL="914400" rtl="0" algn="l">
              <a:lnSpc>
                <a:spcPct val="115000"/>
              </a:lnSpc>
              <a:spcBef>
                <a:spcPts val="0"/>
              </a:spcBef>
              <a:spcAft>
                <a:spcPts val="0"/>
              </a:spcAft>
              <a:buClr>
                <a:srgbClr val="111111"/>
              </a:buClr>
              <a:buSzPts val="1400"/>
              <a:buFont typeface="Arial"/>
              <a:buChar char="○"/>
            </a:pPr>
            <a:r>
              <a:rPr lang="en">
                <a:solidFill>
                  <a:srgbClr val="111111"/>
                </a:solidFill>
                <a:highlight>
                  <a:srgbClr val="FFFFFF"/>
                </a:highlight>
              </a:rPr>
              <a:t>Technicians, Engineers, Plumbers, Electricians</a:t>
            </a:r>
            <a:endParaRPr>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Operations</a:t>
            </a:r>
            <a:endParaRPr b="1">
              <a:solidFill>
                <a:srgbClr val="111111"/>
              </a:solidFill>
              <a:highlight>
                <a:srgbClr val="FFFFFF"/>
              </a:highlight>
            </a:endParaRPr>
          </a:p>
          <a:p>
            <a:pPr indent="-317500" lvl="1" marL="914400" rtl="0" algn="l">
              <a:lnSpc>
                <a:spcPct val="115000"/>
              </a:lnSpc>
              <a:spcBef>
                <a:spcPts val="0"/>
              </a:spcBef>
              <a:spcAft>
                <a:spcPts val="0"/>
              </a:spcAft>
              <a:buClr>
                <a:srgbClr val="111111"/>
              </a:buClr>
              <a:buSzPts val="1400"/>
              <a:buFont typeface="Arial"/>
              <a:buChar char="○"/>
            </a:pPr>
            <a:r>
              <a:rPr lang="en">
                <a:solidFill>
                  <a:srgbClr val="111111"/>
                </a:solidFill>
                <a:highlight>
                  <a:srgbClr val="FFFFFF"/>
                </a:highlight>
              </a:rPr>
              <a:t>System Administrators, </a:t>
            </a:r>
            <a:r>
              <a:rPr lang="en">
                <a:solidFill>
                  <a:srgbClr val="111111"/>
                </a:solidFill>
                <a:highlight>
                  <a:srgbClr val="FFFFFF"/>
                </a:highlight>
              </a:rPr>
              <a:t>N</a:t>
            </a:r>
            <a:r>
              <a:rPr lang="en">
                <a:solidFill>
                  <a:srgbClr val="111111"/>
                </a:solidFill>
                <a:highlight>
                  <a:srgbClr val="FFFFFF"/>
                </a:highlight>
              </a:rPr>
              <a:t>etwork </a:t>
            </a:r>
            <a:r>
              <a:rPr lang="en">
                <a:solidFill>
                  <a:srgbClr val="111111"/>
                </a:solidFill>
                <a:highlight>
                  <a:srgbClr val="FFFFFF"/>
                </a:highlight>
              </a:rPr>
              <a:t>E</a:t>
            </a:r>
            <a:r>
              <a:rPr lang="en">
                <a:solidFill>
                  <a:srgbClr val="111111"/>
                </a:solidFill>
                <a:highlight>
                  <a:srgbClr val="FFFFFF"/>
                </a:highlight>
              </a:rPr>
              <a:t>ngineers, Security</a:t>
            </a:r>
            <a:endParaRPr>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Account Management/Accounting</a:t>
            </a:r>
            <a:endParaRPr b="1">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User</a:t>
            </a:r>
            <a:r>
              <a:rPr lang="en">
                <a:solidFill>
                  <a:srgbClr val="111111"/>
                </a:solidFill>
                <a:highlight>
                  <a:srgbClr val="FFFFFF"/>
                </a:highlight>
              </a:rPr>
              <a:t> </a:t>
            </a:r>
            <a:r>
              <a:rPr b="1" lang="en">
                <a:solidFill>
                  <a:srgbClr val="111111"/>
                </a:solidFill>
                <a:highlight>
                  <a:srgbClr val="FFFFFF"/>
                </a:highlight>
              </a:rPr>
              <a:t>Support</a:t>
            </a:r>
            <a:endParaRPr b="1">
              <a:solidFill>
                <a:srgbClr val="111111"/>
              </a:solidFill>
              <a:highlight>
                <a:srgbClr val="FFFFFF"/>
              </a:highlight>
            </a:endParaRPr>
          </a:p>
          <a:p>
            <a:pPr indent="-317500" lvl="1" marL="914400" rtl="0" algn="l">
              <a:lnSpc>
                <a:spcPct val="115000"/>
              </a:lnSpc>
              <a:spcBef>
                <a:spcPts val="0"/>
              </a:spcBef>
              <a:spcAft>
                <a:spcPts val="0"/>
              </a:spcAft>
              <a:buClr>
                <a:srgbClr val="111111"/>
              </a:buClr>
              <a:buSzPts val="1400"/>
              <a:buFont typeface="Arial"/>
              <a:buChar char="○"/>
            </a:pPr>
            <a:r>
              <a:rPr lang="en">
                <a:solidFill>
                  <a:srgbClr val="111111"/>
                </a:solidFill>
                <a:highlight>
                  <a:srgbClr val="FFFFFF"/>
                </a:highlight>
              </a:rPr>
              <a:t>Front-line technical assistance to users</a:t>
            </a:r>
            <a:endParaRPr>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Scientific Support</a:t>
            </a:r>
            <a:endParaRPr b="1">
              <a:solidFill>
                <a:srgbClr val="111111"/>
              </a:solidFill>
              <a:highlight>
                <a:srgbClr val="FFFFFF"/>
              </a:highlight>
            </a:endParaRPr>
          </a:p>
          <a:p>
            <a:pPr indent="-317500" lvl="1" marL="914400" rtl="0" algn="l">
              <a:lnSpc>
                <a:spcPct val="115000"/>
              </a:lnSpc>
              <a:spcBef>
                <a:spcPts val="0"/>
              </a:spcBef>
              <a:spcAft>
                <a:spcPts val="0"/>
              </a:spcAft>
              <a:buClr>
                <a:srgbClr val="111111"/>
              </a:buClr>
              <a:buSzPts val="1400"/>
              <a:buFont typeface="Arial"/>
              <a:buChar char="○"/>
            </a:pPr>
            <a:r>
              <a:rPr lang="en">
                <a:solidFill>
                  <a:srgbClr val="111111"/>
                </a:solidFill>
                <a:highlight>
                  <a:srgbClr val="FFFFFF"/>
                </a:highlight>
              </a:rPr>
              <a:t>Research Scientists, Technical Consultants </a:t>
            </a:r>
            <a:endParaRPr>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Communications</a:t>
            </a:r>
            <a:endParaRPr b="1">
              <a:solidFill>
                <a:srgbClr val="111111"/>
              </a:solidFill>
              <a:highlight>
                <a:srgbClr val="FFFFFF"/>
              </a:highlight>
            </a:endParaRPr>
          </a:p>
          <a:p>
            <a:pPr indent="-317500" lvl="1" marL="914400" rtl="0" algn="l">
              <a:lnSpc>
                <a:spcPct val="115000"/>
              </a:lnSpc>
              <a:spcBef>
                <a:spcPts val="0"/>
              </a:spcBef>
              <a:spcAft>
                <a:spcPts val="0"/>
              </a:spcAft>
              <a:buClr>
                <a:srgbClr val="111111"/>
              </a:buClr>
              <a:buSzPts val="1400"/>
              <a:buFont typeface="Arial"/>
              <a:buChar char="○"/>
            </a:pPr>
            <a:r>
              <a:rPr lang="en">
                <a:solidFill>
                  <a:srgbClr val="111111"/>
                </a:solidFill>
                <a:highlight>
                  <a:srgbClr val="FFFFFF"/>
                </a:highlight>
              </a:rPr>
              <a:t>Technical writers, Web Developers</a:t>
            </a:r>
            <a:endParaRPr>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Project Management</a:t>
            </a:r>
            <a:endParaRPr b="1">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Education, Training, Workforce Development</a:t>
            </a:r>
            <a:endParaRPr b="1">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Business Office &amp; Administration</a:t>
            </a:r>
            <a:endParaRPr b="1">
              <a:solidFill>
                <a:srgbClr val="111111"/>
              </a:solidFill>
              <a:highlight>
                <a:srgbClr val="FFFFFF"/>
              </a:highlight>
            </a:endParaRPr>
          </a:p>
          <a:p>
            <a:pPr indent="-317500" lvl="0" marL="457200" rtl="0" algn="l">
              <a:lnSpc>
                <a:spcPct val="115000"/>
              </a:lnSpc>
              <a:spcBef>
                <a:spcPts val="0"/>
              </a:spcBef>
              <a:spcAft>
                <a:spcPts val="0"/>
              </a:spcAft>
              <a:buClr>
                <a:srgbClr val="111111"/>
              </a:buClr>
              <a:buSzPts val="1400"/>
              <a:buFont typeface="Arial"/>
              <a:buChar char="●"/>
            </a:pPr>
            <a:r>
              <a:rPr b="1" lang="en">
                <a:solidFill>
                  <a:srgbClr val="111111"/>
                </a:solidFill>
                <a:highlight>
                  <a:srgbClr val="FFFFFF"/>
                </a:highlight>
              </a:rPr>
              <a:t>Librarians</a:t>
            </a:r>
            <a:endParaRPr b="1">
              <a:solidFill>
                <a:srgbClr val="111111"/>
              </a:solidFill>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50"/>
          <p:cNvPicPr preferRelativeResize="0"/>
          <p:nvPr/>
        </p:nvPicPr>
        <p:blipFill rotWithShape="1">
          <a:blip r:embed="rId3">
            <a:alphaModFix/>
          </a:blip>
          <a:srcRect b="0" l="0" r="0" t="0"/>
          <a:stretch/>
        </p:blipFill>
        <p:spPr>
          <a:xfrm>
            <a:off x="2430651" y="3811928"/>
            <a:ext cx="1267762" cy="545140"/>
          </a:xfrm>
          <a:prstGeom prst="rect">
            <a:avLst/>
          </a:prstGeom>
          <a:noFill/>
          <a:ln>
            <a:noFill/>
          </a:ln>
        </p:spPr>
      </p:pic>
      <p:pic>
        <p:nvPicPr>
          <p:cNvPr descr="Top 10 Cloud Service Providers In 2021" id="305" name="Google Shape;305;p50"/>
          <p:cNvPicPr preferRelativeResize="0"/>
          <p:nvPr/>
        </p:nvPicPr>
        <p:blipFill rotWithShape="1">
          <a:blip r:embed="rId4">
            <a:alphaModFix/>
          </a:blip>
          <a:srcRect b="60846" l="0" r="61067" t="0"/>
          <a:stretch/>
        </p:blipFill>
        <p:spPr>
          <a:xfrm>
            <a:off x="3897604" y="3932468"/>
            <a:ext cx="1255981" cy="727395"/>
          </a:xfrm>
          <a:prstGeom prst="rect">
            <a:avLst/>
          </a:prstGeom>
          <a:noFill/>
          <a:ln>
            <a:noFill/>
          </a:ln>
        </p:spPr>
      </p:pic>
      <p:pic>
        <p:nvPicPr>
          <p:cNvPr id="306" name="Google Shape;306;p50"/>
          <p:cNvPicPr preferRelativeResize="0"/>
          <p:nvPr/>
        </p:nvPicPr>
        <p:blipFill rotWithShape="1">
          <a:blip r:embed="rId5">
            <a:alphaModFix/>
          </a:blip>
          <a:srcRect b="0" l="0" r="0" t="0"/>
          <a:stretch/>
        </p:blipFill>
        <p:spPr>
          <a:xfrm>
            <a:off x="1706314" y="1807300"/>
            <a:ext cx="705137" cy="714626"/>
          </a:xfrm>
          <a:prstGeom prst="rect">
            <a:avLst/>
          </a:prstGeom>
          <a:noFill/>
          <a:ln>
            <a:noFill/>
          </a:ln>
        </p:spPr>
      </p:pic>
      <p:sp>
        <p:nvSpPr>
          <p:cNvPr id="307" name="Google Shape;307;p50"/>
          <p:cNvSpPr/>
          <p:nvPr/>
        </p:nvSpPr>
        <p:spPr>
          <a:xfrm>
            <a:off x="242876" y="1794248"/>
            <a:ext cx="1401900" cy="629100"/>
          </a:xfrm>
          <a:prstGeom prst="roundRect">
            <a:avLst>
              <a:gd fmla="val 16667" name="adj"/>
            </a:avLst>
          </a:prstGeom>
          <a:solidFill>
            <a:srgbClr val="408D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u="none" cap="none" strike="noStrike">
                <a:solidFill>
                  <a:srgbClr val="E4E6D6"/>
                </a:solidFill>
                <a:latin typeface="Arial"/>
                <a:ea typeface="Arial"/>
                <a:cs typeface="Arial"/>
                <a:sym typeface="Arial"/>
              </a:rPr>
              <a:t>Networks, Data Transfer, &amp; Security</a:t>
            </a:r>
            <a:endParaRPr/>
          </a:p>
        </p:txBody>
      </p:sp>
      <p:sp>
        <p:nvSpPr>
          <p:cNvPr id="308" name="Google Shape;308;p50"/>
          <p:cNvSpPr/>
          <p:nvPr/>
        </p:nvSpPr>
        <p:spPr>
          <a:xfrm>
            <a:off x="5264648" y="4432910"/>
            <a:ext cx="1722600" cy="629100"/>
          </a:xfrm>
          <a:prstGeom prst="roundRect">
            <a:avLst>
              <a:gd fmla="val 16667" name="adj"/>
            </a:avLst>
          </a:prstGeom>
          <a:solidFill>
            <a:srgbClr val="408D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u="none" cap="none" strike="noStrike">
                <a:solidFill>
                  <a:srgbClr val="E4E6D6"/>
                </a:solidFill>
                <a:latin typeface="Arial"/>
                <a:ea typeface="Arial"/>
                <a:cs typeface="Arial"/>
                <a:sym typeface="Arial"/>
              </a:rPr>
              <a:t>Scalable Computing </a:t>
            </a:r>
            <a:br>
              <a:rPr b="0" i="0" lang="en" u="none" cap="none" strike="noStrike">
                <a:solidFill>
                  <a:srgbClr val="E4E6D6"/>
                </a:solidFill>
                <a:latin typeface="Arial"/>
                <a:ea typeface="Arial"/>
                <a:cs typeface="Arial"/>
                <a:sym typeface="Arial"/>
              </a:rPr>
            </a:br>
            <a:r>
              <a:rPr lang="en">
                <a:solidFill>
                  <a:srgbClr val="E4E6D6"/>
                </a:solidFill>
              </a:rPr>
              <a:t>Programs</a:t>
            </a:r>
            <a:endParaRPr/>
          </a:p>
        </p:txBody>
      </p:sp>
      <p:pic>
        <p:nvPicPr>
          <p:cNvPr id="309" name="Google Shape;309;p50"/>
          <p:cNvPicPr preferRelativeResize="0"/>
          <p:nvPr/>
        </p:nvPicPr>
        <p:blipFill rotWithShape="1">
          <a:blip r:embed="rId6">
            <a:alphaModFix/>
          </a:blip>
          <a:srcRect b="0" l="0" r="0" t="0"/>
          <a:stretch/>
        </p:blipFill>
        <p:spPr>
          <a:xfrm>
            <a:off x="7043724" y="2465105"/>
            <a:ext cx="1641536" cy="335964"/>
          </a:xfrm>
          <a:prstGeom prst="rect">
            <a:avLst/>
          </a:prstGeom>
          <a:noFill/>
          <a:ln>
            <a:noFill/>
          </a:ln>
        </p:spPr>
      </p:pic>
      <p:sp>
        <p:nvSpPr>
          <p:cNvPr id="310" name="Google Shape;310;p50"/>
          <p:cNvSpPr/>
          <p:nvPr/>
        </p:nvSpPr>
        <p:spPr>
          <a:xfrm>
            <a:off x="3670130" y="1850328"/>
            <a:ext cx="1542900" cy="629100"/>
          </a:xfrm>
          <a:prstGeom prst="roundRect">
            <a:avLst>
              <a:gd fmla="val 16667" name="adj"/>
            </a:avLst>
          </a:prstGeom>
          <a:solidFill>
            <a:srgbClr val="408D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u="none" cap="none" strike="noStrike">
                <a:solidFill>
                  <a:srgbClr val="E4E6D6"/>
                </a:solidFill>
                <a:latin typeface="Arial"/>
                <a:ea typeface="Arial"/>
                <a:cs typeface="Arial"/>
                <a:sym typeface="Arial"/>
              </a:rPr>
              <a:t>Domain-Specific Toolkits and Data Workflows</a:t>
            </a:r>
            <a:endParaRPr/>
          </a:p>
        </p:txBody>
      </p:sp>
      <p:sp>
        <p:nvSpPr>
          <p:cNvPr id="311" name="Google Shape;311;p50"/>
          <p:cNvSpPr/>
          <p:nvPr/>
        </p:nvSpPr>
        <p:spPr>
          <a:xfrm>
            <a:off x="7405943" y="1781900"/>
            <a:ext cx="1641600" cy="629100"/>
          </a:xfrm>
          <a:prstGeom prst="roundRect">
            <a:avLst>
              <a:gd fmla="val 16667" name="adj"/>
            </a:avLst>
          </a:prstGeom>
          <a:solidFill>
            <a:srgbClr val="408D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u="none" cap="none" strike="noStrike">
                <a:solidFill>
                  <a:srgbClr val="E4E6D6"/>
                </a:solidFill>
                <a:latin typeface="Arial"/>
                <a:ea typeface="Arial"/>
                <a:cs typeface="Arial"/>
                <a:sym typeface="Arial"/>
              </a:rPr>
              <a:t>Training and </a:t>
            </a:r>
            <a:br>
              <a:rPr b="0" i="0" lang="en" u="none" cap="none" strike="noStrike">
                <a:solidFill>
                  <a:srgbClr val="E4E6D6"/>
                </a:solidFill>
                <a:latin typeface="Arial"/>
                <a:ea typeface="Arial"/>
                <a:cs typeface="Arial"/>
                <a:sym typeface="Arial"/>
              </a:rPr>
            </a:br>
            <a:r>
              <a:rPr b="0" i="0" lang="en" u="none" cap="none" strike="noStrike">
                <a:solidFill>
                  <a:srgbClr val="E4E6D6"/>
                </a:solidFill>
                <a:latin typeface="Arial"/>
                <a:ea typeface="Arial"/>
                <a:cs typeface="Arial"/>
                <a:sym typeface="Arial"/>
              </a:rPr>
              <a:t>CI Professional Communities</a:t>
            </a:r>
            <a:endParaRPr/>
          </a:p>
        </p:txBody>
      </p:sp>
      <p:pic>
        <p:nvPicPr>
          <p:cNvPr id="312" name="Google Shape;312;p50"/>
          <p:cNvPicPr preferRelativeResize="0"/>
          <p:nvPr/>
        </p:nvPicPr>
        <p:blipFill rotWithShape="1">
          <a:blip r:embed="rId7">
            <a:alphaModFix/>
          </a:blip>
          <a:srcRect b="14200" l="0" r="32940" t="0"/>
          <a:stretch/>
        </p:blipFill>
        <p:spPr>
          <a:xfrm>
            <a:off x="5136888" y="4093480"/>
            <a:ext cx="1542800" cy="272932"/>
          </a:xfrm>
          <a:prstGeom prst="rect">
            <a:avLst/>
          </a:prstGeom>
          <a:noFill/>
          <a:ln>
            <a:noFill/>
          </a:ln>
        </p:spPr>
      </p:pic>
      <p:pic>
        <p:nvPicPr>
          <p:cNvPr id="313" name="Google Shape;313;p50"/>
          <p:cNvPicPr preferRelativeResize="0"/>
          <p:nvPr/>
        </p:nvPicPr>
        <p:blipFill rotWithShape="1">
          <a:blip r:embed="rId8">
            <a:alphaModFix/>
          </a:blip>
          <a:srcRect b="0" l="0" r="0" t="0"/>
          <a:stretch/>
        </p:blipFill>
        <p:spPr>
          <a:xfrm>
            <a:off x="4491478" y="3324427"/>
            <a:ext cx="1042064" cy="690937"/>
          </a:xfrm>
          <a:prstGeom prst="rect">
            <a:avLst/>
          </a:prstGeom>
          <a:noFill/>
          <a:ln>
            <a:noFill/>
          </a:ln>
        </p:spPr>
      </p:pic>
      <p:pic>
        <p:nvPicPr>
          <p:cNvPr id="314" name="Google Shape;314;p50"/>
          <p:cNvPicPr preferRelativeResize="0"/>
          <p:nvPr/>
        </p:nvPicPr>
        <p:blipFill rotWithShape="1">
          <a:blip r:embed="rId9">
            <a:alphaModFix/>
          </a:blip>
          <a:srcRect b="19600" l="7633" r="5433" t="20645"/>
          <a:stretch/>
        </p:blipFill>
        <p:spPr>
          <a:xfrm>
            <a:off x="7335058" y="2818202"/>
            <a:ext cx="1667744" cy="558851"/>
          </a:xfrm>
          <a:prstGeom prst="rect">
            <a:avLst/>
          </a:prstGeom>
          <a:noFill/>
          <a:ln>
            <a:noFill/>
          </a:ln>
        </p:spPr>
      </p:pic>
      <p:pic>
        <p:nvPicPr>
          <p:cNvPr descr="Home" id="315" name="Google Shape;315;p50"/>
          <p:cNvPicPr preferRelativeResize="0"/>
          <p:nvPr/>
        </p:nvPicPr>
        <p:blipFill rotWithShape="1">
          <a:blip r:embed="rId10">
            <a:alphaModFix/>
          </a:blip>
          <a:srcRect b="0" l="0" r="0" t="0"/>
          <a:stretch/>
        </p:blipFill>
        <p:spPr>
          <a:xfrm>
            <a:off x="2984309" y="2658647"/>
            <a:ext cx="1514450" cy="303498"/>
          </a:xfrm>
          <a:prstGeom prst="rect">
            <a:avLst/>
          </a:prstGeom>
          <a:noFill/>
          <a:ln>
            <a:noFill/>
          </a:ln>
        </p:spPr>
      </p:pic>
      <p:pic>
        <p:nvPicPr>
          <p:cNvPr id="316" name="Google Shape;316;p50"/>
          <p:cNvPicPr preferRelativeResize="0"/>
          <p:nvPr/>
        </p:nvPicPr>
        <p:blipFill rotWithShape="1">
          <a:blip r:embed="rId11">
            <a:alphaModFix/>
          </a:blip>
          <a:srcRect b="0" l="7575" r="11322" t="0"/>
          <a:stretch/>
        </p:blipFill>
        <p:spPr>
          <a:xfrm>
            <a:off x="6761269" y="3616159"/>
            <a:ext cx="788786" cy="768592"/>
          </a:xfrm>
          <a:prstGeom prst="rect">
            <a:avLst/>
          </a:prstGeom>
          <a:noFill/>
          <a:ln>
            <a:noFill/>
          </a:ln>
        </p:spPr>
      </p:pic>
      <p:pic>
        <p:nvPicPr>
          <p:cNvPr id="317" name="Google Shape;317;p50"/>
          <p:cNvPicPr preferRelativeResize="0"/>
          <p:nvPr/>
        </p:nvPicPr>
        <p:blipFill rotWithShape="1">
          <a:blip r:embed="rId12">
            <a:alphaModFix/>
          </a:blip>
          <a:srcRect b="0" l="0" r="0" t="0"/>
          <a:stretch/>
        </p:blipFill>
        <p:spPr>
          <a:xfrm>
            <a:off x="4659453" y="2611493"/>
            <a:ext cx="1996139" cy="341253"/>
          </a:xfrm>
          <a:prstGeom prst="rect">
            <a:avLst/>
          </a:prstGeom>
          <a:noFill/>
          <a:ln>
            <a:noFill/>
          </a:ln>
        </p:spPr>
      </p:pic>
      <p:pic>
        <p:nvPicPr>
          <p:cNvPr id="318" name="Google Shape;318;p50"/>
          <p:cNvPicPr preferRelativeResize="0"/>
          <p:nvPr/>
        </p:nvPicPr>
        <p:blipFill rotWithShape="1">
          <a:blip r:embed="rId13">
            <a:alphaModFix/>
          </a:blip>
          <a:srcRect b="0" l="0" r="0" t="0"/>
          <a:stretch/>
        </p:blipFill>
        <p:spPr>
          <a:xfrm>
            <a:off x="5519929" y="3508164"/>
            <a:ext cx="1195555" cy="552068"/>
          </a:xfrm>
          <a:prstGeom prst="rect">
            <a:avLst/>
          </a:prstGeom>
          <a:noFill/>
          <a:ln>
            <a:noFill/>
          </a:ln>
        </p:spPr>
      </p:pic>
      <p:pic>
        <p:nvPicPr>
          <p:cNvPr id="319" name="Google Shape;319;p50"/>
          <p:cNvPicPr preferRelativeResize="0"/>
          <p:nvPr/>
        </p:nvPicPr>
        <p:blipFill rotWithShape="1">
          <a:blip r:embed="rId14">
            <a:alphaModFix/>
          </a:blip>
          <a:srcRect b="0" l="0" r="7279" t="6881"/>
          <a:stretch/>
        </p:blipFill>
        <p:spPr>
          <a:xfrm>
            <a:off x="0" y="2483568"/>
            <a:ext cx="883038" cy="661434"/>
          </a:xfrm>
          <a:prstGeom prst="rect">
            <a:avLst/>
          </a:prstGeom>
          <a:noFill/>
          <a:ln>
            <a:noFill/>
          </a:ln>
        </p:spPr>
      </p:pic>
      <p:pic>
        <p:nvPicPr>
          <p:cNvPr descr="sciencegateways - Home page" id="320" name="Google Shape;320;p50"/>
          <p:cNvPicPr preferRelativeResize="0"/>
          <p:nvPr/>
        </p:nvPicPr>
        <p:blipFill rotWithShape="1">
          <a:blip r:embed="rId15">
            <a:alphaModFix/>
          </a:blip>
          <a:srcRect b="0" l="0" r="0" t="0"/>
          <a:stretch/>
        </p:blipFill>
        <p:spPr>
          <a:xfrm>
            <a:off x="5294110" y="1846399"/>
            <a:ext cx="1100796" cy="678369"/>
          </a:xfrm>
          <a:prstGeom prst="rect">
            <a:avLst/>
          </a:prstGeom>
          <a:noFill/>
          <a:ln>
            <a:noFill/>
          </a:ln>
        </p:spPr>
      </p:pic>
      <p:pic>
        <p:nvPicPr>
          <p:cNvPr id="321" name="Google Shape;321;p50"/>
          <p:cNvPicPr preferRelativeResize="0"/>
          <p:nvPr/>
        </p:nvPicPr>
        <p:blipFill rotWithShape="1">
          <a:blip r:embed="rId16">
            <a:alphaModFix/>
          </a:blip>
          <a:srcRect b="16667" l="17002" r="17100" t="19008"/>
          <a:stretch/>
        </p:blipFill>
        <p:spPr>
          <a:xfrm>
            <a:off x="1436565" y="4038311"/>
            <a:ext cx="950515" cy="484855"/>
          </a:xfrm>
          <a:prstGeom prst="rect">
            <a:avLst/>
          </a:prstGeom>
          <a:noFill/>
          <a:ln>
            <a:noFill/>
          </a:ln>
        </p:spPr>
      </p:pic>
      <p:pic>
        <p:nvPicPr>
          <p:cNvPr id="322" name="Google Shape;322;p50"/>
          <p:cNvPicPr preferRelativeResize="0"/>
          <p:nvPr/>
        </p:nvPicPr>
        <p:blipFill rotWithShape="1">
          <a:blip r:embed="rId17">
            <a:alphaModFix/>
          </a:blip>
          <a:srcRect b="0" l="0" r="0" t="0"/>
          <a:stretch/>
        </p:blipFill>
        <p:spPr>
          <a:xfrm>
            <a:off x="2841923" y="1794242"/>
            <a:ext cx="864444" cy="864448"/>
          </a:xfrm>
          <a:prstGeom prst="rect">
            <a:avLst/>
          </a:prstGeom>
          <a:noFill/>
          <a:ln>
            <a:noFill/>
          </a:ln>
        </p:spPr>
      </p:pic>
      <p:pic>
        <p:nvPicPr>
          <p:cNvPr descr="Top 10 Cloud Service Providers In 2021" id="323" name="Google Shape;323;p50"/>
          <p:cNvPicPr preferRelativeResize="0"/>
          <p:nvPr/>
        </p:nvPicPr>
        <p:blipFill rotWithShape="1">
          <a:blip r:embed="rId4">
            <a:alphaModFix/>
          </a:blip>
          <a:srcRect b="39127" l="35010" r="25016" t="37000"/>
          <a:stretch/>
        </p:blipFill>
        <p:spPr>
          <a:xfrm>
            <a:off x="3931711" y="4616754"/>
            <a:ext cx="1199388" cy="412498"/>
          </a:xfrm>
          <a:prstGeom prst="rect">
            <a:avLst/>
          </a:prstGeom>
          <a:noFill/>
          <a:ln>
            <a:noFill/>
          </a:ln>
        </p:spPr>
      </p:pic>
      <p:pic>
        <p:nvPicPr>
          <p:cNvPr id="324" name="Google Shape;324;p50"/>
          <p:cNvPicPr preferRelativeResize="0"/>
          <p:nvPr/>
        </p:nvPicPr>
        <p:blipFill rotWithShape="1">
          <a:blip r:embed="rId18">
            <a:alphaModFix/>
          </a:blip>
          <a:srcRect b="0" l="0" r="0" t="0"/>
          <a:stretch/>
        </p:blipFill>
        <p:spPr>
          <a:xfrm>
            <a:off x="952903" y="2551498"/>
            <a:ext cx="1271267" cy="363173"/>
          </a:xfrm>
          <a:prstGeom prst="rect">
            <a:avLst/>
          </a:prstGeom>
          <a:noFill/>
          <a:ln>
            <a:noFill/>
          </a:ln>
        </p:spPr>
      </p:pic>
      <p:sp>
        <p:nvSpPr>
          <p:cNvPr id="325" name="Google Shape;325;p50"/>
          <p:cNvSpPr/>
          <p:nvPr/>
        </p:nvSpPr>
        <p:spPr>
          <a:xfrm>
            <a:off x="2557789" y="4432910"/>
            <a:ext cx="1271400" cy="629100"/>
          </a:xfrm>
          <a:prstGeom prst="roundRect">
            <a:avLst>
              <a:gd fmla="val 16667" name="adj"/>
            </a:avLst>
          </a:prstGeom>
          <a:solidFill>
            <a:srgbClr val="408D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u="none" cap="none" strike="noStrike">
                <a:solidFill>
                  <a:srgbClr val="E4E6D6"/>
                </a:solidFill>
                <a:latin typeface="Arial"/>
                <a:ea typeface="Arial"/>
                <a:cs typeface="Arial"/>
                <a:sym typeface="Arial"/>
              </a:rPr>
              <a:t>Data Repositories &amp; Storage</a:t>
            </a:r>
            <a:endParaRPr/>
          </a:p>
        </p:txBody>
      </p:sp>
      <p:pic>
        <p:nvPicPr>
          <p:cNvPr descr="The Open Storage Network" id="326" name="Google Shape;326;p50"/>
          <p:cNvPicPr preferRelativeResize="0"/>
          <p:nvPr/>
        </p:nvPicPr>
        <p:blipFill rotWithShape="1">
          <a:blip r:embed="rId19">
            <a:alphaModFix/>
          </a:blip>
          <a:srcRect b="0" l="0" r="0" t="0"/>
          <a:stretch/>
        </p:blipFill>
        <p:spPr>
          <a:xfrm>
            <a:off x="915928" y="4577968"/>
            <a:ext cx="1605395" cy="484854"/>
          </a:xfrm>
          <a:prstGeom prst="rect">
            <a:avLst/>
          </a:prstGeom>
          <a:noFill/>
          <a:ln>
            <a:noFill/>
          </a:ln>
        </p:spPr>
      </p:pic>
      <p:pic>
        <p:nvPicPr>
          <p:cNvPr descr="Top 10 Cloud Service Providers In 2021" id="327" name="Google Shape;327;p50"/>
          <p:cNvPicPr preferRelativeResize="0"/>
          <p:nvPr/>
        </p:nvPicPr>
        <p:blipFill rotWithShape="1">
          <a:blip r:embed="rId4">
            <a:alphaModFix/>
          </a:blip>
          <a:srcRect b="70428" l="44969" r="37190" t="3942"/>
          <a:stretch/>
        </p:blipFill>
        <p:spPr>
          <a:xfrm>
            <a:off x="3729048" y="3441602"/>
            <a:ext cx="675531" cy="558852"/>
          </a:xfrm>
          <a:prstGeom prst="rect">
            <a:avLst/>
          </a:prstGeom>
          <a:noFill/>
          <a:ln>
            <a:noFill/>
          </a:ln>
        </p:spPr>
      </p:pic>
      <p:pic>
        <p:nvPicPr>
          <p:cNvPr id="328" name="Google Shape;328;p50"/>
          <p:cNvPicPr preferRelativeResize="0"/>
          <p:nvPr/>
        </p:nvPicPr>
        <p:blipFill rotWithShape="1">
          <a:blip r:embed="rId20">
            <a:alphaModFix/>
          </a:blip>
          <a:srcRect b="0" l="0" r="0" t="0"/>
          <a:stretch/>
        </p:blipFill>
        <p:spPr>
          <a:xfrm>
            <a:off x="659114" y="3892582"/>
            <a:ext cx="689373" cy="853188"/>
          </a:xfrm>
          <a:prstGeom prst="rect">
            <a:avLst/>
          </a:prstGeom>
          <a:noFill/>
          <a:ln>
            <a:noFill/>
          </a:ln>
        </p:spPr>
      </p:pic>
      <p:pic>
        <p:nvPicPr>
          <p:cNvPr id="329" name="Google Shape;329;p50"/>
          <p:cNvPicPr preferRelativeResize="0"/>
          <p:nvPr/>
        </p:nvPicPr>
        <p:blipFill>
          <a:blip r:embed="rId21">
            <a:alphaModFix/>
          </a:blip>
          <a:stretch>
            <a:fillRect/>
          </a:stretch>
        </p:blipFill>
        <p:spPr>
          <a:xfrm>
            <a:off x="7098325" y="4532635"/>
            <a:ext cx="1463025" cy="433890"/>
          </a:xfrm>
          <a:prstGeom prst="rect">
            <a:avLst/>
          </a:prstGeom>
          <a:noFill/>
          <a:ln>
            <a:noFill/>
          </a:ln>
        </p:spPr>
      </p:pic>
      <p:pic>
        <p:nvPicPr>
          <p:cNvPr id="330" name="Google Shape;330;p50"/>
          <p:cNvPicPr preferRelativeResize="0"/>
          <p:nvPr/>
        </p:nvPicPr>
        <p:blipFill>
          <a:blip r:embed="rId22">
            <a:alphaModFix/>
          </a:blip>
          <a:stretch>
            <a:fillRect/>
          </a:stretch>
        </p:blipFill>
        <p:spPr>
          <a:xfrm>
            <a:off x="8078568" y="3639800"/>
            <a:ext cx="1042076" cy="386938"/>
          </a:xfrm>
          <a:prstGeom prst="rect">
            <a:avLst/>
          </a:prstGeom>
          <a:noFill/>
          <a:ln>
            <a:noFill/>
          </a:ln>
        </p:spPr>
      </p:pic>
      <p:pic>
        <p:nvPicPr>
          <p:cNvPr descr="InCommon logo" id="331" name="Google Shape;331;p50"/>
          <p:cNvPicPr preferRelativeResize="0"/>
          <p:nvPr/>
        </p:nvPicPr>
        <p:blipFill rotWithShape="1">
          <a:blip r:embed="rId23">
            <a:alphaModFix/>
          </a:blip>
          <a:srcRect b="0" l="0" r="0" t="0"/>
          <a:stretch/>
        </p:blipFill>
        <p:spPr>
          <a:xfrm>
            <a:off x="1375748" y="2984474"/>
            <a:ext cx="1233003" cy="216317"/>
          </a:xfrm>
          <a:prstGeom prst="rect">
            <a:avLst/>
          </a:prstGeom>
          <a:noFill/>
          <a:ln>
            <a:noFill/>
          </a:ln>
        </p:spPr>
      </p:pic>
      <p:pic>
        <p:nvPicPr>
          <p:cNvPr id="332" name="Google Shape;332;p50"/>
          <p:cNvPicPr preferRelativeResize="0"/>
          <p:nvPr/>
        </p:nvPicPr>
        <p:blipFill>
          <a:blip r:embed="rId24">
            <a:alphaModFix/>
          </a:blip>
          <a:stretch>
            <a:fillRect/>
          </a:stretch>
        </p:blipFill>
        <p:spPr>
          <a:xfrm>
            <a:off x="395275" y="3017551"/>
            <a:ext cx="950502" cy="401468"/>
          </a:xfrm>
          <a:prstGeom prst="rect">
            <a:avLst/>
          </a:prstGeom>
          <a:noFill/>
          <a:ln>
            <a:noFill/>
          </a:ln>
        </p:spPr>
      </p:pic>
      <p:pic>
        <p:nvPicPr>
          <p:cNvPr id="333" name="Google Shape;333;p50"/>
          <p:cNvPicPr preferRelativeResize="0"/>
          <p:nvPr/>
        </p:nvPicPr>
        <p:blipFill>
          <a:blip r:embed="rId25">
            <a:alphaModFix/>
          </a:blip>
          <a:stretch>
            <a:fillRect/>
          </a:stretch>
        </p:blipFill>
        <p:spPr>
          <a:xfrm>
            <a:off x="7988075" y="3303825"/>
            <a:ext cx="1100800" cy="283062"/>
          </a:xfrm>
          <a:prstGeom prst="rect">
            <a:avLst/>
          </a:prstGeom>
          <a:noFill/>
          <a:ln>
            <a:noFill/>
          </a:ln>
        </p:spPr>
      </p:pic>
      <p:sp>
        <p:nvSpPr>
          <p:cNvPr id="334" name="Google Shape;334;p50"/>
          <p:cNvSpPr txBox="1"/>
          <p:nvPr>
            <p:ph type="title"/>
          </p:nvPr>
        </p:nvSpPr>
        <p:spPr>
          <a:xfrm>
            <a:off x="548875" y="480450"/>
            <a:ext cx="7964400" cy="5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i="1" lang="en" sz="3200">
                <a:solidFill>
                  <a:schemeClr val="accent5"/>
                </a:solidFill>
              </a:rPr>
              <a:t>A Robust </a:t>
            </a:r>
            <a:r>
              <a:rPr i="1" lang="en" sz="3200" u="sng">
                <a:solidFill>
                  <a:schemeClr val="accent5"/>
                </a:solidFill>
              </a:rPr>
              <a:t>Ecosystem</a:t>
            </a:r>
            <a:r>
              <a:rPr i="1" lang="en" sz="3200">
                <a:solidFill>
                  <a:schemeClr val="accent5"/>
                </a:solidFill>
              </a:rPr>
              <a:t> of Services </a:t>
            </a:r>
            <a:br>
              <a:rPr i="1" lang="en" sz="3200">
                <a:solidFill>
                  <a:schemeClr val="accent5"/>
                </a:solidFill>
              </a:rPr>
            </a:br>
            <a:r>
              <a:rPr i="1" lang="en" sz="3200">
                <a:solidFill>
                  <a:schemeClr val="accent5"/>
                </a:solidFill>
              </a:rPr>
              <a:t>and Support for Researchers and Campuses</a:t>
            </a:r>
            <a:endParaRPr>
              <a:solidFill>
                <a:schemeClr val="accent5"/>
              </a:solidFill>
            </a:endParaRPr>
          </a:p>
        </p:txBody>
      </p:sp>
      <p:pic>
        <p:nvPicPr>
          <p:cNvPr id="335" name="Google Shape;335;p50" title="Screenshot 2026-06-09 at 3.55.49 PM.png"/>
          <p:cNvPicPr preferRelativeResize="0"/>
          <p:nvPr/>
        </p:nvPicPr>
        <p:blipFill>
          <a:blip r:embed="rId26">
            <a:alphaModFix/>
          </a:blip>
          <a:stretch>
            <a:fillRect/>
          </a:stretch>
        </p:blipFill>
        <p:spPr>
          <a:xfrm>
            <a:off x="7988074" y="4079678"/>
            <a:ext cx="1100799" cy="3552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1"/>
          <p:cNvSpPr txBox="1"/>
          <p:nvPr>
            <p:ph type="title"/>
          </p:nvPr>
        </p:nvSpPr>
        <p:spPr>
          <a:xfrm>
            <a:off x="730000" y="1318650"/>
            <a:ext cx="3300900" cy="206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Open-source Software</a:t>
            </a:r>
            <a:endParaRPr/>
          </a:p>
          <a:p>
            <a:pPr indent="0" lvl="0" marL="0" rtl="0" algn="l">
              <a:spcBef>
                <a:spcPts val="0"/>
              </a:spcBef>
              <a:spcAft>
                <a:spcPts val="0"/>
              </a:spcAft>
              <a:buNone/>
            </a:pPr>
            <a:r>
              <a:rPr lang="en"/>
              <a:t>&amp; Science Gateways</a:t>
            </a:r>
            <a:endParaRPr/>
          </a:p>
          <a:p>
            <a:pPr indent="0" lvl="0" marL="0" rtl="0" algn="l">
              <a:spcBef>
                <a:spcPts val="0"/>
              </a:spcBef>
              <a:spcAft>
                <a:spcPts val="0"/>
              </a:spcAft>
              <a:buNone/>
            </a:pPr>
            <a:r>
              <a:t/>
            </a:r>
            <a:endParaRPr sz="3000"/>
          </a:p>
        </p:txBody>
      </p:sp>
      <p:sp>
        <p:nvSpPr>
          <p:cNvPr id="341" name="Google Shape;341;p51"/>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rPr>
              <a:t>Unlike centralized, campus-wide enterprise software, many researchers and domains rely on bespoke, community-developed software.</a:t>
            </a:r>
            <a:endParaRPr b="1" sz="1800">
              <a:solidFill>
                <a:schemeClr val="dk1"/>
              </a:solidFill>
            </a:endParaRPr>
          </a:p>
          <a:p>
            <a:pPr indent="0" lvl="0" marL="0" rtl="0" algn="l">
              <a:lnSpc>
                <a:spcPct val="115000"/>
              </a:lnSpc>
              <a:spcBef>
                <a:spcPts val="1000"/>
              </a:spcBef>
              <a:spcAft>
                <a:spcPts val="1600"/>
              </a:spcAft>
              <a:buNone/>
            </a:pPr>
            <a:r>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2"/>
          <p:cNvSpPr txBox="1"/>
          <p:nvPr>
            <p:ph type="title"/>
          </p:nvPr>
        </p:nvSpPr>
        <p:spPr>
          <a:xfrm>
            <a:off x="738000" y="514000"/>
            <a:ext cx="7688400" cy="66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Science Gateways </a:t>
            </a:r>
            <a:endParaRPr/>
          </a:p>
        </p:txBody>
      </p:sp>
      <p:sp>
        <p:nvSpPr>
          <p:cNvPr id="347" name="Google Shape;347;p52"/>
          <p:cNvSpPr txBox="1"/>
          <p:nvPr>
            <p:ph idx="1" type="body"/>
          </p:nvPr>
        </p:nvSpPr>
        <p:spPr>
          <a:xfrm>
            <a:off x="738000" y="2260725"/>
            <a:ext cx="3670800" cy="2046600"/>
          </a:xfrm>
          <a:prstGeom prst="rect">
            <a:avLst/>
          </a:prstGeom>
        </p:spPr>
        <p:txBody>
          <a:bodyPr anchorCtr="0" anchor="t" bIns="91425" lIns="91425" spcFirstLastPara="1" rIns="91425" wrap="square" tIns="91425">
            <a:noAutofit/>
          </a:bodyPr>
          <a:lstStyle/>
          <a:p>
            <a:pPr indent="-228600" lvl="0" marL="228600" rtl="0" algn="l">
              <a:lnSpc>
                <a:spcPct val="115000"/>
              </a:lnSpc>
              <a:spcBef>
                <a:spcPts val="0"/>
              </a:spcBef>
              <a:spcAft>
                <a:spcPts val="0"/>
              </a:spcAft>
              <a:buSzPts val="1800"/>
              <a:buChar char="●"/>
            </a:pPr>
            <a:r>
              <a:rPr lang="en" sz="1800"/>
              <a:t>Designed by domain experts for domain experts</a:t>
            </a:r>
            <a:endParaRPr sz="1800"/>
          </a:p>
          <a:p>
            <a:pPr indent="-228600" lvl="0" marL="228600" rtl="0" algn="l">
              <a:lnSpc>
                <a:spcPct val="115000"/>
              </a:lnSpc>
              <a:spcBef>
                <a:spcPts val="0"/>
              </a:spcBef>
              <a:spcAft>
                <a:spcPts val="0"/>
              </a:spcAft>
              <a:buSzPts val="1800"/>
              <a:buChar char="●"/>
            </a:pPr>
            <a:r>
              <a:rPr lang="en" sz="1800"/>
              <a:t>Support for common compute tasks and workflows</a:t>
            </a:r>
            <a:endParaRPr sz="1800"/>
          </a:p>
          <a:p>
            <a:pPr indent="-228600" lvl="0" marL="228600" rtl="0" algn="l">
              <a:lnSpc>
                <a:spcPct val="115000"/>
              </a:lnSpc>
              <a:spcBef>
                <a:spcPts val="0"/>
              </a:spcBef>
              <a:spcAft>
                <a:spcPts val="0"/>
              </a:spcAft>
              <a:buSzPts val="1800"/>
              <a:buChar char="●"/>
            </a:pPr>
            <a:r>
              <a:rPr lang="en" sz="1800"/>
              <a:t>More than 600 active gateways “in the wild”</a:t>
            </a:r>
            <a:endParaRPr sz="1800"/>
          </a:p>
          <a:p>
            <a:pPr indent="-304800" lvl="1" marL="914400" rtl="0" algn="l">
              <a:lnSpc>
                <a:spcPct val="115000"/>
              </a:lnSpc>
              <a:spcBef>
                <a:spcPts val="0"/>
              </a:spcBef>
              <a:spcAft>
                <a:spcPts val="0"/>
              </a:spcAft>
              <a:buSzPts val="1200"/>
              <a:buChar char="○"/>
            </a:pPr>
            <a:r>
              <a:rPr lang="en" sz="1200" u="sng">
                <a:solidFill>
                  <a:schemeClr val="hlink"/>
                </a:solidFill>
                <a:hlinkClick r:id="rId3"/>
              </a:rPr>
              <a:t>https://operations.access-ci.org/resources/gateway_discovery</a:t>
            </a:r>
            <a:r>
              <a:rPr lang="en" sz="1200"/>
              <a:t> </a:t>
            </a:r>
            <a:endParaRPr sz="1200"/>
          </a:p>
          <a:p>
            <a:pPr indent="-304800" lvl="1" marL="914400" rtl="0" algn="l">
              <a:lnSpc>
                <a:spcPct val="115000"/>
              </a:lnSpc>
              <a:spcBef>
                <a:spcPts val="0"/>
              </a:spcBef>
              <a:spcAft>
                <a:spcPts val="0"/>
              </a:spcAft>
              <a:buSzPts val="1200"/>
              <a:buChar char="○"/>
            </a:pPr>
            <a:r>
              <a:rPr lang="en" sz="1200" u="sng">
                <a:solidFill>
                  <a:schemeClr val="hlink"/>
                </a:solidFill>
                <a:hlinkClick r:id="rId4"/>
              </a:rPr>
              <a:t>https://sciencegateways.org/</a:t>
            </a:r>
            <a:r>
              <a:rPr lang="en" sz="1200"/>
              <a:t> </a:t>
            </a:r>
            <a:endParaRPr sz="1200"/>
          </a:p>
        </p:txBody>
      </p:sp>
      <p:sp>
        <p:nvSpPr>
          <p:cNvPr id="348" name="Google Shape;348;p52"/>
          <p:cNvSpPr txBox="1"/>
          <p:nvPr/>
        </p:nvSpPr>
        <p:spPr>
          <a:xfrm>
            <a:off x="727800" y="1180292"/>
            <a:ext cx="7708800" cy="9696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lang="en" sz="1700">
                <a:solidFill>
                  <a:schemeClr val="accent1"/>
                </a:solidFill>
                <a:latin typeface="Lato"/>
                <a:ea typeface="Lato"/>
                <a:cs typeface="Lato"/>
                <a:sym typeface="Lato"/>
              </a:rPr>
              <a:t>User-friendly web-based portals or platforms developed by a community that provide researchers and educators with access to advanced computing resources, data, software, and tools.</a:t>
            </a:r>
            <a:endParaRPr sz="1700">
              <a:solidFill>
                <a:schemeClr val="accent1"/>
              </a:solidFill>
              <a:latin typeface="Lato"/>
              <a:ea typeface="Lato"/>
              <a:cs typeface="Lato"/>
              <a:sym typeface="Lato"/>
            </a:endParaRPr>
          </a:p>
        </p:txBody>
      </p:sp>
      <p:sp>
        <p:nvSpPr>
          <p:cNvPr id="349" name="Google Shape;349;p5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350" name="Google Shape;350;p52" title="Screenshot 2026-03-27 at 2.00.40 PM.png"/>
          <p:cNvPicPr preferRelativeResize="0"/>
          <p:nvPr/>
        </p:nvPicPr>
        <p:blipFill>
          <a:blip r:embed="rId5">
            <a:alphaModFix/>
          </a:blip>
          <a:stretch>
            <a:fillRect/>
          </a:stretch>
        </p:blipFill>
        <p:spPr>
          <a:xfrm>
            <a:off x="4463462" y="1870943"/>
            <a:ext cx="2263662" cy="2361059"/>
          </a:xfrm>
          <a:prstGeom prst="rect">
            <a:avLst/>
          </a:prstGeom>
          <a:noFill/>
          <a:ln>
            <a:noFill/>
          </a:ln>
        </p:spPr>
      </p:pic>
      <p:pic>
        <p:nvPicPr>
          <p:cNvPr id="351" name="Google Shape;351;p52" title="Screenshot 2026-03-27 at 2.03.24 PM.png"/>
          <p:cNvPicPr preferRelativeResize="0"/>
          <p:nvPr/>
        </p:nvPicPr>
        <p:blipFill>
          <a:blip r:embed="rId6">
            <a:alphaModFix/>
          </a:blip>
          <a:stretch>
            <a:fillRect/>
          </a:stretch>
        </p:blipFill>
        <p:spPr>
          <a:xfrm>
            <a:off x="6495825" y="3091275"/>
            <a:ext cx="2215376" cy="1913649"/>
          </a:xfrm>
          <a:prstGeom prst="rect">
            <a:avLst/>
          </a:prstGeom>
          <a:noFill/>
          <a:ln>
            <a:noFill/>
          </a:ln>
        </p:spPr>
      </p:pic>
      <p:sp>
        <p:nvSpPr>
          <p:cNvPr id="352" name="Google Shape;352;p52"/>
          <p:cNvSpPr txBox="1"/>
          <p:nvPr>
            <p:ph idx="4294967295" type="subTitle"/>
          </p:nvPr>
        </p:nvSpPr>
        <p:spPr>
          <a:xfrm>
            <a:off x="5254350" y="4387700"/>
            <a:ext cx="1276800" cy="4002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1000"/>
              </a:spcAft>
              <a:buNone/>
            </a:pPr>
            <a:r>
              <a:rPr lang="en" sz="1300" u="sng">
                <a:solidFill>
                  <a:schemeClr val="hlink"/>
                </a:solidFill>
                <a:hlinkClick r:id="rId7"/>
              </a:rPr>
              <a:t>nanohub.org</a:t>
            </a:r>
            <a:br>
              <a:rPr lang="en" sz="1300"/>
            </a:br>
            <a:endParaRPr sz="1300"/>
          </a:p>
        </p:txBody>
      </p:sp>
      <p:pic>
        <p:nvPicPr>
          <p:cNvPr id="353" name="Google Shape;353;p52"/>
          <p:cNvPicPr preferRelativeResize="0"/>
          <p:nvPr/>
        </p:nvPicPr>
        <p:blipFill>
          <a:blip r:embed="rId8">
            <a:alphaModFix/>
          </a:blip>
          <a:stretch>
            <a:fillRect/>
          </a:stretch>
        </p:blipFill>
        <p:spPr>
          <a:xfrm>
            <a:off x="6844343" y="2112790"/>
            <a:ext cx="929997" cy="978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3"/>
          <p:cNvSpPr txBox="1"/>
          <p:nvPr>
            <p:ph type="title"/>
          </p:nvPr>
        </p:nvSpPr>
        <p:spPr>
          <a:xfrm>
            <a:off x="349471" y="4804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aleway"/>
                <a:ea typeface="Raleway"/>
                <a:cs typeface="Raleway"/>
                <a:sym typeface="Raleway"/>
              </a:rPr>
              <a:t>Research Software is often open-source</a:t>
            </a:r>
            <a:endParaRPr>
              <a:latin typeface="Raleway"/>
              <a:ea typeface="Raleway"/>
              <a:cs typeface="Raleway"/>
              <a:sym typeface="Raleway"/>
            </a:endParaRPr>
          </a:p>
        </p:txBody>
      </p:sp>
      <p:sp>
        <p:nvSpPr>
          <p:cNvPr id="359" name="Google Shape;359;p53"/>
          <p:cNvSpPr txBox="1"/>
          <p:nvPr>
            <p:ph idx="1" type="body"/>
          </p:nvPr>
        </p:nvSpPr>
        <p:spPr>
          <a:xfrm>
            <a:off x="349475" y="2217025"/>
            <a:ext cx="6379200" cy="2577600"/>
          </a:xfrm>
          <a:prstGeom prst="rect">
            <a:avLst/>
          </a:prstGeom>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SzPts val="2200"/>
              <a:buFont typeface="Lato"/>
              <a:buChar char="●"/>
            </a:pPr>
            <a:r>
              <a:rPr b="1" lang="en">
                <a:latin typeface="Lato"/>
                <a:ea typeface="Lato"/>
                <a:cs typeface="Lato"/>
                <a:sym typeface="Lato"/>
              </a:rPr>
              <a:t>Generalizable coding &amp; data analysis</a:t>
            </a:r>
            <a:endParaRPr b="1">
              <a:latin typeface="Lato"/>
              <a:ea typeface="Lato"/>
              <a:cs typeface="Lato"/>
              <a:sym typeface="Lato"/>
            </a:endParaRPr>
          </a:p>
          <a:p>
            <a:pPr indent="-342900" lvl="1" marL="914400" rtl="0" algn="l">
              <a:lnSpc>
                <a:spcPct val="100000"/>
              </a:lnSpc>
              <a:spcBef>
                <a:spcPts val="0"/>
              </a:spcBef>
              <a:spcAft>
                <a:spcPts val="0"/>
              </a:spcAft>
              <a:buSzPts val="1800"/>
              <a:buFont typeface="Lato"/>
              <a:buChar char="○"/>
            </a:pPr>
            <a:r>
              <a:rPr lang="en" sz="1800">
                <a:latin typeface="Lato"/>
                <a:ea typeface="Lato"/>
                <a:cs typeface="Lato"/>
                <a:sym typeface="Lato"/>
              </a:rPr>
              <a:t>Open-Source: </a:t>
            </a:r>
            <a:r>
              <a:rPr b="1" lang="en" sz="1800">
                <a:latin typeface="Lato"/>
                <a:ea typeface="Lato"/>
                <a:cs typeface="Lato"/>
                <a:sym typeface="Lato"/>
              </a:rPr>
              <a:t>Python,</a:t>
            </a:r>
            <a:r>
              <a:rPr lang="en" sz="1800">
                <a:latin typeface="Lato"/>
                <a:ea typeface="Lato"/>
                <a:cs typeface="Lato"/>
                <a:sym typeface="Lato"/>
              </a:rPr>
              <a:t> Julia, c/c++, Jupyter, </a:t>
            </a:r>
            <a:r>
              <a:rPr b="1" lang="en" sz="1800">
                <a:latin typeface="Lato"/>
                <a:ea typeface="Lato"/>
                <a:cs typeface="Lato"/>
                <a:sym typeface="Lato"/>
              </a:rPr>
              <a:t>R,</a:t>
            </a:r>
            <a:r>
              <a:rPr lang="en" sz="1800">
                <a:latin typeface="Lato"/>
                <a:ea typeface="Lato"/>
                <a:cs typeface="Lato"/>
                <a:sym typeface="Lato"/>
              </a:rPr>
              <a:t> Octave (Matlab alt), AI/ML models, and so on</a:t>
            </a:r>
            <a:endParaRPr sz="1800">
              <a:latin typeface="Lato"/>
              <a:ea typeface="Lato"/>
              <a:cs typeface="Lato"/>
              <a:sym typeface="Lato"/>
            </a:endParaRPr>
          </a:p>
          <a:p>
            <a:pPr indent="-342900" lvl="1" marL="914400" rtl="0" algn="l">
              <a:lnSpc>
                <a:spcPct val="100000"/>
              </a:lnSpc>
              <a:spcBef>
                <a:spcPts val="0"/>
              </a:spcBef>
              <a:spcAft>
                <a:spcPts val="0"/>
              </a:spcAft>
              <a:buSzPts val="1800"/>
              <a:buFont typeface="Lato"/>
              <a:buChar char="○"/>
            </a:pPr>
            <a:r>
              <a:rPr lang="en" sz="1800">
                <a:latin typeface="Lato"/>
                <a:ea typeface="Lato"/>
                <a:cs typeface="Lato"/>
                <a:sym typeface="Lato"/>
              </a:rPr>
              <a:t>Commercial: </a:t>
            </a:r>
            <a:r>
              <a:rPr b="1" lang="en" sz="1800">
                <a:latin typeface="Lato"/>
                <a:ea typeface="Lato"/>
                <a:cs typeface="Lato"/>
                <a:sym typeface="Lato"/>
              </a:rPr>
              <a:t>Matlab</a:t>
            </a:r>
            <a:r>
              <a:rPr lang="en" sz="1800">
                <a:latin typeface="Lato"/>
                <a:ea typeface="Lato"/>
                <a:cs typeface="Lato"/>
                <a:sym typeface="Lato"/>
              </a:rPr>
              <a:t> licenses (procure + support)</a:t>
            </a:r>
            <a:endParaRPr sz="1800">
              <a:latin typeface="Lato"/>
              <a:ea typeface="Lato"/>
              <a:cs typeface="Lato"/>
              <a:sym typeface="Lato"/>
            </a:endParaRPr>
          </a:p>
          <a:p>
            <a:pPr indent="-368300" lvl="0" marL="457200" rtl="0" algn="l">
              <a:lnSpc>
                <a:spcPct val="100000"/>
              </a:lnSpc>
              <a:spcBef>
                <a:spcPts val="1000"/>
              </a:spcBef>
              <a:spcAft>
                <a:spcPts val="0"/>
              </a:spcAft>
              <a:buSzPts val="2200"/>
              <a:buFont typeface="Lato"/>
              <a:buChar char="●"/>
            </a:pPr>
            <a:r>
              <a:rPr b="1" lang="en">
                <a:latin typeface="Lato"/>
                <a:ea typeface="Lato"/>
                <a:cs typeface="Lato"/>
                <a:sym typeface="Lato"/>
              </a:rPr>
              <a:t>Domain-specific software</a:t>
            </a:r>
            <a:endParaRPr b="1">
              <a:latin typeface="Lato"/>
              <a:ea typeface="Lato"/>
              <a:cs typeface="Lato"/>
              <a:sym typeface="Lato"/>
            </a:endParaRPr>
          </a:p>
          <a:p>
            <a:pPr indent="-342900" lvl="1" marL="914400" rtl="0" algn="l">
              <a:lnSpc>
                <a:spcPct val="100000"/>
              </a:lnSpc>
              <a:spcBef>
                <a:spcPts val="0"/>
              </a:spcBef>
              <a:spcAft>
                <a:spcPts val="0"/>
              </a:spcAft>
              <a:buSzPts val="1800"/>
              <a:buFont typeface="Lato"/>
              <a:buChar char="○"/>
            </a:pPr>
            <a:r>
              <a:rPr lang="en" sz="1800">
                <a:latin typeface="Lato"/>
                <a:ea typeface="Lato"/>
                <a:cs typeface="Lato"/>
                <a:sym typeface="Lato"/>
              </a:rPr>
              <a:t>Most are open-source or free to download for academic use, with documentation for installs.</a:t>
            </a:r>
            <a:endParaRPr sz="1800">
              <a:latin typeface="Lato"/>
              <a:ea typeface="Lato"/>
              <a:cs typeface="Lato"/>
              <a:sym typeface="Lato"/>
            </a:endParaRPr>
          </a:p>
          <a:p>
            <a:pPr indent="-342900" lvl="1" marL="914400" rtl="0" algn="l">
              <a:lnSpc>
                <a:spcPct val="100000"/>
              </a:lnSpc>
              <a:spcBef>
                <a:spcPts val="0"/>
              </a:spcBef>
              <a:spcAft>
                <a:spcPts val="0"/>
              </a:spcAft>
              <a:buSzPts val="1800"/>
              <a:buFont typeface="Lato"/>
              <a:buChar char="○"/>
            </a:pPr>
            <a:r>
              <a:rPr lang="en" sz="1800">
                <a:latin typeface="Lato"/>
                <a:ea typeface="Lato"/>
                <a:cs typeface="Lato"/>
                <a:sym typeface="Lato"/>
              </a:rPr>
              <a:t>Commercial examples: </a:t>
            </a:r>
            <a:r>
              <a:rPr b="1" lang="en" sz="1800">
                <a:latin typeface="Lato"/>
                <a:ea typeface="Lato"/>
                <a:cs typeface="Lato"/>
                <a:sym typeface="Lato"/>
              </a:rPr>
              <a:t>ArcGIS</a:t>
            </a:r>
            <a:r>
              <a:rPr lang="en" sz="1800">
                <a:latin typeface="Lato"/>
                <a:ea typeface="Lato"/>
                <a:cs typeface="Lato"/>
                <a:sym typeface="Lato"/>
              </a:rPr>
              <a:t>, Ansys, Comsol … </a:t>
            </a:r>
            <a:endParaRPr sz="1800">
              <a:latin typeface="Lato"/>
              <a:ea typeface="Lato"/>
              <a:cs typeface="Lato"/>
              <a:sym typeface="Lato"/>
            </a:endParaRPr>
          </a:p>
        </p:txBody>
      </p:sp>
      <p:pic>
        <p:nvPicPr>
          <p:cNvPr id="360" name="Google Shape;360;p53"/>
          <p:cNvPicPr preferRelativeResize="0"/>
          <p:nvPr/>
        </p:nvPicPr>
        <p:blipFill>
          <a:blip r:embed="rId3">
            <a:alphaModFix/>
          </a:blip>
          <a:stretch>
            <a:fillRect/>
          </a:stretch>
        </p:blipFill>
        <p:spPr>
          <a:xfrm>
            <a:off x="7468059" y="2104797"/>
            <a:ext cx="1022700" cy="915125"/>
          </a:xfrm>
          <a:prstGeom prst="rect">
            <a:avLst/>
          </a:prstGeom>
          <a:noFill/>
          <a:ln>
            <a:noFill/>
          </a:ln>
        </p:spPr>
      </p:pic>
      <p:pic>
        <p:nvPicPr>
          <p:cNvPr id="361" name="Google Shape;361;p53"/>
          <p:cNvPicPr preferRelativeResize="0"/>
          <p:nvPr/>
        </p:nvPicPr>
        <p:blipFill rotWithShape="1">
          <a:blip r:embed="rId4">
            <a:alphaModFix/>
          </a:blip>
          <a:srcRect b="0" l="0" r="75262" t="0"/>
          <a:stretch/>
        </p:blipFill>
        <p:spPr>
          <a:xfrm>
            <a:off x="6871132" y="1220013"/>
            <a:ext cx="991277" cy="1133025"/>
          </a:xfrm>
          <a:prstGeom prst="rect">
            <a:avLst/>
          </a:prstGeom>
          <a:noFill/>
          <a:ln>
            <a:noFill/>
          </a:ln>
        </p:spPr>
      </p:pic>
      <p:pic>
        <p:nvPicPr>
          <p:cNvPr id="362" name="Google Shape;362;p53"/>
          <p:cNvPicPr preferRelativeResize="0"/>
          <p:nvPr/>
        </p:nvPicPr>
        <p:blipFill>
          <a:blip r:embed="rId5">
            <a:alphaModFix/>
          </a:blip>
          <a:stretch>
            <a:fillRect/>
          </a:stretch>
        </p:blipFill>
        <p:spPr>
          <a:xfrm>
            <a:off x="7930757" y="1224892"/>
            <a:ext cx="991270" cy="769720"/>
          </a:xfrm>
          <a:prstGeom prst="rect">
            <a:avLst/>
          </a:prstGeom>
          <a:noFill/>
          <a:ln>
            <a:noFill/>
          </a:ln>
        </p:spPr>
      </p:pic>
      <p:pic>
        <p:nvPicPr>
          <p:cNvPr id="363" name="Google Shape;363;p53"/>
          <p:cNvPicPr preferRelativeResize="0"/>
          <p:nvPr/>
        </p:nvPicPr>
        <p:blipFill rotWithShape="1">
          <a:blip r:embed="rId6">
            <a:alphaModFix/>
          </a:blip>
          <a:srcRect b="11253" l="11739" r="9209" t="9110"/>
          <a:stretch/>
        </p:blipFill>
        <p:spPr>
          <a:xfrm>
            <a:off x="8164583" y="2986714"/>
            <a:ext cx="842374" cy="848625"/>
          </a:xfrm>
          <a:prstGeom prst="rect">
            <a:avLst/>
          </a:prstGeom>
          <a:noFill/>
          <a:ln>
            <a:noFill/>
          </a:ln>
        </p:spPr>
      </p:pic>
      <p:pic>
        <p:nvPicPr>
          <p:cNvPr id="364" name="Google Shape;364;p53"/>
          <p:cNvPicPr preferRelativeResize="0"/>
          <p:nvPr/>
        </p:nvPicPr>
        <p:blipFill rotWithShape="1">
          <a:blip r:embed="rId7">
            <a:alphaModFix/>
          </a:blip>
          <a:srcRect b="0" l="6982" r="14475" t="0"/>
          <a:stretch/>
        </p:blipFill>
        <p:spPr>
          <a:xfrm>
            <a:off x="7820501" y="3917497"/>
            <a:ext cx="991250" cy="946550"/>
          </a:xfrm>
          <a:prstGeom prst="rect">
            <a:avLst/>
          </a:prstGeom>
          <a:noFill/>
          <a:ln>
            <a:noFill/>
          </a:ln>
        </p:spPr>
      </p:pic>
      <p:pic>
        <p:nvPicPr>
          <p:cNvPr id="365" name="Google Shape;365;p53"/>
          <p:cNvPicPr preferRelativeResize="0"/>
          <p:nvPr/>
        </p:nvPicPr>
        <p:blipFill rotWithShape="1">
          <a:blip r:embed="rId8">
            <a:alphaModFix/>
          </a:blip>
          <a:srcRect b="0" l="0" r="0" t="0"/>
          <a:stretch/>
        </p:blipFill>
        <p:spPr>
          <a:xfrm>
            <a:off x="6894954" y="2953475"/>
            <a:ext cx="739371" cy="915125"/>
          </a:xfrm>
          <a:prstGeom prst="rect">
            <a:avLst/>
          </a:prstGeom>
          <a:noFill/>
          <a:ln>
            <a:noFill/>
          </a:ln>
        </p:spPr>
      </p:pic>
      <p:pic>
        <p:nvPicPr>
          <p:cNvPr id="366" name="Google Shape;366;p53"/>
          <p:cNvPicPr preferRelativeResize="0"/>
          <p:nvPr/>
        </p:nvPicPr>
        <p:blipFill>
          <a:blip r:embed="rId9">
            <a:alphaModFix/>
          </a:blip>
          <a:stretch>
            <a:fillRect/>
          </a:stretch>
        </p:blipFill>
        <p:spPr>
          <a:xfrm>
            <a:off x="6971700" y="4109050"/>
            <a:ext cx="739375" cy="739375"/>
          </a:xfrm>
          <a:prstGeom prst="rect">
            <a:avLst/>
          </a:prstGeom>
          <a:noFill/>
          <a:ln>
            <a:noFill/>
          </a:ln>
        </p:spPr>
      </p:pic>
      <p:sp>
        <p:nvSpPr>
          <p:cNvPr id="367" name="Google Shape;367;p53"/>
          <p:cNvSpPr txBox="1"/>
          <p:nvPr/>
        </p:nvSpPr>
        <p:spPr>
          <a:xfrm>
            <a:off x="349475" y="1055103"/>
            <a:ext cx="6484500" cy="1062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lang="en" sz="1900">
                <a:solidFill>
                  <a:schemeClr val="accent1"/>
                </a:solidFill>
                <a:latin typeface="Lato"/>
                <a:ea typeface="Lato"/>
                <a:cs typeface="Lato"/>
                <a:sym typeface="Lato"/>
              </a:rPr>
              <a:t>Researchers will find software on their own. Campuses can support </a:t>
            </a:r>
            <a:r>
              <a:rPr lang="en" sz="1900">
                <a:solidFill>
                  <a:schemeClr val="accent1"/>
                </a:solidFill>
                <a:latin typeface="Lato"/>
                <a:ea typeface="Lato"/>
                <a:cs typeface="Lato"/>
                <a:sym typeface="Lato"/>
              </a:rPr>
              <a:t>some of these, but other resources may have more experience actually using them. </a:t>
            </a:r>
            <a:endParaRPr sz="1300">
              <a:solidFill>
                <a:schemeClr val="accent1"/>
              </a:solidFill>
            </a:endParaRPr>
          </a:p>
        </p:txBody>
      </p:sp>
      <p:sp>
        <p:nvSpPr>
          <p:cNvPr id="368" name="Google Shape;368;p53"/>
          <p:cNvSpPr/>
          <p:nvPr/>
        </p:nvSpPr>
        <p:spPr>
          <a:xfrm>
            <a:off x="6659100" y="0"/>
            <a:ext cx="2124900" cy="1280700"/>
          </a:xfrm>
          <a:prstGeom prst="wedgeEllipseCallout">
            <a:avLst>
              <a:gd fmla="val -39165" name="adj1"/>
              <a:gd fmla="val 47596"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 lot of these packages are pre-installed on NSF-funded compute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45818E"/>
      </a:dk1>
      <a:lt1>
        <a:srgbClr val="FFFFFF"/>
      </a:lt1>
      <a:dk2>
        <a:srgbClr val="1A1A1A"/>
      </a:dk2>
      <a:lt2>
        <a:srgbClr val="E9EDEE"/>
      </a:lt2>
      <a:accent1>
        <a:srgbClr val="595959"/>
      </a:accent1>
      <a:accent2>
        <a:srgbClr val="76A5AF"/>
      </a:accent2>
      <a:accent3>
        <a:srgbClr val="DB3124"/>
      </a:accent3>
      <a:accent4>
        <a:srgbClr val="A2C4C9"/>
      </a:accent4>
      <a:accent5>
        <a:srgbClr val="134F5C"/>
      </a:accent5>
      <a:accent6>
        <a:srgbClr val="DD7E6B"/>
      </a:accent6>
      <a:hlink>
        <a:srgbClr val="0B5394"/>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