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Inter SemiBold"/>
      <p:regular r:id="rId23"/>
      <p:bold r:id="rId24"/>
      <p:italic r:id="rId25"/>
      <p:boldItalic r:id="rId26"/>
    </p:embeddedFont>
    <p:embeddedFont>
      <p:font typeface="Inter"/>
      <p:bold r:id="rId27"/>
      <p:boldItalic r:id="rId28"/>
    </p:embeddedFont>
    <p:embeddedFont>
      <p:font typeface="Inter ExtraBold"/>
      <p:bold r:id="rId29"/>
      <p:boldItalic r:id="rId30"/>
    </p:embeddedFont>
    <p:embeddedFont>
      <p:font typeface="Fira Code"/>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InterSemiBold-bold.fntdata"/><Relationship Id="rId23" Type="http://schemas.openxmlformats.org/officeDocument/2006/relationships/font" Target="fonts/Inter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SemiBold-boldItalic.fntdata"/><Relationship Id="rId25" Type="http://schemas.openxmlformats.org/officeDocument/2006/relationships/font" Target="fonts/InterSemiBold-italic.fntdata"/><Relationship Id="rId28" Type="http://schemas.openxmlformats.org/officeDocument/2006/relationships/font" Target="fonts/Inter-boldItalic.fntdata"/><Relationship Id="rId27" Type="http://schemas.openxmlformats.org/officeDocument/2006/relationships/font" Target="fonts/Int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Extra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Code-regular.fntdata"/><Relationship Id="rId30" Type="http://schemas.openxmlformats.org/officeDocument/2006/relationships/font" Target="fonts/InterExtraBold-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FiraCode-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3ea244c4c8e_33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3ea244c4c8e_3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a:solidFill>
                  <a:schemeClr val="dk1"/>
                </a:solidFill>
              </a:rPr>
              <a:t>Hello everyone! Hope you’re enjoying attending different conferences here. I’m Khyathi, a Masters student at UW Madison. I wish I could be there to </a:t>
            </a:r>
            <a:r>
              <a:rPr lang="en">
                <a:solidFill>
                  <a:schemeClr val="dk1"/>
                </a:solidFill>
              </a:rPr>
              <a:t>present</a:t>
            </a:r>
            <a:r>
              <a:rPr lang="en">
                <a:solidFill>
                  <a:schemeClr val="dk1"/>
                </a:solidFill>
              </a:rPr>
              <a:t> in person but Im still grateful to have gotten the </a:t>
            </a:r>
            <a:r>
              <a:rPr lang="en">
                <a:solidFill>
                  <a:schemeClr val="dk1"/>
                </a:solidFill>
              </a:rPr>
              <a:t>opportunity</a:t>
            </a:r>
            <a:r>
              <a:rPr lang="en">
                <a:solidFill>
                  <a:schemeClr val="dk1"/>
                </a:solidFill>
              </a:rPr>
              <a:t> to take part in HTC26. </a:t>
            </a:r>
            <a:br>
              <a:rPr lang="en">
                <a:solidFill>
                  <a:schemeClr val="dk1"/>
                </a:solidFill>
              </a:rPr>
            </a:br>
            <a:r>
              <a:rPr lang="en">
                <a:solidFill>
                  <a:schemeClr val="dk1"/>
                </a:solidFill>
              </a:rPr>
              <a:t>This work is part of an independent study under the guidance of Professor Josiah from the CS department at UW Madison, and it has been an exciting collaboration with Todd and Greg from the core HTCondor team.</a:t>
            </a:r>
            <a:br>
              <a:rPr lang="en">
                <a:solidFill>
                  <a:schemeClr val="dk1"/>
                </a:solidFill>
              </a:rPr>
            </a:br>
            <a:r>
              <a:rPr lang="en">
                <a:solidFill>
                  <a:schemeClr val="dk1"/>
                </a:solidFill>
              </a:rPr>
              <a:t>Today, on a very high level, my work is going to be about how we can use AI to understand and debug HTCondor. More specifically, I will be talking about how Job Lease duration can be optimized in HTCondor. We’ll get into what that means very quickly but this is an effort to understand this distributed system and see where we can cut down on any machine usage costs. Note that is project is in its nascent stages and most of the work done so far is on simulated data and we aim to start working on real data.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ea244c4c8e_2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ea244c4c8e_2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As we look ahead, our concrete future directions focus on moving this theoretical framework directly into production infrastructure. We have broken this down into three key milestones: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First, </a:t>
            </a:r>
            <a:r>
              <a:rPr b="1" lang="en">
                <a:solidFill>
                  <a:schemeClr val="dk1"/>
                </a:solidFill>
              </a:rPr>
              <a:t>deploying the learning mechanism on the real system</a:t>
            </a:r>
            <a:r>
              <a:rPr lang="en">
                <a:solidFill>
                  <a:schemeClr val="dk1"/>
                </a:solidFill>
              </a:rPr>
              <a:t>, which is currently in progress. We are actively transitioning from our discrete-event simulation data to live cluster testing, allowing our Bayesian Optimization model to safely sample and adapt timeout parameters based on real-time operational feedback.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Second, we want to make the optimization </a:t>
            </a:r>
            <a:r>
              <a:rPr b="1" lang="en">
                <a:solidFill>
                  <a:schemeClr val="dk1"/>
                </a:solidFill>
              </a:rPr>
              <a:t>context-aware</a:t>
            </a:r>
            <a:r>
              <a:rPr lang="en">
                <a:solidFill>
                  <a:schemeClr val="dk1"/>
                </a:solidFill>
              </a:rPr>
              <a:t>. Instead of looking for a broad cluster-wide average, we are exploring feature engineering to see if the optimal timeout value should dynamically change depending on the specific characteristics of the job or the Execution Point. For instance, should a high-memory, long-running job get a longer, more protective lease than a lightweight, transient script? Does a historically unstable EP require a shorter timeout?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Finally, we are looking at this through the lens of </a:t>
            </a:r>
            <a:r>
              <a:rPr b="1" lang="en">
                <a:solidFill>
                  <a:schemeClr val="dk1"/>
                </a:solidFill>
              </a:rPr>
              <a:t>continual learning</a:t>
            </a:r>
            <a:r>
              <a:rPr lang="en">
                <a:solidFill>
                  <a:schemeClr val="dk1"/>
                </a:solidFill>
              </a:rPr>
              <a:t>. A major open question we want to answer is whether there is a single, universal timeout value that always works, or if the ideal threshold is a moving target. Because cluster workloads, user behaviors, and network conditions naturally shift over weeks and months, our goal is to determine if the system needs to constantly run a low-overhead learning loop to adapt as the environment evolves.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 are incredibly excited about these steps toward making HTCondor truly context-aware of its own network environment.</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ea244c4c8e_22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ea244c4c8e_2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To wrap things up: by moving away from hardcoded, static parameters and leveraging targeted, low-data machine learning techniques like Bayesian Optimization, we can significantly reduce wasted compute resources while protecting user jobs from transient network failures.</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I want to extend a massive thank you to Josiah, Todd, and Greg for their incredible support and collaboration on this work. If you are an administrator interested in these logging frameworks, a developer who wants to talk optimization, or a user who just wants to learn more about how this will impact your job workflows, please reach out to any of us! We would absolutely love to discuss it with you. Thank you, and I’ll open up the floor for any questions!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ea244c4c8e_24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ea244c4c8e_2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And finally we’re moving towards understanding real systems data. Working alongside Todd and Greg, we've designed a custom, time-unique log rotation mechanism that emits granular records every single time a disconnect occurs between an AP and an EP.</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The log tracks when the connection was first established T1, the precise epoch timestamp of the last successful RPC heartbeat T2, whether reconnection succeeded B1, and how long it actually took T3.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Crucially, it also captures a boolean flag, B_2, which indicates if the starter process on the remote machine is definitively known to be dead.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If B2 is True, our data tells us that the probability of reconnection is exactly zero.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ea244c4c8e_31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ea244c4c8e_3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eaa43b7f44_0_8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eaa43b7f44_0_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ea244c4c8e_28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ea244c4c8e_2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Our research began with a rigorous theoretical analysis of this exact trade-off. We formulated the problem as a formal mathematical loss function, $L(T_4)$, which we want to minimize.</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The loss consists of two competing terms. The first term is the cost of machine idle time, $C_{idle}$, multiplied by the expected time a machine sits waiting fruitlessly when a reconnection ultimately fails. The second term is the cost of a job failure, $C_{fail}$, which is heavily dependent on how long the job has been running, multiplied by the probability that a timeout occurs before a viable reconnection happens. There is a mathematically optimal $T$ value hidden in this landscape. The question is: how do we find this value in a real-world, messy distributed system where we don't know the exact underlying probability distributions of network drops? And we wanted to see if there is a simple machine learning technique that can be used to solve this problem.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ea244c4c8e_27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ea244c4c8e_2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ea244c4c8e_2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ea244c4c8e_2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Now, as machine learning researchers, our first instinct might be to throw standard, gradient-based optimization at this—specifically, </a:t>
            </a:r>
            <a:r>
              <a:rPr b="1" lang="en">
                <a:solidFill>
                  <a:schemeClr val="dk1"/>
                </a:solidFill>
              </a:rPr>
              <a:t>Stochastic Gradient Descent</a:t>
            </a:r>
            <a:r>
              <a:rPr lang="en">
                <a:solidFill>
                  <a:schemeClr val="dk1"/>
                </a:solidFill>
              </a:rPr>
              <a:t>, or SGD.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If you aren't familiar with SGD, think of it like walking down a smooth hill foggy afternoon: you can't see the bottom, but you can feel the slope under your feet, so you just take steps in whichever direction goes downward until you hit the lowest point. It’s the engine behind almost all modern AI because it’s incredibly efficient at fine-tuning parameters step-by-step.</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But in practice, we found that SGD is completely unsuited for this problem. Why?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Because distributed infrastructure networks do not give us a smooth, predictable hill to walk down. We don't have a mathematical formula where we can easily calculate a slope. Instead, our loss landscape is a highly noisy, sparse 'black box'. The only way to evaluate even a </a:t>
            </a:r>
            <a:r>
              <a:rPr i="1" lang="en">
                <a:solidFill>
                  <a:schemeClr val="dk1"/>
                </a:solidFill>
              </a:rPr>
              <a:t>single</a:t>
            </a:r>
            <a:r>
              <a:rPr lang="en">
                <a:solidFill>
                  <a:schemeClr val="dk1"/>
                </a:solidFill>
              </a:rPr>
              <a:t> timeout setting is to actually deploy it on real machines, run real user jobs, and wait 40 minutes to see if they successfully reconnect or fail. You can't calculate a smooth gradient on a network crash—and that is why we had to look beyond standard neural network training methods.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ea244c4c8e_30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ea244c4c8e_3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Let’s look at how HTCondor handles this internally under the hood. When you submit a job, you do it at the Access Point, or AP. The AP runs the </a:t>
            </a:r>
            <a:r>
              <a:rPr lang="en">
                <a:solidFill>
                  <a:srgbClr val="188038"/>
                </a:solidFill>
              </a:rPr>
              <a:t>condor_schedd</a:t>
            </a:r>
            <a:r>
              <a:rPr lang="en">
                <a:solidFill>
                  <a:schemeClr val="dk1"/>
                </a:solidFill>
              </a:rPr>
              <a:t> daemon, which spawns a dedicated process for your running job called the </a:t>
            </a:r>
            <a:r>
              <a:rPr b="1" lang="en">
                <a:solidFill>
                  <a:schemeClr val="dk1"/>
                </a:solidFill>
              </a:rPr>
              <a:t>Shadow</a:t>
            </a:r>
            <a:r>
              <a:rPr lang="en">
                <a:solidFill>
                  <a:schemeClr val="dk1"/>
                </a:solidFill>
              </a:rPr>
              <a:t>. The Shadow acts as the job's agent back at home base.</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On the other side, the Matchmaker assigns your job to an Execution Point, or EP. The EP runs the </a:t>
            </a:r>
            <a:r>
              <a:rPr lang="en">
                <a:solidFill>
                  <a:srgbClr val="188038"/>
                </a:solidFill>
              </a:rPr>
              <a:t>condor_startd</a:t>
            </a:r>
            <a:r>
              <a:rPr lang="en">
                <a:solidFill>
                  <a:schemeClr val="dk1"/>
                </a:solidFill>
              </a:rPr>
              <a:t> daemon, which spawns a process called the </a:t>
            </a:r>
            <a:r>
              <a:rPr b="1" lang="en">
                <a:solidFill>
                  <a:schemeClr val="dk1"/>
                </a:solidFill>
              </a:rPr>
              <a:t>Starter</a:t>
            </a:r>
            <a:r>
              <a:rPr lang="en">
                <a:solidFill>
                  <a:schemeClr val="dk1"/>
                </a:solidFill>
              </a:rPr>
              <a:t> to actually run your code. While your job runs, the Starter sends periodic RPC heartbeats over the network pipe back to the Shadow. This is the cord that keeps the job alive. But what happens when that pipe breaks?</a:t>
            </a:r>
            <a:br>
              <a:rPr lang="en">
                <a:solidFill>
                  <a:schemeClr val="dk1"/>
                </a:solidFill>
              </a:rPr>
            </a:br>
            <a:br>
              <a:rPr lang="en">
                <a:solidFill>
                  <a:schemeClr val="dk1"/>
                </a:solidFill>
              </a:rPr>
            </a:br>
            <a:r>
              <a:rPr lang="en">
                <a:solidFill>
                  <a:schemeClr val="dk1"/>
                </a:solidFill>
              </a:rPr>
              <a:t>When the network connection drops and the Shadow stops hearing heartbeats, HTCondor doesn't immediately give up. It enters a reconnection window governed by a static parameter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ea244c4c8e_3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ea244c4c8e_3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Let’s look at the core problem we are tackling, and it starts with a question almost every CHTC user has asked at some point: </a:t>
            </a:r>
            <a:r>
              <a:rPr b="1" i="1" lang="en">
                <a:solidFill>
                  <a:schemeClr val="dk1"/>
                </a:solidFill>
              </a:rPr>
              <a:t>'Why is my job suddenly idle or terminated?'</a:t>
            </a:r>
            <a:endParaRPr b="1"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When you are dealing with a massive distributed system like ours—where thousands of highly diverse jobs are being scheduled every single day across a massive, heterogeneous landscape of machines—this is a incredibly common pain point. </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 You log in to check your queue, and you find your job has unexpectedly died, or it's been sitting in an idle or suspended state for what feels like an eternity.</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The reality is that at this scale, network disruptions and worker node failures are a feature, not a bug. Routers drop packets, links flake, or machines completely crash. Currently, HTCondor handles this by relying on a static lease timeout—currently set to 40 minutes—before it officially abandons a job.</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But at our scale, a one-size-fits-all static window creates a massive efficiency problem, and countless CPU cycles are being completely wasted while machines sit around waiting for endpoints that are never coming back.</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So, our main objective is simple: We want to minimize the number of terminated jobs and eliminate these wasted CPU cycles. And the central question we are asking is: </a:t>
            </a:r>
            <a:r>
              <a:rPr b="1" i="1" lang="en">
                <a:solidFill>
                  <a:schemeClr val="dk1"/>
                </a:solidFill>
              </a:rPr>
              <a:t>Can we do better than a static lease timeout?</a:t>
            </a:r>
            <a:endParaRPr b="1" i="1">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ea244c4c8e_29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ea244c4c8e_2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the network connection drops and the Shadow stops hearing heartbeats, HTCondor doesn't immediately give up. It enters a reconnection window governed by a static parameter: the </a:t>
            </a:r>
            <a:r>
              <a:rPr b="1" lang="en">
                <a:solidFill>
                  <a:schemeClr val="dk1"/>
                </a:solidFill>
              </a:rPr>
              <a:t>Job Lease Duration</a:t>
            </a:r>
            <a:r>
              <a:rPr lang="en">
                <a:solidFill>
                  <a:schemeClr val="dk1"/>
                </a:solidFill>
              </a:rPr>
              <a:t>, which we will call $T_4$. By default, this is set to a static 40 minutes.</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This static value forces a brutal system trade-off. Right now, HTCondor is waiting a stubborn 40 minutes for endpoints that might reconnect in under a second—or endpoints that are completely dead and will </a:t>
            </a:r>
            <a:r>
              <a:rPr i="1" lang="en">
                <a:solidFill>
                  <a:schemeClr val="dk1"/>
                </a:solidFill>
              </a:rPr>
              <a:t>never</a:t>
            </a:r>
            <a:r>
              <a:rPr lang="en">
                <a:solidFill>
                  <a:schemeClr val="dk1"/>
                </a:solidFill>
              </a:rPr>
              <a:t> come back. When a node experiences hard hardware failure, that slot stays tied up in a zombie state for 40 minutes, causing massive machine idle time. On the flip side, if we blindly slash that timeout to something short like 2 minutes, we run the risk of prematurely killing a job that has been running for 10 hours just because of a temporary 3-minute network blip. When you scale this across thousands of jobs, this guessing game costs tens of thousands of wasted compute-hours per month.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eaa43b7f44_0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eaa43b7f44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"Now, let’s look at the real-world HTCondor logs to see the actual scale of this problem.</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The Pie Chart</a:t>
            </a:r>
            <a:r>
              <a:rPr lang="en">
                <a:solidFill>
                  <a:schemeClr val="dk1"/>
                </a:solidFill>
              </a:rPr>
              <a:t> shows a major split: </a:t>
            </a:r>
            <a:r>
              <a:rPr b="1" lang="en">
                <a:solidFill>
                  <a:schemeClr val="dk1"/>
                </a:solidFill>
              </a:rPr>
              <a:t>66% of disconnects successfully recover</a:t>
            </a:r>
            <a:r>
              <a:rPr lang="en">
                <a:solidFill>
                  <a:schemeClr val="dk1"/>
                </a:solidFill>
              </a:rPr>
              <a:t>, but </a:t>
            </a:r>
            <a:r>
              <a:rPr b="1" lang="en">
                <a:solidFill>
                  <a:schemeClr val="dk1"/>
                </a:solidFill>
              </a:rPr>
              <a:t>34% fail entirely</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The Bar Chart</a:t>
            </a:r>
            <a:r>
              <a:rPr lang="en">
                <a:solidFill>
                  <a:schemeClr val="dk1"/>
                </a:solidFill>
              </a:rPr>
              <a:t> translates this to raw impact: while </a:t>
            </a:r>
            <a:r>
              <a:rPr b="1" lang="en">
                <a:solidFill>
                  <a:schemeClr val="dk1"/>
                </a:solidFill>
              </a:rPr>
              <a:t>15,536 jobs survived</a:t>
            </a:r>
            <a:r>
              <a:rPr lang="en">
                <a:solidFill>
                  <a:schemeClr val="dk1"/>
                </a:solidFill>
              </a:rPr>
              <a:t> their drops, a </a:t>
            </a:r>
            <a:r>
              <a:rPr b="1" lang="en">
                <a:solidFill>
                  <a:schemeClr val="dk1"/>
                </a:solidFill>
              </a:rPr>
              <a:t>24,551 jobs failed</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The Histogram</a:t>
            </a:r>
            <a:r>
              <a:rPr lang="en">
                <a:solidFill>
                  <a:schemeClr val="dk1"/>
                </a:solidFill>
              </a:rPr>
              <a:t> shows the network volatility—most jobs see 1 or 2 disconnects, but some get hammered by up to </a:t>
            </a:r>
            <a:r>
              <a:rPr b="1" lang="en">
                <a:solidFill>
                  <a:schemeClr val="dk1"/>
                </a:solidFill>
              </a:rPr>
              <a:t>79 disconnect events</a:t>
            </a:r>
            <a:r>
              <a:rPr lang="en">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So this isn't an edge case. We are looking at tens of thousands of jobs actively disrupted by network behavior.</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Slide: The Hidden Cost of the 40-Minute Baseline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 paper, the </a:t>
            </a:r>
            <a:r>
              <a:rPr b="1" lang="en">
                <a:solidFill>
                  <a:schemeClr val="dk1"/>
                </a:solidFill>
              </a:rPr>
              <a:t>87.3% reconnection success rate</a:t>
            </a:r>
            <a:r>
              <a:rPr lang="en">
                <a:solidFill>
                  <a:schemeClr val="dk1"/>
                </a:solidFill>
              </a:rPr>
              <a:t> looks great. But look at the actual operational costs: we have accumulated </a:t>
            </a:r>
            <a:r>
              <a:rPr b="1" lang="en">
                <a:solidFill>
                  <a:schemeClr val="dk1"/>
                </a:solidFill>
              </a:rPr>
              <a:t>3,180 hours of completely wasted machine idle time</a:t>
            </a:r>
            <a:r>
              <a:rPr lang="en">
                <a:solidFill>
                  <a:schemeClr val="dk1"/>
                </a:solidFill>
              </a:rPr>
              <a:t> waiting on dead endpoints. Because of this long window, the mean work lost per failure is </a:t>
            </a:r>
            <a:r>
              <a:rPr b="1" lang="en">
                <a:solidFill>
                  <a:schemeClr val="dk1"/>
                </a:solidFill>
              </a:rPr>
              <a:t>85.9 minutes</a:t>
            </a:r>
            <a:r>
              <a:rPr lang="en">
                <a:solidFill>
                  <a:schemeClr val="dk1"/>
                </a:solidFill>
              </a:rPr>
              <a:t>.</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last slide shows when these disconnects happen during a job’s lifecycle. It plots the duration a job was running before the disconnect hit. some lost over </a:t>
            </a:r>
            <a:r>
              <a:rPr b="1" lang="en">
                <a:solidFill>
                  <a:schemeClr val="dk1"/>
                </a:solidFill>
              </a:rPr>
              <a:t>3,500 minutes of already-completed CPU work</a:t>
            </a:r>
            <a:r>
              <a:rPr lang="en">
                <a:solidFill>
                  <a:schemeClr val="dk1"/>
                </a:solidFill>
              </a:rPr>
              <a:t> simply because they timed out and had to restart from scratch.</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directly motivates our move toward dynamic timeouts. A valuable job that has been running for days deserves a longer, more protective timeout window. A job that disconnects 2 minutes after starting does not—and holding that slot for 40 minutes is an active waste of cluster resources."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eaa43b7f44_0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eaa43b7f44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Our research began by formulating a mathematical loss function over the timeout value, to minimize this exact trade-off.</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loss balances two competing costs: the </a:t>
            </a:r>
            <a:r>
              <a:rPr b="1" lang="en">
                <a:solidFill>
                  <a:schemeClr val="dk1"/>
                </a:solidFill>
              </a:rPr>
              <a:t>machine idle time</a:t>
            </a:r>
            <a:r>
              <a:rPr lang="en">
                <a:solidFill>
                  <a:schemeClr val="dk1"/>
                </a:solidFill>
              </a:rPr>
              <a:t> spent waiting fruitlessly on a dead endpoint, versus the </a:t>
            </a:r>
            <a:r>
              <a:rPr b="1" lang="en">
                <a:solidFill>
                  <a:schemeClr val="dk1"/>
                </a:solidFill>
              </a:rPr>
              <a:t>job failure penalty</a:t>
            </a:r>
            <a:r>
              <a:rPr lang="en">
                <a:solidFill>
                  <a:schemeClr val="dk1"/>
                </a:solidFill>
              </a:rPr>
              <a:t> of losing completed CPU work if we cut the timeout too short.</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To establish a baseline ground truth, we built a discrete-event simulation that tries to mirror the exact of our distributed infrastructure.</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Instead of treating all jobs equally, we modeled a realistic workload of </a:t>
            </a:r>
            <a:r>
              <a:rPr b="1" lang="en">
                <a:solidFill>
                  <a:schemeClr val="dk1"/>
                </a:solidFill>
              </a:rPr>
              <a:t>5,000 jobs per batch using a heavy-tailed Pareto distribution</a:t>
            </a:r>
            <a:r>
              <a:rPr lang="en">
                <a:solidFill>
                  <a:schemeClr val="dk1"/>
                </a:solidFill>
              </a:rPr>
              <a:t>. This captures the true cluster dynamic where a few massive, long-running jobs consume the majority of resources. We injected random connection failures uniformly across their runtimes.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For the network recovery behavior, we introduced a split: </a:t>
            </a:r>
            <a:r>
              <a:rPr b="1" lang="en">
                <a:solidFill>
                  <a:schemeClr val="dk1"/>
                </a:solidFill>
              </a:rPr>
              <a:t>10% permanent failures</a:t>
            </a:r>
            <a:r>
              <a:rPr lang="en">
                <a:solidFill>
                  <a:schemeClr val="dk1"/>
                </a:solidFill>
              </a:rPr>
              <a:t>—meaning the endpoint is permanently dead—while the remaining </a:t>
            </a:r>
            <a:r>
              <a:rPr b="1" lang="en">
                <a:solidFill>
                  <a:schemeClr val="dk1"/>
                </a:solidFill>
              </a:rPr>
              <a:t>90% are transient network blips</a:t>
            </a:r>
            <a:r>
              <a:rPr lang="en">
                <a:solidFill>
                  <a:schemeClr val="dk1"/>
                </a:solidFill>
              </a:rPr>
              <a:t> that recover following an exponential delay with a 5-second scale parameter. If a job times out, it faces a penalty and is forced to restart, with a cap of 10 maximum retry attempts.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By running a brute-force sweep across timeout thresholds from 0.1 to 50 seconds, we mapped the shape of this system trade-off, capturing the two extremes: a low timeout results in lots of job restarts, while a high timeout wastes slots on dead nodes.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eb0187142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eb0187142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Now, how do we learn this optimal threshold on a live system?</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Learning the best action purely through trial and error—by interacting with an environment, observing a cost, and adjusting a strategy—is the definition of </a:t>
            </a:r>
            <a:r>
              <a:rPr b="1" lang="en">
                <a:solidFill>
                  <a:schemeClr val="dk1"/>
                </a:solidFill>
              </a:rPr>
              <a:t>Reinforcement Learning</a:t>
            </a:r>
            <a:r>
              <a:rPr lang="en">
                <a:solidFill>
                  <a:schemeClr val="dk1"/>
                </a:solidFill>
              </a:rPr>
              <a:t>, or RL.</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However, standard RL algorithms are notoriously </a:t>
            </a:r>
            <a:r>
              <a:rPr b="1" lang="en">
                <a:solidFill>
                  <a:schemeClr val="dk1"/>
                </a:solidFill>
              </a:rPr>
              <a:t>data-inefficient</a:t>
            </a:r>
            <a:r>
              <a:rPr lang="en">
                <a:solidFill>
                  <a:schemeClr val="dk1"/>
                </a:solidFill>
              </a:rPr>
              <a:t>. They require thousands of exploratory steps to learn a policy. On a live production cluster, we cannot afford to test thousands of arbitrary, bad timeout values on real user jobs.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Fortunately, our problem has a massive structural advantage. Because we are optimizing a single, bounded parameter, we can bypass complex RL neural networks. Instead, we can use a highly sample-efficient form of reinforcement learning that finds the true optimum in just a handful of real-world trials.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And that brings us directly to </a:t>
            </a:r>
            <a:r>
              <a:rPr b="1" lang="en">
                <a:solidFill>
                  <a:schemeClr val="dk1"/>
                </a:solidFill>
              </a:rPr>
              <a:t>Bayesian Optimization</a:t>
            </a:r>
            <a:r>
              <a:rPr lang="en">
                <a:solidFill>
                  <a:schemeClr val="dk1"/>
                </a:solidFill>
              </a:rPr>
              <a:t>.</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ea244c4c8e_2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ea244c4c8e_2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At its core, Bayesian Optimization is a mathematical strategy used to optimize expensive, black-box functions when you don't know their underlying formula. Instead of blindly guessing, it uses Bayes' Theorem to combine our prior beliefs about the system with new data points as we collect them. It builds a statistical model that acts as a proxy for our real-world system, allowing us to guess where the optimal value might be before we actually run an expensive experiment.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our case, it builds this probabilistic model using a </a:t>
            </a:r>
            <a:r>
              <a:rPr b="1" lang="en">
                <a:solidFill>
                  <a:schemeClr val="dk1"/>
                </a:solidFill>
              </a:rPr>
              <a:t>Gaussian Process</a:t>
            </a:r>
            <a:r>
              <a:rPr lang="en">
                <a:solidFill>
                  <a:schemeClr val="dk1"/>
                </a:solidFill>
              </a:rPr>
              <a:t> to map our unknown timeout loss function.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As you can see on the slide, the model maintains a predicted average cost curve alongside a shaded area representing our uncertainty. To pick the next timeout value to test, it uses an algorithm called an </a:t>
            </a:r>
            <a:r>
              <a:rPr b="1" lang="en">
                <a:solidFill>
                  <a:schemeClr val="dk1"/>
                </a:solidFill>
              </a:rPr>
              <a:t>acquisition function</a:t>
            </a:r>
            <a:r>
              <a:rPr lang="en">
                <a:solidFill>
                  <a:schemeClr val="dk1"/>
                </a:solidFill>
              </a:rPr>
              <a:t>. This function mathematically balances two things: </a:t>
            </a:r>
            <a:r>
              <a:rPr b="1" lang="en">
                <a:solidFill>
                  <a:schemeClr val="dk1"/>
                </a:solidFill>
              </a:rPr>
              <a:t>Exploration</a:t>
            </a:r>
            <a:r>
              <a:rPr lang="en">
                <a:solidFill>
                  <a:schemeClr val="dk1"/>
                </a:solidFill>
              </a:rPr>
              <a:t>, which means testing timeouts in areas where we have very little data to see if a better solution is hiding there, and </a:t>
            </a:r>
            <a:r>
              <a:rPr b="1" lang="en">
                <a:solidFill>
                  <a:schemeClr val="dk1"/>
                </a:solidFill>
              </a:rPr>
              <a:t>Exploitation</a:t>
            </a:r>
            <a:r>
              <a:rPr lang="en">
                <a:solidFill>
                  <a:schemeClr val="dk1"/>
                </a:solidFill>
              </a:rPr>
              <a:t>, which means focusing on regions where the model already predicts the cost is lowest.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Instead of running thousands of risky, brute-force trials across the cluster, Bayesian Optimization allows us to find the globally optimal timeout value in just a handful of real-world steps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eaa43b7f44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eaa43b7f44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Let’s look at the actual simulation results across these four plots to see exactly how Bayesian Optimization performs.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Top-Left (Evaluations vs. Ground Truth):</a:t>
            </a:r>
            <a:r>
              <a:rPr lang="en">
                <a:solidFill>
                  <a:schemeClr val="dk1"/>
                </a:solidFill>
              </a:rPr>
              <a:t> The solid curve is our true cost function. The blue dots are the random starting samples, but notice the orange dots—the optimizer quickly stops guessing wildly and focuses its sampling directly around the true minimum.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Top-Right (Convergence):</a:t>
            </a:r>
            <a:r>
              <a:rPr lang="en">
                <a:solidFill>
                  <a:schemeClr val="dk1"/>
                </a:solidFill>
              </a:rPr>
              <a:t> This tracks the best value found over time. The vertical dashed line shows where the random phase ends and BO takes over. It instantly flatlines right at the true optimum, showing full convergence in just about 30 steps.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Bottom-Left (GP Surrogate):</a:t>
            </a:r>
            <a:r>
              <a:rPr lang="en">
                <a:solidFill>
                  <a:schemeClr val="dk1"/>
                </a:solidFill>
              </a:rPr>
              <a:t> This is the AI’s internal map of the system. The shaded band shows its uncertainty. Notice how that band pinches down and becomes incredibly narrow right at the optimum where it has confidently learned the system behavior.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Bottom-Right (Timeout Selected per Iteration):</a:t>
            </a:r>
            <a:r>
              <a:rPr lang="en">
                <a:solidFill>
                  <a:schemeClr val="dk1"/>
                </a:solidFill>
              </a:rPr>
              <a:t> This shows the exact thresholds picked at each step. Early on, it explores the full range vertically, but over time it stabilizes and repeatedly locks onto the optimal value of 10.</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The takeaway:</a:t>
            </a:r>
            <a:r>
              <a:rPr lang="en">
                <a:solidFill>
                  <a:schemeClr val="dk1"/>
                </a:solidFill>
              </a:rPr>
              <a:t> Instead of a risky, brute-force grid search across your cluster, Bayesian Optimization builds a smart statistical map and locks onto the perfect timeout threshold in just a handful of trials."</a:t>
            </a:r>
            <a:endParaRPr>
              <a:solidFill>
                <a:schemeClr val="dk1"/>
              </a:solidFill>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g3ea244c4c8e_21_0)">
  <p:cSld name="Generated (g3ea244c4c8e_21_0)">
    <p:spTree>
      <p:nvGrpSpPr>
        <p:cNvPr id="9"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hyperlink" Target="mailto:vagolu@wisc.edu" TargetMode="External"/><Relationship Id="rId5" Type="http://schemas.openxmlformats.org/officeDocument/2006/relationships/hyperlink" Target="mailto:jphanna@cs.wisc.edu" TargetMode="External"/><Relationship Id="rId6" Type="http://schemas.openxmlformats.org/officeDocument/2006/relationships/hyperlink" Target="mailto:tannenba@cs.wisc.edu" TargetMode="External"/><Relationship Id="rId7" Type="http://schemas.openxmlformats.org/officeDocument/2006/relationships/hyperlink" Target="mailto:gthain@cs.wisc.edu" TargetMode="External"/><Relationship Id="rId8"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7.png"/><Relationship Id="rId5"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7.jpg"/><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10.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1.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6.jpg"/><Relationship Id="rId5"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4"/>
          <p:cNvSpPr/>
          <p:nvPr/>
        </p:nvSpPr>
        <p:spPr>
          <a:xfrm>
            <a:off x="0" y="0"/>
            <a:ext cx="9144000" cy="5143500"/>
          </a:xfrm>
          <a:prstGeom prst="rect">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highlight>
                <a:schemeClr val="lt1"/>
              </a:highlight>
            </a:endParaRPr>
          </a:p>
        </p:txBody>
      </p:sp>
      <p:grpSp>
        <p:nvGrpSpPr>
          <p:cNvPr id="56" name="Google Shape;56;p14"/>
          <p:cNvGrpSpPr/>
          <p:nvPr/>
        </p:nvGrpSpPr>
        <p:grpSpPr>
          <a:xfrm>
            <a:off x="381000" y="381000"/>
            <a:ext cx="1143000" cy="381000"/>
            <a:chOff x="0" y="0"/>
            <a:chExt cx="1143000" cy="381000"/>
          </a:xfrm>
        </p:grpSpPr>
        <p:sp>
          <p:nvSpPr>
            <p:cNvPr id="57" name="Google Shape;57;p14"/>
            <p:cNvSpPr/>
            <p:nvPr/>
          </p:nvSpPr>
          <p:spPr>
            <a:xfrm>
              <a:off x="0" y="0"/>
              <a:ext cx="1143000" cy="381000"/>
            </a:xfrm>
            <a:prstGeom prst="roundRect">
              <a:avLst>
                <a:gd fmla="val 10000" name="adj"/>
              </a:avLst>
            </a:prstGeom>
            <a:solidFill>
              <a:srgbClr val="1E293B"/>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8" name="Google Shape;58;p14"/>
            <p:cNvSpPr txBox="1"/>
            <p:nvPr/>
          </p:nvSpPr>
          <p:spPr>
            <a:xfrm>
              <a:off x="0" y="0"/>
              <a:ext cx="1143000" cy="381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900">
                  <a:solidFill>
                    <a:srgbClr val="06B6D4"/>
                  </a:solidFill>
                  <a:latin typeface="Inter SemiBold"/>
                  <a:ea typeface="Inter SemiBold"/>
                  <a:cs typeface="Inter SemiBold"/>
                  <a:sym typeface="Inter SemiBold"/>
                </a:rPr>
                <a:t>CHTC</a:t>
              </a:r>
              <a:endParaRPr b="0" sz="900">
                <a:solidFill>
                  <a:srgbClr val="06B6D4"/>
                </a:solidFill>
                <a:latin typeface="Inter SemiBold"/>
                <a:ea typeface="Inter SemiBold"/>
                <a:cs typeface="Inter SemiBold"/>
                <a:sym typeface="Inter SemiBold"/>
              </a:endParaRPr>
            </a:p>
          </p:txBody>
        </p:sp>
      </p:grpSp>
      <p:grpSp>
        <p:nvGrpSpPr>
          <p:cNvPr id="59" name="Google Shape;59;p14"/>
          <p:cNvGrpSpPr/>
          <p:nvPr/>
        </p:nvGrpSpPr>
        <p:grpSpPr>
          <a:xfrm>
            <a:off x="1714500" y="381000"/>
            <a:ext cx="1143000" cy="381000"/>
            <a:chOff x="0" y="0"/>
            <a:chExt cx="1143000" cy="381000"/>
          </a:xfrm>
        </p:grpSpPr>
        <p:sp>
          <p:nvSpPr>
            <p:cNvPr id="60" name="Google Shape;60;p14"/>
            <p:cNvSpPr/>
            <p:nvPr/>
          </p:nvSpPr>
          <p:spPr>
            <a:xfrm>
              <a:off x="0" y="0"/>
              <a:ext cx="1143000" cy="381000"/>
            </a:xfrm>
            <a:prstGeom prst="roundRect">
              <a:avLst>
                <a:gd fmla="val 10000" name="adj"/>
              </a:avLst>
            </a:prstGeom>
            <a:solidFill>
              <a:srgbClr val="1E293B"/>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1" name="Google Shape;61;p14"/>
            <p:cNvSpPr txBox="1"/>
            <p:nvPr/>
          </p:nvSpPr>
          <p:spPr>
            <a:xfrm>
              <a:off x="0" y="0"/>
              <a:ext cx="1143000" cy="381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900">
                  <a:solidFill>
                    <a:srgbClr val="06B6D4"/>
                  </a:solidFill>
                  <a:latin typeface="Inter SemiBold"/>
                  <a:ea typeface="Inter SemiBold"/>
                  <a:cs typeface="Inter SemiBold"/>
                  <a:sym typeface="Inter SemiBold"/>
                </a:rPr>
                <a:t>UW CS</a:t>
              </a:r>
              <a:endParaRPr b="0" sz="900">
                <a:solidFill>
                  <a:srgbClr val="06B6D4"/>
                </a:solidFill>
                <a:latin typeface="Inter SemiBold"/>
                <a:ea typeface="Inter SemiBold"/>
                <a:cs typeface="Inter SemiBold"/>
                <a:sym typeface="Inter SemiBold"/>
              </a:endParaRPr>
            </a:p>
          </p:txBody>
        </p:sp>
      </p:grpSp>
      <p:sp>
        <p:nvSpPr>
          <p:cNvPr id="62" name="Google Shape;62;p14"/>
          <p:cNvSpPr/>
          <p:nvPr/>
        </p:nvSpPr>
        <p:spPr>
          <a:xfrm>
            <a:off x="381000" y="15240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3" name="Google Shape;63;p14"/>
          <p:cNvSpPr txBox="1"/>
          <p:nvPr/>
        </p:nvSpPr>
        <p:spPr>
          <a:xfrm>
            <a:off x="381000" y="1619100"/>
            <a:ext cx="7997100" cy="1428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700">
                <a:solidFill>
                  <a:schemeClr val="lt1"/>
                </a:solidFill>
                <a:latin typeface="Inter"/>
                <a:ea typeface="Inter"/>
                <a:cs typeface="Inter"/>
                <a:sym typeface="Inter"/>
              </a:rPr>
              <a:t>Dynamic Job Lease Optimization in</a:t>
            </a:r>
            <a:r>
              <a:rPr b="1" lang="en" sz="2700">
                <a:solidFill>
                  <a:srgbClr val="F8FAFC"/>
                </a:solidFill>
                <a:latin typeface="Inter"/>
                <a:ea typeface="Inter"/>
                <a:cs typeface="Inter"/>
                <a:sym typeface="Inter"/>
              </a:rPr>
              <a:t> </a:t>
            </a:r>
            <a:r>
              <a:rPr b="1" lang="en" sz="2700">
                <a:solidFill>
                  <a:srgbClr val="06B6D4"/>
                </a:solidFill>
                <a:latin typeface="Inter"/>
                <a:ea typeface="Inter"/>
                <a:cs typeface="Inter"/>
                <a:sym typeface="Inter"/>
              </a:rPr>
              <a:t>HTCondor</a:t>
            </a:r>
            <a:r>
              <a:rPr b="1" lang="en" sz="2700">
                <a:solidFill>
                  <a:srgbClr val="F8FAFC"/>
                </a:solidFill>
                <a:latin typeface="Inter"/>
                <a:ea typeface="Inter"/>
                <a:cs typeface="Inter"/>
                <a:sym typeface="Inter"/>
              </a:rPr>
              <a:t> </a:t>
            </a:r>
            <a:endParaRPr b="1" sz="2700">
              <a:solidFill>
                <a:srgbClr val="F8FAFC"/>
              </a:solidFill>
              <a:latin typeface="Inter"/>
              <a:ea typeface="Inter"/>
              <a:cs typeface="Inter"/>
              <a:sym typeface="Inter"/>
            </a:endParaRPr>
          </a:p>
        </p:txBody>
      </p:sp>
      <p:sp>
        <p:nvSpPr>
          <p:cNvPr id="64" name="Google Shape;64;p14"/>
          <p:cNvSpPr txBox="1"/>
          <p:nvPr/>
        </p:nvSpPr>
        <p:spPr>
          <a:xfrm>
            <a:off x="381000" y="3333750"/>
            <a:ext cx="7620000" cy="11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500">
                <a:solidFill>
                  <a:srgbClr val="06B6D4"/>
                </a:solidFill>
                <a:latin typeface="Inter"/>
                <a:ea typeface="Inter"/>
                <a:cs typeface="Inter"/>
                <a:sym typeface="Inter"/>
              </a:rPr>
              <a:t>Khyathi Vagolu</a:t>
            </a:r>
            <a:endParaRPr b="1" sz="1500">
              <a:solidFill>
                <a:srgbClr val="06B6D4"/>
              </a:solidFill>
              <a:latin typeface="Inter"/>
              <a:ea typeface="Inter"/>
              <a:cs typeface="Inter"/>
              <a:sym typeface="Inter"/>
            </a:endParaRPr>
          </a:p>
          <a:p>
            <a:pPr indent="0" lvl="0" marL="0" rtl="0" algn="l">
              <a:spcBef>
                <a:spcPts val="900"/>
              </a:spcBef>
              <a:spcAft>
                <a:spcPts val="0"/>
              </a:spcAft>
              <a:buNone/>
            </a:pPr>
            <a:r>
              <a:rPr b="0" lang="en" sz="1050">
                <a:solidFill>
                  <a:srgbClr val="94A3B8"/>
                </a:solidFill>
                <a:latin typeface="Inter"/>
                <a:ea typeface="Inter"/>
                <a:cs typeface="Inter"/>
                <a:sym typeface="Inter"/>
              </a:rPr>
              <a:t>Collaborators: </a:t>
            </a:r>
            <a:endParaRPr b="0" sz="1050">
              <a:solidFill>
                <a:srgbClr val="94A3B8"/>
              </a:solidFill>
              <a:latin typeface="Inter"/>
              <a:ea typeface="Inter"/>
              <a:cs typeface="Inter"/>
              <a:sym typeface="Inter"/>
            </a:endParaRPr>
          </a:p>
          <a:p>
            <a:pPr indent="0" lvl="0" marL="0" rtl="0" algn="l">
              <a:spcBef>
                <a:spcPts val="0"/>
              </a:spcBef>
              <a:spcAft>
                <a:spcPts val="0"/>
              </a:spcAft>
              <a:buNone/>
            </a:pPr>
            <a:r>
              <a:rPr b="0" lang="en" sz="1050">
                <a:solidFill>
                  <a:srgbClr val="94A3B8"/>
                </a:solidFill>
                <a:latin typeface="Inter"/>
                <a:ea typeface="Inter"/>
                <a:cs typeface="Inter"/>
                <a:sym typeface="Inter"/>
              </a:rPr>
              <a:t>Prof. Josiah Hanna (UW-Madison)</a:t>
            </a:r>
            <a:r>
              <a:rPr lang="en" sz="1050">
                <a:solidFill>
                  <a:srgbClr val="94A3B8"/>
                </a:solidFill>
                <a:latin typeface="Inter"/>
                <a:ea typeface="Inter"/>
                <a:cs typeface="Inter"/>
                <a:sym typeface="Inter"/>
              </a:rPr>
              <a:t> </a:t>
            </a:r>
            <a:endParaRPr sz="1050">
              <a:solidFill>
                <a:srgbClr val="94A3B8"/>
              </a:solidFill>
              <a:latin typeface="Inter"/>
              <a:ea typeface="Inter"/>
              <a:cs typeface="Inter"/>
              <a:sym typeface="Inter"/>
            </a:endParaRPr>
          </a:p>
          <a:p>
            <a:pPr indent="0" lvl="0" marL="0" rtl="0" algn="l">
              <a:spcBef>
                <a:spcPts val="0"/>
              </a:spcBef>
              <a:spcAft>
                <a:spcPts val="0"/>
              </a:spcAft>
              <a:buNone/>
            </a:pPr>
            <a:r>
              <a:rPr b="0" lang="en" sz="1050">
                <a:solidFill>
                  <a:srgbClr val="94A3B8"/>
                </a:solidFill>
                <a:latin typeface="Inter"/>
                <a:ea typeface="Inter"/>
                <a:cs typeface="Inter"/>
                <a:sym typeface="Inter"/>
              </a:rPr>
              <a:t>Todd Tannenbaum, Greg Thain (</a:t>
            </a:r>
            <a:r>
              <a:rPr lang="en" sz="1050">
                <a:solidFill>
                  <a:srgbClr val="94A3B8"/>
                </a:solidFill>
                <a:latin typeface="Inter"/>
                <a:ea typeface="Inter"/>
                <a:cs typeface="Inter"/>
                <a:sym typeface="Inter"/>
              </a:rPr>
              <a:t>CHTC</a:t>
            </a:r>
            <a:r>
              <a:rPr b="0" lang="en" sz="1050">
                <a:solidFill>
                  <a:srgbClr val="94A3B8"/>
                </a:solidFill>
                <a:latin typeface="Inter"/>
                <a:ea typeface="Inter"/>
                <a:cs typeface="Inter"/>
                <a:sym typeface="Inter"/>
              </a:rPr>
              <a:t> Team)</a:t>
            </a:r>
            <a:endParaRPr b="0" sz="1050">
              <a:solidFill>
                <a:srgbClr val="94A3B8"/>
              </a:solidFill>
              <a:latin typeface="Inter"/>
              <a:ea typeface="Inter"/>
              <a:cs typeface="Inter"/>
              <a:sym typeface="Inter"/>
            </a:endParaRPr>
          </a:p>
        </p:txBody>
      </p:sp>
      <p:grpSp>
        <p:nvGrpSpPr>
          <p:cNvPr id="65" name="Google Shape;65;p14"/>
          <p:cNvGrpSpPr/>
          <p:nvPr/>
        </p:nvGrpSpPr>
        <p:grpSpPr>
          <a:xfrm>
            <a:off x="381000" y="4762500"/>
            <a:ext cx="8382000" cy="285750"/>
            <a:chOff x="381000" y="4762500"/>
            <a:chExt cx="8382000" cy="285750"/>
          </a:xfrm>
        </p:grpSpPr>
        <p:cxnSp>
          <p:nvCxnSpPr>
            <p:cNvPr id="66" name="Google Shape;66;p14"/>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67" name="Google Shape;67;p14"/>
            <p:cNvSpPr txBox="1"/>
            <p:nvPr/>
          </p:nvSpPr>
          <p:spPr>
            <a:xfrm>
              <a:off x="381000" y="485775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900">
                <a:solidFill>
                  <a:srgbClr val="94A3B8"/>
                </a:solidFill>
                <a:latin typeface="Inter"/>
                <a:ea typeface="Inter"/>
                <a:cs typeface="Inter"/>
                <a:sym typeface="Inter"/>
              </a:endParaRPr>
            </a:p>
          </p:txBody>
        </p:sp>
        <p:sp>
          <p:nvSpPr>
            <p:cNvPr id="68" name="Google Shape;68;p14"/>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pic>
        <p:nvPicPr>
          <p:cNvPr id="69" name="Google Shape;69;p14"/>
          <p:cNvPicPr preferRelativeResize="0"/>
          <p:nvPr/>
        </p:nvPicPr>
        <p:blipFill>
          <a:blip r:embed="rId3">
            <a:alphaModFix/>
          </a:blip>
          <a:stretch>
            <a:fillRect/>
          </a:stretch>
        </p:blipFill>
        <p:spPr>
          <a:xfrm>
            <a:off x="6637100" y="4070350"/>
            <a:ext cx="2125900" cy="519900"/>
          </a:xfrm>
          <a:prstGeom prst="rect">
            <a:avLst/>
          </a:prstGeom>
          <a:noFill/>
          <a:ln>
            <a:noFill/>
          </a:ln>
        </p:spPr>
      </p:pic>
      <p:pic>
        <p:nvPicPr>
          <p:cNvPr id="70" name="Google Shape;70;p14"/>
          <p:cNvPicPr preferRelativeResize="0"/>
          <p:nvPr/>
        </p:nvPicPr>
        <p:blipFill rotWithShape="1">
          <a:blip r:embed="rId4">
            <a:alphaModFix/>
          </a:blip>
          <a:srcRect b="15309" l="17704" r="17684" t="17779"/>
          <a:stretch/>
        </p:blipFill>
        <p:spPr>
          <a:xfrm>
            <a:off x="7457875" y="3048000"/>
            <a:ext cx="1305126" cy="901025"/>
          </a:xfrm>
          <a:prstGeom prst="rect">
            <a:avLst/>
          </a:prstGeom>
          <a:noFill/>
          <a:ln>
            <a:noFill/>
          </a:ln>
        </p:spPr>
      </p:pic>
      <p:pic>
        <p:nvPicPr>
          <p:cNvPr id="71" name="Google Shape;71;p14"/>
          <p:cNvPicPr preferRelativeResize="0"/>
          <p:nvPr/>
        </p:nvPicPr>
        <p:blipFill>
          <a:blip r:embed="rId5">
            <a:alphaModFix/>
          </a:blip>
          <a:stretch>
            <a:fillRect/>
          </a:stretch>
        </p:blipFill>
        <p:spPr>
          <a:xfrm>
            <a:off x="7210025" y="350850"/>
            <a:ext cx="1552973" cy="44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3"/>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287" name="Google Shape;287;p23"/>
          <p:cNvPicPr preferRelativeResize="0"/>
          <p:nvPr/>
        </p:nvPicPr>
        <p:blipFill rotWithShape="1">
          <a:blip r:embed="rId3">
            <a:alphaModFix/>
          </a:blip>
          <a:srcRect b="0" l="0" r="0" t="0"/>
          <a:stretch/>
        </p:blipFill>
        <p:spPr>
          <a:xfrm>
            <a:off x="9525" y="9525"/>
            <a:ext cx="8972700" cy="4972200"/>
          </a:xfrm>
          <a:prstGeom prst="rect">
            <a:avLst/>
          </a:prstGeom>
          <a:noFill/>
          <a:ln>
            <a:noFill/>
          </a:ln>
        </p:spPr>
      </p:pic>
      <p:sp>
        <p:nvSpPr>
          <p:cNvPr id="288" name="Google Shape;288;p23"/>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89" name="Google Shape;289;p23"/>
          <p:cNvSpPr txBox="1"/>
          <p:nvPr/>
        </p:nvSpPr>
        <p:spPr>
          <a:xfrm>
            <a:off x="381000" y="381000"/>
            <a:ext cx="83820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100">
                <a:solidFill>
                  <a:srgbClr val="F8FAFC"/>
                </a:solidFill>
                <a:latin typeface="Inter"/>
                <a:ea typeface="Inter"/>
                <a:cs typeface="Inter"/>
                <a:sym typeface="Inter"/>
              </a:rPr>
              <a:t>Future Directions: Context-Aware Features &amp; Adjustments</a:t>
            </a:r>
            <a:endParaRPr b="1" sz="2100">
              <a:solidFill>
                <a:srgbClr val="F8FAFC"/>
              </a:solidFill>
              <a:latin typeface="Inter"/>
              <a:ea typeface="Inter"/>
              <a:cs typeface="Inter"/>
              <a:sym typeface="Inter"/>
            </a:endParaRPr>
          </a:p>
        </p:txBody>
      </p:sp>
      <p:sp>
        <p:nvSpPr>
          <p:cNvPr id="290" name="Google Shape;290;p23"/>
          <p:cNvSpPr txBox="1"/>
          <p:nvPr/>
        </p:nvSpPr>
        <p:spPr>
          <a:xfrm>
            <a:off x="381000" y="1333500"/>
            <a:ext cx="8382000" cy="28575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a:solidFill>
                  <a:srgbClr val="06B6D4"/>
                </a:solidFill>
                <a:latin typeface="Inter"/>
                <a:ea typeface="Inter"/>
                <a:cs typeface="Inter"/>
                <a:sym typeface="Inter"/>
              </a:rPr>
              <a:t>Real-System Deployment: </a:t>
            </a:r>
            <a:r>
              <a:rPr b="0" lang="en">
                <a:solidFill>
                  <a:srgbClr val="F8FAFC"/>
                </a:solidFill>
                <a:latin typeface="Inter"/>
                <a:ea typeface="Inter"/>
                <a:cs typeface="Inter"/>
                <a:sym typeface="Inter"/>
              </a:rPr>
              <a:t>Safely transitioning from simulation data to active learning on the live CHTC cluster (In Progress).</a:t>
            </a:r>
            <a:endParaRPr>
              <a:solidFill>
                <a:srgbClr val="F8FAFC"/>
              </a:solidFill>
              <a:latin typeface="Inter"/>
              <a:ea typeface="Inter"/>
              <a:cs typeface="Inter"/>
              <a:sym typeface="Inter"/>
            </a:endParaRPr>
          </a:p>
          <a:p>
            <a:pPr indent="0" lvl="0" marL="0" rtl="0" algn="l">
              <a:lnSpc>
                <a:spcPct val="100000"/>
              </a:lnSpc>
              <a:spcBef>
                <a:spcPts val="1875"/>
              </a:spcBef>
              <a:spcAft>
                <a:spcPts val="0"/>
              </a:spcAft>
              <a:buNone/>
            </a:pPr>
            <a:r>
              <a:rPr b="1" lang="en">
                <a:solidFill>
                  <a:srgbClr val="06B6D4"/>
                </a:solidFill>
                <a:latin typeface="Inter"/>
                <a:ea typeface="Inter"/>
                <a:cs typeface="Inter"/>
                <a:sym typeface="Inter"/>
              </a:rPr>
              <a:t>Context-Aware Adaptation: </a:t>
            </a:r>
            <a:r>
              <a:rPr b="0" lang="en">
                <a:solidFill>
                  <a:srgbClr val="F8FAFC"/>
                </a:solidFill>
                <a:latin typeface="Inter"/>
                <a:ea typeface="Inter"/>
                <a:cs typeface="Inter"/>
                <a:sym typeface="Inter"/>
              </a:rPr>
              <a:t>Engineering features to evaluate if optimal timeouts should depend on specific Job or Execution Point (EP) characteristics.</a:t>
            </a:r>
            <a:endParaRPr>
              <a:solidFill>
                <a:srgbClr val="F8FAFC"/>
              </a:solidFill>
              <a:latin typeface="Inter"/>
              <a:ea typeface="Inter"/>
              <a:cs typeface="Inter"/>
              <a:sym typeface="Inter"/>
            </a:endParaRPr>
          </a:p>
          <a:p>
            <a:pPr indent="0" lvl="0" marL="0" rtl="0" algn="l">
              <a:lnSpc>
                <a:spcPct val="100000"/>
              </a:lnSpc>
              <a:spcBef>
                <a:spcPts val="1875"/>
              </a:spcBef>
              <a:spcAft>
                <a:spcPts val="0"/>
              </a:spcAft>
              <a:buNone/>
            </a:pPr>
            <a:r>
              <a:rPr b="1" lang="en">
                <a:solidFill>
                  <a:srgbClr val="06B6D4"/>
                </a:solidFill>
                <a:latin typeface="Inter"/>
                <a:ea typeface="Inter"/>
                <a:cs typeface="Inter"/>
                <a:sym typeface="Inter"/>
              </a:rPr>
              <a:t>Continual Learning Framework: </a:t>
            </a:r>
            <a:r>
              <a:rPr b="0" lang="en">
                <a:solidFill>
                  <a:srgbClr val="F8FAFC"/>
                </a:solidFill>
                <a:latin typeface="Inter"/>
                <a:ea typeface="Inter"/>
                <a:cs typeface="Inter"/>
                <a:sym typeface="Inter"/>
              </a:rPr>
              <a:t>Moving beyond a static one-time fix to study how the optimal threshold shifts over time as cluster dynamics change.</a:t>
            </a:r>
            <a:endParaRPr b="1">
              <a:solidFill>
                <a:srgbClr val="06B6D4"/>
              </a:solidFill>
              <a:latin typeface="Inter"/>
              <a:ea typeface="Inter"/>
              <a:cs typeface="Inter"/>
              <a:sym typeface="Inter"/>
            </a:endParaRPr>
          </a:p>
        </p:txBody>
      </p:sp>
      <p:grpSp>
        <p:nvGrpSpPr>
          <p:cNvPr id="291" name="Google Shape;291;p23"/>
          <p:cNvGrpSpPr/>
          <p:nvPr/>
        </p:nvGrpSpPr>
        <p:grpSpPr>
          <a:xfrm>
            <a:off x="381000" y="4762500"/>
            <a:ext cx="8382000" cy="285750"/>
            <a:chOff x="381000" y="4762500"/>
            <a:chExt cx="8382000" cy="285750"/>
          </a:xfrm>
        </p:grpSpPr>
        <p:cxnSp>
          <p:nvCxnSpPr>
            <p:cNvPr id="292" name="Google Shape;292;p23"/>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293" name="Google Shape;293;p23"/>
            <p:cNvSpPr txBox="1"/>
            <p:nvPr/>
          </p:nvSpPr>
          <p:spPr>
            <a:xfrm>
              <a:off x="381000" y="485775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900">
                <a:solidFill>
                  <a:srgbClr val="94A3B8"/>
                </a:solidFill>
                <a:latin typeface="Inter"/>
                <a:ea typeface="Inter"/>
                <a:cs typeface="Inter"/>
                <a:sym typeface="Inter"/>
              </a:endParaRPr>
            </a:p>
          </p:txBody>
        </p:sp>
        <p:sp>
          <p:nvSpPr>
            <p:cNvPr id="294" name="Google Shape;294;p23"/>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4"/>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300" name="Google Shape;300;p24"/>
          <p:cNvPicPr preferRelativeResize="0"/>
          <p:nvPr/>
        </p:nvPicPr>
        <p:blipFill rotWithShape="1">
          <a:blip r:embed="rId3">
            <a:alphaModFix/>
          </a:blip>
          <a:srcRect b="0" l="0" r="0" t="0"/>
          <a:stretch/>
        </p:blipFill>
        <p:spPr>
          <a:xfrm>
            <a:off x="9525" y="9525"/>
            <a:ext cx="8972700" cy="4972200"/>
          </a:xfrm>
          <a:prstGeom prst="rect">
            <a:avLst/>
          </a:prstGeom>
          <a:noFill/>
          <a:ln>
            <a:noFill/>
          </a:ln>
        </p:spPr>
      </p:pic>
      <p:sp>
        <p:nvSpPr>
          <p:cNvPr id="301" name="Google Shape;301;p24"/>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02" name="Google Shape;302;p24"/>
          <p:cNvSpPr txBox="1"/>
          <p:nvPr/>
        </p:nvSpPr>
        <p:spPr>
          <a:xfrm>
            <a:off x="381000" y="381000"/>
            <a:ext cx="83820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100">
                <a:solidFill>
                  <a:srgbClr val="F8FAFC"/>
                </a:solidFill>
                <a:latin typeface="Inter"/>
                <a:ea typeface="Inter"/>
                <a:cs typeface="Inter"/>
                <a:sym typeface="Inter"/>
              </a:rPr>
              <a:t>Thank you!</a:t>
            </a:r>
            <a:endParaRPr b="1" sz="2100">
              <a:solidFill>
                <a:srgbClr val="F8FAFC"/>
              </a:solidFill>
              <a:latin typeface="Inter"/>
              <a:ea typeface="Inter"/>
              <a:cs typeface="Inter"/>
              <a:sym typeface="Inter"/>
            </a:endParaRPr>
          </a:p>
        </p:txBody>
      </p:sp>
      <p:grpSp>
        <p:nvGrpSpPr>
          <p:cNvPr id="303" name="Google Shape;303;p24"/>
          <p:cNvGrpSpPr/>
          <p:nvPr/>
        </p:nvGrpSpPr>
        <p:grpSpPr>
          <a:xfrm>
            <a:off x="381000" y="4762500"/>
            <a:ext cx="8382000" cy="285750"/>
            <a:chOff x="381000" y="4762500"/>
            <a:chExt cx="8382000" cy="285750"/>
          </a:xfrm>
        </p:grpSpPr>
        <p:cxnSp>
          <p:nvCxnSpPr>
            <p:cNvPr id="304" name="Google Shape;304;p24"/>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305" name="Google Shape;305;p24"/>
            <p:cNvSpPr txBox="1"/>
            <p:nvPr/>
          </p:nvSpPr>
          <p:spPr>
            <a:xfrm>
              <a:off x="381000" y="485775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900">
                <a:solidFill>
                  <a:srgbClr val="94A3B8"/>
                </a:solidFill>
                <a:latin typeface="Inter"/>
                <a:ea typeface="Inter"/>
                <a:cs typeface="Inter"/>
                <a:sym typeface="Inter"/>
              </a:endParaRPr>
            </a:p>
          </p:txBody>
        </p:sp>
        <p:sp>
          <p:nvSpPr>
            <p:cNvPr id="306" name="Google Shape;306;p24"/>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grpSp>
        <p:nvGrpSpPr>
          <p:cNvPr id="307" name="Google Shape;307;p24"/>
          <p:cNvGrpSpPr/>
          <p:nvPr/>
        </p:nvGrpSpPr>
        <p:grpSpPr>
          <a:xfrm>
            <a:off x="381000" y="1333500"/>
            <a:ext cx="8382000" cy="1143000"/>
            <a:chOff x="0" y="0"/>
            <a:chExt cx="8382000" cy="1143000"/>
          </a:xfrm>
        </p:grpSpPr>
        <p:sp>
          <p:nvSpPr>
            <p:cNvPr id="308" name="Google Shape;308;p24"/>
            <p:cNvSpPr/>
            <p:nvPr/>
          </p:nvSpPr>
          <p:spPr>
            <a:xfrm>
              <a:off x="0" y="0"/>
              <a:ext cx="8382000" cy="1143000"/>
            </a:xfrm>
            <a:prstGeom prst="rect">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09" name="Google Shape;309;p24"/>
            <p:cNvSpPr/>
            <p:nvPr/>
          </p:nvSpPr>
          <p:spPr>
            <a:xfrm>
              <a:off x="0" y="0"/>
              <a:ext cx="57300" cy="11430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10" name="Google Shape;310;p24"/>
            <p:cNvSpPr txBox="1"/>
            <p:nvPr/>
          </p:nvSpPr>
          <p:spPr>
            <a:xfrm>
              <a:off x="266700" y="307638"/>
              <a:ext cx="7848600" cy="718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0" i="1" lang="en" sz="1750">
                  <a:solidFill>
                    <a:srgbClr val="F8FAFC"/>
                  </a:solidFill>
                  <a:latin typeface="Inter"/>
                  <a:ea typeface="Inter"/>
                  <a:cs typeface="Inter"/>
                  <a:sym typeface="Inter"/>
                </a:rPr>
                <a:t>Moving from hardcoded parameters to AI driven optimization.</a:t>
              </a:r>
              <a:endParaRPr b="0" i="1" sz="1750">
                <a:solidFill>
                  <a:srgbClr val="F8FAFC"/>
                </a:solidFill>
                <a:latin typeface="Inter"/>
                <a:ea typeface="Inter"/>
                <a:cs typeface="Inter"/>
                <a:sym typeface="Inter"/>
              </a:endParaRPr>
            </a:p>
            <a:p>
              <a:pPr indent="0" lvl="0" marL="0" rtl="0" algn="l">
                <a:spcBef>
                  <a:spcPts val="600"/>
                </a:spcBef>
                <a:spcAft>
                  <a:spcPts val="0"/>
                </a:spcAft>
                <a:buNone/>
              </a:pPr>
              <a:r>
                <a:t/>
              </a:r>
              <a:endParaRPr b="0" sz="800">
                <a:solidFill>
                  <a:srgbClr val="06B6D4"/>
                </a:solidFill>
                <a:latin typeface="Inter SemiBold"/>
                <a:ea typeface="Inter SemiBold"/>
                <a:cs typeface="Inter SemiBold"/>
                <a:sym typeface="Inter SemiBold"/>
              </a:endParaRPr>
            </a:p>
          </p:txBody>
        </p:sp>
      </p:grpSp>
      <p:grpSp>
        <p:nvGrpSpPr>
          <p:cNvPr id="311" name="Google Shape;311;p24"/>
          <p:cNvGrpSpPr/>
          <p:nvPr/>
        </p:nvGrpSpPr>
        <p:grpSpPr>
          <a:xfrm>
            <a:off x="381000" y="2857500"/>
            <a:ext cx="8381848" cy="1524000"/>
            <a:chOff x="0" y="0"/>
            <a:chExt cx="4000500" cy="1524000"/>
          </a:xfrm>
        </p:grpSpPr>
        <p:sp>
          <p:nvSpPr>
            <p:cNvPr id="312" name="Google Shape;312;p24"/>
            <p:cNvSpPr/>
            <p:nvPr/>
          </p:nvSpPr>
          <p:spPr>
            <a:xfrm>
              <a:off x="0" y="0"/>
              <a:ext cx="4000500" cy="1524000"/>
            </a:xfrm>
            <a:prstGeom prst="roundRect">
              <a:avLst>
                <a:gd fmla="val 5000" name="adj"/>
              </a:avLst>
            </a:prstGeom>
            <a:solidFill>
              <a:srgbClr val="1E293B"/>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13" name="Google Shape;313;p24"/>
            <p:cNvSpPr txBox="1"/>
            <p:nvPr/>
          </p:nvSpPr>
          <p:spPr>
            <a:xfrm>
              <a:off x="109107" y="114300"/>
              <a:ext cx="3784200" cy="130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1600">
                  <a:solidFill>
                    <a:srgbClr val="06B6D4"/>
                  </a:solidFill>
                  <a:latin typeface="Inter"/>
                  <a:ea typeface="Inter"/>
                  <a:cs typeface="Inter"/>
                  <a:sym typeface="Inter"/>
                </a:rPr>
                <a:t>Contact Information</a:t>
              </a:r>
              <a:endParaRPr b="0" sz="1600">
                <a:solidFill>
                  <a:srgbClr val="06B6D4"/>
                </a:solidFill>
                <a:latin typeface="Inter"/>
                <a:ea typeface="Inter"/>
                <a:cs typeface="Inter"/>
                <a:sym typeface="Inter"/>
              </a:endParaRPr>
            </a:p>
            <a:p>
              <a:pPr indent="0" lvl="0" marL="0" rtl="0" algn="l">
                <a:spcBef>
                  <a:spcPts val="900"/>
                </a:spcBef>
                <a:spcAft>
                  <a:spcPts val="0"/>
                </a:spcAft>
                <a:buNone/>
              </a:pPr>
              <a:r>
                <a:rPr b="0" lang="en" sz="1100">
                  <a:solidFill>
                    <a:srgbClr val="F8FAFC"/>
                  </a:solidFill>
                  <a:latin typeface="Inter"/>
                  <a:ea typeface="Inter"/>
                  <a:cs typeface="Inter"/>
                  <a:sym typeface="Inter"/>
                </a:rPr>
                <a:t>Khyathi Vagolu: </a:t>
              </a:r>
              <a:r>
                <a:rPr lang="en" sz="1100" u="sng">
                  <a:solidFill>
                    <a:schemeClr val="hlink"/>
                  </a:solidFill>
                  <a:latin typeface="Inter"/>
                  <a:ea typeface="Inter"/>
                  <a:cs typeface="Inter"/>
                  <a:sym typeface="Inter"/>
                  <a:hlinkClick r:id="rId4"/>
                </a:rPr>
                <a:t>vagolu@wisc.edu</a:t>
              </a:r>
              <a:r>
                <a:rPr lang="en" sz="1100">
                  <a:solidFill>
                    <a:srgbClr val="F8FAFC"/>
                  </a:solidFill>
                  <a:latin typeface="Inter"/>
                  <a:ea typeface="Inter"/>
                  <a:cs typeface="Inter"/>
                  <a:sym typeface="Inter"/>
                </a:rPr>
                <a:t> </a:t>
              </a:r>
              <a:endParaRPr sz="1100">
                <a:solidFill>
                  <a:srgbClr val="F8FAFC"/>
                </a:solidFill>
                <a:latin typeface="Inter"/>
                <a:ea typeface="Inter"/>
                <a:cs typeface="Inter"/>
                <a:sym typeface="Inter"/>
              </a:endParaRPr>
            </a:p>
            <a:p>
              <a:pPr indent="0" lvl="0" marL="0" rtl="0" algn="l">
                <a:spcBef>
                  <a:spcPts val="600"/>
                </a:spcBef>
                <a:spcAft>
                  <a:spcPts val="0"/>
                </a:spcAft>
                <a:buNone/>
              </a:pPr>
              <a:r>
                <a:rPr lang="en" sz="1100">
                  <a:solidFill>
                    <a:srgbClr val="F8FAFC"/>
                  </a:solidFill>
                  <a:latin typeface="Inter"/>
                  <a:ea typeface="Inter"/>
                  <a:cs typeface="Inter"/>
                  <a:sym typeface="Inter"/>
                </a:rPr>
                <a:t>Josiah Hanna: </a:t>
              </a:r>
              <a:r>
                <a:rPr b="0" lang="en" sz="1100" u="sng">
                  <a:solidFill>
                    <a:schemeClr val="hlink"/>
                  </a:solidFill>
                  <a:latin typeface="Inter"/>
                  <a:ea typeface="Inter"/>
                  <a:cs typeface="Inter"/>
                  <a:sym typeface="Inter"/>
                  <a:hlinkClick r:id="rId5"/>
                </a:rPr>
                <a:t>jphanna@cs.wisc.edu</a:t>
              </a:r>
              <a:r>
                <a:rPr b="0" lang="en" sz="1100">
                  <a:solidFill>
                    <a:srgbClr val="94A3B8"/>
                  </a:solidFill>
                  <a:latin typeface="Inter"/>
                  <a:ea typeface="Inter"/>
                  <a:cs typeface="Inter"/>
                  <a:sym typeface="Inter"/>
                </a:rPr>
                <a:t> </a:t>
              </a:r>
              <a:endParaRPr sz="1100">
                <a:solidFill>
                  <a:srgbClr val="94A3B8"/>
                </a:solidFill>
                <a:latin typeface="Inter"/>
                <a:ea typeface="Inter"/>
                <a:cs typeface="Inter"/>
                <a:sym typeface="Inter"/>
              </a:endParaRPr>
            </a:p>
            <a:p>
              <a:pPr indent="0" lvl="0" marL="0" rtl="0" algn="l">
                <a:spcBef>
                  <a:spcPts val="600"/>
                </a:spcBef>
                <a:spcAft>
                  <a:spcPts val="0"/>
                </a:spcAft>
                <a:buNone/>
              </a:pPr>
              <a:r>
                <a:rPr lang="en" sz="1100">
                  <a:solidFill>
                    <a:srgbClr val="F8FAFC"/>
                  </a:solidFill>
                  <a:latin typeface="Inter"/>
                  <a:ea typeface="Inter"/>
                  <a:cs typeface="Inter"/>
                  <a:sym typeface="Inter"/>
                </a:rPr>
                <a:t>Todd Tannenbaum: </a:t>
              </a:r>
              <a:r>
                <a:rPr b="0" lang="en" sz="1100" u="sng">
                  <a:solidFill>
                    <a:schemeClr val="hlink"/>
                  </a:solidFill>
                  <a:latin typeface="Inter"/>
                  <a:ea typeface="Inter"/>
                  <a:cs typeface="Inter"/>
                  <a:sym typeface="Inter"/>
                  <a:hlinkClick r:id="rId6"/>
                </a:rPr>
                <a:t>tannenba@cs.wisc.edu</a:t>
              </a:r>
              <a:endParaRPr sz="1100">
                <a:solidFill>
                  <a:srgbClr val="94A3B8"/>
                </a:solidFill>
                <a:latin typeface="Inter"/>
                <a:ea typeface="Inter"/>
                <a:cs typeface="Inter"/>
                <a:sym typeface="Inter"/>
              </a:endParaRPr>
            </a:p>
            <a:p>
              <a:pPr indent="0" lvl="0" marL="0" rtl="0" algn="l">
                <a:spcBef>
                  <a:spcPts val="600"/>
                </a:spcBef>
                <a:spcAft>
                  <a:spcPts val="0"/>
                </a:spcAft>
                <a:buNone/>
              </a:pPr>
              <a:r>
                <a:rPr lang="en" sz="1100">
                  <a:solidFill>
                    <a:srgbClr val="F8FAFC"/>
                  </a:solidFill>
                  <a:latin typeface="Inter"/>
                  <a:ea typeface="Inter"/>
                  <a:cs typeface="Inter"/>
                  <a:sym typeface="Inter"/>
                </a:rPr>
                <a:t>Greg Thain: </a:t>
              </a:r>
              <a:r>
                <a:rPr lang="en" sz="1100" u="sng">
                  <a:solidFill>
                    <a:schemeClr val="hlink"/>
                  </a:solidFill>
                  <a:latin typeface="Inter"/>
                  <a:ea typeface="Inter"/>
                  <a:cs typeface="Inter"/>
                  <a:sym typeface="Inter"/>
                  <a:hlinkClick r:id="rId7"/>
                </a:rPr>
                <a:t>gthain@cs.wisc.edu</a:t>
              </a:r>
              <a:r>
                <a:rPr lang="en" sz="1100">
                  <a:solidFill>
                    <a:srgbClr val="94A3B8"/>
                  </a:solidFill>
                  <a:latin typeface="Inter"/>
                  <a:ea typeface="Inter"/>
                  <a:cs typeface="Inter"/>
                  <a:sym typeface="Inter"/>
                </a:rPr>
                <a:t> </a:t>
              </a:r>
              <a:endParaRPr b="0" sz="1100">
                <a:solidFill>
                  <a:srgbClr val="94A3B8"/>
                </a:solidFill>
                <a:latin typeface="Inter"/>
                <a:ea typeface="Inter"/>
                <a:cs typeface="Inter"/>
                <a:sym typeface="Inter"/>
              </a:endParaRPr>
            </a:p>
          </p:txBody>
        </p:sp>
      </p:grpSp>
      <p:sp>
        <p:nvSpPr>
          <p:cNvPr id="314" name="Google Shape;314;p24"/>
          <p:cNvSpPr txBox="1"/>
          <p:nvPr/>
        </p:nvSpPr>
        <p:spPr>
          <a:xfrm>
            <a:off x="4914900" y="3048000"/>
            <a:ext cx="3695700" cy="1143000"/>
          </a:xfrm>
          <a:prstGeom prst="rect">
            <a:avLst/>
          </a:prstGeom>
          <a:noFill/>
          <a:ln>
            <a:noFill/>
          </a:ln>
        </p:spPr>
        <p:txBody>
          <a:bodyPr anchorCtr="0" anchor="ctr" bIns="0" lIns="0" spcFirstLastPara="1" rIns="0" wrap="square" tIns="0">
            <a:noAutofit/>
          </a:bodyPr>
          <a:lstStyle/>
          <a:p>
            <a:pPr indent="0" lvl="0" marL="0" rtl="0" algn="ctr">
              <a:spcBef>
                <a:spcPts val="600"/>
              </a:spcBef>
              <a:spcAft>
                <a:spcPts val="0"/>
              </a:spcAft>
              <a:buNone/>
            </a:pPr>
            <a:r>
              <a:t/>
            </a:r>
            <a:endParaRPr b="0" sz="1050">
              <a:solidFill>
                <a:srgbClr val="94A3B8"/>
              </a:solidFill>
              <a:latin typeface="Inter"/>
              <a:ea typeface="Inter"/>
              <a:cs typeface="Inter"/>
              <a:sym typeface="Inter"/>
            </a:endParaRPr>
          </a:p>
        </p:txBody>
      </p:sp>
      <p:pic>
        <p:nvPicPr>
          <p:cNvPr id="315" name="Google Shape;315;p24"/>
          <p:cNvPicPr preferRelativeResize="0"/>
          <p:nvPr/>
        </p:nvPicPr>
        <p:blipFill>
          <a:blip r:embed="rId8">
            <a:alphaModFix/>
          </a:blip>
          <a:stretch>
            <a:fillRect/>
          </a:stretch>
        </p:blipFill>
        <p:spPr>
          <a:xfrm>
            <a:off x="7210025" y="350850"/>
            <a:ext cx="1552973" cy="441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9" name="Shape 319"/>
        <p:cNvGrpSpPr/>
        <p:nvPr/>
      </p:nvGrpSpPr>
      <p:grpSpPr>
        <a:xfrm>
          <a:off x="0" y="0"/>
          <a:ext cx="0" cy="0"/>
          <a:chOff x="0" y="0"/>
          <a:chExt cx="0" cy="0"/>
        </a:xfrm>
      </p:grpSpPr>
      <p:sp>
        <p:nvSpPr>
          <p:cNvPr id="320" name="Google Shape;320;p25"/>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321" name="Google Shape;321;p25"/>
          <p:cNvPicPr preferRelativeResize="0"/>
          <p:nvPr/>
        </p:nvPicPr>
        <p:blipFill rotWithShape="1">
          <a:blip r:embed="rId3">
            <a:alphaModFix/>
          </a:blip>
          <a:srcRect b="0" l="0" r="0" t="0"/>
          <a:stretch/>
        </p:blipFill>
        <p:spPr>
          <a:xfrm>
            <a:off x="9525" y="9525"/>
            <a:ext cx="8972700" cy="4972200"/>
          </a:xfrm>
          <a:prstGeom prst="rect">
            <a:avLst/>
          </a:prstGeom>
          <a:noFill/>
          <a:ln>
            <a:noFill/>
          </a:ln>
        </p:spPr>
      </p:pic>
      <p:sp>
        <p:nvSpPr>
          <p:cNvPr id="322" name="Google Shape;322;p25"/>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23" name="Google Shape;323;p25"/>
          <p:cNvSpPr txBox="1"/>
          <p:nvPr/>
        </p:nvSpPr>
        <p:spPr>
          <a:xfrm>
            <a:off x="381000" y="381000"/>
            <a:ext cx="83820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100">
                <a:solidFill>
                  <a:srgbClr val="F8FAFC"/>
                </a:solidFill>
                <a:latin typeface="Inter"/>
                <a:ea typeface="Inter"/>
                <a:cs typeface="Inter"/>
                <a:sym typeface="Inter"/>
              </a:rPr>
              <a:t>Exploratory Data Analysis: Tracking and Short-Circuits</a:t>
            </a:r>
            <a:endParaRPr b="1" sz="2100">
              <a:solidFill>
                <a:srgbClr val="F8FAFC"/>
              </a:solidFill>
              <a:latin typeface="Inter"/>
              <a:ea typeface="Inter"/>
              <a:cs typeface="Inter"/>
              <a:sym typeface="Inter"/>
            </a:endParaRPr>
          </a:p>
        </p:txBody>
      </p:sp>
      <p:grpSp>
        <p:nvGrpSpPr>
          <p:cNvPr id="324" name="Google Shape;324;p25"/>
          <p:cNvGrpSpPr/>
          <p:nvPr/>
        </p:nvGrpSpPr>
        <p:grpSpPr>
          <a:xfrm>
            <a:off x="381000" y="4762500"/>
            <a:ext cx="8382000" cy="285750"/>
            <a:chOff x="381000" y="4762500"/>
            <a:chExt cx="8382000" cy="285750"/>
          </a:xfrm>
        </p:grpSpPr>
        <p:cxnSp>
          <p:nvCxnSpPr>
            <p:cNvPr id="325" name="Google Shape;325;p25"/>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326" name="Google Shape;326;p25"/>
            <p:cNvSpPr txBox="1"/>
            <p:nvPr/>
          </p:nvSpPr>
          <p:spPr>
            <a:xfrm>
              <a:off x="381000" y="485775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900">
                <a:solidFill>
                  <a:srgbClr val="94A3B8"/>
                </a:solidFill>
                <a:latin typeface="Inter"/>
                <a:ea typeface="Inter"/>
                <a:cs typeface="Inter"/>
                <a:sym typeface="Inter"/>
              </a:endParaRPr>
            </a:p>
          </p:txBody>
        </p:sp>
        <p:sp>
          <p:nvSpPr>
            <p:cNvPr id="327" name="Google Shape;327;p25"/>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sp>
        <p:nvSpPr>
          <p:cNvPr id="328" name="Google Shape;328;p25"/>
          <p:cNvSpPr txBox="1"/>
          <p:nvPr/>
        </p:nvSpPr>
        <p:spPr>
          <a:xfrm>
            <a:off x="381000" y="1333500"/>
            <a:ext cx="4000500" cy="2857500"/>
          </a:xfrm>
          <a:prstGeom prst="rect">
            <a:avLst/>
          </a:prstGeom>
          <a:noFill/>
          <a:ln>
            <a:noFill/>
          </a:ln>
        </p:spPr>
        <p:txBody>
          <a:bodyPr anchorCtr="0" anchor="t" bIns="0" lIns="0" spcFirstLastPara="1" rIns="0" wrap="square" tIns="0">
            <a:noAutofit/>
          </a:bodyPr>
          <a:lstStyle/>
          <a:p>
            <a:pPr indent="-304800" lvl="0" marL="457200" rtl="0" algn="l">
              <a:spcBef>
                <a:spcPts val="0"/>
              </a:spcBef>
              <a:spcAft>
                <a:spcPts val="0"/>
              </a:spcAft>
              <a:buClr>
                <a:srgbClr val="F8FAFC"/>
              </a:buClr>
              <a:buSzPts val="1200"/>
              <a:buFont typeface="Inter"/>
              <a:buChar char="●"/>
            </a:pPr>
            <a:r>
              <a:rPr lang="en" sz="1200">
                <a:solidFill>
                  <a:srgbClr val="F8FAFC"/>
                </a:solidFill>
                <a:latin typeface="Inter"/>
                <a:ea typeface="Inter"/>
                <a:cs typeface="Inter"/>
                <a:sym typeface="Inter"/>
              </a:rPr>
              <a:t>B_2 identifies if the starter is definitively dead based on threshold breaches.</a:t>
            </a:r>
            <a:endParaRPr sz="1200">
              <a:solidFill>
                <a:srgbClr val="F8FAFC"/>
              </a:solidFill>
              <a:latin typeface="Inter"/>
              <a:ea typeface="Inter"/>
              <a:cs typeface="Inter"/>
              <a:sym typeface="Inter"/>
            </a:endParaRPr>
          </a:p>
          <a:p>
            <a:pPr indent="-304800" lvl="0" marL="457200" rtl="0" algn="l">
              <a:spcBef>
                <a:spcPts val="1200"/>
              </a:spcBef>
              <a:spcAft>
                <a:spcPts val="0"/>
              </a:spcAft>
              <a:buClr>
                <a:srgbClr val="F8FAFC"/>
              </a:buClr>
              <a:buSzPts val="1200"/>
              <a:buFont typeface="Inter"/>
              <a:buChar char="●"/>
            </a:pPr>
            <a:r>
              <a:rPr lang="en" sz="1200">
                <a:solidFill>
                  <a:srgbClr val="F8FAFC"/>
                </a:solidFill>
                <a:latin typeface="Inter"/>
                <a:ea typeface="Inter"/>
                <a:cs typeface="Inter"/>
                <a:sym typeface="Inter"/>
              </a:rPr>
              <a:t>Acts as a 'short-circuit' feature by halting recovery logic if terminal state is reached.</a:t>
            </a:r>
            <a:endParaRPr sz="1200">
              <a:solidFill>
                <a:srgbClr val="F8FAFC"/>
              </a:solidFill>
              <a:latin typeface="Inter"/>
              <a:ea typeface="Inter"/>
              <a:cs typeface="Inter"/>
              <a:sym typeface="Inter"/>
            </a:endParaRPr>
          </a:p>
          <a:p>
            <a:pPr indent="-304800" lvl="0" marL="457200" rtl="0" algn="l">
              <a:spcBef>
                <a:spcPts val="1200"/>
              </a:spcBef>
              <a:spcAft>
                <a:spcPts val="1200"/>
              </a:spcAft>
              <a:buClr>
                <a:srgbClr val="F8FAFC"/>
              </a:buClr>
              <a:buSzPts val="1200"/>
              <a:buFont typeface="Inter"/>
              <a:buChar char="●"/>
            </a:pPr>
            <a:r>
              <a:rPr lang="en" sz="1200">
                <a:solidFill>
                  <a:srgbClr val="F8FAFC"/>
                </a:solidFill>
                <a:latin typeface="Inter"/>
                <a:ea typeface="Inter"/>
                <a:cs typeface="Inter"/>
                <a:sym typeface="Inter"/>
              </a:rPr>
              <a:t>Optimizes system resources by preventing redundant reconnection attempts.</a:t>
            </a:r>
            <a:endParaRPr sz="1200">
              <a:solidFill>
                <a:srgbClr val="F8FAFC"/>
              </a:solidFill>
              <a:latin typeface="Inter"/>
              <a:ea typeface="Inter"/>
              <a:cs typeface="Inter"/>
              <a:sym typeface="Inter"/>
            </a:endParaRPr>
          </a:p>
        </p:txBody>
      </p:sp>
      <p:grpSp>
        <p:nvGrpSpPr>
          <p:cNvPr id="329" name="Google Shape;329;p25"/>
          <p:cNvGrpSpPr/>
          <p:nvPr/>
        </p:nvGrpSpPr>
        <p:grpSpPr>
          <a:xfrm>
            <a:off x="381000" y="2952750"/>
            <a:ext cx="4000500" cy="1428900"/>
            <a:chOff x="0" y="0"/>
            <a:chExt cx="4000500" cy="1428900"/>
          </a:xfrm>
        </p:grpSpPr>
        <p:sp>
          <p:nvSpPr>
            <p:cNvPr id="330" name="Google Shape;330;p25"/>
            <p:cNvSpPr/>
            <p:nvPr/>
          </p:nvSpPr>
          <p:spPr>
            <a:xfrm>
              <a:off x="0" y="0"/>
              <a:ext cx="4000500" cy="1428900"/>
            </a:xfrm>
            <a:prstGeom prst="roundRect">
              <a:avLst>
                <a:gd fmla="val 2666" name="adj"/>
              </a:avLst>
            </a:prstGeom>
            <a:solidFill>
              <a:srgbClr val="0F172A"/>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31" name="Google Shape;331;p25"/>
            <p:cNvSpPr txBox="1"/>
            <p:nvPr/>
          </p:nvSpPr>
          <p:spPr>
            <a:xfrm>
              <a:off x="190500" y="190500"/>
              <a:ext cx="3619500" cy="104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1050">
                  <a:solidFill>
                    <a:srgbClr val="F59E0B"/>
                  </a:solidFill>
                  <a:latin typeface="Fira Code"/>
                  <a:ea typeface="Fira Code"/>
                  <a:cs typeface="Fira Code"/>
                  <a:sym typeface="Fira Code"/>
                </a:rPr>
                <a:t>T_1 (Start) = [Timestamp]</a:t>
              </a:r>
              <a:endParaRPr b="0" sz="1050">
                <a:solidFill>
                  <a:srgbClr val="F59E0B"/>
                </a:solidFill>
                <a:latin typeface="Fira Code"/>
                <a:ea typeface="Fira Code"/>
                <a:cs typeface="Fira Code"/>
                <a:sym typeface="Fira Code"/>
              </a:endParaRPr>
            </a:p>
            <a:p>
              <a:pPr indent="0" lvl="0" marL="0" rtl="0" algn="l">
                <a:spcBef>
                  <a:spcPts val="600"/>
                </a:spcBef>
                <a:spcAft>
                  <a:spcPts val="0"/>
                </a:spcAft>
                <a:buNone/>
              </a:pPr>
              <a:r>
                <a:rPr b="0" lang="en" sz="1050">
                  <a:solidFill>
                    <a:srgbClr val="F59E0B"/>
                  </a:solidFill>
                  <a:latin typeface="Fira Code"/>
                  <a:ea typeface="Fira Code"/>
                  <a:cs typeface="Fira Code"/>
                  <a:sym typeface="Fira Code"/>
                </a:rPr>
                <a:t>T_2 (Last Heartbeat) = [Timestamp]</a:t>
              </a:r>
              <a:endParaRPr b="0" sz="1050">
                <a:solidFill>
                  <a:srgbClr val="F59E0B"/>
                </a:solidFill>
                <a:latin typeface="Fira Code"/>
                <a:ea typeface="Fira Code"/>
                <a:cs typeface="Fira Code"/>
                <a:sym typeface="Fira Code"/>
              </a:endParaRPr>
            </a:p>
            <a:p>
              <a:pPr indent="0" lvl="0" marL="0" rtl="0" algn="l">
                <a:spcBef>
                  <a:spcPts val="600"/>
                </a:spcBef>
                <a:spcAft>
                  <a:spcPts val="0"/>
                </a:spcAft>
                <a:buNone/>
              </a:pPr>
              <a:r>
                <a:rPr b="0" lang="en" sz="1050">
                  <a:solidFill>
                    <a:srgbClr val="F59E0B"/>
                  </a:solidFill>
                  <a:latin typeface="Fira Code"/>
                  <a:ea typeface="Fira Code"/>
                  <a:cs typeface="Fira Code"/>
                  <a:sym typeface="Fira Code"/>
                </a:rPr>
                <a:t>T_3 (Reconnection) = [Timestamp]</a:t>
              </a:r>
              <a:endParaRPr b="0" sz="1050">
                <a:solidFill>
                  <a:srgbClr val="F59E0B"/>
                </a:solidFill>
                <a:latin typeface="Fira Code"/>
                <a:ea typeface="Fira Code"/>
                <a:cs typeface="Fira Code"/>
                <a:sym typeface="Fira Code"/>
              </a:endParaRPr>
            </a:p>
            <a:p>
              <a:pPr indent="0" lvl="0" marL="0" rtl="0" algn="l">
                <a:spcBef>
                  <a:spcPts val="600"/>
                </a:spcBef>
                <a:spcAft>
                  <a:spcPts val="600"/>
                </a:spcAft>
                <a:buNone/>
              </a:pPr>
              <a:r>
                <a:rPr b="0" lang="en" sz="1050">
                  <a:solidFill>
                    <a:srgbClr val="EF4444"/>
                  </a:solidFill>
                  <a:latin typeface="Fira Code"/>
                  <a:ea typeface="Fira Code"/>
                  <a:cs typeface="Fira Code"/>
                  <a:sym typeface="Fira Code"/>
                </a:rPr>
                <a:t>B_2 (Critical Flag) = [Binary_State]</a:t>
              </a:r>
              <a:endParaRPr b="0" sz="1050">
                <a:solidFill>
                  <a:srgbClr val="EF4444"/>
                </a:solidFill>
                <a:latin typeface="Fira Code"/>
                <a:ea typeface="Fira Code"/>
                <a:cs typeface="Fira Code"/>
                <a:sym typeface="Fira Code"/>
              </a:endParaRPr>
            </a:p>
          </p:txBody>
        </p:sp>
      </p:grpSp>
      <p:grpSp>
        <p:nvGrpSpPr>
          <p:cNvPr id="332" name="Google Shape;332;p25"/>
          <p:cNvGrpSpPr/>
          <p:nvPr/>
        </p:nvGrpSpPr>
        <p:grpSpPr>
          <a:xfrm>
            <a:off x="4757738" y="1328738"/>
            <a:ext cx="4010100" cy="3057600"/>
            <a:chOff x="-4762" y="-4762"/>
            <a:chExt cx="4010100" cy="3057600"/>
          </a:xfrm>
        </p:grpSpPr>
        <p:pic>
          <p:nvPicPr>
            <p:cNvPr id="333" name="Google Shape;333;p25"/>
            <p:cNvPicPr preferRelativeResize="0"/>
            <p:nvPr/>
          </p:nvPicPr>
          <p:blipFill rotWithShape="1">
            <a:blip r:embed="rId4">
              <a:alphaModFix/>
            </a:blip>
            <a:srcRect b="0" l="0" r="0" t="0"/>
            <a:stretch/>
          </p:blipFill>
          <p:spPr>
            <a:xfrm>
              <a:off x="-4762" y="-4762"/>
              <a:ext cx="4010100" cy="3057600"/>
            </a:xfrm>
            <a:prstGeom prst="rect">
              <a:avLst/>
            </a:prstGeom>
            <a:noFill/>
            <a:ln>
              <a:noFill/>
            </a:ln>
          </p:spPr>
        </p:pic>
        <p:sp>
          <p:nvSpPr>
            <p:cNvPr id="334" name="Google Shape;334;p25"/>
            <p:cNvSpPr txBox="1"/>
            <p:nvPr/>
          </p:nvSpPr>
          <p:spPr>
            <a:xfrm>
              <a:off x="190500" y="190500"/>
              <a:ext cx="3619500" cy="285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900">
                  <a:solidFill>
                    <a:srgbClr val="06B6D4"/>
                  </a:solidFill>
                  <a:latin typeface="Inter SemiBold"/>
                  <a:ea typeface="Inter SemiBold"/>
                  <a:cs typeface="Inter SemiBold"/>
                  <a:sym typeface="Inter SemiBold"/>
                </a:rPr>
                <a:t>Recovery Mapping Distribution</a:t>
              </a:r>
              <a:endParaRPr b="0" sz="900">
                <a:solidFill>
                  <a:srgbClr val="06B6D4"/>
                </a:solidFill>
                <a:latin typeface="Inter SemiBold"/>
                <a:ea typeface="Inter SemiBold"/>
                <a:cs typeface="Inter SemiBold"/>
                <a:sym typeface="Inter SemiBold"/>
              </a:endParaRPr>
            </a:p>
          </p:txBody>
        </p:sp>
        <p:pic>
          <p:nvPicPr>
            <p:cNvPr descr="An academic line chart showing a Gaussian distribution curve of recovery times, with a vertical red line indicating the B_2 short-circuit threshold. Colors: Slate, Cyan, and Amber. Clean, flat vector aesthetic." id="335" name="Google Shape;335;p25"/>
            <p:cNvPicPr preferRelativeResize="0"/>
            <p:nvPr/>
          </p:nvPicPr>
          <p:blipFill rotWithShape="1">
            <a:blip r:embed="rId5">
              <a:alphaModFix/>
            </a:blip>
            <a:srcRect b="0" l="0" r="-5263" t="0"/>
            <a:stretch/>
          </p:blipFill>
          <p:spPr>
            <a:xfrm>
              <a:off x="190500" y="410750"/>
              <a:ext cx="3810000" cy="2036100"/>
            </a:xfrm>
            <a:prstGeom prst="roundRect">
              <a:avLst>
                <a:gd fmla="val 2666" name="adj"/>
              </a:avLst>
            </a:prstGeom>
            <a:noFill/>
            <a:ln>
              <a:noFill/>
            </a:ln>
          </p:spPr>
        </p:pic>
        <p:grpSp>
          <p:nvGrpSpPr>
            <p:cNvPr id="336" name="Google Shape;336;p25"/>
            <p:cNvGrpSpPr/>
            <p:nvPr/>
          </p:nvGrpSpPr>
          <p:grpSpPr>
            <a:xfrm>
              <a:off x="190500" y="2457450"/>
              <a:ext cx="3333900" cy="190500"/>
              <a:chOff x="0" y="-19050"/>
              <a:chExt cx="3333900" cy="190500"/>
            </a:xfrm>
          </p:grpSpPr>
          <p:sp>
            <p:nvSpPr>
              <p:cNvPr id="337" name="Google Shape;337;p25"/>
              <p:cNvSpPr/>
              <p:nvPr/>
            </p:nvSpPr>
            <p:spPr>
              <a:xfrm>
                <a:off x="0" y="0"/>
                <a:ext cx="114300" cy="1143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38" name="Google Shape;338;p25"/>
              <p:cNvSpPr txBox="1"/>
              <p:nvPr/>
            </p:nvSpPr>
            <p:spPr>
              <a:xfrm>
                <a:off x="190500" y="-19050"/>
                <a:ext cx="14289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900">
                    <a:solidFill>
                      <a:srgbClr val="94A3B8"/>
                    </a:solidFill>
                    <a:latin typeface="Inter"/>
                    <a:ea typeface="Inter"/>
                    <a:cs typeface="Inter"/>
                    <a:sym typeface="Inter"/>
                  </a:rPr>
                  <a:t>Active Tracking</a:t>
                </a:r>
                <a:endParaRPr b="0" sz="900">
                  <a:solidFill>
                    <a:srgbClr val="94A3B8"/>
                  </a:solidFill>
                  <a:latin typeface="Inter"/>
                  <a:ea typeface="Inter"/>
                  <a:cs typeface="Inter"/>
                  <a:sym typeface="Inter"/>
                </a:endParaRPr>
              </a:p>
            </p:txBody>
          </p:sp>
          <p:sp>
            <p:nvSpPr>
              <p:cNvPr id="339" name="Google Shape;339;p25"/>
              <p:cNvSpPr/>
              <p:nvPr/>
            </p:nvSpPr>
            <p:spPr>
              <a:xfrm>
                <a:off x="1714500" y="0"/>
                <a:ext cx="114300" cy="114300"/>
              </a:xfrm>
              <a:prstGeom prst="rect">
                <a:avLst/>
              </a:prstGeom>
              <a:solidFill>
                <a:srgbClr val="EF444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40" name="Google Shape;340;p25"/>
              <p:cNvSpPr txBox="1"/>
              <p:nvPr/>
            </p:nvSpPr>
            <p:spPr>
              <a:xfrm>
                <a:off x="1905000" y="-19050"/>
                <a:ext cx="14289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900">
                    <a:solidFill>
                      <a:srgbClr val="94A3B8"/>
                    </a:solidFill>
                    <a:latin typeface="Inter"/>
                    <a:ea typeface="Inter"/>
                    <a:cs typeface="Inter"/>
                    <a:sym typeface="Inter"/>
                  </a:rPr>
                  <a:t>B_2 Short-Circuit</a:t>
                </a:r>
                <a:endParaRPr b="0" sz="900">
                  <a:solidFill>
                    <a:srgbClr val="94A3B8"/>
                  </a:solidFill>
                  <a:latin typeface="Inter"/>
                  <a:ea typeface="Inter"/>
                  <a:cs typeface="Inter"/>
                  <a:sym typeface="Inter"/>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4" name="Shape 344"/>
        <p:cNvGrpSpPr/>
        <p:nvPr/>
      </p:nvGrpSpPr>
      <p:grpSpPr>
        <a:xfrm>
          <a:off x="0" y="0"/>
          <a:ext cx="0" cy="0"/>
          <a:chOff x="0" y="0"/>
          <a:chExt cx="0" cy="0"/>
        </a:xfrm>
      </p:grpSpPr>
      <p:sp>
        <p:nvSpPr>
          <p:cNvPr id="345" name="Google Shape;345;p26"/>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346" name="Google Shape;346;p26"/>
          <p:cNvPicPr preferRelativeResize="0"/>
          <p:nvPr/>
        </p:nvPicPr>
        <p:blipFill rotWithShape="1">
          <a:blip r:embed="rId3">
            <a:alphaModFix/>
          </a:blip>
          <a:srcRect b="0" l="0" r="0" t="0"/>
          <a:stretch/>
        </p:blipFill>
        <p:spPr>
          <a:xfrm>
            <a:off x="9525" y="9525"/>
            <a:ext cx="8972700" cy="4972200"/>
          </a:xfrm>
          <a:prstGeom prst="rect">
            <a:avLst/>
          </a:prstGeom>
          <a:noFill/>
          <a:ln>
            <a:noFill/>
          </a:ln>
        </p:spPr>
      </p:pic>
      <p:sp>
        <p:nvSpPr>
          <p:cNvPr id="347" name="Google Shape;347;p26"/>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48" name="Google Shape;348;p26"/>
          <p:cNvSpPr txBox="1"/>
          <p:nvPr/>
        </p:nvSpPr>
        <p:spPr>
          <a:xfrm>
            <a:off x="381000" y="381000"/>
            <a:ext cx="83820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100">
                <a:solidFill>
                  <a:srgbClr val="F8FAFC"/>
                </a:solidFill>
                <a:latin typeface="Inter"/>
                <a:ea typeface="Inter"/>
                <a:cs typeface="Inter"/>
                <a:sym typeface="Inter"/>
              </a:rPr>
              <a:t>The Reality of Scale at CHTC</a:t>
            </a:r>
            <a:endParaRPr b="1" sz="2100">
              <a:solidFill>
                <a:srgbClr val="F8FAFC"/>
              </a:solidFill>
              <a:latin typeface="Inter"/>
              <a:ea typeface="Inter"/>
              <a:cs typeface="Inter"/>
              <a:sym typeface="Inter"/>
            </a:endParaRPr>
          </a:p>
        </p:txBody>
      </p:sp>
      <p:grpSp>
        <p:nvGrpSpPr>
          <p:cNvPr id="349" name="Google Shape;349;p26"/>
          <p:cNvGrpSpPr/>
          <p:nvPr/>
        </p:nvGrpSpPr>
        <p:grpSpPr>
          <a:xfrm>
            <a:off x="381000" y="1333500"/>
            <a:ext cx="4000500" cy="2476500"/>
            <a:chOff x="0" y="0"/>
            <a:chExt cx="4000500" cy="2476500"/>
          </a:xfrm>
        </p:grpSpPr>
        <p:sp>
          <p:nvSpPr>
            <p:cNvPr id="350" name="Google Shape;350;p26"/>
            <p:cNvSpPr txBox="1"/>
            <p:nvPr/>
          </p:nvSpPr>
          <p:spPr>
            <a:xfrm>
              <a:off x="0" y="0"/>
              <a:ext cx="4000500" cy="1143000"/>
            </a:xfrm>
            <a:prstGeom prst="rect">
              <a:avLst/>
            </a:prstGeom>
            <a:noFill/>
            <a:ln>
              <a:noFill/>
            </a:ln>
          </p:spPr>
          <p:txBody>
            <a:bodyPr anchorCtr="0" anchor="t" bIns="0" lIns="0" spcFirstLastPara="1" rIns="0" wrap="square" tIns="0">
              <a:noAutofit/>
            </a:bodyPr>
            <a:lstStyle/>
            <a:p>
              <a:pPr indent="-304800" lvl="0" marL="457200" rtl="0" algn="l">
                <a:spcBef>
                  <a:spcPts val="0"/>
                </a:spcBef>
                <a:spcAft>
                  <a:spcPts val="0"/>
                </a:spcAft>
                <a:buClr>
                  <a:srgbClr val="F8FAFC"/>
                </a:buClr>
                <a:buSzPts val="1200"/>
                <a:buFont typeface="Inter"/>
                <a:buChar char="●"/>
              </a:pPr>
              <a:r>
                <a:rPr lang="en" sz="1200">
                  <a:solidFill>
                    <a:srgbClr val="F8FAFC"/>
                  </a:solidFill>
                  <a:latin typeface="Inter"/>
                  <a:ea typeface="Inter"/>
                  <a:cs typeface="Inter"/>
                  <a:sym typeface="Inter"/>
                </a:rPr>
                <a:t>CHTC processes thousands of daily jobs with high heterogeneity.</a:t>
              </a:r>
              <a:endParaRPr sz="1200">
                <a:solidFill>
                  <a:srgbClr val="F8FAFC"/>
                </a:solidFill>
                <a:latin typeface="Inter"/>
                <a:ea typeface="Inter"/>
                <a:cs typeface="Inter"/>
                <a:sym typeface="Inter"/>
              </a:endParaRPr>
            </a:p>
            <a:p>
              <a:pPr indent="-304800" lvl="0" marL="457200" rtl="0" algn="l">
                <a:spcBef>
                  <a:spcPts val="1200"/>
                </a:spcBef>
                <a:spcAft>
                  <a:spcPts val="1200"/>
                </a:spcAft>
                <a:buClr>
                  <a:srgbClr val="F8FAFC"/>
                </a:buClr>
                <a:buSzPts val="1200"/>
                <a:buFont typeface="Inter"/>
                <a:buChar char="●"/>
              </a:pPr>
              <a:r>
                <a:rPr lang="en" sz="1200">
                  <a:solidFill>
                    <a:srgbClr val="F8FAFC"/>
                  </a:solidFill>
                  <a:latin typeface="Inter"/>
                  <a:ea typeface="Inter"/>
                  <a:cs typeface="Inter"/>
                  <a:sym typeface="Inter"/>
                </a:rPr>
                <a:t>Network Reality: Distinguish transient network blips from permanent hardware failures.</a:t>
              </a:r>
              <a:endParaRPr sz="1200">
                <a:solidFill>
                  <a:srgbClr val="F8FAFC"/>
                </a:solidFill>
                <a:latin typeface="Inter"/>
                <a:ea typeface="Inter"/>
                <a:cs typeface="Inter"/>
                <a:sym typeface="Inter"/>
              </a:endParaRPr>
            </a:p>
          </p:txBody>
        </p:sp>
        <p:grpSp>
          <p:nvGrpSpPr>
            <p:cNvPr id="351" name="Google Shape;351;p26"/>
            <p:cNvGrpSpPr/>
            <p:nvPr/>
          </p:nvGrpSpPr>
          <p:grpSpPr>
            <a:xfrm>
              <a:off x="0" y="1333500"/>
              <a:ext cx="4000500" cy="1143000"/>
              <a:chOff x="0" y="0"/>
              <a:chExt cx="4000500" cy="1143000"/>
            </a:xfrm>
          </p:grpSpPr>
          <p:sp>
            <p:nvSpPr>
              <p:cNvPr id="352" name="Google Shape;352;p26"/>
              <p:cNvSpPr/>
              <p:nvPr/>
            </p:nvSpPr>
            <p:spPr>
              <a:xfrm>
                <a:off x="0" y="0"/>
                <a:ext cx="4000500" cy="1143000"/>
              </a:xfrm>
              <a:prstGeom prst="rect">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53" name="Google Shape;353;p26"/>
              <p:cNvSpPr/>
              <p:nvPr/>
            </p:nvSpPr>
            <p:spPr>
              <a:xfrm>
                <a:off x="0" y="0"/>
                <a:ext cx="57300" cy="11430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54" name="Google Shape;354;p26"/>
              <p:cNvSpPr txBox="1"/>
              <p:nvPr/>
            </p:nvSpPr>
            <p:spPr>
              <a:xfrm>
                <a:off x="228600" y="190500"/>
                <a:ext cx="35814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0" i="1" lang="en" sz="1350">
                    <a:solidFill>
                      <a:srgbClr val="F8FAFC"/>
                    </a:solidFill>
                    <a:latin typeface="Inter"/>
                    <a:ea typeface="Inter"/>
                    <a:cs typeface="Inter"/>
                    <a:sym typeface="Inter"/>
                  </a:rPr>
                  <a:t>"Why is my job suddenly idle or terminated?"</a:t>
                </a:r>
                <a:endParaRPr b="0" i="1" sz="1350">
                  <a:solidFill>
                    <a:srgbClr val="F8FAFC"/>
                  </a:solidFill>
                  <a:latin typeface="Inter"/>
                  <a:ea typeface="Inter"/>
                  <a:cs typeface="Inter"/>
                  <a:sym typeface="Inter"/>
                </a:endParaRPr>
              </a:p>
              <a:p>
                <a:pPr indent="0" lvl="0" marL="0" rtl="0" algn="l">
                  <a:spcBef>
                    <a:spcPts val="600"/>
                  </a:spcBef>
                  <a:spcAft>
                    <a:spcPts val="0"/>
                  </a:spcAft>
                  <a:buNone/>
                </a:pPr>
                <a:r>
                  <a:rPr b="0" lang="en" sz="900">
                    <a:solidFill>
                      <a:srgbClr val="06B6D4"/>
                    </a:solidFill>
                    <a:latin typeface="Inter SemiBold"/>
                    <a:ea typeface="Inter SemiBold"/>
                    <a:cs typeface="Inter SemiBold"/>
                    <a:sym typeface="Inter SemiBold"/>
                  </a:rPr>
                  <a:t>- User Pain Point</a:t>
                </a:r>
                <a:endParaRPr b="0" sz="900">
                  <a:solidFill>
                    <a:srgbClr val="06B6D4"/>
                  </a:solidFill>
                  <a:latin typeface="Inter SemiBold"/>
                  <a:ea typeface="Inter SemiBold"/>
                  <a:cs typeface="Inter SemiBold"/>
                  <a:sym typeface="Inter SemiBold"/>
                </a:endParaRPr>
              </a:p>
            </p:txBody>
          </p:sp>
        </p:grpSp>
      </p:grpSp>
      <p:grpSp>
        <p:nvGrpSpPr>
          <p:cNvPr id="355" name="Google Shape;355;p26"/>
          <p:cNvGrpSpPr/>
          <p:nvPr/>
        </p:nvGrpSpPr>
        <p:grpSpPr>
          <a:xfrm>
            <a:off x="4567238" y="1328738"/>
            <a:ext cx="4200600" cy="2867100"/>
            <a:chOff x="-4762" y="-4762"/>
            <a:chExt cx="4200600" cy="2867100"/>
          </a:xfrm>
        </p:grpSpPr>
        <p:pic>
          <p:nvPicPr>
            <p:cNvPr descr="A dramatic academic schematic illustrating thousands of concurrent interconnected network nodes and distributed compute jobs across a highly heterogeneous landscape, using clean lines and a slate/cyan color palette." id="356" name="Google Shape;356;p26"/>
            <p:cNvPicPr preferRelativeResize="0"/>
            <p:nvPr/>
          </p:nvPicPr>
          <p:blipFill rotWithShape="1">
            <a:blip r:embed="rId4">
              <a:alphaModFix/>
            </a:blip>
            <a:srcRect b="0" l="8753" r="8745" t="0"/>
            <a:stretch/>
          </p:blipFill>
          <p:spPr>
            <a:xfrm>
              <a:off x="0" y="0"/>
              <a:ext cx="4191000" cy="2857500"/>
            </a:xfrm>
            <a:prstGeom prst="roundRect">
              <a:avLst>
                <a:gd fmla="val 2666" name="adj"/>
              </a:avLst>
            </a:prstGeom>
            <a:noFill/>
            <a:ln>
              <a:noFill/>
            </a:ln>
          </p:spPr>
        </p:pic>
        <p:pic>
          <p:nvPicPr>
            <p:cNvPr id="357" name="Google Shape;357;p26"/>
            <p:cNvPicPr preferRelativeResize="0"/>
            <p:nvPr/>
          </p:nvPicPr>
          <p:blipFill rotWithShape="1">
            <a:blip r:embed="rId5">
              <a:alphaModFix/>
            </a:blip>
            <a:srcRect b="0" l="0" r="0" t="0"/>
            <a:stretch/>
          </p:blipFill>
          <p:spPr>
            <a:xfrm>
              <a:off x="-4762" y="-4762"/>
              <a:ext cx="4200600" cy="2867100"/>
            </a:xfrm>
            <a:prstGeom prst="rect">
              <a:avLst/>
            </a:prstGeom>
            <a:noFill/>
            <a:ln>
              <a:noFill/>
            </a:ln>
          </p:spPr>
        </p:pic>
      </p:grpSp>
      <p:grpSp>
        <p:nvGrpSpPr>
          <p:cNvPr id="358" name="Google Shape;358;p26"/>
          <p:cNvGrpSpPr/>
          <p:nvPr/>
        </p:nvGrpSpPr>
        <p:grpSpPr>
          <a:xfrm>
            <a:off x="381000" y="4762500"/>
            <a:ext cx="8382000" cy="285750"/>
            <a:chOff x="381000" y="4762500"/>
            <a:chExt cx="8382000" cy="285750"/>
          </a:xfrm>
        </p:grpSpPr>
        <p:cxnSp>
          <p:nvCxnSpPr>
            <p:cNvPr id="359" name="Google Shape;359;p26"/>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360" name="Google Shape;360;p26"/>
            <p:cNvSpPr txBox="1"/>
            <p:nvPr/>
          </p:nvSpPr>
          <p:spPr>
            <a:xfrm>
              <a:off x="381000" y="485775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900">
                  <a:solidFill>
                    <a:srgbClr val="94A3B8"/>
                  </a:solidFill>
                  <a:latin typeface="Inter"/>
                  <a:ea typeface="Inter"/>
                  <a:cs typeface="Inter"/>
                  <a:sym typeface="Inter"/>
                </a:rPr>
                <a:t>Khyathi Vagolu | June 7, 2026</a:t>
              </a:r>
              <a:endParaRPr b="0" sz="900">
                <a:solidFill>
                  <a:srgbClr val="94A3B8"/>
                </a:solidFill>
                <a:latin typeface="Inter"/>
                <a:ea typeface="Inter"/>
                <a:cs typeface="Inter"/>
                <a:sym typeface="Inter"/>
              </a:endParaRPr>
            </a:p>
          </p:txBody>
        </p:sp>
        <p:sp>
          <p:nvSpPr>
            <p:cNvPr id="361" name="Google Shape;361;p26"/>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5" name="Shape 365"/>
        <p:cNvGrpSpPr/>
        <p:nvPr/>
      </p:nvGrpSpPr>
      <p:grpSpPr>
        <a:xfrm>
          <a:off x="0" y="0"/>
          <a:ext cx="0" cy="0"/>
          <a:chOff x="0" y="0"/>
          <a:chExt cx="0" cy="0"/>
        </a:xfrm>
      </p:grpSpPr>
      <p:pic>
        <p:nvPicPr>
          <p:cNvPr id="366" name="Google Shape;366;p27" title="eda_01_overview.png"/>
          <p:cNvPicPr preferRelativeResize="0"/>
          <p:nvPr/>
        </p:nvPicPr>
        <p:blipFill>
          <a:blip r:embed="rId3">
            <a:alphaModFix/>
          </a:blip>
          <a:stretch>
            <a:fillRect/>
          </a:stretch>
        </p:blipFill>
        <p:spPr>
          <a:xfrm>
            <a:off x="478175" y="129925"/>
            <a:ext cx="5947325" cy="2128025"/>
          </a:xfrm>
          <a:prstGeom prst="rect">
            <a:avLst/>
          </a:prstGeom>
          <a:noFill/>
          <a:ln>
            <a:noFill/>
          </a:ln>
        </p:spPr>
      </p:pic>
      <p:pic>
        <p:nvPicPr>
          <p:cNvPr id="367" name="Google Shape;367;p27" title="eda_02_time_into_job.png"/>
          <p:cNvPicPr preferRelativeResize="0"/>
          <p:nvPr/>
        </p:nvPicPr>
        <p:blipFill>
          <a:blip r:embed="rId4">
            <a:alphaModFix/>
          </a:blip>
          <a:stretch>
            <a:fillRect/>
          </a:stretch>
        </p:blipFill>
        <p:spPr>
          <a:xfrm>
            <a:off x="337000" y="2050299"/>
            <a:ext cx="7616249" cy="2934600"/>
          </a:xfrm>
          <a:prstGeom prst="rect">
            <a:avLst/>
          </a:prstGeom>
          <a:noFill/>
          <a:ln>
            <a:noFill/>
          </a:ln>
        </p:spPr>
      </p:pic>
      <p:pic>
        <p:nvPicPr>
          <p:cNvPr id="368" name="Google Shape;368;p27" title="eda_06_scoring.png"/>
          <p:cNvPicPr preferRelativeResize="0"/>
          <p:nvPr/>
        </p:nvPicPr>
        <p:blipFill>
          <a:blip r:embed="rId5">
            <a:alphaModFix/>
          </a:blip>
          <a:stretch>
            <a:fillRect/>
          </a:stretch>
        </p:blipFill>
        <p:spPr>
          <a:xfrm>
            <a:off x="3965400" y="662070"/>
            <a:ext cx="4830374" cy="1909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2" name="Shape 372"/>
        <p:cNvGrpSpPr/>
        <p:nvPr/>
      </p:nvGrpSpPr>
      <p:grpSpPr>
        <a:xfrm>
          <a:off x="0" y="0"/>
          <a:ext cx="0" cy="0"/>
          <a:chOff x="0" y="0"/>
          <a:chExt cx="0" cy="0"/>
        </a:xfrm>
      </p:grpSpPr>
      <p:sp>
        <p:nvSpPr>
          <p:cNvPr id="373" name="Google Shape;373;p28"/>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374" name="Google Shape;374;p28"/>
          <p:cNvPicPr preferRelativeResize="0"/>
          <p:nvPr/>
        </p:nvPicPr>
        <p:blipFill rotWithShape="1">
          <a:blip r:embed="rId3">
            <a:alphaModFix/>
          </a:blip>
          <a:srcRect b="0" l="0" r="0" t="0"/>
          <a:stretch/>
        </p:blipFill>
        <p:spPr>
          <a:xfrm>
            <a:off x="9525" y="9525"/>
            <a:ext cx="8972700" cy="4972200"/>
          </a:xfrm>
          <a:prstGeom prst="rect">
            <a:avLst/>
          </a:prstGeom>
          <a:noFill/>
          <a:ln>
            <a:noFill/>
          </a:ln>
        </p:spPr>
      </p:pic>
      <p:sp>
        <p:nvSpPr>
          <p:cNvPr id="375" name="Google Shape;375;p28"/>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76" name="Google Shape;376;p28"/>
          <p:cNvSpPr txBox="1"/>
          <p:nvPr/>
        </p:nvSpPr>
        <p:spPr>
          <a:xfrm>
            <a:off x="381000" y="381000"/>
            <a:ext cx="83820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100">
                <a:solidFill>
                  <a:srgbClr val="F8FAFC"/>
                </a:solidFill>
                <a:latin typeface="Inter"/>
                <a:ea typeface="Inter"/>
                <a:cs typeface="Inter"/>
                <a:sym typeface="Inter"/>
              </a:rPr>
              <a:t>Theoretical Simulation</a:t>
            </a:r>
            <a:endParaRPr b="1" sz="2100">
              <a:solidFill>
                <a:srgbClr val="F8FAFC"/>
              </a:solidFill>
              <a:latin typeface="Inter"/>
              <a:ea typeface="Inter"/>
              <a:cs typeface="Inter"/>
              <a:sym typeface="Inter"/>
            </a:endParaRPr>
          </a:p>
        </p:txBody>
      </p:sp>
      <p:grpSp>
        <p:nvGrpSpPr>
          <p:cNvPr id="377" name="Google Shape;377;p28"/>
          <p:cNvGrpSpPr/>
          <p:nvPr/>
        </p:nvGrpSpPr>
        <p:grpSpPr>
          <a:xfrm>
            <a:off x="381000" y="4762500"/>
            <a:ext cx="8382000" cy="285750"/>
            <a:chOff x="381000" y="4762500"/>
            <a:chExt cx="8382000" cy="285750"/>
          </a:xfrm>
        </p:grpSpPr>
        <p:cxnSp>
          <p:nvCxnSpPr>
            <p:cNvPr id="378" name="Google Shape;378;p28"/>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379" name="Google Shape;379;p28"/>
            <p:cNvSpPr txBox="1"/>
            <p:nvPr/>
          </p:nvSpPr>
          <p:spPr>
            <a:xfrm>
              <a:off x="381000" y="485775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900">
                  <a:solidFill>
                    <a:srgbClr val="94A3B8"/>
                  </a:solidFill>
                  <a:latin typeface="Inter"/>
                  <a:ea typeface="Inter"/>
                  <a:cs typeface="Inter"/>
                  <a:sym typeface="Inter"/>
                </a:rPr>
                <a:t>Khyathi Vagolu | June 7, 2026</a:t>
              </a:r>
              <a:endParaRPr b="0" sz="900">
                <a:solidFill>
                  <a:srgbClr val="94A3B8"/>
                </a:solidFill>
                <a:latin typeface="Inter"/>
                <a:ea typeface="Inter"/>
                <a:cs typeface="Inter"/>
                <a:sym typeface="Inter"/>
              </a:endParaRPr>
            </a:p>
          </p:txBody>
        </p:sp>
        <p:sp>
          <p:nvSpPr>
            <p:cNvPr id="380" name="Google Shape;380;p28"/>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grpSp>
        <p:nvGrpSpPr>
          <p:cNvPr id="381" name="Google Shape;381;p28"/>
          <p:cNvGrpSpPr/>
          <p:nvPr/>
        </p:nvGrpSpPr>
        <p:grpSpPr>
          <a:xfrm>
            <a:off x="381000" y="1238250"/>
            <a:ext cx="4000500" cy="3333900"/>
            <a:chOff x="0" y="0"/>
            <a:chExt cx="4000500" cy="3333900"/>
          </a:xfrm>
        </p:grpSpPr>
        <p:sp>
          <p:nvSpPr>
            <p:cNvPr id="382" name="Google Shape;382;p28"/>
            <p:cNvSpPr txBox="1"/>
            <p:nvPr/>
          </p:nvSpPr>
          <p:spPr>
            <a:xfrm>
              <a:off x="0" y="0"/>
              <a:ext cx="4000500" cy="857400"/>
            </a:xfrm>
            <a:prstGeom prst="rect">
              <a:avLst/>
            </a:prstGeom>
            <a:noFill/>
            <a:ln>
              <a:noFill/>
            </a:ln>
          </p:spPr>
          <p:txBody>
            <a:bodyPr anchorCtr="0" anchor="t" bIns="0" lIns="0" spcFirstLastPara="1" rIns="0" wrap="square" tIns="0">
              <a:noAutofit/>
            </a:bodyPr>
            <a:lstStyle/>
            <a:p>
              <a:pPr indent="-300038" lvl="0" marL="457200" rtl="0" algn="l">
                <a:spcBef>
                  <a:spcPts val="0"/>
                </a:spcBef>
                <a:spcAft>
                  <a:spcPts val="0"/>
                </a:spcAft>
                <a:buClr>
                  <a:srgbClr val="F8FAFC"/>
                </a:buClr>
                <a:buSzPts val="1125"/>
                <a:buFont typeface="Inter"/>
                <a:buChar char="●"/>
              </a:pPr>
              <a:r>
                <a:rPr lang="en" sz="1125">
                  <a:solidFill>
                    <a:srgbClr val="F8FAFC"/>
                  </a:solidFill>
                  <a:latin typeface="Inter"/>
                  <a:ea typeface="Inter"/>
                  <a:cs typeface="Inter"/>
                  <a:sym typeface="Inter"/>
                </a:rPr>
                <a:t>Minimize Total Cost function: Minimize L(T₄)</a:t>
              </a:r>
              <a:endParaRPr sz="1125">
                <a:solidFill>
                  <a:srgbClr val="F8FAFC"/>
                </a:solidFill>
                <a:latin typeface="Inter"/>
                <a:ea typeface="Inter"/>
                <a:cs typeface="Inter"/>
                <a:sym typeface="Inter"/>
              </a:endParaRPr>
            </a:p>
            <a:p>
              <a:pPr indent="-300038" lvl="0" marL="457200" rtl="0" algn="l">
                <a:spcBef>
                  <a:spcPts val="750"/>
                </a:spcBef>
                <a:spcAft>
                  <a:spcPts val="750"/>
                </a:spcAft>
                <a:buClr>
                  <a:srgbClr val="F8FAFC"/>
                </a:buClr>
                <a:buSzPts val="1125"/>
                <a:buFont typeface="Inter"/>
                <a:buChar char="●"/>
              </a:pPr>
              <a:r>
                <a:rPr lang="en" sz="1125">
                  <a:solidFill>
                    <a:srgbClr val="F8FAFC"/>
                  </a:solidFill>
                  <a:latin typeface="Inter"/>
                  <a:ea typeface="Inter"/>
                  <a:cs typeface="Inter"/>
                  <a:sym typeface="Inter"/>
                </a:rPr>
                <a:t>Variables: I(T₄) (Idle time), F(T₄) (Failure probability)</a:t>
              </a:r>
              <a:endParaRPr sz="1125">
                <a:solidFill>
                  <a:srgbClr val="F8FAFC"/>
                </a:solidFill>
                <a:latin typeface="Inter"/>
                <a:ea typeface="Inter"/>
                <a:cs typeface="Inter"/>
                <a:sym typeface="Inter"/>
              </a:endParaRPr>
            </a:p>
          </p:txBody>
        </p:sp>
        <p:grpSp>
          <p:nvGrpSpPr>
            <p:cNvPr id="383" name="Google Shape;383;p28"/>
            <p:cNvGrpSpPr/>
            <p:nvPr/>
          </p:nvGrpSpPr>
          <p:grpSpPr>
            <a:xfrm>
              <a:off x="0" y="952500"/>
              <a:ext cx="4000500" cy="762000"/>
              <a:chOff x="0" y="0"/>
              <a:chExt cx="4000500" cy="762000"/>
            </a:xfrm>
          </p:grpSpPr>
          <p:sp>
            <p:nvSpPr>
              <p:cNvPr id="384" name="Google Shape;384;p28"/>
              <p:cNvSpPr/>
              <p:nvPr/>
            </p:nvSpPr>
            <p:spPr>
              <a:xfrm>
                <a:off x="0" y="0"/>
                <a:ext cx="4000500" cy="762000"/>
              </a:xfrm>
              <a:prstGeom prst="roundRect">
                <a:avLst>
                  <a:gd fmla="val 5000" name="adj"/>
                </a:avLst>
              </a:prstGeom>
              <a:solidFill>
                <a:srgbClr val="0F172A"/>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85" name="Google Shape;385;p28"/>
              <p:cNvSpPr txBox="1"/>
              <p:nvPr/>
            </p:nvSpPr>
            <p:spPr>
              <a:xfrm>
                <a:off x="47550" y="36900"/>
                <a:ext cx="3905400" cy="6882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1200">
                    <a:solidFill>
                      <a:srgbClr val="F59E0B"/>
                    </a:solidFill>
                    <a:latin typeface="Fira Code"/>
                    <a:ea typeface="Fira Code"/>
                    <a:cs typeface="Fira Code"/>
                    <a:sym typeface="Fira Code"/>
                  </a:rPr>
                  <a:t>L(T) = C_idle * E[I(T)] + C_fail * E[F(T)]</a:t>
                </a:r>
                <a:endParaRPr b="0" sz="1200">
                  <a:solidFill>
                    <a:srgbClr val="F59E0B"/>
                  </a:solidFill>
                  <a:latin typeface="Fira Code"/>
                  <a:ea typeface="Fira Code"/>
                  <a:cs typeface="Fira Code"/>
                  <a:sym typeface="Fira Code"/>
                </a:endParaRPr>
              </a:p>
            </p:txBody>
          </p:sp>
        </p:grpSp>
        <p:grpSp>
          <p:nvGrpSpPr>
            <p:cNvPr id="386" name="Google Shape;386;p28"/>
            <p:cNvGrpSpPr/>
            <p:nvPr/>
          </p:nvGrpSpPr>
          <p:grpSpPr>
            <a:xfrm>
              <a:off x="0" y="1905000"/>
              <a:ext cx="4000500" cy="1428900"/>
              <a:chOff x="0" y="0"/>
              <a:chExt cx="4000500" cy="1428900"/>
            </a:xfrm>
          </p:grpSpPr>
          <p:sp>
            <p:nvSpPr>
              <p:cNvPr id="387" name="Google Shape;387;p28"/>
              <p:cNvSpPr/>
              <p:nvPr/>
            </p:nvSpPr>
            <p:spPr>
              <a:xfrm>
                <a:off x="0" y="0"/>
                <a:ext cx="4000500" cy="1428900"/>
              </a:xfrm>
              <a:prstGeom prst="roundRect">
                <a:avLst>
                  <a:gd fmla="val 2666" name="adj"/>
                </a:avLst>
              </a:prstGeom>
              <a:solidFill>
                <a:srgbClr val="0F172A"/>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88" name="Google Shape;388;p28"/>
              <p:cNvSpPr txBox="1"/>
              <p:nvPr/>
            </p:nvSpPr>
            <p:spPr>
              <a:xfrm>
                <a:off x="190500" y="190500"/>
                <a:ext cx="3619500" cy="104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1050">
                    <a:solidFill>
                      <a:srgbClr val="F59E0B"/>
                    </a:solidFill>
                    <a:latin typeface="Fira Code"/>
                    <a:ea typeface="Fira Code"/>
                    <a:cs typeface="Fira Code"/>
                    <a:sym typeface="Fira Code"/>
                  </a:rPr>
                  <a:t>K = 2000 | MAX_RUNTIME = 20s | SCALE = 5s</a:t>
                </a:r>
                <a:endParaRPr b="0" sz="1050">
                  <a:solidFill>
                    <a:srgbClr val="F59E0B"/>
                  </a:solidFill>
                  <a:latin typeface="Fira Code"/>
                  <a:ea typeface="Fira Code"/>
                  <a:cs typeface="Fira Code"/>
                  <a:sym typeface="Fira Code"/>
                </a:endParaRPr>
              </a:p>
              <a:p>
                <a:pPr indent="0" lvl="0" marL="0" rtl="0" algn="l">
                  <a:spcBef>
                    <a:spcPts val="300"/>
                  </a:spcBef>
                  <a:spcAft>
                    <a:spcPts val="0"/>
                  </a:spcAft>
                  <a:buNone/>
                </a:pPr>
                <a:r>
                  <a:rPr b="0" lang="en" sz="1050">
                    <a:solidFill>
                      <a:srgbClr val="F59E0B"/>
                    </a:solidFill>
                    <a:latin typeface="Fira Code"/>
                    <a:ea typeface="Fira Code"/>
                    <a:cs typeface="Fira Code"/>
                    <a:sym typeface="Fira Code"/>
                  </a:rPr>
                  <a:t>P_INF_RECONNECT = 10% | N_ITER = 40</a:t>
                </a:r>
                <a:endParaRPr b="0" sz="1050">
                  <a:solidFill>
                    <a:srgbClr val="F59E0B"/>
                  </a:solidFill>
                  <a:latin typeface="Fira Code"/>
                  <a:ea typeface="Fira Code"/>
                  <a:cs typeface="Fira Code"/>
                  <a:sym typeface="Fira Code"/>
                </a:endParaRPr>
              </a:p>
              <a:p>
                <a:pPr indent="0" lvl="0" marL="0" rtl="0" algn="l">
                  <a:spcBef>
                    <a:spcPts val="300"/>
                  </a:spcBef>
                  <a:spcAft>
                    <a:spcPts val="0"/>
                  </a:spcAft>
                  <a:buNone/>
                </a:pPr>
                <a:r>
                  <a:rPr b="0" lang="en" sz="1050">
                    <a:solidFill>
                      <a:srgbClr val="F59E0B"/>
                    </a:solidFill>
                    <a:latin typeface="Fira Code"/>
                    <a:ea typeface="Fira Code"/>
                    <a:cs typeface="Fira Code"/>
                    <a:sym typeface="Fira Code"/>
                  </a:rPr>
                  <a:t>M_MAX_RESTARTS = 10</a:t>
                </a:r>
                <a:endParaRPr b="0" sz="1050">
                  <a:solidFill>
                    <a:srgbClr val="F59E0B"/>
                  </a:solidFill>
                  <a:latin typeface="Fira Code"/>
                  <a:ea typeface="Fira Code"/>
                  <a:cs typeface="Fira Code"/>
                  <a:sym typeface="Fira Code"/>
                </a:endParaRPr>
              </a:p>
              <a:p>
                <a:pPr indent="0" lvl="0" marL="0" rtl="0" algn="l">
                  <a:spcBef>
                    <a:spcPts val="300"/>
                  </a:spcBef>
                  <a:spcAft>
                    <a:spcPts val="0"/>
                  </a:spcAft>
                  <a:buNone/>
                </a:pPr>
                <a:r>
                  <a:rPr b="0" lang="en" sz="1050">
                    <a:solidFill>
                      <a:srgbClr val="F59E0B"/>
                    </a:solidFill>
                    <a:latin typeface="Fira Code"/>
                    <a:ea typeface="Fira Code"/>
                    <a:cs typeface="Fira Code"/>
                    <a:sym typeface="Fira Code"/>
                  </a:rPr>
                  <a:t>T4_BOUNDS = [0.5s, 50.0s]</a:t>
                </a:r>
                <a:endParaRPr b="0" sz="1050">
                  <a:solidFill>
                    <a:srgbClr val="F59E0B"/>
                  </a:solidFill>
                  <a:latin typeface="Fira Code"/>
                  <a:ea typeface="Fira Code"/>
                  <a:cs typeface="Fira Code"/>
                  <a:sym typeface="Fira Code"/>
                </a:endParaRPr>
              </a:p>
            </p:txBody>
          </p:sp>
        </p:grpSp>
      </p:grpSp>
      <p:grpSp>
        <p:nvGrpSpPr>
          <p:cNvPr id="389" name="Google Shape;389;p28"/>
          <p:cNvGrpSpPr/>
          <p:nvPr/>
        </p:nvGrpSpPr>
        <p:grpSpPr>
          <a:xfrm>
            <a:off x="4757738" y="1233488"/>
            <a:ext cx="4010100" cy="3343200"/>
            <a:chOff x="-4762" y="-4762"/>
            <a:chExt cx="4010100" cy="3343200"/>
          </a:xfrm>
        </p:grpSpPr>
        <p:pic>
          <p:nvPicPr>
            <p:cNvPr id="390" name="Google Shape;390;p28"/>
            <p:cNvPicPr preferRelativeResize="0"/>
            <p:nvPr/>
          </p:nvPicPr>
          <p:blipFill rotWithShape="1">
            <a:blip r:embed="rId4">
              <a:alphaModFix/>
            </a:blip>
            <a:srcRect b="0" l="0" r="0" t="0"/>
            <a:stretch/>
          </p:blipFill>
          <p:spPr>
            <a:xfrm>
              <a:off x="-4762" y="-4762"/>
              <a:ext cx="4010100" cy="3343200"/>
            </a:xfrm>
            <a:prstGeom prst="rect">
              <a:avLst/>
            </a:prstGeom>
            <a:noFill/>
            <a:ln>
              <a:noFill/>
            </a:ln>
          </p:spPr>
        </p:pic>
        <p:cxnSp>
          <p:nvCxnSpPr>
            <p:cNvPr id="391" name="Google Shape;391;p28"/>
            <p:cNvCxnSpPr/>
            <p:nvPr/>
          </p:nvCxnSpPr>
          <p:spPr>
            <a:xfrm>
              <a:off x="571500" y="476250"/>
              <a:ext cx="0" cy="2381400"/>
            </a:xfrm>
            <a:prstGeom prst="straightConnector1">
              <a:avLst/>
            </a:prstGeom>
            <a:solidFill>
              <a:srgbClr val="FFFFFF"/>
            </a:solidFill>
            <a:ln cap="flat" cmpd="sng" w="9525">
              <a:solidFill>
                <a:srgbClr val="94A3B8"/>
              </a:solidFill>
              <a:prstDash val="solid"/>
              <a:round/>
              <a:headEnd len="sm" w="sm" type="none"/>
              <a:tailEnd len="sm" w="sm" type="none"/>
            </a:ln>
          </p:spPr>
        </p:cxnSp>
        <p:cxnSp>
          <p:nvCxnSpPr>
            <p:cNvPr id="392" name="Google Shape;392;p28"/>
            <p:cNvCxnSpPr/>
            <p:nvPr/>
          </p:nvCxnSpPr>
          <p:spPr>
            <a:xfrm>
              <a:off x="571500" y="2857500"/>
              <a:ext cx="3048000" cy="0"/>
            </a:xfrm>
            <a:prstGeom prst="straightConnector1">
              <a:avLst/>
            </a:prstGeom>
            <a:solidFill>
              <a:srgbClr val="FFFFFF"/>
            </a:solidFill>
            <a:ln cap="flat" cmpd="sng" w="9525">
              <a:solidFill>
                <a:srgbClr val="94A3B8"/>
              </a:solidFill>
              <a:prstDash val="solid"/>
              <a:round/>
              <a:headEnd len="sm" w="sm" type="none"/>
              <a:tailEnd len="sm" w="sm" type="none"/>
            </a:ln>
          </p:spPr>
        </p:cxnSp>
        <p:sp>
          <p:nvSpPr>
            <p:cNvPr id="393" name="Google Shape;393;p28"/>
            <p:cNvSpPr txBox="1"/>
            <p:nvPr/>
          </p:nvSpPr>
          <p:spPr>
            <a:xfrm>
              <a:off x="571500" y="2952750"/>
              <a:ext cx="3048000" cy="285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0" lang="en" sz="900">
                  <a:solidFill>
                    <a:srgbClr val="94A3B8"/>
                  </a:solidFill>
                  <a:latin typeface="Inter"/>
                  <a:ea typeface="Inter"/>
                  <a:cs typeface="Inter"/>
                  <a:sym typeface="Inter"/>
                </a:rPr>
                <a:t>Decision Variable: T (Lease Duration)</a:t>
              </a:r>
              <a:endParaRPr b="0" sz="900">
                <a:solidFill>
                  <a:srgbClr val="94A3B8"/>
                </a:solidFill>
                <a:latin typeface="Inter"/>
                <a:ea typeface="Inter"/>
                <a:cs typeface="Inter"/>
                <a:sym typeface="Inter"/>
              </a:endParaRPr>
            </a:p>
          </p:txBody>
        </p:sp>
        <p:sp>
          <p:nvSpPr>
            <p:cNvPr id="394" name="Google Shape;394;p28"/>
            <p:cNvSpPr txBox="1"/>
            <p:nvPr/>
          </p:nvSpPr>
          <p:spPr>
            <a:xfrm rot="-5400000">
              <a:off x="333375" y="1190625"/>
              <a:ext cx="381000" cy="952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0" lang="en" sz="900">
                  <a:solidFill>
                    <a:srgbClr val="94A3B8"/>
                  </a:solidFill>
                  <a:latin typeface="Inter"/>
                  <a:ea typeface="Inter"/>
                  <a:cs typeface="Inter"/>
                  <a:sym typeface="Inter"/>
                </a:rPr>
                <a:t>Total Cost L(T</a:t>
              </a:r>
              <a:r>
                <a:rPr lang="en" sz="900">
                  <a:solidFill>
                    <a:srgbClr val="94A3B8"/>
                  </a:solidFill>
                  <a:latin typeface="Inter"/>
                  <a:ea typeface="Inter"/>
                  <a:cs typeface="Inter"/>
                  <a:sym typeface="Inter"/>
                </a:rPr>
                <a:t>)</a:t>
              </a:r>
              <a:endParaRPr b="0" sz="900">
                <a:solidFill>
                  <a:srgbClr val="94A3B8"/>
                </a:solidFill>
                <a:latin typeface="Inter"/>
                <a:ea typeface="Inter"/>
                <a:cs typeface="Inter"/>
                <a:sym typeface="Inter"/>
              </a:endParaRPr>
            </a:p>
          </p:txBody>
        </p:sp>
        <p:pic>
          <p:nvPicPr>
            <p:cNvPr descr="A scientific line plot on a dark slate background showing a U-shaped convex cost function curve. One line is cyan representing idle cost increasing with T4, one line is red representing failure cost decreasing with T4, and a thick amber line represents the total cost L(T4) with a clear minimum point. Professional academic style." id="395" name="Google Shape;395;p28"/>
            <p:cNvPicPr preferRelativeResize="0"/>
            <p:nvPr/>
          </p:nvPicPr>
          <p:blipFill rotWithShape="1">
            <a:blip r:embed="rId5">
              <a:alphaModFix/>
            </a:blip>
            <a:srcRect b="1105" l="0" r="0" t="1115"/>
            <a:stretch/>
          </p:blipFill>
          <p:spPr>
            <a:xfrm>
              <a:off x="666750" y="571500"/>
              <a:ext cx="2857500" cy="2095500"/>
            </a:xfrm>
            <a:prstGeom prst="rect">
              <a:avLst/>
            </a:prstGeom>
            <a:noFill/>
            <a:ln>
              <a:noFill/>
            </a:ln>
          </p:spPr>
        </p:pic>
        <p:sp>
          <p:nvSpPr>
            <p:cNvPr id="396" name="Google Shape;396;p28"/>
            <p:cNvSpPr txBox="1"/>
            <p:nvPr/>
          </p:nvSpPr>
          <p:spPr>
            <a:xfrm>
              <a:off x="190500" y="142875"/>
              <a:ext cx="3619500" cy="285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900">
                  <a:solidFill>
                    <a:srgbClr val="06B6D4"/>
                  </a:solidFill>
                  <a:latin typeface="Inter SemiBold"/>
                  <a:ea typeface="Inter SemiBold"/>
                  <a:cs typeface="Inter SemiBold"/>
                  <a:sym typeface="Inter SemiBold"/>
                </a:rPr>
                <a:t>Simulation Data: Cost vs. Lease Duration</a:t>
              </a:r>
              <a:endParaRPr b="0" sz="900">
                <a:solidFill>
                  <a:srgbClr val="06B6D4"/>
                </a:solidFill>
                <a:latin typeface="Inter SemiBold"/>
                <a:ea typeface="Inter SemiBold"/>
                <a:cs typeface="Inter SemiBold"/>
                <a:sym typeface="Inter SemiBold"/>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0" name="Shape 400"/>
        <p:cNvGrpSpPr/>
        <p:nvPr/>
      </p:nvGrpSpPr>
      <p:grpSpPr>
        <a:xfrm>
          <a:off x="0" y="0"/>
          <a:ext cx="0" cy="0"/>
          <a:chOff x="0" y="0"/>
          <a:chExt cx="0" cy="0"/>
        </a:xfrm>
      </p:grpSpPr>
      <p:sp>
        <p:nvSpPr>
          <p:cNvPr id="401" name="Google Shape;401;p29"/>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402" name="Google Shape;402;p29"/>
          <p:cNvPicPr preferRelativeResize="0"/>
          <p:nvPr/>
        </p:nvPicPr>
        <p:blipFill rotWithShape="1">
          <a:blip r:embed="rId3">
            <a:alphaModFix/>
          </a:blip>
          <a:srcRect b="0" l="0" r="0" t="0"/>
          <a:stretch/>
        </p:blipFill>
        <p:spPr>
          <a:xfrm>
            <a:off x="9525" y="9525"/>
            <a:ext cx="8972700" cy="4972200"/>
          </a:xfrm>
          <a:prstGeom prst="rect">
            <a:avLst/>
          </a:prstGeom>
          <a:noFill/>
          <a:ln>
            <a:noFill/>
          </a:ln>
        </p:spPr>
      </p:pic>
      <p:sp>
        <p:nvSpPr>
          <p:cNvPr id="403" name="Google Shape;403;p29"/>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04" name="Google Shape;404;p29"/>
          <p:cNvSpPr txBox="1"/>
          <p:nvPr/>
        </p:nvSpPr>
        <p:spPr>
          <a:xfrm>
            <a:off x="381000" y="381000"/>
            <a:ext cx="83820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100">
                <a:solidFill>
                  <a:srgbClr val="F8FAFC"/>
                </a:solidFill>
                <a:latin typeface="Inter"/>
                <a:ea typeface="Inter"/>
                <a:cs typeface="Inter"/>
                <a:sym typeface="Inter"/>
              </a:rPr>
              <a:t>Gaussian Distribution: Modeling Infrastructure Data</a:t>
            </a:r>
            <a:endParaRPr b="1" sz="2100">
              <a:solidFill>
                <a:srgbClr val="F8FAFC"/>
              </a:solidFill>
              <a:latin typeface="Inter"/>
              <a:ea typeface="Inter"/>
              <a:cs typeface="Inter"/>
              <a:sym typeface="Inter"/>
            </a:endParaRPr>
          </a:p>
        </p:txBody>
      </p:sp>
      <p:grpSp>
        <p:nvGrpSpPr>
          <p:cNvPr id="405" name="Google Shape;405;p29"/>
          <p:cNvGrpSpPr/>
          <p:nvPr/>
        </p:nvGrpSpPr>
        <p:grpSpPr>
          <a:xfrm>
            <a:off x="381000" y="4762500"/>
            <a:ext cx="8382000" cy="285750"/>
            <a:chOff x="381000" y="4762500"/>
            <a:chExt cx="8382000" cy="285750"/>
          </a:xfrm>
        </p:grpSpPr>
        <p:cxnSp>
          <p:nvCxnSpPr>
            <p:cNvPr id="406" name="Google Shape;406;p29"/>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407" name="Google Shape;407;p29"/>
            <p:cNvSpPr txBox="1"/>
            <p:nvPr/>
          </p:nvSpPr>
          <p:spPr>
            <a:xfrm>
              <a:off x="381000" y="485775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900">
                  <a:solidFill>
                    <a:srgbClr val="94A3B8"/>
                  </a:solidFill>
                  <a:latin typeface="Inter"/>
                  <a:ea typeface="Inter"/>
                  <a:cs typeface="Inter"/>
                  <a:sym typeface="Inter"/>
                </a:rPr>
                <a:t>Khyathi Vagolu | June 7, 2026</a:t>
              </a:r>
              <a:endParaRPr b="0" sz="900">
                <a:solidFill>
                  <a:srgbClr val="94A3B8"/>
                </a:solidFill>
                <a:latin typeface="Inter"/>
                <a:ea typeface="Inter"/>
                <a:cs typeface="Inter"/>
                <a:sym typeface="Inter"/>
              </a:endParaRPr>
            </a:p>
          </p:txBody>
        </p:sp>
        <p:sp>
          <p:nvSpPr>
            <p:cNvPr id="408" name="Google Shape;408;p29"/>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sp>
        <p:nvSpPr>
          <p:cNvPr id="409" name="Google Shape;409;p29"/>
          <p:cNvSpPr txBox="1"/>
          <p:nvPr/>
        </p:nvSpPr>
        <p:spPr>
          <a:xfrm>
            <a:off x="381000" y="1333500"/>
            <a:ext cx="4000500" cy="1905000"/>
          </a:xfrm>
          <a:prstGeom prst="rect">
            <a:avLst/>
          </a:prstGeom>
          <a:noFill/>
          <a:ln>
            <a:noFill/>
          </a:ln>
        </p:spPr>
        <p:txBody>
          <a:bodyPr anchorCtr="0" anchor="t" bIns="0" lIns="0" spcFirstLastPara="1" rIns="0" wrap="square" tIns="0">
            <a:noAutofit/>
          </a:bodyPr>
          <a:lstStyle/>
          <a:p>
            <a:pPr indent="-304800" lvl="0" marL="457200" rtl="0" algn="l">
              <a:spcBef>
                <a:spcPts val="0"/>
              </a:spcBef>
              <a:spcAft>
                <a:spcPts val="0"/>
              </a:spcAft>
              <a:buClr>
                <a:srgbClr val="F8FAFC"/>
              </a:buClr>
              <a:buSzPts val="1200"/>
              <a:buFont typeface="Inter"/>
              <a:buChar char="●"/>
            </a:pPr>
            <a:r>
              <a:rPr lang="en" sz="1200">
                <a:solidFill>
                  <a:srgbClr val="F8FAFC"/>
                </a:solidFill>
                <a:latin typeface="Inter"/>
                <a:ea typeface="Inter"/>
                <a:cs typeface="Inter"/>
                <a:sym typeface="Inter"/>
              </a:rPr>
              <a:t>Modeling infrastructure data blips and failures using a Gaussian distribution.</a:t>
            </a:r>
            <a:endParaRPr sz="1200">
              <a:solidFill>
                <a:srgbClr val="F8FAFC"/>
              </a:solidFill>
              <a:latin typeface="Inter"/>
              <a:ea typeface="Inter"/>
              <a:cs typeface="Inter"/>
              <a:sym typeface="Inter"/>
            </a:endParaRPr>
          </a:p>
          <a:p>
            <a:pPr indent="-304800" lvl="0" marL="457200" rtl="0" algn="l">
              <a:spcBef>
                <a:spcPts val="1200"/>
              </a:spcBef>
              <a:spcAft>
                <a:spcPts val="0"/>
              </a:spcAft>
              <a:buClr>
                <a:srgbClr val="F8FAFC"/>
              </a:buClr>
              <a:buSzPts val="1200"/>
              <a:buFont typeface="Inter"/>
              <a:buChar char="●"/>
            </a:pPr>
            <a:r>
              <a:rPr lang="en" sz="1200">
                <a:solidFill>
                  <a:srgbClr val="F8FAFC"/>
                </a:solidFill>
                <a:latin typeface="Inter"/>
                <a:ea typeface="Inter"/>
                <a:cs typeface="Inter"/>
                <a:sym typeface="Inter"/>
              </a:rPr>
              <a:t>Capturing variance and frequency of network anomalies within distributed systems.</a:t>
            </a:r>
            <a:endParaRPr sz="1200">
              <a:solidFill>
                <a:srgbClr val="F8FAFC"/>
              </a:solidFill>
              <a:latin typeface="Inter"/>
              <a:ea typeface="Inter"/>
              <a:cs typeface="Inter"/>
              <a:sym typeface="Inter"/>
            </a:endParaRPr>
          </a:p>
          <a:p>
            <a:pPr indent="-304800" lvl="0" marL="457200" rtl="0" algn="l">
              <a:spcBef>
                <a:spcPts val="1200"/>
              </a:spcBef>
              <a:spcAft>
                <a:spcPts val="1200"/>
              </a:spcAft>
              <a:buClr>
                <a:srgbClr val="F8FAFC"/>
              </a:buClr>
              <a:buSzPts val="1200"/>
              <a:buFont typeface="Inter"/>
              <a:buChar char="●"/>
            </a:pPr>
            <a:r>
              <a:rPr lang="en" sz="1200">
                <a:solidFill>
                  <a:srgbClr val="F8FAFC"/>
                </a:solidFill>
                <a:latin typeface="Inter"/>
                <a:ea typeface="Inter"/>
                <a:cs typeface="Inter"/>
                <a:sym typeface="Inter"/>
              </a:rPr>
              <a:t>Statistical modeling enables predictive resource allocation and lease optimization.</a:t>
            </a:r>
            <a:endParaRPr sz="1200">
              <a:solidFill>
                <a:srgbClr val="F8FAFC"/>
              </a:solidFill>
              <a:latin typeface="Inter"/>
              <a:ea typeface="Inter"/>
              <a:cs typeface="Inter"/>
              <a:sym typeface="Inter"/>
            </a:endParaRPr>
          </a:p>
        </p:txBody>
      </p:sp>
      <p:grpSp>
        <p:nvGrpSpPr>
          <p:cNvPr id="410" name="Google Shape;410;p29"/>
          <p:cNvGrpSpPr/>
          <p:nvPr/>
        </p:nvGrpSpPr>
        <p:grpSpPr>
          <a:xfrm>
            <a:off x="381000" y="3429000"/>
            <a:ext cx="4000500" cy="762000"/>
            <a:chOff x="0" y="0"/>
            <a:chExt cx="4000500" cy="762000"/>
          </a:xfrm>
        </p:grpSpPr>
        <p:sp>
          <p:nvSpPr>
            <p:cNvPr id="411" name="Google Shape;411;p29"/>
            <p:cNvSpPr/>
            <p:nvPr/>
          </p:nvSpPr>
          <p:spPr>
            <a:xfrm>
              <a:off x="0" y="0"/>
              <a:ext cx="4000500" cy="762000"/>
            </a:xfrm>
            <a:prstGeom prst="roundRect">
              <a:avLst>
                <a:gd fmla="val 5000" name="adj"/>
              </a:avLst>
            </a:prstGeom>
            <a:solidFill>
              <a:srgbClr val="0F172A"/>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12" name="Google Shape;412;p29"/>
            <p:cNvSpPr txBox="1"/>
            <p:nvPr/>
          </p:nvSpPr>
          <p:spPr>
            <a:xfrm>
              <a:off x="190500" y="190500"/>
              <a:ext cx="3619500" cy="381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1200">
                  <a:solidFill>
                    <a:srgbClr val="F59E0B"/>
                  </a:solidFill>
                  <a:latin typeface="Fira Code"/>
                  <a:ea typeface="Fira Code"/>
                  <a:cs typeface="Fira Code"/>
                  <a:sym typeface="Fira Code"/>
                </a:rPr>
                <a:t>f(x | μ, σ²) = [1/√(2πσ²)] * e^[-(x-μ)² / 2σ²]</a:t>
              </a:r>
              <a:endParaRPr b="0" sz="1200">
                <a:solidFill>
                  <a:srgbClr val="F59E0B"/>
                </a:solidFill>
                <a:latin typeface="Fira Code"/>
                <a:ea typeface="Fira Code"/>
                <a:cs typeface="Fira Code"/>
                <a:sym typeface="Fira Code"/>
              </a:endParaRPr>
            </a:p>
          </p:txBody>
        </p:sp>
      </p:grpSp>
      <p:grpSp>
        <p:nvGrpSpPr>
          <p:cNvPr id="413" name="Google Shape;413;p29"/>
          <p:cNvGrpSpPr/>
          <p:nvPr/>
        </p:nvGrpSpPr>
        <p:grpSpPr>
          <a:xfrm>
            <a:off x="4572000" y="1143000"/>
            <a:ext cx="4191000" cy="3143400"/>
            <a:chOff x="0" y="0"/>
            <a:chExt cx="4191000" cy="3143400"/>
          </a:xfrm>
        </p:grpSpPr>
        <p:sp>
          <p:nvSpPr>
            <p:cNvPr id="414" name="Google Shape;414;p29"/>
            <p:cNvSpPr/>
            <p:nvPr/>
          </p:nvSpPr>
          <p:spPr>
            <a:xfrm>
              <a:off x="0" y="0"/>
              <a:ext cx="4191000" cy="3143400"/>
            </a:xfrm>
            <a:prstGeom prst="roundRect">
              <a:avLst>
                <a:gd fmla="val 2424" name="adj"/>
              </a:avLst>
            </a:prstGeom>
            <a:solidFill>
              <a:srgbClr val="1E293B"/>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descr="A precise academic line graph of a Gaussian distribution curve showing variance and frequency of data, rendered in a slate and cyan color palette with amber highlights for outliers." id="415" name="Google Shape;415;p29"/>
            <p:cNvPicPr preferRelativeResize="0"/>
            <p:nvPr/>
          </p:nvPicPr>
          <p:blipFill rotWithShape="1">
            <a:blip r:embed="rId4">
              <a:alphaModFix/>
            </a:blip>
            <a:srcRect b="0" l="0" r="0" t="0"/>
            <a:stretch/>
          </p:blipFill>
          <p:spPr>
            <a:xfrm>
              <a:off x="0" y="0"/>
              <a:ext cx="4191000" cy="3143400"/>
            </a:xfrm>
            <a:prstGeom prst="roundRect">
              <a:avLst>
                <a:gd fmla="val 2424" name="adj"/>
              </a:avLst>
            </a:prstGeom>
            <a:noFill/>
            <a:ln>
              <a:noFill/>
            </a:ln>
          </p:spPr>
        </p:pic>
        <p:sp>
          <p:nvSpPr>
            <p:cNvPr id="416" name="Google Shape;416;p29"/>
            <p:cNvSpPr/>
            <p:nvPr/>
          </p:nvSpPr>
          <p:spPr>
            <a:xfrm>
              <a:off x="2762250" y="468900"/>
              <a:ext cx="1333500" cy="571500"/>
            </a:xfrm>
            <a:prstGeom prst="roundRect">
              <a:avLst>
                <a:gd fmla="val 6666" name="adj"/>
              </a:avLst>
            </a:prstGeom>
            <a:solidFill>
              <a:srgbClr val="0F172A">
                <a:alpha val="80000"/>
              </a:srgbClr>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17" name="Google Shape;417;p29"/>
            <p:cNvSpPr txBox="1"/>
            <p:nvPr/>
          </p:nvSpPr>
          <p:spPr>
            <a:xfrm>
              <a:off x="2857500" y="564150"/>
              <a:ext cx="1143000" cy="381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750">
                  <a:solidFill>
                    <a:srgbClr val="06B6D4"/>
                  </a:solidFill>
                  <a:latin typeface="Inter SemiBold"/>
                  <a:ea typeface="Inter SemiBold"/>
                  <a:cs typeface="Inter SemiBold"/>
                  <a:sym typeface="Inter SemiBold"/>
                </a:rPr>
                <a:t>● Normal Ops</a:t>
              </a:r>
              <a:endParaRPr b="0" sz="750">
                <a:solidFill>
                  <a:srgbClr val="06B6D4"/>
                </a:solidFill>
                <a:latin typeface="Inter SemiBold"/>
                <a:ea typeface="Inter SemiBold"/>
                <a:cs typeface="Inter SemiBold"/>
                <a:sym typeface="Inter SemiBold"/>
              </a:endParaRPr>
            </a:p>
            <a:p>
              <a:pPr indent="0" lvl="0" marL="0" rtl="0" algn="l">
                <a:spcBef>
                  <a:spcPts val="300"/>
                </a:spcBef>
                <a:spcAft>
                  <a:spcPts val="0"/>
                </a:spcAft>
                <a:buNone/>
              </a:pPr>
              <a:r>
                <a:rPr b="0" lang="en" sz="750">
                  <a:solidFill>
                    <a:srgbClr val="F59E0B"/>
                  </a:solidFill>
                  <a:latin typeface="Inter SemiBold"/>
                  <a:ea typeface="Inter SemiBold"/>
                  <a:cs typeface="Inter SemiBold"/>
                  <a:sym typeface="Inter SemiBold"/>
                </a:rPr>
                <a:t>● Anomalies (Tail)</a:t>
              </a:r>
              <a:endParaRPr b="0" sz="750">
                <a:solidFill>
                  <a:srgbClr val="F59E0B"/>
                </a:solidFill>
                <a:latin typeface="Inter SemiBold"/>
                <a:ea typeface="Inter SemiBold"/>
                <a:cs typeface="Inter SemiBold"/>
                <a:sym typeface="Inter SemiBold"/>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1" name="Shape 421"/>
        <p:cNvGrpSpPr/>
        <p:nvPr/>
      </p:nvGrpSpPr>
      <p:grpSpPr>
        <a:xfrm>
          <a:off x="0" y="0"/>
          <a:ext cx="0" cy="0"/>
          <a:chOff x="0" y="0"/>
          <a:chExt cx="0" cy="0"/>
        </a:xfrm>
      </p:grpSpPr>
      <p:sp>
        <p:nvSpPr>
          <p:cNvPr id="422" name="Google Shape;422;p30"/>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423" name="Google Shape;423;p30"/>
          <p:cNvPicPr preferRelativeResize="0"/>
          <p:nvPr/>
        </p:nvPicPr>
        <p:blipFill rotWithShape="1">
          <a:blip r:embed="rId3">
            <a:alphaModFix/>
          </a:blip>
          <a:srcRect b="0" l="0" r="0" t="0"/>
          <a:stretch/>
        </p:blipFill>
        <p:spPr>
          <a:xfrm>
            <a:off x="9525" y="9525"/>
            <a:ext cx="8972700" cy="4972200"/>
          </a:xfrm>
          <a:prstGeom prst="rect">
            <a:avLst/>
          </a:prstGeom>
          <a:noFill/>
          <a:ln>
            <a:noFill/>
          </a:ln>
        </p:spPr>
      </p:pic>
      <p:sp>
        <p:nvSpPr>
          <p:cNvPr id="424" name="Google Shape;424;p30"/>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25" name="Google Shape;425;p30"/>
          <p:cNvSpPr txBox="1"/>
          <p:nvPr/>
        </p:nvSpPr>
        <p:spPr>
          <a:xfrm>
            <a:off x="381000" y="381000"/>
            <a:ext cx="83820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100">
                <a:solidFill>
                  <a:srgbClr val="F8FAFC"/>
                </a:solidFill>
                <a:latin typeface="Inter"/>
                <a:ea typeface="Inter"/>
                <a:cs typeface="Inter"/>
                <a:sym typeface="Inter"/>
              </a:rPr>
              <a:t>SGD to Model Timeout Parameter</a:t>
            </a:r>
            <a:endParaRPr b="1" sz="2100">
              <a:solidFill>
                <a:srgbClr val="F8FAFC"/>
              </a:solidFill>
              <a:latin typeface="Inter"/>
              <a:ea typeface="Inter"/>
              <a:cs typeface="Inter"/>
              <a:sym typeface="Inter"/>
            </a:endParaRPr>
          </a:p>
        </p:txBody>
      </p:sp>
      <p:grpSp>
        <p:nvGrpSpPr>
          <p:cNvPr id="426" name="Google Shape;426;p30"/>
          <p:cNvGrpSpPr/>
          <p:nvPr/>
        </p:nvGrpSpPr>
        <p:grpSpPr>
          <a:xfrm>
            <a:off x="381000" y="1047750"/>
            <a:ext cx="3429000" cy="1238400"/>
            <a:chOff x="0" y="0"/>
            <a:chExt cx="3429000" cy="1238400"/>
          </a:xfrm>
        </p:grpSpPr>
        <p:sp>
          <p:nvSpPr>
            <p:cNvPr id="427" name="Google Shape;427;p30"/>
            <p:cNvSpPr/>
            <p:nvPr/>
          </p:nvSpPr>
          <p:spPr>
            <a:xfrm>
              <a:off x="0" y="0"/>
              <a:ext cx="3429000" cy="1238400"/>
            </a:xfrm>
            <a:prstGeom prst="roundRect">
              <a:avLst>
                <a:gd fmla="val 6153" name="adj"/>
              </a:avLst>
            </a:prstGeom>
            <a:solidFill>
              <a:srgbClr val="1E293B"/>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28" name="Google Shape;428;p30"/>
            <p:cNvSpPr txBox="1"/>
            <p:nvPr/>
          </p:nvSpPr>
          <p:spPr>
            <a:xfrm>
              <a:off x="190500" y="142875"/>
              <a:ext cx="3048000" cy="9525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 sz="1400">
                  <a:solidFill>
                    <a:srgbClr val="F8FAFC"/>
                  </a:solidFill>
                  <a:latin typeface="Inter"/>
                  <a:ea typeface="Inter"/>
                  <a:cs typeface="Inter"/>
                  <a:sym typeface="Inter"/>
                </a:rPr>
                <a:t>Standard SGD</a:t>
              </a:r>
              <a:endParaRPr b="1" sz="1400">
                <a:solidFill>
                  <a:srgbClr val="F8FAFC"/>
                </a:solidFill>
                <a:latin typeface="Inter"/>
                <a:ea typeface="Inter"/>
                <a:cs typeface="Inter"/>
                <a:sym typeface="Inter"/>
              </a:endParaRPr>
            </a:p>
            <a:p>
              <a:pPr indent="-298450" lvl="0" marL="457200" rtl="0" algn="l">
                <a:spcBef>
                  <a:spcPts val="500"/>
                </a:spcBef>
                <a:spcAft>
                  <a:spcPts val="0"/>
                </a:spcAft>
                <a:buClr>
                  <a:srgbClr val="94A3B8"/>
                </a:buClr>
                <a:buSzPts val="1100"/>
                <a:buFont typeface="Inter"/>
                <a:buChar char="●"/>
              </a:pPr>
              <a:r>
                <a:rPr b="0" lang="en" sz="1100">
                  <a:solidFill>
                    <a:srgbClr val="94A3B8"/>
                  </a:solidFill>
                  <a:latin typeface="Inter"/>
                  <a:ea typeface="Inter"/>
                  <a:cs typeface="Inter"/>
                  <a:sym typeface="Inter"/>
                </a:rPr>
                <a:t>Requires differentiable gradients</a:t>
              </a:r>
              <a:endParaRPr b="0" sz="1100">
                <a:solidFill>
                  <a:srgbClr val="94A3B8"/>
                </a:solidFill>
                <a:latin typeface="Inter"/>
                <a:ea typeface="Inter"/>
                <a:cs typeface="Inter"/>
                <a:sym typeface="Inter"/>
              </a:endParaRPr>
            </a:p>
            <a:p>
              <a:pPr indent="-298450" lvl="0" marL="457200" rtl="0" algn="l">
                <a:spcBef>
                  <a:spcPts val="300"/>
                </a:spcBef>
                <a:spcAft>
                  <a:spcPts val="0"/>
                </a:spcAft>
                <a:buClr>
                  <a:srgbClr val="94A3B8"/>
                </a:buClr>
                <a:buSzPts val="1100"/>
                <a:buFont typeface="Inter"/>
                <a:buChar char="●"/>
              </a:pPr>
              <a:r>
                <a:rPr b="0" lang="en" sz="1100">
                  <a:solidFill>
                    <a:srgbClr val="94A3B8"/>
                  </a:solidFill>
                  <a:latin typeface="Inter"/>
                  <a:ea typeface="Inter"/>
                  <a:cs typeface="Inter"/>
                  <a:sym typeface="Inter"/>
                </a:rPr>
                <a:t>Assumes smooth landscapes</a:t>
              </a:r>
              <a:endParaRPr b="0" sz="1100">
                <a:solidFill>
                  <a:srgbClr val="94A3B8"/>
                </a:solidFill>
                <a:latin typeface="Inter"/>
                <a:ea typeface="Inter"/>
                <a:cs typeface="Inter"/>
                <a:sym typeface="Inter"/>
              </a:endParaRPr>
            </a:p>
          </p:txBody>
        </p:sp>
      </p:grpSp>
      <p:grpSp>
        <p:nvGrpSpPr>
          <p:cNvPr id="429" name="Google Shape;429;p30"/>
          <p:cNvGrpSpPr/>
          <p:nvPr/>
        </p:nvGrpSpPr>
        <p:grpSpPr>
          <a:xfrm>
            <a:off x="381000" y="2381250"/>
            <a:ext cx="3429000" cy="1238400"/>
            <a:chOff x="0" y="0"/>
            <a:chExt cx="3429000" cy="1238400"/>
          </a:xfrm>
        </p:grpSpPr>
        <p:sp>
          <p:nvSpPr>
            <p:cNvPr id="430" name="Google Shape;430;p30"/>
            <p:cNvSpPr/>
            <p:nvPr/>
          </p:nvSpPr>
          <p:spPr>
            <a:xfrm>
              <a:off x="0" y="0"/>
              <a:ext cx="3429000" cy="1238400"/>
            </a:xfrm>
            <a:prstGeom prst="roundRect">
              <a:avLst>
                <a:gd fmla="val 6153" name="adj"/>
              </a:avLst>
            </a:prstGeom>
            <a:solidFill>
              <a:srgbClr val="1E293B"/>
            </a:solidFill>
            <a:ln cap="flat" cmpd="sng" w="19050">
              <a:solidFill>
                <a:srgbClr val="F59E0B"/>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31" name="Google Shape;431;p30"/>
            <p:cNvSpPr txBox="1"/>
            <p:nvPr/>
          </p:nvSpPr>
          <p:spPr>
            <a:xfrm>
              <a:off x="190500" y="142875"/>
              <a:ext cx="3048000" cy="9525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 sz="1400">
                  <a:solidFill>
                    <a:srgbClr val="F59E0B"/>
                  </a:solidFill>
                  <a:latin typeface="Inter"/>
                  <a:ea typeface="Inter"/>
                  <a:cs typeface="Inter"/>
                  <a:sym typeface="Inter"/>
                </a:rPr>
                <a:t>Infrastructure Reality</a:t>
              </a:r>
              <a:endParaRPr b="1" sz="1400">
                <a:solidFill>
                  <a:srgbClr val="F59E0B"/>
                </a:solidFill>
                <a:latin typeface="Inter"/>
                <a:ea typeface="Inter"/>
                <a:cs typeface="Inter"/>
                <a:sym typeface="Inter"/>
              </a:endParaRPr>
            </a:p>
            <a:p>
              <a:pPr indent="-298450" lvl="0" marL="457200" rtl="0" algn="l">
                <a:spcBef>
                  <a:spcPts val="500"/>
                </a:spcBef>
                <a:spcAft>
                  <a:spcPts val="0"/>
                </a:spcAft>
                <a:buClr>
                  <a:srgbClr val="F8FAFC"/>
                </a:buClr>
                <a:buSzPts val="1100"/>
                <a:buFont typeface="Inter"/>
                <a:buChar char="●"/>
              </a:pPr>
              <a:r>
                <a:rPr b="0" lang="en" sz="1100">
                  <a:solidFill>
                    <a:srgbClr val="F8FAFC"/>
                  </a:solidFill>
                  <a:latin typeface="Inter"/>
                  <a:ea typeface="Inter"/>
                  <a:cs typeface="Inter"/>
                  <a:sym typeface="Inter"/>
                </a:rPr>
                <a:t>Non-differentiable functions</a:t>
              </a:r>
              <a:endParaRPr b="0" sz="1100">
                <a:solidFill>
                  <a:srgbClr val="F8FAFC"/>
                </a:solidFill>
                <a:latin typeface="Inter"/>
                <a:ea typeface="Inter"/>
                <a:cs typeface="Inter"/>
                <a:sym typeface="Inter"/>
              </a:endParaRPr>
            </a:p>
            <a:p>
              <a:pPr indent="-298450" lvl="0" marL="457200" rtl="0" algn="l">
                <a:spcBef>
                  <a:spcPts val="300"/>
                </a:spcBef>
                <a:spcAft>
                  <a:spcPts val="0"/>
                </a:spcAft>
                <a:buClr>
                  <a:srgbClr val="F8FAFC"/>
                </a:buClr>
                <a:buSzPts val="1100"/>
                <a:buFont typeface="Inter"/>
                <a:buChar char="●"/>
              </a:pPr>
              <a:r>
                <a:rPr b="0" lang="en" sz="1100">
                  <a:solidFill>
                    <a:srgbClr val="F8FAFC"/>
                  </a:solidFill>
                  <a:latin typeface="Inter"/>
                  <a:ea typeface="Inter"/>
                  <a:cs typeface="Inter"/>
                  <a:sym typeface="Inter"/>
                </a:rPr>
                <a:t>Noisy &amp; black-box data</a:t>
              </a:r>
              <a:endParaRPr b="0" sz="1100">
                <a:solidFill>
                  <a:srgbClr val="F8FAFC"/>
                </a:solidFill>
                <a:latin typeface="Inter"/>
                <a:ea typeface="Inter"/>
                <a:cs typeface="Inter"/>
                <a:sym typeface="Inter"/>
              </a:endParaRPr>
            </a:p>
          </p:txBody>
        </p:sp>
      </p:grpSp>
      <p:grpSp>
        <p:nvGrpSpPr>
          <p:cNvPr id="432" name="Google Shape;432;p30"/>
          <p:cNvGrpSpPr/>
          <p:nvPr/>
        </p:nvGrpSpPr>
        <p:grpSpPr>
          <a:xfrm>
            <a:off x="1952625" y="2238375"/>
            <a:ext cx="285900" cy="285900"/>
            <a:chOff x="0" y="0"/>
            <a:chExt cx="285900" cy="285900"/>
          </a:xfrm>
        </p:grpSpPr>
        <p:sp>
          <p:nvSpPr>
            <p:cNvPr id="433" name="Google Shape;433;p30"/>
            <p:cNvSpPr/>
            <p:nvPr/>
          </p:nvSpPr>
          <p:spPr>
            <a:xfrm>
              <a:off x="0" y="0"/>
              <a:ext cx="285900" cy="285900"/>
            </a:xfrm>
            <a:prstGeom prst="ellipse">
              <a:avLst/>
            </a:prstGeom>
            <a:solidFill>
              <a:srgbClr val="0F172A"/>
            </a:solidFill>
            <a:ln cap="flat" cmpd="sng" w="9525">
              <a:solidFill>
                <a:srgbClr val="F59E0B"/>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34" name="Google Shape;434;p30"/>
            <p:cNvSpPr txBox="1"/>
            <p:nvPr/>
          </p:nvSpPr>
          <p:spPr>
            <a:xfrm>
              <a:off x="0" y="0"/>
              <a:ext cx="285900" cy="2859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rgbClr val="F59E0B"/>
                  </a:solidFill>
                  <a:latin typeface="Fira Code"/>
                  <a:ea typeface="Fira Code"/>
                  <a:cs typeface="Fira Code"/>
                  <a:sym typeface="Fira Code"/>
                </a:rPr>
                <a:t>GAP</a:t>
              </a:r>
              <a:endParaRPr sz="800">
                <a:solidFill>
                  <a:srgbClr val="F59E0B"/>
                </a:solidFill>
                <a:latin typeface="Fira Code"/>
                <a:ea typeface="Fira Code"/>
                <a:cs typeface="Fira Code"/>
                <a:sym typeface="Fira Code"/>
              </a:endParaRPr>
            </a:p>
          </p:txBody>
        </p:sp>
      </p:grpSp>
      <p:grpSp>
        <p:nvGrpSpPr>
          <p:cNvPr id="435" name="Google Shape;435;p30"/>
          <p:cNvGrpSpPr/>
          <p:nvPr/>
        </p:nvGrpSpPr>
        <p:grpSpPr>
          <a:xfrm>
            <a:off x="381000" y="3905250"/>
            <a:ext cx="8382000" cy="762000"/>
            <a:chOff x="0" y="0"/>
            <a:chExt cx="8382000" cy="762000"/>
          </a:xfrm>
        </p:grpSpPr>
        <p:sp>
          <p:nvSpPr>
            <p:cNvPr id="436" name="Google Shape;436;p30"/>
            <p:cNvSpPr/>
            <p:nvPr/>
          </p:nvSpPr>
          <p:spPr>
            <a:xfrm>
              <a:off x="0" y="0"/>
              <a:ext cx="8382000" cy="762000"/>
            </a:xfrm>
            <a:prstGeom prst="roundRect">
              <a:avLst>
                <a:gd fmla="val 10000" name="adj"/>
              </a:avLst>
            </a:prstGeom>
            <a:solidFill>
              <a:srgbClr val="111827"/>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nvGrpSpPr>
            <p:cNvPr id="437" name="Google Shape;437;p30"/>
            <p:cNvGrpSpPr/>
            <p:nvPr/>
          </p:nvGrpSpPr>
          <p:grpSpPr>
            <a:xfrm>
              <a:off x="190500" y="95250"/>
              <a:ext cx="8001150" cy="571500"/>
              <a:chOff x="0" y="0"/>
              <a:chExt cx="8001150" cy="571500"/>
            </a:xfrm>
          </p:grpSpPr>
          <p:sp>
            <p:nvSpPr>
              <p:cNvPr id="438" name="Google Shape;438;p30"/>
              <p:cNvSpPr txBox="1"/>
              <p:nvPr/>
            </p:nvSpPr>
            <p:spPr>
              <a:xfrm>
                <a:off x="0" y="0"/>
                <a:ext cx="1714500" cy="5715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900">
                    <a:solidFill>
                      <a:srgbClr val="06B6D4"/>
                    </a:solidFill>
                    <a:latin typeface="Inter"/>
                    <a:ea typeface="Inter"/>
                    <a:cs typeface="Inter"/>
                    <a:sym typeface="Inter"/>
                  </a:rPr>
                  <a:t>1. Compute Gradient</a:t>
                </a:r>
                <a:endParaRPr b="1" sz="900">
                  <a:solidFill>
                    <a:srgbClr val="06B6D4"/>
                  </a:solidFill>
                  <a:latin typeface="Inter"/>
                  <a:ea typeface="Inter"/>
                  <a:cs typeface="Inter"/>
                  <a:sym typeface="Inter"/>
                </a:endParaRPr>
              </a:p>
              <a:p>
                <a:pPr indent="0" lvl="0" marL="0" rtl="0" algn="ctr">
                  <a:spcBef>
                    <a:spcPts val="0"/>
                  </a:spcBef>
                  <a:spcAft>
                    <a:spcPts val="0"/>
                  </a:spcAft>
                  <a:buNone/>
                </a:pPr>
                <a:r>
                  <a:rPr b="0" lang="en" sz="800">
                    <a:solidFill>
                      <a:srgbClr val="94A3B8"/>
                    </a:solidFill>
                    <a:latin typeface="Inter"/>
                    <a:ea typeface="Inter"/>
                    <a:cs typeface="Inter"/>
                    <a:sym typeface="Inter"/>
                  </a:rPr>
                  <a:t>Find local loss slope</a:t>
                </a:r>
                <a:endParaRPr b="0" sz="800">
                  <a:solidFill>
                    <a:srgbClr val="94A3B8"/>
                  </a:solidFill>
                  <a:latin typeface="Inter"/>
                  <a:ea typeface="Inter"/>
                  <a:cs typeface="Inter"/>
                  <a:sym typeface="Inter"/>
                </a:endParaRPr>
              </a:p>
            </p:txBody>
          </p:sp>
          <p:sp>
            <p:nvSpPr>
              <p:cNvPr id="439" name="Google Shape;439;p30"/>
              <p:cNvSpPr/>
              <p:nvPr/>
            </p:nvSpPr>
            <p:spPr>
              <a:xfrm>
                <a:off x="1714500" y="285750"/>
                <a:ext cx="285900" cy="0"/>
              </a:xfrm>
              <a:custGeom>
                <a:rect b="b" l="l" r="r" t="t"/>
                <a:pathLst>
                  <a:path extrusionOk="0" h="120000" w="120000">
                    <a:moveTo>
                      <a:pt x="0" y="0"/>
                    </a:moveTo>
                    <a:lnTo>
                      <a:pt x="120000" y="0"/>
                    </a:lnTo>
                  </a:path>
                </a:pathLst>
              </a:custGeom>
              <a:solidFill>
                <a:srgbClr val="000000">
                  <a:alpha val="0"/>
                </a:srgbClr>
              </a:solidFill>
              <a:ln cap="flat" cmpd="sng" w="19050">
                <a:solidFill>
                  <a:srgbClr val="475569"/>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40" name="Google Shape;440;p30"/>
              <p:cNvSpPr txBox="1"/>
              <p:nvPr/>
            </p:nvSpPr>
            <p:spPr>
              <a:xfrm>
                <a:off x="2000250" y="0"/>
                <a:ext cx="1714500" cy="5715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900">
                    <a:solidFill>
                      <a:srgbClr val="06B6D4"/>
                    </a:solidFill>
                    <a:latin typeface="Inter"/>
                    <a:ea typeface="Inter"/>
                    <a:cs typeface="Inter"/>
                    <a:sym typeface="Inter"/>
                  </a:rPr>
                  <a:t>2. Update Params</a:t>
                </a:r>
                <a:endParaRPr b="1" sz="900">
                  <a:solidFill>
                    <a:srgbClr val="06B6D4"/>
                  </a:solidFill>
                  <a:latin typeface="Inter"/>
                  <a:ea typeface="Inter"/>
                  <a:cs typeface="Inter"/>
                  <a:sym typeface="Inter"/>
                </a:endParaRPr>
              </a:p>
              <a:p>
                <a:pPr indent="0" lvl="0" marL="0" rtl="0" algn="ctr">
                  <a:spcBef>
                    <a:spcPts val="0"/>
                  </a:spcBef>
                  <a:spcAft>
                    <a:spcPts val="0"/>
                  </a:spcAft>
                  <a:buNone/>
                </a:pPr>
                <a:r>
                  <a:rPr b="0" lang="en" sz="800">
                    <a:solidFill>
                      <a:srgbClr val="94A3B8"/>
                    </a:solidFill>
                    <a:latin typeface="Inter"/>
                    <a:ea typeface="Inter"/>
                    <a:cs typeface="Inter"/>
                    <a:sym typeface="Inter"/>
                  </a:rPr>
                  <a:t>Step toward minimum</a:t>
                </a:r>
                <a:endParaRPr b="0" sz="800">
                  <a:solidFill>
                    <a:srgbClr val="94A3B8"/>
                  </a:solidFill>
                  <a:latin typeface="Inter"/>
                  <a:ea typeface="Inter"/>
                  <a:cs typeface="Inter"/>
                  <a:sym typeface="Inter"/>
                </a:endParaRPr>
              </a:p>
            </p:txBody>
          </p:sp>
          <p:pic>
            <p:nvPicPr>
              <p:cNvPr id="441" name="Google Shape;441;p30"/>
              <p:cNvPicPr preferRelativeResize="0"/>
              <p:nvPr/>
            </p:nvPicPr>
            <p:blipFill rotWithShape="1">
              <a:blip r:embed="rId4">
                <a:alphaModFix/>
              </a:blip>
              <a:srcRect b="3332" l="0" r="0" t="3332"/>
              <a:stretch/>
            </p:blipFill>
            <p:spPr>
              <a:xfrm>
                <a:off x="3762375" y="285750"/>
                <a:ext cx="285900" cy="19200"/>
              </a:xfrm>
              <a:prstGeom prst="rect">
                <a:avLst/>
              </a:prstGeom>
              <a:noFill/>
              <a:ln>
                <a:noFill/>
              </a:ln>
            </p:spPr>
          </p:pic>
          <p:sp>
            <p:nvSpPr>
              <p:cNvPr id="442" name="Google Shape;442;p30"/>
              <p:cNvSpPr txBox="1"/>
              <p:nvPr/>
            </p:nvSpPr>
            <p:spPr>
              <a:xfrm>
                <a:off x="4095750" y="0"/>
                <a:ext cx="3905400" cy="5715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EF4444"/>
                    </a:solidFill>
                    <a:latin typeface="Inter"/>
                    <a:ea typeface="Inter"/>
                    <a:cs typeface="Inter"/>
                    <a:sym typeface="Inter"/>
                  </a:rPr>
                  <a:t>Infrastructure Failure</a:t>
                </a:r>
                <a:endParaRPr b="1" sz="1000">
                  <a:solidFill>
                    <a:srgbClr val="EF4444"/>
                  </a:solidFill>
                  <a:latin typeface="Inter"/>
                  <a:ea typeface="Inter"/>
                  <a:cs typeface="Inter"/>
                  <a:sym typeface="Inter"/>
                </a:endParaRPr>
              </a:p>
              <a:p>
                <a:pPr indent="0" lvl="0" marL="0" rtl="0" algn="ctr">
                  <a:spcBef>
                    <a:spcPts val="0"/>
                  </a:spcBef>
                  <a:spcAft>
                    <a:spcPts val="0"/>
                  </a:spcAft>
                  <a:buNone/>
                </a:pPr>
                <a:r>
                  <a:rPr b="0" lang="en" sz="800">
                    <a:solidFill>
                      <a:srgbClr val="94A3B8"/>
                    </a:solidFill>
                    <a:latin typeface="Inter"/>
                    <a:ea typeface="Inter"/>
                    <a:cs typeface="Inter"/>
                    <a:sym typeface="Inter"/>
                  </a:rPr>
                  <a:t>Gradients cannot be computed on discrete, noisy data.</a:t>
                </a:r>
                <a:endParaRPr b="0" sz="800">
                  <a:solidFill>
                    <a:srgbClr val="94A3B8"/>
                  </a:solidFill>
                  <a:latin typeface="Inter"/>
                  <a:ea typeface="Inter"/>
                  <a:cs typeface="Inter"/>
                  <a:sym typeface="Inter"/>
                </a:endParaRPr>
              </a:p>
            </p:txBody>
          </p:sp>
        </p:grpSp>
      </p:grpSp>
      <p:pic>
        <p:nvPicPr>
          <p:cNvPr id="443" name="Google Shape;443;p30"/>
          <p:cNvPicPr preferRelativeResize="0"/>
          <p:nvPr/>
        </p:nvPicPr>
        <p:blipFill rotWithShape="1">
          <a:blip r:embed="rId5">
            <a:alphaModFix/>
          </a:blip>
          <a:srcRect b="1351" l="0" r="0" t="0"/>
          <a:stretch/>
        </p:blipFill>
        <p:spPr>
          <a:xfrm>
            <a:off x="4572000" y="1010725"/>
            <a:ext cx="3771900" cy="2608800"/>
          </a:xfrm>
          <a:prstGeom prst="roundRect">
            <a:avLst>
              <a:gd fmla="val 4000" name="adj"/>
            </a:avLst>
          </a:prstGeom>
          <a:noFill/>
          <a:ln>
            <a:noFill/>
          </a:ln>
        </p:spPr>
      </p:pic>
      <p:grpSp>
        <p:nvGrpSpPr>
          <p:cNvPr id="444" name="Google Shape;444;p30"/>
          <p:cNvGrpSpPr/>
          <p:nvPr/>
        </p:nvGrpSpPr>
        <p:grpSpPr>
          <a:xfrm>
            <a:off x="381000" y="4810125"/>
            <a:ext cx="8382000" cy="238125"/>
            <a:chOff x="0" y="-47625"/>
            <a:chExt cx="8382000" cy="238125"/>
          </a:xfrm>
        </p:grpSpPr>
        <p:cxnSp>
          <p:nvCxnSpPr>
            <p:cNvPr id="445" name="Google Shape;445;p30"/>
            <p:cNvCxnSpPr/>
            <p:nvPr/>
          </p:nvCxnSpPr>
          <p:spPr>
            <a:xfrm>
              <a:off x="0" y="-47625"/>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446" name="Google Shape;446;p30"/>
            <p:cNvSpPr txBox="1"/>
            <p:nvPr/>
          </p:nvSpPr>
          <p:spPr>
            <a:xfrm>
              <a:off x="0" y="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solidFill>
                  <a:srgbClr val="94A3B8"/>
                </a:solidFill>
                <a:latin typeface="Inter"/>
                <a:ea typeface="Inter"/>
                <a:cs typeface="Inter"/>
                <a:sym typeface="Inter"/>
              </a:endParaRPr>
            </a:p>
          </p:txBody>
        </p:sp>
        <p:sp>
          <p:nvSpPr>
            <p:cNvPr id="447" name="Google Shape;447;p30"/>
            <p:cNvSpPr txBox="1"/>
            <p:nvPr/>
          </p:nvSpPr>
          <p:spPr>
            <a:xfrm>
              <a:off x="4572000" y="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 sz="900">
                  <a:solidFill>
                    <a:srgbClr val="94A3B8"/>
                  </a:solidFill>
                  <a:latin typeface="Inter"/>
                  <a:ea typeface="Inter"/>
                  <a:cs typeface="Inter"/>
                  <a:sym typeface="Inter"/>
                </a:rPr>
                <a:t>Dynamic Job Lease Optimization in HTCondor</a:t>
              </a:r>
              <a:endParaRPr sz="900">
                <a:solidFill>
                  <a:srgbClr val="94A3B8"/>
                </a:solidFill>
                <a:latin typeface="Inter"/>
                <a:ea typeface="Inter"/>
                <a:cs typeface="Inter"/>
                <a:sym typeface="Inte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77" name="Google Shape;77;p15"/>
          <p:cNvPicPr preferRelativeResize="0"/>
          <p:nvPr/>
        </p:nvPicPr>
        <p:blipFill rotWithShape="1">
          <a:blip r:embed="rId3">
            <a:alphaModFix/>
          </a:blip>
          <a:srcRect b="0" l="0" r="0" t="0"/>
          <a:stretch/>
        </p:blipFill>
        <p:spPr>
          <a:xfrm>
            <a:off x="0" y="0"/>
            <a:ext cx="8972700" cy="4972200"/>
          </a:xfrm>
          <a:prstGeom prst="rect">
            <a:avLst/>
          </a:prstGeom>
          <a:noFill/>
          <a:ln>
            <a:noFill/>
          </a:ln>
        </p:spPr>
      </p:pic>
      <p:sp>
        <p:nvSpPr>
          <p:cNvPr id="78" name="Google Shape;78;p15"/>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79" name="Google Shape;79;p15"/>
          <p:cNvSpPr txBox="1"/>
          <p:nvPr/>
        </p:nvSpPr>
        <p:spPr>
          <a:xfrm>
            <a:off x="381000" y="381000"/>
            <a:ext cx="83820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100">
                <a:solidFill>
                  <a:srgbClr val="F8FAFC"/>
                </a:solidFill>
                <a:latin typeface="Inter"/>
                <a:ea typeface="Inter"/>
                <a:cs typeface="Inter"/>
                <a:sym typeface="Inter"/>
              </a:rPr>
              <a:t>Motivation: What happens u</a:t>
            </a:r>
            <a:r>
              <a:rPr b="1" lang="en" sz="2100">
                <a:solidFill>
                  <a:srgbClr val="F8FAFC"/>
                </a:solidFill>
                <a:latin typeface="Inter"/>
                <a:ea typeface="Inter"/>
                <a:cs typeface="Inter"/>
                <a:sym typeface="Inter"/>
              </a:rPr>
              <a:t>nder the hood?</a:t>
            </a:r>
            <a:endParaRPr b="1" sz="2100">
              <a:solidFill>
                <a:srgbClr val="F8FAFC"/>
              </a:solidFill>
              <a:latin typeface="Inter"/>
              <a:ea typeface="Inter"/>
              <a:cs typeface="Inter"/>
              <a:sym typeface="Inter"/>
            </a:endParaRPr>
          </a:p>
        </p:txBody>
      </p:sp>
      <p:sp>
        <p:nvSpPr>
          <p:cNvPr id="80" name="Google Shape;80;p15"/>
          <p:cNvSpPr txBox="1"/>
          <p:nvPr/>
        </p:nvSpPr>
        <p:spPr>
          <a:xfrm>
            <a:off x="381000" y="1173375"/>
            <a:ext cx="7970700" cy="3017700"/>
          </a:xfrm>
          <a:prstGeom prst="rect">
            <a:avLst/>
          </a:prstGeom>
          <a:noFill/>
          <a:ln>
            <a:noFill/>
          </a:ln>
        </p:spPr>
        <p:txBody>
          <a:bodyPr anchorCtr="0" anchor="t" bIns="0" lIns="0" spcFirstLastPara="1" rIns="0" wrap="square" tIns="0">
            <a:noAutofit/>
          </a:bodyPr>
          <a:lstStyle/>
          <a:p>
            <a:pPr indent="-304800" lvl="0" marL="457200" rtl="0" algn="l">
              <a:spcBef>
                <a:spcPts val="0"/>
              </a:spcBef>
              <a:spcAft>
                <a:spcPts val="0"/>
              </a:spcAft>
              <a:buClr>
                <a:srgbClr val="F8FAFC"/>
              </a:buClr>
              <a:buSzPts val="1200"/>
              <a:buFont typeface="Inter"/>
              <a:buChar char="●"/>
            </a:pPr>
            <a:r>
              <a:rPr lang="en" sz="1200">
                <a:solidFill>
                  <a:srgbClr val="F8FAFC"/>
                </a:solidFill>
                <a:latin typeface="Inter"/>
                <a:ea typeface="Inter"/>
                <a:cs typeface="Inter"/>
                <a:sym typeface="Inter"/>
              </a:rPr>
              <a:t>AP (Access Point) runs </a:t>
            </a:r>
            <a:r>
              <a:rPr b="0" lang="en" sz="1050">
                <a:solidFill>
                  <a:srgbClr val="F59E0B"/>
                </a:solidFill>
                <a:latin typeface="Fira Code"/>
                <a:ea typeface="Fira Code"/>
                <a:cs typeface="Fira Code"/>
                <a:sym typeface="Fira Code"/>
              </a:rPr>
              <a:t>condor_schedd</a:t>
            </a:r>
            <a:r>
              <a:rPr lang="en" sz="1200">
                <a:solidFill>
                  <a:srgbClr val="F8FAFC"/>
                </a:solidFill>
                <a:latin typeface="Inter"/>
                <a:ea typeface="Inter"/>
                <a:cs typeface="Inter"/>
                <a:sym typeface="Inter"/>
              </a:rPr>
              <a:t> which spawns the Shadow process.</a:t>
            </a:r>
            <a:endParaRPr sz="1200">
              <a:solidFill>
                <a:srgbClr val="F8FAFC"/>
              </a:solidFill>
              <a:latin typeface="Inter"/>
              <a:ea typeface="Inter"/>
              <a:cs typeface="Inter"/>
              <a:sym typeface="Inter"/>
            </a:endParaRPr>
          </a:p>
          <a:p>
            <a:pPr indent="-304800" lvl="0" marL="457200" rtl="0" algn="l">
              <a:spcBef>
                <a:spcPts val="1200"/>
              </a:spcBef>
              <a:spcAft>
                <a:spcPts val="0"/>
              </a:spcAft>
              <a:buClr>
                <a:srgbClr val="F8FAFC"/>
              </a:buClr>
              <a:buSzPts val="1200"/>
              <a:buFont typeface="Inter"/>
              <a:buChar char="●"/>
            </a:pPr>
            <a:r>
              <a:rPr lang="en" sz="1200">
                <a:solidFill>
                  <a:srgbClr val="F8FAFC"/>
                </a:solidFill>
                <a:latin typeface="Inter"/>
                <a:ea typeface="Inter"/>
                <a:cs typeface="Inter"/>
                <a:sym typeface="Inter"/>
              </a:rPr>
              <a:t>EP (Execution Point) runs </a:t>
            </a:r>
            <a:r>
              <a:rPr b="0" lang="en" sz="1050">
                <a:solidFill>
                  <a:srgbClr val="F59E0B"/>
                </a:solidFill>
                <a:latin typeface="Fira Code"/>
                <a:ea typeface="Fira Code"/>
                <a:cs typeface="Fira Code"/>
                <a:sym typeface="Fira Code"/>
              </a:rPr>
              <a:t>condor_startd</a:t>
            </a:r>
            <a:r>
              <a:rPr lang="en" sz="1200">
                <a:solidFill>
                  <a:srgbClr val="F8FAFC"/>
                </a:solidFill>
                <a:latin typeface="Inter"/>
                <a:ea typeface="Inter"/>
                <a:cs typeface="Inter"/>
                <a:sym typeface="Inter"/>
              </a:rPr>
              <a:t> which spawns the Starter process.</a:t>
            </a:r>
            <a:endParaRPr sz="1200">
              <a:solidFill>
                <a:srgbClr val="F8FAFC"/>
              </a:solidFill>
              <a:latin typeface="Inter"/>
              <a:ea typeface="Inter"/>
              <a:cs typeface="Inter"/>
              <a:sym typeface="Inter"/>
            </a:endParaRPr>
          </a:p>
          <a:p>
            <a:pPr indent="-304800" lvl="0" marL="457200" rtl="0" algn="l">
              <a:spcBef>
                <a:spcPts val="1200"/>
              </a:spcBef>
              <a:spcAft>
                <a:spcPts val="0"/>
              </a:spcAft>
              <a:buClr>
                <a:srgbClr val="F8FAFC"/>
              </a:buClr>
              <a:buSzPts val="1200"/>
              <a:buFont typeface="Inter"/>
              <a:buChar char="●"/>
            </a:pPr>
            <a:r>
              <a:rPr lang="en" sz="1200">
                <a:solidFill>
                  <a:srgbClr val="F8FAFC"/>
                </a:solidFill>
                <a:latin typeface="Inter"/>
                <a:ea typeface="Inter"/>
                <a:cs typeface="Inter"/>
                <a:sym typeface="Inter"/>
              </a:rPr>
              <a:t>Heartbeats over the network pipe keep the job lease alive and active.</a:t>
            </a:r>
            <a:endParaRPr sz="1200">
              <a:solidFill>
                <a:srgbClr val="F8FAFC"/>
              </a:solidFill>
              <a:latin typeface="Inter"/>
              <a:ea typeface="Inter"/>
              <a:cs typeface="Inter"/>
              <a:sym typeface="Inter"/>
            </a:endParaRPr>
          </a:p>
          <a:p>
            <a:pPr indent="-304800" lvl="0" marL="457200" rtl="0" algn="l">
              <a:spcBef>
                <a:spcPts val="1200"/>
              </a:spcBef>
              <a:spcAft>
                <a:spcPts val="1200"/>
              </a:spcAft>
              <a:buClr>
                <a:srgbClr val="F8FAFC"/>
              </a:buClr>
              <a:buSzPts val="1200"/>
              <a:buFont typeface="Inter"/>
              <a:buChar char="●"/>
            </a:pPr>
            <a:r>
              <a:rPr lang="en" sz="1200">
                <a:solidFill>
                  <a:srgbClr val="F8FAFC"/>
                </a:solidFill>
                <a:latin typeface="Inter"/>
                <a:ea typeface="Inter"/>
                <a:cs typeface="Inter"/>
                <a:sym typeface="Inter"/>
              </a:rPr>
              <a:t>When the connection breaks, HTCondor enters a reconnection window (static, 40 minutes).</a:t>
            </a:r>
            <a:endParaRPr sz="1200">
              <a:solidFill>
                <a:srgbClr val="F8FAFC"/>
              </a:solidFill>
              <a:latin typeface="Inter"/>
              <a:ea typeface="Inter"/>
              <a:cs typeface="Inter"/>
              <a:sym typeface="Inter"/>
            </a:endParaRPr>
          </a:p>
        </p:txBody>
      </p:sp>
      <p:grpSp>
        <p:nvGrpSpPr>
          <p:cNvPr id="81" name="Google Shape;81;p15"/>
          <p:cNvGrpSpPr/>
          <p:nvPr/>
        </p:nvGrpSpPr>
        <p:grpSpPr>
          <a:xfrm>
            <a:off x="2286000" y="2571750"/>
            <a:ext cx="4340945" cy="1898514"/>
            <a:chOff x="-413556" y="-4763"/>
            <a:chExt cx="4609200" cy="3248100"/>
          </a:xfrm>
        </p:grpSpPr>
        <p:pic>
          <p:nvPicPr>
            <p:cNvPr id="82" name="Google Shape;82;p15"/>
            <p:cNvPicPr preferRelativeResize="0"/>
            <p:nvPr/>
          </p:nvPicPr>
          <p:blipFill rotWithShape="1">
            <a:blip r:embed="rId4">
              <a:alphaModFix/>
            </a:blip>
            <a:srcRect b="0" l="-10" r="10" t="0"/>
            <a:stretch/>
          </p:blipFill>
          <p:spPr>
            <a:xfrm>
              <a:off x="-413556" y="-4763"/>
              <a:ext cx="4609200" cy="3248100"/>
            </a:xfrm>
            <a:prstGeom prst="rect">
              <a:avLst/>
            </a:prstGeom>
            <a:noFill/>
            <a:ln>
              <a:noFill/>
            </a:ln>
          </p:spPr>
        </p:pic>
        <p:grpSp>
          <p:nvGrpSpPr>
            <p:cNvPr id="83" name="Google Shape;83;p15"/>
            <p:cNvGrpSpPr/>
            <p:nvPr/>
          </p:nvGrpSpPr>
          <p:grpSpPr>
            <a:xfrm>
              <a:off x="-247600" y="1047750"/>
              <a:ext cx="1714500" cy="1143000"/>
              <a:chOff x="-438100" y="0"/>
              <a:chExt cx="1714500" cy="1143000"/>
            </a:xfrm>
          </p:grpSpPr>
          <p:grpSp>
            <p:nvGrpSpPr>
              <p:cNvPr id="84" name="Google Shape;84;p15"/>
              <p:cNvGrpSpPr/>
              <p:nvPr/>
            </p:nvGrpSpPr>
            <p:grpSpPr>
              <a:xfrm>
                <a:off x="-438100" y="0"/>
                <a:ext cx="1714500" cy="1143000"/>
                <a:chOff x="-438100" y="0"/>
                <a:chExt cx="1714500" cy="1143000"/>
              </a:xfrm>
            </p:grpSpPr>
            <p:sp>
              <p:nvSpPr>
                <p:cNvPr id="85" name="Google Shape;85;p15"/>
                <p:cNvSpPr/>
                <p:nvPr/>
              </p:nvSpPr>
              <p:spPr>
                <a:xfrm>
                  <a:off x="-438100" y="0"/>
                  <a:ext cx="1714500" cy="1143000"/>
                </a:xfrm>
                <a:prstGeom prst="roundRect">
                  <a:avLst>
                    <a:gd fmla="val 6666" name="adj"/>
                  </a:avLst>
                </a:prstGeom>
                <a:solidFill>
                  <a:srgbClr val="1E293B"/>
                </a:solidFill>
                <a:ln cap="flat" cmpd="sng" w="19050">
                  <a:solidFill>
                    <a:srgbClr val="06B6D4"/>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86" name="Google Shape;86;p15"/>
                <p:cNvSpPr/>
                <p:nvPr/>
              </p:nvSpPr>
              <p:spPr>
                <a:xfrm>
                  <a:off x="-438100" y="25"/>
                  <a:ext cx="1714500" cy="285900"/>
                </a:xfrm>
                <a:prstGeom prst="roundRect">
                  <a:avLst>
                    <a:gd fmla="val 26666" name="adj"/>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sp>
            <p:nvSpPr>
              <p:cNvPr id="87" name="Google Shape;87;p15"/>
              <p:cNvSpPr txBox="1"/>
              <p:nvPr/>
            </p:nvSpPr>
            <p:spPr>
              <a:xfrm>
                <a:off x="-342850" y="47650"/>
                <a:ext cx="1524000" cy="190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900">
                    <a:solidFill>
                      <a:srgbClr val="0F172A"/>
                    </a:solidFill>
                    <a:latin typeface="Inter SemiBold"/>
                    <a:ea typeface="Inter SemiBold"/>
                    <a:cs typeface="Inter SemiBold"/>
                    <a:sym typeface="Inter SemiBold"/>
                  </a:rPr>
                  <a:t>AP (Access Point)</a:t>
                </a:r>
                <a:endParaRPr b="0" sz="900">
                  <a:solidFill>
                    <a:srgbClr val="0F172A"/>
                  </a:solidFill>
                  <a:latin typeface="Inter SemiBold"/>
                  <a:ea typeface="Inter SemiBold"/>
                  <a:cs typeface="Inter SemiBold"/>
                  <a:sym typeface="Inter SemiBold"/>
                </a:endParaRPr>
              </a:p>
            </p:txBody>
          </p:sp>
          <p:sp>
            <p:nvSpPr>
              <p:cNvPr id="88" name="Google Shape;88;p15"/>
              <p:cNvSpPr txBox="1"/>
              <p:nvPr/>
            </p:nvSpPr>
            <p:spPr>
              <a:xfrm>
                <a:off x="-342850" y="381025"/>
                <a:ext cx="1524000" cy="666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1050">
                    <a:solidFill>
                      <a:srgbClr val="F8FAFC"/>
                    </a:solidFill>
                    <a:latin typeface="Inter"/>
                    <a:ea typeface="Inter"/>
                    <a:cs typeface="Inter"/>
                    <a:sym typeface="Inter"/>
                  </a:rPr>
                  <a:t>Shadow Process</a:t>
                </a:r>
                <a:endParaRPr b="0" sz="1050">
                  <a:solidFill>
                    <a:srgbClr val="F8FAFC"/>
                  </a:solidFill>
                  <a:latin typeface="Inter"/>
                  <a:ea typeface="Inter"/>
                  <a:cs typeface="Inter"/>
                  <a:sym typeface="Inter"/>
                </a:endParaRPr>
              </a:p>
              <a:p>
                <a:pPr indent="0" lvl="0" marL="0" rtl="0" algn="ctr">
                  <a:spcBef>
                    <a:spcPts val="300"/>
                  </a:spcBef>
                  <a:spcAft>
                    <a:spcPts val="0"/>
                  </a:spcAft>
                  <a:buNone/>
                </a:pPr>
                <a:r>
                  <a:rPr b="0" lang="en" sz="900">
                    <a:solidFill>
                      <a:srgbClr val="94A3B8"/>
                    </a:solidFill>
                    <a:latin typeface="Inter"/>
                    <a:ea typeface="Inter"/>
                    <a:cs typeface="Inter"/>
                    <a:sym typeface="Inter"/>
                  </a:rPr>
                  <a:t>condor_schedd</a:t>
                </a:r>
                <a:endParaRPr b="0" sz="900">
                  <a:solidFill>
                    <a:srgbClr val="94A3B8"/>
                  </a:solidFill>
                  <a:latin typeface="Inter"/>
                  <a:ea typeface="Inter"/>
                  <a:cs typeface="Inter"/>
                  <a:sym typeface="Inter"/>
                </a:endParaRPr>
              </a:p>
            </p:txBody>
          </p:sp>
        </p:grpSp>
        <p:grpSp>
          <p:nvGrpSpPr>
            <p:cNvPr id="89" name="Google Shape;89;p15"/>
            <p:cNvGrpSpPr/>
            <p:nvPr/>
          </p:nvGrpSpPr>
          <p:grpSpPr>
            <a:xfrm>
              <a:off x="1371644" y="1524000"/>
              <a:ext cx="1104900" cy="1238381"/>
              <a:chOff x="-533356" y="0"/>
              <a:chExt cx="1104900" cy="1238381"/>
            </a:xfrm>
          </p:grpSpPr>
          <p:pic>
            <p:nvPicPr>
              <p:cNvPr id="90" name="Google Shape;90;p15"/>
              <p:cNvPicPr preferRelativeResize="0"/>
              <p:nvPr/>
            </p:nvPicPr>
            <p:blipFill rotWithShape="1">
              <a:blip r:embed="rId5">
                <a:alphaModFix/>
              </a:blip>
              <a:srcRect b="0" l="0" r="0" t="0"/>
              <a:stretch/>
            </p:blipFill>
            <p:spPr>
              <a:xfrm>
                <a:off x="0" y="76200"/>
                <a:ext cx="316500" cy="38100"/>
              </a:xfrm>
              <a:prstGeom prst="rect">
                <a:avLst/>
              </a:prstGeom>
              <a:noFill/>
              <a:ln>
                <a:noFill/>
              </a:ln>
            </p:spPr>
          </p:pic>
          <p:sp>
            <p:nvSpPr>
              <p:cNvPr id="91" name="Google Shape;91;p15"/>
              <p:cNvSpPr/>
              <p:nvPr/>
            </p:nvSpPr>
            <p:spPr>
              <a:xfrm>
                <a:off x="285550" y="0"/>
                <a:ext cx="95400" cy="190500"/>
              </a:xfrm>
              <a:custGeom>
                <a:rect b="b" l="l" r="r" t="t"/>
                <a:pathLst>
                  <a:path extrusionOk="0" h="120000" w="120000">
                    <a:moveTo>
                      <a:pt x="0" y="0"/>
                    </a:moveTo>
                    <a:lnTo>
                      <a:pt x="120000" y="60000"/>
                    </a:lnTo>
                    <a:lnTo>
                      <a:pt x="0" y="120000"/>
                    </a:lnTo>
                    <a:close/>
                  </a:path>
                </a:pathLst>
              </a:custGeom>
              <a:solidFill>
                <a:srgbClr val="F59E0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92" name="Google Shape;92;p15"/>
              <p:cNvPicPr preferRelativeResize="0"/>
              <p:nvPr/>
            </p:nvPicPr>
            <p:blipFill rotWithShape="1">
              <a:blip r:embed="rId6">
                <a:alphaModFix/>
              </a:blip>
              <a:srcRect b="0" l="0" r="0" t="0"/>
              <a:stretch/>
            </p:blipFill>
            <p:spPr>
              <a:xfrm>
                <a:off x="-381000" y="76200"/>
                <a:ext cx="381000" cy="38100"/>
              </a:xfrm>
              <a:prstGeom prst="rect">
                <a:avLst/>
              </a:prstGeom>
              <a:noFill/>
              <a:ln>
                <a:noFill/>
              </a:ln>
            </p:spPr>
          </p:pic>
          <p:sp>
            <p:nvSpPr>
              <p:cNvPr id="93" name="Google Shape;93;p15"/>
              <p:cNvSpPr/>
              <p:nvPr/>
            </p:nvSpPr>
            <p:spPr>
              <a:xfrm>
                <a:off x="-428625" y="0"/>
                <a:ext cx="95400" cy="190500"/>
              </a:xfrm>
              <a:custGeom>
                <a:rect b="b" l="l" r="r" t="t"/>
                <a:pathLst>
                  <a:path extrusionOk="0" h="120000" w="120000">
                    <a:moveTo>
                      <a:pt x="120000" y="0"/>
                    </a:moveTo>
                    <a:lnTo>
                      <a:pt x="0" y="60000"/>
                    </a:lnTo>
                    <a:lnTo>
                      <a:pt x="120000" y="120000"/>
                    </a:lnTo>
                    <a:close/>
                  </a:path>
                </a:pathLst>
              </a:custGeom>
              <a:solidFill>
                <a:srgbClr val="F59E0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94" name="Google Shape;94;p15"/>
              <p:cNvSpPr txBox="1"/>
              <p:nvPr/>
            </p:nvSpPr>
            <p:spPr>
              <a:xfrm>
                <a:off x="-533356" y="749381"/>
                <a:ext cx="1104900" cy="489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750">
                    <a:solidFill>
                      <a:srgbClr val="F59E0B"/>
                    </a:solidFill>
                    <a:latin typeface="Inter SemiBold"/>
                    <a:ea typeface="Inter SemiBold"/>
                    <a:cs typeface="Inter SemiBold"/>
                    <a:sym typeface="Inter SemiBold"/>
                  </a:rPr>
                  <a:t>RPC Heartbeats</a:t>
                </a:r>
                <a:endParaRPr b="0" sz="750">
                  <a:solidFill>
                    <a:srgbClr val="F59E0B"/>
                  </a:solidFill>
                  <a:latin typeface="Inter SemiBold"/>
                  <a:ea typeface="Inter SemiBold"/>
                  <a:cs typeface="Inter SemiBold"/>
                  <a:sym typeface="Inter SemiBold"/>
                </a:endParaRPr>
              </a:p>
            </p:txBody>
          </p:sp>
        </p:grpSp>
        <p:grpSp>
          <p:nvGrpSpPr>
            <p:cNvPr id="95" name="Google Shape;95;p15"/>
            <p:cNvGrpSpPr/>
            <p:nvPr/>
          </p:nvGrpSpPr>
          <p:grpSpPr>
            <a:xfrm>
              <a:off x="2286000" y="1047750"/>
              <a:ext cx="1714500" cy="1143000"/>
              <a:chOff x="0" y="0"/>
              <a:chExt cx="1714500" cy="1143000"/>
            </a:xfrm>
          </p:grpSpPr>
          <p:grpSp>
            <p:nvGrpSpPr>
              <p:cNvPr id="96" name="Google Shape;96;p15"/>
              <p:cNvGrpSpPr/>
              <p:nvPr/>
            </p:nvGrpSpPr>
            <p:grpSpPr>
              <a:xfrm>
                <a:off x="0" y="0"/>
                <a:ext cx="1714500" cy="1143000"/>
                <a:chOff x="0" y="0"/>
                <a:chExt cx="1714500" cy="1143000"/>
              </a:xfrm>
            </p:grpSpPr>
            <p:sp>
              <p:nvSpPr>
                <p:cNvPr id="97" name="Google Shape;97;p15"/>
                <p:cNvSpPr/>
                <p:nvPr/>
              </p:nvSpPr>
              <p:spPr>
                <a:xfrm>
                  <a:off x="0" y="0"/>
                  <a:ext cx="1714500" cy="1143000"/>
                </a:xfrm>
                <a:prstGeom prst="roundRect">
                  <a:avLst>
                    <a:gd fmla="val 6666" name="adj"/>
                  </a:avLst>
                </a:prstGeom>
                <a:solidFill>
                  <a:srgbClr val="1E293B"/>
                </a:solidFill>
                <a:ln cap="flat" cmpd="sng" w="19050">
                  <a:solidFill>
                    <a:srgbClr val="06B6D4"/>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98" name="Google Shape;98;p15"/>
                <p:cNvSpPr/>
                <p:nvPr/>
              </p:nvSpPr>
              <p:spPr>
                <a:xfrm>
                  <a:off x="0" y="0"/>
                  <a:ext cx="1714500" cy="285900"/>
                </a:xfrm>
                <a:prstGeom prst="roundRect">
                  <a:avLst>
                    <a:gd fmla="val 26666" name="adj"/>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sp>
            <p:nvSpPr>
              <p:cNvPr id="99" name="Google Shape;99;p15"/>
              <p:cNvSpPr txBox="1"/>
              <p:nvPr/>
            </p:nvSpPr>
            <p:spPr>
              <a:xfrm>
                <a:off x="95250" y="47625"/>
                <a:ext cx="1524000" cy="190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900">
                    <a:solidFill>
                      <a:srgbClr val="0F172A"/>
                    </a:solidFill>
                    <a:latin typeface="Inter SemiBold"/>
                    <a:ea typeface="Inter SemiBold"/>
                    <a:cs typeface="Inter SemiBold"/>
                    <a:sym typeface="Inter SemiBold"/>
                  </a:rPr>
                  <a:t>EP (Execution Point)</a:t>
                </a:r>
                <a:endParaRPr b="0" sz="900">
                  <a:solidFill>
                    <a:srgbClr val="0F172A"/>
                  </a:solidFill>
                  <a:latin typeface="Inter SemiBold"/>
                  <a:ea typeface="Inter SemiBold"/>
                  <a:cs typeface="Inter SemiBold"/>
                  <a:sym typeface="Inter SemiBold"/>
                </a:endParaRPr>
              </a:p>
            </p:txBody>
          </p:sp>
          <p:sp>
            <p:nvSpPr>
              <p:cNvPr id="100" name="Google Shape;100;p15"/>
              <p:cNvSpPr txBox="1"/>
              <p:nvPr/>
            </p:nvSpPr>
            <p:spPr>
              <a:xfrm>
                <a:off x="95250" y="381000"/>
                <a:ext cx="1524000" cy="666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1050">
                    <a:solidFill>
                      <a:srgbClr val="F8FAFC"/>
                    </a:solidFill>
                    <a:latin typeface="Inter"/>
                    <a:ea typeface="Inter"/>
                    <a:cs typeface="Inter"/>
                    <a:sym typeface="Inter"/>
                  </a:rPr>
                  <a:t>Starter Process</a:t>
                </a:r>
                <a:endParaRPr b="0" sz="1050">
                  <a:solidFill>
                    <a:srgbClr val="F8FAFC"/>
                  </a:solidFill>
                  <a:latin typeface="Inter"/>
                  <a:ea typeface="Inter"/>
                  <a:cs typeface="Inter"/>
                  <a:sym typeface="Inter"/>
                </a:endParaRPr>
              </a:p>
              <a:p>
                <a:pPr indent="0" lvl="0" marL="0" rtl="0" algn="ctr">
                  <a:spcBef>
                    <a:spcPts val="300"/>
                  </a:spcBef>
                  <a:spcAft>
                    <a:spcPts val="0"/>
                  </a:spcAft>
                  <a:buNone/>
                </a:pPr>
                <a:r>
                  <a:rPr b="0" lang="en" sz="900">
                    <a:solidFill>
                      <a:srgbClr val="94A3B8"/>
                    </a:solidFill>
                    <a:latin typeface="Inter"/>
                    <a:ea typeface="Inter"/>
                    <a:cs typeface="Inter"/>
                    <a:sym typeface="Inter"/>
                  </a:rPr>
                  <a:t>condor_startd</a:t>
                </a:r>
                <a:endParaRPr b="0" sz="900">
                  <a:solidFill>
                    <a:srgbClr val="94A3B8"/>
                  </a:solidFill>
                  <a:latin typeface="Inter"/>
                  <a:ea typeface="Inter"/>
                  <a:cs typeface="Inter"/>
                  <a:sym typeface="Inter"/>
                </a:endParaRPr>
              </a:p>
            </p:txBody>
          </p:sp>
        </p:grpSp>
      </p:grpSp>
      <p:grpSp>
        <p:nvGrpSpPr>
          <p:cNvPr id="101" name="Google Shape;101;p15"/>
          <p:cNvGrpSpPr/>
          <p:nvPr/>
        </p:nvGrpSpPr>
        <p:grpSpPr>
          <a:xfrm>
            <a:off x="381000" y="4762500"/>
            <a:ext cx="8382000" cy="285750"/>
            <a:chOff x="381000" y="4762500"/>
            <a:chExt cx="8382000" cy="285750"/>
          </a:xfrm>
        </p:grpSpPr>
        <p:cxnSp>
          <p:nvCxnSpPr>
            <p:cNvPr id="102" name="Google Shape;102;p15"/>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103" name="Google Shape;103;p15"/>
            <p:cNvSpPr txBox="1"/>
            <p:nvPr/>
          </p:nvSpPr>
          <p:spPr>
            <a:xfrm>
              <a:off x="381000" y="485775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900">
                <a:solidFill>
                  <a:srgbClr val="94A3B8"/>
                </a:solidFill>
                <a:latin typeface="Inter"/>
                <a:ea typeface="Inter"/>
                <a:cs typeface="Inter"/>
                <a:sym typeface="Inter"/>
              </a:endParaRPr>
            </a:p>
          </p:txBody>
        </p:sp>
        <p:sp>
          <p:nvSpPr>
            <p:cNvPr id="104" name="Google Shape;104;p15"/>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110" name="Google Shape;110;p16"/>
          <p:cNvPicPr preferRelativeResize="0"/>
          <p:nvPr/>
        </p:nvPicPr>
        <p:blipFill rotWithShape="1">
          <a:blip r:embed="rId3">
            <a:alphaModFix/>
          </a:blip>
          <a:srcRect b="0" l="0" r="0" t="0"/>
          <a:stretch/>
        </p:blipFill>
        <p:spPr>
          <a:xfrm>
            <a:off x="9525" y="9525"/>
            <a:ext cx="8972700" cy="4972200"/>
          </a:xfrm>
          <a:prstGeom prst="rect">
            <a:avLst/>
          </a:prstGeom>
          <a:noFill/>
          <a:ln>
            <a:noFill/>
          </a:ln>
        </p:spPr>
      </p:pic>
      <p:sp>
        <p:nvSpPr>
          <p:cNvPr id="111" name="Google Shape;111;p16"/>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12" name="Google Shape;112;p16"/>
          <p:cNvSpPr txBox="1"/>
          <p:nvPr/>
        </p:nvSpPr>
        <p:spPr>
          <a:xfrm>
            <a:off x="381000" y="381000"/>
            <a:ext cx="83820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100">
                <a:solidFill>
                  <a:srgbClr val="F8FAFC"/>
                </a:solidFill>
                <a:latin typeface="Inter"/>
                <a:ea typeface="Inter"/>
                <a:cs typeface="Inter"/>
                <a:sym typeface="Inter"/>
              </a:rPr>
              <a:t>Problem Statement: Job Lease Timeout</a:t>
            </a:r>
            <a:endParaRPr b="1" sz="2100">
              <a:solidFill>
                <a:srgbClr val="F8FAFC"/>
              </a:solidFill>
              <a:latin typeface="Inter"/>
              <a:ea typeface="Inter"/>
              <a:cs typeface="Inter"/>
              <a:sym typeface="Inter"/>
            </a:endParaRPr>
          </a:p>
        </p:txBody>
      </p:sp>
      <p:sp>
        <p:nvSpPr>
          <p:cNvPr id="113" name="Google Shape;113;p16"/>
          <p:cNvSpPr txBox="1"/>
          <p:nvPr/>
        </p:nvSpPr>
        <p:spPr>
          <a:xfrm>
            <a:off x="552175" y="2070650"/>
            <a:ext cx="3768600" cy="20907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t/>
            </a:r>
            <a:endParaRPr sz="1300">
              <a:solidFill>
                <a:srgbClr val="F8FAFC"/>
              </a:solidFill>
              <a:latin typeface="Inter"/>
              <a:ea typeface="Inter"/>
              <a:cs typeface="Inter"/>
              <a:sym typeface="Inter"/>
            </a:endParaRPr>
          </a:p>
        </p:txBody>
      </p:sp>
      <p:grpSp>
        <p:nvGrpSpPr>
          <p:cNvPr id="114" name="Google Shape;114;p16"/>
          <p:cNvGrpSpPr/>
          <p:nvPr/>
        </p:nvGrpSpPr>
        <p:grpSpPr>
          <a:xfrm>
            <a:off x="4701775" y="2010475"/>
            <a:ext cx="4000500" cy="2476500"/>
            <a:chOff x="1311425" y="97175"/>
            <a:chExt cx="4000500" cy="2476500"/>
          </a:xfrm>
        </p:grpSpPr>
        <p:sp>
          <p:nvSpPr>
            <p:cNvPr id="115" name="Google Shape;115;p16"/>
            <p:cNvSpPr/>
            <p:nvPr/>
          </p:nvSpPr>
          <p:spPr>
            <a:xfrm>
              <a:off x="1311425" y="97175"/>
              <a:ext cx="4000500" cy="2476500"/>
            </a:xfrm>
            <a:prstGeom prst="roundRect">
              <a:avLst>
                <a:gd fmla="val 3076" name="adj"/>
              </a:avLst>
            </a:prstGeom>
            <a:solidFill>
              <a:srgbClr val="1E293B"/>
            </a:solidFill>
            <a:ln cap="flat" cmpd="sng" w="19050">
              <a:solidFill>
                <a:srgbClr val="06B6D4"/>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16" name="Google Shape;116;p16"/>
            <p:cNvSpPr txBox="1"/>
            <p:nvPr/>
          </p:nvSpPr>
          <p:spPr>
            <a:xfrm>
              <a:off x="1540025" y="325775"/>
              <a:ext cx="3543300" cy="2019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1500">
                  <a:solidFill>
                    <a:srgbClr val="06B6D4"/>
                  </a:solidFill>
                  <a:latin typeface="Inter"/>
                  <a:ea typeface="Inter"/>
                  <a:cs typeface="Inter"/>
                  <a:sym typeface="Inter"/>
                </a:rPr>
                <a:t>The Objective</a:t>
              </a:r>
              <a:endParaRPr b="0" sz="1500">
                <a:solidFill>
                  <a:srgbClr val="06B6D4"/>
                </a:solidFill>
                <a:latin typeface="Inter"/>
                <a:ea typeface="Inter"/>
                <a:cs typeface="Inter"/>
                <a:sym typeface="Inter"/>
              </a:endParaRPr>
            </a:p>
            <a:p>
              <a:pPr indent="0" lvl="0" marL="0" rtl="0" algn="l">
                <a:spcBef>
                  <a:spcPts val="1200"/>
                </a:spcBef>
                <a:spcAft>
                  <a:spcPts val="0"/>
                </a:spcAft>
                <a:buNone/>
              </a:pPr>
              <a:r>
                <a:rPr lang="en" sz="1200">
                  <a:solidFill>
                    <a:srgbClr val="F8FAFC"/>
                  </a:solidFill>
                  <a:latin typeface="Inter"/>
                  <a:ea typeface="Inter"/>
                  <a:cs typeface="Inter"/>
                  <a:sym typeface="Inter"/>
                </a:rPr>
                <a:t>Minimise the number of jobs terminated or CPU cycles wasted</a:t>
              </a:r>
              <a:endParaRPr sz="1200">
                <a:solidFill>
                  <a:srgbClr val="F8FAFC"/>
                </a:solidFill>
                <a:latin typeface="Inter"/>
                <a:ea typeface="Inter"/>
                <a:cs typeface="Inter"/>
                <a:sym typeface="Inter"/>
              </a:endParaRPr>
            </a:p>
            <a:p>
              <a:pPr indent="0" lvl="0" marL="0" rtl="0" algn="l">
                <a:spcBef>
                  <a:spcPts val="900"/>
                </a:spcBef>
                <a:spcAft>
                  <a:spcPts val="0"/>
                </a:spcAft>
                <a:buNone/>
              </a:pPr>
              <a:r>
                <a:t/>
              </a:r>
              <a:endParaRPr sz="1200">
                <a:solidFill>
                  <a:srgbClr val="F8FAFC"/>
                </a:solidFill>
                <a:latin typeface="Inter"/>
                <a:ea typeface="Inter"/>
                <a:cs typeface="Inter"/>
                <a:sym typeface="Inter"/>
              </a:endParaRPr>
            </a:p>
            <a:p>
              <a:pPr indent="0" lvl="0" marL="0" rtl="0" algn="l">
                <a:spcBef>
                  <a:spcPts val="900"/>
                </a:spcBef>
                <a:spcAft>
                  <a:spcPts val="0"/>
                </a:spcAft>
                <a:buClr>
                  <a:schemeClr val="dk1"/>
                </a:buClr>
                <a:buSzPts val="1100"/>
                <a:buFont typeface="Arial"/>
                <a:buNone/>
              </a:pPr>
              <a:r>
                <a:rPr lang="en" sz="1200">
                  <a:solidFill>
                    <a:srgbClr val="F8FAFC"/>
                  </a:solidFill>
                  <a:latin typeface="Inter"/>
                  <a:ea typeface="Inter"/>
                  <a:cs typeface="Inter"/>
                  <a:sym typeface="Inter"/>
                </a:rPr>
                <a:t>Can we do better than a static lease timeout?</a:t>
              </a:r>
              <a:endParaRPr sz="1200">
                <a:solidFill>
                  <a:srgbClr val="F8FAFC"/>
                </a:solidFill>
                <a:latin typeface="Inter"/>
                <a:ea typeface="Inter"/>
                <a:cs typeface="Inter"/>
                <a:sym typeface="Inter"/>
              </a:endParaRPr>
            </a:p>
            <a:p>
              <a:pPr indent="0" lvl="0" marL="0" rtl="0" algn="l">
                <a:spcBef>
                  <a:spcPts val="900"/>
                </a:spcBef>
                <a:spcAft>
                  <a:spcPts val="0"/>
                </a:spcAft>
                <a:buNone/>
              </a:pPr>
              <a:r>
                <a:t/>
              </a:r>
              <a:endParaRPr sz="1300">
                <a:solidFill>
                  <a:srgbClr val="F8FAFC"/>
                </a:solidFill>
                <a:latin typeface="Inter"/>
                <a:ea typeface="Inter"/>
                <a:cs typeface="Inter"/>
                <a:sym typeface="Inter"/>
              </a:endParaRPr>
            </a:p>
            <a:p>
              <a:pPr indent="0" lvl="0" marL="0" rtl="0" algn="l">
                <a:spcBef>
                  <a:spcPts val="900"/>
                </a:spcBef>
                <a:spcAft>
                  <a:spcPts val="0"/>
                </a:spcAft>
                <a:buNone/>
              </a:pPr>
              <a:r>
                <a:rPr lang="en" sz="1300">
                  <a:solidFill>
                    <a:srgbClr val="F8FAFC"/>
                  </a:solidFill>
                  <a:latin typeface="Inter"/>
                  <a:ea typeface="Inter"/>
                  <a:cs typeface="Inter"/>
                  <a:sym typeface="Inter"/>
                </a:rPr>
                <a:t> </a:t>
              </a:r>
              <a:endParaRPr sz="1300">
                <a:solidFill>
                  <a:srgbClr val="F8FAFC"/>
                </a:solidFill>
                <a:latin typeface="Inter"/>
                <a:ea typeface="Inter"/>
                <a:cs typeface="Inter"/>
                <a:sym typeface="Inter"/>
              </a:endParaRPr>
            </a:p>
            <a:p>
              <a:pPr indent="0" lvl="0" marL="0" rtl="0" algn="l">
                <a:spcBef>
                  <a:spcPts val="900"/>
                </a:spcBef>
                <a:spcAft>
                  <a:spcPts val="0"/>
                </a:spcAft>
                <a:buNone/>
              </a:pPr>
              <a:r>
                <a:t/>
              </a:r>
              <a:endParaRPr sz="1200">
                <a:solidFill>
                  <a:srgbClr val="F8FAFC"/>
                </a:solidFill>
                <a:latin typeface="Inter"/>
                <a:ea typeface="Inter"/>
                <a:cs typeface="Inter"/>
                <a:sym typeface="Inter"/>
              </a:endParaRPr>
            </a:p>
            <a:p>
              <a:pPr indent="0" lvl="0" marL="0" rtl="0" algn="l">
                <a:spcBef>
                  <a:spcPts val="900"/>
                </a:spcBef>
                <a:spcAft>
                  <a:spcPts val="900"/>
                </a:spcAft>
                <a:buNone/>
              </a:pPr>
              <a:r>
                <a:t/>
              </a:r>
              <a:endParaRPr sz="1200">
                <a:solidFill>
                  <a:srgbClr val="F8FAFC"/>
                </a:solidFill>
                <a:latin typeface="Inter"/>
                <a:ea typeface="Inter"/>
                <a:cs typeface="Inter"/>
                <a:sym typeface="Inter"/>
              </a:endParaRPr>
            </a:p>
          </p:txBody>
        </p:sp>
      </p:grpSp>
      <p:grpSp>
        <p:nvGrpSpPr>
          <p:cNvPr id="117" name="Google Shape;117;p16"/>
          <p:cNvGrpSpPr/>
          <p:nvPr/>
        </p:nvGrpSpPr>
        <p:grpSpPr>
          <a:xfrm>
            <a:off x="381000" y="4762500"/>
            <a:ext cx="8382000" cy="285750"/>
            <a:chOff x="381000" y="4762500"/>
            <a:chExt cx="8382000" cy="285750"/>
          </a:xfrm>
        </p:grpSpPr>
        <p:cxnSp>
          <p:nvCxnSpPr>
            <p:cNvPr id="118" name="Google Shape;118;p16"/>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119" name="Google Shape;119;p16"/>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grpSp>
        <p:nvGrpSpPr>
          <p:cNvPr id="120" name="Google Shape;120;p16"/>
          <p:cNvGrpSpPr/>
          <p:nvPr/>
        </p:nvGrpSpPr>
        <p:grpSpPr>
          <a:xfrm>
            <a:off x="1005004" y="671394"/>
            <a:ext cx="6049385" cy="1098389"/>
            <a:chOff x="1145750" y="-814475"/>
            <a:chExt cx="4729407" cy="1333482"/>
          </a:xfrm>
        </p:grpSpPr>
        <p:sp>
          <p:nvSpPr>
            <p:cNvPr id="121" name="Google Shape;121;p16"/>
            <p:cNvSpPr txBox="1"/>
            <p:nvPr/>
          </p:nvSpPr>
          <p:spPr>
            <a:xfrm>
              <a:off x="1145750" y="-814475"/>
              <a:ext cx="4000500" cy="1143000"/>
            </a:xfrm>
            <a:prstGeom prst="rect">
              <a:avLst/>
            </a:prstGeom>
            <a:noFill/>
            <a:ln>
              <a:noFill/>
            </a:ln>
          </p:spPr>
          <p:txBody>
            <a:bodyPr anchorCtr="0" anchor="t" bIns="0" lIns="0" spcFirstLastPara="1" rIns="0" wrap="square" tIns="0">
              <a:noAutofit/>
            </a:bodyPr>
            <a:lstStyle/>
            <a:p>
              <a:pPr indent="0" lvl="0" marL="457200" rtl="0" algn="l">
                <a:spcBef>
                  <a:spcPts val="0"/>
                </a:spcBef>
                <a:spcAft>
                  <a:spcPts val="1200"/>
                </a:spcAft>
                <a:buNone/>
              </a:pPr>
              <a:r>
                <a:t/>
              </a:r>
              <a:endParaRPr sz="1200">
                <a:solidFill>
                  <a:srgbClr val="F8FAFC"/>
                </a:solidFill>
                <a:latin typeface="Inter"/>
                <a:ea typeface="Inter"/>
                <a:cs typeface="Inter"/>
                <a:sym typeface="Inter"/>
              </a:endParaRPr>
            </a:p>
          </p:txBody>
        </p:sp>
        <p:grpSp>
          <p:nvGrpSpPr>
            <p:cNvPr id="122" name="Google Shape;122;p16"/>
            <p:cNvGrpSpPr/>
            <p:nvPr/>
          </p:nvGrpSpPr>
          <p:grpSpPr>
            <a:xfrm>
              <a:off x="1874657" y="-623993"/>
              <a:ext cx="4000500" cy="1143000"/>
              <a:chOff x="1874657" y="-1957493"/>
              <a:chExt cx="4000500" cy="1143000"/>
            </a:xfrm>
          </p:grpSpPr>
          <p:sp>
            <p:nvSpPr>
              <p:cNvPr id="123" name="Google Shape;123;p16"/>
              <p:cNvSpPr/>
              <p:nvPr/>
            </p:nvSpPr>
            <p:spPr>
              <a:xfrm>
                <a:off x="1874657" y="-1957493"/>
                <a:ext cx="4000500" cy="1143000"/>
              </a:xfrm>
              <a:prstGeom prst="rect">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24" name="Google Shape;124;p16"/>
              <p:cNvSpPr txBox="1"/>
              <p:nvPr/>
            </p:nvSpPr>
            <p:spPr>
              <a:xfrm>
                <a:off x="2084217" y="-1766993"/>
                <a:ext cx="3581400" cy="762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600"/>
                  </a:spcAft>
                  <a:buNone/>
                </a:pPr>
                <a:r>
                  <a:rPr b="0" i="1" lang="en" sz="1350">
                    <a:solidFill>
                      <a:srgbClr val="F8FAFC"/>
                    </a:solidFill>
                    <a:latin typeface="Inter"/>
                    <a:ea typeface="Inter"/>
                    <a:cs typeface="Inter"/>
                    <a:sym typeface="Inter"/>
                  </a:rPr>
                  <a:t>"Why is my job suddenly idle or terminated?"</a:t>
                </a:r>
                <a:r>
                  <a:rPr i="1" lang="en" sz="1350">
                    <a:solidFill>
                      <a:srgbClr val="F8FAFC"/>
                    </a:solidFill>
                    <a:latin typeface="Inter"/>
                    <a:ea typeface="Inter"/>
                    <a:cs typeface="Inter"/>
                    <a:sym typeface="Inter"/>
                  </a:rPr>
                  <a:t> </a:t>
                </a:r>
                <a:r>
                  <a:rPr b="0" lang="en" sz="900">
                    <a:solidFill>
                      <a:srgbClr val="06B6D4"/>
                    </a:solidFill>
                    <a:latin typeface="Inter SemiBold"/>
                    <a:ea typeface="Inter SemiBold"/>
                    <a:cs typeface="Inter SemiBold"/>
                    <a:sym typeface="Inter SemiBold"/>
                  </a:rPr>
                  <a:t>- </a:t>
                </a:r>
                <a:r>
                  <a:rPr lang="en" sz="900">
                    <a:solidFill>
                      <a:srgbClr val="06B6D4"/>
                    </a:solidFill>
                    <a:latin typeface="Inter SemiBold"/>
                    <a:ea typeface="Inter SemiBold"/>
                    <a:cs typeface="Inter SemiBold"/>
                    <a:sym typeface="Inter SemiBold"/>
                  </a:rPr>
                  <a:t>CHTC User</a:t>
                </a:r>
                <a:endParaRPr b="0" sz="900">
                  <a:solidFill>
                    <a:srgbClr val="06B6D4"/>
                  </a:solidFill>
                  <a:latin typeface="Inter SemiBold"/>
                  <a:ea typeface="Inter SemiBold"/>
                  <a:cs typeface="Inter SemiBold"/>
                  <a:sym typeface="Inter SemiBold"/>
                </a:endParaRPr>
              </a:p>
            </p:txBody>
          </p:sp>
        </p:grpSp>
      </p:grpSp>
      <p:grpSp>
        <p:nvGrpSpPr>
          <p:cNvPr id="125" name="Google Shape;125;p16"/>
          <p:cNvGrpSpPr/>
          <p:nvPr/>
        </p:nvGrpSpPr>
        <p:grpSpPr>
          <a:xfrm>
            <a:off x="436225" y="2010475"/>
            <a:ext cx="4000500" cy="2476500"/>
            <a:chOff x="0" y="0"/>
            <a:chExt cx="4000500" cy="2476500"/>
          </a:xfrm>
        </p:grpSpPr>
        <p:sp>
          <p:nvSpPr>
            <p:cNvPr id="126" name="Google Shape;126;p16"/>
            <p:cNvSpPr/>
            <p:nvPr/>
          </p:nvSpPr>
          <p:spPr>
            <a:xfrm>
              <a:off x="0" y="0"/>
              <a:ext cx="4000500" cy="2476500"/>
            </a:xfrm>
            <a:prstGeom prst="roundRect">
              <a:avLst>
                <a:gd fmla="val 3076" name="adj"/>
              </a:avLst>
            </a:prstGeom>
            <a:solidFill>
              <a:srgbClr val="1E293B"/>
            </a:solidFill>
            <a:ln cap="flat" cmpd="sng" w="19050">
              <a:solidFill>
                <a:srgbClr val="06B6D4"/>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27" name="Google Shape;127;p16"/>
            <p:cNvSpPr txBox="1"/>
            <p:nvPr/>
          </p:nvSpPr>
          <p:spPr>
            <a:xfrm>
              <a:off x="228600" y="228600"/>
              <a:ext cx="3543300" cy="2019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500">
                  <a:solidFill>
                    <a:srgbClr val="06B6D4"/>
                  </a:solidFill>
                  <a:latin typeface="Inter"/>
                  <a:ea typeface="Inter"/>
                  <a:cs typeface="Inter"/>
                  <a:sym typeface="Inter"/>
                </a:rPr>
                <a:t>The Challenge</a:t>
              </a:r>
              <a:endParaRPr b="1" sz="1388">
                <a:solidFill>
                  <a:srgbClr val="06B6D4"/>
                </a:solidFill>
                <a:latin typeface="Inter"/>
                <a:ea typeface="Inter"/>
                <a:cs typeface="Inter"/>
                <a:sym typeface="Inter"/>
              </a:endParaRPr>
            </a:p>
            <a:p>
              <a:pPr indent="-299561" lvl="0" marL="457200" rtl="0" algn="l">
                <a:spcBef>
                  <a:spcPts val="1200"/>
                </a:spcBef>
                <a:spcAft>
                  <a:spcPts val="0"/>
                </a:spcAft>
                <a:buClr>
                  <a:srgbClr val="F8FAFC"/>
                </a:buClr>
                <a:buSzPts val="1118"/>
                <a:buFont typeface="Inter"/>
                <a:buChar char="●"/>
              </a:pPr>
              <a:r>
                <a:rPr lang="en" sz="1118">
                  <a:solidFill>
                    <a:srgbClr val="F8FAFC"/>
                  </a:solidFill>
                  <a:latin typeface="Inter"/>
                  <a:ea typeface="Inter"/>
                  <a:cs typeface="Inter"/>
                  <a:sym typeface="Inter"/>
                </a:rPr>
                <a:t>Common pain: Unexpected terminations or long idle states</a:t>
              </a:r>
              <a:endParaRPr sz="1118">
                <a:solidFill>
                  <a:srgbClr val="F8FAFC"/>
                </a:solidFill>
                <a:latin typeface="Inter"/>
                <a:ea typeface="Inter"/>
                <a:cs typeface="Inter"/>
                <a:sym typeface="Inter"/>
              </a:endParaRPr>
            </a:p>
            <a:p>
              <a:pPr indent="-299561" lvl="0" marL="457200" rtl="0" algn="l">
                <a:spcBef>
                  <a:spcPts val="1000"/>
                </a:spcBef>
                <a:spcAft>
                  <a:spcPts val="0"/>
                </a:spcAft>
                <a:buClr>
                  <a:srgbClr val="F8FAFC"/>
                </a:buClr>
                <a:buSzPts val="1118"/>
                <a:buFont typeface="Inter"/>
                <a:buChar char="●"/>
              </a:pPr>
              <a:r>
                <a:rPr lang="en" sz="1118">
                  <a:solidFill>
                    <a:srgbClr val="F8FAFC"/>
                  </a:solidFill>
                  <a:latin typeface="Inter"/>
                  <a:ea typeface="Inter"/>
                  <a:cs typeface="Inter"/>
                  <a:sym typeface="Inter"/>
                </a:rPr>
                <a:t>Massive scale: Thousands of diverse jobs</a:t>
              </a:r>
              <a:endParaRPr sz="1118">
                <a:solidFill>
                  <a:srgbClr val="F8FAFC"/>
                </a:solidFill>
                <a:latin typeface="Inter"/>
                <a:ea typeface="Inter"/>
                <a:cs typeface="Inter"/>
                <a:sym typeface="Inter"/>
              </a:endParaRPr>
            </a:p>
            <a:p>
              <a:pPr indent="-299561" lvl="0" marL="457200" rtl="0" algn="l">
                <a:spcBef>
                  <a:spcPts val="1000"/>
                </a:spcBef>
                <a:spcAft>
                  <a:spcPts val="0"/>
                </a:spcAft>
                <a:buClr>
                  <a:srgbClr val="F8FAFC"/>
                </a:buClr>
                <a:buSzPts val="1118"/>
                <a:buFont typeface="Inter"/>
                <a:buChar char="●"/>
              </a:pPr>
              <a:r>
                <a:rPr lang="en" sz="1118">
                  <a:solidFill>
                    <a:srgbClr val="F8FAFC"/>
                  </a:solidFill>
                  <a:latin typeface="Inter"/>
                  <a:ea typeface="Inter"/>
                  <a:cs typeface="Inter"/>
                  <a:sym typeface="Inter"/>
                </a:rPr>
                <a:t>Network disruptions are a constant at scale</a:t>
              </a:r>
              <a:endParaRPr sz="1118">
                <a:solidFill>
                  <a:srgbClr val="F8FAFC"/>
                </a:solidFill>
                <a:latin typeface="Inter"/>
                <a:ea typeface="Inter"/>
                <a:cs typeface="Inter"/>
                <a:sym typeface="Inter"/>
              </a:endParaRPr>
            </a:p>
            <a:p>
              <a:pPr indent="-299561" lvl="0" marL="457200" rtl="0" algn="l">
                <a:spcBef>
                  <a:spcPts val="1000"/>
                </a:spcBef>
                <a:spcAft>
                  <a:spcPts val="0"/>
                </a:spcAft>
                <a:buClr>
                  <a:srgbClr val="F8FAFC"/>
                </a:buClr>
                <a:buSzPts val="1118"/>
                <a:buFont typeface="Inter"/>
                <a:buChar char="●"/>
              </a:pPr>
              <a:r>
                <a:rPr lang="en" sz="1118">
                  <a:solidFill>
                    <a:srgbClr val="F8FAFC"/>
                  </a:solidFill>
                  <a:latin typeface="Inter"/>
                  <a:ea typeface="Inter"/>
                  <a:cs typeface="Inter"/>
                  <a:sym typeface="Inter"/>
                </a:rPr>
                <a:t>Current solution: 40-min static lease timeout </a:t>
              </a:r>
              <a:endParaRPr sz="1300">
                <a:solidFill>
                  <a:srgbClr val="F8FAFC"/>
                </a:solidFill>
                <a:latin typeface="Inter"/>
                <a:ea typeface="Inter"/>
                <a:cs typeface="Inter"/>
                <a:sym typeface="Inter"/>
              </a:endParaRPr>
            </a:p>
            <a:p>
              <a:pPr indent="0" lvl="0" marL="0" rtl="0" algn="l">
                <a:spcBef>
                  <a:spcPts val="1000"/>
                </a:spcBef>
                <a:spcAft>
                  <a:spcPts val="900"/>
                </a:spcAft>
                <a:buNone/>
              </a:pPr>
              <a:r>
                <a:t/>
              </a:r>
              <a:endParaRPr sz="1500">
                <a:solidFill>
                  <a:srgbClr val="06B6D4"/>
                </a:solidFill>
                <a:latin typeface="Inter"/>
                <a:ea typeface="Inter"/>
                <a:cs typeface="Inter"/>
                <a:sym typeface="Inte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7"/>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133" name="Google Shape;133;p17"/>
          <p:cNvPicPr preferRelativeResize="0"/>
          <p:nvPr/>
        </p:nvPicPr>
        <p:blipFill rotWithShape="1">
          <a:blip r:embed="rId3">
            <a:alphaModFix/>
          </a:blip>
          <a:srcRect b="0" l="0" r="0" t="0"/>
          <a:stretch/>
        </p:blipFill>
        <p:spPr>
          <a:xfrm>
            <a:off x="9525" y="9525"/>
            <a:ext cx="8972700" cy="4972200"/>
          </a:xfrm>
          <a:prstGeom prst="rect">
            <a:avLst/>
          </a:prstGeom>
          <a:noFill/>
          <a:ln>
            <a:noFill/>
          </a:ln>
        </p:spPr>
      </p:pic>
      <p:sp>
        <p:nvSpPr>
          <p:cNvPr id="134" name="Google Shape;134;p17"/>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35" name="Google Shape;135;p17"/>
          <p:cNvSpPr txBox="1"/>
          <p:nvPr/>
        </p:nvSpPr>
        <p:spPr>
          <a:xfrm>
            <a:off x="381000" y="381000"/>
            <a:ext cx="83820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100">
                <a:solidFill>
                  <a:srgbClr val="F8FAFC"/>
                </a:solidFill>
                <a:latin typeface="Inter"/>
                <a:ea typeface="Inter"/>
                <a:cs typeface="Inter"/>
                <a:sym typeface="Inter"/>
              </a:rPr>
              <a:t>The Trade-off: Idle Time vs. Job Failures</a:t>
            </a:r>
            <a:endParaRPr b="1" sz="2100">
              <a:solidFill>
                <a:srgbClr val="F8FAFC"/>
              </a:solidFill>
              <a:latin typeface="Inter"/>
              <a:ea typeface="Inter"/>
              <a:cs typeface="Inter"/>
              <a:sym typeface="Inter"/>
            </a:endParaRPr>
          </a:p>
        </p:txBody>
      </p:sp>
      <p:grpSp>
        <p:nvGrpSpPr>
          <p:cNvPr id="136" name="Google Shape;136;p17"/>
          <p:cNvGrpSpPr/>
          <p:nvPr/>
        </p:nvGrpSpPr>
        <p:grpSpPr>
          <a:xfrm>
            <a:off x="381000" y="1333500"/>
            <a:ext cx="4000500" cy="2476500"/>
            <a:chOff x="0" y="0"/>
            <a:chExt cx="4000500" cy="2476500"/>
          </a:xfrm>
        </p:grpSpPr>
        <p:sp>
          <p:nvSpPr>
            <p:cNvPr id="137" name="Google Shape;137;p17"/>
            <p:cNvSpPr/>
            <p:nvPr/>
          </p:nvSpPr>
          <p:spPr>
            <a:xfrm>
              <a:off x="0" y="0"/>
              <a:ext cx="4000500" cy="2476500"/>
            </a:xfrm>
            <a:prstGeom prst="roundRect">
              <a:avLst>
                <a:gd fmla="val 3076" name="adj"/>
              </a:avLst>
            </a:prstGeom>
            <a:solidFill>
              <a:srgbClr val="1E293B"/>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38" name="Google Shape;138;p17"/>
            <p:cNvSpPr txBox="1"/>
            <p:nvPr/>
          </p:nvSpPr>
          <p:spPr>
            <a:xfrm>
              <a:off x="228600" y="228600"/>
              <a:ext cx="3543300" cy="2019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1500">
                  <a:solidFill>
                    <a:srgbClr val="06B6D4"/>
                  </a:solidFill>
                  <a:latin typeface="Inter"/>
                  <a:ea typeface="Inter"/>
                  <a:cs typeface="Inter"/>
                  <a:sym typeface="Inter"/>
                </a:rPr>
                <a:t>Operational Penalties</a:t>
              </a:r>
              <a:endParaRPr b="0" sz="1500">
                <a:solidFill>
                  <a:srgbClr val="06B6D4"/>
                </a:solidFill>
                <a:latin typeface="Inter"/>
                <a:ea typeface="Inter"/>
                <a:cs typeface="Inter"/>
                <a:sym typeface="Inter"/>
              </a:endParaRPr>
            </a:p>
            <a:p>
              <a:pPr indent="0" lvl="0" marL="0" rtl="0" algn="l">
                <a:spcBef>
                  <a:spcPts val="1200"/>
                </a:spcBef>
                <a:spcAft>
                  <a:spcPts val="0"/>
                </a:spcAft>
                <a:buNone/>
              </a:pPr>
              <a:r>
                <a:rPr b="1" lang="en" sz="1200">
                  <a:solidFill>
                    <a:srgbClr val="F59E0B"/>
                  </a:solidFill>
                  <a:latin typeface="Inter"/>
                  <a:ea typeface="Inter"/>
                  <a:cs typeface="Inter"/>
                  <a:sym typeface="Inter"/>
                </a:rPr>
                <a:t>Over-Waiting:</a:t>
              </a:r>
              <a:r>
                <a:rPr b="0" lang="en" sz="1200">
                  <a:solidFill>
                    <a:srgbClr val="F8FAFC"/>
                  </a:solidFill>
                  <a:latin typeface="Inter"/>
                  <a:ea typeface="Inter"/>
                  <a:cs typeface="Inter"/>
                  <a:sym typeface="Inter"/>
                </a:rPr>
                <a:t> Slots tied up for machines already dead.</a:t>
              </a:r>
              <a:endParaRPr b="0" sz="1200">
                <a:solidFill>
                  <a:srgbClr val="F8FAFC"/>
                </a:solidFill>
                <a:latin typeface="Inter"/>
                <a:ea typeface="Inter"/>
                <a:cs typeface="Inter"/>
                <a:sym typeface="Inter"/>
              </a:endParaRPr>
            </a:p>
            <a:p>
              <a:pPr indent="0" lvl="0" marL="0" rtl="0" algn="l">
                <a:spcBef>
                  <a:spcPts val="900"/>
                </a:spcBef>
                <a:spcAft>
                  <a:spcPts val="0"/>
                </a:spcAft>
                <a:buNone/>
              </a:pPr>
              <a:r>
                <a:rPr b="1" lang="en" sz="1200">
                  <a:solidFill>
                    <a:srgbClr val="EF4444"/>
                  </a:solidFill>
                  <a:latin typeface="Inter"/>
                  <a:ea typeface="Inter"/>
                  <a:cs typeface="Inter"/>
                  <a:sym typeface="Inter"/>
                </a:rPr>
                <a:t>Under-Waiting:</a:t>
              </a:r>
              <a:r>
                <a:rPr b="0" lang="en" sz="1200">
                  <a:solidFill>
                    <a:srgbClr val="F8FAFC"/>
                  </a:solidFill>
                  <a:latin typeface="Inter"/>
                  <a:ea typeface="Inter"/>
                  <a:cs typeface="Inter"/>
                  <a:sym typeface="Inter"/>
                </a:rPr>
                <a:t> Killing 10-hour job for 5-sec transient blip.</a:t>
              </a:r>
              <a:endParaRPr b="0" sz="1200">
                <a:solidFill>
                  <a:srgbClr val="F8FAFC"/>
                </a:solidFill>
                <a:latin typeface="Inter"/>
                <a:ea typeface="Inter"/>
                <a:cs typeface="Inter"/>
                <a:sym typeface="Inter"/>
              </a:endParaRPr>
            </a:p>
            <a:p>
              <a:pPr indent="0" lvl="0" marL="0" rtl="0" algn="l">
                <a:spcBef>
                  <a:spcPts val="1500"/>
                </a:spcBef>
                <a:spcAft>
                  <a:spcPts val="0"/>
                </a:spcAft>
                <a:buNone/>
              </a:pPr>
              <a:r>
                <a:rPr b="0" lang="en" sz="1050">
                  <a:solidFill>
                    <a:srgbClr val="F59E0B"/>
                  </a:solidFill>
                  <a:latin typeface="Fira Code"/>
                  <a:ea typeface="Fira Code"/>
                  <a:cs typeface="Fira Code"/>
                  <a:sym typeface="Fira Code"/>
                </a:rPr>
                <a:t>Static Baseline (T) = 40 minutes</a:t>
              </a:r>
              <a:endParaRPr b="0" sz="1050">
                <a:solidFill>
                  <a:srgbClr val="F59E0B"/>
                </a:solidFill>
                <a:latin typeface="Fira Code"/>
                <a:ea typeface="Fira Code"/>
                <a:cs typeface="Fira Code"/>
                <a:sym typeface="Fira Code"/>
              </a:endParaRPr>
            </a:p>
          </p:txBody>
        </p:sp>
      </p:grpSp>
      <p:grpSp>
        <p:nvGrpSpPr>
          <p:cNvPr id="139" name="Google Shape;139;p17"/>
          <p:cNvGrpSpPr/>
          <p:nvPr/>
        </p:nvGrpSpPr>
        <p:grpSpPr>
          <a:xfrm>
            <a:off x="4762500" y="1333500"/>
            <a:ext cx="4000500" cy="2476500"/>
            <a:chOff x="0" y="0"/>
            <a:chExt cx="4000500" cy="2476500"/>
          </a:xfrm>
        </p:grpSpPr>
        <p:sp>
          <p:nvSpPr>
            <p:cNvPr id="140" name="Google Shape;140;p17"/>
            <p:cNvSpPr/>
            <p:nvPr/>
          </p:nvSpPr>
          <p:spPr>
            <a:xfrm>
              <a:off x="0" y="0"/>
              <a:ext cx="4000500" cy="2476500"/>
            </a:xfrm>
            <a:prstGeom prst="roundRect">
              <a:avLst>
                <a:gd fmla="val 3076" name="adj"/>
              </a:avLst>
            </a:prstGeom>
            <a:solidFill>
              <a:srgbClr val="1E293B"/>
            </a:solidFill>
            <a:ln cap="flat" cmpd="sng" w="19050">
              <a:solidFill>
                <a:srgbClr val="06B6D4"/>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nvGrpSpPr>
            <p:cNvPr id="141" name="Google Shape;141;p17"/>
            <p:cNvGrpSpPr/>
            <p:nvPr/>
          </p:nvGrpSpPr>
          <p:grpSpPr>
            <a:xfrm>
              <a:off x="889591" y="952500"/>
              <a:ext cx="2122708" cy="1210695"/>
              <a:chOff x="-1110659" y="-571500"/>
              <a:chExt cx="2122708" cy="1210695"/>
            </a:xfrm>
          </p:grpSpPr>
          <p:sp>
            <p:nvSpPr>
              <p:cNvPr id="142" name="Google Shape;142;p17"/>
              <p:cNvSpPr/>
              <p:nvPr/>
            </p:nvSpPr>
            <p:spPr>
              <a:xfrm>
                <a:off x="-381000" y="0"/>
                <a:ext cx="762000" cy="381000"/>
              </a:xfrm>
              <a:custGeom>
                <a:rect b="b" l="l" r="r" t="t"/>
                <a:pathLst>
                  <a:path extrusionOk="0" h="120000" w="120000">
                    <a:moveTo>
                      <a:pt x="0" y="120000"/>
                    </a:moveTo>
                    <a:lnTo>
                      <a:pt x="120000" y="120000"/>
                    </a:lnTo>
                    <a:lnTo>
                      <a:pt x="60000" y="0"/>
                    </a:lnTo>
                    <a:close/>
                  </a:path>
                </a:pathLst>
              </a:custGeom>
              <a:solidFill>
                <a:srgbClr val="334155"/>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cxnSp>
            <p:nvCxnSpPr>
              <p:cNvPr id="143" name="Google Shape;143;p17"/>
              <p:cNvCxnSpPr/>
              <p:nvPr/>
            </p:nvCxnSpPr>
            <p:spPr>
              <a:xfrm rot="10800000">
                <a:off x="0" y="-571500"/>
                <a:ext cx="0" cy="571500"/>
              </a:xfrm>
              <a:prstGeom prst="straightConnector1">
                <a:avLst/>
              </a:prstGeom>
              <a:solidFill>
                <a:srgbClr val="FFFFFF"/>
              </a:solidFill>
              <a:ln cap="flat" cmpd="sng" w="38100">
                <a:solidFill>
                  <a:srgbClr val="94A3B8"/>
                </a:solidFill>
                <a:prstDash val="solid"/>
                <a:round/>
                <a:headEnd len="sm" w="sm" type="none"/>
                <a:tailEnd len="sm" w="sm" type="none"/>
              </a:ln>
            </p:spPr>
          </p:cxnSp>
          <p:grpSp>
            <p:nvGrpSpPr>
              <p:cNvPr id="144" name="Google Shape;144;p17"/>
              <p:cNvGrpSpPr/>
              <p:nvPr/>
            </p:nvGrpSpPr>
            <p:grpSpPr>
              <a:xfrm rot="900000">
                <a:off x="-1097055" y="-6491"/>
                <a:ext cx="2095500" cy="381000"/>
                <a:chOff x="-1047750" y="0"/>
                <a:chExt cx="2095500" cy="381000"/>
              </a:xfrm>
            </p:grpSpPr>
            <p:cxnSp>
              <p:nvCxnSpPr>
                <p:cNvPr id="145" name="Google Shape;145;p17"/>
                <p:cNvCxnSpPr/>
                <p:nvPr/>
              </p:nvCxnSpPr>
              <p:spPr>
                <a:xfrm>
                  <a:off x="-762000" y="0"/>
                  <a:ext cx="1524000" cy="0"/>
                </a:xfrm>
                <a:prstGeom prst="straightConnector1">
                  <a:avLst/>
                </a:prstGeom>
                <a:solidFill>
                  <a:srgbClr val="FFFFFF"/>
                </a:solidFill>
                <a:ln cap="flat" cmpd="sng" w="38100">
                  <a:solidFill>
                    <a:srgbClr val="06B6D4"/>
                  </a:solidFill>
                  <a:prstDash val="solid"/>
                  <a:round/>
                  <a:headEnd len="sm" w="sm" type="none"/>
                  <a:tailEnd len="sm" w="sm" type="none"/>
                </a:ln>
              </p:spPr>
            </p:cxnSp>
            <p:cxnSp>
              <p:nvCxnSpPr>
                <p:cNvPr id="146" name="Google Shape;146;p17"/>
                <p:cNvCxnSpPr/>
                <p:nvPr/>
              </p:nvCxnSpPr>
              <p:spPr>
                <a:xfrm>
                  <a:off x="-762000" y="0"/>
                  <a:ext cx="0" cy="190500"/>
                </a:xfrm>
                <a:prstGeom prst="straightConnector1">
                  <a:avLst/>
                </a:prstGeom>
                <a:solidFill>
                  <a:srgbClr val="FFFFFF"/>
                </a:solidFill>
                <a:ln cap="flat" cmpd="sng" w="19050">
                  <a:solidFill>
                    <a:srgbClr val="94A3B8"/>
                  </a:solidFill>
                  <a:prstDash val="solid"/>
                  <a:round/>
                  <a:headEnd len="sm" w="sm" type="none"/>
                  <a:tailEnd len="sm" w="sm" type="none"/>
                </a:ln>
              </p:spPr>
            </p:cxnSp>
            <p:sp>
              <p:nvSpPr>
                <p:cNvPr id="147" name="Google Shape;147;p17"/>
                <p:cNvSpPr/>
                <p:nvPr/>
              </p:nvSpPr>
              <p:spPr>
                <a:xfrm>
                  <a:off x="-1047750" y="190500"/>
                  <a:ext cx="571500" cy="190500"/>
                </a:xfrm>
                <a:custGeom>
                  <a:rect b="b" l="l" r="r" t="t"/>
                  <a:pathLst>
                    <a:path extrusionOk="0" h="120000" w="120000">
                      <a:moveTo>
                        <a:pt x="0" y="0"/>
                      </a:moveTo>
                      <a:quadBezTo>
                        <a:pt x="60000" y="120000"/>
                        <a:pt x="120000" y="0"/>
                      </a:quadBezTo>
                      <a:close/>
                    </a:path>
                  </a:pathLst>
                </a:custGeom>
                <a:solidFill>
                  <a:srgbClr val="334155"/>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cxnSp>
              <p:nvCxnSpPr>
                <p:cNvPr id="148" name="Google Shape;148;p17"/>
                <p:cNvCxnSpPr/>
                <p:nvPr/>
              </p:nvCxnSpPr>
              <p:spPr>
                <a:xfrm>
                  <a:off x="762000" y="0"/>
                  <a:ext cx="0" cy="190500"/>
                </a:xfrm>
                <a:prstGeom prst="straightConnector1">
                  <a:avLst/>
                </a:prstGeom>
                <a:solidFill>
                  <a:srgbClr val="FFFFFF"/>
                </a:solidFill>
                <a:ln cap="flat" cmpd="sng" w="19050">
                  <a:solidFill>
                    <a:srgbClr val="94A3B8"/>
                  </a:solidFill>
                  <a:prstDash val="solid"/>
                  <a:round/>
                  <a:headEnd len="sm" w="sm" type="none"/>
                  <a:tailEnd len="sm" w="sm" type="none"/>
                </a:ln>
              </p:spPr>
            </p:cxnSp>
            <p:sp>
              <p:nvSpPr>
                <p:cNvPr id="149" name="Google Shape;149;p17"/>
                <p:cNvSpPr/>
                <p:nvPr/>
              </p:nvSpPr>
              <p:spPr>
                <a:xfrm>
                  <a:off x="476250" y="190500"/>
                  <a:ext cx="571500" cy="190500"/>
                </a:xfrm>
                <a:custGeom>
                  <a:rect b="b" l="l" r="r" t="t"/>
                  <a:pathLst>
                    <a:path extrusionOk="0" h="120000" w="120000">
                      <a:moveTo>
                        <a:pt x="0" y="0"/>
                      </a:moveTo>
                      <a:quadBezTo>
                        <a:pt x="60000" y="120000"/>
                        <a:pt x="120000" y="0"/>
                      </a:quadBezTo>
                      <a:close/>
                    </a:path>
                  </a:pathLst>
                </a:custGeom>
                <a:solidFill>
                  <a:srgbClr val="EF4444">
                    <a:alpha val="60000"/>
                  </a:srgbClr>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grpSp>
        <p:sp>
          <p:nvSpPr>
            <p:cNvPr id="150" name="Google Shape;150;p17"/>
            <p:cNvSpPr txBox="1"/>
            <p:nvPr/>
          </p:nvSpPr>
          <p:spPr>
            <a:xfrm>
              <a:off x="347925" y="1622725"/>
              <a:ext cx="1143000" cy="381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900">
                  <a:solidFill>
                    <a:srgbClr val="06B6D4"/>
                  </a:solidFill>
                  <a:latin typeface="Inter SemiBold"/>
                  <a:ea typeface="Inter SemiBold"/>
                  <a:cs typeface="Inter SemiBold"/>
                  <a:sym typeface="Inter SemiBold"/>
                </a:rPr>
                <a:t>Machine Idle Time</a:t>
              </a:r>
              <a:endParaRPr b="0" sz="900">
                <a:solidFill>
                  <a:srgbClr val="06B6D4"/>
                </a:solidFill>
                <a:latin typeface="Inter SemiBold"/>
                <a:ea typeface="Inter SemiBold"/>
                <a:cs typeface="Inter SemiBold"/>
                <a:sym typeface="Inter SemiBold"/>
              </a:endParaRPr>
            </a:p>
          </p:txBody>
        </p:sp>
        <p:sp>
          <p:nvSpPr>
            <p:cNvPr id="151" name="Google Shape;151;p17"/>
            <p:cNvSpPr txBox="1"/>
            <p:nvPr/>
          </p:nvSpPr>
          <p:spPr>
            <a:xfrm>
              <a:off x="2761525" y="1622725"/>
              <a:ext cx="1143000" cy="381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900">
                  <a:solidFill>
                    <a:srgbClr val="EF4444"/>
                  </a:solidFill>
                  <a:latin typeface="Inter SemiBold"/>
                  <a:ea typeface="Inter SemiBold"/>
                  <a:cs typeface="Inter SemiBold"/>
                  <a:sym typeface="Inter SemiBold"/>
                </a:rPr>
                <a:t>Job Failure Costs</a:t>
              </a:r>
              <a:endParaRPr b="0" sz="900">
                <a:solidFill>
                  <a:srgbClr val="EF4444"/>
                </a:solidFill>
                <a:latin typeface="Inter SemiBold"/>
                <a:ea typeface="Inter SemiBold"/>
                <a:cs typeface="Inter SemiBold"/>
                <a:sym typeface="Inter SemiBold"/>
              </a:endParaRPr>
            </a:p>
          </p:txBody>
        </p:sp>
        <p:sp>
          <p:nvSpPr>
            <p:cNvPr id="152" name="Google Shape;152;p17"/>
            <p:cNvSpPr txBox="1"/>
            <p:nvPr/>
          </p:nvSpPr>
          <p:spPr>
            <a:xfrm>
              <a:off x="228600" y="228600"/>
              <a:ext cx="3543300" cy="381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 sz="1500">
                  <a:solidFill>
                    <a:srgbClr val="06B6D4"/>
                  </a:solidFill>
                  <a:latin typeface="Inter"/>
                  <a:ea typeface="Inter"/>
                  <a:cs typeface="Inter"/>
                  <a:sym typeface="Inter"/>
                </a:rPr>
                <a:t>Resource &amp; Financial Impact</a:t>
              </a:r>
              <a:endParaRPr b="0" sz="1500">
                <a:solidFill>
                  <a:srgbClr val="06B6D4"/>
                </a:solidFill>
                <a:latin typeface="Inter"/>
                <a:ea typeface="Inter"/>
                <a:cs typeface="Inter"/>
                <a:sym typeface="Inter"/>
              </a:endParaRPr>
            </a:p>
          </p:txBody>
        </p:sp>
      </p:grpSp>
      <p:grpSp>
        <p:nvGrpSpPr>
          <p:cNvPr id="153" name="Google Shape;153;p17"/>
          <p:cNvGrpSpPr/>
          <p:nvPr/>
        </p:nvGrpSpPr>
        <p:grpSpPr>
          <a:xfrm>
            <a:off x="381000" y="4762500"/>
            <a:ext cx="8382000" cy="285750"/>
            <a:chOff x="381000" y="4762500"/>
            <a:chExt cx="8382000" cy="285750"/>
          </a:xfrm>
        </p:grpSpPr>
        <p:cxnSp>
          <p:nvCxnSpPr>
            <p:cNvPr id="154" name="Google Shape;154;p17"/>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155" name="Google Shape;155;p17"/>
            <p:cNvSpPr txBox="1"/>
            <p:nvPr/>
          </p:nvSpPr>
          <p:spPr>
            <a:xfrm>
              <a:off x="381000" y="485775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900">
                <a:solidFill>
                  <a:srgbClr val="94A3B8"/>
                </a:solidFill>
                <a:latin typeface="Inter"/>
                <a:ea typeface="Inter"/>
                <a:cs typeface="Inter"/>
                <a:sym typeface="Inter"/>
              </a:endParaRPr>
            </a:p>
          </p:txBody>
        </p:sp>
        <p:sp>
          <p:nvSpPr>
            <p:cNvPr id="156" name="Google Shape;156;p17"/>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8"/>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162" name="Google Shape;162;p18"/>
          <p:cNvPicPr preferRelativeResize="0"/>
          <p:nvPr/>
        </p:nvPicPr>
        <p:blipFill rotWithShape="1">
          <a:blip r:embed="rId3">
            <a:alphaModFix/>
          </a:blip>
          <a:srcRect b="0" l="0" r="0" t="0"/>
          <a:stretch/>
        </p:blipFill>
        <p:spPr>
          <a:xfrm>
            <a:off x="9525" y="9525"/>
            <a:ext cx="8972700" cy="4972200"/>
          </a:xfrm>
          <a:prstGeom prst="rect">
            <a:avLst/>
          </a:prstGeom>
          <a:noFill/>
          <a:ln>
            <a:noFill/>
          </a:ln>
        </p:spPr>
      </p:pic>
      <p:sp>
        <p:nvSpPr>
          <p:cNvPr id="163" name="Google Shape;163;p18"/>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64" name="Google Shape;164;p18"/>
          <p:cNvSpPr txBox="1"/>
          <p:nvPr/>
        </p:nvSpPr>
        <p:spPr>
          <a:xfrm>
            <a:off x="381000" y="381000"/>
            <a:ext cx="83820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100">
                <a:solidFill>
                  <a:srgbClr val="F8FAFC"/>
                </a:solidFill>
                <a:latin typeface="Inter"/>
                <a:ea typeface="Inter"/>
                <a:cs typeface="Inter"/>
                <a:sym typeface="Inter"/>
              </a:rPr>
              <a:t>Understanding the scale from real Shadow Reconnect Logs </a:t>
            </a:r>
            <a:endParaRPr b="1" sz="2100">
              <a:solidFill>
                <a:srgbClr val="F8FAFC"/>
              </a:solidFill>
              <a:latin typeface="Inter"/>
              <a:ea typeface="Inter"/>
              <a:cs typeface="Inter"/>
              <a:sym typeface="Inter"/>
            </a:endParaRPr>
          </a:p>
        </p:txBody>
      </p:sp>
      <p:grpSp>
        <p:nvGrpSpPr>
          <p:cNvPr id="165" name="Google Shape;165;p18"/>
          <p:cNvGrpSpPr/>
          <p:nvPr/>
        </p:nvGrpSpPr>
        <p:grpSpPr>
          <a:xfrm>
            <a:off x="381000" y="4762500"/>
            <a:ext cx="8382000" cy="285750"/>
            <a:chOff x="381000" y="4762500"/>
            <a:chExt cx="8382000" cy="285750"/>
          </a:xfrm>
        </p:grpSpPr>
        <p:cxnSp>
          <p:nvCxnSpPr>
            <p:cNvPr id="166" name="Google Shape;166;p18"/>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167" name="Google Shape;167;p18"/>
            <p:cNvSpPr txBox="1"/>
            <p:nvPr/>
          </p:nvSpPr>
          <p:spPr>
            <a:xfrm>
              <a:off x="381000" y="485775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900">
                <a:solidFill>
                  <a:srgbClr val="94A3B8"/>
                </a:solidFill>
                <a:latin typeface="Inter"/>
                <a:ea typeface="Inter"/>
                <a:cs typeface="Inter"/>
                <a:sym typeface="Inter"/>
              </a:endParaRPr>
            </a:p>
          </p:txBody>
        </p:sp>
        <p:sp>
          <p:nvSpPr>
            <p:cNvPr id="168" name="Google Shape;168;p18"/>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grpSp>
        <p:nvGrpSpPr>
          <p:cNvPr id="169" name="Google Shape;169;p18"/>
          <p:cNvGrpSpPr/>
          <p:nvPr/>
        </p:nvGrpSpPr>
        <p:grpSpPr>
          <a:xfrm>
            <a:off x="1032301" y="812537"/>
            <a:ext cx="3283610" cy="1759262"/>
            <a:chOff x="0" y="0"/>
            <a:chExt cx="2667000" cy="1428900"/>
          </a:xfrm>
        </p:grpSpPr>
        <p:sp>
          <p:nvSpPr>
            <p:cNvPr id="170" name="Google Shape;170;p18"/>
            <p:cNvSpPr/>
            <p:nvPr/>
          </p:nvSpPr>
          <p:spPr>
            <a:xfrm>
              <a:off x="0" y="0"/>
              <a:ext cx="2667000" cy="1428900"/>
            </a:xfrm>
            <a:prstGeom prst="roundRect">
              <a:avLst>
                <a:gd fmla="val 5333" name="adj"/>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sz="1724"/>
            </a:p>
          </p:txBody>
        </p:sp>
        <p:sp>
          <p:nvSpPr>
            <p:cNvPr id="171" name="Google Shape;171;p18"/>
            <p:cNvSpPr txBox="1"/>
            <p:nvPr/>
          </p:nvSpPr>
          <p:spPr>
            <a:xfrm>
              <a:off x="0" y="0"/>
              <a:ext cx="2667000" cy="285900"/>
            </a:xfrm>
            <a:prstGeom prst="rect">
              <a:avLst/>
            </a:prstGeom>
            <a:noFill/>
            <a:ln>
              <a:noFill/>
            </a:ln>
          </p:spPr>
          <p:txBody>
            <a:bodyPr anchorCtr="0" anchor="ctr" bIns="0" lIns="175900" spcFirstLastPara="1" rIns="0" wrap="square" tIns="117250">
              <a:noAutofit/>
            </a:bodyPr>
            <a:lstStyle/>
            <a:p>
              <a:pPr indent="0" lvl="0" marL="0" rtl="0" algn="l">
                <a:spcBef>
                  <a:spcPts val="0"/>
                </a:spcBef>
                <a:spcAft>
                  <a:spcPts val="0"/>
                </a:spcAft>
                <a:buNone/>
              </a:pPr>
              <a:r>
                <a:rPr b="0" lang="en" sz="1231">
                  <a:solidFill>
                    <a:srgbClr val="F8FAFC"/>
                  </a:solidFill>
                  <a:latin typeface="Inter SemiBold"/>
                  <a:ea typeface="Inter SemiBold"/>
                  <a:cs typeface="Inter SemiBold"/>
                  <a:sym typeface="Inter SemiBold"/>
                </a:rPr>
                <a:t>Job Outcomes (</a:t>
              </a:r>
              <a:r>
                <a:rPr lang="en" sz="1231">
                  <a:solidFill>
                    <a:srgbClr val="F8FAFC"/>
                  </a:solidFill>
                  <a:latin typeface="Inter SemiBold"/>
                  <a:ea typeface="Inter SemiBold"/>
                  <a:cs typeface="Inter SemiBold"/>
                  <a:sym typeface="Inter SemiBold"/>
                </a:rPr>
                <a:t>Reconnect</a:t>
              </a:r>
              <a:r>
                <a:rPr b="0" lang="en" sz="1231">
                  <a:solidFill>
                    <a:srgbClr val="F8FAFC"/>
                  </a:solidFill>
                  <a:latin typeface="Inter SemiBold"/>
                  <a:ea typeface="Inter SemiBold"/>
                  <a:cs typeface="Inter SemiBold"/>
                  <a:sym typeface="Inter SemiBold"/>
                </a:rPr>
                <a:t> Count)</a:t>
              </a:r>
              <a:endParaRPr b="0" sz="1231">
                <a:solidFill>
                  <a:srgbClr val="F8FAFC"/>
                </a:solidFill>
                <a:latin typeface="Inter SemiBold"/>
                <a:ea typeface="Inter SemiBold"/>
                <a:cs typeface="Inter SemiBold"/>
                <a:sym typeface="Inter SemiBold"/>
              </a:endParaRPr>
            </a:p>
          </p:txBody>
        </p:sp>
        <p:grpSp>
          <p:nvGrpSpPr>
            <p:cNvPr id="172" name="Google Shape;172;p18"/>
            <p:cNvGrpSpPr/>
            <p:nvPr/>
          </p:nvGrpSpPr>
          <p:grpSpPr>
            <a:xfrm>
              <a:off x="285750" y="285750"/>
              <a:ext cx="1143000" cy="1143000"/>
              <a:chOff x="0" y="-142875"/>
              <a:chExt cx="1143000" cy="1143000"/>
            </a:xfrm>
          </p:grpSpPr>
          <p:sp>
            <p:nvSpPr>
              <p:cNvPr id="173" name="Google Shape;173;p18"/>
              <p:cNvSpPr/>
              <p:nvPr/>
            </p:nvSpPr>
            <p:spPr>
              <a:xfrm>
                <a:off x="0" y="0"/>
                <a:ext cx="381000" cy="762000"/>
              </a:xfrm>
              <a:prstGeom prst="rect">
                <a:avLst/>
              </a:prstGeom>
              <a:solidFill>
                <a:srgbClr val="EF444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74" name="Google Shape;174;p18"/>
              <p:cNvSpPr/>
              <p:nvPr/>
            </p:nvSpPr>
            <p:spPr>
              <a:xfrm>
                <a:off x="571500" y="285750"/>
                <a:ext cx="381000" cy="476400"/>
              </a:xfrm>
              <a:prstGeom prst="rect">
                <a:avLst/>
              </a:prstGeom>
              <a:solidFill>
                <a:srgbClr val="22C55E"/>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75" name="Google Shape;175;p18"/>
              <p:cNvSpPr txBox="1"/>
              <p:nvPr/>
            </p:nvSpPr>
            <p:spPr>
              <a:xfrm>
                <a:off x="0" y="809625"/>
                <a:ext cx="11430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862">
                    <a:solidFill>
                      <a:srgbClr val="94A3B8"/>
                    </a:solidFill>
                    <a:latin typeface="Inter"/>
                    <a:ea typeface="Inter"/>
                    <a:cs typeface="Inter"/>
                    <a:sym typeface="Inter"/>
                  </a:rPr>
                  <a:t>Failed             Survived</a:t>
                </a:r>
                <a:endParaRPr sz="862">
                  <a:solidFill>
                    <a:srgbClr val="94A3B8"/>
                  </a:solidFill>
                  <a:latin typeface="Inter"/>
                  <a:ea typeface="Inter"/>
                  <a:cs typeface="Inter"/>
                  <a:sym typeface="Inter"/>
                </a:endParaRPr>
              </a:p>
            </p:txBody>
          </p:sp>
          <p:sp>
            <p:nvSpPr>
              <p:cNvPr id="176" name="Google Shape;176;p18"/>
              <p:cNvSpPr txBox="1"/>
              <p:nvPr/>
            </p:nvSpPr>
            <p:spPr>
              <a:xfrm>
                <a:off x="0" y="-142875"/>
                <a:ext cx="381000" cy="142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862">
                    <a:solidFill>
                      <a:srgbClr val="F8FAFC"/>
                    </a:solidFill>
                    <a:latin typeface="Inter"/>
                    <a:ea typeface="Inter"/>
                    <a:cs typeface="Inter"/>
                    <a:sym typeface="Inter"/>
                  </a:rPr>
                  <a:t>24.5k</a:t>
                </a:r>
                <a:endParaRPr sz="862">
                  <a:solidFill>
                    <a:srgbClr val="F8FAFC"/>
                  </a:solidFill>
                  <a:latin typeface="Inter"/>
                  <a:ea typeface="Inter"/>
                  <a:cs typeface="Inter"/>
                  <a:sym typeface="Inter"/>
                </a:endParaRPr>
              </a:p>
            </p:txBody>
          </p:sp>
          <p:sp>
            <p:nvSpPr>
              <p:cNvPr id="177" name="Google Shape;177;p18"/>
              <p:cNvSpPr txBox="1"/>
              <p:nvPr/>
            </p:nvSpPr>
            <p:spPr>
              <a:xfrm>
                <a:off x="571500" y="142875"/>
                <a:ext cx="381000" cy="142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862">
                    <a:solidFill>
                      <a:srgbClr val="F8FAFC"/>
                    </a:solidFill>
                    <a:latin typeface="Inter"/>
                    <a:ea typeface="Inter"/>
                    <a:cs typeface="Inter"/>
                    <a:sym typeface="Inter"/>
                  </a:rPr>
                  <a:t>15.5k</a:t>
                </a:r>
                <a:endParaRPr sz="862">
                  <a:solidFill>
                    <a:srgbClr val="F8FAFC"/>
                  </a:solidFill>
                  <a:latin typeface="Inter"/>
                  <a:ea typeface="Inter"/>
                  <a:cs typeface="Inter"/>
                  <a:sym typeface="Inter"/>
                </a:endParaRPr>
              </a:p>
            </p:txBody>
          </p:sp>
        </p:grpSp>
      </p:grpSp>
      <p:grpSp>
        <p:nvGrpSpPr>
          <p:cNvPr id="178" name="Google Shape;178;p18"/>
          <p:cNvGrpSpPr/>
          <p:nvPr/>
        </p:nvGrpSpPr>
        <p:grpSpPr>
          <a:xfrm>
            <a:off x="4864601" y="812552"/>
            <a:ext cx="3283610" cy="1759262"/>
            <a:chOff x="0" y="0"/>
            <a:chExt cx="2667000" cy="1428900"/>
          </a:xfrm>
        </p:grpSpPr>
        <p:sp>
          <p:nvSpPr>
            <p:cNvPr id="179" name="Google Shape;179;p18"/>
            <p:cNvSpPr/>
            <p:nvPr/>
          </p:nvSpPr>
          <p:spPr>
            <a:xfrm>
              <a:off x="0" y="0"/>
              <a:ext cx="2667000" cy="1428900"/>
            </a:xfrm>
            <a:prstGeom prst="roundRect">
              <a:avLst>
                <a:gd fmla="val 5333" name="adj"/>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80" name="Google Shape;180;p18"/>
            <p:cNvSpPr txBox="1"/>
            <p:nvPr/>
          </p:nvSpPr>
          <p:spPr>
            <a:xfrm>
              <a:off x="0" y="0"/>
              <a:ext cx="2667000" cy="285900"/>
            </a:xfrm>
            <a:prstGeom prst="rect">
              <a:avLst/>
            </a:prstGeom>
            <a:noFill/>
            <a:ln>
              <a:noFill/>
            </a:ln>
          </p:spPr>
          <p:txBody>
            <a:bodyPr anchorCtr="0" anchor="ctr" bIns="0" lIns="175900" spcFirstLastPara="1" rIns="0" wrap="square" tIns="117275">
              <a:noAutofit/>
            </a:bodyPr>
            <a:lstStyle/>
            <a:p>
              <a:pPr indent="0" lvl="0" marL="0" rtl="0" algn="l">
                <a:spcBef>
                  <a:spcPts val="0"/>
                </a:spcBef>
                <a:spcAft>
                  <a:spcPts val="0"/>
                </a:spcAft>
                <a:buNone/>
              </a:pPr>
              <a:r>
                <a:rPr b="0" lang="en" sz="1231">
                  <a:solidFill>
                    <a:srgbClr val="F8FAFC"/>
                  </a:solidFill>
                  <a:latin typeface="Inter SemiBold"/>
                  <a:ea typeface="Inter SemiBold"/>
                  <a:cs typeface="Inter SemiBold"/>
                  <a:sym typeface="Inter SemiBold"/>
                </a:rPr>
                <a:t>Frequency of Disconnects</a:t>
              </a:r>
              <a:endParaRPr b="0" sz="1231">
                <a:solidFill>
                  <a:srgbClr val="F8FAFC"/>
                </a:solidFill>
                <a:latin typeface="Inter SemiBold"/>
                <a:ea typeface="Inter SemiBold"/>
                <a:cs typeface="Inter SemiBold"/>
                <a:sym typeface="Inter SemiBold"/>
              </a:endParaRPr>
            </a:p>
          </p:txBody>
        </p:sp>
        <p:grpSp>
          <p:nvGrpSpPr>
            <p:cNvPr id="181" name="Google Shape;181;p18"/>
            <p:cNvGrpSpPr/>
            <p:nvPr/>
          </p:nvGrpSpPr>
          <p:grpSpPr>
            <a:xfrm>
              <a:off x="285750" y="428625"/>
              <a:ext cx="2095500" cy="952425"/>
              <a:chOff x="0" y="-762000"/>
              <a:chExt cx="2095500" cy="952425"/>
            </a:xfrm>
          </p:grpSpPr>
          <p:cxnSp>
            <p:nvCxnSpPr>
              <p:cNvPr id="182" name="Google Shape;182;p18"/>
              <p:cNvCxnSpPr/>
              <p:nvPr/>
            </p:nvCxnSpPr>
            <p:spPr>
              <a:xfrm>
                <a:off x="0" y="0"/>
                <a:ext cx="2095500" cy="0"/>
              </a:xfrm>
              <a:prstGeom prst="straightConnector1">
                <a:avLst/>
              </a:prstGeom>
              <a:solidFill>
                <a:srgbClr val="FFFFFF"/>
              </a:solidFill>
              <a:ln cap="flat" cmpd="sng" w="11725">
                <a:solidFill>
                  <a:srgbClr val="334155"/>
                </a:solidFill>
                <a:prstDash val="solid"/>
                <a:round/>
                <a:headEnd len="sm" w="sm" type="none"/>
                <a:tailEnd len="sm" w="sm" type="none"/>
              </a:ln>
            </p:spPr>
          </p:cxnSp>
          <p:sp>
            <p:nvSpPr>
              <p:cNvPr id="183" name="Google Shape;183;p18"/>
              <p:cNvSpPr/>
              <p:nvPr/>
            </p:nvSpPr>
            <p:spPr>
              <a:xfrm>
                <a:off x="95250" y="-762000"/>
                <a:ext cx="142800" cy="7620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84" name="Google Shape;184;p18"/>
              <p:cNvSpPr/>
              <p:nvPr/>
            </p:nvSpPr>
            <p:spPr>
              <a:xfrm>
                <a:off x="333375" y="-476250"/>
                <a:ext cx="142800" cy="4764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85" name="Google Shape;185;p18"/>
              <p:cNvSpPr/>
              <p:nvPr/>
            </p:nvSpPr>
            <p:spPr>
              <a:xfrm>
                <a:off x="571500" y="-285750"/>
                <a:ext cx="142800" cy="2859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86" name="Google Shape;186;p18"/>
              <p:cNvSpPr/>
              <p:nvPr/>
            </p:nvSpPr>
            <p:spPr>
              <a:xfrm>
                <a:off x="809625" y="-142875"/>
                <a:ext cx="142800" cy="1428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87" name="Google Shape;187;p18"/>
              <p:cNvSpPr/>
              <p:nvPr/>
            </p:nvSpPr>
            <p:spPr>
              <a:xfrm>
                <a:off x="1047750" y="-76200"/>
                <a:ext cx="142800" cy="762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88" name="Google Shape;188;p18"/>
              <p:cNvSpPr txBox="1"/>
              <p:nvPr/>
            </p:nvSpPr>
            <p:spPr>
              <a:xfrm>
                <a:off x="0" y="47625"/>
                <a:ext cx="2095500" cy="142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862">
                    <a:solidFill>
                      <a:srgbClr val="94A3B8"/>
                    </a:solidFill>
                    <a:latin typeface="Inter"/>
                    <a:ea typeface="Inter"/>
                    <a:cs typeface="Inter"/>
                    <a:sym typeface="Inter"/>
                  </a:rPr>
                  <a:t>   </a:t>
                </a:r>
                <a:r>
                  <a:rPr lang="en" sz="862">
                    <a:solidFill>
                      <a:srgbClr val="94A3B8"/>
                    </a:solidFill>
                    <a:latin typeface="Inter"/>
                    <a:ea typeface="Inter"/>
                    <a:cs typeface="Inter"/>
                    <a:sym typeface="Inter"/>
                  </a:rPr>
                  <a:t>1 Disconnect                  79 Max</a:t>
                </a:r>
                <a:endParaRPr sz="862">
                  <a:solidFill>
                    <a:srgbClr val="94A3B8"/>
                  </a:solidFill>
                  <a:latin typeface="Inter"/>
                  <a:ea typeface="Inter"/>
                  <a:cs typeface="Inter"/>
                  <a:sym typeface="Inter"/>
                </a:endParaRPr>
              </a:p>
            </p:txBody>
          </p:sp>
        </p:grpSp>
      </p:grpSp>
      <p:grpSp>
        <p:nvGrpSpPr>
          <p:cNvPr id="189" name="Google Shape;189;p18"/>
          <p:cNvGrpSpPr/>
          <p:nvPr/>
        </p:nvGrpSpPr>
        <p:grpSpPr>
          <a:xfrm>
            <a:off x="1032294" y="2714650"/>
            <a:ext cx="3283610" cy="1905000"/>
            <a:chOff x="124391" y="0"/>
            <a:chExt cx="4000500" cy="1905000"/>
          </a:xfrm>
        </p:grpSpPr>
        <p:sp>
          <p:nvSpPr>
            <p:cNvPr id="190" name="Google Shape;190;p18"/>
            <p:cNvSpPr/>
            <p:nvPr/>
          </p:nvSpPr>
          <p:spPr>
            <a:xfrm>
              <a:off x="124391" y="0"/>
              <a:ext cx="4000500" cy="1905000"/>
            </a:xfrm>
            <a:prstGeom prst="roundRect">
              <a:avLst>
                <a:gd fmla="val 4000" name="adj"/>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sz="1400"/>
            </a:p>
          </p:txBody>
        </p:sp>
        <p:sp>
          <p:nvSpPr>
            <p:cNvPr id="191" name="Google Shape;191;p18"/>
            <p:cNvSpPr txBox="1"/>
            <p:nvPr/>
          </p:nvSpPr>
          <p:spPr>
            <a:xfrm>
              <a:off x="124391" y="0"/>
              <a:ext cx="4000500" cy="381000"/>
            </a:xfrm>
            <a:prstGeom prst="rect">
              <a:avLst/>
            </a:prstGeom>
            <a:noFill/>
            <a:ln>
              <a:noFill/>
            </a:ln>
          </p:spPr>
          <p:txBody>
            <a:bodyPr anchorCtr="0" anchor="ctr" bIns="0" lIns="190525" spcFirstLastPara="1" rIns="0" wrap="square" tIns="95250">
              <a:noAutofit/>
            </a:bodyPr>
            <a:lstStyle/>
            <a:p>
              <a:pPr indent="0" lvl="0" marL="0" rtl="0" algn="l">
                <a:spcBef>
                  <a:spcPts val="0"/>
                </a:spcBef>
                <a:spcAft>
                  <a:spcPts val="0"/>
                </a:spcAft>
                <a:buNone/>
              </a:pPr>
              <a:r>
                <a:rPr b="1" lang="en" sz="1100">
                  <a:solidFill>
                    <a:srgbClr val="F8FAFC"/>
                  </a:solidFill>
                  <a:latin typeface="Inter"/>
                  <a:ea typeface="Inter"/>
                  <a:cs typeface="Inter"/>
                  <a:sym typeface="Inter"/>
                </a:rPr>
                <a:t>Work Done Before Disconnect (min)</a:t>
              </a:r>
              <a:endParaRPr b="1" sz="1100">
                <a:solidFill>
                  <a:srgbClr val="F8FAFC"/>
                </a:solidFill>
                <a:latin typeface="Inter"/>
                <a:ea typeface="Inter"/>
                <a:cs typeface="Inter"/>
                <a:sym typeface="Inter"/>
              </a:endParaRPr>
            </a:p>
          </p:txBody>
        </p:sp>
        <p:pic>
          <p:nvPicPr>
            <p:cNvPr id="192" name="Google Shape;192;p18"/>
            <p:cNvPicPr preferRelativeResize="0"/>
            <p:nvPr/>
          </p:nvPicPr>
          <p:blipFill rotWithShape="1">
            <a:blip r:embed="rId4">
              <a:alphaModFix/>
            </a:blip>
            <a:srcRect b="2191" l="0" r="49895" t="9835"/>
            <a:stretch/>
          </p:blipFill>
          <p:spPr>
            <a:xfrm>
              <a:off x="729570" y="333350"/>
              <a:ext cx="2702700" cy="1489500"/>
            </a:xfrm>
            <a:prstGeom prst="roundRect">
              <a:avLst>
                <a:gd fmla="val 2857" name="adj"/>
              </a:avLst>
            </a:prstGeom>
            <a:noFill/>
            <a:ln>
              <a:noFill/>
            </a:ln>
          </p:spPr>
        </p:pic>
      </p:grpSp>
      <p:grpSp>
        <p:nvGrpSpPr>
          <p:cNvPr id="193" name="Google Shape;193;p18"/>
          <p:cNvGrpSpPr/>
          <p:nvPr/>
        </p:nvGrpSpPr>
        <p:grpSpPr>
          <a:xfrm>
            <a:off x="4864700" y="2714650"/>
            <a:ext cx="3283484" cy="1905000"/>
            <a:chOff x="-26164" y="0"/>
            <a:chExt cx="4217164" cy="1905000"/>
          </a:xfrm>
        </p:grpSpPr>
        <p:sp>
          <p:nvSpPr>
            <p:cNvPr id="194" name="Google Shape;194;p18"/>
            <p:cNvSpPr/>
            <p:nvPr/>
          </p:nvSpPr>
          <p:spPr>
            <a:xfrm>
              <a:off x="-13087" y="0"/>
              <a:ext cx="4191000" cy="1905000"/>
            </a:xfrm>
            <a:prstGeom prst="roundRect">
              <a:avLst>
                <a:gd fmla="val 4000" name="adj"/>
              </a:avLst>
            </a:prstGeom>
            <a:solidFill>
              <a:srgbClr val="1E293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95" name="Google Shape;195;p18"/>
            <p:cNvSpPr txBox="1"/>
            <p:nvPr/>
          </p:nvSpPr>
          <p:spPr>
            <a:xfrm>
              <a:off x="0" y="0"/>
              <a:ext cx="4191000" cy="381000"/>
            </a:xfrm>
            <a:prstGeom prst="rect">
              <a:avLst/>
            </a:prstGeom>
            <a:noFill/>
            <a:ln>
              <a:noFill/>
            </a:ln>
          </p:spPr>
          <p:txBody>
            <a:bodyPr anchorCtr="0" anchor="ctr" bIns="0" lIns="190500" spcFirstLastPara="1" rIns="0" wrap="square" tIns="95250">
              <a:noAutofit/>
            </a:bodyPr>
            <a:lstStyle/>
            <a:p>
              <a:pPr indent="0" lvl="0" marL="0" rtl="0" algn="l">
                <a:spcBef>
                  <a:spcPts val="0"/>
                </a:spcBef>
                <a:spcAft>
                  <a:spcPts val="0"/>
                </a:spcAft>
                <a:buNone/>
              </a:pPr>
              <a:r>
                <a:rPr b="1" lang="en" sz="1100">
                  <a:solidFill>
                    <a:srgbClr val="06B6D4"/>
                  </a:solidFill>
                  <a:latin typeface="Inter"/>
                  <a:ea typeface="Inter"/>
                  <a:cs typeface="Inter"/>
                  <a:sym typeface="Inter"/>
                </a:rPr>
                <a:t>Policy Scorecard: Static T4 = 40 min</a:t>
              </a:r>
              <a:endParaRPr b="1" sz="1100">
                <a:solidFill>
                  <a:srgbClr val="06B6D4"/>
                </a:solidFill>
                <a:latin typeface="Inter"/>
                <a:ea typeface="Inter"/>
                <a:cs typeface="Inter"/>
                <a:sym typeface="Inter"/>
              </a:endParaRPr>
            </a:p>
          </p:txBody>
        </p:sp>
        <p:sp>
          <p:nvSpPr>
            <p:cNvPr id="196" name="Google Shape;196;p18"/>
            <p:cNvSpPr txBox="1"/>
            <p:nvPr/>
          </p:nvSpPr>
          <p:spPr>
            <a:xfrm>
              <a:off x="1524000" y="571500"/>
              <a:ext cx="2476500" cy="11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900">
                  <a:solidFill>
                    <a:srgbClr val="94A3B8"/>
                  </a:solidFill>
                  <a:latin typeface="Inter"/>
                  <a:ea typeface="Inter"/>
                  <a:cs typeface="Inter"/>
                  <a:sym typeface="Inter"/>
                </a:rPr>
                <a:t>Wasted Wait: </a:t>
              </a:r>
              <a:r>
                <a:rPr lang="en" sz="900">
                  <a:solidFill>
                    <a:srgbClr val="F8FAFC"/>
                  </a:solidFill>
                  <a:latin typeface="Inter"/>
                  <a:ea typeface="Inter"/>
                  <a:cs typeface="Inter"/>
                  <a:sym typeface="Inter"/>
                </a:rPr>
                <a:t>3,180 Hours</a:t>
              </a:r>
              <a:endParaRPr sz="900">
                <a:solidFill>
                  <a:srgbClr val="F8FAFC"/>
                </a:solidFill>
                <a:latin typeface="Inter"/>
                <a:ea typeface="Inter"/>
                <a:cs typeface="Inter"/>
                <a:sym typeface="Inter"/>
              </a:endParaRPr>
            </a:p>
            <a:p>
              <a:pPr indent="0" lvl="0" marL="0" rtl="0" algn="l">
                <a:spcBef>
                  <a:spcPts val="300"/>
                </a:spcBef>
                <a:spcAft>
                  <a:spcPts val="0"/>
                </a:spcAft>
                <a:buNone/>
              </a:pPr>
              <a:r>
                <a:rPr lang="en" sz="900">
                  <a:solidFill>
                    <a:srgbClr val="94A3B8"/>
                  </a:solidFill>
                  <a:latin typeface="Inter"/>
                  <a:ea typeface="Inter"/>
                  <a:cs typeface="Inter"/>
                  <a:sym typeface="Inter"/>
                </a:rPr>
                <a:t>Work Lost / Failure: </a:t>
              </a:r>
              <a:r>
                <a:rPr lang="en" sz="900">
                  <a:solidFill>
                    <a:srgbClr val="F8FAFC"/>
                  </a:solidFill>
                  <a:latin typeface="Inter"/>
                  <a:ea typeface="Inter"/>
                  <a:cs typeface="Inter"/>
                  <a:sym typeface="Inter"/>
                </a:rPr>
                <a:t>85.9 Min</a:t>
              </a:r>
              <a:endParaRPr sz="900">
                <a:solidFill>
                  <a:srgbClr val="F8FAFC"/>
                </a:solidFill>
                <a:latin typeface="Inter"/>
                <a:ea typeface="Inter"/>
                <a:cs typeface="Inter"/>
                <a:sym typeface="Inter"/>
              </a:endParaRPr>
            </a:p>
            <a:p>
              <a:pPr indent="0" lvl="0" marL="0" rtl="0" algn="l">
                <a:spcBef>
                  <a:spcPts val="300"/>
                </a:spcBef>
                <a:spcAft>
                  <a:spcPts val="300"/>
                </a:spcAft>
                <a:buNone/>
              </a:pPr>
              <a:r>
                <a:rPr lang="en" sz="900">
                  <a:solidFill>
                    <a:srgbClr val="94A3B8"/>
                  </a:solidFill>
                  <a:latin typeface="Inter"/>
                  <a:ea typeface="Inter"/>
                  <a:cs typeface="Inter"/>
                  <a:sym typeface="Inter"/>
                </a:rPr>
                <a:t>Disconnects / Job: </a:t>
              </a:r>
              <a:r>
                <a:rPr lang="en" sz="900">
                  <a:solidFill>
                    <a:srgbClr val="F8FAFC"/>
                  </a:solidFill>
                  <a:latin typeface="Inter"/>
                  <a:ea typeface="Inter"/>
                  <a:cs typeface="Inter"/>
                  <a:sym typeface="Inter"/>
                </a:rPr>
                <a:t>4.19</a:t>
              </a:r>
              <a:endParaRPr sz="900">
                <a:solidFill>
                  <a:srgbClr val="F8FAFC"/>
                </a:solidFill>
                <a:latin typeface="Inter"/>
                <a:ea typeface="Inter"/>
                <a:cs typeface="Inter"/>
                <a:sym typeface="Inter"/>
              </a:endParaRPr>
            </a:p>
          </p:txBody>
        </p:sp>
        <p:grpSp>
          <p:nvGrpSpPr>
            <p:cNvPr id="197" name="Google Shape;197;p18"/>
            <p:cNvGrpSpPr/>
            <p:nvPr/>
          </p:nvGrpSpPr>
          <p:grpSpPr>
            <a:xfrm>
              <a:off x="-26164" y="255949"/>
              <a:ext cx="1346400" cy="1220301"/>
              <a:chOff x="-407164" y="-791801"/>
              <a:chExt cx="1346400" cy="1220301"/>
            </a:xfrm>
          </p:grpSpPr>
          <p:pic>
            <p:nvPicPr>
              <p:cNvPr id="198" name="Google Shape;198;p18"/>
              <p:cNvPicPr preferRelativeResize="0"/>
              <p:nvPr/>
            </p:nvPicPr>
            <p:blipFill rotWithShape="1">
              <a:blip r:embed="rId5">
                <a:alphaModFix/>
              </a:blip>
              <a:srcRect b="-54889" l="0" r="-19190" t="-40653"/>
              <a:stretch/>
            </p:blipFill>
            <p:spPr>
              <a:xfrm rot="-748697">
                <a:off x="-342796" y="-668858"/>
                <a:ext cx="1217664" cy="729114"/>
              </a:xfrm>
              <a:prstGeom prst="rect">
                <a:avLst/>
              </a:prstGeom>
              <a:noFill/>
              <a:ln>
                <a:noFill/>
              </a:ln>
            </p:spPr>
          </p:pic>
          <p:sp>
            <p:nvSpPr>
              <p:cNvPr id="199" name="Google Shape;199;p18"/>
              <p:cNvSpPr txBox="1"/>
              <p:nvPr/>
            </p:nvSpPr>
            <p:spPr>
              <a:xfrm>
                <a:off x="-95775" y="95200"/>
                <a:ext cx="571500" cy="190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000">
                    <a:solidFill>
                      <a:srgbClr val="F8FAFC"/>
                    </a:solidFill>
                    <a:latin typeface="Inter"/>
                    <a:ea typeface="Inter"/>
                    <a:cs typeface="Inter"/>
                    <a:sym typeface="Inter"/>
                  </a:rPr>
                  <a:t>7</a:t>
                </a:r>
                <a:r>
                  <a:rPr b="1" lang="en" sz="1000">
                    <a:solidFill>
                      <a:srgbClr val="F8FAFC"/>
                    </a:solidFill>
                    <a:latin typeface="Inter"/>
                    <a:ea typeface="Inter"/>
                    <a:cs typeface="Inter"/>
                    <a:sym typeface="Inter"/>
                  </a:rPr>
                  <a:t>7.3%</a:t>
                </a:r>
                <a:endParaRPr b="1" sz="1000">
                  <a:solidFill>
                    <a:srgbClr val="F8FAFC"/>
                  </a:solidFill>
                  <a:latin typeface="Inter"/>
                  <a:ea typeface="Inter"/>
                  <a:cs typeface="Inter"/>
                  <a:sym typeface="Inter"/>
                </a:endParaRPr>
              </a:p>
            </p:txBody>
          </p:sp>
          <p:sp>
            <p:nvSpPr>
              <p:cNvPr id="200" name="Google Shape;200;p18"/>
              <p:cNvSpPr txBox="1"/>
              <p:nvPr/>
            </p:nvSpPr>
            <p:spPr>
              <a:xfrm>
                <a:off x="-191025" y="285700"/>
                <a:ext cx="762000" cy="142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700">
                    <a:solidFill>
                      <a:srgbClr val="94A3B8"/>
                    </a:solidFill>
                    <a:latin typeface="Inter"/>
                    <a:ea typeface="Inter"/>
                    <a:cs typeface="Inter"/>
                    <a:sym typeface="Inter"/>
                  </a:rPr>
                  <a:t>Success Rate</a:t>
                </a:r>
                <a:endParaRPr sz="700">
                  <a:solidFill>
                    <a:srgbClr val="94A3B8"/>
                  </a:solidFill>
                  <a:latin typeface="Inter"/>
                  <a:ea typeface="Inter"/>
                  <a:cs typeface="Inter"/>
                  <a:sym typeface="Inte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9"/>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206" name="Google Shape;206;p19"/>
          <p:cNvPicPr preferRelativeResize="0"/>
          <p:nvPr/>
        </p:nvPicPr>
        <p:blipFill rotWithShape="1">
          <a:blip r:embed="rId3">
            <a:alphaModFix/>
          </a:blip>
          <a:srcRect b="0" l="0" r="0" t="0"/>
          <a:stretch/>
        </p:blipFill>
        <p:spPr>
          <a:xfrm>
            <a:off x="9525" y="18106"/>
            <a:ext cx="8972700" cy="4972200"/>
          </a:xfrm>
          <a:prstGeom prst="rect">
            <a:avLst/>
          </a:prstGeom>
          <a:noFill/>
          <a:ln>
            <a:noFill/>
          </a:ln>
        </p:spPr>
      </p:pic>
      <p:sp>
        <p:nvSpPr>
          <p:cNvPr id="207" name="Google Shape;207;p19"/>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08" name="Google Shape;208;p19"/>
          <p:cNvSpPr txBox="1"/>
          <p:nvPr/>
        </p:nvSpPr>
        <p:spPr>
          <a:xfrm>
            <a:off x="381000" y="381000"/>
            <a:ext cx="83820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100">
                <a:solidFill>
                  <a:srgbClr val="F8FAFC"/>
                </a:solidFill>
                <a:latin typeface="Inter"/>
                <a:ea typeface="Inter"/>
                <a:cs typeface="Inter"/>
                <a:sym typeface="Inter"/>
              </a:rPr>
              <a:t>Theoretical Simulation</a:t>
            </a:r>
            <a:endParaRPr b="1" sz="2100">
              <a:solidFill>
                <a:srgbClr val="F8FAFC"/>
              </a:solidFill>
              <a:latin typeface="Inter"/>
              <a:ea typeface="Inter"/>
              <a:cs typeface="Inter"/>
              <a:sym typeface="Inter"/>
            </a:endParaRPr>
          </a:p>
        </p:txBody>
      </p:sp>
      <p:grpSp>
        <p:nvGrpSpPr>
          <p:cNvPr id="209" name="Google Shape;209;p19"/>
          <p:cNvGrpSpPr/>
          <p:nvPr/>
        </p:nvGrpSpPr>
        <p:grpSpPr>
          <a:xfrm>
            <a:off x="381000" y="4762500"/>
            <a:ext cx="8382000" cy="285750"/>
            <a:chOff x="381000" y="4762500"/>
            <a:chExt cx="8382000" cy="285750"/>
          </a:xfrm>
        </p:grpSpPr>
        <p:cxnSp>
          <p:nvCxnSpPr>
            <p:cNvPr id="210" name="Google Shape;210;p19"/>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211" name="Google Shape;211;p19"/>
            <p:cNvSpPr txBox="1"/>
            <p:nvPr/>
          </p:nvSpPr>
          <p:spPr>
            <a:xfrm>
              <a:off x="381000" y="485775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900">
                <a:solidFill>
                  <a:srgbClr val="94A3B8"/>
                </a:solidFill>
                <a:latin typeface="Inter"/>
                <a:ea typeface="Inter"/>
                <a:cs typeface="Inter"/>
                <a:sym typeface="Inter"/>
              </a:endParaRPr>
            </a:p>
          </p:txBody>
        </p:sp>
        <p:sp>
          <p:nvSpPr>
            <p:cNvPr id="212" name="Google Shape;212;p19"/>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grpSp>
        <p:nvGrpSpPr>
          <p:cNvPr id="213" name="Google Shape;213;p19"/>
          <p:cNvGrpSpPr/>
          <p:nvPr/>
        </p:nvGrpSpPr>
        <p:grpSpPr>
          <a:xfrm>
            <a:off x="381000" y="1238250"/>
            <a:ext cx="4000500" cy="3333825"/>
            <a:chOff x="0" y="0"/>
            <a:chExt cx="4000500" cy="3333825"/>
          </a:xfrm>
        </p:grpSpPr>
        <p:sp>
          <p:nvSpPr>
            <p:cNvPr id="214" name="Google Shape;214;p19"/>
            <p:cNvSpPr txBox="1"/>
            <p:nvPr/>
          </p:nvSpPr>
          <p:spPr>
            <a:xfrm>
              <a:off x="0" y="0"/>
              <a:ext cx="4000500" cy="857400"/>
            </a:xfrm>
            <a:prstGeom prst="rect">
              <a:avLst/>
            </a:prstGeom>
            <a:noFill/>
            <a:ln>
              <a:noFill/>
            </a:ln>
          </p:spPr>
          <p:txBody>
            <a:bodyPr anchorCtr="0" anchor="t" bIns="0" lIns="0" spcFirstLastPara="1" rIns="0" wrap="square" tIns="0">
              <a:noAutofit/>
            </a:bodyPr>
            <a:lstStyle/>
            <a:p>
              <a:pPr indent="-300038" lvl="0" marL="457200" rtl="0" algn="l">
                <a:spcBef>
                  <a:spcPts val="0"/>
                </a:spcBef>
                <a:spcAft>
                  <a:spcPts val="0"/>
                </a:spcAft>
                <a:buClr>
                  <a:srgbClr val="F8FAFC"/>
                </a:buClr>
                <a:buSzPts val="1125"/>
                <a:buFont typeface="Inter"/>
                <a:buChar char="●"/>
              </a:pPr>
              <a:r>
                <a:rPr lang="en" sz="1125">
                  <a:solidFill>
                    <a:srgbClr val="F8FAFC"/>
                  </a:solidFill>
                  <a:latin typeface="Inter"/>
                  <a:ea typeface="Inter"/>
                  <a:cs typeface="Inter"/>
                  <a:sym typeface="Inter"/>
                </a:rPr>
                <a:t>Minimize Total Cost function: Minimize L(T)</a:t>
              </a:r>
              <a:endParaRPr sz="1125">
                <a:solidFill>
                  <a:srgbClr val="F8FAFC"/>
                </a:solidFill>
                <a:latin typeface="Inter"/>
                <a:ea typeface="Inter"/>
                <a:cs typeface="Inter"/>
                <a:sym typeface="Inter"/>
              </a:endParaRPr>
            </a:p>
            <a:p>
              <a:pPr indent="-300038" lvl="0" marL="457200" rtl="0" algn="l">
                <a:spcBef>
                  <a:spcPts val="750"/>
                </a:spcBef>
                <a:spcAft>
                  <a:spcPts val="750"/>
                </a:spcAft>
                <a:buClr>
                  <a:srgbClr val="F8FAFC"/>
                </a:buClr>
                <a:buSzPts val="1125"/>
                <a:buFont typeface="Inter"/>
                <a:buChar char="●"/>
              </a:pPr>
              <a:r>
                <a:rPr lang="en" sz="1125">
                  <a:solidFill>
                    <a:srgbClr val="F8FAFC"/>
                  </a:solidFill>
                  <a:latin typeface="Inter"/>
                  <a:ea typeface="Inter"/>
                  <a:cs typeface="Inter"/>
                  <a:sym typeface="Inter"/>
                </a:rPr>
                <a:t>Variables: I(T) (Idle time), F(T) (Failure probability)</a:t>
              </a:r>
              <a:endParaRPr sz="1125">
                <a:solidFill>
                  <a:srgbClr val="F8FAFC"/>
                </a:solidFill>
                <a:latin typeface="Inter"/>
                <a:ea typeface="Inter"/>
                <a:cs typeface="Inter"/>
                <a:sym typeface="Inter"/>
              </a:endParaRPr>
            </a:p>
          </p:txBody>
        </p:sp>
        <p:grpSp>
          <p:nvGrpSpPr>
            <p:cNvPr id="215" name="Google Shape;215;p19"/>
            <p:cNvGrpSpPr/>
            <p:nvPr/>
          </p:nvGrpSpPr>
          <p:grpSpPr>
            <a:xfrm>
              <a:off x="0" y="649925"/>
              <a:ext cx="4000500" cy="762000"/>
              <a:chOff x="0" y="-302575"/>
              <a:chExt cx="4000500" cy="762000"/>
            </a:xfrm>
          </p:grpSpPr>
          <p:sp>
            <p:nvSpPr>
              <p:cNvPr id="216" name="Google Shape;216;p19"/>
              <p:cNvSpPr/>
              <p:nvPr/>
            </p:nvSpPr>
            <p:spPr>
              <a:xfrm>
                <a:off x="0" y="-302575"/>
                <a:ext cx="4000500" cy="762000"/>
              </a:xfrm>
              <a:prstGeom prst="roundRect">
                <a:avLst>
                  <a:gd fmla="val 5000" name="adj"/>
                </a:avLst>
              </a:prstGeom>
              <a:solidFill>
                <a:srgbClr val="0F172A"/>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17" name="Google Shape;217;p19"/>
              <p:cNvSpPr txBox="1"/>
              <p:nvPr/>
            </p:nvSpPr>
            <p:spPr>
              <a:xfrm>
                <a:off x="32400" y="-112075"/>
                <a:ext cx="3935700" cy="381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1200">
                    <a:solidFill>
                      <a:srgbClr val="F59E0B"/>
                    </a:solidFill>
                    <a:latin typeface="Fira Code"/>
                    <a:ea typeface="Fira Code"/>
                    <a:cs typeface="Fira Code"/>
                    <a:sym typeface="Fira Code"/>
                  </a:rPr>
                  <a:t>L(T) = C_idle * E[I(T)] + C_fail * E[F(T)]</a:t>
                </a:r>
                <a:endParaRPr b="0" sz="1200">
                  <a:solidFill>
                    <a:srgbClr val="F59E0B"/>
                  </a:solidFill>
                  <a:latin typeface="Fira Code"/>
                  <a:ea typeface="Fira Code"/>
                  <a:cs typeface="Fira Code"/>
                  <a:sym typeface="Fira Code"/>
                </a:endParaRPr>
              </a:p>
            </p:txBody>
          </p:sp>
        </p:grpSp>
        <p:grpSp>
          <p:nvGrpSpPr>
            <p:cNvPr id="218" name="Google Shape;218;p19"/>
            <p:cNvGrpSpPr/>
            <p:nvPr/>
          </p:nvGrpSpPr>
          <p:grpSpPr>
            <a:xfrm>
              <a:off x="0" y="1691925"/>
              <a:ext cx="4000500" cy="1641900"/>
              <a:chOff x="0" y="-213075"/>
              <a:chExt cx="4000500" cy="1641900"/>
            </a:xfrm>
          </p:grpSpPr>
          <p:sp>
            <p:nvSpPr>
              <p:cNvPr id="219" name="Google Shape;219;p19"/>
              <p:cNvSpPr/>
              <p:nvPr/>
            </p:nvSpPr>
            <p:spPr>
              <a:xfrm>
                <a:off x="0" y="-213075"/>
                <a:ext cx="4000500" cy="1641900"/>
              </a:xfrm>
              <a:prstGeom prst="roundRect">
                <a:avLst>
                  <a:gd fmla="val 2666" name="adj"/>
                </a:avLst>
              </a:prstGeom>
              <a:solidFill>
                <a:srgbClr val="0F172A"/>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20" name="Google Shape;220;p19"/>
              <p:cNvSpPr txBox="1"/>
              <p:nvPr/>
            </p:nvSpPr>
            <p:spPr>
              <a:xfrm>
                <a:off x="190500" y="276325"/>
                <a:ext cx="3619500" cy="104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050">
                    <a:solidFill>
                      <a:srgbClr val="F59E0B"/>
                    </a:solidFill>
                    <a:latin typeface="Fira Code"/>
                    <a:ea typeface="Fira Code"/>
                    <a:cs typeface="Fira Code"/>
                    <a:sym typeface="Fira Code"/>
                  </a:rPr>
                  <a:t>K = 5000 jobs/batch </a:t>
                </a:r>
                <a:r>
                  <a:rPr lang="en" sz="1050">
                    <a:solidFill>
                      <a:srgbClr val="F59E0B"/>
                    </a:solidFill>
                    <a:latin typeface="Fira Code"/>
                    <a:ea typeface="Fira Code"/>
                    <a:cs typeface="Fira Code"/>
                    <a:sym typeface="Fira Code"/>
                  </a:rPr>
                  <a:t>Pareto</a:t>
                </a:r>
                <a:br>
                  <a:rPr lang="en" sz="1050">
                    <a:solidFill>
                      <a:srgbClr val="F59E0B"/>
                    </a:solidFill>
                    <a:latin typeface="Fira Code"/>
                    <a:ea typeface="Fira Code"/>
                    <a:cs typeface="Fira Code"/>
                    <a:sym typeface="Fira Code"/>
                  </a:rPr>
                </a:br>
                <a:r>
                  <a:rPr lang="en" sz="1050">
                    <a:solidFill>
                      <a:srgbClr val="F59E0B"/>
                    </a:solidFill>
                    <a:latin typeface="Fira Code"/>
                    <a:ea typeface="Fira Code"/>
                    <a:cs typeface="Fira Code"/>
                    <a:sym typeface="Fira Code"/>
                  </a:rPr>
                  <a:t>Fault Injection: Uniform 0-20 </a:t>
                </a:r>
                <a:endParaRPr sz="1050">
                  <a:solidFill>
                    <a:srgbClr val="F59E0B"/>
                  </a:solidFill>
                  <a:latin typeface="Fira Code"/>
                  <a:ea typeface="Fira Code"/>
                  <a:cs typeface="Fira Code"/>
                  <a:sym typeface="Fira Code"/>
                </a:endParaRPr>
              </a:p>
              <a:p>
                <a:pPr indent="0" lvl="0" marL="0" rtl="0" algn="l">
                  <a:spcBef>
                    <a:spcPts val="0"/>
                  </a:spcBef>
                  <a:spcAft>
                    <a:spcPts val="0"/>
                  </a:spcAft>
                  <a:buNone/>
                </a:pPr>
                <a:r>
                  <a:rPr lang="en" sz="1050">
                    <a:solidFill>
                      <a:srgbClr val="F59E0B"/>
                    </a:solidFill>
                    <a:latin typeface="Fira Code"/>
                    <a:ea typeface="Fira Code"/>
                    <a:cs typeface="Fira Code"/>
                    <a:sym typeface="Fira Code"/>
                  </a:rPr>
                  <a:t>Max Retries: 10 </a:t>
                </a:r>
                <a:endParaRPr sz="1050">
                  <a:solidFill>
                    <a:srgbClr val="F59E0B"/>
                  </a:solidFill>
                  <a:latin typeface="Fira Code"/>
                  <a:ea typeface="Fira Code"/>
                  <a:cs typeface="Fira Code"/>
                  <a:sym typeface="Fira Code"/>
                </a:endParaRPr>
              </a:p>
              <a:p>
                <a:pPr indent="0" lvl="0" marL="0" rtl="0" algn="l">
                  <a:spcBef>
                    <a:spcPts val="0"/>
                  </a:spcBef>
                  <a:spcAft>
                    <a:spcPts val="0"/>
                  </a:spcAft>
                  <a:buNone/>
                </a:pPr>
                <a:r>
                  <a:rPr lang="en" sz="1050">
                    <a:solidFill>
                      <a:srgbClr val="F59E0B"/>
                    </a:solidFill>
                    <a:latin typeface="Fira Code"/>
                    <a:ea typeface="Fira Code"/>
                    <a:cs typeface="Fira Code"/>
                    <a:sym typeface="Fira Code"/>
                  </a:rPr>
                  <a:t>Reconnections: 10 % permanent failure</a:t>
                </a:r>
                <a:endParaRPr sz="1050">
                  <a:solidFill>
                    <a:srgbClr val="F59E0B"/>
                  </a:solidFill>
                  <a:latin typeface="Fira Code"/>
                  <a:ea typeface="Fira Code"/>
                  <a:cs typeface="Fira Code"/>
                  <a:sym typeface="Fira Code"/>
                </a:endParaRPr>
              </a:p>
              <a:p>
                <a:pPr indent="0" lvl="0" marL="0" rtl="0" algn="l">
                  <a:spcBef>
                    <a:spcPts val="0"/>
                  </a:spcBef>
                  <a:spcAft>
                    <a:spcPts val="0"/>
                  </a:spcAft>
                  <a:buNone/>
                </a:pPr>
                <a:r>
                  <a:rPr lang="en" sz="1050">
                    <a:solidFill>
                      <a:srgbClr val="F59E0B"/>
                    </a:solidFill>
                    <a:latin typeface="Fira Code"/>
                    <a:ea typeface="Fira Code"/>
                    <a:cs typeface="Fira Code"/>
                    <a:sym typeface="Fira Code"/>
                  </a:rPr>
                  <a:t>Sweeping Bounds: [0.1, 50.0]</a:t>
                </a:r>
                <a:endParaRPr b="0" sz="1050">
                  <a:solidFill>
                    <a:srgbClr val="F59E0B"/>
                  </a:solidFill>
                  <a:latin typeface="Fira Code"/>
                  <a:ea typeface="Fira Code"/>
                  <a:cs typeface="Fira Code"/>
                  <a:sym typeface="Fira Code"/>
                </a:endParaRPr>
              </a:p>
            </p:txBody>
          </p:sp>
        </p:grpSp>
      </p:grpSp>
      <p:grpSp>
        <p:nvGrpSpPr>
          <p:cNvPr id="221" name="Google Shape;221;p19"/>
          <p:cNvGrpSpPr/>
          <p:nvPr/>
        </p:nvGrpSpPr>
        <p:grpSpPr>
          <a:xfrm>
            <a:off x="4931876" y="380997"/>
            <a:ext cx="3203286" cy="2549168"/>
            <a:chOff x="47625" y="244560"/>
            <a:chExt cx="3762375" cy="2994090"/>
          </a:xfrm>
        </p:grpSpPr>
        <p:sp>
          <p:nvSpPr>
            <p:cNvPr id="222" name="Google Shape;222;p19"/>
            <p:cNvSpPr txBox="1"/>
            <p:nvPr/>
          </p:nvSpPr>
          <p:spPr>
            <a:xfrm>
              <a:off x="571500" y="2952750"/>
              <a:ext cx="3048000" cy="285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b="0" sz="766">
                <a:solidFill>
                  <a:srgbClr val="94A3B8"/>
                </a:solidFill>
                <a:latin typeface="Inter"/>
                <a:ea typeface="Inter"/>
                <a:cs typeface="Inter"/>
                <a:sym typeface="Inter"/>
              </a:endParaRPr>
            </a:p>
          </p:txBody>
        </p:sp>
        <p:sp>
          <p:nvSpPr>
            <p:cNvPr id="223" name="Google Shape;223;p19"/>
            <p:cNvSpPr txBox="1"/>
            <p:nvPr/>
          </p:nvSpPr>
          <p:spPr>
            <a:xfrm rot="-5400000">
              <a:off x="333375" y="1190625"/>
              <a:ext cx="381000" cy="952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b="0" sz="766">
                <a:solidFill>
                  <a:srgbClr val="94A3B8"/>
                </a:solidFill>
                <a:latin typeface="Inter"/>
                <a:ea typeface="Inter"/>
                <a:cs typeface="Inter"/>
                <a:sym typeface="Inter"/>
              </a:endParaRPr>
            </a:p>
          </p:txBody>
        </p:sp>
        <p:pic>
          <p:nvPicPr>
            <p:cNvPr descr="A scientific line plot on a dark slate background showing a U-shaped convex cost function curve. One line is cyan representing idle cost increasing with T4, one line is red representing failure cost decreasing with T4, and a thick amber line represents the total cost L(T4) with a clear minimum point. Professional academic style." id="224" name="Google Shape;224;p19"/>
            <p:cNvPicPr preferRelativeResize="0"/>
            <p:nvPr/>
          </p:nvPicPr>
          <p:blipFill rotWithShape="1">
            <a:blip r:embed="rId4">
              <a:alphaModFix/>
            </a:blip>
            <a:srcRect b="1105" l="0" r="0" t="1115"/>
            <a:stretch/>
          </p:blipFill>
          <p:spPr>
            <a:xfrm>
              <a:off x="666750" y="571500"/>
              <a:ext cx="2857500" cy="2095500"/>
            </a:xfrm>
            <a:prstGeom prst="rect">
              <a:avLst/>
            </a:prstGeom>
            <a:noFill/>
            <a:ln>
              <a:noFill/>
            </a:ln>
          </p:spPr>
        </p:pic>
        <p:sp>
          <p:nvSpPr>
            <p:cNvPr id="225" name="Google Shape;225;p19"/>
            <p:cNvSpPr txBox="1"/>
            <p:nvPr/>
          </p:nvSpPr>
          <p:spPr>
            <a:xfrm>
              <a:off x="190500" y="244560"/>
              <a:ext cx="3619500" cy="285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0" lang="en" sz="766">
                  <a:solidFill>
                    <a:srgbClr val="06B6D4"/>
                  </a:solidFill>
                  <a:latin typeface="Inter SemiBold"/>
                  <a:ea typeface="Inter SemiBold"/>
                  <a:cs typeface="Inter SemiBold"/>
                  <a:sym typeface="Inter SemiBold"/>
                </a:rPr>
                <a:t>Simulation Data: Cost vs. Lease Duration</a:t>
              </a:r>
              <a:endParaRPr b="0" sz="766">
                <a:solidFill>
                  <a:srgbClr val="06B6D4"/>
                </a:solidFill>
                <a:latin typeface="Inter SemiBold"/>
                <a:ea typeface="Inter SemiBold"/>
                <a:cs typeface="Inter SemiBold"/>
                <a:sym typeface="Inter SemiBold"/>
              </a:endParaRPr>
            </a:p>
          </p:txBody>
        </p:sp>
      </p:grpSp>
      <p:pic>
        <p:nvPicPr>
          <p:cNvPr id="226" name="Google Shape;226;p19" title="pareto.png"/>
          <p:cNvPicPr preferRelativeResize="0"/>
          <p:nvPr/>
        </p:nvPicPr>
        <p:blipFill>
          <a:blip r:embed="rId5">
            <a:alphaModFix/>
          </a:blip>
          <a:stretch>
            <a:fillRect/>
          </a:stretch>
        </p:blipFill>
        <p:spPr>
          <a:xfrm>
            <a:off x="5122375" y="2650101"/>
            <a:ext cx="3203275" cy="1921974"/>
          </a:xfrm>
          <a:prstGeom prst="rect">
            <a:avLst/>
          </a:prstGeom>
          <a:noFill/>
          <a:ln>
            <a:noFill/>
          </a:ln>
        </p:spPr>
      </p:pic>
      <p:sp>
        <p:nvSpPr>
          <p:cNvPr id="227" name="Google Shape;227;p19"/>
          <p:cNvSpPr txBox="1"/>
          <p:nvPr/>
        </p:nvSpPr>
        <p:spPr>
          <a:xfrm>
            <a:off x="413400" y="3029125"/>
            <a:ext cx="3935700" cy="381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1200">
                <a:solidFill>
                  <a:srgbClr val="06B6D4"/>
                </a:solidFill>
                <a:latin typeface="Fira Code"/>
                <a:ea typeface="Fira Code"/>
                <a:cs typeface="Fira Code"/>
                <a:sym typeface="Fira Code"/>
              </a:rPr>
              <a:t>Simulation parameters</a:t>
            </a:r>
            <a:endParaRPr b="1" sz="1200">
              <a:solidFill>
                <a:srgbClr val="06B6D4"/>
              </a:solidFill>
              <a:latin typeface="Fira Code"/>
              <a:ea typeface="Fira Code"/>
              <a:cs typeface="Fira Code"/>
              <a:sym typeface="Fira Cod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0"/>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233" name="Google Shape;233;p20"/>
          <p:cNvPicPr preferRelativeResize="0"/>
          <p:nvPr/>
        </p:nvPicPr>
        <p:blipFill rotWithShape="1">
          <a:blip r:embed="rId3">
            <a:alphaModFix/>
          </a:blip>
          <a:srcRect b="0" l="0" r="0" t="0"/>
          <a:stretch/>
        </p:blipFill>
        <p:spPr>
          <a:xfrm>
            <a:off x="9525" y="18106"/>
            <a:ext cx="8972700" cy="4972200"/>
          </a:xfrm>
          <a:prstGeom prst="rect">
            <a:avLst/>
          </a:prstGeom>
          <a:noFill/>
          <a:ln>
            <a:noFill/>
          </a:ln>
        </p:spPr>
      </p:pic>
      <p:sp>
        <p:nvSpPr>
          <p:cNvPr id="234" name="Google Shape;234;p20"/>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35" name="Google Shape;235;p20"/>
          <p:cNvSpPr txBox="1"/>
          <p:nvPr/>
        </p:nvSpPr>
        <p:spPr>
          <a:xfrm>
            <a:off x="381000" y="381000"/>
            <a:ext cx="8382000" cy="5715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 sz="2100">
                <a:solidFill>
                  <a:srgbClr val="F8FAFC"/>
                </a:solidFill>
                <a:latin typeface="Inter"/>
                <a:ea typeface="Inter"/>
                <a:cs typeface="Inter"/>
                <a:sym typeface="Inter"/>
              </a:rPr>
              <a:t>Machine</a:t>
            </a:r>
            <a:r>
              <a:rPr b="1" lang="en" sz="2100">
                <a:solidFill>
                  <a:srgbClr val="F8FAFC"/>
                </a:solidFill>
                <a:latin typeface="Inter"/>
                <a:ea typeface="Inter"/>
                <a:cs typeface="Inter"/>
                <a:sym typeface="Inter"/>
              </a:rPr>
              <a:t> Learning Techniques </a:t>
            </a:r>
            <a:endParaRPr b="1" sz="2100">
              <a:solidFill>
                <a:srgbClr val="F8FAFC"/>
              </a:solidFill>
              <a:latin typeface="Inter"/>
              <a:ea typeface="Inter"/>
              <a:cs typeface="Inter"/>
              <a:sym typeface="Inter"/>
            </a:endParaRPr>
          </a:p>
        </p:txBody>
      </p:sp>
      <p:grpSp>
        <p:nvGrpSpPr>
          <p:cNvPr id="236" name="Google Shape;236;p20"/>
          <p:cNvGrpSpPr/>
          <p:nvPr/>
        </p:nvGrpSpPr>
        <p:grpSpPr>
          <a:xfrm>
            <a:off x="381000" y="4762500"/>
            <a:ext cx="8382000" cy="285750"/>
            <a:chOff x="381000" y="4762500"/>
            <a:chExt cx="8382000" cy="285750"/>
          </a:xfrm>
        </p:grpSpPr>
        <p:cxnSp>
          <p:nvCxnSpPr>
            <p:cNvPr id="237" name="Google Shape;237;p20"/>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238" name="Google Shape;238;p20"/>
            <p:cNvSpPr txBox="1"/>
            <p:nvPr/>
          </p:nvSpPr>
          <p:spPr>
            <a:xfrm>
              <a:off x="381000" y="485775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900">
                <a:solidFill>
                  <a:srgbClr val="94A3B8"/>
                </a:solidFill>
                <a:latin typeface="Inter"/>
                <a:ea typeface="Inter"/>
                <a:cs typeface="Inter"/>
                <a:sym typeface="Inter"/>
              </a:endParaRPr>
            </a:p>
          </p:txBody>
        </p:sp>
        <p:sp>
          <p:nvSpPr>
            <p:cNvPr id="239" name="Google Shape;239;p20"/>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grpSp>
        <p:nvGrpSpPr>
          <p:cNvPr id="240" name="Google Shape;240;p20"/>
          <p:cNvGrpSpPr/>
          <p:nvPr/>
        </p:nvGrpSpPr>
        <p:grpSpPr>
          <a:xfrm>
            <a:off x="381000" y="1143000"/>
            <a:ext cx="4000500" cy="1428900"/>
            <a:chOff x="0" y="0"/>
            <a:chExt cx="4000500" cy="1428900"/>
          </a:xfrm>
        </p:grpSpPr>
        <p:sp>
          <p:nvSpPr>
            <p:cNvPr id="241" name="Google Shape;241;p20"/>
            <p:cNvSpPr/>
            <p:nvPr/>
          </p:nvSpPr>
          <p:spPr>
            <a:xfrm>
              <a:off x="0" y="0"/>
              <a:ext cx="4000500" cy="1428900"/>
            </a:xfrm>
            <a:prstGeom prst="roundRect">
              <a:avLst>
                <a:gd fmla="val 5333" name="adj"/>
              </a:avLst>
            </a:prstGeom>
            <a:solidFill>
              <a:srgbClr val="1E293B"/>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42" name="Google Shape;242;p20"/>
            <p:cNvSpPr txBox="1"/>
            <p:nvPr/>
          </p:nvSpPr>
          <p:spPr>
            <a:xfrm>
              <a:off x="0" y="0"/>
              <a:ext cx="4000500" cy="1428900"/>
            </a:xfrm>
            <a:prstGeom prst="rect">
              <a:avLst/>
            </a:prstGeom>
            <a:noFill/>
            <a:ln>
              <a:noFill/>
            </a:ln>
          </p:spPr>
          <p:txBody>
            <a:bodyPr anchorCtr="0" anchor="ctr" bIns="190500" lIns="190500" spcFirstLastPara="1" rIns="190500" wrap="square" tIns="190500">
              <a:noAutofit/>
            </a:bodyPr>
            <a:lstStyle/>
            <a:p>
              <a:pPr indent="0" lvl="0" marL="0" rtl="0" algn="l">
                <a:spcBef>
                  <a:spcPts val="0"/>
                </a:spcBef>
                <a:spcAft>
                  <a:spcPts val="0"/>
                </a:spcAft>
                <a:buNone/>
              </a:pPr>
              <a:r>
                <a:rPr b="1" lang="en">
                  <a:solidFill>
                    <a:srgbClr val="06B6D4"/>
                  </a:solidFill>
                  <a:latin typeface="Inter"/>
                  <a:ea typeface="Inter"/>
                  <a:cs typeface="Inter"/>
                  <a:sym typeface="Inter"/>
                </a:rPr>
                <a:t>Can we use Reinforcement Learning?</a:t>
              </a:r>
              <a:endParaRPr b="1" sz="1400">
                <a:solidFill>
                  <a:srgbClr val="06B6D4"/>
                </a:solidFill>
                <a:latin typeface="Inter"/>
                <a:ea typeface="Inter"/>
                <a:cs typeface="Inter"/>
                <a:sym typeface="Inter"/>
              </a:endParaRPr>
            </a:p>
            <a:p>
              <a:pPr indent="0" lvl="0" marL="0" rtl="0" algn="l">
                <a:spcBef>
                  <a:spcPts val="750"/>
                </a:spcBef>
                <a:spcAft>
                  <a:spcPts val="0"/>
                </a:spcAft>
                <a:buNone/>
              </a:pPr>
              <a:r>
                <a:rPr lang="en" sz="1100">
                  <a:solidFill>
                    <a:srgbClr val="F8FAFC"/>
                  </a:solidFill>
                  <a:latin typeface="Inter"/>
                  <a:ea typeface="Inter"/>
                  <a:cs typeface="Inter"/>
                  <a:sym typeface="Inter"/>
                </a:rPr>
                <a:t>Learning the best action through trial and error by interacting with an environment, observing a cost, and adjusting a strategy.</a:t>
              </a:r>
              <a:endParaRPr sz="1100">
                <a:solidFill>
                  <a:srgbClr val="F8FAFC"/>
                </a:solidFill>
                <a:latin typeface="Inter"/>
                <a:ea typeface="Inter"/>
                <a:cs typeface="Inter"/>
                <a:sym typeface="Inter"/>
              </a:endParaRPr>
            </a:p>
          </p:txBody>
        </p:sp>
      </p:grpSp>
      <p:grpSp>
        <p:nvGrpSpPr>
          <p:cNvPr id="243" name="Google Shape;243;p20"/>
          <p:cNvGrpSpPr/>
          <p:nvPr/>
        </p:nvGrpSpPr>
        <p:grpSpPr>
          <a:xfrm>
            <a:off x="381000" y="2762250"/>
            <a:ext cx="4000500" cy="1619100"/>
            <a:chOff x="0" y="0"/>
            <a:chExt cx="4000500" cy="1619100"/>
          </a:xfrm>
        </p:grpSpPr>
        <p:sp>
          <p:nvSpPr>
            <p:cNvPr id="244" name="Google Shape;244;p20"/>
            <p:cNvSpPr/>
            <p:nvPr/>
          </p:nvSpPr>
          <p:spPr>
            <a:xfrm>
              <a:off x="0" y="0"/>
              <a:ext cx="4000500" cy="1619100"/>
            </a:xfrm>
            <a:prstGeom prst="roundRect">
              <a:avLst>
                <a:gd fmla="val 4705" name="adj"/>
              </a:avLst>
            </a:prstGeom>
            <a:solidFill>
              <a:srgbClr val="1E293B"/>
            </a:solidFill>
            <a:ln cap="flat" cmpd="sng" w="9525">
              <a:solidFill>
                <a:srgbClr val="EF4444"/>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45" name="Google Shape;245;p20"/>
            <p:cNvSpPr txBox="1"/>
            <p:nvPr/>
          </p:nvSpPr>
          <p:spPr>
            <a:xfrm>
              <a:off x="0" y="0"/>
              <a:ext cx="4000500" cy="1619100"/>
            </a:xfrm>
            <a:prstGeom prst="rect">
              <a:avLst/>
            </a:prstGeom>
            <a:noFill/>
            <a:ln>
              <a:noFill/>
            </a:ln>
          </p:spPr>
          <p:txBody>
            <a:bodyPr anchorCtr="0" anchor="ctr" bIns="190500" lIns="190500" spcFirstLastPara="1" rIns="190500" wrap="square" tIns="190500">
              <a:noAutofit/>
            </a:bodyPr>
            <a:lstStyle/>
            <a:p>
              <a:pPr indent="0" lvl="0" marL="0" rtl="0" algn="l">
                <a:spcBef>
                  <a:spcPts val="0"/>
                </a:spcBef>
                <a:spcAft>
                  <a:spcPts val="0"/>
                </a:spcAft>
                <a:buNone/>
              </a:pPr>
              <a:r>
                <a:rPr b="1" lang="en" sz="1400">
                  <a:solidFill>
                    <a:srgbClr val="EF4444"/>
                  </a:solidFill>
                  <a:latin typeface="Inter"/>
                  <a:ea typeface="Inter"/>
                  <a:cs typeface="Inter"/>
                  <a:sym typeface="Inter"/>
                </a:rPr>
                <a:t>Production Constraints</a:t>
              </a:r>
              <a:endParaRPr b="1" sz="1400">
                <a:solidFill>
                  <a:srgbClr val="EF4444"/>
                </a:solidFill>
                <a:latin typeface="Inter"/>
                <a:ea typeface="Inter"/>
                <a:cs typeface="Inter"/>
                <a:sym typeface="Inter"/>
              </a:endParaRPr>
            </a:p>
            <a:p>
              <a:pPr indent="0" lvl="0" marL="0" rtl="0" algn="l">
                <a:spcBef>
                  <a:spcPts val="750"/>
                </a:spcBef>
                <a:spcAft>
                  <a:spcPts val="0"/>
                </a:spcAft>
                <a:buNone/>
              </a:pPr>
              <a:r>
                <a:rPr lang="en" sz="1100">
                  <a:solidFill>
                    <a:srgbClr val="EF4444"/>
                  </a:solidFill>
                  <a:latin typeface="Inter"/>
                  <a:ea typeface="Inter"/>
                  <a:cs typeface="Inter"/>
                  <a:sym typeface="Inter"/>
                </a:rPr>
                <a:t>✕ </a:t>
              </a:r>
              <a:r>
                <a:rPr lang="en" sz="1100">
                  <a:solidFill>
                    <a:srgbClr val="F8FAFC"/>
                  </a:solidFill>
                  <a:latin typeface="Inter"/>
                  <a:ea typeface="Inter"/>
                  <a:cs typeface="Inter"/>
                  <a:sym typeface="Inter"/>
                </a:rPr>
                <a:t>Data Inefficiency: Standard RL needs 1000s of steps</a:t>
              </a:r>
              <a:endParaRPr sz="1100">
                <a:solidFill>
                  <a:srgbClr val="F8FAFC"/>
                </a:solidFill>
                <a:latin typeface="Inter"/>
                <a:ea typeface="Inter"/>
                <a:cs typeface="Inter"/>
                <a:sym typeface="Inter"/>
              </a:endParaRPr>
            </a:p>
            <a:p>
              <a:pPr indent="0" lvl="0" marL="0" rtl="0" algn="l">
                <a:spcBef>
                  <a:spcPts val="600"/>
                </a:spcBef>
                <a:spcAft>
                  <a:spcPts val="0"/>
                </a:spcAft>
                <a:buNone/>
              </a:pPr>
              <a:r>
                <a:rPr lang="en" sz="1100">
                  <a:solidFill>
                    <a:srgbClr val="EF4444"/>
                  </a:solidFill>
                  <a:latin typeface="Inter"/>
                  <a:ea typeface="Inter"/>
                  <a:cs typeface="Inter"/>
                  <a:sym typeface="Inter"/>
                </a:rPr>
                <a:t>✕ </a:t>
              </a:r>
              <a:r>
                <a:rPr lang="en" sz="1100">
                  <a:solidFill>
                    <a:srgbClr val="F8FAFC"/>
                  </a:solidFill>
                  <a:latin typeface="Inter"/>
                  <a:ea typeface="Inter"/>
                  <a:cs typeface="Inter"/>
                  <a:sym typeface="Inter"/>
                </a:rPr>
                <a:t>Risk: Cannot test arbitrary bad values on real jobs</a:t>
              </a:r>
              <a:endParaRPr sz="1100">
                <a:solidFill>
                  <a:srgbClr val="F8FAFC"/>
                </a:solidFill>
                <a:latin typeface="Inter"/>
                <a:ea typeface="Inter"/>
                <a:cs typeface="Inter"/>
                <a:sym typeface="Inter"/>
              </a:endParaRPr>
            </a:p>
          </p:txBody>
        </p:sp>
      </p:grpSp>
      <p:grpSp>
        <p:nvGrpSpPr>
          <p:cNvPr id="246" name="Google Shape;246;p20"/>
          <p:cNvGrpSpPr/>
          <p:nvPr/>
        </p:nvGrpSpPr>
        <p:grpSpPr>
          <a:xfrm>
            <a:off x="4762500" y="1143000"/>
            <a:ext cx="4000500" cy="3238500"/>
            <a:chOff x="0" y="0"/>
            <a:chExt cx="4000500" cy="3238500"/>
          </a:xfrm>
        </p:grpSpPr>
        <p:sp>
          <p:nvSpPr>
            <p:cNvPr id="247" name="Google Shape;247;p20"/>
            <p:cNvSpPr/>
            <p:nvPr/>
          </p:nvSpPr>
          <p:spPr>
            <a:xfrm>
              <a:off x="0" y="0"/>
              <a:ext cx="4000500" cy="3238500"/>
            </a:xfrm>
            <a:prstGeom prst="roundRect">
              <a:avLst>
                <a:gd fmla="val 2352" name="adj"/>
              </a:avLst>
            </a:prstGeom>
            <a:solidFill>
              <a:srgbClr val="1E293B"/>
            </a:solidFill>
            <a:ln cap="flat" cmpd="sng" w="19050">
              <a:solidFill>
                <a:srgbClr val="F59E0B"/>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48" name="Google Shape;248;p20"/>
            <p:cNvSpPr txBox="1"/>
            <p:nvPr/>
          </p:nvSpPr>
          <p:spPr>
            <a:xfrm>
              <a:off x="0" y="0"/>
              <a:ext cx="4000500" cy="3238500"/>
            </a:xfrm>
            <a:prstGeom prst="rect">
              <a:avLst/>
            </a:prstGeom>
            <a:noFill/>
            <a:ln>
              <a:noFill/>
            </a:ln>
          </p:spPr>
          <p:txBody>
            <a:bodyPr anchorCtr="0" anchor="ctr" bIns="190500" lIns="190500" spcFirstLastPara="1" rIns="190500" wrap="square" tIns="190500">
              <a:noAutofit/>
            </a:bodyPr>
            <a:lstStyle/>
            <a:p>
              <a:pPr indent="0" lvl="0" marL="0" rtl="0" algn="l">
                <a:spcBef>
                  <a:spcPts val="0"/>
                </a:spcBef>
                <a:spcAft>
                  <a:spcPts val="0"/>
                </a:spcAft>
                <a:buNone/>
              </a:pPr>
              <a:r>
                <a:rPr b="1" lang="en" sz="1400">
                  <a:solidFill>
                    <a:srgbClr val="F59E0B"/>
                  </a:solidFill>
                  <a:latin typeface="Inter"/>
                  <a:ea typeface="Inter"/>
                  <a:cs typeface="Inter"/>
                  <a:sym typeface="Inter"/>
                </a:rPr>
                <a:t>The Sample-Efficient Path</a:t>
              </a:r>
              <a:endParaRPr b="1" sz="1400">
                <a:solidFill>
                  <a:srgbClr val="F59E0B"/>
                </a:solidFill>
                <a:latin typeface="Inter"/>
                <a:ea typeface="Inter"/>
                <a:cs typeface="Inter"/>
                <a:sym typeface="Inter"/>
              </a:endParaRPr>
            </a:p>
            <a:p>
              <a:pPr indent="0" lvl="0" marL="0" rtl="0" algn="l">
                <a:spcBef>
                  <a:spcPts val="750"/>
                </a:spcBef>
                <a:spcAft>
                  <a:spcPts val="0"/>
                </a:spcAft>
                <a:buNone/>
              </a:pPr>
              <a:r>
                <a:rPr lang="en" sz="1100">
                  <a:solidFill>
                    <a:srgbClr val="94A3B8"/>
                  </a:solidFill>
                  <a:latin typeface="Inter"/>
                  <a:ea typeface="Inter"/>
                  <a:cs typeface="Inter"/>
                  <a:sym typeface="Inter"/>
                </a:rPr>
                <a:t>Leveraging structural advantages of a single, bounded parameter.</a:t>
              </a:r>
              <a:endParaRPr sz="1100">
                <a:solidFill>
                  <a:srgbClr val="94A3B8"/>
                </a:solidFill>
                <a:latin typeface="Inter"/>
                <a:ea typeface="Inter"/>
                <a:cs typeface="Inter"/>
                <a:sym typeface="Inter"/>
              </a:endParaRPr>
            </a:p>
            <a:p>
              <a:pPr indent="0" lvl="0" marL="0" rtl="0" algn="l">
                <a:spcBef>
                  <a:spcPts val="1125"/>
                </a:spcBef>
                <a:spcAft>
                  <a:spcPts val="0"/>
                </a:spcAft>
                <a:buNone/>
              </a:pPr>
              <a:r>
                <a:rPr b="0" lang="en" sz="1200">
                  <a:solidFill>
                    <a:srgbClr val="F8FAFC"/>
                  </a:solidFill>
                  <a:latin typeface="Inter SemiBold"/>
                  <a:ea typeface="Inter SemiBold"/>
                  <a:cs typeface="Inter SemiBold"/>
                  <a:sym typeface="Inter SemiBold"/>
                </a:rPr>
                <a:t>No Neural Networks Needed</a:t>
              </a:r>
              <a:endParaRPr b="0" sz="1200">
                <a:solidFill>
                  <a:srgbClr val="F8FAFC"/>
                </a:solidFill>
                <a:latin typeface="Inter SemiBold"/>
                <a:ea typeface="Inter SemiBold"/>
                <a:cs typeface="Inter SemiBold"/>
                <a:sym typeface="Inter SemiBold"/>
              </a:endParaRPr>
            </a:p>
            <a:p>
              <a:pPr indent="0" lvl="0" marL="0" rtl="0" algn="l">
                <a:spcBef>
                  <a:spcPts val="375"/>
                </a:spcBef>
                <a:spcAft>
                  <a:spcPts val="0"/>
                </a:spcAft>
                <a:buNone/>
              </a:pPr>
              <a:r>
                <a:rPr lang="en" sz="1000">
                  <a:solidFill>
                    <a:srgbClr val="94A3B8"/>
                  </a:solidFill>
                  <a:latin typeface="Inter"/>
                  <a:ea typeface="Inter"/>
                  <a:cs typeface="Inter"/>
                  <a:sym typeface="Inter"/>
                </a:rPr>
                <a:t>Bypass complex architectures for direct optimization.</a:t>
              </a:r>
              <a:endParaRPr sz="1000">
                <a:solidFill>
                  <a:srgbClr val="94A3B8"/>
                </a:solidFill>
                <a:latin typeface="Inter"/>
                <a:ea typeface="Inter"/>
                <a:cs typeface="Inter"/>
                <a:sym typeface="Inter"/>
              </a:endParaRPr>
            </a:p>
            <a:p>
              <a:pPr indent="0" lvl="0" marL="0" rtl="0" algn="l">
                <a:spcBef>
                  <a:spcPts val="0"/>
                </a:spcBef>
                <a:spcAft>
                  <a:spcPts val="0"/>
                </a:spcAft>
                <a:buNone/>
              </a:pPr>
              <a:r>
                <a:t/>
              </a:r>
              <a:endParaRPr sz="1000">
                <a:solidFill>
                  <a:srgbClr val="94A3B8"/>
                </a:solidFill>
                <a:latin typeface="Inter"/>
                <a:ea typeface="Inter"/>
                <a:cs typeface="Inter"/>
                <a:sym typeface="Inter"/>
              </a:endParaRPr>
            </a:p>
            <a:p>
              <a:pPr indent="0" lvl="0" marL="0" rtl="0" algn="l">
                <a:spcBef>
                  <a:spcPts val="0"/>
                </a:spcBef>
                <a:spcAft>
                  <a:spcPts val="0"/>
                </a:spcAft>
                <a:buNone/>
              </a:pPr>
              <a:r>
                <a:t/>
              </a:r>
              <a:endParaRPr sz="1000">
                <a:solidFill>
                  <a:srgbClr val="94A3B8"/>
                </a:solidFill>
                <a:latin typeface="Inter"/>
                <a:ea typeface="Inter"/>
                <a:cs typeface="Inter"/>
                <a:sym typeface="Inter"/>
              </a:endParaRPr>
            </a:p>
            <a:p>
              <a:pPr indent="0" lvl="0" marL="0" rtl="0" algn="l">
                <a:spcBef>
                  <a:spcPts val="0"/>
                </a:spcBef>
                <a:spcAft>
                  <a:spcPts val="0"/>
                </a:spcAft>
                <a:buNone/>
              </a:pPr>
              <a:r>
                <a:t/>
              </a:r>
              <a:endParaRPr sz="1000">
                <a:solidFill>
                  <a:srgbClr val="94A3B8"/>
                </a:solidFill>
                <a:latin typeface="Inter"/>
                <a:ea typeface="Inter"/>
                <a:cs typeface="Inter"/>
                <a:sym typeface="Inter"/>
              </a:endParaRPr>
            </a:p>
            <a:p>
              <a:pPr indent="0" lvl="0" marL="0" rtl="0" algn="ctr">
                <a:spcBef>
                  <a:spcPts val="0"/>
                </a:spcBef>
                <a:spcAft>
                  <a:spcPts val="0"/>
                </a:spcAft>
                <a:buNone/>
              </a:pPr>
              <a:r>
                <a:rPr b="0" lang="en" sz="1600">
                  <a:solidFill>
                    <a:srgbClr val="06B6D4"/>
                  </a:solidFill>
                  <a:latin typeface="Inter ExtraBold"/>
                  <a:ea typeface="Inter ExtraBold"/>
                  <a:cs typeface="Inter ExtraBold"/>
                  <a:sym typeface="Inter ExtraBold"/>
                </a:rPr>
                <a:t>Bayesian Optimization</a:t>
              </a:r>
              <a:endParaRPr b="0" sz="1600">
                <a:solidFill>
                  <a:srgbClr val="06B6D4"/>
                </a:solidFill>
                <a:latin typeface="Inter ExtraBold"/>
                <a:ea typeface="Inter ExtraBold"/>
                <a:cs typeface="Inter ExtraBold"/>
                <a:sym typeface="Inter ExtraBold"/>
              </a:endParaRPr>
            </a:p>
            <a:p>
              <a:pPr indent="0" lvl="0" marL="0" rtl="0" algn="ctr">
                <a:spcBef>
                  <a:spcPts val="375"/>
                </a:spcBef>
                <a:spcAft>
                  <a:spcPts val="0"/>
                </a:spcAft>
                <a:buNone/>
              </a:pPr>
              <a:r>
                <a:rPr lang="en" sz="900">
                  <a:solidFill>
                    <a:srgbClr val="F8FAFC"/>
                  </a:solidFill>
                  <a:latin typeface="Inter"/>
                  <a:ea typeface="Inter"/>
                  <a:cs typeface="Inter"/>
                  <a:sym typeface="Inter"/>
                </a:rPr>
                <a:t>The True Optimum in a handful of trials</a:t>
              </a:r>
              <a:endParaRPr sz="900">
                <a:solidFill>
                  <a:srgbClr val="F8FAFC"/>
                </a:solidFill>
                <a:latin typeface="Inter"/>
                <a:ea typeface="Inter"/>
                <a:cs typeface="Inter"/>
                <a:sym typeface="Inte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1"/>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254" name="Google Shape;254;p21"/>
          <p:cNvPicPr preferRelativeResize="0"/>
          <p:nvPr/>
        </p:nvPicPr>
        <p:blipFill rotWithShape="1">
          <a:blip r:embed="rId3">
            <a:alphaModFix/>
          </a:blip>
          <a:srcRect b="0" l="0" r="0" t="0"/>
          <a:stretch/>
        </p:blipFill>
        <p:spPr>
          <a:xfrm>
            <a:off x="9525" y="9525"/>
            <a:ext cx="8972700" cy="4972200"/>
          </a:xfrm>
          <a:prstGeom prst="rect">
            <a:avLst/>
          </a:prstGeom>
          <a:noFill/>
          <a:ln>
            <a:noFill/>
          </a:ln>
        </p:spPr>
      </p:pic>
      <p:sp>
        <p:nvSpPr>
          <p:cNvPr id="255" name="Google Shape;255;p21"/>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56" name="Google Shape;256;p21"/>
          <p:cNvSpPr txBox="1"/>
          <p:nvPr/>
        </p:nvSpPr>
        <p:spPr>
          <a:xfrm>
            <a:off x="381000" y="381000"/>
            <a:ext cx="83820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100">
                <a:solidFill>
                  <a:srgbClr val="F8FAFC"/>
                </a:solidFill>
                <a:latin typeface="Inter"/>
                <a:ea typeface="Inter"/>
                <a:cs typeface="Inter"/>
                <a:sym typeface="Inter"/>
              </a:rPr>
              <a:t>Bayesian Optimization: Modeling &amp; Trade-offs</a:t>
            </a:r>
            <a:endParaRPr b="1" sz="2100">
              <a:solidFill>
                <a:srgbClr val="F8FAFC"/>
              </a:solidFill>
              <a:latin typeface="Inter"/>
              <a:ea typeface="Inter"/>
              <a:cs typeface="Inter"/>
              <a:sym typeface="Inter"/>
            </a:endParaRPr>
          </a:p>
        </p:txBody>
      </p:sp>
      <p:sp>
        <p:nvSpPr>
          <p:cNvPr id="257" name="Google Shape;257;p21"/>
          <p:cNvSpPr txBox="1"/>
          <p:nvPr/>
        </p:nvSpPr>
        <p:spPr>
          <a:xfrm>
            <a:off x="381000" y="1285875"/>
            <a:ext cx="4000500" cy="22383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 sz="1064">
                <a:solidFill>
                  <a:srgbClr val="F8FAFC"/>
                </a:solidFill>
                <a:latin typeface="Inter"/>
                <a:ea typeface="Inter"/>
                <a:cs typeface="Inter"/>
                <a:sym typeface="Inter"/>
              </a:rPr>
              <a:t>Bayesian Optimization uses Bayes' Theorem to combine prior beliefs with new data</a:t>
            </a:r>
            <a:endParaRPr b="0" sz="1064">
              <a:solidFill>
                <a:srgbClr val="F8FAFC"/>
              </a:solidFill>
              <a:latin typeface="Inter"/>
              <a:ea typeface="Inter"/>
              <a:cs typeface="Inter"/>
              <a:sym typeface="Inter"/>
            </a:endParaRPr>
          </a:p>
          <a:p>
            <a:pPr indent="-296148" lvl="0" marL="457200" rtl="0" algn="l">
              <a:spcBef>
                <a:spcPts val="750"/>
              </a:spcBef>
              <a:spcAft>
                <a:spcPts val="0"/>
              </a:spcAft>
              <a:buClr>
                <a:srgbClr val="F8FAFC"/>
              </a:buClr>
              <a:buSzPts val="1064"/>
              <a:buFont typeface="Inter"/>
              <a:buChar char="●"/>
            </a:pPr>
            <a:r>
              <a:rPr b="1" lang="en" sz="1064">
                <a:solidFill>
                  <a:srgbClr val="06B6D4"/>
                </a:solidFill>
                <a:latin typeface="Inter"/>
                <a:ea typeface="Inter"/>
                <a:cs typeface="Inter"/>
                <a:sym typeface="Inter"/>
              </a:rPr>
              <a:t>Gaussian Process:</a:t>
            </a:r>
            <a:r>
              <a:rPr b="0" lang="en" sz="1064">
                <a:solidFill>
                  <a:srgbClr val="F8FAFC"/>
                </a:solidFill>
                <a:latin typeface="Inter"/>
                <a:ea typeface="Inter"/>
                <a:cs typeface="Inter"/>
                <a:sym typeface="Inter"/>
              </a:rPr>
              <a:t> A probabilistic model mapping the complex loss landscape with predictive uncertainty.</a:t>
            </a:r>
            <a:endParaRPr b="0" sz="1064">
              <a:solidFill>
                <a:srgbClr val="F8FAFC"/>
              </a:solidFill>
              <a:latin typeface="Inter"/>
              <a:ea typeface="Inter"/>
              <a:cs typeface="Inter"/>
              <a:sym typeface="Inter"/>
            </a:endParaRPr>
          </a:p>
          <a:p>
            <a:pPr indent="-296148" lvl="0" marL="457200" rtl="0" algn="l">
              <a:spcBef>
                <a:spcPts val="750"/>
              </a:spcBef>
              <a:spcAft>
                <a:spcPts val="0"/>
              </a:spcAft>
              <a:buClr>
                <a:srgbClr val="F8FAFC"/>
              </a:buClr>
              <a:buSzPts val="1064"/>
              <a:buFont typeface="Inter"/>
              <a:buChar char="●"/>
            </a:pPr>
            <a:r>
              <a:rPr b="1" lang="en" sz="1064">
                <a:solidFill>
                  <a:srgbClr val="06B6D4"/>
                </a:solidFill>
                <a:latin typeface="Inter"/>
                <a:ea typeface="Inter"/>
                <a:cs typeface="Inter"/>
                <a:sym typeface="Inter"/>
              </a:rPr>
              <a:t>Acquisition Function:</a:t>
            </a:r>
            <a:r>
              <a:rPr b="0" lang="en" sz="1064">
                <a:solidFill>
                  <a:srgbClr val="F8FAFC"/>
                </a:solidFill>
                <a:latin typeface="Inter"/>
                <a:ea typeface="Inter"/>
                <a:cs typeface="Inter"/>
                <a:sym typeface="Inter"/>
              </a:rPr>
              <a:t> A decision rule that balances </a:t>
            </a:r>
            <a:r>
              <a:rPr b="1" lang="en" sz="1064">
                <a:solidFill>
                  <a:srgbClr val="F59E0B"/>
                </a:solidFill>
                <a:latin typeface="Inter"/>
                <a:ea typeface="Inter"/>
                <a:cs typeface="Inter"/>
                <a:sym typeface="Inter"/>
              </a:rPr>
              <a:t>Exploration</a:t>
            </a:r>
            <a:r>
              <a:rPr b="0" lang="en" sz="1064">
                <a:solidFill>
                  <a:srgbClr val="F8FAFC"/>
                </a:solidFill>
                <a:latin typeface="Inter"/>
                <a:ea typeface="Inter"/>
                <a:cs typeface="Inter"/>
                <a:sym typeface="Inter"/>
              </a:rPr>
              <a:t> (searching high-variance areas) vs. </a:t>
            </a:r>
            <a:r>
              <a:rPr b="1" lang="en" sz="1064">
                <a:solidFill>
                  <a:srgbClr val="F59E0B"/>
                </a:solidFill>
                <a:latin typeface="Inter"/>
                <a:ea typeface="Inter"/>
                <a:cs typeface="Inter"/>
                <a:sym typeface="Inter"/>
              </a:rPr>
              <a:t>Exploitation</a:t>
            </a:r>
            <a:r>
              <a:rPr b="0" lang="en" sz="1064">
                <a:solidFill>
                  <a:srgbClr val="F8FAFC"/>
                </a:solidFill>
                <a:latin typeface="Inter"/>
                <a:ea typeface="Inter"/>
                <a:cs typeface="Inter"/>
                <a:sym typeface="Inter"/>
              </a:rPr>
              <a:t> (refining known optima).</a:t>
            </a:r>
            <a:endParaRPr b="0" sz="1064">
              <a:solidFill>
                <a:srgbClr val="F8FAFC"/>
              </a:solidFill>
              <a:latin typeface="Inter"/>
              <a:ea typeface="Inter"/>
              <a:cs typeface="Inter"/>
              <a:sym typeface="Inter"/>
            </a:endParaRPr>
          </a:p>
          <a:p>
            <a:pPr indent="-296148" lvl="0" marL="457200" rtl="0" algn="l">
              <a:spcBef>
                <a:spcPts val="750"/>
              </a:spcBef>
              <a:spcAft>
                <a:spcPts val="0"/>
              </a:spcAft>
              <a:buClr>
                <a:srgbClr val="F8FAFC"/>
              </a:buClr>
              <a:buSzPts val="1064"/>
              <a:buFont typeface="Inter"/>
              <a:buChar char="●"/>
            </a:pPr>
            <a:r>
              <a:rPr b="1" lang="en" sz="1064">
                <a:solidFill>
                  <a:srgbClr val="06B6D4"/>
                </a:solidFill>
                <a:latin typeface="Inter"/>
                <a:ea typeface="Inter"/>
                <a:cs typeface="Inter"/>
                <a:sym typeface="Inter"/>
              </a:rPr>
              <a:t>High Efficiency:</a:t>
            </a:r>
            <a:r>
              <a:rPr b="0" lang="en" sz="1064">
                <a:solidFill>
                  <a:srgbClr val="F8FAFC"/>
                </a:solidFill>
                <a:latin typeface="Inter"/>
                <a:ea typeface="Inter"/>
                <a:cs typeface="Inter"/>
                <a:sym typeface="Inter"/>
              </a:rPr>
              <a:t> Reaches global optima in a handful of steps instead of thousands of brute-force trials.</a:t>
            </a:r>
            <a:endParaRPr b="0" sz="1064">
              <a:solidFill>
                <a:srgbClr val="F8FAFC"/>
              </a:solidFill>
              <a:latin typeface="Inter"/>
              <a:ea typeface="Inter"/>
              <a:cs typeface="Inter"/>
              <a:sym typeface="Inter"/>
            </a:endParaRPr>
          </a:p>
        </p:txBody>
      </p:sp>
      <p:grpSp>
        <p:nvGrpSpPr>
          <p:cNvPr id="258" name="Google Shape;258;p21"/>
          <p:cNvGrpSpPr/>
          <p:nvPr/>
        </p:nvGrpSpPr>
        <p:grpSpPr>
          <a:xfrm>
            <a:off x="381000" y="3619500"/>
            <a:ext cx="4000500" cy="666900"/>
            <a:chOff x="0" y="0"/>
            <a:chExt cx="4000500" cy="666900"/>
          </a:xfrm>
        </p:grpSpPr>
        <p:sp>
          <p:nvSpPr>
            <p:cNvPr id="259" name="Google Shape;259;p21"/>
            <p:cNvSpPr/>
            <p:nvPr/>
          </p:nvSpPr>
          <p:spPr>
            <a:xfrm>
              <a:off x="0" y="0"/>
              <a:ext cx="4000500" cy="666900"/>
            </a:xfrm>
            <a:prstGeom prst="roundRect">
              <a:avLst>
                <a:gd fmla="val 5714" name="adj"/>
              </a:avLst>
            </a:prstGeom>
            <a:solidFill>
              <a:srgbClr val="1E293B"/>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60" name="Google Shape;260;p21"/>
            <p:cNvSpPr txBox="1"/>
            <p:nvPr/>
          </p:nvSpPr>
          <p:spPr>
            <a:xfrm>
              <a:off x="190500" y="142875"/>
              <a:ext cx="3619500" cy="381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0" lang="en" sz="1300">
                  <a:solidFill>
                    <a:srgbClr val="F59E0B"/>
                  </a:solidFill>
                  <a:latin typeface="Fira Code"/>
                  <a:ea typeface="Fira Code"/>
                  <a:cs typeface="Fira Code"/>
                  <a:sym typeface="Fira Code"/>
                </a:rPr>
                <a:t>α(x) = E[max(0, f(x*) - f(x))]</a:t>
              </a:r>
              <a:endParaRPr b="0" sz="1300">
                <a:solidFill>
                  <a:srgbClr val="F59E0B"/>
                </a:solidFill>
                <a:latin typeface="Fira Code"/>
                <a:ea typeface="Fira Code"/>
                <a:cs typeface="Fira Code"/>
                <a:sym typeface="Fira Code"/>
              </a:endParaRPr>
            </a:p>
          </p:txBody>
        </p:sp>
      </p:grpSp>
      <p:grpSp>
        <p:nvGrpSpPr>
          <p:cNvPr id="261" name="Google Shape;261;p21"/>
          <p:cNvGrpSpPr/>
          <p:nvPr/>
        </p:nvGrpSpPr>
        <p:grpSpPr>
          <a:xfrm>
            <a:off x="381000" y="4762500"/>
            <a:ext cx="8382000" cy="285750"/>
            <a:chOff x="381000" y="4762500"/>
            <a:chExt cx="8382000" cy="285750"/>
          </a:xfrm>
        </p:grpSpPr>
        <p:cxnSp>
          <p:nvCxnSpPr>
            <p:cNvPr id="262" name="Google Shape;262;p21"/>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263" name="Google Shape;263;p21"/>
            <p:cNvSpPr txBox="1"/>
            <p:nvPr/>
          </p:nvSpPr>
          <p:spPr>
            <a:xfrm>
              <a:off x="381000" y="485775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900">
                <a:solidFill>
                  <a:srgbClr val="94A3B8"/>
                </a:solidFill>
                <a:latin typeface="Inter"/>
                <a:ea typeface="Inter"/>
                <a:cs typeface="Inter"/>
                <a:sym typeface="Inter"/>
              </a:endParaRPr>
            </a:p>
          </p:txBody>
        </p:sp>
        <p:sp>
          <p:nvSpPr>
            <p:cNvPr id="264" name="Google Shape;264;p21"/>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pic>
        <p:nvPicPr>
          <p:cNvPr id="265" name="Google Shape;265;p21" title="GpParBayesAnimationSmall.gif"/>
          <p:cNvPicPr preferRelativeResize="0"/>
          <p:nvPr/>
        </p:nvPicPr>
        <p:blipFill rotWithShape="1">
          <a:blip r:embed="rId4">
            <a:alphaModFix/>
          </a:blip>
          <a:srcRect b="35964" l="0" r="0" t="-1307"/>
          <a:stretch/>
        </p:blipFill>
        <p:spPr>
          <a:xfrm>
            <a:off x="4848075" y="1287475"/>
            <a:ext cx="3914925" cy="2883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2"/>
          <p:cNvSpPr/>
          <p:nvPr/>
        </p:nvSpPr>
        <p:spPr>
          <a:xfrm>
            <a:off x="0" y="0"/>
            <a:ext cx="9144000" cy="5143500"/>
          </a:xfrm>
          <a:prstGeom prst="rect">
            <a:avLst/>
          </a:prstGeom>
          <a:solidFill>
            <a:srgbClr val="0F172A"/>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271" name="Google Shape;271;p22"/>
          <p:cNvPicPr preferRelativeResize="0"/>
          <p:nvPr/>
        </p:nvPicPr>
        <p:blipFill rotWithShape="1">
          <a:blip r:embed="rId3">
            <a:alphaModFix/>
          </a:blip>
          <a:srcRect b="-4448" l="-14896" r="-10701" t="-1969"/>
          <a:stretch/>
        </p:blipFill>
        <p:spPr>
          <a:xfrm>
            <a:off x="3095750" y="795675"/>
            <a:ext cx="6197400" cy="3282300"/>
          </a:xfrm>
          <a:prstGeom prst="rect">
            <a:avLst/>
          </a:prstGeom>
          <a:noFill/>
          <a:ln>
            <a:noFill/>
          </a:ln>
        </p:spPr>
      </p:pic>
      <p:sp>
        <p:nvSpPr>
          <p:cNvPr id="272" name="Google Shape;272;p22"/>
          <p:cNvSpPr/>
          <p:nvPr/>
        </p:nvSpPr>
        <p:spPr>
          <a:xfrm>
            <a:off x="381000" y="342900"/>
            <a:ext cx="228600" cy="38100"/>
          </a:xfrm>
          <a:prstGeom prst="rect">
            <a:avLst/>
          </a:prstGeom>
          <a:solidFill>
            <a:srgbClr val="06B6D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73" name="Google Shape;273;p22"/>
          <p:cNvSpPr txBox="1"/>
          <p:nvPr/>
        </p:nvSpPr>
        <p:spPr>
          <a:xfrm>
            <a:off x="381000" y="381000"/>
            <a:ext cx="8382000" cy="5715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F8FAFC"/>
                </a:solidFill>
                <a:latin typeface="Inter"/>
                <a:ea typeface="Inter"/>
                <a:cs typeface="Inter"/>
                <a:sym typeface="Inter"/>
              </a:rPr>
              <a:t>Simulation Results: Bayesian Optimization</a:t>
            </a:r>
            <a:endParaRPr b="1" sz="2400">
              <a:solidFill>
                <a:srgbClr val="F8FAFC"/>
              </a:solidFill>
              <a:latin typeface="Inter"/>
              <a:ea typeface="Inter"/>
              <a:cs typeface="Inter"/>
              <a:sym typeface="Inter"/>
            </a:endParaRPr>
          </a:p>
        </p:txBody>
      </p:sp>
      <p:sp>
        <p:nvSpPr>
          <p:cNvPr id="274" name="Google Shape;274;p22"/>
          <p:cNvSpPr txBox="1"/>
          <p:nvPr/>
        </p:nvSpPr>
        <p:spPr>
          <a:xfrm>
            <a:off x="381000" y="1055775"/>
            <a:ext cx="3348600" cy="2762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100">
                <a:solidFill>
                  <a:srgbClr val="06B6D4"/>
                </a:solidFill>
                <a:latin typeface="Inter"/>
                <a:ea typeface="Inter"/>
                <a:cs typeface="Inter"/>
                <a:sym typeface="Inter"/>
              </a:rPr>
              <a:t>BO Evaluations vs Ground Truth:</a:t>
            </a:r>
            <a:r>
              <a:rPr b="0" lang="en" sz="1100">
                <a:solidFill>
                  <a:srgbClr val="F8FAFC"/>
                </a:solidFill>
                <a:latin typeface="Inter"/>
                <a:ea typeface="Inter"/>
                <a:cs typeface="Inter"/>
                <a:sym typeface="Inter"/>
              </a:rPr>
              <a:t> BO focuses sampling near the true objective minimum</a:t>
            </a:r>
            <a:endParaRPr b="1" sz="1100">
              <a:solidFill>
                <a:srgbClr val="06B6D4"/>
              </a:solidFill>
              <a:latin typeface="Inter"/>
              <a:ea typeface="Inter"/>
              <a:cs typeface="Inter"/>
              <a:sym typeface="Inter"/>
            </a:endParaRPr>
          </a:p>
          <a:p>
            <a:pPr indent="0" lvl="0" marL="0" rtl="0" algn="l">
              <a:spcBef>
                <a:spcPts val="1200"/>
              </a:spcBef>
              <a:spcAft>
                <a:spcPts val="0"/>
              </a:spcAft>
              <a:buNone/>
            </a:pPr>
            <a:r>
              <a:rPr b="1" lang="en" sz="1100">
                <a:solidFill>
                  <a:srgbClr val="06B6D4"/>
                </a:solidFill>
                <a:latin typeface="Inter"/>
                <a:ea typeface="Inter"/>
                <a:cs typeface="Inter"/>
                <a:sym typeface="Inter"/>
              </a:rPr>
              <a:t>Convergence:</a:t>
            </a:r>
            <a:r>
              <a:rPr b="0" lang="en" sz="1100">
                <a:solidFill>
                  <a:srgbClr val="F8FAFC"/>
                </a:solidFill>
                <a:latin typeface="Inter"/>
                <a:ea typeface="Inter"/>
                <a:cs typeface="Inter"/>
                <a:sym typeface="Inter"/>
              </a:rPr>
              <a:t> After random initialization, the best value flatlines near the optimum (~9.98) within ~30 iterations</a:t>
            </a:r>
            <a:endParaRPr b="0" sz="1100">
              <a:solidFill>
                <a:srgbClr val="F8FAFC"/>
              </a:solidFill>
              <a:latin typeface="Inter"/>
              <a:ea typeface="Inter"/>
              <a:cs typeface="Inter"/>
              <a:sym typeface="Inter"/>
            </a:endParaRPr>
          </a:p>
          <a:p>
            <a:pPr indent="0" lvl="0" marL="0" rtl="0" algn="l">
              <a:spcBef>
                <a:spcPts val="1200"/>
              </a:spcBef>
              <a:spcAft>
                <a:spcPts val="0"/>
              </a:spcAft>
              <a:buClr>
                <a:schemeClr val="dk1"/>
              </a:buClr>
              <a:buSzPts val="1100"/>
              <a:buFont typeface="Arial"/>
              <a:buNone/>
            </a:pPr>
            <a:r>
              <a:rPr b="1" lang="en" sz="1100">
                <a:solidFill>
                  <a:srgbClr val="06B6D4"/>
                </a:solidFill>
                <a:latin typeface="Inter"/>
                <a:ea typeface="Inter"/>
                <a:cs typeface="Inter"/>
                <a:sym typeface="Inter"/>
              </a:rPr>
              <a:t>GP Surrogate:</a:t>
            </a:r>
            <a:r>
              <a:rPr lang="en" sz="1100">
                <a:solidFill>
                  <a:srgbClr val="F8FAFC"/>
                </a:solidFill>
                <a:latin typeface="Inter"/>
                <a:ea typeface="Inter"/>
                <a:cs typeface="Inter"/>
                <a:sym typeface="Inter"/>
              </a:rPr>
              <a:t> The model learns an approximation with uncertainty bands narrowing as samples accumulate</a:t>
            </a:r>
            <a:endParaRPr sz="1100">
              <a:solidFill>
                <a:srgbClr val="F8FAFC"/>
              </a:solidFill>
              <a:latin typeface="Inter"/>
              <a:ea typeface="Inter"/>
              <a:cs typeface="Inter"/>
              <a:sym typeface="Inter"/>
            </a:endParaRPr>
          </a:p>
          <a:p>
            <a:pPr indent="0" lvl="0" marL="0" rtl="0" algn="l">
              <a:spcBef>
                <a:spcPts val="1200"/>
              </a:spcBef>
              <a:spcAft>
                <a:spcPts val="0"/>
              </a:spcAft>
              <a:buNone/>
            </a:pPr>
            <a:r>
              <a:rPr b="1" lang="en" sz="1100">
                <a:solidFill>
                  <a:srgbClr val="06B6D4"/>
                </a:solidFill>
                <a:latin typeface="Inter"/>
                <a:ea typeface="Inter"/>
                <a:cs typeface="Inter"/>
                <a:sym typeface="Inter"/>
              </a:rPr>
              <a:t>Exploration vs. Exploitation:</a:t>
            </a:r>
            <a:r>
              <a:rPr b="0" lang="en" sz="1100">
                <a:solidFill>
                  <a:srgbClr val="F8FAFC"/>
                </a:solidFill>
                <a:latin typeface="Inter"/>
                <a:ea typeface="Inter"/>
                <a:cs typeface="Inter"/>
                <a:sym typeface="Inter"/>
              </a:rPr>
              <a:t> </a:t>
            </a:r>
            <a:r>
              <a:rPr lang="en" sz="1100">
                <a:solidFill>
                  <a:srgbClr val="F8FAFC"/>
                </a:solidFill>
                <a:latin typeface="Inter"/>
                <a:ea typeface="Inter"/>
                <a:cs typeface="Inter"/>
                <a:sym typeface="Inter"/>
              </a:rPr>
              <a:t>E</a:t>
            </a:r>
            <a:r>
              <a:rPr b="0" lang="en" sz="1100">
                <a:solidFill>
                  <a:srgbClr val="F8FAFC"/>
                </a:solidFill>
                <a:latin typeface="Inter"/>
                <a:ea typeface="Inter"/>
                <a:cs typeface="Inter"/>
                <a:sym typeface="Inter"/>
              </a:rPr>
              <a:t>xploration settles into repeated selection of near-optimal values (~10)</a:t>
            </a:r>
            <a:r>
              <a:rPr lang="en" sz="1100">
                <a:solidFill>
                  <a:srgbClr val="F8FAFC"/>
                </a:solidFill>
                <a:latin typeface="Inter"/>
                <a:ea typeface="Inter"/>
                <a:cs typeface="Inter"/>
                <a:sym typeface="Inter"/>
              </a:rPr>
              <a:t> with </a:t>
            </a:r>
            <a:r>
              <a:rPr lang="en" sz="1100">
                <a:solidFill>
                  <a:srgbClr val="F8FAFC"/>
                </a:solidFill>
                <a:latin typeface="Inter"/>
                <a:ea typeface="Inter"/>
                <a:cs typeface="Inter"/>
                <a:sym typeface="Inter"/>
              </a:rPr>
              <a:t>occasional</a:t>
            </a:r>
            <a:r>
              <a:rPr lang="en" sz="1100">
                <a:solidFill>
                  <a:srgbClr val="F8FAFC"/>
                </a:solidFill>
                <a:latin typeface="Inter"/>
                <a:ea typeface="Inter"/>
                <a:cs typeface="Inter"/>
                <a:sym typeface="Inter"/>
              </a:rPr>
              <a:t> exploration</a:t>
            </a:r>
            <a:endParaRPr b="0" sz="1100">
              <a:solidFill>
                <a:srgbClr val="F8FAFC"/>
              </a:solidFill>
              <a:latin typeface="Inter"/>
              <a:ea typeface="Inter"/>
              <a:cs typeface="Inter"/>
              <a:sym typeface="Inter"/>
            </a:endParaRPr>
          </a:p>
        </p:txBody>
      </p:sp>
      <p:grpSp>
        <p:nvGrpSpPr>
          <p:cNvPr id="275" name="Google Shape;275;p22"/>
          <p:cNvGrpSpPr/>
          <p:nvPr/>
        </p:nvGrpSpPr>
        <p:grpSpPr>
          <a:xfrm>
            <a:off x="381000" y="4077973"/>
            <a:ext cx="8382000" cy="571500"/>
            <a:chOff x="0" y="-58640"/>
            <a:chExt cx="8382000" cy="571500"/>
          </a:xfrm>
        </p:grpSpPr>
        <p:sp>
          <p:nvSpPr>
            <p:cNvPr id="276" name="Google Shape;276;p22"/>
            <p:cNvSpPr/>
            <p:nvPr/>
          </p:nvSpPr>
          <p:spPr>
            <a:xfrm>
              <a:off x="0" y="12"/>
              <a:ext cx="8382000" cy="504900"/>
            </a:xfrm>
            <a:prstGeom prst="roundRect">
              <a:avLst>
                <a:gd fmla="val 10666" name="adj"/>
              </a:avLst>
            </a:prstGeom>
            <a:solidFill>
              <a:srgbClr val="1E293B"/>
            </a:solidFill>
            <a:ln cap="flat" cmpd="sng" w="9525">
              <a:solidFill>
                <a:srgbClr val="334155"/>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77" name="Google Shape;277;p22"/>
            <p:cNvSpPr txBox="1"/>
            <p:nvPr/>
          </p:nvSpPr>
          <p:spPr>
            <a:xfrm>
              <a:off x="0" y="-58640"/>
              <a:ext cx="8382000" cy="571500"/>
            </a:xfrm>
            <a:prstGeom prst="rect">
              <a:avLst/>
            </a:prstGeom>
            <a:noFill/>
            <a:ln>
              <a:noFill/>
            </a:ln>
          </p:spPr>
          <p:txBody>
            <a:bodyPr anchorCtr="0" anchor="ctr" bIns="0" lIns="190500" spcFirstLastPara="1" rIns="190500" wrap="square" tIns="0">
              <a:noAutofit/>
            </a:bodyPr>
            <a:lstStyle/>
            <a:p>
              <a:pPr indent="0" lvl="0" marL="0" rtl="0" algn="l">
                <a:spcBef>
                  <a:spcPts val="0"/>
                </a:spcBef>
                <a:spcAft>
                  <a:spcPts val="0"/>
                </a:spcAft>
                <a:buNone/>
              </a:pPr>
              <a:r>
                <a:rPr b="0" i="1" lang="en" sz="1200">
                  <a:solidFill>
                    <a:srgbClr val="F59E0B"/>
                  </a:solidFill>
                  <a:latin typeface="Inter"/>
                  <a:ea typeface="Inter"/>
                  <a:cs typeface="Inter"/>
                  <a:sym typeface="Inter"/>
                </a:rPr>
                <a:t>BO starts with random exploration, builds a surrogate model, and progressively focuses on the optimum  </a:t>
              </a:r>
              <a:endParaRPr b="0" i="1" sz="1200">
                <a:solidFill>
                  <a:srgbClr val="F59E0B"/>
                </a:solidFill>
                <a:latin typeface="Inter"/>
                <a:ea typeface="Inter"/>
                <a:cs typeface="Inter"/>
                <a:sym typeface="Inter"/>
              </a:endParaRPr>
            </a:p>
            <a:p>
              <a:pPr indent="0" lvl="0" marL="0" rtl="0" algn="l">
                <a:spcBef>
                  <a:spcPts val="0"/>
                </a:spcBef>
                <a:spcAft>
                  <a:spcPts val="0"/>
                </a:spcAft>
                <a:buNone/>
              </a:pPr>
              <a:r>
                <a:rPr b="0" i="1" lang="en" sz="1200">
                  <a:solidFill>
                    <a:srgbClr val="F59E0B"/>
                  </a:solidFill>
                  <a:latin typeface="Inter"/>
                  <a:ea typeface="Inter"/>
                  <a:cs typeface="Inter"/>
                  <a:sym typeface="Inter"/>
                </a:rPr>
                <a:t>i.e. finding the best timeout threshold in far fewer evaluations than a grid search.</a:t>
              </a:r>
              <a:endParaRPr b="0" i="1" sz="1200">
                <a:solidFill>
                  <a:srgbClr val="F59E0B"/>
                </a:solidFill>
                <a:latin typeface="Inter"/>
                <a:ea typeface="Inter"/>
                <a:cs typeface="Inter"/>
                <a:sym typeface="Inter"/>
              </a:endParaRPr>
            </a:p>
          </p:txBody>
        </p:sp>
      </p:grpSp>
      <p:grpSp>
        <p:nvGrpSpPr>
          <p:cNvPr id="278" name="Google Shape;278;p22"/>
          <p:cNvGrpSpPr/>
          <p:nvPr/>
        </p:nvGrpSpPr>
        <p:grpSpPr>
          <a:xfrm>
            <a:off x="381000" y="4762500"/>
            <a:ext cx="8382000" cy="285750"/>
            <a:chOff x="381000" y="4762500"/>
            <a:chExt cx="8382000" cy="285750"/>
          </a:xfrm>
        </p:grpSpPr>
        <p:cxnSp>
          <p:nvCxnSpPr>
            <p:cNvPr id="279" name="Google Shape;279;p22"/>
            <p:cNvCxnSpPr/>
            <p:nvPr/>
          </p:nvCxnSpPr>
          <p:spPr>
            <a:xfrm>
              <a:off x="381000" y="4762500"/>
              <a:ext cx="8382000" cy="0"/>
            </a:xfrm>
            <a:prstGeom prst="straightConnector1">
              <a:avLst/>
            </a:prstGeom>
            <a:solidFill>
              <a:srgbClr val="FFFFFF"/>
            </a:solidFill>
            <a:ln cap="flat" cmpd="sng" w="9525">
              <a:solidFill>
                <a:srgbClr val="334155"/>
              </a:solidFill>
              <a:prstDash val="solid"/>
              <a:round/>
              <a:headEnd len="sm" w="sm" type="none"/>
              <a:tailEnd len="sm" w="sm" type="none"/>
            </a:ln>
          </p:spPr>
        </p:cxnSp>
        <p:sp>
          <p:nvSpPr>
            <p:cNvPr id="280" name="Google Shape;280;p22"/>
            <p:cNvSpPr txBox="1"/>
            <p:nvPr/>
          </p:nvSpPr>
          <p:spPr>
            <a:xfrm>
              <a:off x="381000" y="4857750"/>
              <a:ext cx="2857500" cy="19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900">
                <a:solidFill>
                  <a:srgbClr val="94A3B8"/>
                </a:solidFill>
                <a:latin typeface="Inter"/>
                <a:ea typeface="Inter"/>
                <a:cs typeface="Inter"/>
                <a:sym typeface="Inter"/>
              </a:endParaRPr>
            </a:p>
          </p:txBody>
        </p:sp>
        <p:sp>
          <p:nvSpPr>
            <p:cNvPr id="281" name="Google Shape;281;p22"/>
            <p:cNvSpPr txBox="1"/>
            <p:nvPr/>
          </p:nvSpPr>
          <p:spPr>
            <a:xfrm>
              <a:off x="4953000" y="4857750"/>
              <a:ext cx="3810000" cy="190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0" lang="en" sz="900">
                  <a:solidFill>
                    <a:srgbClr val="94A3B8"/>
                  </a:solidFill>
                  <a:latin typeface="Inter"/>
                  <a:ea typeface="Inter"/>
                  <a:cs typeface="Inter"/>
                  <a:sym typeface="Inter"/>
                </a:rPr>
                <a:t>Dynamic Job Lease Optimization in HTCondor</a:t>
              </a:r>
              <a:endParaRPr b="0" sz="900">
                <a:solidFill>
                  <a:srgbClr val="94A3B8"/>
                </a:solidFill>
                <a:latin typeface="Inter"/>
                <a:ea typeface="Inter"/>
                <a:cs typeface="Inter"/>
                <a:sym typeface="Inte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