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6485C-59E6-164F-BAA4-FCD4D28D1829}" type="datetimeFigureOut">
              <a:t>2026/2/24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3E258-BE48-6A4F-9A27-7BB5D31FE0DC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2581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30680-173C-4BC5-9857-59C70A95E6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3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4040-DA25-A042-88C7-3563F87D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CD6D6-8AFE-FB40-9017-663962FE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3DD49-9AA3-1045-B079-A09EC240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D7F1-0C8D-5349-A0D3-2F83393C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B2BFA-BB39-654B-9D4A-D5D72BE8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654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2BB9-9A3E-8D48-B62A-9C5112F8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0549F-665F-9449-ABB4-DD824044B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14F3E-36AF-F740-8BB7-04621DA1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72F52-0DC9-D64A-A6CD-570140CB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D6B8-003F-F149-AD26-CD198EDA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5773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4947C-BBE5-844F-BA00-25F43529F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C9E84-F56E-204D-8B30-C29D7B490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C149-B1D5-AD41-A172-4616F3EB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7A34-D33F-204F-B76A-FD6B4A87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CB133-9CBC-5F43-B637-667D2B27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558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E0B9-CA89-EB4A-AB87-08C8E10C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9E22-225D-E84E-99B4-ADB1316C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A1D4-6CE9-8140-819F-3BF21207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80E6-2DE8-9945-93AA-ED343E8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BD92-C19A-7346-B215-24A300C7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9853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FA2D3-F217-B54F-BD85-29F5694B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47359-3B42-E74E-9D1C-255F6B10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5482-7C7A-694C-BF04-B1CEC86B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AD42-0EB5-F14C-ACE0-4FCCED19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06A66-0683-154E-A6F9-6F49586A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552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C847-4A9B-BD40-A5FE-53939EA6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3671-6D2F-1646-B97C-CD953FC97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16786-058E-4941-B719-A82B9D6E3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CBB2F-11A7-C342-BEAC-BABC604F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B7A2C-3D28-CD4F-8340-BFCC0CB3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8A1A-EB0C-7843-AB26-8899A16A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2272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680D-B876-EF49-B577-4115D865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6CF4B-F98C-1349-BCE1-3E165B1F8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1050-52C7-C34C-A53B-60E6187F8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46798-2F6C-2248-AC46-EF3C55E2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F9F44-EC5D-854A-A054-3E4800A0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1B3A5-020A-5D40-BC8E-06781F36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7D961-D75E-2A48-B4F5-5941BE34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B3400-0582-AB4A-8215-5C09974A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175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F921-A48E-F54A-891F-E5EE0961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12A21-B672-1548-B068-FCB5995B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27F9A-1BF0-0449-827A-5A14F971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FB14D-079F-3F40-9268-A3F7F584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55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0402-58EA-D240-A7A3-1A241FC7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FE4B4-F8A4-9A4F-9E42-F0B7D447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6463-4CCF-0B45-A4CB-90D39659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5694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F3C4-7DC4-7045-A1F0-F307F1CC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34BE-9A6F-A74B-B099-39AFF9EA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F9315-0FD2-AB4E-81FF-980561F57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FC46C-CAB6-134F-AF6A-3B3B91A2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D7A69-F0F7-0D45-9F9E-352F457E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0551A-98BA-B047-854F-A693713D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0377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4F6D-DF44-3D47-A92F-986BE710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A5BCF-10CA-594B-9328-69977C5C1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A9A68-E85B-6943-AD47-6215E8AD1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E518A-64DD-DD45-BDB7-63AD5B68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54656-3F4D-0F4B-AA6A-D2879CC4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64CEB-1A01-5641-A90C-3A17AD91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92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DEE0E-3A8E-D14C-81C6-A21EFCC3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7F679-272F-E54F-A998-6D6BEE4E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F35FB-B466-F849-AAAA-8BC156AA5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27E9-AB97-3648-94F5-723E6806EF59}" type="datetimeFigureOut">
              <a:t>2026/2/24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3526B-1973-A041-BDCA-7061B7A57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A3FDC-D4FF-5341-8C8C-A129ADC32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94C4-65AE-AC41-8358-607BB72B310E}" type="slidenum"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346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4402-4B52-BD49-8511-EF9DA76DB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359" y="765011"/>
            <a:ext cx="9921766" cy="2387600"/>
          </a:xfrm>
        </p:spPr>
        <p:txBody>
          <a:bodyPr/>
          <a:lstStyle/>
          <a:p>
            <a:r>
              <a:rPr lang="en-US" altLang="zh-CN"/>
              <a:t>Discussions</a:t>
            </a:r>
            <a:r>
              <a:rPr lang="zh-CN" altLang="en-US"/>
              <a:t> </a:t>
            </a:r>
            <a:r>
              <a:rPr lang="en-US" altLang="zh-CN"/>
              <a:t>on</a:t>
            </a:r>
            <a:r>
              <a:rPr lang="zh-CN" altLang="en-US"/>
              <a:t> </a:t>
            </a:r>
            <a:r>
              <a:rPr lang="en-US" altLang="zh-CN"/>
              <a:t>Tianlai</a:t>
            </a:r>
            <a:r>
              <a:rPr lang="zh-CN" altLang="en-US"/>
              <a:t> </a:t>
            </a:r>
            <a:r>
              <a:rPr lang="en-US" altLang="zh-CN"/>
              <a:t>Upgrade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69147-8E60-E54D-A955-4A289081B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309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213B88-285D-6AD1-F582-F627F99B6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32"/>
            <a:ext cx="12192000" cy="66859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072DD47-BA6A-B112-9E89-824A097F4A88}"/>
              </a:ext>
            </a:extLst>
          </p:cNvPr>
          <p:cNvSpPr/>
          <p:nvPr/>
        </p:nvSpPr>
        <p:spPr>
          <a:xfrm>
            <a:off x="5401621" y="5377399"/>
            <a:ext cx="278559" cy="1756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913A24B7-9E28-9CEC-66B8-B3D39C27019E}"/>
              </a:ext>
            </a:extLst>
          </p:cNvPr>
          <p:cNvSpPr/>
          <p:nvPr/>
        </p:nvSpPr>
        <p:spPr>
          <a:xfrm>
            <a:off x="2444885" y="3800272"/>
            <a:ext cx="347834" cy="347834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2F9B23-0273-A48F-EE1A-56735D37A679}"/>
              </a:ext>
            </a:extLst>
          </p:cNvPr>
          <p:cNvSpPr txBox="1"/>
          <p:nvPr/>
        </p:nvSpPr>
        <p:spPr>
          <a:xfrm>
            <a:off x="2153770" y="3178259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FF00"/>
                </a:solidFill>
              </a:rPr>
              <a:t>Station</a:t>
            </a:r>
          </a:p>
          <a:p>
            <a:pPr algn="ctr"/>
            <a:r>
              <a:rPr lang="en-US" altLang="zh-CN" b="1" dirty="0">
                <a:solidFill>
                  <a:srgbClr val="FFFF00"/>
                </a:solidFill>
              </a:rPr>
              <a:t>House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9D58EB7-FF04-44CD-C02F-9FB88220BC0F}"/>
              </a:ext>
            </a:extLst>
          </p:cNvPr>
          <p:cNvSpPr txBox="1"/>
          <p:nvPr/>
        </p:nvSpPr>
        <p:spPr>
          <a:xfrm>
            <a:off x="5044940" y="560849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Main Site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020E11-E38E-B6A2-A1ED-A380E19A0A22}"/>
              </a:ext>
            </a:extLst>
          </p:cNvPr>
          <p:cNvSpPr txBox="1"/>
          <p:nvPr/>
        </p:nvSpPr>
        <p:spPr>
          <a:xfrm>
            <a:off x="10044215" y="301636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Cylinder 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2F310C-E978-4268-802A-E0898DBF54D5}"/>
              </a:ext>
            </a:extLst>
          </p:cNvPr>
          <p:cNvSpPr txBox="1"/>
          <p:nvPr/>
        </p:nvSpPr>
        <p:spPr>
          <a:xfrm>
            <a:off x="9755628" y="611563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Cylinder F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A38296E3-D004-C697-BFA0-F4FEC93F2568}"/>
              </a:ext>
            </a:extLst>
          </p:cNvPr>
          <p:cNvSpPr/>
          <p:nvPr/>
        </p:nvSpPr>
        <p:spPr>
          <a:xfrm>
            <a:off x="10234335" y="5840014"/>
            <a:ext cx="275617" cy="27561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9C4A7CC4-65C4-8DEF-0256-488CAFE2BAF6}"/>
              </a:ext>
            </a:extLst>
          </p:cNvPr>
          <p:cNvSpPr/>
          <p:nvPr/>
        </p:nvSpPr>
        <p:spPr>
          <a:xfrm>
            <a:off x="10522922" y="3324842"/>
            <a:ext cx="275617" cy="27561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59CB183-9604-843A-2734-4D0F340AD5E3}"/>
              </a:ext>
            </a:extLst>
          </p:cNvPr>
          <p:cNvGrpSpPr/>
          <p:nvPr/>
        </p:nvGrpSpPr>
        <p:grpSpPr>
          <a:xfrm>
            <a:off x="3845684" y="640412"/>
            <a:ext cx="4617673" cy="2960047"/>
            <a:chOff x="3845684" y="821952"/>
            <a:chExt cx="4617673" cy="296004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A9A0F23-56EA-2DAB-B3F2-ADD7BA67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684" y="821952"/>
              <a:ext cx="4617673" cy="29600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C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FED8CC4-BC25-EFC8-40E0-84F81F1919FA}"/>
                </a:ext>
              </a:extLst>
            </p:cNvPr>
            <p:cNvSpPr txBox="1"/>
            <p:nvPr/>
          </p:nvSpPr>
          <p:spPr>
            <a:xfrm>
              <a:off x="5571657" y="1356532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Cylinder</a:t>
              </a:r>
            </a:p>
            <a:p>
              <a:pPr algn="ctr"/>
              <a:r>
                <a:rPr lang="en-US" altLang="zh-CN" b="1" dirty="0">
                  <a:solidFill>
                    <a:srgbClr val="FFFF00"/>
                  </a:solidFill>
                </a:rPr>
                <a:t>C B A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AE3A713-0F91-BBA5-B81D-518AE733305C}"/>
                </a:ext>
              </a:extLst>
            </p:cNvPr>
            <p:cNvSpPr txBox="1"/>
            <p:nvPr/>
          </p:nvSpPr>
          <p:spPr>
            <a:xfrm>
              <a:off x="6665825" y="1612271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Dish Array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7062575-73E4-A5BF-D1B7-777B16E97CDA}"/>
                </a:ext>
              </a:extLst>
            </p:cNvPr>
            <p:cNvSpPr txBox="1"/>
            <p:nvPr/>
          </p:nvSpPr>
          <p:spPr>
            <a:xfrm>
              <a:off x="4664691" y="3137050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Cylinder D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842241E2-962C-EB35-F02E-107D4264C091}"/>
              </a:ext>
            </a:extLst>
          </p:cNvPr>
          <p:cNvSpPr txBox="1"/>
          <p:nvPr/>
        </p:nvSpPr>
        <p:spPr>
          <a:xfrm>
            <a:off x="11040539" y="438133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Site G1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C7C8B0D-790D-A7BB-C158-F3C5C7AC54B6}"/>
              </a:ext>
            </a:extLst>
          </p:cNvPr>
          <p:cNvSpPr txBox="1"/>
          <p:nvPr/>
        </p:nvSpPr>
        <p:spPr>
          <a:xfrm>
            <a:off x="11123467" y="5408057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Site G2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5227335-5CB1-59B1-632F-C4FF3D49CA1C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10824210" y="4750664"/>
            <a:ext cx="681361" cy="28806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43C69AE-39C5-7966-33E2-7E250CC6136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10948035" y="5231130"/>
            <a:ext cx="640464" cy="17692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01411A8-2F77-4FC5-B55B-AD06912A033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45684" y="3598263"/>
            <a:ext cx="1555937" cy="18669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740A3B8-E6B2-782F-F1A6-733C687E8E8B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680180" y="3598263"/>
            <a:ext cx="2783177" cy="18669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4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714D-B97E-E841-8CEE-5B6D068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Array</a:t>
            </a:r>
            <a:r>
              <a:rPr lang="zh-CN" altLang="en-US"/>
              <a:t> </a:t>
            </a:r>
            <a:r>
              <a:rPr lang="en-US" altLang="zh-CN"/>
              <a:t>Feeds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5E11-E207-0E4F-B73B-492162C674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/>
              <a:t>Current</a:t>
            </a:r>
            <a:r>
              <a:rPr lang="zh-CN" altLang="en-US"/>
              <a:t> </a:t>
            </a:r>
            <a:r>
              <a:rPr lang="en-US" altLang="zh-CN"/>
              <a:t>Cylinder</a:t>
            </a:r>
            <a:r>
              <a:rPr lang="zh-CN" altLang="en-US"/>
              <a:t> </a:t>
            </a:r>
            <a:r>
              <a:rPr lang="en-US" altLang="zh-CN"/>
              <a:t>Array</a:t>
            </a:r>
            <a:r>
              <a:rPr lang="zh-CN" altLang="en-US"/>
              <a:t> </a:t>
            </a:r>
            <a:r>
              <a:rPr lang="en-US" altLang="zh-CN"/>
              <a:t>:</a:t>
            </a:r>
          </a:p>
          <a:p>
            <a:pPr marL="0" indent="0">
              <a:buNone/>
            </a:pPr>
            <a:r>
              <a:rPr lang="en-US" altLang="zh-CN"/>
              <a:t>A:</a:t>
            </a:r>
            <a:r>
              <a:rPr lang="zh-CN" altLang="en-US"/>
              <a:t> </a:t>
            </a:r>
            <a:r>
              <a:rPr lang="en-US" altLang="zh-CN"/>
              <a:t>31</a:t>
            </a:r>
          </a:p>
          <a:p>
            <a:pPr marL="0" indent="0">
              <a:buNone/>
            </a:pPr>
            <a:r>
              <a:rPr lang="en-US" altLang="zh-CN"/>
              <a:t>B:</a:t>
            </a:r>
            <a:r>
              <a:rPr lang="zh-CN" altLang="en-US"/>
              <a:t> </a:t>
            </a:r>
            <a:r>
              <a:rPr lang="en-US" altLang="zh-CN"/>
              <a:t>32</a:t>
            </a:r>
          </a:p>
          <a:p>
            <a:pPr marL="0" indent="0">
              <a:buNone/>
            </a:pPr>
            <a:r>
              <a:rPr lang="en-US" altLang="zh-CN"/>
              <a:t>C:</a:t>
            </a:r>
            <a:r>
              <a:rPr lang="zh-CN" altLang="en-US"/>
              <a:t> </a:t>
            </a:r>
            <a:r>
              <a:rPr lang="en-US" altLang="zh-CN"/>
              <a:t>33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altLang="zh-CN"/>
              <a:t>Current</a:t>
            </a:r>
            <a:r>
              <a:rPr lang="zh-CN" altLang="en-US"/>
              <a:t> </a:t>
            </a:r>
            <a:r>
              <a:rPr lang="en-US" altLang="zh-CN"/>
              <a:t>Dish</a:t>
            </a:r>
            <a:r>
              <a:rPr lang="zh-CN" altLang="en-US"/>
              <a:t> </a:t>
            </a:r>
            <a:r>
              <a:rPr lang="en-US" altLang="zh-CN"/>
              <a:t>Array</a:t>
            </a:r>
          </a:p>
          <a:p>
            <a:pPr marL="0" indent="0">
              <a:buNone/>
            </a:pPr>
            <a:r>
              <a:rPr lang="en-US" altLang="zh-CN"/>
              <a:t>16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C6F7B-9587-354F-8ACB-ED1845895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/>
              <a:t>Proposed</a:t>
            </a:r>
            <a:r>
              <a:rPr lang="zh-CN" altLang="en-US"/>
              <a:t> </a:t>
            </a:r>
            <a:r>
              <a:rPr lang="en-US" altLang="zh-CN"/>
              <a:t>Upgrade</a:t>
            </a:r>
          </a:p>
          <a:p>
            <a:pPr marL="0" indent="0">
              <a:buNone/>
            </a:pPr>
            <a:r>
              <a:rPr lang="en-US" altLang="zh-CN"/>
              <a:t>A:</a:t>
            </a:r>
            <a:r>
              <a:rPr lang="zh-CN" altLang="en-US"/>
              <a:t> </a:t>
            </a:r>
            <a:r>
              <a:rPr lang="en-US" altLang="zh-CN"/>
              <a:t>31+16=47</a:t>
            </a:r>
          </a:p>
          <a:p>
            <a:pPr marL="0" indent="0">
              <a:buNone/>
            </a:pPr>
            <a:r>
              <a:rPr lang="en-US" altLang="zh-CN"/>
              <a:t>B:</a:t>
            </a:r>
            <a:r>
              <a:rPr lang="zh-CN" altLang="en-US"/>
              <a:t> </a:t>
            </a:r>
            <a:r>
              <a:rPr lang="en-US" altLang="zh-CN"/>
              <a:t>32+16=48</a:t>
            </a:r>
          </a:p>
          <a:p>
            <a:pPr marL="0" indent="0">
              <a:buNone/>
            </a:pPr>
            <a:r>
              <a:rPr lang="en-US" altLang="zh-CN"/>
              <a:t>C:</a:t>
            </a:r>
            <a:r>
              <a:rPr lang="zh-CN" altLang="en-US"/>
              <a:t> </a:t>
            </a:r>
            <a:r>
              <a:rPr lang="en-US" altLang="zh-CN"/>
              <a:t>33+16=49</a:t>
            </a:r>
          </a:p>
          <a:p>
            <a:pPr marL="0" indent="0">
              <a:buNone/>
            </a:pPr>
            <a:r>
              <a:rPr lang="en-US" altLang="zh-CN"/>
              <a:t>D:</a:t>
            </a:r>
            <a:r>
              <a:rPr lang="zh-CN" altLang="en-US"/>
              <a:t> </a:t>
            </a:r>
            <a:r>
              <a:rPr lang="en-US" altLang="zh-CN"/>
              <a:t>16</a:t>
            </a:r>
          </a:p>
          <a:p>
            <a:pPr marL="0" indent="0">
              <a:buNone/>
            </a:pPr>
            <a:r>
              <a:rPr lang="en-US" altLang="zh-CN"/>
              <a:t>E:</a:t>
            </a:r>
            <a:r>
              <a:rPr lang="zh-CN" altLang="en-US"/>
              <a:t> </a:t>
            </a:r>
            <a:r>
              <a:rPr lang="en-US" altLang="zh-CN"/>
              <a:t>16</a:t>
            </a:r>
          </a:p>
          <a:p>
            <a:pPr marL="0" indent="0">
              <a:buNone/>
            </a:pPr>
            <a:r>
              <a:rPr lang="en-US" altLang="zh-CN"/>
              <a:t>F:</a:t>
            </a:r>
            <a:r>
              <a:rPr lang="zh-CN" altLang="en-US"/>
              <a:t> </a:t>
            </a:r>
            <a:r>
              <a:rPr lang="en-US" altLang="zh-CN"/>
              <a:t>16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altLang="zh-CN"/>
              <a:t>+2</a:t>
            </a:r>
            <a:r>
              <a:rPr lang="zh-CN" altLang="en-US"/>
              <a:t> </a:t>
            </a:r>
            <a:r>
              <a:rPr lang="en-US" altLang="zh-CN"/>
              <a:t>Dishes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9D37FB-9C3A-0E48-937D-90824E1A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Data</a:t>
            </a:r>
            <a:r>
              <a:rPr lang="zh-CN" altLang="en-US"/>
              <a:t> </a:t>
            </a:r>
            <a:r>
              <a:rPr lang="en-US" altLang="zh-CN"/>
              <a:t>Acquisation</a:t>
            </a:r>
            <a:r>
              <a:rPr lang="zh-CN" altLang="en-US"/>
              <a:t> </a:t>
            </a:r>
            <a:r>
              <a:rPr lang="en-US" altLang="zh-CN"/>
              <a:t>System</a:t>
            </a:r>
            <a:r>
              <a:rPr lang="zh-CN" altLang="en-US"/>
              <a:t> </a:t>
            </a:r>
            <a:r>
              <a:rPr lang="en-US" altLang="zh-CN"/>
              <a:t>(DAQ)</a:t>
            </a:r>
            <a:r>
              <a:rPr lang="zh-CN" altLang="en-US"/>
              <a:t> </a:t>
            </a:r>
            <a:endParaRPr lang="en-C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655E11-E207-0E4F-B73B-492162C67422}"/>
              </a:ext>
            </a:extLst>
          </p:cNvPr>
          <p:cNvSpPr>
            <a:spLocks noGrp="1"/>
          </p:cNvSpPr>
          <p:nvPr/>
        </p:nvSpPr>
        <p:spPr>
          <a:xfrm>
            <a:off x="557048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/>
              <a:t>Current</a:t>
            </a:r>
            <a:r>
              <a:rPr lang="zh-CN" altLang="en-US"/>
              <a:t> </a:t>
            </a:r>
            <a:r>
              <a:rPr lang="en-US" altLang="zh-CN"/>
              <a:t>Cylinder</a:t>
            </a:r>
            <a:r>
              <a:rPr lang="zh-CN" altLang="en-US"/>
              <a:t> </a:t>
            </a:r>
            <a:r>
              <a:rPr lang="en-US" altLang="zh-CN"/>
              <a:t>Array</a:t>
            </a:r>
            <a:r>
              <a:rPr lang="zh-CN" altLang="en-US"/>
              <a:t> </a:t>
            </a:r>
            <a:r>
              <a:rPr lang="en-US" altLang="zh-CN"/>
              <a:t>:</a:t>
            </a:r>
          </a:p>
          <a:p>
            <a:r>
              <a:rPr lang="en-US" altLang="zh-CN" sz="2000"/>
              <a:t>Correlator</a:t>
            </a:r>
            <a:r>
              <a:rPr lang="zh-CN" altLang="en-US" sz="2000"/>
              <a:t> </a:t>
            </a:r>
            <a:r>
              <a:rPr lang="en-US" altLang="zh-CN" sz="2000"/>
              <a:t>(192</a:t>
            </a:r>
            <a:r>
              <a:rPr lang="zh-CN" altLang="en-US" sz="2000"/>
              <a:t> </a:t>
            </a:r>
            <a:r>
              <a:rPr lang="en-US" altLang="zh-CN" sz="2000"/>
              <a:t>inputs,</a:t>
            </a:r>
            <a:r>
              <a:rPr lang="zh-CN" altLang="en-US" sz="2000"/>
              <a:t> </a:t>
            </a:r>
            <a:r>
              <a:rPr lang="en-US" altLang="zh-CN" sz="2000"/>
              <a:t>4s)</a:t>
            </a:r>
          </a:p>
          <a:p>
            <a:r>
              <a:rPr lang="en-US" altLang="zh-CN" sz="2000"/>
              <a:t>FRB</a:t>
            </a:r>
            <a:r>
              <a:rPr lang="zh-CN" altLang="en-US" sz="2000"/>
              <a:t> </a:t>
            </a:r>
            <a:r>
              <a:rPr lang="en-US" altLang="zh-CN" sz="2000"/>
              <a:t>backend</a:t>
            </a:r>
            <a:r>
              <a:rPr lang="zh-CN" altLang="en-US" sz="2000"/>
              <a:t> </a:t>
            </a:r>
            <a:r>
              <a:rPr lang="en-US" altLang="zh-CN" sz="2000"/>
              <a:t>(192</a:t>
            </a:r>
            <a:r>
              <a:rPr lang="zh-CN" altLang="en-US" sz="2000"/>
              <a:t> </a:t>
            </a:r>
            <a:r>
              <a:rPr lang="en-US" altLang="zh-CN" sz="2000"/>
              <a:t>inputs,</a:t>
            </a:r>
            <a:r>
              <a:rPr lang="zh-CN" altLang="en-US" sz="2000"/>
              <a:t> </a:t>
            </a:r>
            <a:r>
              <a:rPr lang="en-US" altLang="zh-CN" sz="2000"/>
              <a:t>2x96</a:t>
            </a:r>
            <a:r>
              <a:rPr lang="zh-CN" altLang="en-US" sz="2000"/>
              <a:t> </a:t>
            </a:r>
            <a:r>
              <a:rPr lang="en-US" altLang="zh-CN" sz="2000"/>
              <a:t>beam,</a:t>
            </a:r>
            <a:r>
              <a:rPr lang="zh-CN" altLang="en-US" sz="2000"/>
              <a:t> </a:t>
            </a:r>
            <a:r>
              <a:rPr lang="en-US" altLang="zh-CN" sz="2000"/>
              <a:t>0.098ms</a:t>
            </a:r>
            <a:r>
              <a:rPr lang="zh-CN" altLang="en-US" sz="2000"/>
              <a:t> </a:t>
            </a:r>
            <a:r>
              <a:rPr lang="en-US" altLang="zh-CN" sz="2000"/>
              <a:t>resolution)</a:t>
            </a:r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Current</a:t>
            </a:r>
            <a:r>
              <a:rPr lang="zh-CN" altLang="en-US"/>
              <a:t> </a:t>
            </a:r>
            <a:r>
              <a:rPr lang="en-US" altLang="zh-CN"/>
              <a:t>Dish</a:t>
            </a:r>
            <a:r>
              <a:rPr lang="zh-CN" altLang="en-US"/>
              <a:t> </a:t>
            </a:r>
            <a:r>
              <a:rPr lang="en-US" altLang="zh-CN"/>
              <a:t>Array:</a:t>
            </a:r>
          </a:p>
          <a:p>
            <a:r>
              <a:rPr lang="en-US" altLang="zh-CN" sz="2000"/>
              <a:t>Correlator</a:t>
            </a:r>
            <a:r>
              <a:rPr lang="zh-CN" altLang="en-US" sz="2000"/>
              <a:t> </a:t>
            </a:r>
            <a:r>
              <a:rPr lang="en-US" altLang="zh-CN" sz="2000"/>
              <a:t>(32</a:t>
            </a:r>
            <a:r>
              <a:rPr lang="zh-CN" altLang="en-US" sz="2000"/>
              <a:t> </a:t>
            </a:r>
            <a:r>
              <a:rPr lang="en-US" altLang="zh-CN" sz="2000"/>
              <a:t>inputs,</a:t>
            </a:r>
            <a:r>
              <a:rPr lang="zh-CN" altLang="en-US" sz="2000"/>
              <a:t> </a:t>
            </a:r>
            <a:r>
              <a:rPr lang="en-US" altLang="zh-CN" sz="2000"/>
              <a:t>1s)</a:t>
            </a:r>
          </a:p>
          <a:p>
            <a:r>
              <a:rPr lang="en-US" altLang="zh-CN" sz="2000"/>
              <a:t>FRB</a:t>
            </a:r>
            <a:r>
              <a:rPr lang="zh-CN" altLang="en-US" sz="2000"/>
              <a:t> </a:t>
            </a:r>
            <a:r>
              <a:rPr lang="en-US" altLang="zh-CN" sz="2000"/>
              <a:t>backend</a:t>
            </a:r>
            <a:r>
              <a:rPr lang="zh-CN" altLang="en-US" sz="2000"/>
              <a:t> </a:t>
            </a:r>
            <a:r>
              <a:rPr lang="en-US" altLang="zh-CN" sz="2000"/>
              <a:t>(32</a:t>
            </a:r>
            <a:r>
              <a:rPr lang="zh-CN" altLang="en-US" sz="2000"/>
              <a:t> </a:t>
            </a:r>
            <a:r>
              <a:rPr lang="en-US" altLang="zh-CN" sz="2000"/>
              <a:t>inputs,</a:t>
            </a:r>
            <a:r>
              <a:rPr lang="zh-CN" altLang="en-US" sz="2000"/>
              <a:t> </a:t>
            </a:r>
            <a:r>
              <a:rPr lang="en-US" altLang="zh-CN" sz="2000"/>
              <a:t>2x16</a:t>
            </a:r>
            <a:r>
              <a:rPr lang="zh-CN" altLang="en-US" sz="2000"/>
              <a:t> </a:t>
            </a:r>
            <a:r>
              <a:rPr lang="en-US" altLang="zh-CN" sz="2000"/>
              <a:t>beam,</a:t>
            </a:r>
            <a:r>
              <a:rPr lang="zh-CN" altLang="en-US" sz="2000"/>
              <a:t> </a:t>
            </a:r>
            <a:r>
              <a:rPr lang="en-US" altLang="zh-CN" sz="2000"/>
              <a:t>0.098ms</a:t>
            </a:r>
            <a:r>
              <a:rPr lang="zh-CN" altLang="en-US" sz="2000"/>
              <a:t> </a:t>
            </a:r>
            <a:r>
              <a:rPr lang="en-US" altLang="zh-CN" sz="2000"/>
              <a:t>resolution)</a:t>
            </a:r>
          </a:p>
          <a:p>
            <a:endParaRPr lang="en-US" altLang="zh-CN"/>
          </a:p>
          <a:p>
            <a:pPr marL="0" indent="0">
              <a:buNone/>
            </a:pPr>
            <a:endParaRPr lang="en-C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1019F-EEBC-7446-84A0-3A669FEBB634}"/>
              </a:ext>
            </a:extLst>
          </p:cNvPr>
          <p:cNvSpPr>
            <a:spLocks noGrp="1"/>
          </p:cNvSpPr>
          <p:nvPr/>
        </p:nvSpPr>
        <p:spPr>
          <a:xfrm>
            <a:off x="6019800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/>
              <a:t>Upgrade</a:t>
            </a:r>
            <a:r>
              <a:rPr lang="zh-CN" altLang="en-US"/>
              <a:t> </a:t>
            </a:r>
            <a:r>
              <a:rPr lang="en-US" altLang="zh-CN"/>
              <a:t>Cylinder</a:t>
            </a:r>
            <a:r>
              <a:rPr lang="zh-CN" altLang="en-US"/>
              <a:t> </a:t>
            </a:r>
            <a:r>
              <a:rPr lang="en-US" altLang="zh-CN"/>
              <a:t>Array</a:t>
            </a:r>
            <a:r>
              <a:rPr lang="zh-CN" altLang="en-US"/>
              <a:t> </a:t>
            </a:r>
            <a:r>
              <a:rPr lang="en-US" altLang="zh-CN"/>
              <a:t>: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FRB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backend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:288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inputs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from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ABC,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2x144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beam+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96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outtrigger</a:t>
            </a:r>
          </a:p>
          <a:p>
            <a:r>
              <a:rPr lang="en-US" altLang="zh-CN" sz="2000"/>
              <a:t>Correlator(money?):</a:t>
            </a:r>
            <a:r>
              <a:rPr lang="zh-CN" altLang="en-US" sz="2000"/>
              <a:t> </a:t>
            </a:r>
            <a:r>
              <a:rPr lang="en-US" altLang="zh-CN" sz="2000"/>
              <a:t>320</a:t>
            </a:r>
            <a:r>
              <a:rPr lang="zh-CN" altLang="en-US" sz="2000"/>
              <a:t> </a:t>
            </a:r>
            <a:r>
              <a:rPr lang="en-US" altLang="zh-CN" sz="2000"/>
              <a:t>inputs</a:t>
            </a:r>
            <a:r>
              <a:rPr lang="zh-CN" altLang="en-US" sz="2000"/>
              <a:t> </a:t>
            </a:r>
            <a:r>
              <a:rPr lang="en-US" altLang="zh-CN" sz="2000"/>
              <a:t>from</a:t>
            </a:r>
            <a:r>
              <a:rPr lang="zh-CN" altLang="en-US" sz="2000"/>
              <a:t> </a:t>
            </a:r>
            <a:r>
              <a:rPr lang="en-US" altLang="zh-CN" sz="2000"/>
              <a:t>ABCD</a:t>
            </a:r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Upgrade</a:t>
            </a:r>
            <a:r>
              <a:rPr lang="zh-CN" altLang="en-US"/>
              <a:t> </a:t>
            </a:r>
            <a:r>
              <a:rPr lang="en-US" altLang="zh-CN"/>
              <a:t>Dish</a:t>
            </a:r>
            <a:r>
              <a:rPr lang="zh-CN" altLang="en-US"/>
              <a:t> </a:t>
            </a:r>
            <a:r>
              <a:rPr lang="en-US" altLang="zh-CN"/>
              <a:t>Array:</a:t>
            </a:r>
          </a:p>
          <a:p>
            <a:r>
              <a:rPr lang="en-US" altLang="zh-CN" sz="2000"/>
              <a:t>Correlator</a:t>
            </a:r>
            <a:r>
              <a:rPr lang="zh-CN" altLang="en-US" sz="2000"/>
              <a:t> </a:t>
            </a:r>
            <a:r>
              <a:rPr lang="en-US" altLang="zh-CN" sz="2000"/>
              <a:t>(32+4</a:t>
            </a:r>
            <a:r>
              <a:rPr lang="zh-CN" altLang="en-US" sz="2000"/>
              <a:t> </a:t>
            </a:r>
            <a:r>
              <a:rPr lang="en-US" altLang="zh-CN" sz="2000"/>
              <a:t>inputs,</a:t>
            </a:r>
            <a:r>
              <a:rPr lang="zh-CN" altLang="en-US" sz="2000"/>
              <a:t> </a:t>
            </a:r>
            <a:r>
              <a:rPr lang="en-US" altLang="zh-CN" sz="2000"/>
              <a:t>1s)?</a:t>
            </a:r>
          </a:p>
          <a:p>
            <a:r>
              <a:rPr lang="en-US" altLang="zh-CN" sz="2000"/>
              <a:t>FRB</a:t>
            </a:r>
            <a:r>
              <a:rPr lang="zh-CN" altLang="en-US" sz="2000"/>
              <a:t> </a:t>
            </a:r>
            <a:r>
              <a:rPr lang="en-US" altLang="zh-CN" sz="2000"/>
              <a:t>backend</a:t>
            </a:r>
            <a:r>
              <a:rPr lang="zh-CN" altLang="en-US" sz="2000"/>
              <a:t> </a:t>
            </a:r>
            <a:r>
              <a:rPr lang="en-US" altLang="zh-CN" sz="2000"/>
              <a:t>(32+4</a:t>
            </a:r>
            <a:r>
              <a:rPr lang="zh-CN" altLang="en-US" sz="2000"/>
              <a:t> </a:t>
            </a:r>
            <a:r>
              <a:rPr lang="en-US" altLang="zh-CN" sz="2000"/>
              <a:t>inputs,</a:t>
            </a:r>
            <a:r>
              <a:rPr lang="zh-CN" altLang="en-US" sz="2000"/>
              <a:t> </a:t>
            </a:r>
            <a:r>
              <a:rPr lang="en-US" altLang="zh-CN" sz="2000"/>
              <a:t>2x16</a:t>
            </a:r>
            <a:r>
              <a:rPr lang="zh-CN" altLang="en-US" sz="2000"/>
              <a:t> </a:t>
            </a:r>
            <a:r>
              <a:rPr lang="en-US" altLang="zh-CN" sz="2000"/>
              <a:t>beam,</a:t>
            </a:r>
            <a:r>
              <a:rPr lang="zh-CN" altLang="en-US" sz="2000"/>
              <a:t> </a:t>
            </a:r>
            <a:r>
              <a:rPr lang="en-US" altLang="zh-CN" sz="2000"/>
              <a:t>0.098ms</a:t>
            </a:r>
            <a:r>
              <a:rPr lang="zh-CN" altLang="en-US" sz="2000"/>
              <a:t> </a:t>
            </a:r>
            <a:r>
              <a:rPr lang="en-US" altLang="zh-CN" sz="2000"/>
              <a:t>resolution)?</a:t>
            </a:r>
          </a:p>
          <a:p>
            <a:endParaRPr lang="en-US" altLang="zh-CN"/>
          </a:p>
          <a:p>
            <a:pPr marL="0" indent="0">
              <a:buNone/>
            </a:pP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436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E0A2-4F90-9745-9D94-2DB9D46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328B-6342-304C-9D5C-AE22E5DD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792607" cy="66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008FE-FAAE-EC4F-B3EB-ACF7ED00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C6D50-A3B5-BA44-A52C-93B2F392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34BDF7-8CA1-FF4A-8A13-CB56103304EA}"/>
              </a:ext>
            </a:extLst>
          </p:cNvPr>
          <p:cNvSpPr txBox="1"/>
          <p:nvPr/>
        </p:nvSpPr>
        <p:spPr>
          <a:xfrm>
            <a:off x="415636" y="274320"/>
            <a:ext cx="573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Ungrade</a:t>
            </a:r>
            <a:r>
              <a:rPr lang="zh-CN" altLang="en-US" sz="2800" dirty="0"/>
              <a:t> </a:t>
            </a:r>
            <a:r>
              <a:rPr lang="en-US" altLang="zh-CN" sz="2800" dirty="0"/>
              <a:t>Plan---</a:t>
            </a:r>
            <a:r>
              <a:rPr lang="en-US" altLang="zh-CN" sz="2800" dirty="0" err="1"/>
              <a:t>Correlator@core</a:t>
            </a:r>
            <a:r>
              <a:rPr lang="zh-CN" altLang="en-US" sz="2800" dirty="0"/>
              <a:t> </a:t>
            </a:r>
            <a:r>
              <a:rPr lang="en-US" altLang="zh-CN" sz="2800" dirty="0"/>
              <a:t>array</a:t>
            </a:r>
            <a:endParaRPr lang="en-CN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D79C4-C084-E047-84A1-C8BBF9B7BE2F}"/>
              </a:ext>
            </a:extLst>
          </p:cNvPr>
          <p:cNvSpPr txBox="1"/>
          <p:nvPr/>
        </p:nvSpPr>
        <p:spPr>
          <a:xfrm>
            <a:off x="507075" y="2319265"/>
            <a:ext cx="1155470" cy="646331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CN" dirty="0"/>
              <a:t>nalog </a:t>
            </a:r>
          </a:p>
          <a:p>
            <a:pPr algn="ctr"/>
            <a:r>
              <a:rPr lang="en-CN" dirty="0"/>
              <a:t>receiver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E46BE86F-4D46-1E41-AD4C-415B13E34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36" y="192174"/>
            <a:ext cx="3566787" cy="267828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0E42C07-027F-4F40-8CAE-179062775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8677" y="3561545"/>
            <a:ext cx="3565178" cy="2643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C6ADA-79F6-6649-8198-8AF40245A091}"/>
              </a:ext>
            </a:extLst>
          </p:cNvPr>
          <p:cNvSpPr txBox="1"/>
          <p:nvPr/>
        </p:nvSpPr>
        <p:spPr>
          <a:xfrm>
            <a:off x="7340138" y="1263535"/>
            <a:ext cx="97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ROACH2</a:t>
            </a:r>
          </a:p>
          <a:p>
            <a:r>
              <a:rPr lang="en-CN" dirty="0"/>
              <a:t>boards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81BF6-D58E-4F42-98D2-0F5B51DDB2AC}"/>
              </a:ext>
            </a:extLst>
          </p:cNvPr>
          <p:cNvSpPr txBox="1"/>
          <p:nvPr/>
        </p:nvSpPr>
        <p:spPr>
          <a:xfrm>
            <a:off x="7500851" y="4236905"/>
            <a:ext cx="855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GPU</a:t>
            </a:r>
          </a:p>
          <a:p>
            <a:r>
              <a:rPr lang="en-CN" dirty="0"/>
              <a:t>servers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A03B3-4282-8447-B1BB-6CB678A2D684}"/>
              </a:ext>
            </a:extLst>
          </p:cNvPr>
          <p:cNvSpPr txBox="1"/>
          <p:nvPr/>
        </p:nvSpPr>
        <p:spPr>
          <a:xfrm>
            <a:off x="2505593" y="3186961"/>
            <a:ext cx="1155470" cy="369332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correlator</a:t>
            </a:r>
            <a:r>
              <a:rPr lang="en-CN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C0A2F-9DB5-F849-A76D-E1CFCCC06D31}"/>
              </a:ext>
            </a:extLst>
          </p:cNvPr>
          <p:cNvSpPr txBox="1"/>
          <p:nvPr/>
        </p:nvSpPr>
        <p:spPr>
          <a:xfrm>
            <a:off x="2505593" y="1414684"/>
            <a:ext cx="1155470" cy="646331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FRB</a:t>
            </a:r>
            <a:r>
              <a:rPr lang="en-CN" dirty="0"/>
              <a:t> </a:t>
            </a:r>
          </a:p>
          <a:p>
            <a:pPr algn="ctr"/>
            <a:r>
              <a:rPr lang="en-CN" dirty="0"/>
              <a:t>backend</a:t>
            </a:r>
          </a:p>
        </p:txBody>
      </p:sp>
      <p:sp>
        <p:nvSpPr>
          <p:cNvPr id="11" name="Bent-Up Arrow 10">
            <a:extLst>
              <a:ext uri="{FF2B5EF4-FFF2-40B4-BE49-F238E27FC236}">
                <a16:creationId xmlns:a16="http://schemas.microsoft.com/office/drawing/2014/main" id="{4661C9BB-4F93-B447-AF82-F440150C6BC3}"/>
              </a:ext>
            </a:extLst>
          </p:cNvPr>
          <p:cNvSpPr/>
          <p:nvPr/>
        </p:nvSpPr>
        <p:spPr>
          <a:xfrm>
            <a:off x="1662545" y="2171698"/>
            <a:ext cx="1527464" cy="4707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Bent-Up Arrow 11">
            <a:extLst>
              <a:ext uri="{FF2B5EF4-FFF2-40B4-BE49-F238E27FC236}">
                <a16:creationId xmlns:a16="http://schemas.microsoft.com/office/drawing/2014/main" id="{079FAB8A-927A-B747-A690-734526A0166E}"/>
              </a:ext>
            </a:extLst>
          </p:cNvPr>
          <p:cNvSpPr/>
          <p:nvPr/>
        </p:nvSpPr>
        <p:spPr>
          <a:xfrm flipV="1">
            <a:off x="1662545" y="2517747"/>
            <a:ext cx="1527464" cy="4707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888A8-208B-4B4F-9FA1-571980BB4096}"/>
              </a:ext>
            </a:extLst>
          </p:cNvPr>
          <p:cNvSpPr txBox="1"/>
          <p:nvPr/>
        </p:nvSpPr>
        <p:spPr>
          <a:xfrm>
            <a:off x="3283248" y="2407064"/>
            <a:ext cx="149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ower splitter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E7131-75C3-104E-B402-572B72113D83}"/>
              </a:ext>
            </a:extLst>
          </p:cNvPr>
          <p:cNvSpPr txBox="1"/>
          <p:nvPr/>
        </p:nvSpPr>
        <p:spPr>
          <a:xfrm>
            <a:off x="415636" y="5884612"/>
            <a:ext cx="6244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192 signal channel          </a:t>
            </a:r>
            <a:r>
              <a:rPr lang="en-US" altLang="zh-CN" sz="2800" dirty="0">
                <a:solidFill>
                  <a:srgbClr val="FF0000"/>
                </a:solidFill>
              </a:rPr>
              <a:t>192+16*4*2=320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                                          </a:t>
            </a:r>
            <a:endParaRPr lang="en-C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C6531C-F8B6-8746-9452-45B7E5440558}"/>
              </a:ext>
            </a:extLst>
          </p:cNvPr>
          <p:cNvSpPr txBox="1"/>
          <p:nvPr/>
        </p:nvSpPr>
        <p:spPr>
          <a:xfrm>
            <a:off x="2360687" y="5240705"/>
            <a:ext cx="166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Correlator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19C3AA-ED97-764A-BF7A-0056E7EAF6B0}"/>
              </a:ext>
            </a:extLst>
          </p:cNvPr>
          <p:cNvSpPr txBox="1"/>
          <p:nvPr/>
        </p:nvSpPr>
        <p:spPr>
          <a:xfrm>
            <a:off x="3906982" y="135081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  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8D52A43-2F01-0841-95A0-7F314B300BE7}"/>
              </a:ext>
            </a:extLst>
          </p:cNvPr>
          <p:cNvSpPr/>
          <p:nvPr/>
        </p:nvSpPr>
        <p:spPr>
          <a:xfrm>
            <a:off x="3283248" y="6026727"/>
            <a:ext cx="623734" cy="23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70716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A4447-A76E-C34E-9285-4E0B934752F0}"/>
              </a:ext>
            </a:extLst>
          </p:cNvPr>
          <p:cNvSpPr txBox="1"/>
          <p:nvPr/>
        </p:nvSpPr>
        <p:spPr>
          <a:xfrm>
            <a:off x="415636" y="274320"/>
            <a:ext cx="985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Ungrade</a:t>
            </a:r>
            <a:r>
              <a:rPr lang="zh-CN" altLang="en-US" sz="2800" dirty="0"/>
              <a:t> </a:t>
            </a:r>
            <a:r>
              <a:rPr lang="en-US" altLang="zh-CN" sz="2800" dirty="0"/>
              <a:t>Plan---</a:t>
            </a:r>
            <a:r>
              <a:rPr lang="en-US" altLang="zh-CN" sz="2800" dirty="0" err="1"/>
              <a:t>Correlator@core</a:t>
            </a:r>
            <a:r>
              <a:rPr lang="zh-CN" altLang="en-US" sz="2800" dirty="0"/>
              <a:t> </a:t>
            </a:r>
            <a:r>
              <a:rPr lang="en-US" altLang="zh-CN" sz="2800" dirty="0"/>
              <a:t>array</a:t>
            </a:r>
            <a:r>
              <a:rPr lang="zh-CN" altLang="en-US" sz="2800" dirty="0"/>
              <a:t>       </a:t>
            </a:r>
            <a:r>
              <a:rPr lang="en-US" altLang="zh-CN" sz="2800" dirty="0"/>
              <a:t>192 -&gt; </a:t>
            </a:r>
            <a:r>
              <a:rPr lang="en-US" altLang="zh-CN" sz="2800" dirty="0">
                <a:solidFill>
                  <a:srgbClr val="FF0000"/>
                </a:solidFill>
              </a:rPr>
              <a:t>192+16*4*2=320</a:t>
            </a:r>
            <a:endParaRPr lang="en-CN" sz="2800" dirty="0">
              <a:solidFill>
                <a:srgbClr val="FF0000"/>
              </a:solidFill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B90D55FA-9BE2-2D4C-8563-70E6DCD26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481"/>
            <a:ext cx="12135345" cy="5163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0C1F2-018E-1647-B4D1-97FC466E22B6}"/>
              </a:ext>
            </a:extLst>
          </p:cNvPr>
          <p:cNvSpPr txBox="1"/>
          <p:nvPr/>
        </p:nvSpPr>
        <p:spPr>
          <a:xfrm>
            <a:off x="3175460" y="2477192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32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input</a:t>
            </a:r>
            <a:endParaRPr lang="en-CN" sz="1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2C571-DAA3-3842-9AA5-57A8060D875E}"/>
              </a:ext>
            </a:extLst>
          </p:cNvPr>
          <p:cNvSpPr txBox="1"/>
          <p:nvPr/>
        </p:nvSpPr>
        <p:spPr>
          <a:xfrm>
            <a:off x="9617826" y="2701842"/>
            <a:ext cx="23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CN" b="1" dirty="0">
                <a:solidFill>
                  <a:srgbClr val="FF0000"/>
                </a:solidFill>
              </a:rPr>
              <a:t>dd 4 RAOCH2 boards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22F0C-4E3E-FE48-88C7-D83675A2BDDD}"/>
              </a:ext>
            </a:extLst>
          </p:cNvPr>
          <p:cNvSpPr txBox="1"/>
          <p:nvPr/>
        </p:nvSpPr>
        <p:spPr>
          <a:xfrm>
            <a:off x="10313931" y="4240574"/>
            <a:ext cx="18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CN" b="1" dirty="0">
                <a:solidFill>
                  <a:srgbClr val="FF0000"/>
                </a:solidFill>
              </a:rPr>
              <a:t>dd more GPU servers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70E4C-8458-4E4D-8939-3D8A792C8576}"/>
              </a:ext>
            </a:extLst>
          </p:cNvPr>
          <p:cNvSpPr txBox="1"/>
          <p:nvPr/>
        </p:nvSpPr>
        <p:spPr>
          <a:xfrm>
            <a:off x="9765110" y="3346903"/>
            <a:ext cx="216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Expand</a:t>
            </a:r>
            <a:r>
              <a:rPr lang="en-CN" b="1" dirty="0">
                <a:solidFill>
                  <a:srgbClr val="FF0000"/>
                </a:solidFill>
              </a:rPr>
              <a:t>  switch ports</a:t>
            </a:r>
          </a:p>
        </p:txBody>
      </p:sp>
    </p:spTree>
    <p:extLst>
      <p:ext uri="{BB962C8B-B14F-4D97-AF65-F5344CB8AC3E}">
        <p14:creationId xmlns:p14="http://schemas.microsoft.com/office/powerpoint/2010/main" val="370781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220</Words>
  <Application>Microsoft Macintosh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Discussions on Tianlai Upgrade</vt:lpstr>
      <vt:lpstr>PowerPoint Presentation</vt:lpstr>
      <vt:lpstr>Array Feeds</vt:lpstr>
      <vt:lpstr>Data Acquisation System (DAQ)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Tianlai Upgrade</dc:title>
  <dc:creator>XChen</dc:creator>
  <cp:lastModifiedBy>XChen</cp:lastModifiedBy>
  <cp:revision>8</cp:revision>
  <dcterms:created xsi:type="dcterms:W3CDTF">2026-02-24T08:33:07Z</dcterms:created>
  <dcterms:modified xsi:type="dcterms:W3CDTF">2026-02-24T14:00:56Z</dcterms:modified>
</cp:coreProperties>
</file>