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8F08C5-4B41-EF45-9D16-6A5539E61735}" v="1" dt="2026-06-11T18:42:07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4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ek Weitzel" userId="ae80ec21-fba3-4b99-ab10-75ce2b42ec27" providerId="ADAL" clId="{4A43DD09-DB4B-5706-A5BE-CDCE608BA2E8}"/>
    <pc:docChg chg="custSel addSld delSld modSld">
      <pc:chgData name="Derek Weitzel" userId="ae80ec21-fba3-4b99-ab10-75ce2b42ec27" providerId="ADAL" clId="{4A43DD09-DB4B-5706-A5BE-CDCE608BA2E8}" dt="2026-06-11T19:58:23.037" v="105" actId="20577"/>
      <pc:docMkLst>
        <pc:docMk/>
      </pc:docMkLst>
      <pc:sldChg chg="delSp modSp mod">
        <pc:chgData name="Derek Weitzel" userId="ae80ec21-fba3-4b99-ab10-75ce2b42ec27" providerId="ADAL" clId="{4A43DD09-DB4B-5706-A5BE-CDCE608BA2E8}" dt="2026-06-11T19:07:28.557" v="103" actId="20577"/>
        <pc:sldMkLst>
          <pc:docMk/>
          <pc:sldMk cId="0" sldId="257"/>
        </pc:sldMkLst>
        <pc:spChg chg="mod">
          <ac:chgData name="Derek Weitzel" userId="ae80ec21-fba3-4b99-ab10-75ce2b42ec27" providerId="ADAL" clId="{4A43DD09-DB4B-5706-A5BE-CDCE608BA2E8}" dt="2026-06-11T19:07:28.557" v="103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Derek Weitzel" userId="ae80ec21-fba3-4b99-ab10-75ce2b42ec27" providerId="ADAL" clId="{4A43DD09-DB4B-5706-A5BE-CDCE608BA2E8}" dt="2026-06-10T21:05:37.149" v="12" actId="20577"/>
          <ac:spMkLst>
            <pc:docMk/>
            <pc:sldMk cId="0" sldId="257"/>
            <ac:spMk id="5" creationId="{00000000-0000-0000-0000-000000000000}"/>
          </ac:spMkLst>
        </pc:spChg>
        <pc:spChg chg="del">
          <ac:chgData name="Derek Weitzel" userId="ae80ec21-fba3-4b99-ab10-75ce2b42ec27" providerId="ADAL" clId="{4A43DD09-DB4B-5706-A5BE-CDCE608BA2E8}" dt="2026-06-10T21:04:45.282" v="1" actId="478"/>
          <ac:spMkLst>
            <pc:docMk/>
            <pc:sldMk cId="0" sldId="257"/>
            <ac:spMk id="8" creationId="{00000000-0000-0000-0000-000000000000}"/>
          </ac:spMkLst>
        </pc:spChg>
        <pc:spChg chg="del">
          <ac:chgData name="Derek Weitzel" userId="ae80ec21-fba3-4b99-ab10-75ce2b42ec27" providerId="ADAL" clId="{4A43DD09-DB4B-5706-A5BE-CDCE608BA2E8}" dt="2026-06-10T21:04:49.781" v="2" actId="478"/>
          <ac:spMkLst>
            <pc:docMk/>
            <pc:sldMk cId="0" sldId="257"/>
            <ac:spMk id="24" creationId="{00000000-0000-0000-0000-000000000000}"/>
          </ac:spMkLst>
        </pc:spChg>
      </pc:sldChg>
      <pc:sldChg chg="modSp mod">
        <pc:chgData name="Derek Weitzel" userId="ae80ec21-fba3-4b99-ab10-75ce2b42ec27" providerId="ADAL" clId="{4A43DD09-DB4B-5706-A5BE-CDCE608BA2E8}" dt="2026-06-11T19:07:24.684" v="101" actId="20577"/>
        <pc:sldMkLst>
          <pc:docMk/>
          <pc:sldMk cId="0" sldId="258"/>
        </pc:sldMkLst>
        <pc:spChg chg="mod">
          <ac:chgData name="Derek Weitzel" userId="ae80ec21-fba3-4b99-ab10-75ce2b42ec27" providerId="ADAL" clId="{4A43DD09-DB4B-5706-A5BE-CDCE608BA2E8}" dt="2026-06-11T19:07:24.684" v="101" actId="20577"/>
          <ac:spMkLst>
            <pc:docMk/>
            <pc:sldMk cId="0" sldId="258"/>
            <ac:spMk id="3" creationId="{00000000-0000-0000-0000-000000000000}"/>
          </ac:spMkLst>
        </pc:spChg>
      </pc:sldChg>
      <pc:sldChg chg="addSp modSp del mod">
        <pc:chgData name="Derek Weitzel" userId="ae80ec21-fba3-4b99-ab10-75ce2b42ec27" providerId="ADAL" clId="{4A43DD09-DB4B-5706-A5BE-CDCE608BA2E8}" dt="2026-06-11T18:47:09.546" v="58"/>
        <pc:sldMkLst>
          <pc:docMk/>
          <pc:sldMk cId="0" sldId="259"/>
        </pc:sldMkLst>
        <pc:spChg chg="mod">
          <ac:chgData name="Derek Weitzel" userId="ae80ec21-fba3-4b99-ab10-75ce2b42ec27" providerId="ADAL" clId="{4A43DD09-DB4B-5706-A5BE-CDCE608BA2E8}" dt="2026-06-11T18:46:34.274" v="31"/>
          <ac:spMkLst>
            <pc:docMk/>
            <pc:sldMk cId="0" sldId="259"/>
            <ac:spMk id="8" creationId="{00000000-0000-0000-0000-000000000000}"/>
          </ac:spMkLst>
        </pc:spChg>
        <pc:spChg chg="mod">
          <ac:chgData name="Derek Weitzel" userId="ae80ec21-fba3-4b99-ab10-75ce2b42ec27" providerId="ADAL" clId="{4A43DD09-DB4B-5706-A5BE-CDCE608BA2E8}" dt="2026-06-11T18:46:34.275" v="38"/>
          <ac:spMkLst>
            <pc:docMk/>
            <pc:sldMk cId="0" sldId="259"/>
            <ac:spMk id="9" creationId="{00000000-0000-0000-0000-000000000000}"/>
          </ac:spMkLst>
        </pc:spChg>
        <pc:spChg chg="add mod">
          <ac:chgData name="Derek Weitzel" userId="ae80ec21-fba3-4b99-ab10-75ce2b42ec27" providerId="ADAL" clId="{4A43DD09-DB4B-5706-A5BE-CDCE608BA2E8}" dt="2026-06-11T18:46:34.286" v="47"/>
          <ac:spMkLst>
            <pc:docMk/>
            <pc:sldMk cId="0" sldId="259"/>
            <ac:spMk id="10" creationId="{34684E22-016C-004A-9373-81DC2960F57B}"/>
          </ac:spMkLst>
        </pc:spChg>
        <pc:spChg chg="add mod">
          <ac:chgData name="Derek Weitzel" userId="ae80ec21-fba3-4b99-ab10-75ce2b42ec27" providerId="ADAL" clId="{4A43DD09-DB4B-5706-A5BE-CDCE608BA2E8}" dt="2026-06-11T18:46:34.289" v="50"/>
          <ac:spMkLst>
            <pc:docMk/>
            <pc:sldMk cId="0" sldId="259"/>
            <ac:spMk id="11" creationId="{9411E280-E041-EC4A-A16C-BCCB6C364024}"/>
          </ac:spMkLst>
        </pc:spChg>
        <pc:spChg chg="add mod">
          <ac:chgData name="Derek Weitzel" userId="ae80ec21-fba3-4b99-ab10-75ce2b42ec27" providerId="ADAL" clId="{4A43DD09-DB4B-5706-A5BE-CDCE608BA2E8}" dt="2026-06-11T18:46:34.289" v="53"/>
          <ac:spMkLst>
            <pc:docMk/>
            <pc:sldMk cId="0" sldId="259"/>
            <ac:spMk id="12" creationId="{2ACC1C33-2BE1-1441-A77F-4F9C42892414}"/>
          </ac:spMkLst>
        </pc:spChg>
        <pc:spChg chg="add mod">
          <ac:chgData name="Derek Weitzel" userId="ae80ec21-fba3-4b99-ab10-75ce2b42ec27" providerId="ADAL" clId="{4A43DD09-DB4B-5706-A5BE-CDCE608BA2E8}" dt="2026-06-11T18:46:34.290" v="56"/>
          <ac:spMkLst>
            <pc:docMk/>
            <pc:sldMk cId="0" sldId="259"/>
            <ac:spMk id="13" creationId="{46C07CB6-03A0-1C43-A273-2286265EC665}"/>
          </ac:spMkLst>
        </pc:spChg>
      </pc:sldChg>
      <pc:sldChg chg="delSp mod modShow">
        <pc:chgData name="Derek Weitzel" userId="ae80ec21-fba3-4b99-ab10-75ce2b42ec27" providerId="ADAL" clId="{4A43DD09-DB4B-5706-A5BE-CDCE608BA2E8}" dt="2026-06-11T15:56:47.878" v="15" actId="729"/>
        <pc:sldMkLst>
          <pc:docMk/>
          <pc:sldMk cId="0" sldId="260"/>
        </pc:sldMkLst>
        <pc:spChg chg="del">
          <ac:chgData name="Derek Weitzel" userId="ae80ec21-fba3-4b99-ab10-75ce2b42ec27" providerId="ADAL" clId="{4A43DD09-DB4B-5706-A5BE-CDCE608BA2E8}" dt="2026-06-10T21:04:39.770" v="0" actId="478"/>
          <ac:spMkLst>
            <pc:docMk/>
            <pc:sldMk cId="0" sldId="260"/>
            <ac:spMk id="8" creationId="{00000000-0000-0000-0000-000000000000}"/>
          </ac:spMkLst>
        </pc:spChg>
      </pc:sldChg>
      <pc:sldChg chg="mod modShow">
        <pc:chgData name="Derek Weitzel" userId="ae80ec21-fba3-4b99-ab10-75ce2b42ec27" providerId="ADAL" clId="{4A43DD09-DB4B-5706-A5BE-CDCE608BA2E8}" dt="2026-06-11T15:56:50.501" v="16" actId="729"/>
        <pc:sldMkLst>
          <pc:docMk/>
          <pc:sldMk cId="0" sldId="261"/>
        </pc:sldMkLst>
      </pc:sldChg>
      <pc:sldChg chg="add del">
        <pc:chgData name="Derek Weitzel" userId="ae80ec21-fba3-4b99-ab10-75ce2b42ec27" providerId="ADAL" clId="{4A43DD09-DB4B-5706-A5BE-CDCE608BA2E8}" dt="2026-06-11T18:51:36.311" v="60"/>
        <pc:sldMkLst>
          <pc:docMk/>
          <pc:sldMk cId="1651217255" sldId="262"/>
        </pc:sldMkLst>
      </pc:sldChg>
      <pc:sldChg chg="new del">
        <pc:chgData name="Derek Weitzel" userId="ae80ec21-fba3-4b99-ab10-75ce2b42ec27" providerId="ADAL" clId="{4A43DD09-DB4B-5706-A5BE-CDCE608BA2E8}" dt="2026-06-11T14:19:53.349" v="14" actId="2696"/>
        <pc:sldMkLst>
          <pc:docMk/>
          <pc:sldMk cId="3492817160" sldId="262"/>
        </pc:sldMkLst>
      </pc:sldChg>
      <pc:sldChg chg="modSp add mod">
        <pc:chgData name="Derek Weitzel" userId="ae80ec21-fba3-4b99-ab10-75ce2b42ec27" providerId="ADAL" clId="{4A43DD09-DB4B-5706-A5BE-CDCE608BA2E8}" dt="2026-06-11T19:58:23.037" v="105" actId="20577"/>
        <pc:sldMkLst>
          <pc:docMk/>
          <pc:sldMk cId="1455733652" sldId="263"/>
        </pc:sldMkLst>
        <pc:spChg chg="mod">
          <ac:chgData name="Derek Weitzel" userId="ae80ec21-fba3-4b99-ab10-75ce2b42ec27" providerId="ADAL" clId="{4A43DD09-DB4B-5706-A5BE-CDCE608BA2E8}" dt="2026-06-11T19:07:17.189" v="95" actId="20577"/>
          <ac:spMkLst>
            <pc:docMk/>
            <pc:sldMk cId="1455733652" sldId="263"/>
            <ac:spMk id="3" creationId="{00000000-0000-0000-0000-000000000000}"/>
          </ac:spMkLst>
        </pc:spChg>
        <pc:spChg chg="mod">
          <ac:chgData name="Derek Weitzel" userId="ae80ec21-fba3-4b99-ab10-75ce2b42ec27" providerId="ADAL" clId="{4A43DD09-DB4B-5706-A5BE-CDCE608BA2E8}" dt="2026-06-11T19:06:59.164" v="92" actId="20577"/>
          <ac:spMkLst>
            <pc:docMk/>
            <pc:sldMk cId="1455733652" sldId="263"/>
            <ac:spMk id="9" creationId="{00000000-0000-0000-0000-000000000000}"/>
          </ac:spMkLst>
        </pc:spChg>
        <pc:spChg chg="mod">
          <ac:chgData name="Derek Weitzel" userId="ae80ec21-fba3-4b99-ab10-75ce2b42ec27" providerId="ADAL" clId="{4A43DD09-DB4B-5706-A5BE-CDCE608BA2E8}" dt="2026-06-11T19:58:23.037" v="105" actId="20577"/>
          <ac:spMkLst>
            <pc:docMk/>
            <pc:sldMk cId="1455733652" sldId="263"/>
            <ac:spMk id="10" creationId="{34684E22-016C-004A-9373-81DC2960F5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ris-hep-4-no-long-na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02920"/>
            <a:ext cx="1371600" cy="7361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2286000"/>
            <a:ext cx="1078992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0" b="0" i="0">
                <a:solidFill>
                  <a:srgbClr val="1E222B"/>
                </a:solidFill>
                <a:latin typeface="Helvetica Neue"/>
              </a:rPr>
              <a:t>IRIS-HEP Update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767328"/>
            <a:ext cx="996696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2400" b="0" i="0">
                <a:solidFill>
                  <a:srgbClr val="5C606C"/>
                </a:solidFill>
                <a:latin typeface="Helvetica Neue"/>
              </a:rPr>
              <a:t>The OSG-LHC services and software in the final years of the IRIS-HEP grant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828032"/>
            <a:ext cx="1371600" cy="25400"/>
          </a:xfrm>
          <a:prstGeom prst="rect">
            <a:avLst/>
          </a:prstGeom>
          <a:solidFill>
            <a:srgbClr val="4FA3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504748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 dirty="0">
                <a:solidFill>
                  <a:srgbClr val="5C606C"/>
                </a:solidFill>
                <a:latin typeface="Helvetica Neue"/>
              </a:rPr>
              <a:t>OSG Council Update · June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6126480"/>
            <a:ext cx="10058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National Science Foundation · OAC-1836650 &amp; PHY-2323298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7432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Council Update · June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274320"/>
            <a:ext cx="4190695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 dirty="0">
                <a:solidFill>
                  <a:srgbClr val="5C606C"/>
                </a:solidFill>
                <a:latin typeface="Helvetica Neue"/>
              </a:rPr>
              <a:t>2 / </a:t>
            </a:r>
            <a:r>
              <a:rPr lang="en-US" sz="1200" b="0" i="0" dirty="0">
                <a:solidFill>
                  <a:srgbClr val="5C606C"/>
                </a:solidFill>
                <a:latin typeface="Helvetica Neue"/>
              </a:rPr>
              <a:t>4</a:t>
            </a:r>
            <a:endParaRPr sz="1200" b="0" i="0" dirty="0">
              <a:solidFill>
                <a:srgbClr val="5C606C"/>
              </a:solidFill>
              <a:latin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86384"/>
            <a:ext cx="10820095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0" i="0">
                <a:solidFill>
                  <a:srgbClr val="1E222B"/>
                </a:solidFill>
                <a:latin typeface="Helvetica Neue"/>
              </a:rPr>
              <a:t>How we're organized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426464"/>
            <a:ext cx="10820095" cy="2986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 dirty="0">
                <a:solidFill>
                  <a:srgbClr val="5C606C"/>
                </a:solidFill>
                <a:latin typeface="Helvetica Neue"/>
              </a:rPr>
              <a:t>Four areas of effort keep the OSG-LHC fabric running for U</a:t>
            </a:r>
            <a:r>
              <a:rPr lang="en-US" sz="2000" dirty="0">
                <a:solidFill>
                  <a:srgbClr val="5C606C"/>
                </a:solidFill>
                <a:latin typeface="Helvetica Neue"/>
              </a:rPr>
              <a:t>S</a:t>
            </a:r>
            <a:r>
              <a:rPr sz="2000" b="0" i="0" dirty="0">
                <a:solidFill>
                  <a:srgbClr val="5C606C"/>
                </a:solidFill>
                <a:latin typeface="Helvetica Neue"/>
              </a:rPr>
              <a:t>ATLAS and U</a:t>
            </a:r>
            <a:r>
              <a:rPr lang="en-US" sz="2000" dirty="0">
                <a:solidFill>
                  <a:srgbClr val="5C606C"/>
                </a:solidFill>
                <a:latin typeface="Helvetica Neue"/>
              </a:rPr>
              <a:t>S</a:t>
            </a:r>
            <a:r>
              <a:rPr sz="2000" b="0" i="0" dirty="0">
                <a:solidFill>
                  <a:srgbClr val="5C606C"/>
                </a:solidFill>
                <a:latin typeface="Helvetica Neue"/>
              </a:rPr>
              <a:t>CMS.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865376"/>
            <a:ext cx="10820095" cy="12700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55664"/>
            <a:ext cx="82296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IRIS-HEP / OSG-LHC · OSG Council · June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249424"/>
            <a:ext cx="685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4FA3BD"/>
                </a:solidFill>
                <a:latin typeface="Helvetica Neue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286000"/>
            <a:ext cx="9875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222B"/>
                </a:solidFill>
                <a:latin typeface="Helvetica Neue"/>
              </a:rPr>
              <a:t>Operations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688336"/>
            <a:ext cx="9784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0" i="0" dirty="0">
                <a:solidFill>
                  <a:srgbClr val="1E222B"/>
                </a:solidFill>
                <a:latin typeface="Helvetica Neue"/>
              </a:rPr>
              <a:t>Runs the OSG-owned services and keeps the SLA services within target.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3054096"/>
            <a:ext cx="10820095" cy="127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85800" y="3182112"/>
            <a:ext cx="685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4FA3BD"/>
                </a:solidFill>
                <a:latin typeface="Helvetica Neue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9875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222B"/>
                </a:solidFill>
                <a:latin typeface="Helvetica Neue"/>
              </a:rPr>
              <a:t>Software &amp; Release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621024"/>
            <a:ext cx="9784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0" i="0">
                <a:solidFill>
                  <a:srgbClr val="1E222B"/>
                </a:solidFill>
                <a:latin typeface="Helvetica Neue"/>
              </a:rPr>
              <a:t>Builds and maintains the integrated OSG software stack that sites run.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86784"/>
            <a:ext cx="10820095" cy="127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85800" y="4114800"/>
            <a:ext cx="685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4FA3BD"/>
                </a:solidFill>
                <a:latin typeface="Helvetica Neue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51376"/>
            <a:ext cx="9875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222B"/>
                </a:solidFill>
                <a:latin typeface="Helvetica Neue"/>
              </a:rPr>
              <a:t>Security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4553712"/>
            <a:ext cx="9784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0" i="0">
                <a:solidFill>
                  <a:srgbClr val="1E222B"/>
                </a:solidFill>
                <a:latin typeface="Helvetica Neue"/>
              </a:rPr>
              <a:t>Certificates, software security, incident response, and vulnerability alerts.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4919472"/>
            <a:ext cx="10820095" cy="127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85800" y="5047488"/>
            <a:ext cx="685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4FA3BD"/>
                </a:solidFill>
                <a:latin typeface="Helvetica Neue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084064"/>
            <a:ext cx="9875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222B"/>
                </a:solidFill>
                <a:latin typeface="Helvetica Neue"/>
              </a:rPr>
              <a:t>Network Monitoring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486400"/>
            <a:ext cx="9784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0" i="0">
                <a:solidFill>
                  <a:srgbClr val="1E222B"/>
                </a:solidFill>
                <a:latin typeface="Helvetica Neue"/>
              </a:rPr>
              <a:t>Runs the network pipeline, perfSONAR, SciTags, and WLCG challenges.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7432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Council Update · June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274320"/>
            <a:ext cx="4190695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 dirty="0">
                <a:solidFill>
                  <a:srgbClr val="5C606C"/>
                </a:solidFill>
                <a:latin typeface="Helvetica Neue"/>
              </a:rPr>
              <a:t>3 / </a:t>
            </a:r>
            <a:r>
              <a:rPr lang="en-US" sz="1200" dirty="0">
                <a:solidFill>
                  <a:srgbClr val="5C606C"/>
                </a:solidFill>
                <a:latin typeface="Helvetica Neue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786384"/>
            <a:ext cx="10820095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0" i="0">
                <a:solidFill>
                  <a:srgbClr val="1E222B"/>
                </a:solidFill>
                <a:latin typeface="Helvetica Neue"/>
              </a:rPr>
              <a:t>Where we 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426464"/>
            <a:ext cx="1082009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5C606C"/>
                </a:solidFill>
                <a:latin typeface="Helvetica Neue"/>
              </a:rPr>
              <a:t>About 55% through the current NSF award; the final two years aim at hand-off.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865376"/>
            <a:ext cx="10820095" cy="12700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55664"/>
            <a:ext cx="82296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IRIS-HEP / OSG-LHC · OSG Council · June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331720"/>
            <a:ext cx="333237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1E222B"/>
                </a:solidFill>
                <a:latin typeface="Helvetica Neue"/>
              </a:rPr>
              <a:t>5 yrs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999232"/>
            <a:ext cx="324093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Current award duration (2023–2028)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2498" y="2331720"/>
            <a:ext cx="333237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1E222B"/>
                </a:solidFill>
                <a:latin typeface="Helvetica Neue"/>
              </a:rPr>
              <a:t>~2.2 yrs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2498" y="2999232"/>
            <a:ext cx="324093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Remaining to plan and execute hand-off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99196" y="2331720"/>
            <a:ext cx="333237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0" i="0">
                <a:solidFill>
                  <a:srgbClr val="1E222B"/>
                </a:solidFill>
                <a:latin typeface="Helvetica Neue"/>
              </a:rPr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99196" y="2999232"/>
            <a:ext cx="3240938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OSG-LHC services under the SLA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4370832"/>
            <a:ext cx="9445752" cy="254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1371600" y="4370832"/>
            <a:ext cx="5242392" cy="25400"/>
          </a:xfrm>
          <a:prstGeom prst="rect">
            <a:avLst/>
          </a:prstGeom>
          <a:solidFill>
            <a:srgbClr val="4FA3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1362456" y="4306824"/>
            <a:ext cx="31750" cy="146304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82879" y="3913632"/>
            <a:ext cx="23774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0">
                <a:solidFill>
                  <a:srgbClr val="1E222B"/>
                </a:solidFill>
                <a:latin typeface="Helvetica Neue"/>
              </a:rPr>
              <a:t>Sep 2023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535424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Grant start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04848" y="4306824"/>
            <a:ext cx="31750" cy="146304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425272" y="3913632"/>
            <a:ext cx="23774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0">
                <a:solidFill>
                  <a:srgbClr val="1E222B"/>
                </a:solidFill>
                <a:latin typeface="Helvetica Neue"/>
              </a:rPr>
              <a:t>Jun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42392" y="4535424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Today · ~55% elapsed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808208" y="4306824"/>
            <a:ext cx="31750" cy="146304"/>
          </a:xfrm>
          <a:prstGeom prst="rect">
            <a:avLst/>
          </a:prstGeom>
          <a:solidFill>
            <a:srgbClr val="5B2C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628632" y="3913632"/>
            <a:ext cx="23774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0">
                <a:solidFill>
                  <a:srgbClr val="5B2C87"/>
                </a:solidFill>
                <a:latin typeface="Helvetica Neue"/>
              </a:rPr>
              <a:t>Aug 2028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45752" y="4535424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0" i="0">
                <a:solidFill>
                  <a:srgbClr val="5C606C"/>
                </a:solidFill>
                <a:latin typeface="Helvetica Neue"/>
              </a:rPr>
              <a:t>Grant end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7432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Council Update · June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274320"/>
            <a:ext cx="419069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 dirty="0">
                <a:solidFill>
                  <a:srgbClr val="5C606C"/>
                </a:solidFill>
                <a:latin typeface="Helvetica Neue"/>
              </a:rPr>
              <a:t>4 / </a:t>
            </a:r>
            <a:r>
              <a:rPr lang="en-US" sz="1200" b="0" i="0" dirty="0">
                <a:solidFill>
                  <a:srgbClr val="5C606C"/>
                </a:solidFill>
                <a:latin typeface="Helvetica Neue"/>
              </a:rPr>
              <a:t>4</a:t>
            </a:r>
          </a:p>
          <a:p>
            <a:pPr algn="r"/>
            <a:endParaRPr sz="1200" b="0" i="0" dirty="0">
              <a:solidFill>
                <a:srgbClr val="5C606C"/>
              </a:solidFill>
              <a:latin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86384"/>
            <a:ext cx="10820095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0" i="0">
                <a:solidFill>
                  <a:srgbClr val="1E222B"/>
                </a:solidFill>
                <a:latin typeface="Helvetica Neue"/>
              </a:rPr>
              <a:t>The mission for the final years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426464"/>
            <a:ext cx="1082009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5C606C"/>
                </a:solidFill>
                <a:latin typeface="Helvetica Neue"/>
              </a:rPr>
              <a:t>The three priorities for the rest of the grant.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865376"/>
            <a:ext cx="10820095" cy="12700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55664"/>
            <a:ext cx="82296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IRIS-HEP / OSG-LHC · OSG Council · June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540000"/>
            <a:ext cx="3352800" cy="368300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algn="l">
              <a:spcAft>
                <a:spcPts val="700"/>
              </a:spcAft>
            </a:pPr>
            <a:r>
              <a:rPr sz="2400" b="1" i="0">
                <a:solidFill>
                  <a:srgbClr val="1E222B"/>
                </a:solidFill>
                <a:latin typeface="Helvetica Neue"/>
              </a:rPr>
              <a:t>Hand off cleanly</a:t>
            </a:r>
          </a:p>
          <a:p>
            <a:pPr algn="l">
              <a:lnSpc>
                <a:spcPct val="118000"/>
              </a:lnSpc>
            </a:pPr>
            <a:r>
              <a:rPr sz="1700" b="0" i="0">
                <a:solidFill>
                  <a:srgbClr val="5C606C"/>
                </a:solidFill>
                <a:latin typeface="Helvetica Neue"/>
              </a:rPr>
              <a:t>Harden the services that must survive, retire what doesn’t, and document everything so a </a:t>
            </a:r>
            <a:r>
              <a:rPr sz="1700" b="1" i="0">
                <a:solidFill>
                  <a:srgbClr val="2E7A92"/>
                </a:solidFill>
                <a:latin typeface="Helvetica Neue"/>
              </a:rPr>
              <a:t>successor can take ownership</a:t>
            </a:r>
            <a:r>
              <a:rPr sz="1700" b="0" i="0">
                <a:solidFill>
                  <a:srgbClr val="5C606C"/>
                </a:solidFill>
                <a:latin typeface="Helvetica Neue"/>
              </a:rPr>
              <a:t> — with no disruption to U.S. ATLAS or U.S. CMS.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9600" y="2540000"/>
            <a:ext cx="3352800" cy="368300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algn="l">
              <a:spcAft>
                <a:spcPts val="700"/>
              </a:spcAft>
            </a:pPr>
            <a:r>
              <a:rPr sz="2400" b="1" i="0" dirty="0">
                <a:solidFill>
                  <a:srgbClr val="1E222B"/>
                </a:solidFill>
                <a:latin typeface="Helvetica Neue"/>
              </a:rPr>
              <a:t>Build out MPS</a:t>
            </a:r>
          </a:p>
          <a:p>
            <a:pPr algn="l">
              <a:lnSpc>
                <a:spcPct val="118000"/>
              </a:lnSpc>
            </a:pPr>
            <a:r>
              <a:rPr sz="1700" b="0" i="0" dirty="0">
                <a:solidFill>
                  <a:srgbClr val="5C606C"/>
                </a:solidFill>
                <a:latin typeface="Helvetica Neue"/>
              </a:rPr>
              <a:t>The goal is to expand the next IRIS-HEP / OSG-LHC</a:t>
            </a:r>
            <a:r>
              <a:rPr lang="en-US" sz="1700" b="0" i="0" dirty="0">
                <a:solidFill>
                  <a:srgbClr val="5C606C"/>
                </a:solidFill>
                <a:latin typeface="Helvetica Neue"/>
              </a:rPr>
              <a:t> grant</a:t>
            </a:r>
            <a:r>
              <a:rPr sz="1700" b="0" i="0" dirty="0">
                <a:solidFill>
                  <a:srgbClr val="5C606C"/>
                </a:solidFill>
                <a:latin typeface="Helvetica Neue"/>
              </a:rPr>
              <a:t> to cover </a:t>
            </a:r>
            <a:r>
              <a:rPr lang="en-US" sz="1700" dirty="0">
                <a:solidFill>
                  <a:srgbClr val="5C606C"/>
                </a:solidFill>
                <a:latin typeface="Helvetica Neue"/>
              </a:rPr>
              <a:t>more of</a:t>
            </a:r>
            <a:r>
              <a:rPr sz="1700" b="0" i="0" dirty="0">
                <a:solidFill>
                  <a:srgbClr val="5C606C"/>
                </a:solidFill>
                <a:latin typeface="Helvetica Neue"/>
              </a:rPr>
              <a:t> MPS by 2028 — </a:t>
            </a:r>
            <a:r>
              <a:rPr sz="1700" b="1" i="0" dirty="0">
                <a:solidFill>
                  <a:srgbClr val="2E7A92"/>
                </a:solidFill>
                <a:latin typeface="Helvetica Neue"/>
              </a:rPr>
              <a:t>though we don’t yet know exactly where that will land</a:t>
            </a:r>
            <a:r>
              <a:rPr sz="1700" b="0" i="0" dirty="0">
                <a:solidFill>
                  <a:srgbClr val="5C606C"/>
                </a:solidFill>
                <a:latin typeface="Helvetica Neue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684E22-016C-004A-9373-81DC2960F57B}"/>
              </a:ext>
            </a:extLst>
          </p:cNvPr>
          <p:cNvSpPr txBox="1"/>
          <p:nvPr/>
        </p:nvSpPr>
        <p:spPr>
          <a:xfrm>
            <a:off x="8153400" y="2540000"/>
            <a:ext cx="3352800" cy="3683000"/>
          </a:xfrm>
          <a:prstGeom prst="rect">
            <a:avLst/>
          </a:prstGeom>
          <a:noFill/>
        </p:spPr>
        <p:txBody>
          <a:bodyPr vertOverflow="overflow" vert="horz" wrap="square" lIns="0" tIns="0" rIns="0" bIns="0" rtlCol="0" anchor="t" anchorCtr="0">
            <a:noAutofit/>
          </a:bodyPr>
          <a:lstStyle/>
          <a:p>
            <a:pPr algn="l">
              <a:spcAft>
                <a:spcPts val="700"/>
              </a:spcAft>
            </a:pPr>
            <a:r>
              <a:rPr sz="2400" b="1" i="0" dirty="0">
                <a:solidFill>
                  <a:srgbClr val="1E222B"/>
                </a:solidFill>
                <a:latin typeface="Helvetica Neue"/>
              </a:rPr>
              <a:t>Watch the HL-LHC gap</a:t>
            </a:r>
          </a:p>
          <a:p>
            <a:pPr algn="l">
              <a:lnSpc>
                <a:spcPct val="118000"/>
              </a:lnSpc>
            </a:pPr>
            <a:r>
              <a:rPr sz="1700" b="0" i="0" dirty="0">
                <a:solidFill>
                  <a:srgbClr val="5C606C"/>
                </a:solidFill>
                <a:latin typeface="Helvetica Neue"/>
              </a:rPr>
              <a:t>Interest in </a:t>
            </a:r>
            <a:r>
              <a:rPr lang="en-US" sz="1700" b="0" i="0" dirty="0">
                <a:solidFill>
                  <a:srgbClr val="5C606C"/>
                </a:solidFill>
                <a:latin typeface="Helvetica Neue"/>
              </a:rPr>
              <a:t>making the</a:t>
            </a:r>
            <a:r>
              <a:rPr sz="1700" b="0" i="0" dirty="0">
                <a:solidFill>
                  <a:srgbClr val="5C606C"/>
                </a:solidFill>
                <a:latin typeface="Helvetica Neue"/>
              </a:rPr>
              <a:t> gap between IRIS-HEP and HL-LHC is smaller.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11E280-E041-EC4A-A16C-BCCB6C364024}"/>
              </a:ext>
            </a:extLst>
          </p:cNvPr>
          <p:cNvSpPr/>
          <p:nvPr/>
        </p:nvSpPr>
        <p:spPr>
          <a:xfrm>
            <a:off x="685800" y="2286000"/>
            <a:ext cx="609600" cy="63500"/>
          </a:xfrm>
          <a:prstGeom prst="rect">
            <a:avLst/>
          </a:prstGeom>
          <a:solidFill>
            <a:srgbClr val="2E7A9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ACC1C33-2BE1-1441-A77F-4F9C42892414}"/>
              </a:ext>
            </a:extLst>
          </p:cNvPr>
          <p:cNvSpPr/>
          <p:nvPr/>
        </p:nvSpPr>
        <p:spPr>
          <a:xfrm>
            <a:off x="4419600" y="2286000"/>
            <a:ext cx="609600" cy="63500"/>
          </a:xfrm>
          <a:prstGeom prst="rect">
            <a:avLst/>
          </a:prstGeom>
          <a:solidFill>
            <a:srgbClr val="2E7A9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C07CB6-03A0-1C43-A273-2286265EC665}"/>
              </a:ext>
            </a:extLst>
          </p:cNvPr>
          <p:cNvSpPr/>
          <p:nvPr/>
        </p:nvSpPr>
        <p:spPr>
          <a:xfrm>
            <a:off x="8153400" y="2286000"/>
            <a:ext cx="609600" cy="63500"/>
          </a:xfrm>
          <a:prstGeom prst="rect">
            <a:avLst/>
          </a:prstGeom>
          <a:solidFill>
            <a:srgbClr val="2E7A92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3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7432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Council Update · June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274320"/>
            <a:ext cx="4190695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5C606C"/>
                </a:solidFill>
                <a:latin typeface="Helvetica Neue"/>
              </a:rPr>
              <a:t>5 /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786384"/>
            <a:ext cx="10820095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0" i="0">
                <a:solidFill>
                  <a:srgbClr val="1E222B"/>
                </a:solidFill>
                <a:latin typeface="Helvetica Neue"/>
              </a:rPr>
              <a:t>Scope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426464"/>
            <a:ext cx="1082009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5C606C"/>
                </a:solidFill>
                <a:latin typeface="Helvetica Neue"/>
              </a:rPr>
              <a:t>Eight services operate under the OSG-LHC Service Level Agreement.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865376"/>
            <a:ext cx="10820095" cy="12700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55664"/>
            <a:ext cx="82296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IRIS-HEP / OSG-LHC · OSG Council · June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4224528"/>
            <a:ext cx="10820095" cy="127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85800" y="6272784"/>
            <a:ext cx="10820095" cy="12700"/>
          </a:xfrm>
          <a:prstGeom prst="rect">
            <a:avLst/>
          </a:prstGeom>
          <a:solidFill>
            <a:srgbClr val="D6D8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85800" y="2395728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CE Collector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852928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Aggregates Compute Entrypoint info for the OSG fabric.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47973" y="2395728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GRACC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47973" y="2852928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Accounting system; records usage and uploads to the WLCG.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0147" y="2395728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Message Broker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0147" y="2852928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Message bus that carries the accounting data pipeline.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72321" y="2395728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OASIS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72321" y="2852928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OSG CVMFS replica used by the LHC for software distribution.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4389120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perfSONAR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4846320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Infrastructure to test and monitor network capabilities.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47973" y="4389120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Repositories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47973" y="4846320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Distributes RPMs and packages to sites, with the build system.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0147" y="4389120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Topology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0147" y="4846320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Registration and site-information database.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72321" y="4389120"/>
            <a:ext cx="2533573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Web Services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72321" y="4846320"/>
            <a:ext cx="2533573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Support site, documentation site, and repository website.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A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7432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Council Update · June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274320"/>
            <a:ext cx="4190695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5C606C"/>
                </a:solidFill>
                <a:latin typeface="Helvetica Neue"/>
              </a:rPr>
              <a:t>6 /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786384"/>
            <a:ext cx="10820095" cy="6035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0" i="0">
                <a:solidFill>
                  <a:srgbClr val="1E222B"/>
                </a:solidFill>
                <a:latin typeface="Helvetica Neue"/>
              </a:rPr>
              <a:t>Hand-off readiness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426464"/>
            <a:ext cx="1082009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5C606C"/>
                </a:solidFill>
                <a:latin typeface="Helvetica Neue"/>
              </a:rPr>
              <a:t>Refine the SLA to what is production-critical: retire, simplify, sustain.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865376"/>
            <a:ext cx="10820095" cy="12700"/>
          </a:xfrm>
          <a:prstGeom prst="rect">
            <a:avLst/>
          </a:prstGeom>
          <a:solidFill>
            <a:srgbClr val="1E22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55664"/>
            <a:ext cx="82296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5C606C"/>
                </a:solidFill>
                <a:latin typeface="Helvetica Neue"/>
              </a:rPr>
              <a:t>IRIS-HEP / OSG-LHC · OSG Council · June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295144"/>
            <a:ext cx="182880" cy="182880"/>
          </a:xfrm>
          <a:prstGeom prst="rect">
            <a:avLst/>
          </a:prstGeom>
          <a:noFill/>
          <a:ln w="25400">
            <a:solidFill>
              <a:srgbClr val="C7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Connector 8"/>
          <p:cNvCxnSpPr/>
          <p:nvPr/>
        </p:nvCxnSpPr>
        <p:spPr>
          <a:xfrm>
            <a:off x="667512" y="2386584"/>
            <a:ext cx="219456" cy="0"/>
          </a:xfrm>
          <a:prstGeom prst="line">
            <a:avLst/>
          </a:prstGeom>
          <a:ln w="25400">
            <a:solidFill>
              <a:srgbClr val="C77A3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1560" y="2240280"/>
            <a:ext cx="3119018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Retire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926080"/>
            <a:ext cx="2962061" cy="19050"/>
          </a:xfrm>
          <a:prstGeom prst="rect">
            <a:avLst/>
          </a:prstGeom>
          <a:solidFill>
            <a:srgbClr val="C7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85800" y="3246120"/>
            <a:ext cx="3484778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CE Collector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703320"/>
            <a:ext cx="3484778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Outdated; likely no longer required for production.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4353458" y="2295144"/>
            <a:ext cx="118872" cy="91440"/>
          </a:xfrm>
          <a:prstGeom prst="line">
            <a:avLst/>
          </a:prstGeom>
          <a:ln w="25400">
            <a:solidFill>
              <a:srgbClr val="4FA3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H="1">
            <a:off x="4353458" y="2386584"/>
            <a:ext cx="118872" cy="91440"/>
          </a:xfrm>
          <a:prstGeom prst="line">
            <a:avLst/>
          </a:prstGeom>
          <a:ln w="25400">
            <a:solidFill>
              <a:srgbClr val="4FA3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19218" y="2240280"/>
            <a:ext cx="3119018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Simplify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53458" y="2926080"/>
            <a:ext cx="2962061" cy="19050"/>
          </a:xfrm>
          <a:prstGeom prst="rect">
            <a:avLst/>
          </a:prstGeom>
          <a:solidFill>
            <a:srgbClr val="4FA3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353458" y="3246120"/>
            <a:ext cx="3484778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GRACC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53458" y="3703320"/>
            <a:ext cx="3484778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Reduce storage and throughput strain.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53458" y="4617720"/>
            <a:ext cx="3484778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Message Broker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53458" y="5074920"/>
            <a:ext cx="3484778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Consolidate the pipeline; cut the ~40 GB/day load.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021116" y="2295144"/>
            <a:ext cx="54864" cy="0"/>
          </a:xfrm>
          <a:prstGeom prst="line">
            <a:avLst/>
          </a:prstGeom>
          <a:ln w="25400">
            <a:solidFill>
              <a:srgbClr val="5B2C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021116" y="2295144"/>
            <a:ext cx="25400" cy="182880"/>
          </a:xfrm>
          <a:prstGeom prst="rect">
            <a:avLst/>
          </a:prstGeom>
          <a:solidFill>
            <a:srgbClr val="5B2C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24" name="Connector 23"/>
          <p:cNvCxnSpPr/>
          <p:nvPr/>
        </p:nvCxnSpPr>
        <p:spPr>
          <a:xfrm>
            <a:off x="8021116" y="2478024"/>
            <a:ext cx="54864" cy="0"/>
          </a:xfrm>
          <a:prstGeom prst="line">
            <a:avLst/>
          </a:prstGeom>
          <a:ln w="25400">
            <a:solidFill>
              <a:srgbClr val="5B2C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 flipH="1">
            <a:off x="8149132" y="2295144"/>
            <a:ext cx="54864" cy="0"/>
          </a:xfrm>
          <a:prstGeom prst="line">
            <a:avLst/>
          </a:prstGeom>
          <a:ln w="25400">
            <a:solidFill>
              <a:srgbClr val="5B2C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203996" y="2295144"/>
            <a:ext cx="25400" cy="182880"/>
          </a:xfrm>
          <a:prstGeom prst="rect">
            <a:avLst/>
          </a:prstGeom>
          <a:solidFill>
            <a:srgbClr val="5B2C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27" name="Connector 26"/>
          <p:cNvCxnSpPr/>
          <p:nvPr/>
        </p:nvCxnSpPr>
        <p:spPr>
          <a:xfrm flipH="1">
            <a:off x="8149132" y="2478024"/>
            <a:ext cx="54864" cy="0"/>
          </a:xfrm>
          <a:prstGeom prst="line">
            <a:avLst/>
          </a:prstGeom>
          <a:ln w="25400">
            <a:solidFill>
              <a:srgbClr val="5B2C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386876" y="2240280"/>
            <a:ext cx="3119018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Sustain &amp; Document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21116" y="2926080"/>
            <a:ext cx="2962061" cy="19050"/>
          </a:xfrm>
          <a:prstGeom prst="rect">
            <a:avLst/>
          </a:prstGeom>
          <a:solidFill>
            <a:srgbClr val="5B2C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021116" y="3246120"/>
            <a:ext cx="3484778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OASIS · perfSONAR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21116" y="3703320"/>
            <a:ext cx="3484778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Keep current and resilient for hand-off.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21116" y="4617720"/>
            <a:ext cx="3484778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 i="0">
                <a:solidFill>
                  <a:srgbClr val="1E222B"/>
                </a:solidFill>
                <a:latin typeface="Helvetica Neue"/>
              </a:rPr>
              <a:t>Repos, Topology, Web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21116" y="5074920"/>
            <a:ext cx="3484778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5C606C"/>
                </a:solidFill>
                <a:latin typeface="Helvetica Neue"/>
              </a:rPr>
              <a:t>Maintain and document for a clean hand-off.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800" y="5989320"/>
            <a:ext cx="1082009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00" b="0" i="0">
                <a:solidFill>
                  <a:srgbClr val="1E222B"/>
                </a:solidFill>
                <a:latin typeface="Helvetica Neue"/>
              </a:rPr>
              <a:t>Scope the SLA to what is production-critical at hand-off: fewer, well-understood services.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2C45A99-D6AB-ED40-9C58-C5B764F77E6A}">
  <we:reference id="wa200010001" version="1.0.0.1" store="en-US" storeType="OMEX"/>
  <we:alternateReferences>
    <we:reference id="wa200010001" version="1.0.0.1" store="en-US" storeType="OMEX"/>
  </we:alternateReferences>
  <we:properties>
    <we:property name="claude.fileId" value="&quot;eaeae2fd-bca2-4e09-875f-11066001ed71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548</Words>
  <Application>Microsoft Macintosh PowerPoint</Application>
  <PresentationFormat>Widescreen</PresentationFormat>
  <Paragraphs>89</Paragraphs>
  <Slides>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Derek Weitzel</cp:lastModifiedBy>
  <cp:revision>1</cp:revision>
  <dcterms:created xsi:type="dcterms:W3CDTF">2013-01-27T09:14:16Z</dcterms:created>
  <dcterms:modified xsi:type="dcterms:W3CDTF">2026-06-11T19:58:32Z</dcterms:modified>
  <cp:category/>
</cp:coreProperties>
</file>