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embeddings/Microsoft_Equation8.bin" ContentType="application/vnd.openxmlformats-officedocument.oleObject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embeddings/Microsoft_Equation4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embeddings/Microsoft_Equation5.bin" ContentType="application/vnd.openxmlformats-officedocument.oleObject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embeddings/Microsoft_Equation3.bin" ContentType="application/vnd.openxmlformats-officedocument.oleObject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Microsoft_Equation10.bin" ContentType="application/vnd.openxmlformats-officedocument.oleObject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embeddings/Microsoft_Equation9.bin" ContentType="application/vnd.openxmlformats-officedocument.oleObject"/>
  <Override PartName="/ppt/slides/slide15.xml" ContentType="application/vnd.openxmlformats-officedocument.presentationml.slide+xml"/>
  <Override PartName="/ppt/embeddings/Microsoft_Equation6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56" r:id="rId2"/>
    <p:sldId id="29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97" r:id="rId11"/>
    <p:sldId id="270" r:id="rId12"/>
    <p:sldId id="264" r:id="rId13"/>
    <p:sldId id="265" r:id="rId14"/>
    <p:sldId id="298" r:id="rId15"/>
    <p:sldId id="280" r:id="rId16"/>
    <p:sldId id="266" r:id="rId17"/>
    <p:sldId id="267" r:id="rId18"/>
    <p:sldId id="274" r:id="rId19"/>
    <p:sldId id="273" r:id="rId20"/>
    <p:sldId id="271" r:id="rId21"/>
    <p:sldId id="277" r:id="rId22"/>
    <p:sldId id="278" r:id="rId23"/>
    <p:sldId id="279" r:id="rId24"/>
    <p:sldId id="307" r:id="rId25"/>
    <p:sldId id="292" r:id="rId26"/>
    <p:sldId id="302" r:id="rId27"/>
    <p:sldId id="294" r:id="rId28"/>
    <p:sldId id="295" r:id="rId29"/>
    <p:sldId id="293" r:id="rId30"/>
    <p:sldId id="299" r:id="rId31"/>
    <p:sldId id="301" r:id="rId32"/>
    <p:sldId id="306" r:id="rId33"/>
    <p:sldId id="300" r:id="rId34"/>
    <p:sldId id="303" r:id="rId35"/>
    <p:sldId id="281" r:id="rId36"/>
    <p:sldId id="305" r:id="rId37"/>
    <p:sldId id="282" r:id="rId38"/>
    <p:sldId id="283" r:id="rId39"/>
    <p:sldId id="287" r:id="rId40"/>
    <p:sldId id="289" r:id="rId41"/>
    <p:sldId id="288" r:id="rId42"/>
    <p:sldId id="284" r:id="rId43"/>
    <p:sldId id="291" r:id="rId44"/>
    <p:sldId id="290" r:id="rId45"/>
    <p:sldId id="304" r:id="rId46"/>
    <p:sldId id="275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02" autoAdjust="0"/>
    <p:restoredTop sz="94737" autoAdjust="0"/>
  </p:normalViewPr>
  <p:slideViewPr>
    <p:cSldViewPr snapToGrid="0" snapToObjects="1">
      <p:cViewPr varScale="1">
        <p:scale>
          <a:sx n="117" d="100"/>
          <a:sy n="117" d="100"/>
        </p:scale>
        <p:origin x="-64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printerSettings" Target="printerSettings/printerSettings1.bin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handoutMaster" Target="handoutMasters/handoutMaster1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presProps" Target="presProp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viewProps" Target="viewProps.xml"/><Relationship Id="rId54" Type="http://schemas.openxmlformats.org/officeDocument/2006/relationships/tableStyles" Target="tableStyle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theme" Target="theme/theme1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ict"/><Relationship Id="rId1" Type="http://schemas.openxmlformats.org/officeDocument/2006/relationships/image" Target="../media/image4.pict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ict"/><Relationship Id="rId1" Type="http://schemas.openxmlformats.org/officeDocument/2006/relationships/image" Target="../media/image8.pict"/></Relationships>
</file>

<file path=ppt/drawings/_rels/vmlDrawing3.v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ict"/><Relationship Id="rId1" Type="http://schemas.openxmlformats.org/officeDocument/2006/relationships/image" Target="../media/image16.pict"/><Relationship Id="rId2" Type="http://schemas.openxmlformats.org/officeDocument/2006/relationships/image" Target="../media/image17.pict"/><Relationship Id="rId3" Type="http://schemas.openxmlformats.org/officeDocument/2006/relationships/image" Target="../media/image18.pict"/><Relationship Id="rId5" Type="http://schemas.openxmlformats.org/officeDocument/2006/relationships/image" Target="../media/image20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1AB2A-BC33-654F-94F5-B4152D0D5E06}" type="datetimeFigureOut">
              <a:rPr lang="en-US" smtClean="0"/>
              <a:pPr/>
              <a:t>8/30/09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ECCC5-1B80-BE49-BC36-037BC9E6C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5AE96-8580-CD41-945E-2B7694C6286C}" type="datetimeFigureOut">
              <a:rPr lang="en-US" smtClean="0"/>
              <a:pPr/>
              <a:t>8/30/09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EDB41-5CC6-BF49-B2C3-C110AB771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F72585-CDCE-D94B-AA1E-3D4244D251E6}" type="slidenum">
              <a:rPr lang="en-US"/>
              <a:pPr/>
              <a:t>8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2EB654-8FB2-D344-B74B-845BE3789B3F}" type="slidenum">
              <a:rPr lang="en-US"/>
              <a:pPr/>
              <a:t>39</a:t>
            </a:fld>
            <a:endParaRPr lang="en-US"/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361" y="4343978"/>
            <a:ext cx="5485279" cy="41145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90426F-2F8D-4D4F-A389-55F7BA40F743}" type="slidenum">
              <a:rPr lang="en-US"/>
              <a:pPr/>
              <a:t>40</a:t>
            </a:fld>
            <a:endParaRPr lang="en-US"/>
          </a:p>
        </p:txBody>
      </p:sp>
      <p:sp>
        <p:nvSpPr>
          <p:cNvPr id="90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361" y="4343978"/>
            <a:ext cx="5485279" cy="41145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ABA770-9B7E-5D47-9667-821C1D6A4BE8}" type="slidenum">
              <a:rPr lang="en-US"/>
              <a:pPr/>
              <a:t>41</a:t>
            </a:fld>
            <a:endParaRPr lang="en-US"/>
          </a:p>
        </p:txBody>
      </p:sp>
      <p:sp>
        <p:nvSpPr>
          <p:cNvPr id="90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90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361" y="4343978"/>
            <a:ext cx="5485279" cy="41145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EED648-967B-5847-8BAA-1F6A33EE21FD}" type="slidenum">
              <a:rPr lang="en-US"/>
              <a:pPr/>
              <a:t>42</a:t>
            </a:fld>
            <a:endParaRPr lang="en-US"/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361" y="4343978"/>
            <a:ext cx="5485279" cy="411306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6CC531-4A23-B74A-8150-4F2E529AACC8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F7350-4D4E-C746-BA5C-136E1622F75D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EA2134-C8D6-8A4A-BB5E-ABB98B4D5028}" type="slidenum">
              <a:rPr lang="en-US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15</a:t>
            </a:fld>
            <a:endParaRPr lang="en-US"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D05F8B-7925-8C42-A755-FEDC1B14ADA6}" type="slidenum">
              <a:rPr lang="en-US"/>
              <a:pPr/>
              <a:t>35</a:t>
            </a:fld>
            <a:endParaRPr lang="en-US"/>
          </a:p>
        </p:txBody>
      </p:sp>
      <p:sp>
        <p:nvSpPr>
          <p:cNvPr id="66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361" y="4343978"/>
            <a:ext cx="5485279" cy="41145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115219-9752-F347-ACBF-D5596BCE8C35}" type="slidenum">
              <a:rPr lang="en-US"/>
              <a:pPr/>
              <a:t>37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361" y="4343978"/>
            <a:ext cx="5485279" cy="41145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CD1C2F-E959-1747-812F-2F1445656497}" type="slidenum">
              <a:rPr lang="en-US"/>
              <a:pPr/>
              <a:t>38</a:t>
            </a:fld>
            <a:endParaRPr lang="en-US"/>
          </a:p>
        </p:txBody>
      </p:sp>
      <p:sp>
        <p:nvSpPr>
          <p:cNvPr id="92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361" y="4343978"/>
            <a:ext cx="5485279" cy="41145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5C55AE-72BD-864C-9B69-C6ED4939D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5C55AE-72BD-864C-9B69-C6ED4939D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5C55AE-72BD-864C-9B69-C6ED4939D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324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248400"/>
            <a:ext cx="3429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C85C55AE-72BD-864C-9B69-C6ED4939D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5C55AE-72BD-864C-9B69-C6ED4939D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5C55AE-72BD-864C-9B69-C6ED4939D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5C55AE-72BD-864C-9B69-C6ED4939D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5C55AE-72BD-864C-9B69-C6ED4939D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5C55AE-72BD-864C-9B69-C6ED4939D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5C55AE-72BD-864C-9B69-C6ED4939D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5C55AE-72BD-864C-9B69-C6ED4939D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5C55AE-72BD-864C-9B69-C6ED4939D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hlink"/>
            </a:gs>
            <a:gs pos="50000">
              <a:schemeClr val="bg1"/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6096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248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C85C55AE-72BD-864C-9B69-C6ED4939D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pitchFamily="-11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pitchFamily="-11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pitchFamily="-11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pitchFamily="-11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d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4" Type="http://schemas.openxmlformats.org/officeDocument/2006/relationships/image" Target="../media/image36.png"/><Relationship Id="rId20" Type="http://schemas.openxmlformats.org/officeDocument/2006/relationships/image" Target="../media/image42.png"/><Relationship Id="rId4" Type="http://schemas.openxmlformats.org/officeDocument/2006/relationships/image" Target="../media/image26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7" Type="http://schemas.openxmlformats.org/officeDocument/2006/relationships/image" Target="../media/image29.jpeg"/><Relationship Id="rId11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46.png"/><Relationship Id="rId6" Type="http://schemas.openxmlformats.org/officeDocument/2006/relationships/image" Target="../media/image28.png"/><Relationship Id="rId16" Type="http://schemas.openxmlformats.org/officeDocument/2006/relationships/image" Target="../media/image38.jpeg"/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10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7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19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9" Type="http://schemas.openxmlformats.org/officeDocument/2006/relationships/image" Target="../media/image31.jpeg"/><Relationship Id="rId3" Type="http://schemas.openxmlformats.org/officeDocument/2006/relationships/image" Target="../media/image25.png"/><Relationship Id="rId18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49.png"/><Relationship Id="rId4" Type="http://schemas.openxmlformats.org/officeDocument/2006/relationships/image" Target="../media/image4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0.bin"/><Relationship Id="rId5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image" Target="../media/image54.pn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image" Target="../media/image51.jpeg"/><Relationship Id="rId5" Type="http://schemas.openxmlformats.org/officeDocument/2006/relationships/image" Target="../media/image53.pict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5.png"/><Relationship Id="rId5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5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6.png"/><Relationship Id="rId5" Type="http://schemas.openxmlformats.org/officeDocument/2006/relationships/image" Target="../media/image77.jpe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5.png"/><Relationship Id="rId6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6.png"/><Relationship Id="rId5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3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5" Type="http://schemas.openxmlformats.org/officeDocument/2006/relationships/oleObject" Target="../embeddings/Microsoft_Equation4.bin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6.bin"/><Relationship Id="rId5" Type="http://schemas.openxmlformats.org/officeDocument/2006/relationships/oleObject" Target="../embeddings/Microsoft_Equation7.bin"/><Relationship Id="rId7" Type="http://schemas.openxmlformats.org/officeDocument/2006/relationships/oleObject" Target="../embeddings/Microsoft_Equation9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5.bin"/><Relationship Id="rId6" Type="http://schemas.openxmlformats.org/officeDocument/2006/relationships/oleObject" Target="../embeddings/Microsoft_Equation8.bin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063" y="1253861"/>
            <a:ext cx="7921608" cy="1470025"/>
          </a:xfrm>
        </p:spPr>
        <p:txBody>
          <a:bodyPr/>
          <a:lstStyle/>
          <a:p>
            <a:r>
              <a:rPr lang="en-US" sz="3200" dirty="0" smtClean="0"/>
              <a:t>Overview of current and proposed searches for double-beta decay*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609" y="3310928"/>
            <a:ext cx="3438518" cy="1752600"/>
          </a:xfrm>
        </p:spPr>
        <p:txBody>
          <a:bodyPr/>
          <a:lstStyle/>
          <a:p>
            <a:r>
              <a:rPr lang="en-US" sz="2400" b="1" dirty="0" smtClean="0"/>
              <a:t>Reyco Henning</a:t>
            </a:r>
          </a:p>
          <a:p>
            <a:r>
              <a:rPr lang="en-US" sz="2400" dirty="0" smtClean="0"/>
              <a:t>U. of North Carolina </a:t>
            </a:r>
          </a:p>
          <a:p>
            <a:r>
              <a:rPr lang="en-US" sz="2400" dirty="0" smtClean="0"/>
              <a:t>and </a:t>
            </a:r>
          </a:p>
          <a:p>
            <a:r>
              <a:rPr lang="en-US" sz="2400" dirty="0" smtClean="0"/>
              <a:t>Triangle Universities National Laboratory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881218"/>
            <a:ext cx="4929306" cy="3279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733800" cy="103528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1447800" cy="1117449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45946"/>
            <a:ext cx="6324600" cy="1143000"/>
          </a:xfrm>
        </p:spPr>
        <p:txBody>
          <a:bodyPr/>
          <a:lstStyle/>
          <a:p>
            <a:r>
              <a:rPr lang="en-US" sz="4000" dirty="0" smtClean="0"/>
              <a:t>Nuclear Matrix Elements</a:t>
            </a:r>
            <a:endParaRPr lang="en-US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11" y="920271"/>
            <a:ext cx="6862074" cy="46297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85323" y="4522650"/>
            <a:ext cx="2906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Nuclear Physics B (Proc. Suppl.) 188 (2009) 20–24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59017" y="5536683"/>
            <a:ext cx="7592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/>
                </a:solidFill>
              </a:rPr>
              <a:t>Nuclear Physics and Background Uncertainties Require Multiple Isotope Program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1447800" y="152400"/>
            <a:ext cx="6324600" cy="1143000"/>
          </a:xfrm>
        </p:spPr>
        <p:txBody>
          <a:bodyPr/>
          <a:lstStyle/>
          <a:p>
            <a:r>
              <a:rPr lang="en-US" sz="3600"/>
              <a:t>Combined Mass Limits</a:t>
            </a:r>
            <a:endParaRPr lang="en-US"/>
          </a:p>
        </p:txBody>
      </p:sp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BDA3-84B8-4E43-A30C-B669C5137FDA}" type="slidenum">
              <a:rPr lang="en-US"/>
              <a:pPr/>
              <a:t>11</a:t>
            </a:fld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5325" y="1143000"/>
            <a:ext cx="67818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8518525" y="48609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8731250" y="5546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8426450" y="5546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8289925" y="60039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8655050" y="5546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8426450" y="56229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>
            <a:off x="1524000" y="4343400"/>
            <a:ext cx="1066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4098925" y="24955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52" name="Rectangle 32" descr="Light downward diagonal"/>
          <p:cNvSpPr>
            <a:spLocks noChangeArrowheads="1"/>
          </p:cNvSpPr>
          <p:nvPr/>
        </p:nvSpPr>
        <p:spPr bwMode="auto">
          <a:xfrm>
            <a:off x="2743200" y="1524000"/>
            <a:ext cx="5486400" cy="3810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4098925" y="1614488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DBD</a:t>
            </a:r>
            <a:endParaRPr lang="en-US" b="1"/>
          </a:p>
        </p:txBody>
      </p:sp>
      <p:sp>
        <p:nvSpPr>
          <p:cNvPr id="30753" name="Rectangle 33" descr="Light downward diagonal"/>
          <p:cNvSpPr>
            <a:spLocks noChangeArrowheads="1"/>
          </p:cNvSpPr>
          <p:nvPr/>
        </p:nvSpPr>
        <p:spPr bwMode="auto">
          <a:xfrm>
            <a:off x="6400800" y="1524000"/>
            <a:ext cx="1965325" cy="3702552"/>
          </a:xfrm>
          <a:prstGeom prst="rect">
            <a:avLst/>
          </a:prstGeom>
          <a:pattFill prst="ltDnDiag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7141979" y="2300288"/>
            <a:ext cx="1279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Cosmology</a:t>
            </a:r>
          </a:p>
          <a:p>
            <a:r>
              <a:rPr lang="en-US" sz="1600" b="1" dirty="0"/>
              <a:t>(best limit)</a:t>
            </a:r>
            <a:r>
              <a:rPr lang="en-US" b="1" dirty="0"/>
              <a:t>  </a:t>
            </a:r>
          </a:p>
        </p:txBody>
      </p:sp>
      <p:sp>
        <p:nvSpPr>
          <p:cNvPr id="30755" name="Line 35"/>
          <p:cNvSpPr>
            <a:spLocks noChangeShapeType="1"/>
          </p:cNvSpPr>
          <p:nvPr/>
        </p:nvSpPr>
        <p:spPr bwMode="auto">
          <a:xfrm flipV="1">
            <a:off x="7070725" y="1981200"/>
            <a:ext cx="15875" cy="3200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6" name="Text Box 36"/>
          <p:cNvSpPr txBox="1">
            <a:spLocks noChangeArrowheads="1"/>
          </p:cNvSpPr>
          <p:nvPr/>
        </p:nvSpPr>
        <p:spPr bwMode="auto">
          <a:xfrm>
            <a:off x="5470525" y="11430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  <a:latin typeface="Arial" pitchFamily="26" charset="0"/>
              </a:rPr>
              <a:t>Estimated KATRIN Sensitivity</a:t>
            </a:r>
            <a:endParaRPr lang="en-US"/>
          </a:p>
        </p:txBody>
      </p:sp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228600" y="2133600"/>
            <a:ext cx="2097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Arial" pitchFamily="26" charset="0"/>
              </a:rPr>
              <a:t>~ 100kg isotope</a:t>
            </a:r>
            <a:endParaRPr lang="en-US" b="1"/>
          </a:p>
        </p:txBody>
      </p:sp>
      <p:sp>
        <p:nvSpPr>
          <p:cNvPr id="30759" name="Text Box 39"/>
          <p:cNvSpPr txBox="1">
            <a:spLocks noChangeArrowheads="1"/>
          </p:cNvSpPr>
          <p:nvPr/>
        </p:nvSpPr>
        <p:spPr bwMode="auto">
          <a:xfrm>
            <a:off x="228600" y="2819400"/>
            <a:ext cx="1162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Arial" pitchFamily="26" charset="0"/>
              </a:rPr>
              <a:t>~ 1 ton</a:t>
            </a:r>
            <a:r>
              <a:rPr lang="en-US" b="1"/>
              <a:t>  </a:t>
            </a:r>
          </a:p>
        </p:txBody>
      </p:sp>
      <p:sp>
        <p:nvSpPr>
          <p:cNvPr id="30760" name="Text Box 40"/>
          <p:cNvSpPr txBox="1">
            <a:spLocks noChangeArrowheads="1"/>
          </p:cNvSpPr>
          <p:nvPr/>
        </p:nvSpPr>
        <p:spPr bwMode="auto">
          <a:xfrm>
            <a:off x="228600" y="4114800"/>
            <a:ext cx="144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Arial" pitchFamily="26" charset="0"/>
              </a:rPr>
              <a:t>~ 100 ton</a:t>
            </a:r>
            <a:r>
              <a:rPr lang="en-US" b="1"/>
              <a:t>  </a:t>
            </a:r>
          </a:p>
        </p:txBody>
      </p:sp>
      <p:sp>
        <p:nvSpPr>
          <p:cNvPr id="30762" name="Line 42"/>
          <p:cNvSpPr>
            <a:spLocks noChangeShapeType="1"/>
          </p:cNvSpPr>
          <p:nvPr/>
        </p:nvSpPr>
        <p:spPr bwMode="auto">
          <a:xfrm>
            <a:off x="1371600" y="3048000"/>
            <a:ext cx="5334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63" name="Line 43"/>
          <p:cNvSpPr>
            <a:spLocks noChangeShapeType="1"/>
          </p:cNvSpPr>
          <p:nvPr/>
        </p:nvSpPr>
        <p:spPr bwMode="auto">
          <a:xfrm>
            <a:off x="2438400" y="2362200"/>
            <a:ext cx="1066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64" name="Line 44"/>
          <p:cNvSpPr>
            <a:spLocks noChangeShapeType="1"/>
          </p:cNvSpPr>
          <p:nvPr/>
        </p:nvSpPr>
        <p:spPr bwMode="auto">
          <a:xfrm>
            <a:off x="7086600" y="1447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81417" y="2952146"/>
            <a:ext cx="10481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JCAP 0610:014,2006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6781800" cy="1143000"/>
          </a:xfrm>
        </p:spPr>
        <p:txBody>
          <a:bodyPr/>
          <a:lstStyle/>
          <a:p>
            <a:r>
              <a:rPr lang="en-US" sz="4000" dirty="0"/>
              <a:t>Two Comments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772400" cy="2133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Direct search for neutrinos mass via Tritium-decay experiments (KATRIN) are complementary to </a:t>
            </a:r>
            <a:r>
              <a:rPr lang="en-US" sz="2800" dirty="0" err="1"/>
              <a:t>neutrinoless</a:t>
            </a:r>
            <a:r>
              <a:rPr lang="en-US" sz="2800" dirty="0"/>
              <a:t> double-beta decay searches.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Neutrinos and Cosmology: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0F48-D1C0-2E47-858C-0829FD16F6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169077" y="3910389"/>
            <a:ext cx="2380279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2000" dirty="0" err="1">
                <a:solidFill>
                  <a:schemeClr val="accent2"/>
                </a:solidFill>
                <a:latin typeface="Arial" pitchFamily="26" charset="0"/>
              </a:rPr>
              <a:t>Majorana</a:t>
            </a:r>
            <a:r>
              <a:rPr lang="en-US" sz="2000" dirty="0">
                <a:solidFill>
                  <a:schemeClr val="accent2"/>
                </a:solidFill>
                <a:latin typeface="Arial" pitchFamily="26" charset="0"/>
              </a:rPr>
              <a:t> neutrinos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171550" y="5181600"/>
            <a:ext cx="3206953" cy="748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Times" pitchFamily="26" charset="0"/>
              <a:buNone/>
            </a:pPr>
            <a:r>
              <a:rPr lang="en-US" sz="2000" dirty="0">
                <a:solidFill>
                  <a:schemeClr val="accent2"/>
                </a:solidFill>
                <a:latin typeface="Arial" pitchFamily="26" charset="0"/>
              </a:rPr>
              <a:t>See-Saw mass-generating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Times" pitchFamily="26" charset="0"/>
              <a:buNone/>
            </a:pPr>
            <a:r>
              <a:rPr lang="en-US" sz="2000" dirty="0">
                <a:solidFill>
                  <a:schemeClr val="accent2"/>
                </a:solidFill>
                <a:latin typeface="Arial" pitchFamily="26" charset="0"/>
              </a:rPr>
              <a:t>mechanism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209800" y="4495800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/>
              <a:t>Required by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715000" y="5549900"/>
            <a:ext cx="2362200" cy="348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Times" pitchFamily="26" charset="0"/>
              <a:buNone/>
            </a:pPr>
            <a:r>
              <a:rPr lang="en-US" sz="2000" dirty="0" err="1">
                <a:solidFill>
                  <a:schemeClr val="accent2"/>
                </a:solidFill>
                <a:latin typeface="Arial" pitchFamily="26" charset="0"/>
              </a:rPr>
              <a:t>Leptogenesis</a:t>
            </a:r>
            <a:endParaRPr lang="en-US" sz="2000" dirty="0">
              <a:solidFill>
                <a:schemeClr val="accent2"/>
              </a:solidFill>
              <a:latin typeface="Arial" pitchFamily="26" charset="0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638800" y="3849469"/>
            <a:ext cx="2667000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b="1" dirty="0">
                <a:solidFill>
                  <a:schemeClr val="accent2"/>
                </a:solidFill>
                <a:latin typeface="Arial" pitchFamily="26" charset="0"/>
              </a:rPr>
              <a:t>Matter dominated universe?</a:t>
            </a:r>
            <a:endParaRPr lang="en-US" sz="2800" b="1" dirty="0">
              <a:solidFill>
                <a:schemeClr val="accent2"/>
              </a:solidFill>
              <a:latin typeface="Arial" pitchFamily="26" charset="0"/>
            </a:endParaRP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057400" y="4343400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4419600" y="5715000"/>
            <a:ext cx="1295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V="1">
            <a:off x="6858000" y="4495800"/>
            <a:ext cx="0" cy="990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398963" y="5181600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/>
              <a:t>Required 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001000" cy="6096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Experimental Considerations</a:t>
            </a:r>
            <a:endParaRPr lang="en-US" sz="4000" dirty="0"/>
          </a:p>
        </p:txBody>
      </p:sp>
      <p:sp>
        <p:nvSpPr>
          <p:cNvPr id="28674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458200" cy="5562600"/>
          </a:xfrm>
        </p:spPr>
        <p:txBody>
          <a:bodyPr/>
          <a:lstStyle/>
          <a:p>
            <a:pPr marL="533400" indent="-533400">
              <a:lnSpc>
                <a:spcPct val="90000"/>
              </a:lnSpc>
            </a:pPr>
            <a:r>
              <a:rPr lang="en-US" sz="2800" dirty="0"/>
              <a:t>Measure </a:t>
            </a:r>
            <a:r>
              <a:rPr lang="en-US" sz="2800" b="1" i="1" dirty="0"/>
              <a:t>extremely</a:t>
            </a:r>
            <a:r>
              <a:rPr lang="en-US" sz="2800" dirty="0"/>
              <a:t> rare decay rates :</a:t>
            </a:r>
          </a:p>
          <a:p>
            <a:pPr marL="533400" indent="-533400">
              <a:lnSpc>
                <a:spcPct val="90000"/>
              </a:lnSpc>
              <a:buFontTx/>
              <a:buNone/>
            </a:pPr>
            <a:r>
              <a:rPr lang="en-US" sz="1800" dirty="0"/>
              <a:t>		</a:t>
            </a:r>
            <a:r>
              <a:rPr lang="en-US" sz="2400" dirty="0"/>
              <a:t>T</a:t>
            </a:r>
            <a:r>
              <a:rPr lang="en-US" sz="2400" baseline="-25000" dirty="0"/>
              <a:t>1/2</a:t>
            </a:r>
            <a:r>
              <a:rPr lang="en-US" sz="2400" dirty="0"/>
              <a:t> </a:t>
            </a:r>
            <a:r>
              <a:rPr lang="en-US" sz="1800" dirty="0">
                <a:sym typeface="Symbol" pitchFamily="-112" charset="2"/>
              </a:rPr>
              <a:t>~</a:t>
            </a:r>
            <a:r>
              <a:rPr lang="en-US" sz="2400" dirty="0">
                <a:sym typeface="Symbol" pitchFamily="-112" charset="2"/>
              </a:rPr>
              <a:t> </a:t>
            </a:r>
            <a:r>
              <a:rPr lang="en-US" sz="2400" dirty="0"/>
              <a:t>10</a:t>
            </a:r>
            <a:r>
              <a:rPr lang="en-US" sz="2400" baseline="30000" dirty="0"/>
              <a:t>26 </a:t>
            </a:r>
            <a:r>
              <a:rPr lang="en-US" sz="2400" dirty="0"/>
              <a:t>-10</a:t>
            </a:r>
            <a:r>
              <a:rPr lang="en-US" sz="2400" baseline="30000" dirty="0"/>
              <a:t>27</a:t>
            </a:r>
            <a:r>
              <a:rPr lang="en-US" sz="2400" dirty="0"/>
              <a:t> </a:t>
            </a:r>
            <a:r>
              <a:rPr lang="en-US" sz="2400" dirty="0" smtClean="0"/>
              <a:t>years</a:t>
            </a:r>
          </a:p>
          <a:p>
            <a:pPr marL="533400" indent="-533400">
              <a:lnSpc>
                <a:spcPct val="90000"/>
              </a:lnSpc>
            </a:pPr>
            <a:r>
              <a:rPr lang="en-US" sz="2800" dirty="0"/>
              <a:t>Large, highly efficient source mass.</a:t>
            </a:r>
          </a:p>
          <a:p>
            <a:pPr marL="533400" indent="-533400">
              <a:lnSpc>
                <a:spcPct val="90000"/>
              </a:lnSpc>
            </a:pPr>
            <a:r>
              <a:rPr lang="en-US" sz="2800" dirty="0"/>
              <a:t>Extremely low (near-zero) backgrounds in the 0</a:t>
            </a:r>
            <a:r>
              <a:rPr lang="en-US" sz="2800" i="1" dirty="0">
                <a:latin typeface="Symbol" pitchFamily="-112" charset="2"/>
                <a:sym typeface="Symbol" pitchFamily="-112" charset="2"/>
              </a:rPr>
              <a:t></a:t>
            </a:r>
            <a:r>
              <a:rPr lang="en-US" sz="2800" dirty="0"/>
              <a:t> peak region-of-interest (ROI</a:t>
            </a:r>
            <a:r>
              <a:rPr lang="en-US" sz="2800" dirty="0" smtClean="0"/>
              <a:t>): </a:t>
            </a:r>
            <a:r>
              <a:rPr lang="en-US" sz="2800" dirty="0" smtClean="0">
                <a:solidFill>
                  <a:srgbClr val="FF0000"/>
                </a:solidFill>
              </a:rPr>
              <a:t>1 </a:t>
            </a:r>
            <a:r>
              <a:rPr lang="en-US" sz="2800" dirty="0" err="1" smtClean="0">
                <a:solidFill>
                  <a:srgbClr val="FF0000"/>
                </a:solidFill>
              </a:rPr>
              <a:t>count</a:t>
            </a:r>
            <a:r>
              <a:rPr lang="en-US" sz="2800" dirty="0" err="1">
                <a:solidFill>
                  <a:srgbClr val="FF0000"/>
                </a:solidFill>
              </a:rPr>
              <a:t>/t-</a:t>
            </a:r>
            <a:r>
              <a:rPr lang="en-US" sz="2800" dirty="0" err="1" smtClean="0">
                <a:solidFill>
                  <a:srgbClr val="FF0000"/>
                </a:solidFill>
              </a:rPr>
              <a:t>y</a:t>
            </a:r>
            <a:r>
              <a:rPr lang="en-US" sz="2800" dirty="0" smtClean="0">
                <a:solidFill>
                  <a:srgbClr val="FF0000"/>
                </a:solidFill>
              </a:rPr>
              <a:t> after analysis cuts.</a:t>
            </a:r>
            <a:endParaRPr lang="en-US" sz="2400" dirty="0" smtClean="0"/>
          </a:p>
          <a:p>
            <a:pPr marL="533400" indent="-533400">
              <a:lnSpc>
                <a:spcPct val="90000"/>
              </a:lnSpc>
              <a:buFont typeface="Times" pitchFamily="-112" charset="0"/>
              <a:buAutoNum type="arabicPeriod"/>
            </a:pPr>
            <a:r>
              <a:rPr lang="en-US" sz="2800" dirty="0"/>
              <a:t>High </a:t>
            </a:r>
            <a:r>
              <a:rPr lang="en-US" sz="2800" i="1" dirty="0"/>
              <a:t>Q </a:t>
            </a:r>
            <a:r>
              <a:rPr lang="en-US" sz="2800" dirty="0"/>
              <a:t>value</a:t>
            </a:r>
          </a:p>
          <a:p>
            <a:pPr marL="533400" indent="-533400">
              <a:lnSpc>
                <a:spcPct val="90000"/>
              </a:lnSpc>
              <a:buFont typeface="Times" pitchFamily="-112" charset="0"/>
              <a:buAutoNum type="arabicPeriod"/>
            </a:pPr>
            <a:r>
              <a:rPr lang="en-US" sz="2800" dirty="0"/>
              <a:t>Best possible energy</a:t>
            </a:r>
            <a:br>
              <a:rPr lang="en-US" sz="2800" dirty="0"/>
            </a:br>
            <a:r>
              <a:rPr lang="en-US" sz="2800" dirty="0"/>
              <a:t>resolution</a:t>
            </a:r>
            <a:endParaRPr lang="en-US" sz="2800" dirty="0">
              <a:solidFill>
                <a:srgbClr val="0000FF"/>
              </a:solidFill>
            </a:endParaRPr>
          </a:p>
          <a:p>
            <a:pPr marL="914400" lvl="1" indent="-457200">
              <a:lnSpc>
                <a:spcPct val="90000"/>
              </a:lnSpc>
            </a:pPr>
            <a:r>
              <a:rPr lang="en-US" sz="2400" dirty="0">
                <a:solidFill>
                  <a:srgbClr val="800040"/>
                </a:solidFill>
              </a:rPr>
              <a:t>Minimize 0</a:t>
            </a:r>
            <a:r>
              <a:rPr lang="en-US" sz="2400" dirty="0">
                <a:solidFill>
                  <a:srgbClr val="800040"/>
                </a:solidFill>
                <a:latin typeface="Symbol" pitchFamily="-112" charset="2"/>
                <a:sym typeface="Symbol" pitchFamily="-112" charset="2"/>
              </a:rPr>
              <a:t></a:t>
            </a:r>
            <a:r>
              <a:rPr lang="en-US" sz="2400" dirty="0">
                <a:solidFill>
                  <a:srgbClr val="800040"/>
                </a:solidFill>
              </a:rPr>
              <a:t> peak ROI</a:t>
            </a:r>
            <a:br>
              <a:rPr lang="en-US" sz="2400" dirty="0">
                <a:solidFill>
                  <a:srgbClr val="800040"/>
                </a:solidFill>
              </a:rPr>
            </a:br>
            <a:r>
              <a:rPr lang="en-US" sz="2400" dirty="0">
                <a:solidFill>
                  <a:srgbClr val="800040"/>
                </a:solidFill>
              </a:rPr>
              <a:t>to maximize S/B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sz="2400" dirty="0">
                <a:solidFill>
                  <a:srgbClr val="800040"/>
                </a:solidFill>
              </a:rPr>
              <a:t>Separate 2</a:t>
            </a:r>
            <a:r>
              <a:rPr lang="en-US" sz="2400" dirty="0">
                <a:solidFill>
                  <a:srgbClr val="800040"/>
                </a:solidFill>
                <a:latin typeface="Symbol" pitchFamily="-112" charset="2"/>
                <a:sym typeface="Symbol" pitchFamily="-112" charset="2"/>
              </a:rPr>
              <a:t></a:t>
            </a:r>
            <a:r>
              <a:rPr lang="en-US" sz="2400" dirty="0">
                <a:solidFill>
                  <a:srgbClr val="800040"/>
                </a:solidFill>
              </a:rPr>
              <a:t>/0</a:t>
            </a:r>
            <a:r>
              <a:rPr lang="en-US" sz="2400" dirty="0">
                <a:solidFill>
                  <a:srgbClr val="800040"/>
                </a:solidFill>
                <a:latin typeface="Symbol" pitchFamily="-112" charset="2"/>
                <a:sym typeface="Symbol" pitchFamily="-112" charset="2"/>
              </a:rPr>
              <a:t></a:t>
            </a:r>
            <a:endParaRPr lang="en-US" sz="2400" dirty="0">
              <a:solidFill>
                <a:srgbClr val="FF0000"/>
              </a:solidFill>
            </a:endParaRPr>
          </a:p>
          <a:p>
            <a:pPr marL="914400" lvl="1" indent="-457200">
              <a:lnSpc>
                <a:spcPct val="90000"/>
              </a:lnSpc>
              <a:buFontTx/>
              <a:buNone/>
            </a:pPr>
            <a:endParaRPr lang="en-US" sz="1600" dirty="0">
              <a:solidFill>
                <a:srgbClr val="000080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BD8C-4FEF-2E4C-BEDC-D50D84AC14A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809625" y="6397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3429000" y="2447925"/>
            <a:ext cx="18415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endParaRPr lang="en-US" sz="3200">
              <a:latin typeface="Chalkboard" pitchFamily="-112" charset="0"/>
            </a:endParaRPr>
          </a:p>
        </p:txBody>
      </p:sp>
      <p:pic>
        <p:nvPicPr>
          <p:cNvPr id="11" name="Picture 10" descr="pastedGraphi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761569" y="3429000"/>
            <a:ext cx="4317753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Majorana</a:t>
            </a:r>
            <a:r>
              <a:rPr lang="en-US" dirty="0" smtClean="0"/>
              <a:t> experiment</a:t>
            </a:r>
            <a:br>
              <a:rPr lang="en-US" dirty="0" smtClean="0"/>
            </a:br>
            <a:r>
              <a:rPr lang="en-US" sz="1800" dirty="0" smtClean="0"/>
              <a:t>The </a:t>
            </a:r>
            <a:r>
              <a:rPr lang="en-US" sz="1800" dirty="0" err="1" smtClean="0"/>
              <a:t>Majorana</a:t>
            </a:r>
            <a:r>
              <a:rPr lang="en-US" sz="1800" dirty="0" smtClean="0"/>
              <a:t> Demonstrator, R. Johnson </a:t>
            </a:r>
            <a:br>
              <a:rPr lang="en-US" sz="1800" dirty="0" smtClean="0"/>
            </a:br>
            <a:r>
              <a:rPr lang="en-US" sz="1800" dirty="0" smtClean="0"/>
              <a:t>The GERDA experiment, a search for </a:t>
            </a:r>
            <a:r>
              <a:rPr lang="en-US" sz="1800" dirty="0" err="1" smtClean="0"/>
              <a:t>neutrinoless</a:t>
            </a:r>
            <a:r>
              <a:rPr lang="en-US" sz="1800" dirty="0" smtClean="0"/>
              <a:t> double beta decay, D. Lenz</a:t>
            </a:r>
            <a:endParaRPr lang="en-US" sz="1800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5265" y="547921"/>
            <a:ext cx="2621797" cy="367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88900" y="1485900"/>
            <a:ext cx="4191000" cy="483235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Black Hills State University, Spearfish, SD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Kara </a:t>
            </a:r>
            <a:r>
              <a:rPr lang="en-US" sz="1000" dirty="0" err="1">
                <a:latin typeface="Tahoma" pitchFamily="-112" charset="0"/>
              </a:rPr>
              <a:t>Keeter</a:t>
            </a:r>
            <a:endParaRPr lang="en-US" sz="1000" dirty="0">
              <a:latin typeface="Tahoma" pitchFamily="-112" charset="0"/>
            </a:endParaRPr>
          </a:p>
          <a:p>
            <a:pPr algn="ctr"/>
            <a:endParaRPr lang="en-US" sz="1000" i="1" dirty="0">
              <a:solidFill>
                <a:srgbClr val="0000FF"/>
              </a:solidFill>
              <a:latin typeface="Tahoma" pitchFamily="-112" charset="0"/>
            </a:endParaRPr>
          </a:p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Duke University, Durham, North Carolina , and TUNL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James </a:t>
            </a:r>
            <a:r>
              <a:rPr lang="en-US" sz="1000" dirty="0" err="1">
                <a:solidFill>
                  <a:srgbClr val="FF0000"/>
                </a:solidFill>
                <a:latin typeface="Tahoma" pitchFamily="-112" charset="0"/>
              </a:rPr>
              <a:t>Esterline</a:t>
            </a:r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, Mary Kidd,</a:t>
            </a:r>
            <a:r>
              <a:rPr lang="en-US" sz="1000" dirty="0">
                <a:latin typeface="Tahoma" pitchFamily="-112" charset="0"/>
              </a:rPr>
              <a:t> Werner </a:t>
            </a:r>
            <a:r>
              <a:rPr lang="en-US" sz="1000" dirty="0" err="1">
                <a:latin typeface="Tahoma" pitchFamily="-112" charset="0"/>
              </a:rPr>
              <a:t>Tornow</a:t>
            </a:r>
            <a:endParaRPr lang="en-US" sz="1000" dirty="0">
              <a:latin typeface="Tahoma" pitchFamily="-112" charset="0"/>
            </a:endParaRPr>
          </a:p>
          <a:p>
            <a:endParaRPr lang="en-US" sz="800" dirty="0">
              <a:solidFill>
                <a:schemeClr val="bg1"/>
              </a:solidFill>
              <a:latin typeface="Tahoma" pitchFamily="-112" charset="0"/>
            </a:endParaRPr>
          </a:p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Institute for Theoretical and Experimental Physics, Moscow, Russia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Alexander </a:t>
            </a:r>
            <a:r>
              <a:rPr lang="en-US" sz="1000" dirty="0" err="1">
                <a:latin typeface="Tahoma" pitchFamily="-112" charset="0"/>
              </a:rPr>
              <a:t>Barabash</a:t>
            </a:r>
            <a:r>
              <a:rPr lang="en-US" sz="1000" dirty="0">
                <a:latin typeface="Tahoma" pitchFamily="-112" charset="0"/>
              </a:rPr>
              <a:t>, Sergey </a:t>
            </a:r>
            <a:r>
              <a:rPr lang="en-US" sz="1000" dirty="0" err="1">
                <a:latin typeface="Tahoma" pitchFamily="-112" charset="0"/>
              </a:rPr>
              <a:t>Konovalov</a:t>
            </a:r>
            <a:r>
              <a:rPr lang="en-US" sz="1000" dirty="0">
                <a:latin typeface="Tahoma" pitchFamily="-112" charset="0"/>
              </a:rPr>
              <a:t>, </a:t>
            </a:r>
            <a:br>
              <a:rPr lang="en-US" sz="1000" dirty="0">
                <a:latin typeface="Tahoma" pitchFamily="-112" charset="0"/>
              </a:rPr>
            </a:br>
            <a:r>
              <a:rPr lang="en-US" sz="1000" dirty="0">
                <a:latin typeface="Tahoma" pitchFamily="-112" charset="0"/>
              </a:rPr>
              <a:t>Igor </a:t>
            </a:r>
            <a:r>
              <a:rPr lang="en-US" sz="1000" dirty="0" err="1">
                <a:latin typeface="Tahoma" pitchFamily="-112" charset="0"/>
              </a:rPr>
              <a:t>Vanushin</a:t>
            </a:r>
            <a:r>
              <a:rPr lang="en-US" sz="1000" dirty="0">
                <a:latin typeface="Tahoma" pitchFamily="-112" charset="0"/>
              </a:rPr>
              <a:t>, Vladimir </a:t>
            </a:r>
            <a:r>
              <a:rPr lang="en-US" sz="1000" dirty="0" err="1">
                <a:latin typeface="Tahoma" pitchFamily="-112" charset="0"/>
              </a:rPr>
              <a:t>Yumatov</a:t>
            </a:r>
            <a:endParaRPr lang="en-US" sz="1000" dirty="0">
              <a:latin typeface="Tahoma" pitchFamily="-112" charset="0"/>
            </a:endParaRPr>
          </a:p>
          <a:p>
            <a:pPr algn="ctr"/>
            <a:endParaRPr lang="en-US" sz="1000" dirty="0">
              <a:latin typeface="Tahoma" pitchFamily="-112" charset="0"/>
            </a:endParaRPr>
          </a:p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Joint Institute for Nuclear Research, </a:t>
            </a:r>
            <a:r>
              <a:rPr lang="en-US" sz="1000" i="1" dirty="0" err="1">
                <a:solidFill>
                  <a:srgbClr val="0000FF"/>
                </a:solidFill>
                <a:latin typeface="Tahoma" pitchFamily="-112" charset="0"/>
              </a:rPr>
              <a:t>Dubna</a:t>
            </a:r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, Russia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Viktor </a:t>
            </a:r>
            <a:r>
              <a:rPr lang="en-US" sz="1000" dirty="0" err="1">
                <a:latin typeface="Tahoma" pitchFamily="-112" charset="0"/>
              </a:rPr>
              <a:t>Brudanin</a:t>
            </a:r>
            <a:r>
              <a:rPr lang="en-US" sz="1000" dirty="0">
                <a:latin typeface="Tahoma" pitchFamily="-112" charset="0"/>
              </a:rPr>
              <a:t>, </a:t>
            </a:r>
            <a:r>
              <a:rPr lang="en-US" sz="1000" dirty="0" err="1">
                <a:latin typeface="Tahoma" pitchFamily="-112" charset="0"/>
              </a:rPr>
              <a:t>Slava</a:t>
            </a:r>
            <a:r>
              <a:rPr lang="en-US" sz="1000" dirty="0">
                <a:latin typeface="Tahoma" pitchFamily="-112" charset="0"/>
              </a:rPr>
              <a:t> </a:t>
            </a:r>
            <a:r>
              <a:rPr lang="en-US" sz="1000" dirty="0" err="1">
                <a:latin typeface="Tahoma" pitchFamily="-112" charset="0"/>
              </a:rPr>
              <a:t>Egorov</a:t>
            </a:r>
            <a:r>
              <a:rPr lang="en-US" sz="1000" dirty="0">
                <a:latin typeface="Tahoma" pitchFamily="-112" charset="0"/>
              </a:rPr>
              <a:t>, </a:t>
            </a:r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K. </a:t>
            </a:r>
            <a:r>
              <a:rPr lang="en-US" sz="1000" dirty="0" err="1">
                <a:solidFill>
                  <a:srgbClr val="FF0000"/>
                </a:solidFill>
                <a:latin typeface="Tahoma" pitchFamily="-112" charset="0"/>
              </a:rPr>
              <a:t>Gusey</a:t>
            </a:r>
            <a:r>
              <a:rPr lang="en-US" sz="1000" dirty="0">
                <a:latin typeface="Tahoma" pitchFamily="-112" charset="0"/>
              </a:rPr>
              <a:t>,</a:t>
            </a:r>
            <a:br>
              <a:rPr lang="en-US" sz="1000" dirty="0">
                <a:latin typeface="Tahoma" pitchFamily="-112" charset="0"/>
              </a:rPr>
            </a:br>
            <a:r>
              <a:rPr lang="en-US" sz="1000" dirty="0">
                <a:latin typeface="Tahoma" pitchFamily="-112" charset="0"/>
              </a:rPr>
              <a:t>Oleg</a:t>
            </a:r>
            <a:r>
              <a:rPr lang="en-US" sz="1000" dirty="0">
                <a:solidFill>
                  <a:schemeClr val="bg1"/>
                </a:solidFill>
                <a:latin typeface="Tahoma" pitchFamily="-112" charset="0"/>
              </a:rPr>
              <a:t> </a:t>
            </a:r>
            <a:r>
              <a:rPr lang="en-US" sz="1000" dirty="0" err="1">
                <a:latin typeface="Tahoma" pitchFamily="-112" charset="0"/>
              </a:rPr>
              <a:t>Kochetov</a:t>
            </a:r>
            <a:r>
              <a:rPr lang="en-US" sz="1000" dirty="0">
                <a:latin typeface="Tahoma" pitchFamily="-112" charset="0"/>
              </a:rPr>
              <a:t>, </a:t>
            </a:r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M. </a:t>
            </a:r>
            <a:r>
              <a:rPr lang="en-US" sz="1000" dirty="0" err="1">
                <a:solidFill>
                  <a:srgbClr val="FF0000"/>
                </a:solidFill>
                <a:latin typeface="Tahoma" pitchFamily="-112" charset="0"/>
              </a:rPr>
              <a:t>Shirchenko</a:t>
            </a:r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, V. </a:t>
            </a:r>
            <a:r>
              <a:rPr lang="en-US" sz="1000" dirty="0" err="1">
                <a:solidFill>
                  <a:srgbClr val="FF0000"/>
                </a:solidFill>
                <a:latin typeface="Tahoma" pitchFamily="-112" charset="0"/>
              </a:rPr>
              <a:t>Timkin</a:t>
            </a:r>
            <a:r>
              <a:rPr lang="en-US" sz="1000" dirty="0">
                <a:latin typeface="Tahoma" pitchFamily="-112" charset="0"/>
              </a:rPr>
              <a:t>, E. </a:t>
            </a:r>
            <a:r>
              <a:rPr lang="en-US" sz="1000" dirty="0" err="1">
                <a:latin typeface="Tahoma" pitchFamily="-112" charset="0"/>
              </a:rPr>
              <a:t>Yakushev</a:t>
            </a:r>
            <a:endParaRPr lang="en-US" sz="1000" dirty="0">
              <a:latin typeface="Tahoma" pitchFamily="-112" charset="0"/>
            </a:endParaRPr>
          </a:p>
          <a:p>
            <a:pPr algn="ctr"/>
            <a:endParaRPr lang="en-US" sz="1000" dirty="0">
              <a:latin typeface="Tahoma" pitchFamily="-112" charset="0"/>
            </a:endParaRPr>
          </a:p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Lawrence Berkeley National Laboratory, Berkeley, California and</a:t>
            </a:r>
            <a:b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</a:br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the University of California - Berkeley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Mark Amman, </a:t>
            </a:r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Marc </a:t>
            </a:r>
            <a:r>
              <a:rPr lang="en-US" sz="1000" dirty="0" err="1">
                <a:solidFill>
                  <a:srgbClr val="FF0000"/>
                </a:solidFill>
                <a:latin typeface="Tahoma" pitchFamily="-112" charset="0"/>
              </a:rPr>
              <a:t>Bergevin</a:t>
            </a:r>
            <a:r>
              <a:rPr lang="en-US" sz="1000" dirty="0">
                <a:latin typeface="Tahoma" pitchFamily="-112" charset="0"/>
              </a:rPr>
              <a:t>, Yuen-</a:t>
            </a:r>
            <a:r>
              <a:rPr lang="en-US" sz="1000" dirty="0" err="1">
                <a:latin typeface="Tahoma" pitchFamily="-112" charset="0"/>
              </a:rPr>
              <a:t>Dat</a:t>
            </a:r>
            <a:r>
              <a:rPr lang="en-US" sz="1000" dirty="0">
                <a:latin typeface="Tahoma" pitchFamily="-112" charset="0"/>
              </a:rPr>
              <a:t> Chan,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Jason </a:t>
            </a:r>
            <a:r>
              <a:rPr lang="en-US" sz="1000" dirty="0" err="1">
                <a:latin typeface="Tahoma" pitchFamily="-112" charset="0"/>
              </a:rPr>
              <a:t>Detwiler</a:t>
            </a:r>
            <a:r>
              <a:rPr lang="en-US" sz="1000" dirty="0">
                <a:latin typeface="Tahoma" pitchFamily="-112" charset="0"/>
              </a:rPr>
              <a:t>, Brian </a:t>
            </a:r>
            <a:r>
              <a:rPr lang="en-US" sz="1000" dirty="0" err="1">
                <a:latin typeface="Tahoma" pitchFamily="-112" charset="0"/>
              </a:rPr>
              <a:t>Fujikawa</a:t>
            </a:r>
            <a:r>
              <a:rPr lang="en-US" sz="1000" dirty="0">
                <a:latin typeface="Tahoma" pitchFamily="-112" charset="0"/>
              </a:rPr>
              <a:t>, Kevin </a:t>
            </a:r>
            <a:r>
              <a:rPr lang="en-US" sz="1000" dirty="0" err="1">
                <a:latin typeface="Tahoma" pitchFamily="-112" charset="0"/>
              </a:rPr>
              <a:t>Lesko</a:t>
            </a:r>
            <a:r>
              <a:rPr lang="en-US" sz="1000" dirty="0">
                <a:latin typeface="Tahoma" pitchFamily="-112" charset="0"/>
              </a:rPr>
              <a:t>, James Loach,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Paul Luke, Alan </a:t>
            </a:r>
            <a:r>
              <a:rPr lang="en-US" sz="1000" dirty="0" err="1">
                <a:latin typeface="Tahoma" pitchFamily="-112" charset="0"/>
              </a:rPr>
              <a:t>Poon</a:t>
            </a:r>
            <a:r>
              <a:rPr lang="en-US" sz="1000">
                <a:latin typeface="Tahoma" pitchFamily="-112" charset="0"/>
              </a:rPr>
              <a:t>,</a:t>
            </a:r>
            <a:r>
              <a:rPr lang="en-US" sz="1000" smtClean="0">
                <a:latin typeface="Tahoma" pitchFamily="-112" charset="0"/>
              </a:rPr>
              <a:t> Craig </a:t>
            </a:r>
            <a:r>
              <a:rPr lang="en-US" sz="1000" dirty="0" err="1">
                <a:latin typeface="Tahoma" pitchFamily="-112" charset="0"/>
              </a:rPr>
              <a:t>Tull</a:t>
            </a:r>
            <a:r>
              <a:rPr lang="en-US" sz="1000" dirty="0">
                <a:latin typeface="Tahoma" pitchFamily="-112" charset="0"/>
              </a:rPr>
              <a:t>, Kai Vetter,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Harold </a:t>
            </a:r>
            <a:r>
              <a:rPr lang="en-US" sz="1000" dirty="0" err="1">
                <a:latin typeface="Tahoma" pitchFamily="-112" charset="0"/>
              </a:rPr>
              <a:t>Yaver</a:t>
            </a:r>
            <a:r>
              <a:rPr lang="en-US" sz="1000" dirty="0">
                <a:latin typeface="Tahoma" pitchFamily="-112" charset="0"/>
              </a:rPr>
              <a:t>, Sergio Zimmerman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Tahoma" pitchFamily="-112" charset="0"/>
            </a:endParaRPr>
          </a:p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Los Alamos National Laboratory, Los Alamos, New Mexico</a:t>
            </a:r>
          </a:p>
          <a:p>
            <a:pPr lvl="1" algn="ctr"/>
            <a:r>
              <a:rPr lang="en-US" sz="1000" dirty="0">
                <a:latin typeface="Tahoma" pitchFamily="-112" charset="0"/>
              </a:rPr>
              <a:t>Steven Elliott, Victor M. </a:t>
            </a:r>
            <a:r>
              <a:rPr lang="en-US" sz="1000" dirty="0" err="1">
                <a:latin typeface="Tahoma" pitchFamily="-112" charset="0"/>
              </a:rPr>
              <a:t>Gehman</a:t>
            </a:r>
            <a:r>
              <a:rPr lang="en-US" sz="1000" dirty="0">
                <a:latin typeface="Tahoma" pitchFamily="-112" charset="0"/>
              </a:rPr>
              <a:t>, </a:t>
            </a:r>
            <a:r>
              <a:rPr lang="en-US" sz="1000" dirty="0" err="1">
                <a:latin typeface="Tahoma" pitchFamily="-112" charset="0"/>
              </a:rPr>
              <a:t>Vincente</a:t>
            </a:r>
            <a:r>
              <a:rPr lang="en-US" sz="1000" dirty="0">
                <a:latin typeface="Tahoma" pitchFamily="-112" charset="0"/>
              </a:rPr>
              <a:t> </a:t>
            </a:r>
            <a:r>
              <a:rPr lang="en-US" sz="1000" dirty="0" err="1">
                <a:latin typeface="Tahoma" pitchFamily="-112" charset="0"/>
              </a:rPr>
              <a:t>Guiseppe</a:t>
            </a:r>
            <a:r>
              <a:rPr lang="en-US" sz="1000" dirty="0">
                <a:latin typeface="Tahoma" pitchFamily="-112" charset="0"/>
              </a:rPr>
              <a:t>, </a:t>
            </a:r>
          </a:p>
          <a:p>
            <a:pPr lvl="1" algn="ctr"/>
            <a:r>
              <a:rPr lang="en-US" sz="1000" dirty="0">
                <a:latin typeface="Tahoma" pitchFamily="-112" charset="0"/>
              </a:rPr>
              <a:t>Andrew </a:t>
            </a:r>
            <a:r>
              <a:rPr lang="en-US" sz="1000" dirty="0" err="1">
                <a:latin typeface="Tahoma" pitchFamily="-112" charset="0"/>
              </a:rPr>
              <a:t>Hime</a:t>
            </a:r>
            <a:r>
              <a:rPr lang="en-US" sz="1000" dirty="0">
                <a:latin typeface="Tahoma" pitchFamily="-112" charset="0"/>
              </a:rPr>
              <a:t>, </a:t>
            </a:r>
            <a:r>
              <a:rPr lang="en-US" sz="1000" dirty="0" err="1">
                <a:latin typeface="Tahoma" pitchFamily="-112" charset="0"/>
              </a:rPr>
              <a:t>Kieth</a:t>
            </a:r>
            <a:r>
              <a:rPr lang="en-US" sz="1000" dirty="0">
                <a:latin typeface="Tahoma" pitchFamily="-112" charset="0"/>
              </a:rPr>
              <a:t> </a:t>
            </a:r>
            <a:r>
              <a:rPr lang="en-US" sz="1000" dirty="0" err="1">
                <a:latin typeface="Tahoma" pitchFamily="-112" charset="0"/>
              </a:rPr>
              <a:t>Rielage</a:t>
            </a:r>
            <a:r>
              <a:rPr lang="en-US" sz="1000" dirty="0">
                <a:latin typeface="Tahoma" pitchFamily="-112" charset="0"/>
              </a:rPr>
              <a:t>, Larry Rodriguez, Jan </a:t>
            </a:r>
            <a:r>
              <a:rPr lang="en-US" sz="1000" dirty="0" err="1">
                <a:latin typeface="Tahoma" pitchFamily="-112" charset="0"/>
              </a:rPr>
              <a:t>Wouters</a:t>
            </a:r>
            <a:endParaRPr lang="en-US" sz="1000" dirty="0">
              <a:latin typeface="Tahoma" pitchFamily="-112" charset="0"/>
            </a:endParaRPr>
          </a:p>
          <a:p>
            <a:pPr lvl="1" algn="ctr"/>
            <a:endParaRPr lang="en-US" sz="1000" dirty="0">
              <a:latin typeface="Tahoma" pitchFamily="-112" charset="0"/>
            </a:endParaRPr>
          </a:p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North Carolina State University, Raleigh, North Carolina and TUNL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Henning Back, </a:t>
            </a:r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Lance </a:t>
            </a:r>
            <a:r>
              <a:rPr lang="en-US" sz="1000" dirty="0" err="1">
                <a:solidFill>
                  <a:srgbClr val="FF0000"/>
                </a:solidFill>
                <a:latin typeface="Tahoma" pitchFamily="-112" charset="0"/>
              </a:rPr>
              <a:t>Leviner</a:t>
            </a:r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, </a:t>
            </a:r>
            <a:r>
              <a:rPr lang="en-US" sz="1000" dirty="0">
                <a:latin typeface="Tahoma" pitchFamily="-112" charset="0"/>
              </a:rPr>
              <a:t>Albert Young</a:t>
            </a:r>
          </a:p>
          <a:p>
            <a:endParaRPr lang="en-US" sz="1000" dirty="0">
              <a:solidFill>
                <a:schemeClr val="bg1"/>
              </a:solidFill>
              <a:latin typeface="Tahoma" pitchFamily="-112" charset="0"/>
            </a:endParaRPr>
          </a:p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Oak Ridge National Laboratory, Oak Ridge, Tennessee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Jim </a:t>
            </a:r>
            <a:r>
              <a:rPr lang="en-US" sz="1000" dirty="0" err="1">
                <a:latin typeface="Tahoma" pitchFamily="-112" charset="0"/>
              </a:rPr>
              <a:t>Beene</a:t>
            </a:r>
            <a:r>
              <a:rPr lang="en-US" sz="1000" dirty="0">
                <a:latin typeface="Tahoma" pitchFamily="-112" charset="0"/>
              </a:rPr>
              <a:t>, Fred Bertrand, Thomas V. </a:t>
            </a:r>
            <a:r>
              <a:rPr lang="en-US" sz="1000" dirty="0" err="1">
                <a:latin typeface="Tahoma" pitchFamily="-112" charset="0"/>
              </a:rPr>
              <a:t>Cianciolo</a:t>
            </a:r>
            <a:r>
              <a:rPr lang="en-US" sz="1000" dirty="0">
                <a:latin typeface="Tahoma" pitchFamily="-112" charset="0"/>
              </a:rPr>
              <a:t>, </a:t>
            </a:r>
            <a:r>
              <a:rPr lang="en-US" sz="1000" dirty="0" err="1">
                <a:latin typeface="Tahoma" pitchFamily="-112" charset="0"/>
              </a:rPr>
              <a:t>Ren</a:t>
            </a:r>
            <a:r>
              <a:rPr lang="en-US" sz="1000" dirty="0">
                <a:latin typeface="Tahoma" pitchFamily="-112" charset="0"/>
              </a:rPr>
              <a:t> Cooper, 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David Radford, Krzysztof </a:t>
            </a:r>
            <a:r>
              <a:rPr lang="en-US" sz="1000" dirty="0" err="1">
                <a:latin typeface="Tahoma" pitchFamily="-112" charset="0"/>
              </a:rPr>
              <a:t>Rykaczewski</a:t>
            </a:r>
            <a:r>
              <a:rPr lang="en-US" sz="1000" dirty="0">
                <a:latin typeface="Tahoma" pitchFamily="-112" charset="0"/>
              </a:rPr>
              <a:t>, Robert Varner, Chang-Hong Yu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102100" y="1489075"/>
            <a:ext cx="4800600" cy="5293757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Osaka University, Osaka, Japan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Hiroyasu </a:t>
            </a:r>
            <a:r>
              <a:rPr lang="en-US" sz="1000" dirty="0" err="1">
                <a:latin typeface="Tahoma" pitchFamily="-112" charset="0"/>
              </a:rPr>
              <a:t>Ejiri</a:t>
            </a:r>
            <a:r>
              <a:rPr lang="en-US" sz="1000" dirty="0">
                <a:latin typeface="Tahoma" pitchFamily="-112" charset="0"/>
              </a:rPr>
              <a:t>, </a:t>
            </a:r>
            <a:r>
              <a:rPr lang="en-US" sz="1000" dirty="0" err="1">
                <a:latin typeface="Tahoma" pitchFamily="-112" charset="0"/>
              </a:rPr>
              <a:t>Ryuta</a:t>
            </a:r>
            <a:r>
              <a:rPr lang="en-US" sz="1000" dirty="0">
                <a:latin typeface="Tahoma" pitchFamily="-112" charset="0"/>
              </a:rPr>
              <a:t> Hazama, </a:t>
            </a:r>
            <a:r>
              <a:rPr lang="en-US" sz="1000" dirty="0" err="1">
                <a:latin typeface="Tahoma" pitchFamily="-112" charset="0"/>
              </a:rPr>
              <a:t>Masaharu</a:t>
            </a:r>
            <a:r>
              <a:rPr lang="en-US" sz="1000" dirty="0">
                <a:latin typeface="Tahoma" pitchFamily="-112" charset="0"/>
              </a:rPr>
              <a:t> </a:t>
            </a:r>
            <a:r>
              <a:rPr lang="en-US" sz="1000" dirty="0" err="1">
                <a:latin typeface="Tahoma" pitchFamily="-112" charset="0"/>
              </a:rPr>
              <a:t>Nomachi</a:t>
            </a:r>
            <a:r>
              <a:rPr lang="en-US" sz="1000" dirty="0">
                <a:latin typeface="Tahoma" pitchFamily="-112" charset="0"/>
              </a:rPr>
              <a:t>, </a:t>
            </a:r>
            <a:r>
              <a:rPr lang="en-US" sz="1000" dirty="0" err="1">
                <a:latin typeface="Tahoma" pitchFamily="-112" charset="0"/>
              </a:rPr>
              <a:t>Shima</a:t>
            </a:r>
            <a:r>
              <a:rPr lang="en-US" sz="1000" dirty="0">
                <a:latin typeface="Tahoma" pitchFamily="-112" charset="0"/>
              </a:rPr>
              <a:t> </a:t>
            </a:r>
            <a:r>
              <a:rPr lang="en-US" sz="1000" dirty="0" err="1">
                <a:latin typeface="Tahoma" pitchFamily="-112" charset="0"/>
              </a:rPr>
              <a:t>Tatsuji</a:t>
            </a:r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 </a:t>
            </a:r>
          </a:p>
          <a:p>
            <a:pPr algn="ctr"/>
            <a:endParaRPr lang="en-US" sz="1000" i="1" dirty="0">
              <a:solidFill>
                <a:srgbClr val="0000FF"/>
              </a:solidFill>
              <a:latin typeface="Tahoma" pitchFamily="-112" charset="0"/>
            </a:endParaRPr>
          </a:p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Pacific Northwest National Laboratory, Richland, Washington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Craig </a:t>
            </a:r>
            <a:r>
              <a:rPr lang="en-US" sz="1000" dirty="0" err="1">
                <a:latin typeface="Tahoma" pitchFamily="-112" charset="0"/>
              </a:rPr>
              <a:t>Aalseth</a:t>
            </a:r>
            <a:r>
              <a:rPr lang="en-US" sz="1000" dirty="0">
                <a:latin typeface="Tahoma" pitchFamily="-112" charset="0"/>
              </a:rPr>
              <a:t>, James Ely, Tom Farmer, Jim Fast, Eric Hoppe, Brian </a:t>
            </a:r>
            <a:r>
              <a:rPr lang="en-US" sz="1000" dirty="0" err="1">
                <a:latin typeface="Tahoma" pitchFamily="-112" charset="0"/>
              </a:rPr>
              <a:t>Hyronimus</a:t>
            </a:r>
            <a:r>
              <a:rPr lang="en-US" sz="1000" dirty="0">
                <a:latin typeface="Tahoma" pitchFamily="-112" charset="0"/>
              </a:rPr>
              <a:t>, Marty </a:t>
            </a:r>
            <a:r>
              <a:rPr lang="en-US" sz="1000" dirty="0" err="1">
                <a:latin typeface="Tahoma" pitchFamily="-112" charset="0"/>
              </a:rPr>
              <a:t>Keillor</a:t>
            </a:r>
            <a:r>
              <a:rPr lang="en-US" sz="1000" dirty="0">
                <a:latin typeface="Tahoma" pitchFamily="-112" charset="0"/>
              </a:rPr>
              <a:t>, </a:t>
            </a:r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Jeremy </a:t>
            </a:r>
            <a:r>
              <a:rPr lang="en-US" sz="1000" dirty="0" err="1">
                <a:solidFill>
                  <a:srgbClr val="FF0000"/>
                </a:solidFill>
                <a:latin typeface="Tahoma" pitchFamily="-112" charset="0"/>
              </a:rPr>
              <a:t>Kephart</a:t>
            </a:r>
            <a:r>
              <a:rPr lang="en-US" sz="1000" dirty="0">
                <a:solidFill>
                  <a:srgbClr val="0000FF"/>
                </a:solidFill>
                <a:latin typeface="Tahoma" pitchFamily="-112" charset="0"/>
              </a:rPr>
              <a:t>,</a:t>
            </a:r>
            <a:r>
              <a:rPr lang="en-US" sz="1000" dirty="0">
                <a:solidFill>
                  <a:schemeClr val="bg1"/>
                </a:solidFill>
                <a:latin typeface="Tahoma" pitchFamily="-112" charset="0"/>
              </a:rPr>
              <a:t> </a:t>
            </a:r>
            <a:r>
              <a:rPr lang="en-US" sz="1000" dirty="0">
                <a:latin typeface="Tahoma" pitchFamily="-112" charset="0"/>
              </a:rPr>
              <a:t>Richard T. </a:t>
            </a:r>
            <a:r>
              <a:rPr lang="en-US" sz="1000" dirty="0" err="1">
                <a:latin typeface="Tahoma" pitchFamily="-112" charset="0"/>
              </a:rPr>
              <a:t>Kouzes</a:t>
            </a:r>
            <a:r>
              <a:rPr lang="en-US" sz="1000" dirty="0">
                <a:latin typeface="Tahoma" pitchFamily="-112" charset="0"/>
              </a:rPr>
              <a:t>, Harry </a:t>
            </a:r>
            <a:r>
              <a:rPr lang="en-US" sz="1000" dirty="0" err="1">
                <a:latin typeface="Tahoma" pitchFamily="-112" charset="0"/>
              </a:rPr>
              <a:t>Miley</a:t>
            </a:r>
            <a:r>
              <a:rPr lang="en-US" sz="1000" dirty="0">
                <a:latin typeface="Tahoma" pitchFamily="-112" charset="0"/>
              </a:rPr>
              <a:t>, John </a:t>
            </a:r>
            <a:r>
              <a:rPr lang="en-US" sz="1000" dirty="0" err="1">
                <a:latin typeface="Tahoma" pitchFamily="-112" charset="0"/>
              </a:rPr>
              <a:t>Orrell</a:t>
            </a:r>
            <a:r>
              <a:rPr lang="en-US" sz="1000" dirty="0">
                <a:latin typeface="Tahoma" pitchFamily="-112" charset="0"/>
              </a:rPr>
              <a:t>, 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Jim Reeves, Bob Thompson, Ray Warner</a:t>
            </a:r>
          </a:p>
          <a:p>
            <a:pPr algn="ctr"/>
            <a:endParaRPr lang="en-US" sz="800" dirty="0">
              <a:latin typeface="Tahoma" pitchFamily="-112" charset="0"/>
            </a:endParaRPr>
          </a:p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Queen's University, Kingston, Ontario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Art McDonald</a:t>
            </a:r>
          </a:p>
          <a:p>
            <a:pPr algn="ctr"/>
            <a:endParaRPr lang="en-US" sz="800" dirty="0">
              <a:solidFill>
                <a:schemeClr val="bg1"/>
              </a:solidFill>
              <a:latin typeface="Tahoma" pitchFamily="-112" charset="0"/>
            </a:endParaRPr>
          </a:p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University of Alberta, Edmonton, Alberta</a:t>
            </a:r>
          </a:p>
          <a:p>
            <a:pPr algn="ctr"/>
            <a:r>
              <a:rPr lang="en-US" sz="1000" dirty="0" err="1">
                <a:latin typeface="Tahoma" pitchFamily="-112" charset="0"/>
              </a:rPr>
              <a:t>Aksel</a:t>
            </a:r>
            <a:r>
              <a:rPr lang="en-US" sz="1000" dirty="0">
                <a:latin typeface="Tahoma" pitchFamily="-112" charset="0"/>
              </a:rPr>
              <a:t> </a:t>
            </a:r>
            <a:r>
              <a:rPr lang="en-US" sz="1000" dirty="0" err="1">
                <a:latin typeface="Tahoma" pitchFamily="-112" charset="0"/>
              </a:rPr>
              <a:t>Hallin</a:t>
            </a:r>
            <a:endParaRPr lang="en-US" sz="1000" dirty="0">
              <a:latin typeface="Tahoma" pitchFamily="-112" charset="0"/>
            </a:endParaRPr>
          </a:p>
          <a:p>
            <a:pPr algn="ctr"/>
            <a:endParaRPr lang="en-US" sz="800" dirty="0">
              <a:solidFill>
                <a:schemeClr val="bg1"/>
              </a:solidFill>
              <a:latin typeface="Tahoma" pitchFamily="-112" charset="0"/>
            </a:endParaRPr>
          </a:p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University of Chicago, Chicago, Illinois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Phil </a:t>
            </a:r>
            <a:r>
              <a:rPr lang="en-US" sz="1000" dirty="0" err="1">
                <a:solidFill>
                  <a:srgbClr val="FF0000"/>
                </a:solidFill>
                <a:latin typeface="Tahoma" pitchFamily="-112" charset="0"/>
              </a:rPr>
              <a:t>Barbeau</a:t>
            </a:r>
            <a:r>
              <a:rPr lang="en-US" sz="1000" dirty="0">
                <a:latin typeface="Tahoma" pitchFamily="-112" charset="0"/>
              </a:rPr>
              <a:t>, Juan Collar</a:t>
            </a:r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, Nicole Fields</a:t>
            </a:r>
            <a:r>
              <a:rPr lang="en-US" sz="1000" dirty="0">
                <a:latin typeface="Tahoma" pitchFamily="-112" charset="0"/>
              </a:rPr>
              <a:t>, </a:t>
            </a:r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Charles Greenberg, </a:t>
            </a:r>
            <a:endParaRPr lang="en-US" sz="1000" dirty="0">
              <a:latin typeface="Tahoma" pitchFamily="-112" charset="0"/>
            </a:endParaRPr>
          </a:p>
          <a:p>
            <a:pPr algn="ctr"/>
            <a:endParaRPr lang="en-US" sz="800" dirty="0">
              <a:solidFill>
                <a:schemeClr val="bg1"/>
              </a:solidFill>
              <a:latin typeface="Tahoma" pitchFamily="-112" charset="0"/>
            </a:endParaRPr>
          </a:p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University of North Carolina, Chapel Hill, North Carolina and TUNL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Melissa</a:t>
            </a:r>
            <a:r>
              <a:rPr lang="en-US" sz="1200" dirty="0">
                <a:latin typeface="Verdana" pitchFamily="-112" charset="0"/>
              </a:rPr>
              <a:t> </a:t>
            </a:r>
            <a:r>
              <a:rPr lang="en-US" sz="1000" dirty="0">
                <a:latin typeface="Tahoma" pitchFamily="-112" charset="0"/>
              </a:rPr>
              <a:t>Boswell,</a:t>
            </a:r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Tahoma" pitchFamily="-112" charset="0"/>
              </a:rPr>
              <a:t>Padraic</a:t>
            </a:r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 </a:t>
            </a:r>
            <a:r>
              <a:rPr lang="en-US" sz="1000" dirty="0" err="1" smtClean="0">
                <a:solidFill>
                  <a:srgbClr val="FF0000"/>
                </a:solidFill>
                <a:latin typeface="Tahoma" pitchFamily="-112" charset="0"/>
              </a:rPr>
              <a:t>Finnerty</a:t>
            </a:r>
            <a:r>
              <a:rPr lang="en-US" sz="1000" dirty="0" smtClean="0">
                <a:solidFill>
                  <a:srgbClr val="FF0000"/>
                </a:solidFill>
                <a:latin typeface="Tahoma" pitchFamily="-112" charset="0"/>
              </a:rPr>
              <a:t>, Graham </a:t>
            </a:r>
            <a:r>
              <a:rPr lang="en-US" sz="1000" dirty="0" err="1" smtClean="0">
                <a:solidFill>
                  <a:srgbClr val="FF0000"/>
                </a:solidFill>
                <a:latin typeface="Tahoma" pitchFamily="-112" charset="0"/>
              </a:rPr>
              <a:t>Giovanetti</a:t>
            </a:r>
            <a:r>
              <a:rPr lang="en-US" sz="1000" dirty="0" smtClean="0">
                <a:solidFill>
                  <a:srgbClr val="FF0000"/>
                </a:solidFill>
                <a:latin typeface="Tahoma" pitchFamily="-112" charset="0"/>
              </a:rPr>
              <a:t>, </a:t>
            </a:r>
            <a:r>
              <a:rPr lang="en-US" sz="1000" dirty="0" err="1">
                <a:latin typeface="Tahoma" pitchFamily="-112" charset="0"/>
              </a:rPr>
              <a:t>Reyco</a:t>
            </a:r>
            <a:r>
              <a:rPr lang="en-US" sz="1000" dirty="0">
                <a:latin typeface="Tahoma" pitchFamily="-112" charset="0"/>
              </a:rPr>
              <a:t> Henning, Mark Howe, 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Michael Akashi-</a:t>
            </a:r>
            <a:r>
              <a:rPr lang="en-US" sz="1000" dirty="0" err="1">
                <a:latin typeface="Tahoma" pitchFamily="-112" charset="0"/>
              </a:rPr>
              <a:t>Ronquest</a:t>
            </a:r>
            <a:r>
              <a:rPr lang="en-US" sz="1000" dirty="0">
                <a:latin typeface="Tahoma" pitchFamily="-112" charset="0"/>
              </a:rPr>
              <a:t>, </a:t>
            </a:r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Sean </a:t>
            </a:r>
            <a:r>
              <a:rPr lang="en-US" sz="1000" dirty="0" err="1">
                <a:solidFill>
                  <a:srgbClr val="FF0000"/>
                </a:solidFill>
                <a:latin typeface="Tahoma" pitchFamily="-112" charset="0"/>
              </a:rPr>
              <a:t>MacMullin</a:t>
            </a:r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, Jacquie Strain</a:t>
            </a:r>
            <a:r>
              <a:rPr lang="en-US" sz="1000" dirty="0">
                <a:latin typeface="Tahoma" pitchFamily="-112" charset="0"/>
              </a:rPr>
              <a:t>, John F. Wilkerson</a:t>
            </a:r>
            <a:endParaRPr lang="en-US" sz="1000" dirty="0">
              <a:solidFill>
                <a:srgbClr val="FF0000"/>
              </a:solidFill>
              <a:latin typeface="Tahoma" pitchFamily="-112" charset="0"/>
            </a:endParaRPr>
          </a:p>
          <a:p>
            <a:endParaRPr lang="en-US" sz="1000" dirty="0">
              <a:latin typeface="Tahoma" pitchFamily="-112" charset="0"/>
            </a:endParaRPr>
          </a:p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University of South Carolina, Columbia, South Carolina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Frank </a:t>
            </a:r>
            <a:r>
              <a:rPr lang="en-US" sz="1000" dirty="0" err="1">
                <a:latin typeface="Tahoma" pitchFamily="-112" charset="0"/>
              </a:rPr>
              <a:t>Avignone</a:t>
            </a:r>
            <a:r>
              <a:rPr lang="en-US" sz="1000" dirty="0">
                <a:latin typeface="Tahoma" pitchFamily="-112" charset="0"/>
              </a:rPr>
              <a:t>, Richard </a:t>
            </a:r>
            <a:r>
              <a:rPr lang="en-US" sz="1000" dirty="0" err="1">
                <a:latin typeface="Tahoma" pitchFamily="-112" charset="0"/>
              </a:rPr>
              <a:t>Creswick</a:t>
            </a:r>
            <a:r>
              <a:rPr lang="en-US" sz="1000" dirty="0">
                <a:latin typeface="Tahoma" pitchFamily="-112" charset="0"/>
              </a:rPr>
              <a:t>, Horatio A. </a:t>
            </a:r>
            <a:r>
              <a:rPr lang="en-US" sz="1000" dirty="0" err="1">
                <a:latin typeface="Tahoma" pitchFamily="-112" charset="0"/>
              </a:rPr>
              <a:t>Farach</a:t>
            </a:r>
            <a:r>
              <a:rPr lang="en-US" sz="1000" dirty="0">
                <a:latin typeface="Tahoma" pitchFamily="-112" charset="0"/>
              </a:rPr>
              <a:t>, </a:t>
            </a:r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Todd </a:t>
            </a:r>
            <a:r>
              <a:rPr lang="en-US" sz="1000" dirty="0" err="1">
                <a:solidFill>
                  <a:srgbClr val="FF0000"/>
                </a:solidFill>
                <a:latin typeface="Tahoma" pitchFamily="-112" charset="0"/>
              </a:rPr>
              <a:t>Hossbach</a:t>
            </a:r>
            <a:endParaRPr lang="en-US" sz="1000" dirty="0">
              <a:solidFill>
                <a:srgbClr val="FF0000"/>
              </a:solidFill>
              <a:latin typeface="Tahoma" pitchFamily="-112" charset="0"/>
            </a:endParaRPr>
          </a:p>
          <a:p>
            <a:pPr algn="ctr"/>
            <a:endParaRPr lang="en-US" sz="800" dirty="0">
              <a:solidFill>
                <a:srgbClr val="FF0000"/>
              </a:solidFill>
              <a:latin typeface="Tahoma" pitchFamily="-112" charset="0"/>
            </a:endParaRPr>
          </a:p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University of South </a:t>
            </a:r>
            <a:r>
              <a:rPr lang="en-US" sz="1000" i="1" dirty="0" err="1">
                <a:solidFill>
                  <a:srgbClr val="0000FF"/>
                </a:solidFill>
                <a:latin typeface="Tahoma" pitchFamily="-112" charset="0"/>
              </a:rPr>
              <a:t>Dakolta</a:t>
            </a:r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, Vermillion, South Dakota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Tina Keller, </a:t>
            </a:r>
            <a:r>
              <a:rPr lang="en-US" sz="1000" dirty="0" err="1">
                <a:latin typeface="Tahoma" pitchFamily="-112" charset="0"/>
              </a:rPr>
              <a:t>Dongming</a:t>
            </a:r>
            <a:r>
              <a:rPr lang="en-US" sz="1000" dirty="0">
                <a:latin typeface="Tahoma" pitchFamily="-112" charset="0"/>
              </a:rPr>
              <a:t> Mei, Chao Zhang</a:t>
            </a:r>
          </a:p>
          <a:p>
            <a:pPr algn="ctr"/>
            <a:endParaRPr lang="en-US" sz="800" dirty="0">
              <a:latin typeface="Tahoma" pitchFamily="-112" charset="0"/>
            </a:endParaRPr>
          </a:p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University of Tennessee, Knoxville, Tennessee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William </a:t>
            </a:r>
            <a:r>
              <a:rPr lang="en-US" sz="1000" dirty="0" err="1">
                <a:latin typeface="Tahoma" pitchFamily="-112" charset="0"/>
              </a:rPr>
              <a:t>Bugg</a:t>
            </a:r>
            <a:r>
              <a:rPr lang="en-US" sz="1000" dirty="0">
                <a:latin typeface="Tahoma" pitchFamily="-112" charset="0"/>
              </a:rPr>
              <a:t>, Yuri </a:t>
            </a:r>
            <a:r>
              <a:rPr lang="en-US" sz="1000" dirty="0" err="1">
                <a:latin typeface="Tahoma" pitchFamily="-112" charset="0"/>
              </a:rPr>
              <a:t>Efremenko</a:t>
            </a:r>
            <a:endParaRPr lang="en-US" sz="1000" dirty="0">
              <a:latin typeface="Tahoma" pitchFamily="-112" charset="0"/>
            </a:endParaRPr>
          </a:p>
          <a:p>
            <a:pPr algn="ctr"/>
            <a:endParaRPr lang="en-US" sz="800" dirty="0">
              <a:solidFill>
                <a:schemeClr val="bg1"/>
              </a:solidFill>
              <a:latin typeface="Tahoma" pitchFamily="-112" charset="0"/>
            </a:endParaRPr>
          </a:p>
          <a:p>
            <a:pPr algn="ctr"/>
            <a:r>
              <a:rPr lang="en-US" sz="1000" i="1" dirty="0">
                <a:solidFill>
                  <a:srgbClr val="0000FF"/>
                </a:solidFill>
                <a:latin typeface="Tahoma" pitchFamily="-112" charset="0"/>
              </a:rPr>
              <a:t>University of Washington, Seattle, Washington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John </a:t>
            </a:r>
            <a:r>
              <a:rPr lang="en-US" sz="1000" dirty="0" err="1">
                <a:latin typeface="Tahoma" pitchFamily="-112" charset="0"/>
              </a:rPr>
              <a:t>Amsbaugh</a:t>
            </a:r>
            <a:r>
              <a:rPr lang="en-US" sz="1000" dirty="0">
                <a:latin typeface="Tahoma" pitchFamily="-112" charset="0"/>
              </a:rPr>
              <a:t>, Tom Burritt, Peter J. </a:t>
            </a:r>
            <a:r>
              <a:rPr lang="en-US" sz="1000" dirty="0" smtClean="0">
                <a:latin typeface="Tahoma" pitchFamily="-112" charset="0"/>
              </a:rPr>
              <a:t>Doe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Robert Johnson, Michael Marino</a:t>
            </a:r>
            <a:r>
              <a:rPr lang="en-US" sz="1000" dirty="0">
                <a:latin typeface="Tahoma" pitchFamily="-112" charset="0"/>
              </a:rPr>
              <a:t>, Mike Miller, Allan Myers, R. G. Hamish Robertson,</a:t>
            </a:r>
          </a:p>
          <a:p>
            <a:pPr algn="ctr"/>
            <a:r>
              <a:rPr lang="en-US" sz="1000" dirty="0">
                <a:latin typeface="Tahoma" pitchFamily="-112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Tahoma" pitchFamily="-112" charset="0"/>
              </a:rPr>
              <a:t>Alexis Schubert</a:t>
            </a:r>
            <a:r>
              <a:rPr lang="en-US" sz="1000" dirty="0">
                <a:latin typeface="Tahoma" pitchFamily="-112" charset="0"/>
              </a:rPr>
              <a:t>, Tim Van </a:t>
            </a:r>
            <a:r>
              <a:rPr lang="en-US" sz="1000" dirty="0" err="1">
                <a:latin typeface="Tahoma" pitchFamily="-112" charset="0"/>
              </a:rPr>
              <a:t>Wechel</a:t>
            </a:r>
            <a:endParaRPr lang="en-US" sz="1000" dirty="0">
              <a:latin typeface="Tahoma" pitchFamily="-112" charset="0"/>
            </a:endParaRPr>
          </a:p>
        </p:txBody>
      </p:sp>
      <p:sp>
        <p:nvSpPr>
          <p:cNvPr id="570372" name="Text Box 4"/>
          <p:cNvSpPr txBox="1">
            <a:spLocks noChangeArrowheads="1"/>
          </p:cNvSpPr>
          <p:nvPr/>
        </p:nvSpPr>
        <p:spPr bwMode="auto">
          <a:xfrm>
            <a:off x="284163" y="76200"/>
            <a:ext cx="5065712" cy="615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Gill Sans" charset="0"/>
              </a:rPr>
              <a:t>The </a:t>
            </a:r>
            <a:r>
              <a:rPr lang="en-US" sz="1800" dirty="0">
                <a:solidFill>
                  <a:schemeClr val="tx2"/>
                </a:solidFill>
                <a:latin typeface="+mn-lt"/>
              </a:rPr>
              <a:t>M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AJORANA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dirty="0">
                <a:latin typeface="Gill Sans" charset="0"/>
              </a:rPr>
              <a:t>Collaboration (Feb. 2009)</a:t>
            </a:r>
            <a:endParaRPr lang="en-US" sz="2800" dirty="0">
              <a:latin typeface="Gill Sans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solidFill>
                  <a:srgbClr val="FF0000"/>
                </a:solidFill>
                <a:latin typeface="Times" charset="0"/>
              </a:rPr>
              <a:t>Note: Red text indicates students</a:t>
            </a:r>
            <a:endParaRPr lang="en-US" sz="2800" dirty="0">
              <a:latin typeface="Gill Sans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600700" y="165100"/>
            <a:ext cx="2922588" cy="387350"/>
            <a:chOff x="3385" y="3984"/>
            <a:chExt cx="1841" cy="244"/>
          </a:xfrm>
        </p:grpSpPr>
        <p:pic>
          <p:nvPicPr>
            <p:cNvPr id="30745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66" y="3986"/>
              <a:ext cx="338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6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0" y="3984"/>
              <a:ext cx="426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7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85" y="3984"/>
              <a:ext cx="455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8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36" y="3984"/>
              <a:ext cx="319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914400" y="788988"/>
            <a:ext cx="6705600" cy="735012"/>
            <a:chOff x="914400" y="653225"/>
            <a:chExt cx="6705600" cy="734250"/>
          </a:xfrm>
        </p:grpSpPr>
        <p:pic>
          <p:nvPicPr>
            <p:cNvPr id="30727" name="Picture 1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328704" y="728432"/>
              <a:ext cx="319723" cy="296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8" name="Picture 1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00747" y="757087"/>
              <a:ext cx="399653" cy="233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9" name="Picture 1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20466" y="696913"/>
              <a:ext cx="431324" cy="361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0" name="Picture 1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302159" y="764250"/>
              <a:ext cx="554990" cy="223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1" name="Picture 17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739289" y="709807"/>
              <a:ext cx="346869" cy="33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2" name="Picture 18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77799" y="774279"/>
              <a:ext cx="1649889" cy="202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3" name="Picture 2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914400" y="1056521"/>
              <a:ext cx="524828" cy="33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4" name="Picture 2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472351" y="1116694"/>
              <a:ext cx="746522" cy="204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5" name="Picture 2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941604" y="1116694"/>
              <a:ext cx="972741" cy="206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6" name="Picture 24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481455" y="1082310"/>
              <a:ext cx="342344" cy="276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7" name="Picture 2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923336" y="1118127"/>
              <a:ext cx="963692" cy="206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8" name="Picture 26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015389" y="1073713"/>
              <a:ext cx="313690" cy="298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9" name="Picture 27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6365161" y="1128156"/>
              <a:ext cx="1034574" cy="184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0" name="Picture 27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6696830" y="653225"/>
              <a:ext cx="923170" cy="403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1" name="Picture 28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6218873" y="734203"/>
              <a:ext cx="368537" cy="39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2" name="Picture 29"/>
            <p:cNvPicPr>
              <a:picLocks noChangeAspect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3039428" y="1091203"/>
              <a:ext cx="833279" cy="23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3" name="Picture 30"/>
            <p:cNvPicPr>
              <a:picLocks noChangeAspect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1390252" y="822547"/>
              <a:ext cx="430213" cy="20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4" name="Picture 31"/>
            <p:cNvPicPr>
              <a:picLocks noChangeAspect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1009253" y="762000"/>
              <a:ext cx="304836" cy="335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8B4D-34F2-6948-AB84-1338F40A2A9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>
          <a:xfrm>
            <a:off x="1447800" y="6400800"/>
            <a:ext cx="3429000" cy="457200"/>
          </a:xfrm>
        </p:spPr>
        <p:txBody>
          <a:bodyPr/>
          <a:lstStyle/>
          <a:p>
            <a:r>
              <a:rPr lang="en-US" smtClean="0"/>
              <a:t>R. Henning, NDM 09, Madison WI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620000" cy="1143000"/>
          </a:xfrm>
        </p:spPr>
        <p:txBody>
          <a:bodyPr/>
          <a:lstStyle/>
          <a:p>
            <a:r>
              <a:rPr lang="en-US"/>
              <a:t>Ge Detection Principle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066800"/>
            <a:ext cx="4267200" cy="243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err="1" smtClean="0"/>
              <a:t>Fiorini</a:t>
            </a:r>
            <a:r>
              <a:rPr lang="en-US" sz="1800" dirty="0" smtClean="0"/>
              <a:t> et al, Il </a:t>
            </a:r>
            <a:r>
              <a:rPr lang="en-US" sz="1800" dirty="0" err="1" smtClean="0"/>
              <a:t>Nuovo</a:t>
            </a:r>
            <a:r>
              <a:rPr lang="en-US" sz="1800" dirty="0" smtClean="0"/>
              <a:t> </a:t>
            </a:r>
            <a:r>
              <a:rPr lang="en-US" sz="1800" dirty="0" err="1" smtClean="0"/>
              <a:t>Cimento</a:t>
            </a:r>
            <a:r>
              <a:rPr lang="en-US" sz="1800" dirty="0" smtClean="0"/>
              <a:t> 13 (1974) 747</a:t>
            </a:r>
          </a:p>
          <a:p>
            <a:pPr>
              <a:lnSpc>
                <a:spcPct val="90000"/>
              </a:lnSpc>
            </a:pPr>
            <a:r>
              <a:rPr lang="en-US" sz="1800" dirty="0" err="1" smtClean="0"/>
              <a:t>enrGe</a:t>
            </a:r>
            <a:r>
              <a:rPr lang="en-US" sz="1800" dirty="0" smtClean="0"/>
              <a:t> </a:t>
            </a:r>
            <a:r>
              <a:rPr lang="en-US" sz="1800" dirty="0"/>
              <a:t>is semiconductor -- Diode.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Ionizing radiation creates electron-hole pairs. 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Signal generated by collecting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	electrons and holes.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Gamma-ray spectroscopy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400" dirty="0"/>
              <a:t> </a:t>
            </a:r>
            <a:r>
              <a:rPr lang="en-US" sz="2400" b="1" dirty="0"/>
              <a:t>Mature Technology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0F48-D1C0-2E47-858C-0829FD16F6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5334000" y="1752600"/>
            <a:ext cx="2057400" cy="1524000"/>
          </a:xfrm>
          <a:prstGeom prst="can">
            <a:avLst>
              <a:gd name="adj" fmla="val 35565"/>
            </a:avLst>
          </a:prstGeom>
          <a:solidFill>
            <a:schemeClr val="bg2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3317" name="Rectangle 5"/>
          <p:cNvGraphicFramePr>
            <a:graphicFrameLocks/>
          </p:cNvGraphicFramePr>
          <p:nvPr/>
        </p:nvGraphicFramePr>
        <p:xfrm>
          <a:off x="1143000" y="1397000"/>
          <a:ext cx="6858000" cy="4064000"/>
        </p:xfrm>
        <a:graphic>
          <a:graphicData uri="http://schemas.openxmlformats.org/presentationml/2006/ole">
            <p:oleObj spid="_x0000_s39938" name="Equation" r:id="rId3" imgW="0" imgH="0" progId="Equation.3">
              <p:embed/>
            </p:oleObj>
          </a:graphicData>
        </a:graphic>
      </p:graphicFrame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6096000" y="2667000"/>
            <a:ext cx="152400" cy="228600"/>
          </a:xfrm>
          <a:prstGeom prst="irregularSeal1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9" name="Freeform 7"/>
          <p:cNvSpPr>
            <a:spLocks/>
          </p:cNvSpPr>
          <p:nvPr/>
        </p:nvSpPr>
        <p:spPr bwMode="auto">
          <a:xfrm>
            <a:off x="6858000" y="1295400"/>
            <a:ext cx="1219200" cy="6858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0" y="0"/>
              </a:cxn>
              <a:cxn ang="0">
                <a:pos x="768" y="0"/>
              </a:cxn>
            </a:cxnLst>
            <a:rect l="0" t="0" r="r" b="b"/>
            <a:pathLst>
              <a:path w="768" h="384">
                <a:moveTo>
                  <a:pt x="0" y="384"/>
                </a:moveTo>
                <a:lnTo>
                  <a:pt x="0" y="0"/>
                </a:lnTo>
                <a:lnTo>
                  <a:pt x="768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0" name="Freeform 8"/>
          <p:cNvSpPr>
            <a:spLocks/>
          </p:cNvSpPr>
          <p:nvPr/>
        </p:nvSpPr>
        <p:spPr bwMode="auto">
          <a:xfrm flipV="1">
            <a:off x="6858000" y="3276600"/>
            <a:ext cx="1219200" cy="3810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0" y="0"/>
              </a:cxn>
              <a:cxn ang="0">
                <a:pos x="768" y="0"/>
              </a:cxn>
            </a:cxnLst>
            <a:rect l="0" t="0" r="r" b="b"/>
            <a:pathLst>
              <a:path w="768" h="384">
                <a:moveTo>
                  <a:pt x="0" y="384"/>
                </a:moveTo>
                <a:lnTo>
                  <a:pt x="0" y="0"/>
                </a:lnTo>
                <a:lnTo>
                  <a:pt x="768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7772400" y="1752600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7924800" y="18288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8077200" y="28956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8077200" y="12954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 flipV="1">
            <a:off x="8077200" y="21336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 flipV="1">
            <a:off x="8001000" y="2438400"/>
            <a:ext cx="2286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8001000" y="2286000"/>
            <a:ext cx="2286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V="1">
            <a:off x="8077200" y="2590800"/>
            <a:ext cx="1524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>
            <a:off x="8077200" y="2667000"/>
            <a:ext cx="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H="1">
            <a:off x="8077200" y="18288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1" name="Line 19"/>
          <p:cNvSpPr>
            <a:spLocks noChangeShapeType="1"/>
          </p:cNvSpPr>
          <p:nvPr/>
        </p:nvSpPr>
        <p:spPr bwMode="auto">
          <a:xfrm flipV="1">
            <a:off x="6172200" y="2362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2" name="Line 20"/>
          <p:cNvSpPr>
            <a:spLocks noChangeShapeType="1"/>
          </p:cNvSpPr>
          <p:nvPr/>
        </p:nvSpPr>
        <p:spPr bwMode="auto">
          <a:xfrm flipH="1">
            <a:off x="6172200" y="2819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6172200" y="2286000"/>
            <a:ext cx="111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 pitchFamily="26" charset="0"/>
              </a:rPr>
              <a:t>electrons</a:t>
            </a:r>
            <a:endParaRPr lang="en-US"/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6203950" y="2909888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 pitchFamily="26" charset="0"/>
              </a:rPr>
              <a:t>holes</a:t>
            </a:r>
            <a:endParaRPr lang="en-US"/>
          </a:p>
        </p:txBody>
      </p:sp>
      <p:sp>
        <p:nvSpPr>
          <p:cNvPr id="13335" name="Line 23"/>
          <p:cNvSpPr>
            <a:spLocks noChangeShapeType="1"/>
          </p:cNvSpPr>
          <p:nvPr/>
        </p:nvSpPr>
        <p:spPr bwMode="auto">
          <a:xfrm flipV="1">
            <a:off x="5486400" y="2819400"/>
            <a:ext cx="609600" cy="609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4724400" y="3321050"/>
            <a:ext cx="1974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Arial" pitchFamily="26" charset="0"/>
              </a:rPr>
              <a:t>Ionizing radiation </a:t>
            </a:r>
          </a:p>
          <a:p>
            <a:r>
              <a:rPr lang="en-US" sz="1800">
                <a:solidFill>
                  <a:schemeClr val="accent2"/>
                </a:solidFill>
                <a:latin typeface="Arial" pitchFamily="26" charset="0"/>
              </a:rPr>
              <a:t>interaction site</a:t>
            </a:r>
            <a:endParaRPr lang="en-US"/>
          </a:p>
        </p:txBody>
      </p:sp>
      <p:pic>
        <p:nvPicPr>
          <p:cNvPr id="13337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43434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8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4495800"/>
            <a:ext cx="6699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9" name="Picture 2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2400" y="4495800"/>
            <a:ext cx="2286000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955675" y="3962400"/>
            <a:ext cx="1862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 pitchFamily="26" charset="0"/>
              </a:rPr>
              <a:t>Gammasphere</a:t>
            </a:r>
            <a:endParaRPr lang="en-US"/>
          </a:p>
        </p:txBody>
      </p:sp>
      <p:sp>
        <p:nvSpPr>
          <p:cNvPr id="13341" name="Text Box 29"/>
          <p:cNvSpPr txBox="1">
            <a:spLocks noChangeArrowheads="1"/>
          </p:cNvSpPr>
          <p:nvPr/>
        </p:nvSpPr>
        <p:spPr bwMode="auto">
          <a:xfrm>
            <a:off x="4508500" y="4175125"/>
            <a:ext cx="1131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 pitchFamily="26" charset="0"/>
              </a:rPr>
              <a:t>RHESSI</a:t>
            </a:r>
            <a:endParaRPr lang="en-US"/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6629400" y="3854450"/>
            <a:ext cx="14159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Arial" pitchFamily="26" charset="0"/>
              </a:rPr>
              <a:t> </a:t>
            </a:r>
          </a:p>
          <a:p>
            <a:r>
              <a:rPr lang="en-US" sz="1800" dirty="0" smtClean="0">
                <a:latin typeface="Arial" pitchFamily="26" charset="0"/>
              </a:rPr>
              <a:t>Commercial</a:t>
            </a:r>
            <a:endParaRPr lang="en-US" dirty="0"/>
          </a:p>
        </p:txBody>
      </p:sp>
      <p:sp>
        <p:nvSpPr>
          <p:cNvPr id="13343" name="Line 31"/>
          <p:cNvSpPr>
            <a:spLocks noChangeShapeType="1"/>
          </p:cNvSpPr>
          <p:nvPr/>
        </p:nvSpPr>
        <p:spPr bwMode="auto">
          <a:xfrm>
            <a:off x="5029200" y="19812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344" name="AutoShape 32"/>
          <p:cNvSpPr>
            <a:spLocks noChangeArrowheads="1"/>
          </p:cNvSpPr>
          <p:nvPr/>
        </p:nvSpPr>
        <p:spPr bwMode="auto">
          <a:xfrm>
            <a:off x="4800600" y="2362200"/>
            <a:ext cx="457200" cy="3810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345" name="Line 33"/>
          <p:cNvSpPr>
            <a:spLocks noChangeShapeType="1"/>
          </p:cNvSpPr>
          <p:nvPr/>
        </p:nvSpPr>
        <p:spPr bwMode="auto">
          <a:xfrm>
            <a:off x="4800600" y="2362200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346" name="Text Box 34"/>
          <p:cNvSpPr txBox="1">
            <a:spLocks noChangeArrowheads="1"/>
          </p:cNvSpPr>
          <p:nvPr/>
        </p:nvSpPr>
        <p:spPr bwMode="auto">
          <a:xfrm>
            <a:off x="5251450" y="1600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 pitchFamily="26" charset="0"/>
              </a:rPr>
              <a:t>n</a:t>
            </a:r>
            <a:endParaRPr lang="en-US"/>
          </a:p>
        </p:txBody>
      </p:sp>
      <p:sp>
        <p:nvSpPr>
          <p:cNvPr id="13347" name="Text Box 35"/>
          <p:cNvSpPr txBox="1">
            <a:spLocks noChangeArrowheads="1"/>
          </p:cNvSpPr>
          <p:nvPr/>
        </p:nvSpPr>
        <p:spPr bwMode="auto">
          <a:xfrm>
            <a:off x="5181600" y="2971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 pitchFamily="26" charset="0"/>
              </a:rPr>
              <a:t>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324600" cy="1143000"/>
          </a:xfrm>
        </p:spPr>
        <p:txBody>
          <a:bodyPr/>
          <a:lstStyle/>
          <a:p>
            <a:r>
              <a:rPr lang="en-US"/>
              <a:t>Crystal Production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1913A-B17C-AD4C-B7C5-BF6ABEDBA185}" type="slidenum">
              <a:rPr lang="en-US"/>
              <a:pPr/>
              <a:t>17</a:t>
            </a:fld>
            <a:endParaRPr lang="en-US"/>
          </a:p>
        </p:txBody>
      </p:sp>
      <p:pic>
        <p:nvPicPr>
          <p:cNvPr id="140295" name="Picture 10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71600"/>
            <a:ext cx="23542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7" name="Picture 1033" descr="zone_ref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437063"/>
            <a:ext cx="2895600" cy="1774825"/>
          </a:xfrm>
          <a:prstGeom prst="rect">
            <a:avLst/>
          </a:prstGeom>
          <a:noFill/>
        </p:spPr>
      </p:pic>
      <p:pic>
        <p:nvPicPr>
          <p:cNvPr id="140298" name="Picture 1034" descr="DSC_00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191000"/>
            <a:ext cx="3008313" cy="1998663"/>
          </a:xfrm>
          <a:prstGeom prst="rect">
            <a:avLst/>
          </a:prstGeom>
          <a:noFill/>
        </p:spPr>
      </p:pic>
      <p:pic>
        <p:nvPicPr>
          <p:cNvPr id="140299" name="Picture 1035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5334000" y="1316038"/>
            <a:ext cx="3124200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0300" name="Text Box 1036"/>
          <p:cNvSpPr txBox="1">
            <a:spLocks noChangeArrowheads="1"/>
          </p:cNvSpPr>
          <p:nvPr/>
        </p:nvSpPr>
        <p:spPr bwMode="auto">
          <a:xfrm>
            <a:off x="974725" y="944563"/>
            <a:ext cx="2592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/>
              <a:t>Enrichment (86% </a:t>
            </a:r>
            <a:r>
              <a:rPr lang="en-US" sz="2000" baseline="30000"/>
              <a:t>76</a:t>
            </a:r>
            <a:r>
              <a:rPr lang="en-US" sz="2000"/>
              <a:t>Ge)</a:t>
            </a:r>
            <a:endParaRPr lang="en-US"/>
          </a:p>
        </p:txBody>
      </p:sp>
      <p:sp>
        <p:nvSpPr>
          <p:cNvPr id="140301" name="Text Box 1037"/>
          <p:cNvSpPr txBox="1">
            <a:spLocks noChangeArrowheads="1"/>
          </p:cNvSpPr>
          <p:nvPr/>
        </p:nvSpPr>
        <p:spPr bwMode="auto">
          <a:xfrm>
            <a:off x="228600" y="4038600"/>
            <a:ext cx="274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/>
              <a:t>Polycrystalline bars</a:t>
            </a:r>
            <a:endParaRPr lang="en-US"/>
          </a:p>
        </p:txBody>
      </p:sp>
      <p:sp>
        <p:nvSpPr>
          <p:cNvPr id="140302" name="Text Box 1038"/>
          <p:cNvSpPr txBox="1">
            <a:spLocks noChangeArrowheads="1"/>
          </p:cNvSpPr>
          <p:nvPr/>
        </p:nvSpPr>
        <p:spPr bwMode="auto">
          <a:xfrm>
            <a:off x="4876800" y="3810000"/>
            <a:ext cx="274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/>
              <a:t>Zone refinement</a:t>
            </a:r>
            <a:endParaRPr lang="en-US"/>
          </a:p>
        </p:txBody>
      </p:sp>
      <p:sp>
        <p:nvSpPr>
          <p:cNvPr id="140303" name="Text Box 1039"/>
          <p:cNvSpPr txBox="1">
            <a:spLocks noChangeArrowheads="1"/>
          </p:cNvSpPr>
          <p:nvPr/>
        </p:nvSpPr>
        <p:spPr bwMode="auto">
          <a:xfrm>
            <a:off x="6019800" y="990600"/>
            <a:ext cx="274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/>
              <a:t>Crystal growth</a:t>
            </a:r>
            <a:endParaRPr lang="en-US"/>
          </a:p>
        </p:txBody>
      </p:sp>
      <p:sp>
        <p:nvSpPr>
          <p:cNvPr id="140306" name="AutoShape 1042"/>
          <p:cNvSpPr>
            <a:spLocks noChangeArrowheads="1"/>
          </p:cNvSpPr>
          <p:nvPr/>
        </p:nvSpPr>
        <p:spPr bwMode="auto">
          <a:xfrm>
            <a:off x="2590800" y="40386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0307" name="AutoShape 1043"/>
          <p:cNvSpPr>
            <a:spLocks noChangeArrowheads="1"/>
          </p:cNvSpPr>
          <p:nvPr/>
        </p:nvSpPr>
        <p:spPr bwMode="auto">
          <a:xfrm>
            <a:off x="3810000" y="5105400"/>
            <a:ext cx="838200" cy="457200"/>
          </a:xfrm>
          <a:prstGeom prst="rightArrow">
            <a:avLst>
              <a:gd name="adj1" fmla="val 50000"/>
              <a:gd name="adj2" fmla="val 45833"/>
            </a:avLst>
          </a:prstGeom>
          <a:solidFill>
            <a:schemeClr val="accent2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0308" name="AutoShape 1044"/>
          <p:cNvSpPr>
            <a:spLocks noChangeArrowheads="1"/>
          </p:cNvSpPr>
          <p:nvPr/>
        </p:nvSpPr>
        <p:spPr bwMode="auto">
          <a:xfrm>
            <a:off x="7162800" y="3733800"/>
            <a:ext cx="381000" cy="3810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0309" name="Text Box 1045"/>
          <p:cNvSpPr txBox="1">
            <a:spLocks noChangeArrowheads="1"/>
          </p:cNvSpPr>
          <p:nvPr/>
        </p:nvSpPr>
        <p:spPr bwMode="auto">
          <a:xfrm>
            <a:off x="4724400" y="990600"/>
            <a:ext cx="1149350" cy="366713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800"/>
              <a:t>E.E Haller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927100"/>
            <a:ext cx="8521700" cy="3924300"/>
          </a:xfrm>
        </p:spPr>
        <p:txBody>
          <a:bodyPr/>
          <a:lstStyle/>
          <a:p>
            <a:pPr marL="228600" indent="-228600" algn="ctr"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000080"/>
                </a:solidFill>
                <a:latin typeface="Gill Sans" pitchFamily="-112" charset="0"/>
                <a:ea typeface="ＭＳ Ｐゴシック" pitchFamily="-112" charset="-128"/>
                <a:cs typeface="ＭＳ Ｐゴシック" pitchFamily="-112" charset="-128"/>
              </a:rPr>
              <a:t>Actively pursuing the development of R&amp;D aimed at a </a:t>
            </a:r>
            <a:br>
              <a:rPr lang="en-US" sz="2400" dirty="0">
                <a:solidFill>
                  <a:srgbClr val="000080"/>
                </a:solidFill>
                <a:latin typeface="Gill Sans" pitchFamily="-112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en-US" sz="2400" dirty="0">
                <a:solidFill>
                  <a:srgbClr val="000080"/>
                </a:solidFill>
                <a:latin typeface="Gill Sans" pitchFamily="-112" charset="0"/>
                <a:ea typeface="ＭＳ Ｐゴシック" pitchFamily="-112" charset="-128"/>
                <a:cs typeface="ＭＳ Ｐゴシック" pitchFamily="-112" charset="-128"/>
              </a:rPr>
              <a:t>~1 </a:t>
            </a:r>
            <a:r>
              <a:rPr lang="en-US" sz="2400" dirty="0" err="1">
                <a:solidFill>
                  <a:srgbClr val="000080"/>
                </a:solidFill>
                <a:latin typeface="Gill Sans" pitchFamily="-112" charset="0"/>
                <a:ea typeface="ＭＳ Ｐゴシック" pitchFamily="-112" charset="-128"/>
                <a:cs typeface="ＭＳ Ｐゴシック" pitchFamily="-112" charset="-128"/>
              </a:rPr>
              <a:t>tonne</a:t>
            </a:r>
            <a:r>
              <a:rPr lang="en-US" sz="2400" dirty="0">
                <a:solidFill>
                  <a:srgbClr val="000080"/>
                </a:solidFill>
                <a:latin typeface="Gill Sans" pitchFamily="-112" charset="0"/>
                <a:ea typeface="ＭＳ Ｐゴシック" pitchFamily="-112" charset="-128"/>
                <a:cs typeface="ＭＳ Ｐゴシック" pitchFamily="-112" charset="-128"/>
              </a:rPr>
              <a:t> scale </a:t>
            </a:r>
            <a:r>
              <a:rPr lang="en-US" sz="2400" baseline="30000" dirty="0">
                <a:solidFill>
                  <a:srgbClr val="000080"/>
                </a:solidFill>
                <a:latin typeface="Gill Sans" pitchFamily="-112" charset="0"/>
                <a:ea typeface="ＭＳ Ｐゴシック" pitchFamily="-112" charset="-128"/>
                <a:cs typeface="ＭＳ Ｐゴシック" pitchFamily="-112" charset="-128"/>
              </a:rPr>
              <a:t>76</a:t>
            </a:r>
            <a:r>
              <a:rPr lang="en-US" sz="2400" dirty="0">
                <a:solidFill>
                  <a:srgbClr val="000080"/>
                </a:solidFill>
                <a:latin typeface="Gill Sans" pitchFamily="-112" charset="0"/>
                <a:ea typeface="ＭＳ Ｐゴシック" pitchFamily="-112" charset="-128"/>
                <a:cs typeface="ＭＳ Ｐゴシック" pitchFamily="-112" charset="-128"/>
              </a:rPr>
              <a:t>Ge 0</a:t>
            </a:r>
            <a:r>
              <a:rPr lang="en-US" sz="2400" dirty="0">
                <a:solidFill>
                  <a:srgbClr val="000080"/>
                </a:solidFill>
                <a:latin typeface="Symbol" pitchFamily="-112" charset="2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</a:t>
            </a:r>
            <a:r>
              <a:rPr lang="en-US" sz="2400" dirty="0">
                <a:solidFill>
                  <a:srgbClr val="000080"/>
                </a:solidFill>
                <a:latin typeface="Gill Sans" pitchFamily="-112" charset="0"/>
                <a:ea typeface="ＭＳ Ｐゴシック" pitchFamily="-112" charset="-128"/>
                <a:cs typeface="ＭＳ Ｐゴシック" pitchFamily="-112" charset="-128"/>
              </a:rPr>
              <a:t>-decay experiment.</a:t>
            </a:r>
          </a:p>
          <a:p>
            <a:pPr marL="520700" lvl="1" indent="-165100" eaLnBrk="1" hangingPunct="1"/>
            <a:r>
              <a:rPr lang="en-US" sz="2400" dirty="0">
                <a:solidFill>
                  <a:srgbClr val="800040"/>
                </a:solidFill>
                <a:latin typeface="Gill Sans" pitchFamily="-112" charset="0"/>
              </a:rPr>
              <a:t>Technical goal: Demonstrate background low enough to justify building a </a:t>
            </a:r>
            <a:r>
              <a:rPr lang="en-US" sz="2400" dirty="0" err="1">
                <a:solidFill>
                  <a:srgbClr val="800040"/>
                </a:solidFill>
                <a:latin typeface="Gill Sans" pitchFamily="-112" charset="0"/>
              </a:rPr>
              <a:t>tonne</a:t>
            </a:r>
            <a:r>
              <a:rPr lang="en-US" sz="2400" dirty="0">
                <a:solidFill>
                  <a:srgbClr val="800040"/>
                </a:solidFill>
                <a:latin typeface="Gill Sans" pitchFamily="-112" charset="0"/>
              </a:rPr>
              <a:t> scale </a:t>
            </a:r>
            <a:r>
              <a:rPr lang="en-US" sz="2400" dirty="0" err="1">
                <a:solidFill>
                  <a:srgbClr val="800040"/>
                </a:solidFill>
                <a:latin typeface="Gill Sans" pitchFamily="-112" charset="0"/>
              </a:rPr>
              <a:t>Ge</a:t>
            </a:r>
            <a:r>
              <a:rPr lang="en-US" sz="2400" dirty="0">
                <a:solidFill>
                  <a:srgbClr val="800040"/>
                </a:solidFill>
                <a:latin typeface="Gill Sans" pitchFamily="-112" charset="0"/>
              </a:rPr>
              <a:t> experiment. </a:t>
            </a:r>
          </a:p>
          <a:p>
            <a:pPr marL="520700" lvl="1" indent="-165100" eaLnBrk="1" hangingPunct="1"/>
            <a:r>
              <a:rPr lang="en-US" sz="2400" dirty="0">
                <a:solidFill>
                  <a:srgbClr val="800040"/>
                </a:solidFill>
                <a:latin typeface="Gill Sans" pitchFamily="-112" charset="0"/>
              </a:rPr>
              <a:t>Science goal: build a prototype module to test the recent claim of an observation of 0</a:t>
            </a:r>
            <a:r>
              <a:rPr lang="en-US" sz="2400" dirty="0">
                <a:solidFill>
                  <a:srgbClr val="800040"/>
                </a:solidFill>
                <a:latin typeface="Symbol" pitchFamily="-112" charset="2"/>
                <a:sym typeface="Symbol" pitchFamily="-112" charset="2"/>
              </a:rPr>
              <a:t></a:t>
            </a:r>
            <a:r>
              <a:rPr lang="en-US" sz="2400" dirty="0">
                <a:solidFill>
                  <a:srgbClr val="800040"/>
                </a:solidFill>
                <a:latin typeface="Gill Sans" pitchFamily="-112" charset="0"/>
              </a:rPr>
              <a:t>. This goal is a litmus test of any proposed technology.</a:t>
            </a:r>
          </a:p>
          <a:p>
            <a:pPr marL="520700" lvl="1" indent="-165100" eaLnBrk="1" hangingPunct="1"/>
            <a:r>
              <a:rPr lang="en-US" sz="2400" dirty="0">
                <a:solidFill>
                  <a:srgbClr val="800040"/>
                </a:solidFill>
                <a:latin typeface="Gill Sans" pitchFamily="-112" charset="0"/>
              </a:rPr>
              <a:t>Work cooperatively with GERDA Collaboration to prepare for a single international </a:t>
            </a:r>
            <a:r>
              <a:rPr lang="en-US" sz="2400" dirty="0" err="1">
                <a:solidFill>
                  <a:srgbClr val="800040"/>
                </a:solidFill>
                <a:latin typeface="Gill Sans" pitchFamily="-112" charset="0"/>
              </a:rPr>
              <a:t>tonne</a:t>
            </a:r>
            <a:r>
              <a:rPr lang="en-US" sz="2400" dirty="0">
                <a:solidFill>
                  <a:srgbClr val="800040"/>
                </a:solidFill>
                <a:latin typeface="Gill Sans" pitchFamily="-112" charset="0"/>
              </a:rPr>
              <a:t>-scale </a:t>
            </a:r>
            <a:r>
              <a:rPr lang="en-US" sz="2400" dirty="0" err="1">
                <a:solidFill>
                  <a:srgbClr val="800040"/>
                </a:solidFill>
                <a:latin typeface="Gill Sans" pitchFamily="-112" charset="0"/>
              </a:rPr>
              <a:t>Ge</a:t>
            </a:r>
            <a:r>
              <a:rPr lang="en-US" sz="2400" dirty="0">
                <a:solidFill>
                  <a:srgbClr val="800040"/>
                </a:solidFill>
                <a:latin typeface="Gill Sans" pitchFamily="-112" charset="0"/>
              </a:rPr>
              <a:t> experiment that combines the best technical features of MAJORANA and GERDA.</a:t>
            </a:r>
          </a:p>
          <a:p>
            <a:pPr marL="520700" lvl="1" indent="-165100" eaLnBrk="1" hangingPunct="1"/>
            <a:r>
              <a:rPr lang="en-US" sz="2400" dirty="0">
                <a:solidFill>
                  <a:srgbClr val="800040"/>
                </a:solidFill>
                <a:latin typeface="Gill Sans" pitchFamily="-112" charset="0"/>
              </a:rPr>
              <a:t>Pursue longer term R&amp;D to minimize costs and optimize the schedule for a 1-tonne experiment.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222250" y="203200"/>
            <a:ext cx="7404100" cy="406400"/>
          </a:xfrm>
        </p:spPr>
        <p:txBody>
          <a:bodyPr/>
          <a:lstStyle/>
          <a:p>
            <a:pPr eaLnBrk="1" hangingPunct="1"/>
            <a:r>
              <a:rPr lang="en-US" sz="3200">
                <a:ea typeface="ＭＳ Ｐゴシック" pitchFamily="-112" charset="-128"/>
                <a:cs typeface="ＭＳ Ｐゴシック" pitchFamily="-112" charset="-128"/>
              </a:rPr>
              <a:t>M</a:t>
            </a:r>
            <a:r>
              <a:rPr lang="en-US" sz="2800">
                <a:ea typeface="ＭＳ Ｐゴシック" pitchFamily="-112" charset="-128"/>
                <a:cs typeface="ＭＳ Ｐゴシック" pitchFamily="-112" charset="-128"/>
              </a:rPr>
              <a:t>AJORANA</a:t>
            </a:r>
            <a:r>
              <a:rPr lang="en-US"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3200">
                <a:ea typeface="ＭＳ Ｐゴシック" pitchFamily="-112" charset="-128"/>
                <a:cs typeface="ＭＳ Ｐゴシック" pitchFamily="-112" charset="-128"/>
              </a:rPr>
              <a:t>Collaboration Goals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809625" y="6397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" pitchFamily="-112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781E-347D-B443-B62D-B1326F5F9F3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081224"/>
            <a:ext cx="8686800" cy="4222750"/>
          </a:xfrm>
        </p:spPr>
        <p:txBody>
          <a:bodyPr/>
          <a:lstStyle/>
          <a:p>
            <a:pPr marL="165100" indent="-165100">
              <a:lnSpc>
                <a:spcPct val="90000"/>
              </a:lnSpc>
            </a:pPr>
            <a:r>
              <a:rPr lang="en-US" sz="2400" dirty="0">
                <a:solidFill>
                  <a:srgbClr val="000080"/>
                </a:solidFill>
                <a:ea typeface="ＭＳ Ｐゴシック" pitchFamily="-112" charset="-128"/>
                <a:cs typeface="ＭＳ Ｐゴシック" pitchFamily="-112" charset="-128"/>
              </a:rPr>
              <a:t>60-kg of </a:t>
            </a:r>
            <a:r>
              <a:rPr lang="en-US" sz="2400" dirty="0" err="1">
                <a:solidFill>
                  <a:srgbClr val="000080"/>
                </a:solidFill>
                <a:ea typeface="ＭＳ Ｐゴシック" pitchFamily="-112" charset="-128"/>
                <a:cs typeface="ＭＳ Ｐゴシック" pitchFamily="-112" charset="-128"/>
              </a:rPr>
              <a:t>Ge</a:t>
            </a:r>
            <a:r>
              <a:rPr lang="en-US" sz="2400" dirty="0">
                <a:solidFill>
                  <a:srgbClr val="000080"/>
                </a:solidFill>
                <a:ea typeface="ＭＳ Ｐゴシック" pitchFamily="-112" charset="-128"/>
                <a:cs typeface="ＭＳ Ｐゴシック" pitchFamily="-112" charset="-128"/>
              </a:rPr>
              <a:t> detectors</a:t>
            </a:r>
          </a:p>
          <a:p>
            <a:pPr marL="450850" lvl="1" indent="-171450">
              <a:lnSpc>
                <a:spcPct val="90000"/>
              </a:lnSpc>
            </a:pPr>
            <a:r>
              <a:rPr lang="en-US" sz="1800" dirty="0">
                <a:solidFill>
                  <a:srgbClr val="800040"/>
                </a:solidFill>
              </a:rPr>
              <a:t>30-kg of 86% enriched </a:t>
            </a:r>
            <a:r>
              <a:rPr lang="en-US" sz="1800" baseline="30000" dirty="0">
                <a:solidFill>
                  <a:srgbClr val="800040"/>
                </a:solidFill>
              </a:rPr>
              <a:t>76</a:t>
            </a:r>
            <a:r>
              <a:rPr lang="en-US" sz="1800" dirty="0">
                <a:solidFill>
                  <a:srgbClr val="800040"/>
                </a:solidFill>
              </a:rPr>
              <a:t>Ge crystals required</a:t>
            </a:r>
            <a:br>
              <a:rPr lang="en-US" sz="1800" dirty="0">
                <a:solidFill>
                  <a:srgbClr val="800040"/>
                </a:solidFill>
              </a:rPr>
            </a:br>
            <a:r>
              <a:rPr lang="en-US" sz="1800" dirty="0">
                <a:solidFill>
                  <a:srgbClr val="800040"/>
                </a:solidFill>
              </a:rPr>
              <a:t> for science goal;</a:t>
            </a:r>
            <a:r>
              <a:rPr lang="en-US" sz="1800" dirty="0" smtClean="0">
                <a:solidFill>
                  <a:srgbClr val="800040"/>
                </a:solidFill>
              </a:rPr>
              <a:t> 30</a:t>
            </a:r>
            <a:r>
              <a:rPr lang="en-US" sz="1800" dirty="0">
                <a:solidFill>
                  <a:srgbClr val="800040"/>
                </a:solidFill>
              </a:rPr>
              <a:t>-kg</a:t>
            </a:r>
            <a:r>
              <a:rPr lang="en-US" sz="1800" dirty="0" smtClean="0">
                <a:solidFill>
                  <a:srgbClr val="800040"/>
                </a:solidFill>
              </a:rPr>
              <a:t> </a:t>
            </a:r>
            <a:r>
              <a:rPr lang="en-US" sz="1800" baseline="30000" dirty="0" err="1" smtClean="0">
                <a:solidFill>
                  <a:srgbClr val="800040"/>
                </a:solidFill>
              </a:rPr>
              <a:t>nat</a:t>
            </a:r>
            <a:r>
              <a:rPr lang="en-US" sz="1800" dirty="0" err="1" smtClean="0">
                <a:solidFill>
                  <a:srgbClr val="800040"/>
                </a:solidFill>
              </a:rPr>
              <a:t>Ge</a:t>
            </a:r>
            <a:r>
              <a:rPr lang="en-US" sz="1800" dirty="0" smtClean="0">
                <a:solidFill>
                  <a:srgbClr val="800040"/>
                </a:solidFill>
              </a:rPr>
              <a:t> for </a:t>
            </a:r>
            <a:r>
              <a:rPr lang="en-US" sz="1800" dirty="0">
                <a:solidFill>
                  <a:srgbClr val="800040"/>
                </a:solidFill>
              </a:rPr>
              <a:t>background sensitivity</a:t>
            </a:r>
          </a:p>
          <a:p>
            <a:pPr marL="450850" lvl="1" indent="-171450">
              <a:lnSpc>
                <a:spcPct val="90000"/>
              </a:lnSpc>
            </a:pPr>
            <a:r>
              <a:rPr lang="en-US" sz="1800" dirty="0">
                <a:solidFill>
                  <a:srgbClr val="800040"/>
                </a:solidFill>
              </a:rPr>
              <a:t>Examine detector technology options</a:t>
            </a:r>
            <a:br>
              <a:rPr lang="en-US" sz="1800" dirty="0">
                <a:solidFill>
                  <a:srgbClr val="800040"/>
                </a:solidFill>
              </a:rPr>
            </a:br>
            <a:r>
              <a:rPr lang="en-US" sz="1800" dirty="0">
                <a:solidFill>
                  <a:srgbClr val="800040"/>
                </a:solidFill>
              </a:rPr>
              <a:t> </a:t>
            </a:r>
            <a:r>
              <a:rPr lang="en-US" sz="1800" dirty="0" err="1">
                <a:solidFill>
                  <a:srgbClr val="800040"/>
                </a:solidFill>
              </a:rPr>
              <a:t>p</a:t>
            </a:r>
            <a:r>
              <a:rPr lang="en-US" sz="1800" dirty="0">
                <a:solidFill>
                  <a:srgbClr val="800040"/>
                </a:solidFill>
              </a:rPr>
              <a:t>- and </a:t>
            </a:r>
            <a:r>
              <a:rPr lang="en-US" sz="1800" dirty="0" err="1">
                <a:solidFill>
                  <a:srgbClr val="800040"/>
                </a:solidFill>
              </a:rPr>
              <a:t>n</a:t>
            </a:r>
            <a:r>
              <a:rPr lang="en-US" sz="1800" dirty="0">
                <a:solidFill>
                  <a:srgbClr val="800040"/>
                </a:solidFill>
              </a:rPr>
              <a:t>-type, segmentation, point-contact.</a:t>
            </a:r>
          </a:p>
          <a:p>
            <a:pPr marL="165100" indent="-165100">
              <a:lnSpc>
                <a:spcPct val="90000"/>
              </a:lnSpc>
            </a:pPr>
            <a:r>
              <a:rPr lang="en-US" sz="2400" dirty="0">
                <a:solidFill>
                  <a:srgbClr val="000080"/>
                </a:solidFill>
                <a:ea typeface="ＭＳ Ｐゴシック" pitchFamily="-112" charset="-128"/>
                <a:cs typeface="ＭＳ Ｐゴシック" pitchFamily="-112" charset="-128"/>
              </a:rPr>
              <a:t>Low-background Cryostats &amp; Shield</a:t>
            </a:r>
            <a:endParaRPr lang="en-US" sz="2400" dirty="0">
              <a:solidFill>
                <a:srgbClr val="800040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marL="450850" lvl="1" indent="-171450">
              <a:lnSpc>
                <a:spcPct val="90000"/>
              </a:lnSpc>
            </a:pPr>
            <a:r>
              <a:rPr lang="en-US" sz="1800" dirty="0">
                <a:solidFill>
                  <a:srgbClr val="800040"/>
                </a:solidFill>
              </a:rPr>
              <a:t>ultra-clean, electroformed Cu</a:t>
            </a:r>
          </a:p>
          <a:p>
            <a:pPr marL="450850" lvl="1" indent="-171450">
              <a:lnSpc>
                <a:spcPct val="90000"/>
              </a:lnSpc>
            </a:pPr>
            <a:r>
              <a:rPr lang="en-US" sz="1800" dirty="0">
                <a:solidFill>
                  <a:srgbClr val="800040"/>
                </a:solidFill>
              </a:rPr>
              <a:t>naturally scalable</a:t>
            </a:r>
          </a:p>
          <a:p>
            <a:pPr marL="450850" lvl="1" indent="-171450">
              <a:lnSpc>
                <a:spcPct val="90000"/>
              </a:lnSpc>
            </a:pPr>
            <a:r>
              <a:rPr lang="en-US" sz="1800" dirty="0">
                <a:solidFill>
                  <a:srgbClr val="800040"/>
                </a:solidFill>
              </a:rPr>
              <a:t>Compact low-background passive Cu and </a:t>
            </a:r>
            <a:r>
              <a:rPr lang="en-US" sz="1800" dirty="0" err="1">
                <a:solidFill>
                  <a:srgbClr val="800040"/>
                </a:solidFill>
              </a:rPr>
              <a:t>Pb</a:t>
            </a:r>
            <a:r>
              <a:rPr lang="en-US" sz="1800" dirty="0">
                <a:solidFill>
                  <a:srgbClr val="800040"/>
                </a:solidFill>
              </a:rPr>
              <a:t/>
            </a:r>
            <a:br>
              <a:rPr lang="en-US" sz="1800" dirty="0">
                <a:solidFill>
                  <a:srgbClr val="800040"/>
                </a:solidFill>
              </a:rPr>
            </a:br>
            <a:r>
              <a:rPr lang="en-US" sz="1800" dirty="0">
                <a:solidFill>
                  <a:srgbClr val="800040"/>
                </a:solidFill>
              </a:rPr>
              <a:t>shield with active </a:t>
            </a:r>
            <a:r>
              <a:rPr lang="en-US" sz="1800" dirty="0" err="1">
                <a:solidFill>
                  <a:srgbClr val="800040"/>
                </a:solidFill>
              </a:rPr>
              <a:t>muon</a:t>
            </a:r>
            <a:r>
              <a:rPr lang="en-US" sz="1800" dirty="0">
                <a:solidFill>
                  <a:srgbClr val="800040"/>
                </a:solidFill>
              </a:rPr>
              <a:t> veto</a:t>
            </a:r>
            <a:endParaRPr lang="en-US" sz="1800" dirty="0" smtClean="0">
              <a:solidFill>
                <a:srgbClr val="800040"/>
              </a:solidFill>
            </a:endParaRPr>
          </a:p>
          <a:p>
            <a:pPr marL="165100" indent="-165100">
              <a:lnSpc>
                <a:spcPct val="90000"/>
              </a:lnSpc>
            </a:pPr>
            <a:r>
              <a:rPr lang="en-US" sz="2400" dirty="0" smtClean="0">
                <a:solidFill>
                  <a:srgbClr val="000080"/>
                </a:solidFill>
                <a:ea typeface="ＭＳ Ｐゴシック" pitchFamily="-112" charset="-128"/>
                <a:cs typeface="ＭＳ Ｐゴシック" pitchFamily="-112" charset="-128"/>
              </a:rPr>
              <a:t>‘CD-1 like’ review in 10/2009.</a:t>
            </a:r>
          </a:p>
          <a:p>
            <a:pPr marL="165100" indent="-165100">
              <a:lnSpc>
                <a:spcPct val="90000"/>
              </a:lnSpc>
            </a:pPr>
            <a:r>
              <a:rPr lang="en-US" sz="2400" dirty="0">
                <a:solidFill>
                  <a:srgbClr val="000080"/>
                </a:solidFill>
                <a:ea typeface="ＭＳ Ｐゴシック" pitchFamily="-112" charset="-128"/>
                <a:cs typeface="ＭＳ Ｐゴシック" pitchFamily="-112" charset="-128"/>
              </a:rPr>
              <a:t>Background Goal</a:t>
            </a:r>
            <a:r>
              <a:rPr lang="en-US" sz="2000" dirty="0">
                <a:solidFill>
                  <a:srgbClr val="000080"/>
                </a:solidFill>
                <a:ea typeface="ＭＳ Ｐゴシック" pitchFamily="-112" charset="-128"/>
                <a:cs typeface="ＭＳ Ｐゴシック" pitchFamily="-112" charset="-128"/>
              </a:rPr>
              <a:t> in the 0</a:t>
            </a:r>
            <a:r>
              <a:rPr lang="en-US" sz="2000" dirty="0">
                <a:solidFill>
                  <a:srgbClr val="000080"/>
                </a:solidFill>
                <a:latin typeface="Symbol" pitchFamily="-112" charset="2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</a:t>
            </a:r>
            <a:r>
              <a:rPr lang="en-US" sz="2000" dirty="0">
                <a:solidFill>
                  <a:srgbClr val="000080"/>
                </a:solidFill>
                <a:ea typeface="ＭＳ Ｐゴシック" pitchFamily="-112" charset="-128"/>
                <a:cs typeface="ＭＳ Ｐゴシック" pitchFamily="-112" charset="-128"/>
              </a:rPr>
              <a:t>peak region of interest (4 </a:t>
            </a:r>
            <a:r>
              <a:rPr lang="en-US" sz="2000" dirty="0" err="1">
                <a:solidFill>
                  <a:srgbClr val="000080"/>
                </a:solidFill>
                <a:ea typeface="ＭＳ Ｐゴシック" pitchFamily="-112" charset="-128"/>
                <a:cs typeface="ＭＳ Ｐゴシック" pitchFamily="-112" charset="-128"/>
              </a:rPr>
              <a:t>keV</a:t>
            </a:r>
            <a:r>
              <a:rPr lang="en-US" sz="2000" dirty="0">
                <a:solidFill>
                  <a:srgbClr val="000080"/>
                </a:solidFill>
                <a:ea typeface="ＭＳ Ｐゴシック" pitchFamily="-112" charset="-128"/>
                <a:cs typeface="ＭＳ Ｐゴシック" pitchFamily="-112" charset="-128"/>
              </a:rPr>
              <a:t> at 2039 </a:t>
            </a:r>
            <a:r>
              <a:rPr lang="en-US" sz="2000" dirty="0" err="1">
                <a:solidFill>
                  <a:srgbClr val="000080"/>
                </a:solidFill>
                <a:ea typeface="ＭＳ Ｐゴシック" pitchFamily="-112" charset="-128"/>
                <a:cs typeface="ＭＳ Ｐゴシック" pitchFamily="-112" charset="-128"/>
              </a:rPr>
              <a:t>keV</a:t>
            </a:r>
            <a:r>
              <a:rPr lang="en-US" sz="2000" dirty="0">
                <a:solidFill>
                  <a:srgbClr val="000080"/>
                </a:solidFill>
                <a:ea typeface="ＭＳ Ｐゴシック" pitchFamily="-112" charset="-128"/>
                <a:cs typeface="ＭＳ Ｐゴシック" pitchFamily="-112" charset="-128"/>
              </a:rPr>
              <a:t>)</a:t>
            </a:r>
            <a:r>
              <a:rPr lang="en-US" sz="2000" dirty="0" smtClean="0">
                <a:solidFill>
                  <a:srgbClr val="000080"/>
                </a:solidFill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~ </a:t>
            </a:r>
            <a:r>
              <a:rPr lang="en-US" sz="1800" dirty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1 </a:t>
            </a:r>
            <a:r>
              <a:rPr lang="en-US" sz="1800" dirty="0" err="1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count/ROI/t-y</a:t>
            </a:r>
            <a:r>
              <a:rPr lang="en-US" sz="1800" dirty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 (after analysis cuts)</a:t>
            </a:r>
          </a:p>
          <a:p>
            <a:pPr marL="165100" indent="-165100">
              <a:lnSpc>
                <a:spcPct val="90000"/>
              </a:lnSpc>
            </a:pPr>
            <a:endParaRPr lang="en-US" sz="2400" dirty="0">
              <a:solidFill>
                <a:srgbClr val="00008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24676" name="Rectangle 4"/>
          <p:cNvSpPr>
            <a:spLocks noGrp="1" noChangeArrowheads="1"/>
          </p:cNvSpPr>
          <p:nvPr>
            <p:ph type="title"/>
          </p:nvPr>
        </p:nvSpPr>
        <p:spPr>
          <a:xfrm>
            <a:off x="247650" y="203200"/>
            <a:ext cx="7765420" cy="5143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ea typeface="+mj-ea"/>
                <a:cs typeface="+mj-cs"/>
              </a:rPr>
              <a:t>Intermediate Step: The </a:t>
            </a:r>
            <a:r>
              <a:rPr lang="en-US" sz="2800" dirty="0">
                <a:ea typeface="+mj-ea"/>
                <a:cs typeface="+mj-cs"/>
              </a:rPr>
              <a:t>M</a:t>
            </a:r>
            <a:r>
              <a:rPr lang="en-US" sz="2400" dirty="0">
                <a:ea typeface="+mj-ea"/>
                <a:cs typeface="+mj-cs"/>
              </a:rPr>
              <a:t>AJORANA</a:t>
            </a:r>
            <a:r>
              <a:rPr lang="en-US" sz="3200" dirty="0">
                <a:ea typeface="+mj-ea"/>
                <a:cs typeface="+mj-cs"/>
              </a:rPr>
              <a:t> </a:t>
            </a:r>
            <a:r>
              <a:rPr lang="en-US" sz="2800" dirty="0">
                <a:ea typeface="+mj-ea"/>
                <a:cs typeface="+mj-cs"/>
              </a:rPr>
              <a:t>Demonstrator Module</a:t>
            </a:r>
            <a:endParaRPr lang="en-US" sz="3200" dirty="0">
              <a:ea typeface="+mj-ea"/>
              <a:cs typeface="+mj-cs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5088" y="1457325"/>
            <a:ext cx="2497137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M120_shield_c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2700" y="3130550"/>
            <a:ext cx="2409825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228600" y="941388"/>
            <a:ext cx="8686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baseline="30000">
                <a:solidFill>
                  <a:srgbClr val="FF0000"/>
                </a:solidFill>
              </a:rPr>
              <a:t>76</a:t>
            </a:r>
            <a:r>
              <a:rPr lang="en-US">
                <a:solidFill>
                  <a:srgbClr val="FF0000"/>
                </a:solidFill>
              </a:rPr>
              <a:t>Ge offers an excellent combination of capabilities &amp; sensitivities.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254000" y="1366838"/>
            <a:ext cx="6604000" cy="5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>
                <a:latin typeface="+mj-lt"/>
              </a:rPr>
              <a:t>(Excellent energy resolution, intrinsically clean detectors, commercial technologies, best </a:t>
            </a:r>
            <a:r>
              <a:rPr lang="en-US" sz="1800" dirty="0">
                <a:latin typeface="+mj-lt"/>
              </a:rPr>
              <a:t>0</a:t>
            </a:r>
            <a:r>
              <a:rPr lang="en-US" sz="1800" dirty="0">
                <a:latin typeface="+mj-lt"/>
                <a:sym typeface="Symbol" pitchFamily="-112" charset="2"/>
              </a:rPr>
              <a:t></a:t>
            </a:r>
            <a:r>
              <a:rPr lang="en-US" sz="12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sensitivity to date)</a:t>
            </a:r>
          </a:p>
        </p:txBody>
      </p:sp>
      <p:pic>
        <p:nvPicPr>
          <p:cNvPr id="21513" name="Picture 10" descr="mj_cryo2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0700" y="1520825"/>
            <a:ext cx="144145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781E-347D-B443-B62D-B1326F5F9F3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385" y="1048446"/>
            <a:ext cx="7772400" cy="4114800"/>
          </a:xfrm>
        </p:spPr>
        <p:txBody>
          <a:bodyPr anchor="b"/>
          <a:lstStyle/>
          <a:p>
            <a:r>
              <a:rPr lang="en-US" dirty="0" smtClean="0"/>
              <a:t>Theoretical Motivation</a:t>
            </a:r>
          </a:p>
          <a:p>
            <a:r>
              <a:rPr lang="en-US" dirty="0" smtClean="0"/>
              <a:t>US/Canadian-based efforts:</a:t>
            </a:r>
          </a:p>
          <a:p>
            <a:pPr lvl="1"/>
            <a:r>
              <a:rPr lang="en-US" cap="small" dirty="0" err="1" smtClean="0"/>
              <a:t>Majorana</a:t>
            </a:r>
            <a:endParaRPr lang="en-US" cap="small" dirty="0" smtClean="0"/>
          </a:p>
          <a:p>
            <a:pPr lvl="1"/>
            <a:r>
              <a:rPr lang="en-US" dirty="0" smtClean="0"/>
              <a:t>EXO </a:t>
            </a:r>
          </a:p>
          <a:p>
            <a:pPr lvl="1"/>
            <a:r>
              <a:rPr lang="en-US" dirty="0" smtClean="0"/>
              <a:t>SNO+</a:t>
            </a:r>
          </a:p>
          <a:p>
            <a:pPr lvl="1"/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CUORE/NEMO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1143000"/>
          </a:xfrm>
        </p:spPr>
        <p:txBody>
          <a:bodyPr/>
          <a:lstStyle/>
          <a:p>
            <a:r>
              <a:rPr lang="en-US" sz="3600" dirty="0" smtClean="0"/>
              <a:t>Direct Search for Light </a:t>
            </a:r>
            <a:r>
              <a:rPr lang="en-US" sz="3600" dirty="0" err="1" smtClean="0"/>
              <a:t>WIMPs</a:t>
            </a:r>
            <a:endParaRPr lang="en-US" sz="36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0"/>
            <a:ext cx="4309428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5638800"/>
            <a:ext cx="427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Phys.Rev.Lett.101</a:t>
            </a:r>
            <a:r>
              <a:rPr lang="en-US" dirty="0" smtClean="0"/>
              <a:t>: 251301, 2008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2133600"/>
            <a:ext cx="39624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 err="1" smtClean="0">
                <a:solidFill>
                  <a:schemeClr val="accent2"/>
                </a:solidFill>
                <a:latin typeface="Arial"/>
              </a:rPr>
              <a:t>CoGeNT</a:t>
            </a:r>
            <a:r>
              <a:rPr lang="en-US" sz="2000" dirty="0" smtClean="0">
                <a:solidFill>
                  <a:schemeClr val="accent2"/>
                </a:solidFill>
                <a:latin typeface="Arial"/>
              </a:rPr>
              <a:t> Collaboration Demonstrated Very low Threshold </a:t>
            </a:r>
            <a:r>
              <a:rPr lang="en-US" sz="2000" dirty="0" err="1" smtClean="0">
                <a:solidFill>
                  <a:schemeClr val="accent2"/>
                </a:solidFill>
                <a:latin typeface="Arial"/>
              </a:rPr>
              <a:t>HPGe</a:t>
            </a:r>
            <a:r>
              <a:rPr lang="en-US" sz="2000" dirty="0" smtClean="0">
                <a:solidFill>
                  <a:schemeClr val="accent2"/>
                </a:solidFill>
                <a:latin typeface="Arial"/>
              </a:rPr>
              <a:t> Detectors</a:t>
            </a:r>
          </a:p>
          <a:p>
            <a:pPr marL="457200" indent="-457200">
              <a:buFont typeface="Arial"/>
              <a:buChar char="•"/>
            </a:pPr>
            <a:endParaRPr lang="en-US" sz="2000" dirty="0" smtClean="0">
              <a:solidFill>
                <a:schemeClr val="accent2"/>
              </a:solidFill>
              <a:latin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Arial"/>
              </a:rPr>
              <a:t>Sensitivity to light WIMPS</a:t>
            </a:r>
          </a:p>
          <a:p>
            <a:pPr marL="457200" indent="-457200">
              <a:buFont typeface="Arial"/>
              <a:buChar char="•"/>
            </a:pPr>
            <a:endParaRPr lang="en-US" sz="2000" dirty="0" smtClean="0">
              <a:solidFill>
                <a:schemeClr val="accent2"/>
              </a:solidFill>
              <a:latin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000" cap="small" dirty="0" err="1" smtClean="0">
                <a:solidFill>
                  <a:schemeClr val="accent2"/>
                </a:solidFill>
                <a:latin typeface="Arial"/>
              </a:rPr>
              <a:t>Majorana</a:t>
            </a:r>
            <a:r>
              <a:rPr lang="en-US" sz="2000" dirty="0" smtClean="0">
                <a:solidFill>
                  <a:schemeClr val="accent2"/>
                </a:solidFill>
                <a:latin typeface="Arial"/>
              </a:rPr>
              <a:t> can probe this region further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 flipV="1">
            <a:off x="2819400" y="2383114"/>
            <a:ext cx="2057400" cy="28388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10800000">
            <a:off x="1905000" y="3886199"/>
            <a:ext cx="2895600" cy="30389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BBC6-2C51-3441-8B63-2F055E4DF0F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447800" y="-76200"/>
            <a:ext cx="6324600" cy="1143000"/>
          </a:xfrm>
        </p:spPr>
        <p:txBody>
          <a:bodyPr/>
          <a:lstStyle/>
          <a:p>
            <a:r>
              <a:rPr lang="en-US" sz="2800" cap="small" dirty="0" err="1" smtClean="0">
                <a:ea typeface="ＭＳ Ｐゴシック" pitchFamily="-112" charset="-128"/>
                <a:cs typeface="ＭＳ Ｐゴシック" pitchFamily="-112" charset="-128"/>
              </a:rPr>
              <a:t>Majorana</a:t>
            </a:r>
            <a:r>
              <a:rPr lang="en-US" sz="2800" dirty="0" smtClean="0">
                <a:ea typeface="ＭＳ Ｐゴシック" pitchFamily="-112" charset="-128"/>
                <a:cs typeface="ＭＳ Ｐゴシック" pitchFamily="-112" charset="-128"/>
              </a:rPr>
              <a:t> R&amp;D for 1-t </a:t>
            </a:r>
            <a:r>
              <a:rPr lang="en-US" sz="2800" dirty="0" smtClean="0">
                <a:latin typeface="Symbol" pitchFamily="-112" charset="2"/>
                <a:ea typeface="Symbol" pitchFamily="-112" charset="2"/>
                <a:cs typeface="Symbol" pitchFamily="-112" charset="2"/>
              </a:rPr>
              <a:t>bb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 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781E-347D-B443-B62D-B1326F5F9F3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1545" y="3810000"/>
            <a:ext cx="2271957" cy="213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1545" y="1271588"/>
            <a:ext cx="2811462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090410_Option_13Bre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83" y="3810000"/>
            <a:ext cx="3541517" cy="228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683" y="1409700"/>
            <a:ext cx="2590800" cy="1943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30483" y="876300"/>
            <a:ext cx="2938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"/>
              </a:rPr>
              <a:t>Materials and Assay</a:t>
            </a:r>
            <a:endParaRPr lang="en-US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0483" y="3352800"/>
            <a:ext cx="199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"/>
              </a:rPr>
              <a:t>Infrastructure</a:t>
            </a:r>
            <a:endParaRPr lang="en-US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1545" y="814388"/>
            <a:ext cx="165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"/>
              </a:rPr>
              <a:t>Prototypes</a:t>
            </a:r>
            <a:endParaRPr lang="en-US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22945" y="3428999"/>
            <a:ext cx="3435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"/>
              </a:rPr>
              <a:t>Simulation and Analysis</a:t>
            </a:r>
            <a:endParaRPr lang="en-US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80145" y="5867400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"/>
              </a:rPr>
              <a:t>Enrichment</a:t>
            </a:r>
            <a:endParaRPr lang="en-US" dirty="0">
              <a:solidFill>
                <a:schemeClr val="accent2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6324600" cy="1143000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pitchFamily="-112" charset="-128"/>
                <a:cs typeface="ＭＳ Ｐゴシック" pitchFamily="-112" charset="-128"/>
              </a:rPr>
              <a:t>M</a:t>
            </a:r>
            <a:r>
              <a:rPr lang="en-US" sz="2400" dirty="0">
                <a:ea typeface="ＭＳ Ｐゴシック" pitchFamily="-112" charset="-128"/>
                <a:cs typeface="ＭＳ Ｐゴシック" pitchFamily="-112" charset="-128"/>
              </a:rPr>
              <a:t>AJORANA</a:t>
            </a:r>
            <a:r>
              <a:rPr lang="en-US" sz="3200" dirty="0"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cap="small" dirty="0">
                <a:ea typeface="ＭＳ Ｐゴシック" pitchFamily="-112" charset="-128"/>
                <a:cs typeface="ＭＳ Ｐゴシック" pitchFamily="-112" charset="-128"/>
              </a:rPr>
              <a:t>Demonstrator</a:t>
            </a:r>
            <a:r>
              <a:rPr lang="en-US" sz="2800" dirty="0">
                <a:ea typeface="ＭＳ Ｐゴシック" pitchFamily="-112" charset="-128"/>
                <a:cs typeface="ＭＳ Ｐゴシック" pitchFamily="-112" charset="-128"/>
              </a:rPr>
              <a:t> Module Sensitivity</a:t>
            </a:r>
          </a:p>
        </p:txBody>
      </p:sp>
      <p:pic>
        <p:nvPicPr>
          <p:cNvPr id="25603" name="Picture 3" descr="SensVsTimeMinModBGCo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905000"/>
            <a:ext cx="5943600" cy="430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79399" y="990600"/>
            <a:ext cx="7950201" cy="89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rgbClr val="00008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Expected </a:t>
            </a:r>
            <a:r>
              <a:rPr lang="en-US" sz="2000" b="1" dirty="0">
                <a:solidFill>
                  <a:srgbClr val="00008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Sensitivity to 0</a:t>
            </a:r>
            <a:r>
              <a:rPr lang="en-US" sz="2000" b="1" dirty="0">
                <a:solidFill>
                  <a:srgbClr val="000080"/>
                </a:solidFill>
                <a:latin typeface="Symbol" pitchFamily="-112" charset="2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</a:t>
            </a:r>
            <a:br>
              <a:rPr lang="en-US" sz="2000" b="1" dirty="0">
                <a:solidFill>
                  <a:srgbClr val="000080"/>
                </a:solidFill>
                <a:latin typeface="Symbol" pitchFamily="-112" charset="2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</a:br>
            <a:r>
              <a:rPr lang="en-US" sz="1800" b="1" dirty="0">
                <a:solidFill>
                  <a:srgbClr val="00008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(30 kg enriched material, running 3 years, or 0.09 </a:t>
            </a:r>
            <a:r>
              <a:rPr lang="en-US" sz="1800" b="1" dirty="0" err="1">
                <a:solidFill>
                  <a:srgbClr val="00008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t-y</a:t>
            </a:r>
            <a:r>
              <a:rPr lang="en-US" sz="1800" b="1" dirty="0">
                <a:solidFill>
                  <a:srgbClr val="00008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 of </a:t>
            </a:r>
            <a:r>
              <a:rPr lang="en-US" sz="1800" b="1" baseline="30000" dirty="0">
                <a:solidFill>
                  <a:srgbClr val="00008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76</a:t>
            </a:r>
            <a:r>
              <a:rPr lang="en-US" sz="1800" b="1" dirty="0">
                <a:solidFill>
                  <a:srgbClr val="00008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Ge exposure)</a:t>
            </a:r>
            <a:endParaRPr lang="en-US" sz="1800" b="1" dirty="0">
              <a:solidFill>
                <a:srgbClr val="000080"/>
              </a:solidFill>
              <a:latin typeface="Symbol" pitchFamily="-112" charset="2"/>
              <a:ea typeface="ＭＳ Ｐゴシック" pitchFamily="-112" charset="-128"/>
              <a:cs typeface="ＭＳ Ｐゴシック" pitchFamily="-112" charset="-128"/>
              <a:sym typeface="Symbol" pitchFamily="-112" charset="2"/>
            </a:endParaRPr>
          </a:p>
          <a:p>
            <a:pPr marL="342900" lvl="2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600" dirty="0">
                <a:solidFill>
                  <a:srgbClr val="80004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T</a:t>
            </a:r>
            <a:r>
              <a:rPr lang="en-US" sz="1600" baseline="-25000" dirty="0">
                <a:solidFill>
                  <a:srgbClr val="80004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1/2</a:t>
            </a:r>
            <a:r>
              <a:rPr lang="en-US" sz="1600" dirty="0">
                <a:solidFill>
                  <a:srgbClr val="80004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1600" dirty="0" err="1">
                <a:solidFill>
                  <a:srgbClr val="80004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</a:t>
            </a:r>
            <a:r>
              <a:rPr lang="en-US" sz="1600" dirty="0">
                <a:solidFill>
                  <a:srgbClr val="80004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10</a:t>
            </a:r>
            <a:r>
              <a:rPr lang="en-US" sz="1600" baseline="30000" dirty="0">
                <a:solidFill>
                  <a:srgbClr val="80004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26</a:t>
            </a:r>
            <a:r>
              <a:rPr lang="en-US" sz="1600" dirty="0">
                <a:solidFill>
                  <a:srgbClr val="80004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1600" dirty="0" err="1">
                <a:solidFill>
                  <a:srgbClr val="80004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y</a:t>
            </a:r>
            <a:r>
              <a:rPr lang="en-US" sz="1600" dirty="0">
                <a:solidFill>
                  <a:srgbClr val="80004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(90% </a:t>
            </a:r>
            <a:r>
              <a:rPr lang="en-US" sz="1600" dirty="0" err="1">
                <a:solidFill>
                  <a:srgbClr val="80004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CL).Sensitivity</a:t>
            </a:r>
            <a:r>
              <a:rPr lang="en-US" sz="1600" dirty="0">
                <a:solidFill>
                  <a:srgbClr val="80004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to &lt;</a:t>
            </a:r>
            <a:r>
              <a:rPr lang="en-US" sz="1600" dirty="0" err="1">
                <a:solidFill>
                  <a:srgbClr val="80004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m</a:t>
            </a:r>
            <a:r>
              <a:rPr lang="en-US" sz="1600" baseline="-25000" dirty="0" err="1">
                <a:solidFill>
                  <a:srgbClr val="800040"/>
                </a:solidFill>
                <a:latin typeface="Symbol" pitchFamily="-112" charset="2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</a:t>
            </a:r>
            <a:r>
              <a:rPr lang="en-US" sz="1600" dirty="0">
                <a:solidFill>
                  <a:srgbClr val="80004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&gt; &lt; 140 </a:t>
            </a:r>
            <a:r>
              <a:rPr lang="en-US" sz="1600" dirty="0" err="1">
                <a:solidFill>
                  <a:srgbClr val="80004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meV</a:t>
            </a:r>
            <a:r>
              <a:rPr lang="en-US" sz="1600" dirty="0">
                <a:solidFill>
                  <a:srgbClr val="80004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(90% CL) [Rod05,err.]</a:t>
            </a:r>
            <a:endParaRPr lang="en-US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781E-347D-B443-B62D-B1326F5F9F3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SensVsExposureTonSc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600200"/>
            <a:ext cx="6400800" cy="464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1500"/>
          </a:xfrm>
        </p:spPr>
        <p:txBody>
          <a:bodyPr/>
          <a:lstStyle/>
          <a:p>
            <a:r>
              <a:rPr lang="en-US" sz="2800" smtClean="0">
                <a:ea typeface="ＭＳ Ｐゴシック" pitchFamily="-112" charset="-128"/>
                <a:cs typeface="ＭＳ Ｐゴシック" pitchFamily="-112" charset="-128"/>
              </a:rPr>
              <a:t>1-tonne Ge - Projected Sensitivity vs. Background</a:t>
            </a: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406400" y="914400"/>
            <a:ext cx="8356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Goal is to achieve ultra-low backgrounds</a:t>
            </a:r>
            <a:r>
              <a:rPr lang="en-US" sz="2000" dirty="0" smtClean="0">
                <a:solidFill>
                  <a:srgbClr val="FF0000"/>
                </a:solidFill>
              </a:rPr>
              <a:t> &lt;1 </a:t>
            </a:r>
            <a:r>
              <a:rPr lang="en-US" sz="2000" dirty="0">
                <a:solidFill>
                  <a:srgbClr val="FF0000"/>
                </a:solidFill>
              </a:rPr>
              <a:t>count per ton of material per year in the Region of Interest (ROI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BBC6-2C51-3441-8B63-2F055E4DF0F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69978"/>
            <a:ext cx="6324600" cy="1143000"/>
          </a:xfrm>
        </p:spPr>
        <p:txBody>
          <a:bodyPr/>
          <a:lstStyle/>
          <a:p>
            <a:r>
              <a:rPr lang="en-US" dirty="0" smtClean="0"/>
              <a:t>Sanford Lab</a:t>
            </a:r>
            <a:br>
              <a:rPr lang="en-US" dirty="0" smtClean="0"/>
            </a:br>
            <a:r>
              <a:rPr lang="en-US" sz="2400" dirty="0" smtClean="0"/>
              <a:t>Intermediate phase of DUSEL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12978"/>
            <a:ext cx="7086600" cy="4456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EXO: Enriched xenon observatory</a:t>
            </a:r>
            <a:endParaRPr lang="en-US" dirty="0"/>
          </a:p>
        </p:txBody>
      </p:sp>
      <p:pic>
        <p:nvPicPr>
          <p:cNvPr id="5" name="Picture 3" descr="EXO_logo_Hi_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1228" y="584200"/>
            <a:ext cx="4343400" cy="3708400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 Collaboration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5800" y="1742368"/>
            <a:ext cx="38100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 err="1" smtClean="0"/>
              <a:t>K.Barry</a:t>
            </a:r>
            <a:r>
              <a:rPr lang="en-US" sz="1200" dirty="0" smtClean="0"/>
              <a:t>, </a:t>
            </a:r>
            <a:r>
              <a:rPr lang="en-US" sz="1200" dirty="0" err="1" smtClean="0"/>
              <a:t>E.Niner</a:t>
            </a:r>
            <a:r>
              <a:rPr lang="en-US" sz="1200" dirty="0" smtClean="0"/>
              <a:t>, </a:t>
            </a:r>
            <a:r>
              <a:rPr lang="en-US" sz="1200" dirty="0" err="1" smtClean="0"/>
              <a:t>A.Piepke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Physics Dept., U. of Alabama, Tuscaloosa AL, USA</a:t>
            </a:r>
          </a:p>
          <a:p>
            <a:pPr marL="0" indent="0">
              <a:buNone/>
            </a:pPr>
            <a:r>
              <a:rPr lang="en-US" sz="1200" dirty="0" err="1" smtClean="0"/>
              <a:t>P.Vogel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Physics Dept., Caltech, Pasadena CA, USA</a:t>
            </a:r>
          </a:p>
          <a:p>
            <a:pPr marL="0" indent="0">
              <a:buNone/>
            </a:pPr>
            <a:r>
              <a:rPr lang="en-US" sz="1200" dirty="0" err="1" smtClean="0"/>
              <a:t>A.Bellerive</a:t>
            </a:r>
            <a:r>
              <a:rPr lang="en-US" sz="1200" dirty="0" smtClean="0"/>
              <a:t>, </a:t>
            </a:r>
            <a:r>
              <a:rPr lang="en-US" sz="1200" dirty="0" err="1" smtClean="0"/>
              <a:t>M.Bowcock</a:t>
            </a:r>
            <a:r>
              <a:rPr lang="en-US" sz="1200" dirty="0" smtClean="0"/>
              <a:t>, </a:t>
            </a:r>
            <a:r>
              <a:rPr lang="en-US" sz="1200" dirty="0" err="1" smtClean="0"/>
              <a:t>M.Dixit</a:t>
            </a:r>
            <a:r>
              <a:rPr lang="en-US" sz="1200" dirty="0" smtClean="0"/>
              <a:t>, </a:t>
            </a:r>
            <a:r>
              <a:rPr lang="en-US" sz="1200" dirty="0" err="1" smtClean="0"/>
              <a:t>K.Graham</a:t>
            </a:r>
            <a:r>
              <a:rPr lang="en-US" sz="1200" dirty="0" smtClean="0"/>
              <a:t>, </a:t>
            </a:r>
            <a:r>
              <a:rPr lang="en-US" sz="1200" dirty="0" err="1" smtClean="0"/>
              <a:t>C.Hargrove</a:t>
            </a:r>
            <a:r>
              <a:rPr lang="en-US" sz="1200" dirty="0" smtClean="0"/>
              <a:t>,</a:t>
            </a:r>
          </a:p>
          <a:p>
            <a:pPr marL="0" indent="0">
              <a:buNone/>
            </a:pPr>
            <a:r>
              <a:rPr lang="en-US" sz="1200" dirty="0" err="1" smtClean="0"/>
              <a:t>E.Rollin</a:t>
            </a:r>
            <a:r>
              <a:rPr lang="en-US" sz="1200" dirty="0" smtClean="0"/>
              <a:t>, </a:t>
            </a:r>
            <a:r>
              <a:rPr lang="en-US" sz="1200" dirty="0" err="1" smtClean="0"/>
              <a:t>D.Sinclair</a:t>
            </a:r>
            <a:r>
              <a:rPr lang="en-US" sz="1200" dirty="0" smtClean="0"/>
              <a:t>, </a:t>
            </a:r>
            <a:r>
              <a:rPr lang="en-US" sz="1200" dirty="0" err="1" smtClean="0"/>
              <a:t>V.Strickland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Carleton University, Ottawa, Canada</a:t>
            </a:r>
          </a:p>
          <a:p>
            <a:pPr marL="0" indent="0">
              <a:buNone/>
            </a:pPr>
            <a:r>
              <a:rPr lang="en-US" sz="1200" dirty="0" err="1" smtClean="0"/>
              <a:t>C.Benitez</a:t>
            </a:r>
            <a:r>
              <a:rPr lang="en-US" sz="1200" dirty="0" smtClean="0"/>
              <a:t>-Medina, </a:t>
            </a:r>
            <a:r>
              <a:rPr lang="en-US" sz="1200" dirty="0" err="1" smtClean="0"/>
              <a:t>S.Cook</a:t>
            </a:r>
            <a:r>
              <a:rPr lang="en-US" sz="1200" dirty="0" smtClean="0"/>
              <a:t>, </a:t>
            </a:r>
            <a:r>
              <a:rPr lang="en-US" sz="1200" dirty="0" err="1" smtClean="0"/>
              <a:t>W.Fairbank</a:t>
            </a:r>
            <a:r>
              <a:rPr lang="en-US" sz="1200" dirty="0" smtClean="0"/>
              <a:t> Jr., </a:t>
            </a:r>
            <a:r>
              <a:rPr lang="en-US" sz="1200" dirty="0" err="1" smtClean="0"/>
              <a:t>K.Hall</a:t>
            </a:r>
            <a:r>
              <a:rPr lang="en-US" sz="1200" dirty="0" smtClean="0"/>
              <a:t>, </a:t>
            </a:r>
            <a:r>
              <a:rPr lang="en-US" sz="1200" dirty="0" err="1" smtClean="0"/>
              <a:t>B.Mong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Colorado State U., Fort Collins CO, USA</a:t>
            </a:r>
          </a:p>
          <a:p>
            <a:pPr marL="0" indent="0">
              <a:buNone/>
            </a:pPr>
            <a:r>
              <a:rPr lang="en-US" sz="1200" dirty="0" err="1" smtClean="0"/>
              <a:t>M.Moe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Physics Dept., UC Irvine, Irvine CA, USA</a:t>
            </a:r>
          </a:p>
          <a:p>
            <a:pPr marL="0" indent="0">
              <a:buNone/>
            </a:pPr>
            <a:r>
              <a:rPr lang="en-US" sz="1200" dirty="0" err="1" smtClean="0"/>
              <a:t>D.Akimov</a:t>
            </a:r>
            <a:r>
              <a:rPr lang="en-US" sz="1200" dirty="0" smtClean="0"/>
              <a:t>, </a:t>
            </a:r>
            <a:r>
              <a:rPr lang="en-US" sz="1200" dirty="0" err="1" smtClean="0"/>
              <a:t>I.Alexandrov</a:t>
            </a:r>
            <a:r>
              <a:rPr lang="en-US" sz="1200" dirty="0" smtClean="0"/>
              <a:t>, </a:t>
            </a:r>
            <a:r>
              <a:rPr lang="en-US" sz="1200" dirty="0" err="1" smtClean="0"/>
              <a:t>A.Burenkov</a:t>
            </a:r>
            <a:r>
              <a:rPr lang="en-US" sz="1200" dirty="0" smtClean="0"/>
              <a:t>, </a:t>
            </a:r>
            <a:r>
              <a:rPr lang="en-US" sz="1200" dirty="0" err="1" smtClean="0"/>
              <a:t>M.Danilov</a:t>
            </a:r>
            <a:r>
              <a:rPr lang="en-US" sz="1200" dirty="0" smtClean="0"/>
              <a:t>, </a:t>
            </a:r>
            <a:r>
              <a:rPr lang="en-US" sz="1200" dirty="0" err="1" smtClean="0"/>
              <a:t>A.Dolgolenko</a:t>
            </a:r>
            <a:r>
              <a:rPr lang="en-US" sz="1200" dirty="0" smtClean="0"/>
              <a:t>, </a:t>
            </a:r>
            <a:r>
              <a:rPr lang="en-US" sz="1200" dirty="0" err="1" smtClean="0"/>
              <a:t>A.Karelin</a:t>
            </a:r>
            <a:r>
              <a:rPr lang="en-US" sz="1200" dirty="0" smtClean="0"/>
              <a:t>, </a:t>
            </a:r>
            <a:r>
              <a:rPr lang="en-US" sz="1200" dirty="0" err="1" smtClean="0"/>
              <a:t>A.Kovalenko</a:t>
            </a:r>
            <a:r>
              <a:rPr lang="en-US" sz="1200" dirty="0" smtClean="0"/>
              <a:t>, </a:t>
            </a:r>
            <a:r>
              <a:rPr lang="en-US" sz="1200" dirty="0" err="1" smtClean="0"/>
              <a:t>A.Kuchenkov</a:t>
            </a:r>
            <a:r>
              <a:rPr lang="en-US" sz="1200" dirty="0" smtClean="0"/>
              <a:t>, </a:t>
            </a:r>
            <a:r>
              <a:rPr lang="en-US" sz="1200" dirty="0" err="1" smtClean="0"/>
              <a:t>V.Stekhanov</a:t>
            </a:r>
            <a:r>
              <a:rPr lang="en-US" sz="1200" dirty="0" smtClean="0"/>
              <a:t>, </a:t>
            </a:r>
            <a:r>
              <a:rPr lang="en-US" sz="1200" dirty="0" err="1" smtClean="0"/>
              <a:t>O.Zeldovich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ITEP Moscow, Russia</a:t>
            </a:r>
          </a:p>
          <a:p>
            <a:pPr marL="0" indent="0">
              <a:buNone/>
            </a:pPr>
            <a:r>
              <a:rPr lang="en-US" sz="1200" dirty="0" err="1" smtClean="0"/>
              <a:t>B.Aharmin</a:t>
            </a:r>
            <a:r>
              <a:rPr lang="en-US" sz="1200" dirty="0" smtClean="0"/>
              <a:t>, </a:t>
            </a:r>
            <a:r>
              <a:rPr lang="en-US" sz="1200" dirty="0" err="1" smtClean="0"/>
              <a:t>K.Donato</a:t>
            </a:r>
            <a:r>
              <a:rPr lang="en-US" sz="1200" dirty="0" smtClean="0"/>
              <a:t>, </a:t>
            </a:r>
            <a:r>
              <a:rPr lang="en-US" sz="1200" dirty="0" err="1" smtClean="0"/>
              <a:t>J.Farine</a:t>
            </a:r>
            <a:r>
              <a:rPr lang="en-US" sz="1200" dirty="0" smtClean="0"/>
              <a:t>, </a:t>
            </a:r>
            <a:r>
              <a:rPr lang="en-US" sz="1200" dirty="0" err="1" smtClean="0"/>
              <a:t>D.Hallman</a:t>
            </a:r>
            <a:r>
              <a:rPr lang="en-US" sz="1200" dirty="0" smtClean="0"/>
              <a:t>, </a:t>
            </a:r>
            <a:r>
              <a:rPr lang="en-US" sz="1200" dirty="0" err="1" smtClean="0"/>
              <a:t>U.Wichoski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Laurentian U., Canada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840072"/>
            <a:ext cx="38100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 err="1" smtClean="0"/>
              <a:t>H.Breuer</a:t>
            </a:r>
            <a:r>
              <a:rPr lang="en-US" sz="1200" dirty="0" smtClean="0"/>
              <a:t>, </a:t>
            </a:r>
            <a:r>
              <a:rPr lang="en-US" sz="1200" dirty="0" err="1" smtClean="0"/>
              <a:t>C.Hall</a:t>
            </a:r>
            <a:r>
              <a:rPr lang="en-US" sz="1200" dirty="0" smtClean="0"/>
              <a:t>, </a:t>
            </a:r>
            <a:r>
              <a:rPr lang="en-US" sz="1200" dirty="0" err="1" smtClean="0"/>
              <a:t>L.Kaufman</a:t>
            </a:r>
            <a:r>
              <a:rPr lang="en-US" sz="1200" dirty="0" smtClean="0"/>
              <a:t>, </a:t>
            </a:r>
            <a:r>
              <a:rPr lang="en-US" sz="1200" dirty="0" err="1" smtClean="0"/>
              <a:t>D.Leonard</a:t>
            </a:r>
            <a:r>
              <a:rPr lang="en-US" sz="1200" dirty="0" smtClean="0"/>
              <a:t>, </a:t>
            </a:r>
            <a:r>
              <a:rPr lang="en-US" sz="1200" dirty="0" err="1" smtClean="0"/>
              <a:t>S.Slutsky</a:t>
            </a:r>
            <a:r>
              <a:rPr lang="en-US" sz="1200" dirty="0" smtClean="0"/>
              <a:t>, </a:t>
            </a:r>
            <a:r>
              <a:rPr lang="en-US" sz="1200" dirty="0" err="1" smtClean="0"/>
              <a:t>YR.Yen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U. of Maryland, College Park MD, USA</a:t>
            </a:r>
          </a:p>
          <a:p>
            <a:pPr marL="0" indent="0">
              <a:buNone/>
            </a:pPr>
            <a:r>
              <a:rPr lang="en-US" sz="1200" dirty="0" err="1" smtClean="0"/>
              <a:t>K.Kumar</a:t>
            </a:r>
            <a:r>
              <a:rPr lang="en-US" sz="1200" dirty="0" smtClean="0"/>
              <a:t>, </a:t>
            </a:r>
            <a:r>
              <a:rPr lang="en-US" sz="1200" dirty="0" err="1" smtClean="0"/>
              <a:t>A.Pocar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U. of Massachusetts, Amherst, Amherst MA, USA</a:t>
            </a:r>
          </a:p>
          <a:p>
            <a:pPr marL="0" indent="0">
              <a:buNone/>
            </a:pPr>
            <a:r>
              <a:rPr lang="en-US" sz="1200" dirty="0" err="1" smtClean="0"/>
              <a:t>M.Auger</a:t>
            </a:r>
            <a:r>
              <a:rPr lang="en-US" sz="1200" dirty="0" smtClean="0"/>
              <a:t>, </a:t>
            </a:r>
            <a:r>
              <a:rPr lang="en-US" sz="1200" dirty="0" err="1" smtClean="0"/>
              <a:t>G.Giroux</a:t>
            </a:r>
            <a:r>
              <a:rPr lang="en-US" sz="1200" dirty="0" smtClean="0"/>
              <a:t>, </a:t>
            </a:r>
            <a:r>
              <a:rPr lang="en-US" sz="1200" dirty="0" err="1" smtClean="0"/>
              <a:t>R.Gornea</a:t>
            </a:r>
            <a:r>
              <a:rPr lang="en-US" sz="1200" dirty="0" smtClean="0"/>
              <a:t>, </a:t>
            </a:r>
            <a:r>
              <a:rPr lang="en-US" sz="1200" dirty="0" err="1" smtClean="0"/>
              <a:t>F.Juget</a:t>
            </a:r>
            <a:r>
              <a:rPr lang="en-US" sz="1200" dirty="0" smtClean="0"/>
              <a:t>, </a:t>
            </a:r>
            <a:r>
              <a:rPr lang="en-US" sz="1200" dirty="0" err="1" smtClean="0"/>
              <a:t>G.Lutter</a:t>
            </a:r>
            <a:r>
              <a:rPr lang="en-US" sz="1200" dirty="0" smtClean="0"/>
              <a:t>, JL. </a:t>
            </a:r>
            <a:r>
              <a:rPr lang="en-US" sz="1200" dirty="0" err="1" smtClean="0"/>
              <a:t>Vuilleumier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Laboratory for High Energy Physics, Bern, Switzerland</a:t>
            </a:r>
          </a:p>
          <a:p>
            <a:pPr marL="0" indent="0">
              <a:buNone/>
            </a:pPr>
            <a:r>
              <a:rPr lang="en-US" sz="1200" dirty="0" err="1" smtClean="0"/>
              <a:t>N.Ackerman</a:t>
            </a:r>
            <a:r>
              <a:rPr lang="en-US" sz="1200" dirty="0" smtClean="0"/>
              <a:t>, </a:t>
            </a:r>
            <a:r>
              <a:rPr lang="en-US" sz="1200" dirty="0" err="1" smtClean="0"/>
              <a:t>M.Breidenbach</a:t>
            </a:r>
            <a:r>
              <a:rPr lang="en-US" sz="1200" dirty="0" smtClean="0"/>
              <a:t>, </a:t>
            </a:r>
            <a:r>
              <a:rPr lang="en-US" sz="1200" dirty="0" err="1" smtClean="0"/>
              <a:t>R.Conley</a:t>
            </a:r>
            <a:r>
              <a:rPr lang="en-US" sz="1200" dirty="0" smtClean="0"/>
              <a:t>, </a:t>
            </a:r>
            <a:r>
              <a:rPr lang="en-US" sz="1200" dirty="0" err="1" smtClean="0"/>
              <a:t>W.Craddock</a:t>
            </a:r>
            <a:r>
              <a:rPr lang="en-US" sz="1200" dirty="0" smtClean="0"/>
              <a:t>,</a:t>
            </a:r>
          </a:p>
          <a:p>
            <a:pPr marL="0" indent="0">
              <a:buNone/>
            </a:pPr>
            <a:r>
              <a:rPr lang="en-US" sz="1200" dirty="0" err="1" smtClean="0"/>
              <a:t>S.Herrin</a:t>
            </a:r>
            <a:r>
              <a:rPr lang="en-US" sz="1200" dirty="0" smtClean="0"/>
              <a:t>, </a:t>
            </a:r>
            <a:r>
              <a:rPr lang="en-US" sz="1200" dirty="0" err="1" smtClean="0"/>
              <a:t>J.Hodgson</a:t>
            </a:r>
            <a:r>
              <a:rPr lang="en-US" sz="1200" dirty="0" smtClean="0"/>
              <a:t>, </a:t>
            </a:r>
            <a:r>
              <a:rPr lang="en-US" sz="1200" dirty="0" err="1" smtClean="0"/>
              <a:t>D.Mackay</a:t>
            </a:r>
            <a:r>
              <a:rPr lang="en-US" sz="1200" dirty="0" smtClean="0"/>
              <a:t>, </a:t>
            </a:r>
            <a:r>
              <a:rPr lang="en-US" sz="1200" dirty="0" err="1" smtClean="0"/>
              <a:t>A.Odian</a:t>
            </a:r>
            <a:r>
              <a:rPr lang="en-US" sz="1200" dirty="0" smtClean="0"/>
              <a:t>, </a:t>
            </a:r>
            <a:r>
              <a:rPr lang="en-US" sz="1200" dirty="0" err="1" smtClean="0"/>
              <a:t>C.Prescott</a:t>
            </a:r>
            <a:r>
              <a:rPr lang="en-US" sz="1200" dirty="0" smtClean="0"/>
              <a:t>,</a:t>
            </a:r>
          </a:p>
          <a:p>
            <a:pPr marL="0" indent="0">
              <a:buNone/>
            </a:pPr>
            <a:r>
              <a:rPr lang="en-US" sz="1200" dirty="0" err="1" smtClean="0"/>
              <a:t>P.Rowson</a:t>
            </a:r>
            <a:r>
              <a:rPr lang="en-US" sz="1200" dirty="0" smtClean="0"/>
              <a:t>, </a:t>
            </a:r>
            <a:r>
              <a:rPr lang="en-US" sz="1200" dirty="0" err="1" smtClean="0"/>
              <a:t>K.Skarpaas</a:t>
            </a:r>
            <a:r>
              <a:rPr lang="en-US" sz="1200" dirty="0" smtClean="0"/>
              <a:t>, </a:t>
            </a:r>
            <a:r>
              <a:rPr lang="en-US" sz="1200" dirty="0" err="1" smtClean="0"/>
              <a:t>J.Wodin</a:t>
            </a:r>
            <a:r>
              <a:rPr lang="en-US" sz="1200" dirty="0" smtClean="0"/>
              <a:t>, </a:t>
            </a:r>
            <a:r>
              <a:rPr lang="en-US" sz="1200" dirty="0" err="1" smtClean="0"/>
              <a:t>L.Yang</a:t>
            </a:r>
            <a:r>
              <a:rPr lang="en-US" sz="1200" dirty="0" smtClean="0"/>
              <a:t>, </a:t>
            </a:r>
            <a:r>
              <a:rPr lang="en-US" sz="1200" dirty="0" err="1" smtClean="0"/>
              <a:t>S.Zalog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SLAC, Menlo Park CA, USA</a:t>
            </a:r>
          </a:p>
          <a:p>
            <a:pPr marL="0" indent="0">
              <a:buNone/>
            </a:pPr>
            <a:r>
              <a:rPr lang="en-US" sz="1200" dirty="0" err="1" smtClean="0"/>
              <a:t>L.Bartoszek</a:t>
            </a:r>
            <a:r>
              <a:rPr lang="en-US" sz="1200" dirty="0" smtClean="0"/>
              <a:t>, </a:t>
            </a:r>
            <a:r>
              <a:rPr lang="en-US" sz="1200" dirty="0" err="1" smtClean="0"/>
              <a:t>R.Cooper</a:t>
            </a:r>
            <a:r>
              <a:rPr lang="en-US" sz="1200" dirty="0" smtClean="0"/>
              <a:t>, </a:t>
            </a:r>
            <a:r>
              <a:rPr lang="en-US" sz="1200" dirty="0" err="1" smtClean="0"/>
              <a:t>R.DeVoe</a:t>
            </a:r>
            <a:r>
              <a:rPr lang="en-US" sz="1200" dirty="0" smtClean="0"/>
              <a:t>, </a:t>
            </a:r>
            <a:r>
              <a:rPr lang="en-US" sz="1200" dirty="0" err="1" smtClean="0"/>
              <a:t>M.Dolinski</a:t>
            </a:r>
            <a:r>
              <a:rPr lang="en-US" sz="1200" dirty="0" smtClean="0"/>
              <a:t>, </a:t>
            </a:r>
            <a:r>
              <a:rPr lang="en-US" sz="1200" dirty="0" err="1" smtClean="0"/>
              <a:t>B.Flatt</a:t>
            </a:r>
            <a:r>
              <a:rPr lang="en-US" sz="1200" dirty="0" smtClean="0"/>
              <a:t>,</a:t>
            </a:r>
          </a:p>
          <a:p>
            <a:pPr marL="0" indent="0">
              <a:buNone/>
            </a:pPr>
            <a:r>
              <a:rPr lang="en-US" sz="1200" dirty="0" err="1" smtClean="0"/>
              <a:t>G.Gratta</a:t>
            </a:r>
            <a:r>
              <a:rPr lang="en-US" sz="1200" dirty="0" smtClean="0"/>
              <a:t>, </a:t>
            </a:r>
            <a:r>
              <a:rPr lang="en-US" sz="1200" dirty="0" err="1" smtClean="0"/>
              <a:t>M.Green</a:t>
            </a:r>
            <a:r>
              <a:rPr lang="en-US" sz="1200" dirty="0" smtClean="0"/>
              <a:t>, </a:t>
            </a:r>
            <a:r>
              <a:rPr lang="en-US" sz="1200" dirty="0" err="1" smtClean="0"/>
              <a:t>F.LePort</a:t>
            </a:r>
            <a:r>
              <a:rPr lang="en-US" sz="1200" dirty="0" smtClean="0"/>
              <a:t>, </a:t>
            </a:r>
            <a:r>
              <a:rPr lang="en-US" sz="1200" dirty="0" err="1" smtClean="0"/>
              <a:t>M.Montero</a:t>
            </a:r>
            <a:r>
              <a:rPr lang="en-US" sz="1200" dirty="0" smtClean="0"/>
              <a:t>-</a:t>
            </a:r>
          </a:p>
          <a:p>
            <a:pPr marL="0" indent="0">
              <a:buNone/>
            </a:pPr>
            <a:r>
              <a:rPr lang="en-US" sz="1200" dirty="0" err="1" smtClean="0"/>
              <a:t>Diez</a:t>
            </a:r>
            <a:r>
              <a:rPr lang="en-US" sz="1200" dirty="0" smtClean="0"/>
              <a:t>, </a:t>
            </a:r>
            <a:r>
              <a:rPr lang="en-US" sz="1200" dirty="0" err="1" smtClean="0"/>
              <a:t>R.Neilson</a:t>
            </a:r>
            <a:r>
              <a:rPr lang="en-US" sz="1200" dirty="0" smtClean="0"/>
              <a:t>, </a:t>
            </a:r>
            <a:r>
              <a:rPr lang="en-US" sz="1200" dirty="0" err="1" smtClean="0"/>
              <a:t>A.Reimer</a:t>
            </a:r>
            <a:r>
              <a:rPr lang="en-US" sz="1200" dirty="0" smtClean="0"/>
              <a:t>-Muller, </a:t>
            </a:r>
            <a:r>
              <a:rPr lang="en-US" sz="1200" dirty="0" err="1" smtClean="0"/>
              <a:t>A.Rivas</a:t>
            </a:r>
            <a:r>
              <a:rPr lang="en-US" sz="1200" dirty="0" smtClean="0"/>
              <a:t>,</a:t>
            </a:r>
          </a:p>
          <a:p>
            <a:pPr marL="0" indent="0">
              <a:buNone/>
            </a:pPr>
            <a:r>
              <a:rPr lang="en-US" sz="1200" dirty="0" err="1" smtClean="0"/>
              <a:t>K.O'Sullivan</a:t>
            </a:r>
            <a:r>
              <a:rPr lang="en-US" sz="1200" dirty="0" smtClean="0"/>
              <a:t>, </a:t>
            </a:r>
            <a:r>
              <a:rPr lang="en-US" sz="1200" dirty="0" err="1" smtClean="0"/>
              <a:t>K.Twelker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Physics Dept., Stanford University, Stanford CA USA</a:t>
            </a:r>
            <a:endParaRPr lang="en-US" sz="1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1712"/>
            <a:ext cx="6324600" cy="1143000"/>
          </a:xfrm>
        </p:spPr>
        <p:txBody>
          <a:bodyPr/>
          <a:lstStyle/>
          <a:p>
            <a:r>
              <a:rPr lang="en-US" dirty="0" smtClean="0"/>
              <a:t>EXO 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6578" y="1508024"/>
            <a:ext cx="2900068" cy="4114800"/>
          </a:xfrm>
        </p:spPr>
        <p:txBody>
          <a:bodyPr/>
          <a:lstStyle/>
          <a:p>
            <a:r>
              <a:rPr lang="en-US" sz="2000" dirty="0" smtClean="0"/>
              <a:t>Detect ionization and scintillation from liquid </a:t>
            </a:r>
            <a:r>
              <a:rPr lang="en-US" sz="2000" dirty="0" err="1" smtClean="0"/>
              <a:t>Xe</a:t>
            </a:r>
            <a:endParaRPr lang="en-US" sz="2000" dirty="0" smtClean="0"/>
          </a:p>
          <a:p>
            <a:r>
              <a:rPr lang="en-US" sz="2000" dirty="0" smtClean="0"/>
              <a:t>Have 200kg </a:t>
            </a:r>
            <a:r>
              <a:rPr lang="en-US" sz="2000" dirty="0" err="1" smtClean="0"/>
              <a:t>Xe</a:t>
            </a:r>
            <a:r>
              <a:rPr lang="en-US" sz="2000" dirty="0" smtClean="0"/>
              <a:t> enriched to 80% </a:t>
            </a:r>
            <a:r>
              <a:rPr lang="en-US" sz="2000" baseline="30000" dirty="0" smtClean="0"/>
              <a:t>136</a:t>
            </a:r>
            <a:r>
              <a:rPr lang="en-US" sz="2000" dirty="0" smtClean="0"/>
              <a:t>Xe</a:t>
            </a:r>
          </a:p>
          <a:p>
            <a:r>
              <a:rPr lang="en-US" sz="2000" dirty="0" smtClean="0"/>
              <a:t>Building 200kg prototype</a:t>
            </a:r>
          </a:p>
          <a:p>
            <a:r>
              <a:rPr lang="en-US" sz="2000" dirty="0" smtClean="0"/>
              <a:t>Install at WIPP</a:t>
            </a:r>
          </a:p>
          <a:p>
            <a:r>
              <a:rPr lang="en-US" sz="2000" dirty="0" smtClean="0"/>
              <a:t>Start with natural </a:t>
            </a:r>
            <a:r>
              <a:rPr lang="en-US" sz="2000" dirty="0" err="1" smtClean="0"/>
              <a:t>Xe</a:t>
            </a:r>
            <a:r>
              <a:rPr lang="en-US" sz="2000" dirty="0" smtClean="0"/>
              <a:t> in 2010</a:t>
            </a:r>
          </a:p>
          <a:p>
            <a:r>
              <a:rPr lang="en-US" sz="2000" dirty="0" smtClean="0"/>
              <a:t>Achieve 6x10</a:t>
            </a:r>
            <a:r>
              <a:rPr lang="en-US" sz="2000" baseline="30000" dirty="0" smtClean="0"/>
              <a:t>25</a:t>
            </a:r>
            <a:r>
              <a:rPr lang="en-US" sz="2000" dirty="0" smtClean="0"/>
              <a:t> yr.</a:t>
            </a:r>
          </a:p>
          <a:p>
            <a:r>
              <a:rPr lang="en-US" sz="2000" dirty="0" smtClean="0"/>
              <a:t>Scale to ~10 ton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645" y="1441850"/>
            <a:ext cx="5560670" cy="416159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23204"/>
            <a:ext cx="6324600" cy="1143000"/>
          </a:xfrm>
        </p:spPr>
        <p:txBody>
          <a:bodyPr/>
          <a:lstStyle/>
          <a:p>
            <a:r>
              <a:rPr lang="en-US" dirty="0" smtClean="0"/>
              <a:t>EXO-200 </a:t>
            </a:r>
            <a:r>
              <a:rPr lang="en-US" dirty="0" err="1" smtClean="0"/>
              <a:t>LXe</a:t>
            </a:r>
            <a:r>
              <a:rPr lang="en-US" dirty="0" smtClean="0"/>
              <a:t> TPC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14" y="1543687"/>
            <a:ext cx="4494544" cy="4128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977" y="1543687"/>
            <a:ext cx="3391451" cy="45173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021" y="5876398"/>
            <a:ext cx="227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APD Plane and Grid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49038" y="4947720"/>
            <a:ext cx="74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40cm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3527" y="1905032"/>
            <a:ext cx="160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HV Drift Cage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977919" y="5596725"/>
            <a:ext cx="559346" cy="158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2551187" y="4545020"/>
            <a:ext cx="1646973" cy="946361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694" y="1211241"/>
            <a:ext cx="4445000" cy="50241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8056" y="24356"/>
            <a:ext cx="8645944" cy="1143000"/>
          </a:xfrm>
        </p:spPr>
        <p:txBody>
          <a:bodyPr/>
          <a:lstStyle/>
          <a:p>
            <a:r>
              <a:rPr lang="en-US" dirty="0" smtClean="0"/>
              <a:t>Ultra-low activity Cu vessel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6324600" cy="1143000"/>
          </a:xfrm>
        </p:spPr>
        <p:txBody>
          <a:bodyPr/>
          <a:lstStyle/>
          <a:p>
            <a:r>
              <a:rPr lang="en-US" sz="4800"/>
              <a:t>Flavor Mixing</a:t>
            </a:r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691BB-0E21-3A43-9732-792C52C9DA40}" type="slidenum">
              <a:rPr lang="en-US"/>
              <a:pPr/>
              <a:t>3</a:t>
            </a:fld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81000" y="1066800"/>
            <a:ext cx="4953000" cy="297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buFont typeface="Times" pitchFamily="26" charset="0"/>
              <a:buNone/>
            </a:pPr>
            <a:r>
              <a:rPr lang="en-US" sz="2000" dirty="0">
                <a:solidFill>
                  <a:schemeClr val="accent2"/>
                </a:solidFill>
                <a:latin typeface="Arial" pitchFamily="26" charset="0"/>
              </a:rPr>
              <a:t>Mass </a:t>
            </a:r>
            <a:r>
              <a:rPr lang="en-US" sz="2000" dirty="0" err="1">
                <a:solidFill>
                  <a:schemeClr val="accent2"/>
                </a:solidFill>
                <a:latin typeface="Arial" pitchFamily="26" charset="0"/>
              </a:rPr>
              <a:t>eigenstates</a:t>
            </a:r>
            <a:r>
              <a:rPr lang="en-US" sz="2000" dirty="0">
                <a:solidFill>
                  <a:schemeClr val="accent2"/>
                </a:solidFill>
                <a:latin typeface="Arial" pitchFamily="26" charset="0"/>
              </a:rPr>
              <a:t> different than flavor </a:t>
            </a:r>
            <a:r>
              <a:rPr lang="en-US" sz="2000" dirty="0" err="1">
                <a:solidFill>
                  <a:schemeClr val="accent2"/>
                </a:solidFill>
                <a:latin typeface="Arial" pitchFamily="26" charset="0"/>
              </a:rPr>
              <a:t>eigenstates</a:t>
            </a:r>
            <a:r>
              <a:rPr lang="en-US" sz="2000" dirty="0">
                <a:solidFill>
                  <a:schemeClr val="accent2"/>
                </a:solidFill>
                <a:latin typeface="Arial" pitchFamily="26" charset="0"/>
              </a:rPr>
              <a:t>.</a:t>
            </a:r>
          </a:p>
          <a:p>
            <a:pPr marL="457200" indent="-457200">
              <a:spcBef>
                <a:spcPct val="50000"/>
              </a:spcBef>
              <a:buFont typeface="Times" pitchFamily="26" charset="0"/>
              <a:buNone/>
            </a:pPr>
            <a:r>
              <a:rPr lang="en-US" sz="2000" dirty="0" err="1">
                <a:solidFill>
                  <a:schemeClr val="accent2"/>
                </a:solidFill>
                <a:latin typeface="Arial" pitchFamily="26" charset="0"/>
                <a:sym typeface="Symbol" pitchFamily="26" charset="2"/>
              </a:rPr>
              <a:t></a:t>
            </a:r>
            <a:r>
              <a:rPr lang="en-US" sz="2000" dirty="0">
                <a:solidFill>
                  <a:schemeClr val="accent2"/>
                </a:solidFill>
                <a:latin typeface="Arial" pitchFamily="26" charset="0"/>
                <a:sym typeface="Symbol" pitchFamily="26" charset="2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Arial" pitchFamily="26" charset="0"/>
              </a:rPr>
              <a:t>Propagating neutrinos undergo flavor oscillations.</a:t>
            </a:r>
          </a:p>
          <a:p>
            <a:pPr marL="457200" indent="-457200">
              <a:spcBef>
                <a:spcPct val="50000"/>
              </a:spcBef>
              <a:buFont typeface="Times" pitchFamily="26" charset="0"/>
              <a:buNone/>
            </a:pPr>
            <a:r>
              <a:rPr lang="en-US" sz="2000" dirty="0">
                <a:solidFill>
                  <a:schemeClr val="accent2"/>
                </a:solidFill>
                <a:latin typeface="Arial" pitchFamily="26" charset="0"/>
              </a:rPr>
              <a:t>Mass to flavor relationship described by neutrino mixing matrix with 5 parameters. </a:t>
            </a:r>
          </a:p>
          <a:p>
            <a:pPr marL="457200" indent="-457200">
              <a:spcBef>
                <a:spcPct val="50000"/>
              </a:spcBef>
              <a:buFont typeface="Times" pitchFamily="26" charset="0"/>
              <a:buNone/>
            </a:pPr>
            <a:endParaRPr lang="en-US" dirty="0"/>
          </a:p>
        </p:txBody>
      </p:sp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381000" y="4191000"/>
          <a:ext cx="8229600" cy="1404938"/>
        </p:xfrm>
        <a:graphic>
          <a:graphicData uri="http://schemas.openxmlformats.org/presentationml/2006/ole">
            <p:oleObj spid="_x0000_s27650" name="Equation" r:id="rId3" imgW="4165600" imgH="711200" progId="Equation.3">
              <p:embed/>
            </p:oleObj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5726113" y="1460117"/>
          <a:ext cx="2274887" cy="1355725"/>
        </p:xfrm>
        <a:graphic>
          <a:graphicData uri="http://schemas.openxmlformats.org/presentationml/2006/ole">
            <p:oleObj spid="_x0000_s27651" name="Equation" r:id="rId4" imgW="1066800" imgH="635000" progId="Equation.3">
              <p:embed/>
            </p:oleObj>
          </a:graphicData>
        </a:graphic>
      </p:graphicFrame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127125" y="57118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i="1"/>
              <a:t>c</a:t>
            </a:r>
            <a:r>
              <a:rPr lang="en-US" i="1" baseline="-25000"/>
              <a:t>ij</a:t>
            </a:r>
            <a:r>
              <a:rPr lang="en-US" baseline="-25000"/>
              <a:t> </a:t>
            </a:r>
            <a:r>
              <a:rPr lang="en-US"/>
              <a:t>= cos </a:t>
            </a:r>
            <a:r>
              <a:rPr lang="en-US" i="1">
                <a:latin typeface="Symbol" pitchFamily="26" charset="2"/>
              </a:rPr>
              <a:t>q</a:t>
            </a:r>
            <a:r>
              <a:rPr lang="en-US" i="1" baseline="-25000"/>
              <a:t>ij</a:t>
            </a:r>
            <a:r>
              <a:rPr lang="en-US"/>
              <a:t>  </a:t>
            </a:r>
            <a:r>
              <a:rPr lang="en-US" i="1"/>
              <a:t>s</a:t>
            </a:r>
            <a:r>
              <a:rPr lang="en-US" i="1" baseline="-25000"/>
              <a:t>ij</a:t>
            </a:r>
            <a:r>
              <a:rPr lang="en-US"/>
              <a:t> = sin </a:t>
            </a:r>
            <a:r>
              <a:rPr lang="en-US" i="1">
                <a:latin typeface="Symbol" pitchFamily="26" charset="2"/>
              </a:rPr>
              <a:t>q</a:t>
            </a:r>
            <a:r>
              <a:rPr lang="en-US" i="1" baseline="-25000"/>
              <a:t>ij</a:t>
            </a:r>
            <a:endParaRPr lang="en-US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V="1">
            <a:off x="4724400" y="3657600"/>
            <a:ext cx="685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4191000" y="4114800"/>
            <a:ext cx="609600" cy="609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6477000" y="4648200"/>
            <a:ext cx="4572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83" name="Oval 11"/>
          <p:cNvSpPr>
            <a:spLocks noChangeArrowheads="1"/>
          </p:cNvSpPr>
          <p:nvPr/>
        </p:nvSpPr>
        <p:spPr bwMode="auto">
          <a:xfrm>
            <a:off x="6781800" y="4114800"/>
            <a:ext cx="609600" cy="609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84" name="Oval 12"/>
          <p:cNvSpPr>
            <a:spLocks noChangeArrowheads="1"/>
          </p:cNvSpPr>
          <p:nvPr/>
        </p:nvSpPr>
        <p:spPr bwMode="auto">
          <a:xfrm>
            <a:off x="7467600" y="4572000"/>
            <a:ext cx="609600" cy="609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85" name="Oval 13"/>
          <p:cNvSpPr>
            <a:spLocks noChangeArrowheads="1"/>
          </p:cNvSpPr>
          <p:nvPr/>
        </p:nvSpPr>
        <p:spPr bwMode="auto">
          <a:xfrm>
            <a:off x="2819400" y="5029200"/>
            <a:ext cx="609600" cy="609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flipH="1">
            <a:off x="6934200" y="5105400"/>
            <a:ext cx="609600" cy="685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5334000" y="3429000"/>
            <a:ext cx="188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>
                <a:solidFill>
                  <a:srgbClr val="FF0000"/>
                </a:solidFill>
                <a:latin typeface="Arial" pitchFamily="26" charset="0"/>
              </a:rPr>
              <a:t>CP Phase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5410200" y="57912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>
                <a:solidFill>
                  <a:srgbClr val="FF0000"/>
                </a:solidFill>
                <a:latin typeface="Arial" pitchFamily="26" charset="0"/>
              </a:rPr>
              <a:t>Majorana Phases</a:t>
            </a: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 flipV="1">
            <a:off x="3352800" y="4572000"/>
            <a:ext cx="9144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 APD Plane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8639" y="1981200"/>
            <a:ext cx="2507151" cy="4114800"/>
          </a:xfrm>
        </p:spPr>
        <p:txBody>
          <a:bodyPr/>
          <a:lstStyle/>
          <a:p>
            <a:r>
              <a:rPr lang="en-US" sz="2000" dirty="0" smtClean="0"/>
              <a:t>Extensive R&amp;D to reduce component backgrounds</a:t>
            </a:r>
          </a:p>
          <a:p>
            <a:endParaRPr lang="en-US" sz="2000" dirty="0" smtClean="0"/>
          </a:p>
          <a:p>
            <a:r>
              <a:rPr lang="en-US" sz="2000" dirty="0" smtClean="0"/>
              <a:t>APD clean &amp; lightweight</a:t>
            </a:r>
          </a:p>
          <a:p>
            <a:endParaRPr lang="en-US" sz="2000" dirty="0" smtClean="0"/>
          </a:p>
          <a:p>
            <a:r>
              <a:rPr lang="en-US" sz="2000" dirty="0" smtClean="0"/>
              <a:t>Sensitive to VUV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790" y="1726937"/>
            <a:ext cx="5932170" cy="445198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195" y="38100"/>
            <a:ext cx="6324600" cy="1143000"/>
          </a:xfrm>
        </p:spPr>
        <p:txBody>
          <a:bodyPr/>
          <a:lstStyle/>
          <a:p>
            <a:r>
              <a:rPr lang="en-US" dirty="0" smtClean="0"/>
              <a:t>EXO 200 Detector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427" y="956145"/>
            <a:ext cx="5520343" cy="4659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1240" y="5730764"/>
            <a:ext cx="76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 </a:t>
            </a:r>
            <a:r>
              <a:rPr lang="en-US" dirty="0" err="1" smtClean="0"/>
              <a:t>m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500662" y="5793024"/>
            <a:ext cx="5945666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819400" y="6260852"/>
            <a:ext cx="3429000" cy="457200"/>
          </a:xfrm>
        </p:spPr>
        <p:txBody>
          <a:bodyPr/>
          <a:lstStyle/>
          <a:p>
            <a:r>
              <a:rPr lang="en-US" dirty="0" smtClean="0"/>
              <a:t>R. Henning, NDM 09, Madison WI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6040"/>
            <a:ext cx="7772400" cy="1143000"/>
          </a:xfrm>
        </p:spPr>
        <p:txBody>
          <a:bodyPr/>
          <a:lstStyle/>
          <a:p>
            <a:r>
              <a:rPr lang="en-US" dirty="0" smtClean="0"/>
              <a:t>Waste Isolation Pilot Plant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5055270" y="1981200"/>
            <a:ext cx="3402930" cy="4114800"/>
          </a:xfrm>
        </p:spPr>
        <p:txBody>
          <a:bodyPr/>
          <a:lstStyle/>
          <a:p>
            <a:r>
              <a:rPr lang="en-US" dirty="0" smtClean="0"/>
              <a:t>Carlsbad, NM</a:t>
            </a:r>
          </a:p>
          <a:p>
            <a:r>
              <a:rPr lang="en-US" dirty="0" smtClean="0"/>
              <a:t>1500 </a:t>
            </a:r>
            <a:r>
              <a:rPr lang="en-US" dirty="0" err="1" smtClean="0"/>
              <a:t>mwe</a:t>
            </a:r>
            <a:endParaRPr lang="en-US" dirty="0" smtClean="0"/>
          </a:p>
          <a:p>
            <a:r>
              <a:rPr lang="en-US" dirty="0" smtClean="0"/>
              <a:t>Salt, low radio-activity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76400"/>
            <a:ext cx="4572000" cy="4572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47800" y="5429120"/>
            <a:ext cx="1134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EXO-200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2178987" y="5180084"/>
            <a:ext cx="298850" cy="1992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</a:t>
            </a:r>
            <a:r>
              <a:rPr lang="en-US" dirty="0" smtClean="0"/>
              <a:t> tagging R&amp;D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6771" y="1981200"/>
            <a:ext cx="3953429" cy="4114800"/>
          </a:xfrm>
        </p:spPr>
        <p:txBody>
          <a:bodyPr/>
          <a:lstStyle/>
          <a:p>
            <a:r>
              <a:rPr lang="en-US" sz="2400" dirty="0" smtClean="0"/>
              <a:t>M. Moe PRC44 (1991) 931</a:t>
            </a:r>
          </a:p>
          <a:p>
            <a:r>
              <a:rPr lang="en-US" sz="2400" baseline="30000" dirty="0" smtClean="0"/>
              <a:t>136</a:t>
            </a:r>
            <a:r>
              <a:rPr lang="en-US" sz="2400" dirty="0" smtClean="0"/>
              <a:t>Ba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 final state can be identified using optical spectroscopy. </a:t>
            </a:r>
          </a:p>
          <a:p>
            <a:r>
              <a:rPr lang="en-US" sz="2400" dirty="0" smtClean="0"/>
              <a:t>Provides almost background free confirmation.</a:t>
            </a:r>
            <a:endParaRPr lang="en-US" sz="24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140200" y="2057400"/>
            <a:ext cx="4857750" cy="3705225"/>
          </a:xfrm>
          <a:prstGeom prst="rect">
            <a:avLst/>
          </a:prstGeom>
          <a:solidFill>
            <a:srgbClr val="FFFF99"/>
          </a:solidFill>
          <a:ln w="12700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7086600" y="4011613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6142038" y="2338388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916488" y="5218113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5248275" y="2384425"/>
            <a:ext cx="1160463" cy="27876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 flipV="1">
            <a:off x="6430963" y="2363788"/>
            <a:ext cx="1030287" cy="159226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465763" y="2065338"/>
            <a:ext cx="731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baseline="30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6" charset="0"/>
              </a:rPr>
              <a:t>2</a:t>
            </a:r>
            <a:r>
              <a:rPr lang="en-US" b="1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6" charset="0"/>
              </a:rPr>
              <a:t>P</a:t>
            </a:r>
            <a:r>
              <a:rPr lang="en-US" b="1" baseline="-25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6" charset="0"/>
              </a:rPr>
              <a:t>1/2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400800" y="3810000"/>
            <a:ext cx="766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baseline="30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6" charset="0"/>
              </a:rPr>
              <a:t>4</a:t>
            </a:r>
            <a:r>
              <a:rPr lang="en-US" b="1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6" charset="0"/>
              </a:rPr>
              <a:t>D</a:t>
            </a:r>
            <a:r>
              <a:rPr lang="en-US" b="1" baseline="-25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6" charset="0"/>
              </a:rPr>
              <a:t>3/2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191000" y="5029200"/>
            <a:ext cx="715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baseline="30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6" charset="0"/>
              </a:rPr>
              <a:t>2</a:t>
            </a:r>
            <a:r>
              <a:rPr lang="en-US" b="1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6" charset="0"/>
              </a:rPr>
              <a:t>S</a:t>
            </a:r>
            <a:r>
              <a:rPr lang="en-US" b="1" baseline="-25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6" charset="0"/>
              </a:rPr>
              <a:t>1/2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045075" y="304800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6" charset="0"/>
              </a:rPr>
              <a:t>493nm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6910388" y="2662238"/>
            <a:ext cx="84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2201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26" charset="0"/>
              </a:rPr>
              <a:t>650nm</a:t>
            </a:r>
            <a:endParaRPr lang="en-US" sz="2000" b="1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729413" y="4422775"/>
            <a:ext cx="2073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26" charset="0"/>
              </a:rPr>
              <a:t>metastable 80s</a:t>
            </a: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4573588" y="3400425"/>
            <a:ext cx="323850" cy="204788"/>
          </a:xfrm>
          <a:custGeom>
            <a:avLst/>
            <a:gdLst/>
            <a:ahLst/>
            <a:cxnLst>
              <a:cxn ang="0">
                <a:pos x="0" y="123"/>
              </a:cxn>
              <a:cxn ang="0">
                <a:pos x="27" y="42"/>
              </a:cxn>
              <a:cxn ang="0">
                <a:pos x="102" y="0"/>
              </a:cxn>
              <a:cxn ang="0">
                <a:pos x="174" y="39"/>
              </a:cxn>
              <a:cxn ang="0">
                <a:pos x="204" y="12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226050" y="3409950"/>
            <a:ext cx="323850" cy="204788"/>
          </a:xfrm>
          <a:custGeom>
            <a:avLst/>
            <a:gdLst/>
            <a:ahLst/>
            <a:cxnLst>
              <a:cxn ang="0">
                <a:pos x="0" y="123"/>
              </a:cxn>
              <a:cxn ang="0">
                <a:pos x="27" y="42"/>
              </a:cxn>
              <a:cxn ang="0">
                <a:pos x="102" y="0"/>
              </a:cxn>
              <a:cxn ang="0">
                <a:pos x="174" y="39"/>
              </a:cxn>
              <a:cxn ang="0">
                <a:pos x="204" y="12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 rot="10800000">
            <a:off x="5549900" y="3609975"/>
            <a:ext cx="323850" cy="204788"/>
          </a:xfrm>
          <a:custGeom>
            <a:avLst/>
            <a:gdLst/>
            <a:ahLst/>
            <a:cxnLst>
              <a:cxn ang="0">
                <a:pos x="0" y="123"/>
              </a:cxn>
              <a:cxn ang="0">
                <a:pos x="27" y="42"/>
              </a:cxn>
              <a:cxn ang="0">
                <a:pos x="102" y="0"/>
              </a:cxn>
              <a:cxn ang="0">
                <a:pos x="174" y="39"/>
              </a:cxn>
              <a:cxn ang="0">
                <a:pos x="204" y="12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 rot="10800000">
            <a:off x="4902200" y="3605213"/>
            <a:ext cx="323850" cy="204787"/>
          </a:xfrm>
          <a:custGeom>
            <a:avLst/>
            <a:gdLst/>
            <a:ahLst/>
            <a:cxnLst>
              <a:cxn ang="0">
                <a:pos x="0" y="123"/>
              </a:cxn>
              <a:cxn ang="0">
                <a:pos x="27" y="42"/>
              </a:cxn>
              <a:cxn ang="0">
                <a:pos x="102" y="0"/>
              </a:cxn>
              <a:cxn ang="0">
                <a:pos x="174" y="39"/>
              </a:cxn>
              <a:cxn ang="0">
                <a:pos x="204" y="12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7011988" y="3028950"/>
            <a:ext cx="323850" cy="204788"/>
          </a:xfrm>
          <a:custGeom>
            <a:avLst/>
            <a:gdLst/>
            <a:ahLst/>
            <a:cxnLst>
              <a:cxn ang="0">
                <a:pos x="0" y="123"/>
              </a:cxn>
              <a:cxn ang="0">
                <a:pos x="27" y="42"/>
              </a:cxn>
              <a:cxn ang="0">
                <a:pos x="102" y="0"/>
              </a:cxn>
              <a:cxn ang="0">
                <a:pos x="174" y="39"/>
              </a:cxn>
              <a:cxn ang="0">
                <a:pos x="204" y="12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F2201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7664450" y="3038475"/>
            <a:ext cx="323850" cy="204788"/>
          </a:xfrm>
          <a:custGeom>
            <a:avLst/>
            <a:gdLst/>
            <a:ahLst/>
            <a:cxnLst>
              <a:cxn ang="0">
                <a:pos x="0" y="123"/>
              </a:cxn>
              <a:cxn ang="0">
                <a:pos x="27" y="42"/>
              </a:cxn>
              <a:cxn ang="0">
                <a:pos x="102" y="0"/>
              </a:cxn>
              <a:cxn ang="0">
                <a:pos x="174" y="39"/>
              </a:cxn>
              <a:cxn ang="0">
                <a:pos x="204" y="12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F2201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 rot="10800000">
            <a:off x="7988300" y="3238500"/>
            <a:ext cx="323850" cy="204788"/>
          </a:xfrm>
          <a:custGeom>
            <a:avLst/>
            <a:gdLst/>
            <a:ahLst/>
            <a:cxnLst>
              <a:cxn ang="0">
                <a:pos x="0" y="123"/>
              </a:cxn>
              <a:cxn ang="0">
                <a:pos x="27" y="42"/>
              </a:cxn>
              <a:cxn ang="0">
                <a:pos x="102" y="0"/>
              </a:cxn>
              <a:cxn ang="0">
                <a:pos x="174" y="39"/>
              </a:cxn>
              <a:cxn ang="0">
                <a:pos x="204" y="12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F2201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 rot="10800000">
            <a:off x="7340600" y="3233738"/>
            <a:ext cx="323850" cy="204787"/>
          </a:xfrm>
          <a:custGeom>
            <a:avLst/>
            <a:gdLst/>
            <a:ahLst/>
            <a:cxnLst>
              <a:cxn ang="0">
                <a:pos x="0" y="123"/>
              </a:cxn>
              <a:cxn ang="0">
                <a:pos x="27" y="42"/>
              </a:cxn>
              <a:cxn ang="0">
                <a:pos x="102" y="0"/>
              </a:cxn>
              <a:cxn ang="0">
                <a:pos x="174" y="39"/>
              </a:cxn>
              <a:cxn ang="0">
                <a:pos x="204" y="12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F2201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6172200" y="2362200"/>
            <a:ext cx="6096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4876800" y="5257800"/>
            <a:ext cx="6858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7086600" y="4038600"/>
            <a:ext cx="6858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V="1">
            <a:off x="5257800" y="2438400"/>
            <a:ext cx="1143000" cy="2819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6477000" y="2438400"/>
            <a:ext cx="9906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5992813" y="4816475"/>
            <a:ext cx="1073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aseline="30000"/>
              <a:t>136</a:t>
            </a:r>
            <a:r>
              <a:rPr lang="en-US"/>
              <a:t>Ba+</a:t>
            </a:r>
            <a:endParaRPr lang="en-US" baseline="30000"/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SNO+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846" y="318970"/>
            <a:ext cx="3302000" cy="4318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60560"/>
            <a:ext cx="6324600" cy="1143000"/>
          </a:xfrm>
        </p:spPr>
        <p:txBody>
          <a:bodyPr/>
          <a:lstStyle/>
          <a:p>
            <a:r>
              <a:rPr lang="en-US" dirty="0"/>
              <a:t>SNO+ Collaboration</a:t>
            </a:r>
          </a:p>
        </p:txBody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586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663300"/>
                </a:solidFill>
              </a:rPr>
              <a:t>University of Alberta: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A. </a:t>
            </a:r>
            <a:r>
              <a:rPr lang="en-US" sz="1600" dirty="0" err="1">
                <a:solidFill>
                  <a:schemeClr val="tx1"/>
                </a:solidFill>
              </a:rPr>
              <a:t>Bialek</a:t>
            </a:r>
            <a:r>
              <a:rPr lang="en-US" sz="1600" dirty="0">
                <a:solidFill>
                  <a:schemeClr val="tx1"/>
                </a:solidFill>
              </a:rPr>
              <a:t>, P. </a:t>
            </a:r>
            <a:r>
              <a:rPr lang="en-US" sz="1600" dirty="0" err="1">
                <a:solidFill>
                  <a:schemeClr val="tx1"/>
                </a:solidFill>
              </a:rPr>
              <a:t>Gorel</a:t>
            </a:r>
            <a:r>
              <a:rPr lang="en-US" sz="1600" dirty="0">
                <a:solidFill>
                  <a:schemeClr val="tx1"/>
                </a:solidFill>
              </a:rPr>
              <a:t>, A. </a:t>
            </a:r>
            <a:r>
              <a:rPr lang="en-US" sz="1600" dirty="0" err="1">
                <a:solidFill>
                  <a:schemeClr val="tx1"/>
                </a:solidFill>
              </a:rPr>
              <a:t>Hallin</a:t>
            </a:r>
            <a:r>
              <a:rPr lang="en-US" sz="1600" dirty="0">
                <a:solidFill>
                  <a:schemeClr val="tx1"/>
                </a:solidFill>
              </a:rPr>
              <a:t>, M. </a:t>
            </a:r>
            <a:r>
              <a:rPr lang="en-US" sz="1600" dirty="0" err="1">
                <a:solidFill>
                  <a:schemeClr val="tx1"/>
                </a:solidFill>
              </a:rPr>
              <a:t>Hedayatipoor</a:t>
            </a:r>
            <a:r>
              <a:rPr lang="en-US" sz="1600" dirty="0">
                <a:solidFill>
                  <a:schemeClr val="tx1"/>
                </a:solidFill>
              </a:rPr>
              <a:t>, C. Krauss</a:t>
            </a:r>
          </a:p>
          <a:p>
            <a:pPr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663300"/>
                </a:solidFill>
              </a:rPr>
              <a:t>Brookhaven National Laboratory: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R. Hahn, Y. Williamson, M. </a:t>
            </a:r>
            <a:r>
              <a:rPr lang="en-US" sz="1600" dirty="0" err="1">
                <a:solidFill>
                  <a:schemeClr val="tx1"/>
                </a:solidFill>
              </a:rPr>
              <a:t>Yeh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663300"/>
                </a:solidFill>
              </a:rPr>
              <a:t>Dresden University of Technology: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K. </a:t>
            </a:r>
            <a:r>
              <a:rPr lang="en-US" sz="1600" dirty="0" err="1">
                <a:solidFill>
                  <a:schemeClr val="tx1"/>
                </a:solidFill>
              </a:rPr>
              <a:t>Zuber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663300"/>
                </a:solidFill>
              </a:rPr>
              <a:t>Idaho State University: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J. </a:t>
            </a:r>
            <a:r>
              <a:rPr lang="en-US" sz="1600" dirty="0" err="1">
                <a:solidFill>
                  <a:schemeClr val="tx1"/>
                </a:solidFill>
              </a:rPr>
              <a:t>Heise</a:t>
            </a:r>
            <a:r>
              <a:rPr lang="en-US" sz="1600" dirty="0">
                <a:solidFill>
                  <a:schemeClr val="tx1"/>
                </a:solidFill>
              </a:rPr>
              <a:t>, K. </a:t>
            </a:r>
            <a:r>
              <a:rPr lang="en-US" sz="1600" dirty="0" err="1">
                <a:solidFill>
                  <a:schemeClr val="tx1"/>
                </a:solidFill>
              </a:rPr>
              <a:t>Keeter</a:t>
            </a:r>
            <a:r>
              <a:rPr lang="en-US" sz="1600" dirty="0">
                <a:solidFill>
                  <a:schemeClr val="tx1"/>
                </a:solidFill>
              </a:rPr>
              <a:t>, J. Popp, E. Tatar, C. Taylor</a:t>
            </a:r>
          </a:p>
          <a:p>
            <a:pPr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663300"/>
                </a:solidFill>
              </a:rPr>
              <a:t>Laurentian University: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O. </a:t>
            </a:r>
            <a:r>
              <a:rPr lang="en-US" sz="1600" dirty="0" err="1">
                <a:solidFill>
                  <a:schemeClr val="tx1"/>
                </a:solidFill>
              </a:rPr>
              <a:t>Chkvorets</a:t>
            </a:r>
            <a:r>
              <a:rPr lang="en-US" sz="1600" dirty="0">
                <a:solidFill>
                  <a:schemeClr val="tx1"/>
                </a:solidFill>
              </a:rPr>
              <a:t>,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E.D. Hallman, S. </a:t>
            </a:r>
            <a:r>
              <a:rPr lang="en-US" sz="1600" dirty="0" err="1">
                <a:solidFill>
                  <a:schemeClr val="tx1"/>
                </a:solidFill>
              </a:rPr>
              <a:t>Korte</a:t>
            </a:r>
            <a:r>
              <a:rPr lang="en-US" sz="1600" dirty="0">
                <a:solidFill>
                  <a:schemeClr val="tx1"/>
                </a:solidFill>
              </a:rPr>
              <a:t>, M. </a:t>
            </a:r>
            <a:r>
              <a:rPr lang="en-US" sz="1600" dirty="0" err="1">
                <a:solidFill>
                  <a:schemeClr val="tx1"/>
                </a:solidFill>
              </a:rPr>
              <a:t>Schumaker</a:t>
            </a:r>
            <a:r>
              <a:rPr lang="en-US" sz="1600" dirty="0">
                <a:solidFill>
                  <a:schemeClr val="tx1"/>
                </a:solidFill>
              </a:rPr>
              <a:t>, C. Virtue</a:t>
            </a:r>
          </a:p>
          <a:p>
            <a:pPr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663300"/>
                </a:solidFill>
              </a:rPr>
              <a:t>University of Leeds: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S. Bradbury, J. Rose</a:t>
            </a:r>
          </a:p>
          <a:p>
            <a:pPr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663300"/>
                </a:solidFill>
              </a:rPr>
              <a:t>LIP Lisbon: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it-IT" sz="1600" dirty="0">
                <a:solidFill>
                  <a:schemeClr val="tx1"/>
                </a:solidFill>
              </a:rPr>
              <a:t>S. </a:t>
            </a:r>
            <a:r>
              <a:rPr lang="it-IT" sz="1600" dirty="0" err="1">
                <a:solidFill>
                  <a:schemeClr val="tx1"/>
                </a:solidFill>
              </a:rPr>
              <a:t>Andringa</a:t>
            </a:r>
            <a:r>
              <a:rPr lang="it-IT" sz="1600" dirty="0">
                <a:solidFill>
                  <a:schemeClr val="tx1"/>
                </a:solidFill>
              </a:rPr>
              <a:t>, N. Barros, </a:t>
            </a:r>
            <a:r>
              <a:rPr lang="it-IT" sz="1600" dirty="0" err="1">
                <a:solidFill>
                  <a:schemeClr val="tx1"/>
                </a:solidFill>
              </a:rPr>
              <a:t>J</a:t>
            </a:r>
            <a:r>
              <a:rPr lang="it-IT" sz="1600" dirty="0">
                <a:solidFill>
                  <a:schemeClr val="tx1"/>
                </a:solidFill>
              </a:rPr>
              <a:t>. </a:t>
            </a:r>
            <a:r>
              <a:rPr lang="it-IT" sz="1600" dirty="0" err="1">
                <a:solidFill>
                  <a:schemeClr val="tx1"/>
                </a:solidFill>
              </a:rPr>
              <a:t>Maneira</a:t>
            </a:r>
            <a:endParaRPr lang="it-IT" sz="16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it-IT" sz="1600" b="1" dirty="0" err="1">
                <a:solidFill>
                  <a:srgbClr val="663300"/>
                </a:solidFill>
              </a:rPr>
              <a:t>University</a:t>
            </a:r>
            <a:r>
              <a:rPr lang="it-IT" sz="1600" b="1" dirty="0">
                <a:solidFill>
                  <a:srgbClr val="663300"/>
                </a:solidFill>
              </a:rPr>
              <a:t> </a:t>
            </a:r>
            <a:r>
              <a:rPr lang="it-IT" sz="1600" b="1" dirty="0" err="1">
                <a:solidFill>
                  <a:srgbClr val="663300"/>
                </a:solidFill>
              </a:rPr>
              <a:t>of</a:t>
            </a:r>
            <a:r>
              <a:rPr lang="it-IT" sz="1600" b="1" dirty="0">
                <a:solidFill>
                  <a:srgbClr val="663300"/>
                </a:solidFill>
              </a:rPr>
              <a:t> North Carolina:</a:t>
            </a:r>
            <a:r>
              <a:rPr lang="it-IT" sz="1600" b="1" dirty="0">
                <a:solidFill>
                  <a:schemeClr val="tx1"/>
                </a:solidFill>
              </a:rPr>
              <a:t> </a:t>
            </a:r>
            <a:r>
              <a:rPr lang="it-IT" sz="1600" dirty="0">
                <a:solidFill>
                  <a:schemeClr val="tx1"/>
                </a:solidFill>
              </a:rPr>
              <a:t>M. </a:t>
            </a:r>
            <a:r>
              <a:rPr lang="it-IT" sz="1600" dirty="0" err="1">
                <a:solidFill>
                  <a:schemeClr val="tx1"/>
                </a:solidFill>
              </a:rPr>
              <a:t>Howe</a:t>
            </a:r>
            <a:r>
              <a:rPr lang="it-IT" sz="1600" dirty="0">
                <a:solidFill>
                  <a:schemeClr val="tx1"/>
                </a:solidFill>
              </a:rPr>
              <a:t>, </a:t>
            </a:r>
            <a:r>
              <a:rPr lang="it-IT" sz="1600" dirty="0" err="1">
                <a:solidFill>
                  <a:schemeClr val="tx1"/>
                </a:solidFill>
              </a:rPr>
              <a:t>J</a:t>
            </a:r>
            <a:r>
              <a:rPr lang="it-IT" sz="1600" dirty="0">
                <a:solidFill>
                  <a:schemeClr val="tx1"/>
                </a:solidFill>
              </a:rPr>
              <a:t>. </a:t>
            </a:r>
            <a:r>
              <a:rPr lang="it-IT" sz="1600" dirty="0" err="1">
                <a:solidFill>
                  <a:schemeClr val="tx1"/>
                </a:solidFill>
              </a:rPr>
              <a:t>Wikerson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663300"/>
                </a:solidFill>
              </a:rPr>
              <a:t>University of Oxford: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S. Biller, N. </a:t>
            </a:r>
            <a:r>
              <a:rPr lang="en-US" sz="1600" dirty="0" err="1">
                <a:solidFill>
                  <a:schemeClr val="tx1"/>
                </a:solidFill>
              </a:rPr>
              <a:t>Jelley</a:t>
            </a:r>
            <a:r>
              <a:rPr lang="en-US" sz="1600" dirty="0">
                <a:solidFill>
                  <a:schemeClr val="tx1"/>
                </a:solidFill>
              </a:rPr>
              <a:t>, P. Jones, A. </a:t>
            </a:r>
            <a:r>
              <a:rPr lang="en-US" sz="1600" dirty="0" err="1">
                <a:solidFill>
                  <a:schemeClr val="tx1"/>
                </a:solidFill>
              </a:rPr>
              <a:t>Reichold</a:t>
            </a:r>
            <a:r>
              <a:rPr lang="en-US" sz="1600" dirty="0">
                <a:solidFill>
                  <a:schemeClr val="tx1"/>
                </a:solidFill>
              </a:rPr>
              <a:t>, J. Wilson-Hawke</a:t>
            </a:r>
          </a:p>
          <a:p>
            <a:pPr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663300"/>
                </a:solidFill>
              </a:rPr>
              <a:t>University of Pennsylvania: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E. </a:t>
            </a:r>
            <a:r>
              <a:rPr lang="en-US" sz="1600" dirty="0" err="1">
                <a:solidFill>
                  <a:schemeClr val="tx1"/>
                </a:solidFill>
              </a:rPr>
              <a:t>Beier</a:t>
            </a:r>
            <a:r>
              <a:rPr lang="en-US" sz="1600" dirty="0">
                <a:solidFill>
                  <a:schemeClr val="tx1"/>
                </a:solidFill>
              </a:rPr>
              <a:t>, R. Bonaventure, W.J. </a:t>
            </a:r>
            <a:r>
              <a:rPr lang="en-US" sz="1600" dirty="0" err="1">
                <a:solidFill>
                  <a:schemeClr val="tx1"/>
                </a:solidFill>
              </a:rPr>
              <a:t>Heintzelman</a:t>
            </a:r>
            <a:r>
              <a:rPr lang="en-US" sz="1600" dirty="0">
                <a:solidFill>
                  <a:schemeClr val="tx1"/>
                </a:solidFill>
              </a:rPr>
              <a:t>, J. Klein, G. </a:t>
            </a:r>
            <a:r>
              <a:rPr lang="en-US" sz="1600" dirty="0" err="1">
                <a:solidFill>
                  <a:schemeClr val="tx1"/>
                </a:solidFill>
              </a:rPr>
              <a:t>Orebi</a:t>
            </a:r>
            <a:r>
              <a:rPr lang="en-US" sz="1600" dirty="0">
                <a:solidFill>
                  <a:schemeClr val="tx1"/>
                </a:solidFill>
              </a:rPr>
              <a:t> Gann, J. </a:t>
            </a:r>
            <a:r>
              <a:rPr lang="en-US" sz="1600" dirty="0" err="1">
                <a:solidFill>
                  <a:schemeClr val="tx1"/>
                </a:solidFill>
              </a:rPr>
              <a:t>Secrest</a:t>
            </a:r>
            <a:r>
              <a:rPr lang="en-US" sz="1600" dirty="0">
                <a:solidFill>
                  <a:schemeClr val="tx1"/>
                </a:solidFill>
              </a:rPr>
              <a:t>, T. </a:t>
            </a:r>
            <a:r>
              <a:rPr lang="en-US" sz="1600" dirty="0" err="1">
                <a:solidFill>
                  <a:schemeClr val="tx1"/>
                </a:solidFill>
              </a:rPr>
              <a:t>Shokair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663300"/>
                </a:solidFill>
              </a:rPr>
              <a:t>Queen's University: </a:t>
            </a:r>
            <a:r>
              <a:rPr lang="en-US" sz="1600" dirty="0">
                <a:solidFill>
                  <a:schemeClr val="tx1"/>
                </a:solidFill>
              </a:rPr>
              <a:t>M. </a:t>
            </a:r>
            <a:r>
              <a:rPr lang="en-US" sz="1600" dirty="0" err="1">
                <a:solidFill>
                  <a:schemeClr val="tx1"/>
                </a:solidFill>
              </a:rPr>
              <a:t>Boulay</a:t>
            </a:r>
            <a:r>
              <a:rPr lang="en-US" sz="1600" dirty="0">
                <a:solidFill>
                  <a:schemeClr val="tx1"/>
                </a:solidFill>
              </a:rPr>
              <a:t>, M. Chen, X. Dai, E. </a:t>
            </a:r>
            <a:r>
              <a:rPr lang="en-US" sz="1600" dirty="0" err="1">
                <a:solidFill>
                  <a:schemeClr val="tx1"/>
                </a:solidFill>
              </a:rPr>
              <a:t>Guillian</a:t>
            </a:r>
            <a:r>
              <a:rPr lang="en-US" sz="1600" dirty="0">
                <a:solidFill>
                  <a:schemeClr val="tx1"/>
                </a:solidFill>
              </a:rPr>
              <a:t>, P.J. Harvey, C. Kraus, X. Liu, A. McDonald, </a:t>
            </a:r>
            <a:r>
              <a:rPr lang="en-US" sz="1600" dirty="0" err="1">
                <a:solidFill>
                  <a:schemeClr val="tx1"/>
                </a:solidFill>
              </a:rPr>
              <a:t>H.O’Keeffe</a:t>
            </a:r>
            <a:r>
              <a:rPr lang="en-US" sz="1600" dirty="0">
                <a:solidFill>
                  <a:schemeClr val="tx1"/>
                </a:solidFill>
              </a:rPr>
              <a:t>, E. O’Sullivan, P. </a:t>
            </a:r>
            <a:r>
              <a:rPr lang="en-US" sz="1600" dirty="0" err="1">
                <a:solidFill>
                  <a:schemeClr val="tx1"/>
                </a:solidFill>
              </a:rPr>
              <a:t>Skensved</a:t>
            </a:r>
            <a:r>
              <a:rPr lang="en-US" sz="1600" dirty="0">
                <a:solidFill>
                  <a:schemeClr val="tx1"/>
                </a:solidFill>
              </a:rPr>
              <a:t>, A. Wright</a:t>
            </a:r>
          </a:p>
          <a:p>
            <a:pPr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663300"/>
                </a:solidFill>
              </a:rPr>
              <a:t>SNOLAB: </a:t>
            </a:r>
            <a:r>
              <a:rPr lang="en-US" sz="1600" dirty="0">
                <a:solidFill>
                  <a:schemeClr val="tx1"/>
                </a:solidFill>
              </a:rPr>
              <a:t>B. Cleveland, F. Duncan, R. Ford, C.J. </a:t>
            </a:r>
            <a:r>
              <a:rPr lang="en-US" sz="1600" dirty="0" err="1">
                <a:solidFill>
                  <a:schemeClr val="tx1"/>
                </a:solidFill>
              </a:rPr>
              <a:t>Jillings</a:t>
            </a:r>
            <a:r>
              <a:rPr lang="en-US" sz="1600" dirty="0">
                <a:solidFill>
                  <a:schemeClr val="tx1"/>
                </a:solidFill>
              </a:rPr>
              <a:t>, I. Lawson, E. Vazquez </a:t>
            </a:r>
            <a:r>
              <a:rPr lang="en-US" sz="1600" dirty="0" err="1">
                <a:solidFill>
                  <a:schemeClr val="tx1"/>
                </a:solidFill>
              </a:rPr>
              <a:t>Jauregui</a:t>
            </a:r>
            <a:endParaRPr lang="en-US" sz="1600" u="sng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663300"/>
                </a:solidFill>
              </a:rPr>
              <a:t>University of Sussex: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A. Baxter, E. Falk-Harris, S. </a:t>
            </a:r>
            <a:r>
              <a:rPr lang="en-US" sz="1600" dirty="0" err="1">
                <a:solidFill>
                  <a:schemeClr val="tx1"/>
                </a:solidFill>
              </a:rPr>
              <a:t>Fernandes</a:t>
            </a:r>
            <a:r>
              <a:rPr lang="en-US" sz="1600" dirty="0">
                <a:solidFill>
                  <a:schemeClr val="tx1"/>
                </a:solidFill>
              </a:rPr>
              <a:t>, J. </a:t>
            </a:r>
            <a:r>
              <a:rPr lang="en-US" sz="1600" dirty="0" err="1">
                <a:solidFill>
                  <a:schemeClr val="tx1"/>
                </a:solidFill>
              </a:rPr>
              <a:t>Hartnell</a:t>
            </a:r>
            <a:r>
              <a:rPr lang="en-US" sz="1600" dirty="0">
                <a:solidFill>
                  <a:schemeClr val="tx1"/>
                </a:solidFill>
              </a:rPr>
              <a:t>, S. </a:t>
            </a:r>
            <a:r>
              <a:rPr lang="en-US" sz="1600" dirty="0" err="1">
                <a:solidFill>
                  <a:schemeClr val="tx1"/>
                </a:solidFill>
              </a:rPr>
              <a:t>Peeters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663300"/>
                </a:solidFill>
              </a:rPr>
              <a:t>University of Washington: </a:t>
            </a:r>
            <a:r>
              <a:rPr lang="en-US" sz="1600" dirty="0">
                <a:solidFill>
                  <a:schemeClr val="tx1"/>
                </a:solidFill>
              </a:rPr>
              <a:t>J. </a:t>
            </a:r>
            <a:r>
              <a:rPr lang="en-US" sz="1600" dirty="0" err="1">
                <a:solidFill>
                  <a:schemeClr val="tx1"/>
                </a:solidFill>
              </a:rPr>
              <a:t>Kaspar</a:t>
            </a:r>
            <a:r>
              <a:rPr lang="en-US" sz="1600" dirty="0">
                <a:solidFill>
                  <a:schemeClr val="tx1"/>
                </a:solidFill>
              </a:rPr>
              <a:t>, J. Nance, N. </a:t>
            </a:r>
            <a:r>
              <a:rPr lang="en-US" sz="1600" dirty="0" err="1">
                <a:solidFill>
                  <a:schemeClr val="tx1"/>
                </a:solidFill>
              </a:rPr>
              <a:t>Tolich</a:t>
            </a:r>
            <a:r>
              <a:rPr lang="en-US" sz="1600" dirty="0">
                <a:solidFill>
                  <a:schemeClr val="tx1"/>
                </a:solidFill>
              </a:rPr>
              <a:t>, H. Wan Chan </a:t>
            </a:r>
            <a:r>
              <a:rPr lang="en-US" sz="1600" dirty="0" err="1">
                <a:solidFill>
                  <a:schemeClr val="tx1"/>
                </a:solidFill>
              </a:rPr>
              <a:t>Tseung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6635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0695" y="248252"/>
            <a:ext cx="619395" cy="323898"/>
          </a:xfrm>
          <a:prstGeom prst="rect">
            <a:avLst/>
          </a:prstGeom>
          <a:noFill/>
        </p:spPr>
      </p:pic>
      <p:pic>
        <p:nvPicPr>
          <p:cNvPr id="6635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717" y="248252"/>
            <a:ext cx="619395" cy="323898"/>
          </a:xfrm>
          <a:prstGeom prst="rect">
            <a:avLst/>
          </a:prstGeom>
          <a:noFill/>
        </p:spPr>
      </p:pic>
      <p:pic>
        <p:nvPicPr>
          <p:cNvPr id="663558" name="Picture 6" descr="uk-fla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69148" y="246813"/>
            <a:ext cx="619395" cy="325338"/>
          </a:xfrm>
          <a:prstGeom prst="rect">
            <a:avLst/>
          </a:prstGeom>
          <a:noFill/>
        </p:spPr>
      </p:pic>
      <p:pic>
        <p:nvPicPr>
          <p:cNvPr id="663559" name="Picture 7" descr="flag_portuga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9126" y="248252"/>
            <a:ext cx="619395" cy="323898"/>
          </a:xfrm>
          <a:prstGeom prst="rect">
            <a:avLst/>
          </a:prstGeom>
          <a:noFill/>
        </p:spPr>
      </p:pic>
      <p:pic>
        <p:nvPicPr>
          <p:cNvPr id="663560" name="Picture 8" descr="125px-Flag_of_German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43341" y="248252"/>
            <a:ext cx="540171" cy="323898"/>
          </a:xfrm>
          <a:prstGeom prst="rect">
            <a:avLst/>
          </a:prstGeom>
          <a:noFill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55" y="908492"/>
            <a:ext cx="4318000" cy="5156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13182" y="38100"/>
            <a:ext cx="4030818" cy="1143000"/>
          </a:xfrm>
        </p:spPr>
        <p:txBody>
          <a:bodyPr/>
          <a:lstStyle/>
          <a:p>
            <a:r>
              <a:rPr lang="en-US" dirty="0" smtClean="0"/>
              <a:t>SNO+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29201" y="1981200"/>
            <a:ext cx="3598456" cy="4114800"/>
          </a:xfrm>
        </p:spPr>
        <p:txBody>
          <a:bodyPr/>
          <a:lstStyle/>
          <a:p>
            <a:r>
              <a:rPr lang="en-US" sz="2400" dirty="0" smtClean="0"/>
              <a:t>Use existing SNO </a:t>
            </a:r>
            <a:r>
              <a:rPr lang="en-US" sz="2400" dirty="0" err="1" smtClean="0"/>
              <a:t>PMTs</a:t>
            </a:r>
            <a:r>
              <a:rPr lang="en-US" sz="2400" dirty="0" smtClean="0"/>
              <a:t> and Acrylic Vessel</a:t>
            </a:r>
          </a:p>
          <a:p>
            <a:r>
              <a:rPr lang="en-US" sz="2400" dirty="0" smtClean="0"/>
              <a:t>6000 </a:t>
            </a:r>
            <a:r>
              <a:rPr lang="en-US" sz="2400" dirty="0" err="1" smtClean="0"/>
              <a:t>mwe</a:t>
            </a:r>
            <a:endParaRPr lang="en-US" sz="2400" dirty="0" smtClean="0"/>
          </a:p>
          <a:p>
            <a:r>
              <a:rPr lang="en-US" sz="2400" dirty="0" smtClean="0"/>
              <a:t>Physics Goals</a:t>
            </a:r>
          </a:p>
          <a:p>
            <a:pPr lvl="1"/>
            <a:r>
              <a:rPr lang="en-US" sz="2000" dirty="0" err="1" smtClean="0"/>
              <a:t>Neutrinoless</a:t>
            </a:r>
            <a:r>
              <a:rPr lang="en-US" sz="2000" dirty="0" smtClean="0"/>
              <a:t> Double Beta Decay</a:t>
            </a:r>
          </a:p>
          <a:p>
            <a:pPr lvl="1"/>
            <a:r>
              <a:rPr lang="en-US" sz="2000" dirty="0" smtClean="0"/>
              <a:t>Solar Neutrinos</a:t>
            </a:r>
          </a:p>
          <a:p>
            <a:pPr lvl="1"/>
            <a:r>
              <a:rPr lang="en-US" sz="2000" dirty="0" smtClean="0"/>
              <a:t>Reactor Anti-neutrinos</a:t>
            </a:r>
          </a:p>
          <a:p>
            <a:pPr lvl="1"/>
            <a:r>
              <a:rPr lang="en-US" sz="2000" dirty="0" smtClean="0"/>
              <a:t>Geo Neutrinos</a:t>
            </a:r>
          </a:p>
          <a:p>
            <a:pPr lvl="1"/>
            <a:r>
              <a:rPr lang="en-US" sz="2000" dirty="0" smtClean="0"/>
              <a:t>Supernova Neutrinos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49042"/>
            <a:ext cx="6324600" cy="1143000"/>
          </a:xfrm>
        </p:spPr>
        <p:txBody>
          <a:bodyPr/>
          <a:lstStyle/>
          <a:p>
            <a:r>
              <a:rPr lang="en-US" baseline="30000" dirty="0"/>
              <a:t>150</a:t>
            </a:r>
            <a:r>
              <a:rPr lang="en-US" dirty="0"/>
              <a:t>Nd SNO+</a:t>
            </a:r>
            <a:r>
              <a:rPr lang="en-US" dirty="0" smtClean="0"/>
              <a:t>  </a:t>
            </a:r>
            <a:r>
              <a:rPr lang="en-US" dirty="0"/>
              <a:t>Summary</a:t>
            </a:r>
          </a:p>
        </p:txBody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188" y="1730843"/>
            <a:ext cx="3880586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Stable </a:t>
            </a:r>
            <a:r>
              <a:rPr lang="en-US" sz="2000" dirty="0" err="1"/>
              <a:t>Nd</a:t>
            </a:r>
            <a:r>
              <a:rPr lang="en-US" sz="2000" dirty="0"/>
              <a:t>-loaded liquid </a:t>
            </a:r>
            <a:r>
              <a:rPr lang="en-US" sz="2000" dirty="0" err="1"/>
              <a:t>scintillator</a:t>
            </a: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Developed acceptable purification </a:t>
            </a:r>
            <a:r>
              <a:rPr lang="en-US" sz="2000" dirty="0"/>
              <a:t>techniques to remove </a:t>
            </a:r>
            <a:r>
              <a:rPr lang="en-US" sz="2000" dirty="0" err="1"/>
              <a:t>Th</a:t>
            </a:r>
            <a:r>
              <a:rPr lang="en-US" sz="2000" dirty="0"/>
              <a:t> and Ra from</a:t>
            </a:r>
            <a:r>
              <a:rPr lang="en-US" sz="2000" dirty="0" smtClean="0"/>
              <a:t> </a:t>
            </a:r>
            <a:r>
              <a:rPr lang="en-US" sz="2000" dirty="0" err="1" smtClean="0"/>
              <a:t>Nd</a:t>
            </a: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Physics </a:t>
            </a:r>
            <a:r>
              <a:rPr lang="en-US" sz="2000" dirty="0"/>
              <a:t>sensitivity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below </a:t>
            </a:r>
            <a:r>
              <a:rPr lang="en-US" sz="1800" dirty="0"/>
              <a:t>100 </a:t>
            </a:r>
            <a:r>
              <a:rPr lang="en-US" sz="1800" dirty="0" err="1"/>
              <a:t>meV</a:t>
            </a:r>
            <a:r>
              <a:rPr lang="en-US" sz="1800" dirty="0"/>
              <a:t> (using natural </a:t>
            </a:r>
            <a:r>
              <a:rPr lang="en-US" sz="1800" dirty="0" err="1"/>
              <a:t>Nd</a:t>
            </a:r>
            <a:r>
              <a:rPr lang="en-US" sz="1800" dirty="0"/>
              <a:t>)</a:t>
            </a: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below </a:t>
            </a:r>
            <a:r>
              <a:rPr lang="en-US" sz="1800" dirty="0"/>
              <a:t>to 30 </a:t>
            </a:r>
            <a:r>
              <a:rPr lang="en-US" sz="1800" dirty="0" err="1"/>
              <a:t>meV</a:t>
            </a:r>
            <a:r>
              <a:rPr lang="en-US" sz="1800" dirty="0"/>
              <a:t> (using enriched </a:t>
            </a:r>
            <a:r>
              <a:rPr lang="en-US" sz="1800" dirty="0" err="1"/>
              <a:t>Nd</a:t>
            </a:r>
            <a:r>
              <a:rPr lang="en-US" sz="18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SNO+ plans to deploy 0.1% natural </a:t>
            </a:r>
            <a:r>
              <a:rPr lang="en-US" sz="2000" dirty="0" err="1"/>
              <a:t>Nd</a:t>
            </a:r>
            <a:r>
              <a:rPr lang="en-US" sz="2000" dirty="0"/>
              <a:t>-loaded liquid </a:t>
            </a:r>
            <a:r>
              <a:rPr lang="en-US" sz="2000" dirty="0" err="1"/>
              <a:t>scintillator</a:t>
            </a:r>
            <a:r>
              <a:rPr lang="en-US" sz="2000" dirty="0"/>
              <a:t> for the first phase</a:t>
            </a:r>
          </a:p>
        </p:txBody>
      </p:sp>
      <p:pic>
        <p:nvPicPr>
          <p:cNvPr id="888836" name="Picture 4" descr="doublebet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6774" y="2165866"/>
            <a:ext cx="4681474" cy="317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698" name="Picture 2" descr="lin_Nd_56_100meV_3y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836" y="2014073"/>
            <a:ext cx="5591841" cy="3752898"/>
          </a:xfrm>
          <a:prstGeom prst="rect">
            <a:avLst/>
          </a:prstGeom>
          <a:noFill/>
        </p:spPr>
      </p:pic>
      <p:sp>
        <p:nvSpPr>
          <p:cNvPr id="9256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7525"/>
            <a:ext cx="6324600" cy="1143000"/>
          </a:xfrm>
        </p:spPr>
        <p:txBody>
          <a:bodyPr/>
          <a:lstStyle/>
          <a:p>
            <a:r>
              <a:rPr lang="en-US" dirty="0"/>
              <a:t>56 kg of </a:t>
            </a:r>
            <a:r>
              <a:rPr lang="en-US" baseline="30000" dirty="0"/>
              <a:t>150</a:t>
            </a:r>
            <a:r>
              <a:rPr lang="en-US" dirty="0"/>
              <a:t>Nd and &lt;</a:t>
            </a:r>
            <a:r>
              <a:rPr lang="en-US" dirty="0" err="1" smtClean="0"/>
              <a:t>m</a:t>
            </a:r>
            <a:r>
              <a:rPr lang="en-US" baseline="-25000" dirty="0" err="1" smtClean="0"/>
              <a:t>v</a:t>
            </a:r>
            <a:r>
              <a:rPr lang="en-US" dirty="0" smtClean="0"/>
              <a:t>&gt; </a:t>
            </a:r>
            <a:r>
              <a:rPr lang="en-US" dirty="0"/>
              <a:t>= 100 </a:t>
            </a:r>
            <a:r>
              <a:rPr lang="en-US" dirty="0" err="1"/>
              <a:t>meV</a:t>
            </a:r>
            <a:endParaRPr lang="en-US" dirty="0"/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792677" y="2014073"/>
            <a:ext cx="3122528" cy="46079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6.4% FWHM at Q-</a:t>
            </a:r>
            <a:r>
              <a:rPr lang="en-US" sz="2000" dirty="0" smtClean="0"/>
              <a:t>value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/>
              <a:t>3 years </a:t>
            </a:r>
            <a:r>
              <a:rPr lang="en-US" sz="2000" dirty="0" err="1" smtClean="0"/>
              <a:t>livetime</a:t>
            </a: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5</a:t>
            </a:r>
            <a:r>
              <a:rPr lang="en-US" sz="2000" dirty="0" smtClean="0">
                <a:latin typeface="Symbol" pitchFamily="22" charset="2"/>
              </a:rPr>
              <a:t>s</a:t>
            </a:r>
            <a:r>
              <a:rPr lang="en-US" sz="2000" dirty="0" smtClean="0"/>
              <a:t> sensitivity</a:t>
            </a: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Dominant background </a:t>
            </a:r>
            <a:r>
              <a:rPr lang="en-US" sz="2000" dirty="0">
                <a:solidFill>
                  <a:srgbClr val="FF0000"/>
                </a:solidFill>
              </a:rPr>
              <a:t>is </a:t>
            </a:r>
            <a:r>
              <a:rPr lang="en-US" sz="2000" baseline="30000" dirty="0">
                <a:solidFill>
                  <a:srgbClr val="FF0000"/>
                </a:solidFill>
              </a:rPr>
              <a:t>8</a:t>
            </a:r>
            <a:r>
              <a:rPr lang="en-US" sz="2000" dirty="0">
                <a:solidFill>
                  <a:srgbClr val="FF0000"/>
                </a:solidFill>
              </a:rPr>
              <a:t>B solar neutrinos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SNO+ Rope Hold Down Net</a:t>
            </a:r>
          </a:p>
        </p:txBody>
      </p:sp>
      <p:sp>
        <p:nvSpPr>
          <p:cNvPr id="616453" name="Text Box 5"/>
          <p:cNvSpPr txBox="1">
            <a:spLocks noChangeArrowheads="1"/>
          </p:cNvSpPr>
          <p:nvPr/>
        </p:nvSpPr>
        <p:spPr bwMode="auto">
          <a:xfrm>
            <a:off x="6895723" y="5117589"/>
            <a:ext cx="1753353" cy="7174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381" tIns="40691" rIns="81381" bIns="40691">
            <a:prstTxWarp prst="textNoShape">
              <a:avLst/>
            </a:prstTxWarp>
            <a:spAutoFit/>
          </a:bodyPr>
          <a:lstStyle/>
          <a:p>
            <a:pPr>
              <a:lnSpc>
                <a:spcPct val="116000"/>
              </a:lnSpc>
              <a:tabLst>
                <a:tab pos="656650" algn="l"/>
                <a:tab pos="1313299" algn="l"/>
              </a:tabLst>
            </a:pPr>
            <a:r>
              <a:rPr lang="en-GB" b="1" dirty="0">
                <a:solidFill>
                  <a:srgbClr val="FF0000"/>
                </a:solidFill>
                <a:latin typeface="Comic Sans MS" pitchFamily="22" charset="0"/>
              </a:rPr>
              <a:t>AV Hold Down</a:t>
            </a:r>
          </a:p>
          <a:p>
            <a:pPr>
              <a:lnSpc>
                <a:spcPct val="116000"/>
              </a:lnSpc>
              <a:tabLst>
                <a:tab pos="656650" algn="l"/>
                <a:tab pos="1313299" algn="l"/>
              </a:tabLst>
            </a:pPr>
            <a:r>
              <a:rPr lang="en-GB" b="1" dirty="0">
                <a:solidFill>
                  <a:srgbClr val="FF0000"/>
                </a:solidFill>
                <a:latin typeface="Comic Sans MS" pitchFamily="22" charset="0"/>
              </a:rPr>
              <a:t>Ropes</a:t>
            </a:r>
          </a:p>
        </p:txBody>
      </p:sp>
      <p:pic>
        <p:nvPicPr>
          <p:cNvPr id="6164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453" y="2163639"/>
            <a:ext cx="4236375" cy="295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6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2828" y="2504811"/>
            <a:ext cx="2483342" cy="227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6463" name="Text Box 15"/>
          <p:cNvSpPr txBox="1">
            <a:spLocks noChangeArrowheads="1"/>
          </p:cNvSpPr>
          <p:nvPr/>
        </p:nvSpPr>
        <p:spPr bwMode="auto">
          <a:xfrm>
            <a:off x="306819" y="5197326"/>
            <a:ext cx="5856626" cy="63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885" tIns="41442" rIns="82885" bIns="41442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SNO+ rope will be </a:t>
            </a:r>
            <a:r>
              <a:rPr lang="en-US" dirty="0" err="1">
                <a:solidFill>
                  <a:schemeClr val="accent2"/>
                </a:solidFill>
              </a:rPr>
              <a:t>Tensylon</a:t>
            </a:r>
            <a:r>
              <a:rPr lang="en-US" dirty="0">
                <a:solidFill>
                  <a:schemeClr val="accent2"/>
                </a:solidFill>
              </a:rPr>
              <a:t>: low U, </a:t>
            </a:r>
            <a:r>
              <a:rPr lang="en-US" dirty="0" err="1">
                <a:solidFill>
                  <a:schemeClr val="accent2"/>
                </a:solidFill>
              </a:rPr>
              <a:t>Th</a:t>
            </a:r>
            <a:r>
              <a:rPr lang="en-US" dirty="0">
                <a:solidFill>
                  <a:schemeClr val="accent2"/>
                </a:solidFill>
              </a:rPr>
              <a:t>, K ultra-high molecular weight polyethylene</a:t>
            </a:r>
          </a:p>
        </p:txBody>
      </p:sp>
      <p:sp>
        <p:nvSpPr>
          <p:cNvPr id="616454" name="Line 6"/>
          <p:cNvSpPr>
            <a:spLocks noChangeShapeType="1"/>
          </p:cNvSpPr>
          <p:nvPr/>
        </p:nvSpPr>
        <p:spPr bwMode="auto">
          <a:xfrm flipH="1" flipV="1">
            <a:off x="6163444" y="4196361"/>
            <a:ext cx="732278" cy="1307472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324600" cy="1143000"/>
          </a:xfrm>
        </p:spPr>
        <p:txBody>
          <a:bodyPr/>
          <a:lstStyle/>
          <a:p>
            <a:r>
              <a:rPr lang="en-US"/>
              <a:t>Neutrino Masses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7467600" cy="19050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/>
              <a:t>Absolute masses weakly </a:t>
            </a:r>
            <a:r>
              <a:rPr lang="en-US" sz="2000" dirty="0" smtClean="0"/>
              <a:t>constrained, &lt; 1eV.</a:t>
            </a:r>
            <a:endParaRPr lang="en-US" sz="2000" dirty="0"/>
          </a:p>
          <a:p>
            <a:pPr>
              <a:buFontTx/>
              <a:buNone/>
            </a:pPr>
            <a:r>
              <a:rPr lang="en-US" sz="2000" dirty="0"/>
              <a:t>Relative mass-squared differences known. </a:t>
            </a:r>
          </a:p>
          <a:p>
            <a:pPr>
              <a:buFontTx/>
              <a:buNone/>
            </a:pPr>
            <a:r>
              <a:rPr lang="en-US" sz="2000" dirty="0"/>
              <a:t>Three possible scenarios: Quasi-degenerate, also:</a:t>
            </a:r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A9EA-9EA5-354F-81C8-15B27F2CEA75}" type="slidenum">
              <a:rPr lang="en-US"/>
              <a:pPr/>
              <a:t>4</a:t>
            </a:fld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838200" y="2667000"/>
            <a:ext cx="2590800" cy="152400"/>
          </a:xfrm>
          <a:prstGeom prst="rect">
            <a:avLst/>
          </a:prstGeom>
          <a:solidFill>
            <a:srgbClr val="0000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838200" y="4800600"/>
            <a:ext cx="2590800" cy="1524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838200" y="5410200"/>
            <a:ext cx="2590800" cy="1524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914400" y="2667000"/>
            <a:ext cx="1295400" cy="1524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2209800" y="2667000"/>
            <a:ext cx="12192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838200" y="4800600"/>
            <a:ext cx="6858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2438400" y="4800600"/>
            <a:ext cx="9906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838200" y="5410200"/>
            <a:ext cx="19050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2743200" y="5410200"/>
            <a:ext cx="381000" cy="1524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4867275" y="5397500"/>
            <a:ext cx="2752725" cy="152400"/>
          </a:xfrm>
          <a:prstGeom prst="rect">
            <a:avLst/>
          </a:prstGeom>
          <a:solidFill>
            <a:srgbClr val="0000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4953000" y="2654300"/>
            <a:ext cx="2590800" cy="152400"/>
          </a:xfrm>
          <a:prstGeom prst="rect">
            <a:avLst/>
          </a:prstGeom>
          <a:solidFill>
            <a:srgbClr val="0099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4953000" y="3200400"/>
            <a:ext cx="2590800" cy="1524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5024438" y="5397500"/>
            <a:ext cx="1376362" cy="152400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6324600" y="5397500"/>
            <a:ext cx="12954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4953000" y="2654300"/>
            <a:ext cx="6858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6553200" y="2654300"/>
            <a:ext cx="9906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4953000" y="3200400"/>
            <a:ext cx="19050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6858000" y="3200400"/>
            <a:ext cx="381000" cy="152400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1131888" y="3703638"/>
            <a:ext cx="1998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2000">
                <a:sym typeface="Symbol" pitchFamily="26" charset="2"/>
              </a:rPr>
              <a:t></a:t>
            </a:r>
            <a:r>
              <a:rPr lang="en-US" sz="2000" i="1"/>
              <a:t>m</a:t>
            </a:r>
            <a:r>
              <a:rPr lang="en-US" sz="2000" baseline="-25000"/>
              <a:t>23</a:t>
            </a:r>
            <a:r>
              <a:rPr lang="en-US" sz="2000" baseline="30000"/>
              <a:t>2</a:t>
            </a:r>
            <a:r>
              <a:rPr lang="en-US" sz="2000"/>
              <a:t>~2</a:t>
            </a:r>
            <a:r>
              <a:rPr lang="en-US" sz="2000">
                <a:latin typeface="Arial" pitchFamily="26" charset="0"/>
              </a:rPr>
              <a:t>x</a:t>
            </a:r>
            <a:r>
              <a:rPr lang="en-US" sz="2000"/>
              <a:t>10</a:t>
            </a:r>
            <a:r>
              <a:rPr lang="en-US" sz="2000" baseline="30000"/>
              <a:t>-3</a:t>
            </a:r>
            <a:r>
              <a:rPr lang="en-US" sz="2000"/>
              <a:t> eV</a:t>
            </a:r>
            <a:r>
              <a:rPr lang="en-US" sz="2000" baseline="30000"/>
              <a:t>2</a:t>
            </a:r>
            <a:endParaRPr lang="en-US"/>
          </a:p>
        </p:txBody>
      </p:sp>
      <p:sp>
        <p:nvSpPr>
          <p:cNvPr id="4122" name="Line 26"/>
          <p:cNvSpPr>
            <a:spLocks noChangeShapeType="1"/>
          </p:cNvSpPr>
          <p:nvPr/>
        </p:nvSpPr>
        <p:spPr bwMode="auto">
          <a:xfrm>
            <a:off x="1066800" y="2895600"/>
            <a:ext cx="0" cy="1828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501650" y="52578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/>
              <a:t>1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517525" y="4648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/>
              <a:t>2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533400" y="25146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/>
              <a:t>3</a:t>
            </a:r>
          </a:p>
        </p:txBody>
      </p:sp>
      <p:sp>
        <p:nvSpPr>
          <p:cNvPr id="4126" name="Text Box 30"/>
          <p:cNvSpPr txBox="1">
            <a:spLocks noChangeArrowheads="1"/>
          </p:cNvSpPr>
          <p:nvPr/>
        </p:nvSpPr>
        <p:spPr bwMode="auto">
          <a:xfrm>
            <a:off x="4572000" y="52451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/>
              <a:t>3</a:t>
            </a: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4648200" y="30480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/>
              <a:t>1</a:t>
            </a:r>
          </a:p>
        </p:txBody>
      </p:sp>
      <p:sp>
        <p:nvSpPr>
          <p:cNvPr id="4128" name="Text Box 32"/>
          <p:cNvSpPr txBox="1">
            <a:spLocks noChangeArrowheads="1"/>
          </p:cNvSpPr>
          <p:nvPr/>
        </p:nvSpPr>
        <p:spPr bwMode="auto">
          <a:xfrm>
            <a:off x="4648200" y="25019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/>
              <a:t>2</a:t>
            </a:r>
          </a:p>
        </p:txBody>
      </p:sp>
      <p:sp>
        <p:nvSpPr>
          <p:cNvPr id="4129" name="Text Box 33"/>
          <p:cNvSpPr txBox="1">
            <a:spLocks noChangeArrowheads="1"/>
          </p:cNvSpPr>
          <p:nvPr/>
        </p:nvSpPr>
        <p:spPr bwMode="auto">
          <a:xfrm>
            <a:off x="1143000" y="4999038"/>
            <a:ext cx="2257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2000">
                <a:sym typeface="Symbol" pitchFamily="26" charset="2"/>
              </a:rPr>
              <a:t></a:t>
            </a:r>
            <a:r>
              <a:rPr lang="en-US" sz="2000" i="1"/>
              <a:t>m</a:t>
            </a:r>
            <a:r>
              <a:rPr lang="en-US" sz="2000" baseline="-25000"/>
              <a:t>12</a:t>
            </a:r>
            <a:r>
              <a:rPr lang="en-US" sz="2000" baseline="30000"/>
              <a:t>2</a:t>
            </a:r>
            <a:r>
              <a:rPr lang="en-US" sz="2000"/>
              <a:t>= 7.1</a:t>
            </a:r>
            <a:r>
              <a:rPr lang="en-US" sz="2000">
                <a:latin typeface="Arial" pitchFamily="26" charset="0"/>
              </a:rPr>
              <a:t>x</a:t>
            </a:r>
            <a:r>
              <a:rPr lang="en-US" sz="2000"/>
              <a:t>10</a:t>
            </a:r>
            <a:r>
              <a:rPr lang="en-US" sz="2000" baseline="30000"/>
              <a:t>-5</a:t>
            </a:r>
            <a:r>
              <a:rPr lang="en-US" sz="2000"/>
              <a:t> eV</a:t>
            </a:r>
            <a:r>
              <a:rPr lang="en-US" sz="2000" baseline="30000"/>
              <a:t>2</a:t>
            </a:r>
            <a:endParaRPr lang="en-US"/>
          </a:p>
        </p:txBody>
      </p:sp>
      <p:sp>
        <p:nvSpPr>
          <p:cNvPr id="4130" name="Line 34"/>
          <p:cNvSpPr>
            <a:spLocks noChangeShapeType="1"/>
          </p:cNvSpPr>
          <p:nvPr/>
        </p:nvSpPr>
        <p:spPr bwMode="auto">
          <a:xfrm>
            <a:off x="5791200" y="3429000"/>
            <a:ext cx="0" cy="1892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31" name="Line 35"/>
          <p:cNvSpPr>
            <a:spLocks noChangeShapeType="1"/>
          </p:cNvSpPr>
          <p:nvPr/>
        </p:nvSpPr>
        <p:spPr bwMode="auto">
          <a:xfrm flipH="1">
            <a:off x="1066800" y="49530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32" name="Line 36"/>
          <p:cNvSpPr>
            <a:spLocks noChangeShapeType="1"/>
          </p:cNvSpPr>
          <p:nvPr/>
        </p:nvSpPr>
        <p:spPr bwMode="auto">
          <a:xfrm flipH="1">
            <a:off x="5791200" y="28194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33" name="Text Box 37"/>
          <p:cNvSpPr txBox="1">
            <a:spLocks noChangeArrowheads="1"/>
          </p:cNvSpPr>
          <p:nvPr/>
        </p:nvSpPr>
        <p:spPr bwMode="auto">
          <a:xfrm>
            <a:off x="5867400" y="3962400"/>
            <a:ext cx="89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>
                <a:sym typeface="Symbol" pitchFamily="26" charset="2"/>
              </a:rPr>
              <a:t></a:t>
            </a:r>
            <a:r>
              <a:rPr lang="en-US" i="1"/>
              <a:t>m</a:t>
            </a:r>
            <a:r>
              <a:rPr lang="en-US" baseline="-25000"/>
              <a:t>23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4134" name="Text Box 38"/>
          <p:cNvSpPr txBox="1">
            <a:spLocks noChangeArrowheads="1"/>
          </p:cNvSpPr>
          <p:nvPr/>
        </p:nvSpPr>
        <p:spPr bwMode="auto">
          <a:xfrm>
            <a:off x="5962650" y="2787650"/>
            <a:ext cx="771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2000">
                <a:sym typeface="Symbol" pitchFamily="26" charset="2"/>
              </a:rPr>
              <a:t></a:t>
            </a:r>
            <a:r>
              <a:rPr lang="en-US" sz="2000" i="1"/>
              <a:t>m</a:t>
            </a:r>
            <a:r>
              <a:rPr lang="en-US" sz="2000" baseline="-25000"/>
              <a:t>12</a:t>
            </a:r>
            <a:r>
              <a:rPr lang="en-US" sz="2000" baseline="30000"/>
              <a:t>2</a:t>
            </a:r>
            <a:endParaRPr lang="en-US" sz="2000"/>
          </a:p>
        </p:txBody>
      </p:sp>
      <p:sp>
        <p:nvSpPr>
          <p:cNvPr id="4135" name="Rectangle 39"/>
          <p:cNvSpPr>
            <a:spLocks noChangeArrowheads="1"/>
          </p:cNvSpPr>
          <p:nvPr/>
        </p:nvSpPr>
        <p:spPr bwMode="auto">
          <a:xfrm>
            <a:off x="1447800" y="2286000"/>
            <a:ext cx="117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2000">
                <a:solidFill>
                  <a:schemeClr val="accent2"/>
                </a:solidFill>
                <a:latin typeface="Arial" pitchFamily="26" charset="0"/>
              </a:rPr>
              <a:t>“Normal”</a:t>
            </a:r>
          </a:p>
        </p:txBody>
      </p:sp>
      <p:sp>
        <p:nvSpPr>
          <p:cNvPr id="4136" name="Rectangle 40"/>
          <p:cNvSpPr>
            <a:spLocks noChangeArrowheads="1"/>
          </p:cNvSpPr>
          <p:nvPr/>
        </p:nvSpPr>
        <p:spPr bwMode="auto">
          <a:xfrm>
            <a:off x="5562600" y="2286000"/>
            <a:ext cx="127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2000">
                <a:solidFill>
                  <a:schemeClr val="accent2"/>
                </a:solidFill>
                <a:latin typeface="Arial" pitchFamily="26" charset="0"/>
              </a:rPr>
              <a:t>“Inverted”</a:t>
            </a:r>
          </a:p>
        </p:txBody>
      </p:sp>
      <p:sp>
        <p:nvSpPr>
          <p:cNvPr id="4137" name="Text Box 41"/>
          <p:cNvSpPr txBox="1">
            <a:spLocks noChangeArrowheads="1"/>
          </p:cNvSpPr>
          <p:nvPr/>
        </p:nvSpPr>
        <p:spPr bwMode="auto">
          <a:xfrm>
            <a:off x="3910013" y="3200400"/>
            <a:ext cx="519112" cy="181133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2800" i="1">
                <a:solidFill>
                  <a:schemeClr val="accent2"/>
                </a:solidFill>
                <a:latin typeface="Symbol" pitchFamily="26" charset="2"/>
              </a:rPr>
              <a:t>n</a:t>
            </a:r>
            <a:r>
              <a:rPr lang="en-US" sz="2800" i="1" baseline="-25000">
                <a:solidFill>
                  <a:schemeClr val="accent2"/>
                </a:solidFill>
              </a:rPr>
              <a:t>e</a:t>
            </a:r>
            <a:endParaRPr lang="en-US" sz="2800" i="1"/>
          </a:p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2800" i="1">
                <a:solidFill>
                  <a:srgbClr val="009900"/>
                </a:solidFill>
                <a:latin typeface="Symbol" pitchFamily="26" charset="2"/>
              </a:rPr>
              <a:t>n</a:t>
            </a:r>
            <a:r>
              <a:rPr lang="en-US" sz="2800" i="1" baseline="-25000">
                <a:solidFill>
                  <a:srgbClr val="009900"/>
                </a:solidFill>
                <a:latin typeface="Symbol" pitchFamily="26" charset="2"/>
              </a:rPr>
              <a:t>m</a:t>
            </a:r>
            <a:endParaRPr lang="en-US" sz="2800" i="1">
              <a:latin typeface="Symbol" pitchFamily="26" charset="2"/>
            </a:endParaRPr>
          </a:p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2800" i="1">
                <a:solidFill>
                  <a:srgbClr val="FF0000"/>
                </a:solidFill>
                <a:latin typeface="Symbol" pitchFamily="26" charset="2"/>
              </a:rPr>
              <a:t>n</a:t>
            </a:r>
            <a:r>
              <a:rPr lang="en-US" sz="2800" i="1" baseline="-25000">
                <a:solidFill>
                  <a:srgbClr val="FF0000"/>
                </a:solidFill>
                <a:latin typeface="Symbol" pitchFamily="26" charset="2"/>
              </a:rPr>
              <a:t>t</a:t>
            </a:r>
            <a:endParaRPr lang="en-US" i="1"/>
          </a:p>
        </p:txBody>
      </p:sp>
      <p:sp>
        <p:nvSpPr>
          <p:cNvPr id="4138" name="Text Box 42"/>
          <p:cNvSpPr txBox="1">
            <a:spLocks noChangeArrowheads="1"/>
          </p:cNvSpPr>
          <p:nvPr/>
        </p:nvSpPr>
        <p:spPr bwMode="auto">
          <a:xfrm>
            <a:off x="1143000" y="5638800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/>
              <a:t>?</a:t>
            </a:r>
          </a:p>
        </p:txBody>
      </p:sp>
      <p:sp>
        <p:nvSpPr>
          <p:cNvPr id="4139" name="Line 43"/>
          <p:cNvSpPr>
            <a:spLocks noChangeShapeType="1"/>
          </p:cNvSpPr>
          <p:nvPr/>
        </p:nvSpPr>
        <p:spPr bwMode="auto">
          <a:xfrm>
            <a:off x="1066800" y="56388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0" name="Text Box 44"/>
          <p:cNvSpPr txBox="1">
            <a:spLocks noChangeArrowheads="1"/>
          </p:cNvSpPr>
          <p:nvPr/>
        </p:nvSpPr>
        <p:spPr bwMode="auto">
          <a:xfrm>
            <a:off x="7300913" y="5638800"/>
            <a:ext cx="319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/>
              <a:t>?</a:t>
            </a:r>
          </a:p>
        </p:txBody>
      </p:sp>
      <p:sp>
        <p:nvSpPr>
          <p:cNvPr id="4141" name="Line 45"/>
          <p:cNvSpPr>
            <a:spLocks noChangeShapeType="1"/>
          </p:cNvSpPr>
          <p:nvPr/>
        </p:nvSpPr>
        <p:spPr bwMode="auto">
          <a:xfrm>
            <a:off x="7224713" y="56388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2" name="Text Box 46"/>
          <p:cNvSpPr txBox="1">
            <a:spLocks noChangeArrowheads="1"/>
          </p:cNvSpPr>
          <p:nvPr/>
        </p:nvSpPr>
        <p:spPr bwMode="auto">
          <a:xfrm>
            <a:off x="746125" y="219392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/>
              <a:t>?</a:t>
            </a:r>
          </a:p>
        </p:txBody>
      </p:sp>
      <p:sp>
        <p:nvSpPr>
          <p:cNvPr id="4143" name="Text Box 47"/>
          <p:cNvSpPr txBox="1">
            <a:spLocks noChangeArrowheads="1"/>
          </p:cNvSpPr>
          <p:nvPr/>
        </p:nvSpPr>
        <p:spPr bwMode="auto">
          <a:xfrm>
            <a:off x="4800600" y="4876800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/>
              <a:t>?</a:t>
            </a:r>
          </a:p>
        </p:txBody>
      </p:sp>
      <p:sp>
        <p:nvSpPr>
          <p:cNvPr id="4144" name="Text Box 48"/>
          <p:cNvSpPr txBox="1">
            <a:spLocks noChangeArrowheads="1"/>
          </p:cNvSpPr>
          <p:nvPr/>
        </p:nvSpPr>
        <p:spPr bwMode="auto">
          <a:xfrm>
            <a:off x="2590800" y="5715000"/>
            <a:ext cx="30638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 typeface="Times" pitchFamily="26" charset="0"/>
              <a:buNone/>
            </a:pPr>
            <a:r>
              <a:rPr lang="en-US">
                <a:solidFill>
                  <a:srgbClr val="FF0000"/>
                </a:solidFill>
                <a:latin typeface="Arial" pitchFamily="26" charset="0"/>
              </a:rPr>
              <a:t>Needs to be resolved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218" name="Picture 2" descr="IMG_6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4969" y="1157396"/>
            <a:ext cx="6554064" cy="4923249"/>
          </a:xfrm>
          <a:prstGeom prst="rect">
            <a:avLst/>
          </a:prstGeom>
          <a:noFill/>
        </p:spPr>
      </p:pic>
      <p:sp>
        <p:nvSpPr>
          <p:cNvPr id="905219" name="Rectangle 3"/>
          <p:cNvSpPr>
            <a:spLocks noGrp="1" noChangeArrowheads="1"/>
          </p:cNvSpPr>
          <p:nvPr>
            <p:ph type="title"/>
          </p:nvPr>
        </p:nvSpPr>
        <p:spPr>
          <a:xfrm>
            <a:off x="759517" y="198684"/>
            <a:ext cx="7573178" cy="1143000"/>
          </a:xfrm>
        </p:spPr>
        <p:txBody>
          <a:bodyPr/>
          <a:lstStyle/>
          <a:p>
            <a:r>
              <a:rPr lang="en-US" dirty="0" smtClean="0"/>
              <a:t>Inspecting </a:t>
            </a:r>
            <a:r>
              <a:rPr lang="en-US" dirty="0"/>
              <a:t>the SNO </a:t>
            </a:r>
            <a:r>
              <a:rPr lang="en-US" dirty="0" smtClean="0"/>
              <a:t>Cavity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167" y="3886776"/>
            <a:ext cx="3011988" cy="19995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99076" name="Rectangle 4"/>
          <p:cNvSpPr>
            <a:spLocks noGrp="1" noChangeArrowheads="1"/>
          </p:cNvSpPr>
          <p:nvPr>
            <p:ph type="title"/>
          </p:nvPr>
        </p:nvSpPr>
        <p:spPr>
          <a:xfrm>
            <a:off x="174319" y="38100"/>
            <a:ext cx="8790455" cy="1143000"/>
          </a:xfrm>
        </p:spPr>
        <p:txBody>
          <a:bodyPr/>
          <a:lstStyle/>
          <a:p>
            <a:r>
              <a:rPr lang="en-US" sz="4000" dirty="0"/>
              <a:t>SNO to SNO+ Transition Activities</a:t>
            </a:r>
          </a:p>
        </p:txBody>
      </p:sp>
      <p:sp>
        <p:nvSpPr>
          <p:cNvPr id="899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89898" y="1310503"/>
            <a:ext cx="7772400" cy="257627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&gt;$10M proposal submitted to CFI LEF/NIF competition: October 2008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Approved in June 2009.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Commissioning and data taking in 2011</a:t>
            </a:r>
          </a:p>
          <a:p>
            <a:r>
              <a:rPr lang="en-US" sz="2000" dirty="0" smtClean="0"/>
              <a:t>Inspections </a:t>
            </a:r>
            <a:r>
              <a:rPr lang="en-US" sz="2000" i="1" dirty="0" smtClean="0"/>
              <a:t>inside</a:t>
            </a:r>
            <a:r>
              <a:rPr lang="en-US" sz="2000" dirty="0" smtClean="0"/>
              <a:t> </a:t>
            </a:r>
            <a:r>
              <a:rPr lang="en-US" sz="2000" dirty="0"/>
              <a:t>the acrylic </a:t>
            </a:r>
            <a:r>
              <a:rPr lang="en-US" sz="2000" dirty="0" smtClean="0"/>
              <a:t>vessel</a:t>
            </a:r>
          </a:p>
        </p:txBody>
      </p:sp>
      <p:pic>
        <p:nvPicPr>
          <p:cNvPr id="899078" name="Picture 6" descr="Boat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6098" y="3007212"/>
            <a:ext cx="4638261" cy="3479385"/>
          </a:xfrm>
          <a:prstGeom prst="rect">
            <a:avLst/>
          </a:prstGeom>
          <a:noFill/>
        </p:spPr>
      </p:pic>
      <p:pic>
        <p:nvPicPr>
          <p:cNvPr id="89908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290" y="3179385"/>
            <a:ext cx="4148507" cy="31079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035" y="47579"/>
            <a:ext cx="8989871" cy="954420"/>
          </a:xfrm>
        </p:spPr>
        <p:txBody>
          <a:bodyPr/>
          <a:lstStyle/>
          <a:p>
            <a:r>
              <a:rPr lang="en-CA" dirty="0"/>
              <a:t>SNO+ </a:t>
            </a:r>
            <a:r>
              <a:rPr lang="en-CA" dirty="0">
                <a:latin typeface="Symbol" pitchFamily="22" charset="2"/>
              </a:rPr>
              <a:t>bb</a:t>
            </a:r>
            <a:r>
              <a:rPr lang="en-CA" dirty="0"/>
              <a:t> Sensitivity</a:t>
            </a:r>
            <a:endParaRPr lang="en-US" dirty="0"/>
          </a:p>
        </p:txBody>
      </p:sp>
      <p:sp>
        <p:nvSpPr>
          <p:cNvPr id="931843" name="Rectangle 3"/>
          <p:cNvSpPr>
            <a:spLocks noChangeArrowheads="1"/>
          </p:cNvSpPr>
          <p:nvPr/>
        </p:nvSpPr>
        <p:spPr bwMode="auto">
          <a:xfrm>
            <a:off x="2627388" y="6010108"/>
            <a:ext cx="4125459" cy="8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marL="342725" indent="-342725" defTabSz="914414">
              <a:spcBef>
                <a:spcPct val="20000"/>
              </a:spcBef>
              <a:buClr>
                <a:srgbClr val="808080"/>
              </a:buClr>
              <a:buSzPct val="85000"/>
              <a:buFont typeface="Wingdings" pitchFamily="22" charset="2"/>
              <a:buChar char="o"/>
            </a:pPr>
            <a:r>
              <a:rPr lang="en-CA" dirty="0">
                <a:solidFill>
                  <a:schemeClr val="tx2"/>
                </a:solidFill>
                <a:latin typeface="Arial" pitchFamily="22" charset="0"/>
              </a:rPr>
              <a:t>Natural </a:t>
            </a:r>
            <a:r>
              <a:rPr lang="en-CA" dirty="0" err="1">
                <a:solidFill>
                  <a:schemeClr val="tx2"/>
                </a:solidFill>
                <a:latin typeface="Arial" pitchFamily="22" charset="0"/>
              </a:rPr>
              <a:t>Nd</a:t>
            </a:r>
            <a:r>
              <a:rPr lang="en-CA" dirty="0">
                <a:solidFill>
                  <a:schemeClr val="tx2"/>
                </a:solidFill>
                <a:latin typeface="Arial" pitchFamily="22" charset="0"/>
              </a:rPr>
              <a:t> in 2011</a:t>
            </a:r>
          </a:p>
          <a:p>
            <a:pPr marL="342725" indent="-342725" defTabSz="914414">
              <a:spcBef>
                <a:spcPct val="20000"/>
              </a:spcBef>
              <a:buClr>
                <a:srgbClr val="808080"/>
              </a:buClr>
              <a:buSzPct val="85000"/>
              <a:buFont typeface="Wingdings" pitchFamily="22" charset="2"/>
              <a:buChar char="o"/>
            </a:pPr>
            <a:r>
              <a:rPr lang="en-CA" dirty="0">
                <a:solidFill>
                  <a:schemeClr val="tx2"/>
                </a:solidFill>
                <a:latin typeface="Arial" pitchFamily="22" charset="0"/>
              </a:rPr>
              <a:t>Enriched </a:t>
            </a:r>
            <a:r>
              <a:rPr lang="en-CA" dirty="0" err="1">
                <a:solidFill>
                  <a:schemeClr val="tx2"/>
                </a:solidFill>
                <a:latin typeface="Arial" pitchFamily="22" charset="0"/>
              </a:rPr>
              <a:t>Nd</a:t>
            </a:r>
            <a:r>
              <a:rPr lang="en-CA" dirty="0">
                <a:solidFill>
                  <a:schemeClr val="tx2"/>
                </a:solidFill>
                <a:latin typeface="Arial" pitchFamily="22" charset="0"/>
              </a:rPr>
              <a:t> in 2014</a:t>
            </a:r>
          </a:p>
        </p:txBody>
      </p:sp>
      <p:sp>
        <p:nvSpPr>
          <p:cNvPr id="931844" name="Rectangle 4"/>
          <p:cNvSpPr>
            <a:spLocks noChangeArrowheads="1"/>
          </p:cNvSpPr>
          <p:nvPr/>
        </p:nvSpPr>
        <p:spPr bwMode="auto">
          <a:xfrm>
            <a:off x="5486689" y="6010108"/>
            <a:ext cx="3333210" cy="8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marL="342725" indent="-342725" defTabSz="914414">
              <a:spcBef>
                <a:spcPct val="20000"/>
              </a:spcBef>
              <a:buClr>
                <a:srgbClr val="808080"/>
              </a:buClr>
              <a:buSzPct val="85000"/>
              <a:buFont typeface="Wingdings" pitchFamily="22" charset="2"/>
              <a:buChar char="o"/>
            </a:pPr>
            <a:r>
              <a:rPr lang="en-CA" dirty="0">
                <a:solidFill>
                  <a:schemeClr val="tx2"/>
                </a:solidFill>
                <a:latin typeface="Arial" pitchFamily="22" charset="0"/>
              </a:rPr>
              <a:t>50% </a:t>
            </a:r>
            <a:r>
              <a:rPr lang="en-CA" dirty="0" err="1">
                <a:solidFill>
                  <a:schemeClr val="tx2"/>
                </a:solidFill>
                <a:latin typeface="Arial" pitchFamily="22" charset="0"/>
              </a:rPr>
              <a:t>fiducial</a:t>
            </a:r>
            <a:r>
              <a:rPr lang="en-CA" dirty="0">
                <a:solidFill>
                  <a:schemeClr val="tx2"/>
                </a:solidFill>
                <a:latin typeface="Arial" pitchFamily="22" charset="0"/>
              </a:rPr>
              <a:t> volume</a:t>
            </a:r>
          </a:p>
          <a:p>
            <a:pPr marL="342725" indent="-342725" defTabSz="914414">
              <a:spcBef>
                <a:spcPct val="20000"/>
              </a:spcBef>
              <a:buClr>
                <a:srgbClr val="808080"/>
              </a:buClr>
              <a:buSzPct val="85000"/>
              <a:buFont typeface="Wingdings" pitchFamily="22" charset="2"/>
              <a:buChar char="o"/>
            </a:pPr>
            <a:r>
              <a:rPr lang="en-CA" dirty="0">
                <a:solidFill>
                  <a:schemeClr val="tx2"/>
                </a:solidFill>
                <a:latin typeface="Arial" pitchFamily="22" charset="0"/>
              </a:rPr>
              <a:t>75% </a:t>
            </a:r>
            <a:r>
              <a:rPr lang="en-CA" dirty="0" err="1">
                <a:solidFill>
                  <a:schemeClr val="tx2"/>
                </a:solidFill>
                <a:latin typeface="Arial" pitchFamily="22" charset="0"/>
              </a:rPr>
              <a:t>livetime</a:t>
            </a:r>
            <a:r>
              <a:rPr lang="en-CA" dirty="0">
                <a:solidFill>
                  <a:schemeClr val="tx2"/>
                </a:solidFill>
                <a:latin typeface="Arial" pitchFamily="22" charset="0"/>
              </a:rPr>
              <a:t> </a:t>
            </a:r>
          </a:p>
        </p:txBody>
      </p:sp>
      <p:sp>
        <p:nvSpPr>
          <p:cNvPr id="931845" name="Text Box 5"/>
          <p:cNvSpPr txBox="1">
            <a:spLocks noChangeArrowheads="1"/>
          </p:cNvSpPr>
          <p:nvPr/>
        </p:nvSpPr>
        <p:spPr bwMode="auto">
          <a:xfrm>
            <a:off x="777845" y="5768264"/>
            <a:ext cx="2685006" cy="39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 defTabSz="456487"/>
            <a:r>
              <a:rPr lang="en-CA" sz="2000" dirty="0">
                <a:latin typeface="Tahoma" pitchFamily="22" charset="0"/>
              </a:rPr>
              <a:t>SNO+ Operating Plan:</a:t>
            </a:r>
          </a:p>
        </p:txBody>
      </p:sp>
      <p:sp>
        <p:nvSpPr>
          <p:cNvPr id="931846" name="Rectangle 6"/>
          <p:cNvSpPr>
            <a:spLocks noChangeArrowheads="1"/>
          </p:cNvSpPr>
          <p:nvPr/>
        </p:nvSpPr>
        <p:spPr bwMode="auto">
          <a:xfrm>
            <a:off x="756239" y="5805692"/>
            <a:ext cx="7560941" cy="9529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31847" name="Picture 7" descr="untit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6076" y="952909"/>
            <a:ext cx="6628968" cy="4497144"/>
          </a:xfrm>
          <a:prstGeom prst="rect">
            <a:avLst/>
          </a:prstGeom>
          <a:noFill/>
        </p:spPr>
      </p:pic>
      <p:sp>
        <p:nvSpPr>
          <p:cNvPr id="931848" name="Rectangle 8"/>
          <p:cNvSpPr>
            <a:spLocks noChangeArrowheads="1"/>
          </p:cNvSpPr>
          <p:nvPr/>
        </p:nvSpPr>
        <p:spPr bwMode="auto">
          <a:xfrm>
            <a:off x="1908602" y="1669731"/>
            <a:ext cx="2950049" cy="2522086"/>
          </a:xfrm>
          <a:prstGeom prst="rect">
            <a:avLst/>
          </a:prstGeom>
          <a:solidFill>
            <a:srgbClr val="B2B2B2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>
            <a:prstTxWarp prst="textNoShape">
              <a:avLst/>
            </a:prstTxWarp>
          </a:bodyPr>
          <a:lstStyle/>
          <a:p>
            <a:pPr algn="ctr" defTabSz="456487"/>
            <a:endParaRPr lang="en-US" dirty="0">
              <a:latin typeface="Tahoma" pitchFamily="22" charset="0"/>
            </a:endParaRPr>
          </a:p>
        </p:txBody>
      </p:sp>
      <p:sp>
        <p:nvSpPr>
          <p:cNvPr id="931849" name="Text Box 9"/>
          <p:cNvSpPr txBox="1">
            <a:spLocks noChangeArrowheads="1"/>
          </p:cNvSpPr>
          <p:nvPr/>
        </p:nvSpPr>
        <p:spPr bwMode="auto">
          <a:xfrm>
            <a:off x="2226942" y="1383261"/>
            <a:ext cx="1994366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 defTabSz="456487"/>
            <a:r>
              <a:rPr lang="en-CA" sz="1400" dirty="0">
                <a:solidFill>
                  <a:srgbClr val="B2B2B2"/>
                </a:solidFill>
                <a:latin typeface="Tahoma" pitchFamily="22" charset="0"/>
              </a:rPr>
              <a:t>KKDC suggested range</a:t>
            </a:r>
          </a:p>
        </p:txBody>
      </p:sp>
      <p:sp>
        <p:nvSpPr>
          <p:cNvPr id="931850" name="Rectangle 10"/>
          <p:cNvSpPr>
            <a:spLocks noChangeArrowheads="1"/>
          </p:cNvSpPr>
          <p:nvPr/>
        </p:nvSpPr>
        <p:spPr bwMode="auto">
          <a:xfrm>
            <a:off x="4858651" y="2318967"/>
            <a:ext cx="2376749" cy="1872851"/>
          </a:xfrm>
          <a:prstGeom prst="rect">
            <a:avLst/>
          </a:prstGeom>
          <a:solidFill>
            <a:srgbClr val="B2B2B2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>
            <a:prstTxWarp prst="textNoShape">
              <a:avLst/>
            </a:prstTxWarp>
          </a:bodyPr>
          <a:lstStyle/>
          <a:p>
            <a:pPr algn="ctr" defTabSz="456487"/>
            <a:endParaRPr lang="en-US" dirty="0">
              <a:latin typeface="Tahoma" pitchFamily="22" charset="0"/>
            </a:endParaRPr>
          </a:p>
        </p:txBody>
      </p:sp>
      <p:sp>
        <p:nvSpPr>
          <p:cNvPr id="931851" name="Line 11"/>
          <p:cNvSpPr>
            <a:spLocks noChangeShapeType="1"/>
          </p:cNvSpPr>
          <p:nvPr/>
        </p:nvSpPr>
        <p:spPr bwMode="auto">
          <a:xfrm>
            <a:off x="1908602" y="2606876"/>
            <a:ext cx="5326798" cy="0"/>
          </a:xfrm>
          <a:prstGeom prst="line">
            <a:avLst/>
          </a:prstGeom>
          <a:noFill/>
          <a:ln w="28575">
            <a:solidFill>
              <a:srgbClr val="B2B2B2"/>
            </a:solidFill>
            <a:prstDash val="dash"/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852" name="Freeform 12"/>
          <p:cNvSpPr>
            <a:spLocks/>
          </p:cNvSpPr>
          <p:nvPr/>
        </p:nvSpPr>
        <p:spPr bwMode="auto">
          <a:xfrm>
            <a:off x="2555365" y="1669732"/>
            <a:ext cx="4680034" cy="288053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" y="1134"/>
              </a:cxn>
              <a:cxn ang="0">
                <a:pos x="408" y="1497"/>
              </a:cxn>
              <a:cxn ang="0">
                <a:pos x="1179" y="1633"/>
              </a:cxn>
              <a:cxn ang="0">
                <a:pos x="2948" y="1724"/>
              </a:cxn>
            </a:cxnLst>
            <a:rect l="0" t="0" r="r" b="b"/>
            <a:pathLst>
              <a:path w="2948" h="1724">
                <a:moveTo>
                  <a:pt x="0" y="0"/>
                </a:moveTo>
                <a:cubicBezTo>
                  <a:pt x="11" y="442"/>
                  <a:pt x="23" y="885"/>
                  <a:pt x="91" y="1134"/>
                </a:cubicBezTo>
                <a:cubicBezTo>
                  <a:pt x="159" y="1383"/>
                  <a:pt x="227" y="1414"/>
                  <a:pt x="408" y="1497"/>
                </a:cubicBezTo>
                <a:cubicBezTo>
                  <a:pt x="589" y="1580"/>
                  <a:pt x="756" y="1595"/>
                  <a:pt x="1179" y="1633"/>
                </a:cubicBezTo>
                <a:cubicBezTo>
                  <a:pt x="1602" y="1671"/>
                  <a:pt x="2653" y="1709"/>
                  <a:pt x="2948" y="1724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854" name="Line 14"/>
          <p:cNvSpPr>
            <a:spLocks noChangeShapeType="1"/>
          </p:cNvSpPr>
          <p:nvPr/>
        </p:nvSpPr>
        <p:spPr bwMode="auto">
          <a:xfrm>
            <a:off x="5004136" y="1815125"/>
            <a:ext cx="288091" cy="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855" name="Line 15"/>
          <p:cNvSpPr>
            <a:spLocks noChangeShapeType="1"/>
          </p:cNvSpPr>
          <p:nvPr/>
        </p:nvSpPr>
        <p:spPr bwMode="auto">
          <a:xfrm>
            <a:off x="5004136" y="2092958"/>
            <a:ext cx="288091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872" name="Text Box 32"/>
          <p:cNvSpPr txBox="1">
            <a:spLocks noChangeArrowheads="1"/>
          </p:cNvSpPr>
          <p:nvPr/>
        </p:nvSpPr>
        <p:spPr bwMode="auto">
          <a:xfrm rot="16200000">
            <a:off x="658423" y="1613194"/>
            <a:ext cx="907217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 defTabSz="456487" eaLnBrk="0"/>
            <a:r>
              <a:rPr lang="en-US" b="1" dirty="0">
                <a:latin typeface="Tahoma" pitchFamily="22" charset="0"/>
              </a:rPr>
              <a:t>[</a:t>
            </a:r>
            <a:r>
              <a:rPr lang="en-US" b="1" dirty="0" err="1">
                <a:latin typeface="Tahoma" pitchFamily="22" charset="0"/>
              </a:rPr>
              <a:t>meV</a:t>
            </a:r>
            <a:r>
              <a:rPr lang="en-US" b="1" dirty="0">
                <a:latin typeface="Tahoma" pitchFamily="22" charset="0"/>
              </a:rPr>
              <a:t>]</a:t>
            </a:r>
          </a:p>
        </p:txBody>
      </p:sp>
      <p:sp>
        <p:nvSpPr>
          <p:cNvPr id="931873" name="Text Box 33"/>
          <p:cNvSpPr txBox="1">
            <a:spLocks noChangeArrowheads="1"/>
          </p:cNvSpPr>
          <p:nvPr/>
        </p:nvSpPr>
        <p:spPr bwMode="auto">
          <a:xfrm rot="16200000">
            <a:off x="1171304" y="4927670"/>
            <a:ext cx="682345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456487" eaLnBrk="0"/>
            <a:r>
              <a:rPr lang="en-US" sz="1400" b="1" dirty="0">
                <a:latin typeface="Arial" pitchFamily="22" charset="0"/>
              </a:rPr>
              <a:t>90% CL</a:t>
            </a:r>
          </a:p>
        </p:txBody>
      </p:sp>
      <p:sp>
        <p:nvSpPr>
          <p:cNvPr id="931874" name="Line 34"/>
          <p:cNvSpPr>
            <a:spLocks noChangeShapeType="1"/>
          </p:cNvSpPr>
          <p:nvPr/>
        </p:nvSpPr>
        <p:spPr bwMode="auto">
          <a:xfrm>
            <a:off x="2677804" y="6562893"/>
            <a:ext cx="2548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875" name="Line 35"/>
          <p:cNvSpPr>
            <a:spLocks noChangeShapeType="1"/>
          </p:cNvSpPr>
          <p:nvPr/>
        </p:nvSpPr>
        <p:spPr bwMode="auto">
          <a:xfrm>
            <a:off x="4963803" y="1818004"/>
            <a:ext cx="209153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-62808"/>
            <a:ext cx="6324600" cy="11430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59198"/>
            <a:ext cx="8042634" cy="1045978"/>
          </a:xfrm>
        </p:spPr>
        <p:txBody>
          <a:bodyPr/>
          <a:lstStyle/>
          <a:p>
            <a:pPr algn="ctr">
              <a:buNone/>
            </a:pPr>
            <a:r>
              <a:rPr lang="en-US" sz="2400" dirty="0" smtClean="0"/>
              <a:t>North America has three competitive DBD experiments utilizing a rich variety of experimental approaches.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32" y="1867818"/>
            <a:ext cx="8273657" cy="4445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6944" y="2220707"/>
            <a:ext cx="1121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SNO+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SNOLAB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4556" y="2307205"/>
            <a:ext cx="144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small" dirty="0" err="1" smtClean="0">
                <a:solidFill>
                  <a:srgbClr val="FF0000"/>
                </a:solidFill>
              </a:rPr>
              <a:t>Majorana</a:t>
            </a:r>
            <a:endParaRPr lang="en-US" cap="small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Sanford Lab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28674" y="4586608"/>
            <a:ext cx="1134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EXO-200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(WIPP)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16200000" flipH="1">
            <a:off x="2636476" y="2957420"/>
            <a:ext cx="482580" cy="301816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10800000">
            <a:off x="2904164" y="4943489"/>
            <a:ext cx="168294" cy="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5" idx="2"/>
          </p:cNvCxnSpPr>
          <p:nvPr/>
        </p:nvCxnSpPr>
        <p:spPr bwMode="auto">
          <a:xfrm rot="5400000">
            <a:off x="5609826" y="2847894"/>
            <a:ext cx="198566" cy="23685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55AE-72BD-864C-9B69-C6ED4939D31E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28600" y="990600"/>
            <a:ext cx="50292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 pitchFamily="-112" charset="0"/>
              </a:rPr>
              <a:t>KKDC used five </a:t>
            </a:r>
            <a:r>
              <a:rPr lang="en-US" sz="2000" baseline="30000">
                <a:latin typeface="Arial" pitchFamily="-112" charset="0"/>
              </a:rPr>
              <a:t>76</a:t>
            </a:r>
            <a:r>
              <a:rPr lang="en-US" sz="2000">
                <a:latin typeface="Arial" pitchFamily="-112" charset="0"/>
              </a:rPr>
              <a:t>Ge crystals, with a total of 10.96 kg of mass, and 71 kg-years of data.</a:t>
            </a:r>
            <a:endParaRPr lang="en-US" sz="2000"/>
          </a:p>
          <a:p>
            <a:r>
              <a:rPr lang="en-US" sz="2000">
                <a:solidFill>
                  <a:srgbClr val="FF0000"/>
                </a:solidFill>
                <a:latin typeface="Symbol" pitchFamily="-112" charset="2"/>
                <a:sym typeface="Symbol" pitchFamily="-112" charset="2"/>
              </a:rPr>
              <a:t>	</a:t>
            </a:r>
            <a:r>
              <a:rPr lang="en-US" sz="2000" baseline="-25000">
                <a:solidFill>
                  <a:srgbClr val="FF0000"/>
                </a:solidFill>
              </a:rPr>
              <a:t>1/2</a:t>
            </a:r>
            <a:r>
              <a:rPr lang="en-US" sz="2000">
                <a:solidFill>
                  <a:srgbClr val="FF0000"/>
                </a:solidFill>
              </a:rPr>
              <a:t> = 1.2 x 10</a:t>
            </a:r>
            <a:r>
              <a:rPr lang="en-US" sz="2000" baseline="30000">
                <a:solidFill>
                  <a:srgbClr val="FF0000"/>
                </a:solidFill>
              </a:rPr>
              <a:t>25</a:t>
            </a:r>
            <a:r>
              <a:rPr lang="en-US" sz="2000">
                <a:solidFill>
                  <a:srgbClr val="FF0000"/>
                </a:solidFill>
              </a:rPr>
              <a:t> y</a:t>
            </a:r>
          </a:p>
          <a:p>
            <a:r>
              <a:rPr lang="en-US" sz="2000">
                <a:solidFill>
                  <a:srgbClr val="FF0000"/>
                </a:solidFill>
              </a:rPr>
              <a:t>       0.24 &lt; m</a:t>
            </a:r>
            <a:r>
              <a:rPr lang="en-US" sz="2000" baseline="-25000">
                <a:solidFill>
                  <a:srgbClr val="FF0000"/>
                </a:solidFill>
              </a:rPr>
              <a:t>v</a:t>
            </a:r>
            <a:r>
              <a:rPr lang="en-US" sz="2000">
                <a:solidFill>
                  <a:srgbClr val="FF0000"/>
                </a:solidFill>
              </a:rPr>
              <a:t> &lt; 0.58 eV  (3 sigma)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3484563" cy="1143000"/>
          </a:xfrm>
        </p:spPr>
        <p:txBody>
          <a:bodyPr/>
          <a:lstStyle/>
          <a:p>
            <a:r>
              <a:rPr lang="en-US" sz="3200"/>
              <a:t>A Recent Claim</a:t>
            </a:r>
            <a:endParaRPr lang="en-US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81000" y="2835275"/>
            <a:ext cx="388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rial" pitchFamily="-112" charset="0"/>
              </a:rPr>
              <a:t>Background level depends on intensity fit to other peaks.</a:t>
            </a:r>
            <a:endParaRPr lang="en-US" sz="2000">
              <a:solidFill>
                <a:srgbClr val="0000FF"/>
              </a:solidFill>
              <a:latin typeface="Chalkboard" pitchFamily="-112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4038600" y="304800"/>
            <a:ext cx="4267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Times New Roman" pitchFamily="-112" charset="0"/>
              </a:rPr>
              <a:t>Klapdor-Kleingrothaus H V, Krivosheina I V, Dietz A and Chkvorets O, </a:t>
            </a:r>
            <a:r>
              <a:rPr lang="en-US" sz="1600" i="1">
                <a:latin typeface="Times New Roman" pitchFamily="-112" charset="0"/>
              </a:rPr>
              <a:t>Phys. Lett. </a:t>
            </a:r>
            <a:r>
              <a:rPr lang="en-US" sz="1600">
                <a:latin typeface="Times New Roman" pitchFamily="-112" charset="0"/>
              </a:rPr>
              <a:t>B </a:t>
            </a:r>
            <a:r>
              <a:rPr lang="en-US" sz="1600" b="1">
                <a:latin typeface="Times New Roman" pitchFamily="-112" charset="0"/>
              </a:rPr>
              <a:t>586 </a:t>
            </a:r>
            <a:r>
              <a:rPr lang="en-US" sz="1600">
                <a:latin typeface="Times New Roman" pitchFamily="-112" charset="0"/>
              </a:rPr>
              <a:t>198 (2004).</a:t>
            </a:r>
          </a:p>
        </p:txBody>
      </p:sp>
      <p:pic>
        <p:nvPicPr>
          <p:cNvPr id="32775" name="Picture 7" descr="klapd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838200"/>
            <a:ext cx="3657600" cy="2752725"/>
          </a:xfrm>
          <a:prstGeom prst="rect">
            <a:avLst/>
          </a:prstGeom>
          <a:noFill/>
        </p:spPr>
      </p:pic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7391400" y="1143000"/>
            <a:ext cx="0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228600" y="4114800"/>
            <a:ext cx="464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" pitchFamily="-112" charset="0"/>
              </a:rPr>
              <a:t>A More Recent Claim</a:t>
            </a:r>
            <a:br>
              <a:rPr lang="en-US" sz="3200" b="1">
                <a:solidFill>
                  <a:srgbClr val="FF0000"/>
                </a:solidFill>
                <a:latin typeface="Arial" pitchFamily="-112" charset="0"/>
              </a:rPr>
            </a:br>
            <a:r>
              <a:rPr lang="en-US" sz="2000" b="1">
                <a:solidFill>
                  <a:srgbClr val="FF0000"/>
                </a:solidFill>
                <a:latin typeface="Arial" pitchFamily="-112" charset="0"/>
              </a:rPr>
              <a:t>6.8 sigma</a:t>
            </a:r>
            <a:r>
              <a:rPr lang="en-US" sz="3200" b="1">
                <a:solidFill>
                  <a:srgbClr val="FF0000"/>
                </a:solidFill>
                <a:latin typeface="Arial" pitchFamily="-112" charset="0"/>
              </a:rPr>
              <a:t/>
            </a:r>
            <a:br>
              <a:rPr lang="en-US" sz="3200" b="1">
                <a:solidFill>
                  <a:srgbClr val="FF0000"/>
                </a:solidFill>
                <a:latin typeface="Arial" pitchFamily="-112" charset="0"/>
              </a:rPr>
            </a:br>
            <a:endParaRPr lang="en-US" sz="4400" b="1">
              <a:solidFill>
                <a:srgbClr val="FF0000"/>
              </a:solidFill>
              <a:latin typeface="Arial" pitchFamily="-112" charset="0"/>
            </a:endParaRPr>
          </a:p>
        </p:txBody>
      </p:sp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3657600"/>
            <a:ext cx="32004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5791200" y="4114800"/>
            <a:ext cx="2259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400" dirty="0">
                <a:latin typeface="Arial" pitchFamily="-112" charset="0"/>
              </a:rPr>
              <a:t>Modern Physics Letters A </a:t>
            </a:r>
          </a:p>
          <a:p>
            <a:pPr algn="ctr" eaLnBrk="1" hangingPunct="1"/>
            <a:r>
              <a:rPr lang="en-US" sz="1400" b="1" dirty="0">
                <a:latin typeface="Arial" pitchFamily="-112" charset="0"/>
              </a:rPr>
              <a:t>21</a:t>
            </a:r>
            <a:r>
              <a:rPr lang="en-US" sz="1400" dirty="0">
                <a:latin typeface="Arial" pitchFamily="-112" charset="0"/>
              </a:rPr>
              <a:t> (2006) 1547</a:t>
            </a: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304800" y="5105400"/>
            <a:ext cx="4967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" pitchFamily="-112" charset="0"/>
              </a:rPr>
              <a:t>Neural Net Analysis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BBC6-2C51-3441-8B63-2F055E4DF0F9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-152400" y="1371600"/>
            <a:ext cx="6324600" cy="5448300"/>
          </a:xfrm>
        </p:spPr>
        <p:txBody>
          <a:bodyPr rIns="132080"/>
          <a:lstStyle/>
          <a:p>
            <a:pPr marL="668338" lvl="1" indent="-171450">
              <a:lnSpc>
                <a:spcPct val="90000"/>
              </a:lnSpc>
              <a:buClr>
                <a:srgbClr val="800040"/>
              </a:buClr>
            </a:pPr>
            <a:r>
              <a:rPr lang="en-US" sz="2400" dirty="0" smtClean="0">
                <a:solidFill>
                  <a:srgbClr val="800040"/>
                </a:solidFill>
              </a:rPr>
              <a:t>Concentrate on P-PC Detectors.</a:t>
            </a:r>
          </a:p>
          <a:p>
            <a:pPr marL="1125538" lvl="2" indent="-171450">
              <a:lnSpc>
                <a:spcPct val="90000"/>
              </a:lnSpc>
              <a:buClr>
                <a:srgbClr val="000000"/>
              </a:buClr>
            </a:pPr>
            <a:r>
              <a:rPr lang="en-US" dirty="0" smtClean="0">
                <a:ea typeface="ＭＳ Ｐゴシック" pitchFamily="-112" charset="-128"/>
              </a:rPr>
              <a:t>Advantages of cost and simplicity, with no loss of physics reach.</a:t>
            </a:r>
          </a:p>
          <a:p>
            <a:pPr marL="1125538" lvl="2" indent="-171450">
              <a:lnSpc>
                <a:spcPct val="90000"/>
              </a:lnSpc>
              <a:buClr>
                <a:srgbClr val="000000"/>
              </a:buClr>
            </a:pPr>
            <a:r>
              <a:rPr lang="en-US" dirty="0" smtClean="0">
                <a:ea typeface="ＭＳ Ｐゴシック" pitchFamily="-112" charset="-128"/>
              </a:rPr>
              <a:t>Will continue N-SC R&amp;D</a:t>
            </a:r>
            <a:r>
              <a:rPr lang="en-US" dirty="0" smtClean="0"/>
              <a:t>.</a:t>
            </a:r>
            <a:endParaRPr lang="en-US" dirty="0" smtClean="0">
              <a:solidFill>
                <a:srgbClr val="800040"/>
              </a:solidFill>
            </a:endParaRPr>
          </a:p>
          <a:p>
            <a:pPr marL="668338" lvl="1" indent="-171450">
              <a:lnSpc>
                <a:spcPct val="90000"/>
              </a:lnSpc>
              <a:buClr>
                <a:srgbClr val="800040"/>
              </a:buClr>
            </a:pPr>
            <a:r>
              <a:rPr lang="en-US" sz="2400" dirty="0" smtClean="0">
                <a:solidFill>
                  <a:srgbClr val="800040"/>
                </a:solidFill>
              </a:rPr>
              <a:t>Additional physics opportunities with low-energy P-PC detectors.</a:t>
            </a:r>
          </a:p>
          <a:p>
            <a:pPr marL="1125538" lvl="2" indent="-171450">
              <a:lnSpc>
                <a:spcPct val="90000"/>
              </a:lnSpc>
            </a:pPr>
            <a:r>
              <a:rPr lang="en-US" dirty="0" smtClean="0"/>
              <a:t>E</a:t>
            </a:r>
            <a:r>
              <a:rPr lang="en-US" dirty="0" smtClean="0">
                <a:ea typeface="ＭＳ Ｐゴシック" pitchFamily="-112" charset="-128"/>
              </a:rPr>
              <a:t>xploits low-energy</a:t>
            </a:r>
            <a:r>
              <a:rPr lang="en-US" dirty="0" smtClean="0"/>
              <a:t> thresholds</a:t>
            </a:r>
            <a:r>
              <a:rPr lang="en-US" dirty="0" smtClean="0">
                <a:ea typeface="ＭＳ Ｐゴシック" pitchFamily="-112" charset="-128"/>
              </a:rPr>
              <a:t> (~100 </a:t>
            </a:r>
            <a:r>
              <a:rPr lang="en-US" dirty="0" err="1" smtClean="0">
                <a:ea typeface="ＭＳ Ｐゴシック" pitchFamily="-112" charset="-128"/>
              </a:rPr>
              <a:t>eV</a:t>
            </a:r>
            <a:r>
              <a:rPr lang="en-US" dirty="0" smtClean="0">
                <a:ea typeface="ＭＳ Ｐゴシック" pitchFamily="-112" charset="-128"/>
              </a:rPr>
              <a:t> threshold) of P-PC detectors</a:t>
            </a:r>
          </a:p>
          <a:p>
            <a:pPr marL="668338" lvl="1" indent="-171450">
              <a:lnSpc>
                <a:spcPct val="90000"/>
              </a:lnSpc>
              <a:buClr>
                <a:srgbClr val="800040"/>
              </a:buClr>
            </a:pPr>
            <a:r>
              <a:rPr lang="en-US" sz="2400" dirty="0" smtClean="0">
                <a:solidFill>
                  <a:srgbClr val="800040"/>
                </a:solidFill>
              </a:rPr>
              <a:t>Several Prototypes in hand. 18 Additional </a:t>
            </a:r>
            <a:r>
              <a:rPr lang="en-US" sz="2400" baseline="30000" dirty="0" err="1" smtClean="0">
                <a:solidFill>
                  <a:srgbClr val="800040"/>
                </a:solidFill>
              </a:rPr>
              <a:t>nat</a:t>
            </a:r>
            <a:r>
              <a:rPr lang="en-US" sz="2400" dirty="0" err="1" smtClean="0">
                <a:solidFill>
                  <a:srgbClr val="800040"/>
                </a:solidFill>
              </a:rPr>
              <a:t>Ge</a:t>
            </a:r>
            <a:r>
              <a:rPr lang="en-US" sz="2400" dirty="0" smtClean="0">
                <a:solidFill>
                  <a:srgbClr val="800040"/>
                </a:solidFill>
              </a:rPr>
              <a:t> detectors ordered (LANL).</a:t>
            </a:r>
          </a:p>
          <a:p>
            <a:pPr marL="1125538" lvl="2" indent="-171450">
              <a:lnSpc>
                <a:spcPct val="90000"/>
              </a:lnSpc>
            </a:pPr>
            <a:r>
              <a:rPr lang="en-US" dirty="0" smtClean="0">
                <a:ea typeface="ＭＳ Ｐゴシック" pitchFamily="-112" charset="-128"/>
              </a:rPr>
              <a:t>First module of </a:t>
            </a:r>
            <a:r>
              <a:rPr lang="en-US" cap="small" dirty="0" smtClean="0">
                <a:ea typeface="ＭＳ Ｐゴシック" pitchFamily="-112" charset="-128"/>
              </a:rPr>
              <a:t>Demonstrator</a:t>
            </a:r>
          </a:p>
        </p:txBody>
      </p:sp>
      <p:sp>
        <p:nvSpPr>
          <p:cNvPr id="23558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229600" cy="812800"/>
          </a:xfrm>
        </p:spPr>
        <p:txBody>
          <a:bodyPr rIns="132080"/>
          <a:lstStyle/>
          <a:p>
            <a:r>
              <a:rPr lang="en-US" sz="3200" dirty="0">
                <a:ea typeface="ＭＳ Ｐゴシック" pitchFamily="-112" charset="-128"/>
                <a:cs typeface="ＭＳ Ｐゴシック" pitchFamily="-112" charset="-128"/>
              </a:rPr>
              <a:t> Refinements to the </a:t>
            </a:r>
            <a:r>
              <a:rPr lang="en-US" sz="3000" dirty="0">
                <a:ea typeface="ＭＳ Ｐゴシック" pitchFamily="-112" charset="-128"/>
                <a:cs typeface="ＭＳ Ｐゴシック" pitchFamily="-112" charset="-128"/>
              </a:rPr>
              <a:t>M</a:t>
            </a:r>
            <a:r>
              <a:rPr lang="en-US" sz="2600" dirty="0">
                <a:ea typeface="ＭＳ Ｐゴシック" pitchFamily="-112" charset="-128"/>
                <a:cs typeface="ＭＳ Ｐゴシック" pitchFamily="-112" charset="-128"/>
              </a:rPr>
              <a:t>AJORANA</a:t>
            </a:r>
            <a:r>
              <a:rPr lang="en-US" dirty="0"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3000" cap="small" dirty="0">
                <a:ea typeface="ＭＳ Ｐゴシック" pitchFamily="-112" charset="-128"/>
                <a:cs typeface="ＭＳ Ｐゴシック" pitchFamily="-112" charset="-128"/>
              </a:rPr>
              <a:t>Demonstrator</a:t>
            </a:r>
          </a:p>
        </p:txBody>
      </p:sp>
      <p:pic>
        <p:nvPicPr>
          <p:cNvPr id="11" name="Picture 8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3530600"/>
            <a:ext cx="2819400" cy="218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1" y="1143000"/>
            <a:ext cx="2857500" cy="215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781E-347D-B443-B62D-B1326F5F9F3C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6324600" cy="1143000"/>
          </a:xfrm>
        </p:spPr>
        <p:txBody>
          <a:bodyPr/>
          <a:lstStyle/>
          <a:p>
            <a:r>
              <a:rPr lang="en-US"/>
              <a:t>Majorana vs. Dirac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371600"/>
            <a:ext cx="70866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Majorana particles are their own anti-particles.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Dirac particles are not.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No fermions are known to be Majorana.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/>
              <a:t>Experimental evidence consistent with both Majorana or Dirac neutrinos.</a:t>
            </a:r>
            <a:endParaRPr lang="en-US" sz="28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Verification difficult due to small neutrino masses and handedness of weak interaction.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0F48-D1C0-2E47-858C-0829FD16F60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1938" y="1755775"/>
            <a:ext cx="103346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4038600"/>
            <a:ext cx="9715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457200" y="5410200"/>
            <a:ext cx="807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 typeface="Times" pitchFamily="26" charset="0"/>
              <a:buNone/>
            </a:pPr>
            <a:r>
              <a:rPr lang="en-US" sz="2000" b="1" dirty="0" err="1">
                <a:solidFill>
                  <a:srgbClr val="FF0000"/>
                </a:solidFill>
                <a:latin typeface="Arial" pitchFamily="26" charset="0"/>
              </a:rPr>
              <a:t>Neutrinoless</a:t>
            </a:r>
            <a:r>
              <a:rPr lang="en-US" sz="2000" b="1" dirty="0">
                <a:solidFill>
                  <a:srgbClr val="FF0000"/>
                </a:solidFill>
                <a:latin typeface="Arial" pitchFamily="26" charset="0"/>
              </a:rPr>
              <a:t> double-beta decay is the only practical process that can resolve this mystery.</a:t>
            </a:r>
            <a:r>
              <a:rPr lang="en-US" sz="2000" dirty="0"/>
              <a:t> 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7848600" y="1371600"/>
            <a:ext cx="1041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0"/>
              </a:lnSpc>
              <a:spcBef>
                <a:spcPct val="50000"/>
              </a:spcBef>
              <a:buFont typeface="Times" pitchFamily="26" charset="0"/>
              <a:buNone/>
            </a:pPr>
            <a:r>
              <a:rPr lang="en-US" sz="1600"/>
              <a:t>Ettore</a:t>
            </a:r>
          </a:p>
          <a:p>
            <a:pPr>
              <a:lnSpc>
                <a:spcPct val="30000"/>
              </a:lnSpc>
              <a:spcBef>
                <a:spcPct val="50000"/>
              </a:spcBef>
              <a:buFont typeface="Times" pitchFamily="26" charset="0"/>
              <a:buNone/>
            </a:pPr>
            <a:r>
              <a:rPr lang="en-US" sz="1600"/>
              <a:t>Majorana</a:t>
            </a:r>
            <a:r>
              <a:rPr lang="en-US"/>
              <a:t> 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7848600" y="3732213"/>
            <a:ext cx="1049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1600"/>
              <a:t>Paul Dirac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324600" cy="1143000"/>
          </a:xfrm>
        </p:spPr>
        <p:txBody>
          <a:bodyPr>
            <a:normAutofit fontScale="90000"/>
          </a:bodyPr>
          <a:lstStyle/>
          <a:p>
            <a:r>
              <a:rPr lang="en-US" sz="3600"/>
              <a:t>What is neutrinoless double-beta decay (0</a:t>
            </a:r>
            <a:r>
              <a:rPr lang="en-US" sz="3600" i="1">
                <a:latin typeface="Symbol" pitchFamily="26" charset="2"/>
              </a:rPr>
              <a:t>nbb</a:t>
            </a:r>
            <a:r>
              <a:rPr lang="en-US" sz="3600"/>
              <a:t>)?</a:t>
            </a:r>
            <a:endParaRPr lang="en-US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191000" y="1905000"/>
            <a:ext cx="4616450" cy="3711575"/>
          </a:xfrm>
          <a:ln/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0F48-D1C0-2E47-858C-0829FD16F606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533400" y="1676400"/>
          <a:ext cx="3200400" cy="647700"/>
        </p:xfrm>
        <a:graphic>
          <a:graphicData uri="http://schemas.openxmlformats.org/presentationml/2006/ole">
            <p:oleObj spid="_x0000_s30722" name="Equation" r:id="rId4" imgW="1003300" imgH="203200" progId="Equation.3">
              <p:embed/>
            </p:oleObj>
          </a:graphicData>
        </a:graphic>
      </p:graphicFrame>
      <p:graphicFrame>
        <p:nvGraphicFramePr>
          <p:cNvPr id="6149" name="Object 5"/>
          <p:cNvGraphicFramePr>
            <a:graphicFrameLocks noChangeAspect="1"/>
          </p:cNvGraphicFramePr>
          <p:nvPr/>
        </p:nvGraphicFramePr>
        <p:xfrm>
          <a:off x="639763" y="5181600"/>
          <a:ext cx="2936875" cy="441325"/>
        </p:xfrm>
        <a:graphic>
          <a:graphicData uri="http://schemas.openxmlformats.org/presentationml/2006/ole">
            <p:oleObj spid="_x0000_s30723" name="Equation" r:id="rId5" imgW="1384300" imgH="215900" progId="Equation.3">
              <p:embed/>
            </p:oleObj>
          </a:graphicData>
        </a:graphic>
      </p:graphicFrame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554038" y="4349750"/>
            <a:ext cx="34845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" pitchFamily="26" charset="0"/>
              </a:rPr>
              <a:t>2</a:t>
            </a:r>
            <a:r>
              <a:rPr lang="en-US" i="1">
                <a:solidFill>
                  <a:schemeClr val="accent2"/>
                </a:solidFill>
                <a:latin typeface="Arial" pitchFamily="26" charset="0"/>
                <a:sym typeface="Symbol" pitchFamily="26" charset="2"/>
              </a:rPr>
              <a:t>: </a:t>
            </a:r>
            <a:r>
              <a:rPr lang="en-US">
                <a:solidFill>
                  <a:schemeClr val="accent2"/>
                </a:solidFill>
                <a:latin typeface="Arial" pitchFamily="26" charset="0"/>
                <a:sym typeface="Symbol" pitchFamily="26" charset="2"/>
              </a:rPr>
              <a:t>Observed 2nd order weak process.</a:t>
            </a:r>
            <a:r>
              <a:rPr lang="en-US" i="1">
                <a:solidFill>
                  <a:schemeClr val="accent2"/>
                </a:solidFill>
                <a:latin typeface="Arial" pitchFamily="26" charset="0"/>
                <a:sym typeface="Symbol" pitchFamily="26" charset="2"/>
              </a:rPr>
              <a:t> 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81000" y="4267200"/>
            <a:ext cx="3657600" cy="1524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V="1">
            <a:off x="6324600" y="3505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6248400" y="4038600"/>
            <a:ext cx="1524000" cy="11430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5105400" y="2590800"/>
            <a:ext cx="381000" cy="8382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7620000" y="3733800"/>
            <a:ext cx="533400" cy="12954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5105400" y="2438400"/>
            <a:ext cx="1858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1800">
                <a:solidFill>
                  <a:srgbClr val="009900"/>
                </a:solidFill>
                <a:latin typeface="Arial" pitchFamily="26" charset="0"/>
              </a:rPr>
              <a:t>Allowed </a:t>
            </a:r>
            <a:r>
              <a:rPr lang="en-US" sz="1800">
                <a:solidFill>
                  <a:srgbClr val="009900"/>
                </a:solidFill>
                <a:latin typeface="Symbol" pitchFamily="26" charset="2"/>
              </a:rPr>
              <a:t>b</a:t>
            </a:r>
            <a:r>
              <a:rPr lang="en-US" sz="1800">
                <a:solidFill>
                  <a:srgbClr val="009900"/>
                </a:solidFill>
                <a:latin typeface="Arial" pitchFamily="26" charset="0"/>
              </a:rPr>
              <a:t>-decay</a:t>
            </a:r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5791200" y="2895600"/>
            <a:ext cx="2087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1800">
                <a:solidFill>
                  <a:srgbClr val="FF0000"/>
                </a:solidFill>
                <a:latin typeface="Arial" pitchFamily="26" charset="0"/>
              </a:rPr>
              <a:t>Forbidden </a:t>
            </a:r>
            <a:r>
              <a:rPr lang="en-US" sz="1800">
                <a:solidFill>
                  <a:srgbClr val="FF0000"/>
                </a:solidFill>
                <a:latin typeface="Symbol" pitchFamily="26" charset="2"/>
              </a:rPr>
              <a:t>b</a:t>
            </a:r>
            <a:r>
              <a:rPr lang="en-US" sz="1800">
                <a:solidFill>
                  <a:srgbClr val="FF0000"/>
                </a:solidFill>
                <a:latin typeface="Arial" pitchFamily="26" charset="0"/>
              </a:rPr>
              <a:t>-decay</a:t>
            </a:r>
            <a:endParaRPr lang="en-US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019800" y="4419600"/>
            <a:ext cx="871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1800">
                <a:solidFill>
                  <a:schemeClr val="accent2"/>
                </a:solidFill>
                <a:latin typeface="Arial" pitchFamily="26" charset="0"/>
              </a:rPr>
              <a:t>0,2</a:t>
            </a:r>
            <a:r>
              <a:rPr lang="en-US" sz="1800" i="1">
                <a:solidFill>
                  <a:schemeClr val="accent2"/>
                </a:solidFill>
                <a:latin typeface="Symbol" pitchFamily="26" charset="2"/>
              </a:rPr>
              <a:t>nbb</a:t>
            </a:r>
            <a:endParaRPr lang="en-US" sz="1800">
              <a:solidFill>
                <a:srgbClr val="FF0000"/>
              </a:solidFill>
              <a:latin typeface="Symbol" pitchFamily="26" charset="2"/>
            </a:endParaRP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441325" y="2574925"/>
            <a:ext cx="35210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2000" dirty="0">
                <a:solidFill>
                  <a:schemeClr val="accent2"/>
                </a:solidFill>
                <a:latin typeface="Arial" pitchFamily="26" charset="0"/>
              </a:rPr>
              <a:t>Energetically allowed in many  nuclei.</a:t>
            </a:r>
          </a:p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2000" dirty="0">
                <a:solidFill>
                  <a:schemeClr val="accent2"/>
                </a:solidFill>
                <a:latin typeface="Arial" pitchFamily="26" charset="0"/>
              </a:rPr>
              <a:t>Prefer nuclei stable against </a:t>
            </a:r>
            <a:r>
              <a:rPr lang="en-US" sz="2000" i="1" dirty="0" err="1">
                <a:solidFill>
                  <a:schemeClr val="accent2"/>
                </a:solidFill>
                <a:latin typeface="Symbol" pitchFamily="26" charset="2"/>
              </a:rPr>
              <a:t>b</a:t>
            </a:r>
            <a:r>
              <a:rPr lang="en-US" sz="2000" dirty="0">
                <a:solidFill>
                  <a:schemeClr val="accent2"/>
                </a:solidFill>
                <a:latin typeface="Arial" pitchFamily="26" charset="0"/>
              </a:rPr>
              <a:t>-</a:t>
            </a:r>
            <a:r>
              <a:rPr lang="en-US" sz="2000" dirty="0" smtClean="0">
                <a:solidFill>
                  <a:schemeClr val="accent2"/>
                </a:solidFill>
                <a:latin typeface="Arial" pitchFamily="26" charset="0"/>
              </a:rPr>
              <a:t>decay (about 30)</a:t>
            </a:r>
            <a:endParaRPr lang="en-US" dirty="0"/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7772400" y="1905000"/>
            <a:ext cx="1066800" cy="114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324600" cy="1143000"/>
          </a:xfrm>
        </p:spPr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274959" y="913310"/>
            <a:ext cx="6766178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b="1" dirty="0" smtClean="0"/>
              <a:t>1935</a:t>
            </a:r>
            <a:r>
              <a:rPr lang="en-US" sz="2800" dirty="0" smtClean="0"/>
              <a:t>: </a:t>
            </a:r>
            <a:r>
              <a:rPr lang="en-US" sz="2800" dirty="0"/>
              <a:t>Double beta decay</a:t>
            </a:r>
            <a:r>
              <a:rPr lang="en-US" sz="2800" dirty="0" smtClean="0"/>
              <a:t> postulated </a:t>
            </a:r>
            <a:r>
              <a:rPr lang="en-US" sz="2800" dirty="0"/>
              <a:t>by Maria Goeppert-Mayer (assist by Wigner</a:t>
            </a:r>
            <a:r>
              <a:rPr lang="en-US" sz="2800" dirty="0" smtClean="0"/>
              <a:t>) </a:t>
            </a:r>
            <a:r>
              <a:rPr lang="en-US" sz="2000" i="1" dirty="0" smtClean="0"/>
              <a:t>Phys. Rev. 48 (1935) 512</a:t>
            </a:r>
          </a:p>
          <a:p>
            <a:pPr>
              <a:lnSpc>
                <a:spcPct val="90000"/>
              </a:lnSpc>
            </a:pPr>
            <a:r>
              <a:rPr lang="en-US" sz="2800" b="1" dirty="0" smtClean="0"/>
              <a:t>1937</a:t>
            </a:r>
            <a:r>
              <a:rPr lang="en-US" sz="2800" dirty="0" smtClean="0"/>
              <a:t>: </a:t>
            </a:r>
            <a:r>
              <a:rPr lang="en-US" sz="2800" dirty="0" err="1"/>
              <a:t>Ettore</a:t>
            </a:r>
            <a:r>
              <a:rPr lang="en-US" sz="2800" dirty="0"/>
              <a:t> </a:t>
            </a:r>
            <a:r>
              <a:rPr lang="en-US" sz="2800" dirty="0" err="1"/>
              <a:t>Majorana</a:t>
            </a:r>
            <a:r>
              <a:rPr lang="en-US" sz="2800" dirty="0"/>
              <a:t> formulates theory with no distinction between </a:t>
            </a:r>
            <a:r>
              <a:rPr lang="en-US" sz="2800" dirty="0" err="1">
                <a:latin typeface="Symbol" pitchFamily="26" charset="2"/>
              </a:rPr>
              <a:t>n</a:t>
            </a:r>
            <a:r>
              <a:rPr lang="en-US" sz="2800" dirty="0">
                <a:latin typeface="Symbol" pitchFamily="26" charset="2"/>
              </a:rPr>
              <a:t> </a:t>
            </a:r>
            <a:r>
              <a:rPr lang="en-US" sz="2800" dirty="0"/>
              <a:t>and</a:t>
            </a:r>
            <a:r>
              <a:rPr lang="en-US" sz="2800" dirty="0" smtClean="0"/>
              <a:t> anti-</a:t>
            </a:r>
            <a:r>
              <a:rPr lang="en-US" sz="2800" dirty="0" err="1" smtClean="0">
                <a:latin typeface="Symbol" pitchFamily="26" charset="2"/>
              </a:rPr>
              <a:t>n</a:t>
            </a:r>
            <a:r>
              <a:rPr lang="en-US" sz="2800" dirty="0" smtClean="0">
                <a:latin typeface="Symbol" pitchFamily="26" charset="2"/>
              </a:rPr>
              <a:t>. </a:t>
            </a:r>
            <a:r>
              <a:rPr lang="en-US" sz="2000" i="1" dirty="0" err="1" smtClean="0"/>
              <a:t>Nuovo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Cimento</a:t>
            </a:r>
            <a:r>
              <a:rPr lang="en-US" sz="2000" i="1" dirty="0" smtClean="0"/>
              <a:t> 14 (1937) 171</a:t>
            </a:r>
          </a:p>
          <a:p>
            <a:pPr>
              <a:lnSpc>
                <a:spcPct val="90000"/>
              </a:lnSpc>
            </a:pPr>
            <a:r>
              <a:rPr lang="en-US" sz="2800" b="1" dirty="0" smtClean="0"/>
              <a:t>1937</a:t>
            </a:r>
            <a:r>
              <a:rPr lang="en-US" sz="2800" dirty="0" smtClean="0"/>
              <a:t>: </a:t>
            </a:r>
            <a:r>
              <a:rPr lang="en-US" sz="2800" dirty="0" err="1" smtClean="0"/>
              <a:t>Giulio</a:t>
            </a:r>
            <a:r>
              <a:rPr lang="en-US" sz="2800" dirty="0" smtClean="0"/>
              <a:t> </a:t>
            </a:r>
            <a:r>
              <a:rPr lang="en-US" sz="2800" dirty="0" err="1" smtClean="0"/>
              <a:t>Racah</a:t>
            </a:r>
            <a:r>
              <a:rPr lang="en-US" sz="2800" dirty="0" smtClean="0"/>
              <a:t> </a:t>
            </a:r>
            <a:r>
              <a:rPr lang="en-US" sz="2800" dirty="0"/>
              <a:t>suggests zero-neutrino double-beta decay as test for </a:t>
            </a:r>
            <a:r>
              <a:rPr lang="en-US" sz="2800" dirty="0" err="1"/>
              <a:t>Majorana’s</a:t>
            </a:r>
            <a:r>
              <a:rPr lang="en-US" sz="2800" dirty="0"/>
              <a:t> theory</a:t>
            </a:r>
            <a:r>
              <a:rPr lang="en-US" sz="2800" dirty="0" smtClean="0"/>
              <a:t>. </a:t>
            </a:r>
            <a:r>
              <a:rPr lang="en-US" sz="2000" i="1" dirty="0" err="1" smtClean="0"/>
              <a:t>Nuovo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Cimento</a:t>
            </a:r>
            <a:r>
              <a:rPr lang="en-US" sz="2000" i="1" dirty="0" smtClean="0"/>
              <a:t> 14 (1937) 322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9C2AC-22FA-FA41-892A-A7C7064606A6}" type="slidenum">
              <a:rPr lang="en-US"/>
              <a:pPr/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017" y="228600"/>
            <a:ext cx="1319783" cy="19212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691" y="2421414"/>
            <a:ext cx="1125632" cy="1436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043" y="4267200"/>
            <a:ext cx="1506357" cy="1697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1143000"/>
          </a:xfrm>
        </p:spPr>
        <p:txBody>
          <a:bodyPr/>
          <a:lstStyle/>
          <a:p>
            <a:r>
              <a:rPr lang="en-US" sz="4000"/>
              <a:t>Motivation for </a:t>
            </a:r>
            <a:r>
              <a:rPr lang="en-US" sz="3600"/>
              <a:t>0</a:t>
            </a:r>
            <a:r>
              <a:rPr lang="en-US" sz="3600" i="1">
                <a:sym typeface="Symbol" pitchFamily="26" charset="2"/>
              </a:rPr>
              <a:t> </a:t>
            </a:r>
            <a:r>
              <a:rPr lang="en-US" sz="3600">
                <a:sym typeface="Symbol" pitchFamily="26" charset="2"/>
              </a:rPr>
              <a:t>Search</a:t>
            </a:r>
            <a:r>
              <a:rPr lang="en-US"/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4572000" cy="4114800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ym typeface="Symbol" pitchFamily="26" charset="2"/>
              </a:rPr>
              <a:t>Implications of discovery:</a:t>
            </a:r>
            <a:endParaRPr lang="en-US" sz="2000" dirty="0">
              <a:solidFill>
                <a:srgbClr val="FF0000"/>
              </a:solidFill>
              <a:sym typeface="Symbol" pitchFamily="26" charset="2"/>
            </a:endParaRPr>
          </a:p>
          <a:p>
            <a:pPr lvl="1">
              <a:lnSpc>
                <a:spcPct val="110000"/>
              </a:lnSpc>
            </a:pPr>
            <a:r>
              <a:rPr lang="en-US" sz="1800" dirty="0">
                <a:solidFill>
                  <a:srgbClr val="FF0000"/>
                </a:solidFill>
                <a:sym typeface="Symbol" pitchFamily="26" charset="2"/>
              </a:rPr>
              <a:t>Neutrino is </a:t>
            </a:r>
            <a:r>
              <a:rPr lang="en-US" sz="1800" dirty="0" err="1">
                <a:solidFill>
                  <a:srgbClr val="FF0000"/>
                </a:solidFill>
                <a:sym typeface="Symbol" pitchFamily="26" charset="2"/>
              </a:rPr>
              <a:t>Majorana</a:t>
            </a:r>
            <a:r>
              <a:rPr lang="en-US" sz="1800" dirty="0">
                <a:solidFill>
                  <a:srgbClr val="FF0000"/>
                </a:solidFill>
                <a:sym typeface="Symbol" pitchFamily="26" charset="2"/>
              </a:rPr>
              <a:t>* (own antiparticle)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solidFill>
                  <a:srgbClr val="FF0000"/>
                </a:solidFill>
              </a:rPr>
              <a:t>Total lepton number is not conserved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solidFill>
                  <a:srgbClr val="FF0000"/>
                </a:solidFill>
              </a:rPr>
              <a:t>Neutrino has mass* (known)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solidFill>
                  <a:srgbClr val="FF0000"/>
                </a:solidFill>
              </a:rPr>
              <a:t>Absolute neutrino mass.</a:t>
            </a:r>
            <a:endParaRPr lang="en-US" sz="1600" dirty="0">
              <a:sym typeface="Symbol" pitchFamily="26" charset="2"/>
            </a:endParaRPr>
          </a:p>
          <a:p>
            <a:pPr>
              <a:lnSpc>
                <a:spcPct val="110000"/>
              </a:lnSpc>
            </a:pPr>
            <a:r>
              <a:rPr lang="en-US" sz="2400" dirty="0"/>
              <a:t> 0</a:t>
            </a:r>
            <a:r>
              <a:rPr lang="en-US" sz="2400" i="1" dirty="0">
                <a:sym typeface="Symbol" pitchFamily="26" charset="2"/>
              </a:rPr>
              <a:t> </a:t>
            </a:r>
            <a:r>
              <a:rPr lang="en-US" sz="2400" dirty="0">
                <a:sym typeface="Symbol" pitchFamily="26" charset="2"/>
              </a:rPr>
              <a:t>nuclear decay</a:t>
            </a:r>
            <a:r>
              <a:rPr lang="en-US" sz="2400" i="1" dirty="0">
                <a:sym typeface="Symbol" pitchFamily="26" charset="2"/>
              </a:rPr>
              <a:t> </a:t>
            </a:r>
            <a:r>
              <a:rPr lang="en-US" sz="2400" dirty="0">
                <a:sym typeface="Symbol" pitchFamily="26" charset="2"/>
              </a:rPr>
              <a:t>may</a:t>
            </a:r>
            <a:r>
              <a:rPr lang="en-US" sz="2400" i="1" dirty="0">
                <a:sym typeface="Symbol" pitchFamily="26" charset="2"/>
              </a:rPr>
              <a:t> </a:t>
            </a:r>
            <a:r>
              <a:rPr lang="en-US" sz="2400" dirty="0">
                <a:sym typeface="Symbol" pitchFamily="26" charset="2"/>
              </a:rPr>
              <a:t>occur via several processes (SUSY, RH currents,…)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ym typeface="Symbol" pitchFamily="26" charset="2"/>
              </a:rPr>
              <a:t>Canonical example: Exchange of virtual neutrino</a:t>
            </a:r>
            <a:endParaRPr lang="en-US" sz="1800" dirty="0">
              <a:sym typeface="Symbol" pitchFamily="26" charset="2"/>
            </a:endParaRP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F0F48-D1C0-2E47-858C-0829FD16F60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844800"/>
            <a:ext cx="41148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3" name="Line 5"/>
          <p:cNvSpPr>
            <a:spLocks noChangeShapeType="1"/>
          </p:cNvSpPr>
          <p:nvPr/>
        </p:nvSpPr>
        <p:spPr bwMode="auto">
          <a:xfrm flipV="1">
            <a:off x="4724400" y="4114800"/>
            <a:ext cx="1676400" cy="762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829175" y="5791200"/>
            <a:ext cx="409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1600">
                <a:solidFill>
                  <a:srgbClr val="FF0000"/>
                </a:solidFill>
              </a:rPr>
              <a:t>* Schechter et al, Phys. Rev. D</a:t>
            </a:r>
            <a:r>
              <a:rPr lang="en-US" sz="1600" b="1">
                <a:solidFill>
                  <a:srgbClr val="FF0000"/>
                </a:solidFill>
              </a:rPr>
              <a:t>25</a:t>
            </a:r>
            <a:r>
              <a:rPr lang="en-US" sz="1600">
                <a:solidFill>
                  <a:srgbClr val="FF0000"/>
                </a:solidFill>
              </a:rPr>
              <a:t>, 2951 (1982)</a:t>
            </a:r>
            <a:r>
              <a:rPr lang="en-US"/>
              <a:t> </a:t>
            </a:r>
          </a:p>
        </p:txBody>
      </p:sp>
      <p:pic>
        <p:nvPicPr>
          <p:cNvPr id="10" name="Picture 16" descr="000010f9.png                                                   0008392FMacintosh HD                   C1E76112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4150" y="0"/>
            <a:ext cx="1339850" cy="1752600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718425" y="1676400"/>
            <a:ext cx="1425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Majorana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1143000"/>
          </a:xfrm>
        </p:spPr>
        <p:txBody>
          <a:bodyPr/>
          <a:lstStyle/>
          <a:p>
            <a:r>
              <a:rPr lang="en-US" sz="3600"/>
              <a:t>0</a:t>
            </a:r>
            <a:r>
              <a:rPr lang="en-US" sz="3600" i="1">
                <a:latin typeface="Symbol" pitchFamily="26" charset="2"/>
              </a:rPr>
              <a:t>nbb</a:t>
            </a:r>
            <a:r>
              <a:rPr lang="en-US" sz="3600">
                <a:sym typeface="Symbol" pitchFamily="26" charset="2"/>
              </a:rPr>
              <a:t> Rate and Neutrino Mass</a:t>
            </a:r>
          </a:p>
        </p:txBody>
      </p:sp>
      <p:graphicFrame>
        <p:nvGraphicFramePr>
          <p:cNvPr id="13315" name="Object 3"/>
          <p:cNvGraphicFramePr>
            <a:graphicFrameLocks noChangeAspect="1"/>
          </p:cNvGraphicFramePr>
          <p:nvPr>
            <p:ph idx="1"/>
          </p:nvPr>
        </p:nvGraphicFramePr>
        <p:xfrm>
          <a:off x="1951038" y="1498600"/>
          <a:ext cx="4933950" cy="671513"/>
        </p:xfrm>
        <a:graphic>
          <a:graphicData uri="http://schemas.openxmlformats.org/presentationml/2006/ole">
            <p:oleObj spid="_x0000_s35842" name="Equation" r:id="rId3" imgW="2146300" imgH="292100" progId="Equation.3">
              <p:embed/>
            </p:oleObj>
          </a:graphicData>
        </a:graphic>
      </p:graphicFrame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9/1/2009</a:t>
            </a:r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Henning, NDM 09, Madison WI</a:t>
            </a: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E3E1-0BEF-AD44-B4D9-0F161D2C2352}" type="slidenum">
              <a:rPr lang="en-US"/>
              <a:pPr/>
              <a:t>9</a:t>
            </a:fld>
            <a:endParaRPr lang="en-US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38300" y="2759075"/>
            <a:ext cx="3113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:  Phase Space (Known)</a:t>
            </a:r>
          </a:p>
        </p:txBody>
      </p:sp>
      <p:graphicFrame>
        <p:nvGraphicFramePr>
          <p:cNvPr id="13317" name="Object 5"/>
          <p:cNvGraphicFramePr>
            <a:graphicFrameLocks noChangeAspect="1"/>
          </p:cNvGraphicFramePr>
          <p:nvPr/>
        </p:nvGraphicFramePr>
        <p:xfrm>
          <a:off x="1089025" y="2759075"/>
          <a:ext cx="641350" cy="417513"/>
        </p:xfrm>
        <a:graphic>
          <a:graphicData uri="http://schemas.openxmlformats.org/presentationml/2006/ole">
            <p:oleObj spid="_x0000_s35843" name="Equation" r:id="rId4" imgW="254000" imgH="165100" progId="Equation.3">
              <p:embed/>
            </p:oleObj>
          </a:graphicData>
        </a:graphic>
      </p:graphicFrame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1052513" y="3201988"/>
          <a:ext cx="638175" cy="500062"/>
        </p:xfrm>
        <a:graphic>
          <a:graphicData uri="http://schemas.openxmlformats.org/presentationml/2006/ole">
            <p:oleObj spid="_x0000_s35844" name="Equation" r:id="rId5" imgW="292100" imgH="228600" progId="Equation.3">
              <p:embed/>
            </p:oleObj>
          </a:graphicData>
        </a:graphic>
      </p:graphicFrame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676400" y="3216275"/>
            <a:ext cx="5641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: Nuclear Matrix Element </a:t>
            </a:r>
            <a:r>
              <a:rPr lang="en-US">
                <a:solidFill>
                  <a:srgbClr val="FF0000"/>
                </a:solidFill>
              </a:rPr>
              <a:t>(large uncertainty)</a:t>
            </a:r>
            <a:endParaRPr lang="en-US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4038600" y="3902075"/>
            <a:ext cx="411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sym typeface="Symbol" pitchFamily="26" charset="2"/>
              </a:rPr>
              <a:t>Effective Majorana electron neutrino mass*</a:t>
            </a:r>
            <a:endParaRPr lang="en-US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1143000" y="4648200"/>
            <a:ext cx="74676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 pitchFamily="26" charset="2"/>
              <a:buChar char="F"/>
            </a:pPr>
            <a:r>
              <a:rPr lang="en-US" sz="2000" dirty="0">
                <a:solidFill>
                  <a:schemeClr val="accent2"/>
                </a:solidFill>
                <a:latin typeface="Arial" pitchFamily="26" charset="0"/>
              </a:rPr>
              <a:t>0</a:t>
            </a:r>
            <a:r>
              <a:rPr lang="en-US" sz="2000" i="1" dirty="0">
                <a:solidFill>
                  <a:schemeClr val="accent2"/>
                </a:solidFill>
                <a:latin typeface="Arial" pitchFamily="26" charset="0"/>
                <a:sym typeface="Symbol" pitchFamily="26" charset="2"/>
              </a:rPr>
              <a:t></a:t>
            </a:r>
            <a:r>
              <a:rPr lang="en-US" sz="2000" dirty="0">
                <a:solidFill>
                  <a:schemeClr val="accent2"/>
                </a:solidFill>
                <a:latin typeface="Arial" pitchFamily="26" charset="0"/>
                <a:sym typeface="Symbol" pitchFamily="26" charset="2"/>
              </a:rPr>
              <a:t> decay can probe </a:t>
            </a:r>
            <a:r>
              <a:rPr lang="en-US" sz="2000" b="1" dirty="0">
                <a:solidFill>
                  <a:schemeClr val="accent2"/>
                </a:solidFill>
                <a:latin typeface="Arial" pitchFamily="26" charset="0"/>
                <a:sym typeface="Symbol" pitchFamily="26" charset="2"/>
              </a:rPr>
              <a:t>absolute </a:t>
            </a:r>
            <a:r>
              <a:rPr lang="en-US" sz="2000" dirty="0">
                <a:solidFill>
                  <a:schemeClr val="accent2"/>
                </a:solidFill>
                <a:latin typeface="Arial" pitchFamily="26" charset="0"/>
                <a:sym typeface="Symbol" pitchFamily="26" charset="2"/>
              </a:rPr>
              <a:t>neutrino</a:t>
            </a:r>
            <a:r>
              <a:rPr lang="en-US" sz="2000" b="1" dirty="0">
                <a:solidFill>
                  <a:schemeClr val="accent2"/>
                </a:solidFill>
                <a:latin typeface="Arial" pitchFamily="26" charset="0"/>
                <a:sym typeface="Symbol" pitchFamily="26" charset="2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Arial" pitchFamily="26" charset="0"/>
                <a:sym typeface="Symbol" pitchFamily="26" charset="2"/>
              </a:rPr>
              <a:t>mass scale and mixing.</a:t>
            </a:r>
            <a:r>
              <a:rPr lang="en-US" sz="2000" dirty="0">
                <a:solidFill>
                  <a:schemeClr val="accent2"/>
                </a:solidFill>
                <a:latin typeface="Arial" pitchFamily="26" charset="0"/>
              </a:rPr>
              <a:t> </a:t>
            </a:r>
          </a:p>
          <a:p>
            <a:pPr marL="457200" indent="-457200">
              <a:buFont typeface="Wingdings" pitchFamily="26" charset="2"/>
              <a:buChar char="F"/>
            </a:pPr>
            <a:r>
              <a:rPr lang="en-US" sz="2000" dirty="0">
                <a:solidFill>
                  <a:schemeClr val="accent2"/>
                </a:solidFill>
                <a:latin typeface="Arial" pitchFamily="26" charset="0"/>
              </a:rPr>
              <a:t>Current neutrino experiments measure mass squared  differences: </a:t>
            </a:r>
            <a:r>
              <a:rPr lang="en-US" sz="2000" dirty="0">
                <a:solidFill>
                  <a:schemeClr val="accent2"/>
                </a:solidFill>
                <a:latin typeface="Arial" pitchFamily="26" charset="0"/>
                <a:sym typeface="Symbol" pitchFamily="26" charset="2"/>
              </a:rPr>
              <a:t></a:t>
            </a:r>
            <a:r>
              <a:rPr lang="en-US" sz="2000" i="1" dirty="0">
                <a:solidFill>
                  <a:schemeClr val="accent2"/>
                </a:solidFill>
                <a:latin typeface="Arial" pitchFamily="26" charset="0"/>
                <a:sym typeface="Symbol" pitchFamily="26" charset="2"/>
              </a:rPr>
              <a:t>m</a:t>
            </a:r>
            <a:r>
              <a:rPr lang="en-US" sz="2000" baseline="30000" dirty="0">
                <a:solidFill>
                  <a:schemeClr val="accent2"/>
                </a:solidFill>
                <a:latin typeface="Arial" pitchFamily="26" charset="0"/>
                <a:sym typeface="Symbol" pitchFamily="26" charset="2"/>
              </a:rPr>
              <a:t>2</a:t>
            </a:r>
            <a:r>
              <a:rPr lang="en-US" sz="2000" dirty="0">
                <a:solidFill>
                  <a:schemeClr val="accent2"/>
                </a:solidFill>
                <a:latin typeface="Arial" pitchFamily="26" charset="0"/>
              </a:rPr>
              <a:t>. </a:t>
            </a:r>
          </a:p>
          <a:p>
            <a:pPr marL="457200" indent="-457200">
              <a:buFont typeface="Wingdings" pitchFamily="26" charset="2"/>
              <a:buChar char="F"/>
            </a:pPr>
            <a:endParaRPr lang="en-US" i="1" dirty="0">
              <a:solidFill>
                <a:schemeClr val="accent2"/>
              </a:solidFill>
              <a:latin typeface="Arial" pitchFamily="26" charset="0"/>
              <a:sym typeface="Symbol" pitchFamily="26" charset="2"/>
            </a:endParaRPr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85800" y="3749675"/>
          <a:ext cx="3276600" cy="914400"/>
        </p:xfrm>
        <a:graphic>
          <a:graphicData uri="http://schemas.openxmlformats.org/presentationml/2006/ole">
            <p:oleObj spid="_x0000_s35845" name="Equation" r:id="rId6" imgW="1638300" imgH="457200" progId="Equation.3">
              <p:embed/>
            </p:oleObj>
          </a:graphicData>
        </a:graphic>
      </p:graphicFrame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5359400" y="5880100"/>
            <a:ext cx="271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26" charset="0"/>
              <a:buNone/>
            </a:pPr>
            <a:r>
              <a:rPr lang="en-US" sz="1800">
                <a:solidFill>
                  <a:srgbClr val="FF0000"/>
                </a:solidFill>
                <a:latin typeface="Arial" pitchFamily="26" charset="0"/>
              </a:rPr>
              <a:t>* Assumes </a:t>
            </a:r>
            <a:r>
              <a:rPr lang="en-US" sz="1800" i="1">
                <a:solidFill>
                  <a:srgbClr val="FF0000"/>
                </a:solidFill>
                <a:latin typeface="Symbol" pitchFamily="26" charset="2"/>
              </a:rPr>
              <a:t>n</a:t>
            </a:r>
            <a:r>
              <a:rPr lang="en-US" sz="1800" baseline="-25000">
                <a:solidFill>
                  <a:srgbClr val="FF0000"/>
                </a:solidFill>
                <a:latin typeface="Arial" pitchFamily="26" charset="0"/>
              </a:rPr>
              <a:t>m</a:t>
            </a:r>
            <a:r>
              <a:rPr lang="en-US" sz="1800">
                <a:solidFill>
                  <a:srgbClr val="FF0000"/>
                </a:solidFill>
                <a:latin typeface="Arial" pitchFamily="26" charset="0"/>
              </a:rPr>
              <a:t> exchange</a:t>
            </a:r>
            <a:r>
              <a:rPr lang="en-US"/>
              <a:t> </a:t>
            </a:r>
          </a:p>
        </p:txBody>
      </p:sp>
      <p:graphicFrame>
        <p:nvGraphicFramePr>
          <p:cNvPr id="13324" name="Object 12"/>
          <p:cNvGraphicFramePr>
            <a:graphicFrameLocks noChangeAspect="1"/>
          </p:cNvGraphicFramePr>
          <p:nvPr/>
        </p:nvGraphicFramePr>
        <p:xfrm>
          <a:off x="1143000" y="2286000"/>
          <a:ext cx="533400" cy="449263"/>
        </p:xfrm>
        <a:graphic>
          <a:graphicData uri="http://schemas.openxmlformats.org/presentationml/2006/ole">
            <p:oleObj spid="_x0000_s35846" name="Equation" r:id="rId7" imgW="241300" imgH="203200" progId="Equation.3">
              <p:embed/>
            </p:oleObj>
          </a:graphicData>
        </a:graphic>
      </p:graphicFrame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1676400" y="2362200"/>
            <a:ext cx="147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:  Half-life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saka0607">
  <a:themeElements>
    <a:clrScheme name="Osaka0607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saka06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Osaka0607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aka0607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aka0607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aka0607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aka060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aka060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aka060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DU_Seminar0509.pptx</Template>
  <TotalTime>1581</TotalTime>
  <Words>3686</Words>
  <Application>Microsoft Macintosh PowerPoint</Application>
  <PresentationFormat>On-screen Show (4:3)</PresentationFormat>
  <Paragraphs>542</Paragraphs>
  <Slides>46</Slides>
  <Notes>14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Osaka0607</vt:lpstr>
      <vt:lpstr>Equation</vt:lpstr>
      <vt:lpstr>Overview of current and proposed searches for double-beta decay*</vt:lpstr>
      <vt:lpstr>Overview</vt:lpstr>
      <vt:lpstr>Flavor Mixing</vt:lpstr>
      <vt:lpstr>Neutrino Masses</vt:lpstr>
      <vt:lpstr>Majorana vs. Dirac</vt:lpstr>
      <vt:lpstr>What is neutrinoless double-beta decay (0nbb)?</vt:lpstr>
      <vt:lpstr>History</vt:lpstr>
      <vt:lpstr>Motivation for 0 Search </vt:lpstr>
      <vt:lpstr>0nbb Rate and Neutrino Mass</vt:lpstr>
      <vt:lpstr>Nuclear Matrix Elements</vt:lpstr>
      <vt:lpstr>Combined Mass Limits</vt:lpstr>
      <vt:lpstr>Two Comments</vt:lpstr>
      <vt:lpstr>Experimental Considerations</vt:lpstr>
      <vt:lpstr>The Majorana experiment The Majorana Demonstrator, R. Johnson  The GERDA experiment, a search for neutrinoless double beta decay, D. Lenz</vt:lpstr>
      <vt:lpstr>Slide 15</vt:lpstr>
      <vt:lpstr>Ge Detection Principle</vt:lpstr>
      <vt:lpstr>Crystal Production</vt:lpstr>
      <vt:lpstr>MAJORANA Collaboration Goals</vt:lpstr>
      <vt:lpstr>Intermediate Step: The MAJORANA Demonstrator Module</vt:lpstr>
      <vt:lpstr>Direct Search for Light WIMPs</vt:lpstr>
      <vt:lpstr>Majorana R&amp;D for 1-t bb </vt:lpstr>
      <vt:lpstr>MAJORANA Demonstrator Module Sensitivity</vt:lpstr>
      <vt:lpstr>1-tonne Ge - Projected Sensitivity vs. Background</vt:lpstr>
      <vt:lpstr>Sanford Lab Intermediate phase of DUSEL</vt:lpstr>
      <vt:lpstr>EXO: Enriched xenon observatory</vt:lpstr>
      <vt:lpstr>EXO Collaboration</vt:lpstr>
      <vt:lpstr>EXO Overview</vt:lpstr>
      <vt:lpstr>EXO-200 LXe TPC</vt:lpstr>
      <vt:lpstr>Ultra-low activity Cu vessel</vt:lpstr>
      <vt:lpstr>EXO APD Plane</vt:lpstr>
      <vt:lpstr>EXO 200 Detector</vt:lpstr>
      <vt:lpstr>Waste Isolation Pilot Plant</vt:lpstr>
      <vt:lpstr>Ba tagging R&amp;D</vt:lpstr>
      <vt:lpstr>SNO+</vt:lpstr>
      <vt:lpstr>SNO+ Collaboration</vt:lpstr>
      <vt:lpstr>SNO+</vt:lpstr>
      <vt:lpstr>150Nd SNO+  Summary</vt:lpstr>
      <vt:lpstr>56 kg of 150Nd and &lt;mv&gt; = 100 meV</vt:lpstr>
      <vt:lpstr>SNO+ Rope Hold Down Net</vt:lpstr>
      <vt:lpstr>Inspecting the SNO Cavity</vt:lpstr>
      <vt:lpstr>SNO to SNO+ Transition Activities</vt:lpstr>
      <vt:lpstr>SNO+ bb Sensitivity</vt:lpstr>
      <vt:lpstr>Conclusion</vt:lpstr>
      <vt:lpstr>Extras</vt:lpstr>
      <vt:lpstr>A Recent Claim</vt:lpstr>
      <vt:lpstr> Refinements to the MAJORANA Demonstrator</vt:lpstr>
    </vt:vector>
  </TitlesOfParts>
  <Company>UNC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Reyco Henning</dc:creator>
  <cp:lastModifiedBy>Reyco Henning</cp:lastModifiedBy>
  <cp:revision>30</cp:revision>
  <dcterms:created xsi:type="dcterms:W3CDTF">2009-08-31T00:14:03Z</dcterms:created>
  <dcterms:modified xsi:type="dcterms:W3CDTF">2009-08-31T03:28:32Z</dcterms:modified>
</cp:coreProperties>
</file>