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8"/>
  </p:notesMasterIdLst>
  <p:sldIdLst>
    <p:sldId id="303" r:id="rId2"/>
    <p:sldId id="256" r:id="rId3"/>
    <p:sldId id="257" r:id="rId4"/>
    <p:sldId id="258" r:id="rId5"/>
    <p:sldId id="261" r:id="rId6"/>
    <p:sldId id="259" r:id="rId7"/>
    <p:sldId id="262" r:id="rId8"/>
    <p:sldId id="260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9" r:id="rId20"/>
    <p:sldId id="278" r:id="rId21"/>
    <p:sldId id="277" r:id="rId22"/>
    <p:sldId id="273" r:id="rId23"/>
    <p:sldId id="274" r:id="rId24"/>
    <p:sldId id="275" r:id="rId25"/>
    <p:sldId id="304" r:id="rId26"/>
    <p:sldId id="308" r:id="rId27"/>
    <p:sldId id="305" r:id="rId28"/>
    <p:sldId id="307" r:id="rId29"/>
    <p:sldId id="306" r:id="rId30"/>
    <p:sldId id="281" r:id="rId31"/>
    <p:sldId id="282" r:id="rId32"/>
    <p:sldId id="283" r:id="rId33"/>
    <p:sldId id="284" r:id="rId34"/>
    <p:sldId id="285" r:id="rId35"/>
    <p:sldId id="309" r:id="rId36"/>
    <p:sldId id="312" r:id="rId37"/>
    <p:sldId id="311" r:id="rId38"/>
    <p:sldId id="310" r:id="rId39"/>
    <p:sldId id="286" r:id="rId40"/>
    <p:sldId id="287" r:id="rId41"/>
    <p:sldId id="288" r:id="rId42"/>
    <p:sldId id="313" r:id="rId43"/>
    <p:sldId id="314" r:id="rId44"/>
    <p:sldId id="289" r:id="rId45"/>
    <p:sldId id="290" r:id="rId46"/>
    <p:sldId id="291" r:id="rId47"/>
    <p:sldId id="326" r:id="rId48"/>
    <p:sldId id="316" r:id="rId49"/>
    <p:sldId id="317" r:id="rId50"/>
    <p:sldId id="319" r:id="rId51"/>
    <p:sldId id="318" r:id="rId52"/>
    <p:sldId id="320" r:id="rId53"/>
    <p:sldId id="292" r:id="rId54"/>
    <p:sldId id="293" r:id="rId55"/>
    <p:sldId id="294" r:id="rId56"/>
    <p:sldId id="295" r:id="rId57"/>
    <p:sldId id="296" r:id="rId58"/>
    <p:sldId id="321" r:id="rId59"/>
    <p:sldId id="322" r:id="rId60"/>
    <p:sldId id="325" r:id="rId61"/>
    <p:sldId id="323" r:id="rId62"/>
    <p:sldId id="297" r:id="rId63"/>
    <p:sldId id="298" r:id="rId64"/>
    <p:sldId id="299" r:id="rId65"/>
    <p:sldId id="300" r:id="rId66"/>
    <p:sldId id="324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593" autoAdjust="0"/>
    <p:restoredTop sz="94709" autoAdjust="0"/>
  </p:normalViewPr>
  <p:slideViewPr>
    <p:cSldViewPr>
      <p:cViewPr varScale="1">
        <p:scale>
          <a:sx n="70" d="100"/>
          <a:sy n="70" d="100"/>
        </p:scale>
        <p:origin x="-3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3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179F1-5C38-4C49-9AC5-4409F0CF12B7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ED80A-ECF8-4B4A-8A99-A7070290D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6C063-EB4E-48C2-8324-FF0FC87D584D}" type="slidenum">
              <a:rPr lang="en-US"/>
              <a:pPr/>
              <a:t>44</a:t>
            </a:fld>
            <a:endParaRPr lang="en-US"/>
          </a:p>
        </p:txBody>
      </p:sp>
      <p:sp>
        <p:nvSpPr>
          <p:cNvPr id="174082" name="Rectangle 7"/>
          <p:cNvSpPr txBox="1">
            <a:spLocks noGrp="1" noChangeArrowheads="1"/>
          </p:cNvSpPr>
          <p:nvPr/>
        </p:nvSpPr>
        <p:spPr bwMode="auto">
          <a:xfrm>
            <a:off x="3884852" y="8686878"/>
            <a:ext cx="2973148" cy="4571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328" tIns="45664" rIns="91328" bIns="45664" anchor="b"/>
          <a:lstStyle/>
          <a:p>
            <a:pPr algn="r" eaLnBrk="0" hangingPunct="0"/>
            <a:fld id="{316D5AB8-E933-4EB5-84AC-EDE416EC06BF}" type="slidenum">
              <a:rPr lang="en-US" sz="1200">
                <a:latin typeface="Arial" pitchFamily="34" charset="0"/>
                <a:cs typeface="Arial" pitchFamily="34" charset="0"/>
              </a:rPr>
              <a:pPr algn="r" eaLnBrk="0" hangingPunct="0"/>
              <a:t>44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4222"/>
            <a:ext cx="5031482" cy="411409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961" tIns="45980" rIns="91961" bIns="459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66359-FB9B-4843-8A8A-7F7CB0607632}" type="slidenum">
              <a:rPr lang="en-US"/>
              <a:pPr/>
              <a:t>63</a:t>
            </a:fld>
            <a:endParaRPr lang="en-US"/>
          </a:p>
        </p:txBody>
      </p:sp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4213"/>
            <a:ext cx="4572000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3260" y="4341091"/>
            <a:ext cx="5031482" cy="4118791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046" tIns="46022" rIns="92046" bIns="46022"/>
          <a:lstStyle/>
          <a:p>
            <a:endParaRPr lang="en-US"/>
          </a:p>
        </p:txBody>
      </p:sp>
      <p:sp>
        <p:nvSpPr>
          <p:cNvPr id="191492" name="Slide Number Placeholder 3"/>
          <p:cNvSpPr txBox="1">
            <a:spLocks noGrp="1"/>
          </p:cNvSpPr>
          <p:nvPr/>
        </p:nvSpPr>
        <p:spPr bwMode="auto">
          <a:xfrm>
            <a:off x="3887964" y="8686878"/>
            <a:ext cx="2970036" cy="45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46" tIns="46022" rIns="92046" bIns="46022" anchor="b"/>
          <a:lstStyle/>
          <a:p>
            <a:pPr algn="r" defTabSz="910242"/>
            <a:fld id="{83F85F4A-39A7-40AB-868B-5A9F1B66BA12}" type="slidenum">
              <a:rPr lang="en-US" sz="1200">
                <a:latin typeface="Times New Roman" pitchFamily="18" charset="0"/>
                <a:cs typeface="Arial" pitchFamily="34" charset="0"/>
              </a:rPr>
              <a:pPr algn="r" defTabSz="910242"/>
              <a:t>63</a:t>
            </a:fld>
            <a:endParaRPr lang="en-US" sz="1200" dirty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A8B40-6659-4FD4-9D8B-BC2C57BBDC2E}" type="datetimeFigureOut">
              <a:rPr lang="en-US" smtClean="0"/>
              <a:pPr/>
              <a:t>8/20/2009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166A6-1CF9-4905-8186-42BCBC0DE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18" Type="http://schemas.openxmlformats.org/officeDocument/2006/relationships/image" Target="../media/image90.jpeg"/><Relationship Id="rId3" Type="http://schemas.openxmlformats.org/officeDocument/2006/relationships/image" Target="../media/image75.jpeg"/><Relationship Id="rId21" Type="http://schemas.openxmlformats.org/officeDocument/2006/relationships/image" Target="../media/image93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Status and Prospects for the Detection of Dark Matter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B. Cline</a:t>
            </a:r>
          </a:p>
          <a:p>
            <a:r>
              <a:rPr lang="en-US" dirty="0" smtClean="0"/>
              <a:t>Astrophysics Division</a:t>
            </a:r>
          </a:p>
          <a:p>
            <a:r>
              <a:rPr lang="en-US" dirty="0" smtClean="0"/>
              <a:t>UCLA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7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 descr="C:\Documents and Settings\Guest\Desktop\Copy of A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458200" cy="647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1000"/>
            <a:ext cx="8001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8001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C:\Documents and Settings\Guest\Desktop\Copy of 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1100"/>
            <a:ext cx="91440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68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707"/>
            <a:ext cx="9144000" cy="61045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8020"/>
            <a:ext cx="9144000" cy="62819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0"/>
            <a:ext cx="9126537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rcRect l="1667" b="2177"/>
          <a:stretch>
            <a:fillRect/>
          </a:stretch>
        </p:blipFill>
        <p:spPr>
          <a:xfrm>
            <a:off x="-52053" y="3232"/>
            <a:ext cx="9196053" cy="68547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6"/>
            <a:ext cx="9144000" cy="6851387"/>
          </a:xfrm>
          <a:prstGeom prst="rect">
            <a:avLst/>
          </a:prstGeom>
        </p:spPr>
      </p:pic>
      <p:pic>
        <p:nvPicPr>
          <p:cNvPr id="3" name="Picture 2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87"/>
            <a:ext cx="9144000" cy="67518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8250"/>
          <a:stretch>
            <a:fillRect/>
          </a:stretch>
        </p:blipFill>
        <p:spPr bwMode="auto">
          <a:xfrm>
            <a:off x="0" y="381000"/>
            <a:ext cx="8934450" cy="6153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11214"/>
          <a:stretch>
            <a:fillRect/>
          </a:stretch>
        </p:blipFill>
        <p:spPr bwMode="auto">
          <a:xfrm>
            <a:off x="0" y="2365375"/>
            <a:ext cx="4783138" cy="2859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6418" y="288018"/>
            <a:ext cx="5742668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457200" indent="-457200"/>
            <a:r>
              <a:rPr lang="en-US" sz="2400" b="1" dirty="0">
                <a:latin typeface="Georgia" pitchFamily="18" charset="0"/>
              </a:rPr>
              <a:t>Recoil Spectra of different Targets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48300" y="1104900"/>
            <a:ext cx="962025" cy="3714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4625" y="948810"/>
          <a:ext cx="4956175" cy="699243"/>
        </p:xfrm>
        <a:graphic>
          <a:graphicData uri="http://schemas.openxmlformats.org/presentationml/2006/ole">
            <p:oleObj spid="_x0000_s1026" name="Equation" r:id="rId4" imgW="3581280" imgH="50796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10810" y="5363935"/>
          <a:ext cx="2229076" cy="974673"/>
        </p:xfrm>
        <a:graphic>
          <a:graphicData uri="http://schemas.openxmlformats.org/presentationml/2006/ole">
            <p:oleObj spid="_x0000_s1027" name="Equation" r:id="rId5" imgW="1104840" imgH="482400" progId="Equation.3">
              <p:embed/>
            </p:oleObj>
          </a:graphicData>
        </a:graphic>
      </p:graphicFrame>
      <p:sp>
        <p:nvSpPr>
          <p:cNvPr id="8" name="Date Placeholder 8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  <a:noFill/>
        </p:spPr>
        <p:txBody>
          <a:bodyPr/>
          <a:lstStyle/>
          <a:p>
            <a:fld id="{0625FDBA-D1CF-43D2-89A1-16C7079851F1}" type="datetime1">
              <a:rPr lang="en-US" smtClean="0"/>
              <a:pPr/>
              <a:t>8/20/2009</a:t>
            </a:fld>
            <a:endParaRPr lang="en-US" smtClean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11DF1F6-437D-4153-B891-A4A7B0B46DF6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noFill/>
        </p:spPr>
        <p:txBody>
          <a:bodyPr/>
          <a:lstStyle/>
          <a:p>
            <a:r>
              <a:rPr lang="en-US" smtClean="0"/>
              <a:t>Hanguo Wang, UCLA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08857" y="2106840"/>
            <a:ext cx="5757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Georgia" pitchFamily="18" charset="0"/>
              </a:rPr>
              <a:t>x10</a:t>
            </a:r>
            <a:r>
              <a:rPr lang="en-US" sz="1400" baseline="30000" dirty="0">
                <a:latin typeface="Georgia" pitchFamily="18" charset="0"/>
              </a:rPr>
              <a:t>-4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719943" y="1930399"/>
            <a:ext cx="15462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/>
              <a:t>σ</a:t>
            </a:r>
            <a:r>
              <a:rPr lang="en-US" sz="2000" b="1" dirty="0"/>
              <a:t> ~ 10</a:t>
            </a:r>
            <a:r>
              <a:rPr lang="en-US" sz="2000" b="1" baseline="30000" dirty="0"/>
              <a:t>-44</a:t>
            </a:r>
            <a:r>
              <a:rPr lang="en-US" sz="2000" b="1" dirty="0"/>
              <a:t> cm</a:t>
            </a:r>
            <a:r>
              <a:rPr lang="en-US" sz="2000" b="1" baseline="30000" dirty="0"/>
              <a:t>2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2175" y="3370263"/>
            <a:ext cx="4441825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774294" y="3328081"/>
            <a:ext cx="5757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Georgia" pitchFamily="18" charset="0"/>
              </a:rPr>
              <a:t>x10</a:t>
            </a:r>
            <a:r>
              <a:rPr lang="en-US" sz="1400" baseline="30000" dirty="0">
                <a:latin typeface="Georgia" pitchFamily="18" charset="0"/>
              </a:rPr>
              <a:t>-4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2000" y="481467"/>
            <a:ext cx="3207657" cy="24627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4646" y="2056946"/>
            <a:ext cx="50387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81429" y="1304115"/>
            <a:ext cx="39914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Large atomic number A~131 best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for SI interactions (</a:t>
            </a:r>
            <a:r>
              <a:rPr lang="el-GR" dirty="0" smtClean="0">
                <a:solidFill>
                  <a:schemeClr val="bg1"/>
                </a:solidFill>
                <a:latin typeface="Georgia" pitchFamily="18" charset="0"/>
              </a:rPr>
              <a:t>σ~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A</a:t>
            </a:r>
            <a:r>
              <a:rPr lang="en-US" baseline="30000" dirty="0" smtClean="0">
                <a:solidFill>
                  <a:schemeClr val="bg1"/>
                </a:solidFill>
                <a:latin typeface="Georgia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) if low threshold</a:t>
            </a:r>
          </a:p>
          <a:p>
            <a:r>
              <a:rPr lang="en-US" dirty="0" smtClean="0">
                <a:latin typeface="Georgia" pitchFamily="18" charset="0"/>
              </a:rPr>
              <a:t>• </a:t>
            </a:r>
            <a:r>
              <a:rPr lang="en-US" dirty="0" smtClean="0">
                <a:solidFill>
                  <a:srgbClr val="0070C0"/>
                </a:solidFill>
                <a:latin typeface="Georgia" pitchFamily="18" charset="0"/>
              </a:rPr>
              <a:t>~50% odd isotopes:</a:t>
            </a:r>
          </a:p>
          <a:p>
            <a:r>
              <a:rPr lang="en-US" dirty="0" smtClean="0">
                <a:solidFill>
                  <a:srgbClr val="0070C0"/>
                </a:solidFill>
                <a:latin typeface="Georgia" pitchFamily="18" charset="0"/>
              </a:rPr>
              <a:t>very good for SD interactions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No long-lived isotopes.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Kr-85 reduction to </a:t>
            </a: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ppt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proven.</a:t>
            </a:r>
          </a:p>
          <a:p>
            <a:r>
              <a:rPr lang="en-US" dirty="0" smtClean="0">
                <a:latin typeface="Georgia" pitchFamily="18" charset="0"/>
              </a:rPr>
              <a:t>• </a:t>
            </a:r>
            <a:r>
              <a:rPr lang="en-US" dirty="0" smtClean="0">
                <a:solidFill>
                  <a:srgbClr val="0070C0"/>
                </a:solidFill>
                <a:latin typeface="Georgia" pitchFamily="18" charset="0"/>
              </a:rPr>
              <a:t>High Z (54) and density:</a:t>
            </a:r>
          </a:p>
          <a:p>
            <a:r>
              <a:rPr lang="en-US" dirty="0" smtClean="0">
                <a:solidFill>
                  <a:srgbClr val="0070C0"/>
                </a:solidFill>
                <a:latin typeface="Georgia" pitchFamily="18" charset="0"/>
              </a:rPr>
              <a:t>– compact &amp; self-shielding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Scalability to large mass for</a:t>
            </a:r>
          </a:p>
          <a:p>
            <a:r>
              <a:rPr lang="el-GR" dirty="0" smtClean="0">
                <a:solidFill>
                  <a:schemeClr val="bg1"/>
                </a:solidFill>
                <a:latin typeface="Georgia" pitchFamily="18" charset="0"/>
              </a:rPr>
              <a:t>σ~10</a:t>
            </a:r>
            <a:r>
              <a:rPr lang="el-GR" baseline="30000" dirty="0" smtClean="0">
                <a:solidFill>
                  <a:schemeClr val="bg1"/>
                </a:solidFill>
                <a:latin typeface="Georgia" pitchFamily="18" charset="0"/>
              </a:rPr>
              <a:t>-47</a:t>
            </a:r>
            <a:r>
              <a:rPr lang="el-GR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cm2 ~ 1evt/1ton/yr</a:t>
            </a:r>
          </a:p>
          <a:p>
            <a:r>
              <a:rPr lang="en-US" dirty="0" smtClean="0">
                <a:solidFill>
                  <a:srgbClr val="0070C0"/>
                </a:solidFill>
                <a:latin typeface="Georgia" pitchFamily="18" charset="0"/>
              </a:rPr>
              <a:t>– cost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– “Simple” cryogenics (-100°C)</a:t>
            </a:r>
          </a:p>
          <a:p>
            <a:r>
              <a:rPr lang="en-US" dirty="0" smtClean="0">
                <a:latin typeface="Georgia" pitchFamily="18" charset="0"/>
              </a:rPr>
              <a:t>• </a:t>
            </a:r>
            <a:r>
              <a:rPr lang="en-US" dirty="0" smtClean="0">
                <a:solidFill>
                  <a:srgbClr val="0070C0"/>
                </a:solidFill>
                <a:latin typeface="Georgia" pitchFamily="18" charset="0"/>
              </a:rPr>
              <a:t>Efficient </a:t>
            </a:r>
            <a:r>
              <a:rPr lang="en-US" dirty="0" err="1" smtClean="0">
                <a:solidFill>
                  <a:srgbClr val="0070C0"/>
                </a:solidFill>
                <a:latin typeface="Georgia" pitchFamily="18" charset="0"/>
              </a:rPr>
              <a:t>scintillator</a:t>
            </a:r>
            <a:endParaRPr lang="en-US" dirty="0" smtClean="0">
              <a:solidFill>
                <a:srgbClr val="0070C0"/>
              </a:solidFill>
              <a:latin typeface="Georg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Background discrimination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– Ionization/Scintillation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– 3D imaging of TPC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486" y="138276"/>
            <a:ext cx="849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Liquid Xenon for Dark Matter Search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0719E17F-1CDF-42E7-BE0B-7FF25DBD31DB}" type="datetime1">
              <a:rPr lang="en-US" smtClean="0"/>
              <a:pPr/>
              <a:t>8/20/2009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Hanguo Wang, UCLA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  <a:noFill/>
        </p:spPr>
        <p:txBody>
          <a:bodyPr/>
          <a:lstStyle/>
          <a:p>
            <a:fld id="{F14D4122-4E38-4F38-94CD-91420E72AE30}" type="datetime1">
              <a:rPr lang="en-US" smtClean="0"/>
              <a:pPr/>
              <a:t>8/20/2009</a:t>
            </a:fld>
            <a:endParaRPr lang="en-US" smtClean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noFill/>
        </p:spPr>
        <p:txBody>
          <a:bodyPr/>
          <a:lstStyle/>
          <a:p>
            <a:r>
              <a:rPr lang="en-US" smtClean="0"/>
              <a:t>Hanguo Wang, UCLA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1044DD8B-D2DA-458D-ACCD-96B6851A52D9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52929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b="1" dirty="0">
                <a:solidFill>
                  <a:srgbClr val="333333"/>
                </a:solidFill>
                <a:latin typeface="Georgia" pitchFamily="18" charset="0"/>
              </a:rPr>
              <a:t>Low event rates ⇒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ton-scale detectors</a:t>
            </a:r>
          </a:p>
          <a:p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b="1" dirty="0">
                <a:solidFill>
                  <a:srgbClr val="333333"/>
                </a:solidFill>
                <a:latin typeface="Georgia" pitchFamily="18" charset="0"/>
              </a:rPr>
              <a:t>Small deposited energies </a:t>
            </a:r>
            <a:endParaRPr lang="en-US" sz="2400" b="1" dirty="0" smtClean="0">
              <a:solidFill>
                <a:srgbClr val="333333"/>
              </a:solidFill>
              <a:latin typeface="Georgia" pitchFamily="18" charset="0"/>
            </a:endParaRPr>
          </a:p>
          <a:p>
            <a:r>
              <a:rPr lang="en-US" sz="2400" b="1" dirty="0" smtClean="0">
                <a:solidFill>
                  <a:srgbClr val="333333"/>
                </a:solidFill>
                <a:latin typeface="Georgia" pitchFamily="18" charset="0"/>
              </a:rPr>
              <a:t>	</a:t>
            </a:r>
            <a:r>
              <a:rPr lang="en-US" sz="2400" dirty="0" smtClean="0">
                <a:solidFill>
                  <a:srgbClr val="333333"/>
                </a:solidFill>
                <a:latin typeface="Georgia" pitchFamily="18" charset="0"/>
              </a:rPr>
              <a:t>⇒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low (~ few </a:t>
            </a:r>
            <a:r>
              <a:rPr lang="en-US" sz="2400" dirty="0" err="1">
                <a:solidFill>
                  <a:srgbClr val="333333"/>
                </a:solidFill>
                <a:latin typeface="Georgia" pitchFamily="18" charset="0"/>
              </a:rPr>
              <a:t>keV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) energy thresholds</a:t>
            </a:r>
          </a:p>
          <a:p>
            <a:r>
              <a:rPr lang="en-US" sz="2400" b="1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b="1" dirty="0">
                <a:solidFill>
                  <a:srgbClr val="333333"/>
                </a:solidFill>
                <a:latin typeface="Georgia" pitchFamily="18" charset="0"/>
              </a:rPr>
              <a:t>Low backgrounds</a:t>
            </a:r>
          </a:p>
          <a:p>
            <a:pPr lvl="1"/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shield against cosmic rays </a:t>
            </a:r>
            <a:endParaRPr lang="en-US" sz="2400" dirty="0" smtClean="0">
              <a:solidFill>
                <a:srgbClr val="333333"/>
              </a:solidFill>
              <a:latin typeface="Georgia" pitchFamily="18" charset="0"/>
            </a:endParaRPr>
          </a:p>
          <a:p>
            <a:pPr lvl="1"/>
            <a:r>
              <a:rPr lang="en-US" sz="2400" dirty="0" smtClean="0">
                <a:solidFill>
                  <a:srgbClr val="333333"/>
                </a:solidFill>
                <a:latin typeface="Georgia" pitchFamily="18" charset="0"/>
              </a:rPr>
              <a:t>    (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deep underground laboratories → μ-</a:t>
            </a:r>
            <a:r>
              <a:rPr lang="en-US" sz="2400" dirty="0" err="1">
                <a:solidFill>
                  <a:srgbClr val="333333"/>
                </a:solidFill>
                <a:latin typeface="Georgia" pitchFamily="18" charset="0"/>
              </a:rPr>
              <a:t>spallation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 reactions)</a:t>
            </a:r>
          </a:p>
          <a:p>
            <a:pPr lvl="1"/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low intrinsic radio-activity </a:t>
            </a:r>
            <a:endParaRPr lang="en-US" sz="2400" dirty="0" smtClean="0">
              <a:solidFill>
                <a:srgbClr val="333333"/>
              </a:solidFill>
              <a:latin typeface="Georgia" pitchFamily="18" charset="0"/>
            </a:endParaRPr>
          </a:p>
          <a:p>
            <a:pPr lvl="1"/>
            <a:r>
              <a:rPr lang="en-US" sz="2400" dirty="0" smtClean="0">
                <a:solidFill>
                  <a:srgbClr val="333333"/>
                </a:solidFill>
                <a:latin typeface="Georgia" pitchFamily="18" charset="0"/>
              </a:rPr>
              <a:t>    (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ultra-pure materials → (</a:t>
            </a:r>
            <a:r>
              <a:rPr lang="en-US" sz="2400" dirty="0" err="1">
                <a:solidFill>
                  <a:srgbClr val="333333"/>
                </a:solidFill>
                <a:latin typeface="Georgia" pitchFamily="18" charset="0"/>
              </a:rPr>
              <a:t>α,n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)-reactions)</a:t>
            </a:r>
          </a:p>
          <a:p>
            <a:pPr lvl="1"/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shield </a:t>
            </a:r>
            <a:r>
              <a:rPr lang="en-US" sz="2400" dirty="0" smtClean="0">
                <a:solidFill>
                  <a:srgbClr val="333333"/>
                </a:solidFill>
                <a:latin typeface="Georgia" pitchFamily="18" charset="0"/>
              </a:rPr>
              <a:t>radioactivity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from </a:t>
            </a:r>
            <a:r>
              <a:rPr lang="pt-BR" sz="2400" dirty="0">
                <a:solidFill>
                  <a:srgbClr val="333333"/>
                </a:solidFill>
                <a:latin typeface="Georgia" pitchFamily="18" charset="0"/>
              </a:rPr>
              <a:t>surroundings (Pb, PE, H2O, etc)</a:t>
            </a:r>
          </a:p>
          <a:p>
            <a:r>
              <a:rPr lang="en-US" sz="2400" b="1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b="1" dirty="0">
                <a:solidFill>
                  <a:srgbClr val="FF0000"/>
                </a:solidFill>
                <a:latin typeface="Georgia" pitchFamily="18" charset="0"/>
              </a:rPr>
              <a:t>Good background rejection</a:t>
            </a:r>
          </a:p>
          <a:p>
            <a:pPr lvl="1"/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Particle identification</a:t>
            </a:r>
          </a:p>
          <a:p>
            <a:pPr lvl="1"/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nuclear vs. electron recoils</a:t>
            </a:r>
          </a:p>
          <a:p>
            <a:pPr lvl="1"/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Identification of surface events</a:t>
            </a:r>
          </a:p>
          <a:p>
            <a:pPr lvl="1"/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Position sensitivity/</a:t>
            </a:r>
            <a:r>
              <a:rPr lang="en-US" sz="2400" dirty="0" err="1">
                <a:solidFill>
                  <a:srgbClr val="333333"/>
                </a:solidFill>
                <a:latin typeface="Georgia" pitchFamily="18" charset="0"/>
              </a:rPr>
              <a:t>fiducialisation</a:t>
            </a:r>
            <a:endParaRPr lang="en-US" sz="2400" dirty="0">
              <a:solidFill>
                <a:srgbClr val="333333"/>
              </a:solidFill>
              <a:latin typeface="Georgia" pitchFamily="18" charset="0"/>
            </a:endParaRPr>
          </a:p>
          <a:p>
            <a:pPr lvl="1"/>
            <a:r>
              <a:rPr lang="en-US" sz="2400" dirty="0">
                <a:solidFill>
                  <a:srgbClr val="747474"/>
                </a:solidFill>
                <a:latin typeface="Georgia" pitchFamily="18" charset="0"/>
              </a:rPr>
              <a:t>• </a:t>
            </a:r>
            <a:r>
              <a:rPr lang="en-US" sz="2400" dirty="0">
                <a:solidFill>
                  <a:srgbClr val="333333"/>
                </a:solidFill>
                <a:latin typeface="Georgia" pitchFamily="18" charset="0"/>
              </a:rPr>
              <a:t>Self-shielding</a:t>
            </a:r>
            <a:endParaRPr lang="en-US" sz="2400" dirty="0"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8458" y="123901"/>
            <a:ext cx="759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solidFill>
                  <a:srgbClr val="00B0F0"/>
                </a:solidFill>
                <a:latin typeface="Georgia" pitchFamily="18" charset="0"/>
              </a:rPr>
              <a:t>Challenges of Direct Detection Experiments</a:t>
            </a:r>
            <a:endParaRPr lang="en-US" sz="2800" dirty="0">
              <a:solidFill>
                <a:srgbClr val="00B0F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5466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48503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8392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914400" y="3810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INDEPENDENT EXCLUSION LIMIT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8200"/>
            <a:ext cx="83820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8382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/>
          <a:srcRect t="6667" r="3532" b="45555"/>
          <a:stretch>
            <a:fillRect/>
          </a:stretch>
        </p:blipFill>
        <p:spPr>
          <a:xfrm>
            <a:off x="457200" y="228600"/>
            <a:ext cx="8387813" cy="5791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420" y="0"/>
            <a:ext cx="525716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/>
          <a:srcRect b="14444"/>
          <a:stretch>
            <a:fillRect/>
          </a:stretch>
        </p:blipFill>
        <p:spPr>
          <a:xfrm>
            <a:off x="1371600" y="-609600"/>
            <a:ext cx="6066920" cy="6248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/>
          <a:srcRect t="3761" r="6187" b="38889"/>
          <a:stretch>
            <a:fillRect/>
          </a:stretch>
        </p:blipFill>
        <p:spPr>
          <a:xfrm>
            <a:off x="1066800" y="990600"/>
            <a:ext cx="6363277" cy="4648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Date Placeholder 3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1EF8E7BD-CE0C-4524-BDAC-755E6658C397}" type="datetime1">
              <a:rPr lang="en-US" sz="1400"/>
              <a:pPr/>
              <a:t>8/20/2009</a:t>
            </a:fld>
            <a:endParaRPr lang="en-US" sz="1400" dirty="0"/>
          </a:p>
        </p:txBody>
      </p:sp>
      <p:sp>
        <p:nvSpPr>
          <p:cNvPr id="171011" name="Footer Placeholder 4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  <p:sp>
        <p:nvSpPr>
          <p:cNvPr id="171012" name="Slide Number Placeholder 5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82819C4-2791-4F2B-9547-F5D215D4DEFE}" type="slidenum">
              <a:rPr lang="en-US" sz="1400"/>
              <a:pPr algn="r"/>
              <a:t>39</a:t>
            </a:fld>
            <a:endParaRPr lang="en-US" sz="1400"/>
          </a:p>
        </p:txBody>
      </p:sp>
      <p:pic>
        <p:nvPicPr>
          <p:cNvPr id="1710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457200"/>
            <a:ext cx="5953125" cy="578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1014" name="TextBox 6"/>
          <p:cNvSpPr txBox="1">
            <a:spLocks noChangeArrowheads="1"/>
          </p:cNvSpPr>
          <p:nvPr/>
        </p:nvSpPr>
        <p:spPr bwMode="auto">
          <a:xfrm>
            <a:off x="6286500" y="2162175"/>
            <a:ext cx="2632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3600" dirty="0">
                <a:solidFill>
                  <a:srgbClr val="66FF33"/>
                </a:solidFill>
                <a:latin typeface="Georgia" pitchFamily="18" charset="0"/>
              </a:rPr>
              <a:t>ZEPLIN II</a:t>
            </a:r>
          </a:p>
          <a:p>
            <a:pPr>
              <a:buFontTx/>
              <a:buChar char="-"/>
            </a:pPr>
            <a:r>
              <a:rPr lang="en-US" sz="3600" dirty="0">
                <a:solidFill>
                  <a:srgbClr val="FF0000"/>
                </a:solidFill>
                <a:latin typeface="Georgia" pitchFamily="18" charset="0"/>
              </a:rPr>
              <a:t> XENON10</a:t>
            </a:r>
          </a:p>
        </p:txBody>
      </p:sp>
      <p:cxnSp>
        <p:nvCxnSpPr>
          <p:cNvPr id="171015" name="Straight Arrow Connector 8"/>
          <p:cNvCxnSpPr>
            <a:cxnSpLocks noChangeShapeType="1"/>
          </p:cNvCxnSpPr>
          <p:nvPr/>
        </p:nvCxnSpPr>
        <p:spPr bwMode="auto">
          <a:xfrm rot="10800000">
            <a:off x="3476625" y="2171700"/>
            <a:ext cx="2886075" cy="342900"/>
          </a:xfrm>
          <a:prstGeom prst="straightConnector1">
            <a:avLst/>
          </a:prstGeom>
          <a:noFill/>
          <a:ln w="28575" algn="ctr">
            <a:solidFill>
              <a:srgbClr val="66FF33"/>
            </a:solidFill>
            <a:round/>
            <a:headEnd/>
            <a:tailEnd type="arrow" w="med" len="med"/>
          </a:ln>
        </p:spPr>
      </p:cxnSp>
      <p:cxnSp>
        <p:nvCxnSpPr>
          <p:cNvPr id="171016" name="Straight Arrow Connector 10"/>
          <p:cNvCxnSpPr>
            <a:cxnSpLocks noChangeShapeType="1"/>
          </p:cNvCxnSpPr>
          <p:nvPr/>
        </p:nvCxnSpPr>
        <p:spPr bwMode="auto">
          <a:xfrm rot="10800000">
            <a:off x="2657475" y="2971800"/>
            <a:ext cx="3686175" cy="9525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3058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228600"/>
            <a:ext cx="8991600" cy="6477000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130597" y="1006822"/>
            <a:ext cx="4518422" cy="5723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ts val="633"/>
              </a:spcBef>
            </a:pPr>
            <a:r>
              <a:rPr lang="en-US" sz="17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WARP 140-kg detector, currently under commissioning at LNGS</a:t>
            </a:r>
          </a:p>
          <a:p>
            <a:pPr algn="ctr">
              <a:spcBef>
                <a:spcPts val="633"/>
              </a:spcBef>
            </a:pPr>
            <a:r>
              <a:rPr lang="en-US" sz="17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140 kg active target, to reach into 5x10</a:t>
            </a:r>
            <a:r>
              <a:rPr lang="en-US" sz="1700" baseline="3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-45</a:t>
            </a:r>
            <a:r>
              <a:rPr lang="en-US" sz="17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cm</a:t>
            </a:r>
            <a:r>
              <a:rPr lang="en-US" sz="1700" baseline="3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2</a:t>
            </a:r>
            <a:r>
              <a:rPr lang="en-US" sz="17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and cover critical part of SUSY parameter space</a:t>
            </a:r>
          </a:p>
          <a:p>
            <a:pPr algn="ctr">
              <a:spcBef>
                <a:spcPts val="633"/>
              </a:spcBef>
            </a:pPr>
            <a:r>
              <a:rPr lang="en-US" sz="17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Complete neutron shield!</a:t>
            </a:r>
          </a:p>
          <a:p>
            <a:pPr algn="ctr">
              <a:spcBef>
                <a:spcPts val="633"/>
              </a:spcBef>
            </a:pPr>
            <a:r>
              <a:rPr lang="en-US" sz="1700" dirty="0">
                <a:solidFill>
                  <a:srgbClr val="FF0000"/>
                </a:solidFill>
                <a:latin typeface="Gill Sans" charset="0"/>
                <a:ea typeface="Lucida Grande" charset="0"/>
                <a:cs typeface="Lucida Grande" charset="0"/>
                <a:sym typeface="Gill Sans" charset="0"/>
              </a:rPr>
              <a:t>4π active neutron veto (9 tons Liquid Argon, 300 PMTs)</a:t>
            </a:r>
          </a:p>
          <a:p>
            <a:pPr algn="ctr">
              <a:spcBef>
                <a:spcPts val="633"/>
              </a:spcBef>
            </a:pPr>
            <a:r>
              <a:rPr lang="en-US" sz="17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Active control on nuclide-recoil background, owing to unique feature (</a:t>
            </a:r>
            <a:r>
              <a:rPr lang="en-US" sz="170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LAr</a:t>
            </a:r>
            <a:r>
              <a:rPr lang="en-US" sz="17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active veto)</a:t>
            </a:r>
          </a:p>
          <a:p>
            <a:pPr algn="ctr">
              <a:spcBef>
                <a:spcPts val="633"/>
              </a:spcBef>
            </a:pPr>
            <a:r>
              <a:rPr lang="en-US" sz="17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3D Event localization and definition of </a:t>
            </a:r>
            <a:r>
              <a:rPr lang="en-US" sz="1700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fiducial</a:t>
            </a:r>
            <a:r>
              <a:rPr lang="en-US" sz="17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volume for surface background rejection</a:t>
            </a:r>
          </a:p>
          <a:p>
            <a:pPr algn="ctr">
              <a:spcBef>
                <a:spcPts val="633"/>
              </a:spcBef>
            </a:pPr>
            <a:r>
              <a:rPr lang="en-US" sz="17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Detector designed for positive confirmation of a possible WIMP discovery</a:t>
            </a:r>
          </a:p>
          <a:p>
            <a:pPr algn="ctr">
              <a:spcBef>
                <a:spcPts val="633"/>
              </a:spcBef>
            </a:pPr>
            <a:r>
              <a:rPr lang="en-US" sz="1700" dirty="0">
                <a:solidFill>
                  <a:srgbClr val="2300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Cryostat designed to allocate a possible 1400 kg detector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289" y="53578"/>
            <a:ext cx="5661422" cy="821531"/>
          </a:xfrm>
        </p:spPr>
        <p:txBody>
          <a:bodyPr/>
          <a:lstStyle/>
          <a:p>
            <a:pPr eaLnBrk="1" hangingPunct="1"/>
            <a:r>
              <a:rPr lang="en-US" sz="4200" dirty="0" smtClean="0">
                <a:solidFill>
                  <a:schemeClr val="bg1"/>
                </a:solidFill>
              </a:rPr>
              <a:t>WARP 140-kg Detector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714875" y="944314"/>
            <a:ext cx="4330898" cy="5831086"/>
            <a:chOff x="0" y="0"/>
            <a:chExt cx="3879" cy="5224"/>
          </a:xfrm>
        </p:grpSpPr>
        <p:sp>
          <p:nvSpPr>
            <p:cNvPr id="8" name="Rectangle 4"/>
            <p:cNvSpPr>
              <a:spLocks/>
            </p:cNvSpPr>
            <p:nvPr/>
          </p:nvSpPr>
          <p:spPr bwMode="auto">
            <a:xfrm>
              <a:off x="0" y="0"/>
              <a:ext cx="3879" cy="5224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dist="380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" y="65"/>
              <a:ext cx="3742" cy="50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636" y="4617"/>
              <a:ext cx="3081" cy="235"/>
              <a:chOff x="0" y="0"/>
              <a:chExt cx="3081" cy="235"/>
            </a:xfrm>
          </p:grpSpPr>
          <p:sp>
            <p:nvSpPr>
              <p:cNvPr id="20" name="Rectangle 7"/>
              <p:cNvSpPr>
                <a:spLocks/>
              </p:cNvSpPr>
              <p:nvPr/>
            </p:nvSpPr>
            <p:spPr bwMode="auto">
              <a:xfrm>
                <a:off x="0" y="0"/>
                <a:ext cx="3081" cy="235"/>
              </a:xfrm>
              <a:prstGeom prst="rect">
                <a:avLst/>
              </a:prstGeom>
              <a:solidFill>
                <a:srgbClr val="E1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Rectangle 8"/>
              <p:cNvSpPr>
                <a:spLocks/>
              </p:cNvSpPr>
              <p:nvPr/>
            </p:nvSpPr>
            <p:spPr bwMode="auto">
              <a:xfrm>
                <a:off x="0" y="40"/>
                <a:ext cx="3081" cy="15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>
                    <a:effectLst>
                      <a:outerShdw blurRad="38100" dist="38100" dir="2700000" algn="tl">
                        <a:srgbClr val="808080"/>
                      </a:outerShdw>
                    </a:effectLst>
                    <a:latin typeface="Lucida Grande" charset="0"/>
                    <a:ea typeface="Lucida Grande" charset="0"/>
                    <a:cs typeface="Lucida Grande" charset="0"/>
                    <a:sym typeface="Lucida Grande" charset="0"/>
                  </a:rPr>
                  <a:t>Passive neutron and gamma shield</a:t>
                </a:r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29" y="1134"/>
              <a:ext cx="1147" cy="236"/>
              <a:chOff x="0" y="0"/>
              <a:chExt cx="1146" cy="235"/>
            </a:xfrm>
          </p:grpSpPr>
          <p:sp>
            <p:nvSpPr>
              <p:cNvPr id="18" name="Rectangle 10"/>
              <p:cNvSpPr>
                <a:spLocks/>
              </p:cNvSpPr>
              <p:nvPr/>
            </p:nvSpPr>
            <p:spPr bwMode="auto">
              <a:xfrm>
                <a:off x="0" y="0"/>
                <a:ext cx="1146" cy="235"/>
              </a:xfrm>
              <a:prstGeom prst="rect">
                <a:avLst/>
              </a:prstGeom>
              <a:solidFill>
                <a:srgbClr val="E1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Rectangle 11"/>
              <p:cNvSpPr>
                <a:spLocks/>
              </p:cNvSpPr>
              <p:nvPr/>
            </p:nvSpPr>
            <p:spPr bwMode="auto">
              <a:xfrm>
                <a:off x="0" y="40"/>
                <a:ext cx="1146" cy="15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>
                    <a:effectLst>
                      <a:outerShdw blurRad="38100" dist="38100" dir="2700000" algn="tl">
                        <a:srgbClr val="808080"/>
                      </a:outerShdw>
                    </a:effectLst>
                    <a:latin typeface="Lucida Grande" charset="0"/>
                    <a:ea typeface="Lucida Grande" charset="0"/>
                    <a:cs typeface="Lucida Grande" charset="0"/>
                    <a:sym typeface="Lucida Grande" charset="0"/>
                  </a:rPr>
                  <a:t>Active Veto</a:t>
                </a: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2355" y="929"/>
              <a:ext cx="1075" cy="398"/>
              <a:chOff x="0" y="0"/>
              <a:chExt cx="1074" cy="398"/>
            </a:xfrm>
          </p:grpSpPr>
          <p:sp>
            <p:nvSpPr>
              <p:cNvPr id="16" name="Rectangle 13"/>
              <p:cNvSpPr>
                <a:spLocks/>
              </p:cNvSpPr>
              <p:nvPr/>
            </p:nvSpPr>
            <p:spPr bwMode="auto">
              <a:xfrm>
                <a:off x="0" y="0"/>
                <a:ext cx="1074" cy="398"/>
              </a:xfrm>
              <a:prstGeom prst="rect">
                <a:avLst/>
              </a:prstGeom>
              <a:solidFill>
                <a:srgbClr val="E1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/>
              </p:cNvSpPr>
              <p:nvPr/>
            </p:nvSpPr>
            <p:spPr bwMode="auto">
              <a:xfrm>
                <a:off x="0" y="45"/>
                <a:ext cx="1074" cy="307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>
                    <a:effectLst>
                      <a:outerShdw blurRad="38100" dist="38100" dir="2700000" algn="tl">
                        <a:srgbClr val="808080"/>
                      </a:outerShdw>
                    </a:effectLst>
                    <a:latin typeface="Lucida Grande" charset="0"/>
                    <a:ea typeface="Lucida Grande" charset="0"/>
                    <a:cs typeface="Lucida Grande" charset="0"/>
                    <a:sym typeface="Lucida Grande" charset="0"/>
                  </a:rPr>
                  <a:t>100 liters Chamber</a:t>
                </a:r>
              </a:p>
            </p:txBody>
          </p:sp>
        </p:grp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rot="10800000">
              <a:off x="636" y="3873"/>
              <a:ext cx="648" cy="722"/>
            </a:xfrm>
            <a:prstGeom prst="line">
              <a:avLst/>
            </a:prstGeom>
            <a:noFill/>
            <a:ln w="25400">
              <a:solidFill>
                <a:srgbClr val="E1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922" y="1402"/>
              <a:ext cx="502" cy="943"/>
            </a:xfrm>
            <a:prstGeom prst="line">
              <a:avLst/>
            </a:prstGeom>
            <a:noFill/>
            <a:ln w="25400">
              <a:solidFill>
                <a:srgbClr val="E1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H="1">
              <a:off x="2221" y="1329"/>
              <a:ext cx="729" cy="1372"/>
            </a:xfrm>
            <a:prstGeom prst="line">
              <a:avLst/>
            </a:prstGeom>
            <a:noFill/>
            <a:ln w="25400">
              <a:solidFill>
                <a:srgbClr val="E1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2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03FD934B-956B-4AC2-8931-9CC1529CA55C}" type="datetime1">
              <a:rPr lang="en-US" smtClean="0"/>
              <a:pPr/>
              <a:t>8/20/2009</a:t>
            </a:fld>
            <a:endParaRPr lang="en-US"/>
          </a:p>
        </p:txBody>
      </p:sp>
      <p:sp>
        <p:nvSpPr>
          <p:cNvPr id="23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4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Hanguo Wang, UCLA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30" y="-750094"/>
            <a:ext cx="6858000" cy="914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2789" y="-2098477"/>
            <a:ext cx="6858000" cy="914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Full_st"/>
          <p:cNvPicPr>
            <a:picLocks noChangeAspect="1" noChangeArrowheads="1"/>
          </p:cNvPicPr>
          <p:nvPr/>
        </p:nvPicPr>
        <p:blipFill>
          <a:blip r:embed="rId3"/>
          <a:srcRect l="30702" t="3802" r="28661"/>
          <a:stretch>
            <a:fillRect/>
          </a:stretch>
        </p:blipFill>
        <p:spPr bwMode="auto">
          <a:xfrm>
            <a:off x="152400" y="152400"/>
            <a:ext cx="10302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0" y="1981200"/>
            <a:ext cx="12573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>
                <a:solidFill>
                  <a:srgbClr val="3333FF"/>
                </a:solidFill>
                <a:latin typeface="Georgia" pitchFamily="18" charset="0"/>
              </a:rPr>
              <a:t>ZEPLIN II</a:t>
            </a:r>
          </a:p>
        </p:txBody>
      </p:sp>
      <p:pic>
        <p:nvPicPr>
          <p:cNvPr id="173060" name="Picture 6"/>
          <p:cNvPicPr>
            <a:picLocks noChangeAspect="1" noChangeArrowheads="1"/>
          </p:cNvPicPr>
          <p:nvPr/>
        </p:nvPicPr>
        <p:blipFill>
          <a:blip r:embed="rId4"/>
          <a:srcRect b="7948"/>
          <a:stretch>
            <a:fillRect/>
          </a:stretch>
        </p:blipFill>
        <p:spPr bwMode="auto">
          <a:xfrm>
            <a:off x="0" y="2362200"/>
            <a:ext cx="1333500" cy="198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3061" name="Text Box 8"/>
          <p:cNvSpPr txBox="1">
            <a:spLocks noChangeArrowheads="1"/>
          </p:cNvSpPr>
          <p:nvPr/>
        </p:nvSpPr>
        <p:spPr bwMode="auto">
          <a:xfrm>
            <a:off x="0" y="4267200"/>
            <a:ext cx="1347788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>
                <a:solidFill>
                  <a:srgbClr val="3333FF"/>
                </a:solidFill>
                <a:latin typeface="Georgia" pitchFamily="18" charset="0"/>
              </a:rPr>
              <a:t>ZEPLIN III</a:t>
            </a:r>
          </a:p>
        </p:txBody>
      </p:sp>
      <p:sp>
        <p:nvSpPr>
          <p:cNvPr id="173062" name="Text Box 9"/>
          <p:cNvSpPr txBox="1">
            <a:spLocks noChangeArrowheads="1"/>
          </p:cNvSpPr>
          <p:nvPr/>
        </p:nvSpPr>
        <p:spPr bwMode="auto">
          <a:xfrm>
            <a:off x="1219200" y="152400"/>
            <a:ext cx="70485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marL="457200" indent="-4572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>
                <a:solidFill>
                  <a:srgbClr val="3333FF"/>
                </a:solidFill>
                <a:latin typeface="Georgia" pitchFamily="18" charset="0"/>
              </a:rPr>
              <a:t>30kg</a:t>
            </a:r>
          </a:p>
        </p:txBody>
      </p:sp>
      <p:sp>
        <p:nvSpPr>
          <p:cNvPr id="173063" name="Text Box 10"/>
          <p:cNvSpPr txBox="1">
            <a:spLocks noChangeArrowheads="1"/>
          </p:cNvSpPr>
          <p:nvPr/>
        </p:nvSpPr>
        <p:spPr bwMode="auto">
          <a:xfrm>
            <a:off x="1295400" y="2438400"/>
            <a:ext cx="573088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marL="457200" indent="-4572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>
                <a:solidFill>
                  <a:srgbClr val="3333FF"/>
                </a:solidFill>
                <a:latin typeface="Georgia" pitchFamily="18" charset="0"/>
              </a:rPr>
              <a:t>8kg</a:t>
            </a:r>
          </a:p>
        </p:txBody>
      </p:sp>
      <p:sp>
        <p:nvSpPr>
          <p:cNvPr id="173064" name="Text Box 12"/>
          <p:cNvSpPr txBox="1">
            <a:spLocks noChangeArrowheads="1"/>
          </p:cNvSpPr>
          <p:nvPr/>
        </p:nvSpPr>
        <p:spPr bwMode="auto">
          <a:xfrm>
            <a:off x="2362200" y="1752600"/>
            <a:ext cx="1889125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marL="457200" indent="-4572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8000" b="1">
                <a:solidFill>
                  <a:srgbClr val="3333FF"/>
                </a:solidFill>
                <a:latin typeface="Georgia" pitchFamily="18" charset="0"/>
              </a:rPr>
              <a:t>+ =</a:t>
            </a:r>
          </a:p>
        </p:txBody>
      </p:sp>
      <p:pic>
        <p:nvPicPr>
          <p:cNvPr id="173065" name="Picture 14"/>
          <p:cNvPicPr>
            <a:picLocks noChangeArrowheads="1"/>
          </p:cNvPicPr>
          <p:nvPr/>
        </p:nvPicPr>
        <p:blipFill>
          <a:blip r:embed="rId5"/>
          <a:srcRect l="26311" t="2338" r="25632" b="11153"/>
          <a:stretch>
            <a:fillRect/>
          </a:stretch>
        </p:blipFill>
        <p:spPr bwMode="auto">
          <a:xfrm>
            <a:off x="142875" y="4581525"/>
            <a:ext cx="1295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6" name="Text Box 16"/>
          <p:cNvSpPr txBox="1">
            <a:spLocks noChangeArrowheads="1"/>
          </p:cNvSpPr>
          <p:nvPr/>
        </p:nvSpPr>
        <p:spPr bwMode="auto">
          <a:xfrm>
            <a:off x="152400" y="6248400"/>
            <a:ext cx="1255713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>
                <a:solidFill>
                  <a:srgbClr val="3333FF"/>
                </a:solidFill>
                <a:latin typeface="Georgia" pitchFamily="18" charset="0"/>
              </a:rPr>
              <a:t>XENON10</a:t>
            </a:r>
          </a:p>
        </p:txBody>
      </p:sp>
      <p:sp>
        <p:nvSpPr>
          <p:cNvPr id="173067" name="Text Box 17"/>
          <p:cNvSpPr txBox="1">
            <a:spLocks noChangeArrowheads="1"/>
          </p:cNvSpPr>
          <p:nvPr/>
        </p:nvSpPr>
        <p:spPr bwMode="auto">
          <a:xfrm>
            <a:off x="1447800" y="4800600"/>
            <a:ext cx="677863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marL="457200" indent="-457200"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>
                <a:solidFill>
                  <a:srgbClr val="3333FF"/>
                </a:solidFill>
                <a:latin typeface="Georgia" pitchFamily="18" charset="0"/>
              </a:rPr>
              <a:t>10kg</a:t>
            </a:r>
          </a:p>
        </p:txBody>
      </p:sp>
      <p:pic>
        <p:nvPicPr>
          <p:cNvPr id="173068" name="Picture 6" descr="lux-3d-syste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457200"/>
            <a:ext cx="4008438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9" name="Picture 10" descr="luxdetector-3d-cross-full"/>
          <p:cNvPicPr>
            <a:picLocks noChangeAspect="1" noChangeArrowheads="1"/>
          </p:cNvPicPr>
          <p:nvPr/>
        </p:nvPicPr>
        <p:blipFill>
          <a:blip r:embed="rId7"/>
          <a:srcRect t="2777" r="-1144" b="5556"/>
          <a:stretch>
            <a:fillRect/>
          </a:stretch>
        </p:blipFill>
        <p:spPr bwMode="auto">
          <a:xfrm>
            <a:off x="2362200" y="3733800"/>
            <a:ext cx="15763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3070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3886200" y="2590800"/>
            <a:ext cx="3276600" cy="1600200"/>
          </a:xfrm>
          <a:prstGeom prst="straightConnector1">
            <a:avLst/>
          </a:prstGeom>
          <a:noFill/>
          <a:ln w="57150" algn="ctr">
            <a:solidFill>
              <a:srgbClr val="FF33CC"/>
            </a:solidFill>
            <a:round/>
            <a:headEnd/>
            <a:tailEnd type="arrow" w="med" len="med"/>
          </a:ln>
        </p:spPr>
      </p:cxnSp>
      <p:pic>
        <p:nvPicPr>
          <p:cNvPr id="173071" name="Picture 3" descr="detectorsupport-1-operation"/>
          <p:cNvPicPr>
            <a:picLocks noChangeAspect="1" noChangeArrowheads="1"/>
          </p:cNvPicPr>
          <p:nvPr/>
        </p:nvPicPr>
        <p:blipFill>
          <a:blip r:embed="rId8"/>
          <a:srcRect l="22076" r="19553"/>
          <a:stretch>
            <a:fillRect/>
          </a:stretch>
        </p:blipFill>
        <p:spPr bwMode="auto">
          <a:xfrm>
            <a:off x="8077200" y="4800600"/>
            <a:ext cx="9366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72" name="Picture 4" descr="detectorsupport-1-installation"/>
          <p:cNvPicPr>
            <a:picLocks noChangeAspect="1" noChangeArrowheads="1"/>
          </p:cNvPicPr>
          <p:nvPr/>
        </p:nvPicPr>
        <p:blipFill>
          <a:blip r:embed="rId9"/>
          <a:srcRect l="19931" r="17914"/>
          <a:stretch>
            <a:fillRect/>
          </a:stretch>
        </p:blipFill>
        <p:spPr bwMode="auto">
          <a:xfrm>
            <a:off x="5943600" y="4800600"/>
            <a:ext cx="10001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73" name="Picture 5" descr="detectorsupport-1-moving"/>
          <p:cNvPicPr>
            <a:picLocks noChangeAspect="1" noChangeArrowheads="1"/>
          </p:cNvPicPr>
          <p:nvPr/>
        </p:nvPicPr>
        <p:blipFill>
          <a:blip r:embed="rId10"/>
          <a:srcRect l="21193" r="18292"/>
          <a:stretch>
            <a:fillRect/>
          </a:stretch>
        </p:blipFill>
        <p:spPr bwMode="auto">
          <a:xfrm>
            <a:off x="7010400" y="4800600"/>
            <a:ext cx="9715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74" name="Text Box 8"/>
          <p:cNvSpPr txBox="1">
            <a:spLocks noChangeArrowheads="1"/>
          </p:cNvSpPr>
          <p:nvPr/>
        </p:nvSpPr>
        <p:spPr bwMode="auto">
          <a:xfrm>
            <a:off x="5410200" y="0"/>
            <a:ext cx="3027363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>
                <a:solidFill>
                  <a:srgbClr val="3333FF"/>
                </a:solidFill>
                <a:latin typeface="Georgia" pitchFamily="18" charset="0"/>
              </a:rPr>
              <a:t>The LUX Detector</a:t>
            </a:r>
          </a:p>
        </p:txBody>
      </p:sp>
      <p:sp>
        <p:nvSpPr>
          <p:cNvPr id="173075" name="Right Brace 30"/>
          <p:cNvSpPr>
            <a:spLocks/>
          </p:cNvSpPr>
          <p:nvPr/>
        </p:nvSpPr>
        <p:spPr bwMode="auto">
          <a:xfrm>
            <a:off x="1905000" y="152400"/>
            <a:ext cx="304800" cy="4953000"/>
          </a:xfrm>
          <a:prstGeom prst="rightBrace">
            <a:avLst>
              <a:gd name="adj1" fmla="val 8351"/>
              <a:gd name="adj2" fmla="val 50000"/>
            </a:avLst>
          </a:prstGeom>
          <a:noFill/>
          <a:ln w="38100" algn="ctr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73076" name="Text Box 10"/>
          <p:cNvSpPr txBox="1">
            <a:spLocks noChangeArrowheads="1"/>
          </p:cNvSpPr>
          <p:nvPr/>
        </p:nvSpPr>
        <p:spPr bwMode="auto">
          <a:xfrm>
            <a:off x="3886200" y="4572000"/>
            <a:ext cx="2057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Dual phase Xe</a:t>
            </a:r>
          </a:p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300kg total</a:t>
            </a:r>
          </a:p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100kg FV</a:t>
            </a:r>
          </a:p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2x60 PMTs</a:t>
            </a:r>
          </a:p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3-D TPC </a:t>
            </a:r>
          </a:p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2kV/cm drift field</a:t>
            </a:r>
          </a:p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5kV/cm extraction</a:t>
            </a:r>
          </a:p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10kV/cm gas gain</a:t>
            </a:r>
          </a:p>
        </p:txBody>
      </p:sp>
      <p:sp>
        <p:nvSpPr>
          <p:cNvPr id="173077" name="TextBox 10"/>
          <p:cNvSpPr txBox="1">
            <a:spLocks noChangeArrowheads="1"/>
          </p:cNvSpPr>
          <p:nvPr/>
        </p:nvSpPr>
        <p:spPr bwMode="auto">
          <a:xfrm>
            <a:off x="2286000" y="3124200"/>
            <a:ext cx="2327275" cy="3079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Georgia" pitchFamily="18" charset="0"/>
              </a:rPr>
              <a:t>Cathode HV Feed-Through</a:t>
            </a:r>
          </a:p>
        </p:txBody>
      </p:sp>
      <p:sp>
        <p:nvSpPr>
          <p:cNvPr id="173078" name="Text Box 6"/>
          <p:cNvSpPr txBox="1">
            <a:spLocks noChangeArrowheads="1"/>
          </p:cNvSpPr>
          <p:nvPr/>
        </p:nvSpPr>
        <p:spPr bwMode="auto">
          <a:xfrm>
            <a:off x="5943600" y="62738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Detector installation and operation structure</a:t>
            </a:r>
          </a:p>
        </p:txBody>
      </p:sp>
      <p:cxnSp>
        <p:nvCxnSpPr>
          <p:cNvPr id="173079" name="Straight Arrow Connector 37"/>
          <p:cNvCxnSpPr>
            <a:cxnSpLocks noChangeShapeType="1"/>
          </p:cNvCxnSpPr>
          <p:nvPr/>
        </p:nvCxnSpPr>
        <p:spPr bwMode="auto">
          <a:xfrm rot="10800000" flipV="1">
            <a:off x="2819400" y="3429000"/>
            <a:ext cx="457200" cy="304800"/>
          </a:xfrm>
          <a:prstGeom prst="straightConnector1">
            <a:avLst/>
          </a:prstGeom>
          <a:noFill/>
          <a:ln w="19050" algn="ctr">
            <a:solidFill>
              <a:srgbClr val="0066FF"/>
            </a:solidFill>
            <a:round/>
            <a:headEnd/>
            <a:tailEnd type="arrow" w="med" len="med"/>
          </a:ln>
        </p:spPr>
      </p:cxnSp>
      <p:sp>
        <p:nvSpPr>
          <p:cNvPr id="173080" name="Text Box 6"/>
          <p:cNvSpPr txBox="1">
            <a:spLocks noChangeArrowheads="1"/>
          </p:cNvSpPr>
          <p:nvPr/>
        </p:nvSpPr>
        <p:spPr bwMode="auto">
          <a:xfrm>
            <a:off x="6248400" y="4114800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Full Set up</a:t>
            </a:r>
          </a:p>
        </p:txBody>
      </p:sp>
      <p:sp>
        <p:nvSpPr>
          <p:cNvPr id="173081" name="Text Box 6"/>
          <p:cNvSpPr txBox="1">
            <a:spLocks noChangeArrowheads="1"/>
          </p:cNvSpPr>
          <p:nvPr/>
        </p:nvSpPr>
        <p:spPr bwMode="auto">
          <a:xfrm>
            <a:off x="2438400" y="1600200"/>
            <a:ext cx="1600200" cy="338138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33CC"/>
                </a:solidFill>
                <a:latin typeface="Georgia" pitchFamily="18" charset="0"/>
              </a:rPr>
              <a:t>UCD &amp; LBNL</a:t>
            </a:r>
          </a:p>
        </p:txBody>
      </p:sp>
      <p:cxnSp>
        <p:nvCxnSpPr>
          <p:cNvPr id="173082" name="Straight Arrow Connector 43"/>
          <p:cNvCxnSpPr>
            <a:cxnSpLocks noChangeShapeType="1"/>
          </p:cNvCxnSpPr>
          <p:nvPr/>
        </p:nvCxnSpPr>
        <p:spPr bwMode="auto">
          <a:xfrm rot="5400000">
            <a:off x="3011488" y="2095500"/>
            <a:ext cx="379412" cy="1588"/>
          </a:xfrm>
          <a:prstGeom prst="straightConnector1">
            <a:avLst/>
          </a:prstGeom>
          <a:noFill/>
          <a:ln w="57150" algn="ctr">
            <a:solidFill>
              <a:srgbClr val="FF33CC"/>
            </a:solidFill>
            <a:round/>
            <a:headEnd/>
            <a:tailEnd type="arrow" w="med" len="med"/>
          </a:ln>
        </p:spPr>
      </p:cxnSp>
      <p:cxnSp>
        <p:nvCxnSpPr>
          <p:cNvPr id="173083" name="Straight Arrow Connector 48"/>
          <p:cNvCxnSpPr>
            <a:cxnSpLocks noChangeShapeType="1"/>
            <a:stCxn id="173084" idx="2"/>
          </p:cNvCxnSpPr>
          <p:nvPr/>
        </p:nvCxnSpPr>
        <p:spPr bwMode="auto">
          <a:xfrm rot="16200000" flipH="1">
            <a:off x="4540250" y="425450"/>
            <a:ext cx="1397000" cy="262890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173084" name="Text Box 6"/>
          <p:cNvSpPr txBox="1">
            <a:spLocks noChangeArrowheads="1"/>
          </p:cNvSpPr>
          <p:nvPr/>
        </p:nvSpPr>
        <p:spPr bwMode="auto">
          <a:xfrm>
            <a:off x="2971800" y="457200"/>
            <a:ext cx="1905000" cy="58420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2.5m Water Shield</a:t>
            </a:r>
          </a:p>
          <a:p>
            <a:r>
              <a:rPr lang="en-US" sz="1600">
                <a:solidFill>
                  <a:schemeClr val="tx2"/>
                </a:solidFill>
                <a:latin typeface="Georgia" pitchFamily="18" charset="0"/>
              </a:rPr>
              <a:t>With Veto.</a:t>
            </a:r>
          </a:p>
        </p:txBody>
      </p:sp>
      <p:sp>
        <p:nvSpPr>
          <p:cNvPr id="173085" name="Date Placeholder 28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6C3E470E-F371-4334-80B2-128A8A2121CA}" type="datetime1">
              <a:rPr lang="en-US" sz="1400"/>
              <a:pPr/>
              <a:t>8/20/2009</a:t>
            </a:fld>
            <a:endParaRPr lang="en-US" sz="1400"/>
          </a:p>
        </p:txBody>
      </p:sp>
      <p:sp>
        <p:nvSpPr>
          <p:cNvPr id="173086" name="Slide Number Placeholder 29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80E9EB-75C7-48D6-810D-58F644ADC747}" type="slidenum">
              <a:rPr lang="en-US" sz="1400"/>
              <a:pPr algn="r"/>
              <a:t>44</a:t>
            </a:fld>
            <a:endParaRPr lang="en-US" sz="1400"/>
          </a:p>
        </p:txBody>
      </p:sp>
      <p:sp>
        <p:nvSpPr>
          <p:cNvPr id="173087" name="Footer Placeholder 30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Date Placeholder 1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52EAE0C2-D9AB-4C2C-BBA9-4D4D8817C769}" type="datetime1">
              <a:rPr lang="en-US" sz="1400"/>
              <a:pPr/>
              <a:t>8/20/2009</a:t>
            </a:fld>
            <a:endParaRPr lang="en-US" sz="1400"/>
          </a:p>
        </p:txBody>
      </p:sp>
      <p:sp>
        <p:nvSpPr>
          <p:cNvPr id="178179" name="Footer Placeholder 2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  <p:sp>
        <p:nvSpPr>
          <p:cNvPr id="178180" name="Slide Number Placeholder 3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7AE5CF1-18E8-496D-B386-F3B937B5F6D4}" type="slidenum">
              <a:rPr lang="en-US" sz="1400"/>
              <a:pPr algn="r"/>
              <a:t>45</a:t>
            </a:fld>
            <a:endParaRPr lang="en-US" sz="1400"/>
          </a:p>
        </p:txBody>
      </p:sp>
      <p:pic>
        <p:nvPicPr>
          <p:cNvPr id="1781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" y="76200"/>
            <a:ext cx="8601075" cy="645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8182" name="TextBox 5"/>
          <p:cNvSpPr txBox="1">
            <a:spLocks noChangeArrowheads="1"/>
          </p:cNvSpPr>
          <p:nvPr/>
        </p:nvSpPr>
        <p:spPr bwMode="auto">
          <a:xfrm>
            <a:off x="736600" y="6151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78183" name="TextBox 6"/>
          <p:cNvSpPr txBox="1">
            <a:spLocks noChangeArrowheads="1"/>
          </p:cNvSpPr>
          <p:nvPr/>
        </p:nvSpPr>
        <p:spPr bwMode="auto">
          <a:xfrm>
            <a:off x="355600" y="5586413"/>
            <a:ext cx="837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CC0066"/>
                </a:solidFill>
              </a:rPr>
              <a:t>University of Muenster (</a:t>
            </a:r>
            <a:r>
              <a:rPr lang="en-US" sz="1600" dirty="0">
                <a:solidFill>
                  <a:srgbClr val="FF0000"/>
                </a:solidFill>
              </a:rPr>
              <a:t>Germany</a:t>
            </a:r>
            <a:r>
              <a:rPr lang="en-US" sz="1600" dirty="0">
                <a:solidFill>
                  <a:srgbClr val="CC0066"/>
                </a:solidFill>
              </a:rPr>
              <a:t>) Prof. </a:t>
            </a:r>
            <a:r>
              <a:rPr lang="en-US" sz="1600" dirty="0" err="1">
                <a:solidFill>
                  <a:srgbClr val="CC0066"/>
                </a:solidFill>
              </a:rPr>
              <a:t>Weinheimer</a:t>
            </a:r>
            <a:r>
              <a:rPr lang="en-US" sz="1600" dirty="0">
                <a:solidFill>
                  <a:srgbClr val="CC0066"/>
                </a:solidFill>
              </a:rPr>
              <a:t> University of Nantes and </a:t>
            </a:r>
            <a:r>
              <a:rPr lang="en-US" sz="1600" dirty="0" err="1">
                <a:solidFill>
                  <a:srgbClr val="CC0066"/>
                </a:solidFill>
              </a:rPr>
              <a:t>Subatech</a:t>
            </a:r>
            <a:r>
              <a:rPr lang="en-US" sz="1600" dirty="0">
                <a:solidFill>
                  <a:srgbClr val="CC0066"/>
                </a:solidFill>
              </a:rPr>
              <a:t> Laboratory (</a:t>
            </a:r>
            <a:r>
              <a:rPr lang="en-US" sz="1600" dirty="0">
                <a:solidFill>
                  <a:srgbClr val="FF0000"/>
                </a:solidFill>
              </a:rPr>
              <a:t>France</a:t>
            </a:r>
            <a:r>
              <a:rPr lang="en-US" sz="1600" dirty="0">
                <a:solidFill>
                  <a:srgbClr val="CC0066"/>
                </a:solidFill>
              </a:rPr>
              <a:t>),  Dr. </a:t>
            </a:r>
            <a:r>
              <a:rPr lang="en-US" sz="1600" dirty="0" err="1">
                <a:solidFill>
                  <a:srgbClr val="CC0066"/>
                </a:solidFill>
              </a:rPr>
              <a:t>Thers</a:t>
            </a:r>
            <a:r>
              <a:rPr lang="en-US" sz="1600" dirty="0">
                <a:solidFill>
                  <a:srgbClr val="CC0066"/>
                </a:solidFill>
              </a:rPr>
              <a:t>, and the </a:t>
            </a:r>
            <a:r>
              <a:rPr lang="en-US" sz="1600" dirty="0" err="1">
                <a:solidFill>
                  <a:srgbClr val="CC0066"/>
                </a:solidFill>
              </a:rPr>
              <a:t>Waseda</a:t>
            </a:r>
            <a:r>
              <a:rPr lang="en-US" sz="1600" dirty="0">
                <a:solidFill>
                  <a:srgbClr val="CC0066"/>
                </a:solidFill>
              </a:rPr>
              <a:t> University (</a:t>
            </a:r>
            <a:r>
              <a:rPr lang="en-US" sz="1600" dirty="0">
                <a:solidFill>
                  <a:srgbClr val="FF0000"/>
                </a:solidFill>
              </a:rPr>
              <a:t>Japan</a:t>
            </a:r>
            <a:r>
              <a:rPr lang="en-US" sz="1600" dirty="0">
                <a:solidFill>
                  <a:srgbClr val="CC0066"/>
                </a:solidFill>
              </a:rPr>
              <a:t>), Prof. </a:t>
            </a:r>
            <a:r>
              <a:rPr lang="en-US" sz="1600" dirty="0" err="1">
                <a:solidFill>
                  <a:srgbClr val="CC0066"/>
                </a:solidFill>
              </a:rPr>
              <a:t>Hasebe</a:t>
            </a:r>
            <a:endParaRPr lang="en-US" sz="1600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Date Placeholder 1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E800E159-E0F2-40CE-8968-103FF636F6FC}" type="datetime1">
              <a:rPr lang="en-US" sz="1400"/>
              <a:pPr/>
              <a:t>8/20/2009</a:t>
            </a:fld>
            <a:endParaRPr lang="en-US" sz="1400"/>
          </a:p>
        </p:txBody>
      </p:sp>
      <p:sp>
        <p:nvSpPr>
          <p:cNvPr id="179203" name="Footer Placeholder 2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  <p:sp>
        <p:nvSpPr>
          <p:cNvPr id="179204" name="Slide Number Placeholder 3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FB671A-786C-46B6-99EC-0E0F11D8AF29}" type="slidenum">
              <a:rPr lang="en-US" sz="1400"/>
              <a:pPr algn="r"/>
              <a:t>46</a:t>
            </a:fld>
            <a:endParaRPr lang="en-US" sz="1400"/>
          </a:p>
        </p:txBody>
      </p:sp>
      <p:pic>
        <p:nvPicPr>
          <p:cNvPr id="1792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128588"/>
            <a:ext cx="8648700" cy="6600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quarter" idx="10"/>
          </p:nvPr>
        </p:nvSpPr>
        <p:spPr>
          <a:xfrm>
            <a:off x="352425" y="6280150"/>
            <a:ext cx="2258824" cy="401972"/>
          </a:xfrm>
          <a:noFill/>
        </p:spPr>
        <p:txBody>
          <a:bodyPr/>
          <a:lstStyle/>
          <a:p>
            <a:fld id="{577F1367-54F7-4D7B-B7C1-8E0B0915EBCA}" type="datetime1">
              <a:rPr lang="en-US" smtClean="0"/>
              <a:pPr/>
              <a:t>8/20/2009</a:t>
            </a:fld>
            <a:endParaRPr lang="en-US" smtClean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19424" y="6280150"/>
            <a:ext cx="3065547" cy="401972"/>
          </a:xfrm>
          <a:noFill/>
        </p:spPr>
        <p:txBody>
          <a:bodyPr/>
          <a:lstStyle/>
          <a:p>
            <a:r>
              <a:rPr lang="en-US" smtClean="0"/>
              <a:t>Hanguo Wang, UCLA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8425" y="6280150"/>
            <a:ext cx="2258824" cy="401972"/>
          </a:xfrm>
          <a:noFill/>
        </p:spPr>
        <p:txBody>
          <a:bodyPr/>
          <a:lstStyle/>
          <a:p>
            <a:fld id="{72BA6E0E-9F93-4278-BB59-49588E528EEB}" type="slidenum">
              <a:rPr lang="en-US" smtClean="0"/>
              <a:pPr/>
              <a:t>47</a:t>
            </a:fld>
            <a:endParaRPr lang="en-US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b="2269"/>
          <a:stretch>
            <a:fillRect/>
          </a:stretch>
        </p:blipFill>
        <p:spPr bwMode="auto">
          <a:xfrm>
            <a:off x="0" y="0"/>
            <a:ext cx="9350229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901" y="0"/>
            <a:ext cx="3607099" cy="346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54842"/>
            <a:ext cx="4572000" cy="34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1468682"/>
            <a:ext cx="53702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Photomultipliers: 1” square Hamamatsu R8520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98 on top - 80 on bottom - 64 in active </a:t>
            </a: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LXe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shield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QE~23% for top array; QE~33% for bottom array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Use XENON10 PMTs for </a:t>
            </a: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LXe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shield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Calibrated with external LED's &amp; quartz fibers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S1 source calibrations with gamma sources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016" y="457592"/>
            <a:ext cx="3937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XENON100 PMTs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636FFBFD-EA57-4A09-92F4-DC7D9AA51E06}" type="datetime1">
              <a:rPr lang="en-US" smtClean="0"/>
              <a:pPr/>
              <a:t>8/20/2009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Hanguo Wang, UCLA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225"/>
          <a:stretch>
            <a:fillRect/>
          </a:stretch>
        </p:blipFill>
        <p:spPr bwMode="auto">
          <a:xfrm>
            <a:off x="649513" y="1872375"/>
            <a:ext cx="7826829" cy="487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1600" y="0"/>
            <a:ext cx="8868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Approved Upgrade for XENON100 (2010-2012)</a:t>
            </a:r>
            <a:endParaRPr lang="en-US" sz="2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2572" y="493486"/>
            <a:ext cx="64951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Test technologies for the ton-scale: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Low-activity </a:t>
            </a: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photosensor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QUPID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Double drift length (60 cm)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Double target mass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• Tenfold lower background in FV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7028" y="746035"/>
            <a:ext cx="20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• New shield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veto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• Sensitivity goal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σ ~ 2 × 10-46 </a:t>
            </a:r>
            <a:r>
              <a:rPr lang="en-US" dirty="0" smtClean="0">
                <a:solidFill>
                  <a:schemeClr val="bg1"/>
                </a:solidFill>
              </a:rPr>
              <a:t>cm2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11D0C27-2FB3-4A40-8AA1-13E340F2B45E}" type="datetime1">
              <a:rPr lang="en-US" smtClean="0"/>
              <a:pPr/>
              <a:t>8/20/2009</a:t>
            </a:fld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725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9" y="0"/>
            <a:ext cx="878748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9283"/>
            <a:ext cx="9142884" cy="62083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1337"/>
            <a:ext cx="9144000" cy="4500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75109" y="214312"/>
            <a:ext cx="7358063" cy="108942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 Measurement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Date Placeholder 1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FA89E2FF-6810-4DF5-A567-C2281DA912DA}" type="datetime1">
              <a:rPr lang="en-US" sz="1400"/>
              <a:pPr/>
              <a:t>8/20/2009</a:t>
            </a:fld>
            <a:endParaRPr lang="en-US" sz="1400"/>
          </a:p>
        </p:txBody>
      </p:sp>
      <p:sp>
        <p:nvSpPr>
          <p:cNvPr id="180227" name="Footer Placeholder 2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  <p:sp>
        <p:nvSpPr>
          <p:cNvPr id="180228" name="Slide Number Placeholder 3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B841CF-ADB4-4792-8867-F0ABF26E19FC}" type="slidenum">
              <a:rPr lang="en-US" sz="1400"/>
              <a:pPr algn="r"/>
              <a:t>53</a:t>
            </a:fld>
            <a:endParaRPr lang="en-US" sz="1400"/>
          </a:p>
        </p:txBody>
      </p:sp>
      <p:pic>
        <p:nvPicPr>
          <p:cNvPr id="1802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550" y="0"/>
            <a:ext cx="8216900" cy="684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183438" cy="4794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/>
              <a:t>XENON100 Installed underground @ LNGS</a:t>
            </a:r>
          </a:p>
        </p:txBody>
      </p:sp>
      <p:pic>
        <p:nvPicPr>
          <p:cNvPr id="1812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00" y="1701800"/>
            <a:ext cx="3657600" cy="487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12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619250"/>
            <a:ext cx="3771900" cy="502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1253" name="Rectangle 4"/>
          <p:cNvSpPr>
            <a:spLocks noChangeArrowheads="1"/>
          </p:cNvSpPr>
          <p:nvPr/>
        </p:nvSpPr>
        <p:spPr bwMode="auto">
          <a:xfrm>
            <a:off x="522288" y="1638300"/>
            <a:ext cx="3727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E0212B"/>
                </a:solidFill>
                <a:latin typeface="GillSans-Italic"/>
              </a:rPr>
              <a:t>XENON10 (2006-2007)</a:t>
            </a: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81254" name="Rectangle 5"/>
          <p:cNvSpPr>
            <a:spLocks noChangeArrowheads="1"/>
          </p:cNvSpPr>
          <p:nvPr/>
        </p:nvSpPr>
        <p:spPr bwMode="auto">
          <a:xfrm>
            <a:off x="5321300" y="1746250"/>
            <a:ext cx="3475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FD1F22"/>
                </a:solidFill>
                <a:latin typeface="GillSans-Italic"/>
              </a:rPr>
              <a:t>XENON100 (Feb.2008)</a:t>
            </a: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81255" name="Rectangle 6"/>
          <p:cNvSpPr>
            <a:spLocks noChangeArrowheads="1"/>
          </p:cNvSpPr>
          <p:nvPr/>
        </p:nvSpPr>
        <p:spPr bwMode="auto">
          <a:xfrm>
            <a:off x="392113" y="460375"/>
            <a:ext cx="84121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HelveticaNeue-Italic"/>
              </a:rPr>
              <a:t>Shield modification/improvement completed Jan 08; Detector moved underground Feb 08</a:t>
            </a:r>
          </a:p>
          <a:p>
            <a:r>
              <a:rPr lang="en-US" sz="1600" i="1">
                <a:solidFill>
                  <a:srgbClr val="484C4F"/>
                </a:solidFill>
                <a:latin typeface="HelveticaNeue-Italic"/>
              </a:rPr>
              <a:t>• </a:t>
            </a:r>
            <a:r>
              <a:rPr lang="en-US" sz="1600" i="1">
                <a:solidFill>
                  <a:srgbClr val="000000"/>
                </a:solidFill>
                <a:latin typeface="HelveticaNeue-Italic"/>
              </a:rPr>
              <a:t>about 25-kg of LXe has been filled; science data expected summer 08</a:t>
            </a:r>
          </a:p>
          <a:p>
            <a:r>
              <a:rPr lang="en-US" sz="1600" i="1">
                <a:solidFill>
                  <a:srgbClr val="484C4F"/>
                </a:solidFill>
                <a:latin typeface="HelveticaNeue-Italic"/>
              </a:rPr>
              <a:t>• </a:t>
            </a:r>
            <a:r>
              <a:rPr lang="en-US" sz="1600" i="1">
                <a:solidFill>
                  <a:srgbClr val="000000"/>
                </a:solidFill>
                <a:latin typeface="HelveticaNeue-Italic"/>
              </a:rPr>
              <a:t>Sensitivity reach 10</a:t>
            </a:r>
            <a:r>
              <a:rPr lang="en-US" sz="1600" i="1" baseline="30000">
                <a:solidFill>
                  <a:srgbClr val="000000"/>
                </a:solidFill>
                <a:latin typeface="HelveticaNeue-Italic"/>
              </a:rPr>
              <a:t>-45</a:t>
            </a:r>
            <a:r>
              <a:rPr lang="en-US" sz="1100" i="1">
                <a:solidFill>
                  <a:srgbClr val="000000"/>
                </a:solidFill>
                <a:latin typeface="HelveticaNeue-Italic"/>
              </a:rPr>
              <a:t> </a:t>
            </a:r>
            <a:r>
              <a:rPr lang="en-US" sz="1600" i="1">
                <a:solidFill>
                  <a:srgbClr val="000000"/>
                </a:solidFill>
                <a:latin typeface="HelveticaNeue-Italic"/>
              </a:rPr>
              <a:t>cm</a:t>
            </a:r>
            <a:r>
              <a:rPr lang="en-US" sz="1100" i="1">
                <a:solidFill>
                  <a:srgbClr val="000000"/>
                </a:solidFill>
                <a:latin typeface="HelveticaNeue-Italic"/>
              </a:rPr>
              <a:t>2</a:t>
            </a:r>
            <a:r>
              <a:rPr lang="en-US" sz="1600" i="1">
                <a:solidFill>
                  <a:srgbClr val="000000"/>
                </a:solidFill>
                <a:latin typeface="HelveticaNeue-Italic"/>
              </a:rPr>
              <a:t>; ~10 signal events if cross section at 10</a:t>
            </a:r>
            <a:r>
              <a:rPr lang="en-US" sz="1600" i="1" baseline="30000">
                <a:solidFill>
                  <a:srgbClr val="000000"/>
                </a:solidFill>
                <a:latin typeface="HelveticaNeue-Italic"/>
              </a:rPr>
              <a:t>-44</a:t>
            </a:r>
            <a:r>
              <a:rPr lang="en-US" sz="1100" i="1">
                <a:solidFill>
                  <a:srgbClr val="000000"/>
                </a:solidFill>
                <a:latin typeface="HelveticaNeue-Italic"/>
              </a:rPr>
              <a:t> </a:t>
            </a:r>
            <a:r>
              <a:rPr lang="en-US" sz="1600" i="1">
                <a:solidFill>
                  <a:srgbClr val="000000"/>
                </a:solidFill>
                <a:latin typeface="HelveticaNeue-Italic"/>
              </a:rPr>
              <a:t>cm</a:t>
            </a:r>
            <a:r>
              <a:rPr lang="en-US" sz="1100" i="1">
                <a:solidFill>
                  <a:srgbClr val="000000"/>
                </a:solidFill>
                <a:latin typeface="HelveticaNeue-Italic"/>
              </a:rPr>
              <a:t>2 </a:t>
            </a:r>
            <a:r>
              <a:rPr lang="en-US" sz="1600" i="1">
                <a:solidFill>
                  <a:srgbClr val="000000"/>
                </a:solidFill>
                <a:latin typeface="HelveticaNeue-Italic"/>
              </a:rPr>
              <a:t>in two months</a:t>
            </a:r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81256" name="Date Placeholder 7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F93F19D2-76D3-409D-896A-5B9AF6995C5B}" type="datetime1">
              <a:rPr lang="en-US" sz="1400"/>
              <a:pPr/>
              <a:t>8/20/2009</a:t>
            </a:fld>
            <a:endParaRPr lang="en-US" sz="1400"/>
          </a:p>
        </p:txBody>
      </p:sp>
      <p:sp>
        <p:nvSpPr>
          <p:cNvPr id="181257" name="Slide Number Placeholder 8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FC9644-CB8D-4526-ABC9-F3E29C9CC3D5}" type="slidenum">
              <a:rPr lang="en-US" sz="1400"/>
              <a:pPr algn="r"/>
              <a:t>54</a:t>
            </a:fld>
            <a:endParaRPr lang="en-US" sz="1400"/>
          </a:p>
        </p:txBody>
      </p:sp>
      <p:sp>
        <p:nvSpPr>
          <p:cNvPr id="181258" name="Footer Placeholder 9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Date Placeholder 1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35EB93A0-78C5-4FA1-AE33-0354C601F58A}" type="datetime1">
              <a:rPr lang="en-US" sz="1400"/>
              <a:pPr/>
              <a:t>8/20/2009</a:t>
            </a:fld>
            <a:endParaRPr lang="en-US" sz="1400"/>
          </a:p>
        </p:txBody>
      </p:sp>
      <p:sp>
        <p:nvSpPr>
          <p:cNvPr id="182275" name="Footer Placeholder 2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  <p:sp>
        <p:nvSpPr>
          <p:cNvPr id="182276" name="Slide Number Placeholder 3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0B9E32-D9A2-4BC5-8753-2964F5F42783}" type="slidenum">
              <a:rPr lang="en-US" sz="1400"/>
              <a:pPr algn="r"/>
              <a:t>55</a:t>
            </a:fld>
            <a:endParaRPr lang="en-US" sz="1400"/>
          </a:p>
        </p:txBody>
      </p:sp>
      <p:pic>
        <p:nvPicPr>
          <p:cNvPr id="182277" name="Picture 2"/>
          <p:cNvPicPr>
            <a:picLocks noChangeAspect="1" noChangeArrowheads="1"/>
          </p:cNvPicPr>
          <p:nvPr/>
        </p:nvPicPr>
        <p:blipFill>
          <a:blip r:embed="rId2"/>
          <a:srcRect l="2017" t="3291" r="2150" b="10109"/>
          <a:stretch>
            <a:fillRect/>
          </a:stretch>
        </p:blipFill>
        <p:spPr bwMode="auto">
          <a:xfrm>
            <a:off x="0" y="0"/>
            <a:ext cx="9144000" cy="6202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3588"/>
            <a:ext cx="9144000" cy="571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3299" name="TextBox 2"/>
          <p:cNvSpPr txBox="1">
            <a:spLocks noChangeArrowheads="1"/>
          </p:cNvSpPr>
          <p:nvPr/>
        </p:nvSpPr>
        <p:spPr bwMode="auto">
          <a:xfrm>
            <a:off x="2667000" y="228600"/>
            <a:ext cx="377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Georgia" pitchFamily="18" charset="0"/>
              </a:rPr>
              <a:t>Proposed XENON100 Upgrade </a:t>
            </a:r>
          </a:p>
        </p:txBody>
      </p:sp>
      <p:sp>
        <p:nvSpPr>
          <p:cNvPr id="183300" name="Date Placeholder 3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CF942198-74AC-42BF-AEA9-A5B576B1FF8E}" type="datetime1">
              <a:rPr lang="en-US" sz="1400"/>
              <a:pPr/>
              <a:t>8/20/2009</a:t>
            </a:fld>
            <a:endParaRPr lang="en-US" sz="1400"/>
          </a:p>
        </p:txBody>
      </p:sp>
      <p:sp>
        <p:nvSpPr>
          <p:cNvPr id="183301" name="Slide Number Placeholder 4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BC66966-5DA3-49FE-B0D7-748E6BF32528}" type="slidenum">
              <a:rPr lang="en-US" sz="1400"/>
              <a:pPr algn="r"/>
              <a:t>56</a:t>
            </a:fld>
            <a:endParaRPr lang="en-US" sz="1400"/>
          </a:p>
        </p:txBody>
      </p:sp>
      <p:sp>
        <p:nvSpPr>
          <p:cNvPr id="183302" name="Footer Placeholder 5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 idx="4294967295"/>
          </p:nvPr>
        </p:nvSpPr>
        <p:spPr>
          <a:xfrm>
            <a:off x="1349375" y="104775"/>
            <a:ext cx="7794625" cy="434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i="1">
                <a:solidFill>
                  <a:srgbClr val="000081"/>
                </a:solidFill>
                <a:latin typeface="GillSans-BoldItalic"/>
              </a:rPr>
              <a:t>XENON1T - the ultimate (?) dark matter detector</a:t>
            </a:r>
            <a:endParaRPr lang="en-US" sz="240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/>
          <a:srcRect l="27237" r="14191"/>
          <a:stretch>
            <a:fillRect/>
          </a:stretch>
        </p:blipFill>
        <p:spPr bwMode="auto">
          <a:xfrm>
            <a:off x="3514725" y="2806700"/>
            <a:ext cx="1428750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269875" y="455613"/>
            <a:ext cx="45894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i="1">
                <a:solidFill>
                  <a:schemeClr val="tx2"/>
                </a:solidFill>
                <a:latin typeface="GillSans-Italic"/>
              </a:rPr>
              <a:t>Possible new design with full coverage of a new photodetector (QUPID)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i="1">
                <a:solidFill>
                  <a:schemeClr val="tx2"/>
                </a:solidFill>
                <a:latin typeface="GillSans-Italic"/>
              </a:rPr>
              <a:t>New shielding at LNGS, Italy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i="1">
                <a:solidFill>
                  <a:schemeClr val="tx2"/>
                </a:solidFill>
                <a:latin typeface="GillSans-Italic"/>
              </a:rPr>
              <a:t>Will test QUPID in XENON100+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i="1">
                <a:solidFill>
                  <a:schemeClr val="tx2"/>
                </a:solidFill>
                <a:latin typeface="GillSans-Italic"/>
              </a:rPr>
              <a:t>Propose tone scale after XENON100+ test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i="1">
                <a:solidFill>
                  <a:schemeClr val="tx2"/>
                </a:solidFill>
                <a:latin typeface="GillSans-Italic"/>
              </a:rPr>
              <a:t>Explore the full region in CMSSM space (or accumulate WIMP stats)</a:t>
            </a:r>
            <a:endParaRPr lang="en-US" sz="1600">
              <a:solidFill>
                <a:schemeClr val="tx2"/>
              </a:solidFill>
            </a:endParaRPr>
          </a:p>
        </p:txBody>
      </p:sp>
      <p:pic>
        <p:nvPicPr>
          <p:cNvPr id="184325" name="Picture 4" descr="E:\XENON1T\drawings\jpg\xenon1t-section-w-r.jpg"/>
          <p:cNvPicPr>
            <a:picLocks noChangeAspect="1" noChangeArrowheads="1"/>
          </p:cNvPicPr>
          <p:nvPr/>
        </p:nvPicPr>
        <p:blipFill>
          <a:blip r:embed="rId3"/>
          <a:srcRect l="7468" r="10886"/>
          <a:stretch>
            <a:fillRect/>
          </a:stretch>
        </p:blipFill>
        <p:spPr bwMode="auto">
          <a:xfrm>
            <a:off x="347663" y="2816225"/>
            <a:ext cx="304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6" name="Picture 5" descr="E:\XENON1T\drawings\jpg\xenon1t-wa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809625"/>
            <a:ext cx="4038600" cy="528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7" name="TextBox 7"/>
          <p:cNvSpPr txBox="1">
            <a:spLocks noChangeArrowheads="1"/>
          </p:cNvSpPr>
          <p:nvPr/>
        </p:nvSpPr>
        <p:spPr bwMode="auto">
          <a:xfrm>
            <a:off x="3540125" y="4973638"/>
            <a:ext cx="13239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First Sample QUPID Patent Pending</a:t>
            </a:r>
          </a:p>
        </p:txBody>
      </p:sp>
      <p:sp>
        <p:nvSpPr>
          <p:cNvPr id="184328" name="Date Placeholder 8"/>
          <p:cNvSpPr txBox="1">
            <a:spLocks noGrp="1"/>
          </p:cNvSpPr>
          <p:nvPr/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3846B22A-8BD7-4E23-BC81-2480D57AB37E}" type="datetime1">
              <a:rPr lang="en-US" sz="1400"/>
              <a:pPr/>
              <a:t>8/20/2009</a:t>
            </a:fld>
            <a:endParaRPr lang="en-US" sz="1400"/>
          </a:p>
        </p:txBody>
      </p:sp>
      <p:sp>
        <p:nvSpPr>
          <p:cNvPr id="184329" name="Slide Number Placeholder 9"/>
          <p:cNvSpPr txBox="1">
            <a:spLocks noGrp="1"/>
          </p:cNvSpPr>
          <p:nvPr/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4F8151D-B040-43B6-83BD-0BE06D19E7ED}" type="slidenum">
              <a:rPr lang="en-US" sz="1400"/>
              <a:pPr algn="r"/>
              <a:t>57</a:t>
            </a:fld>
            <a:endParaRPr lang="en-US" sz="1400"/>
          </a:p>
        </p:txBody>
      </p:sp>
      <p:sp>
        <p:nvSpPr>
          <p:cNvPr id="184330" name="Footer Placeholder 10"/>
          <p:cNvSpPr txBox="1">
            <a:spLocks noGrp="1"/>
          </p:cNvSpPr>
          <p:nvPr/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1400"/>
              <a:t>Hanguo Wang, UCLA</a:t>
            </a:r>
          </a:p>
        </p:txBody>
      </p:sp>
      <p:cxnSp>
        <p:nvCxnSpPr>
          <p:cNvPr id="184331" name="Straight Arrow Connector 53"/>
          <p:cNvCxnSpPr>
            <a:cxnSpLocks noChangeShapeType="1"/>
          </p:cNvCxnSpPr>
          <p:nvPr/>
        </p:nvCxnSpPr>
        <p:spPr bwMode="auto">
          <a:xfrm rot="5400000">
            <a:off x="-1085850" y="4552950"/>
            <a:ext cx="2573338" cy="1588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arrow" w="med" len="med"/>
            <a:tailEnd type="arrow" w="med" len="med"/>
          </a:ln>
        </p:spPr>
      </p:cxnSp>
      <p:sp>
        <p:nvSpPr>
          <p:cNvPr id="184332" name="TextBox 11"/>
          <p:cNvSpPr txBox="1">
            <a:spLocks noChangeArrowheads="1"/>
          </p:cNvSpPr>
          <p:nvPr/>
        </p:nvSpPr>
        <p:spPr bwMode="auto">
          <a:xfrm>
            <a:off x="0" y="4381500"/>
            <a:ext cx="457200" cy="271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Georgia" pitchFamily="18" charset="0"/>
              </a:rPr>
              <a:t>1 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71438" y="0"/>
            <a:ext cx="9001125" cy="642938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MAX - Multi-ton Argon &amp; Xenon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(NSF S-4)</a:t>
            </a: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96516"/>
            <a:ext cx="9144000" cy="1964531"/>
            <a:chOff x="0" y="0"/>
            <a:chExt cx="8192" cy="1760"/>
          </a:xfrm>
        </p:grpSpPr>
        <p:sp>
          <p:nvSpPr>
            <p:cNvPr id="5" name="Rectangle 3"/>
            <p:cNvSpPr>
              <a:spLocks/>
            </p:cNvSpPr>
            <p:nvPr/>
          </p:nvSpPr>
          <p:spPr bwMode="auto">
            <a:xfrm>
              <a:off x="0" y="0"/>
              <a:ext cx="8192" cy="1760"/>
            </a:xfrm>
            <a:prstGeom prst="rect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" y="128"/>
              <a:ext cx="723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" y="128"/>
              <a:ext cx="723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96" y="128"/>
              <a:ext cx="654" cy="7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68" y="128"/>
              <a:ext cx="651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40" y="128"/>
              <a:ext cx="519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76" y="128"/>
              <a:ext cx="767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60" y="128"/>
              <a:ext cx="705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88" y="128"/>
              <a:ext cx="720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24" y="128"/>
              <a:ext cx="1378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24" y="128"/>
              <a:ext cx="1156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2" y="920"/>
              <a:ext cx="727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24" y="920"/>
              <a:ext cx="773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824" y="920"/>
              <a:ext cx="720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76" y="920"/>
              <a:ext cx="697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0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304" y="920"/>
              <a:ext cx="734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064" y="920"/>
              <a:ext cx="709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800" y="920"/>
              <a:ext cx="720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3" name="Picture 2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552" y="920"/>
              <a:ext cx="705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288" y="920"/>
              <a:ext cx="878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5" name="Picture 2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192" y="920"/>
              <a:ext cx="725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6" name="Rectangle 24"/>
          <p:cNvSpPr>
            <a:spLocks/>
          </p:cNvSpPr>
          <p:nvPr/>
        </p:nvSpPr>
        <p:spPr bwMode="auto">
          <a:xfrm>
            <a:off x="4804172" y="2728684"/>
            <a:ext cx="4339828" cy="35381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MIT,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University of </a:t>
            </a:r>
            <a:r>
              <a:rPr lang="en-US" sz="2200" dirty="0" err="1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Münster</a:t>
            </a:r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University of Notre Dame,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Princeton University,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Rice University,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Temple University, </a:t>
            </a:r>
          </a:p>
          <a:p>
            <a:r>
              <a:rPr lang="en-US" sz="2200" dirty="0">
                <a:solidFill>
                  <a:srgbClr val="FF0000"/>
                </a:solidFill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UCLA</a:t>
            </a:r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, </a:t>
            </a:r>
          </a:p>
          <a:p>
            <a:r>
              <a:rPr lang="en-US" sz="2200" dirty="0" err="1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Univesity</a:t>
            </a:r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 of Virginia, </a:t>
            </a:r>
          </a:p>
          <a:p>
            <a:r>
              <a:rPr lang="en-US" sz="2200" dirty="0" err="1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Waseda</a:t>
            </a:r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 University,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University of Zürich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339328" y="2868045"/>
            <a:ext cx="4125516" cy="345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UMass Amherst,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Arizona State University, </a:t>
            </a:r>
          </a:p>
          <a:p>
            <a:r>
              <a:rPr lang="en-US" sz="2200" dirty="0" err="1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Augustana</a:t>
            </a:r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 College,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Black Hills State University,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Coimbra University,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Columbia University, </a:t>
            </a:r>
          </a:p>
          <a:p>
            <a:r>
              <a:rPr lang="en-US" sz="2200" dirty="0" err="1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Fermilab</a:t>
            </a:r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University of Houston,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INAF, </a:t>
            </a:r>
          </a:p>
          <a:p>
            <a:r>
              <a:rPr lang="en-US" sz="2200" dirty="0">
                <a:latin typeface="Georgia" pitchFamily="18" charset="0"/>
                <a:ea typeface="Gill Sans" charset="0"/>
                <a:cs typeface="Gill Sans" charset="0"/>
                <a:sym typeface="Gill Sans" charset="0"/>
              </a:rPr>
              <a:t>LNGS,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Physics of MAX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6800" y="16002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Discovery potential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Confirmation of A2 dependence of cross section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Measurement of the mass of the WIMP by comparison of recoil spectra in different targets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Indication on spin-dependent or spin-independent nature of interactions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1613"/>
            <a:ext cx="9144000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C0066"/>
                </a:solidFill>
              </a:rPr>
              <a:t>Super-XENON </a:t>
            </a:r>
            <a:br>
              <a:rPr lang="en-US" sz="4800" dirty="0" smtClean="0">
                <a:solidFill>
                  <a:srgbClr val="CC0066"/>
                </a:solidFill>
              </a:rPr>
            </a:br>
            <a:r>
              <a:rPr lang="en-US" sz="4800" dirty="0" smtClean="0">
                <a:solidFill>
                  <a:srgbClr val="CC0066"/>
                </a:solidFill>
              </a:rPr>
              <a:t>Detector Concepts</a:t>
            </a:r>
            <a:endParaRPr lang="en-US" sz="4800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4.jpg"/>
          <p:cNvPicPr>
            <a:picLocks noGrp="1" noChangeAspect="1"/>
          </p:cNvPicPr>
          <p:nvPr>
            <p:ph idx="1"/>
          </p:nvPr>
        </p:nvPicPr>
        <p:blipFill>
          <a:blip r:embed="rId2"/>
          <a:srcRect t="1244"/>
          <a:stretch>
            <a:fillRect/>
          </a:stretch>
        </p:blipFill>
        <p:spPr>
          <a:xfrm>
            <a:off x="304800" y="228600"/>
            <a:ext cx="8525137" cy="6430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905000" y="1109663"/>
            <a:ext cx="5211763" cy="52657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Rectangle 121"/>
          <p:cNvSpPr/>
          <p:nvPr/>
        </p:nvSpPr>
        <p:spPr bwMode="auto">
          <a:xfrm>
            <a:off x="1905000" y="1109663"/>
            <a:ext cx="5208588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4" name="Date Placeholder 3"/>
          <p:cNvSpPr txBox="1">
            <a:spLocks noGrp="1"/>
          </p:cNvSpPr>
          <p:nvPr/>
        </p:nvSpPr>
        <p:spPr bwMode="auto">
          <a:xfrm>
            <a:off x="0" y="6985000"/>
            <a:ext cx="1905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/>
          <a:lstStyle/>
          <a:p>
            <a:pPr defTabSz="966788"/>
            <a:fld id="{6AB6A8C0-06F5-418E-BD33-0331AC7E6666}" type="datetime1">
              <a:rPr lang="en-US" sz="1500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defTabSz="966788"/>
              <a:t>8/20/2009</a:t>
            </a:fld>
            <a:endParaRPr lang="en-US" sz="1500" i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5" name="Footer Placeholder 4"/>
          <p:cNvSpPr txBox="1">
            <a:spLocks noGrp="1"/>
          </p:cNvSpPr>
          <p:nvPr/>
        </p:nvSpPr>
        <p:spPr bwMode="auto">
          <a:xfrm>
            <a:off x="1981200" y="6985000"/>
            <a:ext cx="55626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/>
          <a:lstStyle/>
          <a:p>
            <a:pPr algn="ctr" defTabSz="966788"/>
            <a:r>
              <a:rPr lang="en-US" sz="1500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Katsushi Arisaka, UCLA</a:t>
            </a:r>
          </a:p>
        </p:txBody>
      </p:sp>
      <p:sp>
        <p:nvSpPr>
          <p:cNvPr id="189446" name="Slide Number Placeholder 5"/>
          <p:cNvSpPr txBox="1">
            <a:spLocks noGrp="1"/>
          </p:cNvSpPr>
          <p:nvPr/>
        </p:nvSpPr>
        <p:spPr bwMode="auto">
          <a:xfrm>
            <a:off x="7620000" y="6977063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/>
          <a:lstStyle/>
          <a:p>
            <a:pPr algn="r" defTabSz="966788"/>
            <a:fld id="{4EC716FD-85EA-48AF-A6B7-A6414B5BF3B5}" type="slidenum">
              <a:rPr lang="en-US" sz="1500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algn="r" defTabSz="966788"/>
              <a:t>62</a:t>
            </a:fld>
            <a:endParaRPr lang="en-US" sz="1500" i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9447" name="Straight Arrow Connector 51"/>
          <p:cNvCxnSpPr>
            <a:cxnSpLocks noChangeShapeType="1"/>
          </p:cNvCxnSpPr>
          <p:nvPr/>
        </p:nvCxnSpPr>
        <p:spPr bwMode="auto">
          <a:xfrm>
            <a:off x="2085975" y="6621463"/>
            <a:ext cx="4846638" cy="12700"/>
          </a:xfrm>
          <a:prstGeom prst="straightConnector1">
            <a:avLst/>
          </a:prstGeom>
          <a:noFill/>
          <a:ln w="28575" algn="ctr">
            <a:solidFill>
              <a:srgbClr val="FF9900"/>
            </a:solidFill>
            <a:round/>
            <a:headEnd type="arrow" w="med" len="med"/>
            <a:tailEnd type="arrow" w="med" len="med"/>
          </a:ln>
        </p:spPr>
      </p:cxnSp>
      <p:sp>
        <p:nvSpPr>
          <p:cNvPr id="53" name="TextBox 52"/>
          <p:cNvSpPr txBox="1"/>
          <p:nvPr/>
        </p:nvSpPr>
        <p:spPr bwMode="auto">
          <a:xfrm>
            <a:off x="4011613" y="6435725"/>
            <a:ext cx="838200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9900"/>
                </a:solidFill>
                <a:latin typeface="+mn-lt"/>
              </a:rPr>
              <a:t>2 m</a:t>
            </a:r>
          </a:p>
        </p:txBody>
      </p:sp>
      <p:cxnSp>
        <p:nvCxnSpPr>
          <p:cNvPr id="189449" name="Straight Connector 202"/>
          <p:cNvCxnSpPr>
            <a:cxnSpLocks noChangeAspect="1"/>
          </p:cNvCxnSpPr>
          <p:nvPr/>
        </p:nvCxnSpPr>
        <p:spPr bwMode="auto">
          <a:xfrm rot="10800000">
            <a:off x="6865938" y="5453063"/>
            <a:ext cx="0" cy="0"/>
          </a:xfrm>
          <a:prstGeom prst="lin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</p:cxnSp>
      <p:cxnSp>
        <p:nvCxnSpPr>
          <p:cNvPr id="189450" name="Straight Arrow Connector 53"/>
          <p:cNvCxnSpPr>
            <a:cxnSpLocks noChangeShapeType="1"/>
          </p:cNvCxnSpPr>
          <p:nvPr/>
        </p:nvCxnSpPr>
        <p:spPr bwMode="auto">
          <a:xfrm rot="5400000">
            <a:off x="-989806" y="3767931"/>
            <a:ext cx="4846638" cy="3175"/>
          </a:xfrm>
          <a:prstGeom prst="straightConnector1">
            <a:avLst/>
          </a:prstGeom>
          <a:noFill/>
          <a:ln w="28575" algn="ctr">
            <a:solidFill>
              <a:srgbClr val="FF9900"/>
            </a:solidFill>
            <a:round/>
            <a:headEnd type="arrow" w="med" len="med"/>
            <a:tailEnd type="arrow" w="med" len="med"/>
          </a:ln>
        </p:spPr>
      </p:cxnSp>
      <p:sp>
        <p:nvSpPr>
          <p:cNvPr id="449" name="TextBox 448"/>
          <p:cNvSpPr txBox="1"/>
          <p:nvPr/>
        </p:nvSpPr>
        <p:spPr bwMode="auto">
          <a:xfrm>
            <a:off x="1066800" y="3398838"/>
            <a:ext cx="762000" cy="3381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9900"/>
                </a:solidFill>
                <a:latin typeface="+mn-lt"/>
              </a:rPr>
              <a:t>2 m</a:t>
            </a:r>
          </a:p>
        </p:txBody>
      </p:sp>
      <p:grpSp>
        <p:nvGrpSpPr>
          <p:cNvPr id="2" name="Group 120"/>
          <p:cNvGrpSpPr>
            <a:grpSpLocks/>
          </p:cNvGrpSpPr>
          <p:nvPr/>
        </p:nvGrpSpPr>
        <p:grpSpPr bwMode="auto">
          <a:xfrm>
            <a:off x="1905000" y="1652588"/>
            <a:ext cx="228600" cy="4445000"/>
            <a:chOff x="2209800" y="1846263"/>
            <a:chExt cx="228600" cy="4445000"/>
          </a:xfrm>
        </p:grpSpPr>
        <p:sp>
          <p:nvSpPr>
            <p:cNvPr id="106" name="Flowchart: Delay 105"/>
            <p:cNvSpPr/>
            <p:nvPr/>
          </p:nvSpPr>
          <p:spPr bwMode="auto">
            <a:xfrm>
              <a:off x="2209800" y="184626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Flowchart: Delay 106"/>
            <p:cNvSpPr/>
            <p:nvPr/>
          </p:nvSpPr>
          <p:spPr bwMode="auto">
            <a:xfrm>
              <a:off x="2209800" y="2109788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Flowchart: Delay 107"/>
            <p:cNvSpPr/>
            <p:nvPr/>
          </p:nvSpPr>
          <p:spPr bwMode="auto">
            <a:xfrm>
              <a:off x="2209800" y="237331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Flowchart: Delay 108"/>
            <p:cNvSpPr/>
            <p:nvPr/>
          </p:nvSpPr>
          <p:spPr bwMode="auto">
            <a:xfrm>
              <a:off x="2209800" y="2636838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Flowchart: Delay 109"/>
            <p:cNvSpPr/>
            <p:nvPr/>
          </p:nvSpPr>
          <p:spPr bwMode="auto">
            <a:xfrm>
              <a:off x="2209800" y="290036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Flowchart: Delay 110"/>
            <p:cNvSpPr/>
            <p:nvPr/>
          </p:nvSpPr>
          <p:spPr bwMode="auto">
            <a:xfrm>
              <a:off x="2209800" y="3163888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Flowchart: Delay 112"/>
            <p:cNvSpPr/>
            <p:nvPr/>
          </p:nvSpPr>
          <p:spPr bwMode="auto">
            <a:xfrm>
              <a:off x="2209800" y="342741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Flowchart: Delay 113"/>
            <p:cNvSpPr/>
            <p:nvPr/>
          </p:nvSpPr>
          <p:spPr bwMode="auto">
            <a:xfrm>
              <a:off x="2209800" y="3690938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Flowchart: Delay 114"/>
            <p:cNvSpPr/>
            <p:nvPr/>
          </p:nvSpPr>
          <p:spPr bwMode="auto">
            <a:xfrm>
              <a:off x="2209800" y="395446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Flowchart: Delay 115"/>
            <p:cNvSpPr/>
            <p:nvPr/>
          </p:nvSpPr>
          <p:spPr bwMode="auto">
            <a:xfrm>
              <a:off x="2209800" y="4217988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Flowchart: Delay 116"/>
            <p:cNvSpPr/>
            <p:nvPr/>
          </p:nvSpPr>
          <p:spPr bwMode="auto">
            <a:xfrm>
              <a:off x="2209800" y="448151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Flowchart: Delay 117"/>
            <p:cNvSpPr/>
            <p:nvPr/>
          </p:nvSpPr>
          <p:spPr bwMode="auto">
            <a:xfrm>
              <a:off x="2209800" y="4745038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Flowchart: Delay 118"/>
            <p:cNvSpPr/>
            <p:nvPr/>
          </p:nvSpPr>
          <p:spPr bwMode="auto">
            <a:xfrm>
              <a:off x="2209800" y="500856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Flowchart: Delay 119"/>
            <p:cNvSpPr/>
            <p:nvPr/>
          </p:nvSpPr>
          <p:spPr bwMode="auto">
            <a:xfrm>
              <a:off x="2209800" y="5272088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Flowchart: Delay 138"/>
            <p:cNvSpPr/>
            <p:nvPr/>
          </p:nvSpPr>
          <p:spPr bwMode="auto">
            <a:xfrm>
              <a:off x="2209800" y="553561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Flowchart: Delay 139"/>
            <p:cNvSpPr/>
            <p:nvPr/>
          </p:nvSpPr>
          <p:spPr bwMode="auto">
            <a:xfrm>
              <a:off x="2209800" y="5799138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Flowchart: Delay 140"/>
            <p:cNvSpPr/>
            <p:nvPr/>
          </p:nvSpPr>
          <p:spPr bwMode="auto">
            <a:xfrm>
              <a:off x="2209800" y="6062663"/>
              <a:ext cx="228600" cy="228600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65"/>
          <p:cNvGrpSpPr>
            <a:grpSpLocks/>
          </p:cNvGrpSpPr>
          <p:nvPr/>
        </p:nvGrpSpPr>
        <p:grpSpPr bwMode="auto">
          <a:xfrm flipH="1">
            <a:off x="6883400" y="1652588"/>
            <a:ext cx="228600" cy="4445000"/>
            <a:chOff x="2209800" y="1931004"/>
            <a:chExt cx="228600" cy="4445076"/>
          </a:xfrm>
        </p:grpSpPr>
        <p:sp>
          <p:nvSpPr>
            <p:cNvPr id="169" name="Flowchart: Delay 168"/>
            <p:cNvSpPr/>
            <p:nvPr/>
          </p:nvSpPr>
          <p:spPr bwMode="auto">
            <a:xfrm>
              <a:off x="2209800" y="1931004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Flowchart: Delay 169"/>
            <p:cNvSpPr/>
            <p:nvPr/>
          </p:nvSpPr>
          <p:spPr bwMode="auto">
            <a:xfrm>
              <a:off x="2209800" y="2194534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Flowchart: Delay 170"/>
            <p:cNvSpPr/>
            <p:nvPr/>
          </p:nvSpPr>
          <p:spPr bwMode="auto">
            <a:xfrm>
              <a:off x="2209800" y="2458063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Flowchart: Delay 171"/>
            <p:cNvSpPr/>
            <p:nvPr/>
          </p:nvSpPr>
          <p:spPr bwMode="auto">
            <a:xfrm>
              <a:off x="2209800" y="2721593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Flowchart: Delay 172"/>
            <p:cNvSpPr/>
            <p:nvPr/>
          </p:nvSpPr>
          <p:spPr bwMode="auto">
            <a:xfrm>
              <a:off x="2209800" y="2985122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Flowchart: Delay 173"/>
            <p:cNvSpPr/>
            <p:nvPr/>
          </p:nvSpPr>
          <p:spPr bwMode="auto">
            <a:xfrm>
              <a:off x="2209800" y="3248652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Flowchart: Delay 174"/>
            <p:cNvSpPr/>
            <p:nvPr/>
          </p:nvSpPr>
          <p:spPr bwMode="auto">
            <a:xfrm>
              <a:off x="2209800" y="3512181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" name="Flowchart: Delay 175"/>
            <p:cNvSpPr/>
            <p:nvPr/>
          </p:nvSpPr>
          <p:spPr bwMode="auto">
            <a:xfrm>
              <a:off x="2209800" y="3775711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Flowchart: Delay 176"/>
            <p:cNvSpPr/>
            <p:nvPr/>
          </p:nvSpPr>
          <p:spPr bwMode="auto">
            <a:xfrm>
              <a:off x="2209800" y="4039240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Flowchart: Delay 177"/>
            <p:cNvSpPr/>
            <p:nvPr/>
          </p:nvSpPr>
          <p:spPr bwMode="auto">
            <a:xfrm>
              <a:off x="2209800" y="4302770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" name="Flowchart: Delay 178"/>
            <p:cNvSpPr/>
            <p:nvPr/>
          </p:nvSpPr>
          <p:spPr bwMode="auto">
            <a:xfrm>
              <a:off x="2209800" y="4566299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0" name="Flowchart: Delay 179"/>
            <p:cNvSpPr/>
            <p:nvPr/>
          </p:nvSpPr>
          <p:spPr bwMode="auto">
            <a:xfrm>
              <a:off x="2209800" y="4829829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" name="Flowchart: Delay 180"/>
            <p:cNvSpPr/>
            <p:nvPr/>
          </p:nvSpPr>
          <p:spPr bwMode="auto">
            <a:xfrm>
              <a:off x="2209800" y="5093358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Flowchart: Delay 181"/>
            <p:cNvSpPr/>
            <p:nvPr/>
          </p:nvSpPr>
          <p:spPr bwMode="auto">
            <a:xfrm>
              <a:off x="2209800" y="5356888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" name="Flowchart: Delay 182"/>
            <p:cNvSpPr/>
            <p:nvPr/>
          </p:nvSpPr>
          <p:spPr bwMode="auto">
            <a:xfrm>
              <a:off x="2209800" y="5620417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Flowchart: Delay 183"/>
            <p:cNvSpPr/>
            <p:nvPr/>
          </p:nvSpPr>
          <p:spPr bwMode="auto">
            <a:xfrm>
              <a:off x="2209800" y="5883947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Flowchart: Delay 184"/>
            <p:cNvSpPr/>
            <p:nvPr/>
          </p:nvSpPr>
          <p:spPr bwMode="auto">
            <a:xfrm>
              <a:off x="2209800" y="6147476"/>
              <a:ext cx="228600" cy="228604"/>
            </a:xfrm>
            <a:prstGeom prst="flowChartDelay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205"/>
          <p:cNvGrpSpPr>
            <a:grpSpLocks/>
          </p:cNvGrpSpPr>
          <p:nvPr/>
        </p:nvGrpSpPr>
        <p:grpSpPr bwMode="auto">
          <a:xfrm rot="16200000" flipV="1">
            <a:off x="4389438" y="3763962"/>
            <a:ext cx="228600" cy="4962525"/>
            <a:chOff x="2209800" y="1413470"/>
            <a:chExt cx="228600" cy="4962610"/>
          </a:xfrm>
        </p:grpSpPr>
        <p:sp>
          <p:nvSpPr>
            <p:cNvPr id="207" name="Flowchart: Delay 206"/>
            <p:cNvSpPr>
              <a:spLocks noChangeArrowheads="1"/>
            </p:cNvSpPr>
            <p:nvPr/>
          </p:nvSpPr>
          <p:spPr bwMode="auto">
            <a:xfrm>
              <a:off x="2209800" y="1413471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" name="Flowchart: Delay 207"/>
            <p:cNvSpPr>
              <a:spLocks noChangeArrowheads="1"/>
            </p:cNvSpPr>
            <p:nvPr/>
          </p:nvSpPr>
          <p:spPr bwMode="auto">
            <a:xfrm>
              <a:off x="2209800" y="1667475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" name="Flowchart: Delay 208"/>
            <p:cNvSpPr>
              <a:spLocks noChangeArrowheads="1"/>
            </p:cNvSpPr>
            <p:nvPr/>
          </p:nvSpPr>
          <p:spPr bwMode="auto">
            <a:xfrm>
              <a:off x="2209800" y="1931004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" name="Flowchart: Delay 209"/>
            <p:cNvSpPr>
              <a:spLocks noChangeArrowheads="1"/>
            </p:cNvSpPr>
            <p:nvPr/>
          </p:nvSpPr>
          <p:spPr bwMode="auto">
            <a:xfrm>
              <a:off x="2209800" y="2194534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" name="Flowchart: Delay 210"/>
            <p:cNvSpPr>
              <a:spLocks noChangeArrowheads="1"/>
            </p:cNvSpPr>
            <p:nvPr/>
          </p:nvSpPr>
          <p:spPr bwMode="auto">
            <a:xfrm>
              <a:off x="2209800" y="2458063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" name="Flowchart: Delay 211"/>
            <p:cNvSpPr>
              <a:spLocks noChangeArrowheads="1"/>
            </p:cNvSpPr>
            <p:nvPr/>
          </p:nvSpPr>
          <p:spPr bwMode="auto">
            <a:xfrm>
              <a:off x="2209800" y="2721593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9" name="Flowchart: Delay 218"/>
            <p:cNvSpPr>
              <a:spLocks noChangeArrowheads="1"/>
            </p:cNvSpPr>
            <p:nvPr/>
          </p:nvSpPr>
          <p:spPr bwMode="auto">
            <a:xfrm>
              <a:off x="2209800" y="2985122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0" name="Flowchart: Delay 219"/>
            <p:cNvSpPr>
              <a:spLocks noChangeArrowheads="1"/>
            </p:cNvSpPr>
            <p:nvPr/>
          </p:nvSpPr>
          <p:spPr bwMode="auto">
            <a:xfrm>
              <a:off x="2209800" y="3248652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1" name="Flowchart: Delay 220"/>
            <p:cNvSpPr>
              <a:spLocks noChangeArrowheads="1"/>
            </p:cNvSpPr>
            <p:nvPr/>
          </p:nvSpPr>
          <p:spPr bwMode="auto">
            <a:xfrm>
              <a:off x="2209800" y="3512181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" name="Flowchart: Delay 221"/>
            <p:cNvSpPr>
              <a:spLocks noChangeArrowheads="1"/>
            </p:cNvSpPr>
            <p:nvPr/>
          </p:nvSpPr>
          <p:spPr bwMode="auto">
            <a:xfrm>
              <a:off x="2209800" y="3775711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3" name="Flowchart: Delay 222"/>
            <p:cNvSpPr>
              <a:spLocks noChangeArrowheads="1"/>
            </p:cNvSpPr>
            <p:nvPr/>
          </p:nvSpPr>
          <p:spPr bwMode="auto">
            <a:xfrm>
              <a:off x="2209800" y="4039240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4" name="Flowchart: Delay 223"/>
            <p:cNvSpPr>
              <a:spLocks noChangeArrowheads="1"/>
            </p:cNvSpPr>
            <p:nvPr/>
          </p:nvSpPr>
          <p:spPr bwMode="auto">
            <a:xfrm>
              <a:off x="2209800" y="4302770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" name="Flowchart: Delay 224"/>
            <p:cNvSpPr>
              <a:spLocks noChangeArrowheads="1"/>
            </p:cNvSpPr>
            <p:nvPr/>
          </p:nvSpPr>
          <p:spPr bwMode="auto">
            <a:xfrm>
              <a:off x="2209800" y="4566300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6" name="Flowchart: Delay 225"/>
            <p:cNvSpPr>
              <a:spLocks noChangeArrowheads="1"/>
            </p:cNvSpPr>
            <p:nvPr/>
          </p:nvSpPr>
          <p:spPr bwMode="auto">
            <a:xfrm>
              <a:off x="2209800" y="4829829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7" name="Flowchart: Delay 226"/>
            <p:cNvSpPr>
              <a:spLocks noChangeArrowheads="1"/>
            </p:cNvSpPr>
            <p:nvPr/>
          </p:nvSpPr>
          <p:spPr bwMode="auto">
            <a:xfrm>
              <a:off x="2209800" y="5093359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8" name="Flowchart: Delay 227"/>
            <p:cNvSpPr>
              <a:spLocks noChangeArrowheads="1"/>
            </p:cNvSpPr>
            <p:nvPr/>
          </p:nvSpPr>
          <p:spPr bwMode="auto">
            <a:xfrm>
              <a:off x="2209800" y="5356888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9" name="Flowchart: Delay 228"/>
            <p:cNvSpPr>
              <a:spLocks noChangeArrowheads="1"/>
            </p:cNvSpPr>
            <p:nvPr/>
          </p:nvSpPr>
          <p:spPr bwMode="auto">
            <a:xfrm>
              <a:off x="2209800" y="5620418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0" name="Flowchart: Delay 229"/>
            <p:cNvSpPr>
              <a:spLocks noChangeArrowheads="1"/>
            </p:cNvSpPr>
            <p:nvPr/>
          </p:nvSpPr>
          <p:spPr bwMode="auto">
            <a:xfrm>
              <a:off x="2209800" y="5883947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1" name="Flowchart: Delay 230"/>
            <p:cNvSpPr>
              <a:spLocks noChangeArrowheads="1"/>
            </p:cNvSpPr>
            <p:nvPr/>
          </p:nvSpPr>
          <p:spPr bwMode="auto">
            <a:xfrm>
              <a:off x="2209800" y="6147477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9508" name="Title 1"/>
          <p:cNvSpPr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 anchor="ctr"/>
          <a:lstStyle/>
          <a:p>
            <a:pPr algn="ctr"/>
            <a:r>
              <a:rPr lang="en-US" sz="4000" dirty="0">
                <a:solidFill>
                  <a:srgbClr val="CC0066"/>
                </a:solidFill>
              </a:rPr>
              <a:t>Concept of Super-XENON</a:t>
            </a:r>
          </a:p>
        </p:txBody>
      </p:sp>
      <p:sp>
        <p:nvSpPr>
          <p:cNvPr id="131" name="TextBox 130"/>
          <p:cNvSpPr txBox="1"/>
          <p:nvPr/>
        </p:nvSpPr>
        <p:spPr bwMode="auto">
          <a:xfrm>
            <a:off x="2557463" y="4192588"/>
            <a:ext cx="6858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00"/>
                </a:solidFill>
                <a:latin typeface="+mn-lt"/>
              </a:rPr>
              <a:t>20 cm</a:t>
            </a:r>
          </a:p>
        </p:txBody>
      </p:sp>
      <p:cxnSp>
        <p:nvCxnSpPr>
          <p:cNvPr id="189510" name="Straight Arrow Connector 53"/>
          <p:cNvCxnSpPr>
            <a:cxnSpLocks noChangeShapeType="1"/>
          </p:cNvCxnSpPr>
          <p:nvPr/>
        </p:nvCxnSpPr>
        <p:spPr bwMode="auto">
          <a:xfrm rot="10800000">
            <a:off x="2114550" y="4319588"/>
            <a:ext cx="547688" cy="0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 type="arrow" w="med" len="med"/>
            <a:tailEnd type="arrow" w="med" len="med"/>
          </a:ln>
        </p:spPr>
      </p:cxnSp>
      <p:grpSp>
        <p:nvGrpSpPr>
          <p:cNvPr id="5" name="Group 163"/>
          <p:cNvGrpSpPr>
            <a:grpSpLocks/>
          </p:cNvGrpSpPr>
          <p:nvPr/>
        </p:nvGrpSpPr>
        <p:grpSpPr bwMode="auto">
          <a:xfrm>
            <a:off x="2073275" y="3624263"/>
            <a:ext cx="822325" cy="277812"/>
            <a:chOff x="2226277" y="3810000"/>
            <a:chExt cx="821723" cy="277813"/>
          </a:xfrm>
        </p:grpSpPr>
        <p:cxnSp>
          <p:nvCxnSpPr>
            <p:cNvPr id="189512" name="Straight Arrow Connector 53"/>
            <p:cNvCxnSpPr>
              <a:cxnSpLocks noChangeShapeType="1"/>
            </p:cNvCxnSpPr>
            <p:nvPr/>
          </p:nvCxnSpPr>
          <p:spPr bwMode="auto">
            <a:xfrm rot="10800000">
              <a:off x="2226277" y="3954161"/>
              <a:ext cx="274320" cy="0"/>
            </a:xfrm>
            <a:prstGeom prst="straightConnector1">
              <a:avLst/>
            </a:prstGeom>
            <a:noFill/>
            <a:ln w="19050" algn="ctr">
              <a:solidFill>
                <a:srgbClr val="FFFF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63" name="TextBox 162"/>
            <p:cNvSpPr txBox="1"/>
            <p:nvPr/>
          </p:nvSpPr>
          <p:spPr bwMode="auto">
            <a:xfrm>
              <a:off x="2362702" y="3810000"/>
              <a:ext cx="685298" cy="2778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FFFF00"/>
                  </a:solidFill>
                  <a:latin typeface="+mn-lt"/>
                </a:rPr>
                <a:t>5 cm</a:t>
              </a:r>
            </a:p>
          </p:txBody>
        </p:sp>
      </p:grpSp>
      <p:sp>
        <p:nvSpPr>
          <p:cNvPr id="189514" name="TextBox 20"/>
          <p:cNvSpPr txBox="1">
            <a:spLocks noChangeArrowheads="1"/>
          </p:cNvSpPr>
          <p:nvPr/>
        </p:nvSpPr>
        <p:spPr bwMode="auto">
          <a:xfrm>
            <a:off x="2819400" y="5148263"/>
            <a:ext cx="3352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Fiducial Volume (10 ton)</a:t>
            </a:r>
          </a:p>
        </p:txBody>
      </p:sp>
      <p:cxnSp>
        <p:nvCxnSpPr>
          <p:cNvPr id="189515" name="Straight Arrow Connector 127"/>
          <p:cNvCxnSpPr>
            <a:cxnSpLocks noChangeShapeType="1"/>
            <a:endCxn id="181" idx="3"/>
          </p:cNvCxnSpPr>
          <p:nvPr/>
        </p:nvCxnSpPr>
        <p:spPr bwMode="auto">
          <a:xfrm>
            <a:off x="4953000" y="4157663"/>
            <a:ext cx="1930400" cy="771525"/>
          </a:xfrm>
          <a:prstGeom prst="straightConnector1">
            <a:avLst/>
          </a:prstGeom>
          <a:noFill/>
          <a:ln w="19050" algn="ctr">
            <a:solidFill>
              <a:srgbClr val="6600FF"/>
            </a:solidFill>
            <a:prstDash val="sysDot"/>
            <a:round/>
            <a:headEnd/>
            <a:tailEnd type="arrow" w="med" len="med"/>
          </a:ln>
        </p:spPr>
      </p:cxnSp>
      <p:sp>
        <p:nvSpPr>
          <p:cNvPr id="189516" name="Rectangle 199"/>
          <p:cNvSpPr>
            <a:spLocks noChangeArrowheads="1"/>
          </p:cNvSpPr>
          <p:nvPr/>
        </p:nvSpPr>
        <p:spPr bwMode="auto">
          <a:xfrm>
            <a:off x="2676525" y="2024063"/>
            <a:ext cx="3657600" cy="3544887"/>
          </a:xfrm>
          <a:prstGeom prst="rect">
            <a:avLst/>
          </a:prstGeom>
          <a:noFill/>
          <a:ln w="19050" algn="ctr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123"/>
          <p:cNvGrpSpPr>
            <a:grpSpLocks/>
          </p:cNvGrpSpPr>
          <p:nvPr/>
        </p:nvGrpSpPr>
        <p:grpSpPr bwMode="auto">
          <a:xfrm>
            <a:off x="3962400" y="3573463"/>
            <a:ext cx="1192213" cy="1090612"/>
            <a:chOff x="4114800" y="3937686"/>
            <a:chExt cx="1192428" cy="762000"/>
          </a:xfrm>
        </p:grpSpPr>
        <p:sp>
          <p:nvSpPr>
            <p:cNvPr id="126" name="TextBox 20"/>
            <p:cNvSpPr txBox="1">
              <a:spLocks noChangeArrowheads="1"/>
            </p:cNvSpPr>
            <p:nvPr/>
          </p:nvSpPr>
          <p:spPr bwMode="auto">
            <a:xfrm>
              <a:off x="4316449" y="4237162"/>
              <a:ext cx="990779" cy="215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dirty="0">
                  <a:solidFill>
                    <a:srgbClr val="6600FF"/>
                  </a:solidFill>
                  <a:latin typeface="Arial Narrow" pitchFamily="34" charset="0"/>
                </a:rPr>
                <a:t>175 nm</a:t>
              </a:r>
            </a:p>
          </p:txBody>
        </p:sp>
        <p:sp>
          <p:nvSpPr>
            <p:cNvPr id="189519" name="Explosion 2 125"/>
            <p:cNvSpPr>
              <a:spLocks noChangeArrowheads="1"/>
            </p:cNvSpPr>
            <p:nvPr/>
          </p:nvSpPr>
          <p:spPr bwMode="auto">
            <a:xfrm>
              <a:off x="4114800" y="3937686"/>
              <a:ext cx="1143000" cy="762000"/>
            </a:xfrm>
            <a:prstGeom prst="irregularSeal2">
              <a:avLst/>
            </a:prstGeom>
            <a:noFill/>
            <a:ln w="12700" algn="ctr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5" name="TextBox 20"/>
          <p:cNvSpPr txBox="1">
            <a:spLocks noChangeArrowheads="1"/>
          </p:cNvSpPr>
          <p:nvPr/>
        </p:nvSpPr>
        <p:spPr bwMode="auto">
          <a:xfrm>
            <a:off x="2819400" y="4767263"/>
            <a:ext cx="312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Liquid </a:t>
            </a: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Xe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(19 ton)</a:t>
            </a:r>
          </a:p>
        </p:txBody>
      </p:sp>
      <p:cxnSp>
        <p:nvCxnSpPr>
          <p:cNvPr id="189521" name="Straight Connector 202"/>
          <p:cNvCxnSpPr>
            <a:cxnSpLocks noChangeAspect="1"/>
          </p:cNvCxnSpPr>
          <p:nvPr/>
        </p:nvCxnSpPr>
        <p:spPr bwMode="auto">
          <a:xfrm rot="10800000">
            <a:off x="6865938" y="5453063"/>
            <a:ext cx="0" cy="0"/>
          </a:xfrm>
          <a:prstGeom prst="lin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</p:cxnSp>
      <p:grpSp>
        <p:nvGrpSpPr>
          <p:cNvPr id="8" name="Group 121"/>
          <p:cNvGrpSpPr>
            <a:grpSpLocks/>
          </p:cNvGrpSpPr>
          <p:nvPr/>
        </p:nvGrpSpPr>
        <p:grpSpPr bwMode="auto">
          <a:xfrm>
            <a:off x="7146925" y="3740150"/>
            <a:ext cx="1936750" cy="1570038"/>
            <a:chOff x="7315199" y="3987804"/>
            <a:chExt cx="1936858" cy="1572059"/>
          </a:xfrm>
        </p:grpSpPr>
        <p:sp>
          <p:nvSpPr>
            <p:cNvPr id="189523" name="TextBox 20"/>
            <p:cNvSpPr txBox="1">
              <a:spLocks noChangeArrowheads="1"/>
            </p:cNvSpPr>
            <p:nvPr/>
          </p:nvSpPr>
          <p:spPr bwMode="auto">
            <a:xfrm>
              <a:off x="7635838" y="3987804"/>
              <a:ext cx="1616219" cy="1572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66FF"/>
                  </a:solidFill>
                  <a:latin typeface="Arial Narrow" pitchFamily="34" charset="0"/>
                  <a:cs typeface="Arial" pitchFamily="34" charset="0"/>
                </a:rPr>
                <a:t>Radiation-free</a:t>
              </a:r>
            </a:p>
            <a:p>
              <a:r>
                <a:rPr lang="en-US" sz="1600" b="1">
                  <a:solidFill>
                    <a:srgbClr val="0066FF"/>
                  </a:solidFill>
                  <a:latin typeface="Arial Narrow" pitchFamily="34" charset="0"/>
                  <a:cs typeface="Arial" pitchFamily="34" charset="0"/>
                </a:rPr>
                <a:t>Photon Detectors</a:t>
              </a:r>
            </a:p>
            <a:p>
              <a:r>
                <a:rPr lang="en-US" sz="1600" b="1">
                  <a:solidFill>
                    <a:srgbClr val="0066FF"/>
                  </a:solidFill>
                  <a:latin typeface="Arial Narrow" pitchFamily="34" charset="0"/>
                  <a:cs typeface="Arial" pitchFamily="34" charset="0"/>
                </a:rPr>
                <a:t>(QUPID)</a:t>
              </a:r>
            </a:p>
            <a:p>
              <a:r>
                <a:rPr lang="en-US" sz="1600" b="1">
                  <a:solidFill>
                    <a:srgbClr val="00B0F0"/>
                  </a:solidFill>
                  <a:latin typeface="Arial Narrow" pitchFamily="34" charset="0"/>
                  <a:cs typeface="Arial" pitchFamily="34" charset="0"/>
                </a:rPr>
                <a:t>+Pt Coating</a:t>
              </a:r>
            </a:p>
            <a:p>
              <a:endParaRPr lang="en-US" sz="1600" b="1">
                <a:solidFill>
                  <a:srgbClr val="FF00FF"/>
                </a:solidFill>
                <a:latin typeface="Arial Narrow" pitchFamily="34" charset="0"/>
                <a:cs typeface="Arial" pitchFamily="34" charset="0"/>
              </a:endParaRPr>
            </a:p>
            <a:p>
              <a:endParaRPr lang="en-US" sz="1600" b="1">
                <a:solidFill>
                  <a:srgbClr val="FF00FF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cxnSp>
          <p:nvCxnSpPr>
            <p:cNvPr id="189524" name="Straight Arrow Connector 220"/>
            <p:cNvCxnSpPr>
              <a:cxnSpLocks noChangeShapeType="1"/>
            </p:cNvCxnSpPr>
            <p:nvPr/>
          </p:nvCxnSpPr>
          <p:spPr bwMode="auto">
            <a:xfrm rot="10800000" flipV="1">
              <a:off x="7315199" y="4200715"/>
              <a:ext cx="320640" cy="91887"/>
            </a:xfrm>
            <a:prstGeom prst="straightConnector1">
              <a:avLst/>
            </a:prstGeom>
            <a:noFill/>
            <a:ln w="12700" algn="ctr">
              <a:solidFill>
                <a:srgbClr val="0066FF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189525" name="Straight Arrow Connector 220"/>
          <p:cNvCxnSpPr>
            <a:cxnSpLocks noChangeShapeType="1"/>
          </p:cNvCxnSpPr>
          <p:nvPr/>
        </p:nvCxnSpPr>
        <p:spPr bwMode="auto">
          <a:xfrm rot="10800000">
            <a:off x="6705600" y="5910263"/>
            <a:ext cx="762000" cy="228600"/>
          </a:xfrm>
          <a:prstGeom prst="straightConnector1">
            <a:avLst/>
          </a:prstGeom>
          <a:noFill/>
          <a:ln w="12700" algn="ctr">
            <a:solidFill>
              <a:srgbClr val="FF00FF"/>
            </a:solidFill>
            <a:round/>
            <a:headEnd/>
            <a:tailEnd type="arrow" w="med" len="med"/>
          </a:ln>
        </p:spPr>
      </p:cxnSp>
      <p:sp>
        <p:nvSpPr>
          <p:cNvPr id="248" name="TextBox 247"/>
          <p:cNvSpPr txBox="1"/>
          <p:nvPr/>
        </p:nvSpPr>
        <p:spPr bwMode="auto">
          <a:xfrm>
            <a:off x="5105400" y="5648325"/>
            <a:ext cx="9144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</a:rPr>
              <a:t>-200 kV</a:t>
            </a:r>
          </a:p>
        </p:txBody>
      </p:sp>
      <p:sp>
        <p:nvSpPr>
          <p:cNvPr id="249" name="TextBox 248"/>
          <p:cNvSpPr txBox="1"/>
          <p:nvPr/>
        </p:nvSpPr>
        <p:spPr bwMode="auto">
          <a:xfrm rot="16200000">
            <a:off x="6380163" y="3433762"/>
            <a:ext cx="9144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</a:rPr>
              <a:t>-10 kV</a:t>
            </a:r>
          </a:p>
        </p:txBody>
      </p:sp>
      <p:sp>
        <p:nvSpPr>
          <p:cNvPr id="250" name="TextBox 249"/>
          <p:cNvSpPr txBox="1"/>
          <p:nvPr/>
        </p:nvSpPr>
        <p:spPr bwMode="auto">
          <a:xfrm>
            <a:off x="4495800" y="1289050"/>
            <a:ext cx="9144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</a:rPr>
              <a:t>-10 kV</a:t>
            </a:r>
          </a:p>
        </p:txBody>
      </p:sp>
      <p:sp>
        <p:nvSpPr>
          <p:cNvPr id="251" name="TextBox 250"/>
          <p:cNvSpPr txBox="1"/>
          <p:nvPr/>
        </p:nvSpPr>
        <p:spPr bwMode="auto">
          <a:xfrm>
            <a:off x="4479925" y="1643063"/>
            <a:ext cx="990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</a:rPr>
              <a:t>-17.5 kV</a:t>
            </a:r>
          </a:p>
        </p:txBody>
      </p:sp>
      <p:sp>
        <p:nvSpPr>
          <p:cNvPr id="252" name="TextBox 251"/>
          <p:cNvSpPr txBox="1"/>
          <p:nvPr/>
        </p:nvSpPr>
        <p:spPr bwMode="auto">
          <a:xfrm>
            <a:off x="4572000" y="881063"/>
            <a:ext cx="990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</a:rPr>
              <a:t>0 V</a:t>
            </a:r>
          </a:p>
        </p:txBody>
      </p:sp>
      <p:sp>
        <p:nvSpPr>
          <p:cNvPr id="253" name="TextBox 252"/>
          <p:cNvSpPr txBox="1"/>
          <p:nvPr/>
        </p:nvSpPr>
        <p:spPr bwMode="auto">
          <a:xfrm>
            <a:off x="5224463" y="5953125"/>
            <a:ext cx="9144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</a:rPr>
              <a:t>-10 kV</a:t>
            </a:r>
          </a:p>
        </p:txBody>
      </p:sp>
      <p:grpSp>
        <p:nvGrpSpPr>
          <p:cNvPr id="9" name="Group 155"/>
          <p:cNvGrpSpPr>
            <a:grpSpLocks/>
          </p:cNvGrpSpPr>
          <p:nvPr/>
        </p:nvGrpSpPr>
        <p:grpSpPr bwMode="auto">
          <a:xfrm>
            <a:off x="4564063" y="1795463"/>
            <a:ext cx="1608137" cy="1874837"/>
            <a:chOff x="3040063" y="4668795"/>
            <a:chExt cx="1608137" cy="2178997"/>
          </a:xfrm>
        </p:grpSpPr>
        <p:cxnSp>
          <p:nvCxnSpPr>
            <p:cNvPr id="189533" name="Straight Arrow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1954534" y="5754324"/>
              <a:ext cx="2178997" cy="794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256" name="TextBox 255"/>
            <p:cNvSpPr txBox="1"/>
            <p:nvPr/>
          </p:nvSpPr>
          <p:spPr bwMode="auto">
            <a:xfrm>
              <a:off x="3048000" y="5506445"/>
              <a:ext cx="1600200" cy="5239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+mn-lt"/>
                </a:rPr>
                <a:t>Electron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+mn-lt"/>
                </a:rPr>
                <a:t>Trajectories</a:t>
              </a:r>
            </a:p>
          </p:txBody>
        </p:sp>
      </p:grpSp>
      <p:cxnSp>
        <p:nvCxnSpPr>
          <p:cNvPr id="189535" name="Straight Arrow Connector 220"/>
          <p:cNvCxnSpPr>
            <a:cxnSpLocks noChangeShapeType="1"/>
          </p:cNvCxnSpPr>
          <p:nvPr/>
        </p:nvCxnSpPr>
        <p:spPr bwMode="auto">
          <a:xfrm rot="10800000" flipV="1">
            <a:off x="6705600" y="1414463"/>
            <a:ext cx="838200" cy="152400"/>
          </a:xfrm>
          <a:prstGeom prst="straightConnector1">
            <a:avLst/>
          </a:prstGeom>
          <a:noFill/>
          <a:ln w="12700" algn="ctr">
            <a:solidFill>
              <a:srgbClr val="FF00FF"/>
            </a:solidFill>
            <a:round/>
            <a:headEnd/>
            <a:tailEnd type="arrow" w="med" len="med"/>
          </a:ln>
        </p:spPr>
      </p:cxnSp>
      <p:sp>
        <p:nvSpPr>
          <p:cNvPr id="189536" name="TextBox 20"/>
          <p:cNvSpPr txBox="1">
            <a:spLocks noChangeArrowheads="1"/>
          </p:cNvSpPr>
          <p:nvPr/>
        </p:nvSpPr>
        <p:spPr bwMode="auto">
          <a:xfrm>
            <a:off x="7315200" y="1193800"/>
            <a:ext cx="152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FF"/>
                </a:solidFill>
                <a:latin typeface="Arial Narrow" pitchFamily="34" charset="0"/>
                <a:cs typeface="Arial" pitchFamily="34" charset="0"/>
              </a:rPr>
              <a:t>    Anode Wire</a:t>
            </a:r>
          </a:p>
          <a:p>
            <a:endParaRPr lang="en-US" sz="1600" b="1">
              <a:solidFill>
                <a:srgbClr val="FF00FF"/>
              </a:solidFill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189537" name="Straight Connector 202"/>
          <p:cNvCxnSpPr>
            <a:cxnSpLocks noChangeAspect="1"/>
          </p:cNvCxnSpPr>
          <p:nvPr/>
        </p:nvCxnSpPr>
        <p:spPr bwMode="auto">
          <a:xfrm rot="10800000">
            <a:off x="2355850" y="1643063"/>
            <a:ext cx="4297363" cy="4762"/>
          </a:xfrm>
          <a:prstGeom prst="lin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</p:cxnSp>
      <p:cxnSp>
        <p:nvCxnSpPr>
          <p:cNvPr id="189538" name="Straight Connector 202"/>
          <p:cNvCxnSpPr>
            <a:cxnSpLocks noChangeAspect="1"/>
          </p:cNvCxnSpPr>
          <p:nvPr/>
        </p:nvCxnSpPr>
        <p:spPr bwMode="auto">
          <a:xfrm rot="10800000">
            <a:off x="2354263" y="5910263"/>
            <a:ext cx="4297362" cy="4762"/>
          </a:xfrm>
          <a:prstGeom prst="lin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</p:cxnSp>
      <p:sp>
        <p:nvSpPr>
          <p:cNvPr id="189539" name="TextBox 20"/>
          <p:cNvSpPr txBox="1">
            <a:spLocks noChangeArrowheads="1"/>
          </p:cNvSpPr>
          <p:nvPr/>
        </p:nvSpPr>
        <p:spPr bwMode="auto">
          <a:xfrm>
            <a:off x="7434263" y="2657475"/>
            <a:ext cx="17097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FF"/>
                </a:solidFill>
                <a:latin typeface="Arial Narrow" pitchFamily="34" charset="0"/>
                <a:cs typeface="Arial" pitchFamily="34" charset="0"/>
              </a:rPr>
              <a:t>Double-Layer</a:t>
            </a:r>
          </a:p>
          <a:p>
            <a:r>
              <a:rPr lang="en-US" sz="1600" b="1">
                <a:solidFill>
                  <a:srgbClr val="FF00FF"/>
                </a:solidFill>
                <a:latin typeface="Arial Narrow" pitchFamily="34" charset="0"/>
                <a:cs typeface="Arial" pitchFamily="34" charset="0"/>
              </a:rPr>
              <a:t>Field Shaping Wires</a:t>
            </a:r>
          </a:p>
          <a:p>
            <a:r>
              <a:rPr lang="en-US" sz="1600" b="1">
                <a:solidFill>
                  <a:srgbClr val="FF00FF"/>
                </a:solidFill>
                <a:latin typeface="Arial Narrow" pitchFamily="34" charset="0"/>
                <a:cs typeface="Arial" pitchFamily="34" charset="0"/>
              </a:rPr>
              <a:t>(XENON100 - like)</a:t>
            </a:r>
          </a:p>
        </p:txBody>
      </p:sp>
      <p:cxnSp>
        <p:nvCxnSpPr>
          <p:cNvPr id="189540" name="Straight Arrow Connector 220"/>
          <p:cNvCxnSpPr>
            <a:cxnSpLocks noChangeShapeType="1"/>
            <a:stCxn id="189539" idx="1"/>
          </p:cNvCxnSpPr>
          <p:nvPr/>
        </p:nvCxnSpPr>
        <p:spPr bwMode="auto">
          <a:xfrm rot="10800000">
            <a:off x="6705600" y="3081338"/>
            <a:ext cx="728663" cy="111125"/>
          </a:xfrm>
          <a:prstGeom prst="straightConnector1">
            <a:avLst/>
          </a:prstGeom>
          <a:noFill/>
          <a:ln w="12700" algn="ctr">
            <a:solidFill>
              <a:srgbClr val="FF00FF"/>
            </a:solidFill>
            <a:round/>
            <a:headEnd/>
            <a:tailEnd type="arrow" w="med" len="med"/>
          </a:ln>
        </p:spPr>
      </p:cxnSp>
      <p:grpSp>
        <p:nvGrpSpPr>
          <p:cNvPr id="10" name="Group 131"/>
          <p:cNvGrpSpPr>
            <a:grpSpLocks/>
          </p:cNvGrpSpPr>
          <p:nvPr/>
        </p:nvGrpSpPr>
        <p:grpSpPr bwMode="auto">
          <a:xfrm rot="-5400000">
            <a:off x="4580732" y="3802856"/>
            <a:ext cx="4151312" cy="104775"/>
            <a:chOff x="2514600" y="2438400"/>
            <a:chExt cx="4151376" cy="103632"/>
          </a:xfrm>
        </p:grpSpPr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2514600" y="2438400"/>
              <a:ext cx="4151376" cy="27432"/>
              <a:chOff x="2514600" y="2438400"/>
              <a:chExt cx="4151376" cy="27432"/>
            </a:xfrm>
          </p:grpSpPr>
          <p:sp>
            <p:nvSpPr>
              <p:cNvPr id="189543" name="Oval 214"/>
              <p:cNvSpPr>
                <a:spLocks noChangeAspect="1"/>
              </p:cNvSpPr>
              <p:nvPr/>
            </p:nvSpPr>
            <p:spPr bwMode="auto">
              <a:xfrm>
                <a:off x="251460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44" name="Oval 215"/>
              <p:cNvSpPr>
                <a:spLocks noChangeAspect="1"/>
              </p:cNvSpPr>
              <p:nvPr/>
            </p:nvSpPr>
            <p:spPr bwMode="auto">
              <a:xfrm>
                <a:off x="263956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45" name="Oval 216"/>
              <p:cNvSpPr>
                <a:spLocks noChangeAspect="1"/>
              </p:cNvSpPr>
              <p:nvPr/>
            </p:nvSpPr>
            <p:spPr bwMode="auto">
              <a:xfrm>
                <a:off x="276453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46" name="Oval 217"/>
              <p:cNvSpPr>
                <a:spLocks noChangeAspect="1"/>
              </p:cNvSpPr>
              <p:nvPr/>
            </p:nvSpPr>
            <p:spPr bwMode="auto">
              <a:xfrm>
                <a:off x="288950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47" name="Oval 231"/>
              <p:cNvSpPr>
                <a:spLocks noChangeAspect="1"/>
              </p:cNvSpPr>
              <p:nvPr/>
            </p:nvSpPr>
            <p:spPr bwMode="auto">
              <a:xfrm>
                <a:off x="301447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48" name="Oval 232"/>
              <p:cNvSpPr>
                <a:spLocks noChangeAspect="1"/>
              </p:cNvSpPr>
              <p:nvPr/>
            </p:nvSpPr>
            <p:spPr bwMode="auto">
              <a:xfrm>
                <a:off x="313944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49" name="Oval 233"/>
              <p:cNvSpPr>
                <a:spLocks noChangeAspect="1"/>
              </p:cNvSpPr>
              <p:nvPr/>
            </p:nvSpPr>
            <p:spPr bwMode="auto">
              <a:xfrm>
                <a:off x="326440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0" name="Oval 234"/>
              <p:cNvSpPr>
                <a:spLocks noChangeAspect="1"/>
              </p:cNvSpPr>
              <p:nvPr/>
            </p:nvSpPr>
            <p:spPr bwMode="auto">
              <a:xfrm>
                <a:off x="338937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1" name="Oval 235"/>
              <p:cNvSpPr>
                <a:spLocks noChangeAspect="1"/>
              </p:cNvSpPr>
              <p:nvPr/>
            </p:nvSpPr>
            <p:spPr bwMode="auto">
              <a:xfrm>
                <a:off x="351434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2" name="Oval 236"/>
              <p:cNvSpPr>
                <a:spLocks noChangeAspect="1"/>
              </p:cNvSpPr>
              <p:nvPr/>
            </p:nvSpPr>
            <p:spPr bwMode="auto">
              <a:xfrm>
                <a:off x="363931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3" name="Oval 237"/>
              <p:cNvSpPr>
                <a:spLocks noChangeAspect="1"/>
              </p:cNvSpPr>
              <p:nvPr/>
            </p:nvSpPr>
            <p:spPr bwMode="auto">
              <a:xfrm>
                <a:off x="376428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4" name="Oval 238"/>
              <p:cNvSpPr>
                <a:spLocks noChangeAspect="1"/>
              </p:cNvSpPr>
              <p:nvPr/>
            </p:nvSpPr>
            <p:spPr bwMode="auto">
              <a:xfrm>
                <a:off x="388924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5" name="Oval 239"/>
              <p:cNvSpPr>
                <a:spLocks noChangeAspect="1"/>
              </p:cNvSpPr>
              <p:nvPr/>
            </p:nvSpPr>
            <p:spPr bwMode="auto">
              <a:xfrm>
                <a:off x="401421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6" name="Oval 240"/>
              <p:cNvSpPr>
                <a:spLocks noChangeAspect="1"/>
              </p:cNvSpPr>
              <p:nvPr/>
            </p:nvSpPr>
            <p:spPr bwMode="auto">
              <a:xfrm>
                <a:off x="413918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7" name="Oval 241"/>
              <p:cNvSpPr>
                <a:spLocks noChangeAspect="1"/>
              </p:cNvSpPr>
              <p:nvPr/>
            </p:nvSpPr>
            <p:spPr bwMode="auto">
              <a:xfrm>
                <a:off x="426415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8" name="Oval 242"/>
              <p:cNvSpPr>
                <a:spLocks noChangeAspect="1"/>
              </p:cNvSpPr>
              <p:nvPr/>
            </p:nvSpPr>
            <p:spPr bwMode="auto">
              <a:xfrm>
                <a:off x="438912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59" name="Oval 243"/>
              <p:cNvSpPr>
                <a:spLocks noChangeAspect="1"/>
              </p:cNvSpPr>
              <p:nvPr/>
            </p:nvSpPr>
            <p:spPr bwMode="auto">
              <a:xfrm>
                <a:off x="451408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0" name="Oval 244"/>
              <p:cNvSpPr>
                <a:spLocks noChangeAspect="1"/>
              </p:cNvSpPr>
              <p:nvPr/>
            </p:nvSpPr>
            <p:spPr bwMode="auto">
              <a:xfrm>
                <a:off x="463905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1" name="Oval 245"/>
              <p:cNvSpPr>
                <a:spLocks noChangeAspect="1"/>
              </p:cNvSpPr>
              <p:nvPr/>
            </p:nvSpPr>
            <p:spPr bwMode="auto">
              <a:xfrm>
                <a:off x="476402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2" name="Oval 246"/>
              <p:cNvSpPr>
                <a:spLocks noChangeAspect="1"/>
              </p:cNvSpPr>
              <p:nvPr/>
            </p:nvSpPr>
            <p:spPr bwMode="auto">
              <a:xfrm>
                <a:off x="488899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3" name="Oval 253"/>
              <p:cNvSpPr>
                <a:spLocks noChangeAspect="1"/>
              </p:cNvSpPr>
              <p:nvPr/>
            </p:nvSpPr>
            <p:spPr bwMode="auto">
              <a:xfrm>
                <a:off x="501396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4" name="Oval 254"/>
              <p:cNvSpPr>
                <a:spLocks noChangeAspect="1"/>
              </p:cNvSpPr>
              <p:nvPr/>
            </p:nvSpPr>
            <p:spPr bwMode="auto">
              <a:xfrm>
                <a:off x="513892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5" name="Oval 257"/>
              <p:cNvSpPr>
                <a:spLocks noChangeAspect="1"/>
              </p:cNvSpPr>
              <p:nvPr/>
            </p:nvSpPr>
            <p:spPr bwMode="auto">
              <a:xfrm>
                <a:off x="526389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6" name="Oval 258"/>
              <p:cNvSpPr>
                <a:spLocks noChangeAspect="1"/>
              </p:cNvSpPr>
              <p:nvPr/>
            </p:nvSpPr>
            <p:spPr bwMode="auto">
              <a:xfrm>
                <a:off x="538886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7" name="Oval 259"/>
              <p:cNvSpPr>
                <a:spLocks noChangeAspect="1"/>
              </p:cNvSpPr>
              <p:nvPr/>
            </p:nvSpPr>
            <p:spPr bwMode="auto">
              <a:xfrm>
                <a:off x="551383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8" name="Oval 260"/>
              <p:cNvSpPr>
                <a:spLocks noChangeAspect="1"/>
              </p:cNvSpPr>
              <p:nvPr/>
            </p:nvSpPr>
            <p:spPr bwMode="auto">
              <a:xfrm>
                <a:off x="563880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69" name="Oval 261"/>
              <p:cNvSpPr>
                <a:spLocks noChangeAspect="1"/>
              </p:cNvSpPr>
              <p:nvPr/>
            </p:nvSpPr>
            <p:spPr bwMode="auto">
              <a:xfrm>
                <a:off x="576376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70" name="Oval 262"/>
              <p:cNvSpPr>
                <a:spLocks noChangeAspect="1"/>
              </p:cNvSpPr>
              <p:nvPr/>
            </p:nvSpPr>
            <p:spPr bwMode="auto">
              <a:xfrm>
                <a:off x="588873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71" name="Oval 263"/>
              <p:cNvSpPr>
                <a:spLocks noChangeAspect="1"/>
              </p:cNvSpPr>
              <p:nvPr/>
            </p:nvSpPr>
            <p:spPr bwMode="auto">
              <a:xfrm>
                <a:off x="601370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72" name="Oval 264"/>
              <p:cNvSpPr>
                <a:spLocks noChangeAspect="1"/>
              </p:cNvSpPr>
              <p:nvPr/>
            </p:nvSpPr>
            <p:spPr bwMode="auto">
              <a:xfrm>
                <a:off x="613867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73" name="Oval 265"/>
              <p:cNvSpPr>
                <a:spLocks noChangeAspect="1"/>
              </p:cNvSpPr>
              <p:nvPr/>
            </p:nvSpPr>
            <p:spPr bwMode="auto">
              <a:xfrm>
                <a:off x="626364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74" name="Oval 266"/>
              <p:cNvSpPr>
                <a:spLocks noChangeAspect="1"/>
              </p:cNvSpPr>
              <p:nvPr/>
            </p:nvSpPr>
            <p:spPr bwMode="auto">
              <a:xfrm>
                <a:off x="638860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75" name="Oval 267"/>
              <p:cNvSpPr>
                <a:spLocks noChangeAspect="1"/>
              </p:cNvSpPr>
              <p:nvPr/>
            </p:nvSpPr>
            <p:spPr bwMode="auto">
              <a:xfrm>
                <a:off x="651357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76" name="Oval 268"/>
              <p:cNvSpPr>
                <a:spLocks noChangeAspect="1"/>
              </p:cNvSpPr>
              <p:nvPr/>
            </p:nvSpPr>
            <p:spPr bwMode="auto">
              <a:xfrm>
                <a:off x="663854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2514600" y="2514600"/>
              <a:ext cx="4151376" cy="27432"/>
              <a:chOff x="2514600" y="2438400"/>
              <a:chExt cx="4151376" cy="27432"/>
            </a:xfrm>
          </p:grpSpPr>
          <p:sp>
            <p:nvSpPr>
              <p:cNvPr id="189578" name="Oval 153"/>
              <p:cNvSpPr>
                <a:spLocks noChangeAspect="1"/>
              </p:cNvSpPr>
              <p:nvPr/>
            </p:nvSpPr>
            <p:spPr bwMode="auto">
              <a:xfrm>
                <a:off x="251460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79" name="Oval 155"/>
              <p:cNvSpPr>
                <a:spLocks noChangeAspect="1"/>
              </p:cNvSpPr>
              <p:nvPr/>
            </p:nvSpPr>
            <p:spPr bwMode="auto">
              <a:xfrm>
                <a:off x="263956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0" name="Oval 156"/>
              <p:cNvSpPr>
                <a:spLocks noChangeAspect="1"/>
              </p:cNvSpPr>
              <p:nvPr/>
            </p:nvSpPr>
            <p:spPr bwMode="auto">
              <a:xfrm>
                <a:off x="276453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1" name="Oval 157"/>
              <p:cNvSpPr>
                <a:spLocks noChangeAspect="1"/>
              </p:cNvSpPr>
              <p:nvPr/>
            </p:nvSpPr>
            <p:spPr bwMode="auto">
              <a:xfrm>
                <a:off x="288950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2" name="Oval 158"/>
              <p:cNvSpPr>
                <a:spLocks noChangeAspect="1"/>
              </p:cNvSpPr>
              <p:nvPr/>
            </p:nvSpPr>
            <p:spPr bwMode="auto">
              <a:xfrm>
                <a:off x="301447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3" name="Oval 159"/>
              <p:cNvSpPr>
                <a:spLocks noChangeAspect="1"/>
              </p:cNvSpPr>
              <p:nvPr/>
            </p:nvSpPr>
            <p:spPr bwMode="auto">
              <a:xfrm>
                <a:off x="313944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4" name="Oval 160"/>
              <p:cNvSpPr>
                <a:spLocks noChangeAspect="1"/>
              </p:cNvSpPr>
              <p:nvPr/>
            </p:nvSpPr>
            <p:spPr bwMode="auto">
              <a:xfrm>
                <a:off x="326440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5" name="Oval 161"/>
              <p:cNvSpPr>
                <a:spLocks noChangeAspect="1"/>
              </p:cNvSpPr>
              <p:nvPr/>
            </p:nvSpPr>
            <p:spPr bwMode="auto">
              <a:xfrm>
                <a:off x="338937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6" name="Oval 163"/>
              <p:cNvSpPr>
                <a:spLocks noChangeAspect="1"/>
              </p:cNvSpPr>
              <p:nvPr/>
            </p:nvSpPr>
            <p:spPr bwMode="auto">
              <a:xfrm>
                <a:off x="351434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7" name="Oval 164"/>
              <p:cNvSpPr>
                <a:spLocks noChangeAspect="1"/>
              </p:cNvSpPr>
              <p:nvPr/>
            </p:nvSpPr>
            <p:spPr bwMode="auto">
              <a:xfrm>
                <a:off x="363931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8" name="Oval 165"/>
              <p:cNvSpPr>
                <a:spLocks noChangeAspect="1"/>
              </p:cNvSpPr>
              <p:nvPr/>
            </p:nvSpPr>
            <p:spPr bwMode="auto">
              <a:xfrm>
                <a:off x="376428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89" name="Oval 166"/>
              <p:cNvSpPr>
                <a:spLocks noChangeAspect="1"/>
              </p:cNvSpPr>
              <p:nvPr/>
            </p:nvSpPr>
            <p:spPr bwMode="auto">
              <a:xfrm>
                <a:off x="388924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0" name="Oval 185"/>
              <p:cNvSpPr>
                <a:spLocks noChangeAspect="1"/>
              </p:cNvSpPr>
              <p:nvPr/>
            </p:nvSpPr>
            <p:spPr bwMode="auto">
              <a:xfrm>
                <a:off x="401421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1" name="Oval 186"/>
              <p:cNvSpPr>
                <a:spLocks noChangeAspect="1"/>
              </p:cNvSpPr>
              <p:nvPr/>
            </p:nvSpPr>
            <p:spPr bwMode="auto">
              <a:xfrm>
                <a:off x="413918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2" name="Oval 187"/>
              <p:cNvSpPr>
                <a:spLocks noChangeAspect="1"/>
              </p:cNvSpPr>
              <p:nvPr/>
            </p:nvSpPr>
            <p:spPr bwMode="auto">
              <a:xfrm>
                <a:off x="426415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3" name="Oval 188"/>
              <p:cNvSpPr>
                <a:spLocks noChangeAspect="1"/>
              </p:cNvSpPr>
              <p:nvPr/>
            </p:nvSpPr>
            <p:spPr bwMode="auto">
              <a:xfrm>
                <a:off x="438912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4" name="Oval 189"/>
              <p:cNvSpPr>
                <a:spLocks noChangeAspect="1"/>
              </p:cNvSpPr>
              <p:nvPr/>
            </p:nvSpPr>
            <p:spPr bwMode="auto">
              <a:xfrm>
                <a:off x="451408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5" name="Oval 190"/>
              <p:cNvSpPr>
                <a:spLocks noChangeAspect="1"/>
              </p:cNvSpPr>
              <p:nvPr/>
            </p:nvSpPr>
            <p:spPr bwMode="auto">
              <a:xfrm>
                <a:off x="463905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6" name="Oval 191"/>
              <p:cNvSpPr>
                <a:spLocks noChangeAspect="1"/>
              </p:cNvSpPr>
              <p:nvPr/>
            </p:nvSpPr>
            <p:spPr bwMode="auto">
              <a:xfrm>
                <a:off x="476402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7" name="Oval 192"/>
              <p:cNvSpPr>
                <a:spLocks noChangeAspect="1"/>
              </p:cNvSpPr>
              <p:nvPr/>
            </p:nvSpPr>
            <p:spPr bwMode="auto">
              <a:xfrm>
                <a:off x="488899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8" name="Oval 193"/>
              <p:cNvSpPr>
                <a:spLocks noChangeAspect="1"/>
              </p:cNvSpPr>
              <p:nvPr/>
            </p:nvSpPr>
            <p:spPr bwMode="auto">
              <a:xfrm>
                <a:off x="501396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599" name="Oval 194"/>
              <p:cNvSpPr>
                <a:spLocks noChangeAspect="1"/>
              </p:cNvSpPr>
              <p:nvPr/>
            </p:nvSpPr>
            <p:spPr bwMode="auto">
              <a:xfrm>
                <a:off x="513892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0" name="Oval 195"/>
              <p:cNvSpPr>
                <a:spLocks noChangeAspect="1"/>
              </p:cNvSpPr>
              <p:nvPr/>
            </p:nvSpPr>
            <p:spPr bwMode="auto">
              <a:xfrm>
                <a:off x="526389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1" name="Oval 196"/>
              <p:cNvSpPr>
                <a:spLocks noChangeAspect="1"/>
              </p:cNvSpPr>
              <p:nvPr/>
            </p:nvSpPr>
            <p:spPr bwMode="auto">
              <a:xfrm>
                <a:off x="538886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2" name="Oval 197"/>
              <p:cNvSpPr>
                <a:spLocks noChangeAspect="1"/>
              </p:cNvSpPr>
              <p:nvPr/>
            </p:nvSpPr>
            <p:spPr bwMode="auto">
              <a:xfrm>
                <a:off x="551383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3" name="Oval 198"/>
              <p:cNvSpPr>
                <a:spLocks noChangeAspect="1"/>
              </p:cNvSpPr>
              <p:nvPr/>
            </p:nvSpPr>
            <p:spPr bwMode="auto">
              <a:xfrm>
                <a:off x="563880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4" name="Oval 199"/>
              <p:cNvSpPr>
                <a:spLocks noChangeAspect="1"/>
              </p:cNvSpPr>
              <p:nvPr/>
            </p:nvSpPr>
            <p:spPr bwMode="auto">
              <a:xfrm>
                <a:off x="576376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5" name="Oval 200"/>
              <p:cNvSpPr>
                <a:spLocks noChangeAspect="1"/>
              </p:cNvSpPr>
              <p:nvPr/>
            </p:nvSpPr>
            <p:spPr bwMode="auto">
              <a:xfrm>
                <a:off x="588873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6" name="Oval 201"/>
              <p:cNvSpPr>
                <a:spLocks noChangeAspect="1"/>
              </p:cNvSpPr>
              <p:nvPr/>
            </p:nvSpPr>
            <p:spPr bwMode="auto">
              <a:xfrm>
                <a:off x="601370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7" name="Oval 202"/>
              <p:cNvSpPr>
                <a:spLocks noChangeAspect="1"/>
              </p:cNvSpPr>
              <p:nvPr/>
            </p:nvSpPr>
            <p:spPr bwMode="auto">
              <a:xfrm>
                <a:off x="613867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8" name="Oval 203"/>
              <p:cNvSpPr>
                <a:spLocks noChangeAspect="1"/>
              </p:cNvSpPr>
              <p:nvPr/>
            </p:nvSpPr>
            <p:spPr bwMode="auto">
              <a:xfrm>
                <a:off x="626364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09" name="Oval 204"/>
              <p:cNvSpPr>
                <a:spLocks noChangeAspect="1"/>
              </p:cNvSpPr>
              <p:nvPr/>
            </p:nvSpPr>
            <p:spPr bwMode="auto">
              <a:xfrm>
                <a:off x="638860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10" name="Oval 205"/>
              <p:cNvSpPr>
                <a:spLocks noChangeAspect="1"/>
              </p:cNvSpPr>
              <p:nvPr/>
            </p:nvSpPr>
            <p:spPr bwMode="auto">
              <a:xfrm>
                <a:off x="651357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11" name="Oval 212"/>
              <p:cNvSpPr>
                <a:spLocks noChangeAspect="1"/>
              </p:cNvSpPr>
              <p:nvPr/>
            </p:nvSpPr>
            <p:spPr bwMode="auto">
              <a:xfrm>
                <a:off x="663854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3" name="Group 270"/>
          <p:cNvGrpSpPr>
            <a:grpSpLocks/>
          </p:cNvGrpSpPr>
          <p:nvPr/>
        </p:nvGrpSpPr>
        <p:grpSpPr bwMode="auto">
          <a:xfrm rot="-5400000">
            <a:off x="269875" y="3798888"/>
            <a:ext cx="4151313" cy="103187"/>
            <a:chOff x="2514600" y="2438400"/>
            <a:chExt cx="4151376" cy="103632"/>
          </a:xfrm>
        </p:grpSpPr>
        <p:grpSp>
          <p:nvGrpSpPr>
            <p:cNvPr id="14" name="Group 43"/>
            <p:cNvGrpSpPr>
              <a:grpSpLocks/>
            </p:cNvGrpSpPr>
            <p:nvPr/>
          </p:nvGrpSpPr>
          <p:grpSpPr bwMode="auto">
            <a:xfrm>
              <a:off x="2514600" y="2438400"/>
              <a:ext cx="4151376" cy="27432"/>
              <a:chOff x="2514600" y="2438400"/>
              <a:chExt cx="4151376" cy="27432"/>
            </a:xfrm>
          </p:grpSpPr>
          <p:sp>
            <p:nvSpPr>
              <p:cNvPr id="189614" name="Oval 307"/>
              <p:cNvSpPr>
                <a:spLocks noChangeAspect="1"/>
              </p:cNvSpPr>
              <p:nvPr/>
            </p:nvSpPr>
            <p:spPr bwMode="auto">
              <a:xfrm>
                <a:off x="251460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15" name="Oval 308"/>
              <p:cNvSpPr>
                <a:spLocks noChangeAspect="1"/>
              </p:cNvSpPr>
              <p:nvPr/>
            </p:nvSpPr>
            <p:spPr bwMode="auto">
              <a:xfrm>
                <a:off x="263956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16" name="Oval 309"/>
              <p:cNvSpPr>
                <a:spLocks noChangeAspect="1"/>
              </p:cNvSpPr>
              <p:nvPr/>
            </p:nvSpPr>
            <p:spPr bwMode="auto">
              <a:xfrm>
                <a:off x="276453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17" name="Oval 310"/>
              <p:cNvSpPr>
                <a:spLocks noChangeAspect="1"/>
              </p:cNvSpPr>
              <p:nvPr/>
            </p:nvSpPr>
            <p:spPr bwMode="auto">
              <a:xfrm>
                <a:off x="288950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18" name="Oval 311"/>
              <p:cNvSpPr>
                <a:spLocks noChangeAspect="1"/>
              </p:cNvSpPr>
              <p:nvPr/>
            </p:nvSpPr>
            <p:spPr bwMode="auto">
              <a:xfrm>
                <a:off x="301447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19" name="Oval 312"/>
              <p:cNvSpPr>
                <a:spLocks noChangeAspect="1"/>
              </p:cNvSpPr>
              <p:nvPr/>
            </p:nvSpPr>
            <p:spPr bwMode="auto">
              <a:xfrm>
                <a:off x="313944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0" name="Oval 313"/>
              <p:cNvSpPr>
                <a:spLocks noChangeAspect="1"/>
              </p:cNvSpPr>
              <p:nvPr/>
            </p:nvSpPr>
            <p:spPr bwMode="auto">
              <a:xfrm>
                <a:off x="326440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1" name="Oval 314"/>
              <p:cNvSpPr>
                <a:spLocks noChangeAspect="1"/>
              </p:cNvSpPr>
              <p:nvPr/>
            </p:nvSpPr>
            <p:spPr bwMode="auto">
              <a:xfrm>
                <a:off x="338937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2" name="Oval 315"/>
              <p:cNvSpPr>
                <a:spLocks noChangeAspect="1"/>
              </p:cNvSpPr>
              <p:nvPr/>
            </p:nvSpPr>
            <p:spPr bwMode="auto">
              <a:xfrm>
                <a:off x="351434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3" name="Oval 316"/>
              <p:cNvSpPr>
                <a:spLocks noChangeAspect="1"/>
              </p:cNvSpPr>
              <p:nvPr/>
            </p:nvSpPr>
            <p:spPr bwMode="auto">
              <a:xfrm>
                <a:off x="363931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4" name="Oval 317"/>
              <p:cNvSpPr>
                <a:spLocks noChangeAspect="1"/>
              </p:cNvSpPr>
              <p:nvPr/>
            </p:nvSpPr>
            <p:spPr bwMode="auto">
              <a:xfrm>
                <a:off x="376428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5" name="Oval 318"/>
              <p:cNvSpPr>
                <a:spLocks noChangeAspect="1"/>
              </p:cNvSpPr>
              <p:nvPr/>
            </p:nvSpPr>
            <p:spPr bwMode="auto">
              <a:xfrm>
                <a:off x="388924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6" name="Oval 319"/>
              <p:cNvSpPr>
                <a:spLocks noChangeAspect="1"/>
              </p:cNvSpPr>
              <p:nvPr/>
            </p:nvSpPr>
            <p:spPr bwMode="auto">
              <a:xfrm>
                <a:off x="401421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7" name="Oval 320"/>
              <p:cNvSpPr>
                <a:spLocks noChangeAspect="1"/>
              </p:cNvSpPr>
              <p:nvPr/>
            </p:nvSpPr>
            <p:spPr bwMode="auto">
              <a:xfrm>
                <a:off x="413918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8" name="Oval 321"/>
              <p:cNvSpPr>
                <a:spLocks noChangeAspect="1"/>
              </p:cNvSpPr>
              <p:nvPr/>
            </p:nvSpPr>
            <p:spPr bwMode="auto">
              <a:xfrm>
                <a:off x="426415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29" name="Oval 322"/>
              <p:cNvSpPr>
                <a:spLocks noChangeAspect="1"/>
              </p:cNvSpPr>
              <p:nvPr/>
            </p:nvSpPr>
            <p:spPr bwMode="auto">
              <a:xfrm>
                <a:off x="438912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0" name="Oval 323"/>
              <p:cNvSpPr>
                <a:spLocks noChangeAspect="1"/>
              </p:cNvSpPr>
              <p:nvPr/>
            </p:nvSpPr>
            <p:spPr bwMode="auto">
              <a:xfrm>
                <a:off x="451408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1" name="Oval 324"/>
              <p:cNvSpPr>
                <a:spLocks noChangeAspect="1"/>
              </p:cNvSpPr>
              <p:nvPr/>
            </p:nvSpPr>
            <p:spPr bwMode="auto">
              <a:xfrm>
                <a:off x="463905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2" name="Oval 325"/>
              <p:cNvSpPr>
                <a:spLocks noChangeAspect="1"/>
              </p:cNvSpPr>
              <p:nvPr/>
            </p:nvSpPr>
            <p:spPr bwMode="auto">
              <a:xfrm>
                <a:off x="476402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3" name="Oval 326"/>
              <p:cNvSpPr>
                <a:spLocks noChangeAspect="1"/>
              </p:cNvSpPr>
              <p:nvPr/>
            </p:nvSpPr>
            <p:spPr bwMode="auto">
              <a:xfrm>
                <a:off x="488899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4" name="Oval 327"/>
              <p:cNvSpPr>
                <a:spLocks noChangeAspect="1"/>
              </p:cNvSpPr>
              <p:nvPr/>
            </p:nvSpPr>
            <p:spPr bwMode="auto">
              <a:xfrm>
                <a:off x="501396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5" name="Oval 328"/>
              <p:cNvSpPr>
                <a:spLocks noChangeAspect="1"/>
              </p:cNvSpPr>
              <p:nvPr/>
            </p:nvSpPr>
            <p:spPr bwMode="auto">
              <a:xfrm>
                <a:off x="513892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6" name="Oval 329"/>
              <p:cNvSpPr>
                <a:spLocks noChangeAspect="1"/>
              </p:cNvSpPr>
              <p:nvPr/>
            </p:nvSpPr>
            <p:spPr bwMode="auto">
              <a:xfrm>
                <a:off x="526389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7" name="Oval 330"/>
              <p:cNvSpPr>
                <a:spLocks noChangeAspect="1"/>
              </p:cNvSpPr>
              <p:nvPr/>
            </p:nvSpPr>
            <p:spPr bwMode="auto">
              <a:xfrm>
                <a:off x="538886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8" name="Oval 331"/>
              <p:cNvSpPr>
                <a:spLocks noChangeAspect="1"/>
              </p:cNvSpPr>
              <p:nvPr/>
            </p:nvSpPr>
            <p:spPr bwMode="auto">
              <a:xfrm>
                <a:off x="551383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39" name="Oval 332"/>
              <p:cNvSpPr>
                <a:spLocks noChangeAspect="1"/>
              </p:cNvSpPr>
              <p:nvPr/>
            </p:nvSpPr>
            <p:spPr bwMode="auto">
              <a:xfrm>
                <a:off x="563880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40" name="Oval 333"/>
              <p:cNvSpPr>
                <a:spLocks noChangeAspect="1"/>
              </p:cNvSpPr>
              <p:nvPr/>
            </p:nvSpPr>
            <p:spPr bwMode="auto">
              <a:xfrm>
                <a:off x="576376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41" name="Oval 334"/>
              <p:cNvSpPr>
                <a:spLocks noChangeAspect="1"/>
              </p:cNvSpPr>
              <p:nvPr/>
            </p:nvSpPr>
            <p:spPr bwMode="auto">
              <a:xfrm>
                <a:off x="588873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42" name="Oval 335"/>
              <p:cNvSpPr>
                <a:spLocks noChangeAspect="1"/>
              </p:cNvSpPr>
              <p:nvPr/>
            </p:nvSpPr>
            <p:spPr bwMode="auto">
              <a:xfrm>
                <a:off x="601370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43" name="Oval 336"/>
              <p:cNvSpPr>
                <a:spLocks noChangeAspect="1"/>
              </p:cNvSpPr>
              <p:nvPr/>
            </p:nvSpPr>
            <p:spPr bwMode="auto">
              <a:xfrm>
                <a:off x="613867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44" name="Oval 337"/>
              <p:cNvSpPr>
                <a:spLocks noChangeAspect="1"/>
              </p:cNvSpPr>
              <p:nvPr/>
            </p:nvSpPr>
            <p:spPr bwMode="auto">
              <a:xfrm>
                <a:off x="626364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45" name="Oval 338"/>
              <p:cNvSpPr>
                <a:spLocks noChangeAspect="1"/>
              </p:cNvSpPr>
              <p:nvPr/>
            </p:nvSpPr>
            <p:spPr bwMode="auto">
              <a:xfrm>
                <a:off x="638860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46" name="Oval 339"/>
              <p:cNvSpPr>
                <a:spLocks noChangeAspect="1"/>
              </p:cNvSpPr>
              <p:nvPr/>
            </p:nvSpPr>
            <p:spPr bwMode="auto">
              <a:xfrm>
                <a:off x="651357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47" name="Oval 340"/>
              <p:cNvSpPr>
                <a:spLocks noChangeAspect="1"/>
              </p:cNvSpPr>
              <p:nvPr/>
            </p:nvSpPr>
            <p:spPr bwMode="auto">
              <a:xfrm>
                <a:off x="663854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2514600" y="2514600"/>
              <a:ext cx="4151376" cy="27432"/>
              <a:chOff x="2514600" y="2438400"/>
              <a:chExt cx="4151376" cy="27432"/>
            </a:xfrm>
          </p:grpSpPr>
          <p:sp>
            <p:nvSpPr>
              <p:cNvPr id="189649" name="Oval 273"/>
              <p:cNvSpPr>
                <a:spLocks noChangeAspect="1"/>
              </p:cNvSpPr>
              <p:nvPr/>
            </p:nvSpPr>
            <p:spPr bwMode="auto">
              <a:xfrm>
                <a:off x="251460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0" name="Oval 274"/>
              <p:cNvSpPr>
                <a:spLocks noChangeAspect="1"/>
              </p:cNvSpPr>
              <p:nvPr/>
            </p:nvSpPr>
            <p:spPr bwMode="auto">
              <a:xfrm>
                <a:off x="263956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1" name="Oval 275"/>
              <p:cNvSpPr>
                <a:spLocks noChangeAspect="1"/>
              </p:cNvSpPr>
              <p:nvPr/>
            </p:nvSpPr>
            <p:spPr bwMode="auto">
              <a:xfrm>
                <a:off x="276453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2" name="Oval 276"/>
              <p:cNvSpPr>
                <a:spLocks noChangeAspect="1"/>
              </p:cNvSpPr>
              <p:nvPr/>
            </p:nvSpPr>
            <p:spPr bwMode="auto">
              <a:xfrm>
                <a:off x="288950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3" name="Oval 277"/>
              <p:cNvSpPr>
                <a:spLocks noChangeAspect="1"/>
              </p:cNvSpPr>
              <p:nvPr/>
            </p:nvSpPr>
            <p:spPr bwMode="auto">
              <a:xfrm>
                <a:off x="301447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4" name="Oval 278"/>
              <p:cNvSpPr>
                <a:spLocks noChangeAspect="1"/>
              </p:cNvSpPr>
              <p:nvPr/>
            </p:nvSpPr>
            <p:spPr bwMode="auto">
              <a:xfrm>
                <a:off x="313944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5" name="Oval 279"/>
              <p:cNvSpPr>
                <a:spLocks noChangeAspect="1"/>
              </p:cNvSpPr>
              <p:nvPr/>
            </p:nvSpPr>
            <p:spPr bwMode="auto">
              <a:xfrm>
                <a:off x="326440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6" name="Oval 280"/>
              <p:cNvSpPr>
                <a:spLocks noChangeAspect="1"/>
              </p:cNvSpPr>
              <p:nvPr/>
            </p:nvSpPr>
            <p:spPr bwMode="auto">
              <a:xfrm>
                <a:off x="338937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7" name="Oval 281"/>
              <p:cNvSpPr>
                <a:spLocks noChangeAspect="1"/>
              </p:cNvSpPr>
              <p:nvPr/>
            </p:nvSpPr>
            <p:spPr bwMode="auto">
              <a:xfrm>
                <a:off x="351434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8" name="Oval 282"/>
              <p:cNvSpPr>
                <a:spLocks noChangeAspect="1"/>
              </p:cNvSpPr>
              <p:nvPr/>
            </p:nvSpPr>
            <p:spPr bwMode="auto">
              <a:xfrm>
                <a:off x="363931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59" name="Oval 283"/>
              <p:cNvSpPr>
                <a:spLocks noChangeAspect="1"/>
              </p:cNvSpPr>
              <p:nvPr/>
            </p:nvSpPr>
            <p:spPr bwMode="auto">
              <a:xfrm>
                <a:off x="376428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0" name="Oval 284"/>
              <p:cNvSpPr>
                <a:spLocks noChangeAspect="1"/>
              </p:cNvSpPr>
              <p:nvPr/>
            </p:nvSpPr>
            <p:spPr bwMode="auto">
              <a:xfrm>
                <a:off x="388924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1" name="Oval 285"/>
              <p:cNvSpPr>
                <a:spLocks noChangeAspect="1"/>
              </p:cNvSpPr>
              <p:nvPr/>
            </p:nvSpPr>
            <p:spPr bwMode="auto">
              <a:xfrm>
                <a:off x="401421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2" name="Oval 286"/>
              <p:cNvSpPr>
                <a:spLocks noChangeAspect="1"/>
              </p:cNvSpPr>
              <p:nvPr/>
            </p:nvSpPr>
            <p:spPr bwMode="auto">
              <a:xfrm>
                <a:off x="413918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3" name="Oval 287"/>
              <p:cNvSpPr>
                <a:spLocks noChangeAspect="1"/>
              </p:cNvSpPr>
              <p:nvPr/>
            </p:nvSpPr>
            <p:spPr bwMode="auto">
              <a:xfrm>
                <a:off x="426415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4" name="Oval 288"/>
              <p:cNvSpPr>
                <a:spLocks noChangeAspect="1"/>
              </p:cNvSpPr>
              <p:nvPr/>
            </p:nvSpPr>
            <p:spPr bwMode="auto">
              <a:xfrm>
                <a:off x="438912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5" name="Oval 289"/>
              <p:cNvSpPr>
                <a:spLocks noChangeAspect="1"/>
              </p:cNvSpPr>
              <p:nvPr/>
            </p:nvSpPr>
            <p:spPr bwMode="auto">
              <a:xfrm>
                <a:off x="451408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6" name="Oval 290"/>
              <p:cNvSpPr>
                <a:spLocks noChangeAspect="1"/>
              </p:cNvSpPr>
              <p:nvPr/>
            </p:nvSpPr>
            <p:spPr bwMode="auto">
              <a:xfrm>
                <a:off x="463905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7" name="Oval 291"/>
              <p:cNvSpPr>
                <a:spLocks noChangeAspect="1"/>
              </p:cNvSpPr>
              <p:nvPr/>
            </p:nvSpPr>
            <p:spPr bwMode="auto">
              <a:xfrm>
                <a:off x="476402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8" name="Oval 292"/>
              <p:cNvSpPr>
                <a:spLocks noChangeAspect="1"/>
              </p:cNvSpPr>
              <p:nvPr/>
            </p:nvSpPr>
            <p:spPr bwMode="auto">
              <a:xfrm>
                <a:off x="488899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69" name="Oval 293"/>
              <p:cNvSpPr>
                <a:spLocks noChangeAspect="1"/>
              </p:cNvSpPr>
              <p:nvPr/>
            </p:nvSpPr>
            <p:spPr bwMode="auto">
              <a:xfrm>
                <a:off x="501396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0" name="Oval 294"/>
              <p:cNvSpPr>
                <a:spLocks noChangeAspect="1"/>
              </p:cNvSpPr>
              <p:nvPr/>
            </p:nvSpPr>
            <p:spPr bwMode="auto">
              <a:xfrm>
                <a:off x="513892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1" name="Oval 295"/>
              <p:cNvSpPr>
                <a:spLocks noChangeAspect="1"/>
              </p:cNvSpPr>
              <p:nvPr/>
            </p:nvSpPr>
            <p:spPr bwMode="auto">
              <a:xfrm>
                <a:off x="526389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2" name="Oval 296"/>
              <p:cNvSpPr>
                <a:spLocks noChangeAspect="1"/>
              </p:cNvSpPr>
              <p:nvPr/>
            </p:nvSpPr>
            <p:spPr bwMode="auto">
              <a:xfrm>
                <a:off x="538886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3" name="Oval 297"/>
              <p:cNvSpPr>
                <a:spLocks noChangeAspect="1"/>
              </p:cNvSpPr>
              <p:nvPr/>
            </p:nvSpPr>
            <p:spPr bwMode="auto">
              <a:xfrm>
                <a:off x="551383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4" name="Oval 298"/>
              <p:cNvSpPr>
                <a:spLocks noChangeAspect="1"/>
              </p:cNvSpPr>
              <p:nvPr/>
            </p:nvSpPr>
            <p:spPr bwMode="auto">
              <a:xfrm>
                <a:off x="563880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5" name="Oval 299"/>
              <p:cNvSpPr>
                <a:spLocks noChangeAspect="1"/>
              </p:cNvSpPr>
              <p:nvPr/>
            </p:nvSpPr>
            <p:spPr bwMode="auto">
              <a:xfrm>
                <a:off x="576376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6" name="Oval 300"/>
              <p:cNvSpPr>
                <a:spLocks noChangeAspect="1"/>
              </p:cNvSpPr>
              <p:nvPr/>
            </p:nvSpPr>
            <p:spPr bwMode="auto">
              <a:xfrm>
                <a:off x="588873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7" name="Oval 301"/>
              <p:cNvSpPr>
                <a:spLocks noChangeAspect="1"/>
              </p:cNvSpPr>
              <p:nvPr/>
            </p:nvSpPr>
            <p:spPr bwMode="auto">
              <a:xfrm>
                <a:off x="601370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8" name="Oval 302"/>
              <p:cNvSpPr>
                <a:spLocks noChangeAspect="1"/>
              </p:cNvSpPr>
              <p:nvPr/>
            </p:nvSpPr>
            <p:spPr bwMode="auto">
              <a:xfrm>
                <a:off x="6138672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79" name="Oval 303"/>
              <p:cNvSpPr>
                <a:spLocks noChangeAspect="1"/>
              </p:cNvSpPr>
              <p:nvPr/>
            </p:nvSpPr>
            <p:spPr bwMode="auto">
              <a:xfrm>
                <a:off x="6263640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80" name="Oval 304"/>
              <p:cNvSpPr>
                <a:spLocks noChangeAspect="1"/>
              </p:cNvSpPr>
              <p:nvPr/>
            </p:nvSpPr>
            <p:spPr bwMode="auto">
              <a:xfrm>
                <a:off x="6388608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81" name="Oval 305"/>
              <p:cNvSpPr>
                <a:spLocks noChangeAspect="1"/>
              </p:cNvSpPr>
              <p:nvPr/>
            </p:nvSpPr>
            <p:spPr bwMode="auto">
              <a:xfrm>
                <a:off x="6513576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682" name="Oval 306"/>
              <p:cNvSpPr>
                <a:spLocks noChangeAspect="1"/>
              </p:cNvSpPr>
              <p:nvPr/>
            </p:nvSpPr>
            <p:spPr bwMode="auto">
              <a:xfrm>
                <a:off x="6638544" y="2438400"/>
                <a:ext cx="27432" cy="27432"/>
              </a:xfrm>
              <a:prstGeom prst="ellipse">
                <a:avLst/>
              </a:prstGeom>
              <a:solidFill>
                <a:srgbClr val="FF00FF"/>
              </a:solidFill>
              <a:ln w="3175" algn="ctr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89683" name="TextBox 20"/>
          <p:cNvSpPr txBox="1">
            <a:spLocks noChangeArrowheads="1"/>
          </p:cNvSpPr>
          <p:nvPr/>
        </p:nvSpPr>
        <p:spPr bwMode="auto">
          <a:xfrm>
            <a:off x="7467600" y="5986463"/>
            <a:ext cx="13589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FF"/>
                </a:solidFill>
                <a:latin typeface="Arial Narrow" pitchFamily="34" charset="0"/>
                <a:cs typeface="Arial" pitchFamily="34" charset="0"/>
              </a:rPr>
              <a:t>Cathode Wires</a:t>
            </a:r>
          </a:p>
        </p:txBody>
      </p:sp>
      <p:cxnSp>
        <p:nvCxnSpPr>
          <p:cNvPr id="189684" name="Straight Connector 202"/>
          <p:cNvCxnSpPr>
            <a:cxnSpLocks noChangeAspect="1"/>
          </p:cNvCxnSpPr>
          <p:nvPr/>
        </p:nvCxnSpPr>
        <p:spPr bwMode="auto">
          <a:xfrm rot="10800000">
            <a:off x="2362200" y="1490663"/>
            <a:ext cx="4297363" cy="4762"/>
          </a:xfrm>
          <a:prstGeom prst="lin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</p:cxnSp>
      <p:sp>
        <p:nvSpPr>
          <p:cNvPr id="257" name="TextBox 20"/>
          <p:cNvSpPr txBox="1">
            <a:spLocks noChangeArrowheads="1"/>
          </p:cNvSpPr>
          <p:nvPr/>
        </p:nvSpPr>
        <p:spPr bwMode="auto">
          <a:xfrm>
            <a:off x="2895600" y="1262063"/>
            <a:ext cx="1198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Gas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Xe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16" name="Group 205"/>
          <p:cNvGrpSpPr>
            <a:grpSpLocks/>
          </p:cNvGrpSpPr>
          <p:nvPr/>
        </p:nvGrpSpPr>
        <p:grpSpPr bwMode="auto">
          <a:xfrm rot="16200000" flipH="1">
            <a:off x="4381501" y="-1246188"/>
            <a:ext cx="228600" cy="4962525"/>
            <a:chOff x="2209800" y="1413470"/>
            <a:chExt cx="228600" cy="4962610"/>
          </a:xfrm>
        </p:grpSpPr>
        <p:sp>
          <p:nvSpPr>
            <p:cNvPr id="267" name="Flowchart: Delay 266"/>
            <p:cNvSpPr>
              <a:spLocks noChangeArrowheads="1"/>
            </p:cNvSpPr>
            <p:nvPr/>
          </p:nvSpPr>
          <p:spPr bwMode="auto">
            <a:xfrm>
              <a:off x="2189162" y="1434107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8" name="Flowchart: Delay 267"/>
            <p:cNvSpPr>
              <a:spLocks noChangeArrowheads="1"/>
            </p:cNvSpPr>
            <p:nvPr/>
          </p:nvSpPr>
          <p:spPr bwMode="auto">
            <a:xfrm>
              <a:off x="2189162" y="1688111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9" name="Flowchart: Delay 268"/>
            <p:cNvSpPr>
              <a:spLocks noChangeArrowheads="1"/>
            </p:cNvSpPr>
            <p:nvPr/>
          </p:nvSpPr>
          <p:spPr bwMode="auto">
            <a:xfrm>
              <a:off x="2189162" y="1951641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" name="Flowchart: Delay 269"/>
            <p:cNvSpPr>
              <a:spLocks noChangeArrowheads="1"/>
            </p:cNvSpPr>
            <p:nvPr/>
          </p:nvSpPr>
          <p:spPr bwMode="auto">
            <a:xfrm>
              <a:off x="2189162" y="2215170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1" name="Flowchart: Delay 270"/>
            <p:cNvSpPr>
              <a:spLocks noChangeArrowheads="1"/>
            </p:cNvSpPr>
            <p:nvPr/>
          </p:nvSpPr>
          <p:spPr bwMode="auto">
            <a:xfrm>
              <a:off x="2189162" y="2478700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2" name="Flowchart: Delay 271"/>
            <p:cNvSpPr>
              <a:spLocks noChangeArrowheads="1"/>
            </p:cNvSpPr>
            <p:nvPr/>
          </p:nvSpPr>
          <p:spPr bwMode="auto">
            <a:xfrm>
              <a:off x="2209800" y="2721592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3" name="Flowchart: Delay 272"/>
            <p:cNvSpPr>
              <a:spLocks noChangeArrowheads="1"/>
            </p:cNvSpPr>
            <p:nvPr/>
          </p:nvSpPr>
          <p:spPr bwMode="auto">
            <a:xfrm>
              <a:off x="2209800" y="2985121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4" name="Flowchart: Delay 273"/>
            <p:cNvSpPr>
              <a:spLocks noChangeArrowheads="1"/>
            </p:cNvSpPr>
            <p:nvPr/>
          </p:nvSpPr>
          <p:spPr bwMode="auto">
            <a:xfrm>
              <a:off x="2209800" y="3248651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" name="Flowchart: Delay 274"/>
            <p:cNvSpPr>
              <a:spLocks noChangeArrowheads="1"/>
            </p:cNvSpPr>
            <p:nvPr/>
          </p:nvSpPr>
          <p:spPr bwMode="auto">
            <a:xfrm>
              <a:off x="2209800" y="3512180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" name="Flowchart: Delay 275"/>
            <p:cNvSpPr>
              <a:spLocks noChangeArrowheads="1"/>
            </p:cNvSpPr>
            <p:nvPr/>
          </p:nvSpPr>
          <p:spPr bwMode="auto">
            <a:xfrm>
              <a:off x="2209801" y="3775710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7" name="Flowchart: Delay 276"/>
            <p:cNvSpPr>
              <a:spLocks noChangeArrowheads="1"/>
            </p:cNvSpPr>
            <p:nvPr/>
          </p:nvSpPr>
          <p:spPr bwMode="auto">
            <a:xfrm>
              <a:off x="2209801" y="4039239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8" name="Flowchart: Delay 277"/>
            <p:cNvSpPr>
              <a:spLocks noChangeArrowheads="1"/>
            </p:cNvSpPr>
            <p:nvPr/>
          </p:nvSpPr>
          <p:spPr bwMode="auto">
            <a:xfrm>
              <a:off x="2209801" y="4302769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9" name="Flowchart: Delay 278"/>
            <p:cNvSpPr>
              <a:spLocks noChangeArrowheads="1"/>
            </p:cNvSpPr>
            <p:nvPr/>
          </p:nvSpPr>
          <p:spPr bwMode="auto">
            <a:xfrm>
              <a:off x="2209801" y="4566299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0" name="Flowchart: Delay 279"/>
            <p:cNvSpPr>
              <a:spLocks noChangeArrowheads="1"/>
            </p:cNvSpPr>
            <p:nvPr/>
          </p:nvSpPr>
          <p:spPr bwMode="auto">
            <a:xfrm>
              <a:off x="2209801" y="4829828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1" name="Flowchart: Delay 280"/>
            <p:cNvSpPr>
              <a:spLocks noChangeArrowheads="1"/>
            </p:cNvSpPr>
            <p:nvPr/>
          </p:nvSpPr>
          <p:spPr bwMode="auto">
            <a:xfrm>
              <a:off x="2209801" y="5093358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2" name="Flowchart: Delay 281"/>
            <p:cNvSpPr>
              <a:spLocks noChangeArrowheads="1"/>
            </p:cNvSpPr>
            <p:nvPr/>
          </p:nvSpPr>
          <p:spPr bwMode="auto">
            <a:xfrm>
              <a:off x="2209801" y="5356887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3" name="Flowchart: Delay 282"/>
            <p:cNvSpPr>
              <a:spLocks noChangeArrowheads="1"/>
            </p:cNvSpPr>
            <p:nvPr/>
          </p:nvSpPr>
          <p:spPr bwMode="auto">
            <a:xfrm>
              <a:off x="2209801" y="5620417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Flowchart: Delay 283"/>
            <p:cNvSpPr>
              <a:spLocks noChangeArrowheads="1"/>
            </p:cNvSpPr>
            <p:nvPr/>
          </p:nvSpPr>
          <p:spPr bwMode="auto">
            <a:xfrm>
              <a:off x="2209801" y="5883946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5" name="Flowchart: Delay 284"/>
            <p:cNvSpPr>
              <a:spLocks noChangeArrowheads="1"/>
            </p:cNvSpPr>
            <p:nvPr/>
          </p:nvSpPr>
          <p:spPr bwMode="auto">
            <a:xfrm>
              <a:off x="2209801" y="6147476"/>
              <a:ext cx="228600" cy="228604"/>
            </a:xfrm>
            <a:prstGeom prst="flowChartDelay">
              <a:avLst/>
            </a:prstGeom>
            <a:gradFill rotWithShape="1">
              <a:gsLst>
                <a:gs pos="0">
                  <a:srgbClr val="9595FF"/>
                </a:gs>
                <a:gs pos="35001">
                  <a:srgbClr val="B6B6FF"/>
                </a:gs>
                <a:gs pos="100000">
                  <a:srgbClr val="E1E1FF"/>
                </a:gs>
              </a:gsLst>
              <a:lin ang="16200000" scaled="1"/>
            </a:gradFill>
            <a:ln w="9525" algn="ctr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eaVert" wrap="none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Date Placeholder 3"/>
          <p:cNvSpPr txBox="1">
            <a:spLocks noGrp="1"/>
          </p:cNvSpPr>
          <p:nvPr/>
        </p:nvSpPr>
        <p:spPr bwMode="auto">
          <a:xfrm>
            <a:off x="144463" y="6580188"/>
            <a:ext cx="18145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6" rIns="91412" bIns="45706"/>
          <a:lstStyle/>
          <a:p>
            <a:pPr defTabSz="865188"/>
            <a:fld id="{7F997F65-4765-4BBA-85DF-B772FF1132BC}" type="datetime1">
              <a:rPr lang="en-US" sz="1400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pPr defTabSz="865188"/>
              <a:t>8/20/2009</a:t>
            </a:fld>
            <a:endParaRPr lang="en-US" sz="1400" i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467" name="Footer Placeholder 4"/>
          <p:cNvSpPr txBox="1">
            <a:spLocks noGrp="1"/>
          </p:cNvSpPr>
          <p:nvPr/>
        </p:nvSpPr>
        <p:spPr bwMode="auto">
          <a:xfrm>
            <a:off x="2032000" y="6580188"/>
            <a:ext cx="52974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6" rIns="91412" bIns="45706"/>
          <a:lstStyle/>
          <a:p>
            <a:pPr algn="ctr" defTabSz="865188"/>
            <a:r>
              <a:rPr lang="en-US" sz="1400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Katsushi Arisaka, UCLA</a:t>
            </a:r>
          </a:p>
        </p:txBody>
      </p:sp>
      <p:sp>
        <p:nvSpPr>
          <p:cNvPr id="190468" name="Slide Number Placeholder 5"/>
          <p:cNvSpPr txBox="1">
            <a:spLocks noGrp="1"/>
          </p:cNvSpPr>
          <p:nvPr/>
        </p:nvSpPr>
        <p:spPr bwMode="auto">
          <a:xfrm>
            <a:off x="7402513" y="6572250"/>
            <a:ext cx="15970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6" rIns="91412" bIns="45706"/>
          <a:lstStyle/>
          <a:p>
            <a:pPr algn="r" defTabSz="865188"/>
            <a:endParaRPr lang="en-US" sz="1400" i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04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3" y="842963"/>
            <a:ext cx="8180387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70" name="TextBox 9"/>
          <p:cNvSpPr txBox="1">
            <a:spLocks noChangeArrowheads="1"/>
          </p:cNvSpPr>
          <p:nvPr/>
        </p:nvSpPr>
        <p:spPr bwMode="auto">
          <a:xfrm>
            <a:off x="4572000" y="4429125"/>
            <a:ext cx="9286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Xe(10 ton)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757488" y="2611438"/>
            <a:ext cx="154463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606060"/>
                </a:solidFill>
                <a:latin typeface="Arial Narrow" pitchFamily="34" charset="0"/>
                <a:cs typeface="Arial" pitchFamily="34" charset="0"/>
              </a:rPr>
              <a:t>XENON10</a:t>
            </a:r>
          </a:p>
        </p:txBody>
      </p:sp>
      <p:sp>
        <p:nvSpPr>
          <p:cNvPr id="190472" name="TextBox 9"/>
          <p:cNvSpPr txBox="1">
            <a:spLocks noChangeArrowheads="1"/>
          </p:cNvSpPr>
          <p:nvPr/>
        </p:nvSpPr>
        <p:spPr bwMode="auto">
          <a:xfrm>
            <a:off x="2830513" y="4111625"/>
            <a:ext cx="90963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Ar(10 ton)</a:t>
            </a:r>
          </a:p>
        </p:txBody>
      </p:sp>
      <p:sp>
        <p:nvSpPr>
          <p:cNvPr id="190473" name="TextBox 9"/>
          <p:cNvSpPr txBox="1">
            <a:spLocks noChangeArrowheads="1"/>
          </p:cNvSpPr>
          <p:nvPr/>
        </p:nvSpPr>
        <p:spPr bwMode="auto">
          <a:xfrm>
            <a:off x="2903538" y="4683125"/>
            <a:ext cx="9969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3333FF"/>
                </a:solidFill>
                <a:latin typeface="Arial Narrow" pitchFamily="34" charset="0"/>
                <a:cs typeface="Arial" pitchFamily="34" charset="0"/>
              </a:rPr>
              <a:t>Ar(100 ton)</a:t>
            </a:r>
          </a:p>
        </p:txBody>
      </p:sp>
      <p:sp>
        <p:nvSpPr>
          <p:cNvPr id="190474" name="TextBox 9"/>
          <p:cNvSpPr txBox="1">
            <a:spLocks noChangeArrowheads="1"/>
          </p:cNvSpPr>
          <p:nvPr/>
        </p:nvSpPr>
        <p:spPr bwMode="auto">
          <a:xfrm>
            <a:off x="4572000" y="3929063"/>
            <a:ext cx="841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Xe(1 ton)</a:t>
            </a:r>
          </a:p>
        </p:txBody>
      </p:sp>
      <p:sp>
        <p:nvSpPr>
          <p:cNvPr id="190475" name="TextBox 9"/>
          <p:cNvSpPr txBox="1">
            <a:spLocks noChangeArrowheads="1"/>
          </p:cNvSpPr>
          <p:nvPr/>
        </p:nvSpPr>
        <p:spPr bwMode="auto">
          <a:xfrm>
            <a:off x="2613025" y="3500438"/>
            <a:ext cx="822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Ar(1 ton)</a:t>
            </a:r>
          </a:p>
        </p:txBody>
      </p:sp>
      <p:sp>
        <p:nvSpPr>
          <p:cNvPr id="190476" name="TextBox 9"/>
          <p:cNvSpPr txBox="1">
            <a:spLocks noChangeArrowheads="1"/>
          </p:cNvSpPr>
          <p:nvPr/>
        </p:nvSpPr>
        <p:spPr bwMode="auto">
          <a:xfrm>
            <a:off x="4427538" y="3389313"/>
            <a:ext cx="9556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Xe(100 kg)</a:t>
            </a:r>
          </a:p>
        </p:txBody>
      </p:sp>
      <p:sp>
        <p:nvSpPr>
          <p:cNvPr id="190477" name="TextBox 9"/>
          <p:cNvSpPr txBox="1">
            <a:spLocks noChangeArrowheads="1"/>
          </p:cNvSpPr>
          <p:nvPr/>
        </p:nvSpPr>
        <p:spPr bwMode="auto">
          <a:xfrm>
            <a:off x="5080000" y="1071563"/>
            <a:ext cx="8683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5-30 keVr</a:t>
            </a:r>
          </a:p>
        </p:txBody>
      </p:sp>
      <p:sp>
        <p:nvSpPr>
          <p:cNvPr id="190478" name="TextBox 9"/>
          <p:cNvSpPr txBox="1">
            <a:spLocks noChangeArrowheads="1"/>
          </p:cNvSpPr>
          <p:nvPr/>
        </p:nvSpPr>
        <p:spPr bwMode="auto">
          <a:xfrm>
            <a:off x="5080000" y="1500188"/>
            <a:ext cx="10429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defTabSz="865188"/>
            <a:r>
              <a:rPr lang="en-US" sz="1500" b="1">
                <a:solidFill>
                  <a:srgbClr val="3333FF"/>
                </a:solidFill>
                <a:latin typeface="Arial Narrow" pitchFamily="34" charset="0"/>
                <a:cs typeface="Arial" pitchFamily="34" charset="0"/>
              </a:rPr>
              <a:t>40-130 keVr</a:t>
            </a:r>
          </a:p>
        </p:txBody>
      </p:sp>
      <p:sp>
        <p:nvSpPr>
          <p:cNvPr id="190479" name="Title 1"/>
          <p:cNvSpPr>
            <a:spLocks/>
          </p:cNvSpPr>
          <p:nvPr/>
        </p:nvSpPr>
        <p:spPr bwMode="auto">
          <a:xfrm>
            <a:off x="0" y="7620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0" tIns="48320" rIns="96640" bIns="48320" anchor="ctr"/>
          <a:lstStyle/>
          <a:p>
            <a:pPr algn="ctr"/>
            <a:r>
              <a:rPr lang="en-US" sz="3200" dirty="0">
                <a:solidFill>
                  <a:srgbClr val="CC0066"/>
                </a:solidFill>
              </a:rPr>
              <a:t>90% CL Sensitivity to the Cross Section</a:t>
            </a:r>
            <a:br>
              <a:rPr lang="en-US" sz="3200" dirty="0">
                <a:solidFill>
                  <a:srgbClr val="CC0066"/>
                </a:solidFill>
              </a:rPr>
            </a:br>
            <a:r>
              <a:rPr lang="en-US" sz="2800" dirty="0">
                <a:solidFill>
                  <a:srgbClr val="CC0066"/>
                </a:solidFill>
              </a:rPr>
              <a:t>(one year, background free)</a:t>
            </a:r>
            <a:endParaRPr lang="en-US" sz="3200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C0066"/>
                </a:solidFill>
              </a:rPr>
              <a:t>Prospects for the near future detection of Dark Matter</a:t>
            </a:r>
          </a:p>
        </p:txBody>
      </p:sp>
      <p:sp>
        <p:nvSpPr>
          <p:cNvPr id="192599" name="Rectangle 87"/>
          <p:cNvSpPr>
            <a:spLocks noChangeArrowheads="1"/>
          </p:cNvSpPr>
          <p:nvPr/>
        </p:nvSpPr>
        <p:spPr bwMode="auto">
          <a:xfrm>
            <a:off x="1600200" y="1624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2601" name="Rectangle 89"/>
          <p:cNvSpPr>
            <a:spLocks noChangeArrowheads="1"/>
          </p:cNvSpPr>
          <p:nvPr/>
        </p:nvSpPr>
        <p:spPr bwMode="auto">
          <a:xfrm>
            <a:off x="1714500" y="1752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92600" name="Picture 88"/>
          <p:cNvPicPr>
            <a:picLocks noChangeAspect="1" noChangeArrowheads="1"/>
          </p:cNvPicPr>
          <p:nvPr/>
        </p:nvPicPr>
        <p:blipFill>
          <a:blip r:embed="rId2"/>
          <a:srcRect l="21066" t="28888" r="20695" b="25775"/>
          <a:stretch>
            <a:fillRect/>
          </a:stretch>
        </p:blipFill>
        <p:spPr bwMode="auto">
          <a:xfrm>
            <a:off x="685800" y="1676400"/>
            <a:ext cx="7924800" cy="46497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/>
          <a:srcRect l="18782" t="27100" r="12347" b="20204"/>
          <a:stretch>
            <a:fillRect/>
          </a:stretch>
        </p:blipFill>
        <p:spPr bwMode="auto">
          <a:xfrm>
            <a:off x="228600" y="914400"/>
            <a:ext cx="85725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5.jpg"/>
          <p:cNvPicPr>
            <a:picLocks noGrp="1" noChangeAspect="1"/>
          </p:cNvPicPr>
          <p:nvPr>
            <p:ph idx="1"/>
          </p:nvPr>
        </p:nvPicPr>
        <p:blipFill>
          <a:blip r:embed="rId2"/>
          <a:srcRect l="1678" t="2551" r="969"/>
          <a:stretch>
            <a:fillRect/>
          </a:stretch>
        </p:blipFill>
        <p:spPr>
          <a:xfrm rot="16200000">
            <a:off x="1115289" y="1170712"/>
            <a:ext cx="6858000" cy="45165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839200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263"/>
            <a:ext cx="9144000" cy="671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1613" y="438150"/>
            <a:ext cx="6199187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886</Words>
  <Application>Microsoft Office PowerPoint</Application>
  <PresentationFormat>On-screen Show (4:3)</PresentationFormat>
  <Paragraphs>232</Paragraphs>
  <Slides>66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Office Theme</vt:lpstr>
      <vt:lpstr>Equation</vt:lpstr>
      <vt:lpstr>The Status and Prospects for the Detection of Dark Matter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WARP 140-kg Detector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XENON100 Installed underground @ LNGS</vt:lpstr>
      <vt:lpstr>Slide 55</vt:lpstr>
      <vt:lpstr>Slide 56</vt:lpstr>
      <vt:lpstr>XENON1T - the ultimate (?) dark matter detector</vt:lpstr>
      <vt:lpstr>Slide 58</vt:lpstr>
      <vt:lpstr>The Physics of MAX</vt:lpstr>
      <vt:lpstr>Super-XENON  Detector Concepts</vt:lpstr>
      <vt:lpstr>Slide 61</vt:lpstr>
      <vt:lpstr>Slide 62</vt:lpstr>
      <vt:lpstr>Slide 63</vt:lpstr>
      <vt:lpstr>Prospects for the near future detection of Dark Matter</vt:lpstr>
      <vt:lpstr>Slide 65</vt:lpstr>
      <vt:lpstr>Slide 66</vt:lpstr>
    </vt:vector>
  </TitlesOfParts>
  <Company>UCLA Physics &amp; Astronomy Department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workstudy</dc:creator>
  <cp:lastModifiedBy>workstudy</cp:lastModifiedBy>
  <cp:revision>18</cp:revision>
  <dcterms:created xsi:type="dcterms:W3CDTF">2009-07-28T22:29:16Z</dcterms:created>
  <dcterms:modified xsi:type="dcterms:W3CDTF">2009-08-21T00:43:04Z</dcterms:modified>
</cp:coreProperties>
</file>