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2" r:id="rId4"/>
    <p:sldId id="278" r:id="rId5"/>
    <p:sldId id="279" r:id="rId6"/>
    <p:sldId id="276" r:id="rId7"/>
    <p:sldId id="275" r:id="rId8"/>
    <p:sldId id="262" r:id="rId9"/>
    <p:sldId id="263" r:id="rId10"/>
    <p:sldId id="285" r:id="rId11"/>
    <p:sldId id="283" r:id="rId12"/>
    <p:sldId id="284" r:id="rId13"/>
    <p:sldId id="286" r:id="rId14"/>
    <p:sldId id="287" r:id="rId15"/>
    <p:sldId id="288" r:id="rId16"/>
    <p:sldId id="289" r:id="rId17"/>
    <p:sldId id="282" r:id="rId18"/>
    <p:sldId id="280" r:id="rId19"/>
    <p:sldId id="270" r:id="rId20"/>
    <p:sldId id="29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DFF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5263" autoAdjust="0"/>
    <p:restoredTop sz="94655" autoAdjust="0"/>
  </p:normalViewPr>
  <p:slideViewPr>
    <p:cSldViewPr snapToGrid="0" snapToObjects="1">
      <p:cViewPr varScale="1">
        <p:scale>
          <a:sx n="88" d="100"/>
          <a:sy n="88" d="100"/>
        </p:scale>
        <p:origin x="-4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D9B93-9543-2B4B-BB34-87DB05174468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9437-9EC4-0347-B388-4A4582784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06072C-7E01-4B45-ABE0-299E403C6231}" type="slidenum">
              <a:rPr lang="en-GB"/>
              <a:pPr/>
              <a:t>3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789EF8-9B19-1F46-8A7E-74F5C02AD287}" type="slidenum">
              <a:rPr lang="en-GB"/>
              <a:pPr/>
              <a:t>4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11579-2C9B-294D-BA72-02A8EF1F5628}" type="slidenum">
              <a:rPr lang="en-US"/>
              <a:pPr/>
              <a:t>5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PAS CITER TOUS LES PAYS MAUS JUSTE UW HALZEN</a:t>
            </a: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A97E33-8768-A648-947E-E61A9053E6E5}" type="slidenum">
              <a:rPr lang="fr-FR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912813"/>
            <a:ext cx="4176713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350" y="4352637"/>
            <a:ext cx="4773706" cy="3395807"/>
          </a:xfrm>
          <a:noFill/>
          <a:ln/>
        </p:spPr>
        <p:txBody>
          <a:bodyPr wrap="none" anchor="ctr"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39D459-BC1F-4F4B-ABE3-4C3BE4C855B4}" type="slidenum">
              <a:rPr lang="en-GB"/>
              <a:pPr/>
              <a:t>21</a:t>
            </a:fld>
            <a:endParaRPr lang="en-GB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789" y="17948"/>
            <a:ext cx="86204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AF07-B182-5640-8914-6829E18E1910}" type="datetimeFigureOut">
              <a:rPr lang="en-US" smtClean="0"/>
              <a:pPr/>
              <a:t>9/3/09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C8C0-2189-4C44-92CE-EFA552AB21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19446"/>
            <a:ext cx="175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Taboada, GA</a:t>
            </a:r>
            <a:r>
              <a:rPr lang="en-US" sz="16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Tech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31463">
            <a:off x="-366381" y="-242884"/>
            <a:ext cx="10415652" cy="78109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481" y="426816"/>
            <a:ext cx="8137038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  <a:t>High-energy neutrino astronomy with </a:t>
            </a:r>
            <a:r>
              <a:rPr lang="en-US" sz="4800" dirty="0" err="1" smtClean="0">
                <a:effectLst>
                  <a:outerShdw blurRad="50800" dist="63500" dir="2700000">
                    <a:srgbClr val="000000">
                      <a:alpha val="43000"/>
                    </a:srgbClr>
                  </a:outerShdw>
                </a:effectLst>
              </a:rPr>
              <a:t>IceCube</a:t>
            </a:r>
            <a:endParaRPr lang="en-US" sz="4800" dirty="0">
              <a:effectLst>
                <a:outerShdw blurRad="50800" dist="635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8667"/>
            <a:ext cx="6400800" cy="35038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Ignacio Taboada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Georgia Institute of Technology</a:t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for the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IceCube</a:t>
            </a: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collaboration</a:t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Madison, NDM 2009</a:t>
            </a:r>
            <a:endParaRPr lang="en-US" dirty="0">
              <a:solidFill>
                <a:schemeClr val="tx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ma-ic22-unf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72" y="259741"/>
            <a:ext cx="5510828" cy="7131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txBody>
          <a:bodyPr>
            <a:noAutofit/>
          </a:bodyPr>
          <a:lstStyle/>
          <a:p>
            <a:r>
              <a:rPr lang="en-US" dirty="0" smtClean="0"/>
              <a:t>Atmospheric </a:t>
            </a:r>
            <a:r>
              <a:rPr lang="en-US" dirty="0" err="1" smtClean="0"/>
              <a:t>muon</a:t>
            </a:r>
            <a:r>
              <a:rPr lang="en-US" dirty="0" smtClean="0"/>
              <a:t> neutrinos</a:t>
            </a:r>
            <a:endParaRPr lang="en-US" dirty="0"/>
          </a:p>
        </p:txBody>
      </p:sp>
      <p:pic>
        <p:nvPicPr>
          <p:cNvPr id="5" name="Picture 35" descr="z_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4359835"/>
            <a:ext cx="3275640" cy="2421965"/>
          </a:xfrm>
          <a:prstGeom prst="rect">
            <a:avLst/>
          </a:prstGeom>
          <a:noFill/>
          <a:ln/>
        </p:spPr>
      </p:pic>
      <p:pic>
        <p:nvPicPr>
          <p:cNvPr id="6" name="Picture 40" descr="z_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60083"/>
            <a:ext cx="3633172" cy="23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85800"/>
            <a:ext cx="3937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energy resolution: ~0.3 in </a:t>
            </a:r>
            <a:r>
              <a:rPr lang="en-US" dirty="0" err="1" smtClean="0"/>
              <a:t>log(E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Still working to reduce systematic uncertainties of energy/depth dependence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5867400" y="12192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685800"/>
            <a:ext cx="5029200" cy="11880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IC-22 string analysis</a:t>
            </a:r>
          </a:p>
          <a:p>
            <a:r>
              <a:rPr lang="en-US" sz="2000" dirty="0" smtClean="0"/>
              <a:t>4492 neutrino events at high purity (&gt;95%)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7373181" y="1735359"/>
            <a:ext cx="113678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Helvetica Neue Light" pitchFamily="-65" charset="0"/>
                <a:ea typeface="Helvetica Neue Light" pitchFamily="-65" charset="0"/>
                <a:cs typeface="Helvetica Neue Light" pitchFamily="-65" charset="0"/>
                <a:sym typeface="Helvetica Neue Light" pitchFamily="-65" charset="0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3124200" y="3559356"/>
            <a:ext cx="6019800" cy="3408453"/>
            <a:chOff x="4735513" y="2293938"/>
            <a:chExt cx="5334000" cy="2933700"/>
          </a:xfrm>
        </p:grpSpPr>
        <p:pic>
          <p:nvPicPr>
            <p:cNvPr id="73731" name="Picture 9" descr="skymap_Egpoint9_smoothed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75199" y="2332037"/>
              <a:ext cx="5294314" cy="281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46" name="TextBox 6"/>
            <p:cNvSpPr txBox="1">
              <a:spLocks noChangeArrowheads="1"/>
            </p:cNvSpPr>
            <p:nvPr/>
          </p:nvSpPr>
          <p:spPr bwMode="auto">
            <a:xfrm>
              <a:off x="7021513" y="2293938"/>
              <a:ext cx="457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90</a:t>
              </a:r>
            </a:p>
          </p:txBody>
        </p:sp>
        <p:sp>
          <p:nvSpPr>
            <p:cNvPr id="73747" name="TextBox 7"/>
            <p:cNvSpPr txBox="1">
              <a:spLocks noChangeArrowheads="1"/>
            </p:cNvSpPr>
            <p:nvPr/>
          </p:nvSpPr>
          <p:spPr bwMode="auto">
            <a:xfrm>
              <a:off x="6945313" y="4960938"/>
              <a:ext cx="5334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-90</a:t>
              </a:r>
            </a:p>
          </p:txBody>
        </p:sp>
        <p:sp>
          <p:nvSpPr>
            <p:cNvPr id="73748" name="TextBox 8"/>
            <p:cNvSpPr txBox="1">
              <a:spLocks noChangeArrowheads="1"/>
            </p:cNvSpPr>
            <p:nvPr/>
          </p:nvSpPr>
          <p:spPr bwMode="auto">
            <a:xfrm>
              <a:off x="9231313" y="3551238"/>
              <a:ext cx="6858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24h</a:t>
              </a:r>
            </a:p>
          </p:txBody>
        </p:sp>
        <p:sp>
          <p:nvSpPr>
            <p:cNvPr id="73749" name="TextBox 9"/>
            <p:cNvSpPr txBox="1">
              <a:spLocks noChangeArrowheads="1"/>
            </p:cNvSpPr>
            <p:nvPr/>
          </p:nvSpPr>
          <p:spPr bwMode="auto">
            <a:xfrm>
              <a:off x="4735513" y="3589338"/>
              <a:ext cx="4572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pic>
        <p:nvPicPr>
          <p:cNvPr id="73732" name="Content Placeholder 8" descr="ra_24bins_Egpoint9_SameAxisLimit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818" r="-5818"/>
          <a:stretch>
            <a:fillRect/>
          </a:stretch>
        </p:blipFill>
        <p:spPr>
          <a:xfrm>
            <a:off x="5019658" y="3815568"/>
            <a:ext cx="3634627" cy="1905000"/>
          </a:xfrm>
        </p:spPr>
      </p:pic>
      <p:grpSp>
        <p:nvGrpSpPr>
          <p:cNvPr id="3" name="Group 18"/>
          <p:cNvGrpSpPr/>
          <p:nvPr/>
        </p:nvGrpSpPr>
        <p:grpSpPr>
          <a:xfrm>
            <a:off x="3124200" y="414818"/>
            <a:ext cx="6019800" cy="3400616"/>
            <a:chOff x="4278313" y="2598738"/>
            <a:chExt cx="5802312" cy="2948076"/>
          </a:xfrm>
        </p:grpSpPr>
        <p:pic>
          <p:nvPicPr>
            <p:cNvPr id="14" name="Picture 7" descr="skymap_Elpoint9_smoothed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8000" y="2713037"/>
              <a:ext cx="5762625" cy="281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4278313" y="3856038"/>
              <a:ext cx="4572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9155113" y="3894138"/>
              <a:ext cx="6858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24h</a:t>
              </a: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6716713" y="2598738"/>
              <a:ext cx="4572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90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6716713" y="5265738"/>
              <a:ext cx="533400" cy="2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100" dirty="0"/>
                <a:t>-90</a:t>
              </a:r>
            </a:p>
          </p:txBody>
        </p:sp>
      </p:grpSp>
      <p:pic>
        <p:nvPicPr>
          <p:cNvPr id="20" name="Content Placeholder 6" descr="ra_24bins_Elpoint9_SameAxisLimit.png"/>
          <p:cNvPicPr>
            <a:picLocks noChangeAspect="1"/>
          </p:cNvPicPr>
          <p:nvPr/>
        </p:nvPicPr>
        <p:blipFill>
          <a:blip r:embed="rId5"/>
          <a:srcRect l="-5818" r="-5818"/>
          <a:stretch>
            <a:fillRect/>
          </a:stretch>
        </p:blipFill>
        <p:spPr bwMode="auto">
          <a:xfrm>
            <a:off x="4941833" y="699072"/>
            <a:ext cx="3529075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0"/>
            <a:ext cx="9144000" cy="699309"/>
          </a:xfrm>
          <a:prstGeom prst="rect">
            <a:avLst/>
          </a:prstGeom>
          <a:solidFill>
            <a:srgbClr val="FFFFFF"/>
          </a:solidFill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Cosmic ray large scale anisotropy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615" y="2926925"/>
            <a:ext cx="3116786" cy="1622639"/>
          </a:xfrm>
          <a:prstGeom prst="rect">
            <a:avLst/>
          </a:prstGeom>
          <a:solidFill>
            <a:srgbClr val="FFCC66"/>
          </a:solidFill>
        </p:spPr>
        <p:txBody>
          <a:bodyPr wrap="square" lIns="82945" tIns="41473" rIns="82945" bIns="41473" rtlCol="0">
            <a:spAutoFit/>
          </a:bodyPr>
          <a:lstStyle/>
          <a:p>
            <a:pPr marL="165100" indent="-165100">
              <a:buClr>
                <a:schemeClr val="tx1">
                  <a:lumMod val="95000"/>
                  <a:lumOff val="5000"/>
                </a:schemeClr>
              </a:buClr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/>
              <a:t>Data: IC22 </a:t>
            </a:r>
            <a:r>
              <a:rPr lang="en-US" sz="2000" dirty="0" smtClean="0">
                <a:solidFill>
                  <a:srgbClr val="0000FF"/>
                </a:solidFill>
              </a:rPr>
              <a:t>4.3*10</a:t>
            </a:r>
            <a:r>
              <a:rPr lang="en-US" sz="2000" baseline="30000" dirty="0" smtClean="0">
                <a:solidFill>
                  <a:srgbClr val="0000FF"/>
                </a:solidFill>
              </a:rPr>
              <a:t>9</a:t>
            </a:r>
            <a:r>
              <a:rPr lang="en-US" sz="2000" dirty="0" smtClean="0">
                <a:solidFill>
                  <a:srgbClr val="0000FF"/>
                </a:solidFill>
              </a:rPr>
              <a:t> events</a:t>
            </a:r>
            <a:endParaRPr lang="en-US" sz="2000" baseline="30000" dirty="0" smtClean="0">
              <a:solidFill>
                <a:srgbClr val="0000FF"/>
              </a:solidFill>
            </a:endParaRPr>
          </a:p>
          <a:p>
            <a:pPr marL="165100" indent="-165100">
              <a:buClr>
                <a:schemeClr val="tx1"/>
              </a:buClr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/>
              <a:t>Median angular resolution: </a:t>
            </a:r>
            <a:r>
              <a:rPr lang="en-US" sz="2000" dirty="0" smtClean="0">
                <a:solidFill>
                  <a:srgbClr val="0000FF"/>
                </a:solidFill>
              </a:rPr>
              <a:t>3</a:t>
            </a:r>
            <a:r>
              <a:rPr lang="en-US" sz="2000" baseline="30000" dirty="0" smtClean="0">
                <a:solidFill>
                  <a:srgbClr val="0000FF"/>
                </a:solidFill>
              </a:rPr>
              <a:t>o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165100" indent="-165100">
              <a:buClr>
                <a:schemeClr val="tx1"/>
              </a:buClr>
              <a:buFont typeface="Wingdings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2000" dirty="0" smtClean="0"/>
              <a:t>Median primary cosmic ray energy</a:t>
            </a:r>
            <a:r>
              <a:rPr lang="en-US" sz="2000" dirty="0" smtClean="0">
                <a:solidFill>
                  <a:srgbClr val="0000FF"/>
                </a:solidFill>
              </a:rPr>
              <a:t>: 12 </a:t>
            </a:r>
            <a:r>
              <a:rPr lang="en-US" sz="2000" dirty="0" err="1" smtClean="0">
                <a:solidFill>
                  <a:srgbClr val="0000FF"/>
                </a:solidFill>
              </a:rPr>
              <a:t>TeV</a:t>
            </a:r>
            <a:r>
              <a:rPr lang="en-US" sz="2000" dirty="0" smtClean="0">
                <a:solidFill>
                  <a:srgbClr val="0000FF"/>
                </a:solidFill>
              </a:rPr>
              <a:t>.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1680" y="1686371"/>
            <a:ext cx="1293720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dirty="0" err="1" smtClean="0"/>
              <a:t>TeV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1680" y="4558480"/>
            <a:ext cx="1461780" cy="51464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800" dirty="0" smtClean="0"/>
              <a:t>126 </a:t>
            </a:r>
            <a:r>
              <a:rPr lang="en-US" sz="2800" dirty="0" err="1" smtClean="0"/>
              <a:t>TeV</a:t>
            </a:r>
            <a:endParaRPr lang="en-US" sz="2800" dirty="0"/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640183" y="2191417"/>
            <a:ext cx="113678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Helvetica Neue Light" pitchFamily="-65" charset="0"/>
                <a:ea typeface="Helvetica Neue Light" pitchFamily="-65" charset="0"/>
                <a:cs typeface="Helvetica Neue Light" pitchFamily="-65" charset="0"/>
                <a:sym typeface="Helvetica Neue Light" pitchFamily="-65" charset="0"/>
              </a:rPr>
              <a:t>Preliminary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640183" y="5235746"/>
            <a:ext cx="113678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Helvetica Neue Light" pitchFamily="-65" charset="0"/>
                <a:ea typeface="Helvetica Neue Light" pitchFamily="-65" charset="0"/>
                <a:cs typeface="Helvetica Neue Light" pitchFamily="-65" charset="0"/>
                <a:sym typeface="Helvetica Neue Light" pitchFamily="-65" charset="0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7.png"/>
          <p:cNvPicPr>
            <a:picLocks noChangeAspect="1"/>
          </p:cNvPicPr>
          <p:nvPr/>
        </p:nvPicPr>
        <p:blipFill>
          <a:blip r:embed="rId3"/>
          <a:srcRect l="6501" t="20002" r="3000" b="10668"/>
          <a:stretch>
            <a:fillRect/>
          </a:stretch>
        </p:blipFill>
        <p:spPr>
          <a:xfrm>
            <a:off x="1046880" y="3705509"/>
            <a:ext cx="4435107" cy="2318072"/>
          </a:xfrm>
          <a:prstGeom prst="rect">
            <a:avLst/>
          </a:prstGeom>
        </p:spPr>
      </p:pic>
      <p:pic>
        <p:nvPicPr>
          <p:cNvPr id="11" name="Picture 10" descr="Slide1.jpg"/>
          <p:cNvPicPr>
            <a:picLocks noChangeAspect="1"/>
          </p:cNvPicPr>
          <p:nvPr/>
        </p:nvPicPr>
        <p:blipFill>
          <a:blip r:embed="rId4"/>
          <a:srcRect l="7500" t="22667" b="17333"/>
          <a:stretch>
            <a:fillRect/>
          </a:stretch>
        </p:blipFill>
        <p:spPr>
          <a:xfrm>
            <a:off x="977760" y="1147801"/>
            <a:ext cx="4539456" cy="2208575"/>
          </a:xfrm>
          <a:prstGeom prst="rect">
            <a:avLst/>
          </a:prstGeom>
        </p:spPr>
      </p:pic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7363"/>
            <a:ext cx="9144000" cy="717650"/>
          </a:xfrm>
          <a:noFill/>
        </p:spPr>
        <p:txBody>
          <a:bodyPr tIns="43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</a:rPr>
              <a:t> Comparison with </a:t>
            </a:r>
            <a:r>
              <a:rPr lang="en-US" dirty="0" smtClean="0">
                <a:solidFill>
                  <a:srgbClr val="000000"/>
                </a:solidFill>
              </a:rPr>
              <a:t>Tibet </a:t>
            </a:r>
            <a:r>
              <a:rPr lang="en-US" dirty="0">
                <a:solidFill>
                  <a:srgbClr val="000000"/>
                </a:solidFill>
              </a:rPr>
              <a:t>and Milagro</a:t>
            </a:r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6092640" y="1631691"/>
            <a:ext cx="2073600" cy="622145"/>
          </a:xfrm>
          <a:prstGeom prst="roundRect">
            <a:avLst>
              <a:gd name="adj" fmla="val 231"/>
            </a:avLst>
          </a:prstGeom>
          <a:solidFill>
            <a:srgbClr val="FF663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IceCube &amp;Tibet Array</a:t>
            </a:r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6092640" y="4327654"/>
            <a:ext cx="2004480" cy="622145"/>
          </a:xfrm>
          <a:prstGeom prst="roundRect">
            <a:avLst>
              <a:gd name="adj" fmla="val 231"/>
            </a:avLst>
          </a:prstGeom>
          <a:solidFill>
            <a:srgbClr val="FF6633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9" tIns="55221" rIns="81639" bIns="40820" anchor="ctr" anchorCtr="1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</a:tabLst>
            </a:pPr>
            <a:r>
              <a:rPr lang="en-US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IceCube &amp; Milagro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DC6ECD-9728-8645-A9B6-D766B8EC832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6880" y="1216928"/>
            <a:ext cx="4216320" cy="2530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100" dirty="0"/>
              <a:t>M. Amenomori et. al Science, vol. 314, pp. 439–443, Oct. 2006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6000" y="3912891"/>
            <a:ext cx="3870720" cy="2530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100" dirty="0"/>
              <a:t>A. Abdoet. al. ArXiv:astro-ph/0806.2293, 2008.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1525" y="6070211"/>
            <a:ext cx="7464960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r"/>
            <a:r>
              <a:rPr lang="en-US" dirty="0" smtClean="0">
                <a:sym typeface="Wingdings" charset="2"/>
              </a:rPr>
              <a:t>IceCube </a:t>
            </a:r>
            <a:r>
              <a:rPr lang="en-US" dirty="0" err="1" smtClean="0">
                <a:sym typeface="Wingdings" charset="2"/>
              </a:rPr>
              <a:t>s</a:t>
            </a:r>
            <a:r>
              <a:rPr lang="en-US" dirty="0" err="1" smtClean="0"/>
              <a:t>kymap</a:t>
            </a:r>
            <a:r>
              <a:rPr lang="en-US" dirty="0" smtClean="0"/>
              <a:t> is consistent with northern hemisphere observations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>
            <a:noAutofit/>
          </a:bodyPr>
          <a:lstStyle/>
          <a:p>
            <a:r>
              <a:rPr lang="en-US" sz="3600" dirty="0" smtClean="0"/>
              <a:t>Search for point sources - </a:t>
            </a:r>
            <a:br>
              <a:rPr lang="en-US" sz="3600" dirty="0" smtClean="0"/>
            </a:br>
            <a:r>
              <a:rPr lang="en-US" sz="3600" dirty="0" smtClean="0"/>
              <a:t>40-string(6month) all-sky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7200" y="515602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175.5 days </a:t>
            </a:r>
            <a:r>
              <a:rPr lang="en-US" dirty="0" err="1">
                <a:latin typeface="Arial"/>
                <a:cs typeface="Arial"/>
              </a:rPr>
              <a:t>livetime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17777 events:</a:t>
            </a:r>
          </a:p>
          <a:p>
            <a:r>
              <a:rPr lang="en-US" dirty="0" smtClean="0">
                <a:latin typeface="Arial"/>
                <a:cs typeface="Arial"/>
              </a:rPr>
              <a:t>	6796 </a:t>
            </a:r>
            <a:r>
              <a:rPr lang="en-US" dirty="0">
                <a:latin typeface="Arial"/>
                <a:cs typeface="Arial"/>
              </a:rPr>
              <a:t>up-going,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	10981 </a:t>
            </a:r>
            <a:r>
              <a:rPr lang="en-US" dirty="0">
                <a:latin typeface="Arial"/>
                <a:cs typeface="Arial"/>
              </a:rPr>
              <a:t>down-going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334" y="1498937"/>
            <a:ext cx="3994929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neutrinos</a:t>
            </a:r>
            <a:endParaRPr lang="en-US" sz="2000" dirty="0" smtClean="0"/>
          </a:p>
          <a:p>
            <a:r>
              <a:rPr lang="en-US" sz="2000" dirty="0" smtClean="0"/>
              <a:t>6796 </a:t>
            </a:r>
            <a:r>
              <a:rPr lang="en-US" sz="2000" dirty="0" err="1" smtClean="0"/>
              <a:t>upgoing</a:t>
            </a:r>
            <a:r>
              <a:rPr lang="en-US" sz="2000" dirty="0" smtClean="0"/>
              <a:t> events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4104" y="3245584"/>
            <a:ext cx="4893111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</a:t>
            </a:r>
            <a:r>
              <a:rPr lang="en-US" sz="2000" dirty="0" err="1" smtClean="0">
                <a:solidFill>
                  <a:srgbClr val="FF0000"/>
                </a:solidFill>
              </a:rPr>
              <a:t>muons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Reduced by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using energy cut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10981 </a:t>
            </a:r>
            <a:r>
              <a:rPr lang="en-US" sz="2000" dirty="0" err="1" smtClean="0"/>
              <a:t>downgoing</a:t>
            </a:r>
            <a:r>
              <a:rPr lang="en-US" sz="2000" dirty="0" smtClean="0"/>
              <a:t> (high energy) </a:t>
            </a:r>
            <a:r>
              <a:rPr lang="en-US" sz="2000" dirty="0" err="1" smtClean="0"/>
              <a:t>muon</a:t>
            </a:r>
            <a:r>
              <a:rPr lang="en-US" sz="2000" dirty="0" smtClean="0"/>
              <a:t> events</a:t>
            </a:r>
            <a:endParaRPr lang="en-US" sz="2000" baseline="30000" dirty="0" smtClean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" y="515602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175.5 days </a:t>
            </a:r>
            <a:r>
              <a:rPr lang="en-US" dirty="0" err="1">
                <a:latin typeface="Arial"/>
                <a:cs typeface="Arial"/>
              </a:rPr>
              <a:t>livetime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17777 events:</a:t>
            </a:r>
          </a:p>
          <a:p>
            <a:r>
              <a:rPr lang="en-US" dirty="0" smtClean="0">
                <a:latin typeface="Arial"/>
                <a:cs typeface="Arial"/>
              </a:rPr>
              <a:t>	6796 </a:t>
            </a:r>
            <a:r>
              <a:rPr lang="en-US" dirty="0">
                <a:latin typeface="Arial"/>
                <a:cs typeface="Arial"/>
              </a:rPr>
              <a:t>up-going,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	10981 </a:t>
            </a:r>
            <a:r>
              <a:rPr lang="en-US" dirty="0">
                <a:latin typeface="Arial"/>
                <a:cs typeface="Arial"/>
              </a:rPr>
              <a:t>down-going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 for point sources -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40-string(6month) all-sky results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6334" y="1498937"/>
            <a:ext cx="3904509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neutrinos</a:t>
            </a:r>
            <a:endParaRPr lang="en-US" sz="2000" dirty="0" smtClean="0"/>
          </a:p>
          <a:p>
            <a:r>
              <a:rPr lang="en-US" sz="2000" dirty="0" smtClean="0"/>
              <a:t>6796 </a:t>
            </a:r>
            <a:r>
              <a:rPr lang="en-US" sz="2000" dirty="0" err="1" smtClean="0"/>
              <a:t>upgoing</a:t>
            </a:r>
            <a:r>
              <a:rPr lang="en-US" sz="2000" dirty="0" smtClean="0"/>
              <a:t> events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4104" y="3245584"/>
            <a:ext cx="3617096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Southern hemisphere</a:t>
            </a:r>
          </a:p>
          <a:p>
            <a:r>
              <a:rPr lang="en-US" sz="2000" dirty="0" smtClean="0"/>
              <a:t>Background: </a:t>
            </a:r>
            <a:r>
              <a:rPr lang="en-US" sz="2000" dirty="0" smtClean="0">
                <a:solidFill>
                  <a:srgbClr val="FF0000"/>
                </a:solidFill>
              </a:rPr>
              <a:t>atmospheric </a:t>
            </a:r>
            <a:r>
              <a:rPr lang="en-US" sz="2000" dirty="0" err="1" smtClean="0">
                <a:solidFill>
                  <a:srgbClr val="FF0000"/>
                </a:solidFill>
              </a:rPr>
              <a:t>muons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Reduced by 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using energy cut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10981 </a:t>
            </a:r>
            <a:r>
              <a:rPr lang="en-US" sz="2000" dirty="0" err="1" smtClean="0"/>
              <a:t>downgoing</a:t>
            </a:r>
            <a:r>
              <a:rPr lang="en-US" sz="2000" dirty="0" smtClean="0"/>
              <a:t> </a:t>
            </a:r>
            <a:r>
              <a:rPr lang="en-US" sz="2000" dirty="0" err="1" smtClean="0"/>
              <a:t>muon</a:t>
            </a:r>
            <a:r>
              <a:rPr lang="en-US" sz="2000" dirty="0" smtClean="0"/>
              <a:t> events</a:t>
            </a:r>
            <a:endParaRPr lang="en-US" sz="2000" baseline="30000" dirty="0" smtClean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7200" y="515602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175.5 days </a:t>
            </a:r>
            <a:r>
              <a:rPr lang="en-US" dirty="0" err="1">
                <a:latin typeface="Arial"/>
                <a:cs typeface="Arial"/>
              </a:rPr>
              <a:t>livetime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17777 events:</a:t>
            </a:r>
          </a:p>
          <a:p>
            <a:r>
              <a:rPr lang="en-US" dirty="0" smtClean="0">
                <a:latin typeface="Arial"/>
                <a:cs typeface="Arial"/>
              </a:rPr>
              <a:t>	6796 </a:t>
            </a:r>
            <a:r>
              <a:rPr lang="en-US" dirty="0">
                <a:latin typeface="Arial"/>
                <a:cs typeface="Arial"/>
              </a:rPr>
              <a:t>up-going,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	10981 </a:t>
            </a:r>
            <a:r>
              <a:rPr lang="en-US" dirty="0">
                <a:latin typeface="Arial"/>
                <a:cs typeface="Arial"/>
              </a:rPr>
              <a:t>down-going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76600"/>
            <a:ext cx="5322094" cy="3608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 for point sources - 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40-string(6month) all-sky results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156021"/>
            <a:ext cx="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87787" y="5156021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C40_6months_skymap_superf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19150"/>
            <a:ext cx="9067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FFA6B-0D76-EC46-BCB7-1F7089E7ABD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457200" y="4866456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Hottest location in the all-sky search is: </a:t>
            </a:r>
          </a:p>
          <a:p>
            <a:r>
              <a:rPr lang="en-US" sz="1600" dirty="0" err="1">
                <a:latin typeface="Arial"/>
                <a:cs typeface="Arial"/>
              </a:rPr>
              <a:t>r.a</a:t>
            </a:r>
            <a:r>
              <a:rPr lang="en-US" sz="1600" dirty="0">
                <a:latin typeface="Arial"/>
                <a:cs typeface="Arial"/>
              </a:rPr>
              <a:t>.=114.95°, </a:t>
            </a:r>
            <a:r>
              <a:rPr lang="en-US" sz="1600" dirty="0" err="1">
                <a:latin typeface="Arial"/>
                <a:cs typeface="Arial"/>
              </a:rPr>
              <a:t>dec</a:t>
            </a:r>
            <a:r>
              <a:rPr lang="en-US" sz="1600" dirty="0">
                <a:latin typeface="Arial"/>
                <a:cs typeface="Arial"/>
              </a:rPr>
              <a:t>.=15.35°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Pre-trial -log</a:t>
            </a:r>
            <a:r>
              <a:rPr lang="en-US" sz="1600" baseline="-25000" dirty="0">
                <a:latin typeface="Arial"/>
                <a:cs typeface="Arial"/>
              </a:rPr>
              <a:t>10</a:t>
            </a:r>
            <a:r>
              <a:rPr lang="en-US" sz="1600" dirty="0">
                <a:latin typeface="Arial"/>
                <a:cs typeface="Arial"/>
              </a:rPr>
              <a:t>(p-value) = 4.43</a:t>
            </a:r>
          </a:p>
          <a:p>
            <a:r>
              <a:rPr lang="en-US" sz="1600" dirty="0">
                <a:latin typeface="Arial"/>
                <a:cs typeface="Arial"/>
              </a:rPr>
              <a:t>Best-fit # of source events = 7.1</a:t>
            </a:r>
          </a:p>
          <a:p>
            <a:r>
              <a:rPr lang="en-US" sz="1600" dirty="0">
                <a:latin typeface="Arial"/>
                <a:cs typeface="Arial"/>
              </a:rPr>
              <a:t>Best-fit spectral index = 2.1 </a:t>
            </a:r>
          </a:p>
        </p:txBody>
      </p:sp>
      <p:sp>
        <p:nvSpPr>
          <p:cNvPr id="10" name="Oval 9"/>
          <p:cNvSpPr/>
          <p:nvPr/>
        </p:nvSpPr>
        <p:spPr>
          <a:xfrm>
            <a:off x="5389563" y="2344738"/>
            <a:ext cx="401637" cy="401637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4876" y="2746376"/>
            <a:ext cx="3072962" cy="21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267199" y="5105400"/>
            <a:ext cx="48768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Perpetua" pitchFamily="-65" charset="0"/>
              </a:rPr>
              <a:t>No excess found!</a:t>
            </a:r>
          </a:p>
          <a:p>
            <a:pPr>
              <a:buFont typeface="Symbol" pitchFamily="-65" charset="2"/>
              <a:buChar char=""/>
            </a:pPr>
            <a:r>
              <a:rPr lang="en-US" sz="2000" b="1" dirty="0" smtClean="0">
                <a:solidFill>
                  <a:srgbClr val="FF0000"/>
                </a:solidFill>
                <a:latin typeface="Perpetua" pitchFamily="-65" charset="0"/>
              </a:rPr>
              <a:t>all</a:t>
            </a:r>
            <a:r>
              <a:rPr lang="en-US" sz="2000" b="1" dirty="0">
                <a:solidFill>
                  <a:srgbClr val="FF0000"/>
                </a:solidFill>
                <a:latin typeface="Perpetua" pitchFamily="-65" charset="0"/>
              </a:rPr>
              <a:t>-sky </a:t>
            </a:r>
            <a:r>
              <a:rPr lang="en-US" sz="2000" b="1" dirty="0" err="1">
                <a:solidFill>
                  <a:srgbClr val="FF0000"/>
                </a:solidFill>
                <a:latin typeface="Perpetua" pitchFamily="-65" charset="0"/>
              </a:rPr>
              <a:t>p</a:t>
            </a:r>
            <a:r>
              <a:rPr lang="en-US" sz="2000" b="1" dirty="0">
                <a:solidFill>
                  <a:srgbClr val="FF0000"/>
                </a:solidFill>
                <a:latin typeface="Perpetua" pitchFamily="-65" charset="0"/>
              </a:rPr>
              <a:t>-value is 61%, not </a:t>
            </a:r>
            <a:r>
              <a:rPr lang="en-US" sz="2000" b="1" dirty="0" smtClean="0">
                <a:solidFill>
                  <a:srgbClr val="FF0000"/>
                </a:solidFill>
                <a:latin typeface="Perpetua" pitchFamily="-65" charset="0"/>
              </a:rPr>
              <a:t>significant</a:t>
            </a:r>
          </a:p>
          <a:p>
            <a:endParaRPr lang="en-US" sz="2000" b="1" dirty="0" smtClean="0">
              <a:solidFill>
                <a:srgbClr val="FF0000"/>
              </a:solidFill>
              <a:latin typeface="Perpetua" pitchFamily="-65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Search for point sources - </a:t>
            </a:r>
            <a:b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40-string(6month) all-sky results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5220" y="1232472"/>
            <a:ext cx="2033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7600" y="1223963"/>
            <a:ext cx="4836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7387"/>
            <a:ext cx="4356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9325"/>
          </a:xfrm>
          <a:noFill/>
        </p:spPr>
        <p:txBody>
          <a:bodyPr/>
          <a:lstStyle/>
          <a:p>
            <a:r>
              <a:rPr lang="en-US" dirty="0" smtClean="0"/>
              <a:t>IceCube 22-string: </a:t>
            </a:r>
            <a:r>
              <a:rPr lang="en-US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n</a:t>
            </a:r>
            <a:r>
              <a:rPr lang="en-US" baseline="-25000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m</a:t>
            </a:r>
            <a:r>
              <a:rPr lang="en-US" dirty="0" smtClean="0"/>
              <a:t> from </a:t>
            </a:r>
            <a:r>
              <a:rPr lang="en-US" dirty="0" err="1" smtClean="0"/>
              <a:t>GRBs</a:t>
            </a:r>
            <a:endParaRPr lang="en-US" dirty="0" smtClean="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3570" y="3594381"/>
            <a:ext cx="360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65" charset="0"/>
              </a:rPr>
              <a:t>Individual flux calculation for </a:t>
            </a:r>
            <a:br>
              <a:rPr lang="en-US" dirty="0">
                <a:latin typeface="Calibri" pitchFamily="-65" charset="0"/>
              </a:rPr>
            </a:br>
            <a:r>
              <a:rPr lang="en-US" dirty="0">
                <a:latin typeface="Calibri" pitchFamily="-65" charset="0"/>
              </a:rPr>
              <a:t>41 </a:t>
            </a:r>
            <a:r>
              <a:rPr lang="en-US" dirty="0" err="1">
                <a:latin typeface="Calibri" pitchFamily="-65" charset="0"/>
              </a:rPr>
              <a:t>GRBs</a:t>
            </a:r>
            <a:r>
              <a:rPr lang="en-US" dirty="0">
                <a:latin typeface="Calibri" pitchFamily="-65" charset="0"/>
              </a:rPr>
              <a:t> in the northern hemisphere</a:t>
            </a:r>
            <a:br>
              <a:rPr lang="en-US" dirty="0">
                <a:latin typeface="Calibri" pitchFamily="-65" charset="0"/>
              </a:rPr>
            </a:br>
            <a:r>
              <a:rPr lang="en-US" dirty="0">
                <a:latin typeface="Calibri" pitchFamily="-65" charset="0"/>
              </a:rPr>
              <a:t>(Mostly Swift)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423925" y="5209212"/>
            <a:ext cx="3148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65" charset="0"/>
              </a:rPr>
              <a:t>Limits on prompt and precursor</a:t>
            </a:r>
            <a:br>
              <a:rPr lang="en-US" dirty="0">
                <a:latin typeface="Calibri" pitchFamily="-65" charset="0"/>
              </a:rPr>
            </a:br>
            <a:r>
              <a:rPr lang="en-US" dirty="0">
                <a:latin typeface="Calibri" pitchFamily="-65" charset="0"/>
              </a:rPr>
              <a:t>neutrino </a:t>
            </a:r>
            <a:r>
              <a:rPr lang="en-US" dirty="0" err="1">
                <a:latin typeface="Calibri" pitchFamily="-65" charset="0"/>
              </a:rPr>
              <a:t>fluence</a:t>
            </a:r>
            <a:r>
              <a:rPr lang="en-US" dirty="0">
                <a:latin typeface="Calibri" pitchFamily="-65" charset="0"/>
              </a:rPr>
              <a:t> from </a:t>
            </a:r>
            <a:r>
              <a:rPr lang="en-US" dirty="0" err="1">
                <a:latin typeface="Calibri" pitchFamily="-65" charset="0"/>
              </a:rPr>
              <a:t>GRBs</a:t>
            </a:r>
            <a:endParaRPr lang="en-US" dirty="0">
              <a:latin typeface="Calibri" pitchFamily="-6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070" y="4698086"/>
            <a:ext cx="4084030" cy="1754327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-65" charset="0"/>
              </a:rPr>
              <a:t>IceCube in coincidence with Fermi/GBM has a 95% of detection potential of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Waxman-</a:t>
            </a:r>
            <a:r>
              <a:rPr lang="en-US" dirty="0" err="1" smtClean="0">
                <a:latin typeface="Calibri" pitchFamily="-65" charset="0"/>
              </a:rPr>
              <a:t>Bahcall</a:t>
            </a:r>
            <a:r>
              <a:rPr lang="en-US" dirty="0" smtClean="0">
                <a:latin typeface="Calibri" pitchFamily="-65" charset="0"/>
              </a:rPr>
              <a:t> model at 5 </a:t>
            </a:r>
            <a:r>
              <a:rPr lang="en-US" dirty="0" err="1" smtClean="0">
                <a:latin typeface="Symbol" pitchFamily="-65" charset="2"/>
                <a:ea typeface="Symbol" pitchFamily="-65" charset="2"/>
                <a:cs typeface="Symbol" pitchFamily="-65" charset="2"/>
              </a:rPr>
              <a:t>s</a:t>
            </a:r>
            <a:r>
              <a:rPr lang="en-US" dirty="0" smtClean="0">
                <a:latin typeface="Calibri" pitchFamily="-65" charset="0"/>
              </a:rPr>
              <a:t> in one year.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Within 5 years, </a:t>
            </a:r>
            <a:r>
              <a:rPr lang="en-US" dirty="0" err="1" smtClean="0">
                <a:latin typeface="Calibri" pitchFamily="-65" charset="0"/>
              </a:rPr>
              <a:t>IceCube</a:t>
            </a:r>
            <a:r>
              <a:rPr lang="en-US" dirty="0" smtClean="0">
                <a:latin typeface="Calibri" pitchFamily="-65" charset="0"/>
              </a:rPr>
              <a:t> will extensively 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sample the allowed parameter space </a:t>
            </a:r>
            <a:br>
              <a:rPr lang="en-US" dirty="0" smtClean="0">
                <a:latin typeface="Calibri" pitchFamily="-65" charset="0"/>
              </a:rPr>
            </a:br>
            <a:r>
              <a:rPr lang="en-US" dirty="0" smtClean="0">
                <a:latin typeface="Calibri" pitchFamily="-65" charset="0"/>
              </a:rPr>
              <a:t>of the Waxman-</a:t>
            </a:r>
            <a:r>
              <a:rPr lang="en-US" dirty="0" err="1" smtClean="0">
                <a:latin typeface="Calibri" pitchFamily="-65" charset="0"/>
              </a:rPr>
              <a:t>Bahcall</a:t>
            </a:r>
            <a:r>
              <a:rPr lang="en-US" dirty="0" smtClean="0">
                <a:latin typeface="Calibri" pitchFamily="-65" charset="0"/>
              </a:rPr>
              <a:t> model.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1531" y="6267747"/>
            <a:ext cx="134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ApJ</a:t>
            </a:r>
            <a:r>
              <a:rPr lang="en-US" dirty="0" smtClean="0"/>
              <a:t>, in press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AutoShape 1"/>
          <p:cNvSpPr>
            <a:spLocks noChangeArrowheads="1"/>
          </p:cNvSpPr>
          <p:nvPr/>
        </p:nvSpPr>
        <p:spPr bwMode="auto">
          <a:xfrm>
            <a:off x="0" y="901605"/>
            <a:ext cx="9144000" cy="5715372"/>
          </a:xfrm>
          <a:prstGeom prst="roundRect">
            <a:avLst>
              <a:gd name="adj" fmla="val 23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55" name="Oval 2"/>
          <p:cNvSpPr>
            <a:spLocks noChangeArrowheads="1"/>
          </p:cNvSpPr>
          <p:nvPr/>
        </p:nvSpPr>
        <p:spPr bwMode="auto">
          <a:xfrm>
            <a:off x="-380674" y="4876255"/>
            <a:ext cx="10514874" cy="4342879"/>
          </a:xfrm>
          <a:prstGeom prst="ellipse">
            <a:avLst/>
          </a:prstGeom>
          <a:solidFill>
            <a:srgbClr val="355E00"/>
          </a:solidFill>
          <a:ln w="9525">
            <a:noFill/>
            <a:round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8683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336" y="898258"/>
            <a:ext cx="4882903" cy="2530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68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540" y="898258"/>
            <a:ext cx="2530759" cy="2530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68358" name="Line 6"/>
          <p:cNvSpPr>
            <a:spLocks noChangeShapeType="1"/>
          </p:cNvSpPr>
          <p:nvPr/>
        </p:nvSpPr>
        <p:spPr bwMode="auto">
          <a:xfrm flipH="1">
            <a:off x="5286257" y="2062085"/>
            <a:ext cx="1190790" cy="49205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359" name="Line 7"/>
          <p:cNvSpPr>
            <a:spLocks noChangeShapeType="1"/>
          </p:cNvSpPr>
          <p:nvPr/>
        </p:nvSpPr>
        <p:spPr bwMode="auto">
          <a:xfrm flipH="1">
            <a:off x="3581242" y="2044232"/>
            <a:ext cx="2930411" cy="310139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360" name="Line 8"/>
          <p:cNvSpPr>
            <a:spLocks noChangeShapeType="1"/>
          </p:cNvSpPr>
          <p:nvPr/>
        </p:nvSpPr>
        <p:spPr bwMode="auto">
          <a:xfrm flipH="1" flipV="1">
            <a:off x="3824567" y="1455429"/>
            <a:ext cx="2704947" cy="59103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361" name="Line 9"/>
          <p:cNvSpPr>
            <a:spLocks noChangeShapeType="1"/>
          </p:cNvSpPr>
          <p:nvPr/>
        </p:nvSpPr>
        <p:spPr bwMode="auto">
          <a:xfrm flipH="1" flipV="1">
            <a:off x="2057428" y="1626657"/>
            <a:ext cx="4419616" cy="41757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81810" y="5184229"/>
            <a:ext cx="421979" cy="422907"/>
            <a:chOff x="4272" y="3437"/>
            <a:chExt cx="287" cy="287"/>
          </a:xfrm>
        </p:grpSpPr>
        <p:sp>
          <p:nvSpPr>
            <p:cNvPr id="868363" name="AutoShape 11"/>
            <p:cNvSpPr>
              <a:spLocks noChangeArrowheads="1"/>
            </p:cNvSpPr>
            <p:nvPr/>
          </p:nvSpPr>
          <p:spPr bwMode="auto">
            <a:xfrm>
              <a:off x="4272" y="3525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64" name="AutoShape 12"/>
            <p:cNvSpPr>
              <a:spLocks noChangeArrowheads="1"/>
            </p:cNvSpPr>
            <p:nvPr/>
          </p:nvSpPr>
          <p:spPr bwMode="auto">
            <a:xfrm rot="5400000">
              <a:off x="4277" y="3509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83818" y="5178649"/>
            <a:ext cx="453237" cy="454150"/>
            <a:chOff x="4840" y="3431"/>
            <a:chExt cx="309" cy="309"/>
          </a:xfrm>
        </p:grpSpPr>
        <p:sp>
          <p:nvSpPr>
            <p:cNvPr id="868366" name="AutoShape 14"/>
            <p:cNvSpPr>
              <a:spLocks noChangeArrowheads="1"/>
            </p:cNvSpPr>
            <p:nvPr/>
          </p:nvSpPr>
          <p:spPr bwMode="auto">
            <a:xfrm rot="-660000">
              <a:off x="4851" y="3531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67" name="AutoShape 15"/>
            <p:cNvSpPr>
              <a:spLocks noChangeArrowheads="1"/>
            </p:cNvSpPr>
            <p:nvPr/>
          </p:nvSpPr>
          <p:spPr bwMode="auto">
            <a:xfrm rot="4740000">
              <a:off x="4852" y="3514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769282" y="5091614"/>
            <a:ext cx="453237" cy="453034"/>
            <a:chOff x="3634" y="3376"/>
            <a:chExt cx="309" cy="309"/>
          </a:xfrm>
        </p:grpSpPr>
        <p:sp>
          <p:nvSpPr>
            <p:cNvPr id="868369" name="AutoShape 17"/>
            <p:cNvSpPr>
              <a:spLocks noChangeArrowheads="1"/>
            </p:cNvSpPr>
            <p:nvPr/>
          </p:nvSpPr>
          <p:spPr bwMode="auto">
            <a:xfrm rot="660000">
              <a:off x="3646" y="3474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70" name="AutoShape 18"/>
            <p:cNvSpPr>
              <a:spLocks noChangeArrowheads="1"/>
            </p:cNvSpPr>
            <p:nvPr/>
          </p:nvSpPr>
          <p:spPr bwMode="auto">
            <a:xfrm rot="6060000">
              <a:off x="3652" y="3459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449018" y="3598609"/>
            <a:ext cx="688787" cy="619295"/>
            <a:chOff x="913" y="2428"/>
            <a:chExt cx="469" cy="421"/>
          </a:xfrm>
        </p:grpSpPr>
        <p:sp>
          <p:nvSpPr>
            <p:cNvPr id="868372" name="AutoShape 20"/>
            <p:cNvSpPr>
              <a:spLocks noChangeArrowheads="1"/>
            </p:cNvSpPr>
            <p:nvPr/>
          </p:nvSpPr>
          <p:spPr bwMode="auto">
            <a:xfrm rot="660000">
              <a:off x="923" y="2589"/>
              <a:ext cx="451" cy="14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73" name="AutoShape 21"/>
            <p:cNvSpPr>
              <a:spLocks noChangeArrowheads="1"/>
            </p:cNvSpPr>
            <p:nvPr/>
          </p:nvSpPr>
          <p:spPr bwMode="auto">
            <a:xfrm rot="6060000">
              <a:off x="958" y="2554"/>
              <a:ext cx="397" cy="16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868374" name="AutoShape 22"/>
          <p:cNvSpPr>
            <a:spLocks noChangeArrowheads="1"/>
          </p:cNvSpPr>
          <p:nvPr/>
        </p:nvSpPr>
        <p:spPr bwMode="auto">
          <a:xfrm rot="660000">
            <a:off x="1463532" y="3816199"/>
            <a:ext cx="664226" cy="20977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75" name="AutoShape 23"/>
          <p:cNvSpPr>
            <a:spLocks noChangeArrowheads="1"/>
          </p:cNvSpPr>
          <p:nvPr/>
        </p:nvSpPr>
        <p:spPr bwMode="auto">
          <a:xfrm rot="6060000">
            <a:off x="1530085" y="3780995"/>
            <a:ext cx="583588" cy="24559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76" name="Text Box 24"/>
          <p:cNvSpPr txBox="1">
            <a:spLocks noChangeArrowheads="1"/>
          </p:cNvSpPr>
          <p:nvPr/>
        </p:nvSpPr>
        <p:spPr bwMode="auto">
          <a:xfrm>
            <a:off x="176383" y="5443105"/>
            <a:ext cx="1274868" cy="40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defTabSz="457565">
              <a:tabLst>
                <a:tab pos="724292" algn="l"/>
              </a:tabLst>
            </a:pPr>
            <a:r>
              <a:rPr lang="en-GB" sz="2000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IceCube</a:t>
            </a:r>
          </a:p>
        </p:txBody>
      </p:sp>
      <p:sp>
        <p:nvSpPr>
          <p:cNvPr id="868377" name="Text Box 25"/>
          <p:cNvSpPr txBox="1">
            <a:spLocks noChangeArrowheads="1"/>
          </p:cNvSpPr>
          <p:nvPr/>
        </p:nvSpPr>
        <p:spPr bwMode="auto">
          <a:xfrm>
            <a:off x="2674768" y="5559153"/>
            <a:ext cx="1647728" cy="1017832"/>
          </a:xfrm>
          <a:prstGeom prst="rect">
            <a:avLst/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algn="ctr" defTabSz="457565">
              <a:tabLst>
                <a:tab pos="724292" algn="l"/>
                <a:tab pos="1447469" algn="l"/>
              </a:tabLst>
            </a:pPr>
            <a: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Northern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00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hemisphere</a:t>
            </a:r>
            <a: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000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IceCube CPU</a:t>
            </a:r>
          </a:p>
        </p:txBody>
      </p:sp>
      <p:pic>
        <p:nvPicPr>
          <p:cNvPr id="868378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3889" y="3584103"/>
            <a:ext cx="606176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79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829" y="3738090"/>
            <a:ext cx="606177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8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652" y="3890961"/>
            <a:ext cx="606177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81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592" y="4041601"/>
            <a:ext cx="606176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pic>
        <p:nvPicPr>
          <p:cNvPr id="868382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415" y="4195588"/>
            <a:ext cx="606176" cy="608137"/>
          </a:xfrm>
          <a:prstGeom prst="rect">
            <a:avLst/>
          </a:prstGeom>
          <a:noFill/>
          <a:ln w="25560">
            <a:solidFill>
              <a:srgbClr val="FFFFFF"/>
            </a:solidFill>
            <a:prstDash val="sysDot"/>
            <a:miter lim="800000"/>
            <a:headEnd/>
            <a:tailEnd/>
          </a:ln>
        </p:spPr>
      </p:pic>
      <p:sp>
        <p:nvSpPr>
          <p:cNvPr id="868383" name="Text Box 31"/>
          <p:cNvSpPr txBox="1">
            <a:spLocks noChangeArrowheads="1"/>
          </p:cNvSpPr>
          <p:nvPr/>
        </p:nvSpPr>
        <p:spPr bwMode="auto">
          <a:xfrm>
            <a:off x="2250556" y="3688993"/>
            <a:ext cx="1330686" cy="649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defTabSz="457565">
              <a:tabLst>
                <a:tab pos="724292" algn="l"/>
              </a:tabLst>
            </a:pP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Iridium</a:t>
            </a:r>
            <a:b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satellites</a:t>
            </a:r>
          </a:p>
        </p:txBody>
      </p:sp>
      <p:sp>
        <p:nvSpPr>
          <p:cNvPr id="868384" name="Text Box 32"/>
          <p:cNvSpPr txBox="1">
            <a:spLocks noChangeArrowheads="1"/>
          </p:cNvSpPr>
          <p:nvPr/>
        </p:nvSpPr>
        <p:spPr bwMode="auto">
          <a:xfrm>
            <a:off x="6871810" y="5639999"/>
            <a:ext cx="1226866" cy="64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algn="ctr" defTabSz="457565">
              <a:tabLst>
                <a:tab pos="724292" algn="l"/>
              </a:tabLst>
            </a:pP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ROTSE III</a:t>
            </a:r>
          </a:p>
          <a:p>
            <a:pPr algn="ctr" defTabSz="457565">
              <a:tabLst>
                <a:tab pos="724292" algn="l"/>
              </a:tabLst>
            </a:pPr>
            <a:endParaRPr lang="en-GB" dirty="0">
              <a:solidFill>
                <a:srgbClr val="FFFFFF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85" name="Line 33"/>
          <p:cNvSpPr>
            <a:spLocks noChangeShapeType="1"/>
          </p:cNvSpPr>
          <p:nvPr/>
        </p:nvSpPr>
        <p:spPr bwMode="auto">
          <a:xfrm flipH="1">
            <a:off x="1598609" y="4157649"/>
            <a:ext cx="2754029" cy="1480730"/>
          </a:xfrm>
          <a:prstGeom prst="line">
            <a:avLst/>
          </a:prstGeom>
          <a:noFill/>
          <a:ln w="25560">
            <a:solidFill>
              <a:srgbClr val="FFFF00"/>
            </a:solidFill>
            <a:prstDash val="dash"/>
            <a:miter lim="800000"/>
            <a:headEnd/>
            <a:tailEnd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429666" y="3829590"/>
            <a:ext cx="162987" cy="350376"/>
            <a:chOff x="2790" y="2586"/>
            <a:chExt cx="111" cy="239"/>
          </a:xfrm>
        </p:grpSpPr>
        <p:sp>
          <p:nvSpPr>
            <p:cNvPr id="868387" name="Freeform 35"/>
            <p:cNvSpPr>
              <a:spLocks noChangeArrowheads="1"/>
            </p:cNvSpPr>
            <p:nvPr/>
          </p:nvSpPr>
          <p:spPr bwMode="auto">
            <a:xfrm>
              <a:off x="2846" y="258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88" name="Freeform 36"/>
            <p:cNvSpPr>
              <a:spLocks noChangeArrowheads="1"/>
            </p:cNvSpPr>
            <p:nvPr/>
          </p:nvSpPr>
          <p:spPr bwMode="auto">
            <a:xfrm>
              <a:off x="2790" y="258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93769" y="3482561"/>
            <a:ext cx="351649" cy="164029"/>
            <a:chOff x="2894" y="2378"/>
            <a:chExt cx="239" cy="111"/>
          </a:xfrm>
        </p:grpSpPr>
        <p:sp>
          <p:nvSpPr>
            <p:cNvPr id="868390" name="Freeform 38"/>
            <p:cNvSpPr>
              <a:spLocks noChangeArrowheads="1"/>
            </p:cNvSpPr>
            <p:nvPr/>
          </p:nvSpPr>
          <p:spPr bwMode="auto">
            <a:xfrm rot="5400000">
              <a:off x="2987" y="2343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91" name="Freeform 39"/>
            <p:cNvSpPr>
              <a:spLocks noChangeArrowheads="1"/>
            </p:cNvSpPr>
            <p:nvPr/>
          </p:nvSpPr>
          <p:spPr bwMode="auto">
            <a:xfrm rot="5400000">
              <a:off x="2987" y="2287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46709" y="4194472"/>
            <a:ext cx="350533" cy="162914"/>
            <a:chOff x="2990" y="2826"/>
            <a:chExt cx="239" cy="111"/>
          </a:xfrm>
        </p:grpSpPr>
        <p:sp>
          <p:nvSpPr>
            <p:cNvPr id="868393" name="Freeform 41"/>
            <p:cNvSpPr>
              <a:spLocks noChangeArrowheads="1"/>
            </p:cNvSpPr>
            <p:nvPr/>
          </p:nvSpPr>
          <p:spPr bwMode="auto">
            <a:xfrm rot="-5400000">
              <a:off x="3081" y="273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94" name="Freeform 42"/>
            <p:cNvSpPr>
              <a:spLocks noChangeArrowheads="1"/>
            </p:cNvSpPr>
            <p:nvPr/>
          </p:nvSpPr>
          <p:spPr bwMode="auto">
            <a:xfrm rot="-5400000">
              <a:off x="3081" y="279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5121801" y="3676719"/>
            <a:ext cx="162987" cy="350376"/>
            <a:chOff x="3226" y="2490"/>
            <a:chExt cx="111" cy="239"/>
          </a:xfrm>
        </p:grpSpPr>
        <p:sp>
          <p:nvSpPr>
            <p:cNvPr id="868396" name="Freeform 44"/>
            <p:cNvSpPr>
              <a:spLocks noChangeArrowheads="1"/>
            </p:cNvSpPr>
            <p:nvPr/>
          </p:nvSpPr>
          <p:spPr bwMode="auto">
            <a:xfrm flipH="1" flipV="1">
              <a:off x="3226" y="249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68397" name="Freeform 45"/>
            <p:cNvSpPr>
              <a:spLocks noChangeArrowheads="1"/>
            </p:cNvSpPr>
            <p:nvPr/>
          </p:nvSpPr>
          <p:spPr bwMode="auto">
            <a:xfrm flipH="1" flipV="1">
              <a:off x="3282" y="249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  <a:gd name="T6" fmla="*/ 0 60000 65536"/>
                <a:gd name="T7" fmla="*/ 0 60000 65536"/>
                <a:gd name="T8" fmla="*/ 0 60000 65536"/>
                <a:gd name="T9" fmla="*/ 0 w 56"/>
                <a:gd name="T10" fmla="*/ 0 h 240"/>
                <a:gd name="T11" fmla="*/ 56 w 5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130055" tIns="65028" rIns="130055" bIns="65028" anchor="ctr">
              <a:prstTxWarp prst="textNoShape">
                <a:avLst/>
              </a:prstTxWarp>
            </a:bodyPr>
            <a:lstStyle/>
            <a:p>
              <a:pPr defTabSz="457565"/>
              <a:endParaRPr lang="en-GB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868398" name="AutoShape 46"/>
          <p:cNvSpPr>
            <a:spLocks noChangeArrowheads="1"/>
          </p:cNvSpPr>
          <p:nvPr/>
        </p:nvSpPr>
        <p:spPr bwMode="auto">
          <a:xfrm>
            <a:off x="4670797" y="3752596"/>
            <a:ext cx="351650" cy="352608"/>
          </a:xfrm>
          <a:prstGeom prst="irregularSeal1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399" name="Text Box 47"/>
          <p:cNvSpPr txBox="1">
            <a:spLocks noChangeArrowheads="1"/>
          </p:cNvSpPr>
          <p:nvPr/>
        </p:nvSpPr>
        <p:spPr bwMode="auto">
          <a:xfrm>
            <a:off x="4344824" y="4393093"/>
            <a:ext cx="1181095" cy="372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9" tIns="46794" rIns="89989" bIns="46794">
            <a:prstTxWarp prst="textNoShape">
              <a:avLst/>
            </a:prstTxWarp>
            <a:spAutoFit/>
          </a:bodyPr>
          <a:lstStyle/>
          <a:p>
            <a:pPr defTabSz="457565">
              <a:tabLst>
                <a:tab pos="724292" algn="l"/>
              </a:tabLst>
            </a:pPr>
            <a:r>
              <a:rPr lang="en-GB" dirty="0">
                <a:solidFill>
                  <a:srgbClr val="FFFFFF"/>
                </a:solidFill>
                <a:ea typeface="ＭＳ Ｐゴシック" pitchFamily="-65" charset="-128"/>
                <a:cs typeface="ＭＳ Ｐゴシック" pitchFamily="-65" charset="-128"/>
              </a:rPr>
              <a:t>SN/GRB</a:t>
            </a:r>
          </a:p>
        </p:txBody>
      </p:sp>
      <p:sp>
        <p:nvSpPr>
          <p:cNvPr id="868400" name="AutoShape 48"/>
          <p:cNvSpPr>
            <a:spLocks noChangeArrowheads="1"/>
          </p:cNvSpPr>
          <p:nvPr/>
        </p:nvSpPr>
        <p:spPr bwMode="auto">
          <a:xfrm>
            <a:off x="914289" y="5935194"/>
            <a:ext cx="635201" cy="846928"/>
          </a:xfrm>
          <a:prstGeom prst="can">
            <a:avLst>
              <a:gd name="adj" fmla="val 33348"/>
            </a:avLst>
          </a:prstGeom>
          <a:solidFill>
            <a:srgbClr val="00B8FF"/>
          </a:solidFill>
          <a:ln w="18360">
            <a:solidFill>
              <a:srgbClr val="2300DC"/>
            </a:solidFill>
            <a:round/>
            <a:headEnd/>
            <a:tailEnd/>
          </a:ln>
        </p:spPr>
        <p:txBody>
          <a:bodyPr wrap="none" lIns="91429" tIns="45715" rIns="91429" bIns="45715" anchor="ctr">
            <a:prstTxWarp prst="textNoShape">
              <a:avLst/>
            </a:prstTxWarp>
          </a:bodyPr>
          <a:lstStyle/>
          <a:p>
            <a:pPr defTabSz="457565"/>
            <a:endParaRPr lang="en-GB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68401" name="Line 49"/>
          <p:cNvSpPr>
            <a:spLocks noChangeShapeType="1"/>
          </p:cNvSpPr>
          <p:nvPr/>
        </p:nvSpPr>
        <p:spPr bwMode="auto">
          <a:xfrm flipV="1">
            <a:off x="1371992" y="4367428"/>
            <a:ext cx="210989" cy="1273183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arrow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8402" name="Line 50"/>
          <p:cNvSpPr>
            <a:spLocks noChangeShapeType="1"/>
          </p:cNvSpPr>
          <p:nvPr/>
        </p:nvSpPr>
        <p:spPr bwMode="auto">
          <a:xfrm>
            <a:off x="2057428" y="4351806"/>
            <a:ext cx="1058297" cy="1058940"/>
          </a:xfrm>
          <a:prstGeom prst="line">
            <a:avLst/>
          </a:prstGeom>
          <a:noFill/>
          <a:ln w="18360">
            <a:solidFill>
              <a:srgbClr val="FFFF00"/>
            </a:solidFill>
            <a:round/>
            <a:headEnd/>
            <a:tailEnd type="arrow" w="med" len="med"/>
          </a:ln>
        </p:spPr>
        <p:txBody>
          <a:bodyPr lIns="64282" tIns="32141" rIns="64282" bIns="3214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68403" name="AutoShape 51"/>
          <p:cNvCxnSpPr>
            <a:cxnSpLocks noChangeShapeType="1"/>
            <a:stCxn id="868377" idx="3"/>
            <a:endCxn id="868370" idx="3"/>
          </p:cNvCxnSpPr>
          <p:nvPr/>
        </p:nvCxnSpPr>
        <p:spPr bwMode="auto">
          <a:xfrm flipV="1">
            <a:off x="4322496" y="5526107"/>
            <a:ext cx="1644121" cy="541962"/>
          </a:xfrm>
          <a:prstGeom prst="bentConnector2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868404" name="AutoShape 52"/>
          <p:cNvCxnSpPr>
            <a:cxnSpLocks noChangeShapeType="1"/>
            <a:stCxn id="868377" idx="3"/>
            <a:endCxn id="868364" idx="3"/>
          </p:cNvCxnSpPr>
          <p:nvPr/>
        </p:nvCxnSpPr>
        <p:spPr bwMode="auto">
          <a:xfrm flipV="1">
            <a:off x="4322496" y="5608610"/>
            <a:ext cx="2678390" cy="459459"/>
          </a:xfrm>
          <a:prstGeom prst="bentConnector2">
            <a:avLst/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868405" name="AutoShape 53"/>
          <p:cNvCxnSpPr>
            <a:cxnSpLocks noChangeShapeType="1"/>
          </p:cNvCxnSpPr>
          <p:nvPr/>
        </p:nvCxnSpPr>
        <p:spPr bwMode="auto">
          <a:xfrm flipV="1">
            <a:off x="4930906" y="5608610"/>
            <a:ext cx="3037582" cy="459459"/>
          </a:xfrm>
          <a:prstGeom prst="bentConnector3">
            <a:avLst>
              <a:gd name="adj1" fmla="val 100269"/>
            </a:avLst>
          </a:prstGeom>
          <a:noFill/>
          <a:ln w="18360">
            <a:solidFill>
              <a:srgbClr val="FFFF00"/>
            </a:solidFill>
            <a:round/>
            <a:headEnd/>
            <a:tailEnd/>
          </a:ln>
        </p:spPr>
      </p:cxn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7146855" y="3867528"/>
            <a:ext cx="2301908" cy="711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9989" tIns="44995" rIns="89989" bIns="44995">
            <a:prstTxWarp prst="textNoShape">
              <a:avLst/>
            </a:prstTxWarp>
          </a:bodyPr>
          <a:lstStyle/>
          <a:p>
            <a:pPr defTabSz="457565">
              <a:tabLst>
                <a:tab pos="724292" algn="l"/>
                <a:tab pos="1447469" algn="l"/>
                <a:tab pos="2171760" algn="l"/>
              </a:tabLst>
            </a:pPr>
            <a:r>
              <a:rPr lang="en-GB" sz="2400" dirty="0">
                <a:solidFill>
                  <a:srgbClr val="3DEB3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Fast reaction</a:t>
            </a:r>
            <a:br>
              <a:rPr lang="en-GB" sz="2400" dirty="0">
                <a:solidFill>
                  <a:srgbClr val="3DEB3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</a:br>
            <a:r>
              <a:rPr lang="en-GB" sz="2400" dirty="0">
                <a:solidFill>
                  <a:srgbClr val="3DEB3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65" charset="-128"/>
                <a:cs typeface="ＭＳ Ｐゴシック" pitchFamily="-65" charset="-128"/>
              </a:rPr>
              <a:t>to GRB alerts</a:t>
            </a:r>
          </a:p>
        </p:txBody>
      </p:sp>
      <p:sp>
        <p:nvSpPr>
          <p:cNvPr id="57" name="Title 56"/>
          <p:cNvSpPr>
            <a:spLocks noGrp="1"/>
          </p:cNvSpPr>
          <p:nvPr>
            <p:ph type="title" idx="4294967295"/>
          </p:nvPr>
        </p:nvSpPr>
        <p:spPr>
          <a:xfrm>
            <a:off x="166336" y="0"/>
            <a:ext cx="8709741" cy="947355"/>
          </a:xfrm>
        </p:spPr>
        <p:txBody>
          <a:bodyPr lIns="91429" tIns="45715" rIns="91429" bIns="45715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Optical Follow-Up with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ROTSE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dirty="0" err="1" smtClean="0"/>
              <a:t>IceCube</a:t>
            </a:r>
            <a:r>
              <a:rPr lang="en-US" dirty="0" smtClean="0"/>
              <a:t> construction is on schedule: </a:t>
            </a:r>
          </a:p>
          <a:p>
            <a:pPr lvl="1"/>
            <a:r>
              <a:rPr lang="en-US" dirty="0" smtClean="0"/>
              <a:t>59 of 86 strings in operation</a:t>
            </a:r>
          </a:p>
          <a:p>
            <a:pPr lvl="1"/>
            <a:r>
              <a:rPr lang="en-US" dirty="0" smtClean="0"/>
              <a:t>Completion in February 2011</a:t>
            </a:r>
          </a:p>
          <a:p>
            <a:pPr lvl="1"/>
            <a:r>
              <a:rPr lang="en-US" dirty="0" smtClean="0"/>
              <a:t>AMANDA has been decommissioned</a:t>
            </a:r>
            <a:endParaRPr lang="en-US" sz="2800" dirty="0" smtClean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IceCube</a:t>
            </a:r>
            <a:r>
              <a:rPr lang="en-US" dirty="0" smtClean="0"/>
              <a:t> meeting or exceeding its design requirements</a:t>
            </a:r>
          </a:p>
          <a:p>
            <a:pPr>
              <a:buFont typeface="Wingdings" charset="2"/>
              <a:buChar char="ü"/>
            </a:pPr>
            <a:r>
              <a:rPr lang="en-US" dirty="0" err="1" smtClean="0"/>
              <a:t>IceCube</a:t>
            </a:r>
            <a:r>
              <a:rPr lang="en-US" dirty="0" smtClean="0"/>
              <a:t> already producing scientific results. </a:t>
            </a:r>
          </a:p>
          <a:p>
            <a:pPr lvl="1"/>
            <a:r>
              <a:rPr lang="en-US" dirty="0" smtClean="0"/>
              <a:t>Point sources, diffuse, </a:t>
            </a:r>
            <a:r>
              <a:rPr lang="en-US" dirty="0" err="1" smtClean="0"/>
              <a:t>GRBs</a:t>
            </a:r>
            <a:endParaRPr lang="en-US" dirty="0" smtClean="0"/>
          </a:p>
          <a:p>
            <a:pPr lvl="1"/>
            <a:r>
              <a:rPr lang="en-US" dirty="0" smtClean="0"/>
              <a:t>Atmospheric neutrinos, cosmic rays</a:t>
            </a:r>
          </a:p>
          <a:p>
            <a:pPr lvl="1"/>
            <a:r>
              <a:rPr lang="en-US" dirty="0" smtClean="0"/>
              <a:t>Target of opportunity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89" y="17948"/>
            <a:ext cx="8620423" cy="824202"/>
          </a:xfrm>
        </p:spPr>
        <p:txBody>
          <a:bodyPr/>
          <a:lstStyle/>
          <a:p>
            <a:r>
              <a:rPr lang="en-US" dirty="0" smtClean="0"/>
              <a:t>The origin of cosmic </a:t>
            </a:r>
            <a:r>
              <a:rPr lang="en-US" dirty="0"/>
              <a:t>r</a:t>
            </a:r>
            <a:r>
              <a:rPr lang="en-US" dirty="0" smtClean="0"/>
              <a:t>ays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395" y="1172390"/>
            <a:ext cx="4264175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58859" y="5497085"/>
            <a:ext cx="2982912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LGC Sans" charset="0"/>
                <a:cs typeface="DejaVu LGC Sans" charset="0"/>
              </a:rPr>
              <a:t>Cosmic ray spectrum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98537" y="2108159"/>
            <a:ext cx="2788272" cy="2790508"/>
          </a:xfrm>
          <a:prstGeom prst="rect">
            <a:avLst/>
          </a:prstGeom>
          <a:solidFill>
            <a:srgbClr val="FDFFA2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100000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b="1" dirty="0">
                <a:solidFill>
                  <a:srgbClr val="990000"/>
                </a:solidFill>
                <a:ea typeface="HG Mincho Light J;MS Gothic;HG " charset="0"/>
                <a:cs typeface="HG Mincho Light J;MS Gothic;HG " charset="0"/>
              </a:rPr>
              <a:t>Candidate</a:t>
            </a:r>
            <a:r>
              <a:rPr lang="en-GB" sz="2000" b="1" dirty="0" smtClean="0">
                <a:solidFill>
                  <a:srgbClr val="990000"/>
                </a:solidFill>
                <a:ea typeface="HG Mincho Light J;MS Gothic;HG " charset="0"/>
                <a:cs typeface="HG Mincho Light J;MS Gothic;HG " charset="0"/>
              </a:rPr>
              <a:t> CR sources: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  Accelerators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SN </a:t>
            </a: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remnants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Active Galactic Nuclei</a:t>
            </a:r>
            <a:endParaRPr lang="en-GB" sz="2000" dirty="0" smtClean="0">
              <a:solidFill>
                <a:srgbClr val="000000"/>
              </a:solidFill>
              <a:ea typeface="HG Mincho Light J;MS Gothic;HG " charset="0"/>
              <a:cs typeface="HG Mincho Light J;MS Gothic;HG " charset="0"/>
            </a:endParaRP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G</a:t>
            </a: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amma </a:t>
            </a: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Ray </a:t>
            </a: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Bursts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  Other 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Dark </a:t>
            </a: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Matter</a:t>
            </a:r>
          </a:p>
          <a:p>
            <a:pPr marL="354478" lvl="1" indent="-354478" defTabSz="952026">
              <a:lnSpc>
                <a:spcPct val="95000"/>
              </a:lnSpc>
              <a:spcBef>
                <a:spcPts val="524"/>
              </a:spcBef>
              <a:buClr>
                <a:srgbClr val="000000"/>
              </a:buClr>
              <a:buSzPct val="75000"/>
              <a:buFont typeface="Wingdings" charset="2"/>
              <a:buChar char="ü"/>
              <a:tabLst>
                <a:tab pos="752361" algn="l"/>
                <a:tab pos="1506169" algn="l"/>
                <a:tab pos="2257082" algn="l"/>
                <a:tab pos="3009443" algn="l"/>
              </a:tabLst>
            </a:pPr>
            <a:r>
              <a:rPr lang="en-GB" sz="2000" dirty="0">
                <a:solidFill>
                  <a:srgbClr val="000000"/>
                </a:solidFill>
                <a:ea typeface="HG Mincho Light J;MS Gothic;HG " charset="0"/>
                <a:cs typeface="HG Mincho Light J;MS Gothic;HG " charset="0"/>
              </a:rPr>
              <a:t>Exotics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391958" y="3430418"/>
            <a:ext cx="191914" cy="38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029" tIns="47514" rIns="95029" bIns="47514">
            <a:prstTxWarp prst="textNoShape">
              <a:avLst/>
            </a:prstTxWarp>
            <a:spAutoFit/>
          </a:bodyPr>
          <a:lstStyle/>
          <a:p>
            <a:pPr defTabSz="952026"/>
            <a:endParaRPr lang="en-US" sz="1900" dirty="0">
              <a:latin typeface="Time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97920" y="11521"/>
            <a:ext cx="8916480" cy="81800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Digital Optical Module (DOM)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0" y="852570"/>
            <a:ext cx="4485600" cy="3103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14720" y="3623420"/>
            <a:ext cx="3732480" cy="414764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76320" y="3938814"/>
            <a:ext cx="2232000" cy="2367609"/>
            <a:chOff x="678" y="2735"/>
            <a:chExt cx="1550" cy="1644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/>
            <a:srcRect l="12486" t="5850" r="15019"/>
            <a:stretch>
              <a:fillRect/>
            </a:stretch>
          </p:blipFill>
          <p:spPr bwMode="auto">
            <a:xfrm>
              <a:off x="686" y="2743"/>
              <a:ext cx="1536" cy="1631"/>
            </a:xfrm>
            <a:prstGeom prst="rect">
              <a:avLst/>
            </a:prstGeom>
            <a:noFill/>
            <a:ln w="3168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880" y="2770"/>
              <a:ext cx="127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lnSpc>
                  <a:spcPct val="98000"/>
                </a:lnSpc>
                <a:tabLst>
                  <a:tab pos="656650" algn="l"/>
                  <a:tab pos="1313299" algn="l"/>
                </a:tabLst>
              </a:pPr>
              <a:r>
                <a:rPr lang="en-GB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USE Sans" charset="0"/>
                  <a:ea typeface="DejaVu LGC Sans" charset="0"/>
                  <a:cs typeface="DejaVu LGC Sans" charset="0"/>
                </a:rPr>
                <a:t>Hamamatsu 10”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755520" y="2773044"/>
            <a:ext cx="5160960" cy="2694523"/>
            <a:chOff x="2608" y="1872"/>
            <a:chExt cx="3584" cy="1871"/>
          </a:xfrm>
        </p:grpSpPr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" y="1872"/>
              <a:ext cx="3585" cy="18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3187" y="3256"/>
              <a:ext cx="28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3373" y="2251"/>
              <a:ext cx="1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5260321" y="4638040"/>
            <a:ext cx="1440" cy="1247171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5598720" y="4845422"/>
            <a:ext cx="829440" cy="103978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598720" y="4846861"/>
            <a:ext cx="1451520" cy="38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V="1">
            <a:off x="6013441" y="4845422"/>
            <a:ext cx="1167840" cy="103978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384800" y="5883770"/>
            <a:ext cx="2666880" cy="398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Single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photo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-electrons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8960" y="53286"/>
            <a:ext cx="9046080" cy="73591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Neutrinos as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stronomical </a:t>
            </a:r>
            <a:r>
              <a:rPr lang="en-GB" dirty="0"/>
              <a:t>m</a:t>
            </a:r>
            <a:r>
              <a:rPr lang="en-GB" dirty="0" smtClean="0"/>
              <a:t>essengers</a:t>
            </a:r>
            <a:endParaRPr lang="en-GB" dirty="0"/>
          </a:p>
        </p:txBody>
      </p:sp>
      <p:grpSp>
        <p:nvGrpSpPr>
          <p:cNvPr id="68" name="Group 67"/>
          <p:cNvGrpSpPr/>
          <p:nvPr/>
        </p:nvGrpSpPr>
        <p:grpSpPr>
          <a:xfrm>
            <a:off x="787680" y="950500"/>
            <a:ext cx="3372480" cy="5799489"/>
            <a:chOff x="787680" y="950500"/>
            <a:chExt cx="3372480" cy="5799489"/>
          </a:xfrm>
        </p:grpSpPr>
        <p:pic>
          <p:nvPicPr>
            <p:cNvPr id="9235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12641" y="5203267"/>
              <a:ext cx="1524960" cy="15467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236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7680" y="2838539"/>
              <a:ext cx="1939680" cy="2311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861120" y="950500"/>
              <a:ext cx="380160" cy="380200"/>
            </a:xfrm>
            <a:prstGeom prst="ellipse">
              <a:avLst/>
            </a:prstGeom>
            <a:solidFill>
              <a:srgbClr val="CC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1242720" y="2083899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1870560" y="1875077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1451520" y="209542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1542240" y="209542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1512000" y="2006131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1631520" y="2034934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1692000" y="1915401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1572480" y="188659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1692000" y="176706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1781280" y="188659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1841760" y="176706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1363680" y="2006131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1902240" y="161873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1752480" y="1618730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1454400" y="1857795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1275840" y="1888039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auto">
            <a:xfrm>
              <a:off x="1156320" y="197876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1156320" y="1978768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1156320" y="1320619"/>
              <a:ext cx="414720" cy="82952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1156321" y="1320619"/>
              <a:ext cx="565920" cy="1659054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8" name="Text Box 42"/>
            <p:cNvSpPr txBox="1">
              <a:spLocks noChangeArrowheads="1"/>
            </p:cNvSpPr>
            <p:nvPr/>
          </p:nvSpPr>
          <p:spPr bwMode="auto">
            <a:xfrm>
              <a:off x="1226880" y="1003786"/>
              <a:ext cx="2933280" cy="365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1639" tIns="40820" rIns="81639" bIns="40820">
              <a:prstTxWarp prst="textNoShape">
                <a:avLst/>
              </a:prstTxWarp>
            </a:bodyPr>
            <a:lstStyle/>
            <a:p>
              <a:pPr algn="ctr">
                <a:tabLst>
                  <a:tab pos="656650" algn="l"/>
                  <a:tab pos="1313299" algn="l"/>
                  <a:tab pos="1969949" algn="l"/>
                  <a:tab pos="2626599" algn="l"/>
                </a:tabLst>
              </a:pPr>
              <a: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  <a:t>Cosmic accelerator</a:t>
              </a:r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1156320" y="1320619"/>
              <a:ext cx="622080" cy="62214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44"/>
            <p:cNvGrpSpPr>
              <a:grpSpLocks/>
            </p:cNvGrpSpPr>
            <p:nvPr/>
          </p:nvGrpSpPr>
          <p:grpSpPr bwMode="auto">
            <a:xfrm>
              <a:off x="2653920" y="3297947"/>
              <a:ext cx="344160" cy="388841"/>
              <a:chOff x="1843" y="2290"/>
              <a:chExt cx="239" cy="270"/>
            </a:xfrm>
          </p:grpSpPr>
          <p:sp>
            <p:nvSpPr>
              <p:cNvPr id="9261" name="Text Box 45"/>
              <p:cNvSpPr txBox="1">
                <a:spLocks noChangeArrowheads="1"/>
              </p:cNvSpPr>
              <p:nvPr/>
            </p:nvSpPr>
            <p:spPr bwMode="auto">
              <a:xfrm>
                <a:off x="1843" y="2290"/>
                <a:ext cx="240" cy="2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5000" rIns="90000" bIns="45000">
                <a:prstTxWarp prst="textNoShape">
                  <a:avLst/>
                </a:prstTxWarp>
              </a:bodyPr>
              <a:lstStyle/>
              <a:p>
                <a:r>
                  <a:rPr lang="en-GB" sz="22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B</a:t>
                </a:r>
              </a:p>
            </p:txBody>
          </p:sp>
          <p:sp>
            <p:nvSpPr>
              <p:cNvPr id="9262" name="Line 46"/>
              <p:cNvSpPr>
                <a:spLocks noChangeShapeType="1"/>
              </p:cNvSpPr>
              <p:nvPr/>
            </p:nvSpPr>
            <p:spPr bwMode="auto">
              <a:xfrm>
                <a:off x="1911" y="2290"/>
                <a:ext cx="14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63" name="Oval 47"/>
            <p:cNvSpPr>
              <a:spLocks noChangeArrowheads="1"/>
            </p:cNvSpPr>
            <p:nvPr/>
          </p:nvSpPr>
          <p:spPr bwMode="auto">
            <a:xfrm>
              <a:off x="2168640" y="253466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auto">
            <a:xfrm>
              <a:off x="2168640" y="24036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Oval 49"/>
            <p:cNvSpPr>
              <a:spLocks noChangeArrowheads="1"/>
            </p:cNvSpPr>
            <p:nvPr/>
          </p:nvSpPr>
          <p:spPr bwMode="auto">
            <a:xfrm>
              <a:off x="2070720" y="24036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Oval 50"/>
            <p:cNvSpPr>
              <a:spLocks noChangeArrowheads="1"/>
            </p:cNvSpPr>
            <p:nvPr/>
          </p:nvSpPr>
          <p:spPr bwMode="auto">
            <a:xfrm>
              <a:off x="2070720" y="250298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Oval 51"/>
            <p:cNvSpPr>
              <a:spLocks noChangeArrowheads="1"/>
            </p:cNvSpPr>
            <p:nvPr/>
          </p:nvSpPr>
          <p:spPr bwMode="auto">
            <a:xfrm>
              <a:off x="1972800" y="250298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Oval 52"/>
            <p:cNvSpPr>
              <a:spLocks noChangeArrowheads="1"/>
            </p:cNvSpPr>
            <p:nvPr/>
          </p:nvSpPr>
          <p:spPr bwMode="auto">
            <a:xfrm>
              <a:off x="2234880" y="250298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Oval 53"/>
            <p:cNvSpPr>
              <a:spLocks noChangeArrowheads="1"/>
            </p:cNvSpPr>
            <p:nvPr/>
          </p:nvSpPr>
          <p:spPr bwMode="auto">
            <a:xfrm>
              <a:off x="2136960" y="26009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Oval 54"/>
            <p:cNvSpPr>
              <a:spLocks noChangeArrowheads="1"/>
            </p:cNvSpPr>
            <p:nvPr/>
          </p:nvSpPr>
          <p:spPr bwMode="auto">
            <a:xfrm>
              <a:off x="2039040" y="2600913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Oval 55"/>
            <p:cNvSpPr>
              <a:spLocks noChangeArrowheads="1"/>
            </p:cNvSpPr>
            <p:nvPr/>
          </p:nvSpPr>
          <p:spPr bwMode="auto">
            <a:xfrm>
              <a:off x="2266560" y="2634037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2" name="Oval 56"/>
            <p:cNvSpPr>
              <a:spLocks noChangeArrowheads="1"/>
            </p:cNvSpPr>
            <p:nvPr/>
          </p:nvSpPr>
          <p:spPr bwMode="auto">
            <a:xfrm>
              <a:off x="2332800" y="253754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3" name="Oval 57"/>
            <p:cNvSpPr>
              <a:spLocks noChangeArrowheads="1"/>
            </p:cNvSpPr>
            <p:nvPr/>
          </p:nvSpPr>
          <p:spPr bwMode="auto">
            <a:xfrm>
              <a:off x="2332800" y="2537546"/>
              <a:ext cx="190080" cy="190100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Text Box 58"/>
            <p:cNvSpPr txBox="1">
              <a:spLocks noChangeArrowheads="1"/>
            </p:cNvSpPr>
            <p:nvPr/>
          </p:nvSpPr>
          <p:spPr bwMode="auto">
            <a:xfrm>
              <a:off x="2553120" y="2357528"/>
              <a:ext cx="1117440" cy="649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</a:tabLst>
              </a:pPr>
              <a: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  <a:t>CMB</a:t>
              </a:r>
              <a:b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</a:br>
              <a:r>
                <a:rPr lang="en-GB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DejaVu LGC Sans" charset="0"/>
                  <a:cs typeface="DejaVu LGC Sans" charset="0"/>
                </a:rPr>
                <a:t>star-light</a:t>
              </a:r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>
              <a:off x="1778400" y="1942765"/>
              <a:ext cx="414720" cy="622145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6" name="Text Box 60"/>
            <p:cNvSpPr txBox="1">
              <a:spLocks noChangeArrowheads="1"/>
            </p:cNvSpPr>
            <p:nvPr/>
          </p:nvSpPr>
          <p:spPr bwMode="auto">
            <a:xfrm>
              <a:off x="2747521" y="4229725"/>
              <a:ext cx="1104480" cy="365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</a:tabLst>
              </a:pPr>
              <a:r>
                <a:rPr lang="en-GB" sz="2000" dirty="0">
                  <a:solidFill>
                    <a:srgbClr val="0000FF"/>
                  </a:solidFill>
                  <a:ea typeface="DejaVu LGC Sans" charset="0"/>
                  <a:cs typeface="DejaVu LGC Sans" charset="0"/>
                </a:rPr>
                <a:t>Neutrino</a:t>
              </a:r>
            </a:p>
          </p:txBody>
        </p:sp>
        <p:sp>
          <p:nvSpPr>
            <p:cNvPr id="9277" name="Text Box 61"/>
            <p:cNvSpPr txBox="1">
              <a:spLocks noChangeArrowheads="1"/>
            </p:cNvSpPr>
            <p:nvPr/>
          </p:nvSpPr>
          <p:spPr bwMode="auto">
            <a:xfrm>
              <a:off x="1254241" y="4961321"/>
              <a:ext cx="992160" cy="6495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 algn="r">
                <a:tabLst>
                  <a:tab pos="656650" algn="l"/>
                </a:tabLst>
              </a:pPr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Cosmic</a:t>
              </a:r>
              <a:b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</a:br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ray</a:t>
              </a:r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2059200" y="2040695"/>
              <a:ext cx="951840" cy="365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>
                <a:tabLst>
                  <a:tab pos="656650" algn="l"/>
                </a:tabLst>
              </a:pPr>
              <a:r>
                <a:rPr lang="en-GB" sz="2000" dirty="0">
                  <a:solidFill>
                    <a:srgbClr val="800000"/>
                  </a:solidFill>
                  <a:ea typeface="DejaVu LGC Sans" charset="0"/>
                  <a:cs typeface="DejaVu LGC Sans" charset="0"/>
                </a:rPr>
                <a:t>Photon</a:t>
              </a:r>
            </a:p>
          </p:txBody>
        </p:sp>
        <p:sp>
          <p:nvSpPr>
            <p:cNvPr id="9279" name="Line 63"/>
            <p:cNvSpPr>
              <a:spLocks noChangeShapeType="1"/>
            </p:cNvSpPr>
            <p:nvPr/>
          </p:nvSpPr>
          <p:spPr bwMode="auto">
            <a:xfrm>
              <a:off x="1571040" y="2150146"/>
              <a:ext cx="1451520" cy="3110727"/>
            </a:xfrm>
            <a:prstGeom prst="line">
              <a:avLst/>
            </a:prstGeom>
            <a:noFill/>
            <a:ln w="36720">
              <a:solidFill>
                <a:srgbClr val="0000FF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Line 64"/>
            <p:cNvSpPr>
              <a:spLocks noChangeShapeType="1"/>
            </p:cNvSpPr>
            <p:nvPr/>
          </p:nvSpPr>
          <p:spPr bwMode="auto">
            <a:xfrm>
              <a:off x="1166400" y="3918652"/>
              <a:ext cx="1441440" cy="154960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 type="arrow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25313" y="510801"/>
            <a:ext cx="3784319" cy="5764926"/>
            <a:chOff x="5025313" y="510801"/>
            <a:chExt cx="3784319" cy="5764926"/>
          </a:xfrm>
        </p:grpSpPr>
        <p:sp>
          <p:nvSpPr>
            <p:cNvPr id="9218" name="Text Box 2"/>
            <p:cNvSpPr txBox="1">
              <a:spLocks noChangeArrowheads="1"/>
            </p:cNvSpPr>
            <p:nvPr/>
          </p:nvSpPr>
          <p:spPr bwMode="auto">
            <a:xfrm>
              <a:off x="5267232" y="5902727"/>
              <a:ext cx="53856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9</a:t>
              </a:r>
            </a:p>
          </p:txBody>
        </p:sp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 rot="2160000">
              <a:off x="5075712" y="4049253"/>
              <a:ext cx="414720" cy="1742583"/>
            </a:xfrm>
            <a:prstGeom prst="downArrow">
              <a:avLst>
                <a:gd name="adj1" fmla="val 37380"/>
                <a:gd name="adj2" fmla="val 121529"/>
              </a:avLst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auto">
            <a:xfrm flipH="1">
              <a:off x="5067073" y="1683084"/>
              <a:ext cx="2957760" cy="4005061"/>
            </a:xfrm>
            <a:prstGeom prst="line">
              <a:avLst/>
            </a:prstGeom>
            <a:noFill/>
            <a:ln w="7308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5068512" y="5688145"/>
              <a:ext cx="334080" cy="24626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5805792" y="4690120"/>
              <a:ext cx="334080" cy="246266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6541632" y="3692096"/>
              <a:ext cx="334080" cy="24626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7278912" y="2692631"/>
              <a:ext cx="334080" cy="246265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8014752" y="1694606"/>
              <a:ext cx="334080" cy="246266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 rot="18420000">
              <a:off x="4669576" y="4471236"/>
              <a:ext cx="1077233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800000"/>
                  </a:solidFill>
                  <a:ea typeface="DejaVu LGC Sans" charset="0"/>
                  <a:cs typeface="DejaVu LGC Sans" charset="0"/>
                </a:rPr>
                <a:t>Photons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 rot="18420000">
              <a:off x="5122443" y="2833065"/>
              <a:ext cx="1324939" cy="390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200" dirty="0">
                  <a:solidFill>
                    <a:srgbClr val="0000FF"/>
                  </a:solidFill>
                  <a:ea typeface="DejaVu LGC Sans" charset="0"/>
                  <a:cs typeface="DejaVu LGC Sans" charset="0"/>
                </a:rPr>
                <a:t>Neutrinos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 rot="18420000">
              <a:off x="6939037" y="1698945"/>
              <a:ext cx="662470" cy="3657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C.R.</a:t>
              </a:r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auto">
            <a:xfrm rot="2280000">
              <a:off x="7451712" y="1252480"/>
              <a:ext cx="414720" cy="895774"/>
            </a:xfrm>
            <a:prstGeom prst="upArrow">
              <a:avLst>
                <a:gd name="adj1" fmla="val 30611"/>
                <a:gd name="adj2" fmla="val 112666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985793" y="4923424"/>
              <a:ext cx="63648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12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6769153" y="3910998"/>
              <a:ext cx="636480" cy="3729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15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7520833" y="2930255"/>
              <a:ext cx="63648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18</a:t>
              </a: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8173152" y="1950952"/>
              <a:ext cx="636480" cy="373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r>
                <a:rPr lang="en-GB" sz="2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10</a:t>
              </a:r>
              <a:r>
                <a:rPr lang="en-GB" sz="2000" baseline="330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21</a:t>
              </a:r>
            </a:p>
          </p:txBody>
        </p:sp>
        <p:sp>
          <p:nvSpPr>
            <p:cNvPr id="9234" name="AutoShape 18"/>
            <p:cNvSpPr>
              <a:spLocks noChangeArrowheads="1"/>
            </p:cNvSpPr>
            <p:nvPr/>
          </p:nvSpPr>
          <p:spPr bwMode="auto">
            <a:xfrm rot="2160000">
              <a:off x="5781312" y="510801"/>
              <a:ext cx="414720" cy="5391926"/>
            </a:xfrm>
            <a:prstGeom prst="upDownArrow">
              <a:avLst>
                <a:gd name="adj1" fmla="val 32185"/>
                <a:gd name="adj2" fmla="val 125306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Text Box 65"/>
            <p:cNvSpPr txBox="1">
              <a:spLocks noChangeArrowheads="1"/>
            </p:cNvSpPr>
            <p:nvPr/>
          </p:nvSpPr>
          <p:spPr bwMode="auto">
            <a:xfrm rot="18420000">
              <a:off x="6623628" y="4124161"/>
              <a:ext cx="1608649" cy="3902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0820" rIns="81639" bIns="40820">
              <a:prstTxWarp prst="textNoShape">
                <a:avLst/>
              </a:prstTxWarp>
            </a:bodyPr>
            <a:lstStyle/>
            <a:p>
              <a:pPr algn="ctr"/>
              <a:r>
                <a:rPr lang="en-GB" sz="22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Energy (</a:t>
              </a:r>
              <a:r>
                <a:rPr lang="en-GB" sz="2200" dirty="0" err="1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eV</a:t>
              </a:r>
              <a:r>
                <a:rPr lang="en-GB" sz="22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7920" y="11521"/>
            <a:ext cx="8916480" cy="818006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High-energy neutrino detection</a:t>
            </a:r>
            <a:endParaRPr lang="en-GB" dirty="0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69440" y="5802370"/>
            <a:ext cx="4605120" cy="933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Build a </a:t>
            </a:r>
            <a:r>
              <a:rPr lang="en-GB" sz="2000" b="1" u="sng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BIG</a:t>
            </a: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 detector (~1 km</a:t>
            </a:r>
            <a:r>
              <a:rPr lang="en-GB" sz="2000" b="1" baseline="33000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 of water)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Build underground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b="1" dirty="0">
                <a:solidFill>
                  <a:srgbClr val="008000"/>
                </a:solidFill>
                <a:ea typeface="DejaVu LGC Sans" charset="0"/>
                <a:cs typeface="DejaVu LGC Sans" charset="0"/>
              </a:rPr>
              <a:t>Look for up-going events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71201" y="1366705"/>
            <a:ext cx="3342240" cy="3833682"/>
            <a:chOff x="1855" y="949"/>
            <a:chExt cx="2321" cy="2662"/>
          </a:xfrm>
        </p:grpSpPr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 rot="10800000">
              <a:off x="1861" y="1130"/>
              <a:ext cx="2310" cy="2310"/>
            </a:xfrm>
            <a:prstGeom prst="ellipse">
              <a:avLst/>
            </a:prstGeom>
            <a:solidFill>
              <a:srgbClr val="0099FF"/>
            </a:solidFill>
            <a:ln w="36720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 rot="10800000">
              <a:off x="2753" y="2889"/>
              <a:ext cx="534" cy="368"/>
            </a:xfrm>
            <a:prstGeom prst="roundRect">
              <a:avLst>
                <a:gd name="adj" fmla="val 22981"/>
              </a:avLst>
            </a:prstGeom>
            <a:solidFill>
              <a:srgbClr val="FF333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H="1" flipV="1">
              <a:off x="2245" y="2736"/>
              <a:ext cx="1564" cy="75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H="1" flipV="1">
              <a:off x="3796" y="3488"/>
              <a:ext cx="210" cy="12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 flipV="1">
              <a:off x="3667" y="3353"/>
              <a:ext cx="142" cy="12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H="1" flipV="1">
              <a:off x="3637" y="3442"/>
              <a:ext cx="144" cy="4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 flipV="1">
              <a:off x="3787" y="3406"/>
              <a:ext cx="29" cy="84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>
              <a:off x="3672" y="3492"/>
              <a:ext cx="144" cy="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>
              <a:off x="3978" y="949"/>
              <a:ext cx="144" cy="22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3828" y="1185"/>
              <a:ext cx="128" cy="14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H="1">
              <a:off x="3919" y="1212"/>
              <a:ext cx="48" cy="14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H="1">
              <a:off x="3883" y="1177"/>
              <a:ext cx="84" cy="28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3969" y="1177"/>
              <a:ext cx="6" cy="144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H="1">
              <a:off x="3193" y="1232"/>
              <a:ext cx="747" cy="1526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H="1">
              <a:off x="2651" y="2769"/>
              <a:ext cx="545" cy="822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2145" y="1110"/>
              <a:ext cx="823" cy="1683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2977" y="2802"/>
              <a:ext cx="310" cy="79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H="1" flipV="1">
              <a:off x="3125" y="2774"/>
              <a:ext cx="129" cy="7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H="1" flipV="1">
              <a:off x="3149" y="2735"/>
              <a:ext cx="83" cy="79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3149" y="2734"/>
              <a:ext cx="94" cy="7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H="1">
              <a:off x="2920" y="2796"/>
              <a:ext cx="111" cy="9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V="1">
              <a:off x="2937" y="2769"/>
              <a:ext cx="71" cy="63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H="1" flipV="1">
              <a:off x="2908" y="2774"/>
              <a:ext cx="134" cy="4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1964160" y="1231330"/>
            <a:ext cx="1684800" cy="54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7000"/>
              </a:lnSpc>
              <a:tabLst>
                <a:tab pos="656650" algn="l"/>
                <a:tab pos="13132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Astrophysical</a:t>
            </a:r>
            <a:b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neutrino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5790240" y="1025388"/>
            <a:ext cx="106416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Cosmic</a:t>
            </a:r>
          </a:p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Ray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5188321" y="2651319"/>
            <a:ext cx="1545120" cy="64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Atmospheric</a:t>
            </a:r>
            <a:b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Neutrino</a:t>
            </a:r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1755361" y="1075794"/>
            <a:ext cx="1892160" cy="941859"/>
          </a:xfrm>
          <a:prstGeom prst="ellipse">
            <a:avLst/>
          </a:prstGeom>
          <a:noFill/>
          <a:ln w="1836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5708161" y="4916677"/>
            <a:ext cx="106416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Cosmic</a:t>
            </a:r>
          </a:p>
          <a:p>
            <a:pPr algn="ctr">
              <a:tabLst>
                <a:tab pos="656650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Ray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047680" y="3513970"/>
            <a:ext cx="1563840" cy="671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Atmospheric</a:t>
            </a:r>
          </a:p>
          <a:p>
            <a:pPr>
              <a:tabLst>
                <a:tab pos="656650" algn="l"/>
                <a:tab pos="1313299" algn="l"/>
              </a:tabLst>
            </a:pPr>
            <a:r>
              <a:rPr lang="en-GB" sz="2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muon</a:t>
            </a:r>
            <a:endParaRPr lang="en-GB" sz="2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939841" y="1854915"/>
            <a:ext cx="85680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</a:tabLst>
            </a:pP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LGC Sans" charset="0"/>
                <a:cs typeface="DejaVu LGC Sans" charset="0"/>
              </a:rPr>
              <a:t>Earth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261789" y="17948"/>
            <a:ext cx="8620423" cy="889195"/>
          </a:xfrm>
        </p:spPr>
        <p:txBody>
          <a:bodyPr/>
          <a:lstStyle/>
          <a:p>
            <a:r>
              <a:rPr lang="en-US" dirty="0" smtClean="0"/>
              <a:t>Event Topologies Topologies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08CF-97FB-2046-AA1C-5A803DAE720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024" y="950940"/>
            <a:ext cx="8567415" cy="5548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world-map"/>
          <p:cNvPicPr>
            <a:picLocks noChangeAspect="1" noChangeArrowheads="1"/>
          </p:cNvPicPr>
          <p:nvPr/>
        </p:nvPicPr>
        <p:blipFill>
          <a:blip r:embed="rId3">
            <a:lum bright="26000" contrast="-34000"/>
          </a:blip>
          <a:srcRect/>
          <a:stretch>
            <a:fillRect/>
          </a:stretch>
        </p:blipFill>
        <p:spPr bwMode="auto">
          <a:xfrm>
            <a:off x="0" y="916860"/>
            <a:ext cx="918527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138113" y="1364535"/>
            <a:ext cx="26050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 dirty="0">
                <a:solidFill>
                  <a:srgbClr val="1F497D"/>
                </a:solidFill>
                <a:latin typeface="Calibri" pitchFamily="-65" charset="0"/>
              </a:rPr>
              <a:t>USA: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sv-SE" sz="1200" b="1" dirty="0" err="1">
                <a:solidFill>
                  <a:srgbClr val="1F497D"/>
                </a:solidFill>
                <a:latin typeface="Calibri" pitchFamily="-65" charset="0"/>
              </a:rPr>
              <a:t>Bartol</a:t>
            </a: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Research </a:t>
            </a:r>
            <a:r>
              <a:rPr lang="sv-SE" sz="1200" b="1" dirty="0" err="1">
                <a:solidFill>
                  <a:srgbClr val="1F497D"/>
                </a:solidFill>
                <a:latin typeface="Calibri" pitchFamily="-65" charset="0"/>
              </a:rPr>
              <a:t>Institute</a:t>
            </a: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, Delaware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California, Berkeley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California, Irvine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Pennsylvania State University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Clark-Atlanta University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Ohio State University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Georgia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Institute of Technology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Maryland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Alabama, Tuscaloosa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Wisconsin-Madison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Wisconsin-River Falls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Lawrence Berkeley National Lab.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Kansas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Southern University and A&amp;M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	  College, Baton Rouge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University of Alaska, Anchorage</a:t>
            </a:r>
            <a:endParaRPr lang="fr-FR" sz="1200" b="1" dirty="0">
              <a:solidFill>
                <a:srgbClr val="1F497D"/>
              </a:solidFill>
              <a:latin typeface="Calibri" pitchFamily="-65" charset="0"/>
            </a:endParaRPr>
          </a:p>
        </p:txBody>
      </p:sp>
      <p:sp>
        <p:nvSpPr>
          <p:cNvPr id="60420" name="Rectangle 8"/>
          <p:cNvSpPr>
            <a:spLocks noChangeArrowheads="1"/>
          </p:cNvSpPr>
          <p:nvPr/>
        </p:nvSpPr>
        <p:spPr bwMode="auto">
          <a:xfrm>
            <a:off x="3276600" y="1088310"/>
            <a:ext cx="194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Sweden: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Uppsala Universitet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Stockholm Universitet</a:t>
            </a:r>
          </a:p>
        </p:txBody>
      </p:sp>
      <p:sp>
        <p:nvSpPr>
          <p:cNvPr id="60421" name="Rectangle 9"/>
          <p:cNvSpPr>
            <a:spLocks noChangeArrowheads="1"/>
          </p:cNvSpPr>
          <p:nvPr/>
        </p:nvSpPr>
        <p:spPr bwMode="auto">
          <a:xfrm>
            <a:off x="3048000" y="1850310"/>
            <a:ext cx="1944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UK: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Oxford University</a:t>
            </a:r>
          </a:p>
        </p:txBody>
      </p:sp>
      <p:sp>
        <p:nvSpPr>
          <p:cNvPr id="60422" name="Rectangle 10"/>
          <p:cNvSpPr>
            <a:spLocks noChangeArrowheads="1"/>
          </p:cNvSpPr>
          <p:nvPr/>
        </p:nvSpPr>
        <p:spPr bwMode="auto">
          <a:xfrm>
            <a:off x="4513263" y="2934573"/>
            <a:ext cx="23447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600" b="1">
                <a:solidFill>
                  <a:srgbClr val="1F497D"/>
                </a:solidFill>
                <a:latin typeface="Calibri" pitchFamily="-65" charset="0"/>
              </a:rPr>
              <a:t>Belgium: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>
                <a:solidFill>
                  <a:srgbClr val="1F497D"/>
                </a:solidFill>
                <a:latin typeface="Calibri" pitchFamily="-65" charset="0"/>
              </a:rPr>
              <a:t> Université Libre de Bruxelles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Vrije Universiteit Brussel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Universiteit Gent</a:t>
            </a:r>
            <a:endParaRPr lang="en-US" sz="1200" b="1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Calibri" pitchFamily="-65" charset="0"/>
              </a:rPr>
              <a:t>Université de Mons-Hainaut</a:t>
            </a:r>
            <a:endParaRPr lang="sv-SE" sz="1200" b="1">
              <a:solidFill>
                <a:schemeClr val="tx2"/>
              </a:solidFill>
              <a:latin typeface="Calibri" pitchFamily="-65" charset="0"/>
            </a:endParaRPr>
          </a:p>
        </p:txBody>
      </p:sp>
      <p:sp>
        <p:nvSpPr>
          <p:cNvPr id="60423" name="Rectangle 11"/>
          <p:cNvSpPr>
            <a:spLocks noChangeArrowheads="1"/>
          </p:cNvSpPr>
          <p:nvPr/>
        </p:nvSpPr>
        <p:spPr bwMode="auto">
          <a:xfrm>
            <a:off x="5372100" y="916860"/>
            <a:ext cx="19431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 dirty="0" err="1">
                <a:solidFill>
                  <a:srgbClr val="1F497D"/>
                </a:solidFill>
                <a:latin typeface="Calibri" pitchFamily="-65" charset="0"/>
              </a:rPr>
              <a:t>Germany</a:t>
            </a:r>
            <a:r>
              <a:rPr lang="sv-SE" sz="1600" b="1" dirty="0">
                <a:solidFill>
                  <a:srgbClr val="1F497D"/>
                </a:solidFill>
                <a:latin typeface="Calibri" pitchFamily="-65" charset="0"/>
              </a:rPr>
              <a:t>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DESY-</a:t>
            </a:r>
            <a:r>
              <a:rPr lang="en-US" sz="1200" b="1" dirty="0" err="1" smtClean="0">
                <a:solidFill>
                  <a:srgbClr val="1F497D"/>
                </a:solidFill>
                <a:latin typeface="Calibri" pitchFamily="-65" charset="0"/>
              </a:rPr>
              <a:t>Zeuthen</a:t>
            </a:r>
            <a:endParaRPr lang="en-US" sz="1200" b="1" dirty="0" smtClean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 smtClean="0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Bonn 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Mainz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Dortmund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</a:t>
            </a:r>
            <a:r>
              <a:rPr lang="en-US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>
                <a:solidFill>
                  <a:srgbClr val="1F497D"/>
                </a:solidFill>
                <a:latin typeface="Calibri" pitchFamily="-65" charset="0"/>
              </a:rPr>
              <a:t> Wuppertal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Humboldt </a:t>
            </a:r>
            <a:r>
              <a:rPr lang="sv-SE" sz="1200" b="1" dirty="0" err="1">
                <a:solidFill>
                  <a:srgbClr val="1F497D"/>
                </a:solidFill>
                <a:latin typeface="Calibri" pitchFamily="-65" charset="0"/>
              </a:rPr>
              <a:t>Universität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MPI Heidelberg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 dirty="0">
                <a:solidFill>
                  <a:srgbClr val="1F497D"/>
                </a:solidFill>
                <a:latin typeface="Calibri" pitchFamily="-65" charset="0"/>
              </a:rPr>
              <a:t> RWTH </a:t>
            </a:r>
            <a:r>
              <a:rPr lang="sv-SE" sz="1200" b="1" dirty="0" smtClean="0">
                <a:solidFill>
                  <a:srgbClr val="1F497D"/>
                </a:solidFill>
                <a:latin typeface="Calibri" pitchFamily="-65" charset="0"/>
              </a:rPr>
              <a:t>Aachen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Ruhr-</a:t>
            </a:r>
            <a:r>
              <a:rPr lang="en-US" sz="1200" b="1" dirty="0" err="1" smtClean="0">
                <a:solidFill>
                  <a:srgbClr val="1F497D"/>
                </a:solidFill>
                <a:latin typeface="Calibri" pitchFamily="-65" charset="0"/>
              </a:rPr>
              <a:t>Universität</a:t>
            </a:r>
            <a:r>
              <a:rPr lang="en-US" sz="1200" b="1" dirty="0" smtClean="0">
                <a:solidFill>
                  <a:srgbClr val="1F497D"/>
                </a:solidFill>
                <a:latin typeface="Calibri" pitchFamily="-65" charset="0"/>
              </a:rPr>
              <a:t> Bochum</a:t>
            </a:r>
            <a:endParaRPr lang="sv-SE" sz="1200" b="1" dirty="0">
              <a:solidFill>
                <a:srgbClr val="1F497D"/>
              </a:solidFill>
              <a:latin typeface="Calibri" pitchFamily="-65" charset="0"/>
            </a:endParaRPr>
          </a:p>
        </p:txBody>
      </p:sp>
      <p:sp>
        <p:nvSpPr>
          <p:cNvPr id="60424" name="Rectangle 12"/>
          <p:cNvSpPr>
            <a:spLocks noChangeArrowheads="1"/>
          </p:cNvSpPr>
          <p:nvPr/>
        </p:nvSpPr>
        <p:spPr bwMode="auto">
          <a:xfrm>
            <a:off x="7621588" y="2993310"/>
            <a:ext cx="1522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chemeClr val="tx2"/>
                </a:solidFill>
                <a:latin typeface="Calibri" pitchFamily="-65" charset="0"/>
              </a:rPr>
              <a:t>Japan: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chemeClr val="tx2"/>
                </a:solidFill>
                <a:latin typeface="Calibri" pitchFamily="-65" charset="0"/>
              </a:rPr>
              <a:t> </a:t>
            </a:r>
            <a:r>
              <a:rPr lang="sv-SE" sz="1200" b="1">
                <a:solidFill>
                  <a:schemeClr val="tx2"/>
                </a:solidFill>
                <a:latin typeface="Calibri" pitchFamily="-65" charset="0"/>
              </a:rPr>
              <a:t>Chiba University</a:t>
            </a:r>
          </a:p>
        </p:txBody>
      </p:sp>
      <p:sp>
        <p:nvSpPr>
          <p:cNvPr id="60425" name="Rectangle 13"/>
          <p:cNvSpPr>
            <a:spLocks noChangeArrowheads="1"/>
          </p:cNvSpPr>
          <p:nvPr/>
        </p:nvSpPr>
        <p:spPr bwMode="auto">
          <a:xfrm>
            <a:off x="6999288" y="5279310"/>
            <a:ext cx="1933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chemeClr val="tx2"/>
                </a:solidFill>
                <a:latin typeface="Calibri" pitchFamily="-65" charset="0"/>
              </a:rPr>
              <a:t>New Zealand: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chemeClr val="tx2"/>
                </a:solidFill>
                <a:latin typeface="Calibri" pitchFamily="-65" charset="0"/>
              </a:rPr>
              <a:t> University of Canterbury</a:t>
            </a:r>
          </a:p>
        </p:txBody>
      </p:sp>
      <p:sp>
        <p:nvSpPr>
          <p:cNvPr id="60426" name="Rectangle 15"/>
          <p:cNvSpPr>
            <a:spLocks noChangeArrowheads="1"/>
          </p:cNvSpPr>
          <p:nvPr/>
        </p:nvSpPr>
        <p:spPr bwMode="auto">
          <a:xfrm>
            <a:off x="2291556" y="5866824"/>
            <a:ext cx="4560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1F497D"/>
                </a:solidFill>
                <a:latin typeface="Calibri" pitchFamily="-65" charset="0"/>
              </a:rPr>
              <a:t>34 </a:t>
            </a:r>
            <a:r>
              <a:rPr lang="en-US" sz="2000" b="1" dirty="0">
                <a:solidFill>
                  <a:srgbClr val="1F497D"/>
                </a:solidFill>
                <a:latin typeface="Calibri" pitchFamily="-65" charset="0"/>
              </a:rPr>
              <a:t>institutions,</a:t>
            </a:r>
            <a:r>
              <a:rPr lang="en-US" sz="2000" b="1" dirty="0" smtClean="0">
                <a:solidFill>
                  <a:srgbClr val="1F497D"/>
                </a:solidFill>
                <a:latin typeface="Calibri" pitchFamily="-65" charset="0"/>
              </a:rPr>
              <a:t>  approx. 250 </a:t>
            </a:r>
            <a:r>
              <a:rPr lang="en-US" sz="2000" b="1" dirty="0">
                <a:solidFill>
                  <a:srgbClr val="1F497D"/>
                </a:solidFill>
                <a:latin typeface="Calibri" pitchFamily="-65" charset="0"/>
              </a:rPr>
              <a:t>members</a:t>
            </a:r>
          </a:p>
          <a:p>
            <a:pPr algn="ctr" eaLnBrk="0" hangingPunct="0"/>
            <a:r>
              <a:rPr lang="en-US" sz="2000" b="1" dirty="0">
                <a:solidFill>
                  <a:srgbClr val="1F497D"/>
                </a:solidFill>
                <a:latin typeface="Calibri" pitchFamily="-65" charset="0"/>
              </a:rPr>
              <a:t>    http://</a:t>
            </a:r>
            <a:r>
              <a:rPr lang="en-US" sz="2000" b="1" dirty="0" err="1">
                <a:solidFill>
                  <a:srgbClr val="1F497D"/>
                </a:solidFill>
                <a:latin typeface="Calibri" pitchFamily="-65" charset="0"/>
              </a:rPr>
              <a:t>icecube.wisc.edu</a:t>
            </a:r>
            <a:endParaRPr lang="en-US" sz="2000" b="1" dirty="0">
              <a:solidFill>
                <a:srgbClr val="1F497D"/>
              </a:solidFill>
              <a:latin typeface="Calibri" pitchFamily="-65" charset="0"/>
            </a:endParaRPr>
          </a:p>
        </p:txBody>
      </p:sp>
      <p:sp>
        <p:nvSpPr>
          <p:cNvPr id="60427" name="Rectangle 16"/>
          <p:cNvSpPr>
            <a:spLocks noChangeArrowheads="1"/>
          </p:cNvSpPr>
          <p:nvPr/>
        </p:nvSpPr>
        <p:spPr bwMode="auto">
          <a:xfrm>
            <a:off x="2971800" y="2459910"/>
            <a:ext cx="1617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Netherlands: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Utrecht University</a:t>
            </a:r>
          </a:p>
        </p:txBody>
      </p:sp>
      <p:sp>
        <p:nvSpPr>
          <p:cNvPr id="60428" name="Rectangle 17"/>
          <p:cNvSpPr>
            <a:spLocks noChangeArrowheads="1"/>
          </p:cNvSpPr>
          <p:nvPr/>
        </p:nvSpPr>
        <p:spPr bwMode="auto">
          <a:xfrm>
            <a:off x="2895600" y="3055223"/>
            <a:ext cx="1617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600" b="1">
                <a:solidFill>
                  <a:srgbClr val="1F497D"/>
                </a:solidFill>
                <a:latin typeface="Calibri" pitchFamily="-65" charset="0"/>
              </a:rPr>
              <a:t>Switzerland:</a:t>
            </a:r>
          </a:p>
          <a:p>
            <a:pPr marL="114300" indent="-114300" defTabSz="828675">
              <a:buClr>
                <a:schemeClr val="tx1"/>
              </a:buCl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sv-SE" sz="1200" b="1">
                <a:solidFill>
                  <a:srgbClr val="1F497D"/>
                </a:solidFill>
                <a:latin typeface="Calibri" pitchFamily="-65" charset="0"/>
              </a:rPr>
              <a:t> EPFL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4771" y="-36731"/>
            <a:ext cx="506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IceCube</a:t>
            </a:r>
            <a:r>
              <a:rPr lang="en-US" sz="3600" dirty="0" smtClean="0"/>
              <a:t> collaboration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31" y="17948"/>
            <a:ext cx="6896845" cy="6836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2730" y="1331732"/>
            <a:ext cx="2381270" cy="3121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186" y="116805"/>
            <a:ext cx="16868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IceCube</a:t>
            </a: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Status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1776" y="350386"/>
            <a:ext cx="20648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IceTop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118 / 160 Tanks</a:t>
            </a:r>
            <a:br>
              <a:rPr lang="en-US" sz="2000" dirty="0" smtClean="0"/>
            </a:br>
            <a:r>
              <a:rPr lang="en-US" sz="2000" dirty="0" smtClean="0"/>
              <a:t>2 </a:t>
            </a:r>
            <a:r>
              <a:rPr lang="en-US" sz="2000" dirty="0" err="1" smtClean="0"/>
              <a:t>DOMs</a:t>
            </a:r>
            <a:r>
              <a:rPr lang="en-US" sz="2000" dirty="0" smtClean="0"/>
              <a:t> per tank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62730" y="2204491"/>
            <a:ext cx="2204700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IceCube</a:t>
            </a:r>
            <a:r>
              <a:rPr lang="en-US" sz="2000" dirty="0" smtClean="0"/>
              <a:t> “In-Ice”</a:t>
            </a:r>
            <a:br>
              <a:rPr lang="en-US" sz="2000" dirty="0" smtClean="0"/>
            </a:br>
            <a:r>
              <a:rPr lang="en-US" sz="2000" dirty="0" smtClean="0"/>
              <a:t>59 / 86 Strings</a:t>
            </a:r>
            <a:br>
              <a:rPr lang="en-US" sz="2000" dirty="0" smtClean="0"/>
            </a:br>
            <a:r>
              <a:rPr lang="en-US" sz="2000" dirty="0" smtClean="0"/>
              <a:t>60 </a:t>
            </a:r>
            <a:r>
              <a:rPr lang="en-US" sz="2000" dirty="0" err="1" smtClean="0"/>
              <a:t>DOMs</a:t>
            </a:r>
            <a:r>
              <a:rPr lang="en-US" sz="2000" dirty="0" smtClean="0"/>
              <a:t> per string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62730" y="3309681"/>
            <a:ext cx="151449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AMANDA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62730" y="3937447"/>
            <a:ext cx="22216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Deep Core</a:t>
            </a:r>
            <a:endParaRPr lang="en-US" sz="2000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45979" y="2204491"/>
            <a:ext cx="1999965" cy="2291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Completion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:</a:t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</a:b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January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 2011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Detector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takes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 data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during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-65" charset="2"/>
              </a:rPr>
              <a:t> construction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-65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9142" y="4495799"/>
            <a:ext cx="1182461" cy="4825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69946" y="4392398"/>
            <a:ext cx="1270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Eiffel Tower</a:t>
            </a:r>
            <a:br>
              <a:rPr lang="en-US" dirty="0" smtClean="0"/>
            </a:br>
            <a:r>
              <a:rPr lang="en-US" dirty="0" smtClean="0"/>
              <a:t>324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89" y="17949"/>
            <a:ext cx="8620423" cy="810396"/>
          </a:xfrm>
        </p:spPr>
        <p:txBody>
          <a:bodyPr/>
          <a:lstStyle/>
          <a:p>
            <a:r>
              <a:rPr lang="en-US" dirty="0" err="1" smtClean="0"/>
              <a:t>IceCube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24" y="1045438"/>
            <a:ext cx="4360234" cy="4525963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2400" dirty="0" smtClean="0"/>
              <a:t>Low noise rates: ~300Hz (SPE/sec)</a:t>
            </a:r>
            <a:endParaRPr lang="en-US" sz="2000" dirty="0" smtClean="0"/>
          </a:p>
          <a:p>
            <a:pPr lvl="1"/>
            <a:r>
              <a:rPr lang="en-US" sz="2000" dirty="0" smtClean="0"/>
              <a:t>Rate with correlated pulses ~500Hz</a:t>
            </a:r>
          </a:p>
          <a:p>
            <a:pPr lvl="1"/>
            <a:r>
              <a:rPr lang="en-US" sz="2000" dirty="0" smtClean="0"/>
              <a:t>Supernova detection      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High duty cycle: &gt;96% 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Event rates (59 strings)</a:t>
            </a:r>
          </a:p>
          <a:p>
            <a:pPr lvl="1"/>
            <a:r>
              <a:rPr lang="en-US" sz="2000" dirty="0" err="1" smtClean="0"/>
              <a:t>Muons</a:t>
            </a:r>
            <a:r>
              <a:rPr lang="en-US" sz="2000" dirty="0" smtClean="0"/>
              <a:t>: ~1.5 kHz</a:t>
            </a:r>
          </a:p>
          <a:p>
            <a:pPr lvl="1"/>
            <a:r>
              <a:rPr lang="en-US" sz="2000" dirty="0" smtClean="0"/>
              <a:t>Neutrinos: ~160/day</a:t>
            </a:r>
          </a:p>
          <a:p>
            <a:endParaRPr lang="en-US" dirty="0"/>
          </a:p>
        </p:txBody>
      </p:sp>
      <p:graphicFrame>
        <p:nvGraphicFramePr>
          <p:cNvPr id="4" name="Group 8"/>
          <p:cNvGraphicFramePr>
            <a:graphicFrameLocks noGrp="1"/>
          </p:cNvGraphicFramePr>
          <p:nvPr/>
        </p:nvGraphicFramePr>
        <p:xfrm>
          <a:off x="3525405" y="4575205"/>
          <a:ext cx="5454807" cy="2072640"/>
        </p:xfrm>
        <a:graphic>
          <a:graphicData uri="http://schemas.openxmlformats.org/drawingml/2006/table">
            <a:tbl>
              <a:tblPr>
                <a:effectLst>
                  <a:outerShdw blurRad="50800" dist="114300" dir="2700000">
                    <a:srgbClr val="000000">
                      <a:alpha val="43000"/>
                    </a:srgbClr>
                  </a:outerShdw>
                </a:effectLst>
              </a:tblPr>
              <a:tblGrid>
                <a:gridCol w="1090367"/>
                <a:gridCol w="1091110"/>
                <a:gridCol w="1091110"/>
                <a:gridCol w="1091110"/>
                <a:gridCol w="1091110"/>
              </a:tblGrid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Strings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Year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Livetime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  <a:sym typeface="Lucida Grande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rate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Grande" charset="0"/>
                          <a:ea typeface="Lucida Grande" charset="0"/>
                          <a:cs typeface="Lucida Grande" charset="0"/>
                          <a:sym typeface="Lucida Grande" charset="0"/>
                        </a:rPr>
                        <a:t>ν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 rate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137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80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1.7 / day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IC22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2007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275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550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28 / day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2008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~365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1000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110 /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day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IC59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2009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~365 days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1500 Hz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160 / day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IC86*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2011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~365 days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1650 Hz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220 / day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52" y="1109552"/>
            <a:ext cx="3047947" cy="30422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89" y="47145"/>
            <a:ext cx="3929211" cy="150925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Observation of</a:t>
            </a:r>
            <a:br>
              <a:rPr lang="en-US" dirty="0" smtClean="0"/>
            </a:br>
            <a:r>
              <a:rPr lang="en-US" dirty="0" smtClean="0"/>
              <a:t>the Moon shadow</a:t>
            </a:r>
            <a:br>
              <a:rPr lang="en-US" dirty="0" smtClean="0"/>
            </a:br>
            <a:r>
              <a:rPr lang="en-US" sz="3111" dirty="0" smtClean="0"/>
              <a:t>(with 5 months of IC40)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58" y="1746190"/>
            <a:ext cx="4404020" cy="4525963"/>
          </a:xfrm>
        </p:spPr>
        <p:txBody>
          <a:bodyPr vert="horz"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sz="2162" dirty="0" smtClean="0"/>
              <a:t>Moon max. altitude at the </a:t>
            </a:r>
            <a:br>
              <a:rPr lang="en-US" sz="2162" dirty="0" smtClean="0"/>
            </a:br>
            <a:r>
              <a:rPr lang="en-US" sz="2162" dirty="0" smtClean="0"/>
              <a:t>South Pole (2008):  28°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Median primary</a:t>
            </a:r>
            <a:br>
              <a:rPr lang="en-US" sz="2162" dirty="0" smtClean="0"/>
            </a:br>
            <a:r>
              <a:rPr lang="en-US" sz="2162" dirty="0" smtClean="0"/>
              <a:t>cosmic ray energy: 30TeV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Deficit: 5 </a:t>
            </a:r>
            <a:r>
              <a:rPr lang="en-US" sz="2162" dirty="0" err="1" smtClean="0">
                <a:latin typeface="Symbol" pitchFamily="-65" charset="2"/>
                <a:ea typeface="Symbol" pitchFamily="-65" charset="2"/>
                <a:cs typeface="Symbol" pitchFamily="-65" charset="2"/>
              </a:rPr>
              <a:t>s</a:t>
            </a:r>
            <a:r>
              <a:rPr lang="en-US" sz="2162" dirty="0" smtClean="0">
                <a:latin typeface="Symbol" pitchFamily="-65" charset="2"/>
                <a:ea typeface="Symbol" pitchFamily="-65" charset="2"/>
                <a:cs typeface="Symbol" pitchFamily="-65" charset="2"/>
              </a:rPr>
              <a:t>  (</a:t>
            </a:r>
            <a:r>
              <a:rPr lang="en-US" sz="2162" dirty="0" smtClean="0"/>
              <a:t>~900 events of ~28000) - consistent with expectation. 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Verification of angular resolution and absolute pointing.</a:t>
            </a:r>
          </a:p>
          <a:p>
            <a:pPr>
              <a:buFont typeface="Wingdings" charset="2"/>
              <a:buChar char="ü"/>
            </a:pPr>
            <a:r>
              <a:rPr lang="en-US" sz="2162" dirty="0" smtClean="0"/>
              <a:t>More statistics will</a:t>
            </a:r>
            <a:br>
              <a:rPr lang="en-US" sz="2162" dirty="0" smtClean="0"/>
            </a:br>
            <a:r>
              <a:rPr lang="en-US" sz="2162" dirty="0" smtClean="0"/>
              <a:t>allow study of</a:t>
            </a:r>
            <a:br>
              <a:rPr lang="en-US" sz="2162" dirty="0" smtClean="0"/>
            </a:br>
            <a:r>
              <a:rPr lang="en-US" sz="2162" dirty="0" smtClean="0"/>
              <a:t>angular response</a:t>
            </a:r>
            <a:br>
              <a:rPr lang="en-US" sz="2162" dirty="0" smtClean="0"/>
            </a:br>
            <a:r>
              <a:rPr lang="en-US" sz="2162" dirty="0" smtClean="0"/>
              <a:t>function</a:t>
            </a:r>
          </a:p>
          <a:p>
            <a:pPr>
              <a:buFont typeface="Wingdings" charset="2"/>
              <a:buChar char="ü"/>
            </a:pP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76200"/>
            <a:ext cx="4953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575" y="4800600"/>
            <a:ext cx="644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667000"/>
            <a:ext cx="3055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562600" y="5334000"/>
            <a:ext cx="838200" cy="685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6019800" y="4876800"/>
            <a:ext cx="838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5295900" y="4991100"/>
            <a:ext cx="1066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Rectangle 4"/>
          <p:cNvSpPr>
            <a:spLocks/>
          </p:cNvSpPr>
          <p:nvPr/>
        </p:nvSpPr>
        <p:spPr bwMode="auto">
          <a:xfrm>
            <a:off x="5029200" y="1704314"/>
            <a:ext cx="113678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Helvetica Neue Light" pitchFamily="-65" charset="0"/>
                <a:ea typeface="Helvetica Neue Light" pitchFamily="-65" charset="0"/>
                <a:cs typeface="Helvetica Neue Light" pitchFamily="-65" charset="0"/>
                <a:sym typeface="Helvetica Neue Light" pitchFamily="-65" charset="0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1135</Words>
  <Application>Microsoft Macintosh PowerPoint</Application>
  <PresentationFormat>On-screen Show (4:3)</PresentationFormat>
  <Paragraphs>254</Paragraphs>
  <Slides>21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High-energy neutrino astronomy with IceCube</vt:lpstr>
      <vt:lpstr>The origin of cosmic rays</vt:lpstr>
      <vt:lpstr>Neutrinos as astronomical messengers</vt:lpstr>
      <vt:lpstr>High-energy neutrino detection</vt:lpstr>
      <vt:lpstr>Event Topologies Topologies</vt:lpstr>
      <vt:lpstr>Slide 6</vt:lpstr>
      <vt:lpstr>Slide 7</vt:lpstr>
      <vt:lpstr>IceCube performance</vt:lpstr>
      <vt:lpstr>Observation of the Moon shadow (with 5 months of IC40)</vt:lpstr>
      <vt:lpstr>Atmospheric muon neutrinos</vt:lpstr>
      <vt:lpstr>Slide 11</vt:lpstr>
      <vt:lpstr> Comparison with Tibet and Milagro</vt:lpstr>
      <vt:lpstr>Search for point sources -  40-string(6month) all-sky results</vt:lpstr>
      <vt:lpstr>Slide 14</vt:lpstr>
      <vt:lpstr>Slide 15</vt:lpstr>
      <vt:lpstr>Slide 16</vt:lpstr>
      <vt:lpstr>IceCube 22-string: nm from GRBs</vt:lpstr>
      <vt:lpstr>Optical Follow-Up with ROTSE</vt:lpstr>
      <vt:lpstr>Conclusions and outlook</vt:lpstr>
      <vt:lpstr>Overflow</vt:lpstr>
      <vt:lpstr>The Digital Optical Module (DOM)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energy neutrino astronomy with IceCube</dc:title>
  <dc:creator>Ignacio Taboada</dc:creator>
  <cp:lastModifiedBy>Ignacio Taboada</cp:lastModifiedBy>
  <cp:revision>22</cp:revision>
  <dcterms:created xsi:type="dcterms:W3CDTF">2009-09-03T04:11:29Z</dcterms:created>
  <dcterms:modified xsi:type="dcterms:W3CDTF">2009-09-03T04:26:53Z</dcterms:modified>
</cp:coreProperties>
</file>