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5"/>
  </p:notesMasterIdLst>
  <p:sldIdLst>
    <p:sldId id="256" r:id="rId2"/>
    <p:sldId id="279" r:id="rId3"/>
    <p:sldId id="280" r:id="rId4"/>
    <p:sldId id="257" r:id="rId5"/>
    <p:sldId id="260" r:id="rId6"/>
    <p:sldId id="261" r:id="rId7"/>
    <p:sldId id="262" r:id="rId8"/>
    <p:sldId id="333" r:id="rId9"/>
    <p:sldId id="265" r:id="rId10"/>
    <p:sldId id="268" r:id="rId11"/>
    <p:sldId id="299" r:id="rId12"/>
    <p:sldId id="294" r:id="rId13"/>
    <p:sldId id="296" r:id="rId14"/>
    <p:sldId id="297" r:id="rId15"/>
    <p:sldId id="295" r:id="rId16"/>
    <p:sldId id="282" r:id="rId17"/>
    <p:sldId id="284" r:id="rId18"/>
    <p:sldId id="318" r:id="rId19"/>
    <p:sldId id="319" r:id="rId20"/>
    <p:sldId id="317" r:id="rId21"/>
    <p:sldId id="320" r:id="rId22"/>
    <p:sldId id="287" r:id="rId23"/>
    <p:sldId id="321" r:id="rId24"/>
    <p:sldId id="322" r:id="rId25"/>
    <p:sldId id="327" r:id="rId26"/>
    <p:sldId id="334" r:id="rId27"/>
    <p:sldId id="264" r:id="rId28"/>
    <p:sldId id="269" r:id="rId29"/>
    <p:sldId id="305" r:id="rId30"/>
    <p:sldId id="308" r:id="rId31"/>
    <p:sldId id="309" r:id="rId32"/>
    <p:sldId id="298" r:id="rId33"/>
    <p:sldId id="300" r:id="rId34"/>
    <p:sldId id="310" r:id="rId35"/>
    <p:sldId id="311" r:id="rId36"/>
    <p:sldId id="312" r:id="rId37"/>
    <p:sldId id="313" r:id="rId38"/>
    <p:sldId id="290" r:id="rId39"/>
    <p:sldId id="315" r:id="rId40"/>
    <p:sldId id="288" r:id="rId41"/>
    <p:sldId id="289" r:id="rId42"/>
    <p:sldId id="314" r:id="rId43"/>
    <p:sldId id="316" r:id="rId44"/>
    <p:sldId id="335" r:id="rId45"/>
    <p:sldId id="326" r:id="rId46"/>
    <p:sldId id="323" r:id="rId47"/>
    <p:sldId id="324" r:id="rId48"/>
    <p:sldId id="336" r:id="rId49"/>
    <p:sldId id="328" r:id="rId50"/>
    <p:sldId id="329" r:id="rId51"/>
    <p:sldId id="330" r:id="rId52"/>
    <p:sldId id="331" r:id="rId53"/>
    <p:sldId id="27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8047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55" autoAdjust="0"/>
    <p:restoredTop sz="94706" autoAdjust="0"/>
  </p:normalViewPr>
  <p:slideViewPr>
    <p:cSldViewPr>
      <p:cViewPr varScale="1">
        <p:scale>
          <a:sx n="95" d="100"/>
          <a:sy n="95" d="100"/>
        </p:scale>
        <p:origin x="-10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E01CC-B5E8-4576-89A2-230B703E1991}" type="datetimeFigureOut">
              <a:rPr lang="en-US" smtClean="0"/>
              <a:pPr/>
              <a:t>5/7/2007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399CD-9A88-4DD2-BB0D-6D4C0BBCF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9D2154-1705-4F68-B83F-FF59D966147B}" type="datetime1">
              <a:rPr lang="en-US" smtClean="0"/>
              <a:pPr/>
              <a:t>5/7/2007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D1E-2E5C-42F5-A5BE-1BD8A2F09281}" type="datetime1">
              <a:rPr lang="en-US" smtClean="0"/>
              <a:pPr/>
              <a:t>5/7/2007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F9069E5-0FC0-47F2-A165-B098347B333F}" type="datetime1">
              <a:rPr lang="en-US" smtClean="0"/>
              <a:pPr/>
              <a:t>5/7/2007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747F-1281-40B2-9F81-82DB52B178A0}" type="datetime1">
              <a:rPr lang="en-US" smtClean="0"/>
              <a:pPr/>
              <a:t>5/7/2007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E7AE-A8FE-4F01-8640-EA2E9CE986C0}" type="datetime1">
              <a:rPr lang="en-US" smtClean="0"/>
              <a:pPr/>
              <a:t>5/7/2007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39A9A4A-080F-44DB-9A1C-41897C75E492}" type="datetime1">
              <a:rPr lang="en-US" smtClean="0"/>
              <a:pPr/>
              <a:t>5/7/2007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G. Watts (UW)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AD14423-0FEC-45BD-A01D-87F02498423F}" type="datetime1">
              <a:rPr lang="en-US" smtClean="0"/>
              <a:pPr/>
              <a:t>5/7/2007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DC82-2C30-4A5F-BAE6-EED38AD66D10}" type="datetime1">
              <a:rPr lang="en-US" smtClean="0"/>
              <a:pPr/>
              <a:t>5/7/2007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834D-34BD-40A1-89EB-81868FE2F3AE}" type="datetime1">
              <a:rPr lang="en-US" smtClean="0"/>
              <a:pPr/>
              <a:t>5/7/2007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B36A-2435-49F0-9BA1-BB03A5BCD7A1}" type="datetime1">
              <a:rPr lang="en-US" smtClean="0"/>
              <a:pPr/>
              <a:t>5/7/2007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37A59F0-57BF-48A1-A377-182F19536D9D}" type="datetime1">
              <a:rPr lang="en-US" smtClean="0"/>
              <a:pPr/>
              <a:t>5/7/2007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025321-F709-4BB1-B8BF-1376F415F192}" type="datetime1">
              <a:rPr lang="en-US" smtClean="0"/>
              <a:pPr/>
              <a:t>5/7/2007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hyperlink" Target="http://www-cdf.fnal.gov/physics/new/top/2006/mass/ljets_meat_1fb/data_all.ep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-cdf.fnal.gov/physics/new/top/2006/SingleTop/ME_1FB/PRplots/epd_best_fit.eps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7.gif"/><Relationship Id="rId4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gif"/><Relationship Id="rId18" Type="http://schemas.openxmlformats.org/officeDocument/2006/relationships/image" Target="../media/image24.jpeg"/><Relationship Id="rId26" Type="http://schemas.openxmlformats.org/officeDocument/2006/relationships/image" Target="../media/image30.jpeg"/><Relationship Id="rId3" Type="http://schemas.openxmlformats.org/officeDocument/2006/relationships/image" Target="../media/image12.jpeg"/><Relationship Id="rId21" Type="http://schemas.openxmlformats.org/officeDocument/2006/relationships/hyperlink" Target="http://www-cdf.fnal.gov/physics/new/top/2006/mass/dil_kin/Pictures/Blessed/pe_diffmass_bless.gif" TargetMode="External"/><Relationship Id="rId7" Type="http://schemas.openxmlformats.org/officeDocument/2006/relationships/image" Target="../media/image16.jpeg"/><Relationship Id="rId12" Type="http://schemas.openxmlformats.org/officeDocument/2006/relationships/hyperlink" Target="http://www-cdf.fnal.gov/physics/new/top/2006/mass/ljets_tmt/pt_tbar_compare2.eps" TargetMode="External"/><Relationship Id="rId17" Type="http://schemas.openxmlformats.org/officeDocument/2006/relationships/image" Target="../media/image23.jpeg"/><Relationship Id="rId25" Type="http://schemas.openxmlformats.org/officeDocument/2006/relationships/image" Target="../media/image29.gif"/><Relationship Id="rId2" Type="http://schemas.openxmlformats.org/officeDocument/2006/relationships/image" Target="../media/image11.gif"/><Relationship Id="rId16" Type="http://schemas.openxmlformats.org/officeDocument/2006/relationships/image" Target="../media/image22.jpeg"/><Relationship Id="rId20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19.gif"/><Relationship Id="rId24" Type="http://schemas.openxmlformats.org/officeDocument/2006/relationships/image" Target="../media/image28.gif"/><Relationship Id="rId5" Type="http://schemas.openxmlformats.org/officeDocument/2006/relationships/image" Target="../media/image14.jpeg"/><Relationship Id="rId15" Type="http://schemas.openxmlformats.org/officeDocument/2006/relationships/image" Target="../media/image21.gif"/><Relationship Id="rId23" Type="http://schemas.openxmlformats.org/officeDocument/2006/relationships/image" Target="../media/image27.gif"/><Relationship Id="rId28" Type="http://schemas.openxmlformats.org/officeDocument/2006/relationships/image" Target="../media/image32.jpeg"/><Relationship Id="rId10" Type="http://schemas.openxmlformats.org/officeDocument/2006/relationships/hyperlink" Target="http://www-cdf.fnal.gov/physics/new/top/2006/mass/ljets_tmt/pt_lept_compare2.eps" TargetMode="External"/><Relationship Id="rId19" Type="http://schemas.openxmlformats.org/officeDocument/2006/relationships/hyperlink" Target="http://www-cdf.fnal.gov/physics/new/top/2006/mass/dil_kin/Pictures/Blessed/data_wMC_wLogFit_scaled.gif" TargetMode="External"/><Relationship Id="rId4" Type="http://schemas.openxmlformats.org/officeDocument/2006/relationships/image" Target="../media/image13.gif"/><Relationship Id="rId9" Type="http://schemas.openxmlformats.org/officeDocument/2006/relationships/image" Target="../media/image18.gif"/><Relationship Id="rId14" Type="http://schemas.openxmlformats.org/officeDocument/2006/relationships/hyperlink" Target="http://www-cdf.fnal.gov/physics/new/top/2006/mass/ljets_tmt/residmass_vsjes_canv.eps" TargetMode="External"/><Relationship Id="rId22" Type="http://schemas.openxmlformats.org/officeDocument/2006/relationships/image" Target="../media/image26.gif"/><Relationship Id="rId27" Type="http://schemas.openxmlformats.org/officeDocument/2006/relationships/image" Target="../media/image3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35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jpeg"/><Relationship Id="rId5" Type="http://schemas.openxmlformats.org/officeDocument/2006/relationships/image" Target="../media/image99.png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gif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gif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7.gif"/><Relationship Id="rId4" Type="http://schemas.openxmlformats.org/officeDocument/2006/relationships/image" Target="../media/image10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10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0.gi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7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en.wikipedia.org/wiki/Image:Particle_chart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arm1.static.flickr.com/54/152683489_5acaa030bc_o.jpg"/>
          <p:cNvPicPr>
            <a:picLocks noChangeAspect="1" noChangeArrowheads="1"/>
          </p:cNvPicPr>
          <p:nvPr/>
        </p:nvPicPr>
        <p:blipFill>
          <a:blip r:embed="rId2"/>
          <a:srcRect l="1" r="110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600200"/>
            <a:ext cx="6477000" cy="1828800"/>
          </a:xfr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Tevatron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Standard Model Physics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352800"/>
            <a:ext cx="6705600" cy="685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G. Watts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University of Washington (Seattle)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533400"/>
            <a:ext cx="1524000" cy="4086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Physics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152400"/>
            <a:ext cx="762000" cy="4086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QCD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115377"/>
            <a:ext cx="1524000" cy="4086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ElectroWeak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5029200" y="356712"/>
            <a:ext cx="838200" cy="405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667000" y="737712"/>
            <a:ext cx="762000" cy="557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667000" y="1319689"/>
            <a:ext cx="685800" cy="432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602" name="Picture 2" descr="http://www-visualmedia.fnal.gov/VMS_Site/gallery/stillphotos/2001/0200/01-02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8035" y="4343400"/>
            <a:ext cx="1826365" cy="22860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://www-visualmedia.fnal.gov/VMS_Site/gallery/stillphotos/2000/0500/00-0551-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343400"/>
            <a:ext cx="1828800" cy="22860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http://d0server1.fnal.gov/projects/spokes/d0_logos/logo-white-small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4419600"/>
            <a:ext cx="2057400" cy="1090422"/>
          </a:xfrm>
          <a:prstGeom prst="rect">
            <a:avLst/>
          </a:prstGeom>
          <a:noFill/>
        </p:spPr>
      </p:pic>
      <p:pic>
        <p:nvPicPr>
          <p:cNvPr id="25608" name="Picture 8" descr="http://home.fnal.gov/~gerstein/NPworkshop/cdf_logo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5524500"/>
            <a:ext cx="1362075" cy="13335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467600" y="228600"/>
            <a:ext cx="1371600" cy="4086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 Physics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rot="10800000" flipV="1">
            <a:off x="6858000" y="432912"/>
            <a:ext cx="609600" cy="100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Cross Section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0400" y="228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Re-Re discovery of the top quark…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600199"/>
            <a:ext cx="4329112" cy="402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1752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Classify our channels by the W decay mode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209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 </a:t>
            </a:r>
            <a:r>
              <a:rPr lang="en-US" dirty="0" smtClean="0">
                <a:latin typeface="Symbol" pitchFamily="18" charset="2"/>
              </a:rPr>
              <a:t> </a:t>
            </a:r>
            <a:r>
              <a:rPr lang="en-US" dirty="0" err="1" smtClean="0"/>
              <a:t>ll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baseline="-25000" dirty="0" err="1" smtClean="0"/>
              <a:t>l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baseline="-25000" dirty="0" err="1" smtClean="0"/>
              <a:t>l</a:t>
            </a:r>
            <a:r>
              <a:rPr lang="en-US" dirty="0" smtClean="0"/>
              <a:t> - dilepton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5262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 </a:t>
            </a:r>
            <a:r>
              <a:rPr lang="en-US" dirty="0" smtClean="0">
                <a:latin typeface="Symbol" pitchFamily="18" charset="2"/>
              </a:rPr>
              <a:t> </a:t>
            </a:r>
            <a:r>
              <a:rPr lang="en-US" dirty="0" err="1" smtClean="0"/>
              <a:t>l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baseline="-25000" dirty="0" err="1" smtClean="0"/>
              <a:t>l</a:t>
            </a:r>
            <a:r>
              <a:rPr lang="en-US" dirty="0" err="1" smtClean="0"/>
              <a:t>qq</a:t>
            </a:r>
            <a:r>
              <a:rPr lang="en-US" dirty="0" smtClean="0"/>
              <a:t> – </a:t>
            </a:r>
            <a:r>
              <a:rPr lang="en-US" dirty="0" err="1" smtClean="0"/>
              <a:t>letpon</a:t>
            </a:r>
            <a:r>
              <a:rPr lang="en-US" dirty="0" smtClean="0"/>
              <a:t> + jets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28310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 </a:t>
            </a:r>
            <a:r>
              <a:rPr lang="en-US" dirty="0" smtClean="0">
                <a:latin typeface="Symbol" pitchFamily="18" charset="2"/>
              </a:rPr>
              <a:t> </a:t>
            </a:r>
            <a:r>
              <a:rPr lang="en-US" dirty="0" err="1" smtClean="0"/>
              <a:t>qqqq</a:t>
            </a:r>
            <a:r>
              <a:rPr lang="en-US" dirty="0" smtClean="0"/>
              <a:t> – all hadronic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352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CDF dilepton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3657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 acceptance: allow second lepton to be just a track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4343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to a x2 increase in acceptance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787960" y="4409552"/>
            <a:ext cx="3810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90600" y="46876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counting experiment the S/B is 5% better.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5410200"/>
            <a:ext cx="6096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(</a:t>
            </a:r>
            <a:r>
              <a:rPr lang="en-US" dirty="0" err="1" smtClean="0"/>
              <a:t>tt</a:t>
            </a:r>
            <a:r>
              <a:rPr lang="en-US" dirty="0" err="1" smtClean="0">
                <a:latin typeface="Symbol" pitchFamily="18" charset="2"/>
              </a:rPr>
              <a:t></a:t>
            </a:r>
            <a:r>
              <a:rPr lang="en-US" dirty="0" err="1" smtClean="0"/>
              <a:t>dilepton+X</a:t>
            </a:r>
            <a:r>
              <a:rPr lang="en-US" dirty="0" smtClean="0"/>
              <a:t>) = 8.3 ± 1.5(stat) ± 1.0(</a:t>
            </a:r>
            <a:r>
              <a:rPr lang="en-US" dirty="0" err="1" smtClean="0"/>
              <a:t>syst</a:t>
            </a:r>
            <a:r>
              <a:rPr lang="en-US" dirty="0" smtClean="0"/>
              <a:t>) ± 0.5(</a:t>
            </a:r>
            <a:r>
              <a:rPr lang="en-US" dirty="0" err="1" smtClean="0"/>
              <a:t>lumi</a:t>
            </a:r>
            <a:r>
              <a:rPr lang="en-US" dirty="0" smtClean="0"/>
              <a:t>) </a:t>
            </a:r>
            <a:r>
              <a:rPr lang="en-US" dirty="0" err="1" smtClean="0"/>
              <a:t>pb</a:t>
            </a:r>
            <a:endParaRPr lang="en-US" dirty="0" smtClean="0"/>
          </a:p>
        </p:txBody>
      </p:sp>
      <p:pic>
        <p:nvPicPr>
          <p:cNvPr id="18" name="Picture 17" descr="http://home.fnal.gov/~gerstein/NPworkshop/cdf_logo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429000"/>
            <a:ext cx="326898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Cross Section 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0658" name="Picture 2" descr="http://www-cdf.fnal.gov/physics/new/top/summaryplots/cdf_top_xs_F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3733800" cy="5058697"/>
          </a:xfrm>
          <a:prstGeom prst="rect">
            <a:avLst/>
          </a:prstGeom>
          <a:noFill/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C00"/>
              </a:clrFrom>
              <a:clrTo>
                <a:srgbClr val="FEF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828800"/>
            <a:ext cx="500585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44970" y="2941820"/>
            <a:ext cx="3810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86200" y="4876800"/>
            <a:ext cx="3810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1752600"/>
            <a:ext cx="42672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Precision is about that of theory!</a:t>
            </a:r>
          </a:p>
          <a:p>
            <a:pPr algn="ctr"/>
            <a:r>
              <a:rPr lang="en-US" sz="2000" dirty="0" smtClean="0"/>
              <a:t>Combination is in progress…</a:t>
            </a:r>
            <a:endParaRPr lang="en-US" sz="2000" dirty="0"/>
          </a:p>
        </p:txBody>
      </p:sp>
      <p:pic>
        <p:nvPicPr>
          <p:cNvPr id="11" name="Picture 10" descr="http://home.fnal.gov/~gerstein/NPworkshop/cdf_logo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76400"/>
            <a:ext cx="326898" cy="320040"/>
          </a:xfrm>
          <a:prstGeom prst="rect">
            <a:avLst/>
          </a:prstGeom>
          <a:noFill/>
        </p:spPr>
      </p:pic>
      <p:pic>
        <p:nvPicPr>
          <p:cNvPr id="12" name="Picture 6" descr="http://d0server1.fnal.gov/projects/spokes/d0_logos/logo-white-sma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752600"/>
            <a:ext cx="603849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 Mass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276600"/>
            <a:ext cx="2514600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Measurement Techniques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609600" y="3886200"/>
            <a:ext cx="457200" cy="381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09600" y="5105400"/>
            <a:ext cx="457200" cy="381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800" y="3886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Template Methods compare data M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  <a:r>
              <a:rPr lang="en-US" i="1" dirty="0" smtClean="0"/>
              <a:t>distributions</a:t>
            </a:r>
            <a:r>
              <a:rPr lang="en-US" dirty="0" smtClean="0"/>
              <a:t> to similar ones generated with a variety of MC at different M</a:t>
            </a:r>
            <a:r>
              <a:rPr lang="en-US" baseline="-25000" dirty="0" smtClean="0"/>
              <a:t>t</a:t>
            </a:r>
            <a:r>
              <a:rPr lang="en-US" dirty="0" smtClean="0"/>
              <a:t>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5105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Event-by-Event. </a:t>
            </a:r>
            <a:r>
              <a:rPr lang="en-US" dirty="0" smtClean="0"/>
              <a:t>Weight events in final M</a:t>
            </a:r>
            <a:r>
              <a:rPr lang="en-US" baseline="-25000" dirty="0" smtClean="0"/>
              <a:t>t</a:t>
            </a:r>
            <a:r>
              <a:rPr lang="en-US" dirty="0" smtClean="0"/>
              <a:t> distribution according to their similarity to signal or background.</a:t>
            </a:r>
            <a:endParaRPr lang="en-US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67" y="2971800"/>
            <a:ext cx="350833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>
            <a:off x="4724400" y="4343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3048000" y="6028730"/>
            <a:ext cx="4114800" cy="704493"/>
            <a:chOff x="3048000" y="6028730"/>
            <a:chExt cx="4114800" cy="704493"/>
          </a:xfrm>
        </p:grpSpPr>
        <p:sp>
          <p:nvSpPr>
            <p:cNvPr id="16" name="TextBox 15"/>
            <p:cNvSpPr txBox="1"/>
            <p:nvPr/>
          </p:nvSpPr>
          <p:spPr>
            <a:xfrm>
              <a:off x="3886200" y="6324600"/>
              <a:ext cx="3276600" cy="40862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Currently Giving Smallest Errors</a:t>
              </a:r>
              <a:endParaRPr lang="en-US" dirty="0"/>
            </a:p>
          </p:txBody>
        </p:sp>
        <p:cxnSp>
          <p:nvCxnSpPr>
            <p:cNvPr id="18" name="Shape 17"/>
            <p:cNvCxnSpPr>
              <a:stCxn id="16" idx="1"/>
              <a:endCxn id="12" idx="2"/>
            </p:cNvCxnSpPr>
            <p:nvPr/>
          </p:nvCxnSpPr>
          <p:spPr>
            <a:xfrm rot="10800000">
              <a:off x="3048000" y="6028730"/>
              <a:ext cx="838200" cy="500182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399" y="1600200"/>
            <a:ext cx="311440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152400" y="18288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t</a:t>
            </a:r>
            <a:r>
              <a:rPr lang="en-US" dirty="0" smtClean="0"/>
              <a:t> is a fundamental parameter of the SM</a:t>
            </a:r>
          </a:p>
          <a:p>
            <a:r>
              <a:rPr lang="en-US" dirty="0" smtClean="0"/>
              <a:t>	Correlated with M</a:t>
            </a:r>
            <a:r>
              <a:rPr lang="en-US" baseline="-25000" dirty="0" smtClean="0"/>
              <a:t>H</a:t>
            </a:r>
            <a:r>
              <a:rPr lang="en-US" dirty="0" smtClean="0"/>
              <a:t> via loop corrections</a:t>
            </a:r>
          </a:p>
        </p:txBody>
      </p:sp>
      <p:pic>
        <p:nvPicPr>
          <p:cNvPr id="21" name="Picture 20" descr="http://home.fnal.gov/~gerstein/NPworkshop/cdf_logo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3352800"/>
            <a:ext cx="326898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 Mass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90800"/>
            <a:ext cx="8158163" cy="89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Matrix Element Method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Inverted Monte Carlo: what is the differential cross section that a particular event final state could have come from a signal matrix element or a background matrix element. 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762000" y="4343400"/>
            <a:ext cx="5410200" cy="990600"/>
            <a:chOff x="762000" y="3429000"/>
            <a:chExt cx="5410200" cy="990600"/>
          </a:xfrm>
        </p:grpSpPr>
        <p:pic>
          <p:nvPicPr>
            <p:cNvPr id="66563" name="Picture 3"/>
            <p:cNvPicPr>
              <a:picLocks noChangeAspect="1" noChangeArrowheads="1"/>
            </p:cNvPicPr>
            <p:nvPr/>
          </p:nvPicPr>
          <p:blipFill>
            <a:blip r:embed="rId2"/>
            <a:srcRect l="29630" r="47513"/>
            <a:stretch>
              <a:fillRect/>
            </a:stretch>
          </p:blipFill>
          <p:spPr bwMode="auto">
            <a:xfrm>
              <a:off x="762000" y="3429000"/>
              <a:ext cx="20574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2971800" y="3581400"/>
              <a:ext cx="32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What is likelihood of a particular parton configuration?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71637" y="5181600"/>
            <a:ext cx="4500563" cy="1075730"/>
            <a:chOff x="1671637" y="4267200"/>
            <a:chExt cx="4500563" cy="1075730"/>
          </a:xfrm>
        </p:grpSpPr>
        <p:pic>
          <p:nvPicPr>
            <p:cNvPr id="66564" name="Picture 4"/>
            <p:cNvPicPr>
              <a:picLocks noChangeAspect="1" noChangeArrowheads="1"/>
            </p:cNvPicPr>
            <p:nvPr/>
          </p:nvPicPr>
          <p:blipFill>
            <a:blip r:embed="rId2"/>
            <a:srcRect l="87249"/>
            <a:stretch>
              <a:fillRect/>
            </a:stretch>
          </p:blipFill>
          <p:spPr bwMode="auto">
            <a:xfrm>
              <a:off x="1671637" y="4267200"/>
              <a:ext cx="1147763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>
              <a:off x="2971800" y="4419600"/>
              <a:ext cx="3200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What is the chance that the final state partons (y) could produce the measured objects (x).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43000" y="3429000"/>
            <a:ext cx="5029200" cy="897830"/>
            <a:chOff x="1143000" y="5410200"/>
            <a:chExt cx="5029200" cy="89783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/>
            <a:srcRect l="66316" r="13135"/>
            <a:stretch>
              <a:fillRect/>
            </a:stretch>
          </p:blipFill>
          <p:spPr bwMode="auto">
            <a:xfrm>
              <a:off x="1143000" y="5410200"/>
              <a:ext cx="1676400" cy="897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2971800" y="5647944"/>
              <a:ext cx="32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Parton Distribution Functions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00800" y="4953000"/>
            <a:ext cx="1905000" cy="1628775"/>
            <a:chOff x="2743200" y="1905000"/>
            <a:chExt cx="5067300" cy="4524375"/>
          </a:xfrm>
        </p:grpSpPr>
        <p:pic>
          <p:nvPicPr>
            <p:cNvPr id="6656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43200" y="1905000"/>
              <a:ext cx="5067300" cy="452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Rectangle 33"/>
            <p:cNvSpPr/>
            <p:nvPr/>
          </p:nvSpPr>
          <p:spPr>
            <a:xfrm>
              <a:off x="2743200" y="2133600"/>
              <a:ext cx="7620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324600" y="3276600"/>
            <a:ext cx="2209800" cy="1665526"/>
            <a:chOff x="6324600" y="3440668"/>
            <a:chExt cx="2209800" cy="1665526"/>
          </a:xfrm>
        </p:grpSpPr>
        <p:sp>
          <p:nvSpPr>
            <p:cNvPr id="75" name="TextBox 74"/>
            <p:cNvSpPr txBox="1"/>
            <p:nvPr/>
          </p:nvSpPr>
          <p:spPr>
            <a:xfrm>
              <a:off x="6553200" y="34406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6324600" y="3581400"/>
              <a:ext cx="2209800" cy="1524794"/>
              <a:chOff x="6324600" y="3581400"/>
              <a:chExt cx="2209800" cy="1524794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rot="10800000">
                <a:off x="7010400" y="4038600"/>
                <a:ext cx="53340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10800000">
                <a:off x="6705600" y="3810000"/>
                <a:ext cx="3048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6477000" y="4038600"/>
                <a:ext cx="53340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10800000" flipV="1">
                <a:off x="6324600" y="3810000"/>
                <a:ext cx="381000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rot="16200000" flipV="1">
                <a:off x="6477000" y="3581400"/>
                <a:ext cx="2286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7543800" y="4419600"/>
                <a:ext cx="304800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8077200" y="4419600"/>
                <a:ext cx="3048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7848600" y="4572000"/>
                <a:ext cx="228600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5400000">
                <a:off x="7543006" y="4800600"/>
                <a:ext cx="534194" cy="769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7537360" y="4403500"/>
                <a:ext cx="76200" cy="76200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239000" y="39624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600680" y="420066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543800" y="47244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 rot="16200000" flipH="1">
                <a:off x="8077200" y="4648200"/>
                <a:ext cx="2286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8001000" y="42672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</a:t>
                </a:r>
                <a:endParaRPr lang="en-US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705600" y="41910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8153400" y="44196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00800" y="38100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Symbol" pitchFamily="18" charset="2"/>
                  </a:rPr>
                  <a:t>n</a:t>
                </a:r>
                <a:r>
                  <a:rPr lang="en-US" baseline="-25000" dirty="0" err="1" smtClean="0"/>
                  <a:t>l</a:t>
                </a:r>
                <a:endParaRPr lang="en-US" baseline="-25000" dirty="0"/>
              </a:p>
            </p:txBody>
          </p:sp>
        </p:grpSp>
      </p:grpSp>
      <p:pic>
        <p:nvPicPr>
          <p:cNvPr id="66567" name="Picture 7" descr="http://courses.washington.edu/phys55x/Physics%20559%20Lec_1_files/image08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276600"/>
            <a:ext cx="2438400" cy="1737895"/>
          </a:xfrm>
          <a:prstGeom prst="rect">
            <a:avLst/>
          </a:prstGeom>
          <a:noFill/>
        </p:spPr>
      </p:pic>
      <p:sp>
        <p:nvSpPr>
          <p:cNvPr id="82" name="Left-Right Arrow 81"/>
          <p:cNvSpPr/>
          <p:nvPr/>
        </p:nvSpPr>
        <p:spPr>
          <a:xfrm rot="5400000">
            <a:off x="7162800" y="4800600"/>
            <a:ext cx="533400" cy="2286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Mass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676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trick in tool box: In-</a:t>
            </a:r>
            <a:r>
              <a:rPr lang="en-US" dirty="0" err="1" smtClean="0"/>
              <a:t>stiu</a:t>
            </a:r>
            <a:r>
              <a:rPr lang="en-US" dirty="0" smtClean="0"/>
              <a:t> Jet Energy Scale (JES) calibration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JES is normally determined on </a:t>
            </a:r>
            <a:r>
              <a:rPr lang="en-US" dirty="0" err="1" smtClean="0"/>
              <a:t>photon+jet</a:t>
            </a:r>
            <a:r>
              <a:rPr lang="en-US" dirty="0" smtClean="0"/>
              <a:t> events.</a:t>
            </a:r>
          </a:p>
          <a:p>
            <a:r>
              <a:rPr lang="en-US" dirty="0" smtClean="0"/>
              <a:t>Let JES float: another parameter similar to M</a:t>
            </a:r>
            <a:r>
              <a:rPr lang="en-US" baseline="-25000" dirty="0" smtClean="0"/>
              <a:t>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Constrain JES to best of knowledge, if possible (D0).</a:t>
            </a:r>
            <a:endParaRPr lang="en-US" dirty="0"/>
          </a:p>
        </p:txBody>
      </p:sp>
      <p:pic>
        <p:nvPicPr>
          <p:cNvPr id="68610" name="Picture 2" descr="http://www-cdf.fnal.gov/physics/new/top/2006/mass/ljets_meat_1fb/data_all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76600"/>
            <a:ext cx="3695700" cy="2655705"/>
          </a:xfrm>
          <a:prstGeom prst="rect">
            <a:avLst/>
          </a:prstGeom>
          <a:noFill/>
        </p:spPr>
      </p:pic>
      <p:sp>
        <p:nvSpPr>
          <p:cNvPr id="8" name="Right Brace 7"/>
          <p:cNvSpPr/>
          <p:nvPr/>
        </p:nvSpPr>
        <p:spPr>
          <a:xfrm>
            <a:off x="5943600" y="1752600"/>
            <a:ext cx="381000" cy="1295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0" y="1743173"/>
            <a:ext cx="2590800" cy="13280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works because we know the W mass better than we know the JES at these jet energies!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4202668"/>
            <a:ext cx="4876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top</a:t>
            </a:r>
            <a:r>
              <a:rPr lang="en-US" dirty="0" smtClean="0"/>
              <a:t> = 170.9 ± 2.2 (</a:t>
            </a:r>
            <a:r>
              <a:rPr lang="en-US" dirty="0" err="1" smtClean="0"/>
              <a:t>stat+JES</a:t>
            </a:r>
            <a:r>
              <a:rPr lang="en-US" dirty="0" smtClean="0"/>
              <a:t>) ± 1.4 (</a:t>
            </a:r>
            <a:r>
              <a:rPr lang="en-US" dirty="0" err="1" smtClean="0"/>
              <a:t>syst</a:t>
            </a:r>
            <a:r>
              <a:rPr lang="en-US" dirty="0" smtClean="0"/>
              <a:t>)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3886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CDF (fit of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top</a:t>
            </a:r>
            <a:r>
              <a:rPr lang="en-US" dirty="0" smtClean="0"/>
              <a:t>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top</a:t>
            </a:r>
            <a:r>
              <a:rPr lang="en-US" dirty="0" smtClean="0"/>
              <a:t>, and JES):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47360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DØ (fit of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top</a:t>
            </a:r>
            <a:r>
              <a:rPr lang="en-US" dirty="0" smtClean="0"/>
              <a:t> and JES):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5105400"/>
            <a:ext cx="4876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top</a:t>
            </a:r>
            <a:r>
              <a:rPr lang="en-US" dirty="0" smtClean="0"/>
              <a:t> = 170.5 ± 2.5 (</a:t>
            </a:r>
            <a:r>
              <a:rPr lang="en-US" dirty="0" err="1" smtClean="0"/>
              <a:t>stat+JES</a:t>
            </a:r>
            <a:r>
              <a:rPr lang="en-US" dirty="0" smtClean="0"/>
              <a:t>) ± 1.4 (</a:t>
            </a:r>
            <a:r>
              <a:rPr lang="en-US" dirty="0" err="1" smtClean="0"/>
              <a:t>syst</a:t>
            </a:r>
            <a:r>
              <a:rPr lang="en-US" dirty="0" smtClean="0"/>
              <a:t>)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5879068"/>
            <a:ext cx="4876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top</a:t>
            </a:r>
            <a:r>
              <a:rPr lang="en-US" dirty="0" smtClean="0"/>
              <a:t> = 170.5 ± 2.4 (</a:t>
            </a:r>
            <a:r>
              <a:rPr lang="en-US" dirty="0" err="1" smtClean="0"/>
              <a:t>stat+JES</a:t>
            </a:r>
            <a:r>
              <a:rPr lang="en-US" dirty="0" smtClean="0"/>
              <a:t>) ± 1.2 (</a:t>
            </a:r>
            <a:r>
              <a:rPr lang="en-US" dirty="0" err="1" smtClean="0"/>
              <a:t>syst</a:t>
            </a:r>
            <a:r>
              <a:rPr lang="en-US" dirty="0" smtClean="0"/>
              <a:t>)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7848600" y="4800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(0+1+2 tags)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848600" y="5608391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(1+2 tags)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467600" y="609600"/>
            <a:ext cx="1447800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Lepton + Jets</a:t>
            </a:r>
            <a:endParaRPr lang="en-US" dirty="0"/>
          </a:p>
        </p:txBody>
      </p:sp>
      <p:pic>
        <p:nvPicPr>
          <p:cNvPr id="19" name="Picture 18" descr="http://home.fnal.gov/~gerstein/NPworkshop/cdf_logo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81400"/>
            <a:ext cx="326898" cy="320040"/>
          </a:xfrm>
          <a:prstGeom prst="rect">
            <a:avLst/>
          </a:prstGeom>
          <a:noFill/>
        </p:spPr>
      </p:pic>
      <p:pic>
        <p:nvPicPr>
          <p:cNvPr id="20" name="Picture 19" descr="http://home.fnal.gov/~gerstein/NPworkshop/cdf_logo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17102" y="3962400"/>
            <a:ext cx="326898" cy="320040"/>
          </a:xfrm>
          <a:prstGeom prst="rect">
            <a:avLst/>
          </a:prstGeom>
          <a:noFill/>
        </p:spPr>
      </p:pic>
      <p:pic>
        <p:nvPicPr>
          <p:cNvPr id="21" name="Picture 6" descr="http://d0server1.fnal.gov/projects/spokes/d0_logos/logo-white-sma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4800600"/>
            <a:ext cx="603849" cy="320040"/>
          </a:xfrm>
          <a:prstGeom prst="rect">
            <a:avLst/>
          </a:prstGeom>
          <a:noFill/>
        </p:spPr>
      </p:pic>
      <p:pic>
        <p:nvPicPr>
          <p:cNvPr id="22" name="Picture 6" descr="http://d0server1.fnal.gov/projects/spokes/d0_logos/logo-white-sma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562600"/>
            <a:ext cx="603849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Mass Combination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6290846"/>
            <a:ext cx="25146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Run 2 expectation: ±1 </a:t>
            </a:r>
            <a:r>
              <a:rPr lang="en-US" sz="1600" dirty="0" err="1" smtClean="0"/>
              <a:t>GeV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" y="182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dilepton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2971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hadronic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3886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lepton + </a:t>
            </a:r>
            <a:r>
              <a:rPr lang="en-US" dirty="0" smtClean="0"/>
              <a:t>jets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18288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few backgrounds in SM, but relatively small statistics and two neutrinos add ambiguity.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296287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Largest fraction of production, but multijet backgrounds are very large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39050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perhaps happy compromise. Currently yields </a:t>
            </a:r>
            <a:r>
              <a:rPr lang="en-US" i="1" dirty="0" smtClean="0"/>
              <a:t>best measurements </a:t>
            </a:r>
            <a:r>
              <a:rPr lang="en-US" dirty="0" smtClean="0"/>
              <a:t>(but all are competitive).</a:t>
            </a:r>
            <a:endParaRPr lang="en-US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0401" y="1676400"/>
            <a:ext cx="435976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Top Production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Watts (UW)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2380184" cy="14097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743200" y="1676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Access to the W-t-b coupling (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19444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tb</a:t>
            </a:r>
            <a:r>
              <a:rPr lang="en-US" dirty="0" smtClean="0"/>
              <a:t> of the CKM directly</a:t>
            </a:r>
          </a:p>
          <a:p>
            <a:r>
              <a:rPr lang="en-US" dirty="0" smtClean="0"/>
              <a:t>CKM Unitarity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2514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/>
            <a:r>
              <a:rPr lang="en-US" dirty="0" smtClean="0"/>
              <a:t>Sensitive </a:t>
            </a:r>
            <a:r>
              <a:rPr lang="en-US" dirty="0" smtClean="0"/>
              <a:t>to new resonances: W’, top pions, </a:t>
            </a:r>
            <a:r>
              <a:rPr lang="en-US" dirty="0" smtClean="0"/>
              <a:t>SUSY, FCNC, anomalous couplings...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1771471"/>
            <a:ext cx="1828800" cy="71508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6213" indent="-176213" algn="ctr"/>
            <a:r>
              <a:rPr lang="en-US" dirty="0" smtClean="0"/>
              <a:t>Backgrounds </a:t>
            </a:r>
            <a:r>
              <a:rPr lang="en-US" dirty="0" smtClean="0"/>
              <a:t>to Higgs!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043765" y="2395868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04800" y="3505200"/>
            <a:ext cx="2209800" cy="1447800"/>
            <a:chOff x="6095999" y="1752600"/>
            <a:chExt cx="2743200" cy="1813897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5999" y="1752600"/>
              <a:ext cx="2743200" cy="181389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6400800" y="1752600"/>
              <a:ext cx="2209800" cy="655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0.88 </a:t>
              </a:r>
              <a:r>
                <a:rPr lang="en-US" sz="1400" dirty="0" smtClean="0">
                  <a:latin typeface="Book Antiqua"/>
                </a:rPr>
                <a:t>±</a:t>
              </a:r>
              <a:r>
                <a:rPr lang="en-US" sz="1400" dirty="0" smtClean="0"/>
                <a:t> 0.11 </a:t>
              </a:r>
              <a:r>
                <a:rPr lang="en-US" sz="1400" dirty="0" err="1" smtClean="0"/>
                <a:t>pb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“s-channel”</a:t>
              </a:r>
              <a:endParaRPr lang="en-US" sz="1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2900" y="5085045"/>
            <a:ext cx="2133600" cy="1578478"/>
            <a:chOff x="6096000" y="3987225"/>
            <a:chExt cx="2743200" cy="2649081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0" y="4073285"/>
              <a:ext cx="2743200" cy="2563021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6553200" y="3987225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1.98 </a:t>
              </a:r>
              <a:r>
                <a:rPr lang="en-US" sz="1600" dirty="0" smtClean="0">
                  <a:latin typeface="Book Antiqua"/>
                </a:rPr>
                <a:t>±</a:t>
              </a:r>
              <a:r>
                <a:rPr lang="en-US" sz="1600" dirty="0" smtClean="0"/>
                <a:t> 0.25 </a:t>
              </a:r>
              <a:r>
                <a:rPr lang="en-US" sz="1600" dirty="0" err="1" smtClean="0"/>
                <a:t>pb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“t-channel”</a:t>
              </a:r>
              <a:endParaRPr lang="en-US" sz="16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657600" y="51054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W+Jets –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= 1000 pb</a:t>
            </a:r>
          </a:p>
          <a:p>
            <a:r>
              <a:rPr lang="en-US" dirty="0" smtClean="0"/>
              <a:t>tt –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= 7 pb</a:t>
            </a:r>
          </a:p>
          <a:p>
            <a:r>
              <a:rPr lang="en-US" dirty="0" smtClean="0"/>
              <a:t>QCD multi-jet background/jet mistaken ID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200400" y="3760946"/>
            <a:ext cx="4648200" cy="430054"/>
          </a:xfrm>
          <a:prstGeom prst="roundRect">
            <a:avLst>
              <a:gd name="adj" fmla="val 2530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Single Top Final State</a:t>
            </a:r>
            <a:endParaRPr lang="en-US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3200400" y="4599146"/>
            <a:ext cx="4648200" cy="430054"/>
          </a:xfrm>
          <a:prstGeom prst="roundRect">
            <a:avLst>
              <a:gd name="adj" fmla="val 2530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Backgrounds</a:t>
            </a:r>
            <a:endParaRPr lang="en-US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3657600" y="4202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for Top: Lepton</a:t>
            </a:r>
            <a:r>
              <a:rPr lang="en-US" dirty="0" smtClean="0"/>
              <a:t>, missing E</a:t>
            </a:r>
            <a:r>
              <a:rPr lang="en-US" baseline="-25000" dirty="0" smtClean="0"/>
              <a:t>T</a:t>
            </a:r>
            <a:r>
              <a:rPr lang="en-US" dirty="0" smtClean="0"/>
              <a:t>, and jets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Sophisticated Separation Techniques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676400"/>
            <a:ext cx="3733800" cy="2971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12900" y="3505200"/>
            <a:ext cx="105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e+jets</a:t>
            </a:r>
            <a:r>
              <a:rPr lang="en-US" sz="1400" dirty="0" smtClean="0"/>
              <a:t>, 1 tag, 2 jets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1981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estimated systematic error is larger than the expected signal!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475"/>
          <a:stretch>
            <a:fillRect/>
          </a:stretch>
        </p:blipFill>
        <p:spPr bwMode="auto">
          <a:xfrm>
            <a:off x="609600" y="1752600"/>
            <a:ext cx="1366838" cy="179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Brace 8"/>
          <p:cNvSpPr/>
          <p:nvPr/>
        </p:nvSpPr>
        <p:spPr>
          <a:xfrm>
            <a:off x="2578100" y="2717800"/>
            <a:ext cx="228600" cy="457200"/>
          </a:xfrm>
          <a:prstGeom prst="rightBrace">
            <a:avLst>
              <a:gd name="adj1" fmla="val 8333"/>
              <a:gd name="adj2" fmla="val 5277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1"/>
            <a:endCxn id="7" idx="1"/>
          </p:cNvCxnSpPr>
          <p:nvPr/>
        </p:nvCxnSpPr>
        <p:spPr>
          <a:xfrm rot="10800000" flipH="1">
            <a:off x="2806700" y="2304367"/>
            <a:ext cx="1231900" cy="654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4419600" y="2819400"/>
            <a:ext cx="533400" cy="4572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53000" y="2667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simple counting experiment isn’t going to work!</a:t>
            </a:r>
            <a:endParaRPr lang="en-US" dirty="0"/>
          </a:p>
        </p:txBody>
      </p:sp>
      <p:pic>
        <p:nvPicPr>
          <p:cNvPr id="14" name="Picture 6" descr="http://d0server1.fnal.gov/projects/spokes/d0_logos/logo-white-smal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029670"/>
            <a:ext cx="2057400" cy="1090422"/>
          </a:xfrm>
          <a:prstGeom prst="rect">
            <a:avLst/>
          </a:prstGeom>
          <a:noFill/>
        </p:spPr>
      </p:pic>
      <p:pic>
        <p:nvPicPr>
          <p:cNvPr id="15" name="Picture 8" descr="http://home.fnal.gov/~gerstein/NPworkshop/cdf_logo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953470"/>
            <a:ext cx="1362075" cy="13335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553200" y="517267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Decision Tree</a:t>
            </a:r>
          </a:p>
          <a:p>
            <a:r>
              <a:rPr lang="en-US" dirty="0" smtClean="0"/>
              <a:t>Matrix Element</a:t>
            </a:r>
          </a:p>
          <a:p>
            <a:r>
              <a:rPr lang="en-US" dirty="0" smtClean="0"/>
              <a:t>Bayesian Neural Network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0" y="517267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Neural Network</a:t>
            </a:r>
          </a:p>
          <a:p>
            <a:r>
              <a:rPr lang="en-US" dirty="0" smtClean="0"/>
              <a:t>Likelihood</a:t>
            </a:r>
          </a:p>
          <a:p>
            <a:r>
              <a:rPr lang="en-US" dirty="0" smtClean="0"/>
              <a:t>Matrix Element</a:t>
            </a:r>
          </a:p>
        </p:txBody>
      </p:sp>
      <p:pic>
        <p:nvPicPr>
          <p:cNvPr id="18" name="Picture 6" descr="http://d0server1.fnal.gov/projects/spokes/d0_logos/logo-white-sma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981200"/>
            <a:ext cx="603849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Trained Techniques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600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 on MC signal and background to separate signal and background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724400"/>
            <a:ext cx="1619190" cy="1564888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57400"/>
            <a:ext cx="2866030" cy="256032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956710" y="3059668"/>
            <a:ext cx="1371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DT(e,2j,1T)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2209800"/>
            <a:ext cx="449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en-US" dirty="0" smtClean="0"/>
              <a:t>Decision Tree(DT): Branch at each node depending on a selection cut. Each leaf contains a purity determined on MC: the result of the DT discriminate. Boosting re-trains to improve incorrect assignments.</a:t>
            </a:r>
          </a:p>
          <a:p>
            <a:pPr marL="171450" indent="-171450"/>
            <a:r>
              <a:rPr lang="en-US" dirty="0" smtClean="0"/>
              <a:t>Neural Network (NN): functional combination with weights determined by training.</a:t>
            </a:r>
          </a:p>
          <a:p>
            <a:pPr marL="171450" indent="-171450"/>
            <a:r>
              <a:rPr lang="en-US" dirty="0" smtClean="0"/>
              <a:t>Likelihood: Combined likelihood of multiple variables, all with some minimal separation.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50292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Analyzer must carefully pick variables to increase separation.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Training and over training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Very Fast to redo the analysis.</a:t>
            </a:r>
            <a:endParaRPr lang="en-US" dirty="0"/>
          </a:p>
        </p:txBody>
      </p:sp>
      <p:pic>
        <p:nvPicPr>
          <p:cNvPr id="14" name="Picture 6" descr="http://d0server1.fnal.gov/projects/spokes/d0_logos/logo-white-smal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733800"/>
            <a:ext cx="603849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Variables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483448D-3A78-4528-A469-B745A65DA48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1228920"/>
            <a:ext cx="7829550" cy="527296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0" y="3581400"/>
            <a:ext cx="6400800" cy="1905000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286000" y="6143135"/>
            <a:ext cx="6400800" cy="381000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86000" y="1524000"/>
            <a:ext cx="6400800" cy="1905000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81000" y="1676400"/>
            <a:ext cx="1524000" cy="4648200"/>
          </a:xfrm>
          <a:prstGeom prst="downArrow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676400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0200" y="4799012"/>
            <a:ext cx="30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0200" y="5625544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76856" y="14872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en-US" dirty="0" smtClean="0"/>
              <a:t>Apr 27, 2001 (6 Years Ago): The lab had a party to celebrate the beginning of  Run II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3565672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en-US" dirty="0" smtClean="0"/>
              <a:t>May 2005 (1 Years Ago): The lab had a party to celebrate 1 fb</a:t>
            </a:r>
            <a:r>
              <a:rPr lang="en-US" baseline="30000" dirty="0" smtClean="0"/>
              <a:t>-1</a:t>
            </a:r>
            <a:r>
              <a:rPr lang="en-US" dirty="0" smtClean="0"/>
              <a:t> delivered to each experiment.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5117068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en-US" dirty="0" smtClean="0"/>
              <a:t>Oct 2006 </a:t>
            </a:r>
            <a:r>
              <a:rPr lang="en-US" dirty="0" smtClean="0"/>
              <a:t>(6 Months </a:t>
            </a:r>
            <a:r>
              <a:rPr lang="en-US" dirty="0" smtClean="0"/>
              <a:t>Ago): 2 fb</a:t>
            </a:r>
            <a:r>
              <a:rPr lang="en-US" baseline="30000" dirty="0" smtClean="0"/>
              <a:t>-1</a:t>
            </a:r>
            <a:r>
              <a:rPr lang="en-US" dirty="0" smtClean="0"/>
              <a:t> delivered. No </a:t>
            </a:r>
            <a:r>
              <a:rPr lang="en-US" dirty="0" smtClean="0"/>
              <a:t>party??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2117872"/>
            <a:ext cx="60198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131763">
              <a:spcBef>
                <a:spcPct val="20000"/>
              </a:spcBef>
              <a:buFont typeface="Book Antiqua" pitchFamily="18" charset="0"/>
              <a:buChar char="-"/>
            </a:pPr>
            <a:r>
              <a:rPr lang="en-US" dirty="0" smtClean="0"/>
              <a:t>Same day: first 36x36 store in the Tevatron (#449) </a:t>
            </a:r>
          </a:p>
          <a:p>
            <a:pPr marL="339725" indent="-131763">
              <a:spcBef>
                <a:spcPct val="20000"/>
              </a:spcBef>
              <a:buFont typeface="Book Antiqua" pitchFamily="18" charset="0"/>
              <a:buChar char="-"/>
            </a:pPr>
            <a:r>
              <a:rPr lang="en-US" dirty="0" smtClean="0"/>
              <a:t>Luminosity of ~1x10</a:t>
            </a:r>
            <a:r>
              <a:rPr lang="en-US" baseline="30000" dirty="0" smtClean="0"/>
              <a:t>30</a:t>
            </a:r>
            <a:r>
              <a:rPr lang="en-US" dirty="0" smtClean="0"/>
              <a:t> </a:t>
            </a:r>
          </a:p>
          <a:p>
            <a:pPr marL="339725" indent="-131763">
              <a:spcBef>
                <a:spcPct val="20000"/>
              </a:spcBef>
              <a:buFont typeface="Book Antiqua" pitchFamily="18" charset="0"/>
              <a:buChar char="-"/>
            </a:pPr>
            <a:r>
              <a:rPr lang="en-US" dirty="0" smtClean="0"/>
              <a:t>From a stack  in the Accumulator of </a:t>
            </a:r>
            <a:r>
              <a:rPr lang="en-US" dirty="0" smtClean="0"/>
              <a:t>74x10</a:t>
            </a:r>
            <a:r>
              <a:rPr lang="en-US" baseline="30000" dirty="0" smtClean="0"/>
              <a:t>10 </a:t>
            </a:r>
            <a:r>
              <a:rPr lang="en-US" dirty="0" smtClean="0"/>
              <a:t>antiprotons.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590800" y="4175272"/>
            <a:ext cx="56388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196850">
              <a:spcBef>
                <a:spcPct val="20000"/>
              </a:spcBef>
              <a:buFont typeface="Book Antiqua" pitchFamily="18" charset="0"/>
              <a:buChar char="-"/>
            </a:pPr>
            <a:r>
              <a:rPr lang="en-US" dirty="0" smtClean="0"/>
              <a:t>Store #4666</a:t>
            </a:r>
          </a:p>
          <a:p>
            <a:pPr marL="395288" indent="-196850">
              <a:spcBef>
                <a:spcPct val="20000"/>
              </a:spcBef>
              <a:buFont typeface="Book Antiqua" pitchFamily="18" charset="0"/>
              <a:buChar char="-"/>
            </a:pPr>
            <a:r>
              <a:rPr lang="en-US" dirty="0" smtClean="0"/>
              <a:t>Luminosity  of ~1.6x10</a:t>
            </a:r>
            <a:r>
              <a:rPr lang="en-US" baseline="30000" dirty="0" smtClean="0"/>
              <a:t>32</a:t>
            </a:r>
            <a:endParaRPr lang="en-US" dirty="0" smtClean="0"/>
          </a:p>
          <a:p>
            <a:pPr marL="395288" indent="-196850">
              <a:spcBef>
                <a:spcPct val="20000"/>
              </a:spcBef>
              <a:buFont typeface="Book Antiqua" pitchFamily="18" charset="0"/>
              <a:buChar char="-"/>
            </a:pPr>
            <a:r>
              <a:rPr lang="en-US" dirty="0" smtClean="0"/>
              <a:t>From a stash in the Recycler of </a:t>
            </a:r>
            <a:r>
              <a:rPr lang="en-US" dirty="0" smtClean="0"/>
              <a:t>243x10</a:t>
            </a:r>
            <a:r>
              <a:rPr lang="en-US" baseline="30000" dirty="0" smtClean="0"/>
              <a:t>10 </a:t>
            </a:r>
            <a:r>
              <a:rPr lang="en-US" dirty="0" smtClean="0"/>
              <a:t>antiprotons.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54218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en-US" dirty="0" smtClean="0"/>
              <a:t>Now : 2.85 fb</a:t>
            </a:r>
            <a:r>
              <a:rPr lang="en-US" baseline="30000" dirty="0" smtClean="0"/>
              <a:t>-1</a:t>
            </a:r>
            <a:r>
              <a:rPr lang="en-US" dirty="0" smtClean="0"/>
              <a:t> delivered. Next party at 10 fb</a:t>
            </a:r>
            <a:r>
              <a:rPr lang="en-US" baseline="30000" dirty="0" smtClean="0"/>
              <a:t>-1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00200" y="5285757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57400" y="3733800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1447800" y="4191000"/>
            <a:ext cx="10668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00200" y="4799012"/>
            <a:ext cx="30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90800" y="5747671"/>
            <a:ext cx="5181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196850">
              <a:spcBef>
                <a:spcPct val="20000"/>
              </a:spcBef>
              <a:buFont typeface="Book Antiqua" pitchFamily="18" charset="0"/>
              <a:buChar char="-"/>
            </a:pPr>
            <a:r>
              <a:rPr lang="en-US" dirty="0" smtClean="0"/>
              <a:t>Store #5376</a:t>
            </a:r>
          </a:p>
          <a:p>
            <a:pPr marL="395288" indent="-196850">
              <a:spcBef>
                <a:spcPct val="20000"/>
              </a:spcBef>
              <a:buFont typeface="Book Antiqua" pitchFamily="18" charset="0"/>
              <a:buChar char="-"/>
            </a:pPr>
            <a:r>
              <a:rPr lang="en-US" dirty="0" smtClean="0"/>
              <a:t>Luminosity  of ~2.7x10</a:t>
            </a:r>
            <a:r>
              <a:rPr lang="en-US" baseline="30000" dirty="0" smtClean="0"/>
              <a:t>32</a:t>
            </a:r>
            <a:endParaRPr lang="en-US" dirty="0" smtClean="0"/>
          </a:p>
        </p:txBody>
      </p:sp>
      <p:pic>
        <p:nvPicPr>
          <p:cNvPr id="30" name="Picture 8" descr="05-0241-02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3886200"/>
            <a:ext cx="1373046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2" name="Straight Connector 31"/>
          <p:cNvCxnSpPr/>
          <p:nvPr/>
        </p:nvCxnSpPr>
        <p:spPr>
          <a:xfrm>
            <a:off x="6117266" y="3864934"/>
            <a:ext cx="533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endCxn id="30" idx="1"/>
          </p:cNvCxnSpPr>
          <p:nvPr/>
        </p:nvCxnSpPr>
        <p:spPr>
          <a:xfrm>
            <a:off x="6400800" y="3886200"/>
            <a:ext cx="1219200" cy="457200"/>
          </a:xfrm>
          <a:prstGeom prst="bentConnector3">
            <a:avLst>
              <a:gd name="adj1" fmla="val -58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343400" y="6096000"/>
            <a:ext cx="1066800" cy="304800"/>
          </a:xfrm>
          <a:prstGeom prst="rect">
            <a:avLst/>
          </a:prstGeom>
          <a:solidFill>
            <a:srgbClr val="DD8047">
              <a:alpha val="3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</a:t>
            </a:r>
            <a:r>
              <a:rPr lang="en-US" baseline="0" dirty="0" smtClean="0"/>
              <a:t> Element</a:t>
            </a:r>
            <a:r>
              <a:rPr lang="en-US" dirty="0" smtClean="0"/>
              <a:t> Technique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483448D-3A78-4528-A469-B745A65DA48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41" y="2285999"/>
            <a:ext cx="8983559" cy="83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0" y="19928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probability a measured detector topology (x) is a particular process (M):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33528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CTEQ6 Parton Distribution Functions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 rot="5400000">
            <a:off x="3238499" y="1409700"/>
            <a:ext cx="381001" cy="3505200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5400000">
            <a:off x="6286499" y="2095501"/>
            <a:ext cx="381001" cy="2133601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57800" y="33528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Leading Order ME from </a:t>
            </a:r>
            <a:r>
              <a:rPr lang="en-US" dirty="0" err="1" smtClean="0"/>
              <a:t>MadGraph</a:t>
            </a:r>
            <a:r>
              <a:rPr lang="en-US" dirty="0" smtClean="0"/>
              <a:t> and phase space &amp; parton level cuts</a:t>
            </a:r>
            <a:endParaRPr lang="en-US" dirty="0"/>
          </a:p>
        </p:txBody>
      </p:sp>
      <p:sp>
        <p:nvSpPr>
          <p:cNvPr id="17" name="Right Brace 16"/>
          <p:cNvSpPr/>
          <p:nvPr/>
        </p:nvSpPr>
        <p:spPr>
          <a:xfrm rot="5400000">
            <a:off x="8191500" y="2628900"/>
            <a:ext cx="381001" cy="1066801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20000" y="33528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Transfer Function: Map Detector to Partons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" y="1600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MC LO Matrix Element to predict probability an event is signal or background.</a:t>
            </a:r>
            <a:endParaRPr lang="en-US" dirty="0"/>
          </a:p>
        </p:txBody>
      </p:sp>
      <p:pic>
        <p:nvPicPr>
          <p:cNvPr id="24" name="Picture 2" descr="http://www-cdf.fnal.gov/physics/new/top/2006/SingleTop/ME_1FB/PRplots/epd_best_fit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3367653" cy="26670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429000" y="4971871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Matrix Element should extract maximal separation information from event. But is only LO.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Very slow: must integrate over all unknowns (minutes/event)</a:t>
            </a:r>
            <a:endParaRPr lang="en-US" dirty="0"/>
          </a:p>
        </p:txBody>
      </p:sp>
      <p:pic>
        <p:nvPicPr>
          <p:cNvPr id="19" name="Picture 18" descr="http://home.fnal.gov/~gerstein/NPworkshop/cdf_logo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572000"/>
            <a:ext cx="326898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600200"/>
          <a:ext cx="8686803" cy="305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447800"/>
                <a:gridCol w="2209800"/>
                <a:gridCol w="1524000"/>
                <a:gridCol w="2362203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DØ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CDF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Technique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Expected Sensitivity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Result &amp; Sensitivity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Expected Sensitivity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Result &amp; Sensitivity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Neural Network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1.3</a:t>
                      </a:r>
                      <a:r>
                        <a:rPr lang="en-US" sz="1600" dirty="0" smtClean="0">
                          <a:latin typeface="Symbol" pitchFamily="18" charset="2"/>
                        </a:rPr>
                        <a:t>s</a:t>
                      </a:r>
                    </a:p>
                    <a:p>
                      <a:r>
                        <a:rPr lang="en-US" sz="1600" dirty="0" smtClean="0">
                          <a:latin typeface="Symbol" pitchFamily="18" charset="2"/>
                        </a:rPr>
                        <a:t>(</a:t>
                      </a:r>
                      <a:r>
                        <a:rPr lang="en-US" sz="1600" dirty="0" smtClean="0"/>
                        <a:t>Bayesian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baseline="-25000" dirty="0" err="1" smtClean="0"/>
                        <a:t>s+t</a:t>
                      </a:r>
                      <a:r>
                        <a:rPr lang="en-US" sz="1600" dirty="0" smtClean="0"/>
                        <a:t> = 5.0 </a:t>
                      </a:r>
                      <a:r>
                        <a:rPr lang="en-US" sz="1600" baseline="30000" dirty="0" smtClean="0"/>
                        <a:t>+1.9 </a:t>
                      </a:r>
                      <a:r>
                        <a:rPr lang="en-US" sz="1600" baseline="-25000" dirty="0" smtClean="0"/>
                        <a:t>-1.9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pb</a:t>
                      </a:r>
                      <a:endParaRPr lang="en-US" sz="1600" dirty="0" smtClean="0"/>
                    </a:p>
                    <a:p>
                      <a:r>
                        <a:rPr lang="en-US" sz="1600" dirty="0" smtClean="0">
                          <a:latin typeface="Symbol" pitchFamily="18" charset="2"/>
                        </a:rPr>
                        <a:t>2.2s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baseline="-25000" dirty="0" err="1" smtClean="0"/>
                        <a:t>s+t</a:t>
                      </a:r>
                      <a:r>
                        <a:rPr lang="en-US" sz="1600" dirty="0" smtClean="0"/>
                        <a:t>  &lt; 5.7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pb</a:t>
                      </a:r>
                      <a:endParaRPr lang="en-US" sz="1600" dirty="0" smtClean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baseline="-25000" dirty="0" err="1" smtClean="0"/>
                        <a:t>s+t</a:t>
                      </a:r>
                      <a:r>
                        <a:rPr lang="en-US" sz="1600" dirty="0" smtClean="0"/>
                        <a:t>  &lt; 2.6 </a:t>
                      </a:r>
                      <a:r>
                        <a:rPr lang="en-US" sz="1600" dirty="0" err="1" smtClean="0"/>
                        <a:t>pb</a:t>
                      </a:r>
                      <a:r>
                        <a:rPr lang="en-US" sz="1600" dirty="0" smtClean="0"/>
                        <a:t> @ 95% CL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Likelihood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baseline="-25000" dirty="0" err="1" smtClean="0"/>
                        <a:t>s+t</a:t>
                      </a:r>
                      <a:r>
                        <a:rPr lang="en-US" sz="1600" baseline="0" dirty="0" smtClean="0"/>
                        <a:t> &lt; 2.9 </a:t>
                      </a:r>
                      <a:r>
                        <a:rPr lang="en-US" sz="1600" baseline="0" dirty="0" err="1" smtClean="0"/>
                        <a:t>pb</a:t>
                      </a:r>
                      <a:endParaRPr lang="en-US" sz="16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baseline="-25000" dirty="0" err="1" smtClean="0"/>
                        <a:t>s+t</a:t>
                      </a:r>
                      <a:r>
                        <a:rPr lang="en-US" sz="1600" dirty="0" smtClean="0"/>
                        <a:t>  &lt; 2.7 </a:t>
                      </a:r>
                      <a:r>
                        <a:rPr lang="en-US" sz="1600" dirty="0" err="1" smtClean="0"/>
                        <a:t>pb</a:t>
                      </a:r>
                      <a:r>
                        <a:rPr lang="en-US" sz="1600" dirty="0" smtClean="0"/>
                        <a:t> @ 95% CL</a:t>
                      </a:r>
                      <a:endParaRPr lang="en-US" sz="1600" dirty="0" smtClean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Matrix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1.8</a:t>
                      </a:r>
                      <a:r>
                        <a:rPr lang="en-US" sz="1600" dirty="0" smtClean="0">
                          <a:latin typeface="Symbol" pitchFamily="18" charset="2"/>
                        </a:rPr>
                        <a:t>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baseline="-25000" dirty="0" err="1" smtClean="0"/>
                        <a:t>s+t</a:t>
                      </a:r>
                      <a:r>
                        <a:rPr lang="en-US" sz="1600" dirty="0" smtClean="0"/>
                        <a:t> = 4.6 </a:t>
                      </a:r>
                      <a:r>
                        <a:rPr lang="en-US" sz="1600" baseline="30000" dirty="0" smtClean="0"/>
                        <a:t>+1.8 </a:t>
                      </a:r>
                      <a:r>
                        <a:rPr lang="en-US" sz="1600" baseline="-25000" dirty="0" smtClean="0"/>
                        <a:t>-1.5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pb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2.9</a:t>
                      </a:r>
                      <a:r>
                        <a:rPr lang="en-US" sz="1600" dirty="0" smtClean="0">
                          <a:latin typeface="Symbol" pitchFamily="18" charset="2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</a:t>
                      </a:r>
                      <a:r>
                        <a:rPr lang="en-US" sz="1600" dirty="0" smtClean="0">
                          <a:latin typeface="Symbol" pitchFamily="18" charset="2"/>
                        </a:rPr>
                        <a:t>s</a:t>
                      </a:r>
                      <a:endParaRPr lang="en-US" sz="16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baseline="-25000" dirty="0" err="1" smtClean="0"/>
                        <a:t>s+t</a:t>
                      </a:r>
                      <a:r>
                        <a:rPr lang="en-US" sz="1600" dirty="0" smtClean="0"/>
                        <a:t> = 2.7 </a:t>
                      </a:r>
                      <a:r>
                        <a:rPr lang="en-US" sz="1600" baseline="30000" dirty="0" smtClean="0"/>
                        <a:t>+1.5 </a:t>
                      </a:r>
                      <a:r>
                        <a:rPr lang="en-US" sz="1600" baseline="-25000" dirty="0" smtClean="0"/>
                        <a:t>-1.3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pb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2.3</a:t>
                      </a:r>
                      <a:r>
                        <a:rPr lang="en-US" sz="1600" dirty="0" smtClean="0">
                          <a:latin typeface="Symbol" pitchFamily="18" charset="2"/>
                        </a:rPr>
                        <a:t>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Decision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2.1</a:t>
                      </a:r>
                      <a:r>
                        <a:rPr lang="en-US" sz="1600" dirty="0" smtClean="0">
                          <a:latin typeface="Symbol" pitchFamily="18" charset="2"/>
                        </a:rPr>
                        <a:t>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baseline="-25000" dirty="0" err="1" smtClean="0"/>
                        <a:t>s+t</a:t>
                      </a:r>
                      <a:r>
                        <a:rPr lang="en-US" sz="1600" dirty="0" smtClean="0"/>
                        <a:t> = 4.9 </a:t>
                      </a:r>
                      <a:r>
                        <a:rPr lang="en-US" sz="1600" baseline="30000" dirty="0" smtClean="0"/>
                        <a:t>+1.4 </a:t>
                      </a:r>
                      <a:r>
                        <a:rPr lang="en-US" sz="1600" baseline="-25000" dirty="0" smtClean="0"/>
                        <a:t>-1.4 </a:t>
                      </a:r>
                      <a:r>
                        <a:rPr lang="en-US" sz="1600" dirty="0" err="1" smtClean="0"/>
                        <a:t>pb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3.4</a:t>
                      </a:r>
                      <a:r>
                        <a:rPr lang="en-US" sz="1600" dirty="0" smtClean="0">
                          <a:latin typeface="Symbol" pitchFamily="18" charset="2"/>
                        </a:rPr>
                        <a:t>s</a:t>
                      </a:r>
                      <a:endParaRPr lang="en-US" sz="16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7800" y="5410200"/>
            <a:ext cx="63246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CDF has determined their results are compatible at the 6.5% level.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867400" y="47244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1275" y="4231421"/>
            <a:ext cx="6562725" cy="262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DØ Single Top Result Combination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analyses are not fully correlated</a:t>
            </a:r>
            <a:endParaRPr lang="en-US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524000"/>
            <a:ext cx="3505200" cy="155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2971800" y="22860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2971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</a:t>
            </a:r>
            <a:r>
              <a:rPr lang="en-US" dirty="0" err="1" smtClean="0"/>
              <a:t>MetZhod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2882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DT</a:t>
            </a:r>
            <a:r>
              <a:rPr lang="en-US" dirty="0" err="1" smtClean="0">
                <a:sym typeface="Symbol"/>
              </a:rPr>
              <a:t></a:t>
            </a:r>
            <a:r>
              <a:rPr lang="en-US" dirty="0" err="1" smtClean="0"/>
              <a:t>DT+w</a:t>
            </a:r>
            <a:r>
              <a:rPr lang="en-US" baseline="-25000" dirty="0" err="1" smtClean="0"/>
              <a:t>ME</a:t>
            </a:r>
            <a:r>
              <a:rPr lang="en-US" dirty="0" err="1" smtClean="0">
                <a:sym typeface="Symbol"/>
              </a:rPr>
              <a:t></a:t>
            </a:r>
            <a:r>
              <a:rPr lang="en-US" dirty="0" err="1" smtClean="0"/>
              <a:t>ME+w</a:t>
            </a:r>
            <a:r>
              <a:rPr lang="en-US" baseline="-25000" dirty="0" err="1" smtClean="0"/>
              <a:t>BNN</a:t>
            </a:r>
            <a:r>
              <a:rPr lang="en-US" dirty="0" err="1" smtClean="0">
                <a:sym typeface="Symbol"/>
              </a:rPr>
              <a:t></a:t>
            </a:r>
            <a:r>
              <a:rPr lang="en-US" dirty="0" err="1" smtClean="0"/>
              <a:t>BNN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35930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Determine the weights such that the mean square error on f is minimal.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572000"/>
            <a:ext cx="14668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ight Arrow 13"/>
          <p:cNvSpPr/>
          <p:nvPr/>
        </p:nvSpPr>
        <p:spPr>
          <a:xfrm>
            <a:off x="5562600" y="5257800"/>
            <a:ext cx="457200" cy="457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" y="6019800"/>
            <a:ext cx="228600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(</a:t>
            </a:r>
            <a:r>
              <a:rPr lang="en-US" dirty="0" err="1" smtClean="0"/>
              <a:t>s+t</a:t>
            </a:r>
            <a:r>
              <a:rPr lang="en-US" dirty="0" smtClean="0"/>
              <a:t>) = 4.8 ± 1.3 </a:t>
            </a:r>
            <a:r>
              <a:rPr lang="en-US" dirty="0" err="1" smtClean="0"/>
              <a:t>pb</a:t>
            </a:r>
            <a:endParaRPr lang="en-US" dirty="0" smtClean="0"/>
          </a:p>
        </p:txBody>
      </p:sp>
      <p:sp>
        <p:nvSpPr>
          <p:cNvPr id="17" name="Down Arrow 16"/>
          <p:cNvSpPr/>
          <p:nvPr/>
        </p:nvSpPr>
        <p:spPr>
          <a:xfrm>
            <a:off x="1066800" y="4038600"/>
            <a:ext cx="304800" cy="381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05600" y="32766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Use the SM Ensemble</a:t>
            </a:r>
            <a:endParaRPr lang="en-US" sz="1600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rot="10800000" flipV="1">
            <a:off x="6248400" y="3445876"/>
            <a:ext cx="457200" cy="211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6" descr="http://d0server1.fnal.gov/projects/spokes/d0_logos/logo-white-sma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5029200"/>
            <a:ext cx="603849" cy="320040"/>
          </a:xfrm>
          <a:prstGeom prst="rect">
            <a:avLst/>
          </a:prstGeom>
          <a:noFill/>
        </p:spPr>
      </p:pic>
      <p:pic>
        <p:nvPicPr>
          <p:cNvPr id="21" name="Picture 6" descr="http://d0server1.fnal.gov/projects/spokes/d0_logos/logo-white-sma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876800"/>
            <a:ext cx="603849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Top 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8906" y="1600201"/>
            <a:ext cx="447554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1828800"/>
            <a:ext cx="4243860" cy="319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95600" y="5257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Expected Significance: 2.2</a:t>
            </a:r>
            <a:r>
              <a:rPr lang="en-US" dirty="0" smtClean="0">
                <a:latin typeface="Symbol" pitchFamily="18" charset="2"/>
              </a:rPr>
              <a:t>s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5839777"/>
            <a:ext cx="3352800" cy="44267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Observed Significance: 3.5</a:t>
            </a:r>
            <a:r>
              <a:rPr lang="en-US" sz="2000" dirty="0" smtClean="0">
                <a:latin typeface="Symbol" pitchFamily="18" charset="2"/>
              </a:rPr>
              <a:t>s</a:t>
            </a:r>
            <a:endParaRPr lang="en-US" sz="2000" dirty="0">
              <a:latin typeface="Symbol" pitchFamily="18" charset="2"/>
            </a:endParaRPr>
          </a:p>
        </p:txBody>
      </p:sp>
      <p:pic>
        <p:nvPicPr>
          <p:cNvPr id="9" name="Picture 6" descr="http://d0server1.fnal.gov/projects/spokes/d0_logos/logo-white-smal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1905000"/>
            <a:ext cx="603849" cy="320040"/>
          </a:xfrm>
          <a:prstGeom prst="rect">
            <a:avLst/>
          </a:prstGeom>
          <a:noFill/>
        </p:spPr>
      </p:pic>
      <p:pic>
        <p:nvPicPr>
          <p:cNvPr id="10" name="Picture 6" descr="http://d0server1.fnal.gov/projects/spokes/d0_logos/logo-white-smal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209800"/>
            <a:ext cx="603849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114800"/>
            <a:ext cx="51339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1675" y="1752600"/>
            <a:ext cx="51911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W+Jets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2706" name="Picture 2" descr="http://www-cdf.fnal.gov/physics/new/qcd/wjets06/allJet_diffX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4572000" cy="30989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5240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better top and Higgs searches we have to understand </a:t>
            </a:r>
            <a:r>
              <a:rPr lang="en-US" dirty="0" err="1" smtClean="0"/>
              <a:t>W+Jets</a:t>
            </a:r>
            <a:r>
              <a:rPr lang="en-US" dirty="0" smtClean="0"/>
              <a:t> and b-quarks at a new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2133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W+Jets</a:t>
            </a:r>
            <a:r>
              <a:rPr lang="en-US" dirty="0" smtClean="0"/>
              <a:t> Data comparison ALPJEN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Normalize each jet multiplicity cross section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Inspect behavior </a:t>
            </a:r>
            <a:r>
              <a:rPr lang="en-US" dirty="0" err="1" smtClean="0"/>
              <a:t>vs</a:t>
            </a:r>
            <a:r>
              <a:rPr lang="en-US" dirty="0" smtClean="0"/>
              <a:t> E</a:t>
            </a:r>
            <a:r>
              <a:rPr lang="en-US" baseline="-25000" dirty="0" smtClean="0"/>
              <a:t>T</a:t>
            </a:r>
            <a:r>
              <a:rPr lang="en-US" dirty="0" smtClean="0"/>
              <a:t>, jet-jet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R, jet-jet invariant mass.</a:t>
            </a:r>
            <a:endParaRPr lang="en-US" dirty="0"/>
          </a:p>
        </p:txBody>
      </p:sp>
      <p:pic>
        <p:nvPicPr>
          <p:cNvPr id="72708" name="Picture 4" descr="http://www-cdf.fnal.gov/physics/new/qcd/zbb_07/fig/CDFIIp_bjes_SigGC_BESTFI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202" y="3810000"/>
            <a:ext cx="4497797" cy="304800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rot="10800000">
            <a:off x="4191000" y="34290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53340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b-jet Energy Scale (in </a:t>
            </a:r>
            <a:r>
              <a:rPr lang="en-US" dirty="0" err="1" smtClean="0"/>
              <a:t>Z</a:t>
            </a:r>
            <a:r>
              <a:rPr lang="en-US" dirty="0" err="1" smtClean="0">
                <a:latin typeface="Symbol" pitchFamily="18" charset="2"/>
              </a:rPr>
              <a:t></a:t>
            </a:r>
            <a:r>
              <a:rPr lang="en-US" dirty="0" err="1" smtClean="0"/>
              <a:t>bb</a:t>
            </a:r>
            <a:r>
              <a:rPr lang="en-US" dirty="0" smtClean="0"/>
              <a:t> events)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5674 ± 727 </a:t>
            </a:r>
            <a:r>
              <a:rPr lang="en-US" dirty="0" err="1" smtClean="0"/>
              <a:t>Z</a:t>
            </a:r>
            <a:r>
              <a:rPr lang="en-US" dirty="0" err="1" smtClean="0">
                <a:latin typeface="Symbol" pitchFamily="18" charset="2"/>
              </a:rPr>
              <a:t></a:t>
            </a:r>
            <a:r>
              <a:rPr lang="en-US" dirty="0" err="1" smtClean="0"/>
              <a:t>bb</a:t>
            </a:r>
            <a:r>
              <a:rPr lang="en-US" dirty="0" smtClean="0"/>
              <a:t> events in fit.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Determine response relative to light quark JES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Will help with Higgs and with Top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28800" y="5332412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96200" y="3048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Z+Jets</a:t>
            </a:r>
            <a:r>
              <a:rPr lang="en-US" dirty="0" smtClean="0"/>
              <a:t> Too</a:t>
            </a:r>
            <a:endParaRPr lang="en-US" dirty="0"/>
          </a:p>
        </p:txBody>
      </p:sp>
      <p:pic>
        <p:nvPicPr>
          <p:cNvPr id="14" name="Picture 13" descr="http://home.fnal.gov/~gerstein/NPworkshop/cdf_logo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286000"/>
            <a:ext cx="326898" cy="320040"/>
          </a:xfrm>
          <a:prstGeom prst="rect">
            <a:avLst/>
          </a:prstGeom>
          <a:noFill/>
        </p:spPr>
      </p:pic>
      <p:pic>
        <p:nvPicPr>
          <p:cNvPr id="16" name="Picture 15" descr="http://home.fnal.gov/~gerstein/NPworkshop/cdf_logo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6096000"/>
            <a:ext cx="326898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1828800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Electro Weak</a:t>
            </a:r>
            <a:endParaRPr lang="en-US" sz="8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 and Z Boson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828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 Mass And Width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1452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Run 2 Results!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667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 Boson Production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059668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fb</a:t>
            </a:r>
            <a:r>
              <a:rPr lang="en-US" baseline="30000" dirty="0" smtClean="0"/>
              <a:t>-1</a:t>
            </a:r>
            <a:r>
              <a:rPr lang="en-US" dirty="0" smtClean="0"/>
              <a:t> data sets have given the Tevatron to see WW, WZ, and evidence for ZZ.</a:t>
            </a:r>
          </a:p>
          <a:p>
            <a:endParaRPr lang="en-US" dirty="0" smtClean="0"/>
          </a:p>
          <a:p>
            <a:r>
              <a:rPr lang="en-US" dirty="0" smtClean="0"/>
              <a:t>SM Constraints to hunt for new physics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7360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dirty="0" smtClean="0"/>
              <a:t> Production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5181600"/>
            <a:ext cx="365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SM Constraints to hunt for new physics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10400" y="1600200"/>
            <a:ext cx="19050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508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4091" y="3314700"/>
            <a:ext cx="1575302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9058" y="1600200"/>
            <a:ext cx="1585368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1" y="5029200"/>
            <a:ext cx="1902683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Mass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8" name="Picture 4" descr="http://www.maxsportscenter.com/images/endur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52400"/>
            <a:ext cx="914400" cy="10287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10400" y="381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Endurance sport!</a:t>
            </a:r>
            <a:endParaRPr lang="en-US" sz="14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450" y="1600200"/>
            <a:ext cx="2876550" cy="268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191000" y="1676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The best way to make progress on M</a:t>
            </a:r>
            <a:r>
              <a:rPr lang="en-US" baseline="-25000" dirty="0" smtClean="0"/>
              <a:t>H</a:t>
            </a:r>
            <a:r>
              <a:rPr lang="en-US" dirty="0" smtClean="0"/>
              <a:t> constraints is better M</a:t>
            </a:r>
            <a:r>
              <a:rPr lang="en-US" baseline="-25000" dirty="0" smtClean="0"/>
              <a:t>W</a:t>
            </a:r>
            <a:r>
              <a:rPr lang="en-US" dirty="0" smtClean="0"/>
              <a:t>!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" idx="3"/>
          </p:cNvCxnSpPr>
          <p:nvPr/>
        </p:nvCxnSpPr>
        <p:spPr>
          <a:xfrm>
            <a:off x="6096000" y="2276565"/>
            <a:ext cx="1524000" cy="314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0"/>
            <a:ext cx="3467611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8906" y="3886200"/>
            <a:ext cx="2750494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ight Arrow 19"/>
          <p:cNvSpPr/>
          <p:nvPr/>
        </p:nvSpPr>
        <p:spPr>
          <a:xfrm rot="2121189">
            <a:off x="2563896" y="4011832"/>
            <a:ext cx="1310987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76800" y="3581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Muon </a:t>
            </a:r>
            <a:r>
              <a:rPr lang="en-US" dirty="0" err="1" smtClean="0">
                <a:solidFill>
                  <a:schemeClr val="accent2"/>
                </a:solidFill>
              </a:rPr>
              <a:t>p</a:t>
            </a:r>
            <a:r>
              <a:rPr lang="en-US" baseline="-25000" dirty="0" err="1" smtClean="0">
                <a:solidFill>
                  <a:schemeClr val="accent2"/>
                </a:solidFill>
              </a:rPr>
              <a:t>T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4800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really have to know everything about the event!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276600" y="1905000"/>
            <a:ext cx="304800" cy="381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514600" y="5715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Recoil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(&lt; 15 </a:t>
            </a:r>
            <a:r>
              <a:rPr lang="en-US" dirty="0" err="1" smtClean="0">
                <a:solidFill>
                  <a:srgbClr val="00B050"/>
                </a:solidFill>
              </a:rPr>
              <a:t>GeV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581400" y="5943600"/>
            <a:ext cx="457200" cy="1524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219200" y="3200400"/>
            <a:ext cx="3048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29400" y="5867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Missing E</a:t>
            </a:r>
            <a:r>
              <a:rPr lang="en-US" baseline="-25000" dirty="0" smtClean="0">
                <a:solidFill>
                  <a:srgbClr val="0070C0"/>
                </a:solidFill>
              </a:rPr>
              <a:t>T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6324600" y="5943600"/>
            <a:ext cx="457200" cy="15240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276600" y="3611544"/>
            <a:ext cx="304800" cy="381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21" grpId="0"/>
      <p:bldP spid="21" grpId="1"/>
      <p:bldP spid="23" grpId="0" animBg="1"/>
      <p:bldP spid="23" grpId="1" animBg="1"/>
      <p:bldP spid="24" grpId="0"/>
      <p:bldP spid="24" grpId="1"/>
      <p:bldP spid="27" grpId="0" animBg="1"/>
      <p:bldP spid="27" grpId="1" animBg="1"/>
      <p:bldP spid="28" grpId="0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Mass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5333" y="116392"/>
            <a:ext cx="1486411" cy="105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228600" y="1600200"/>
            <a:ext cx="2438400" cy="1981200"/>
            <a:chOff x="381000" y="1752600"/>
            <a:chExt cx="2438400" cy="1981200"/>
          </a:xfrm>
        </p:grpSpPr>
        <p:sp>
          <p:nvSpPr>
            <p:cNvPr id="6" name="Rectangle 5"/>
            <p:cNvSpPr/>
            <p:nvPr/>
          </p:nvSpPr>
          <p:spPr>
            <a:xfrm>
              <a:off x="381000" y="1752600"/>
              <a:ext cx="2438400" cy="9906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RESBOS+WGRAF(NLO)</a:t>
              </a:r>
            </a:p>
            <a:p>
              <a:pPr algn="ctr"/>
              <a:r>
                <a:rPr lang="en-US" dirty="0" smtClean="0"/>
                <a:t>Fast Simulation</a:t>
              </a:r>
            </a:p>
            <a:p>
              <a:pPr algn="ctr"/>
              <a:r>
                <a:rPr lang="en-US" dirty="0" smtClean="0"/>
                <a:t>Backgrounds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2971800"/>
              <a:ext cx="24384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</a:p>
            <a:p>
              <a:pPr algn="ctr"/>
              <a:r>
                <a:rPr lang="en-US" dirty="0" smtClean="0"/>
                <a:t>Detector Calibration</a:t>
              </a:r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3048000" y="2095500"/>
            <a:ext cx="2438400" cy="99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Templates</a:t>
            </a:r>
          </a:p>
          <a:p>
            <a:pPr algn="ctr"/>
            <a:r>
              <a:rPr lang="en-US" dirty="0" smtClean="0"/>
              <a:t>M</a:t>
            </a:r>
            <a:r>
              <a:rPr lang="en-US" baseline="-25000" dirty="0" smtClean="0"/>
              <a:t>T</a:t>
            </a:r>
            <a:r>
              <a:rPr lang="en-US" dirty="0" smtClean="0"/>
              <a:t>, E</a:t>
            </a:r>
            <a:r>
              <a:rPr lang="en-US" baseline="-25000" dirty="0" smtClean="0"/>
              <a:t>T</a:t>
            </a:r>
            <a:r>
              <a:rPr lang="en-US" dirty="0" smtClean="0"/>
              <a:t>, Missing E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cxnSp>
        <p:nvCxnSpPr>
          <p:cNvPr id="10" name="Straight Arrow Connector 9"/>
          <p:cNvCxnSpPr>
            <a:stCxn id="6" idx="3"/>
            <a:endCxn id="8" idx="1"/>
          </p:cNvCxnSpPr>
          <p:nvPr/>
        </p:nvCxnSpPr>
        <p:spPr>
          <a:xfrm>
            <a:off x="2667000" y="2095500"/>
            <a:ext cx="3810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 flipV="1">
            <a:off x="2667000" y="25908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43600" y="2095500"/>
            <a:ext cx="1752600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Binned likelihood fit</a:t>
            </a:r>
            <a:endParaRPr lang="en-US" baseline="-25000" dirty="0"/>
          </a:p>
        </p:txBody>
      </p:sp>
      <p:cxnSp>
        <p:nvCxnSpPr>
          <p:cNvPr id="17" name="Straight Arrow Connector 16"/>
          <p:cNvCxnSpPr>
            <a:stCxn id="8" idx="3"/>
            <a:endCxn id="16" idx="1"/>
          </p:cNvCxnSpPr>
          <p:nvPr/>
        </p:nvCxnSpPr>
        <p:spPr>
          <a:xfrm>
            <a:off x="5486400" y="2590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276600"/>
            <a:ext cx="245364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Straight Arrow Connector 25"/>
          <p:cNvCxnSpPr/>
          <p:nvPr/>
        </p:nvCxnSpPr>
        <p:spPr>
          <a:xfrm rot="5400000">
            <a:off x="3238500" y="30099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0074" y="3703320"/>
            <a:ext cx="4303926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Group 34"/>
          <p:cNvGrpSpPr/>
          <p:nvPr/>
        </p:nvGrpSpPr>
        <p:grpSpPr>
          <a:xfrm>
            <a:off x="4648200" y="1447800"/>
            <a:ext cx="1219200" cy="777240"/>
            <a:chOff x="381000" y="838200"/>
            <a:chExt cx="7882128" cy="5120640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486" t="4167" b="426"/>
            <a:stretch>
              <a:fillRect/>
            </a:stretch>
          </p:blipFill>
          <p:spPr bwMode="auto">
            <a:xfrm>
              <a:off x="381000" y="838200"/>
              <a:ext cx="7882128" cy="5120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Rectangle 36"/>
            <p:cNvSpPr/>
            <p:nvPr/>
          </p:nvSpPr>
          <p:spPr>
            <a:xfrm>
              <a:off x="381000" y="571500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V="1">
            <a:off x="4191000" y="20574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http://home.fnal.gov/~gerstein/NPworkshop/cdf_logo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00" y="4114800"/>
            <a:ext cx="326898" cy="320040"/>
          </a:xfrm>
          <a:prstGeom prst="rect">
            <a:avLst/>
          </a:prstGeom>
          <a:noFill/>
        </p:spPr>
      </p:pic>
      <p:grpSp>
        <p:nvGrpSpPr>
          <p:cNvPr id="34" name="Group 33"/>
          <p:cNvGrpSpPr/>
          <p:nvPr/>
        </p:nvGrpSpPr>
        <p:grpSpPr>
          <a:xfrm>
            <a:off x="0" y="3703320"/>
            <a:ext cx="4481414" cy="3154680"/>
            <a:chOff x="0" y="3693193"/>
            <a:chExt cx="4481414" cy="315468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3693193"/>
              <a:ext cx="4481414" cy="3154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Box 31"/>
            <p:cNvSpPr txBox="1"/>
            <p:nvPr/>
          </p:nvSpPr>
          <p:spPr>
            <a:xfrm>
              <a:off x="2590800" y="4419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Muons</a:t>
              </a:r>
              <a:endParaRPr lang="en-US" dirty="0"/>
            </a:p>
          </p:txBody>
        </p:sp>
      </p:grpSp>
      <p:pic>
        <p:nvPicPr>
          <p:cNvPr id="25" name="Picture 24" descr="http://home.fnal.gov/~gerstein/NPworkshop/cdf_logo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733800"/>
            <a:ext cx="326898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2717 -0.2574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1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8914" name="Picture 2" descr="http://d0server1.fnal.gov/projects/operations/D0RunII_DataTaking_files/image006.png"/>
          <p:cNvPicPr>
            <a:picLocks noChangeAspect="1" noChangeArrowheads="1"/>
          </p:cNvPicPr>
          <p:nvPr/>
        </p:nvPicPr>
        <p:blipFill>
          <a:blip r:embed="rId2"/>
          <a:srcRect l="1811"/>
          <a:stretch>
            <a:fillRect/>
          </a:stretch>
        </p:blipFill>
        <p:spPr bwMode="auto">
          <a:xfrm>
            <a:off x="152400" y="-42531"/>
            <a:ext cx="8850091" cy="6900532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143000" y="990600"/>
            <a:ext cx="5181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Both Experiments are close to 2.5 fb</a:t>
            </a:r>
            <a:r>
              <a:rPr lang="en-US" baseline="30000" dirty="0" smtClean="0"/>
              <a:t>-1</a:t>
            </a:r>
            <a:r>
              <a:rPr lang="en-US" dirty="0" smtClean="0"/>
              <a:t> collected!!</a:t>
            </a:r>
          </a:p>
          <a:p>
            <a:pPr algn="ctr"/>
            <a:r>
              <a:rPr lang="en-US" dirty="0" smtClean="0"/>
              <a:t>Probably no party at 3 fb</a:t>
            </a:r>
            <a:r>
              <a:rPr lang="en-US" baseline="30000" dirty="0" smtClean="0"/>
              <a:t>-1</a:t>
            </a:r>
            <a:r>
              <a:rPr lang="en-US" dirty="0" smtClean="0"/>
              <a:t> delivered either…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19200" y="2286000"/>
            <a:ext cx="5107578" cy="3505200"/>
            <a:chOff x="1219200" y="2286000"/>
            <a:chExt cx="5107578" cy="3505200"/>
          </a:xfrm>
        </p:grpSpPr>
        <p:pic>
          <p:nvPicPr>
            <p:cNvPr id="23554" name="Picture 2" descr="http://www-bdnew.fnal.gov/operations/lum/plum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9200" y="2286000"/>
              <a:ext cx="5107578" cy="3505200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3962400" y="3200400"/>
              <a:ext cx="13716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9611885">
              <a:off x="3641547" y="325465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Peak Luminosity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1200" y="2819400"/>
              <a:ext cx="2286000" cy="6096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Thanks to the Fermi Accelerator Division!</a:t>
              </a:r>
              <a:endParaRPr lang="en-US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Mass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5333" y="116392"/>
            <a:ext cx="1486411" cy="105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360" y="1600200"/>
            <a:ext cx="615964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1676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Combined Uncertainty:</a:t>
            </a:r>
          </a:p>
          <a:p>
            <a:pPr algn="ctr"/>
            <a:r>
              <a:rPr lang="en-US" dirty="0" smtClean="0"/>
              <a:t>± 48 </a:t>
            </a:r>
            <a:r>
              <a:rPr lang="en-US" dirty="0" err="1" smtClean="0"/>
              <a:t>MeV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464278" y="5612922"/>
            <a:ext cx="533400" cy="304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3962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CDF expects &lt; 25 </a:t>
            </a:r>
            <a:r>
              <a:rPr lang="en-US" dirty="0" err="1" smtClean="0"/>
              <a:t>MeV</a:t>
            </a:r>
            <a:r>
              <a:rPr lang="en-US" dirty="0" smtClean="0"/>
              <a:t> with data already collected</a:t>
            </a:r>
            <a:endParaRPr lang="en-US" dirty="0"/>
          </a:p>
        </p:txBody>
      </p:sp>
      <p:pic>
        <p:nvPicPr>
          <p:cNvPr id="10" name="Picture 9" descr="http://home.fnal.gov/~gerstein/NPworkshop/cdf_logo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676400"/>
            <a:ext cx="326898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Mass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5333" y="116392"/>
            <a:ext cx="1486411" cy="105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648" y="1676400"/>
            <a:ext cx="4374752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228600" y="1828800"/>
            <a:ext cx="38100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</a:t>
            </a:r>
            <a:r>
              <a:rPr lang="en-US" sz="2000" baseline="-25000" dirty="0" smtClean="0"/>
              <a:t>W</a:t>
            </a:r>
            <a:r>
              <a:rPr lang="en-US" sz="2000" dirty="0" smtClean="0"/>
              <a:t> = 80.413 ± 0.048 </a:t>
            </a:r>
            <a:r>
              <a:rPr lang="en-US" sz="2000" dirty="0" err="1" smtClean="0"/>
              <a:t>GeV</a:t>
            </a:r>
            <a:r>
              <a:rPr lang="en-US" sz="2000" dirty="0" smtClean="0"/>
              <a:t>/c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2362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) = 44%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895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Effects: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2120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 Average: 80.392 </a:t>
            </a:r>
            <a:r>
              <a:rPr lang="en-US" dirty="0" smtClean="0">
                <a:latin typeface="Symbol" pitchFamily="18" charset="2"/>
              </a:rPr>
              <a:t></a:t>
            </a:r>
            <a:r>
              <a:rPr lang="en-US" dirty="0" smtClean="0"/>
              <a:t> 80398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35168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 Uncertainty: 0.029 </a:t>
            </a:r>
            <a:r>
              <a:rPr lang="en-US" dirty="0" smtClean="0">
                <a:latin typeface="Symbol" pitchFamily="18" charset="2"/>
              </a:rPr>
              <a:t></a:t>
            </a:r>
            <a:r>
              <a:rPr lang="en-US" dirty="0" smtClean="0"/>
              <a:t> 0.025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810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Higgs: 85</a:t>
            </a:r>
            <a:r>
              <a:rPr lang="en-US" baseline="30000" dirty="0" smtClean="0"/>
              <a:t>+39</a:t>
            </a:r>
            <a:r>
              <a:rPr lang="en-US" baseline="-25000" dirty="0" smtClean="0"/>
              <a:t>-28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</a:t>
            </a:r>
            <a:r>
              <a:rPr lang="en-US" dirty="0" smtClean="0"/>
              <a:t> 80</a:t>
            </a:r>
            <a:r>
              <a:rPr lang="en-US" baseline="30000" dirty="0" smtClean="0"/>
              <a:t>+36</a:t>
            </a:r>
            <a:r>
              <a:rPr lang="en-US" baseline="-25000" dirty="0" smtClean="0"/>
              <a:t>-26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" name="Picture 2" descr="http://www.town.katsunuma.yamanashi.jp/en/w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419600"/>
            <a:ext cx="815622" cy="1295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8600" y="4572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200 pb</a:t>
            </a:r>
            <a:r>
              <a:rPr lang="en-US" baseline="30000" dirty="0" smtClean="0"/>
              <a:t>-1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5181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lot of work ahead!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48884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Single Measurement in World!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/>
          <a:srcRect t="6250" b="4167"/>
          <a:stretch>
            <a:fillRect/>
          </a:stretch>
        </p:blipFill>
        <p:spPr bwMode="auto">
          <a:xfrm>
            <a:off x="0" y="1524000"/>
            <a:ext cx="47888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EWWG Standard </a:t>
            </a:r>
            <a:r>
              <a:rPr lang="en-US" dirty="0" smtClean="0"/>
              <a:t>Model Fit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Watts (UW)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6400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 </a:t>
            </a:r>
            <a:r>
              <a:rPr lang="en-US" dirty="0" smtClean="0"/>
              <a:t>2007 Plots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1676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 154 last summer!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352800" y="1524000"/>
            <a:ext cx="1447800" cy="3810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1"/>
            <a:endCxn id="10" idx="6"/>
          </p:cNvCxnSpPr>
          <p:nvPr/>
        </p:nvCxnSpPr>
        <p:spPr>
          <a:xfrm rot="10800000">
            <a:off x="4800600" y="1714500"/>
            <a:ext cx="304800" cy="146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 t="9770" b="5172"/>
          <a:stretch>
            <a:fillRect/>
          </a:stretch>
        </p:blipFill>
        <p:spPr bwMode="auto">
          <a:xfrm>
            <a:off x="5257800" y="2133600"/>
            <a:ext cx="358500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Width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3316" name="Picture 4" descr="http://fcdfwww.fnal.gov/physics/ewk/2007/wwidth/index_files/Mt_muon_fit_p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0"/>
            <a:ext cx="4565339" cy="4381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4343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1752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same infrastructure as for M</a:t>
            </a:r>
            <a:r>
              <a:rPr lang="en-US" baseline="-25000" dirty="0" smtClean="0"/>
              <a:t>W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fast simulation with different widths</a:t>
            </a:r>
          </a:p>
          <a:p>
            <a:r>
              <a:rPr lang="en-US" dirty="0" smtClean="0"/>
              <a:t>Normalize below fit region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473528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 region</a:t>
            </a:r>
            <a:endParaRPr lang="en-US" dirty="0"/>
          </a:p>
        </p:txBody>
      </p:sp>
      <p:pic>
        <p:nvPicPr>
          <p:cNvPr id="13320" name="Picture 8" descr="http://fcdfwww.fnal.gov/physics/ewk/2007/wwidth/index_files/GammaW_Comparison_4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19400"/>
            <a:ext cx="3713221" cy="231457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90600" y="5867400"/>
            <a:ext cx="29718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-25000" dirty="0" smtClean="0"/>
              <a:t>W</a:t>
            </a:r>
            <a:r>
              <a:rPr lang="en-US" dirty="0" smtClean="0"/>
              <a:t> = 2032 ± 71 </a:t>
            </a:r>
            <a:r>
              <a:rPr lang="en-US" dirty="0" err="1" smtClean="0"/>
              <a:t>MeV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51932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 Average Uncertainty: 60 </a:t>
            </a:r>
            <a:r>
              <a:rPr lang="en-US" dirty="0" smtClean="0">
                <a:latin typeface="Symbol" pitchFamily="18" charset="2"/>
              </a:rPr>
              <a:t></a:t>
            </a:r>
            <a:r>
              <a:rPr lang="en-US" dirty="0" smtClean="0"/>
              <a:t> 47 </a:t>
            </a:r>
            <a:r>
              <a:rPr lang="en-US" dirty="0" err="1" smtClean="0"/>
              <a:t>MeV</a:t>
            </a:r>
            <a:r>
              <a:rPr lang="en-US" dirty="0" smtClean="0"/>
              <a:t>/c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12" name="Picture 11" descr="http://home.fnal.gov/~gerstein/NPworkshop/cdf_logo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057400"/>
            <a:ext cx="326898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 Boson Production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828800"/>
            <a:ext cx="291980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1600200"/>
            <a:ext cx="579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Triple Gauge Couplings: Non-</a:t>
            </a:r>
            <a:r>
              <a:rPr lang="en-US" dirty="0" err="1" smtClean="0"/>
              <a:t>Abelian</a:t>
            </a:r>
            <a:r>
              <a:rPr lang="en-US" dirty="0" smtClean="0"/>
              <a:t> structure of the SM</a:t>
            </a:r>
          </a:p>
          <a:p>
            <a:r>
              <a:rPr lang="en-US" dirty="0" smtClean="0"/>
              <a:t>Tight Limits from Tevatron</a:t>
            </a:r>
          </a:p>
          <a:p>
            <a:pPr>
              <a:tabLst>
                <a:tab pos="282575" algn="l"/>
              </a:tabLst>
            </a:pPr>
            <a:r>
              <a:rPr lang="en-US" dirty="0" smtClean="0"/>
              <a:t>	A few fb</a:t>
            </a:r>
            <a:r>
              <a:rPr lang="en-US" baseline="30000" dirty="0" smtClean="0"/>
              <a:t>-1</a:t>
            </a:r>
            <a:r>
              <a:rPr lang="en-US" dirty="0" smtClean="0"/>
              <a:t> before we are competitive</a:t>
            </a:r>
          </a:p>
          <a:p>
            <a:pPr marL="511175" indent="-511175">
              <a:tabLst>
                <a:tab pos="282575" algn="l"/>
              </a:tabLst>
            </a:pPr>
            <a:r>
              <a:rPr lang="en-US" dirty="0" smtClean="0"/>
              <a:t>	Complimentary: Higher center of mass, some non LEP couplings available.</a:t>
            </a:r>
          </a:p>
          <a:p>
            <a:pPr marL="511175" indent="-511175">
              <a:tabLst>
                <a:tab pos="282575" algn="l"/>
              </a:tabLst>
            </a:pPr>
            <a:r>
              <a:rPr lang="en-US" dirty="0" smtClean="0"/>
              <a:t>Anomalous Couplings – New Physics</a:t>
            </a:r>
          </a:p>
          <a:p>
            <a:pPr marL="511175" indent="-511175">
              <a:tabLst>
                <a:tab pos="282575" algn="l"/>
              </a:tabLst>
            </a:pPr>
            <a:r>
              <a:rPr lang="en-US" dirty="0" smtClean="0"/>
              <a:t>Backgrounds to SUSY, H</a:t>
            </a:r>
            <a:r>
              <a:rPr lang="en-US" dirty="0" smtClean="0">
                <a:latin typeface="Symbol" pitchFamily="18" charset="2"/>
              </a:rPr>
              <a:t></a:t>
            </a:r>
            <a:r>
              <a:rPr lang="en-US" dirty="0" smtClean="0"/>
              <a:t>WW, etc..</a:t>
            </a:r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90925"/>
            <a:ext cx="39624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800600" y="4343400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4343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4812268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5269468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ZZ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48122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5269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Evidence…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600200"/>
            <a:ext cx="3581400" cy="253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 Boson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447800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501676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CDF: Observe 95 events</a:t>
            </a:r>
          </a:p>
          <a:p>
            <a:pPr lvl="1"/>
            <a:r>
              <a:rPr lang="en-US" dirty="0" smtClean="0"/>
              <a:t>expected background of 37 ± 2</a:t>
            </a:r>
          </a:p>
          <a:p>
            <a:pPr lvl="1"/>
            <a:r>
              <a:rPr lang="en-US" dirty="0" smtClean="0"/>
              <a:t>825 pb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s(</a:t>
            </a:r>
            <a:r>
              <a:rPr lang="en-US" dirty="0" smtClean="0"/>
              <a:t>WW)=13.6 ± 2.3(stat) ± 1.6 (sys) ± 1.2 (</a:t>
            </a:r>
            <a:r>
              <a:rPr lang="en-US" dirty="0" err="1" smtClean="0"/>
              <a:t>lumi</a:t>
            </a:r>
            <a:r>
              <a:rPr lang="en-US" dirty="0" smtClean="0"/>
              <a:t>)</a:t>
            </a:r>
          </a:p>
          <a:p>
            <a:r>
              <a:rPr lang="en-US" dirty="0" smtClean="0"/>
              <a:t>DØ: Observe 25 events</a:t>
            </a:r>
          </a:p>
          <a:p>
            <a:pPr lvl="1"/>
            <a:r>
              <a:rPr lang="en-US" dirty="0" smtClean="0"/>
              <a:t>on expected background of 8 ± 0.5</a:t>
            </a:r>
          </a:p>
          <a:p>
            <a:pPr lvl="1"/>
            <a:r>
              <a:rPr lang="en-US" dirty="0" smtClean="0"/>
              <a:t>224-252 pb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s(</a:t>
            </a:r>
            <a:r>
              <a:rPr lang="en-US" dirty="0" smtClean="0"/>
              <a:t>WW)=14.6</a:t>
            </a:r>
            <a:r>
              <a:rPr lang="en-US" baseline="30000" dirty="0" smtClean="0"/>
              <a:t>+5.8</a:t>
            </a:r>
            <a:r>
              <a:rPr lang="en-US" baseline="-25000" dirty="0" smtClean="0"/>
              <a:t>-5.1</a:t>
            </a:r>
            <a:r>
              <a:rPr lang="en-US" dirty="0" smtClean="0"/>
              <a:t>(stat)</a:t>
            </a:r>
            <a:r>
              <a:rPr lang="en-US" baseline="30000" dirty="0" smtClean="0"/>
              <a:t>+1.8</a:t>
            </a:r>
            <a:r>
              <a:rPr lang="en-US" baseline="-25000" dirty="0" smtClean="0"/>
              <a:t>-3.0</a:t>
            </a:r>
            <a:r>
              <a:rPr lang="en-US" dirty="0" smtClean="0"/>
              <a:t> (sys) ± 0.9 (</a:t>
            </a:r>
            <a:r>
              <a:rPr lang="en-US" dirty="0" err="1" smtClean="0"/>
              <a:t>lumi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3657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Good Agreement with NLO: 12.4 ± 0.8 </a:t>
            </a:r>
            <a:r>
              <a:rPr lang="en-US" dirty="0" err="1" smtClean="0">
                <a:solidFill>
                  <a:schemeClr val="accent2"/>
                </a:solidFill>
              </a:rPr>
              <a:t>pb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6324" name="Picture 4" descr="http://fcdfwww.fnal.gov/physics/ewk/2006/wz/ZZWZ_1fb/reg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" y="4065494"/>
            <a:ext cx="2844800" cy="2743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0" y="4016276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CDF: Observe 95 events</a:t>
            </a:r>
          </a:p>
          <a:p>
            <a:pPr lvl="1"/>
            <a:r>
              <a:rPr lang="en-US" dirty="0" smtClean="0"/>
              <a:t>expected background of 2.7 ± 0.44</a:t>
            </a:r>
          </a:p>
          <a:p>
            <a:pPr lvl="1"/>
            <a:r>
              <a:rPr lang="en-US" dirty="0" smtClean="0"/>
              <a:t>1.1 fb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s(</a:t>
            </a:r>
            <a:r>
              <a:rPr lang="en-US" dirty="0" smtClean="0"/>
              <a:t>WZ)=5.0</a:t>
            </a:r>
            <a:r>
              <a:rPr lang="en-US" baseline="30000" dirty="0" smtClean="0"/>
              <a:t>+1.8</a:t>
            </a:r>
            <a:r>
              <a:rPr lang="en-US" baseline="-25000" dirty="0" smtClean="0"/>
              <a:t>-1.6</a:t>
            </a:r>
            <a:r>
              <a:rPr lang="en-US" dirty="0" smtClean="0"/>
              <a:t> </a:t>
            </a:r>
            <a:r>
              <a:rPr lang="en-US" dirty="0" err="1" smtClean="0"/>
              <a:t>pb</a:t>
            </a:r>
            <a:endParaRPr lang="en-US" dirty="0" smtClean="0"/>
          </a:p>
          <a:p>
            <a:r>
              <a:rPr lang="en-US" dirty="0" smtClean="0"/>
              <a:t>DØ: Observe 12 events</a:t>
            </a:r>
          </a:p>
          <a:p>
            <a:pPr lvl="1"/>
            <a:r>
              <a:rPr lang="en-US" dirty="0" smtClean="0"/>
              <a:t>on expected background of 3.6 ± 0.20</a:t>
            </a:r>
          </a:p>
          <a:p>
            <a:pPr lvl="1"/>
            <a:r>
              <a:rPr lang="en-US" dirty="0" smtClean="0"/>
              <a:t>760-860 </a:t>
            </a:r>
            <a:r>
              <a:rPr lang="en-US" dirty="0" smtClean="0"/>
              <a:t>pb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s(</a:t>
            </a:r>
            <a:r>
              <a:rPr lang="en-US" dirty="0" smtClean="0"/>
              <a:t>WZ)=3.9</a:t>
            </a:r>
            <a:r>
              <a:rPr lang="en-US" baseline="30000" dirty="0" smtClean="0"/>
              <a:t>+1.9</a:t>
            </a:r>
            <a:r>
              <a:rPr lang="en-US" baseline="-25000" dirty="0" smtClean="0"/>
              <a:t>-1.5</a:t>
            </a:r>
            <a:r>
              <a:rPr lang="en-US" dirty="0" smtClean="0"/>
              <a:t> </a:t>
            </a:r>
            <a:r>
              <a:rPr lang="en-US" dirty="0" err="1" smtClean="0"/>
              <a:t>pb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62400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63362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Good Agreement with MCFM: 3.68 ± 0.25 </a:t>
            </a:r>
            <a:r>
              <a:rPr lang="en-US" dirty="0" err="1" smtClean="0">
                <a:solidFill>
                  <a:schemeClr val="accent2"/>
                </a:solidFill>
              </a:rPr>
              <a:t>pb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4648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endParaRPr lang="en-US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5867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3.3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endParaRPr lang="en-US" b="1" dirty="0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16" name="Picture 15" descr="http://home.fnal.gov/~gerstein/NPworkshop/cdf_logo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828800"/>
            <a:ext cx="326898" cy="320040"/>
          </a:xfrm>
          <a:prstGeom prst="rect">
            <a:avLst/>
          </a:prstGeom>
          <a:noFill/>
        </p:spPr>
      </p:pic>
      <p:pic>
        <p:nvPicPr>
          <p:cNvPr id="17" name="Picture 16" descr="http://home.fnal.gov/~gerstein/NPworkshop/cdf_logo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4267200"/>
            <a:ext cx="326898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http://fcdfwww.fnal.gov/physics/ewk/2007/ZZ/blessed/dilepton_anaWW_ZZ_ZZ_Mll_rebin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3441700" cy="33031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 Boson Production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981200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1447800"/>
            <a:ext cx="525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CDF: Search in both 4 lepton and 2 lepton+2 jet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(ZZ) &lt; 2.1 </a:t>
            </a:r>
            <a:r>
              <a:rPr lang="en-US" dirty="0" err="1" smtClean="0"/>
              <a:t>pb</a:t>
            </a:r>
            <a:r>
              <a:rPr lang="en-US" dirty="0" smtClean="0"/>
              <a:t> @ 95% CL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(ZZ) = 0.8</a:t>
            </a:r>
            <a:r>
              <a:rPr lang="en-US" baseline="30000" dirty="0" smtClean="0"/>
              <a:t>+0.7</a:t>
            </a:r>
            <a:r>
              <a:rPr lang="en-US" baseline="-25000" dirty="0" smtClean="0"/>
              <a:t>-0.5</a:t>
            </a:r>
            <a:r>
              <a:rPr lang="en-US" dirty="0" smtClean="0"/>
              <a:t> </a:t>
            </a:r>
            <a:r>
              <a:rPr lang="en-US" dirty="0" err="1" smtClean="0"/>
              <a:t>pb</a:t>
            </a:r>
            <a:endParaRPr lang="en-US" dirty="0" smtClean="0"/>
          </a:p>
          <a:p>
            <a:r>
              <a:rPr lang="en-US" dirty="0" smtClean="0"/>
              <a:t>DØ: Observe 1 events (4-lepton only)</a:t>
            </a:r>
          </a:p>
          <a:p>
            <a:pPr lvl="1"/>
            <a:r>
              <a:rPr lang="en-US" dirty="0" smtClean="0"/>
              <a:t>on expected background of 0.17 ± 0.04</a:t>
            </a:r>
          </a:p>
          <a:p>
            <a:pPr lvl="1"/>
            <a:r>
              <a:rPr lang="en-US" dirty="0" smtClean="0"/>
              <a:t>224-252 pb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s(</a:t>
            </a:r>
            <a:r>
              <a:rPr lang="en-US" dirty="0" smtClean="0"/>
              <a:t>ZZ) &lt; 4.3 </a:t>
            </a:r>
            <a:r>
              <a:rPr lang="en-US" dirty="0" err="1" smtClean="0"/>
              <a:t>pb</a:t>
            </a:r>
            <a:r>
              <a:rPr lang="en-US" dirty="0" smtClean="0"/>
              <a:t> @ 95% CL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200809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3.0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endParaRPr lang="en-US" b="1" dirty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 flipV="1">
            <a:off x="6324600" y="2192760"/>
            <a:ext cx="685800" cy="17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600" y="3581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Good Agreement with SM: 1.4 ± 0.1 </a:t>
            </a:r>
            <a:r>
              <a:rPr lang="en-US" dirty="0" err="1" smtClean="0">
                <a:solidFill>
                  <a:schemeClr val="accent2"/>
                </a:solidFill>
              </a:rPr>
              <a:t>pb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" name="Picture 10" descr="http://home.fnal.gov/~gerstein/NPworkshop/cdf_logo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667000"/>
            <a:ext cx="326898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 Boson 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181600" cy="484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351252" y="5249174"/>
            <a:ext cx="117896" cy="84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15460" y="4800600"/>
            <a:ext cx="117896" cy="848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18182" y="5088148"/>
            <a:ext cx="422696" cy="934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0" y="4953000"/>
            <a:ext cx="762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0" y="5257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ZZ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3" idx="6"/>
          </p:cNvCxnSpPr>
          <p:nvPr/>
        </p:nvCxnSpPr>
        <p:spPr>
          <a:xfrm rot="10800000">
            <a:off x="5943600" y="5219700"/>
            <a:ext cx="9144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94077"/>
            <a:ext cx="4100513" cy="296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Production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Watts (UW)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3048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Sensitive to the WW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coupling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53200" y="3352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16002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 acceptance</a:t>
            </a:r>
          </a:p>
          <a:p>
            <a:pPr lvl="1"/>
            <a:r>
              <a:rPr lang="en-US" dirty="0" smtClean="0"/>
              <a:t>CDF: E</a:t>
            </a:r>
            <a:r>
              <a:rPr lang="en-US" baseline="-25000" dirty="0" smtClean="0"/>
              <a:t>T</a:t>
            </a:r>
            <a:r>
              <a:rPr lang="en-US" dirty="0" smtClean="0"/>
              <a:t> &gt; 7 </a:t>
            </a:r>
            <a:r>
              <a:rPr lang="en-US" dirty="0" err="1" smtClean="0"/>
              <a:t>GeV</a:t>
            </a:r>
            <a:r>
              <a:rPr lang="en-US" dirty="0" smtClean="0"/>
              <a:t>, |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|&lt; 1.1</a:t>
            </a:r>
          </a:p>
          <a:p>
            <a:pPr lvl="1"/>
            <a:r>
              <a:rPr lang="en-US" dirty="0" smtClean="0"/>
              <a:t>DØ: E</a:t>
            </a:r>
            <a:r>
              <a:rPr lang="en-US" baseline="-25000" dirty="0" smtClean="0"/>
              <a:t>T</a:t>
            </a:r>
            <a:r>
              <a:rPr lang="en-US" dirty="0" smtClean="0"/>
              <a:t> &gt; 7 </a:t>
            </a:r>
            <a:r>
              <a:rPr lang="en-US" dirty="0" err="1" smtClean="0"/>
              <a:t>GeV</a:t>
            </a:r>
            <a:r>
              <a:rPr lang="en-US" dirty="0" smtClean="0"/>
              <a:t>, |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|&lt;1.1 or 1.5&lt;|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|&lt;2.5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3048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Photon E</a:t>
            </a:r>
            <a:r>
              <a:rPr lang="en-US" baseline="-25000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 and M</a:t>
            </a:r>
            <a:r>
              <a:rPr lang="en-US" baseline="-25000" dirty="0" smtClean="0">
                <a:solidFill>
                  <a:schemeClr val="accent2"/>
                </a:solidFill>
              </a:rPr>
              <a:t>W</a:t>
            </a:r>
            <a:r>
              <a:rPr lang="en-US" baseline="-25000" dirty="0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chemeClr val="accent2"/>
                </a:solidFill>
              </a:rPr>
              <a:t> shapes are in good agreement with predictions!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7417" name="Picture 9" descr="http://fcdfwww.fnal.gov/physics/ewk/2006/wgzg/pho_masscls_co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944" y="4114800"/>
            <a:ext cx="2873056" cy="2743200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6477000" y="1600200"/>
            <a:ext cx="2428875" cy="2286000"/>
            <a:chOff x="6477000" y="1600200"/>
            <a:chExt cx="2428875" cy="2286000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53200" y="1600200"/>
              <a:ext cx="2352675" cy="2194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tangle 15"/>
            <p:cNvSpPr/>
            <p:nvPr/>
          </p:nvSpPr>
          <p:spPr>
            <a:xfrm>
              <a:off x="6477000" y="3657600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http://home.fnal.gov/~gerstein/NPworkshop/cdf_logo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4419600"/>
            <a:ext cx="326898" cy="320040"/>
          </a:xfrm>
          <a:prstGeom prst="rect">
            <a:avLst/>
          </a:prstGeom>
          <a:noFill/>
        </p:spPr>
      </p:pic>
      <p:pic>
        <p:nvPicPr>
          <p:cNvPr id="18" name="Picture 6" descr="http://d0server1.fnal.gov/projects/spokes/d0_logos/logo-white-sma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4419600"/>
            <a:ext cx="603849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Production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1676400"/>
            <a:ext cx="89058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52600" y="4191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The Cross Sections are also in good agreement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14400"/>
          </a:xfrm>
        </p:spPr>
        <p:txBody>
          <a:bodyPr/>
          <a:lstStyle/>
          <a:p>
            <a:r>
              <a:rPr lang="en-US" dirty="0" smtClean="0"/>
              <a:t>What Can You Do With That Data?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5"/>
            <a:ext cx="5421083" cy="914400"/>
          </a:xfrm>
        </p:spPr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914400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7890" name="Picture 2" descr="http://www-cdf.fnal.gov/physics/new/qcd/jj_07/c_mjjVL5_data_NLOJET_ratio_bles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8370"/>
            <a:ext cx="953061" cy="914400"/>
          </a:xfrm>
          <a:prstGeom prst="rect">
            <a:avLst/>
          </a:prstGeom>
          <a:noFill/>
        </p:spPr>
      </p:pic>
      <p:pic>
        <p:nvPicPr>
          <p:cNvPr id="53250" name="Picture 2" descr="http://www-d0.fnal.gov/Run2Physics/WWW/results/prelim/B/B45/fig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1362457" cy="914400"/>
          </a:xfrm>
          <a:prstGeom prst="rect">
            <a:avLst/>
          </a:prstGeom>
          <a:noFill/>
        </p:spPr>
      </p:pic>
      <p:pic>
        <p:nvPicPr>
          <p:cNvPr id="53252" name="Picture 4" descr="http://www-cdf.fnal.gov/physics/new/bottom/061130.blessed-bh-lifetime_v2/CHAP3/FITS-FINAL/Lb.mas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514600"/>
            <a:ext cx="1350169" cy="914400"/>
          </a:xfrm>
          <a:prstGeom prst="rect">
            <a:avLst/>
          </a:prstGeom>
          <a:noFill/>
        </p:spPr>
      </p:pic>
      <p:pic>
        <p:nvPicPr>
          <p:cNvPr id="53254" name="Picture 6" descr="http://www-d0.fnal.gov/Run2Physics/WWW/results/prelim/EW/E15/E15F0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676400"/>
            <a:ext cx="1348966" cy="914400"/>
          </a:xfrm>
          <a:prstGeom prst="rect">
            <a:avLst/>
          </a:prstGeom>
          <a:noFill/>
        </p:spPr>
      </p:pic>
      <p:pic>
        <p:nvPicPr>
          <p:cNvPr id="53256" name="Picture 8" descr="http://www-d0.fnal.gov/Run2Physics/WWW/results/prelim/EW/E15/E15F0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429000"/>
            <a:ext cx="1348966" cy="914400"/>
          </a:xfrm>
          <a:prstGeom prst="rect">
            <a:avLst/>
          </a:prstGeom>
          <a:noFill/>
        </p:spPr>
      </p:pic>
      <p:pic>
        <p:nvPicPr>
          <p:cNvPr id="53258" name="Picture 10" descr="http://www-d0.fnal.gov/Run2Physics/WWW/results/prelim/EW/E08/E08F0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1828800"/>
            <a:ext cx="1376218" cy="914400"/>
          </a:xfrm>
          <a:prstGeom prst="rect">
            <a:avLst/>
          </a:prstGeom>
          <a:noFill/>
        </p:spPr>
      </p:pic>
      <p:pic>
        <p:nvPicPr>
          <p:cNvPr id="53260" name="Picture 12" descr="http://www-d0.fnal.gov/Run2Physics/WWW/results/prelim/EW/E08/E08F06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3352800"/>
            <a:ext cx="1411872" cy="914400"/>
          </a:xfrm>
          <a:prstGeom prst="rect">
            <a:avLst/>
          </a:prstGeom>
          <a:noFill/>
        </p:spPr>
      </p:pic>
      <p:pic>
        <p:nvPicPr>
          <p:cNvPr id="53262" name="Picture 14" descr="http://www-cdf.fnal.gov/physics/new/bottom/061130.blessed-bh-lifetime_v2/CHAP3/FITS-FINAL/B0s.mass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3200400"/>
            <a:ext cx="1350169" cy="914400"/>
          </a:xfrm>
          <a:prstGeom prst="rect">
            <a:avLst/>
          </a:prstGeom>
          <a:noFill/>
        </p:spPr>
      </p:pic>
      <p:pic>
        <p:nvPicPr>
          <p:cNvPr id="53264" name="Picture 16" descr="pt leptonic top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38400" y="1981200"/>
            <a:ext cx="1348353" cy="914400"/>
          </a:xfrm>
          <a:prstGeom prst="rect">
            <a:avLst/>
          </a:prstGeom>
          <a:noFill/>
        </p:spPr>
      </p:pic>
      <p:pic>
        <p:nvPicPr>
          <p:cNvPr id="53266" name="Picture 18" descr="pt tbar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0" y="5791200"/>
            <a:ext cx="1348353" cy="914400"/>
          </a:xfrm>
          <a:prstGeom prst="rect">
            <a:avLst/>
          </a:prstGeom>
          <a:noFill/>
        </p:spPr>
      </p:pic>
      <p:pic>
        <p:nvPicPr>
          <p:cNvPr id="53268" name="Picture 20" descr="residual mass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3962400"/>
            <a:ext cx="1286633" cy="914400"/>
          </a:xfrm>
          <a:prstGeom prst="rect">
            <a:avLst/>
          </a:prstGeom>
          <a:noFill/>
        </p:spPr>
      </p:pic>
      <p:pic>
        <p:nvPicPr>
          <p:cNvPr id="53270" name="Picture 22" descr="http://www-d0.fnal.gov/Run2Physics/WWW/results/final/EW/E07A/E07AF01b.jpe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48600" y="2209800"/>
            <a:ext cx="1042965" cy="914400"/>
          </a:xfrm>
          <a:prstGeom prst="rect">
            <a:avLst/>
          </a:prstGeom>
          <a:noFill/>
        </p:spPr>
      </p:pic>
      <p:pic>
        <p:nvPicPr>
          <p:cNvPr id="53272" name="Picture 24" descr="http://www-d0.fnal.gov/Run2Physics/WWW/results/final/EW/E07A/E07AF03.jpe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96000" y="4800600"/>
            <a:ext cx="1042965" cy="914400"/>
          </a:xfrm>
          <a:prstGeom prst="rect">
            <a:avLst/>
          </a:prstGeom>
          <a:noFill/>
        </p:spPr>
      </p:pic>
      <p:pic>
        <p:nvPicPr>
          <p:cNvPr id="53274" name="Picture 26" descr="http://www-d0.fnal.gov/Run2Physics/WWW/results/prelim/QCD/Q03/Q03F01b.jpe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4800600"/>
            <a:ext cx="972182" cy="914400"/>
          </a:xfrm>
          <a:prstGeom prst="rect">
            <a:avLst/>
          </a:prstGeom>
          <a:noFill/>
        </p:spPr>
      </p:pic>
      <p:pic>
        <p:nvPicPr>
          <p:cNvPr id="53276" name="Picture 28" descr="http://www-cdf.fnal.gov/physics/new/top/2006/mass/dil_kin/Pictures/Blessed/data_wMC_wLogFit_scaled.gif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219200" y="1676400"/>
            <a:ext cx="1348353" cy="914400"/>
          </a:xfrm>
          <a:prstGeom prst="rect">
            <a:avLst/>
          </a:prstGeom>
          <a:noFill/>
        </p:spPr>
      </p:pic>
      <p:pic>
        <p:nvPicPr>
          <p:cNvPr id="53278" name="Picture 30" descr="http://www-cdf.fnal.gov/physics/new/top/2006/mass/dil_kin/Pictures/Blessed/pe_diffmass_bless.gif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524000" y="4724400"/>
            <a:ext cx="1537973" cy="914400"/>
          </a:xfrm>
          <a:prstGeom prst="rect">
            <a:avLst/>
          </a:prstGeom>
          <a:noFill/>
        </p:spPr>
      </p:pic>
      <p:pic>
        <p:nvPicPr>
          <p:cNvPr id="53280" name="Picture 32" descr="http://www-cdf.fnal.gov/physics/new/top/2006/mass/metjets_tmt/Fit_data_bkgconstr_result_bless.gif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572000" y="4191000"/>
            <a:ext cx="947565" cy="914400"/>
          </a:xfrm>
          <a:prstGeom prst="rect">
            <a:avLst/>
          </a:prstGeom>
          <a:noFill/>
        </p:spPr>
      </p:pic>
      <p:pic>
        <p:nvPicPr>
          <p:cNvPr id="53282" name="Picture 34" descr="evt sel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696200" y="5562600"/>
            <a:ext cx="1219200" cy="914400"/>
          </a:xfrm>
          <a:prstGeom prst="rect">
            <a:avLst/>
          </a:prstGeom>
          <a:noFill/>
        </p:spPr>
      </p:pic>
      <p:pic>
        <p:nvPicPr>
          <p:cNvPr id="53284" name="Picture 36" descr="http://www-cdf.fnal.gov/physics/new/top/2006/xs_slt_public/inserts/PR_TL_Ge3jet-wHt-wCorrB_jEtc.gif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696200" y="4572000"/>
            <a:ext cx="1171492" cy="914400"/>
          </a:xfrm>
          <a:prstGeom prst="rect">
            <a:avLst/>
          </a:prstGeom>
          <a:noFill/>
        </p:spPr>
      </p:pic>
      <p:pic>
        <p:nvPicPr>
          <p:cNvPr id="53286" name="Picture 38" descr="http://www-d0.fnal.gov/Run2Physics/WWW/results/prelim/TOP/T30/T30F04_left.jpe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648200" y="5562600"/>
            <a:ext cx="914400" cy="914400"/>
          </a:xfrm>
          <a:prstGeom prst="rect">
            <a:avLst/>
          </a:prstGeom>
          <a:noFill/>
        </p:spPr>
      </p:pic>
      <p:pic>
        <p:nvPicPr>
          <p:cNvPr id="53288" name="Picture 40" descr="http://www-d0.fnal.gov/Run2Physics/WWW/results/prelim/TOP/T30/T30F03_right.jpe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048000" y="5943600"/>
            <a:ext cx="914400" cy="914400"/>
          </a:xfrm>
          <a:prstGeom prst="rect">
            <a:avLst/>
          </a:prstGeom>
          <a:noFill/>
        </p:spPr>
      </p:pic>
      <p:pic>
        <p:nvPicPr>
          <p:cNvPr id="53290" name="Picture 42" descr="http://www-d0.fnal.gov/Run2Physics/WWW/results/prelim/TOP/T30/T30F08b.jpe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581400" y="48006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10400" y="1600200"/>
            <a:ext cx="19050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508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Amplitude Zero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4091" y="3314700"/>
            <a:ext cx="1575302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9058" y="1600200"/>
            <a:ext cx="1585368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1" y="5029200"/>
            <a:ext cx="1902683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4800" y="1676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SM Tree Level W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diagrams interfere</a:t>
            </a:r>
            <a:endParaRPr lang="en-US" dirty="0"/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8367" y="2177901"/>
            <a:ext cx="1524000" cy="56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09600" y="2133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Zero production when center of mass angle (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*) satisfies: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2895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state is electron or muon, missing E</a:t>
            </a:r>
            <a:r>
              <a:rPr lang="en-US" baseline="-25000" dirty="0" smtClean="0"/>
              <a:t>T</a:t>
            </a:r>
            <a:r>
              <a:rPr lang="en-US" dirty="0" smtClean="0"/>
              <a:t>, and a photon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reconstruct the neutrino 4-vector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3593068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Usually get two solutions for W’s rapidity: can’t calculate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*!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5105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you do expect a dip in the delta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3255" name="Picture 7" descr="http://www-d0.fnal.gov/Run2Physics/WWW/results/prelim/EW/E19/E19F02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4191000"/>
            <a:ext cx="5257800" cy="2527244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>
            <a:off x="1828800" y="57912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6" descr="http://d0server1.fnal.gov/projects/spokes/d0_logos/logo-white-smal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4495800"/>
            <a:ext cx="603849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Amplitude Zero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0418" name="Picture 2" descr="http://www-d0.fnal.gov/Run2Physics/WWW/results/prelim/EW/E19/E19F12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524000"/>
            <a:ext cx="4608477" cy="3124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5400" y="1981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= 16 (12 </a:t>
            </a:r>
            <a:r>
              <a:rPr lang="en-US" dirty="0" err="1" smtClean="0"/>
              <a:t>dof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236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is consistent with SM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6786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the dip real?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2983468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dirty="0" smtClean="0"/>
              <a:t>Split distribution into 3 bins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/>
              <a:t>Calculate probability that </a:t>
            </a:r>
            <a:r>
              <a:rPr lang="en-US" dirty="0" err="1" smtClean="0"/>
              <a:t>unimodal</a:t>
            </a:r>
            <a:r>
              <a:rPr lang="en-US" dirty="0" smtClean="0"/>
              <a:t> distribution could fluctuate to actual data.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/>
              <a:t>Dip exists at 90% CL.</a:t>
            </a:r>
            <a:endParaRPr lang="en-US" dirty="0"/>
          </a:p>
        </p:txBody>
      </p:sp>
      <p:pic>
        <p:nvPicPr>
          <p:cNvPr id="13" name="Picture 6" descr="http://d0server1.fnal.gov/projects/spokes/d0_logos/logo-white-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1905000"/>
            <a:ext cx="603849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76400"/>
            <a:ext cx="4024901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2286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SM: ISR or FSR production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276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Any other diagrams (anomalous couplings – </a:t>
            </a:r>
            <a:r>
              <a:rPr lang="en-US" dirty="0" err="1" smtClean="0"/>
              <a:t>ZZ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dirty="0" smtClean="0"/>
              <a:t>, </a:t>
            </a:r>
            <a:r>
              <a:rPr lang="en-US" dirty="0" err="1" smtClean="0"/>
              <a:t>Z</a:t>
            </a:r>
            <a:r>
              <a:rPr lang="en-US" dirty="0" err="1" smtClean="0">
                <a:latin typeface="Symbol" pitchFamily="18" charset="2"/>
              </a:rPr>
              <a:t>gg</a:t>
            </a:r>
            <a:r>
              <a:rPr lang="en-US" dirty="0" smtClean="0"/>
              <a:t>, etc.) are new physics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39740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 E</a:t>
            </a:r>
            <a:r>
              <a:rPr lang="en-US" baseline="-25000" dirty="0" smtClean="0"/>
              <a:t>T</a:t>
            </a:r>
            <a:r>
              <a:rPr lang="en-US" dirty="0" smtClean="0"/>
              <a:t> is particular sensitive to these models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4312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Strategy is similar to W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.</a:t>
            </a:r>
          </a:p>
        </p:txBody>
      </p:sp>
      <p:pic>
        <p:nvPicPr>
          <p:cNvPr id="58371" name="Picture 3" descr="http://fcdfwww.fnal.gov/physics/ewk/2006/wgzg/MeeMeeg_Log_Dat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2404" y="3581400"/>
            <a:ext cx="4831596" cy="32766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5400000" flipH="1" flipV="1">
            <a:off x="5295900" y="51435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 descr="http://home.fnal.gov/~gerstein/NPworkshop/cdf_logo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657600"/>
            <a:ext cx="326898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971925"/>
            <a:ext cx="86296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0" y="6248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The Cross Sections are in good agreement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1444" name="Picture 4" descr="http://fcdfwww.fnal.gov/physics/ewk/2006/wgzg/PhotonE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1576696"/>
            <a:ext cx="3517900" cy="2385703"/>
          </a:xfrm>
          <a:prstGeom prst="rect">
            <a:avLst/>
          </a:prstGeom>
          <a:noFill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4944" y="1524000"/>
            <a:ext cx="2702818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733800" y="2209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Kinematic Distributions are in Good Agreement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" name="Picture 9" descr="http://home.fnal.gov/~gerstein/NPworkshop/cdf_logo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905000"/>
            <a:ext cx="326898" cy="320040"/>
          </a:xfrm>
          <a:prstGeom prst="rect">
            <a:avLst/>
          </a:prstGeom>
          <a:noFill/>
        </p:spPr>
      </p:pic>
      <p:pic>
        <p:nvPicPr>
          <p:cNvPr id="11" name="Picture 6" descr="http://d0server1.fnal.gov/projects/spokes/d0_logos/logo-white-sma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971800"/>
            <a:ext cx="603849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18288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QCD</a:t>
            </a:r>
            <a:endParaRPr lang="en-US" sz="8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Photon and Jet Production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933351" y="1752600"/>
            <a:ext cx="5210649" cy="4371975"/>
            <a:chOff x="3933351" y="1752600"/>
            <a:chExt cx="5210649" cy="4371975"/>
          </a:xfrm>
        </p:grpSpPr>
        <p:pic>
          <p:nvPicPr>
            <p:cNvPr id="71682" name="Picture 2" descr="http://www-cdf.fnal.gov/physics/new/qcd/midpoint_06/results/sigma_relcor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3351" y="1752600"/>
              <a:ext cx="5210649" cy="4371975"/>
            </a:xfrm>
            <a:prstGeom prst="rect">
              <a:avLst/>
            </a:prstGeom>
            <a:noFill/>
          </p:spPr>
        </p:pic>
        <p:pic>
          <p:nvPicPr>
            <p:cNvPr id="6" name="Picture 8" descr="http://home.fnal.gov/~gerstein/NPworkshop/cdf_logo.gi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7800" y="5029200"/>
              <a:ext cx="311331" cy="3048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7467600" y="2438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1.1 fb</a:t>
              </a:r>
              <a:r>
                <a:rPr lang="en-US" baseline="30000" dirty="0" smtClean="0"/>
                <a:t>-1</a:t>
              </a:r>
              <a:endParaRPr lang="en-US" baseline="30000" dirty="0"/>
            </a:p>
          </p:txBody>
        </p:sp>
      </p:grpSp>
      <p:pic>
        <p:nvPicPr>
          <p:cNvPr id="71684" name="Picture 4" descr="http://www-d0.fnal.gov/Run2Physics/WWW/results/prelim/QCD/Q07/Q07F0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57400"/>
            <a:ext cx="3792786" cy="3733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76400" y="556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 + Jet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1676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Triple Differential Cross Section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1676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Inclusive Jet Production Cross Section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6096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Shown: Dijet Cross section from CDF</a:t>
            </a:r>
            <a:endParaRPr lang="en-US" dirty="0"/>
          </a:p>
        </p:txBody>
      </p:sp>
      <p:pic>
        <p:nvPicPr>
          <p:cNvPr id="15" name="Picture 6" descr="http://d0server1.fnal.gov/projects/spokes/d0_logos/logo-white-sma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886200"/>
            <a:ext cx="603849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b-Jet Properties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/>
            <a:r>
              <a:rPr lang="en-US" dirty="0" smtClean="0"/>
              <a:t>b-jets are backgrounds in top, Higgs, etc.</a:t>
            </a:r>
          </a:p>
          <a:p>
            <a:pPr marL="168275" indent="-168275"/>
            <a:r>
              <a:rPr lang="en-US" dirty="0" smtClean="0"/>
              <a:t>We tend to study exclusive B decays, not QCD production, however!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32192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dirty="0" smtClean="0"/>
              <a:t>What fraction of jets have 2 </a:t>
            </a:r>
            <a:r>
              <a:rPr lang="en-US" dirty="0" err="1" smtClean="0"/>
              <a:t>b’s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1 b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/>
              <a:t>Is the distribution of energy and calorimeter response the same?</a:t>
            </a:r>
          </a:p>
        </p:txBody>
      </p:sp>
      <p:pic>
        <p:nvPicPr>
          <p:cNvPr id="64520" name="Picture 8" descr="jet_shape_schemat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981200"/>
            <a:ext cx="2655799" cy="3467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191000" y="3962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(r) =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R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38600" y="4343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 of energy in the cone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b-Jet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467600" y="2971800"/>
            <a:ext cx="1453020" cy="1628900"/>
            <a:chOff x="2514600" y="3039800"/>
            <a:chExt cx="1453020" cy="1628900"/>
          </a:xfrm>
        </p:grpSpPr>
        <p:pic>
          <p:nvPicPr>
            <p:cNvPr id="6" name="Picture 4" descr="ratio_b_jet_shapes_f1b"/>
            <p:cNvPicPr>
              <a:picLocks noChangeAspect="1" noChangeArrowheads="1"/>
            </p:cNvPicPr>
            <p:nvPr/>
          </p:nvPicPr>
          <p:blipFill>
            <a:blip r:embed="rId2"/>
            <a:srcRect l="73694" t="50531" r="6947" b="27092"/>
            <a:stretch>
              <a:fillRect/>
            </a:stretch>
          </p:blipFill>
          <p:spPr bwMode="auto">
            <a:xfrm>
              <a:off x="2514600" y="3039800"/>
              <a:ext cx="1453020" cy="1628384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2514600" y="4592500"/>
              <a:ext cx="3048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81400" y="1752600"/>
            <a:ext cx="4127630" cy="3988192"/>
            <a:chOff x="3581400" y="1752600"/>
            <a:chExt cx="4127630" cy="3988192"/>
          </a:xfrm>
        </p:grpSpPr>
        <p:pic>
          <p:nvPicPr>
            <p:cNvPr id="9" name="Picture 2" descr="ratio_b_jet_shapes_f1b"/>
            <p:cNvPicPr>
              <a:picLocks noChangeAspect="1" noChangeArrowheads="1"/>
            </p:cNvPicPr>
            <p:nvPr/>
          </p:nvPicPr>
          <p:blipFill>
            <a:blip r:embed="rId2"/>
            <a:srcRect r="49767" b="49832"/>
            <a:stretch>
              <a:fillRect/>
            </a:stretch>
          </p:blipFill>
          <p:spPr bwMode="auto">
            <a:xfrm>
              <a:off x="3581400" y="1752600"/>
              <a:ext cx="3770334" cy="3650815"/>
            </a:xfrm>
            <a:prstGeom prst="rect">
              <a:avLst/>
            </a:prstGeom>
            <a:noFill/>
          </p:spPr>
        </p:pic>
        <p:pic>
          <p:nvPicPr>
            <p:cNvPr id="10" name="Picture 6" descr="ratio_b_jet_shapes_f1b"/>
            <p:cNvPicPr>
              <a:picLocks noChangeAspect="1" noChangeArrowheads="1"/>
            </p:cNvPicPr>
            <p:nvPr/>
          </p:nvPicPr>
          <p:blipFill>
            <a:blip r:embed="rId2"/>
            <a:srcRect l="49829" t="94596"/>
            <a:stretch>
              <a:fillRect/>
            </a:stretch>
          </p:blipFill>
          <p:spPr bwMode="auto">
            <a:xfrm>
              <a:off x="3943350" y="5347570"/>
              <a:ext cx="3765680" cy="393222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5486400" y="62116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CDF has also measured a </a:t>
            </a:r>
            <a:r>
              <a:rPr lang="en-US" dirty="0" err="1" smtClean="0"/>
              <a:t>photon+b</a:t>
            </a:r>
            <a:r>
              <a:rPr lang="en-US" dirty="0" smtClean="0"/>
              <a:t>-jet production cross section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1676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Data/MC Comparison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99286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Correction account for contamination from non-b-jet jets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28956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fraction of 1-b quark jets vs. 2-b quark jets is different in LO and NLO generation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254696" y="3010422"/>
            <a:ext cx="228600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" y="4114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adjusting the 1-b jet fraction by 0.2 (vs. what Pythia gave)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14600" y="518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Fit</a:t>
            </a:r>
            <a:endParaRPr lang="en-US" dirty="0"/>
          </a:p>
        </p:txBody>
      </p:sp>
      <p:cxnSp>
        <p:nvCxnSpPr>
          <p:cNvPr id="20" name="Shape 19"/>
          <p:cNvCxnSpPr>
            <a:stCxn id="17" idx="2"/>
            <a:endCxn id="18" idx="1"/>
          </p:cNvCxnSpPr>
          <p:nvPr/>
        </p:nvCxnSpPr>
        <p:spPr>
          <a:xfrm rot="16200000" flipH="1">
            <a:off x="2007632" y="4859298"/>
            <a:ext cx="328136" cy="6858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http://home.fnal.gov/~gerstein/NPworkshop/cdf_logo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876800"/>
            <a:ext cx="326898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18288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B Physics</a:t>
            </a:r>
            <a:endParaRPr lang="en-US" sz="8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Introduction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Tevatron is a b-factory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9928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Experiments have an overwhelming number of results!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362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Lifetimes as well as mass measurements!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Only If You Have CDF &amp; DØ…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14" descr="cdfdeto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35337"/>
            <a:ext cx="4492625" cy="33702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Picture 2" descr="http://www-visualmedia.fnal.gov/VMS_Site/gallery/stillphotos/1996/0300/96-0368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00200"/>
            <a:ext cx="3657600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Line Callout 3 (Accent Bar) 10"/>
          <p:cNvSpPr/>
          <p:nvPr/>
        </p:nvSpPr>
        <p:spPr>
          <a:xfrm>
            <a:off x="5105400" y="5486400"/>
            <a:ext cx="3886200" cy="609600"/>
          </a:xfrm>
          <a:prstGeom prst="accentCallout3">
            <a:avLst>
              <a:gd name="adj1" fmla="val 23983"/>
              <a:gd name="adj2" fmla="val 1790"/>
              <a:gd name="adj3" fmla="val 23982"/>
              <a:gd name="adj4" fmla="val -6544"/>
              <a:gd name="adj5" fmla="val -63954"/>
              <a:gd name="adj6" fmla="val -5723"/>
              <a:gd name="adj7" fmla="val -129479"/>
              <a:gd name="adj8" fmla="val 53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Excellent Muon ID Capability</a:t>
            </a:r>
          </a:p>
          <a:p>
            <a:r>
              <a:rPr lang="en-US" dirty="0" smtClean="0"/>
              <a:t>Large Tracking Acceptance (|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|&lt;2-3)</a:t>
            </a:r>
            <a:endParaRPr lang="en-US" dirty="0"/>
          </a:p>
        </p:txBody>
      </p:sp>
      <p:sp>
        <p:nvSpPr>
          <p:cNvPr id="12" name="Line Callout 3 (Accent Bar) 11"/>
          <p:cNvSpPr/>
          <p:nvPr/>
        </p:nvSpPr>
        <p:spPr>
          <a:xfrm>
            <a:off x="5105400" y="6172200"/>
            <a:ext cx="3886200" cy="609600"/>
          </a:xfrm>
          <a:prstGeom prst="accentCallout3">
            <a:avLst>
              <a:gd name="adj1" fmla="val 23983"/>
              <a:gd name="adj2" fmla="val 1790"/>
              <a:gd name="adj3" fmla="val 23982"/>
              <a:gd name="adj4" fmla="val -6544"/>
              <a:gd name="adj5" fmla="val 21511"/>
              <a:gd name="adj6" fmla="val -8185"/>
              <a:gd name="adj7" fmla="val 11800"/>
              <a:gd name="adj8" fmla="val -118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Excellent Tracking Resolution</a:t>
            </a:r>
          </a:p>
          <a:p>
            <a:r>
              <a:rPr lang="en-US" dirty="0" smtClean="0"/>
              <a:t>High Rate L1 Accept Rate (B Physics)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16764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Silicon detectors for precision tracking</a:t>
            </a:r>
          </a:p>
          <a:p>
            <a:r>
              <a:rPr lang="en-US" dirty="0" smtClean="0"/>
              <a:t>Solenoid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measurement</a:t>
            </a:r>
          </a:p>
          <a:p>
            <a:r>
              <a:rPr lang="en-US" dirty="0" smtClean="0"/>
              <a:t>High bandwidth multi-level trigger systems.</a:t>
            </a:r>
          </a:p>
          <a:p>
            <a:r>
              <a:rPr lang="en-US" dirty="0" err="1" smtClean="0"/>
              <a:t>Calorimitry</a:t>
            </a:r>
            <a:endParaRPr lang="en-US" dirty="0" smtClean="0"/>
          </a:p>
          <a:p>
            <a:r>
              <a:rPr lang="en-US" dirty="0" smtClean="0"/>
              <a:t>Muon System</a:t>
            </a:r>
            <a:endParaRPr lang="en-US" dirty="0"/>
          </a:p>
        </p:txBody>
      </p:sp>
      <p:pic>
        <p:nvPicPr>
          <p:cNvPr id="9" name="Picture 8" descr="http://home.fnal.gov/~gerstein/NPworkshop/cdf_logo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3429000"/>
            <a:ext cx="326898" cy="320040"/>
          </a:xfrm>
          <a:prstGeom prst="rect">
            <a:avLst/>
          </a:prstGeom>
          <a:noFill/>
        </p:spPr>
      </p:pic>
      <p:pic>
        <p:nvPicPr>
          <p:cNvPr id="10" name="Picture 6" descr="http://d0server1.fnal.gov/projects/spokes/d0_logos/logo-white-sma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0" y="1600200"/>
            <a:ext cx="603849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baseline="-25000" dirty="0" smtClean="0"/>
              <a:t>s</a:t>
            </a:r>
            <a:r>
              <a:rPr lang="en-US" dirty="0" smtClean="0"/>
              <a:t> Mixing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67640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measured all the B</a:t>
            </a:r>
            <a:r>
              <a:rPr lang="en-US" baseline="-25000" dirty="0" smtClean="0"/>
              <a:t>s</a:t>
            </a:r>
            <a:r>
              <a:rPr lang="en-US" dirty="0" smtClean="0"/>
              <a:t> mixing parameters at the Tevatron now!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</a:t>
            </a:r>
            <a:r>
              <a:rPr lang="en-US" dirty="0" smtClean="0"/>
              <a:t> is consistent with the SM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dirty="0" smtClean="0"/>
              <a:t>Precision measurement of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td</a:t>
            </a:r>
            <a:r>
              <a:rPr lang="en-US" dirty="0" smtClean="0"/>
              <a:t>/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ts</a:t>
            </a:r>
            <a:endParaRPr lang="en-US" baseline="-25000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latin typeface="Symbol" pitchFamily="18" charset="2"/>
              </a:rPr>
              <a:t>DG</a:t>
            </a:r>
            <a:r>
              <a:rPr lang="en-US" dirty="0" smtClean="0"/>
              <a:t>s also consistent with the SM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Charge Parity Violating phase </a:t>
            </a:r>
            <a:r>
              <a:rPr lang="en-US" dirty="0" err="1" smtClean="0">
                <a:latin typeface="Symbol" pitchFamily="18" charset="2"/>
              </a:rPr>
              <a:t>f</a:t>
            </a:r>
            <a:r>
              <a:rPr lang="en-US" baseline="-25000" dirty="0" err="1" smtClean="0"/>
              <a:t>S</a:t>
            </a:r>
            <a:endParaRPr lang="en-US" baseline="-25000" dirty="0"/>
          </a:p>
        </p:txBody>
      </p:sp>
      <p:grpSp>
        <p:nvGrpSpPr>
          <p:cNvPr id="9" name="Group 8"/>
          <p:cNvGrpSpPr/>
          <p:nvPr/>
        </p:nvGrpSpPr>
        <p:grpSpPr>
          <a:xfrm>
            <a:off x="4114800" y="2057400"/>
            <a:ext cx="4805409" cy="3048000"/>
            <a:chOff x="4114800" y="2057400"/>
            <a:chExt cx="4805409" cy="3048000"/>
          </a:xfrm>
        </p:grpSpPr>
        <p:pic>
          <p:nvPicPr>
            <p:cNvPr id="7373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14800" y="2057400"/>
              <a:ext cx="4805409" cy="300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4114800" y="4876800"/>
              <a:ext cx="3429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4800" y="5105400"/>
            <a:ext cx="7162800" cy="762000"/>
            <a:chOff x="228600" y="4800600"/>
            <a:chExt cx="7162800" cy="762000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4800600"/>
              <a:ext cx="518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pitchFamily="18" charset="2"/>
                </a:rPr>
                <a:t>D</a:t>
              </a:r>
              <a:r>
                <a:rPr lang="en-US" dirty="0" err="1" smtClean="0"/>
                <a:t>m</a:t>
              </a:r>
              <a:r>
                <a:rPr lang="en-US" baseline="-25000" dirty="0" err="1" smtClean="0"/>
                <a:t>s</a:t>
              </a:r>
              <a:r>
                <a:rPr lang="en-US" dirty="0" smtClean="0"/>
                <a:t> = 17.77 ± 0.10 (stat) ± 0.07 (sys) ps</a:t>
              </a:r>
              <a:r>
                <a:rPr lang="en-US" baseline="30000" dirty="0" smtClean="0"/>
                <a:t>-1</a:t>
              </a:r>
              <a:endParaRPr lang="en-US" baseline="30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5117068"/>
              <a:ext cx="518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|</a:t>
              </a:r>
              <a:r>
                <a:rPr lang="en-US" dirty="0" err="1" smtClean="0"/>
                <a:t>V</a:t>
              </a:r>
              <a:r>
                <a:rPr lang="en-US" baseline="-25000" dirty="0" err="1" smtClean="0"/>
                <a:t>td</a:t>
              </a:r>
              <a:r>
                <a:rPr lang="en-US" dirty="0" smtClean="0"/>
                <a:t>|/|</a:t>
              </a:r>
              <a:r>
                <a:rPr lang="en-US" dirty="0" err="1" smtClean="0"/>
                <a:t>V</a:t>
              </a:r>
              <a:r>
                <a:rPr lang="en-US" baseline="-25000" dirty="0" err="1" smtClean="0"/>
                <a:t>ts</a:t>
              </a:r>
              <a:r>
                <a:rPr lang="en-US" dirty="0" smtClean="0"/>
                <a:t>| = 0.208</a:t>
              </a:r>
              <a:r>
                <a:rPr lang="en-US" baseline="30000" dirty="0" smtClean="0"/>
                <a:t>+0.008</a:t>
              </a:r>
              <a:r>
                <a:rPr lang="en-US" baseline="-25000" dirty="0" smtClean="0"/>
                <a:t>-0.007</a:t>
              </a:r>
              <a:r>
                <a:rPr lang="en-US" dirty="0" smtClean="0"/>
                <a:t> (sys + stat)</a:t>
              </a:r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4343400" y="4800600"/>
              <a:ext cx="152400" cy="76200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24400" y="4953000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Good agreement with SM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800" y="5791200"/>
            <a:ext cx="5638800" cy="381000"/>
            <a:chOff x="228600" y="5486400"/>
            <a:chExt cx="5638800" cy="381000"/>
          </a:xfrm>
        </p:grpSpPr>
        <p:sp>
          <p:nvSpPr>
            <p:cNvPr id="12" name="TextBox 11"/>
            <p:cNvSpPr txBox="1"/>
            <p:nvPr/>
          </p:nvSpPr>
          <p:spPr>
            <a:xfrm>
              <a:off x="228600" y="5498068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pitchFamily="18" charset="2"/>
                </a:rPr>
                <a:t>f</a:t>
              </a:r>
              <a:r>
                <a:rPr lang="en-US" baseline="-25000" dirty="0" err="1" smtClean="0"/>
                <a:t>s</a:t>
              </a:r>
              <a:r>
                <a:rPr lang="en-US" dirty="0" smtClean="0"/>
                <a:t> = -0.70</a:t>
              </a:r>
              <a:r>
                <a:rPr lang="en-US" baseline="30000" dirty="0" smtClean="0"/>
                <a:t>+0.47</a:t>
              </a:r>
              <a:r>
                <a:rPr lang="en-US" baseline="-25000" dirty="0" smtClean="0"/>
                <a:t>-0.39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09800" y="5486400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Still Some Room for New Physics</a:t>
              </a:r>
            </a:p>
          </p:txBody>
        </p:sp>
      </p:grpSp>
      <p:pic>
        <p:nvPicPr>
          <p:cNvPr id="19" name="Picture 18" descr="http://home.fnal.gov/~gerstein/NPworkshop/cdf_logo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191000"/>
            <a:ext cx="326898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b</a:t>
            </a:r>
            <a:r>
              <a:rPr lang="en-US" dirty="0" smtClean="0"/>
              <a:t> Search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Watts (UW)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7023" y="1524000"/>
            <a:ext cx="421697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1600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b-Baryons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9444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L</a:t>
            </a:r>
            <a:r>
              <a:rPr lang="en-US" baseline="-25000" dirty="0" smtClean="0"/>
              <a:t>b</a:t>
            </a:r>
            <a:r>
              <a:rPr lang="en-US" dirty="0" smtClean="0"/>
              <a:t> seen</a:t>
            </a:r>
          </a:p>
          <a:p>
            <a:r>
              <a:rPr lang="en-US" dirty="0" smtClean="0"/>
              <a:t>LEP evidence for </a:t>
            </a:r>
            <a:r>
              <a:rPr lang="en-US" dirty="0" smtClean="0">
                <a:latin typeface="Symbol" pitchFamily="18" charset="2"/>
              </a:rPr>
              <a:t>X</a:t>
            </a:r>
            <a:r>
              <a:rPr lang="en-US" baseline="-25000" dirty="0" smtClean="0"/>
              <a:t>b</a:t>
            </a:r>
            <a:r>
              <a:rPr lang="en-US" baseline="30000" dirty="0" smtClean="0"/>
              <a:t>0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pitchFamily="18" charset="2"/>
              </a:rPr>
              <a:t>X</a:t>
            </a:r>
            <a:r>
              <a:rPr lang="en-US" baseline="-25000" dirty="0" err="1" smtClean="0"/>
              <a:t>b</a:t>
            </a:r>
            <a:r>
              <a:rPr lang="en-US" baseline="30000" dirty="0" smtClean="0"/>
              <a:t>±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819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b</a:t>
            </a:r>
            <a:r>
              <a:rPr lang="en-US" baseline="30000" dirty="0" smtClean="0"/>
              <a:t>(*)±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b</a:t>
            </a:r>
            <a:r>
              <a:rPr lang="en-US" dirty="0" err="1" smtClean="0">
                <a:latin typeface="Symbol" pitchFamily="18" charset="2"/>
              </a:rPr>
              <a:t>p</a:t>
            </a:r>
            <a:r>
              <a:rPr lang="en-US" baseline="30000" dirty="0" smtClean="0"/>
              <a:t>±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3200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L</a:t>
            </a:r>
            <a:r>
              <a:rPr lang="en-US" baseline="-25000" dirty="0" smtClean="0"/>
              <a:t>b</a:t>
            </a:r>
            <a:r>
              <a:rPr lang="en-US" dirty="0" smtClean="0">
                <a:latin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c</a:t>
            </a:r>
            <a:r>
              <a:rPr lang="en-US" baseline="30000" dirty="0" err="1" smtClean="0"/>
              <a:t>+</a:t>
            </a:r>
            <a:r>
              <a:rPr lang="en-US" dirty="0" err="1" smtClean="0">
                <a:latin typeface="Symbol" pitchFamily="18" charset="2"/>
              </a:rPr>
              <a:t>p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3593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c</a:t>
            </a:r>
            <a:r>
              <a:rPr lang="en-US" baseline="30000" dirty="0" smtClean="0"/>
              <a:t>+</a:t>
            </a:r>
            <a:r>
              <a:rPr lang="en-US" dirty="0" smtClean="0">
                <a:latin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pK</a:t>
            </a:r>
            <a:r>
              <a:rPr lang="en-US" baseline="30000" dirty="0" smtClean="0"/>
              <a:t>-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+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4114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Fully Hadronic Decay chain!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44312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Displaced Track Trigger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775570" y="4533378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0" y="5105400"/>
          <a:ext cx="6324600" cy="7416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162300"/>
                <a:gridCol w="3162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m(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baseline="-25000" dirty="0" err="1" smtClean="0"/>
                        <a:t>b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)=</a:t>
                      </a:r>
                      <a:r>
                        <a:rPr lang="en-US" baseline="0" dirty="0" smtClean="0"/>
                        <a:t>5808</a:t>
                      </a:r>
                      <a:r>
                        <a:rPr lang="en-US" baseline="30000" dirty="0" smtClean="0"/>
                        <a:t>+2.0</a:t>
                      </a:r>
                      <a:r>
                        <a:rPr lang="en-US" baseline="-25000" dirty="0" smtClean="0"/>
                        <a:t>-2.3</a:t>
                      </a:r>
                      <a:r>
                        <a:rPr lang="en-US" baseline="0" dirty="0" smtClean="0"/>
                        <a:t> ± 1.7 </a:t>
                      </a:r>
                      <a:r>
                        <a:rPr lang="en-US" baseline="0" dirty="0" err="1" smtClean="0"/>
                        <a:t>MeV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m(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baseline="-25000" dirty="0" err="1" smtClean="0"/>
                        <a:t>b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)=</a:t>
                      </a:r>
                      <a:r>
                        <a:rPr lang="en-US" baseline="0" dirty="0" smtClean="0"/>
                        <a:t>5816 ± 1 ± 1.7 </a:t>
                      </a:r>
                      <a:r>
                        <a:rPr lang="en-US" baseline="0" dirty="0" err="1" smtClean="0"/>
                        <a:t>MeV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m(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baseline="-25000" dirty="0" err="1" smtClean="0"/>
                        <a:t>b</a:t>
                      </a:r>
                      <a:r>
                        <a:rPr lang="en-US" baseline="30000" dirty="0" smtClean="0"/>
                        <a:t>*+</a:t>
                      </a:r>
                      <a:r>
                        <a:rPr lang="en-US" dirty="0" smtClean="0"/>
                        <a:t>)=</a:t>
                      </a:r>
                      <a:r>
                        <a:rPr lang="en-US" baseline="0" dirty="0" smtClean="0"/>
                        <a:t>5829</a:t>
                      </a:r>
                      <a:r>
                        <a:rPr lang="en-US" baseline="30000" dirty="0" smtClean="0"/>
                        <a:t>+1.6</a:t>
                      </a:r>
                      <a:r>
                        <a:rPr lang="en-US" baseline="-25000" dirty="0" smtClean="0"/>
                        <a:t>-1.8</a:t>
                      </a:r>
                      <a:r>
                        <a:rPr lang="en-US" baseline="0" dirty="0" smtClean="0"/>
                        <a:t> ± 1.7 </a:t>
                      </a:r>
                      <a:r>
                        <a:rPr lang="en-US" baseline="0" dirty="0" err="1" smtClean="0"/>
                        <a:t>MeV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m(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baseline="-25000" dirty="0" err="1" smtClean="0"/>
                        <a:t>b</a:t>
                      </a:r>
                      <a:r>
                        <a:rPr lang="en-US" baseline="30000" dirty="0" smtClean="0"/>
                        <a:t>*-</a:t>
                      </a:r>
                      <a:r>
                        <a:rPr lang="en-US" dirty="0" smtClean="0"/>
                        <a:t>)=</a:t>
                      </a:r>
                      <a:r>
                        <a:rPr lang="en-US" baseline="0" dirty="0" smtClean="0"/>
                        <a:t>5827</a:t>
                      </a:r>
                      <a:r>
                        <a:rPr lang="en-US" baseline="30000" dirty="0" smtClean="0"/>
                        <a:t>+2.1</a:t>
                      </a:r>
                      <a:r>
                        <a:rPr lang="en-US" baseline="-25000" dirty="0" smtClean="0"/>
                        <a:t>-1.9</a:t>
                      </a:r>
                      <a:r>
                        <a:rPr lang="en-US" baseline="0" dirty="0" smtClean="0"/>
                        <a:t> ± 1.7 </a:t>
                      </a:r>
                      <a:r>
                        <a:rPr lang="en-US" baseline="0" dirty="0" err="1" smtClean="0"/>
                        <a:t>MeV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143000" y="59436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Agreement with Theory</a:t>
            </a:r>
            <a:endParaRPr lang="en-US" dirty="0"/>
          </a:p>
        </p:txBody>
      </p:sp>
      <p:pic>
        <p:nvPicPr>
          <p:cNvPr id="16" name="Picture 15" descr="http://home.fnal.gov/~gerstein/NPworkshop/cdf_logo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752600"/>
            <a:ext cx="326898" cy="320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 System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188" y="1676400"/>
            <a:ext cx="5179111" cy="39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E9F3"/>
              </a:clrFrom>
              <a:clrTo>
                <a:srgbClr val="E9E9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981200"/>
            <a:ext cx="1752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167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for Excited B decays: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048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DØ &amp; CDF: J/</a:t>
            </a:r>
            <a:r>
              <a:rPr lang="en-US" dirty="0" err="1" smtClean="0">
                <a:latin typeface="Symbol" pitchFamily="18" charset="2"/>
              </a:rPr>
              <a:t>y</a:t>
            </a:r>
            <a:r>
              <a:rPr lang="en-US" dirty="0" err="1" smtClean="0"/>
              <a:t>K</a:t>
            </a:r>
            <a:r>
              <a:rPr lang="en-US" baseline="30000" dirty="0" smtClean="0"/>
              <a:t>+</a:t>
            </a:r>
          </a:p>
          <a:p>
            <a:r>
              <a:rPr lang="en-US" dirty="0" smtClean="0"/>
              <a:t>CDF: D</a:t>
            </a:r>
            <a:r>
              <a:rPr lang="en-US" baseline="-25000" dirty="0" smtClean="0"/>
              <a:t>0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3810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DØ</a:t>
            </a:r>
            <a:r>
              <a:rPr lang="en-US" dirty="0" smtClean="0">
                <a:latin typeface="Symbol" pitchFamily="18" charset="2"/>
              </a:rPr>
              <a:t>: D</a:t>
            </a:r>
            <a:r>
              <a:rPr lang="en-US" dirty="0" smtClean="0"/>
              <a:t>m(B</a:t>
            </a:r>
            <a:r>
              <a:rPr lang="en-US" baseline="-25000" dirty="0" smtClean="0"/>
              <a:t>1</a:t>
            </a:r>
            <a:r>
              <a:rPr lang="en-US" dirty="0" smtClean="0"/>
              <a:t>-B</a:t>
            </a:r>
            <a:r>
              <a:rPr lang="en-US" baseline="-25000" dirty="0" smtClean="0"/>
              <a:t>2</a:t>
            </a:r>
            <a:r>
              <a:rPr lang="en-US" dirty="0" smtClean="0"/>
              <a:t>*) = 25 </a:t>
            </a:r>
            <a:r>
              <a:rPr lang="en-US" dirty="0" err="1" smtClean="0"/>
              <a:t>MeV</a:t>
            </a:r>
            <a:endParaRPr lang="en-US" dirty="0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1" y="1590673"/>
            <a:ext cx="4343400" cy="472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62000" y="41264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CDF</a:t>
            </a:r>
            <a:r>
              <a:rPr lang="en-US" dirty="0" smtClean="0">
                <a:latin typeface="Symbol" pitchFamily="18" charset="2"/>
              </a:rPr>
              <a:t>: D</a:t>
            </a:r>
            <a:r>
              <a:rPr lang="en-US" dirty="0" smtClean="0"/>
              <a:t>m(B</a:t>
            </a:r>
            <a:r>
              <a:rPr lang="en-US" baseline="-25000" dirty="0" smtClean="0"/>
              <a:t>1</a:t>
            </a:r>
            <a:r>
              <a:rPr lang="en-US" dirty="0" smtClean="0"/>
              <a:t>-B</a:t>
            </a:r>
            <a:r>
              <a:rPr lang="en-US" baseline="-25000" dirty="0" smtClean="0"/>
              <a:t>2</a:t>
            </a:r>
            <a:r>
              <a:rPr lang="en-US" dirty="0" smtClean="0"/>
              <a:t>*) = 4 </a:t>
            </a:r>
            <a:r>
              <a:rPr lang="en-US" dirty="0" err="1" smtClean="0"/>
              <a:t>MeV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47360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Theory</a:t>
            </a:r>
            <a:r>
              <a:rPr lang="en-US" dirty="0" smtClean="0">
                <a:latin typeface="Symbol" pitchFamily="18" charset="2"/>
              </a:rPr>
              <a:t>: D</a:t>
            </a:r>
            <a:r>
              <a:rPr lang="en-US" dirty="0" smtClean="0"/>
              <a:t>m(B</a:t>
            </a:r>
            <a:r>
              <a:rPr lang="en-US" baseline="-25000" dirty="0" smtClean="0"/>
              <a:t>1</a:t>
            </a:r>
            <a:r>
              <a:rPr lang="en-US" dirty="0" smtClean="0"/>
              <a:t>-B</a:t>
            </a:r>
            <a:r>
              <a:rPr lang="en-US" baseline="-25000" dirty="0" smtClean="0"/>
              <a:t>2</a:t>
            </a:r>
            <a:r>
              <a:rPr lang="en-US" dirty="0" smtClean="0"/>
              <a:t>*) =14 </a:t>
            </a:r>
            <a:r>
              <a:rPr lang="en-US" dirty="0" err="1" smtClean="0"/>
              <a:t>MeV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baseline="-25000" dirty="0" smtClean="0"/>
              <a:t>S</a:t>
            </a:r>
            <a:r>
              <a:rPr lang="en-US" dirty="0" smtClean="0"/>
              <a:t>, M</a:t>
            </a:r>
            <a:r>
              <a:rPr lang="en-US" baseline="-25000" dirty="0" smtClean="0"/>
              <a:t>W</a:t>
            </a:r>
            <a:r>
              <a:rPr lang="en-US" dirty="0" smtClean="0"/>
              <a:t>, and Single Top were big results this year!</a:t>
            </a:r>
          </a:p>
          <a:p>
            <a:r>
              <a:rPr lang="en-US" dirty="0" smtClean="0"/>
              <a:t>Experiments almost done updating 1 fb</a:t>
            </a:r>
            <a:r>
              <a:rPr lang="en-US" baseline="30000" dirty="0" smtClean="0"/>
              <a:t>-1</a:t>
            </a:r>
            <a:r>
              <a:rPr lang="en-US" dirty="0" smtClean="0"/>
              <a:t> results</a:t>
            </a:r>
          </a:p>
          <a:p>
            <a:pPr lvl="1"/>
            <a:r>
              <a:rPr lang="en-US" dirty="0" smtClean="0"/>
              <a:t>Internally concentrating on 2 fb</a:t>
            </a:r>
            <a:r>
              <a:rPr lang="en-US" baseline="30000" dirty="0" smtClean="0"/>
              <a:t>-1</a:t>
            </a:r>
            <a:r>
              <a:rPr lang="en-US" dirty="0" smtClean="0"/>
              <a:t> results.</a:t>
            </a:r>
          </a:p>
          <a:p>
            <a:pPr lvl="1"/>
            <a:r>
              <a:rPr lang="en-US" dirty="0" smtClean="0"/>
              <a:t>Both experiments have new hardware (triggers, Layer 0, etc.) that will increase sensitivity.</a:t>
            </a:r>
          </a:p>
          <a:p>
            <a:pPr lvl="1"/>
            <a:r>
              <a:rPr lang="en-US" dirty="0" smtClean="0"/>
              <a:t>Increased Luminosity is causing difficulty and making analyses more complex</a:t>
            </a:r>
          </a:p>
          <a:p>
            <a:r>
              <a:rPr lang="en-US" dirty="0" smtClean="0"/>
              <a:t>Please watch talks in parallel sessions!</a:t>
            </a:r>
          </a:p>
          <a:p>
            <a:r>
              <a:rPr lang="en-US" dirty="0" smtClean="0"/>
              <a:t>I apologize for all the results I didn’t cover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Tevatron Collider Physics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Watts (UW)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8434" name="Picture 2" descr="The Standard Model of Fundamental Particles and Interactions">
            <a:hlinkClick r:id="rId2" tooltip="The Standard Model of Fundamental Particles and Interaction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09868"/>
            <a:ext cx="1389997" cy="105361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4800" y="1828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Gauge Sector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22214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Flavor Sector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26024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Electro-weak Symmetry Breaking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28600" y="1959934"/>
            <a:ext cx="76200" cy="76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" y="2362200"/>
            <a:ext cx="76200" cy="76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8600" y="2743200"/>
            <a:ext cx="76200" cy="76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52400" y="4764047"/>
            <a:ext cx="4572000" cy="1408153"/>
            <a:chOff x="152400" y="3401377"/>
            <a:chExt cx="4572000" cy="1408153"/>
          </a:xfrm>
        </p:grpSpPr>
        <p:sp>
          <p:nvSpPr>
            <p:cNvPr id="22" name="TextBox 21"/>
            <p:cNvSpPr txBox="1"/>
            <p:nvPr/>
          </p:nvSpPr>
          <p:spPr>
            <a:xfrm>
              <a:off x="685800" y="3886200"/>
              <a:ext cx="4038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Dark Matter</a:t>
              </a:r>
            </a:p>
            <a:p>
              <a:r>
                <a:rPr lang="en-US" dirty="0" smtClean="0"/>
                <a:t>Dark Energy </a:t>
              </a:r>
            </a:p>
            <a:p>
              <a:r>
                <a:rPr lang="en-US" dirty="0" smtClean="0"/>
                <a:t>Neutrino Mass/Oscillation</a:t>
              </a:r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52400" y="3401377"/>
              <a:ext cx="2209800" cy="1399223"/>
              <a:chOff x="152400" y="3401377"/>
              <a:chExt cx="2209800" cy="1399223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52400" y="3401377"/>
                <a:ext cx="2209800" cy="408623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Recent Developments</a:t>
                </a:r>
                <a:endParaRPr lang="en-US" dirty="0"/>
              </a:p>
            </p:txBody>
          </p:sp>
          <p:sp>
            <p:nvSpPr>
              <p:cNvPr id="24" name="Text Box 14"/>
              <p:cNvSpPr txBox="1">
                <a:spLocks noChangeArrowheads="1"/>
              </p:cNvSpPr>
              <p:nvPr/>
            </p:nvSpPr>
            <p:spPr bwMode="auto">
              <a:xfrm>
                <a:off x="381000" y="3810000"/>
                <a:ext cx="463550" cy="5191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800" b="0" dirty="0">
                    <a:solidFill>
                      <a:srgbClr val="FF3300"/>
                    </a:solidFill>
                    <a:latin typeface="Arial" pitchFamily="34" charset="0"/>
                    <a:sym typeface="Wingdings" pitchFamily="2" charset="2"/>
                  </a:rPr>
                  <a:t></a:t>
                </a:r>
                <a:endParaRPr lang="en-US" sz="6600" b="0" dirty="0">
                  <a:solidFill>
                    <a:srgbClr val="FF3300"/>
                  </a:solidFill>
                  <a:latin typeface="Arial" pitchFamily="34" charset="0"/>
                  <a:sym typeface="Wingdings" pitchFamily="2" charset="2"/>
                </a:endParaRPr>
              </a:p>
            </p:txBody>
          </p:sp>
          <p:sp>
            <p:nvSpPr>
              <p:cNvPr id="25" name="Text Box 14"/>
              <p:cNvSpPr txBox="1">
                <a:spLocks noChangeArrowheads="1"/>
              </p:cNvSpPr>
              <p:nvPr/>
            </p:nvSpPr>
            <p:spPr bwMode="auto">
              <a:xfrm>
                <a:off x="381000" y="4129087"/>
                <a:ext cx="31290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b="0" dirty="0" smtClean="0">
                    <a:solidFill>
                      <a:srgbClr val="FF3300"/>
                    </a:solidFill>
                    <a:latin typeface="Arial" pitchFamily="34" charset="0"/>
                    <a:sym typeface="Wingdings" pitchFamily="2" charset="2"/>
                  </a:rPr>
                  <a:t>?</a:t>
                </a:r>
                <a:endParaRPr lang="en-US" sz="4800" b="0" dirty="0">
                  <a:solidFill>
                    <a:srgbClr val="FF3300"/>
                  </a:solidFill>
                  <a:latin typeface="Arial" pitchFamily="34" charset="0"/>
                  <a:sym typeface="Wingdings" pitchFamily="2" charset="2"/>
                </a:endParaRPr>
              </a:p>
            </p:txBody>
          </p:sp>
          <p:sp>
            <p:nvSpPr>
              <p:cNvPr id="26" name="Text Box 14"/>
              <p:cNvSpPr txBox="1">
                <a:spLocks noChangeArrowheads="1"/>
              </p:cNvSpPr>
              <p:nvPr/>
            </p:nvSpPr>
            <p:spPr bwMode="auto">
              <a:xfrm>
                <a:off x="381000" y="4431268"/>
                <a:ext cx="31290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b="0" dirty="0" smtClean="0">
                    <a:solidFill>
                      <a:srgbClr val="FF3300"/>
                    </a:solidFill>
                    <a:latin typeface="Arial" pitchFamily="34" charset="0"/>
                    <a:sym typeface="Wingdings" pitchFamily="2" charset="2"/>
                  </a:rPr>
                  <a:t>?</a:t>
                </a:r>
                <a:endParaRPr lang="en-US" sz="4800" b="0" dirty="0">
                  <a:solidFill>
                    <a:srgbClr val="FF3300"/>
                  </a:solidFill>
                  <a:latin typeface="Arial" pitchFamily="34" charset="0"/>
                  <a:sym typeface="Wingdings" pitchFamily="2" charset="2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152400" y="3096577"/>
            <a:ext cx="2438400" cy="4086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Standard Program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85800" y="3581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 the Standard Model</a:t>
            </a:r>
          </a:p>
          <a:p>
            <a:r>
              <a:rPr lang="en-US" dirty="0" smtClean="0"/>
              <a:t>Precision Measurements (BSM hunt)</a:t>
            </a:r>
          </a:p>
          <a:p>
            <a:r>
              <a:rPr lang="en-US" dirty="0" smtClean="0"/>
              <a:t>The Hunt for New Phenomena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81000" y="3505200"/>
            <a:ext cx="463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0" dirty="0">
                <a:solidFill>
                  <a:srgbClr val="FF33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sz="6600" b="0" dirty="0">
              <a:solidFill>
                <a:srgbClr val="FF3300"/>
              </a:solidFill>
              <a:latin typeface="Arial" pitchFamily="34" charset="0"/>
              <a:sym typeface="Wingdings" pitchFamily="2" charset="2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374650" y="3788734"/>
            <a:ext cx="463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0" dirty="0">
                <a:solidFill>
                  <a:srgbClr val="FF33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sz="6600" b="0" dirty="0">
              <a:solidFill>
                <a:srgbClr val="FF3300"/>
              </a:solidFill>
              <a:latin typeface="Arial" pitchFamily="34" charset="0"/>
              <a:sym typeface="Wingdings" pitchFamily="2" charset="2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81000" y="4063520"/>
            <a:ext cx="463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0" dirty="0">
                <a:solidFill>
                  <a:srgbClr val="FF33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sz="6600" b="0" dirty="0">
              <a:solidFill>
                <a:srgbClr val="FF3300"/>
              </a:solidFill>
              <a:latin typeface="Arial" pitchFamily="34" charset="0"/>
              <a:sym typeface="Wingdings" pitchFamily="2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24500" y="1600200"/>
            <a:ext cx="2971800" cy="7150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 Model Precision Measurements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600700" y="3657600"/>
            <a:ext cx="2819400" cy="7150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 Model &amp; Beyond Searches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34000" y="2438400"/>
            <a:ext cx="3352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W</a:t>
            </a:r>
            <a:r>
              <a:rPr lang="en-US" dirty="0" smtClean="0"/>
              <a:t>,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top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Cross Sections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W</a:t>
            </a:r>
            <a:r>
              <a:rPr lang="en-US" dirty="0" smtClean="0"/>
              <a:t>,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Z</a:t>
            </a:r>
            <a:r>
              <a:rPr lang="en-US" dirty="0" smtClean="0"/>
              <a:t>,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tt</a:t>
            </a:r>
            <a:r>
              <a:rPr lang="en-US" dirty="0" smtClean="0"/>
              <a:t>,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t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Heavy Flavor Production &amp; Decays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029200" y="4495800"/>
            <a:ext cx="3962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Higgs</a:t>
            </a:r>
          </a:p>
          <a:p>
            <a:r>
              <a:rPr lang="en-US" dirty="0" err="1" smtClean="0"/>
              <a:t>Supersymmetry</a:t>
            </a:r>
            <a:r>
              <a:rPr lang="en-US" dirty="0" smtClean="0"/>
              <a:t>, Large Extra Dimensions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Guage</a:t>
            </a:r>
            <a:r>
              <a:rPr lang="en-US" dirty="0" smtClean="0"/>
              <a:t> Bosons</a:t>
            </a:r>
          </a:p>
          <a:p>
            <a:r>
              <a:rPr lang="en-US" dirty="0" smtClean="0"/>
              <a:t>New Fermions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The Ladder…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Watts (UW)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4" descr="xsecs_ra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7362" y="1524000"/>
            <a:ext cx="4846638" cy="5029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0" y="4191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5029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4495800" y="4381500"/>
            <a:ext cx="914400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</p:cNvCxnSpPr>
          <p:nvPr/>
        </p:nvCxnSpPr>
        <p:spPr>
          <a:xfrm flipV="1">
            <a:off x="4648200" y="4953000"/>
            <a:ext cx="990600" cy="260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410" name="Picture 2" descr="http://nl.ijs.si/et/talks/esslli02/metadata_files/Haystack-FINA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14800"/>
            <a:ext cx="835660" cy="5830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Unnamed Dragon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5334000"/>
            <a:ext cx="855225" cy="6160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524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getting harder!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191666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quark observation in 1995</a:t>
            </a:r>
          </a:p>
          <a:p>
            <a:r>
              <a:rPr lang="en-US" dirty="0" smtClean="0"/>
              <a:t>Single Top Quark Evidence 2007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308746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WW, WZ, ZZ…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38216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Higgs…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1828800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The Top Quark</a:t>
            </a:r>
            <a:endParaRPr lang="en-US" sz="8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The Tevatron Lab: Top Quark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5" descr="top-phys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25" y="1743075"/>
            <a:ext cx="5095875" cy="48101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1600200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Wealth of information to be extracted from the top quark system!</a:t>
            </a:r>
          </a:p>
          <a:p>
            <a:pPr marL="290513" lvl="1" indent="-114300">
              <a:buFont typeface="Arial" pitchFamily="34" charset="0"/>
              <a:buChar char="•"/>
            </a:pPr>
            <a:r>
              <a:rPr lang="en-US" dirty="0" smtClean="0"/>
              <a:t>Discovered in 1995</a:t>
            </a:r>
          </a:p>
          <a:p>
            <a:pPr marL="290513" lvl="1" indent="-114300">
              <a:buFont typeface="Arial" pitchFamily="34" charset="0"/>
              <a:buChar char="•"/>
            </a:pPr>
            <a:r>
              <a:rPr lang="en-US" dirty="0" smtClean="0"/>
              <a:t>Only place for direct measurement is the Tevatron</a:t>
            </a:r>
          </a:p>
          <a:p>
            <a:pPr marL="290513" lvl="1" indent="-114300">
              <a:buFont typeface="Arial" pitchFamily="34" charset="0"/>
              <a:buChar char="•"/>
            </a:pPr>
            <a:r>
              <a:rPr lang="en-US" dirty="0" smtClean="0"/>
              <a:t>Much heavier than expected</a:t>
            </a:r>
          </a:p>
          <a:p>
            <a:pPr marL="747713" lvl="3" indent="-114300">
              <a:buFont typeface="Arial" pitchFamily="34" charset="0"/>
              <a:buChar char="•"/>
            </a:pPr>
            <a:r>
              <a:rPr lang="en-US" dirty="0" smtClean="0"/>
              <a:t>Implications?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11374" y="2303252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tb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3886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Top Production</a:t>
            </a:r>
          </a:p>
          <a:p>
            <a:r>
              <a:rPr lang="en-US" dirty="0" smtClean="0"/>
              <a:t>Top </a:t>
            </a:r>
            <a:r>
              <a:rPr lang="en-US" dirty="0" smtClean="0"/>
              <a:t>Cross Section</a:t>
            </a:r>
          </a:p>
          <a:p>
            <a:r>
              <a:rPr lang="en-US" dirty="0" smtClean="0"/>
              <a:t>Top Mass Measurement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5299</TotalTime>
  <Words>2685</Words>
  <Application>Microsoft Office PowerPoint</Application>
  <PresentationFormat>On-screen Show (4:3)</PresentationFormat>
  <Paragraphs>521</Paragraphs>
  <Slides>53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Median</vt:lpstr>
      <vt:lpstr>Tevatron Standard Model Physics</vt:lpstr>
      <vt:lpstr>History…</vt:lpstr>
      <vt:lpstr>Slide 3</vt:lpstr>
      <vt:lpstr>What Can You Do With That Data?</vt:lpstr>
      <vt:lpstr>But Only If You Have CDF &amp; DØ…</vt:lpstr>
      <vt:lpstr>Tevatron Collider Physics</vt:lpstr>
      <vt:lpstr>Down The Ladder…</vt:lpstr>
      <vt:lpstr>Slide 8</vt:lpstr>
      <vt:lpstr>The Tevatron Lab: Top Quark</vt:lpstr>
      <vt:lpstr>Top Cross Section</vt:lpstr>
      <vt:lpstr>Top Cross Section Summary</vt:lpstr>
      <vt:lpstr>The Top Mass</vt:lpstr>
      <vt:lpstr>The Top Mass</vt:lpstr>
      <vt:lpstr>Top Mass</vt:lpstr>
      <vt:lpstr>Top Mass Combination</vt:lpstr>
      <vt:lpstr>Single Top Production</vt:lpstr>
      <vt:lpstr>Sophisticated Separation Techniques</vt:lpstr>
      <vt:lpstr>Monte Carlo Trained Techniques</vt:lpstr>
      <vt:lpstr>Input Variables</vt:lpstr>
      <vt:lpstr>Matrix Element Technique</vt:lpstr>
      <vt:lpstr>Results</vt:lpstr>
      <vt:lpstr>DØ Single Top Result Combination</vt:lpstr>
      <vt:lpstr>Single Top Results</vt:lpstr>
      <vt:lpstr>Slide 24</vt:lpstr>
      <vt:lpstr>W+Jets</vt:lpstr>
      <vt:lpstr>Slide 26</vt:lpstr>
      <vt:lpstr>The W and Z Boson</vt:lpstr>
      <vt:lpstr>W Mass</vt:lpstr>
      <vt:lpstr>W Mass</vt:lpstr>
      <vt:lpstr>W Mass</vt:lpstr>
      <vt:lpstr>W Mass</vt:lpstr>
      <vt:lpstr>EWWG Standard Model Fit</vt:lpstr>
      <vt:lpstr>W Width</vt:lpstr>
      <vt:lpstr>Di Boson Production</vt:lpstr>
      <vt:lpstr>Di Boson Production</vt:lpstr>
      <vt:lpstr>Di Boson Production</vt:lpstr>
      <vt:lpstr>Di Boson Summary</vt:lpstr>
      <vt:lpstr>Wg Production</vt:lpstr>
      <vt:lpstr>Wg Production</vt:lpstr>
      <vt:lpstr>Radiation Amplitude Zero</vt:lpstr>
      <vt:lpstr>Radiation Amplitude Zero</vt:lpstr>
      <vt:lpstr>Zg Production</vt:lpstr>
      <vt:lpstr>Zg Production</vt:lpstr>
      <vt:lpstr>Slide 44</vt:lpstr>
      <vt:lpstr>Inclusive Photon and Jet Production</vt:lpstr>
      <vt:lpstr>b-Jet Properties</vt:lpstr>
      <vt:lpstr>b-Jet Properties</vt:lpstr>
      <vt:lpstr>Slide 48</vt:lpstr>
      <vt:lpstr>Bottom Introduction</vt:lpstr>
      <vt:lpstr>Bs Mixing</vt:lpstr>
      <vt:lpstr>Sb Search</vt:lpstr>
      <vt:lpstr>The B System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Tevatron Bread &amp; ButteR</dc:title>
  <dc:creator>gwatts</dc:creator>
  <cp:lastModifiedBy>gwatts</cp:lastModifiedBy>
  <cp:revision>308</cp:revision>
  <dcterms:created xsi:type="dcterms:W3CDTF">2006-08-16T00:00:00Z</dcterms:created>
  <dcterms:modified xsi:type="dcterms:W3CDTF">2007-05-07T12:14:55Z</dcterms:modified>
</cp:coreProperties>
</file>