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56" r:id="rId4"/>
    <p:sldId id="261" r:id="rId5"/>
    <p:sldId id="257" r:id="rId6"/>
    <p:sldId id="260" r:id="rId7"/>
    <p:sldId id="262"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91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E86C47-5FE0-41D5-9B7C-FDED6009B1EB}" type="datetimeFigureOut">
              <a:rPr lang="en-US"/>
              <a:pPr>
                <a:defRPr/>
              </a:pPr>
              <a:t>2/11/2010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D090BC-27D7-420B-82AC-A18F3C8C35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DA78B3-E253-4B9A-A75E-9941D588DDE7}" type="datetimeFigureOut">
              <a:rPr lang="en-US"/>
              <a:pPr>
                <a:defRPr/>
              </a:pPr>
              <a:t>2/11/2010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ACAA96-F462-455C-B14C-B2B750DF7D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55D83D-591E-4700-95E8-8546E09D5C70}" type="datetimeFigureOut">
              <a:rPr lang="en-US"/>
              <a:pPr>
                <a:defRPr/>
              </a:pPr>
              <a:t>2/11/2010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E9CF70-0637-4232-808F-6C48551ED0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55FFF7-8F3D-4F1A-87C4-31186C39FB3A}" type="datetimeFigureOut">
              <a:rPr lang="en-US"/>
              <a:pPr>
                <a:defRPr/>
              </a:pPr>
              <a:t>2/11/2010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9C8CBA-EBDD-4FD2-9FEE-FAC7772827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86C47D-9110-42A6-B6AB-8C30EFB8CBE4}" type="datetimeFigureOut">
              <a:rPr lang="en-US"/>
              <a:pPr>
                <a:defRPr/>
              </a:pPr>
              <a:t>2/11/2010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F4280A-080D-4945-91E7-6810E297E0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66884E1-E850-4633-BE19-BBF6EAC509B3}" type="datetimeFigureOut">
              <a:rPr lang="en-US"/>
              <a:pPr>
                <a:defRPr/>
              </a:pPr>
              <a:t>2/11/2010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6B8F1D-3A8E-458B-84C5-62D08DF7BA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C74E4E-37BA-47E2-9F38-10321230D2DB}" type="datetimeFigureOut">
              <a:rPr lang="en-US"/>
              <a:pPr>
                <a:defRPr/>
              </a:pPr>
              <a:t>2/11/2010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987562-6DAB-494F-8211-C3C36A9517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B1D1DD-7420-483D-AB62-6131955E6A32}" type="datetimeFigureOut">
              <a:rPr lang="en-US"/>
              <a:pPr>
                <a:defRPr/>
              </a:pPr>
              <a:t>2/11/2010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5C3D3E-6FA5-48C5-9FFC-E132575587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95E50F-D6A2-4DDD-9B2A-54E997C83B9F}" type="datetimeFigureOut">
              <a:rPr lang="en-US"/>
              <a:pPr>
                <a:defRPr/>
              </a:pPr>
              <a:t>2/11/2010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1875502-E76C-4A4C-94AE-7BCC17F325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F7B50-B90B-405B-94E9-810B75BE29E4}" type="datetimeFigureOut">
              <a:rPr lang="en-US"/>
              <a:pPr>
                <a:defRPr/>
              </a:pPr>
              <a:t>2/11/2010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3913EA-5D2D-4A14-9657-9619CD444E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051F59-273C-4369-BD4C-AA64C681EAEE}" type="datetimeFigureOut">
              <a:rPr lang="en-US"/>
              <a:pPr>
                <a:defRPr/>
              </a:pPr>
              <a:t>2/11/2010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9AA724-F1AC-456F-A3DB-B1052A548B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68449B4-028A-4BF0-ACDA-90D37223E7E2}" type="datetimeFigureOut">
              <a:rPr lang="en-US"/>
              <a:pPr>
                <a:defRPr/>
              </a:pPr>
              <a:t>2/11/2010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F53E653-CAA5-41CD-B58C-80ADC29C96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t>Model dependences, uncertainties, and combined analysis</a:t>
            </a:r>
            <a:endParaRPr lang="en-US" dirty="0"/>
          </a:p>
        </p:txBody>
      </p:sp>
      <p:sp>
        <p:nvSpPr>
          <p:cNvPr id="13314" name="Subtitle 3"/>
          <p:cNvSpPr>
            <a:spLocks noGrp="1"/>
          </p:cNvSpPr>
          <p:nvPr>
            <p:ph type="subTitle" idx="1"/>
          </p:nvPr>
        </p:nvSpPr>
        <p:spPr/>
        <p:txBody>
          <a:bodyPr/>
          <a:lstStyle/>
          <a:p>
            <a:pPr eaLnBrk="1" hangingPunct="1"/>
            <a:r>
              <a:rPr lang="de-DE" smtClean="0">
                <a:solidFill>
                  <a:srgbClr val="898989"/>
                </a:solidFill>
              </a:rPr>
              <a:t>Q4 \simeq Q5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Intro</a:t>
            </a:r>
          </a:p>
        </p:txBody>
      </p:sp>
      <p:sp>
        <p:nvSpPr>
          <p:cNvPr id="14338" name="Content Placeholder 2"/>
          <p:cNvSpPr>
            <a:spLocks noGrp="1"/>
          </p:cNvSpPr>
          <p:nvPr>
            <p:ph idx="1"/>
          </p:nvPr>
        </p:nvSpPr>
        <p:spPr/>
        <p:txBody>
          <a:bodyPr/>
          <a:lstStyle/>
          <a:p>
            <a:pPr eaLnBrk="1" hangingPunct="1">
              <a:lnSpc>
                <a:spcPct val="90000"/>
              </a:lnSpc>
            </a:pPr>
            <a:r>
              <a:rPr lang="en-US" smtClean="0"/>
              <a:t>Cosmological neutrino mass limits are robust for a given, well-defined model, e.g., LCDM+mnu.</a:t>
            </a:r>
          </a:p>
          <a:p>
            <a:pPr eaLnBrk="1" hangingPunct="1">
              <a:lnSpc>
                <a:spcPct val="90000"/>
              </a:lnSpc>
            </a:pPr>
            <a:r>
              <a:rPr lang="en-US" smtClean="0"/>
              <a:t>NMEs are numbers of order one.</a:t>
            </a:r>
          </a:p>
          <a:p>
            <a:pPr eaLnBrk="1" hangingPunct="1">
              <a:lnSpc>
                <a:spcPct val="90000"/>
              </a:lnSpc>
            </a:pPr>
            <a:r>
              <a:rPr lang="en-US" smtClean="0"/>
              <a:t>Neutrino mass limits from cosmology and also from 0vbb arise from an inference process, not from a direct observable.</a:t>
            </a:r>
          </a:p>
          <a:p>
            <a:pPr eaLnBrk="1" hangingPunct="1">
              <a:lnSpc>
                <a:spcPct val="90000"/>
              </a:lnSpc>
            </a:pPr>
            <a:r>
              <a:rPr lang="en-US" smtClean="0"/>
              <a:t>Direct measurements at lab have the final say on m_nu.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8"/>
          <p:cNvSpPr>
            <a:spLocks noGrp="1"/>
          </p:cNvSpPr>
          <p:nvPr>
            <p:ph type="title"/>
          </p:nvPr>
        </p:nvSpPr>
        <p:spPr/>
        <p:txBody>
          <a:bodyPr/>
          <a:lstStyle/>
          <a:p>
            <a:pPr eaLnBrk="1" hangingPunct="1"/>
            <a:r>
              <a:rPr lang="en-US" sz="4000" smtClean="0"/>
              <a:t>Model dependences &amp; methods in Cosmology</a:t>
            </a:r>
          </a:p>
        </p:txBody>
      </p:sp>
      <p:sp>
        <p:nvSpPr>
          <p:cNvPr id="15362" name="Content Placeholder 9"/>
          <p:cNvSpPr>
            <a:spLocks noGrp="1"/>
          </p:cNvSpPr>
          <p:nvPr>
            <p:ph idx="1"/>
          </p:nvPr>
        </p:nvSpPr>
        <p:spPr/>
        <p:txBody>
          <a:bodyPr/>
          <a:lstStyle/>
          <a:p>
            <a:pPr eaLnBrk="1" hangingPunct="1">
              <a:lnSpc>
                <a:spcPct val="80000"/>
              </a:lnSpc>
            </a:pPr>
            <a:r>
              <a:rPr lang="en-US" sz="2700" smtClean="0"/>
              <a:t>Distinguish between real, observational systematics and uncertainties in the cosmological model.</a:t>
            </a:r>
          </a:p>
          <a:p>
            <a:pPr eaLnBrk="1" hangingPunct="1">
              <a:lnSpc>
                <a:spcPct val="80000"/>
              </a:lnSpc>
            </a:pPr>
            <a:r>
              <a:rPr lang="en-US" sz="2700" smtClean="0"/>
              <a:t>In the foreseeable future, no need to distinguish between sensitivity and detection threshold for forecasts, but may be required further down the road (also dependence on the choice of the fiducial model for forecasts)</a:t>
            </a:r>
          </a:p>
          <a:p>
            <a:pPr eaLnBrk="1" hangingPunct="1">
              <a:lnSpc>
                <a:spcPct val="80000"/>
              </a:lnSpc>
            </a:pPr>
            <a:r>
              <a:rPr lang="en-US" sz="2700" smtClean="0"/>
              <a:t>We don’t  believe priors are an issue in MCMC.</a:t>
            </a:r>
          </a:p>
          <a:p>
            <a:pPr eaLnBrk="1" hangingPunct="1">
              <a:lnSpc>
                <a:spcPct val="80000"/>
              </a:lnSpc>
            </a:pPr>
            <a:r>
              <a:rPr lang="en-US" sz="2700" smtClean="0"/>
              <a:t>Nu mass limits are robust within reasonable (i.e., no extreme) extensions of LCDM.</a:t>
            </a:r>
          </a:p>
          <a:p>
            <a:pPr eaLnBrk="1" hangingPunct="1">
              <a:lnSpc>
                <a:spcPct val="80000"/>
              </a:lnSpc>
            </a:pPr>
            <a:r>
              <a:rPr lang="en-US" sz="2700" smtClean="0"/>
              <a:t>Inconsistency between KATRIN and cosmology may provide new insights into cosmological models.</a:t>
            </a:r>
          </a:p>
          <a:p>
            <a:pPr eaLnBrk="1" hangingPunct="1">
              <a:lnSpc>
                <a:spcPct val="80000"/>
              </a:lnSpc>
            </a:pPr>
            <a:r>
              <a:rPr lang="en-US" sz="2700" smtClean="0"/>
              <a:t>LCDM can probe values of sum of masses in region expected from IH</a:t>
            </a:r>
          </a:p>
          <a:p>
            <a:pPr eaLnBrk="1" hangingPunct="1">
              <a:lnSpc>
                <a:spcPct val="80000"/>
              </a:lnSpc>
            </a:pPr>
            <a:endParaRPr lang="en-US" sz="27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0vbb	</a:t>
            </a:r>
          </a:p>
        </p:txBody>
      </p:sp>
      <p:sp>
        <p:nvSpPr>
          <p:cNvPr id="16386" name="Content Placeholder 2"/>
          <p:cNvSpPr>
            <a:spLocks noGrp="1"/>
          </p:cNvSpPr>
          <p:nvPr>
            <p:ph idx="1"/>
          </p:nvPr>
        </p:nvSpPr>
        <p:spPr/>
        <p:txBody>
          <a:bodyPr/>
          <a:lstStyle/>
          <a:p>
            <a:pPr eaLnBrk="1" hangingPunct="1">
              <a:lnSpc>
                <a:spcPct val="90000"/>
              </a:lnSpc>
            </a:pPr>
            <a:r>
              <a:rPr lang="en-US" smtClean="0"/>
              <a:t>No precision below 20% in matrix elements can be expected in the next 5-10 years.</a:t>
            </a:r>
          </a:p>
          <a:p>
            <a:pPr eaLnBrk="1" hangingPunct="1">
              <a:lnSpc>
                <a:spcPct val="90000"/>
              </a:lnSpc>
            </a:pPr>
            <a:r>
              <a:rPr lang="en-US" u="sng" smtClean="0">
                <a:solidFill>
                  <a:srgbClr val="990000"/>
                </a:solidFill>
              </a:rPr>
              <a:t>Probe of lepton number violation</a:t>
            </a:r>
            <a:r>
              <a:rPr lang="en-US" smtClean="0">
                <a:solidFill>
                  <a:srgbClr val="990000"/>
                </a:solidFill>
              </a:rPr>
              <a:t>!</a:t>
            </a:r>
            <a:r>
              <a:rPr lang="en-US" smtClean="0"/>
              <a:t>  The inferred neutrino mass is model-dependent and uncertain (NMEs, Phases).</a:t>
            </a:r>
          </a:p>
          <a:p>
            <a:pPr eaLnBrk="1" hangingPunct="1">
              <a:lnSpc>
                <a:spcPct val="90000"/>
              </a:lnSpc>
            </a:pPr>
            <a:r>
              <a:rPr lang="en-US" smtClean="0"/>
              <a:t>Inconsistency between KATRIN and 0vbb is not necessarily an indication of new physics.</a:t>
            </a:r>
          </a:p>
          <a:p>
            <a:pPr eaLnBrk="1" hangingPunct="1">
              <a:lnSpc>
                <a:spcPct val="90000"/>
              </a:lnSpc>
            </a:pPr>
            <a:r>
              <a:rPr lang="en-US" smtClean="0"/>
              <a:t>In 3 Majorana neutrino framework (“standard interpretation”): NG will probe region expected from IH.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Work to be done (theory)</a:t>
            </a:r>
          </a:p>
        </p:txBody>
      </p:sp>
      <p:sp>
        <p:nvSpPr>
          <p:cNvPr id="17410" name="Content Placeholder 2"/>
          <p:cNvSpPr>
            <a:spLocks noGrp="1"/>
          </p:cNvSpPr>
          <p:nvPr>
            <p:ph idx="1"/>
          </p:nvPr>
        </p:nvSpPr>
        <p:spPr/>
        <p:txBody>
          <a:bodyPr/>
          <a:lstStyle/>
          <a:p>
            <a:pPr eaLnBrk="1" hangingPunct="1"/>
            <a:r>
              <a:rPr lang="en-US" smtClean="0"/>
              <a:t>Nonlinear power spectrum beyond standard LCDM. (*)</a:t>
            </a:r>
          </a:p>
          <a:p>
            <a:pPr eaLnBrk="1" hangingPunct="1"/>
            <a:r>
              <a:rPr lang="en-US" smtClean="0"/>
              <a:t>Reconciling the massive and the massless neutrino modules in CMB Boltzmann codes in the m_nu -&gt; 0 limit. (*)</a:t>
            </a:r>
          </a:p>
          <a:p>
            <a:pPr eaLnBrk="1" hangingPunct="1"/>
            <a:r>
              <a:rPr lang="en-US" smtClean="0"/>
              <a:t>Baryon physics/hydro simulations for cosmic shear.</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Work to be done (with data)</a:t>
            </a:r>
          </a:p>
        </p:txBody>
      </p:sp>
      <p:sp>
        <p:nvSpPr>
          <p:cNvPr id="18434" name="Content Placeholder 2"/>
          <p:cNvSpPr>
            <a:spLocks noGrp="1"/>
          </p:cNvSpPr>
          <p:nvPr>
            <p:ph idx="1"/>
          </p:nvPr>
        </p:nvSpPr>
        <p:spPr/>
        <p:txBody>
          <a:bodyPr/>
          <a:lstStyle/>
          <a:p>
            <a:pPr eaLnBrk="1" hangingPunct="1"/>
            <a:r>
              <a:rPr lang="en-US" smtClean="0"/>
              <a:t>“Internal” cross checks between different methods and between probes of the same observable.</a:t>
            </a:r>
          </a:p>
          <a:p>
            <a:pPr eaLnBrk="1" hangingPunct="1"/>
            <a:r>
              <a:rPr lang="en-US" smtClean="0"/>
              <a:t>Sum of masses vs. individual masses consistent with oscillation experiments (or the alpha parameter a la de Bernardis/Slosar).</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Combined analysis</a:t>
            </a:r>
          </a:p>
        </p:txBody>
      </p:sp>
      <p:sp>
        <p:nvSpPr>
          <p:cNvPr id="19458" name="Content Placeholder 2"/>
          <p:cNvSpPr>
            <a:spLocks noGrp="1"/>
          </p:cNvSpPr>
          <p:nvPr>
            <p:ph idx="1"/>
          </p:nvPr>
        </p:nvSpPr>
        <p:spPr/>
        <p:txBody>
          <a:bodyPr/>
          <a:lstStyle/>
          <a:p>
            <a:pPr eaLnBrk="1" hangingPunct="1"/>
            <a:r>
              <a:rPr lang="en-US" sz="3000" smtClean="0"/>
              <a:t>If KATRIN finds something:</a:t>
            </a:r>
          </a:p>
          <a:p>
            <a:pPr lvl="1" eaLnBrk="1" hangingPunct="1"/>
            <a:r>
              <a:rPr lang="en-US" sz="2600" smtClean="0"/>
              <a:t>* Combined analysis can serve as a consistency test and may allow for extraction of Majorana phase.</a:t>
            </a:r>
          </a:p>
          <a:p>
            <a:pPr lvl="1" eaLnBrk="1" hangingPunct="1"/>
            <a:r>
              <a:rPr lang="en-US" sz="2600" smtClean="0"/>
              <a:t>When combined with cosmology, neutrino masses can be measured with significantly better precision.</a:t>
            </a:r>
          </a:p>
          <a:p>
            <a:pPr lvl="1" eaLnBrk="1" hangingPunct="1"/>
            <a:r>
              <a:rPr lang="en-US" sz="2600" smtClean="0"/>
              <a:t>Consistency: great!</a:t>
            </a:r>
          </a:p>
          <a:p>
            <a:pPr lvl="1" eaLnBrk="1" hangingPunct="1"/>
            <a:r>
              <a:rPr lang="en-US" sz="2600" smtClean="0"/>
              <a:t>Inconsistency: great, too!</a:t>
            </a:r>
          </a:p>
          <a:p>
            <a:pPr eaLnBrk="1" hangingPunct="1"/>
            <a:r>
              <a:rPr lang="en-US" sz="3000" smtClean="0"/>
              <a:t>If KATRIN doesn’t find anything:</a:t>
            </a:r>
          </a:p>
          <a:p>
            <a:pPr lvl="1" eaLnBrk="1" hangingPunct="1"/>
            <a:r>
              <a:rPr lang="en-US" sz="2600" smtClean="0"/>
              <a:t>If cosmology sees something,  goto *</a:t>
            </a:r>
          </a:p>
          <a:p>
            <a:pPr lvl="1" eaLnBrk="1" hangingPunct="1"/>
            <a:r>
              <a:rPr lang="en-US" sz="2600" smtClean="0"/>
              <a:t>If nobody sees anything, combined analysis remains the only way forward.</a:t>
            </a:r>
          </a:p>
          <a:p>
            <a:pPr eaLnBrk="1" hangingPunct="1">
              <a:buFont typeface="Arial" charset="0"/>
              <a:buNone/>
            </a:pPr>
            <a:endParaRPr lang="en-US" sz="3000" smtClean="0"/>
          </a:p>
          <a:p>
            <a:pPr lvl="1" eaLnBrk="1" hangingPunct="1"/>
            <a:endParaRPr lang="en-US" sz="26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209</TotalTime>
  <Words>345</Words>
  <Application>Microsoft Macintosh PowerPoint</Application>
  <PresentationFormat>On-screen Show (4:3)</PresentationFormat>
  <Paragraphs>35</Paragraphs>
  <Slides>7</Slides>
  <Notes>0</Notes>
  <HiddenSlides>0</HiddenSlides>
  <MMClips>0</MMClips>
  <ScaleCrop>false</ScaleCrop>
  <HeadingPairs>
    <vt:vector size="6" baseType="variant">
      <vt:variant>
        <vt:lpstr>Verwendete Schriftarten</vt:lpstr>
      </vt:variant>
      <vt:variant>
        <vt:i4>2</vt:i4>
      </vt:variant>
      <vt:variant>
        <vt:lpstr>Entwurfsvorlage</vt:lpstr>
      </vt:variant>
      <vt:variant>
        <vt:i4>1</vt:i4>
      </vt:variant>
      <vt:variant>
        <vt:lpstr>Folientitel</vt:lpstr>
      </vt:variant>
      <vt:variant>
        <vt:i4>7</vt:i4>
      </vt:variant>
    </vt:vector>
  </HeadingPairs>
  <TitlesOfParts>
    <vt:vector size="10" baseType="lpstr">
      <vt:lpstr>Arial</vt:lpstr>
      <vt:lpstr>Calibri</vt:lpstr>
      <vt:lpstr>Office Theme</vt:lpstr>
      <vt:lpstr>Model dependences, uncertainties, and combined analysis</vt:lpstr>
      <vt:lpstr>Intro</vt:lpstr>
      <vt:lpstr>Model dependences &amp; methods in Cosmology</vt:lpstr>
      <vt:lpstr>0vbb </vt:lpstr>
      <vt:lpstr>Work to be done (theory)</vt:lpstr>
      <vt:lpstr>Work to be done (with data)</vt:lpstr>
      <vt:lpstr>Combined analysis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dependences and uncertainties </dc:title>
  <dc:creator>Yvonne Wong</dc:creator>
  <cp:lastModifiedBy>Manilop</cp:lastModifiedBy>
  <cp:revision>25</cp:revision>
  <dcterms:created xsi:type="dcterms:W3CDTF">2010-02-10T22:21:51Z</dcterms:created>
  <dcterms:modified xsi:type="dcterms:W3CDTF">2010-02-11T19:39:07Z</dcterms:modified>
</cp:coreProperties>
</file>