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09" r:id="rId2"/>
    <p:sldId id="335" r:id="rId3"/>
    <p:sldId id="338" r:id="rId4"/>
    <p:sldId id="326" r:id="rId5"/>
    <p:sldId id="336" r:id="rId6"/>
    <p:sldId id="337" r:id="rId7"/>
    <p:sldId id="30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00FF00"/>
    <a:srgbClr val="FFC6C0"/>
    <a:srgbClr val="FFFF00"/>
    <a:srgbClr val="EEF4AB"/>
    <a:srgbClr val="F4F4F4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-1024" y="-208"/>
      </p:cViewPr>
      <p:guideLst>
        <p:guide orient="horz" pos="2160"/>
        <p:guide pos="2880"/>
      </p:guideLst>
    </p:cSldViewPr>
  </p:slide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E69CCB-8A15-BB44-A45F-021D5D8DD8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A245-E705-0048-8748-2FB09577A69B}" type="slidenum">
              <a:rPr lang="en-US"/>
              <a:pPr/>
              <a:t>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A245-E705-0048-8748-2FB09577A69B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C195A8-9CD7-AD43-9C3A-2F6E0149A73A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A245-E705-0048-8748-2FB09577A69B}" type="slidenum">
              <a:rPr lang="en-US"/>
              <a:pPr/>
              <a:t>5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A245-E705-0048-8748-2FB09577A69B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13A521-CEBE-6142-84B1-CD6BFD390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E8957B-BA8F-2649-963A-1E4ED7A89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995A13-16C4-C24A-A68A-5EC28F468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787356-50B8-B649-8960-8FD369381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57D510-8EB0-A841-86BB-23F7BFC71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2141BE-1517-414B-AE7E-F05C08882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9C32E4-9A4F-D145-8FDE-3416CC8E7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60C1DE-A4B7-6B45-8B57-144421064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97B403-2920-7E46-858C-33724517F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001EF5-EFF2-8846-8444-1F927FEF7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7BCD57-62DE-A247-A27F-3D6F9E3A5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EEF4A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A4245-626E-7048-B952-3CC1E83B4B9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62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Measurements Working Group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C. </a:t>
            </a:r>
            <a:r>
              <a:rPr lang="en-US" dirty="0" err="1" smtClean="0"/>
              <a:t>Weinheimer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H. Robertson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A. </a:t>
            </a:r>
            <a:r>
              <a:rPr lang="en-US" dirty="0" err="1" smtClean="0"/>
              <a:t>Nucciotti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D. </a:t>
            </a:r>
            <a:r>
              <a:rPr lang="en-US" dirty="0" err="1" smtClean="0"/>
              <a:t>Bagliani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C. </a:t>
            </a:r>
            <a:r>
              <a:rPr lang="en-US" dirty="0" err="1" smtClean="0"/>
              <a:t>Orme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K. </a:t>
            </a:r>
            <a:r>
              <a:rPr lang="en-US" dirty="0" err="1" smtClean="0"/>
              <a:t>Heeger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J. Kopp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M. Jerkins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McCammon</a:t>
            </a:r>
            <a:endParaRPr lang="en-US" dirty="0" smtClean="0"/>
          </a:p>
          <a:p>
            <a:r>
              <a:rPr lang="en-US" dirty="0" smtClean="0"/>
              <a:t>W. Wang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Monreal</a:t>
            </a:r>
            <a:endParaRPr lang="en-US" dirty="0" smtClean="0"/>
          </a:p>
          <a:p>
            <a:r>
              <a:rPr lang="en-US" dirty="0" smtClean="0"/>
              <a:t>J. </a:t>
            </a:r>
            <a:r>
              <a:rPr lang="en-US" dirty="0" err="1" smtClean="0"/>
              <a:t>Formaggio</a:t>
            </a:r>
            <a:endParaRPr lang="en-US" dirty="0" smtClean="0"/>
          </a:p>
          <a:p>
            <a:r>
              <a:rPr lang="en-US" dirty="0" smtClean="0"/>
              <a:t>F. </a:t>
            </a:r>
            <a:r>
              <a:rPr lang="en-US" dirty="0" err="1" smtClean="0"/>
              <a:t>Gatti</a:t>
            </a:r>
            <a:endParaRPr lang="en-US" dirty="0" smtClean="0"/>
          </a:p>
          <a:p>
            <a:r>
              <a:rPr lang="en-US" dirty="0" smtClean="0"/>
              <a:t>L. </a:t>
            </a:r>
            <a:r>
              <a:rPr lang="en-US" dirty="0" err="1" smtClean="0"/>
              <a:t>Bodine</a:t>
            </a:r>
            <a:endParaRPr lang="en-US" dirty="0" smtClean="0"/>
          </a:p>
          <a:p>
            <a:r>
              <a:rPr lang="en-US" dirty="0" smtClean="0"/>
              <a:t>S. George</a:t>
            </a:r>
          </a:p>
          <a:p>
            <a:r>
              <a:rPr lang="en-US" dirty="0" smtClean="0"/>
              <a:t>S. </a:t>
            </a:r>
            <a:r>
              <a:rPr lang="en-US" dirty="0" err="1" smtClean="0"/>
              <a:t>Sangiorgio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39725" y="6583363"/>
            <a:ext cx="3698875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Hamish Robertson</a:t>
            </a:r>
            <a:r>
              <a:rPr lang="en-US" sz="1200" dirty="0" smtClean="0"/>
              <a:t> – INT Workshop 2/10, Seattle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Tritium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33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What are the uncertainties coming from </a:t>
            </a:r>
            <a:r>
              <a:rPr lang="en-US" sz="2000" dirty="0" smtClean="0">
                <a:solidFill>
                  <a:srgbClr val="FF0000"/>
                </a:solidFill>
              </a:rPr>
              <a:t>final states </a:t>
            </a:r>
            <a:r>
              <a:rPr lang="en-US" sz="2000" dirty="0" smtClean="0"/>
              <a:t>of molecular tritium? 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corrections for the molecule.  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What are the prospects for </a:t>
            </a:r>
            <a:r>
              <a:rPr lang="en-US" sz="2000" dirty="0" smtClean="0">
                <a:solidFill>
                  <a:srgbClr val="FF0000"/>
                </a:solidFill>
              </a:rPr>
              <a:t>atomic </a:t>
            </a:r>
            <a:r>
              <a:rPr lang="en-US" sz="2000" dirty="0" smtClean="0"/>
              <a:t>tritium?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Can KATRIN be </a:t>
            </a:r>
            <a:r>
              <a:rPr lang="en-US" sz="2000" dirty="0" smtClean="0">
                <a:solidFill>
                  <a:srgbClr val="FF0000"/>
                </a:solidFill>
              </a:rPr>
              <a:t>scaled</a:t>
            </a:r>
            <a:r>
              <a:rPr lang="en-US" sz="2000" dirty="0" smtClean="0"/>
              <a:t>? Can it be </a:t>
            </a:r>
            <a:r>
              <a:rPr lang="en-US" sz="2000" dirty="0" smtClean="0">
                <a:solidFill>
                  <a:srgbClr val="FF0000"/>
                </a:solidFill>
              </a:rPr>
              <a:t>upgraded</a:t>
            </a:r>
            <a:r>
              <a:rPr lang="en-US" sz="2000" dirty="0" smtClean="0"/>
              <a:t>?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1600" dirty="0" smtClean="0"/>
              <a:t>Bolometer focal plane array with &lt;0.5 </a:t>
            </a:r>
            <a:r>
              <a:rPr lang="en-US" sz="1600" dirty="0" err="1" smtClean="0"/>
              <a:t>eV</a:t>
            </a:r>
            <a:r>
              <a:rPr lang="en-US" sz="1600" dirty="0" smtClean="0"/>
              <a:t> FWHM resolution.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What are the limits of scaling </a:t>
            </a:r>
            <a:r>
              <a:rPr lang="en-US" sz="2000" dirty="0" smtClean="0">
                <a:solidFill>
                  <a:srgbClr val="FF0000"/>
                </a:solidFill>
              </a:rPr>
              <a:t>KATRIN, Project 8, reconstruction, and ion beam</a:t>
            </a:r>
            <a:r>
              <a:rPr lang="en-US" sz="2000" dirty="0" smtClean="0"/>
              <a:t>?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What are the prospects for full kinematic </a:t>
            </a:r>
            <a:r>
              <a:rPr lang="en-US" sz="2000" dirty="0" smtClean="0">
                <a:solidFill>
                  <a:srgbClr val="FF0000"/>
                </a:solidFill>
              </a:rPr>
              <a:t>reconstruction</a:t>
            </a:r>
            <a:r>
              <a:rPr lang="en-US" sz="2000" dirty="0" smtClean="0"/>
              <a:t>?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Can </a:t>
            </a:r>
            <a:r>
              <a:rPr lang="en-US" sz="2000" dirty="0" err="1" smtClean="0">
                <a:solidFill>
                  <a:srgbClr val="FF0000"/>
                </a:solidFill>
              </a:rPr>
              <a:t>bolometry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be done with tritium? What about </a:t>
            </a:r>
            <a:r>
              <a:rPr lang="en-US" sz="2000" dirty="0" err="1" smtClean="0"/>
              <a:t>systematics</a:t>
            </a:r>
            <a:r>
              <a:rPr lang="en-US" sz="2000" dirty="0" smtClean="0"/>
              <a:t> like leakage, delays in </a:t>
            </a:r>
            <a:r>
              <a:rPr lang="en-US" sz="2000" dirty="0" err="1" smtClean="0"/>
              <a:t>thermalization</a:t>
            </a:r>
            <a:r>
              <a:rPr lang="en-US" sz="2000" dirty="0" smtClean="0"/>
              <a:t>, spectrum shape + final state, etc.?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3664680" cy="9837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125280" y="865532"/>
            <a:ext cx="3911040" cy="491091"/>
          </a:xfrm>
          <a:prstGeom prst="line">
            <a:avLst/>
          </a:prstGeom>
          <a:noFill/>
          <a:ln w="180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2321" y="987944"/>
            <a:ext cx="692640" cy="368679"/>
            <a:chOff x="953" y="686"/>
            <a:chExt cx="481" cy="256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21360000">
              <a:off x="1057" y="746"/>
              <a:ext cx="272" cy="136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 rot="21360000">
              <a:off x="960" y="703"/>
              <a:ext cx="467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57600" tIns="10800" rIns="57600" bIns="10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656650" algn="l"/>
                </a:tabLst>
              </a:pPr>
              <a:r>
                <a:rPr lang="en-GB" sz="1500" dirty="0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  70 </a:t>
              </a:r>
              <a:r>
                <a:rPr lang="en-GB" sz="1500" dirty="0" err="1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m</a:t>
              </a:r>
              <a:r>
                <a:rPr lang="en-GB" sz="1300" dirty="0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 </a:t>
              </a:r>
            </a:p>
          </p:txBody>
        </p: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949120" y="3801999"/>
            <a:ext cx="457920" cy="195861"/>
          </a:xfrm>
          <a:prstGeom prst="roundRect">
            <a:avLst>
              <a:gd name="adj" fmla="val 731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287360" y="4993005"/>
            <a:ext cx="544320" cy="30963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409920" y="5809570"/>
            <a:ext cx="544320" cy="30963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59520" y="4732337"/>
            <a:ext cx="544320" cy="30963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98561" y="6006871"/>
            <a:ext cx="544320" cy="30963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117441" y="-30243"/>
            <a:ext cx="7417440" cy="852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marL="195843" indent="-195843"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dirty="0" err="1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  <a:t>KATRIN`s</a:t>
            </a:r>
            <a:r>
              <a:rPr lang="en-GB" sz="2500" b="1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  <a:t> sensitivity limits</a:t>
            </a:r>
            <a:br>
              <a:rPr lang="en-GB" sz="2500" b="1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</a:br>
            <a:r>
              <a:rPr lang="en-GB" sz="2500" b="1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  <a:t>scaling laws of KATRIN-like experiments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21000000">
            <a:off x="5302081" y="1097396"/>
            <a:ext cx="2653920" cy="780562"/>
          </a:xfrm>
          <a:prstGeom prst="rect">
            <a:avLst/>
          </a:prstGeom>
          <a:solidFill>
            <a:srgbClr val="E6E64C"/>
          </a:solidFill>
          <a:ln w="18000">
            <a:solidFill>
              <a:srgbClr val="000000"/>
            </a:solidFill>
            <a:round/>
            <a:headEnd/>
            <a:tailEnd/>
          </a:ln>
          <a:effectLst>
            <a:outerShdw blurRad="63500" dist="152735" dir="2700000" algn="ctr" rotWithShape="0">
              <a:srgbClr val="808080"/>
            </a:outerShdw>
          </a:effectLst>
        </p:spPr>
        <p:txBody>
          <a:bodyPr wrap="none" lIns="138786" tIns="138786" rIns="138786" bIns="138786">
            <a:prstTxWarp prst="textNoShape">
              <a:avLst/>
            </a:prstTxWarp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2000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  <a:t>KATRIN Design Report</a:t>
            </a:r>
            <a:br>
              <a:rPr lang="en-GB" sz="2000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400" dirty="0">
                <a:solidFill>
                  <a:srgbClr val="000080"/>
                </a:solidFill>
                <a:ea typeface="Arial" pitchFamily="-112" charset="0"/>
                <a:cs typeface="Arial" pitchFamily="-112" charset="0"/>
              </a:rPr>
              <a:t>Scientific Report FZKA 7090)‏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 flipV="1">
            <a:off x="4262400" y="1036909"/>
            <a:ext cx="162720" cy="636547"/>
          </a:xfrm>
          <a:prstGeom prst="line">
            <a:avLst/>
          </a:prstGeom>
          <a:noFill/>
          <a:ln w="180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049280" y="1150681"/>
            <a:ext cx="692640" cy="368679"/>
            <a:chOff x="2812" y="799"/>
            <a:chExt cx="481" cy="256"/>
          </a:xfrm>
        </p:grpSpPr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21360000">
              <a:off x="2916" y="860"/>
              <a:ext cx="272" cy="136"/>
            </a:xfrm>
            <a:prstGeom prst="roundRect">
              <a:avLst>
                <a:gd name="adj" fmla="val 7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 rot="21360000">
              <a:off x="2819" y="816"/>
              <a:ext cx="467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57600" tIns="10800" rIns="57600" bIns="10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656650" algn="l"/>
                </a:tabLst>
              </a:pPr>
              <a:r>
                <a:rPr lang="en-GB" sz="1500" dirty="0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  10 </a:t>
              </a:r>
              <a:r>
                <a:rPr lang="en-GB" sz="1500" dirty="0" err="1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m</a:t>
              </a:r>
              <a:r>
                <a:rPr lang="en-GB" sz="1300" dirty="0">
                  <a:solidFill>
                    <a:srgbClr val="000000"/>
                  </a:solidFill>
                  <a:ea typeface="Arial" pitchFamily="-112" charset="0"/>
                  <a:cs typeface="Arial" pitchFamily="-112" charset="0"/>
                </a:rPr>
                <a:t> 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16640" y="2128543"/>
            <a:ext cx="9027360" cy="48403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1) Statistics: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	source is already opaque: count rate is 90% of an infinitely thick source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further increase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only by increasing the area </a:t>
            </a:r>
            <a:r>
              <a:rPr lang="en-GB" sz="1600" dirty="0" err="1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A</a:t>
            </a:r>
            <a:r>
              <a:rPr lang="en-GB" sz="1600" baseline="-33000" dirty="0" err="1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source</a:t>
            </a:r>
            <a:endParaRPr lang="en-GB" sz="1600" baseline="-33000" dirty="0">
              <a:solidFill>
                <a:srgbClr val="000000"/>
              </a:solidFill>
              <a:ea typeface="Arial" pitchFamily="-112" charset="0"/>
              <a:cs typeface="Arial" pitchFamily="-112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but:</a:t>
            </a:r>
            <a:r>
              <a:rPr lang="en-GB" sz="14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requires very more efficient (and longer) tritium elimination line &amp;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requires larger spectrometer: 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			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A</a:t>
            </a:r>
            <a:r>
              <a:rPr lang="en-GB" sz="1600" baseline="-330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spectrometer</a:t>
            </a:r>
            <a:r>
              <a:rPr lang="en-GB" sz="1600" baseline="-330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 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/ 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A</a:t>
            </a:r>
            <a:r>
              <a:rPr lang="en-GB" sz="1600" baseline="-330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source</a:t>
            </a:r>
            <a:r>
              <a:rPr lang="en-GB" sz="1600" baseline="-330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=  E / </a:t>
            </a:r>
            <a:r>
              <a:rPr lang="en-GB" sz="1600" dirty="0">
                <a:solidFill>
                  <a:srgbClr val="000000"/>
                </a:solidFill>
                <a:latin typeface="Symbol" pitchFamily="-112" charset="2"/>
                <a:ea typeface="Arial" pitchFamily="-112" charset="0"/>
                <a:cs typeface="Arial" pitchFamily="-112" charset="0"/>
              </a:rPr>
              <a:t>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E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dirty="0">
              <a:solidFill>
                <a:srgbClr val="000000"/>
              </a:solidFill>
              <a:ea typeface="Arial" pitchFamily="-112" charset="0"/>
              <a:cs typeface="Arial" pitchFamily="-112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2) Background:</a:t>
            </a:r>
            <a:r>
              <a:rPr lang="en-GB" sz="16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	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KATRIN simulations: sensitivity on 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m(</a:t>
            </a:r>
            <a:r>
              <a:rPr lang="en-GB" sz="1600" dirty="0" err="1">
                <a:solidFill>
                  <a:srgbClr val="000000"/>
                </a:solidFill>
                <a:latin typeface="Symbol" charset="2"/>
                <a:ea typeface="Arial" pitchFamily="-112" charset="0"/>
                <a:cs typeface="Symbol" charset="2"/>
              </a:rPr>
              <a:t>n</a:t>
            </a:r>
            <a:r>
              <a:rPr lang="en-GB" sz="1600" baseline="-330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e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) as function of background 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/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			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m(</a:t>
            </a:r>
            <a:r>
              <a:rPr lang="en-GB" sz="1600" dirty="0" err="1">
                <a:solidFill>
                  <a:srgbClr val="000000"/>
                </a:solidFill>
                <a:latin typeface="Symbol" charset="2"/>
                <a:ea typeface="Arial" pitchFamily="-112" charset="0"/>
                <a:cs typeface="Symbol" charset="2"/>
              </a:rPr>
              <a:t>n</a:t>
            </a:r>
            <a:r>
              <a:rPr lang="en-GB" sz="1600" baseline="-330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e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) ~ </a:t>
            </a:r>
            <a:r>
              <a:rPr lang="en-GB" sz="1600" baseline="330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5</a:t>
            </a:r>
            <a:r>
              <a:rPr lang="en-GB" sz="1600" dirty="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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but:</a:t>
            </a:r>
            <a:r>
              <a:rPr lang="en-GB" sz="14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KATRIN design: 90% of background rate originates from main spectrometer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maybe reduce </a:t>
            </a:r>
            <a:r>
              <a:rPr lang="en-GB" sz="1600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by avoiding traps &amp; very demanding bolometer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Symbol" charset="2"/>
                <a:ea typeface="Arial" pitchFamily="-112" charset="0"/>
                <a:cs typeface="Arial" pitchFamily="-112" charset="0"/>
              </a:rPr>
              <a:t>				</a:t>
            </a:r>
            <a:r>
              <a:rPr lang="en-GB" sz="1600" dirty="0" smtClean="0">
                <a:solidFill>
                  <a:srgbClr val="000000"/>
                </a:solidFill>
                <a:latin typeface="Symbol" charset="2"/>
                <a:ea typeface="Arial" pitchFamily="-112" charset="0"/>
                <a:cs typeface="Symbol" charset="2"/>
              </a:rPr>
              <a:t>D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E 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&lt; 10eV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endParaRPr lang="en-GB" sz="1600" dirty="0">
              <a:solidFill>
                <a:srgbClr val="000000"/>
              </a:solidFill>
              <a:ea typeface="Arial" pitchFamily="-112" charset="0"/>
              <a:cs typeface="Arial" pitchFamily="-112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3) </a:t>
            </a:r>
            <a:r>
              <a:rPr lang="en-GB" sz="1400" b="1" dirty="0" err="1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Systematics</a:t>
            </a: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:</a:t>
            </a:r>
            <a:r>
              <a:rPr lang="en-GB" sz="16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KATRIN 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could become better in statistics, if larger energy intervals could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be measured or if the parameter correlation could be decreased</a:t>
            </a:r>
            <a:b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endParaRPr lang="en-GB" sz="1600" dirty="0">
              <a:solidFill>
                <a:srgbClr val="000000"/>
              </a:solidFill>
              <a:ea typeface="Arial" pitchFamily="-112" charset="0"/>
              <a:cs typeface="Arial" pitchFamily="-112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but:</a:t>
            </a:r>
            <a:r>
              <a:rPr lang="en-GB" sz="14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Inelastic scattering and final states would have to be 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controlled 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much 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better</a:t>
            </a: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;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</a:br>
            <a:r>
              <a:rPr lang="en-GB" sz="1600" dirty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Endpoint would have to known and energy scale stabilized to a few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				</a:t>
            </a:r>
            <a:r>
              <a:rPr lang="en-GB" sz="1600" dirty="0" err="1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meV</a:t>
            </a:r>
            <a:r>
              <a:rPr lang="en-GB" sz="1600" dirty="0" smtClean="0">
                <a:solidFill>
                  <a:srgbClr val="000000"/>
                </a:solidFill>
                <a:ea typeface="Arial" pitchFamily="-112" charset="0"/>
                <a:cs typeface="Arial" pitchFamily="-112" charset="0"/>
              </a:rPr>
              <a:t> level.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dirty="0">
              <a:solidFill>
                <a:srgbClr val="000000"/>
              </a:solidFill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9906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Cyclotron radiation from 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(B. </a:t>
            </a:r>
            <a:r>
              <a:rPr lang="en-US" dirty="0" err="1" smtClean="0">
                <a:solidFill>
                  <a:srgbClr val="0000FF"/>
                </a:solidFill>
              </a:rPr>
              <a:t>Monreal</a:t>
            </a:r>
            <a:r>
              <a:rPr lang="en-US" dirty="0" smtClean="0">
                <a:solidFill>
                  <a:srgbClr val="0000FF"/>
                </a:solidFill>
              </a:rPr>
              <a:t> and J. </a:t>
            </a:r>
            <a:r>
              <a:rPr lang="en-US" dirty="0" err="1" smtClean="0">
                <a:solidFill>
                  <a:srgbClr val="0000FF"/>
                </a:solidFill>
              </a:rPr>
              <a:t>Formaggio</a:t>
            </a:r>
            <a:r>
              <a:rPr lang="en-US" dirty="0" smtClean="0">
                <a:solidFill>
                  <a:srgbClr val="0000FF"/>
                </a:solidFill>
              </a:rPr>
              <a:t>, PRD 80:051301, 2009)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53200" cy="3530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657600"/>
            <a:ext cx="4419600" cy="29993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724400"/>
            <a:ext cx="3479800" cy="86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187</a:t>
            </a:r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33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/>
              <a:t>What are the limits of </a:t>
            </a:r>
            <a:r>
              <a:rPr lang="en-US" sz="2000" dirty="0" smtClean="0">
                <a:solidFill>
                  <a:srgbClr val="FF0000"/>
                </a:solidFill>
              </a:rPr>
              <a:t>bolometer resolution</a:t>
            </a:r>
            <a:r>
              <a:rPr lang="en-US" sz="2000" dirty="0" smtClean="0"/>
              <a:t>? What about </a:t>
            </a:r>
            <a:r>
              <a:rPr lang="en-US" sz="2000" dirty="0" err="1" smtClean="0">
                <a:solidFill>
                  <a:srgbClr val="FF0000"/>
                </a:solidFill>
              </a:rPr>
              <a:t>systematics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like leakage, delays in </a:t>
            </a:r>
            <a:r>
              <a:rPr lang="en-US" sz="2000" dirty="0" err="1" smtClean="0"/>
              <a:t>thermalization</a:t>
            </a:r>
            <a:r>
              <a:rPr lang="en-US" sz="2000" dirty="0" smtClean="0"/>
              <a:t>, spectrum shape + final state, etc.?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/>
              <a:t>We also discussed MARE </a:t>
            </a:r>
            <a:r>
              <a:rPr lang="en-US" sz="2000" dirty="0" smtClean="0">
                <a:solidFill>
                  <a:srgbClr val="FF0000"/>
                </a:solidFill>
              </a:rPr>
              <a:t>source activity</a:t>
            </a:r>
            <a:r>
              <a:rPr lang="en-US" sz="2000" dirty="0" smtClean="0"/>
              <a:t>: 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sz="1600" dirty="0" smtClean="0"/>
              <a:t>To obtain sensitivity to 0.2eV, MARE needs 60c/10y </a:t>
            </a:r>
            <a:r>
              <a:rPr lang="en-US" sz="1600" dirty="0" smtClean="0">
                <a:solidFill>
                  <a:srgbClr val="FF0000"/>
                </a:solidFill>
              </a:rPr>
              <a:t>(0.016 </a:t>
            </a:r>
            <a:r>
              <a:rPr lang="en-US" sz="1600" dirty="0" err="1" smtClean="0">
                <a:solidFill>
                  <a:srgbClr val="FF0000"/>
                </a:solidFill>
              </a:rPr>
              <a:t>c/d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  <a:r>
              <a:rPr lang="en-US" sz="1600" dirty="0" smtClean="0"/>
              <a:t>in the last 200 </a:t>
            </a:r>
            <a:r>
              <a:rPr lang="en-US" sz="1600" dirty="0" err="1" smtClean="0"/>
              <a:t>meV</a:t>
            </a:r>
            <a:r>
              <a:rPr lang="en-US" sz="1600" dirty="0" smtClean="0"/>
              <a:t> of the beta spectrum (which corresponds to 400g of Re-187). 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sz="1600" dirty="0" err="1" smtClean="0"/>
              <a:t>KATRIN’s</a:t>
            </a:r>
            <a:r>
              <a:rPr lang="en-US" sz="1600" dirty="0" smtClean="0"/>
              <a:t> source density and efficiency corresponds to </a:t>
            </a:r>
            <a:r>
              <a:rPr lang="en-US" sz="1600" dirty="0" smtClean="0">
                <a:solidFill>
                  <a:srgbClr val="FF0000"/>
                </a:solidFill>
              </a:rPr>
              <a:t>1.0 </a:t>
            </a:r>
            <a:r>
              <a:rPr lang="en-US" sz="1600" dirty="0" err="1" smtClean="0">
                <a:solidFill>
                  <a:srgbClr val="FF0000"/>
                </a:solidFill>
              </a:rPr>
              <a:t>c/d</a:t>
            </a:r>
            <a:r>
              <a:rPr lang="en-US" sz="1600" dirty="0" smtClean="0"/>
              <a:t> in the last 200 </a:t>
            </a:r>
            <a:r>
              <a:rPr lang="en-US" sz="1600" dirty="0" err="1" smtClean="0"/>
              <a:t>meV</a:t>
            </a:r>
            <a:r>
              <a:rPr lang="en-US" sz="1600" dirty="0" smtClean="0"/>
              <a:t> of the spectrum.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Isotopes, General Questions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33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/>
              <a:t>Are there isotopes with </a:t>
            </a:r>
            <a:r>
              <a:rPr lang="en-US" sz="2000" dirty="0" smtClean="0">
                <a:solidFill>
                  <a:srgbClr val="FF0000"/>
                </a:solidFill>
              </a:rPr>
              <a:t>low Q values</a:t>
            </a:r>
            <a:r>
              <a:rPr lang="en-US" sz="2000" dirty="0" smtClean="0"/>
              <a:t>, large matrix elements and a gamma decay to act as a trigger? 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/>
              <a:t>Is the </a:t>
            </a:r>
            <a:r>
              <a:rPr lang="en-US" sz="2000" dirty="0" smtClean="0">
                <a:solidFill>
                  <a:srgbClr val="FF0000"/>
                </a:solidFill>
              </a:rPr>
              <a:t>spectral shape </a:t>
            </a:r>
            <a:r>
              <a:rPr lang="en-US" sz="2000" dirty="0" smtClean="0"/>
              <a:t>for </a:t>
            </a:r>
            <a:r>
              <a:rPr lang="en-US" sz="2000" baseline="30000" dirty="0" smtClean="0"/>
              <a:t>163</a:t>
            </a:r>
            <a:r>
              <a:rPr lang="en-US" sz="2000" dirty="0" smtClean="0"/>
              <a:t>Ho and other EC cases well enough understood to extract a mass?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/>
              <a:t>What about </a:t>
            </a:r>
            <a:r>
              <a:rPr lang="en-US" sz="2000" dirty="0" smtClean="0">
                <a:solidFill>
                  <a:srgbClr val="FF0000"/>
                </a:solidFill>
              </a:rPr>
              <a:t>cost effectiveness</a:t>
            </a:r>
            <a:r>
              <a:rPr lang="en-US" sz="2000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Master2.pot</Template>
  <TotalTime>5937</TotalTime>
  <Words>581</Words>
  <Application>Microsoft Macintosh PowerPoint</Application>
  <PresentationFormat>On-screen Show (4:3)</PresentationFormat>
  <Paragraphs>58</Paragraphs>
  <Slides>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Master2</vt:lpstr>
      <vt:lpstr>Direct Measurements Working Group</vt:lpstr>
      <vt:lpstr>Tritium</vt:lpstr>
      <vt:lpstr>Slide 3</vt:lpstr>
      <vt:lpstr>Slide 4</vt:lpstr>
      <vt:lpstr>187Re</vt:lpstr>
      <vt:lpstr>Other Isotopes, General Questions</vt:lpstr>
      <vt:lpstr>Slide 7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Methods</dc:title>
  <dc:creator>Hamish Robertson</dc:creator>
  <cp:lastModifiedBy>Hamish Robertson</cp:lastModifiedBy>
  <cp:revision>48</cp:revision>
  <dcterms:created xsi:type="dcterms:W3CDTF">2010-02-11T07:37:01Z</dcterms:created>
  <dcterms:modified xsi:type="dcterms:W3CDTF">2010-02-11T07:37:15Z</dcterms:modified>
</cp:coreProperties>
</file>