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02" r:id="rId3"/>
    <p:sldId id="263" r:id="rId4"/>
    <p:sldId id="264" r:id="rId5"/>
    <p:sldId id="265" r:id="rId6"/>
    <p:sldId id="266" r:id="rId7"/>
    <p:sldId id="267" r:id="rId8"/>
    <p:sldId id="273" r:id="rId9"/>
    <p:sldId id="274" r:id="rId10"/>
    <p:sldId id="257" r:id="rId11"/>
    <p:sldId id="293" r:id="rId12"/>
    <p:sldId id="296" r:id="rId13"/>
    <p:sldId id="297" r:id="rId14"/>
    <p:sldId id="303" r:id="rId15"/>
    <p:sldId id="261" r:id="rId16"/>
    <p:sldId id="280" r:id="rId17"/>
    <p:sldId id="281" r:id="rId18"/>
    <p:sldId id="301" r:id="rId19"/>
    <p:sldId id="283" r:id="rId20"/>
    <p:sldId id="284" r:id="rId21"/>
    <p:sldId id="285" r:id="rId22"/>
    <p:sldId id="290" r:id="rId23"/>
    <p:sldId id="258" r:id="rId24"/>
    <p:sldId id="289" r:id="rId25"/>
    <p:sldId id="287" r:id="rId26"/>
    <p:sldId id="286" r:id="rId27"/>
    <p:sldId id="299" r:id="rId28"/>
    <p:sldId id="305" r:id="rId29"/>
    <p:sldId id="288" r:id="rId30"/>
    <p:sldId id="275" r:id="rId31"/>
    <p:sldId id="304" r:id="rId32"/>
    <p:sldId id="278" r:id="rId33"/>
    <p:sldId id="260" r:id="rId34"/>
    <p:sldId id="262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71BBE-5B5A-4A0D-9E02-01BB0A0428E0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798CB-44B8-4B01-86DB-979A4E39F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71BD6-FE33-4067-8F5C-65E99909F022}" type="slidenum">
              <a:rPr lang="en-US">
                <a:latin typeface="Times New Roman" pitchFamily="20" charset="0"/>
                <a:ea typeface="Osaka" pitchFamily="20" charset="-128"/>
              </a:rPr>
              <a:pPr/>
              <a:t>8</a:t>
            </a:fld>
            <a:endParaRPr lang="en-US">
              <a:latin typeface="Times New Roman" pitchFamily="20" charset="0"/>
              <a:ea typeface="Osaka" pitchFamily="20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63819-6DA7-492C-B24D-549BF81201A5}" type="slidenum">
              <a:rPr lang="en-US"/>
              <a:pPr/>
              <a:t>34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98FED3-7435-4BB5-844F-F749A032FA6F}" type="slidenum">
              <a:rPr lang="en-US">
                <a:latin typeface="Times New Roman" pitchFamily="20" charset="0"/>
                <a:ea typeface="Osaka" pitchFamily="20" charset="-128"/>
              </a:rPr>
              <a:pPr/>
              <a:t>9</a:t>
            </a:fld>
            <a:endParaRPr lang="en-US">
              <a:latin typeface="Times New Roman" pitchFamily="20" charset="0"/>
              <a:ea typeface="Osaka" pitchFamily="20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2B1AC-CE08-4C1A-A31B-A9C0BEBC8F03}" type="slidenum">
              <a:rPr lang="en-US"/>
              <a:pPr/>
              <a:t>11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D2D25-7B20-4251-B181-03197DFD99DC}" type="slidenum">
              <a:rPr lang="en-US"/>
              <a:pPr/>
              <a:t>12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6083E-E029-4D32-B26E-B5CA58F311A1}" type="slidenum">
              <a:rPr lang="en-US"/>
              <a:pPr/>
              <a:t>13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C5907-1BFE-434F-A407-851B7D474595}" type="slidenum">
              <a:rPr lang="en-US"/>
              <a:pPr/>
              <a:t>15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71ED4-F93D-4A83-BFB4-48DAB2E5F719}" type="slidenum">
              <a:rPr lang="en-US"/>
              <a:pPr/>
              <a:t>26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84A91-E005-4481-98E2-FB486F61582C}" type="slidenum">
              <a:rPr lang="en-US"/>
              <a:pPr/>
              <a:t>31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B9362-9400-4487-AA12-7917377D5053}" type="slidenum">
              <a:rPr lang="en-US"/>
              <a:pPr/>
              <a:t>33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2/8/2010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A01F8-014A-4994-A5F2-6D00E277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2/8/2010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C7CF-ABB6-455A-9BC1-5D77FA1AC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2/8/2010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8FBB-ED89-40AA-81B8-4BC1317C8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4761-2D34-42E6-9D5B-296A9DED0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Neutrino mass and weak </a:t>
            </a:r>
            <a:r>
              <a:rPr lang="en-US" dirty="0" err="1" smtClean="0"/>
              <a:t>lensing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The Good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The Bad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The Ugly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A Proposal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Cosmological Probes of Neutrino Mass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828800"/>
          <a:ext cx="80772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120"/>
                <a:gridCol w="1460770"/>
                <a:gridCol w="1151430"/>
                <a:gridCol w="1615440"/>
                <a:gridCol w="1615440"/>
              </a:tblGrid>
              <a:tr h="776568">
                <a:tc>
                  <a:txBody>
                    <a:bodyPr/>
                    <a:lstStyle/>
                    <a:p>
                      <a:r>
                        <a:rPr lang="en-US" dirty="0" smtClean="0"/>
                        <a:t>Technique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Underlying 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Un-biased?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3D?</a:t>
                      </a:r>
                      <a:endParaRPr lang="en-US" dirty="0"/>
                    </a:p>
                  </a:txBody>
                  <a:tcPr/>
                </a:tc>
              </a:tr>
              <a:tr h="449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Lensing</a:t>
                      </a:r>
                      <a:r>
                        <a:rPr lang="en-US" dirty="0" smtClean="0"/>
                        <a:t> of Galaxies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Decaying </a:t>
                      </a:r>
                      <a:r>
                        <a:rPr lang="el-GR" i="1" dirty="0" smtClean="0"/>
                        <a:t>Φ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No+</a:t>
                      </a:r>
                      <a:endParaRPr lang="en-US" dirty="0"/>
                    </a:p>
                  </a:txBody>
                  <a:tcPr/>
                </a:tc>
              </a:tr>
              <a:tr h="4499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Lensing</a:t>
                      </a:r>
                      <a:r>
                        <a:rPr lang="en-US" dirty="0" smtClean="0"/>
                        <a:t> of CMB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Decaying </a:t>
                      </a:r>
                      <a:r>
                        <a:rPr lang="el-GR" i="1" dirty="0" smtClean="0"/>
                        <a:t>Φ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49916">
                <a:tc>
                  <a:txBody>
                    <a:bodyPr/>
                    <a:lstStyle/>
                    <a:p>
                      <a:r>
                        <a:rPr lang="en-US" dirty="0" smtClean="0"/>
                        <a:t>Galaxy Clustering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Decaying </a:t>
                      </a:r>
                      <a:r>
                        <a:rPr lang="el-GR" i="1" dirty="0" smtClean="0"/>
                        <a:t>Φ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449916">
                <a:tc>
                  <a:txBody>
                    <a:bodyPr/>
                    <a:lstStyle/>
                    <a:p>
                      <a:r>
                        <a:rPr lang="en-US" dirty="0" smtClean="0"/>
                        <a:t>Lyman alpha 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Decaying </a:t>
                      </a:r>
                      <a:r>
                        <a:rPr lang="el-GR" i="1" dirty="0" smtClean="0"/>
                        <a:t>Φ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76568">
                <a:tc>
                  <a:txBody>
                    <a:bodyPr/>
                    <a:lstStyle/>
                    <a:p>
                      <a:r>
                        <a:rPr lang="en-US" dirty="0" smtClean="0"/>
                        <a:t>CMB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Acoustic Oscillations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53084" y="5421868"/>
            <a:ext cx="150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Red/No is Bad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2400" y="2817812"/>
            <a:ext cx="4572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Gravitational </a:t>
            </a:r>
            <a:r>
              <a:rPr lang="en-US" sz="3600" dirty="0" err="1" smtClean="0"/>
              <a:t>Lensing</a:t>
            </a:r>
            <a:endParaRPr lang="en-US" sz="3600" dirty="0"/>
          </a:p>
        </p:txBody>
      </p:sp>
      <p:pic>
        <p:nvPicPr>
          <p:cNvPr id="380931" name="Picture 3" descr="image-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358756"/>
            <a:ext cx="3962400" cy="917844"/>
          </a:xfrm>
          <a:prstGeom prst="rect">
            <a:avLst/>
          </a:prstGeom>
          <a:noFill/>
        </p:spPr>
      </p:pic>
      <p:sp>
        <p:nvSpPr>
          <p:cNvPr id="380934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3002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The geodesic equation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pic>
        <p:nvPicPr>
          <p:cNvPr id="11" name="Picture 4" descr="image-14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62000" y="4887722"/>
            <a:ext cx="3352800" cy="1131154"/>
          </a:xfrm>
          <a:noFill/>
          <a:ln>
            <a:noFill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09600" y="3505200"/>
            <a:ext cx="358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i</a:t>
            </a:r>
            <a:r>
              <a:rPr lang="en-US" sz="2400" dirty="0" smtClean="0">
                <a:solidFill>
                  <a:srgbClr val="002060"/>
                </a:solidFill>
              </a:rPr>
              <a:t>n a perturbed Friedman-Robertson-Walker metric reduces to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3" name="Picture 3" descr="lens_geomet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53000" y="2057400"/>
            <a:ext cx="3922684" cy="3581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6400" y="4648200"/>
            <a:ext cx="17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Distance from 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6107668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Angular position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1790700" y="5067300"/>
            <a:ext cx="381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2209800" y="56388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Integrate to find the deflection</a:t>
            </a:r>
            <a:endParaRPr lang="en-US" sz="3600" dirty="0"/>
          </a:p>
        </p:txBody>
      </p:sp>
      <p:pic>
        <p:nvPicPr>
          <p:cNvPr id="387075" name="Picture 3" descr="image-1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559462"/>
            <a:ext cx="5486400" cy="1031338"/>
          </a:xfrm>
          <a:prstGeom prst="rect">
            <a:avLst/>
          </a:prstGeom>
          <a:noFill/>
        </p:spPr>
      </p:pic>
      <p:pic>
        <p:nvPicPr>
          <p:cNvPr id="387076" name="Picture 4" descr="image-150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295400" y="3200400"/>
            <a:ext cx="5334000" cy="876300"/>
          </a:xfrm>
        </p:spPr>
      </p:pic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762000" y="2667000"/>
            <a:ext cx="1585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</a:rPr>
              <a:t>with kernel</a:t>
            </a: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838200" y="4267200"/>
            <a:ext cx="3650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</a:rPr>
              <a:t>Define the distortion tensor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62000" y="4800600"/>
          <a:ext cx="6779342" cy="1066800"/>
        </p:xfrm>
        <a:graphic>
          <a:graphicData uri="http://schemas.openxmlformats.org/presentationml/2006/ole">
            <p:oleObj spid="_x0000_s30722" name="Equation" r:id="rId6" imgW="250164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Distortion </a:t>
            </a:r>
            <a:r>
              <a:rPr lang="en-US" sz="3600" dirty="0" smtClean="0"/>
              <a:t>Tensor is Measurable!</a:t>
            </a:r>
            <a:endParaRPr lang="en-US" sz="3600" dirty="0"/>
          </a:p>
        </p:txBody>
      </p:sp>
      <p:pic>
        <p:nvPicPr>
          <p:cNvPr id="389123" name="Picture 3" descr="image-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71395"/>
            <a:ext cx="4876800" cy="943205"/>
          </a:xfrm>
          <a:prstGeom prst="rect">
            <a:avLst/>
          </a:prstGeom>
          <a:noFill/>
        </p:spPr>
      </p:pic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685800" y="3254276"/>
            <a:ext cx="3200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Symbol"/>
              <a:buChar char="k"/>
            </a:pPr>
            <a:r>
              <a:rPr lang="en-US" sz="2400" dirty="0" smtClean="0">
                <a:solidFill>
                  <a:srgbClr val="002060"/>
                </a:solidFill>
              </a:rPr>
              <a:t> is </a:t>
            </a:r>
            <a:r>
              <a:rPr lang="en-US" sz="2400" dirty="0">
                <a:solidFill>
                  <a:srgbClr val="002060"/>
                </a:solidFill>
              </a:rPr>
              <a:t>the projected density, a measure of the convergence of light rays.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l"/>
            <a:r>
              <a:rPr lang="en-US" sz="2400" dirty="0" smtClean="0">
                <a:solidFill>
                  <a:srgbClr val="002060"/>
                </a:solidFill>
                <a:sym typeface="Symbol" pitchFamily="18" charset="2"/>
              </a:rPr>
              <a:t></a:t>
            </a:r>
            <a:r>
              <a:rPr lang="en-US" sz="2400" baseline="-25000" dirty="0">
                <a:solidFill>
                  <a:srgbClr val="002060"/>
                </a:solidFill>
              </a:rPr>
              <a:t>I</a:t>
            </a:r>
            <a:r>
              <a:rPr lang="en-US" sz="2400" dirty="0">
                <a:solidFill>
                  <a:srgbClr val="002060"/>
                </a:solidFill>
              </a:rPr>
              <a:t> are the two components of shear.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pic>
        <p:nvPicPr>
          <p:cNvPr id="8" name="Picture 3" descr="wittm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048000"/>
            <a:ext cx="4114800" cy="316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Galaxy </a:t>
            </a:r>
            <a:r>
              <a:rPr lang="en-US" sz="3600" dirty="0" err="1" smtClean="0"/>
              <a:t>ellipticities</a:t>
            </a:r>
            <a:r>
              <a:rPr lang="en-US" sz="3600" dirty="0" smtClean="0"/>
              <a:t> are probes of cosmic shear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3429000" cy="3382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Mean shear is zero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RMS shear is 0.01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Galaxy has intrinsic </a:t>
            </a:r>
            <a:r>
              <a:rPr lang="en-US" sz="2400" dirty="0" err="1" smtClean="0">
                <a:solidFill>
                  <a:srgbClr val="002060"/>
                </a:solidFill>
              </a:rPr>
              <a:t>ellipticity</a:t>
            </a:r>
            <a:r>
              <a:rPr lang="en-US" sz="2400" dirty="0" smtClean="0">
                <a:solidFill>
                  <a:srgbClr val="002060"/>
                </a:solidFill>
              </a:rPr>
              <a:t> (randomly oriented on the sky) ~0.3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To get S/N~1, need ~1000 galaxies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905000"/>
            <a:ext cx="4805362" cy="329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 can compute the 2-point functions of </a:t>
            </a:r>
            <a:r>
              <a:rPr lang="en-US" sz="3600" dirty="0" smtClean="0"/>
              <a:t>cosmic shear</a:t>
            </a:r>
            <a:endParaRPr lang="en-US" sz="3600" dirty="0"/>
          </a:p>
        </p:txBody>
      </p:sp>
      <p:pic>
        <p:nvPicPr>
          <p:cNvPr id="62467" name="Picture 3" descr="inpec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3429000" cy="2846388"/>
          </a:xfrm>
          <a:prstGeom prst="rect">
            <a:avLst/>
          </a:prstGeom>
          <a:noFill/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219200" y="4876800"/>
            <a:ext cx="296068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400" i="1" dirty="0" err="1">
                <a:solidFill>
                  <a:srgbClr val="FF0000"/>
                </a:solidFill>
                <a:latin typeface="Futura" pitchFamily="20" charset="0"/>
                <a:cs typeface="Arial" charset="0"/>
              </a:rPr>
              <a:t>Dodelson</a:t>
            </a:r>
            <a:r>
              <a:rPr lang="en-US" sz="1400" i="1" dirty="0">
                <a:solidFill>
                  <a:srgbClr val="FF0000"/>
                </a:solidFill>
                <a:latin typeface="Futura" pitchFamily="20" charset="0"/>
                <a:cs typeface="Arial" charset="0"/>
              </a:rPr>
              <a:t>, Shapiro, &amp; White 2005</a:t>
            </a:r>
          </a:p>
        </p:txBody>
      </p:sp>
      <p:pic>
        <p:nvPicPr>
          <p:cNvPr id="62470" name="Picture 6" descr="image-1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297083"/>
            <a:ext cx="3733800" cy="722717"/>
          </a:xfrm>
          <a:prstGeom prst="rect">
            <a:avLst/>
          </a:prstGeom>
          <a:noFill/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81000" y="5405735"/>
            <a:ext cx="1030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Curves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381000" y="5943600"/>
            <a:ext cx="951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Points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676400" y="5943600"/>
            <a:ext cx="259558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N Body Simulations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pic>
        <p:nvPicPr>
          <p:cNvPr id="13" name="Content Placeholder 3" descr="clwash1.gif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953000" y="2133599"/>
            <a:ext cx="3657600" cy="2663137"/>
          </a:xfrm>
        </p:spPr>
      </p:pic>
      <p:sp>
        <p:nvSpPr>
          <p:cNvPr id="14" name="TextBox 13"/>
          <p:cNvSpPr txBox="1"/>
          <p:nvPr/>
        </p:nvSpPr>
        <p:spPr>
          <a:xfrm>
            <a:off x="6324600" y="32004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CDM-CHDM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Lensing</a:t>
            </a:r>
            <a:r>
              <a:rPr lang="en-US" sz="3600" dirty="0" smtClean="0"/>
              <a:t> Improves Current Constraints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334000" cy="43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39817" y="5943600"/>
            <a:ext cx="318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Ichiki</a:t>
            </a:r>
            <a:r>
              <a:rPr lang="en-US" dirty="0" smtClean="0"/>
              <a:t>, Takada, &amp; Takahashi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8682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Canada-France-Hawaii Telescope Legacy Survey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Projections for Future Constraints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0" y="2104927"/>
            <a:ext cx="3143250" cy="383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4600" y="2590800"/>
            <a:ext cx="24293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Bernardis</a:t>
            </a:r>
            <a:r>
              <a:rPr lang="en-US" dirty="0" smtClean="0"/>
              <a:t> et al.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59436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a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37934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90600" y="5867400"/>
            <a:ext cx="27600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Abazajian</a:t>
            </a:r>
            <a:r>
              <a:rPr lang="en-US" dirty="0" smtClean="0"/>
              <a:t> &amp; </a:t>
            </a:r>
            <a:r>
              <a:rPr lang="en-US" dirty="0" err="1" smtClean="0"/>
              <a:t>Dodelson</a:t>
            </a:r>
            <a:r>
              <a:rPr lang="en-US" dirty="0" smtClean="0"/>
              <a:t> </a:t>
            </a:r>
            <a:r>
              <a:rPr lang="en-US" dirty="0" smtClean="0"/>
              <a:t>2003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</a:rPr>
              <a:t>Degeneracies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Nonlinearities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Baryons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3" descr="clwash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00200"/>
            <a:ext cx="2066925" cy="150495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572000"/>
            <a:ext cx="1905000" cy="178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819400"/>
            <a:ext cx="1647825" cy="164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Degeneracies</a:t>
            </a:r>
            <a:endParaRPr lang="en-US" sz="3600" dirty="0"/>
          </a:p>
        </p:txBody>
      </p:sp>
      <p:pic>
        <p:nvPicPr>
          <p:cNvPr id="4" name="Content Placeholder 3" descr="clwash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075" y="2358231"/>
            <a:ext cx="4133850" cy="30099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Gravitational Potentials Decay if Neutrinos have Mass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Massive neutrinos contribute to the energy density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This fraction of the matter does not clump on small scales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Destroys a delicate balance between expansion and gravitational instability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Produces relatively large changes in the </a:t>
            </a:r>
            <a:r>
              <a:rPr lang="en-US" sz="2400" i="1" dirty="0" smtClean="0">
                <a:solidFill>
                  <a:srgbClr val="002060"/>
                </a:solidFill>
              </a:rPr>
              <a:t>power spectrum </a:t>
            </a:r>
            <a:r>
              <a:rPr lang="en-US" sz="2400" dirty="0" smtClean="0">
                <a:solidFill>
                  <a:srgbClr val="002060"/>
                </a:solidFill>
              </a:rPr>
              <a:t> of matter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486400" y="1600200"/>
          <a:ext cx="3496235" cy="901700"/>
        </p:xfrm>
        <a:graphic>
          <a:graphicData uri="http://schemas.openxmlformats.org/presentationml/2006/ole">
            <p:oleObj spid="_x0000_s24578" name="Equation" r:id="rId3" imgW="18288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Degeneracies</a:t>
            </a:r>
            <a:endParaRPr lang="en-US" sz="3600" dirty="0"/>
          </a:p>
        </p:txBody>
      </p:sp>
      <p:pic>
        <p:nvPicPr>
          <p:cNvPr id="4" name="Content Placeholder 3" descr="clwash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075" y="2358231"/>
            <a:ext cx="4133850" cy="30099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Degeneracies</a:t>
            </a:r>
            <a:endParaRPr lang="en-US" sz="3600" dirty="0"/>
          </a:p>
        </p:txBody>
      </p:sp>
      <p:pic>
        <p:nvPicPr>
          <p:cNvPr id="4" name="Content Placeholder 3" descr="clwash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075" y="2358231"/>
            <a:ext cx="4133850" cy="30099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Nonlinearities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5" descr="de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898196"/>
            <a:ext cx="5343525" cy="381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381000" y="3124200"/>
          <a:ext cx="3022125" cy="1295400"/>
        </p:xfrm>
        <a:graphic>
          <a:graphicData uri="http://schemas.openxmlformats.org/presentationml/2006/ole">
            <p:oleObj spid="_x0000_s27650" name="Equation" r:id="rId4" imgW="97776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20574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Dimensionless measure of nonlinearity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Nonlinearities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2516179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447800"/>
            <a:ext cx="2743200" cy="19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29000" y="3276600"/>
            <a:ext cx="286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Saito, Takada, &amp; </a:t>
            </a:r>
            <a:r>
              <a:rPr lang="en-US" dirty="0" err="1" smtClean="0"/>
              <a:t>Taruya</a:t>
            </a:r>
            <a:r>
              <a:rPr lang="en-US" dirty="0" smtClean="0"/>
              <a:t> 2008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t="62280" r="3376"/>
          <a:stretch>
            <a:fillRect/>
          </a:stretch>
        </p:blipFill>
        <p:spPr bwMode="auto">
          <a:xfrm>
            <a:off x="228600" y="4191000"/>
            <a:ext cx="306649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" y="5715000"/>
            <a:ext cx="224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Shoji &amp; Komatsu 2009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3352800"/>
            <a:ext cx="212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Abazajian</a:t>
            </a:r>
            <a:r>
              <a:rPr lang="en-US" dirty="0" smtClean="0"/>
              <a:t> et al. 2005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810000"/>
            <a:ext cx="266979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495800" y="5715000"/>
            <a:ext cx="1253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Wong 2008</a:t>
            </a:r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733800"/>
            <a:ext cx="2538412" cy="17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629400" y="5562600"/>
            <a:ext cx="244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Lesgourgues</a:t>
            </a:r>
            <a:r>
              <a:rPr lang="en-US" dirty="0" smtClean="0"/>
              <a:t> et al.  2009</a:t>
            </a:r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/>
          <a:srcRect l="33078" r="33078" b="67399"/>
          <a:stretch>
            <a:fillRect/>
          </a:stretch>
        </p:blipFill>
        <p:spPr bwMode="auto">
          <a:xfrm>
            <a:off x="6934200" y="1524000"/>
            <a:ext cx="1828800" cy="175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248400" y="3352800"/>
            <a:ext cx="297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Brandbyge</a:t>
            </a:r>
            <a:r>
              <a:rPr lang="en-US" dirty="0" smtClean="0"/>
              <a:t> &amp; </a:t>
            </a:r>
            <a:r>
              <a:rPr lang="en-US" dirty="0" err="1" smtClean="0"/>
              <a:t>Hannestad</a:t>
            </a:r>
            <a:r>
              <a:rPr lang="en-US" dirty="0" smtClean="0"/>
              <a:t>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Baryons affect the gravitational potential on small scales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95450"/>
            <a:ext cx="4619625" cy="432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2800" y="5955268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Rudd, </a:t>
            </a:r>
            <a:r>
              <a:rPr lang="en-US" dirty="0" err="1" smtClean="0"/>
              <a:t>Zentner</a:t>
            </a:r>
            <a:r>
              <a:rPr lang="en-US" dirty="0" smtClean="0"/>
              <a:t> &amp; </a:t>
            </a:r>
            <a:r>
              <a:rPr lang="en-US" dirty="0" err="1" smtClean="0"/>
              <a:t>Kravtsov</a:t>
            </a:r>
            <a:r>
              <a:rPr lang="en-US" dirty="0" smtClean="0"/>
              <a:t>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90600" y="2395538"/>
            <a:ext cx="77724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15131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  <p:pic>
        <p:nvPicPr>
          <p:cNvPr id="3076" name="Picture 3" descr="shear_after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89113"/>
            <a:ext cx="44196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shear_befor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789113"/>
            <a:ext cx="4511675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219200" y="4648200"/>
            <a:ext cx="2536825" cy="369888"/>
          </a:xfrm>
          <a:prstGeom prst="rect">
            <a:avLst/>
          </a:prstGeom>
          <a:solidFill>
            <a:schemeClr val="bg1">
              <a:alpha val="57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Before Correcting for PSF</a:t>
            </a: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1372723" y="6019800"/>
            <a:ext cx="6856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Stripe 82 Gang: </a:t>
            </a:r>
            <a:r>
              <a:rPr lang="en-US" b="1" dirty="0" err="1" smtClean="0">
                <a:latin typeface="Calibri" pitchFamily="34" charset="0"/>
              </a:rPr>
              <a:t>Soares</a:t>
            </a:r>
            <a:r>
              <a:rPr lang="en-US" b="1" dirty="0" smtClean="0">
                <a:latin typeface="Calibri" pitchFamily="34" charset="0"/>
              </a:rPr>
              <a:t>-Santos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Simet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Dodelson</a:t>
            </a:r>
            <a:r>
              <a:rPr lang="en-US" dirty="0" smtClean="0">
                <a:latin typeface="Calibri" pitchFamily="34" charset="0"/>
              </a:rPr>
              <a:t>, Lin, Kubo, </a:t>
            </a:r>
            <a:r>
              <a:rPr lang="en-US" dirty="0" err="1" smtClean="0">
                <a:latin typeface="Calibri" pitchFamily="34" charset="0"/>
              </a:rPr>
              <a:t>Annis</a:t>
            </a:r>
            <a:r>
              <a:rPr lang="en-US" dirty="0" smtClean="0">
                <a:latin typeface="Calibri" pitchFamily="34" charset="0"/>
              </a:rPr>
              <a:t> et al.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081" name="TextBox 10"/>
          <p:cNvSpPr txBox="1">
            <a:spLocks noChangeArrowheads="1"/>
          </p:cNvSpPr>
          <p:nvPr/>
        </p:nvSpPr>
        <p:spPr bwMode="auto">
          <a:xfrm>
            <a:off x="1855369" y="1219200"/>
            <a:ext cx="62218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itchFamily="34" charset="0"/>
              </a:rPr>
              <a:t>Use shapes of stars (point-like) to correct for PSF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Ugly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5997575" y="4648200"/>
            <a:ext cx="2391232" cy="369332"/>
          </a:xfrm>
          <a:prstGeom prst="rect">
            <a:avLst/>
          </a:prstGeom>
          <a:solidFill>
            <a:schemeClr val="bg1">
              <a:alpha val="57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After Correcting </a:t>
            </a:r>
            <a:r>
              <a:rPr lang="en-US" dirty="0">
                <a:latin typeface="Calibri" pitchFamily="34" charset="0"/>
              </a:rPr>
              <a:t>for PSF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85F9-59FB-4151-B59C-6DBF0F5FC021}" type="slidenum">
              <a:rPr lang="en-US"/>
              <a:pPr/>
              <a:t>26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Ugly</a:t>
            </a:r>
            <a:endParaRPr lang="en-US" sz="3600" dirty="0"/>
          </a:p>
        </p:txBody>
      </p:sp>
      <p:pic>
        <p:nvPicPr>
          <p:cNvPr id="648197" name="Picture 5" descr="e1_residuals_dec_04Feb2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2612" y="836613"/>
            <a:ext cx="5335588" cy="5335587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143000" y="6019800"/>
            <a:ext cx="6814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Stripe 82 Gang: </a:t>
            </a:r>
            <a:r>
              <a:rPr lang="en-US" dirty="0" err="1" smtClean="0">
                <a:latin typeface="Calibri" pitchFamily="34" charset="0"/>
              </a:rPr>
              <a:t>Soares</a:t>
            </a:r>
            <a:r>
              <a:rPr lang="en-US" dirty="0" smtClean="0">
                <a:latin typeface="Calibri" pitchFamily="34" charset="0"/>
              </a:rPr>
              <a:t>-Santos, </a:t>
            </a:r>
            <a:r>
              <a:rPr lang="en-US" dirty="0" err="1" smtClean="0">
                <a:latin typeface="Calibri" pitchFamily="34" charset="0"/>
              </a:rPr>
              <a:t>Simet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Dodelson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b="1" dirty="0" smtClean="0">
                <a:latin typeface="Calibri" pitchFamily="34" charset="0"/>
              </a:rPr>
              <a:t>Lin</a:t>
            </a:r>
            <a:r>
              <a:rPr lang="en-US" dirty="0" smtClean="0">
                <a:latin typeface="Calibri" pitchFamily="34" charset="0"/>
              </a:rPr>
              <a:t>, Kubo, </a:t>
            </a:r>
            <a:r>
              <a:rPr lang="en-US" dirty="0" err="1" smtClean="0">
                <a:latin typeface="Calibri" pitchFamily="34" charset="0"/>
              </a:rPr>
              <a:t>Annis</a:t>
            </a:r>
            <a:r>
              <a:rPr lang="en-US" dirty="0" smtClean="0">
                <a:latin typeface="Calibri" pitchFamily="34" charset="0"/>
              </a:rPr>
              <a:t> et al.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70544"/>
            <a:ext cx="266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Use stars to model PSF across the field. These plots show difference between actual  stellar </a:t>
            </a:r>
            <a:r>
              <a:rPr lang="en-US" sz="2400" dirty="0" err="1" smtClean="0">
                <a:solidFill>
                  <a:srgbClr val="002060"/>
                </a:solidFill>
              </a:rPr>
              <a:t>ellipticities</a:t>
            </a:r>
            <a:r>
              <a:rPr lang="en-US" sz="2400" dirty="0" smtClean="0">
                <a:solidFill>
                  <a:srgbClr val="002060"/>
                </a:solidFill>
              </a:rPr>
              <a:t> and model </a:t>
            </a:r>
            <a:r>
              <a:rPr lang="en-US" sz="2400" dirty="0" err="1" smtClean="0">
                <a:solidFill>
                  <a:srgbClr val="002060"/>
                </a:solidFill>
              </a:rPr>
              <a:t>ellipticities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Proposal: Cosmological Neutrino Challenge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Mock Sky using Input Cosmology </a:t>
            </a:r>
          </a:p>
          <a:p>
            <a:pPr lvl="1"/>
            <a:r>
              <a:rPr lang="en-US" dirty="0" smtClean="0"/>
              <a:t>3D Density (Linear, Non-Linear, Baryons, Bias, …)</a:t>
            </a:r>
          </a:p>
          <a:p>
            <a:pPr lvl="1"/>
            <a:r>
              <a:rPr lang="en-US" dirty="0" smtClean="0"/>
              <a:t>Shear Maps (Ray Tracing)</a:t>
            </a:r>
          </a:p>
          <a:p>
            <a:pPr lvl="1"/>
            <a:r>
              <a:rPr lang="en-US" dirty="0" smtClean="0"/>
              <a:t>Lyman alpha maps (HPM, Hydro, </a:t>
            </a:r>
            <a:r>
              <a:rPr lang="en-US" dirty="0" smtClean="0"/>
              <a:t>…)</a:t>
            </a:r>
          </a:p>
          <a:p>
            <a:pPr lvl="1"/>
            <a:r>
              <a:rPr lang="en-US" dirty="0" err="1" smtClean="0"/>
              <a:t>Lensed</a:t>
            </a:r>
            <a:r>
              <a:rPr lang="en-US" dirty="0" smtClean="0"/>
              <a:t> CMB Maps (including </a:t>
            </a:r>
            <a:r>
              <a:rPr lang="en-US" dirty="0" err="1" smtClean="0"/>
              <a:t>tSZ</a:t>
            </a:r>
            <a:r>
              <a:rPr lang="en-US" dirty="0" smtClean="0"/>
              <a:t>, </a:t>
            </a:r>
            <a:r>
              <a:rPr lang="en-US" dirty="0" err="1" smtClean="0"/>
              <a:t>kSZ</a:t>
            </a:r>
            <a:r>
              <a:rPr lang="en-US" dirty="0" smtClean="0"/>
              <a:t>, </a:t>
            </a:r>
            <a:r>
              <a:rPr lang="en-US" dirty="0" err="1" smtClean="0"/>
              <a:t>Reionization</a:t>
            </a:r>
            <a:r>
              <a:rPr lang="en-US" dirty="0" smtClean="0"/>
              <a:t>, …)</a:t>
            </a:r>
            <a:endParaRPr lang="en-US" dirty="0" smtClean="0"/>
          </a:p>
          <a:p>
            <a:r>
              <a:rPr lang="en-US" dirty="0" smtClean="0"/>
              <a:t>Blind Analysis</a:t>
            </a:r>
            <a:endParaRPr lang="en-US" dirty="0" smtClean="0"/>
          </a:p>
          <a:p>
            <a:pPr lvl="1"/>
            <a:r>
              <a:rPr lang="en-US" dirty="0" smtClean="0"/>
              <a:t>Apply Planck Priors</a:t>
            </a:r>
          </a:p>
          <a:p>
            <a:pPr lvl="1"/>
            <a:r>
              <a:rPr lang="en-US" dirty="0" smtClean="0"/>
              <a:t>Extract Neutrino Mass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8947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We will not be believed (nor will we believe) until we do this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Learn more form </a:t>
            </a:r>
            <a:r>
              <a:rPr lang="en-US" sz="2800" dirty="0" err="1" smtClean="0"/>
              <a:t>lensing</a:t>
            </a:r>
            <a:r>
              <a:rPr lang="en-US" sz="2800" dirty="0" smtClean="0"/>
              <a:t> if </a:t>
            </a:r>
            <a:r>
              <a:rPr lang="en-US" sz="2800" dirty="0" err="1" smtClean="0"/>
              <a:t>redshifts</a:t>
            </a:r>
            <a:r>
              <a:rPr lang="en-US" sz="2800" dirty="0" smtClean="0"/>
              <a:t> of background galaxies are known</a:t>
            </a:r>
          </a:p>
        </p:txBody>
      </p:sp>
      <p:pic>
        <p:nvPicPr>
          <p:cNvPr id="4100" name="Picture 4" descr="valid_disp_i21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0"/>
            <a:ext cx="491807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2/8/2010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717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Growth of Structure: Gravitational Instability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286000" y="5130800"/>
          <a:ext cx="4419600" cy="736600"/>
        </p:xfrm>
        <a:graphic>
          <a:graphicData uri="http://schemas.openxmlformats.org/presentationml/2006/ole">
            <p:oleObj spid="_x0000_s1026" name="Equation" r:id="rId3" imgW="1447560" imgH="241200" progId="Equation.3">
              <p:embed/>
            </p:oleObj>
          </a:graphicData>
        </a:graphic>
      </p:graphicFrame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685800" y="3759200"/>
            <a:ext cx="7620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</a:rPr>
              <a:t>Fundamental equation governing </a:t>
            </a:r>
            <a:r>
              <a:rPr lang="en-US" sz="2400" dirty="0" err="1">
                <a:solidFill>
                  <a:srgbClr val="002060"/>
                </a:solidFill>
              </a:rPr>
              <a:t>overdensity</a:t>
            </a:r>
            <a:r>
              <a:rPr lang="en-US" sz="2400" dirty="0">
                <a:solidFill>
                  <a:srgbClr val="002060"/>
                </a:solidFill>
              </a:rPr>
              <a:t> in a matter-dominated universe when scales are within horizon:</a:t>
            </a:r>
          </a:p>
        </p:txBody>
      </p:sp>
      <p:graphicFrame>
        <p:nvGraphicFramePr>
          <p:cNvPr id="7171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2362200" y="2463800"/>
          <a:ext cx="3429000" cy="1028700"/>
        </p:xfrm>
        <a:graphic>
          <a:graphicData uri="http://schemas.openxmlformats.org/presentationml/2006/ole">
            <p:oleObj spid="_x0000_s1027" name="Equation" r:id="rId4" imgW="1396800" imgH="419040" progId="Equation.3">
              <p:embed/>
            </p:oleObj>
          </a:graphicData>
        </a:graphic>
      </p:graphicFrame>
      <p:sp>
        <p:nvSpPr>
          <p:cNvPr id="7176" name="Text Box 17"/>
          <p:cNvSpPr txBox="1">
            <a:spLocks noChangeArrowheads="1"/>
          </p:cNvSpPr>
          <p:nvPr/>
        </p:nvSpPr>
        <p:spPr bwMode="auto">
          <a:xfrm>
            <a:off x="669925" y="1893888"/>
            <a:ext cx="262116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</a:rPr>
              <a:t>Define </a:t>
            </a:r>
            <a:r>
              <a:rPr lang="en-US" sz="2400" dirty="0" err="1">
                <a:solidFill>
                  <a:srgbClr val="002060"/>
                </a:solidFill>
              </a:rPr>
              <a:t>overdensity</a:t>
            </a:r>
            <a:r>
              <a:rPr lang="en-US" sz="24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A01F8-014A-4994-A5F2-6D00E27701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00163"/>
            <a:ext cx="5181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 Linotype" pitchFamily="18" charset="0"/>
              </a:rPr>
              <a:t>Tomography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6096000" y="5943600"/>
            <a:ext cx="801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i="1">
                <a:solidFill>
                  <a:srgbClr val="FF0000"/>
                </a:solidFill>
                <a:latin typeface="Futura" pitchFamily="20" charset="0"/>
              </a:rPr>
              <a:t>Hu 2002</a:t>
            </a:r>
          </a:p>
        </p:txBody>
      </p:sp>
      <p:pic>
        <p:nvPicPr>
          <p:cNvPr id="413702" name="Picture 6" descr="fig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38363" y="2147888"/>
            <a:ext cx="4867275" cy="3781425"/>
          </a:xfrm>
          <a:noFill/>
          <a:ln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500063"/>
            <a:ext cx="43910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8200" y="2133600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0.1,0.3,0.6,0.9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3581400"/>
            <a:ext cx="212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Abazajian</a:t>
            </a:r>
            <a:r>
              <a:rPr lang="en-US" dirty="0" smtClean="0"/>
              <a:t> et al. 2005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Order of Magnitude Estimate</a:t>
            </a:r>
          </a:p>
        </p:txBody>
      </p:sp>
      <p:pic>
        <p:nvPicPr>
          <p:cNvPr id="129028" name="Picture 4" descr="image-1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57400"/>
            <a:ext cx="6667500" cy="1130300"/>
          </a:xfrm>
          <a:prstGeom prst="rect">
            <a:avLst/>
          </a:prstGeom>
          <a:noFill/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457200" y="3352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Shear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7248525" y="1828800"/>
            <a:ext cx="1895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Gravitational</a:t>
            </a:r>
          </a:p>
          <a:p>
            <a:r>
              <a:rPr lang="en-US">
                <a:solidFill>
                  <a:srgbClr val="FF0000"/>
                </a:solidFill>
              </a:rPr>
              <a:t>Potential</a:t>
            </a: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3200400" y="3505200"/>
            <a:ext cx="277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Comoving distance</a:t>
            </a:r>
          </a:p>
        </p:txBody>
      </p:sp>
      <p:sp>
        <p:nvSpPr>
          <p:cNvPr id="129032" name="AutoShape 8"/>
          <p:cNvSpPr>
            <a:spLocks noChangeArrowheads="1"/>
          </p:cNvSpPr>
          <p:nvPr/>
        </p:nvSpPr>
        <p:spPr bwMode="auto">
          <a:xfrm>
            <a:off x="838200" y="2819400"/>
            <a:ext cx="76200" cy="609600"/>
          </a:xfrm>
          <a:prstGeom prst="up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AutoShape 10"/>
          <p:cNvSpPr>
            <a:spLocks noChangeArrowheads="1"/>
          </p:cNvSpPr>
          <p:nvPr/>
        </p:nvSpPr>
        <p:spPr bwMode="auto">
          <a:xfrm>
            <a:off x="4191000" y="2971800"/>
            <a:ext cx="76200" cy="609600"/>
          </a:xfrm>
          <a:prstGeom prst="up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AutoShape 11"/>
          <p:cNvSpPr>
            <a:spLocks noChangeArrowheads="1"/>
          </p:cNvSpPr>
          <p:nvPr/>
        </p:nvSpPr>
        <p:spPr bwMode="auto">
          <a:xfrm>
            <a:off x="6934200" y="2209800"/>
            <a:ext cx="381000" cy="762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9036" name="Picture 12" descr="image-19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267200"/>
            <a:ext cx="5041900" cy="533400"/>
          </a:xfrm>
          <a:prstGeom prst="rect">
            <a:avLst/>
          </a:prstGeom>
          <a:noFill/>
        </p:spPr>
      </p:pic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441325" y="4383088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First guess: 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457200" y="5105400"/>
            <a:ext cx="6164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Only Fourier modes contribute which do not </a:t>
            </a:r>
          </a:p>
          <a:p>
            <a:r>
              <a:rPr lang="en-US"/>
              <a:t>vary along line of sight</a:t>
            </a:r>
          </a:p>
        </p:txBody>
      </p:sp>
      <p:pic>
        <p:nvPicPr>
          <p:cNvPr id="129039" name="Picture 15" descr="image-19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6019800"/>
            <a:ext cx="6604000" cy="571500"/>
          </a:xfrm>
          <a:prstGeom prst="rect">
            <a:avLst/>
          </a:prstGeom>
          <a:noFill/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First Order Calculation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590800" cy="4114800"/>
          </a:xfrm>
        </p:spPr>
        <p:txBody>
          <a:bodyPr/>
          <a:lstStyle/>
          <a:p>
            <a:r>
              <a:rPr lang="en-US" sz="1600">
                <a:sym typeface="Symbol" pitchFamily="20" charset="2"/>
              </a:rPr>
              <a:t> is shear;  comoving distance; x</a:t>
            </a:r>
            <a:r>
              <a:rPr lang="en-US" sz="1600" baseline="-25000">
                <a:sym typeface="Symbol" pitchFamily="20" charset="2"/>
              </a:rPr>
              <a:t> </a:t>
            </a:r>
            <a:r>
              <a:rPr lang="en-US" sz="1600"/>
              <a:t>perpendicular deflection; p is direction vector</a:t>
            </a:r>
            <a:endParaRPr lang="en-US" sz="1600">
              <a:sym typeface="Symbol" pitchFamily="20" charset="2"/>
            </a:endParaRPr>
          </a:p>
          <a:p>
            <a:r>
              <a:rPr lang="en-US" sz="1600">
                <a:sym typeface="Symbol" pitchFamily="20" charset="2"/>
              </a:rPr>
              <a:t>Solve 1st order geodesic eqn for f in terms of first order gravitational potential </a:t>
            </a:r>
          </a:p>
          <a:p>
            <a:r>
              <a:rPr lang="en-US" sz="1600">
                <a:sym typeface="Symbol" pitchFamily="20" charset="2"/>
              </a:rPr>
              <a:t>To be consistent, evaluate  at </a:t>
            </a:r>
            <a:r>
              <a:rPr lang="en-US" sz="1600" i="1">
                <a:sym typeface="Symbol" pitchFamily="20" charset="2"/>
              </a:rPr>
              <a:t>undeflected </a:t>
            </a:r>
            <a:r>
              <a:rPr lang="en-US" sz="1600">
                <a:sym typeface="Symbol" pitchFamily="20" charset="2"/>
              </a:rPr>
              <a:t>x</a:t>
            </a:r>
          </a:p>
          <a:p>
            <a:endParaRPr lang="en-US" sz="1600"/>
          </a:p>
        </p:txBody>
      </p:sp>
      <p:pic>
        <p:nvPicPr>
          <p:cNvPr id="82951" name="Picture 7" descr="fo"/>
          <p:cNvPicPr>
            <a:picLocks noChangeAspect="1" noChangeArrowheads="1"/>
          </p:cNvPicPr>
          <p:nvPr/>
        </p:nvPicPr>
        <p:blipFill>
          <a:blip r:embed="rId3"/>
          <a:srcRect l="18153" t="15413" r="12102" b="51373"/>
          <a:stretch>
            <a:fillRect/>
          </a:stretch>
        </p:blipFill>
        <p:spPr bwMode="auto">
          <a:xfrm>
            <a:off x="3276600" y="2057400"/>
            <a:ext cx="56388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upow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075" y="2353469"/>
            <a:ext cx="4133850" cy="3019425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Scott Dodelson (INT Workshop)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2/8/2010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Growth of Structure: Gravitational Instability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152650" y="1676400"/>
          <a:ext cx="4610100" cy="768350"/>
        </p:xfrm>
        <a:graphic>
          <a:graphicData uri="http://schemas.openxmlformats.org/presentationml/2006/ole">
            <p:oleObj spid="_x0000_s2050" name="Equation" r:id="rId3" imgW="1447560" imgH="241200" progId="Equation.3">
              <p:embed/>
            </p:oleObj>
          </a:graphicData>
        </a:graphic>
      </p:graphicFrame>
      <p:graphicFrame>
        <p:nvGraphicFramePr>
          <p:cNvPr id="56832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914400" y="3900488"/>
          <a:ext cx="2971800" cy="836612"/>
        </p:xfrm>
        <a:graphic>
          <a:graphicData uri="http://schemas.openxmlformats.org/presentationml/2006/ole">
            <p:oleObj spid="_x0000_s2051" name="Equation" r:id="rId4" imgW="812520" imgH="228600" progId="Equation.3">
              <p:embed/>
            </p:oleObj>
          </a:graphicData>
        </a:graphic>
      </p:graphicFrame>
      <p:sp>
        <p:nvSpPr>
          <p:cNvPr id="568326" name="Text Box 6"/>
          <p:cNvSpPr txBox="1">
            <a:spLocks noChangeArrowheads="1"/>
          </p:cNvSpPr>
          <p:nvPr/>
        </p:nvSpPr>
        <p:spPr bwMode="auto">
          <a:xfrm>
            <a:off x="762000" y="2667000"/>
            <a:ext cx="712893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u="sng" dirty="0">
                <a:solidFill>
                  <a:srgbClr val="002060"/>
                </a:solidFill>
              </a:rPr>
              <a:t>Example 1</a:t>
            </a:r>
            <a:r>
              <a:rPr lang="en-US" sz="2400" dirty="0">
                <a:solidFill>
                  <a:srgbClr val="002060"/>
                </a:solidFill>
              </a:rPr>
              <a:t>: No expansion (H=0,energy density constant)</a:t>
            </a:r>
          </a:p>
        </p:txBody>
      </p:sp>
      <p:sp>
        <p:nvSpPr>
          <p:cNvPr id="568327" name="Text Box 7"/>
          <p:cNvSpPr txBox="1">
            <a:spLocks noChangeArrowheads="1"/>
          </p:cNvSpPr>
          <p:nvPr/>
        </p:nvSpPr>
        <p:spPr bwMode="auto">
          <a:xfrm>
            <a:off x="3962400" y="3846493"/>
            <a:ext cx="4953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Two </a:t>
            </a:r>
            <a:r>
              <a:rPr lang="en-US" sz="2400" dirty="0">
                <a:solidFill>
                  <a:srgbClr val="FF0000"/>
                </a:solidFill>
              </a:rPr>
              <a:t>modes: growing and </a:t>
            </a:r>
            <a:r>
              <a:rPr lang="en-US" sz="2400" dirty="0" smtClean="0">
                <a:solidFill>
                  <a:srgbClr val="FF0000"/>
                </a:solidFill>
              </a:rPr>
              <a:t>decaying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Growing </a:t>
            </a:r>
            <a:r>
              <a:rPr lang="en-US" sz="2400" dirty="0">
                <a:solidFill>
                  <a:srgbClr val="FF0000"/>
                </a:solidFill>
              </a:rPr>
              <a:t>mode is exponential (the more matter there is, the stronger is the gravitational force)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6" grpId="0"/>
      <p:bldP spid="5683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2/8/2010</a:t>
            </a:r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9224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381000"/>
            <a:ext cx="8153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Gravitational Instability in an Expanding Universe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1627188" y="1524000"/>
          <a:ext cx="5819775" cy="969963"/>
        </p:xfrm>
        <a:graphic>
          <a:graphicData uri="http://schemas.openxmlformats.org/presentationml/2006/ole">
            <p:oleObj spid="_x0000_s3074" name="Equation" r:id="rId3" imgW="1447560" imgH="241200" progId="Equation.3">
              <p:embed/>
            </p:oleObj>
          </a:graphicData>
        </a:graphic>
      </p:graphicFrame>
      <p:graphicFrame>
        <p:nvGraphicFramePr>
          <p:cNvPr id="9220" name="Object 10"/>
          <p:cNvGraphicFramePr>
            <a:graphicFrameLocks noChangeAspect="1"/>
          </p:cNvGraphicFramePr>
          <p:nvPr>
            <p:ph sz="quarter" idx="3"/>
          </p:nvPr>
        </p:nvGraphicFramePr>
        <p:xfrm>
          <a:off x="2533650" y="4845050"/>
          <a:ext cx="114300" cy="215900"/>
        </p:xfrm>
        <a:graphic>
          <a:graphicData uri="http://schemas.openxmlformats.org/presentationml/2006/ole">
            <p:oleObj spid="_x0000_s3076" name="Equation" r:id="rId4" imgW="114120" imgH="215640" progId="Equation.3">
              <p:embed/>
            </p:oleObj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ph sz="quarter" idx="4"/>
          </p:nvPr>
        </p:nvGraphicFramePr>
        <p:xfrm>
          <a:off x="2590800" y="4392613"/>
          <a:ext cx="3581400" cy="1169987"/>
        </p:xfrm>
        <a:graphic>
          <a:graphicData uri="http://schemas.openxmlformats.org/presentationml/2006/ole">
            <p:oleObj spid="_x0000_s3077" name="Equation" r:id="rId5" imgW="1206360" imgH="393480" progId="Equation.3">
              <p:embed/>
            </p:oleObj>
          </a:graphicData>
        </a:graphic>
      </p:graphicFrame>
      <p:sp>
        <p:nvSpPr>
          <p:cNvPr id="9225" name="Text Box 19"/>
          <p:cNvSpPr txBox="1">
            <a:spLocks noChangeArrowheads="1"/>
          </p:cNvSpPr>
          <p:nvPr/>
        </p:nvSpPr>
        <p:spPr bwMode="auto">
          <a:xfrm>
            <a:off x="381000" y="2438400"/>
            <a:ext cx="8305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u="sng" dirty="0">
                <a:solidFill>
                  <a:srgbClr val="002060"/>
                </a:solidFill>
              </a:rPr>
              <a:t>Example 2:</a:t>
            </a:r>
            <a:r>
              <a:rPr lang="en-US" sz="2400" dirty="0">
                <a:solidFill>
                  <a:srgbClr val="002060"/>
                </a:solidFill>
              </a:rPr>
              <a:t> Matter density equal to the critical density in an expanding universe. </a:t>
            </a:r>
          </a:p>
        </p:txBody>
      </p:sp>
      <p:sp>
        <p:nvSpPr>
          <p:cNvPr id="327703" name="Text Box 23"/>
          <p:cNvSpPr txBox="1">
            <a:spLocks noChangeArrowheads="1"/>
          </p:cNvSpPr>
          <p:nvPr/>
        </p:nvSpPr>
        <p:spPr bwMode="auto">
          <a:xfrm>
            <a:off x="346075" y="3600271"/>
            <a:ext cx="753334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The coefficient of the 3rd term is then </a:t>
            </a:r>
            <a:r>
              <a:rPr lang="en-US" sz="2400" i="1" dirty="0">
                <a:solidFill>
                  <a:srgbClr val="FF0000"/>
                </a:solidFill>
              </a:rPr>
              <a:t>3H</a:t>
            </a:r>
            <a:r>
              <a:rPr lang="en-US" sz="2400" i="1" baseline="30000" dirty="0">
                <a:solidFill>
                  <a:srgbClr val="FF0000"/>
                </a:solidFill>
              </a:rPr>
              <a:t>2</a:t>
            </a:r>
            <a:r>
              <a:rPr lang="en-US" sz="2400" i="1" dirty="0">
                <a:solidFill>
                  <a:srgbClr val="FF0000"/>
                </a:solidFill>
              </a:rPr>
              <a:t>/2</a:t>
            </a:r>
            <a:r>
              <a:rPr lang="en-US" sz="2400" dirty="0"/>
              <a:t>, </a:t>
            </a:r>
            <a:r>
              <a:rPr lang="en-US" sz="2400" dirty="0" smtClean="0"/>
              <a:t>and  </a:t>
            </a:r>
            <a:r>
              <a:rPr lang="en-US" sz="2400" i="1" dirty="0" smtClean="0">
                <a:solidFill>
                  <a:srgbClr val="FF0000"/>
                </a:solidFill>
              </a:rPr>
              <a:t>H=2/(3t)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9C7CF-ABB6-455A-9BC1-5D77FA1AC30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2/8/2010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1024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Gravitational Instability in an Expanding Universe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ph idx="1"/>
          </p:nvPr>
        </p:nvGraphicFramePr>
        <p:xfrm>
          <a:off x="3124200" y="1863725"/>
          <a:ext cx="3200400" cy="1044575"/>
        </p:xfrm>
        <a:graphic>
          <a:graphicData uri="http://schemas.openxmlformats.org/presentationml/2006/ole">
            <p:oleObj spid="_x0000_s4098" name="Equation" r:id="rId3" imgW="1206360" imgH="393480" progId="Equation.3">
              <p:embed/>
            </p:oleObj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3657600" y="3657600"/>
          <a:ext cx="1354137" cy="955675"/>
        </p:xfrm>
        <a:graphic>
          <a:graphicData uri="http://schemas.openxmlformats.org/presentationml/2006/ole">
            <p:oleObj spid="_x0000_s4101" name="Equation" r:id="rId4" imgW="647640" imgH="457200" progId="Equation.3">
              <p:embed/>
            </p:oleObj>
          </a:graphicData>
        </a:graphic>
      </p:graphicFrame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822325" y="3006725"/>
            <a:ext cx="414722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</a:rPr>
              <a:t>Insert solution of the form: </a:t>
            </a:r>
            <a:r>
              <a:rPr lang="el-GR" sz="2400" i="1" dirty="0">
                <a:solidFill>
                  <a:srgbClr val="FF0000"/>
                </a:solidFill>
              </a:rPr>
              <a:t>δ</a:t>
            </a:r>
            <a:r>
              <a:rPr lang="en-US" sz="2400" i="1" dirty="0">
                <a:solidFill>
                  <a:srgbClr val="FF0000"/>
                </a:solidFill>
              </a:rPr>
              <a:t>~</a:t>
            </a:r>
            <a:r>
              <a:rPr lang="en-US" sz="2400" i="1" dirty="0" err="1">
                <a:solidFill>
                  <a:srgbClr val="FF0000"/>
                </a:solidFill>
              </a:rPr>
              <a:t>t</a:t>
            </a:r>
            <a:r>
              <a:rPr lang="en-US" sz="2400" i="1" baseline="30000" dirty="0" err="1">
                <a:solidFill>
                  <a:srgbClr val="FF0000"/>
                </a:solidFill>
              </a:rPr>
              <a:t>p</a:t>
            </a:r>
            <a:endParaRPr lang="en-US" sz="2400" i="1" baseline="30000" dirty="0">
              <a:solidFill>
                <a:srgbClr val="FF0000"/>
              </a:solidFill>
            </a:endParaRPr>
          </a:p>
        </p:txBody>
      </p:sp>
      <p:sp>
        <p:nvSpPr>
          <p:cNvPr id="332813" name="Text Box 13"/>
          <p:cNvSpPr txBox="1">
            <a:spLocks noChangeArrowheads="1"/>
          </p:cNvSpPr>
          <p:nvPr/>
        </p:nvSpPr>
        <p:spPr bwMode="auto">
          <a:xfrm>
            <a:off x="1295400" y="4819471"/>
            <a:ext cx="6324600" cy="120032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</a:rPr>
              <a:t>Growing mode: </a:t>
            </a:r>
            <a:r>
              <a:rPr lang="el-GR" sz="2400" i="1" dirty="0">
                <a:solidFill>
                  <a:srgbClr val="FF0000"/>
                </a:solidFill>
              </a:rPr>
              <a:t>δ</a:t>
            </a:r>
            <a:r>
              <a:rPr lang="en-US" sz="2400" i="1" dirty="0">
                <a:solidFill>
                  <a:srgbClr val="FF0000"/>
                </a:solidFill>
              </a:rPr>
              <a:t>~a.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Dilution due to expansion counters attraction due to </a:t>
            </a:r>
            <a:r>
              <a:rPr lang="en-US" sz="2400" dirty="0" err="1">
                <a:solidFill>
                  <a:srgbClr val="002060"/>
                </a:solidFill>
              </a:rPr>
              <a:t>overdensity</a:t>
            </a:r>
            <a:r>
              <a:rPr lang="en-US" sz="2400" dirty="0">
                <a:solidFill>
                  <a:srgbClr val="002060"/>
                </a:solidFill>
              </a:rPr>
              <a:t>. Result: power law growth instead of exponential growth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2/8/2010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11270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Gravitational Potential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4038600" y="1447800"/>
          <a:ext cx="3429000" cy="835025"/>
        </p:xfrm>
        <a:graphic>
          <a:graphicData uri="http://schemas.openxmlformats.org/presentationml/2006/ole">
            <p:oleObj spid="_x0000_s5122" name="Equation" r:id="rId3" imgW="939600" imgH="228600" progId="Equation.3">
              <p:embed/>
            </p:oleObj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5486400" y="2590800"/>
          <a:ext cx="2438400" cy="1257300"/>
        </p:xfrm>
        <a:graphic>
          <a:graphicData uri="http://schemas.openxmlformats.org/presentationml/2006/ole">
            <p:oleObj spid="_x0000_s5123" name="Equation" r:id="rId4" imgW="812520" imgH="419040" progId="Equation.3">
              <p:embed/>
            </p:oleObj>
          </a:graphicData>
        </a:graphic>
      </p:graphicFrame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838200" y="1595735"/>
            <a:ext cx="254197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2060"/>
                </a:solidFill>
              </a:rPr>
              <a:t>Poisson </a:t>
            </a:r>
            <a:r>
              <a:rPr lang="en-US" sz="2400" dirty="0">
                <a:solidFill>
                  <a:srgbClr val="002060"/>
                </a:solidFill>
              </a:rPr>
              <a:t>Equation: 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838200" y="2935288"/>
            <a:ext cx="41196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</a:rPr>
              <a:t>In Fourier space, this becomes: </a:t>
            </a:r>
          </a:p>
        </p:txBody>
      </p:sp>
      <p:sp>
        <p:nvSpPr>
          <p:cNvPr id="334860" name="Text Box 12"/>
          <p:cNvSpPr txBox="1">
            <a:spLocks noChangeArrowheads="1"/>
          </p:cNvSpPr>
          <p:nvPr/>
        </p:nvSpPr>
        <p:spPr bwMode="auto">
          <a:xfrm>
            <a:off x="914400" y="3994150"/>
            <a:ext cx="8077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2060"/>
                </a:solidFill>
              </a:rPr>
              <a:t>So the gravitational potential remains constant! Delicate balance between attraction due to gravitational instability and dilution due to expansion.</a:t>
            </a:r>
          </a:p>
        </p:txBody>
      </p:sp>
      <p:sp>
        <p:nvSpPr>
          <p:cNvPr id="334861" name="Text Box 13"/>
          <p:cNvSpPr txBox="1">
            <a:spLocks noChangeArrowheads="1"/>
          </p:cNvSpPr>
          <p:nvPr/>
        </p:nvSpPr>
        <p:spPr bwMode="auto">
          <a:xfrm>
            <a:off x="838200" y="5257800"/>
            <a:ext cx="74782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Only holds if all the energy is in non-relativistic matter.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Dark energy </a:t>
            </a:r>
            <a:r>
              <a:rPr lang="en-US" sz="2400" dirty="0" smtClean="0">
                <a:solidFill>
                  <a:srgbClr val="FF0000"/>
                </a:solidFill>
              </a:rPr>
              <a:t>and massive </a:t>
            </a:r>
            <a:r>
              <a:rPr lang="en-US" sz="2400" dirty="0">
                <a:solidFill>
                  <a:srgbClr val="FF0000"/>
                </a:solidFill>
              </a:rPr>
              <a:t>neutrinos lead to potential decay.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0" grpId="0"/>
      <p:bldP spid="3348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2/8/2010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Scott Dodelson (INT Workshop)</a:t>
            </a:r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6425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Massive Neutrino Suppress Growth on Small Scales</a:t>
            </a:r>
            <a:endParaRPr lang="en-US" sz="3600" dirty="0" smtClean="0"/>
          </a:p>
        </p:txBody>
      </p:sp>
      <p:pic>
        <p:nvPicPr>
          <p:cNvPr id="34821" name="Picture 3" descr="image-1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267200"/>
            <a:ext cx="347622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457200" y="2362200"/>
            <a:ext cx="449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 fraction </a:t>
            </a:r>
            <a:r>
              <a:rPr lang="en-US" sz="2400" i="1" dirty="0" smtClean="0"/>
              <a:t>f</a:t>
            </a:r>
            <a:r>
              <a:rPr lang="el-GR" sz="2400" i="1" baseline="-25000" dirty="0" smtClean="0"/>
              <a:t>ν</a:t>
            </a:r>
            <a:r>
              <a:rPr lang="en-US" sz="2400" i="1" dirty="0" smtClean="0"/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of </a:t>
            </a:r>
            <a:r>
              <a:rPr lang="en-US" sz="2400" dirty="0">
                <a:solidFill>
                  <a:srgbClr val="002060"/>
                </a:solidFill>
              </a:rPr>
              <a:t>the total density does </a:t>
            </a:r>
            <a:r>
              <a:rPr lang="en-US" sz="2400" i="1" dirty="0">
                <a:solidFill>
                  <a:srgbClr val="002060"/>
                </a:solidFill>
              </a:rPr>
              <a:t>not </a:t>
            </a:r>
            <a:r>
              <a:rPr lang="en-US" sz="2400" dirty="0">
                <a:solidFill>
                  <a:srgbClr val="002060"/>
                </a:solidFill>
              </a:rPr>
              <a:t>participate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in collapse on scales smaller than the </a:t>
            </a:r>
            <a:r>
              <a:rPr lang="en-US" sz="2400" dirty="0" smtClean="0">
                <a:solidFill>
                  <a:srgbClr val="002060"/>
                </a:solidFill>
              </a:rPr>
              <a:t>free-streaming </a:t>
            </a:r>
            <a:r>
              <a:rPr lang="en-US" sz="2400" dirty="0">
                <a:solidFill>
                  <a:srgbClr val="002060"/>
                </a:solidFill>
              </a:rPr>
              <a:t>scale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A8FBB-ED89-40AA-81B8-4BC1317C824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138987"/>
            <a:ext cx="4038599" cy="365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248400" y="5791200"/>
            <a:ext cx="171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Kaplinghat</a:t>
            </a:r>
            <a:r>
              <a:rPr lang="en-US" i="1" dirty="0" smtClean="0"/>
              <a:t> 2003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2/8/2010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Scott Dodelson (INT Workshop)</a:t>
            </a:r>
            <a:endParaRPr lang="en-US"/>
          </a:p>
        </p:txBody>
      </p:sp>
      <p:pic>
        <p:nvPicPr>
          <p:cNvPr id="35844" name="Picture 2" descr="nu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902200" y="1485900"/>
            <a:ext cx="3784600" cy="3695700"/>
          </a:xfrm>
        </p:spPr>
      </p:pic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609601" y="5341203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</a:rPr>
              <a:t>Even for a small neutrino mass, get large impact on structure: power spectrum is excellent probe of neutrino mass</a:t>
            </a:r>
            <a:endParaRPr lang="en-US" sz="2400" i="1" baseline="-25000" dirty="0">
              <a:solidFill>
                <a:srgbClr val="002060"/>
              </a:solidFill>
            </a:endParaRPr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The </a:t>
            </a:r>
            <a:r>
              <a:rPr lang="en-US" sz="3600" i="1" dirty="0" smtClean="0"/>
              <a:t>Power Spectrum </a:t>
            </a:r>
            <a:r>
              <a:rPr lang="en-US" sz="3600" dirty="0" smtClean="0"/>
              <a:t>Quantifies thi</a:t>
            </a:r>
            <a:r>
              <a:rPr lang="en-US" sz="3600" dirty="0" smtClean="0"/>
              <a:t>s Suppression</a:t>
            </a:r>
            <a:endParaRPr lang="en-US" sz="3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4761-2D34-42E6-9D5B-296A9DED0386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0225" y="2819400"/>
          <a:ext cx="4041775" cy="554301"/>
        </p:xfrm>
        <a:graphic>
          <a:graphicData uri="http://schemas.openxmlformats.org/presentationml/2006/ole">
            <p:oleObj spid="_x0000_s25602" name="Equation" r:id="rId5" imgW="2222280" imgH="3045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5547</TotalTime>
  <Words>1082</Words>
  <Application>Microsoft Office PowerPoint</Application>
  <PresentationFormat>On-screen Show (4:3)</PresentationFormat>
  <Paragraphs>263</Paragraphs>
  <Slides>35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Equation</vt:lpstr>
      <vt:lpstr>Microsoft Equation 3.0</vt:lpstr>
      <vt:lpstr>Neutrino mass and weak lensing</vt:lpstr>
      <vt:lpstr>Gravitational Potentials Decay if Neutrinos have Mass</vt:lpstr>
      <vt:lpstr>Growth of Structure: Gravitational Instability</vt:lpstr>
      <vt:lpstr>Growth of Structure: Gravitational Instability</vt:lpstr>
      <vt:lpstr>Gravitational Instability in an Expanding Universe</vt:lpstr>
      <vt:lpstr>Gravitational Instability in an Expanding Universe</vt:lpstr>
      <vt:lpstr>Gravitational Potential</vt:lpstr>
      <vt:lpstr>Massive Neutrino Suppress Growth on Small Scales</vt:lpstr>
      <vt:lpstr>The Power Spectrum Quantifies this Suppression</vt:lpstr>
      <vt:lpstr>Overview of Cosmological Probes of Neutrino Mass</vt:lpstr>
      <vt:lpstr>Gravitational Lensing</vt:lpstr>
      <vt:lpstr>Integrate to find the deflection</vt:lpstr>
      <vt:lpstr>Distortion Tensor is Measurable!</vt:lpstr>
      <vt:lpstr>Galaxy ellipticities are probes of cosmic shear</vt:lpstr>
      <vt:lpstr>We can compute the 2-point functions of cosmic shear</vt:lpstr>
      <vt:lpstr>Lensing Improves Current Constraints</vt:lpstr>
      <vt:lpstr>Projections for Future Constraints</vt:lpstr>
      <vt:lpstr>The Bad</vt:lpstr>
      <vt:lpstr>Degeneracies</vt:lpstr>
      <vt:lpstr>Degeneracies</vt:lpstr>
      <vt:lpstr>Degeneracies</vt:lpstr>
      <vt:lpstr>Nonlinearities</vt:lpstr>
      <vt:lpstr>Nonlinearities</vt:lpstr>
      <vt:lpstr>Baryons affect the gravitational potential on small scales</vt:lpstr>
      <vt:lpstr>Slide 25</vt:lpstr>
      <vt:lpstr>The Ugly</vt:lpstr>
      <vt:lpstr>Proposal: Cosmological Neutrino Challenge</vt:lpstr>
      <vt:lpstr>Back Up Slides</vt:lpstr>
      <vt:lpstr>Learn more form lensing if redshifts of background galaxies are known</vt:lpstr>
      <vt:lpstr>Slide 30</vt:lpstr>
      <vt:lpstr>Tomography</vt:lpstr>
      <vt:lpstr>Slide 32</vt:lpstr>
      <vt:lpstr>Order of Magnitude Estimate</vt:lpstr>
      <vt:lpstr>Review of First Order Calculation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dodelson</dc:creator>
  <cp:lastModifiedBy>dodelson</cp:lastModifiedBy>
  <cp:revision>31</cp:revision>
  <dcterms:created xsi:type="dcterms:W3CDTF">2010-02-02T19:37:43Z</dcterms:created>
  <dcterms:modified xsi:type="dcterms:W3CDTF">2010-02-08T16:05:13Z</dcterms:modified>
</cp:coreProperties>
</file>