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78"/>
  </p:notesMasterIdLst>
  <p:sldIdLst>
    <p:sldId id="333" r:id="rId2"/>
    <p:sldId id="350" r:id="rId3"/>
    <p:sldId id="363" r:id="rId4"/>
    <p:sldId id="356" r:id="rId5"/>
    <p:sldId id="352" r:id="rId6"/>
    <p:sldId id="354" r:id="rId7"/>
    <p:sldId id="351" r:id="rId8"/>
    <p:sldId id="353" r:id="rId9"/>
    <p:sldId id="343" r:id="rId10"/>
    <p:sldId id="288" r:id="rId11"/>
    <p:sldId id="336" r:id="rId12"/>
    <p:sldId id="355" r:id="rId13"/>
    <p:sldId id="338" r:id="rId14"/>
    <p:sldId id="349" r:id="rId15"/>
    <p:sldId id="337" r:id="rId16"/>
    <p:sldId id="357" r:id="rId17"/>
    <p:sldId id="339" r:id="rId18"/>
    <p:sldId id="364" r:id="rId19"/>
    <p:sldId id="340" r:id="rId20"/>
    <p:sldId id="316" r:id="rId21"/>
    <p:sldId id="341" r:id="rId22"/>
    <p:sldId id="342" r:id="rId23"/>
    <p:sldId id="348" r:id="rId24"/>
    <p:sldId id="358" r:id="rId25"/>
    <p:sldId id="335" r:id="rId26"/>
    <p:sldId id="295" r:id="rId27"/>
    <p:sldId id="296" r:id="rId28"/>
    <p:sldId id="297" r:id="rId29"/>
    <p:sldId id="298" r:id="rId30"/>
    <p:sldId id="299" r:id="rId31"/>
    <p:sldId id="330" r:id="rId32"/>
    <p:sldId id="276" r:id="rId33"/>
    <p:sldId id="359" r:id="rId34"/>
    <p:sldId id="319" r:id="rId35"/>
    <p:sldId id="324" r:id="rId36"/>
    <p:sldId id="320" r:id="rId37"/>
    <p:sldId id="321" r:id="rId38"/>
    <p:sldId id="266" r:id="rId39"/>
    <p:sldId id="325" r:id="rId40"/>
    <p:sldId id="326" r:id="rId41"/>
    <p:sldId id="327" r:id="rId42"/>
    <p:sldId id="261" r:id="rId43"/>
    <p:sldId id="262" r:id="rId44"/>
    <p:sldId id="322" r:id="rId45"/>
    <p:sldId id="264" r:id="rId46"/>
    <p:sldId id="360" r:id="rId47"/>
    <p:sldId id="301" r:id="rId48"/>
    <p:sldId id="291" r:id="rId49"/>
    <p:sldId id="290" r:id="rId50"/>
    <p:sldId id="289" r:id="rId51"/>
    <p:sldId id="302" r:id="rId52"/>
    <p:sldId id="303" r:id="rId53"/>
    <p:sldId id="284" r:id="rId54"/>
    <p:sldId id="285" r:id="rId55"/>
    <p:sldId id="344" r:id="rId56"/>
    <p:sldId id="345" r:id="rId57"/>
    <p:sldId id="279" r:id="rId58"/>
    <p:sldId id="280" r:id="rId59"/>
    <p:sldId id="305" r:id="rId60"/>
    <p:sldId id="270" r:id="rId61"/>
    <p:sldId id="328" r:id="rId62"/>
    <p:sldId id="329" r:id="rId63"/>
    <p:sldId id="281" r:id="rId64"/>
    <p:sldId id="282" r:id="rId65"/>
    <p:sldId id="346" r:id="rId66"/>
    <p:sldId id="334" r:id="rId67"/>
    <p:sldId id="286" r:id="rId68"/>
    <p:sldId id="361" r:id="rId69"/>
    <p:sldId id="308" r:id="rId70"/>
    <p:sldId id="309" r:id="rId71"/>
    <p:sldId id="331" r:id="rId72"/>
    <p:sldId id="332" r:id="rId73"/>
    <p:sldId id="283" r:id="rId74"/>
    <p:sldId id="310" r:id="rId75"/>
    <p:sldId id="287" r:id="rId76"/>
    <p:sldId id="362" r:id="rId77"/>
  </p:sldIdLst>
  <p:sldSz cx="9144000" cy="6858000" type="screen4x3"/>
  <p:notesSz cx="6858000" cy="9144000"/>
  <p:defaultTextStyle>
    <a:defPPr>
      <a:defRPr lang="en-US"/>
    </a:defPPr>
    <a:lvl1pPr algn="l" rtl="0" eaLnBrk="0" fontAlgn="base" hangingPunct="0">
      <a:spcBef>
        <a:spcPct val="0"/>
      </a:spcBef>
      <a:spcAft>
        <a:spcPct val="0"/>
      </a:spcAft>
      <a:defRPr kern="1200" baseline="-250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baseline="-250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baseline="-250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baseline="-250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baseline="-25000">
        <a:solidFill>
          <a:schemeClr val="tx1"/>
        </a:solidFill>
        <a:latin typeface="Times New Roman" pitchFamily="18" charset="0"/>
        <a:ea typeface="+mn-ea"/>
        <a:cs typeface="+mn-cs"/>
      </a:defRPr>
    </a:lvl5pPr>
    <a:lvl6pPr marL="2286000" algn="l" defTabSz="914400" rtl="0" eaLnBrk="1" latinLnBrk="0" hangingPunct="1">
      <a:defRPr kern="1200" baseline="-25000">
        <a:solidFill>
          <a:schemeClr val="tx1"/>
        </a:solidFill>
        <a:latin typeface="Times New Roman" pitchFamily="18" charset="0"/>
        <a:ea typeface="+mn-ea"/>
        <a:cs typeface="+mn-cs"/>
      </a:defRPr>
    </a:lvl6pPr>
    <a:lvl7pPr marL="2743200" algn="l" defTabSz="914400" rtl="0" eaLnBrk="1" latinLnBrk="0" hangingPunct="1">
      <a:defRPr kern="1200" baseline="-25000">
        <a:solidFill>
          <a:schemeClr val="tx1"/>
        </a:solidFill>
        <a:latin typeface="Times New Roman" pitchFamily="18" charset="0"/>
        <a:ea typeface="+mn-ea"/>
        <a:cs typeface="+mn-cs"/>
      </a:defRPr>
    </a:lvl7pPr>
    <a:lvl8pPr marL="3200400" algn="l" defTabSz="914400" rtl="0" eaLnBrk="1" latinLnBrk="0" hangingPunct="1">
      <a:defRPr kern="1200" baseline="-25000">
        <a:solidFill>
          <a:schemeClr val="tx1"/>
        </a:solidFill>
        <a:latin typeface="Times New Roman" pitchFamily="18" charset="0"/>
        <a:ea typeface="+mn-ea"/>
        <a:cs typeface="+mn-cs"/>
      </a:defRPr>
    </a:lvl8pPr>
    <a:lvl9pPr marL="3657600" algn="l" defTabSz="914400" rtl="0" eaLnBrk="1" latinLnBrk="0" hangingPunct="1">
      <a:defRPr kern="1200" baseline="-250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30" autoAdjust="0"/>
    <p:restoredTop sz="94695" autoAdjust="0"/>
  </p:normalViewPr>
  <p:slideViewPr>
    <p:cSldViewPr>
      <p:cViewPr varScale="1">
        <p:scale>
          <a:sx n="114" d="100"/>
          <a:sy n="114" d="100"/>
        </p:scale>
        <p:origin x="-468" y="-96"/>
      </p:cViewPr>
      <p:guideLst>
        <p:guide orient="horz" pos="2160"/>
        <p:guide pos="2880"/>
      </p:guideLst>
    </p:cSldViewPr>
  </p:slideViewPr>
  <p:outlineViewPr>
    <p:cViewPr>
      <p:scale>
        <a:sx n="33" d="100"/>
        <a:sy n="33" d="100"/>
      </p:scale>
      <p:origin x="0" y="1428"/>
    </p:cViewPr>
  </p:outlineViewPr>
  <p:notesTextViewPr>
    <p:cViewPr>
      <p:scale>
        <a:sx n="100" d="100"/>
        <a:sy n="100" d="100"/>
      </p:scale>
      <p:origin x="0" y="0"/>
    </p:cViewPr>
  </p:notesTextViewPr>
  <p:sorterViewPr>
    <p:cViewPr>
      <p:scale>
        <a:sx n="100" d="100"/>
        <a:sy n="100" d="100"/>
      </p:scale>
      <p:origin x="0" y="83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Arial" charset="0"/>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Arial" charset="0"/>
              </a:defRPr>
            </a:lvl1pPr>
          </a:lstStyle>
          <a:p>
            <a:pPr>
              <a:defRPr/>
            </a:pPr>
            <a:endParaRPr lang="en-US"/>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Arial" charset="0"/>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atin typeface="Arial" charset="0"/>
              </a:defRPr>
            </a:lvl1pPr>
          </a:lstStyle>
          <a:p>
            <a:pPr>
              <a:defRPr/>
            </a:pPr>
            <a:fld id="{DE41A8AD-47B7-4E77-8A2C-E6E44DDF52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F48C7B5-F742-4CBE-B67B-B41FB9E6288E}" type="slidenum">
              <a:rPr lang="en-US" smtClean="0"/>
              <a:pPr/>
              <a:t>1</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7C61607-1DA3-4A72-BE8A-9A682596585E}" type="slidenum">
              <a:rPr lang="en-US" smtClean="0"/>
              <a:pPr/>
              <a:t>10</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33E0F1F-0133-48D7-BB70-29D703EA2AAB}" type="slidenum">
              <a:rPr lang="en-US" smtClean="0"/>
              <a:pPr/>
              <a:t>11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CC75392-1D39-41BD-8647-519D0B6E3712}" type="slidenum">
              <a:rPr lang="en-US" smtClean="0"/>
              <a:pPr/>
              <a:t>12</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A232DCC-555E-416E-9E63-CB776549CF61}" type="slidenum">
              <a:rPr lang="en-US" smtClean="0"/>
              <a:pPr/>
              <a:t>13</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95943BC-86DB-45B4-B8CA-6E290BFE6FF4}" type="slidenum">
              <a:rPr lang="en-US" smtClean="0"/>
              <a:pPr/>
              <a:t>14</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70A0039-CFAA-4C50-8A15-276333C155D5}" type="slidenum">
              <a:rPr lang="en-US" smtClean="0"/>
              <a:pPr/>
              <a:t>15</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9D40F20-F96D-4B16-BAC0-F66394C2199E}" type="slidenum">
              <a:rPr lang="en-US" smtClean="0"/>
              <a:pPr/>
              <a:t>16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5A829C0-AA28-4287-8140-5FD2B58BF039}" type="slidenum">
              <a:rPr lang="en-US" smtClean="0"/>
              <a:pPr/>
              <a:t>17</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5A829C0-AA28-4287-8140-5FD2B58BF039}" type="slidenum">
              <a:rPr lang="en-US" smtClean="0"/>
              <a:pPr/>
              <a:t>18</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FE29541-5B71-4C46-A201-1F4B56C33B6C}" type="slidenum">
              <a:rPr lang="en-US" smtClean="0"/>
              <a:pPr/>
              <a:t>19</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5B7FDF4-F9CA-4D5B-AEB7-93AB7AD78B40}" type="slidenum">
              <a:rPr lang="en-US" smtClean="0"/>
              <a:pPr/>
              <a:t>2</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722964C-B38E-4E66-A823-36CF475826D7}" type="slidenum">
              <a:rPr lang="en-US" smtClean="0"/>
              <a:pPr/>
              <a:t>20</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5A7869B-C440-4B87-B577-96DDC5C3BB60}" type="slidenum">
              <a:rPr lang="en-US" smtClean="0"/>
              <a:pPr/>
              <a:t>21</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55FFDD7-C0D7-4B76-9586-66616BCF9F53}" type="slidenum">
              <a:rPr lang="en-US" smtClean="0"/>
              <a:pPr/>
              <a:t>22</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DE63AA9-7AB2-4180-8B05-846EFA1E02E7}" type="slidenum">
              <a:rPr lang="en-US" smtClean="0"/>
              <a:pPr/>
              <a:t>23</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7AE5DA9-4F8E-42D8-9617-44BD84129157}" type="slidenum">
              <a:rPr lang="en-US" smtClean="0"/>
              <a:pPr/>
              <a:t>24</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D6075C1-D7DD-4C39-A2F6-026DB92C0D58}" type="slidenum">
              <a:rPr lang="en-US" smtClean="0"/>
              <a:pPr/>
              <a:t>25</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0BEFD2D-F84D-46EF-BEF1-E362940C5A61}" type="slidenum">
              <a:rPr lang="en-US" smtClean="0"/>
              <a:pPr/>
              <a:t>26</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33A9D4A-22DD-4431-8FFA-BEFF83761F2B}" type="slidenum">
              <a:rPr lang="en-US" smtClean="0"/>
              <a:pPr/>
              <a:t>27</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00346BB-A74F-4CB8-92AB-C016DFC0C278}" type="slidenum">
              <a:rPr lang="en-US" smtClean="0"/>
              <a:pPr/>
              <a:t>28</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A9F4232-2F8F-4CB9-A1D0-1C4F52B66EF8}" type="slidenum">
              <a:rPr lang="en-US" smtClean="0"/>
              <a:pPr/>
              <a:t>29</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5B7FDF4-F9CA-4D5B-AEB7-93AB7AD78B40}" type="slidenum">
              <a:rPr lang="en-US" smtClean="0"/>
              <a:pPr/>
              <a:t>3</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297CB7F-8FDF-4DE6-A687-E1135D3583EC}" type="slidenum">
              <a:rPr lang="en-US" smtClean="0"/>
              <a:pPr/>
              <a:t>30</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BE166C5-8E6C-4122-BB2C-B0D8ED6150EB}" type="slidenum">
              <a:rPr lang="en-US" smtClean="0"/>
              <a:pPr/>
              <a:t>31</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EF4BD07-77D6-4787-B0E4-A852FF39E61E}" type="slidenum">
              <a:rPr lang="en-US" smtClean="0"/>
              <a:pPr/>
              <a:t>32</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ED0FF54-C890-4326-AC5C-B17C6445E854}" type="slidenum">
              <a:rPr lang="en-US" smtClean="0"/>
              <a:pPr/>
              <a:t>33</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E8C4A90-F599-4D20-A1F0-020BBA8242AD}" type="slidenum">
              <a:rPr lang="en-US" smtClean="0"/>
              <a:pPr/>
              <a:t>34</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5BF3E3-B75A-44A1-A79E-9CA273429125}" type="slidenum">
              <a:rPr lang="en-US" smtClean="0"/>
              <a:pPr/>
              <a:t>35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C7CC4BE-DFA6-4FD2-AC30-7496FE99C585}" type="slidenum">
              <a:rPr lang="en-US" smtClean="0"/>
              <a:pPr/>
              <a:t>36</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9D8F81F9-8995-475B-BACA-BD780F9CF4AB}" type="slidenum">
              <a:rPr lang="en-US" smtClean="0"/>
              <a:pPr/>
              <a:t>37</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CC64BC3-A743-4E56-985B-36E391B07A25}" type="slidenum">
              <a:rPr lang="en-US" smtClean="0"/>
              <a:pPr/>
              <a:t>38</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2D12AEB-A7B2-4D62-BB4A-C99B25C7E929}" type="slidenum">
              <a:rPr lang="en-US" smtClean="0"/>
              <a:pPr/>
              <a:t>39</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230AFA2-1EC1-4927-A949-24F6B84ACA80}" type="slidenum">
              <a:rPr lang="en-US" smtClean="0"/>
              <a:pPr/>
              <a:t>4</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A79E8938-3FBC-4A87-BF3E-4B61C3CA1CAE}" type="slidenum">
              <a:rPr lang="en-US" smtClean="0"/>
              <a:pPr/>
              <a:t>40</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732AB85-233B-42A8-A22E-99565E1F2CEA}" type="slidenum">
              <a:rPr lang="en-US" smtClean="0"/>
              <a:pPr/>
              <a:t>41</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F00276B-C50E-4556-8D7C-B45B708B9EBA}" type="slidenum">
              <a:rPr lang="en-US" smtClean="0"/>
              <a:pPr/>
              <a:t>42</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F56E80BD-0C12-4B23-82A5-F16F1F95463E}" type="slidenum">
              <a:rPr lang="en-US" smtClean="0"/>
              <a:pPr/>
              <a:t>43</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2B081C-FA2C-4E19-B37F-EE3C8B297CA1}" type="slidenum">
              <a:rPr lang="en-US" smtClean="0"/>
              <a:pPr/>
              <a:t>44</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3289EA-0552-4C12-A4B8-0BECCCF3A27E}" type="slidenum">
              <a:rPr lang="en-US" smtClean="0"/>
              <a:pPr/>
              <a:t>45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6AA72F3D-EEC5-4A78-B9CD-966C5C71EC41}" type="slidenum">
              <a:rPr lang="en-US" smtClean="0"/>
              <a:pPr/>
              <a:t>46</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794B33C9-B59A-46AF-B76A-D0113D38251D}" type="slidenum">
              <a:rPr lang="en-US" smtClean="0"/>
              <a:pPr/>
              <a:t>47</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76206D0-BF46-42AC-B7E9-ABE078171938}" type="slidenum">
              <a:rPr lang="en-US" smtClean="0"/>
              <a:pPr/>
              <a:t>48</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D142EA7E-4643-446B-A5D4-2EB20B93C3FF}" type="slidenum">
              <a:rPr lang="en-US" smtClean="0"/>
              <a:pPr/>
              <a:t>49</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36526CA-0DC7-46A3-BE99-D7A660ABF2DE}" type="slidenum">
              <a:rPr lang="en-US" smtClean="0"/>
              <a:pPr/>
              <a:t>5</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630E4DAD-D587-481B-B5F8-F36844B7691E}" type="slidenum">
              <a:rPr lang="en-US" smtClean="0"/>
              <a:pPr/>
              <a:t>50</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CABE1D7-648B-45D2-B31B-88D5F61A4A15}" type="slidenum">
              <a:rPr lang="en-US" smtClean="0"/>
              <a:pPr/>
              <a:t>51</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347E159-B699-4F48-BB42-B47CD0ACED4A}" type="slidenum">
              <a:rPr lang="en-US" smtClean="0"/>
              <a:pPr/>
              <a:t>52</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6CB43C7-132F-445B-8FB8-F1C7AF44B785}" type="slidenum">
              <a:rPr lang="en-US" smtClean="0"/>
              <a:pPr/>
              <a:t>53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A156F598-85F3-4CB2-B980-AB8942531A7D}" type="slidenum">
              <a:rPr lang="en-US" smtClean="0"/>
              <a:pPr/>
              <a:t>54</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C687F99-B2B3-4BF0-8C57-2EF319774A21}" type="slidenum">
              <a:rPr lang="en-US" smtClean="0"/>
              <a:pPr/>
              <a:t>55</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CE3DF16-F4CE-4656-863F-B27AFA92B020}" type="slidenum">
              <a:rPr lang="en-US" smtClean="0"/>
              <a:pPr/>
              <a:t>56</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AB8B03B3-F0C3-4E55-A388-FCA150D401A6}" type="slidenum">
              <a:rPr lang="en-US" smtClean="0"/>
              <a:pPr/>
              <a:t>57</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BA587EF-6457-46CC-9763-6647E8C9B755}" type="slidenum">
              <a:rPr lang="en-US" smtClean="0"/>
              <a:pPr/>
              <a:t>58</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3E6175A-187B-4DCD-8F77-170A726CFC4D}" type="slidenum">
              <a:rPr lang="en-US" smtClean="0"/>
              <a:pPr/>
              <a:t>59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DFBF127-E8D6-4C67-9EEC-A53A2DAA7077}" type="slidenum">
              <a:rPr lang="en-US" smtClean="0"/>
              <a:pPr/>
              <a:t>6</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834BED82-C804-4483-8CAE-0156497FBAFD}" type="slidenum">
              <a:rPr lang="en-US" smtClean="0"/>
              <a:pPr/>
              <a:t>60</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9E25D31-80A0-42A0-93E0-137AD74E2E94}" type="slidenum">
              <a:rPr lang="en-US" smtClean="0"/>
              <a:pPr/>
              <a:t>61</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54D7EB0A-EF7C-45F8-8F89-B672A34EF68A}" type="slidenum">
              <a:rPr lang="en-US" smtClean="0"/>
              <a:pPr/>
              <a:t>62</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A811C5B-C15E-4DA5-9E17-3C7C336CDAE2}" type="slidenum">
              <a:rPr lang="en-US" smtClean="0"/>
              <a:pPr/>
              <a:t>63</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29BFCF54-8571-4813-85C0-2EC9932559C8}" type="slidenum">
              <a:rPr lang="en-US" smtClean="0"/>
              <a:pPr/>
              <a:t>64</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B792647E-2962-4981-B85D-F7E07D181E9B}" type="slidenum">
              <a:rPr lang="en-US" smtClean="0"/>
              <a:pPr/>
              <a:t>65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ABA1CF2-7692-441E-8B3C-C4EA17BF38A3}" type="slidenum">
              <a:rPr lang="en-US" smtClean="0"/>
              <a:pPr/>
              <a:t>66</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33BDA7C1-DF24-453C-9405-6D02C73B9082}" type="slidenum">
              <a:rPr lang="en-US" smtClean="0"/>
              <a:pPr/>
              <a:t>67</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BB76AA26-6BBD-4BEF-AD27-9EC116B56526}" type="slidenum">
              <a:rPr lang="en-US" smtClean="0"/>
              <a:pPr/>
              <a:t>68</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47211326-7282-43F8-AF4A-206619393E1A}" type="slidenum">
              <a:rPr lang="en-US" smtClean="0"/>
              <a:pPr/>
              <a:t>69</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340FA98-0B54-4BE5-B8DB-25B73587BCE4}" type="slidenum">
              <a:rPr lang="en-US" smtClean="0"/>
              <a:pPr/>
              <a:t>7</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2D4747A-C774-4845-810F-AFFACC4113D8}" type="slidenum">
              <a:rPr lang="en-US" smtClean="0"/>
              <a:pPr/>
              <a:t>70</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152F8554-D1FD-4CCC-A193-127B3A73475F}" type="slidenum">
              <a:rPr lang="en-US" smtClean="0"/>
              <a:pPr/>
              <a:t>71</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945B426-3BFA-4D15-A6B8-768FAF211997}" type="slidenum">
              <a:rPr lang="en-US" smtClean="0"/>
              <a:pPr/>
              <a:t>72</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395B0BF4-C8D3-4FDE-89A4-EAD8754E8788}" type="slidenum">
              <a:rPr lang="en-US" smtClean="0"/>
              <a:pPr/>
              <a:t>73</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1B541622-AB06-4E16-B3EE-5E1D8A04E4FE}" type="slidenum">
              <a:rPr lang="en-US" smtClean="0"/>
              <a:pPr/>
              <a:t>74</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696ABF8A-DB4B-4556-8C30-B84E37A0BBC9}" type="slidenum">
              <a:rPr lang="en-US" smtClean="0"/>
              <a:pPr/>
              <a:t>75</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94AA2E33-CEDE-49FF-8DFE-CDCE00C2A228}" type="slidenum">
              <a:rPr lang="en-US" smtClean="0"/>
              <a:pPr/>
              <a:t>76</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2C7CEFA-C073-406B-AE9B-EA68471DAD63}" type="slidenum">
              <a:rPr lang="en-US" smtClean="0"/>
              <a:pPr/>
              <a:t>8</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EAEEE085-6715-471A-A614-4D95508028EE}" type="slidenum">
              <a:rPr lang="en-US" smtClean="0"/>
              <a:pPr/>
              <a:t>9</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p>
          </p:txBody>
        </p:sp>
      </p:grpSp>
      <p:sp>
        <p:nvSpPr>
          <p:cNvPr id="245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45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66955F7-5CE2-4D35-BCEE-6B05098B916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5ED910-609D-4FF2-90AE-3571AEE87FA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3D776B0-AA66-4F28-BABB-BD2FE269CBB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1B16ADB-F37A-4AA2-8BD7-DBADCD0312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3C9491B-7978-49F1-A508-4123B1974C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121381A-CE9F-4ECA-A88F-267B9CF52AF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261391A-A447-40E0-B227-F9BA75147FA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B82D139-5765-4D27-862B-AEEE6B88AD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C51D081-CD1D-4700-BF05-F425199B06A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F5ACB40B-12AB-424D-B894-94849DD172A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EB66913-BC9E-47F4-A664-3308741BEF9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72E3CC1-20C8-44F2-8EAF-1807DAD8783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2355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effectLst>
                  <a:outerShdw blurRad="38100" dist="38100" dir="2700000" algn="tl">
                    <a:srgbClr val="000000"/>
                  </a:outerShdw>
                </a:effectLst>
                <a:latin typeface="+mn-lt"/>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aseline="0">
                <a:effectLst>
                  <a:outerShdw blurRad="38100" dist="38100" dir="2700000" algn="tl">
                    <a:srgbClr val="000000"/>
                  </a:outerShdw>
                </a:effectLst>
                <a:latin typeface="+mn-lt"/>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effectLst>
                  <a:outerShdw blurRad="38100" dist="38100" dir="2700000" algn="tl">
                    <a:srgbClr val="000000"/>
                  </a:outerShdw>
                </a:effectLst>
                <a:latin typeface="+mn-lt"/>
              </a:defRPr>
            </a:lvl1pPr>
          </a:lstStyle>
          <a:p>
            <a:pPr>
              <a:defRPr/>
            </a:pPr>
            <a:fld id="{ECC0E005-7AFB-46D0-8B99-EB09F7B2BF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56"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1" name="Picture 5" descr="cover_Walker"/>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Grand Unification and Proton Decay</a:t>
            </a:r>
          </a:p>
        </p:txBody>
      </p:sp>
      <p:pic>
        <p:nvPicPr>
          <p:cNvPr id="119812" name="Picture 4" descr="gut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268" name="Text Box 5"/>
          <p:cNvSpPr txBox="1">
            <a:spLocks noChangeArrowheads="1"/>
          </p:cNvSpPr>
          <p:nvPr/>
        </p:nvSpPr>
        <p:spPr bwMode="auto">
          <a:xfrm>
            <a:off x="914400" y="6172200"/>
            <a:ext cx="7315200" cy="307777"/>
          </a:xfrm>
          <a:prstGeom prst="rect">
            <a:avLst/>
          </a:prstGeom>
          <a:noFill/>
          <a:ln w="9525">
            <a:noFill/>
            <a:miter lim="800000"/>
            <a:headEnd/>
            <a:tailEnd/>
          </a:ln>
        </p:spPr>
        <p:txBody>
          <a:bodyPr>
            <a:spAutoFit/>
          </a:bodyPr>
          <a:lstStyle/>
          <a:p>
            <a:pPr algn="ctr">
              <a:spcBef>
                <a:spcPct val="50000"/>
              </a:spcBef>
            </a:pPr>
            <a:r>
              <a:rPr lang="en-US" sz="1400" baseline="0" dirty="0"/>
              <a:t>Slide Courtesy of Ed Kearns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Motivations for </a:t>
            </a:r>
            <a:r>
              <a:rPr lang="en-US" sz="2800" baseline="0" dirty="0" err="1"/>
              <a:t>Supersymmetry</a:t>
            </a:r>
            <a:endParaRPr lang="en-US" sz="2800" baseline="0" dirty="0"/>
          </a:p>
        </p:txBody>
      </p:sp>
      <p:sp>
        <p:nvSpPr>
          <p:cNvPr id="12291"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Detection of Supersymmetric Particles is a key motivating goal of the Large Hadron Collider.</a:t>
            </a:r>
          </a:p>
        </p:txBody>
      </p:sp>
      <p:pic>
        <p:nvPicPr>
          <p:cNvPr id="128004" name="Picture 4" descr="defenseEnlarged02"/>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Grand Unification Predicts Proton Decay</a:t>
            </a:r>
          </a:p>
        </p:txBody>
      </p:sp>
      <p:pic>
        <p:nvPicPr>
          <p:cNvPr id="160772" name="Picture 4" descr="protondecay"/>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316" name="TextBox 4"/>
          <p:cNvSpPr txBox="1">
            <a:spLocks noChangeArrowheads="1"/>
          </p:cNvSpPr>
          <p:nvPr/>
        </p:nvSpPr>
        <p:spPr bwMode="auto">
          <a:xfrm>
            <a:off x="685800" y="6172200"/>
            <a:ext cx="7696200" cy="523220"/>
          </a:xfrm>
          <a:prstGeom prst="rect">
            <a:avLst/>
          </a:prstGeom>
          <a:noFill/>
          <a:ln w="9525">
            <a:noFill/>
            <a:miter lim="800000"/>
            <a:headEnd/>
            <a:tailEnd/>
          </a:ln>
        </p:spPr>
        <p:txBody>
          <a:bodyPr wrap="square">
            <a:spAutoFit/>
          </a:bodyPr>
          <a:lstStyle/>
          <a:p>
            <a:pPr algn="ctr"/>
            <a:r>
              <a:rPr lang="en-US" sz="1400" baseline="0" dirty="0"/>
              <a:t>Coupling Unification, Neutrino Masses, </a:t>
            </a:r>
            <a:r>
              <a:rPr lang="en-US" sz="1400" baseline="0" dirty="0" err="1"/>
              <a:t>Supersymmetry</a:t>
            </a:r>
            <a:r>
              <a:rPr lang="en-US" sz="1400" baseline="0" dirty="0"/>
              <a:t>, and the third Quark Generation </a:t>
            </a:r>
            <a:r>
              <a:rPr lang="en-US" sz="1400" baseline="0" dirty="0" smtClean="0"/>
              <a:t>are all either directly confirmed, or have </a:t>
            </a:r>
            <a:r>
              <a:rPr lang="en-US" sz="1400" baseline="0" dirty="0"/>
              <a:t>at least solid indirect experimental support.  It is time for Proton Decay!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Proton Decay Channels</a:t>
            </a:r>
          </a:p>
        </p:txBody>
      </p:sp>
      <p:sp>
        <p:nvSpPr>
          <p:cNvPr id="14339"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Dimension 5 decay can be dangerously fast.  Dimension 6 decay can be so slow that you won’t see it!</a:t>
            </a:r>
          </a:p>
        </p:txBody>
      </p:sp>
      <p:pic>
        <p:nvPicPr>
          <p:cNvPr id="132100" name="Picture 4" descr="defenseEnlarged04"/>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Comparison of Relevant Time Scales</a:t>
            </a:r>
          </a:p>
        </p:txBody>
      </p:sp>
      <p:pic>
        <p:nvPicPr>
          <p:cNvPr id="154628" name="Picture 4" descr="year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0" y="6172200"/>
            <a:ext cx="9144000" cy="523220"/>
          </a:xfrm>
          <a:prstGeom prst="rect">
            <a:avLst/>
          </a:prstGeom>
          <a:noFill/>
        </p:spPr>
        <p:txBody>
          <a:bodyPr wrap="square" rtlCol="0">
            <a:spAutoFit/>
          </a:bodyPr>
          <a:lstStyle/>
          <a:p>
            <a:pPr algn="ctr"/>
            <a:r>
              <a:rPr lang="en-US" sz="1400" baseline="0" dirty="0"/>
              <a:t>H</a:t>
            </a:r>
            <a:r>
              <a:rPr lang="en-US" sz="1400" baseline="0" dirty="0" smtClean="0"/>
              <a:t>aving survived the overly rapid ‘ignoble’ dimension 5 decay channel, the question becomes whether dimension 6 decay is too slow to be tested.  It is grand comedy that our resources could expire ‘one zero short’, having come already so very far.</a:t>
            </a:r>
            <a:endParaRPr lang="en-US" sz="1400" baseline="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The Super-</a:t>
            </a:r>
            <a:r>
              <a:rPr lang="en-US" sz="2800" baseline="0" dirty="0" err="1"/>
              <a:t>Kamiokande</a:t>
            </a:r>
            <a:r>
              <a:rPr lang="en-US" sz="2800" baseline="0" dirty="0"/>
              <a:t> Experiment</a:t>
            </a:r>
          </a:p>
        </p:txBody>
      </p:sp>
      <p:pic>
        <p:nvPicPr>
          <p:cNvPr id="130052" name="Picture 4" descr="defenseEnlarged03"/>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section-2"/>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81000" y="0"/>
            <a:ext cx="8458200" cy="523220"/>
          </a:xfrm>
          <a:prstGeom prst="rect">
            <a:avLst/>
          </a:prstGeom>
          <a:noFill/>
          <a:ln w="9525">
            <a:noFill/>
            <a:miter lim="800000"/>
            <a:headEnd/>
            <a:tailEnd/>
          </a:ln>
        </p:spPr>
        <p:txBody>
          <a:bodyPr wrap="square">
            <a:spAutoFit/>
          </a:bodyPr>
          <a:lstStyle/>
          <a:p>
            <a:pPr algn="ctr">
              <a:spcBef>
                <a:spcPct val="50000"/>
              </a:spcBef>
            </a:pPr>
            <a:r>
              <a:rPr lang="en-US" sz="2800" baseline="0" dirty="0"/>
              <a:t>The </a:t>
            </a:r>
            <a:r>
              <a:rPr lang="en-US" sz="2800" baseline="0" dirty="0" smtClean="0"/>
              <a:t>Standard and Flipped SU(5) Particle Representations </a:t>
            </a:r>
            <a:endParaRPr lang="en-US" sz="2800" baseline="0" dirty="0"/>
          </a:p>
        </p:txBody>
      </p:sp>
      <p:sp>
        <p:nvSpPr>
          <p:cNvPr id="18435" name="Text Box 3"/>
          <p:cNvSpPr txBox="1">
            <a:spLocks noChangeArrowheads="1"/>
          </p:cNvSpPr>
          <p:nvPr/>
        </p:nvSpPr>
        <p:spPr bwMode="auto">
          <a:xfrm>
            <a:off x="0" y="6172200"/>
            <a:ext cx="9144000" cy="523220"/>
          </a:xfrm>
          <a:prstGeom prst="rect">
            <a:avLst/>
          </a:prstGeom>
          <a:noFill/>
          <a:ln w="9525">
            <a:noFill/>
            <a:miter lim="800000"/>
            <a:headEnd/>
            <a:tailEnd/>
          </a:ln>
        </p:spPr>
        <p:txBody>
          <a:bodyPr>
            <a:spAutoFit/>
          </a:bodyPr>
          <a:lstStyle/>
          <a:p>
            <a:pPr algn="ctr">
              <a:spcBef>
                <a:spcPct val="50000"/>
              </a:spcBef>
            </a:pPr>
            <a:r>
              <a:rPr lang="en-US" sz="1400" baseline="0" dirty="0" smtClean="0"/>
              <a:t>Upper: Each generation of the Standard Model fits perfectly into a fundamental </a:t>
            </a:r>
            <a:r>
              <a:rPr lang="en-US" sz="1400" b="1" baseline="0" dirty="0" smtClean="0"/>
              <a:t>5-bar</a:t>
            </a:r>
            <a:r>
              <a:rPr lang="en-US" sz="1400" baseline="0" dirty="0" smtClean="0"/>
              <a:t> and an </a:t>
            </a:r>
            <a:r>
              <a:rPr lang="en-US" sz="1400" baseline="0" dirty="0" err="1" smtClean="0"/>
              <a:t>antisymmetric</a:t>
            </a:r>
            <a:r>
              <a:rPr lang="en-US" sz="1400" baseline="0" dirty="0" smtClean="0"/>
              <a:t> 10 of SU(5). The RH neutrino is “out”.  Lower: The RH </a:t>
            </a:r>
            <a:r>
              <a:rPr lang="en-US" sz="1400" baseline="0" dirty="0"/>
              <a:t>up/down quarks, and the electron/neutrino </a:t>
            </a:r>
            <a:r>
              <a:rPr lang="en-US" sz="1400" baseline="0" dirty="0" smtClean="0"/>
              <a:t>can “flip</a:t>
            </a:r>
            <a:r>
              <a:rPr lang="en-US" sz="1400" baseline="0" dirty="0"/>
              <a:t>” places relative to standard SU(5).</a:t>
            </a:r>
          </a:p>
        </p:txBody>
      </p:sp>
      <p:pic>
        <p:nvPicPr>
          <p:cNvPr id="134148" name="Picture 4" descr="defenseEnlarged05"/>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smtClean="0"/>
              <a:t>Flipped Unification</a:t>
            </a:r>
            <a:endParaRPr lang="en-US" sz="2800" baseline="0" dirty="0"/>
          </a:p>
        </p:txBody>
      </p:sp>
      <p:sp>
        <p:nvSpPr>
          <p:cNvPr id="18435" name="Text Box 3"/>
          <p:cNvSpPr txBox="1">
            <a:spLocks noChangeArrowheads="1"/>
          </p:cNvSpPr>
          <p:nvPr/>
        </p:nvSpPr>
        <p:spPr bwMode="auto">
          <a:xfrm>
            <a:off x="381000" y="6172200"/>
            <a:ext cx="8382000" cy="523220"/>
          </a:xfrm>
          <a:prstGeom prst="rect">
            <a:avLst/>
          </a:prstGeom>
          <a:noFill/>
          <a:ln w="9525">
            <a:noFill/>
            <a:miter lim="800000"/>
            <a:headEnd/>
            <a:tailEnd/>
          </a:ln>
        </p:spPr>
        <p:txBody>
          <a:bodyPr wrap="square">
            <a:spAutoFit/>
          </a:bodyPr>
          <a:lstStyle/>
          <a:p>
            <a:pPr algn="ctr">
              <a:spcBef>
                <a:spcPct val="50000"/>
              </a:spcBef>
            </a:pPr>
            <a:r>
              <a:rPr lang="en-US" sz="1400" baseline="0" dirty="0" smtClean="0"/>
              <a:t>A heuristic graphical representation of Flipped SU(5) in purple Vs. Standard SU(5) in red.  Note that Flipped SU(5) is not fully unified at M</a:t>
            </a:r>
            <a:r>
              <a:rPr lang="en-US" sz="1400" dirty="0" smtClean="0"/>
              <a:t>32</a:t>
            </a:r>
            <a:r>
              <a:rPr lang="en-US" sz="1400" baseline="0" dirty="0" smtClean="0"/>
              <a:t>.  It “waits” for </a:t>
            </a:r>
            <a:r>
              <a:rPr lang="en-US" sz="1400" baseline="0" dirty="0"/>
              <a:t>S</a:t>
            </a:r>
            <a:r>
              <a:rPr lang="en-US" sz="1400" baseline="0" dirty="0" smtClean="0"/>
              <a:t>uper </a:t>
            </a:r>
            <a:r>
              <a:rPr lang="en-US" sz="1400" baseline="0" dirty="0"/>
              <a:t>U</a:t>
            </a:r>
            <a:r>
              <a:rPr lang="en-US" sz="1400" baseline="0" dirty="0" smtClean="0"/>
              <a:t>nification at M</a:t>
            </a:r>
            <a:r>
              <a:rPr lang="en-US" sz="1400" dirty="0" smtClean="0"/>
              <a:t>51</a:t>
            </a:r>
            <a:r>
              <a:rPr lang="en-US" sz="1400" baseline="0" dirty="0" smtClean="0"/>
              <a:t>, which may be closer to </a:t>
            </a:r>
            <a:r>
              <a:rPr lang="en-US" sz="1400" baseline="0" dirty="0" err="1" smtClean="0"/>
              <a:t>M</a:t>
            </a:r>
            <a:r>
              <a:rPr lang="en-US" sz="1400" dirty="0" err="1"/>
              <a:t>P</a:t>
            </a:r>
            <a:r>
              <a:rPr lang="en-US" sz="1400" dirty="0" err="1" smtClean="0"/>
              <a:t>lanck</a:t>
            </a:r>
            <a:r>
              <a:rPr lang="en-US" sz="1400" dirty="0" smtClean="0"/>
              <a:t> </a:t>
            </a:r>
            <a:r>
              <a:rPr lang="en-US" sz="1400" baseline="0" dirty="0" smtClean="0"/>
              <a:t>.</a:t>
            </a:r>
            <a:endParaRPr lang="en-US" sz="1400" baseline="0" dirty="0"/>
          </a:p>
        </p:txBody>
      </p:sp>
      <p:pic>
        <p:nvPicPr>
          <p:cNvPr id="5" name="Picture 4" descr="running.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Motivations for Flipped SU(5)</a:t>
            </a:r>
          </a:p>
        </p:txBody>
      </p:sp>
      <p:pic>
        <p:nvPicPr>
          <p:cNvPr id="136196" name="Picture 4" descr="defenseEnlarged06"/>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smtClean="0"/>
              <a:t>Bibliography</a:t>
            </a:r>
            <a:endParaRPr lang="en-US" sz="2800" baseline="0" dirty="0"/>
          </a:p>
        </p:txBody>
      </p:sp>
      <p:pic>
        <p:nvPicPr>
          <p:cNvPr id="4" name="Picture 3" descr="citation.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533400" y="0"/>
            <a:ext cx="8001000" cy="523220"/>
          </a:xfrm>
          <a:prstGeom prst="rect">
            <a:avLst/>
          </a:prstGeom>
          <a:noFill/>
          <a:ln w="9525">
            <a:noFill/>
            <a:miter lim="800000"/>
            <a:headEnd/>
            <a:tailEnd/>
          </a:ln>
        </p:spPr>
        <p:txBody>
          <a:bodyPr>
            <a:spAutoFit/>
          </a:bodyPr>
          <a:lstStyle/>
          <a:p>
            <a:pPr algn="ctr">
              <a:spcBef>
                <a:spcPct val="50000"/>
              </a:spcBef>
            </a:pPr>
            <a:r>
              <a:rPr lang="en-US" sz="2800" baseline="0" dirty="0"/>
              <a:t>Consistency with Low Energy Phenomenology</a:t>
            </a:r>
          </a:p>
        </p:txBody>
      </p:sp>
      <p:sp>
        <p:nvSpPr>
          <p:cNvPr id="20483" name="Text Box 4"/>
          <p:cNvSpPr txBox="1">
            <a:spLocks noChangeArrowheads="1"/>
          </p:cNvSpPr>
          <p:nvPr/>
        </p:nvSpPr>
        <p:spPr bwMode="auto">
          <a:xfrm>
            <a:off x="228600" y="6172200"/>
            <a:ext cx="8686800" cy="523220"/>
          </a:xfrm>
          <a:prstGeom prst="rect">
            <a:avLst/>
          </a:prstGeom>
          <a:noFill/>
          <a:ln w="9525">
            <a:noFill/>
            <a:miter lim="800000"/>
            <a:headEnd/>
            <a:tailEnd/>
          </a:ln>
        </p:spPr>
        <p:txBody>
          <a:bodyPr wrap="square">
            <a:spAutoFit/>
          </a:bodyPr>
          <a:lstStyle/>
          <a:p>
            <a:pPr algn="ctr">
              <a:spcBef>
                <a:spcPct val="50000"/>
              </a:spcBef>
            </a:pPr>
            <a:r>
              <a:rPr lang="en-US" sz="1400" baseline="0" dirty="0"/>
              <a:t>Standard SU(5) unification predicts a value for the strong coupling at the Z-Boson mass which is much too large. Attempts to fix this with heavy thresholds only speed dimension 5 proton decay.  We can lower </a:t>
            </a:r>
            <a:r>
              <a:rPr lang="en-US" sz="1400" baseline="0" dirty="0">
                <a:latin typeface="Symbol" pitchFamily="18" charset="2"/>
              </a:rPr>
              <a:t>a</a:t>
            </a:r>
            <a:r>
              <a:rPr lang="en-US" i="1" dirty="0"/>
              <a:t>s</a:t>
            </a:r>
            <a:r>
              <a:rPr lang="en-US" sz="1400" baseline="0" dirty="0"/>
              <a:t> by Flipping SU(5).</a:t>
            </a:r>
          </a:p>
        </p:txBody>
      </p:sp>
      <p:pic>
        <p:nvPicPr>
          <p:cNvPr id="4" name="Picture 3" descr="rudiments.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The Missing Partner Mechanism</a:t>
            </a:r>
          </a:p>
        </p:txBody>
      </p:sp>
      <p:sp>
        <p:nvSpPr>
          <p:cNvPr id="21507" name="Text Box 3"/>
          <p:cNvSpPr txBox="1">
            <a:spLocks noChangeArrowheads="1"/>
          </p:cNvSpPr>
          <p:nvPr/>
        </p:nvSpPr>
        <p:spPr bwMode="auto">
          <a:xfrm>
            <a:off x="1524000" y="6172200"/>
            <a:ext cx="6096000" cy="523220"/>
          </a:xfrm>
          <a:prstGeom prst="rect">
            <a:avLst/>
          </a:prstGeom>
          <a:noFill/>
          <a:ln w="9525">
            <a:noFill/>
            <a:miter lim="800000"/>
            <a:headEnd/>
            <a:tailEnd/>
          </a:ln>
        </p:spPr>
        <p:txBody>
          <a:bodyPr wrap="square">
            <a:spAutoFit/>
          </a:bodyPr>
          <a:lstStyle/>
          <a:p>
            <a:pPr algn="ctr">
              <a:spcBef>
                <a:spcPct val="50000"/>
              </a:spcBef>
            </a:pPr>
            <a:r>
              <a:rPr lang="en-US" sz="1400" baseline="0" dirty="0" smtClean="0"/>
              <a:t>We achieve a Natural splitting between the double and triplet Higgs.  We </a:t>
            </a:r>
            <a:r>
              <a:rPr lang="en-US" sz="1400" baseline="0" dirty="0"/>
              <a:t>avoid fine tuning and the overly rapid dimension 5 proton decay!</a:t>
            </a:r>
          </a:p>
        </p:txBody>
      </p:sp>
      <p:pic>
        <p:nvPicPr>
          <p:cNvPr id="138244" name="Picture 4" descr="defenseEnlarged07"/>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Suppression of Flipped Decay</a:t>
            </a:r>
          </a:p>
        </p:txBody>
      </p:sp>
      <p:sp>
        <p:nvSpPr>
          <p:cNvPr id="22531" name="Text Box 3"/>
          <p:cNvSpPr txBox="1">
            <a:spLocks noChangeArrowheads="1"/>
          </p:cNvSpPr>
          <p:nvPr/>
        </p:nvSpPr>
        <p:spPr bwMode="auto">
          <a:xfrm>
            <a:off x="0" y="6172200"/>
            <a:ext cx="9144000" cy="523220"/>
          </a:xfrm>
          <a:prstGeom prst="rect">
            <a:avLst/>
          </a:prstGeom>
          <a:noFill/>
          <a:ln w="9525">
            <a:noFill/>
            <a:miter lim="800000"/>
            <a:headEnd/>
            <a:tailEnd/>
          </a:ln>
        </p:spPr>
        <p:txBody>
          <a:bodyPr>
            <a:spAutoFit/>
          </a:bodyPr>
          <a:lstStyle/>
          <a:p>
            <a:pPr algn="ctr">
              <a:spcBef>
                <a:spcPct val="50000"/>
              </a:spcBef>
            </a:pPr>
            <a:r>
              <a:rPr lang="en-US" sz="1400" baseline="0" dirty="0"/>
              <a:t>This </a:t>
            </a:r>
            <a:r>
              <a:rPr lang="en-US" sz="1400" baseline="0" dirty="0" smtClean="0"/>
              <a:t>suppression seems at first sight detrimental</a:t>
            </a:r>
            <a:r>
              <a:rPr lang="en-US" sz="1400" baseline="0" dirty="0"/>
              <a:t>, in that the dimension 6 decay has generally not been predicted as problematically fast</a:t>
            </a:r>
            <a:r>
              <a:rPr lang="en-US" sz="1400" baseline="0" dirty="0" smtClean="0"/>
              <a:t>.  However, the lowering of the M</a:t>
            </a:r>
            <a:r>
              <a:rPr lang="en-US" sz="1400" dirty="0" smtClean="0"/>
              <a:t>32</a:t>
            </a:r>
            <a:r>
              <a:rPr lang="en-US" sz="1400" baseline="0" dirty="0" smtClean="0"/>
              <a:t> scale will more than compensate for this lifetime increase.</a:t>
            </a:r>
            <a:endParaRPr lang="en-US" sz="1400" baseline="0" dirty="0"/>
          </a:p>
        </p:txBody>
      </p:sp>
      <p:pic>
        <p:nvPicPr>
          <p:cNvPr id="140292" name="Picture 4" descr="defenseEnlarged08"/>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A Lesson from History</a:t>
            </a:r>
          </a:p>
        </p:txBody>
      </p:sp>
      <p:sp>
        <p:nvSpPr>
          <p:cNvPr id="23555"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Nature repeats her favorite themes, in delicate reprise.</a:t>
            </a:r>
          </a:p>
        </p:txBody>
      </p:sp>
      <p:pic>
        <p:nvPicPr>
          <p:cNvPr id="152582" name="Picture 6" descr="FlippedVsStandard"/>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section-3"/>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a:t>Grand Unification and String Phenomenology</a:t>
            </a:r>
          </a:p>
        </p:txBody>
      </p:sp>
      <p:sp>
        <p:nvSpPr>
          <p:cNvPr id="25603"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These distinct points of view are natural symbiotic partners.</a:t>
            </a:r>
          </a:p>
        </p:txBody>
      </p:sp>
      <p:pic>
        <p:nvPicPr>
          <p:cNvPr id="125956" name="Picture 4" descr="defenseEnlarged01"/>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4.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5.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6.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7.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smtClean="0"/>
              <a:t>Presentation Outline</a:t>
            </a:r>
            <a:endParaRPr lang="en-US" sz="2800" baseline="0" dirty="0"/>
          </a:p>
        </p:txBody>
      </p:sp>
      <p:pic>
        <p:nvPicPr>
          <p:cNvPr id="4" name="Picture 3" descr="contents.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8.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vector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747"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err="1"/>
              <a:t>TeV</a:t>
            </a:r>
            <a:r>
              <a:rPr lang="en-US" sz="2800" baseline="0" dirty="0"/>
              <a:t> Scale Vector </a:t>
            </a:r>
            <a:r>
              <a:rPr lang="en-US" sz="2800" baseline="0" dirty="0" err="1"/>
              <a:t>Multiplets</a:t>
            </a:r>
            <a:endParaRPr lang="en-US" sz="2800" baseline="0" dirty="0"/>
          </a:p>
        </p:txBody>
      </p:sp>
      <p:sp>
        <p:nvSpPr>
          <p:cNvPr id="31748" name="Text Box 4"/>
          <p:cNvSpPr txBox="1">
            <a:spLocks noChangeArrowheads="1"/>
          </p:cNvSpPr>
          <p:nvPr/>
        </p:nvSpPr>
        <p:spPr bwMode="auto">
          <a:xfrm>
            <a:off x="1600200" y="6172200"/>
            <a:ext cx="6019800" cy="523220"/>
          </a:xfrm>
          <a:prstGeom prst="rect">
            <a:avLst/>
          </a:prstGeom>
          <a:noFill/>
          <a:ln w="9525">
            <a:noFill/>
            <a:miter lim="800000"/>
            <a:headEnd/>
            <a:tailEnd/>
          </a:ln>
        </p:spPr>
        <p:txBody>
          <a:bodyPr wrap="square">
            <a:spAutoFit/>
          </a:bodyPr>
          <a:lstStyle/>
          <a:p>
            <a:pPr algn="ctr">
              <a:spcBef>
                <a:spcPct val="50000"/>
              </a:spcBef>
            </a:pPr>
            <a:r>
              <a:rPr lang="en-US" sz="1400" baseline="0" dirty="0"/>
              <a:t>Inclusion of </a:t>
            </a:r>
            <a:r>
              <a:rPr lang="en-US" sz="1400" baseline="0" dirty="0" err="1"/>
              <a:t>TeV</a:t>
            </a:r>
            <a:r>
              <a:rPr lang="en-US" sz="1400" baseline="0" dirty="0"/>
              <a:t> scale Vector </a:t>
            </a:r>
            <a:r>
              <a:rPr lang="en-US" sz="1400" baseline="0" dirty="0" err="1"/>
              <a:t>Multiplets</a:t>
            </a:r>
            <a:r>
              <a:rPr lang="en-US" sz="1400" baseline="0" dirty="0"/>
              <a:t>, as motivated by F-theory, creates a dramatic early adjustment to the running of the gauge couplings</a:t>
            </a:r>
            <a:r>
              <a:rPr lang="en-US" sz="1400" baseline="0" dirty="0" smtClean="0"/>
              <a:t>.</a:t>
            </a:r>
            <a:endParaRPr lang="en-US" sz="1400" baseline="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1"/>
          <p:cNvPicPr>
            <a:picLocks noChangeAspect="1" noChangeArrowheads="1"/>
          </p:cNvPicPr>
          <p:nvPr/>
        </p:nvPicPr>
        <p:blipFill>
          <a:blip r:embed="rId3"/>
          <a:srcRect/>
          <a:stretch>
            <a:fillRect/>
          </a:stretch>
        </p:blipFill>
        <p:spPr bwMode="auto">
          <a:xfrm>
            <a:off x="914400" y="687388"/>
            <a:ext cx="7313613" cy="5484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771" name="Text Box 3"/>
          <p:cNvSpPr txBox="1">
            <a:spLocks noChangeArrowheads="1"/>
          </p:cNvSpPr>
          <p:nvPr/>
        </p:nvSpPr>
        <p:spPr bwMode="auto">
          <a:xfrm>
            <a:off x="381000" y="0"/>
            <a:ext cx="8382000" cy="523220"/>
          </a:xfrm>
          <a:prstGeom prst="rect">
            <a:avLst/>
          </a:prstGeom>
          <a:noFill/>
          <a:ln w="9525">
            <a:noFill/>
            <a:miter lim="800000"/>
            <a:headEnd/>
            <a:tailEnd/>
          </a:ln>
        </p:spPr>
        <p:txBody>
          <a:bodyPr wrap="square">
            <a:spAutoFit/>
          </a:bodyPr>
          <a:lstStyle/>
          <a:p>
            <a:pPr algn="ctr">
              <a:spcBef>
                <a:spcPct val="50000"/>
              </a:spcBef>
            </a:pPr>
            <a:r>
              <a:rPr lang="en-US" sz="2800" baseline="0" dirty="0"/>
              <a:t>Flipped Unification </a:t>
            </a:r>
            <a:r>
              <a:rPr lang="en-US" sz="2800" baseline="0" dirty="0" smtClean="0"/>
              <a:t>with &amp; without </a:t>
            </a:r>
            <a:r>
              <a:rPr lang="en-US" sz="2800" baseline="0" dirty="0"/>
              <a:t>Vector </a:t>
            </a:r>
            <a:r>
              <a:rPr lang="en-US" sz="2800" baseline="0" dirty="0" err="1"/>
              <a:t>Multiplets</a:t>
            </a:r>
            <a:endParaRPr lang="en-US" sz="2800" baseline="0" dirty="0"/>
          </a:p>
        </p:txBody>
      </p:sp>
      <p:sp>
        <p:nvSpPr>
          <p:cNvPr id="32772" name="Text Box 4"/>
          <p:cNvSpPr txBox="1">
            <a:spLocks noChangeArrowheads="1"/>
          </p:cNvSpPr>
          <p:nvPr/>
        </p:nvSpPr>
        <p:spPr bwMode="auto">
          <a:xfrm>
            <a:off x="152400" y="6172200"/>
            <a:ext cx="8839200" cy="523220"/>
          </a:xfrm>
          <a:prstGeom prst="rect">
            <a:avLst/>
          </a:prstGeom>
          <a:noFill/>
          <a:ln w="9525">
            <a:noFill/>
            <a:miter lim="800000"/>
            <a:headEnd/>
            <a:tailEnd/>
          </a:ln>
        </p:spPr>
        <p:txBody>
          <a:bodyPr wrap="square">
            <a:spAutoFit/>
          </a:bodyPr>
          <a:lstStyle/>
          <a:p>
            <a:pPr algn="ctr">
              <a:spcBef>
                <a:spcPct val="50000"/>
              </a:spcBef>
            </a:pPr>
            <a:r>
              <a:rPr lang="en-US" sz="1400" baseline="0" dirty="0"/>
              <a:t>Inclusion of </a:t>
            </a:r>
            <a:r>
              <a:rPr lang="en-US" sz="1400" baseline="0" dirty="0" err="1"/>
              <a:t>TeV</a:t>
            </a:r>
            <a:r>
              <a:rPr lang="en-US" sz="1400" baseline="0" dirty="0"/>
              <a:t> scale Vector </a:t>
            </a:r>
            <a:r>
              <a:rPr lang="en-US" sz="1400" baseline="0" dirty="0" err="1"/>
              <a:t>Multiplets</a:t>
            </a:r>
            <a:r>
              <a:rPr lang="en-US" sz="1400" baseline="0" dirty="0"/>
              <a:t> levels out the renormalization of the strong coupling, driving up the SU(5) coupling, and speeding proton decay</a:t>
            </a:r>
            <a:r>
              <a:rPr lang="en-US" sz="1400" baseline="0" dirty="0" smtClean="0"/>
              <a:t>.  The gap between</a:t>
            </a:r>
            <a:r>
              <a:rPr lang="en-US" sz="1400" baseline="0" dirty="0"/>
              <a:t> </a:t>
            </a:r>
            <a:r>
              <a:rPr lang="en-US" sz="1400" baseline="0" dirty="0" smtClean="0"/>
              <a:t>the M</a:t>
            </a:r>
            <a:r>
              <a:rPr lang="en-US" sz="1400" dirty="0" smtClean="0"/>
              <a:t>32</a:t>
            </a:r>
            <a:r>
              <a:rPr lang="en-US" sz="1400" baseline="0" dirty="0" smtClean="0"/>
              <a:t> scale couplings becomes extreme.</a:t>
            </a:r>
            <a:endParaRPr lang="en-US" sz="1400" baseline="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section-4"/>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kink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aseline="0" dirty="0" smtClean="0"/>
              <a:t>Light Thresholds</a:t>
            </a:r>
            <a:endParaRPr lang="en-US" sz="2800" baseline="0" dirty="0"/>
          </a:p>
        </p:txBody>
      </p:sp>
      <p:sp>
        <p:nvSpPr>
          <p:cNvPr id="4" name="TextBox 3"/>
          <p:cNvSpPr txBox="1"/>
          <p:nvPr/>
        </p:nvSpPr>
        <p:spPr>
          <a:xfrm>
            <a:off x="533400" y="6172200"/>
            <a:ext cx="8077200" cy="523220"/>
          </a:xfrm>
          <a:prstGeom prst="rect">
            <a:avLst/>
          </a:prstGeom>
          <a:noFill/>
        </p:spPr>
        <p:txBody>
          <a:bodyPr wrap="square" rtlCol="0">
            <a:spAutoFit/>
          </a:bodyPr>
          <a:lstStyle/>
          <a:p>
            <a:pPr algn="ctr"/>
            <a:r>
              <a:rPr lang="en-US" sz="1400" baseline="0" dirty="0" smtClean="0"/>
              <a:t>As the renormalization scale passes the mass threshold of each </a:t>
            </a:r>
            <a:r>
              <a:rPr lang="en-US" sz="1400" baseline="0" dirty="0" err="1" smtClean="0"/>
              <a:t>Supersymmetric</a:t>
            </a:r>
            <a:r>
              <a:rPr lang="en-US" sz="1400" baseline="0" dirty="0" smtClean="0"/>
              <a:t> partner, they begin to participate in quantum loops.  This alters the slope of the coupling renormalization from that point onward.</a:t>
            </a:r>
            <a:endParaRPr lang="en-US" sz="1400" baseline="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eta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Beta Function Coefficients of the CMSSM</a:t>
            </a:r>
            <a:endParaRPr lang="en-US" sz="2800" baseline="0" dirty="0">
              <a:solidFill>
                <a:srgbClr val="FFFFFF"/>
              </a:solidFill>
            </a:endParaRPr>
          </a:p>
        </p:txBody>
      </p:sp>
      <p:sp>
        <p:nvSpPr>
          <p:cNvPr id="4" name="Rectangle 3"/>
          <p:cNvSpPr/>
          <p:nvPr/>
        </p:nvSpPr>
        <p:spPr>
          <a:xfrm>
            <a:off x="914400" y="6172200"/>
            <a:ext cx="7315200" cy="523220"/>
          </a:xfrm>
          <a:prstGeom prst="rect">
            <a:avLst/>
          </a:prstGeom>
        </p:spPr>
        <p:txBody>
          <a:bodyPr wrap="square">
            <a:spAutoFit/>
          </a:bodyPr>
          <a:lstStyle/>
          <a:p>
            <a:pPr lvl="0" algn="ctr"/>
            <a:r>
              <a:rPr lang="en-US" sz="1400" baseline="0" dirty="0" smtClean="0">
                <a:solidFill>
                  <a:srgbClr val="FFFFFF"/>
                </a:solidFill>
              </a:rPr>
              <a:t>To correctly isolate the effects of the light thresholds, it is essential to know the individual contributions to the CMSSM beta function coefficients from each </a:t>
            </a:r>
            <a:r>
              <a:rPr lang="en-US" sz="1400" baseline="0" dirty="0" err="1" smtClean="0">
                <a:solidFill>
                  <a:srgbClr val="FFFFFF"/>
                </a:solidFill>
              </a:rPr>
              <a:t>superpartner</a:t>
            </a:r>
            <a:r>
              <a:rPr lang="en-US" sz="1400" baseline="0" dirty="0" smtClean="0">
                <a:solidFill>
                  <a:srgbClr val="FFFFFF"/>
                </a:solidFill>
              </a:rPr>
              <a:t>.</a:t>
            </a:r>
            <a:endParaRPr lang="en-US" sz="1400" baseline="0" dirty="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ge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0" y="0"/>
            <a:ext cx="9144000" cy="523220"/>
          </a:xfrm>
          <a:prstGeom prst="rect">
            <a:avLst/>
          </a:prstGeom>
        </p:spPr>
        <p:txBody>
          <a:bodyPr wrap="square">
            <a:spAutoFit/>
          </a:bodyPr>
          <a:lstStyle/>
          <a:p>
            <a:pPr algn="ctr"/>
            <a:r>
              <a:rPr lang="en-US" sz="2800" baseline="0" dirty="0" smtClean="0"/>
              <a:t>Absorption of Light Thresholds into the RGE’s</a:t>
            </a:r>
            <a:endParaRPr lang="en-US" sz="2800" baseline="0" dirty="0"/>
          </a:p>
        </p:txBody>
      </p:sp>
      <p:sp>
        <p:nvSpPr>
          <p:cNvPr id="5" name="Rectangle 4"/>
          <p:cNvSpPr/>
          <p:nvPr/>
        </p:nvSpPr>
        <p:spPr>
          <a:xfrm>
            <a:off x="457200" y="6172200"/>
            <a:ext cx="8229600" cy="307777"/>
          </a:xfrm>
          <a:prstGeom prst="rect">
            <a:avLst/>
          </a:prstGeom>
        </p:spPr>
        <p:txBody>
          <a:bodyPr wrap="square">
            <a:spAutoFit/>
          </a:bodyPr>
          <a:lstStyle/>
          <a:p>
            <a:pPr lvl="0" algn="ctr"/>
            <a:r>
              <a:rPr lang="en-US" sz="1400" baseline="0" dirty="0" smtClean="0">
                <a:solidFill>
                  <a:srgbClr val="FFFFFF"/>
                </a:solidFill>
              </a:rPr>
              <a:t>The  cumulative effect of a threshold presence may be absorbed into one constant for each coupling.</a:t>
            </a:r>
            <a:endParaRPr lang="en-US" sz="1400" baseline="0" dirty="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effective"/>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Improvement in Detail of the Threshold Analysis</a:t>
            </a:r>
            <a:endParaRPr lang="en-US" sz="2800" baseline="0" dirty="0">
              <a:solidFill>
                <a:srgbClr val="FFFFFF"/>
              </a:solidFill>
            </a:endParaRPr>
          </a:p>
        </p:txBody>
      </p:sp>
      <p:sp>
        <p:nvSpPr>
          <p:cNvPr id="4" name="Rectangle 3"/>
          <p:cNvSpPr/>
          <p:nvPr/>
        </p:nvSpPr>
        <p:spPr>
          <a:xfrm>
            <a:off x="914400" y="6172200"/>
            <a:ext cx="7315200" cy="523220"/>
          </a:xfrm>
          <a:prstGeom prst="rect">
            <a:avLst/>
          </a:prstGeom>
        </p:spPr>
        <p:txBody>
          <a:bodyPr wrap="square">
            <a:spAutoFit/>
          </a:bodyPr>
          <a:lstStyle/>
          <a:p>
            <a:pPr lvl="0" algn="ctr"/>
            <a:r>
              <a:rPr lang="en-US" sz="1400" baseline="0" dirty="0" smtClean="0">
                <a:solidFill>
                  <a:srgbClr val="FFFFFF"/>
                </a:solidFill>
              </a:rPr>
              <a:t>In prior studies, the thresholds were applied to an effective shift in only the second coupling.  Presently, we account the shift individually to each of the three couplings.</a:t>
            </a:r>
            <a:endParaRPr lang="en-US" sz="1400" baseline="0" dirty="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2loop"/>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939"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The Second Loop</a:t>
            </a:r>
          </a:p>
        </p:txBody>
      </p:sp>
      <p:sp>
        <p:nvSpPr>
          <p:cNvPr id="39940" name="Text Box 4"/>
          <p:cNvSpPr txBox="1">
            <a:spLocks noChangeArrowheads="1"/>
          </p:cNvSpPr>
          <p:nvPr/>
        </p:nvSpPr>
        <p:spPr bwMode="auto">
          <a:xfrm>
            <a:off x="914400" y="6172200"/>
            <a:ext cx="7315200" cy="523220"/>
          </a:xfrm>
          <a:prstGeom prst="rect">
            <a:avLst/>
          </a:prstGeom>
          <a:noFill/>
          <a:ln w="9525">
            <a:noFill/>
            <a:miter lim="800000"/>
            <a:headEnd/>
            <a:tailEnd/>
          </a:ln>
        </p:spPr>
        <p:txBody>
          <a:bodyPr>
            <a:spAutoFit/>
          </a:bodyPr>
          <a:lstStyle/>
          <a:p>
            <a:pPr algn="ctr">
              <a:spcBef>
                <a:spcPct val="50000"/>
              </a:spcBef>
            </a:pPr>
            <a:r>
              <a:rPr lang="en-US" sz="1400" baseline="0" dirty="0"/>
              <a:t>A fresh numerical evaluation of the Second Loop has been performed for each scenario under consideration, including each distinct selection of Tan(</a:t>
            </a:r>
            <a:r>
              <a:rPr lang="en-US" sz="1400" i="1" baseline="0" dirty="0">
                <a:latin typeface="Symbol" pitchFamily="18" charset="2"/>
              </a:rPr>
              <a:t>b</a:t>
            </a:r>
            <a:r>
              <a:rPr lang="en-US" sz="1400" baseline="0" dirty="0"/>
              <a:t>) and the MSSM mass spectrum</a:t>
            </a:r>
            <a:r>
              <a:rPr lang="en-US" sz="1400" baseline="0" dirty="0" smtClean="0"/>
              <a:t>.</a:t>
            </a:r>
            <a:endParaRPr lang="en-US" sz="1400" baseline="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2loop_beta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Coefficients of the Second Loop</a:t>
            </a:r>
            <a:endParaRPr lang="en-US" sz="2800" baseline="0" dirty="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descr="section-1"/>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2loop_rge"/>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Improvement in Detail of the Two-Loop Analysis</a:t>
            </a:r>
            <a:endParaRPr lang="en-US" sz="2800" baseline="0" dirty="0">
              <a:solidFill>
                <a:srgbClr val="FFFFFF"/>
              </a:solidFill>
            </a:endParaRPr>
          </a:p>
        </p:txBody>
      </p:sp>
      <p:sp>
        <p:nvSpPr>
          <p:cNvPr id="4" name="Rectangle 3"/>
          <p:cNvSpPr/>
          <p:nvPr/>
        </p:nvSpPr>
        <p:spPr>
          <a:xfrm>
            <a:off x="457200" y="6172200"/>
            <a:ext cx="8229600" cy="523220"/>
          </a:xfrm>
          <a:prstGeom prst="rect">
            <a:avLst/>
          </a:prstGeom>
        </p:spPr>
        <p:txBody>
          <a:bodyPr wrap="square">
            <a:spAutoFit/>
          </a:bodyPr>
          <a:lstStyle/>
          <a:p>
            <a:pPr lvl="0" algn="ctr"/>
            <a:r>
              <a:rPr lang="en-US" sz="1400" baseline="0" dirty="0" smtClean="0">
                <a:solidFill>
                  <a:srgbClr val="FFFFFF"/>
                </a:solidFill>
              </a:rPr>
              <a:t>As with the light thresholds, we expand the two-loop analysis to individually account for contributions to the running of each of the three couplings, expanding the prior definition of our three effective parameters.</a:t>
            </a:r>
            <a:endParaRPr lang="en-US" sz="1400" baseline="0" dirty="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loop_closed"/>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Closed Form Approximate Two-Loop Solution</a:t>
            </a:r>
            <a:endParaRPr lang="en-US" sz="2800" baseline="0" dirty="0">
              <a:solidFill>
                <a:srgbClr val="FFFFFF"/>
              </a:solidFill>
            </a:endParaRPr>
          </a:p>
        </p:txBody>
      </p:sp>
      <p:sp>
        <p:nvSpPr>
          <p:cNvPr id="4" name="Rectangle 3"/>
          <p:cNvSpPr/>
          <p:nvPr/>
        </p:nvSpPr>
        <p:spPr>
          <a:xfrm>
            <a:off x="1752600" y="6172200"/>
            <a:ext cx="5638800" cy="523220"/>
          </a:xfrm>
          <a:prstGeom prst="rect">
            <a:avLst/>
          </a:prstGeom>
        </p:spPr>
        <p:txBody>
          <a:bodyPr wrap="square">
            <a:spAutoFit/>
          </a:bodyPr>
          <a:lstStyle/>
          <a:p>
            <a:pPr lvl="0" algn="ctr"/>
            <a:r>
              <a:rPr lang="en-US" sz="1400" baseline="0" dirty="0" smtClean="0">
                <a:solidFill>
                  <a:srgbClr val="FFFFFF"/>
                </a:solidFill>
              </a:rPr>
              <a:t>We have developed a closed form approximation to the 2</a:t>
            </a:r>
            <a:r>
              <a:rPr lang="en-US" sz="1400" baseline="30000" dirty="0" smtClean="0">
                <a:solidFill>
                  <a:srgbClr val="FFFFFF"/>
                </a:solidFill>
              </a:rPr>
              <a:t>nd</a:t>
            </a:r>
            <a:r>
              <a:rPr lang="en-US" sz="1400" baseline="0" dirty="0" smtClean="0">
                <a:solidFill>
                  <a:srgbClr val="FFFFFF"/>
                </a:solidFill>
              </a:rPr>
              <a:t> loop contribution which generally agrees with numerical evaluation to about 20%. </a:t>
            </a:r>
            <a:endParaRPr lang="en-US" sz="1400" baseline="0" dirty="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ges2"/>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915" name="Text Box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spcBef>
                <a:spcPct val="50000"/>
              </a:spcBef>
            </a:pPr>
            <a:r>
              <a:rPr lang="en-US" sz="2800" baseline="0" dirty="0"/>
              <a:t>Renormalization Group Equations With </a:t>
            </a:r>
            <a:r>
              <a:rPr lang="en-US" sz="2800" baseline="0" dirty="0" smtClean="0"/>
              <a:t>2</a:t>
            </a:r>
            <a:r>
              <a:rPr lang="en-US" sz="2800" baseline="30000" dirty="0" smtClean="0"/>
              <a:t>nd</a:t>
            </a:r>
            <a:r>
              <a:rPr lang="en-US" sz="2800" baseline="0" dirty="0" smtClean="0"/>
              <a:t> Order Effects</a:t>
            </a:r>
            <a:endParaRPr lang="en-US" sz="2800" baseline="0" dirty="0"/>
          </a:p>
        </p:txBody>
      </p:sp>
      <p:sp>
        <p:nvSpPr>
          <p:cNvPr id="38916" name="Text Box 4"/>
          <p:cNvSpPr txBox="1">
            <a:spLocks noChangeArrowheads="1"/>
          </p:cNvSpPr>
          <p:nvPr/>
        </p:nvSpPr>
        <p:spPr bwMode="auto">
          <a:xfrm>
            <a:off x="914400" y="6172200"/>
            <a:ext cx="7315200" cy="523220"/>
          </a:xfrm>
          <a:prstGeom prst="rect">
            <a:avLst/>
          </a:prstGeom>
          <a:noFill/>
          <a:ln w="9525">
            <a:noFill/>
            <a:miter lim="800000"/>
            <a:headEnd/>
            <a:tailEnd/>
          </a:ln>
        </p:spPr>
        <p:txBody>
          <a:bodyPr>
            <a:spAutoFit/>
          </a:bodyPr>
          <a:lstStyle/>
          <a:p>
            <a:pPr algn="ctr">
              <a:spcBef>
                <a:spcPct val="50000"/>
              </a:spcBef>
            </a:pPr>
            <a:r>
              <a:rPr lang="en-US" sz="1400" baseline="0" dirty="0" smtClean="0"/>
              <a:t>Both Threshold </a:t>
            </a:r>
            <a:r>
              <a:rPr lang="en-US" sz="1400" baseline="0" dirty="0"/>
              <a:t>and Second Loop Corrections are absorbed into an Effective Sine-Squared Weinberg angle Plus a corresponding shift term for the Hypercharge and Strong Coupling.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riple"/>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035"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The Standard SU(5) Limit</a:t>
            </a:r>
          </a:p>
        </p:txBody>
      </p:sp>
      <p:sp>
        <p:nvSpPr>
          <p:cNvPr id="44036" name="Text Box 4"/>
          <p:cNvSpPr txBox="1">
            <a:spLocks noChangeArrowheads="1"/>
          </p:cNvSpPr>
          <p:nvPr/>
        </p:nvSpPr>
        <p:spPr bwMode="auto">
          <a:xfrm>
            <a:off x="0" y="6172200"/>
            <a:ext cx="9144000" cy="1077218"/>
          </a:xfrm>
          <a:prstGeom prst="rect">
            <a:avLst/>
          </a:prstGeom>
          <a:noFill/>
          <a:ln w="9525">
            <a:noFill/>
            <a:miter lim="800000"/>
            <a:headEnd/>
            <a:tailEnd/>
          </a:ln>
        </p:spPr>
        <p:txBody>
          <a:bodyPr>
            <a:spAutoFit/>
          </a:bodyPr>
          <a:lstStyle/>
          <a:p>
            <a:pPr algn="ctr">
              <a:spcBef>
                <a:spcPct val="50000"/>
              </a:spcBef>
            </a:pPr>
            <a:r>
              <a:rPr lang="en-US" sz="1400" baseline="0" dirty="0"/>
              <a:t>The “max” limit corresponds to a strict triple unification of the SM couplings.  It is essential to recognize that the “max” effective Weinberg angle is a dependent variable.  Failure to match the expected value signals a failure of unification itself. </a:t>
            </a:r>
          </a:p>
          <a:p>
            <a:pPr>
              <a:spcBef>
                <a:spcPct val="50000"/>
              </a:spcBef>
            </a:pPr>
            <a:endParaRPr lang="en-US" dirty="0"/>
          </a:p>
          <a:p>
            <a:pPr>
              <a:spcBef>
                <a:spcPct val="50000"/>
              </a:spcBef>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triple_mssm"/>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The Standard SU(5) Limit with MSSM Field Content</a:t>
            </a:r>
            <a:endParaRPr lang="en-US" sz="2800" baseline="0" dirty="0">
              <a:solidFill>
                <a:srgbClr val="FFFFFF"/>
              </a:solidFill>
            </a:endParaRPr>
          </a:p>
        </p:txBody>
      </p:sp>
      <p:sp>
        <p:nvSpPr>
          <p:cNvPr id="4" name="Rectangle 3"/>
          <p:cNvSpPr/>
          <p:nvPr/>
        </p:nvSpPr>
        <p:spPr>
          <a:xfrm>
            <a:off x="76200" y="6172200"/>
            <a:ext cx="8991600" cy="523220"/>
          </a:xfrm>
          <a:prstGeom prst="rect">
            <a:avLst/>
          </a:prstGeom>
        </p:spPr>
        <p:txBody>
          <a:bodyPr wrap="square">
            <a:spAutoFit/>
          </a:bodyPr>
          <a:lstStyle/>
          <a:p>
            <a:pPr lvl="0" algn="ctr"/>
            <a:r>
              <a:rPr lang="en-US" sz="1400" baseline="0" dirty="0" smtClean="0">
                <a:solidFill>
                  <a:srgbClr val="FFFFFF"/>
                </a:solidFill>
              </a:rPr>
              <a:t>Note that the “predicted” value for the effective sine-squared Weinberg angle is a good match for the experimental number.  This implies that the actual 2</a:t>
            </a:r>
            <a:r>
              <a:rPr lang="en-US" sz="1400" baseline="30000" dirty="0" smtClean="0">
                <a:solidFill>
                  <a:srgbClr val="FFFFFF"/>
                </a:solidFill>
              </a:rPr>
              <a:t>nd</a:t>
            </a:r>
            <a:r>
              <a:rPr lang="en-US" sz="1400" baseline="0" dirty="0" smtClean="0">
                <a:solidFill>
                  <a:srgbClr val="FFFFFF"/>
                </a:solidFill>
              </a:rPr>
              <a:t> order effects must finely cancel if the Standard SU(5) unification is to be consistent.</a:t>
            </a:r>
            <a:endParaRPr lang="en-US" sz="1400" baseline="0"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lipped"/>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083"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Flipped SU(5) Solutions</a:t>
            </a:r>
          </a:p>
        </p:txBody>
      </p:sp>
      <p:sp>
        <p:nvSpPr>
          <p:cNvPr id="46084" name="Text Box 4"/>
          <p:cNvSpPr txBox="1">
            <a:spLocks noChangeArrowheads="1"/>
          </p:cNvSpPr>
          <p:nvPr/>
        </p:nvSpPr>
        <p:spPr bwMode="auto">
          <a:xfrm>
            <a:off x="76200" y="6172200"/>
            <a:ext cx="8991600" cy="523220"/>
          </a:xfrm>
          <a:prstGeom prst="rect">
            <a:avLst/>
          </a:prstGeom>
          <a:noFill/>
          <a:ln w="9525">
            <a:noFill/>
            <a:miter lim="800000"/>
            <a:headEnd/>
            <a:tailEnd/>
          </a:ln>
        </p:spPr>
        <p:txBody>
          <a:bodyPr wrap="square">
            <a:spAutoFit/>
          </a:bodyPr>
          <a:lstStyle/>
          <a:p>
            <a:pPr algn="ctr">
              <a:spcBef>
                <a:spcPct val="50000"/>
              </a:spcBef>
            </a:pPr>
            <a:r>
              <a:rPr lang="en-US" sz="1400" baseline="0" dirty="0"/>
              <a:t>It is critically important to select a properly </a:t>
            </a:r>
            <a:r>
              <a:rPr lang="en-US" sz="1400" baseline="0" dirty="0" err="1"/>
              <a:t>orthogonalized</a:t>
            </a:r>
            <a:r>
              <a:rPr lang="en-US" sz="1400" baseline="0" dirty="0"/>
              <a:t> set of dependent functions.  For Flipped SU(5) it is convenient to choose the SU(5) and U(1)</a:t>
            </a:r>
            <a:r>
              <a:rPr lang="en-US" sz="1400" dirty="0"/>
              <a:t>X</a:t>
            </a:r>
            <a:r>
              <a:rPr lang="en-US" sz="1400" baseline="0" dirty="0"/>
              <a:t> couplings, </a:t>
            </a:r>
            <a:r>
              <a:rPr lang="en-US" sz="1400" baseline="0" dirty="0" smtClean="0"/>
              <a:t>and either the </a:t>
            </a:r>
            <a:r>
              <a:rPr lang="en-US" sz="1400" baseline="0" dirty="0"/>
              <a:t>unification scale M</a:t>
            </a:r>
            <a:r>
              <a:rPr lang="en-US" sz="1400" dirty="0"/>
              <a:t>32</a:t>
            </a:r>
            <a:r>
              <a:rPr lang="en-US" sz="1400" baseline="0" dirty="0"/>
              <a:t> </a:t>
            </a:r>
            <a:r>
              <a:rPr lang="en-US" sz="1400" baseline="0" dirty="0" smtClean="0"/>
              <a:t>OR </a:t>
            </a:r>
            <a:r>
              <a:rPr lang="en-US" sz="1400" baseline="0" dirty="0"/>
              <a:t>the effective Weinberg angle</a:t>
            </a:r>
            <a:r>
              <a:rPr lang="en-US" sz="1400" baseline="0" dirty="0" smtClean="0"/>
              <a:t>.</a:t>
            </a:r>
            <a:endParaRPr lang="en-US" sz="1400" baseline="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section-5"/>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0.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Proton Decay Experiment Vs. Theory</a:t>
            </a:r>
          </a:p>
        </p:txBody>
      </p:sp>
      <p:pic>
        <p:nvPicPr>
          <p:cNvPr id="125956" name="Picture 4" descr="experiments"/>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180" name="Text Box 5"/>
          <p:cNvSpPr txBox="1">
            <a:spLocks noChangeArrowheads="1"/>
          </p:cNvSpPr>
          <p:nvPr/>
        </p:nvSpPr>
        <p:spPr bwMode="auto">
          <a:xfrm>
            <a:off x="914400" y="6172200"/>
            <a:ext cx="7315200" cy="307777"/>
          </a:xfrm>
          <a:prstGeom prst="rect">
            <a:avLst/>
          </a:prstGeom>
          <a:noFill/>
          <a:ln w="9525">
            <a:noFill/>
            <a:miter lim="800000"/>
            <a:headEnd/>
            <a:tailEnd/>
          </a:ln>
        </p:spPr>
        <p:txBody>
          <a:bodyPr>
            <a:spAutoFit/>
          </a:bodyPr>
          <a:lstStyle/>
          <a:p>
            <a:pPr algn="ctr">
              <a:spcBef>
                <a:spcPct val="50000"/>
              </a:spcBef>
            </a:pPr>
            <a:r>
              <a:rPr lang="en-US" sz="1400" baseline="0" dirty="0"/>
              <a:t>Slide Courtesy of Ed </a:t>
            </a:r>
            <a:r>
              <a:rPr lang="en-US" sz="1400" baseline="0" dirty="0" smtClean="0"/>
              <a:t>Kearns</a:t>
            </a:r>
            <a:endParaRPr lang="en-US" sz="1400" baseline="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0"/>
            <a:ext cx="7315200" cy="1077218"/>
          </a:xfrm>
          <a:prstGeom prst="rect">
            <a:avLst/>
          </a:prstGeom>
          <a:noFill/>
          <a:ln w="9525">
            <a:noFill/>
            <a:miter lim="800000"/>
            <a:headEnd/>
            <a:tailEnd/>
          </a:ln>
        </p:spPr>
        <p:txBody>
          <a:bodyPr>
            <a:spAutoFit/>
          </a:bodyPr>
          <a:lstStyle/>
          <a:p>
            <a:pPr algn="ctr">
              <a:spcBef>
                <a:spcPct val="50000"/>
              </a:spcBef>
            </a:pPr>
            <a:r>
              <a:rPr lang="en-US" sz="2400" baseline="0" dirty="0"/>
              <a:t>Detection Prospects for the e</a:t>
            </a:r>
            <a:r>
              <a:rPr lang="en-US" sz="2400" b="1" baseline="30000" dirty="0"/>
              <a:t>+</a:t>
            </a:r>
            <a:r>
              <a:rPr lang="en-US" sz="2400" baseline="0" dirty="0">
                <a:latin typeface="Symbol" pitchFamily="18" charset="2"/>
              </a:rPr>
              <a:t>p</a:t>
            </a:r>
            <a:r>
              <a:rPr lang="en-US" sz="2400" baseline="30000" dirty="0"/>
              <a:t>0</a:t>
            </a:r>
            <a:r>
              <a:rPr lang="en-US" sz="2400" baseline="0" dirty="0"/>
              <a:t> Mode</a:t>
            </a:r>
          </a:p>
          <a:p>
            <a:pPr algn="ctr">
              <a:spcBef>
                <a:spcPct val="50000"/>
              </a:spcBef>
            </a:pPr>
            <a:endParaRPr lang="en-US" sz="4000" dirty="0"/>
          </a:p>
        </p:txBody>
      </p:sp>
      <p:pic>
        <p:nvPicPr>
          <p:cNvPr id="123908" name="Picture 4" descr="epi"/>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04" name="Text Box 5"/>
          <p:cNvSpPr txBox="1">
            <a:spLocks noChangeArrowheads="1"/>
          </p:cNvSpPr>
          <p:nvPr/>
        </p:nvSpPr>
        <p:spPr bwMode="auto">
          <a:xfrm>
            <a:off x="914400" y="6172200"/>
            <a:ext cx="7315200" cy="307777"/>
          </a:xfrm>
          <a:prstGeom prst="rect">
            <a:avLst/>
          </a:prstGeom>
          <a:noFill/>
          <a:ln w="9525">
            <a:noFill/>
            <a:miter lim="800000"/>
            <a:headEnd/>
            <a:tailEnd/>
          </a:ln>
        </p:spPr>
        <p:txBody>
          <a:bodyPr>
            <a:spAutoFit/>
          </a:bodyPr>
          <a:lstStyle/>
          <a:p>
            <a:pPr algn="ctr">
              <a:spcBef>
                <a:spcPct val="50000"/>
              </a:spcBef>
            </a:pPr>
            <a:r>
              <a:rPr lang="en-US" sz="1400" baseline="0" dirty="0"/>
              <a:t>Slide Courtesy of Ed </a:t>
            </a:r>
            <a:r>
              <a:rPr lang="en-US" sz="1400" baseline="0" dirty="0" smtClean="0"/>
              <a:t>Kearns</a:t>
            </a:r>
            <a:endParaRPr lang="en-US" sz="1400" baseline="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a:t>The Atom</a:t>
            </a:r>
          </a:p>
        </p:txBody>
      </p:sp>
      <p:sp>
        <p:nvSpPr>
          <p:cNvPr id="6147"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dirty="0"/>
              <a:t>http://CPEPweb.org</a:t>
            </a:r>
          </a:p>
        </p:txBody>
      </p:sp>
      <p:pic>
        <p:nvPicPr>
          <p:cNvPr id="166916" name="Picture 4" descr="SM-2"/>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Detection Prospects for the </a:t>
            </a:r>
            <a:r>
              <a:rPr lang="en-US" sz="2800" baseline="0" dirty="0" err="1"/>
              <a:t>K</a:t>
            </a:r>
            <a:r>
              <a:rPr lang="en-US" sz="2800" b="1" baseline="30000" dirty="0" err="1"/>
              <a:t>+</a:t>
            </a:r>
            <a:r>
              <a:rPr lang="en-US" sz="2800" baseline="0" dirty="0" err="1">
                <a:latin typeface="Symbol" pitchFamily="18" charset="2"/>
              </a:rPr>
              <a:t>n</a:t>
            </a:r>
            <a:r>
              <a:rPr lang="en-US" sz="2800" baseline="0" dirty="0"/>
              <a:t> Mode</a:t>
            </a:r>
          </a:p>
        </p:txBody>
      </p:sp>
      <p:pic>
        <p:nvPicPr>
          <p:cNvPr id="121860" name="Picture 4" descr="kn"/>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2228" name="Text Box 5"/>
          <p:cNvSpPr txBox="1">
            <a:spLocks noChangeArrowheads="1"/>
          </p:cNvSpPr>
          <p:nvPr/>
        </p:nvSpPr>
        <p:spPr bwMode="auto">
          <a:xfrm>
            <a:off x="914400" y="6172200"/>
            <a:ext cx="7315200" cy="307777"/>
          </a:xfrm>
          <a:prstGeom prst="rect">
            <a:avLst/>
          </a:prstGeom>
          <a:noFill/>
          <a:ln w="9525">
            <a:noFill/>
            <a:miter lim="800000"/>
            <a:headEnd/>
            <a:tailEnd/>
          </a:ln>
        </p:spPr>
        <p:txBody>
          <a:bodyPr>
            <a:spAutoFit/>
          </a:bodyPr>
          <a:lstStyle/>
          <a:p>
            <a:pPr algn="ctr">
              <a:spcBef>
                <a:spcPct val="50000"/>
              </a:spcBef>
            </a:pPr>
            <a:r>
              <a:rPr lang="en-US" sz="1400" baseline="0" dirty="0"/>
              <a:t>Slide Courtesy of Ed </a:t>
            </a:r>
            <a:r>
              <a:rPr lang="en-US" sz="1400" baseline="0" dirty="0" smtClean="0"/>
              <a:t>Kearns</a:t>
            </a:r>
            <a:endParaRPr lang="en-US" sz="1400" baseline="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1.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2.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Contours_0"/>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323" name="Text Box 4"/>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Proton Lifetime Within the </a:t>
            </a:r>
            <a:r>
              <a:rPr lang="en-US" sz="2800" baseline="0" dirty="0" smtClean="0"/>
              <a:t>M</a:t>
            </a:r>
            <a:r>
              <a:rPr lang="en-US" sz="2800" dirty="0" smtClean="0"/>
              <a:t>1/2 </a:t>
            </a:r>
            <a:r>
              <a:rPr lang="en-US" sz="2800" baseline="0" dirty="0" smtClean="0"/>
              <a:t>- M</a:t>
            </a:r>
            <a:r>
              <a:rPr lang="en-US" sz="2800" dirty="0" smtClean="0"/>
              <a:t>0</a:t>
            </a:r>
            <a:r>
              <a:rPr lang="en-US" sz="2800" baseline="0" dirty="0" smtClean="0"/>
              <a:t> </a:t>
            </a:r>
            <a:r>
              <a:rPr lang="en-US" sz="2800" baseline="0" dirty="0"/>
              <a:t>Plane</a:t>
            </a:r>
          </a:p>
        </p:txBody>
      </p:sp>
      <p:sp>
        <p:nvSpPr>
          <p:cNvPr id="56324" name="Text Box 5"/>
          <p:cNvSpPr txBox="1">
            <a:spLocks noChangeArrowheads="1"/>
          </p:cNvSpPr>
          <p:nvPr/>
        </p:nvSpPr>
        <p:spPr bwMode="auto">
          <a:xfrm>
            <a:off x="914400" y="6172200"/>
            <a:ext cx="7315200" cy="523220"/>
          </a:xfrm>
          <a:prstGeom prst="rect">
            <a:avLst/>
          </a:prstGeom>
          <a:noFill/>
          <a:ln w="9525">
            <a:noFill/>
            <a:miter lim="800000"/>
            <a:headEnd/>
            <a:tailEnd/>
          </a:ln>
        </p:spPr>
        <p:txBody>
          <a:bodyPr>
            <a:spAutoFit/>
          </a:bodyPr>
          <a:lstStyle/>
          <a:p>
            <a:pPr algn="ctr">
              <a:spcBef>
                <a:spcPct val="50000"/>
              </a:spcBef>
            </a:pPr>
            <a:r>
              <a:rPr lang="en-US" sz="1400" baseline="0" dirty="0"/>
              <a:t>Proton Lifetime in the Flipped SU(5) e</a:t>
            </a:r>
            <a:r>
              <a:rPr lang="en-US" sz="1400" b="1" baseline="30000" dirty="0"/>
              <a:t>+</a:t>
            </a:r>
            <a:r>
              <a:rPr lang="en-US" sz="1400" baseline="0" dirty="0">
                <a:latin typeface="Symbol" pitchFamily="18" charset="2"/>
              </a:rPr>
              <a:t>p</a:t>
            </a:r>
            <a:r>
              <a:rPr lang="en-US" sz="1400" baseline="30000" dirty="0"/>
              <a:t>0</a:t>
            </a:r>
            <a:r>
              <a:rPr lang="en-US" sz="1400" baseline="0" dirty="0"/>
              <a:t> channel is depicted against the background of phenomenological constraints on the MSSM.  Background figure courtesy of Keith Olive</a:t>
            </a:r>
            <a:r>
              <a:rPr lang="en-US" sz="1400" baseline="0" dirty="0" smtClean="0"/>
              <a:t>.</a:t>
            </a:r>
            <a:endParaRPr lang="en-US" sz="1400" baseline="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descr="Contours_II"/>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7347" name="Text Box 5"/>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The </a:t>
            </a:r>
            <a:r>
              <a:rPr lang="en-US" sz="2800" baseline="0" dirty="0" smtClean="0"/>
              <a:t>M</a:t>
            </a:r>
            <a:r>
              <a:rPr lang="en-US" sz="2800" dirty="0" smtClean="0"/>
              <a:t>1/2</a:t>
            </a:r>
            <a:r>
              <a:rPr lang="en-US" sz="2800" baseline="0" dirty="0" smtClean="0"/>
              <a:t> - M</a:t>
            </a:r>
            <a:r>
              <a:rPr lang="en-US" sz="2800" dirty="0" smtClean="0"/>
              <a:t>0</a:t>
            </a:r>
            <a:r>
              <a:rPr lang="en-US" sz="2800" baseline="0" dirty="0" smtClean="0"/>
              <a:t> </a:t>
            </a:r>
            <a:r>
              <a:rPr lang="en-US" sz="2800" baseline="0" dirty="0"/>
              <a:t>Plane with Vector </a:t>
            </a:r>
            <a:r>
              <a:rPr lang="en-US" sz="2800" baseline="0" dirty="0" err="1" smtClean="0"/>
              <a:t>Multiplets</a:t>
            </a:r>
            <a:endParaRPr lang="en-US" sz="2800" baseline="0" dirty="0"/>
          </a:p>
        </p:txBody>
      </p:sp>
      <p:sp>
        <p:nvSpPr>
          <p:cNvPr id="57348" name="Text Box 6"/>
          <p:cNvSpPr txBox="1">
            <a:spLocks noChangeArrowheads="1"/>
          </p:cNvSpPr>
          <p:nvPr/>
        </p:nvSpPr>
        <p:spPr bwMode="auto">
          <a:xfrm>
            <a:off x="914400" y="6172200"/>
            <a:ext cx="7315200" cy="523220"/>
          </a:xfrm>
          <a:prstGeom prst="rect">
            <a:avLst/>
          </a:prstGeom>
          <a:noFill/>
          <a:ln w="9525">
            <a:noFill/>
            <a:miter lim="800000"/>
            <a:headEnd/>
            <a:tailEnd/>
          </a:ln>
        </p:spPr>
        <p:txBody>
          <a:bodyPr>
            <a:spAutoFit/>
          </a:bodyPr>
          <a:lstStyle/>
          <a:p>
            <a:pPr algn="ctr">
              <a:spcBef>
                <a:spcPct val="50000"/>
              </a:spcBef>
            </a:pPr>
            <a:r>
              <a:rPr lang="en-US" sz="1400" baseline="0" dirty="0"/>
              <a:t>Proton Lifetime in the Flipped SU(5) e</a:t>
            </a:r>
            <a:r>
              <a:rPr lang="en-US" sz="1400" b="1" baseline="30000" dirty="0"/>
              <a:t>+</a:t>
            </a:r>
            <a:r>
              <a:rPr lang="en-US" sz="1400" baseline="0" dirty="0">
                <a:latin typeface="Symbol" pitchFamily="18" charset="2"/>
              </a:rPr>
              <a:t>p</a:t>
            </a:r>
            <a:r>
              <a:rPr lang="en-US" sz="1400" baseline="30000" dirty="0"/>
              <a:t>0</a:t>
            </a:r>
            <a:r>
              <a:rPr lang="en-US" sz="1400" baseline="0" dirty="0"/>
              <a:t> channel, including </a:t>
            </a:r>
            <a:r>
              <a:rPr lang="en-US" sz="1400" baseline="0" dirty="0" err="1"/>
              <a:t>TeV</a:t>
            </a:r>
            <a:r>
              <a:rPr lang="en-US" sz="1400" baseline="0" dirty="0"/>
              <a:t> vector </a:t>
            </a:r>
            <a:r>
              <a:rPr lang="en-US" sz="1400" baseline="0" dirty="0" err="1"/>
              <a:t>multiplets</a:t>
            </a:r>
            <a:r>
              <a:rPr lang="en-US" sz="1400" baseline="0" dirty="0"/>
              <a:t>, is depicted against phenomenological constraints on the MSSM.  Background figure courtesy of Keith Olive</a:t>
            </a:r>
            <a:r>
              <a:rPr lang="en-US" sz="1400" baseline="0" dirty="0" smtClean="0"/>
              <a:t>.</a:t>
            </a:r>
            <a:endParaRPr lang="en-US" sz="1400" baseline="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a:t>Minimizing the Error Quadrature of the CMSSM</a:t>
            </a:r>
          </a:p>
        </p:txBody>
      </p:sp>
      <p:sp>
        <p:nvSpPr>
          <p:cNvPr id="58371"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dirty="0"/>
              <a:t>With Thanks to Sven </a:t>
            </a:r>
            <a:r>
              <a:rPr lang="en-US" sz="1400" baseline="0" dirty="0" err="1"/>
              <a:t>Heinemeyer</a:t>
            </a:r>
            <a:endParaRPr lang="en-US" sz="1400" baseline="0" dirty="0"/>
          </a:p>
        </p:txBody>
      </p:sp>
      <p:pic>
        <p:nvPicPr>
          <p:cNvPr id="144388" name="Picture 4" descr="defenseEnlarged10"/>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914400" y="0"/>
            <a:ext cx="7315200" cy="523875"/>
          </a:xfrm>
          <a:prstGeom prst="rect">
            <a:avLst/>
          </a:prstGeom>
          <a:noFill/>
          <a:ln w="9525">
            <a:noFill/>
            <a:miter lim="800000"/>
            <a:headEnd/>
            <a:tailEnd/>
          </a:ln>
        </p:spPr>
        <p:txBody>
          <a:bodyPr>
            <a:spAutoFit/>
          </a:bodyPr>
          <a:lstStyle/>
          <a:p>
            <a:pPr algn="ctr">
              <a:spcBef>
                <a:spcPct val="50000"/>
              </a:spcBef>
            </a:pPr>
            <a:r>
              <a:rPr lang="en-US" sz="2800" baseline="0" dirty="0"/>
              <a:t>The Favored CMSSM Parameterization</a:t>
            </a:r>
          </a:p>
        </p:txBody>
      </p:sp>
      <p:sp>
        <p:nvSpPr>
          <p:cNvPr id="59395"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With Thanks to Sven Heinemeyer</a:t>
            </a:r>
          </a:p>
        </p:txBody>
      </p:sp>
      <p:pic>
        <p:nvPicPr>
          <p:cNvPr id="146436" name="Picture 4" descr="defenseEnlarged11"/>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Variation of Vector </a:t>
            </a:r>
            <a:r>
              <a:rPr lang="en-US" sz="2800" baseline="0" dirty="0" err="1"/>
              <a:t>Multiplet</a:t>
            </a:r>
            <a:r>
              <a:rPr lang="en-US" sz="2800" baseline="0" dirty="0"/>
              <a:t> Scale</a:t>
            </a:r>
          </a:p>
        </p:txBody>
      </p:sp>
      <p:sp>
        <p:nvSpPr>
          <p:cNvPr id="60419" name="Text Box 4"/>
          <p:cNvSpPr txBox="1">
            <a:spLocks noChangeArrowheads="1"/>
          </p:cNvSpPr>
          <p:nvPr/>
        </p:nvSpPr>
        <p:spPr bwMode="auto">
          <a:xfrm>
            <a:off x="0" y="6172200"/>
            <a:ext cx="9144000" cy="523220"/>
          </a:xfrm>
          <a:prstGeom prst="rect">
            <a:avLst/>
          </a:prstGeom>
          <a:noFill/>
          <a:ln w="9525">
            <a:noFill/>
            <a:miter lim="800000"/>
            <a:headEnd/>
            <a:tailEnd/>
          </a:ln>
        </p:spPr>
        <p:txBody>
          <a:bodyPr>
            <a:spAutoFit/>
          </a:bodyPr>
          <a:lstStyle/>
          <a:p>
            <a:pPr algn="ctr">
              <a:spcBef>
                <a:spcPct val="50000"/>
              </a:spcBef>
            </a:pPr>
            <a:r>
              <a:rPr lang="en-US" sz="1400" baseline="0" dirty="0"/>
              <a:t>Proton lifetime (solid blue) is measured in 10</a:t>
            </a:r>
            <a:r>
              <a:rPr lang="en-US" sz="1400" baseline="30000" dirty="0"/>
              <a:t>35</a:t>
            </a:r>
            <a:r>
              <a:rPr lang="en-US" sz="1400" baseline="0" dirty="0"/>
              <a:t> [Y] on the left numeric scale.  The dimensionless SU(5) coupling (dash red) is also measured on the left-hand scale.  The unification mass (dot green) is measured in 10</a:t>
            </a:r>
            <a:r>
              <a:rPr lang="en-US" sz="1400" baseline="30000" dirty="0"/>
              <a:t>16</a:t>
            </a:r>
            <a:r>
              <a:rPr lang="en-US" sz="1400" baseline="0" dirty="0"/>
              <a:t> [</a:t>
            </a:r>
            <a:r>
              <a:rPr lang="en-US" sz="1400" baseline="0" dirty="0" err="1"/>
              <a:t>GeV</a:t>
            </a:r>
            <a:r>
              <a:rPr lang="en-US" sz="1400" baseline="0" dirty="0"/>
              <a:t>] on the right-hand scale</a:t>
            </a:r>
            <a:r>
              <a:rPr lang="en-US" sz="1400" baseline="0" dirty="0" smtClean="0"/>
              <a:t>.</a:t>
            </a:r>
            <a:endParaRPr lang="en-US" sz="1400" baseline="0" dirty="0"/>
          </a:p>
        </p:txBody>
      </p:sp>
      <p:pic>
        <p:nvPicPr>
          <p:cNvPr id="5" name="Picture 4" descr="image-4.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Variation of Tan(</a:t>
            </a:r>
            <a:r>
              <a:rPr lang="en-US" sz="2800" i="1" baseline="0" dirty="0">
                <a:latin typeface="Symbol" pitchFamily="18" charset="2"/>
              </a:rPr>
              <a:t>b</a:t>
            </a:r>
            <a:r>
              <a:rPr lang="en-US" sz="2800" baseline="0" dirty="0"/>
              <a:t>)</a:t>
            </a:r>
          </a:p>
        </p:txBody>
      </p:sp>
      <p:sp>
        <p:nvSpPr>
          <p:cNvPr id="61443" name="Text Box 4"/>
          <p:cNvSpPr txBox="1">
            <a:spLocks noChangeArrowheads="1"/>
          </p:cNvSpPr>
          <p:nvPr/>
        </p:nvSpPr>
        <p:spPr bwMode="auto">
          <a:xfrm>
            <a:off x="0" y="6172200"/>
            <a:ext cx="9144000" cy="523220"/>
          </a:xfrm>
          <a:prstGeom prst="rect">
            <a:avLst/>
          </a:prstGeom>
          <a:noFill/>
          <a:ln w="9525">
            <a:noFill/>
            <a:miter lim="800000"/>
            <a:headEnd/>
            <a:tailEnd/>
          </a:ln>
        </p:spPr>
        <p:txBody>
          <a:bodyPr>
            <a:spAutoFit/>
          </a:bodyPr>
          <a:lstStyle/>
          <a:p>
            <a:pPr algn="ctr"/>
            <a:r>
              <a:rPr lang="en-US" sz="1400" baseline="0" dirty="0"/>
              <a:t>Proton lifetime (solid blue) is measured in 10</a:t>
            </a:r>
            <a:r>
              <a:rPr lang="en-US" sz="1400" baseline="30000" dirty="0"/>
              <a:t>35</a:t>
            </a:r>
            <a:r>
              <a:rPr lang="en-US" sz="1400" baseline="0" dirty="0"/>
              <a:t> [Y] on the left numeric scale.  The dimensionless SU(5) coupling (dash red) is also measured on the left-hand scale.  The unification mass (dot green) is measured in 10</a:t>
            </a:r>
            <a:r>
              <a:rPr lang="en-US" sz="1400" baseline="30000" dirty="0"/>
              <a:t>16</a:t>
            </a:r>
            <a:r>
              <a:rPr lang="en-US" sz="1400" baseline="0" dirty="0"/>
              <a:t> [</a:t>
            </a:r>
            <a:r>
              <a:rPr lang="en-US" sz="1400" baseline="0" dirty="0" err="1"/>
              <a:t>GeV</a:t>
            </a:r>
            <a:r>
              <a:rPr lang="en-US" sz="1400" baseline="0" dirty="0"/>
              <a:t>] on the right-hand scale</a:t>
            </a:r>
            <a:r>
              <a:rPr lang="en-US" sz="1400" baseline="0" dirty="0" smtClean="0"/>
              <a:t>.</a:t>
            </a:r>
            <a:endParaRPr lang="en-US" sz="1400" baseline="0" dirty="0"/>
          </a:p>
        </p:txBody>
      </p:sp>
      <p:pic>
        <p:nvPicPr>
          <p:cNvPr id="5" name="Picture 4" descr="image-5.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4.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dirty="0"/>
              <a:t>The Four Fundamental Forces</a:t>
            </a:r>
          </a:p>
        </p:txBody>
      </p:sp>
      <p:sp>
        <p:nvSpPr>
          <p:cNvPr id="7171"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http://CPEPweb.org</a:t>
            </a:r>
          </a:p>
        </p:txBody>
      </p:sp>
      <p:pic>
        <p:nvPicPr>
          <p:cNvPr id="171012" name="Picture 4" descr="SM-4"/>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eavy"/>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467"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Heavy Thresholds</a:t>
            </a:r>
          </a:p>
        </p:txBody>
      </p:sp>
      <p:sp>
        <p:nvSpPr>
          <p:cNvPr id="62468" name="Text Box 4"/>
          <p:cNvSpPr txBox="1">
            <a:spLocks noChangeArrowheads="1"/>
          </p:cNvSpPr>
          <p:nvPr/>
        </p:nvSpPr>
        <p:spPr bwMode="auto">
          <a:xfrm>
            <a:off x="304800" y="6172200"/>
            <a:ext cx="8534400" cy="1123384"/>
          </a:xfrm>
          <a:prstGeom prst="rect">
            <a:avLst/>
          </a:prstGeom>
          <a:noFill/>
          <a:ln w="9525">
            <a:noFill/>
            <a:miter lim="800000"/>
            <a:headEnd/>
            <a:tailEnd/>
          </a:ln>
        </p:spPr>
        <p:txBody>
          <a:bodyPr>
            <a:spAutoFit/>
          </a:bodyPr>
          <a:lstStyle/>
          <a:p>
            <a:pPr algn="ctr">
              <a:spcBef>
                <a:spcPct val="50000"/>
              </a:spcBef>
            </a:pPr>
            <a:r>
              <a:rPr lang="en-US" sz="1400" baseline="0" dirty="0"/>
              <a:t>Light thresholds are treated additively, heavy thresholds </a:t>
            </a:r>
            <a:r>
              <a:rPr lang="en-US" sz="1400" baseline="0" dirty="0" err="1"/>
              <a:t>subtractively</a:t>
            </a:r>
            <a:r>
              <a:rPr lang="en-US" sz="1400" baseline="0" dirty="0"/>
              <a:t>.  The heavy thresholds are compared to the upper mass scale rather than the lower.  Heavy fields are not included in the main </a:t>
            </a:r>
            <a:r>
              <a:rPr lang="en-US" sz="1400" i="1" baseline="0" dirty="0">
                <a:latin typeface="Symbol" pitchFamily="18" charset="2"/>
              </a:rPr>
              <a:t>b</a:t>
            </a:r>
            <a:r>
              <a:rPr lang="en-US" sz="1400" baseline="0" dirty="0"/>
              <a:t>-function coefficients.</a:t>
            </a:r>
          </a:p>
          <a:p>
            <a:pPr>
              <a:spcBef>
                <a:spcPct val="50000"/>
              </a:spcBef>
            </a:pPr>
            <a:endParaRPr lang="en-US" sz="1400" baseline="0" dirty="0"/>
          </a:p>
          <a:p>
            <a:pPr>
              <a:spcBef>
                <a:spcPct val="50000"/>
              </a:spcBef>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eavy_su5"/>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Heavy Thresholds in Standard SU(5)</a:t>
            </a:r>
            <a:endParaRPr lang="en-US" sz="2800" baseline="0" dirty="0">
              <a:solidFill>
                <a:srgbClr val="FFFFFF"/>
              </a:solidFill>
            </a:endParaRPr>
          </a:p>
        </p:txBody>
      </p:sp>
      <p:sp>
        <p:nvSpPr>
          <p:cNvPr id="4" name="Rectangle 3"/>
          <p:cNvSpPr/>
          <p:nvPr/>
        </p:nvSpPr>
        <p:spPr>
          <a:xfrm>
            <a:off x="0" y="6172200"/>
            <a:ext cx="9144000" cy="523220"/>
          </a:xfrm>
          <a:prstGeom prst="rect">
            <a:avLst/>
          </a:prstGeom>
        </p:spPr>
        <p:txBody>
          <a:bodyPr wrap="square">
            <a:spAutoFit/>
          </a:bodyPr>
          <a:lstStyle/>
          <a:p>
            <a:pPr lvl="0" algn="ctr"/>
            <a:r>
              <a:rPr lang="en-US" sz="1400" baseline="0" dirty="0" smtClean="0">
                <a:solidFill>
                  <a:srgbClr val="FFFFFF"/>
                </a:solidFill>
              </a:rPr>
              <a:t>Standard SU(5) generally requires heavy thresholds in order to match low energy phenomenology.  We choose a single effective shift parameter for the second coupling which will not disrupt agreement with the measured strong coupling at </a:t>
            </a:r>
            <a:r>
              <a:rPr lang="en-US" sz="1400" baseline="0" dirty="0" err="1" smtClean="0">
                <a:solidFill>
                  <a:srgbClr val="FFFFFF"/>
                </a:solidFill>
              </a:rPr>
              <a:t>M</a:t>
            </a:r>
            <a:r>
              <a:rPr lang="en-US" sz="1400" dirty="0" err="1" smtClean="0">
                <a:solidFill>
                  <a:srgbClr val="FFFFFF"/>
                </a:solidFill>
              </a:rPr>
              <a:t>z</a:t>
            </a:r>
            <a:r>
              <a:rPr lang="en-US" sz="1400" baseline="0" dirty="0" smtClean="0">
                <a:solidFill>
                  <a:srgbClr val="FFFFFF"/>
                </a:solidFill>
              </a:rPr>
              <a:t>.</a:t>
            </a:r>
            <a:endParaRPr lang="en-US" sz="1400" baseline="0" dirty="0">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eavy_fsu5"/>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Heavy Thresholds in Flipped SU(5)</a:t>
            </a:r>
            <a:endParaRPr lang="en-US" sz="2800" baseline="0" dirty="0">
              <a:solidFill>
                <a:srgbClr val="FFFFFF"/>
              </a:solidFill>
            </a:endParaRPr>
          </a:p>
        </p:txBody>
      </p:sp>
      <p:sp>
        <p:nvSpPr>
          <p:cNvPr id="5" name="Rectangle 4"/>
          <p:cNvSpPr/>
          <p:nvPr/>
        </p:nvSpPr>
        <p:spPr>
          <a:xfrm>
            <a:off x="0" y="6172200"/>
            <a:ext cx="9144000" cy="523220"/>
          </a:xfrm>
          <a:prstGeom prst="rect">
            <a:avLst/>
          </a:prstGeom>
        </p:spPr>
        <p:txBody>
          <a:bodyPr wrap="square">
            <a:spAutoFit/>
          </a:bodyPr>
          <a:lstStyle/>
          <a:p>
            <a:pPr lvl="0" algn="ctr"/>
            <a:r>
              <a:rPr lang="en-US" sz="1400" baseline="0" dirty="0" smtClean="0">
                <a:solidFill>
                  <a:srgbClr val="FFFFFF"/>
                </a:solidFill>
              </a:rPr>
              <a:t>Heavy thresholds are generally not required in Flipped SU(5), as variation in the M</a:t>
            </a:r>
            <a:r>
              <a:rPr lang="en-US" sz="1400" dirty="0" smtClean="0">
                <a:solidFill>
                  <a:srgbClr val="FFFFFF"/>
                </a:solidFill>
              </a:rPr>
              <a:t>32</a:t>
            </a:r>
            <a:r>
              <a:rPr lang="en-US" sz="1400" baseline="0" dirty="0" smtClean="0">
                <a:solidFill>
                  <a:srgbClr val="FFFFFF"/>
                </a:solidFill>
              </a:rPr>
              <a:t> scale is sufficient alone to match low energy constraints.  Neither can the prospect of an appreciable contribution be ruled out by low energy physics alone.</a:t>
            </a:r>
            <a:endParaRPr lang="en-US" sz="1400" baseline="0" dirty="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6"/>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5539" name="Text Box 3"/>
          <p:cNvSpPr txBox="1">
            <a:spLocks noChangeArrowheads="1"/>
          </p:cNvSpPr>
          <p:nvPr/>
        </p:nvSpPr>
        <p:spPr bwMode="auto">
          <a:xfrm>
            <a:off x="76200" y="0"/>
            <a:ext cx="8991600" cy="523220"/>
          </a:xfrm>
          <a:prstGeom prst="rect">
            <a:avLst/>
          </a:prstGeom>
          <a:noFill/>
          <a:ln w="9525">
            <a:noFill/>
            <a:miter lim="800000"/>
            <a:headEnd/>
            <a:tailEnd/>
          </a:ln>
        </p:spPr>
        <p:txBody>
          <a:bodyPr wrap="square">
            <a:spAutoFit/>
          </a:bodyPr>
          <a:lstStyle/>
          <a:p>
            <a:pPr algn="ctr">
              <a:spcBef>
                <a:spcPct val="50000"/>
              </a:spcBef>
            </a:pPr>
            <a:r>
              <a:rPr lang="en-US" sz="2800" baseline="0" dirty="0" smtClean="0"/>
              <a:t>Uncertainty &amp; Heavy Thresholds in Flipped SU(5)</a:t>
            </a:r>
            <a:endParaRPr lang="en-US" sz="2800" baseline="0" dirty="0"/>
          </a:p>
        </p:txBody>
      </p:sp>
      <p:sp>
        <p:nvSpPr>
          <p:cNvPr id="65540" name="Text Box 4"/>
          <p:cNvSpPr txBox="1">
            <a:spLocks noChangeArrowheads="1"/>
          </p:cNvSpPr>
          <p:nvPr/>
        </p:nvSpPr>
        <p:spPr bwMode="auto">
          <a:xfrm>
            <a:off x="0" y="6172200"/>
            <a:ext cx="9144000" cy="523220"/>
          </a:xfrm>
          <a:prstGeom prst="rect">
            <a:avLst/>
          </a:prstGeom>
          <a:noFill/>
          <a:ln w="9525">
            <a:noFill/>
            <a:miter lim="800000"/>
            <a:headEnd/>
            <a:tailEnd/>
          </a:ln>
        </p:spPr>
        <p:txBody>
          <a:bodyPr>
            <a:spAutoFit/>
          </a:bodyPr>
          <a:lstStyle/>
          <a:p>
            <a:pPr algn="ctr">
              <a:spcBef>
                <a:spcPct val="50000"/>
              </a:spcBef>
            </a:pPr>
            <a:r>
              <a:rPr lang="en-US" sz="1400" baseline="0" dirty="0"/>
              <a:t>Central values for proton lifetime at the MSSM Benchmarks lie on the white boundary.  The dark red / blue bands show uncertainty of low energy measurements.  The large light blue error bars depict plausible variation of the heavy thresholds</a:t>
            </a:r>
            <a:r>
              <a:rPr lang="en-US" sz="1400" baseline="0" dirty="0" smtClean="0"/>
              <a:t>.</a:t>
            </a:r>
            <a:endParaRPr lang="en-US" sz="1400" baseline="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7"/>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6563"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Heavy Thresholds with Vector </a:t>
            </a:r>
            <a:r>
              <a:rPr lang="en-US" sz="2800" baseline="0" dirty="0" err="1"/>
              <a:t>Multiplets</a:t>
            </a:r>
            <a:endParaRPr lang="en-US" sz="2800" baseline="0" dirty="0"/>
          </a:p>
        </p:txBody>
      </p:sp>
      <p:sp>
        <p:nvSpPr>
          <p:cNvPr id="66564" name="Text Box 4"/>
          <p:cNvSpPr txBox="1">
            <a:spLocks noChangeArrowheads="1"/>
          </p:cNvSpPr>
          <p:nvPr/>
        </p:nvSpPr>
        <p:spPr bwMode="auto">
          <a:xfrm>
            <a:off x="0" y="6172200"/>
            <a:ext cx="9144000" cy="523220"/>
          </a:xfrm>
          <a:prstGeom prst="rect">
            <a:avLst/>
          </a:prstGeom>
          <a:noFill/>
          <a:ln w="9525">
            <a:noFill/>
            <a:miter lim="800000"/>
            <a:headEnd/>
            <a:tailEnd/>
          </a:ln>
        </p:spPr>
        <p:txBody>
          <a:bodyPr>
            <a:spAutoFit/>
          </a:bodyPr>
          <a:lstStyle/>
          <a:p>
            <a:pPr algn="ctr">
              <a:spcBef>
                <a:spcPct val="50000"/>
              </a:spcBef>
            </a:pPr>
            <a:r>
              <a:rPr lang="en-US" sz="1400" baseline="0" dirty="0"/>
              <a:t>Central values for proton lifetime at the MSSM Benchmark Points lie on the white boundary.  The dark red / blue bands show uncertainty of low energy measurements.  The large light blue bars depict plausible variation of the heavy thresholds</a:t>
            </a:r>
            <a:r>
              <a:rPr lang="en-US" sz="1400" baseline="0" dirty="0" smtClean="0"/>
              <a:t>.</a:t>
            </a:r>
            <a:endParaRPr lang="en-US" sz="1400" baseline="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a:t>Super Unification</a:t>
            </a:r>
          </a:p>
        </p:txBody>
      </p:sp>
      <p:sp>
        <p:nvSpPr>
          <p:cNvPr id="67587" name="Text Box 3"/>
          <p:cNvSpPr txBox="1">
            <a:spLocks noChangeArrowheads="1"/>
          </p:cNvSpPr>
          <p:nvPr/>
        </p:nvSpPr>
        <p:spPr bwMode="auto">
          <a:xfrm>
            <a:off x="152400" y="6172200"/>
            <a:ext cx="8839200" cy="523220"/>
          </a:xfrm>
          <a:prstGeom prst="rect">
            <a:avLst/>
          </a:prstGeom>
          <a:noFill/>
          <a:ln w="9525">
            <a:noFill/>
            <a:miter lim="800000"/>
            <a:headEnd/>
            <a:tailEnd/>
          </a:ln>
        </p:spPr>
        <p:txBody>
          <a:bodyPr wrap="square">
            <a:spAutoFit/>
          </a:bodyPr>
          <a:lstStyle/>
          <a:p>
            <a:pPr algn="ctr">
              <a:spcBef>
                <a:spcPct val="50000"/>
              </a:spcBef>
            </a:pPr>
            <a:r>
              <a:rPr lang="en-US" sz="1400" baseline="0" dirty="0"/>
              <a:t>The prospect exists of confining Grand Unification from both the Electroweak and Planck Scales</a:t>
            </a:r>
            <a:r>
              <a:rPr lang="en-US" sz="1400" baseline="0" dirty="0" smtClean="0"/>
              <a:t>.  The restriction that M</a:t>
            </a:r>
            <a:r>
              <a:rPr lang="en-US" sz="1400" dirty="0" smtClean="0"/>
              <a:t>51</a:t>
            </a:r>
            <a:r>
              <a:rPr lang="en-US" sz="1400" baseline="0" dirty="0" smtClean="0"/>
              <a:t>, and thus likewise M</a:t>
            </a:r>
            <a:r>
              <a:rPr lang="en-US" sz="1400" dirty="0" smtClean="0"/>
              <a:t>32</a:t>
            </a:r>
            <a:r>
              <a:rPr lang="en-US" sz="1400" baseline="0" dirty="0" smtClean="0"/>
              <a:t>, not creep too far forward may limit the potential “damage” from heavy threshold effects.</a:t>
            </a:r>
            <a:endParaRPr lang="en-US" sz="1400" baseline="0" dirty="0"/>
          </a:p>
        </p:txBody>
      </p:sp>
      <p:pic>
        <p:nvPicPr>
          <p:cNvPr id="5" name="Picture 4" descr="super_unif_equations.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solidFill>
                  <a:srgbClr val="FFFFFF"/>
                </a:solidFill>
              </a:rPr>
              <a:t>Super Unification with Vector </a:t>
            </a:r>
            <a:r>
              <a:rPr lang="en-US" sz="2800" baseline="0" dirty="0" err="1">
                <a:solidFill>
                  <a:srgbClr val="FFFFFF"/>
                </a:solidFill>
              </a:rPr>
              <a:t>Multiplets</a:t>
            </a:r>
            <a:endParaRPr lang="en-US" sz="2800" baseline="0" dirty="0">
              <a:solidFill>
                <a:srgbClr val="FFFFFF"/>
              </a:solidFill>
            </a:endParaRPr>
          </a:p>
        </p:txBody>
      </p:sp>
      <p:sp>
        <p:nvSpPr>
          <p:cNvPr id="68611" name="Text Box 3"/>
          <p:cNvSpPr txBox="1">
            <a:spLocks noChangeArrowheads="1"/>
          </p:cNvSpPr>
          <p:nvPr/>
        </p:nvSpPr>
        <p:spPr bwMode="auto">
          <a:xfrm>
            <a:off x="0" y="6172200"/>
            <a:ext cx="9144000" cy="523220"/>
          </a:xfrm>
          <a:prstGeom prst="rect">
            <a:avLst/>
          </a:prstGeom>
          <a:noFill/>
          <a:ln w="9525">
            <a:noFill/>
            <a:miter lim="800000"/>
            <a:headEnd/>
            <a:tailEnd/>
          </a:ln>
        </p:spPr>
        <p:txBody>
          <a:bodyPr wrap="square">
            <a:spAutoFit/>
          </a:bodyPr>
          <a:lstStyle/>
          <a:p>
            <a:pPr algn="ctr">
              <a:spcBef>
                <a:spcPct val="50000"/>
              </a:spcBef>
            </a:pPr>
            <a:r>
              <a:rPr lang="en-US" sz="1400" baseline="0" dirty="0"/>
              <a:t>Continuing the </a:t>
            </a:r>
            <a:r>
              <a:rPr lang="en-US" sz="1400" baseline="0" dirty="0" smtClean="0"/>
              <a:t>two-loop renormalization </a:t>
            </a:r>
            <a:r>
              <a:rPr lang="en-US" sz="1400" baseline="0" dirty="0"/>
              <a:t>beyond the </a:t>
            </a:r>
            <a:r>
              <a:rPr lang="en-US" sz="1400" baseline="0" dirty="0" smtClean="0"/>
              <a:t>3,2 </a:t>
            </a:r>
            <a:r>
              <a:rPr lang="en-US" sz="1400" baseline="0" dirty="0"/>
              <a:t>partial unification </a:t>
            </a:r>
            <a:r>
              <a:rPr lang="en-US" sz="1400" baseline="0" dirty="0" smtClean="0"/>
              <a:t>can result </a:t>
            </a:r>
            <a:r>
              <a:rPr lang="en-US" sz="1400" baseline="0" dirty="0"/>
              <a:t>in </a:t>
            </a:r>
            <a:r>
              <a:rPr lang="en-US" sz="1400" baseline="0" dirty="0" smtClean="0"/>
              <a:t>a super unification near </a:t>
            </a:r>
            <a:r>
              <a:rPr lang="en-US" sz="1400" baseline="0" dirty="0"/>
              <a:t>the reduced Planck scale</a:t>
            </a:r>
            <a:r>
              <a:rPr lang="en-US" sz="1400" baseline="0" dirty="0" smtClean="0"/>
              <a:t>.  The wide coupling separation at M</a:t>
            </a:r>
            <a:r>
              <a:rPr lang="en-US" sz="1400" dirty="0" smtClean="0"/>
              <a:t>32</a:t>
            </a:r>
            <a:r>
              <a:rPr lang="en-US" sz="1400" baseline="0" dirty="0" smtClean="0"/>
              <a:t> which was produced by the F-theory fields allows sufficient room to run.</a:t>
            </a:r>
            <a:endParaRPr lang="en-US" sz="1400" baseline="0" dirty="0"/>
          </a:p>
        </p:txBody>
      </p:sp>
      <p:pic>
        <p:nvPicPr>
          <p:cNvPr id="123908" name="Picture 4" descr="SuperUnification"/>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0"/>
            <a:ext cx="9144000" cy="523220"/>
          </a:xfrm>
          <a:prstGeom prst="rect">
            <a:avLst/>
          </a:prstGeom>
          <a:noFill/>
          <a:ln w="9525">
            <a:noFill/>
            <a:miter lim="800000"/>
            <a:headEnd/>
            <a:tailEnd/>
          </a:ln>
        </p:spPr>
        <p:txBody>
          <a:bodyPr>
            <a:spAutoFit/>
          </a:bodyPr>
          <a:lstStyle/>
          <a:p>
            <a:pPr algn="ctr">
              <a:spcBef>
                <a:spcPct val="50000"/>
              </a:spcBef>
            </a:pPr>
            <a:r>
              <a:rPr lang="en-US" sz="2800" baseline="0" dirty="0"/>
              <a:t>Reasons for the Decline in Proton Life Expectancy</a:t>
            </a:r>
          </a:p>
        </p:txBody>
      </p:sp>
      <p:sp>
        <p:nvSpPr>
          <p:cNvPr id="47107" name="Text Box 5"/>
          <p:cNvSpPr txBox="1">
            <a:spLocks noChangeArrowheads="1"/>
          </p:cNvSpPr>
          <p:nvPr/>
        </p:nvSpPr>
        <p:spPr bwMode="auto">
          <a:xfrm>
            <a:off x="914400" y="6172200"/>
            <a:ext cx="7315200" cy="523220"/>
          </a:xfrm>
          <a:prstGeom prst="rect">
            <a:avLst/>
          </a:prstGeom>
          <a:noFill/>
          <a:ln w="9525">
            <a:noFill/>
            <a:miter lim="800000"/>
            <a:headEnd/>
            <a:tailEnd/>
          </a:ln>
        </p:spPr>
        <p:txBody>
          <a:bodyPr>
            <a:spAutoFit/>
          </a:bodyPr>
          <a:lstStyle/>
          <a:p>
            <a:pPr algn="ctr">
              <a:spcBef>
                <a:spcPct val="50000"/>
              </a:spcBef>
            </a:pPr>
            <a:r>
              <a:rPr lang="en-US" sz="1400" baseline="0" dirty="0"/>
              <a:t>Comparisons are relative to the 2002 report on Flipped SU(5</a:t>
            </a:r>
            <a:r>
              <a:rPr lang="en-US" sz="1400" baseline="0" dirty="0" smtClean="0"/>
              <a:t>) by Ellis</a:t>
            </a:r>
            <a:r>
              <a:rPr lang="en-US" sz="1400" baseline="0" dirty="0"/>
              <a:t>, </a:t>
            </a:r>
            <a:r>
              <a:rPr lang="en-US" sz="1400" baseline="0" dirty="0" err="1"/>
              <a:t>Nanopoulos</a:t>
            </a:r>
            <a:r>
              <a:rPr lang="en-US" sz="1400" baseline="0" dirty="0"/>
              <a:t>, </a:t>
            </a:r>
            <a:r>
              <a:rPr lang="en-US" sz="1400" baseline="0" dirty="0" smtClean="0"/>
              <a:t>and Walker.  The increases and decreases are combined multiplicatively in sequence to develop the net change.</a:t>
            </a:r>
          </a:p>
        </p:txBody>
      </p:sp>
      <p:pic>
        <p:nvPicPr>
          <p:cNvPr id="5" name="Picture 4" descr="updates.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section-6"/>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7.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28600" y="0"/>
            <a:ext cx="8686800" cy="523220"/>
          </a:xfrm>
          <a:prstGeom prst="rect">
            <a:avLst/>
          </a:prstGeom>
          <a:noFill/>
          <a:ln w="9525">
            <a:noFill/>
            <a:miter lim="800000"/>
            <a:headEnd/>
            <a:tailEnd/>
          </a:ln>
        </p:spPr>
        <p:txBody>
          <a:bodyPr wrap="square">
            <a:spAutoFit/>
          </a:bodyPr>
          <a:lstStyle/>
          <a:p>
            <a:pPr algn="ctr">
              <a:spcBef>
                <a:spcPct val="50000"/>
              </a:spcBef>
            </a:pPr>
            <a:r>
              <a:rPr lang="en-US" sz="2800" baseline="0" dirty="0"/>
              <a:t>Elementary Matter </a:t>
            </a:r>
            <a:r>
              <a:rPr lang="en-US" sz="2800" baseline="0" dirty="0" smtClean="0"/>
              <a:t>Particles of the Standard Model</a:t>
            </a:r>
            <a:endParaRPr lang="en-US" sz="2800" baseline="0" dirty="0"/>
          </a:p>
        </p:txBody>
      </p:sp>
      <p:sp>
        <p:nvSpPr>
          <p:cNvPr id="8195"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dirty="0"/>
              <a:t>http://CPEPweb.org</a:t>
            </a:r>
          </a:p>
        </p:txBody>
      </p:sp>
      <p:pic>
        <p:nvPicPr>
          <p:cNvPr id="164868" name="Picture 4" descr="SM-1"/>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8.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results_su5"/>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2707"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Numerical Results for Standard SU(5)</a:t>
            </a:r>
          </a:p>
        </p:txBody>
      </p:sp>
      <p:sp>
        <p:nvSpPr>
          <p:cNvPr id="72708" name="Text Box 4"/>
          <p:cNvSpPr txBox="1">
            <a:spLocks noChangeArrowheads="1"/>
          </p:cNvSpPr>
          <p:nvPr/>
        </p:nvSpPr>
        <p:spPr bwMode="auto">
          <a:xfrm>
            <a:off x="0" y="6172200"/>
            <a:ext cx="9144000" cy="1077218"/>
          </a:xfrm>
          <a:prstGeom prst="rect">
            <a:avLst/>
          </a:prstGeom>
          <a:noFill/>
          <a:ln w="9525">
            <a:noFill/>
            <a:miter lim="800000"/>
            <a:headEnd/>
            <a:tailEnd/>
          </a:ln>
        </p:spPr>
        <p:txBody>
          <a:bodyPr>
            <a:spAutoFit/>
          </a:bodyPr>
          <a:lstStyle/>
          <a:p>
            <a:pPr algn="ctr">
              <a:spcBef>
                <a:spcPct val="50000"/>
              </a:spcBef>
            </a:pPr>
            <a:r>
              <a:rPr lang="en-US" sz="1400" baseline="0" dirty="0"/>
              <a:t>The e</a:t>
            </a:r>
            <a:r>
              <a:rPr lang="en-US" sz="1400" b="1" baseline="30000" dirty="0"/>
              <a:t>+</a:t>
            </a:r>
            <a:r>
              <a:rPr lang="en-US" sz="1400" baseline="0" dirty="0">
                <a:latin typeface="Symbol" pitchFamily="18" charset="2"/>
              </a:rPr>
              <a:t>p</a:t>
            </a:r>
            <a:r>
              <a:rPr lang="en-US" sz="1400" baseline="30000" dirty="0"/>
              <a:t>0</a:t>
            </a:r>
            <a:r>
              <a:rPr lang="en-US" sz="1400" baseline="0" dirty="0"/>
              <a:t> channel is predicted to decay at 1-2 x 10</a:t>
            </a:r>
            <a:r>
              <a:rPr lang="en-US" sz="1400" baseline="30000" dirty="0"/>
              <a:t>35</a:t>
            </a:r>
            <a:r>
              <a:rPr lang="en-US" sz="1400" baseline="0" dirty="0"/>
              <a:t> [Y] for Standard SU(5).  However, dimension five decay dominates this model.  The excess </a:t>
            </a:r>
            <a:r>
              <a:rPr lang="en-US" sz="1400" baseline="0" dirty="0">
                <a:latin typeface="Symbol" pitchFamily="18" charset="2"/>
              </a:rPr>
              <a:t>Da</a:t>
            </a:r>
            <a:r>
              <a:rPr lang="en-US" sz="1400" dirty="0"/>
              <a:t>3</a:t>
            </a:r>
            <a:r>
              <a:rPr lang="en-US" sz="1400" baseline="0" dirty="0"/>
              <a:t> in the “predicted” strong coupling shows that unification requires impossibly large heavy thresholds.</a:t>
            </a:r>
          </a:p>
          <a:p>
            <a:pPr>
              <a:spcBef>
                <a:spcPct val="50000"/>
              </a:spcBef>
            </a:pPr>
            <a:endParaRPr lang="en-US" dirty="0"/>
          </a:p>
          <a:p>
            <a:pPr>
              <a:spcBef>
                <a:spcPct val="50000"/>
              </a:spcBef>
            </a:pP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results_fsu5"/>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3731" name="Text Box 3"/>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Numerical Results for Flipped SU(5)</a:t>
            </a:r>
          </a:p>
        </p:txBody>
      </p:sp>
      <p:sp>
        <p:nvSpPr>
          <p:cNvPr id="73732" name="Text Box 4"/>
          <p:cNvSpPr txBox="1">
            <a:spLocks noChangeArrowheads="1"/>
          </p:cNvSpPr>
          <p:nvPr/>
        </p:nvSpPr>
        <p:spPr bwMode="auto">
          <a:xfrm>
            <a:off x="381000" y="6172200"/>
            <a:ext cx="8458200" cy="523220"/>
          </a:xfrm>
          <a:prstGeom prst="rect">
            <a:avLst/>
          </a:prstGeom>
          <a:noFill/>
          <a:ln w="9525">
            <a:noFill/>
            <a:miter lim="800000"/>
            <a:headEnd/>
            <a:tailEnd/>
          </a:ln>
        </p:spPr>
        <p:txBody>
          <a:bodyPr wrap="square">
            <a:spAutoFit/>
          </a:bodyPr>
          <a:lstStyle/>
          <a:p>
            <a:pPr algn="ctr">
              <a:spcBef>
                <a:spcPct val="50000"/>
              </a:spcBef>
            </a:pPr>
            <a:r>
              <a:rPr lang="en-US" sz="1400" baseline="0" dirty="0"/>
              <a:t>The e</a:t>
            </a:r>
            <a:r>
              <a:rPr lang="en-US" sz="1400" b="1" baseline="30000" dirty="0"/>
              <a:t>+</a:t>
            </a:r>
            <a:r>
              <a:rPr lang="en-US" sz="1400" baseline="0" dirty="0">
                <a:latin typeface="Symbol" pitchFamily="18" charset="2"/>
              </a:rPr>
              <a:t>p</a:t>
            </a:r>
            <a:r>
              <a:rPr lang="en-US" sz="1400" baseline="30000" dirty="0"/>
              <a:t>0</a:t>
            </a:r>
            <a:r>
              <a:rPr lang="en-US" sz="1400" baseline="0" dirty="0"/>
              <a:t> channel is predicted to decay at 0.4 x 10</a:t>
            </a:r>
            <a:r>
              <a:rPr lang="en-US" sz="1400" baseline="30000" dirty="0"/>
              <a:t>35</a:t>
            </a:r>
            <a:r>
              <a:rPr lang="en-US" sz="1400" baseline="0" dirty="0"/>
              <a:t> [Y] for Flipped SU(5).  The (A,B) type </a:t>
            </a:r>
            <a:r>
              <a:rPr lang="en-US" sz="1400" baseline="0" dirty="0" err="1"/>
              <a:t>TeV</a:t>
            </a:r>
            <a:r>
              <a:rPr lang="en-US" sz="1400" baseline="0" dirty="0"/>
              <a:t> Vector </a:t>
            </a:r>
            <a:r>
              <a:rPr lang="en-US" sz="1400" baseline="0" dirty="0" err="1"/>
              <a:t>Multiplet</a:t>
            </a:r>
            <a:r>
              <a:rPr lang="en-US" sz="1400" baseline="0" dirty="0"/>
              <a:t> scenarios predict a lifetime four times shorter still.  Partial unification occurs at around 0.6 x 10</a:t>
            </a:r>
            <a:r>
              <a:rPr lang="en-US" sz="1400" baseline="30000" dirty="0"/>
              <a:t>16</a:t>
            </a:r>
            <a:r>
              <a:rPr lang="en-US" sz="1400" baseline="0" dirty="0"/>
              <a:t> [</a:t>
            </a:r>
            <a:r>
              <a:rPr lang="en-US" sz="1400" baseline="0" dirty="0" err="1"/>
              <a:t>GeV</a:t>
            </a:r>
            <a:r>
              <a:rPr lang="en-US" sz="1400" baseline="0"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fast"/>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4755" name="Text Box 5"/>
          <p:cNvSpPr txBox="1">
            <a:spLocks noChangeArrowheads="1"/>
          </p:cNvSpPr>
          <p:nvPr/>
        </p:nvSpPr>
        <p:spPr bwMode="auto">
          <a:xfrm>
            <a:off x="152400" y="6172200"/>
            <a:ext cx="8839200" cy="523220"/>
          </a:xfrm>
          <a:prstGeom prst="rect">
            <a:avLst/>
          </a:prstGeom>
          <a:noFill/>
          <a:ln w="9525">
            <a:noFill/>
            <a:miter lim="800000"/>
            <a:headEnd/>
            <a:tailEnd/>
          </a:ln>
        </p:spPr>
        <p:txBody>
          <a:bodyPr wrap="square">
            <a:spAutoFit/>
          </a:bodyPr>
          <a:lstStyle/>
          <a:p>
            <a:pPr algn="ctr">
              <a:spcBef>
                <a:spcPct val="50000"/>
              </a:spcBef>
            </a:pPr>
            <a:r>
              <a:rPr lang="en-US" sz="1400" baseline="0" dirty="0"/>
              <a:t>The 2009 central predictions for proton decay narrowly evades current detection bounds from Super-</a:t>
            </a:r>
            <a:r>
              <a:rPr lang="en-US" sz="1400" baseline="0" dirty="0" err="1"/>
              <a:t>Kamiokande</a:t>
            </a:r>
            <a:r>
              <a:rPr lang="en-US" sz="1400" baseline="0" dirty="0"/>
              <a:t>.  Even with the possibility of  substantial heavy thresholds, the majority of the predicted range is testable in the next generation</a:t>
            </a:r>
            <a:r>
              <a:rPr lang="en-US" sz="1400" baseline="0" dirty="0" smtClean="0"/>
              <a:t>.</a:t>
            </a:r>
            <a:endParaRPr lang="en-US" sz="1400" baseline="0" dirty="0"/>
          </a:p>
        </p:txBody>
      </p:sp>
      <p:sp>
        <p:nvSpPr>
          <p:cNvPr id="4" name="Rectangle 3"/>
          <p:cNvSpPr/>
          <p:nvPr/>
        </p:nvSpPr>
        <p:spPr>
          <a:xfrm>
            <a:off x="0" y="0"/>
            <a:ext cx="9144000" cy="523220"/>
          </a:xfrm>
          <a:prstGeom prst="rect">
            <a:avLst/>
          </a:prstGeom>
        </p:spPr>
        <p:txBody>
          <a:bodyPr wrap="square">
            <a:spAutoFit/>
          </a:bodyPr>
          <a:lstStyle/>
          <a:p>
            <a:pPr lvl="0" algn="ctr"/>
            <a:r>
              <a:rPr lang="en-US" sz="2800" baseline="0" dirty="0" smtClean="0">
                <a:solidFill>
                  <a:srgbClr val="FFFFFF"/>
                </a:solidFill>
              </a:rPr>
              <a:t>Comparison of Central Value Predictions</a:t>
            </a:r>
            <a:endParaRPr lang="en-US" sz="2800" baseline="0" dirty="0">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914400" y="6172200"/>
            <a:ext cx="7315200" cy="554038"/>
          </a:xfrm>
          <a:prstGeom prst="rect">
            <a:avLst/>
          </a:prstGeom>
          <a:noFill/>
          <a:ln w="9525">
            <a:noFill/>
            <a:miter lim="800000"/>
            <a:headEnd/>
            <a:tailEnd/>
          </a:ln>
        </p:spPr>
        <p:txBody>
          <a:bodyPr>
            <a:spAutoFit/>
          </a:bodyPr>
          <a:lstStyle/>
          <a:p>
            <a:pPr>
              <a:spcBef>
                <a:spcPct val="50000"/>
              </a:spcBef>
            </a:pPr>
            <a:endParaRPr lang="en-US"/>
          </a:p>
          <a:p>
            <a:pPr>
              <a:spcBef>
                <a:spcPct val="50000"/>
              </a:spcBef>
            </a:pPr>
            <a:endParaRPr lang="en-US"/>
          </a:p>
        </p:txBody>
      </p:sp>
      <p:pic>
        <p:nvPicPr>
          <p:cNvPr id="4" name="Picture 3" descr="DVN-1-19.jpg"/>
          <p:cNvPicPr>
            <a:picLocks noChangeAspect="1"/>
          </p:cNvPicPr>
          <p:nvPr/>
        </p:nvPicPr>
        <p:blipFill>
          <a:blip r:embed="rId3"/>
          <a:stretch>
            <a:fillRect/>
          </a:stretch>
        </p:blipFill>
        <p:spPr>
          <a:xfrm>
            <a:off x="914400" y="685800"/>
            <a:ext cx="73152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914400" y="0"/>
            <a:ext cx="7315200" cy="523220"/>
          </a:xfrm>
          <a:prstGeom prst="rect">
            <a:avLst/>
          </a:prstGeom>
          <a:noFill/>
          <a:ln w="9525">
            <a:noFill/>
            <a:miter lim="800000"/>
            <a:headEnd/>
            <a:tailEnd/>
          </a:ln>
        </p:spPr>
        <p:txBody>
          <a:bodyPr>
            <a:spAutoFit/>
          </a:bodyPr>
          <a:lstStyle/>
          <a:p>
            <a:pPr algn="ctr">
              <a:spcBef>
                <a:spcPct val="50000"/>
              </a:spcBef>
            </a:pPr>
            <a:r>
              <a:rPr lang="en-US" sz="2800" baseline="0" dirty="0"/>
              <a:t>A Convergence of Large Experiments</a:t>
            </a:r>
          </a:p>
        </p:txBody>
      </p:sp>
      <p:pic>
        <p:nvPicPr>
          <p:cNvPr id="117764" name="Picture 4" descr="correspondence"/>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6804" name="Text Box 5"/>
          <p:cNvSpPr txBox="1">
            <a:spLocks noChangeArrowheads="1"/>
          </p:cNvSpPr>
          <p:nvPr/>
        </p:nvSpPr>
        <p:spPr bwMode="auto">
          <a:xfrm>
            <a:off x="914400" y="6172200"/>
            <a:ext cx="7315200" cy="523220"/>
          </a:xfrm>
          <a:prstGeom prst="rect">
            <a:avLst/>
          </a:prstGeom>
          <a:noFill/>
          <a:ln w="9525">
            <a:noFill/>
            <a:miter lim="800000"/>
            <a:headEnd/>
            <a:tailEnd/>
          </a:ln>
        </p:spPr>
        <p:txBody>
          <a:bodyPr>
            <a:spAutoFit/>
          </a:bodyPr>
          <a:lstStyle/>
          <a:p>
            <a:pPr algn="ctr">
              <a:spcBef>
                <a:spcPct val="50000"/>
              </a:spcBef>
            </a:pPr>
            <a:r>
              <a:rPr lang="en-US" sz="1400" baseline="0" dirty="0"/>
              <a:t>Proton decay, hastened by the inclusion of </a:t>
            </a:r>
            <a:r>
              <a:rPr lang="en-US" sz="1400" baseline="0" dirty="0" err="1"/>
              <a:t>TeV</a:t>
            </a:r>
            <a:r>
              <a:rPr lang="en-US" sz="1400" baseline="0" dirty="0"/>
              <a:t> scale Vector </a:t>
            </a:r>
            <a:r>
              <a:rPr lang="en-US" sz="1400" baseline="0" dirty="0" err="1"/>
              <a:t>Multiplets</a:t>
            </a:r>
            <a:r>
              <a:rPr lang="en-US" sz="1400" baseline="0" dirty="0"/>
              <a:t>, represents an imminently testable convergence of the most exciting particle physics experiments of the next decade</a:t>
            </a:r>
            <a:r>
              <a:rPr lang="en-US" sz="1400" baseline="0" dirty="0" smtClean="0"/>
              <a:t>.</a:t>
            </a:r>
            <a:endParaRPr lang="en-US" sz="1400" baseline="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1" name="Picture 5" descr="cover_Walker"/>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914400" y="0"/>
            <a:ext cx="7315200" cy="519113"/>
          </a:xfrm>
          <a:prstGeom prst="rect">
            <a:avLst/>
          </a:prstGeom>
          <a:noFill/>
          <a:ln w="9525">
            <a:noFill/>
            <a:miter lim="800000"/>
            <a:headEnd/>
            <a:tailEnd/>
          </a:ln>
        </p:spPr>
        <p:txBody>
          <a:bodyPr>
            <a:spAutoFit/>
          </a:bodyPr>
          <a:lstStyle/>
          <a:p>
            <a:pPr algn="ctr">
              <a:spcBef>
                <a:spcPct val="50000"/>
              </a:spcBef>
            </a:pPr>
            <a:r>
              <a:rPr lang="en-US" sz="2800" baseline="0"/>
              <a:t>Light Hadrons (Particles Made of Quarks)</a:t>
            </a:r>
          </a:p>
        </p:txBody>
      </p:sp>
      <p:sp>
        <p:nvSpPr>
          <p:cNvPr id="9219" name="Text Box 3"/>
          <p:cNvSpPr txBox="1">
            <a:spLocks noChangeArrowheads="1"/>
          </p:cNvSpPr>
          <p:nvPr/>
        </p:nvSpPr>
        <p:spPr bwMode="auto">
          <a:xfrm>
            <a:off x="0" y="6172200"/>
            <a:ext cx="9144000" cy="304800"/>
          </a:xfrm>
          <a:prstGeom prst="rect">
            <a:avLst/>
          </a:prstGeom>
          <a:noFill/>
          <a:ln w="9525">
            <a:noFill/>
            <a:miter lim="800000"/>
            <a:headEnd/>
            <a:tailEnd/>
          </a:ln>
        </p:spPr>
        <p:txBody>
          <a:bodyPr>
            <a:spAutoFit/>
          </a:bodyPr>
          <a:lstStyle/>
          <a:p>
            <a:pPr algn="ctr">
              <a:spcBef>
                <a:spcPct val="50000"/>
              </a:spcBef>
            </a:pPr>
            <a:r>
              <a:rPr lang="en-US" sz="1400" baseline="0"/>
              <a:t>http://CPEPweb.org</a:t>
            </a:r>
          </a:p>
        </p:txBody>
      </p:sp>
      <p:pic>
        <p:nvPicPr>
          <p:cNvPr id="168964" name="Picture 4" descr="SM-3"/>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914400" y="0"/>
            <a:ext cx="7315200" cy="523875"/>
          </a:xfrm>
          <a:prstGeom prst="rect">
            <a:avLst/>
          </a:prstGeom>
          <a:noFill/>
          <a:ln w="9525">
            <a:noFill/>
            <a:miter lim="800000"/>
            <a:headEnd/>
            <a:tailEnd/>
          </a:ln>
        </p:spPr>
        <p:txBody>
          <a:bodyPr>
            <a:spAutoFit/>
          </a:bodyPr>
          <a:lstStyle/>
          <a:p>
            <a:pPr algn="ctr">
              <a:spcBef>
                <a:spcPct val="50000"/>
              </a:spcBef>
            </a:pPr>
            <a:r>
              <a:rPr lang="en-US" sz="2800" baseline="0" dirty="0" err="1"/>
              <a:t>Radiative</a:t>
            </a:r>
            <a:r>
              <a:rPr lang="en-US" sz="2800" baseline="0" dirty="0"/>
              <a:t> Shielding &amp; Charge Renormalization</a:t>
            </a:r>
          </a:p>
        </p:txBody>
      </p:sp>
      <p:pic>
        <p:nvPicPr>
          <p:cNvPr id="142340" name="Picture 4" descr="defenseEnlarged09"/>
          <p:cNvPicPr>
            <a:picLocks noChangeAspect="1" noChangeArrowheads="1"/>
          </p:cNvPicPr>
          <p:nvPr/>
        </p:nvPicPr>
        <p:blipFill>
          <a:blip r:embed="rId3"/>
          <a:srcRect/>
          <a:stretch>
            <a:fillRect/>
          </a:stretch>
        </p:blipFill>
        <p:spPr bwMode="auto">
          <a:xfrm>
            <a:off x="914400" y="685800"/>
            <a:ext cx="7313613" cy="5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0" y="6172200"/>
            <a:ext cx="9144000" cy="523220"/>
          </a:xfrm>
          <a:prstGeom prst="rect">
            <a:avLst/>
          </a:prstGeom>
          <a:noFill/>
        </p:spPr>
        <p:txBody>
          <a:bodyPr wrap="square" rtlCol="0">
            <a:spAutoFit/>
          </a:bodyPr>
          <a:lstStyle/>
          <a:p>
            <a:pPr algn="ctr"/>
            <a:r>
              <a:rPr lang="en-US" sz="1400" baseline="0" dirty="0" smtClean="0"/>
              <a:t>Quantum Mechanics says that Short Distances correspond to High Energies.  Also, truly empty space violates the Heisenberg Uncertainty Principle.  The quantum vacuum polarizes, and all measurements of charge vary with the interaction energy.</a:t>
            </a:r>
            <a:endParaRPr lang="en-US" sz="1400" baseline="0" dirty="0"/>
          </a:p>
        </p:txBody>
      </p:sp>
    </p:spTree>
  </p:cSld>
  <p:clrMapOvr>
    <a:masterClrMapping/>
  </p:clrMapOvr>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Times New Roman" pitchFamily="18"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6564</TotalTime>
  <Words>1849</Words>
  <Application>Microsoft Office PowerPoint</Application>
  <PresentationFormat>On-screen Show (4:3)</PresentationFormat>
  <Paragraphs>183</Paragraphs>
  <Slides>76</Slides>
  <Notes>76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Slit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Joel W Walker</dc:creator>
  <cp:lastModifiedBy>Joel W. Walker</cp:lastModifiedBy>
  <cp:revision>549</cp:revision>
  <dcterms:created xsi:type="dcterms:W3CDTF">2009-10-13T01:49:07Z</dcterms:created>
  <dcterms:modified xsi:type="dcterms:W3CDTF">2009-11-05T23:09:27Z</dcterms:modified>
</cp:coreProperties>
</file>