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41"/>
  </p:notesMasterIdLst>
  <p:sldIdLst>
    <p:sldId id="256" r:id="rId2"/>
    <p:sldId id="540" r:id="rId3"/>
    <p:sldId id="541" r:id="rId4"/>
    <p:sldId id="606" r:id="rId5"/>
    <p:sldId id="571" r:id="rId6"/>
    <p:sldId id="575" r:id="rId7"/>
    <p:sldId id="572" r:id="rId8"/>
    <p:sldId id="574" r:id="rId9"/>
    <p:sldId id="577" r:id="rId10"/>
    <p:sldId id="578" r:id="rId11"/>
    <p:sldId id="579" r:id="rId12"/>
    <p:sldId id="580" r:id="rId13"/>
    <p:sldId id="608" r:id="rId14"/>
    <p:sldId id="582" r:id="rId15"/>
    <p:sldId id="583" r:id="rId16"/>
    <p:sldId id="609" r:id="rId17"/>
    <p:sldId id="584" r:id="rId18"/>
    <p:sldId id="611" r:id="rId19"/>
    <p:sldId id="614" r:id="rId20"/>
    <p:sldId id="585" r:id="rId21"/>
    <p:sldId id="581" r:id="rId22"/>
    <p:sldId id="599" r:id="rId23"/>
    <p:sldId id="598" r:id="rId24"/>
    <p:sldId id="592" r:id="rId25"/>
    <p:sldId id="600" r:id="rId26"/>
    <p:sldId id="594" r:id="rId27"/>
    <p:sldId id="595" r:id="rId28"/>
    <p:sldId id="601" r:id="rId29"/>
    <p:sldId id="590" r:id="rId30"/>
    <p:sldId id="602" r:id="rId31"/>
    <p:sldId id="587" r:id="rId32"/>
    <p:sldId id="589" r:id="rId33"/>
    <p:sldId id="596" r:id="rId34"/>
    <p:sldId id="613" r:id="rId35"/>
    <p:sldId id="603" r:id="rId36"/>
    <p:sldId id="607" r:id="rId37"/>
    <p:sldId id="597" r:id="rId38"/>
    <p:sldId id="610" r:id="rId39"/>
    <p:sldId id="612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1FCC"/>
    <a:srgbClr val="009900"/>
    <a:srgbClr val="000099"/>
    <a:srgbClr val="0033CC"/>
    <a:srgbClr val="FF0000"/>
    <a:srgbClr val="40CE47"/>
    <a:srgbClr val="CC9900"/>
    <a:srgbClr val="0066FF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0" autoAdjust="0"/>
    <p:restoredTop sz="94765" autoAdjust="0"/>
  </p:normalViewPr>
  <p:slideViewPr>
    <p:cSldViewPr snapToGrid="0">
      <p:cViewPr>
        <p:scale>
          <a:sx n="60" d="100"/>
          <a:sy n="60" d="100"/>
        </p:scale>
        <p:origin x="-750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177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64B08FB-AB13-46F4-99D3-41BDF5B7D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AD8B1-EE5A-4ED2-AE9C-EF36AD704EB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91984-A038-41D5-80A5-1BA04A028CD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9E85B-B171-4B7B-A650-1CDCE3074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711700" y="6227763"/>
            <a:ext cx="2833688" cy="433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</a:t>
            </a:r>
            <a:r>
              <a:rPr lang="en-US" sz="1400" dirty="0" err="1" smtClean="0"/>
              <a:t>Pheno</a:t>
            </a:r>
            <a:r>
              <a:rPr lang="en-US" sz="1400" dirty="0" smtClean="0"/>
              <a:t>  2010    May 10, 2010</a:t>
            </a:r>
            <a:endParaRPr lang="en-US" sz="1400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74663" y="6221413"/>
            <a:ext cx="4230687" cy="44132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L. Dixon     Theoretical Strategies for LHC Physics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</a:t>
            </a:r>
            <a:r>
              <a:rPr lang="en-US" sz="1400" dirty="0" err="1" smtClean="0"/>
              <a:t>Pheno</a:t>
            </a:r>
            <a:r>
              <a:rPr lang="en-US" sz="1400" dirty="0" smtClean="0"/>
              <a:t>  2010    May 10, 2010</a:t>
            </a:r>
            <a:endParaRPr lang="en-US" sz="14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L. Dixon     Theoretical Strategies for LHC Physics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1FA31-42DD-4F72-A751-E75F15F99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019B8-3A17-48D8-9BBE-B3E43787F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</a:t>
            </a:r>
            <a:r>
              <a:rPr lang="en-US" sz="1400" dirty="0" err="1" smtClean="0"/>
              <a:t>Pheno</a:t>
            </a:r>
            <a:r>
              <a:rPr lang="en-US" sz="1400" dirty="0" smtClean="0"/>
              <a:t>  2010    May 10, 2010</a:t>
            </a:r>
            <a:endParaRPr lang="en-US" sz="1400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L. Dixon     Theoretical Strategies for LHC Physics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1738" y="6218238"/>
            <a:ext cx="1135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3D4A588-A6CD-40BC-89DA-B5DA0B2C0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711700" y="6227763"/>
            <a:ext cx="2833688" cy="433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</a:t>
            </a:r>
            <a:r>
              <a:rPr lang="en-US" sz="1400" dirty="0" err="1" smtClean="0"/>
              <a:t>Pheno</a:t>
            </a:r>
            <a:r>
              <a:rPr lang="en-US" sz="1400" dirty="0" smtClean="0"/>
              <a:t>  2010    May 10, 2010</a:t>
            </a:r>
            <a:endParaRPr lang="en-US" sz="14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74663" y="6221413"/>
            <a:ext cx="4230687" cy="44132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L. Dixon     Theoretical Strategies for LHC Physics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21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tags" Target="../tags/tag7.xml"/><Relationship Id="rId21" Type="http://schemas.openxmlformats.org/officeDocument/2006/relationships/tags" Target="../tags/tag25.xml"/><Relationship Id="rId34" Type="http://schemas.openxmlformats.org/officeDocument/2006/relationships/image" Target="../media/image39.png"/><Relationship Id="rId42" Type="http://schemas.openxmlformats.org/officeDocument/2006/relationships/image" Target="../media/image47.png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29" Type="http://schemas.openxmlformats.org/officeDocument/2006/relationships/image" Target="../media/image34.png"/><Relationship Id="rId41" Type="http://schemas.openxmlformats.org/officeDocument/2006/relationships/image" Target="../media/image46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45" Type="http://schemas.openxmlformats.org/officeDocument/2006/relationships/image" Target="../media/image50.png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slideLayout" Target="../slideLayouts/slideLayout3.xml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31" Type="http://schemas.openxmlformats.org/officeDocument/2006/relationships/image" Target="../media/image36.png"/><Relationship Id="rId44" Type="http://schemas.openxmlformats.org/officeDocument/2006/relationships/image" Target="../media/image49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32.xml"/><Relationship Id="rId7" Type="http://schemas.openxmlformats.org/officeDocument/2006/relationships/image" Target="../media/image62.wmf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6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5.png"/><Relationship Id="rId4" Type="http://schemas.openxmlformats.org/officeDocument/2006/relationships/tags" Target="../tags/tag33.xml"/><Relationship Id="rId9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3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76.wmf"/><Relationship Id="rId5" Type="http://schemas.openxmlformats.org/officeDocument/2006/relationships/image" Target="../media/image75.png"/><Relationship Id="rId4" Type="http://schemas.openxmlformats.org/officeDocument/2006/relationships/image" Target="../media/image74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image" Target="../media/image80.png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34" Type="http://schemas.openxmlformats.org/officeDocument/2006/relationships/image" Target="../media/image88.png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image" Target="../media/image79.png"/><Relationship Id="rId33" Type="http://schemas.openxmlformats.org/officeDocument/2006/relationships/image" Target="../media/image87.png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29" Type="http://schemas.openxmlformats.org/officeDocument/2006/relationships/image" Target="../media/image83.wmf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86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28" Type="http://schemas.openxmlformats.org/officeDocument/2006/relationships/image" Target="../media/image82.png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31" Type="http://schemas.openxmlformats.org/officeDocument/2006/relationships/image" Target="../media/image85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tags" Target="../tags/tag59.xml"/><Relationship Id="rId27" Type="http://schemas.openxmlformats.org/officeDocument/2006/relationships/image" Target="../media/image81.png"/><Relationship Id="rId30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tags" Target="../tags/tag6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3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image" Target="../media/image92.png"/><Relationship Id="rId5" Type="http://schemas.openxmlformats.org/officeDocument/2006/relationships/tags" Target="../tags/tag65.xml"/><Relationship Id="rId10" Type="http://schemas.openxmlformats.org/officeDocument/2006/relationships/image" Target="../media/image91.png"/><Relationship Id="rId4" Type="http://schemas.openxmlformats.org/officeDocument/2006/relationships/tags" Target="../tags/tag64.xml"/><Relationship Id="rId9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1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5" Type="http://schemas.openxmlformats.org/officeDocument/2006/relationships/image" Target="../media/image100.png"/><Relationship Id="rId4" Type="http://schemas.openxmlformats.org/officeDocument/2006/relationships/image" Target="../media/image10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5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notesSlide" Target="../notesSlides/notesSlide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65913" y="597777"/>
            <a:ext cx="7184860" cy="1640928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Theoretical Strategies for LHC Physics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1793" y="4434488"/>
            <a:ext cx="8103476" cy="1319925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EF1FCC"/>
                </a:solidFill>
              </a:rPr>
              <a:t>Lance Dixon (SLAC)</a:t>
            </a:r>
            <a:endParaRPr lang="en-US" sz="2400" dirty="0" smtClean="0">
              <a:solidFill>
                <a:srgbClr val="0099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9900"/>
                </a:solidFill>
              </a:rPr>
              <a:t>and representing the </a:t>
            </a:r>
            <a:r>
              <a:rPr lang="en-US" sz="2400" b="1" dirty="0" err="1" smtClean="0"/>
              <a:t>BlackHat</a:t>
            </a:r>
            <a:r>
              <a:rPr lang="en-US" sz="2400" b="1" dirty="0" smtClean="0"/>
              <a:t> </a:t>
            </a:r>
            <a:r>
              <a:rPr lang="en-US" sz="2400" dirty="0" smtClean="0">
                <a:solidFill>
                  <a:srgbClr val="009900"/>
                </a:solidFill>
              </a:rPr>
              <a:t>collaboration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400" dirty="0" err="1" smtClean="0">
                <a:solidFill>
                  <a:srgbClr val="009900"/>
                </a:solidFill>
              </a:rPr>
              <a:t>C.F.Berger</a:t>
            </a:r>
            <a:r>
              <a:rPr lang="en-US" sz="2400" dirty="0" smtClean="0">
                <a:solidFill>
                  <a:srgbClr val="009900"/>
                </a:solidFill>
              </a:rPr>
              <a:t>, Z. Bern, LD, D. Forde, F. Febres Cordero,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9900"/>
                </a:solidFill>
              </a:rPr>
              <a:t>T. Gleisberg, H. Ita,  D. Kosower, D. Maître 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rgbClr val="0099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rgbClr val="EF1FC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 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891861" y="5872216"/>
            <a:ext cx="5328745" cy="673101"/>
          </a:xfrm>
          <a:prstGeom prst="rect">
            <a:avLst/>
          </a:prstGeom>
          <a:solidFill>
            <a:schemeClr val="accent1">
              <a:lumMod val="75000"/>
              <a:alpha val="56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err="1" smtClean="0">
                <a:solidFill>
                  <a:srgbClr val="0033CC"/>
                </a:solidFill>
                <a:latin typeface="+mn-lt"/>
              </a:rPr>
              <a:t>Pheno</a:t>
            </a:r>
            <a:r>
              <a:rPr lang="en-US" sz="2400" kern="0" dirty="0" smtClean="0">
                <a:solidFill>
                  <a:srgbClr val="0033CC"/>
                </a:solidFill>
                <a:latin typeface="+mn-lt"/>
              </a:rPr>
              <a:t> 2010 Symposium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Madison,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Wisconsin, May 10, 2010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2386" y="2299838"/>
            <a:ext cx="3081363" cy="203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72" y="204952"/>
            <a:ext cx="8481848" cy="1143000"/>
          </a:xfrm>
        </p:spPr>
        <p:txBody>
          <a:bodyPr/>
          <a:lstStyle/>
          <a:p>
            <a:r>
              <a:rPr lang="en-US" sz="4000" dirty="0" smtClean="0"/>
              <a:t>The Les </a:t>
            </a:r>
            <a:r>
              <a:rPr lang="en-US" sz="4000" dirty="0" err="1" smtClean="0"/>
              <a:t>Houches</a:t>
            </a:r>
            <a:r>
              <a:rPr lang="en-US" sz="4000" dirty="0" smtClean="0"/>
              <a:t> Wish List (2005)</a:t>
            </a:r>
            <a:endParaRPr lang="en-US" sz="4000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Dixon     Theoretical Strategies for LHC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1FA31-42DD-4F72-A751-E75F15F996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045" y="1592316"/>
            <a:ext cx="7929119" cy="422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186"/>
            <a:ext cx="8229600" cy="1143000"/>
          </a:xfrm>
        </p:spPr>
        <p:txBody>
          <a:bodyPr/>
          <a:lstStyle/>
          <a:p>
            <a:r>
              <a:rPr lang="en-US" sz="4000" dirty="0" smtClean="0"/>
              <a:t>The Les </a:t>
            </a:r>
            <a:r>
              <a:rPr lang="en-US" sz="4000" dirty="0" err="1" smtClean="0"/>
              <a:t>Houches</a:t>
            </a:r>
            <a:r>
              <a:rPr lang="en-US" sz="4000" dirty="0" smtClean="0"/>
              <a:t> Wish List (2007)</a:t>
            </a:r>
            <a:endParaRPr lang="en-US" sz="4000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Dixon     Theoretical Strategies for LHC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1FA31-42DD-4F72-A751-E75F15F996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4304" y="1072054"/>
            <a:ext cx="6617744" cy="522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186"/>
            <a:ext cx="8229600" cy="1143000"/>
          </a:xfrm>
        </p:spPr>
        <p:txBody>
          <a:bodyPr/>
          <a:lstStyle/>
          <a:p>
            <a:r>
              <a:rPr lang="en-US" sz="4000" dirty="0" smtClean="0"/>
              <a:t>The Les </a:t>
            </a:r>
            <a:r>
              <a:rPr lang="en-US" sz="4000" dirty="0" err="1" smtClean="0"/>
              <a:t>Houches</a:t>
            </a:r>
            <a:r>
              <a:rPr lang="en-US" sz="4000" dirty="0" smtClean="0"/>
              <a:t> Wish List (2010)</a:t>
            </a:r>
            <a:endParaRPr lang="en-US" sz="4000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Dixon     Theoretical Strategies for LHC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1FA31-42DD-4F72-A751-E75F15F996F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448" y="1178085"/>
            <a:ext cx="6738774" cy="502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51683" y="1781504"/>
            <a:ext cx="128753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Feynman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diagram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methods</a:t>
            </a:r>
          </a:p>
          <a:p>
            <a:endParaRPr lang="en-US" sz="1800" dirty="0" smtClean="0">
              <a:solidFill>
                <a:srgbClr val="0033CC"/>
              </a:solidFill>
            </a:endParaRPr>
          </a:p>
          <a:p>
            <a:r>
              <a:rPr lang="en-US" sz="1800" dirty="0" smtClean="0"/>
              <a:t>now joined</a:t>
            </a:r>
          </a:p>
          <a:p>
            <a:r>
              <a:rPr lang="en-US" sz="1800" dirty="0" smtClean="0"/>
              <a:t>by</a:t>
            </a:r>
          </a:p>
          <a:p>
            <a:endParaRPr lang="en-US" sz="1800" dirty="0" smtClean="0"/>
          </a:p>
          <a:p>
            <a:r>
              <a:rPr lang="en-US" sz="1800" dirty="0" err="1" smtClean="0">
                <a:solidFill>
                  <a:srgbClr val="FF0000"/>
                </a:solidFill>
              </a:rPr>
              <a:t>unitarity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based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methods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62287D-30D3-4BD9-8900-391197D531A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2800" smtClean="0"/>
              <a:t>NLO Computations for Multi-Jet Final-States are Difficult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1266497" y="914400"/>
            <a:ext cx="5528441" cy="3626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b="1" i="0" dirty="0">
                <a:solidFill>
                  <a:srgbClr val="CC3399"/>
                </a:solidFill>
              </a:rPr>
              <a:t>Feynman diagrams</a:t>
            </a:r>
            <a:r>
              <a:rPr lang="en-US" sz="2000" i="0" dirty="0"/>
              <a:t> can be used – in principle</a:t>
            </a: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6069724" y="4482661"/>
            <a:ext cx="2743200" cy="1600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800" b="1" i="0" dirty="0">
                <a:solidFill>
                  <a:srgbClr val="0000FF"/>
                </a:solidFill>
              </a:rPr>
              <a:t>On-shell </a:t>
            </a:r>
            <a:r>
              <a:rPr lang="en-US" sz="1800" i="0" dirty="0"/>
              <a:t>methods,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800" i="0" dirty="0"/>
              <a:t>exploiting </a:t>
            </a:r>
            <a:r>
              <a:rPr lang="en-US" sz="1800" b="1" i="0" dirty="0">
                <a:solidFill>
                  <a:srgbClr val="0000FF"/>
                </a:solidFill>
              </a:rPr>
              <a:t>analyticity</a:t>
            </a:r>
            <a:r>
              <a:rPr lang="en-US" sz="1800" i="0" dirty="0"/>
              <a:t>,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800" i="0" dirty="0"/>
              <a:t>can be more efficient,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800" i="0" dirty="0"/>
              <a:t>especially for multi-gluon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800" i="0" dirty="0"/>
              <a:t>+ quark processes</a:t>
            </a:r>
            <a:endParaRPr lang="en-US" sz="1800" b="1" i="0" dirty="0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8697" y="1752600"/>
            <a:ext cx="19605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8697" y="3886200"/>
            <a:ext cx="2025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342697" y="1371600"/>
            <a:ext cx="10807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0" dirty="0"/>
              <a:t># of jets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723697" y="2057400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0" dirty="0"/>
              <a:t>3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723697" y="3048000"/>
            <a:ext cx="325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0" dirty="0"/>
              <a:t>4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723697" y="4267200"/>
            <a:ext cx="325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0" dirty="0"/>
              <a:t>5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1723697" y="5410200"/>
            <a:ext cx="325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0" dirty="0"/>
              <a:t>6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095297" y="1371600"/>
            <a:ext cx="4915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0" dirty="0"/>
              <a:t># 1-loop Feynman diagrams (gluons only)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427D52-7BEF-4194-ACE6-F46148EE536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25669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Analytic </a:t>
            </a:r>
            <a:r>
              <a:rPr lang="en-US" i="1" dirty="0" smtClean="0"/>
              <a:t>S</a:t>
            </a:r>
            <a:r>
              <a:rPr lang="en-US" dirty="0" smtClean="0"/>
              <a:t>-Matrix</a:t>
            </a:r>
          </a:p>
        </p:txBody>
      </p:sp>
      <p:sp>
        <p:nvSpPr>
          <p:cNvPr id="10246" name="Text Box 3"/>
          <p:cNvSpPr txBox="1">
            <a:spLocks noChangeArrowheads="1"/>
          </p:cNvSpPr>
          <p:nvPr/>
        </p:nvSpPr>
        <p:spPr bwMode="auto">
          <a:xfrm>
            <a:off x="609600" y="1137745"/>
            <a:ext cx="7956024" cy="707886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0" dirty="0"/>
              <a:t>Bootstrap program for strong </a:t>
            </a:r>
            <a:r>
              <a:rPr lang="en-US" sz="2000" b="1" i="0" dirty="0" smtClean="0"/>
              <a:t>interactions in 1960s</a:t>
            </a:r>
            <a:r>
              <a:rPr lang="en-US" sz="2000" i="0" dirty="0" smtClean="0"/>
              <a:t>:</a:t>
            </a:r>
            <a:endParaRPr lang="en-US" sz="2000" i="0" dirty="0"/>
          </a:p>
          <a:p>
            <a:r>
              <a:rPr lang="en-US" sz="2000" i="0" dirty="0"/>
              <a:t>Reconstruct scattering amplitudes </a:t>
            </a:r>
            <a:r>
              <a:rPr lang="en-US" sz="2000" b="1" i="0" dirty="0">
                <a:solidFill>
                  <a:srgbClr val="008000"/>
                </a:solidFill>
              </a:rPr>
              <a:t>directly </a:t>
            </a:r>
            <a:r>
              <a:rPr lang="en-US" sz="2000" i="0" dirty="0"/>
              <a:t>from </a:t>
            </a:r>
            <a:r>
              <a:rPr lang="en-US" sz="2000" b="1" i="0" dirty="0">
                <a:solidFill>
                  <a:srgbClr val="0000FF"/>
                </a:solidFill>
              </a:rPr>
              <a:t>analytic properties</a:t>
            </a:r>
            <a:endParaRPr lang="en-US" sz="2000" i="0" dirty="0"/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6629400" y="2057400"/>
            <a:ext cx="2286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0" dirty="0">
                <a:solidFill>
                  <a:srgbClr val="CC3399"/>
                </a:solidFill>
              </a:rPr>
              <a:t>Chew, Mandelstam; </a:t>
            </a:r>
          </a:p>
          <a:p>
            <a:r>
              <a:rPr lang="en-US" sz="1800" i="0" dirty="0">
                <a:solidFill>
                  <a:srgbClr val="CC3399"/>
                </a:solidFill>
              </a:rPr>
              <a:t>Eden, </a:t>
            </a:r>
            <a:r>
              <a:rPr lang="en-US" sz="1800" i="0" dirty="0" err="1">
                <a:solidFill>
                  <a:srgbClr val="CC3399"/>
                </a:solidFill>
              </a:rPr>
              <a:t>Landshoff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</a:p>
          <a:p>
            <a:r>
              <a:rPr lang="en-US" sz="1800" i="0" dirty="0">
                <a:solidFill>
                  <a:srgbClr val="CC3399"/>
                </a:solidFill>
              </a:rPr>
              <a:t>Olive, </a:t>
            </a:r>
            <a:r>
              <a:rPr lang="en-US" sz="1800" i="0" dirty="0" err="1">
                <a:solidFill>
                  <a:srgbClr val="CC3399"/>
                </a:solidFill>
              </a:rPr>
              <a:t>Polkinghorne</a:t>
            </a:r>
            <a:r>
              <a:rPr lang="en-US" sz="1800" i="0" dirty="0">
                <a:solidFill>
                  <a:srgbClr val="CC3399"/>
                </a:solidFill>
              </a:rPr>
              <a:t>;</a:t>
            </a:r>
          </a:p>
          <a:p>
            <a:r>
              <a:rPr lang="en-US" sz="1800" i="0" dirty="0" err="1">
                <a:solidFill>
                  <a:srgbClr val="CC3399"/>
                </a:solidFill>
              </a:rPr>
              <a:t>Veneziano</a:t>
            </a:r>
            <a:r>
              <a:rPr lang="en-US" sz="1800" i="0" dirty="0">
                <a:solidFill>
                  <a:srgbClr val="CC3399"/>
                </a:solidFill>
              </a:rPr>
              <a:t>; </a:t>
            </a:r>
          </a:p>
          <a:p>
            <a:r>
              <a:rPr lang="en-US" sz="1800" i="0" dirty="0" err="1">
                <a:solidFill>
                  <a:srgbClr val="CC3399"/>
                </a:solidFill>
              </a:rPr>
              <a:t>Virasoro</a:t>
            </a:r>
            <a:r>
              <a:rPr lang="en-US" sz="1800" i="0" dirty="0">
                <a:solidFill>
                  <a:srgbClr val="CC3399"/>
                </a:solidFill>
              </a:rPr>
              <a:t>, Shapiro; </a:t>
            </a:r>
            <a:r>
              <a:rPr lang="en-US" sz="1800" dirty="0" smtClean="0">
                <a:solidFill>
                  <a:srgbClr val="CC3399"/>
                </a:solidFill>
              </a:rPr>
              <a:t>…</a:t>
            </a:r>
            <a:endParaRPr lang="en-US" sz="1800" i="0" dirty="0">
              <a:solidFill>
                <a:srgbClr val="CC3399"/>
              </a:solidFill>
            </a:endParaRPr>
          </a:p>
        </p:txBody>
      </p:sp>
      <p:sp>
        <p:nvSpPr>
          <p:cNvPr id="425989" name="Text Box 5"/>
          <p:cNvSpPr txBox="1">
            <a:spLocks noChangeArrowheads="1"/>
          </p:cNvSpPr>
          <p:nvPr/>
        </p:nvSpPr>
        <p:spPr bwMode="auto">
          <a:xfrm>
            <a:off x="533400" y="4855779"/>
            <a:ext cx="861060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0" dirty="0">
                <a:solidFill>
                  <a:srgbClr val="0000FF"/>
                </a:solidFill>
              </a:rPr>
              <a:t>Analyticity</a:t>
            </a:r>
            <a:r>
              <a:rPr lang="en-US" sz="2000" i="0" dirty="0"/>
              <a:t> fell out of favor in 1970s with the rise of </a:t>
            </a:r>
            <a:r>
              <a:rPr lang="en-US" sz="2000" i="0" dirty="0">
                <a:solidFill>
                  <a:schemeClr val="accent2"/>
                </a:solidFill>
              </a:rPr>
              <a:t>Q</a:t>
            </a:r>
            <a:r>
              <a:rPr lang="en-US" sz="2000" i="0" dirty="0">
                <a:solidFill>
                  <a:srgbClr val="FF0000"/>
                </a:solidFill>
              </a:rPr>
              <a:t>C</a:t>
            </a:r>
            <a:r>
              <a:rPr lang="en-US" sz="2000" i="0" dirty="0">
                <a:solidFill>
                  <a:srgbClr val="008000"/>
                </a:solidFill>
              </a:rPr>
              <a:t>D </a:t>
            </a:r>
            <a:r>
              <a:rPr lang="en-US" sz="2000" i="0" dirty="0"/>
              <a:t>&amp; Feynman rules</a:t>
            </a:r>
          </a:p>
        </p:txBody>
      </p:sp>
      <p:sp>
        <p:nvSpPr>
          <p:cNvPr id="425990" name="Text Box 6"/>
          <p:cNvSpPr txBox="1">
            <a:spLocks noChangeArrowheads="1"/>
          </p:cNvSpPr>
          <p:nvPr/>
        </p:nvSpPr>
        <p:spPr bwMode="auto">
          <a:xfrm>
            <a:off x="517633" y="5263055"/>
            <a:ext cx="7924800" cy="10156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0" dirty="0" smtClean="0"/>
              <a:t>Now </a:t>
            </a:r>
            <a:r>
              <a:rPr lang="en-US" sz="2000" b="1" i="0" dirty="0" smtClean="0">
                <a:solidFill>
                  <a:srgbClr val="008000"/>
                </a:solidFill>
              </a:rPr>
              <a:t>resurrected</a:t>
            </a:r>
            <a:r>
              <a:rPr lang="en-US" sz="2000" i="0" dirty="0" smtClean="0"/>
              <a:t> </a:t>
            </a:r>
            <a:r>
              <a:rPr lang="en-US" sz="2000" i="0" dirty="0"/>
              <a:t>for computing amplitudes for </a:t>
            </a:r>
            <a:r>
              <a:rPr lang="en-US" sz="2000" b="1" i="0" dirty="0" err="1">
                <a:solidFill>
                  <a:srgbClr val="008000"/>
                </a:solidFill>
              </a:rPr>
              <a:t>perturbative</a:t>
            </a:r>
            <a:r>
              <a:rPr lang="en-US" sz="2000" i="0" dirty="0"/>
              <a:t> </a:t>
            </a:r>
            <a:r>
              <a:rPr lang="en-US" sz="2000" i="0" dirty="0">
                <a:solidFill>
                  <a:schemeClr val="accent2"/>
                </a:solidFill>
              </a:rPr>
              <a:t>Q</a:t>
            </a:r>
            <a:r>
              <a:rPr lang="en-US" sz="2000" i="0" dirty="0">
                <a:solidFill>
                  <a:srgbClr val="FF0000"/>
                </a:solidFill>
              </a:rPr>
              <a:t>C</a:t>
            </a:r>
            <a:r>
              <a:rPr lang="en-US" sz="2000" i="0" dirty="0">
                <a:solidFill>
                  <a:srgbClr val="008000"/>
                </a:solidFill>
              </a:rPr>
              <a:t>D </a:t>
            </a:r>
            <a:endParaRPr lang="en-US" sz="2000" i="0" dirty="0" smtClean="0">
              <a:solidFill>
                <a:srgbClr val="008000"/>
              </a:solidFill>
            </a:endParaRPr>
          </a:p>
          <a:p>
            <a:r>
              <a:rPr lang="en-US" sz="2000" i="0" dirty="0" smtClean="0"/>
              <a:t>– as </a:t>
            </a:r>
            <a:r>
              <a:rPr lang="en-US" sz="2000" b="1" i="0" dirty="0" smtClean="0">
                <a:solidFill>
                  <a:srgbClr val="FF0000"/>
                </a:solidFill>
              </a:rPr>
              <a:t>on-shell </a:t>
            </a:r>
            <a:r>
              <a:rPr lang="en-US" sz="2000" i="0" dirty="0" smtClean="0"/>
              <a:t>or</a:t>
            </a:r>
            <a:r>
              <a:rPr lang="en-US" sz="2000" i="0" dirty="0" smtClean="0">
                <a:solidFill>
                  <a:srgbClr val="FF0000"/>
                </a:solidFill>
              </a:rPr>
              <a:t> </a:t>
            </a:r>
            <a:r>
              <a:rPr lang="en-US" sz="2000" b="1" i="0" dirty="0" err="1" smtClean="0">
                <a:solidFill>
                  <a:srgbClr val="FF0000"/>
                </a:solidFill>
              </a:rPr>
              <a:t>unitarity</a:t>
            </a:r>
            <a:r>
              <a:rPr lang="en-US" sz="2000" b="1" i="0" dirty="0" smtClean="0">
                <a:solidFill>
                  <a:srgbClr val="FF0000"/>
                </a:solidFill>
              </a:rPr>
              <a:t>-based methods </a:t>
            </a:r>
          </a:p>
          <a:p>
            <a:r>
              <a:rPr lang="en-US" sz="2000" i="0" dirty="0" smtClean="0"/>
              <a:t>– efficient </a:t>
            </a:r>
            <a:r>
              <a:rPr lang="en-US" sz="2000" b="1" i="0" dirty="0" smtClean="0">
                <a:solidFill>
                  <a:srgbClr val="0033CC"/>
                </a:solidFill>
              </a:rPr>
              <a:t>alternative </a:t>
            </a:r>
            <a:r>
              <a:rPr lang="en-US" sz="2000" b="1" i="0" dirty="0">
                <a:solidFill>
                  <a:srgbClr val="0033CC"/>
                </a:solidFill>
              </a:rPr>
              <a:t>to Feynman </a:t>
            </a:r>
            <a:r>
              <a:rPr lang="en-US" sz="2000" b="1" i="0" dirty="0" smtClean="0">
                <a:solidFill>
                  <a:srgbClr val="0033CC"/>
                </a:solidFill>
              </a:rPr>
              <a:t>diagrams</a:t>
            </a:r>
            <a:endParaRPr lang="en-US" sz="2000" b="1" i="0" dirty="0">
              <a:solidFill>
                <a:srgbClr val="0033CC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93835" y="1915510"/>
            <a:ext cx="5408613" cy="1390650"/>
            <a:chOff x="384" y="1296"/>
            <a:chExt cx="3407" cy="876"/>
          </a:xfrm>
        </p:grpSpPr>
        <p:sp>
          <p:nvSpPr>
            <p:cNvPr id="10255" name="Text Box 8"/>
            <p:cNvSpPr txBox="1">
              <a:spLocks noChangeArrowheads="1"/>
            </p:cNvSpPr>
            <p:nvPr/>
          </p:nvSpPr>
          <p:spPr bwMode="auto">
            <a:xfrm>
              <a:off x="384" y="1296"/>
              <a:ext cx="603" cy="252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i="0" dirty="0"/>
                <a:t> </a:t>
              </a:r>
              <a:r>
                <a:rPr lang="en-US" sz="2000" i="0" dirty="0"/>
                <a:t>Poles</a:t>
              </a:r>
            </a:p>
          </p:txBody>
        </p:sp>
        <p:pic>
          <p:nvPicPr>
            <p:cNvPr id="10256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1296"/>
              <a:ext cx="2735" cy="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17525" y="3362764"/>
            <a:ext cx="5943600" cy="1503363"/>
            <a:chOff x="374" y="2206"/>
            <a:chExt cx="3744" cy="947"/>
          </a:xfrm>
        </p:grpSpPr>
        <p:sp>
          <p:nvSpPr>
            <p:cNvPr id="10253" name="Text Box 11"/>
            <p:cNvSpPr txBox="1">
              <a:spLocks noChangeArrowheads="1"/>
            </p:cNvSpPr>
            <p:nvPr/>
          </p:nvSpPr>
          <p:spPr bwMode="auto">
            <a:xfrm>
              <a:off x="374" y="2244"/>
              <a:ext cx="1050" cy="252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i="0" dirty="0"/>
                <a:t> </a:t>
              </a:r>
              <a:r>
                <a:rPr lang="en-US" sz="2000" i="0" dirty="0"/>
                <a:t>Branch cuts</a:t>
              </a:r>
            </a:p>
          </p:txBody>
        </p:sp>
        <p:pic>
          <p:nvPicPr>
            <p:cNvPr id="10254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30" y="2206"/>
              <a:ext cx="2688" cy="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52" name="Picture 13" descr="TieDyePea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9263" y="0"/>
            <a:ext cx="107473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r>
              <a:rPr lang="en-US" sz="1400" dirty="0" err="1" smtClean="0"/>
              <a:t>Pheno</a:t>
            </a:r>
            <a:r>
              <a:rPr lang="en-US" sz="1400" dirty="0" smtClean="0"/>
              <a:t>  2010    May 10, 2010</a:t>
            </a:r>
            <a:endParaRPr lang="en-US" sz="1400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Theoretical Strategies for LHC Physics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9" grpId="0" animBg="1"/>
      <p:bldP spid="4259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8CA96E-29F0-4F18-A2EA-53EB0ABFD9D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1066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One-Loop Amplitudes Reduced To Trees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19200" y="5486409"/>
            <a:ext cx="1676400" cy="628651"/>
            <a:chOff x="768" y="3456"/>
            <a:chExt cx="1056" cy="396"/>
          </a:xfrm>
        </p:grpSpPr>
        <p:sp>
          <p:nvSpPr>
            <p:cNvPr id="12310" name="Line 4"/>
            <p:cNvSpPr>
              <a:spLocks noChangeShapeType="1"/>
            </p:cNvSpPr>
            <p:nvPr/>
          </p:nvSpPr>
          <p:spPr bwMode="auto">
            <a:xfrm flipV="1">
              <a:off x="1344" y="34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Text Box 5"/>
            <p:cNvSpPr txBox="1">
              <a:spLocks noChangeArrowheads="1"/>
            </p:cNvSpPr>
            <p:nvPr/>
          </p:nvSpPr>
          <p:spPr bwMode="auto">
            <a:xfrm>
              <a:off x="768" y="3600"/>
              <a:ext cx="1056" cy="252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0" dirty="0"/>
                <a:t>rational part</a:t>
              </a:r>
            </a:p>
          </p:txBody>
        </p:sp>
      </p:grp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567558" y="1132489"/>
            <a:ext cx="7744492" cy="10156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0" dirty="0" smtClean="0"/>
              <a:t>When </a:t>
            </a:r>
            <a:r>
              <a:rPr lang="en-US" sz="2000" i="0" dirty="0"/>
              <a:t>all external </a:t>
            </a:r>
            <a:r>
              <a:rPr lang="en-US" sz="2000" i="0" dirty="0" err="1"/>
              <a:t>momenta</a:t>
            </a:r>
            <a:r>
              <a:rPr lang="en-US" sz="2000" i="0" dirty="0"/>
              <a:t> are in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4</a:t>
            </a:r>
            <a:r>
              <a:rPr lang="en-US" sz="2000" i="0" dirty="0"/>
              <a:t>, loop </a:t>
            </a:r>
            <a:r>
              <a:rPr lang="en-US" sz="2000" i="0" dirty="0" err="1"/>
              <a:t>momenta</a:t>
            </a:r>
            <a:r>
              <a:rPr lang="en-US" sz="2000" i="0" dirty="0"/>
              <a:t> in </a:t>
            </a:r>
            <a:r>
              <a:rPr lang="en-US" sz="2000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0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= 4-2</a:t>
            </a:r>
            <a:r>
              <a:rPr lang="en-US" sz="2000" dirty="0" smtClean="0">
                <a:solidFill>
                  <a:srgbClr val="CC3399"/>
                </a:solidFill>
                <a:latin typeface="Symbol" pitchFamily="18" charset="2"/>
              </a:rPr>
              <a:t>e</a:t>
            </a:r>
            <a:endParaRPr lang="en-US" sz="2000" i="0" dirty="0"/>
          </a:p>
          <a:p>
            <a:r>
              <a:rPr lang="en-US" sz="2000" i="0" dirty="0"/>
              <a:t>(dimensional regularization), one can write:             </a:t>
            </a:r>
            <a:endParaRPr lang="en-US" sz="2000" i="0" dirty="0" smtClean="0"/>
          </a:p>
          <a:p>
            <a:r>
              <a:rPr lang="en-US" sz="2000" i="0" dirty="0" smtClean="0">
                <a:solidFill>
                  <a:srgbClr val="CC3399"/>
                </a:solidFill>
              </a:rPr>
              <a:t>                                                         </a:t>
            </a:r>
            <a:r>
              <a:rPr lang="en-US" sz="1800" i="0" dirty="0" smtClean="0">
                <a:solidFill>
                  <a:srgbClr val="CC3399"/>
                </a:solidFill>
              </a:rPr>
              <a:t>Bern, LD, Dunbar, Kosower </a:t>
            </a:r>
            <a:r>
              <a:rPr lang="en-US" sz="1800" i="0" dirty="0">
                <a:solidFill>
                  <a:srgbClr val="CC3399"/>
                </a:solidFill>
              </a:rPr>
              <a:t>(1994)</a:t>
            </a:r>
            <a:endParaRPr lang="en-US" sz="2000" i="0" dirty="0">
              <a:solidFill>
                <a:srgbClr val="CC3399"/>
              </a:solidFill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8600" y="3352800"/>
            <a:ext cx="8672513" cy="2079625"/>
            <a:chOff x="144" y="2112"/>
            <a:chExt cx="5463" cy="1310"/>
          </a:xfrm>
        </p:grpSpPr>
        <p:pic>
          <p:nvPicPr>
            <p:cNvPr id="12308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" y="2112"/>
              <a:ext cx="5463" cy="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9" name="Picture 9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32" y="3216"/>
              <a:ext cx="720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810000" y="4419603"/>
            <a:ext cx="4756150" cy="1470026"/>
            <a:chOff x="2400" y="2784"/>
            <a:chExt cx="2996" cy="926"/>
          </a:xfrm>
        </p:grpSpPr>
        <p:sp>
          <p:nvSpPr>
            <p:cNvPr id="12304" name="Line 11"/>
            <p:cNvSpPr>
              <a:spLocks noChangeShapeType="1"/>
            </p:cNvSpPr>
            <p:nvPr/>
          </p:nvSpPr>
          <p:spPr bwMode="auto">
            <a:xfrm flipH="1" flipV="1">
              <a:off x="2400" y="2880"/>
              <a:ext cx="52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Line 12"/>
            <p:cNvSpPr>
              <a:spLocks noChangeShapeType="1"/>
            </p:cNvSpPr>
            <p:nvPr/>
          </p:nvSpPr>
          <p:spPr bwMode="auto">
            <a:xfrm flipV="1">
              <a:off x="3648" y="29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Line 13"/>
            <p:cNvSpPr>
              <a:spLocks noChangeShapeType="1"/>
            </p:cNvSpPr>
            <p:nvPr/>
          </p:nvSpPr>
          <p:spPr bwMode="auto">
            <a:xfrm flipV="1">
              <a:off x="4896" y="2784"/>
              <a:ext cx="28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Text Box 14"/>
            <p:cNvSpPr txBox="1">
              <a:spLocks noChangeArrowheads="1"/>
            </p:cNvSpPr>
            <p:nvPr/>
          </p:nvSpPr>
          <p:spPr bwMode="auto">
            <a:xfrm>
              <a:off x="2928" y="3264"/>
              <a:ext cx="2468" cy="44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0" dirty="0"/>
                <a:t>known </a:t>
              </a:r>
              <a:r>
                <a:rPr lang="en-US" sz="2000" b="1" i="0" dirty="0">
                  <a:solidFill>
                    <a:srgbClr val="0000FF"/>
                  </a:solidFill>
                </a:rPr>
                <a:t>scalar</a:t>
              </a:r>
              <a:r>
                <a:rPr lang="en-US" sz="2000" i="0" dirty="0"/>
                <a:t> one-loop integrals,</a:t>
              </a:r>
            </a:p>
            <a:p>
              <a:r>
                <a:rPr lang="en-US" sz="2000" i="0" dirty="0"/>
                <a:t>same for all amplitudes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838200" y="2209800"/>
            <a:ext cx="8134350" cy="1447800"/>
            <a:chOff x="528" y="1440"/>
            <a:chExt cx="5124" cy="912"/>
          </a:xfrm>
        </p:grpSpPr>
        <p:sp>
          <p:nvSpPr>
            <p:cNvPr id="12299" name="Line 16"/>
            <p:cNvSpPr>
              <a:spLocks noChangeShapeType="1"/>
            </p:cNvSpPr>
            <p:nvPr/>
          </p:nvSpPr>
          <p:spPr bwMode="auto">
            <a:xfrm>
              <a:off x="4080" y="1728"/>
              <a:ext cx="62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17"/>
            <p:cNvSpPr>
              <a:spLocks noChangeShapeType="1"/>
            </p:cNvSpPr>
            <p:nvPr/>
          </p:nvSpPr>
          <p:spPr bwMode="auto">
            <a:xfrm>
              <a:off x="2976" y="1872"/>
              <a:ext cx="1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18"/>
            <p:cNvSpPr>
              <a:spLocks noChangeShapeType="1"/>
            </p:cNvSpPr>
            <p:nvPr/>
          </p:nvSpPr>
          <p:spPr bwMode="auto">
            <a:xfrm flipH="1">
              <a:off x="1440" y="182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Text Box 19"/>
            <p:cNvSpPr txBox="1">
              <a:spLocks noChangeArrowheads="1"/>
            </p:cNvSpPr>
            <p:nvPr/>
          </p:nvSpPr>
          <p:spPr bwMode="auto">
            <a:xfrm>
              <a:off x="1104" y="1440"/>
              <a:ext cx="4548" cy="44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0" dirty="0"/>
                <a:t>coefficients are all rational functions – determine </a:t>
              </a:r>
              <a:r>
                <a:rPr lang="en-US" sz="2000" i="0" dirty="0" smtClean="0"/>
                <a:t>algebraically</a:t>
              </a:r>
              <a:endParaRPr lang="en-US" sz="2000" i="0" dirty="0"/>
            </a:p>
            <a:p>
              <a:r>
                <a:rPr lang="en-US" sz="2000" i="0" dirty="0"/>
                <a:t>from products of </a:t>
              </a:r>
              <a:r>
                <a:rPr lang="en-US" sz="2000" i="0" dirty="0">
                  <a:solidFill>
                    <a:srgbClr val="008000"/>
                  </a:solidFill>
                </a:rPr>
                <a:t>trees </a:t>
              </a:r>
              <a:r>
                <a:rPr lang="en-US" sz="2000" i="0" dirty="0"/>
                <a:t>using </a:t>
              </a:r>
              <a:r>
                <a:rPr lang="en-US" sz="2000" i="0" dirty="0">
                  <a:solidFill>
                    <a:srgbClr val="008000"/>
                  </a:solidFill>
                </a:rPr>
                <a:t>(generalized) </a:t>
              </a:r>
              <a:r>
                <a:rPr lang="en-US" sz="2000" i="0" dirty="0" err="1">
                  <a:solidFill>
                    <a:srgbClr val="008000"/>
                  </a:solidFill>
                </a:rPr>
                <a:t>unitarity</a:t>
              </a:r>
              <a:endParaRPr lang="en-US" sz="2000" i="0" dirty="0">
                <a:solidFill>
                  <a:srgbClr val="008000"/>
                </a:solidFill>
              </a:endParaRPr>
            </a:p>
          </p:txBody>
        </p:sp>
        <p:pic>
          <p:nvPicPr>
            <p:cNvPr id="12303" name="Picture 20" descr="recycle_log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8" y="1440"/>
              <a:ext cx="541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r>
              <a:rPr lang="en-US" sz="1400" dirty="0" err="1" smtClean="0"/>
              <a:t>Pheno</a:t>
            </a:r>
            <a:r>
              <a:rPr lang="en-US" sz="1400" dirty="0" smtClean="0"/>
              <a:t>  2010    May 10, 2010</a:t>
            </a:r>
            <a:endParaRPr lang="en-US" sz="140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Theoretical Strategies for LHC Physics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52212E-6DEA-4AD8-9C3F-4E3FF491242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715217" y="322263"/>
            <a:ext cx="76722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Unitarity</a:t>
            </a:r>
            <a:r>
              <a:rPr lang="en-US" sz="4000" dirty="0" smtClean="0">
                <a:solidFill>
                  <a:schemeClr val="tx2"/>
                </a:solidFill>
              </a:rPr>
              <a:t> method </a:t>
            </a:r>
            <a:r>
              <a:rPr lang="en-US" sz="4000" dirty="0">
                <a:solidFill>
                  <a:schemeClr val="tx2"/>
                </a:solidFill>
              </a:rPr>
              <a:t>implementation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2978039" y="1461758"/>
            <a:ext cx="3580416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Each box coefficient uniquely isolated by a “quadruple cut” given simply by a product of 4 tree amplitudes</a:t>
            </a:r>
            <a:endParaRPr lang="en-US" dirty="0">
              <a:solidFill>
                <a:srgbClr val="EF1FCC"/>
              </a:solidFill>
            </a:endParaRPr>
          </a:p>
        </p:txBody>
      </p:sp>
      <p:pic>
        <p:nvPicPr>
          <p:cNvPr id="112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568" y="1434662"/>
            <a:ext cx="1792779" cy="1497724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693447" y="1424972"/>
            <a:ext cx="22140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EF1FCC"/>
                </a:solidFill>
              </a:rPr>
              <a:t>Britto</a:t>
            </a:r>
            <a:r>
              <a:rPr lang="en-US" dirty="0">
                <a:solidFill>
                  <a:srgbClr val="EF1FCC"/>
                </a:solidFill>
              </a:rPr>
              <a:t>, </a:t>
            </a:r>
            <a:r>
              <a:rPr lang="en-US" dirty="0" err="1">
                <a:solidFill>
                  <a:srgbClr val="EF1FCC"/>
                </a:solidFill>
              </a:rPr>
              <a:t>Cachazo</a:t>
            </a:r>
            <a:r>
              <a:rPr lang="en-US" dirty="0">
                <a:solidFill>
                  <a:srgbClr val="EF1FCC"/>
                </a:solidFill>
              </a:rPr>
              <a:t>, </a:t>
            </a:r>
            <a:r>
              <a:rPr lang="en-US" dirty="0" err="1">
                <a:solidFill>
                  <a:srgbClr val="EF1FCC"/>
                </a:solidFill>
              </a:rPr>
              <a:t>Feng</a:t>
            </a:r>
            <a:r>
              <a:rPr lang="en-US" dirty="0">
                <a:solidFill>
                  <a:srgbClr val="EF1FCC"/>
                </a:solidFill>
              </a:rPr>
              <a:t>, </a:t>
            </a:r>
            <a:endParaRPr lang="en-US" dirty="0" smtClean="0">
              <a:solidFill>
                <a:srgbClr val="EF1FCC"/>
              </a:solidFill>
            </a:endParaRPr>
          </a:p>
          <a:p>
            <a:r>
              <a:rPr lang="en-US" dirty="0" err="1" smtClean="0">
                <a:solidFill>
                  <a:srgbClr val="EF1FCC"/>
                </a:solidFill>
              </a:rPr>
              <a:t>hep-th</a:t>
            </a:r>
            <a:r>
              <a:rPr lang="en-US" dirty="0" smtClean="0">
                <a:solidFill>
                  <a:srgbClr val="EF1FCC"/>
                </a:solidFill>
              </a:rPr>
              <a:t>/0412103</a:t>
            </a:r>
            <a:endParaRPr lang="en-US" dirty="0">
              <a:solidFill>
                <a:srgbClr val="EF1FCC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959103" y="3011217"/>
            <a:ext cx="7822289" cy="1656692"/>
            <a:chOff x="959103" y="3011217"/>
            <a:chExt cx="7822289" cy="1656692"/>
          </a:xfrm>
        </p:grpSpPr>
        <p:sp>
          <p:nvSpPr>
            <p:cNvPr id="11271" name="Text Box 8"/>
            <p:cNvSpPr txBox="1">
              <a:spLocks noChangeArrowheads="1"/>
            </p:cNvSpPr>
            <p:nvPr/>
          </p:nvSpPr>
          <p:spPr bwMode="auto">
            <a:xfrm>
              <a:off x="3048711" y="3497865"/>
              <a:ext cx="5732681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triangle </a:t>
              </a:r>
              <a:r>
                <a:rPr lang="en-US" sz="2000" dirty="0" smtClean="0"/>
                <a:t>coefficients come from triple cuts, product of 3 tree amplitudes, but these are also “contaminated” by boxes</a:t>
              </a:r>
              <a:endParaRPr lang="en-US" dirty="0">
                <a:solidFill>
                  <a:srgbClr val="CC3399"/>
                </a:solidFill>
              </a:endParaRPr>
            </a:p>
          </p:txBody>
        </p:sp>
        <p:pic>
          <p:nvPicPr>
            <p:cNvPr id="1127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9103" y="3326524"/>
              <a:ext cx="1673738" cy="1341385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</p:pic>
        <p:cxnSp>
          <p:nvCxnSpPr>
            <p:cNvPr id="22" name="Straight Arrow Connector 21"/>
            <p:cNvCxnSpPr>
              <a:endCxn id="11274" idx="0"/>
            </p:cNvCxnSpPr>
            <p:nvPr/>
          </p:nvCxnSpPr>
          <p:spPr bwMode="auto">
            <a:xfrm rot="5400000">
              <a:off x="1638968" y="3168222"/>
              <a:ext cx="315307" cy="1297"/>
            </a:xfrm>
            <a:prstGeom prst="straightConnector1">
              <a:avLst/>
            </a:prstGeom>
            <a:solidFill>
              <a:srgbClr val="FF99CC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898634" y="2183523"/>
            <a:ext cx="7409793" cy="4021131"/>
            <a:chOff x="898634" y="2183523"/>
            <a:chExt cx="7409793" cy="4021131"/>
          </a:xfrm>
        </p:grpSpPr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3080024" y="5044310"/>
              <a:ext cx="5228403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bubble </a:t>
              </a:r>
              <a:r>
                <a:rPr lang="en-US" sz="2000" dirty="0" smtClean="0"/>
                <a:t>coefficients come from ordinary double cuts, after removing contributions of boxes and triangles</a:t>
              </a:r>
              <a:endParaRPr lang="en-US" dirty="0">
                <a:solidFill>
                  <a:srgbClr val="CC3399"/>
                </a:solidFill>
              </a:endParaRPr>
            </a:p>
          </p:txBody>
        </p:sp>
        <p:pic>
          <p:nvPicPr>
            <p:cNvPr id="1127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15727" y="4939151"/>
              <a:ext cx="1585584" cy="1265503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</p:pic>
        <p:cxnSp>
          <p:nvCxnSpPr>
            <p:cNvPr id="28" name="Straight Arrow Connector 27"/>
            <p:cNvCxnSpPr/>
            <p:nvPr/>
          </p:nvCxnSpPr>
          <p:spPr bwMode="auto">
            <a:xfrm rot="5400000">
              <a:off x="1617947" y="4818346"/>
              <a:ext cx="315307" cy="1297"/>
            </a:xfrm>
            <a:prstGeom prst="straightConnector1">
              <a:avLst/>
            </a:prstGeom>
            <a:solidFill>
              <a:srgbClr val="FF99CC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" name="Shape 48"/>
            <p:cNvCxnSpPr>
              <a:stCxn id="11273" idx="1"/>
              <a:endCxn id="11275" idx="1"/>
            </p:cNvCxnSpPr>
            <p:nvPr/>
          </p:nvCxnSpPr>
          <p:spPr bwMode="auto">
            <a:xfrm rot="10800000" flipH="1" flipV="1">
              <a:off x="911567" y="2183523"/>
              <a:ext cx="104159" cy="3388379"/>
            </a:xfrm>
            <a:prstGeom prst="curvedConnector3">
              <a:avLst>
                <a:gd name="adj1" fmla="val -219472"/>
              </a:avLst>
            </a:prstGeom>
            <a:solidFill>
              <a:srgbClr val="FF99CC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Arrow Connector 51"/>
            <p:cNvCxnSpPr>
              <a:endCxn id="11275" idx="1"/>
            </p:cNvCxnSpPr>
            <p:nvPr/>
          </p:nvCxnSpPr>
          <p:spPr bwMode="auto">
            <a:xfrm rot="16200000" flipH="1">
              <a:off x="875015" y="5431190"/>
              <a:ext cx="164331" cy="117093"/>
            </a:xfrm>
            <a:prstGeom prst="straightConnector1">
              <a:avLst/>
            </a:prstGeom>
            <a:solidFill>
              <a:srgbClr val="FF99CC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56" name="Straight Arrow Connector 55"/>
          <p:cNvCxnSpPr>
            <a:stCxn id="20" idx="1"/>
          </p:cNvCxnSpPr>
          <p:nvPr/>
        </p:nvCxnSpPr>
        <p:spPr bwMode="auto">
          <a:xfrm rot="10800000" flipV="1">
            <a:off x="6432331" y="1717359"/>
            <a:ext cx="261116" cy="158737"/>
          </a:xfrm>
          <a:prstGeom prst="straightConnector1">
            <a:avLst/>
          </a:prstGeom>
          <a:solidFill>
            <a:srgbClr val="FF99CC"/>
          </a:solidFill>
          <a:ln w="22225" cap="flat" cmpd="sng" algn="ctr">
            <a:solidFill>
              <a:srgbClr val="EF1F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5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Theoretical Strategies for LHC Physics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78AF53-F039-4A2F-8F0B-7AF1D6713FE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295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Several Recent Implementations of On-Shell Methods for 1-Loop Amplitudes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318" name="Text Box 3"/>
          <p:cNvSpPr txBox="1">
            <a:spLocks noChangeArrowheads="1"/>
          </p:cNvSpPr>
          <p:nvPr/>
        </p:nvSpPr>
        <p:spPr bwMode="auto">
          <a:xfrm>
            <a:off x="762000" y="1219200"/>
            <a:ext cx="6534674" cy="153888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0" dirty="0" err="1"/>
              <a:t>CutTools</a:t>
            </a:r>
            <a:r>
              <a:rPr lang="en-US" sz="2400" b="1" i="0" dirty="0"/>
              <a:t>:        </a:t>
            </a:r>
            <a:r>
              <a:rPr lang="en-US" sz="1800" i="0" dirty="0" err="1">
                <a:solidFill>
                  <a:srgbClr val="CC3399"/>
                </a:solidFill>
              </a:rPr>
              <a:t>Ossola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  <a:r>
              <a:rPr lang="en-US" sz="1800" i="0" dirty="0" err="1">
                <a:solidFill>
                  <a:srgbClr val="CC3399"/>
                </a:solidFill>
              </a:rPr>
              <a:t>Papadopolous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  <a:r>
              <a:rPr lang="en-US" sz="1800" i="0" dirty="0" err="1">
                <a:solidFill>
                  <a:srgbClr val="CC3399"/>
                </a:solidFill>
              </a:rPr>
              <a:t>Pittau</a:t>
            </a:r>
            <a:r>
              <a:rPr lang="en-US" sz="1800" i="0" dirty="0">
                <a:solidFill>
                  <a:srgbClr val="CC3399"/>
                </a:solidFill>
              </a:rPr>
              <a:t>, 0711.3596</a:t>
            </a:r>
          </a:p>
          <a:p>
            <a:r>
              <a:rPr lang="en-US" sz="2400" i="0" dirty="0"/>
              <a:t>NLO </a:t>
            </a:r>
            <a:r>
              <a:rPr lang="en-US" sz="2400" i="1" dirty="0">
                <a:solidFill>
                  <a:srgbClr val="0000FF"/>
                </a:solidFill>
              </a:rPr>
              <a:t>WWW, WWZ</a:t>
            </a:r>
            <a:r>
              <a:rPr lang="en-US" sz="2400" dirty="0">
                <a:solidFill>
                  <a:srgbClr val="0000FF"/>
                </a:solidFill>
              </a:rPr>
              <a:t>, ...  </a:t>
            </a:r>
            <a:r>
              <a:rPr lang="en-US" sz="2000" dirty="0">
                <a:solidFill>
                  <a:srgbClr val="0000FF"/>
                </a:solidFill>
              </a:rPr>
              <a:t>           </a:t>
            </a:r>
            <a:r>
              <a:rPr lang="en-US" sz="1800" i="0" dirty="0" err="1" smtClean="0">
                <a:solidFill>
                  <a:srgbClr val="CC3399"/>
                </a:solidFill>
              </a:rPr>
              <a:t>Binoth+OPP</a:t>
            </a:r>
            <a:r>
              <a:rPr lang="en-US" sz="1800" i="0" dirty="0">
                <a:solidFill>
                  <a:srgbClr val="CC3399"/>
                </a:solidFill>
              </a:rPr>
              <a:t>, 0804.0350</a:t>
            </a:r>
          </a:p>
          <a:p>
            <a:r>
              <a:rPr lang="en-US" sz="2400" i="0" dirty="0"/>
              <a:t>NLO </a:t>
            </a:r>
            <a:r>
              <a:rPr lang="en-US" sz="2800" i="1" dirty="0" err="1" smtClean="0">
                <a:solidFill>
                  <a:srgbClr val="0000FF"/>
                </a:solidFill>
              </a:rPr>
              <a:t>ttbb</a:t>
            </a:r>
            <a:r>
              <a:rPr lang="en-US" sz="2800" i="1" dirty="0" smtClean="0">
                <a:solidFill>
                  <a:srgbClr val="0000FF"/>
                </a:solidFill>
              </a:rPr>
              <a:t>, </a:t>
            </a:r>
            <a:r>
              <a:rPr lang="en-US" sz="2800" i="1" dirty="0" err="1" smtClean="0">
                <a:solidFill>
                  <a:srgbClr val="0000FF"/>
                </a:solidFill>
              </a:rPr>
              <a:t>tt</a:t>
            </a:r>
            <a:r>
              <a:rPr lang="en-US" sz="2800" i="1" dirty="0" smtClean="0">
                <a:solidFill>
                  <a:srgbClr val="0000FF"/>
                </a:solidFill>
              </a:rPr>
              <a:t> + </a:t>
            </a:r>
            <a:r>
              <a:rPr lang="en-US" sz="2800" dirty="0" smtClean="0">
                <a:solidFill>
                  <a:srgbClr val="0000FF"/>
                </a:solidFill>
              </a:rPr>
              <a:t>2 jets</a:t>
            </a:r>
            <a:r>
              <a:rPr lang="en-US" sz="2400" dirty="0" smtClean="0">
                <a:solidFill>
                  <a:srgbClr val="0000FF"/>
                </a:solidFill>
              </a:rPr>
              <a:t>              </a:t>
            </a:r>
            <a:r>
              <a:rPr lang="en-US" sz="1800" i="0" dirty="0" err="1" smtClean="0">
                <a:solidFill>
                  <a:srgbClr val="CC3399"/>
                </a:solidFill>
              </a:rPr>
              <a:t>Bevilacqua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  <a:r>
              <a:rPr lang="en-US" sz="1800" i="0" dirty="0" err="1">
                <a:solidFill>
                  <a:srgbClr val="CC3399"/>
                </a:solidFill>
              </a:rPr>
              <a:t>Czakon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  <a:endParaRPr lang="en-US" sz="1800" i="0" dirty="0" smtClean="0">
              <a:solidFill>
                <a:srgbClr val="CC3399"/>
              </a:solidFill>
            </a:endParaRPr>
          </a:p>
          <a:p>
            <a:r>
              <a:rPr lang="en-US" sz="1800" i="0" dirty="0" smtClean="0">
                <a:solidFill>
                  <a:srgbClr val="CC3399"/>
                </a:solidFill>
              </a:rPr>
              <a:t>             Papadopoulos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  <a:r>
              <a:rPr lang="en-US" sz="1800" i="0" dirty="0" err="1" smtClean="0">
                <a:solidFill>
                  <a:srgbClr val="CC3399"/>
                </a:solidFill>
              </a:rPr>
              <a:t>Pittau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  <a:r>
              <a:rPr lang="en-US" sz="1800" i="0" dirty="0" err="1">
                <a:solidFill>
                  <a:srgbClr val="CC3399"/>
                </a:solidFill>
              </a:rPr>
              <a:t>Worek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  <a:r>
              <a:rPr lang="en-US" sz="1800" i="0" dirty="0" smtClean="0">
                <a:solidFill>
                  <a:srgbClr val="CC3399"/>
                </a:solidFill>
              </a:rPr>
              <a:t>0907.4723; 1002.4009</a:t>
            </a:r>
            <a:endParaRPr lang="en-US" sz="1800" i="0" dirty="0">
              <a:solidFill>
                <a:srgbClr val="CC3399"/>
              </a:solidFill>
            </a:endParaRPr>
          </a:p>
        </p:txBody>
      </p:sp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714702" y="2890345"/>
            <a:ext cx="6726621" cy="166588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0" dirty="0"/>
              <a:t>Rocket:                         </a:t>
            </a:r>
            <a:r>
              <a:rPr lang="en-US" sz="2400" b="1" i="0" dirty="0" smtClean="0"/>
              <a:t>    </a:t>
            </a:r>
            <a:r>
              <a:rPr lang="en-US" sz="1800" i="0" dirty="0" err="1">
                <a:solidFill>
                  <a:srgbClr val="CC3399"/>
                </a:solidFill>
              </a:rPr>
              <a:t>Giele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  <a:r>
              <a:rPr lang="en-US" sz="1800" i="0" dirty="0" err="1">
                <a:solidFill>
                  <a:srgbClr val="CC3399"/>
                </a:solidFill>
              </a:rPr>
              <a:t>Zanderighi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  <a:r>
              <a:rPr lang="en-US" sz="1800" i="0" dirty="0" smtClean="0">
                <a:solidFill>
                  <a:srgbClr val="CC3399"/>
                </a:solidFill>
              </a:rPr>
              <a:t>0805.2152</a:t>
            </a:r>
            <a:endParaRPr lang="en-US" i="0" dirty="0"/>
          </a:p>
          <a:p>
            <a:r>
              <a:rPr lang="en-US" i="0" dirty="0"/>
              <a:t>             </a:t>
            </a:r>
            <a:r>
              <a:rPr lang="en-US" i="0" dirty="0" smtClean="0"/>
              <a:t>        </a:t>
            </a:r>
            <a:r>
              <a:rPr lang="en-US" sz="1800" i="0" dirty="0" smtClean="0">
                <a:solidFill>
                  <a:srgbClr val="CC3399"/>
                </a:solidFill>
              </a:rPr>
              <a:t>Ellis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  <a:r>
              <a:rPr lang="en-US" sz="1800" i="0" dirty="0" err="1">
                <a:solidFill>
                  <a:srgbClr val="CC3399"/>
                </a:solidFill>
              </a:rPr>
              <a:t>Giele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  <a:r>
              <a:rPr lang="en-US" sz="1800" i="0" dirty="0" err="1">
                <a:solidFill>
                  <a:srgbClr val="CC3399"/>
                </a:solidFill>
              </a:rPr>
              <a:t>Kunszt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  <a:r>
              <a:rPr lang="en-US" sz="1800" i="0" dirty="0" err="1">
                <a:solidFill>
                  <a:srgbClr val="CC3399"/>
                </a:solidFill>
              </a:rPr>
              <a:t>Melnikov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  <a:r>
              <a:rPr lang="en-US" sz="1800" i="0" dirty="0" err="1">
                <a:solidFill>
                  <a:srgbClr val="CC3399"/>
                </a:solidFill>
              </a:rPr>
              <a:t>Zanderighi</a:t>
            </a:r>
            <a:r>
              <a:rPr lang="en-US" sz="1800" i="0" dirty="0">
                <a:solidFill>
                  <a:srgbClr val="CC3399"/>
                </a:solidFill>
              </a:rPr>
              <a:t>, 0810.2762</a:t>
            </a:r>
          </a:p>
          <a:p>
            <a:r>
              <a:rPr lang="en-US" sz="2400" i="0" dirty="0"/>
              <a:t>NLO </a:t>
            </a:r>
            <a:r>
              <a:rPr lang="en-US" sz="2400" i="1" dirty="0">
                <a:solidFill>
                  <a:srgbClr val="000099"/>
                </a:solidFill>
              </a:rPr>
              <a:t>W</a:t>
            </a:r>
            <a:r>
              <a:rPr lang="en-US" sz="2400" i="0" dirty="0">
                <a:solidFill>
                  <a:srgbClr val="000099"/>
                </a:solidFill>
              </a:rPr>
              <a:t> + 3 jets </a:t>
            </a:r>
            <a:r>
              <a:rPr lang="en-US" sz="2400" i="0" dirty="0"/>
              <a:t>in </a:t>
            </a:r>
            <a:r>
              <a:rPr lang="en-US" sz="2400" i="0" dirty="0" smtClean="0"/>
              <a:t>large </a:t>
            </a:r>
            <a:r>
              <a:rPr lang="en-US" sz="2400" dirty="0" err="1" smtClean="0"/>
              <a:t>N</a:t>
            </a:r>
            <a:r>
              <a:rPr lang="en-US" sz="2400" i="0" baseline="-25000" dirty="0" err="1" smtClean="0"/>
              <a:t>c</a:t>
            </a:r>
            <a:r>
              <a:rPr lang="en-US" sz="2400" i="0" dirty="0" smtClean="0"/>
              <a:t> approx./extrapolation </a:t>
            </a:r>
            <a:endParaRPr lang="en-US" sz="2400" i="0" dirty="0"/>
          </a:p>
          <a:p>
            <a:r>
              <a:rPr lang="en-US" i="0" dirty="0">
                <a:solidFill>
                  <a:srgbClr val="CC3399"/>
                </a:solidFill>
              </a:rPr>
              <a:t>                 </a:t>
            </a:r>
            <a:r>
              <a:rPr lang="en-US" i="0" dirty="0" smtClean="0">
                <a:solidFill>
                  <a:srgbClr val="CC3399"/>
                </a:solidFill>
              </a:rPr>
              <a:t>        </a:t>
            </a:r>
            <a:r>
              <a:rPr lang="en-US" sz="1800" i="0" dirty="0" smtClean="0">
                <a:solidFill>
                  <a:srgbClr val="CC3399"/>
                </a:solidFill>
              </a:rPr>
              <a:t>Ellis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  <a:r>
              <a:rPr lang="en-US" sz="1800" i="0" dirty="0" err="1">
                <a:solidFill>
                  <a:srgbClr val="CC3399"/>
                </a:solidFill>
              </a:rPr>
              <a:t>Melnikov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  <a:r>
              <a:rPr lang="en-US" sz="1800" i="0" dirty="0" err="1">
                <a:solidFill>
                  <a:srgbClr val="CC3399"/>
                </a:solidFill>
              </a:rPr>
              <a:t>Zanderighi</a:t>
            </a:r>
            <a:r>
              <a:rPr lang="en-US" sz="1800" i="0" dirty="0">
                <a:solidFill>
                  <a:srgbClr val="CC3399"/>
                </a:solidFill>
              </a:rPr>
              <a:t>, 0901.4101, 0906.1445</a:t>
            </a:r>
          </a:p>
          <a:p>
            <a:r>
              <a:rPr lang="en-US" i="0" dirty="0">
                <a:solidFill>
                  <a:srgbClr val="CC3399"/>
                </a:solidFill>
              </a:rPr>
              <a:t>                                   </a:t>
            </a:r>
            <a:r>
              <a:rPr lang="en-US" i="0" dirty="0" smtClean="0">
                <a:solidFill>
                  <a:srgbClr val="CC3399"/>
                </a:solidFill>
              </a:rPr>
              <a:t>                     </a:t>
            </a:r>
            <a:r>
              <a:rPr lang="en-US" sz="1800" i="0" dirty="0" err="1" smtClean="0">
                <a:solidFill>
                  <a:srgbClr val="CC3399"/>
                </a:solidFill>
              </a:rPr>
              <a:t>Melnikov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  <a:r>
              <a:rPr lang="en-US" sz="1800" i="0" dirty="0" err="1">
                <a:solidFill>
                  <a:srgbClr val="CC3399"/>
                </a:solidFill>
              </a:rPr>
              <a:t>Zanderighi</a:t>
            </a:r>
            <a:r>
              <a:rPr lang="en-US" sz="1800" i="0" dirty="0">
                <a:solidFill>
                  <a:srgbClr val="CC3399"/>
                </a:solidFill>
              </a:rPr>
              <a:t>, 0910.3671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64780" y="4672068"/>
            <a:ext cx="8479220" cy="1384995"/>
            <a:chOff x="664780" y="4672068"/>
            <a:chExt cx="8479220" cy="1384995"/>
          </a:xfrm>
        </p:grpSpPr>
        <p:sp>
          <p:nvSpPr>
            <p:cNvPr id="13320" name="Text Box 5"/>
            <p:cNvSpPr txBox="1">
              <a:spLocks noChangeArrowheads="1"/>
            </p:cNvSpPr>
            <p:nvPr/>
          </p:nvSpPr>
          <p:spPr bwMode="auto">
            <a:xfrm>
              <a:off x="664780" y="4672068"/>
              <a:ext cx="7154918" cy="138499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i="0" dirty="0" err="1"/>
                <a:t>Blackhat</a:t>
              </a:r>
              <a:r>
                <a:rPr lang="en-US" sz="2400" b="1" i="0" dirty="0"/>
                <a:t>: </a:t>
              </a:r>
              <a:r>
                <a:rPr lang="en-US" sz="1800" i="0" dirty="0">
                  <a:solidFill>
                    <a:srgbClr val="CC3399"/>
                  </a:solidFill>
                </a:rPr>
                <a:t>Berger, Bern, LD, Febres Cordero, Forde, H. Ita, </a:t>
              </a:r>
            </a:p>
            <a:p>
              <a:r>
                <a:rPr lang="en-US" sz="1800" i="0" dirty="0">
                  <a:solidFill>
                    <a:srgbClr val="CC3399"/>
                  </a:solidFill>
                </a:rPr>
                <a:t>D. Kosower, D. </a:t>
              </a:r>
              <a:r>
                <a:rPr lang="en-US" sz="1800" i="0" dirty="0" smtClean="0">
                  <a:solidFill>
                    <a:srgbClr val="CC3399"/>
                  </a:solidFill>
                </a:rPr>
                <a:t>Maître; T. Gleisberg, </a:t>
              </a:r>
            </a:p>
            <a:p>
              <a:r>
                <a:rPr lang="en-US" sz="1800" i="0" dirty="0" smtClean="0">
                  <a:solidFill>
                    <a:srgbClr val="CC3399"/>
                  </a:solidFill>
                </a:rPr>
                <a:t>               0803.4180</a:t>
              </a:r>
              <a:r>
                <a:rPr lang="en-US" sz="1800" i="0" dirty="0">
                  <a:solidFill>
                    <a:srgbClr val="CC3399"/>
                  </a:solidFill>
                </a:rPr>
                <a:t>, 0808.0941, 0907.1984, </a:t>
              </a:r>
              <a:r>
                <a:rPr lang="en-US" sz="1800" i="0" dirty="0" smtClean="0">
                  <a:solidFill>
                    <a:srgbClr val="CC3399"/>
                  </a:solidFill>
                </a:rPr>
                <a:t>0912.4927, 1004.1659</a:t>
              </a:r>
              <a:r>
                <a:rPr lang="en-US" sz="1800" i="0" dirty="0">
                  <a:solidFill>
                    <a:srgbClr val="CC3399"/>
                  </a:solidFill>
                </a:rPr>
                <a:t> </a:t>
              </a:r>
              <a:r>
                <a:rPr lang="en-US" dirty="0"/>
                <a:t> </a:t>
              </a:r>
              <a:endParaRPr lang="en-US" sz="1800" i="0" dirty="0">
                <a:solidFill>
                  <a:srgbClr val="CC3399"/>
                </a:solidFill>
              </a:endParaRPr>
            </a:p>
            <a:p>
              <a:r>
                <a:rPr lang="en-US" sz="2400" dirty="0" smtClean="0"/>
                <a:t>+ </a:t>
              </a:r>
              <a:r>
                <a:rPr lang="en-US" sz="2400" b="1" dirty="0" smtClean="0"/>
                <a:t>Sherpa</a:t>
              </a:r>
              <a:r>
                <a:rPr lang="en-US" sz="2400" dirty="0" smtClean="0"/>
                <a:t>   </a:t>
              </a:r>
              <a:r>
                <a:rPr lang="en-US" sz="2400" dirty="0" smtClean="0">
                  <a:sym typeface="Wingdings" pitchFamily="2" charset="2"/>
                </a:rPr>
                <a:t>   </a:t>
              </a:r>
              <a:r>
                <a:rPr lang="en-US" sz="2400" i="0" dirty="0" smtClean="0"/>
                <a:t>NLO </a:t>
              </a:r>
              <a:r>
                <a:rPr lang="en-US" sz="2400" i="0" dirty="0"/>
                <a:t>production of </a:t>
              </a:r>
              <a:r>
                <a:rPr lang="en-US" sz="2400" i="0" dirty="0" smtClean="0"/>
                <a:t> </a:t>
              </a:r>
              <a:r>
                <a:rPr lang="en-US" sz="2400" i="1" dirty="0" smtClean="0">
                  <a:solidFill>
                    <a:srgbClr val="0000FF"/>
                  </a:solidFill>
                </a:rPr>
                <a:t>W,Z</a:t>
              </a:r>
              <a:r>
                <a:rPr lang="en-US" sz="2400" i="0" dirty="0" smtClean="0">
                  <a:solidFill>
                    <a:srgbClr val="0000FF"/>
                  </a:solidFill>
                </a:rPr>
                <a:t> </a:t>
              </a:r>
              <a:r>
                <a:rPr lang="en-US" sz="2400" i="0" dirty="0">
                  <a:solidFill>
                    <a:srgbClr val="0000FF"/>
                  </a:solidFill>
                </a:rPr>
                <a:t>+ 3 (4) jets</a:t>
              </a:r>
              <a:r>
                <a:rPr lang="en-US" sz="2400" i="0" dirty="0"/>
                <a:t> </a:t>
              </a:r>
              <a:endParaRPr lang="en-US" i="0" dirty="0"/>
            </a:p>
          </p:txBody>
        </p:sp>
        <p:grpSp>
          <p:nvGrpSpPr>
            <p:cNvPr id="2" name="Group 6"/>
            <p:cNvGrpSpPr>
              <a:grpSpLocks/>
            </p:cNvGrpSpPr>
            <p:nvPr/>
          </p:nvGrpSpPr>
          <p:grpSpPr bwMode="auto">
            <a:xfrm>
              <a:off x="7696200" y="5257800"/>
              <a:ext cx="1447800" cy="796925"/>
              <a:chOff x="912" y="1344"/>
              <a:chExt cx="5136" cy="2832"/>
            </a:xfrm>
          </p:grpSpPr>
          <p:sp>
            <p:nvSpPr>
              <p:cNvPr id="13329" name="Oval 7"/>
              <p:cNvSpPr>
                <a:spLocks noChangeArrowheads="1"/>
              </p:cNvSpPr>
              <p:nvPr/>
            </p:nvSpPr>
            <p:spPr bwMode="auto">
              <a:xfrm>
                <a:off x="912" y="1344"/>
                <a:ext cx="5136" cy="12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0" name="AutoShape 8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3504" cy="2544"/>
              </a:xfrm>
              <a:prstGeom prst="can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7391400" y="2743200"/>
            <a:ext cx="1387148" cy="707886"/>
            <a:chOff x="7391400" y="2743200"/>
            <a:chExt cx="1387148" cy="707886"/>
          </a:xfrm>
        </p:grpSpPr>
        <p:sp>
          <p:nvSpPr>
            <p:cNvPr id="13322" name="Text Box 9"/>
            <p:cNvSpPr txBox="1">
              <a:spLocks noChangeArrowheads="1"/>
            </p:cNvSpPr>
            <p:nvPr/>
          </p:nvSpPr>
          <p:spPr bwMode="auto">
            <a:xfrm>
              <a:off x="7696200" y="2743200"/>
              <a:ext cx="1082348" cy="70788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0" dirty="0"/>
                <a:t>D-</a:t>
              </a:r>
              <a:r>
                <a:rPr lang="en-US" sz="2000" i="0" dirty="0" err="1"/>
                <a:t>dim’l</a:t>
              </a:r>
              <a:endParaRPr lang="en-US" sz="2000" i="0" dirty="0"/>
            </a:p>
            <a:p>
              <a:r>
                <a:rPr lang="en-US" sz="2000" i="0" dirty="0" err="1"/>
                <a:t>unitarity</a:t>
              </a:r>
              <a:endParaRPr lang="en-US" sz="2000" i="0" dirty="0"/>
            </a:p>
          </p:txBody>
        </p:sp>
        <p:sp>
          <p:nvSpPr>
            <p:cNvPr id="13324" name="Line 11"/>
            <p:cNvSpPr>
              <a:spLocks noChangeShapeType="1"/>
            </p:cNvSpPr>
            <p:nvPr/>
          </p:nvSpPr>
          <p:spPr bwMode="auto">
            <a:xfrm flipH="1">
              <a:off x="7391400" y="3124200"/>
              <a:ext cx="304800" cy="25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7434878" y="903890"/>
            <a:ext cx="1709122" cy="707886"/>
          </a:xfrm>
          <a:prstGeom prst="rect">
            <a:avLst/>
          </a:prstGeom>
          <a:solidFill>
            <a:srgbClr val="92D050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0" dirty="0"/>
              <a:t>Method for</a:t>
            </a:r>
          </a:p>
          <a:p>
            <a:r>
              <a:rPr lang="en-US" sz="2000" i="0" dirty="0"/>
              <a:t>Rational part: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648903" y="3623441"/>
            <a:ext cx="1295400" cy="1583559"/>
            <a:chOff x="7648903" y="3623441"/>
            <a:chExt cx="1295400" cy="1583559"/>
          </a:xfrm>
        </p:grpSpPr>
        <p:sp>
          <p:nvSpPr>
            <p:cNvPr id="13323" name="Text Box 10"/>
            <p:cNvSpPr txBox="1">
              <a:spLocks noChangeArrowheads="1"/>
            </p:cNvSpPr>
            <p:nvPr/>
          </p:nvSpPr>
          <p:spPr bwMode="auto">
            <a:xfrm>
              <a:off x="7648903" y="3623441"/>
              <a:ext cx="1295400" cy="132343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0" dirty="0"/>
                <a:t>D-</a:t>
              </a:r>
              <a:r>
                <a:rPr lang="en-US" sz="2000" i="0" dirty="0" err="1"/>
                <a:t>dim’l</a:t>
              </a:r>
              <a:endParaRPr lang="en-US" sz="2000" i="0" dirty="0"/>
            </a:p>
            <a:p>
              <a:r>
                <a:rPr lang="en-US" sz="2000" i="0" dirty="0" err="1"/>
                <a:t>unitarity</a:t>
              </a:r>
              <a:endParaRPr lang="en-US" sz="2000" i="0" dirty="0"/>
            </a:p>
            <a:p>
              <a:r>
                <a:rPr lang="en-US" sz="2000" i="0" dirty="0"/>
                <a:t>+ on-shell</a:t>
              </a:r>
            </a:p>
            <a:p>
              <a:r>
                <a:rPr lang="en-US" sz="2000" i="0" dirty="0"/>
                <a:t>recursion</a:t>
              </a:r>
            </a:p>
          </p:txBody>
        </p:sp>
        <p:sp>
          <p:nvSpPr>
            <p:cNvPr id="13327" name="Line 14"/>
            <p:cNvSpPr>
              <a:spLocks noChangeShapeType="1"/>
            </p:cNvSpPr>
            <p:nvPr/>
          </p:nvSpPr>
          <p:spPr bwMode="auto">
            <a:xfrm flipH="1">
              <a:off x="7848600" y="4953000"/>
              <a:ext cx="304800" cy="25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407166" y="1605456"/>
            <a:ext cx="1736834" cy="1015663"/>
            <a:chOff x="7407166" y="1605456"/>
            <a:chExt cx="1736834" cy="1015663"/>
          </a:xfrm>
        </p:grpSpPr>
        <p:sp>
          <p:nvSpPr>
            <p:cNvPr id="13326" name="Text Box 13"/>
            <p:cNvSpPr txBox="1">
              <a:spLocks noChangeArrowheads="1"/>
            </p:cNvSpPr>
            <p:nvPr/>
          </p:nvSpPr>
          <p:spPr bwMode="auto">
            <a:xfrm>
              <a:off x="7688152" y="1605456"/>
              <a:ext cx="1455848" cy="101566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0" dirty="0"/>
                <a:t>specialized</a:t>
              </a:r>
            </a:p>
            <a:p>
              <a:r>
                <a:rPr lang="en-US" sz="2000" i="0" dirty="0"/>
                <a:t>Feynman</a:t>
              </a:r>
            </a:p>
            <a:p>
              <a:r>
                <a:rPr lang="en-US" sz="2000" i="0" dirty="0"/>
                <a:t>rules</a:t>
              </a:r>
              <a:endParaRPr lang="en-US" sz="1800" i="0" dirty="0"/>
            </a:p>
          </p:txBody>
        </p:sp>
        <p:sp>
          <p:nvSpPr>
            <p:cNvPr id="13328" name="Line 15"/>
            <p:cNvSpPr>
              <a:spLocks noChangeShapeType="1"/>
            </p:cNvSpPr>
            <p:nvPr/>
          </p:nvSpPr>
          <p:spPr bwMode="auto">
            <a:xfrm flipH="1" flipV="1">
              <a:off x="7407166" y="2264979"/>
              <a:ext cx="286406" cy="525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Theoretical Strategies for LHC Physics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623848" y="1749972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_   _      _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51945" y="18918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Besides virtual corrections,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also need real emission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70D836-B45C-4D98-B664-0EC178E320C7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2561" y="3153103"/>
            <a:ext cx="6957853" cy="3121572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General subtraction methods for integrating real-emission contributions developed in mid-1990s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dirty="0" smtClean="0"/>
              <a:t>                                             </a:t>
            </a:r>
            <a:r>
              <a:rPr lang="en-US" sz="1600" dirty="0" err="1" smtClean="0">
                <a:solidFill>
                  <a:srgbClr val="EF1FCC"/>
                </a:solidFill>
              </a:rPr>
              <a:t>Frixione</a:t>
            </a:r>
            <a:r>
              <a:rPr lang="en-US" sz="1600" dirty="0" smtClean="0">
                <a:solidFill>
                  <a:srgbClr val="EF1FCC"/>
                </a:solidFill>
              </a:rPr>
              <a:t>, </a:t>
            </a:r>
            <a:r>
              <a:rPr lang="en-US" sz="1600" dirty="0" err="1" smtClean="0">
                <a:solidFill>
                  <a:srgbClr val="EF1FCC"/>
                </a:solidFill>
              </a:rPr>
              <a:t>Kunszt</a:t>
            </a:r>
            <a:r>
              <a:rPr lang="en-US" sz="1600" dirty="0" smtClean="0">
                <a:solidFill>
                  <a:srgbClr val="EF1FCC"/>
                </a:solidFill>
              </a:rPr>
              <a:t>, Signer, </a:t>
            </a:r>
            <a:r>
              <a:rPr lang="en-US" sz="1600" dirty="0" err="1" smtClean="0">
                <a:solidFill>
                  <a:srgbClr val="EF1FCC"/>
                </a:solidFill>
              </a:rPr>
              <a:t>hep</a:t>
            </a:r>
            <a:r>
              <a:rPr lang="en-US" sz="1600" dirty="0" smtClean="0">
                <a:solidFill>
                  <a:srgbClr val="EF1FCC"/>
                </a:solidFill>
              </a:rPr>
              <a:t>-ph/9512328;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600" dirty="0" smtClean="0">
                <a:solidFill>
                  <a:srgbClr val="EF1FCC"/>
                </a:solidFill>
              </a:rPr>
              <a:t>                                  Catani, Seymour, </a:t>
            </a:r>
            <a:r>
              <a:rPr lang="en-US" sz="1600" dirty="0" err="1" smtClean="0">
                <a:solidFill>
                  <a:srgbClr val="EF1FCC"/>
                </a:solidFill>
              </a:rPr>
              <a:t>hep</a:t>
            </a:r>
            <a:r>
              <a:rPr lang="en-US" sz="1600" dirty="0" smtClean="0">
                <a:solidFill>
                  <a:srgbClr val="EF1FCC"/>
                </a:solidFill>
              </a:rPr>
              <a:t>-ph/9602277, </a:t>
            </a:r>
            <a:r>
              <a:rPr lang="en-US" sz="1600" dirty="0" err="1" smtClean="0">
                <a:solidFill>
                  <a:srgbClr val="EF1FCC"/>
                </a:solidFill>
              </a:rPr>
              <a:t>hep</a:t>
            </a:r>
            <a:r>
              <a:rPr lang="en-US" sz="1600" dirty="0" smtClean="0">
                <a:solidFill>
                  <a:srgbClr val="EF1FCC"/>
                </a:solidFill>
              </a:rPr>
              <a:t>-ph/9605323</a:t>
            </a:r>
            <a:r>
              <a:rPr lang="en-US" sz="1600" dirty="0" smtClean="0"/>
              <a:t> 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Recently automated by several groups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dirty="0" smtClean="0"/>
              <a:t>                                                              </a:t>
            </a:r>
            <a:r>
              <a:rPr lang="en-US" sz="1600" dirty="0" smtClean="0">
                <a:solidFill>
                  <a:srgbClr val="EF1FCC"/>
                </a:solidFill>
              </a:rPr>
              <a:t>Gleisberg, Krauss, 0709.2881;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600" dirty="0" smtClean="0">
                <a:solidFill>
                  <a:srgbClr val="EF1FCC"/>
                </a:solidFill>
              </a:rPr>
              <a:t>                                                                       Seymour, </a:t>
            </a:r>
            <a:r>
              <a:rPr lang="en-US" sz="1600" dirty="0" err="1" smtClean="0">
                <a:solidFill>
                  <a:srgbClr val="EF1FCC"/>
                </a:solidFill>
              </a:rPr>
              <a:t>Tevlin</a:t>
            </a:r>
            <a:r>
              <a:rPr lang="en-US" sz="1600" dirty="0" smtClean="0">
                <a:solidFill>
                  <a:srgbClr val="EF1FCC"/>
                </a:solidFill>
              </a:rPr>
              <a:t>, 0803.2231;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600" dirty="0" smtClean="0">
                <a:solidFill>
                  <a:srgbClr val="EF1FCC"/>
                </a:solidFill>
              </a:rPr>
              <a:t>                                                           Hasegawa, </a:t>
            </a:r>
            <a:r>
              <a:rPr lang="en-US" sz="1600" dirty="0" err="1" smtClean="0">
                <a:solidFill>
                  <a:srgbClr val="EF1FCC"/>
                </a:solidFill>
              </a:rPr>
              <a:t>Moch</a:t>
            </a:r>
            <a:r>
              <a:rPr lang="en-US" sz="1600" dirty="0" smtClean="0">
                <a:solidFill>
                  <a:srgbClr val="EF1FCC"/>
                </a:solidFill>
              </a:rPr>
              <a:t>, </a:t>
            </a:r>
            <a:r>
              <a:rPr lang="en-US" sz="1600" dirty="0" err="1" smtClean="0">
                <a:solidFill>
                  <a:srgbClr val="EF1FCC"/>
                </a:solidFill>
              </a:rPr>
              <a:t>Uwer</a:t>
            </a:r>
            <a:r>
              <a:rPr lang="en-US" sz="1600" dirty="0" smtClean="0">
                <a:solidFill>
                  <a:srgbClr val="EF1FCC"/>
                </a:solidFill>
              </a:rPr>
              <a:t>, 0807.3701;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600" dirty="0" smtClean="0">
                <a:solidFill>
                  <a:srgbClr val="EF1FCC"/>
                </a:solidFill>
              </a:rPr>
              <a:t>                                                   </a:t>
            </a:r>
            <a:r>
              <a:rPr lang="en-US" sz="1600" dirty="0" err="1" smtClean="0">
                <a:solidFill>
                  <a:srgbClr val="EF1FCC"/>
                </a:solidFill>
              </a:rPr>
              <a:t>Frederix</a:t>
            </a:r>
            <a:r>
              <a:rPr lang="en-US" sz="1600" dirty="0" smtClean="0">
                <a:solidFill>
                  <a:srgbClr val="EF1FCC"/>
                </a:solidFill>
              </a:rPr>
              <a:t>, Gehrmann, Greiner, 0808.2128;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600" dirty="0" smtClean="0">
                <a:solidFill>
                  <a:srgbClr val="EF1FCC"/>
                </a:solidFill>
              </a:rPr>
              <a:t>                                               </a:t>
            </a:r>
            <a:r>
              <a:rPr lang="en-US" sz="1600" dirty="0" err="1" smtClean="0">
                <a:solidFill>
                  <a:srgbClr val="EF1FCC"/>
                </a:solidFill>
              </a:rPr>
              <a:t>Czakon</a:t>
            </a:r>
            <a:r>
              <a:rPr lang="en-US" sz="1600" dirty="0" smtClean="0">
                <a:solidFill>
                  <a:srgbClr val="EF1FCC"/>
                </a:solidFill>
              </a:rPr>
              <a:t>, Papadopoulos, </a:t>
            </a:r>
            <a:r>
              <a:rPr lang="en-US" sz="1600" dirty="0" err="1" smtClean="0">
                <a:solidFill>
                  <a:srgbClr val="EF1FCC"/>
                </a:solidFill>
              </a:rPr>
              <a:t>Worek</a:t>
            </a:r>
            <a:r>
              <a:rPr lang="en-US" sz="1600" dirty="0" smtClean="0">
                <a:solidFill>
                  <a:srgbClr val="EF1FCC"/>
                </a:solidFill>
              </a:rPr>
              <a:t>, 0905.0883;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600" dirty="0" smtClean="0">
                <a:solidFill>
                  <a:srgbClr val="EF1FCC"/>
                </a:solidFill>
              </a:rPr>
              <a:t>                                           </a:t>
            </a:r>
            <a:r>
              <a:rPr lang="en-US" sz="1600" dirty="0" err="1" smtClean="0">
                <a:solidFill>
                  <a:srgbClr val="EF1FCC"/>
                </a:solidFill>
              </a:rPr>
              <a:t>Frederix</a:t>
            </a:r>
            <a:r>
              <a:rPr lang="en-US" sz="1600" dirty="0" smtClean="0">
                <a:solidFill>
                  <a:srgbClr val="EF1FCC"/>
                </a:solidFill>
              </a:rPr>
              <a:t>, </a:t>
            </a:r>
            <a:r>
              <a:rPr lang="en-US" sz="1600" dirty="0" err="1" smtClean="0">
                <a:solidFill>
                  <a:srgbClr val="EF1FCC"/>
                </a:solidFill>
              </a:rPr>
              <a:t>Frixione</a:t>
            </a:r>
            <a:r>
              <a:rPr lang="en-US" sz="1600" dirty="0" smtClean="0">
                <a:solidFill>
                  <a:srgbClr val="EF1FCC"/>
                </a:solidFill>
              </a:rPr>
              <a:t>, </a:t>
            </a:r>
            <a:r>
              <a:rPr lang="en-US" sz="1600" dirty="0" err="1" smtClean="0">
                <a:solidFill>
                  <a:srgbClr val="EF1FCC"/>
                </a:solidFill>
              </a:rPr>
              <a:t>Maltoni</a:t>
            </a:r>
            <a:r>
              <a:rPr lang="en-US" sz="1600" dirty="0" smtClean="0">
                <a:solidFill>
                  <a:srgbClr val="EF1FCC"/>
                </a:solidFill>
              </a:rPr>
              <a:t>, </a:t>
            </a:r>
            <a:r>
              <a:rPr lang="en-US" sz="1600" dirty="0" err="1" smtClean="0">
                <a:solidFill>
                  <a:srgbClr val="EF1FCC"/>
                </a:solidFill>
              </a:rPr>
              <a:t>Stelzer</a:t>
            </a:r>
            <a:r>
              <a:rPr lang="en-US" sz="1600" dirty="0" smtClean="0">
                <a:solidFill>
                  <a:srgbClr val="EF1FCC"/>
                </a:solidFill>
              </a:rPr>
              <a:t>, 0908.4272</a:t>
            </a:r>
            <a:endParaRPr lang="en-US" sz="1800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L. Dixon     Theoretical Strategies for LHC Physics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0041" y="1443201"/>
            <a:ext cx="2767349" cy="152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4696" y="1387363"/>
            <a:ext cx="2237235" cy="163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505198" y="1697421"/>
            <a:ext cx="1524002" cy="10300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Infrared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kern="0" dirty="0" smtClean="0">
                <a:latin typeface="+mn-lt"/>
              </a:rPr>
              <a:t>s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ingularities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cancel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51945" y="18918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 of </a:t>
            </a:r>
            <a:r>
              <a:rPr lang="en-US" sz="3600" i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</a:t>
            </a:r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+ 3 jets at NLO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70D836-B45C-4D98-B664-0EC178E320C7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390" y="5565228"/>
            <a:ext cx="6957853" cy="378373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1800" dirty="0" smtClean="0"/>
              <a:t>Results “validated” at </a:t>
            </a:r>
            <a:r>
              <a:rPr lang="en-US" sz="1800" dirty="0" err="1" smtClean="0"/>
              <a:t>Tevatron</a:t>
            </a:r>
            <a:r>
              <a:rPr lang="en-US" sz="1800" dirty="0" smtClean="0"/>
              <a:t>, give precise predictions for LHC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L. Dixon     Theoretical Strategies for LHC Physics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951" y="1680856"/>
            <a:ext cx="3862552" cy="36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990896" y="1198180"/>
            <a:ext cx="2650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F1FCC"/>
                </a:solidFill>
              </a:rPr>
              <a:t>C. Berger et al., 0907.1984</a:t>
            </a:r>
            <a:endParaRPr lang="en-US" dirty="0">
              <a:solidFill>
                <a:srgbClr val="EF1FC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793" y="1679083"/>
            <a:ext cx="3829199" cy="367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TLAS-W-munu-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620712"/>
            <a:ext cx="5410200" cy="1385887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Electroweak physics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is underway!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NLO Parton-Level vs. Shower MCs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idx="1"/>
          </p:nvPr>
        </p:nvSpPr>
        <p:spPr>
          <a:xfrm>
            <a:off x="357351" y="1539765"/>
            <a:ext cx="8077200" cy="3946635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 Recent advances on the Les </a:t>
            </a:r>
            <a:r>
              <a:rPr lang="en-US" sz="1800" dirty="0" err="1" smtClean="0"/>
              <a:t>Houches</a:t>
            </a:r>
            <a:r>
              <a:rPr lang="en-US" sz="1800" dirty="0" smtClean="0"/>
              <a:t> NLO Wish List have all been at </a:t>
            </a:r>
            <a:r>
              <a:rPr lang="en-US" sz="1800" dirty="0" err="1" smtClean="0">
                <a:solidFill>
                  <a:srgbClr val="FF2811"/>
                </a:solidFill>
              </a:rPr>
              <a:t>parton</a:t>
            </a:r>
            <a:r>
              <a:rPr lang="en-US" sz="1800" dirty="0" smtClean="0">
                <a:solidFill>
                  <a:srgbClr val="FF2811"/>
                </a:solidFill>
              </a:rPr>
              <a:t> level</a:t>
            </a:r>
            <a:r>
              <a:rPr lang="en-US" sz="1800" dirty="0" smtClean="0"/>
              <a:t>:    no </a:t>
            </a:r>
            <a:r>
              <a:rPr lang="en-US" sz="1800" dirty="0" err="1" smtClean="0"/>
              <a:t>parton</a:t>
            </a:r>
            <a:r>
              <a:rPr lang="en-US" sz="1800" dirty="0" smtClean="0"/>
              <a:t> shower, no </a:t>
            </a:r>
            <a:r>
              <a:rPr lang="en-US" sz="1800" dirty="0" err="1" smtClean="0"/>
              <a:t>hadronization</a:t>
            </a:r>
            <a:r>
              <a:rPr lang="en-US" sz="1800" dirty="0" smtClean="0"/>
              <a:t>, no underlying event.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Methods for </a:t>
            </a:r>
            <a:r>
              <a:rPr lang="en-US" sz="1800" dirty="0" smtClean="0">
                <a:solidFill>
                  <a:srgbClr val="009900"/>
                </a:solidFill>
              </a:rPr>
              <a:t>matching</a:t>
            </a:r>
            <a:r>
              <a:rPr lang="en-US" sz="1800" dirty="0" smtClean="0"/>
              <a:t> NLO </a:t>
            </a:r>
            <a:r>
              <a:rPr lang="en-US" sz="1800" dirty="0" err="1" smtClean="0"/>
              <a:t>parton</a:t>
            </a:r>
            <a:r>
              <a:rPr lang="en-US" sz="1800" dirty="0" smtClean="0"/>
              <a:t>-level results to </a:t>
            </a:r>
            <a:r>
              <a:rPr lang="en-US" sz="1800" dirty="0" err="1" smtClean="0"/>
              <a:t>parton</a:t>
            </a:r>
            <a:r>
              <a:rPr lang="en-US" sz="1800" dirty="0" smtClean="0"/>
              <a:t> showers, </a:t>
            </a:r>
            <a:r>
              <a:rPr lang="en-US" sz="1800" dirty="0" smtClean="0">
                <a:solidFill>
                  <a:srgbClr val="009900"/>
                </a:solidFill>
              </a:rPr>
              <a:t>maintaining the NLO accuracy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1" dirty="0" smtClean="0"/>
              <a:t>MC@NLO </a:t>
            </a:r>
            <a:r>
              <a:rPr lang="en-US" sz="1600" dirty="0" smtClean="0"/>
              <a:t>   </a:t>
            </a:r>
            <a:r>
              <a:rPr lang="en-US" sz="1600" dirty="0" err="1" smtClean="0">
                <a:solidFill>
                  <a:srgbClr val="CC3399"/>
                </a:solidFill>
              </a:rPr>
              <a:t>Frixione</a:t>
            </a:r>
            <a:r>
              <a:rPr lang="en-US" sz="1600" dirty="0" smtClean="0">
                <a:solidFill>
                  <a:srgbClr val="CC3399"/>
                </a:solidFill>
              </a:rPr>
              <a:t>, Webber (2002), ...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1" dirty="0" smtClean="0"/>
              <a:t>POWHEG</a:t>
            </a:r>
            <a:r>
              <a:rPr lang="en-US" sz="1600" dirty="0" smtClean="0">
                <a:solidFill>
                  <a:srgbClr val="CC3399"/>
                </a:solidFill>
              </a:rPr>
              <a:t>    </a:t>
            </a:r>
            <a:r>
              <a:rPr lang="en-US" sz="1600" dirty="0" err="1" smtClean="0">
                <a:solidFill>
                  <a:srgbClr val="CC3399"/>
                </a:solidFill>
              </a:rPr>
              <a:t>Nason</a:t>
            </a:r>
            <a:r>
              <a:rPr lang="en-US" sz="1600" dirty="0" smtClean="0">
                <a:solidFill>
                  <a:srgbClr val="CC3399"/>
                </a:solidFill>
              </a:rPr>
              <a:t> (2004); </a:t>
            </a:r>
            <a:r>
              <a:rPr lang="en-US" sz="1600" dirty="0" err="1" smtClean="0">
                <a:solidFill>
                  <a:srgbClr val="CC3399"/>
                </a:solidFill>
              </a:rPr>
              <a:t>Frixione</a:t>
            </a:r>
            <a:r>
              <a:rPr lang="en-US" sz="1600" dirty="0" smtClean="0">
                <a:solidFill>
                  <a:srgbClr val="CC3399"/>
                </a:solidFill>
              </a:rPr>
              <a:t>, </a:t>
            </a:r>
            <a:r>
              <a:rPr lang="en-US" sz="1600" dirty="0" err="1" smtClean="0">
                <a:solidFill>
                  <a:srgbClr val="CC3399"/>
                </a:solidFill>
              </a:rPr>
              <a:t>Nason</a:t>
            </a:r>
            <a:r>
              <a:rPr lang="en-US" sz="1600" dirty="0" smtClean="0">
                <a:solidFill>
                  <a:srgbClr val="CC3399"/>
                </a:solidFill>
              </a:rPr>
              <a:t>, </a:t>
            </a:r>
            <a:r>
              <a:rPr lang="en-US" sz="1600" dirty="0" err="1" smtClean="0">
                <a:solidFill>
                  <a:srgbClr val="CC3399"/>
                </a:solidFill>
              </a:rPr>
              <a:t>Oleari</a:t>
            </a:r>
            <a:r>
              <a:rPr lang="en-US" sz="1600" dirty="0" smtClean="0">
                <a:solidFill>
                  <a:srgbClr val="CC3399"/>
                </a:solidFill>
              </a:rPr>
              <a:t> (2007); ...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1" dirty="0" err="1" smtClean="0"/>
              <a:t>GenEvA</a:t>
            </a:r>
            <a:r>
              <a:rPr lang="en-US" sz="1600" b="1" dirty="0" smtClean="0">
                <a:solidFill>
                  <a:srgbClr val="CC3399"/>
                </a:solidFill>
              </a:rPr>
              <a:t> </a:t>
            </a:r>
            <a:r>
              <a:rPr lang="en-US" sz="1600" dirty="0" smtClean="0">
                <a:solidFill>
                  <a:srgbClr val="CC3399"/>
                </a:solidFill>
              </a:rPr>
              <a:t>     Bauer, </a:t>
            </a:r>
            <a:r>
              <a:rPr lang="en-US" sz="1600" dirty="0" err="1" smtClean="0">
                <a:solidFill>
                  <a:srgbClr val="CC3399"/>
                </a:solidFill>
              </a:rPr>
              <a:t>Tackmann</a:t>
            </a:r>
            <a:r>
              <a:rPr lang="en-US" sz="1600" dirty="0" smtClean="0">
                <a:solidFill>
                  <a:srgbClr val="CC3399"/>
                </a:solidFill>
              </a:rPr>
              <a:t>, </a:t>
            </a:r>
            <a:r>
              <a:rPr lang="en-US" sz="1600" dirty="0" err="1" smtClean="0">
                <a:solidFill>
                  <a:srgbClr val="CC3399"/>
                </a:solidFill>
              </a:rPr>
              <a:t>Thaler</a:t>
            </a:r>
            <a:r>
              <a:rPr lang="en-US" sz="1600" dirty="0" smtClean="0">
                <a:solidFill>
                  <a:srgbClr val="CC3399"/>
                </a:solidFill>
              </a:rPr>
              <a:t> (2008)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/>
              <a:t>However, none has yet been implemented for complex final states with multiple light-quark &amp; gluon jets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NLO </a:t>
            </a:r>
            <a:r>
              <a:rPr lang="en-US" sz="1800" dirty="0" err="1" smtClean="0"/>
              <a:t>parton</a:t>
            </a:r>
            <a:r>
              <a:rPr lang="en-US" sz="1800" dirty="0" smtClean="0"/>
              <a:t>-level predictions generally give </a:t>
            </a:r>
            <a:r>
              <a:rPr lang="en-US" sz="1800" b="1" dirty="0" smtClean="0">
                <a:solidFill>
                  <a:srgbClr val="009900"/>
                </a:solidFill>
              </a:rPr>
              <a:t>best normalizations </a:t>
            </a:r>
            <a:r>
              <a:rPr lang="en-US" sz="1800" dirty="0" smtClean="0"/>
              <a:t>for total cross sections (unless NNLO available!), and distributions away from shower-dominated regions.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The right kinds of </a:t>
            </a:r>
            <a:r>
              <a:rPr lang="en-US" sz="1800" b="1" dirty="0" smtClean="0">
                <a:solidFill>
                  <a:srgbClr val="009900"/>
                </a:solidFill>
              </a:rPr>
              <a:t>ratios</a:t>
            </a:r>
            <a:r>
              <a:rPr lang="en-US" sz="1800" dirty="0" smtClean="0"/>
              <a:t> will be considerably less sensitive to shower + </a:t>
            </a:r>
            <a:r>
              <a:rPr lang="en-US" sz="1800" dirty="0" err="1" smtClean="0"/>
              <a:t>nonperturbative</a:t>
            </a:r>
            <a:r>
              <a:rPr lang="en-US" sz="1800" dirty="0" smtClean="0"/>
              <a:t> effects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600" dirty="0" smtClean="0">
              <a:solidFill>
                <a:srgbClr val="CC3399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Theoretical Strategies for LHC Physics</a:t>
            </a:r>
            <a:endParaRPr lang="en-US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70D836-B45C-4D98-B664-0EC178E320C7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4343" name="Picture 4" descr="war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3476" y="1553860"/>
            <a:ext cx="835572" cy="72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F9933C-9F72-4C1A-8A68-FFC2D7559EC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19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C706F32-F3CA-4A9C-9838-B5A35A38391D}" type="slidenum">
              <a:rPr lang="en-US" sz="1400" i="0"/>
              <a:pPr algn="r" eaLnBrk="1" hangingPunct="1"/>
              <a:t>21</a:t>
            </a:fld>
            <a:endParaRPr lang="en-US" sz="1400" i="0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610600" cy="533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Numbers of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jets </a:t>
            </a:r>
            <a:r>
              <a:rPr lang="en-US" sz="3600" dirty="0" smtClean="0"/>
              <a:t>events at 7 </a:t>
            </a:r>
            <a:r>
              <a:rPr lang="en-US" sz="3600" dirty="0" err="1" smtClean="0"/>
              <a:t>TeV</a:t>
            </a:r>
            <a:endParaRPr lang="en-US" sz="3600" dirty="0" smtClean="0"/>
          </a:p>
        </p:txBody>
      </p:sp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3965027" y="1100958"/>
            <a:ext cx="480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0" dirty="0" smtClean="0"/>
              <a:t>Includes </a:t>
            </a:r>
            <a:r>
              <a:rPr lang="en-US" sz="2000" i="0" dirty="0" err="1" smtClean="0"/>
              <a:t>leptonic</a:t>
            </a:r>
            <a:r>
              <a:rPr lang="en-US" sz="2000" i="0" dirty="0" smtClean="0"/>
              <a:t> branching ratio, and</a:t>
            </a:r>
          </a:p>
          <a:p>
            <a:r>
              <a:rPr lang="en-US" sz="2000" i="0" dirty="0" smtClean="0"/>
              <a:t>standard </a:t>
            </a:r>
            <a:r>
              <a:rPr lang="en-US" sz="2000" i="0" dirty="0"/>
              <a:t>cuts on jet (anti-</a:t>
            </a:r>
            <a:r>
              <a:rPr lang="en-US" sz="2000" i="0" dirty="0" err="1"/>
              <a:t>k</a:t>
            </a:r>
            <a:r>
              <a:rPr lang="en-US" sz="2000" i="0" baseline="-25000" dirty="0" err="1"/>
              <a:t>T</a:t>
            </a:r>
            <a:r>
              <a:rPr lang="en-US" sz="2000" i="0" dirty="0"/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i="0" dirty="0">
                <a:latin typeface="Times New Roman" pitchFamily="18" charset="0"/>
                <a:cs typeface="Times New Roman" pitchFamily="18" charset="0"/>
              </a:rPr>
              <a:t>=0.4</a:t>
            </a:r>
            <a:r>
              <a:rPr lang="en-US" sz="2000" i="0" dirty="0"/>
              <a:t>) </a:t>
            </a:r>
          </a:p>
          <a:p>
            <a:r>
              <a:rPr lang="en-US" sz="2000" i="0" dirty="0"/>
              <a:t>rapidity, lepton, missing E</a:t>
            </a:r>
            <a:r>
              <a:rPr lang="en-US" sz="2000" i="0" baseline="-25000" dirty="0"/>
              <a:t>T</a:t>
            </a:r>
            <a:r>
              <a:rPr lang="en-US" sz="2000" i="0" dirty="0"/>
              <a:t> </a:t>
            </a:r>
          </a:p>
        </p:txBody>
      </p:sp>
      <p:pic>
        <p:nvPicPr>
          <p:cNvPr id="820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552" y="1652752"/>
            <a:ext cx="2212427" cy="28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6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3966" y="1907628"/>
            <a:ext cx="2535621" cy="30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362200"/>
            <a:ext cx="50546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Line 61"/>
          <p:cNvSpPr>
            <a:spLocks noChangeShapeType="1"/>
          </p:cNvSpPr>
          <p:nvPr/>
        </p:nvSpPr>
        <p:spPr bwMode="auto">
          <a:xfrm>
            <a:off x="609600" y="4191000"/>
            <a:ext cx="80772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63"/>
          <p:cNvSpPr>
            <a:spLocks noChangeShapeType="1"/>
          </p:cNvSpPr>
          <p:nvPr/>
        </p:nvSpPr>
        <p:spPr bwMode="auto">
          <a:xfrm>
            <a:off x="609600" y="2743200"/>
            <a:ext cx="80772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Rectangle 67"/>
          <p:cNvSpPr>
            <a:spLocks noChangeArrowheads="1"/>
          </p:cNvSpPr>
          <p:nvPr/>
        </p:nvSpPr>
        <p:spPr bwMode="auto">
          <a:xfrm>
            <a:off x="609600" y="2286000"/>
            <a:ext cx="8077200" cy="3429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/>
          </a:p>
        </p:txBody>
      </p:sp>
      <p:sp>
        <p:nvSpPr>
          <p:cNvPr id="8206" name="AutoShape 69"/>
          <p:cNvSpPr>
            <a:spLocks/>
          </p:cNvSpPr>
          <p:nvPr/>
        </p:nvSpPr>
        <p:spPr bwMode="auto">
          <a:xfrm rot="5400000" flipV="1">
            <a:off x="5430043" y="5542757"/>
            <a:ext cx="188913" cy="533400"/>
          </a:xfrm>
          <a:prstGeom prst="rightBrace">
            <a:avLst>
              <a:gd name="adj1" fmla="val 621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i="0"/>
          </a:p>
        </p:txBody>
      </p:sp>
      <p:sp>
        <p:nvSpPr>
          <p:cNvPr id="8207" name="Text Box 70"/>
          <p:cNvSpPr txBox="1">
            <a:spLocks noChangeArrowheads="1"/>
          </p:cNvSpPr>
          <p:nvPr/>
        </p:nvSpPr>
        <p:spPr bwMode="auto">
          <a:xfrm>
            <a:off x="533400" y="5867400"/>
            <a:ext cx="72819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0" dirty="0"/>
              <a:t>At these small E</a:t>
            </a:r>
            <a:r>
              <a:rPr lang="en-US" sz="2000" i="0" baseline="-25000" dirty="0"/>
              <a:t>T</a:t>
            </a:r>
            <a:r>
              <a:rPr lang="en-US" sz="2000" i="0" dirty="0"/>
              <a:t>’s,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i="0" dirty="0">
                <a:latin typeface="Times New Roman" pitchFamily="18" charset="0"/>
                <a:cs typeface="Times New Roman" pitchFamily="18" charset="0"/>
              </a:rPr>
              <a:t> + 3 jets</a:t>
            </a:r>
            <a:r>
              <a:rPr lang="en-US" sz="2000" i="0" dirty="0"/>
              <a:t> @ 10 pb</a:t>
            </a:r>
            <a:r>
              <a:rPr lang="en-US" sz="2000" i="0" baseline="30000" dirty="0"/>
              <a:t>-1   </a:t>
            </a:r>
            <a:r>
              <a:rPr lang="en-US" sz="2000" i="0" dirty="0"/>
              <a:t>~  </a:t>
            </a:r>
            <a:r>
              <a:rPr lang="en-US" sz="2000" i="0" dirty="0" err="1"/>
              <a:t>Tevatron</a:t>
            </a:r>
            <a:r>
              <a:rPr lang="en-US" sz="2000" i="0" dirty="0"/>
              <a:t> @ few fb</a:t>
            </a:r>
            <a:r>
              <a:rPr lang="en-US" sz="2000" i="0" baseline="30000" dirty="0"/>
              <a:t>-1</a:t>
            </a:r>
          </a:p>
        </p:txBody>
      </p:sp>
      <p:pic>
        <p:nvPicPr>
          <p:cNvPr id="8212" name="Picture 35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7788" y="4789488"/>
            <a:ext cx="23780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36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67313" y="4791075"/>
            <a:ext cx="5619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37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800600"/>
            <a:ext cx="8604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38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1300" y="4259263"/>
            <a:ext cx="22225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Picture 39" descr="txp_fi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76838" y="4337050"/>
            <a:ext cx="5619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40" descr="txp_fig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4343400"/>
            <a:ext cx="1047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35" descr="txp_fig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819400"/>
            <a:ext cx="27559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36" descr="txp_fig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2895600"/>
            <a:ext cx="8604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Picture 37" descr="txp_fig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3713" y="2873375"/>
            <a:ext cx="12350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38" descr="txp_fig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286125"/>
            <a:ext cx="2895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2" name="Picture 39" descr="txp_fig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335338"/>
            <a:ext cx="8604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" name="Picture 40" descr="txp_fig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5163" y="3333750"/>
            <a:ext cx="10636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txp_fig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927100" y="3746031"/>
            <a:ext cx="2863850" cy="375587"/>
          </a:xfrm>
          <a:prstGeom prst="rect">
            <a:avLst/>
          </a:prstGeom>
          <a:noFill/>
        </p:spPr>
      </p:pic>
      <p:pic>
        <p:nvPicPr>
          <p:cNvPr id="36" name="Picture 35" descr="txp_fig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170488" y="3806559"/>
            <a:ext cx="565149" cy="235478"/>
          </a:xfrm>
          <a:prstGeom prst="rect">
            <a:avLst/>
          </a:prstGeom>
          <a:noFill/>
        </p:spPr>
      </p:pic>
      <p:pic>
        <p:nvPicPr>
          <p:cNvPr id="37" name="Picture 36" descr="txp_fig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240587" y="3804084"/>
            <a:ext cx="860425" cy="265830"/>
          </a:xfrm>
          <a:prstGeom prst="rect">
            <a:avLst/>
          </a:prstGeom>
          <a:noFill/>
        </p:spPr>
      </p:pic>
      <p:pic>
        <p:nvPicPr>
          <p:cNvPr id="38" name="Picture 37" descr="txp_fig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236662" y="5247518"/>
            <a:ext cx="2613025" cy="312662"/>
          </a:xfrm>
          <a:prstGeom prst="rect">
            <a:avLst/>
          </a:prstGeom>
          <a:noFill/>
        </p:spPr>
      </p:pic>
      <p:pic>
        <p:nvPicPr>
          <p:cNvPr id="39" name="Picture 38" descr="txp_fig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322863" y="5247070"/>
            <a:ext cx="374699" cy="234186"/>
          </a:xfrm>
          <a:prstGeom prst="rect">
            <a:avLst/>
          </a:prstGeom>
          <a:noFill/>
        </p:spPr>
      </p:pic>
      <p:pic>
        <p:nvPicPr>
          <p:cNvPr id="40" name="Picture 39" descr="txp_fig.pn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541418" y="5254691"/>
            <a:ext cx="563562" cy="234817"/>
          </a:xfrm>
          <a:prstGeom prst="rect">
            <a:avLst/>
          </a:prstGeom>
          <a:noFill/>
        </p:spPr>
      </p:pic>
      <p:sp>
        <p:nvSpPr>
          <p:cNvPr id="41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Theoretical Strategies for LHC Physics</a:t>
            </a:r>
            <a:endParaRPr lang="en-US" dirty="0"/>
          </a:p>
        </p:txBody>
      </p:sp>
      <p:pic>
        <p:nvPicPr>
          <p:cNvPr id="43" name="Picture 42" descr="txp_fig.pn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35573" y="1042594"/>
            <a:ext cx="2514600" cy="468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83476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imple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yet robust ratio: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</a:t>
            </a:r>
            <a:r>
              <a:rPr kumimoji="0" lang="en-US" sz="4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+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</a:t>
            </a:r>
            <a:r>
              <a:rPr kumimoji="0" lang="en-US" sz="4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</a:t>
            </a:r>
            <a:r>
              <a:rPr kumimoji="0" lang="en-US" sz="4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kumimoji="0" lang="en-US" sz="4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70D836-B45C-4D98-B664-0EC178E320C7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411" y="2585545"/>
            <a:ext cx="6358761" cy="2727433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Very small experimental </a:t>
            </a:r>
            <a:r>
              <a:rPr lang="en-US" sz="1800" dirty="0" err="1" smtClean="0"/>
              <a:t>systematics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(N)NLO QCD corrections quite small, 2% or less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ym typeface="Wingdings" pitchFamily="2" charset="2"/>
              </a:rPr>
              <a:t>   Intrinsic theoretical uncertainty very small.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ym typeface="Wingdings" pitchFamily="2" charset="2"/>
              </a:rPr>
              <a:t>PDF uncertainty also ~1-2%.  Driven by PDF ratio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dirty="0" smtClean="0">
                <a:sym typeface="Wingdings" pitchFamily="2" charset="2"/>
              </a:rPr>
              <a:t>                                        </a:t>
            </a:r>
            <a:r>
              <a:rPr lang="en-US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)/</a:t>
            </a:r>
            <a:r>
              <a:rPr lang="en-US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dirty="0" smtClean="0">
                <a:latin typeface="+mj-lt"/>
                <a:cs typeface="Times New Roman" pitchFamily="18" charset="0"/>
                <a:sym typeface="Wingdings" pitchFamily="2" charset="2"/>
              </a:rPr>
              <a:t>      in well-measured valence region of moderate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</a:t>
            </a:r>
            <a:r>
              <a:rPr lang="en-US" sz="1800" dirty="0" smtClean="0">
                <a:latin typeface="+mj-lt"/>
                <a:cs typeface="Times New Roman" pitchFamily="18" charset="0"/>
                <a:sym typeface="Wingdings" pitchFamily="2" charset="2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+mj-lt"/>
                <a:cs typeface="Times New Roman" pitchFamily="18" charset="0"/>
                <a:sym typeface="Wingdings" pitchFamily="2" charset="2"/>
              </a:rPr>
              <a:t>Sensitive to </a:t>
            </a:r>
            <a:r>
              <a:rPr lang="en-US" sz="1800" dirty="0" smtClean="0">
                <a:solidFill>
                  <a:srgbClr val="009900"/>
                </a:solidFill>
                <a:latin typeface="+mj-lt"/>
                <a:cs typeface="Times New Roman" pitchFamily="18" charset="0"/>
                <a:sym typeface="Wingdings" pitchFamily="2" charset="2"/>
              </a:rPr>
              <a:t>new physics</a:t>
            </a:r>
            <a:r>
              <a:rPr lang="en-US" sz="1800" dirty="0" smtClean="0">
                <a:latin typeface="+mj-lt"/>
                <a:cs typeface="Times New Roman" pitchFamily="18" charset="0"/>
                <a:sym typeface="Wingdings" pitchFamily="2" charset="2"/>
              </a:rPr>
              <a:t> (or Higgs, or top quark pairs)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dirty="0" smtClean="0">
                <a:latin typeface="+mj-lt"/>
                <a:cs typeface="Times New Roman" pitchFamily="18" charset="0"/>
                <a:sym typeface="Wingdings" pitchFamily="2" charset="2"/>
              </a:rPr>
              <a:t>     that produces </a:t>
            </a:r>
            <a:r>
              <a:rPr lang="en-US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</a:t>
            </a:r>
            <a:r>
              <a:rPr lang="en-US" sz="1800" baseline="30000" dirty="0" smtClean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±  </a:t>
            </a:r>
            <a:r>
              <a:rPr lang="en-US" sz="1800" dirty="0" smtClean="0">
                <a:cs typeface="Times New Roman" pitchFamily="18" charset="0"/>
                <a:sym typeface="Wingdings" pitchFamily="2" charset="2"/>
              </a:rPr>
              <a:t>symmetrically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+mj-lt"/>
                <a:cs typeface="Times New Roman" pitchFamily="18" charset="0"/>
                <a:sym typeface="Wingdings" pitchFamily="2" charset="2"/>
              </a:rPr>
              <a:t>Fraction of </a:t>
            </a:r>
            <a:r>
              <a:rPr lang="en-US" sz="1800" dirty="0" smtClean="0">
                <a:solidFill>
                  <a:srgbClr val="009900"/>
                </a:solidFill>
                <a:latin typeface="+mj-lt"/>
                <a:cs typeface="Times New Roman" pitchFamily="18" charset="0"/>
                <a:sym typeface="Wingdings" pitchFamily="2" charset="2"/>
              </a:rPr>
              <a:t>new physics</a:t>
            </a:r>
            <a:r>
              <a:rPr lang="en-US" sz="1800" dirty="0" smtClean="0">
                <a:latin typeface="+mj-lt"/>
                <a:cs typeface="Times New Roman" pitchFamily="18" charset="0"/>
                <a:sym typeface="Wingdings" pitchFamily="2" charset="2"/>
              </a:rPr>
              <a:t> in sample is:</a:t>
            </a:r>
            <a:endParaRPr lang="en-US" sz="1800" baseline="30000" dirty="0" smtClean="0">
              <a:latin typeface="+mj-lt"/>
              <a:cs typeface="Times New Roman" pitchFamily="18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1800" dirty="0" smtClean="0">
              <a:latin typeface="+mj-lt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L. Dixon     Theoretical Strategies for LHC Physics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63114" y="1115613"/>
            <a:ext cx="2488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CC3399"/>
                </a:solidFill>
              </a:rPr>
              <a:t>Kom</a:t>
            </a:r>
            <a:r>
              <a:rPr lang="en-US" dirty="0" smtClean="0">
                <a:solidFill>
                  <a:srgbClr val="CC3399"/>
                </a:solidFill>
              </a:rPr>
              <a:t>, </a:t>
            </a:r>
            <a:r>
              <a:rPr lang="en-US" dirty="0" err="1" smtClean="0">
                <a:solidFill>
                  <a:srgbClr val="CC3399"/>
                </a:solidFill>
              </a:rPr>
              <a:t>Stirling</a:t>
            </a:r>
            <a:r>
              <a:rPr lang="en-US" dirty="0" smtClean="0">
                <a:solidFill>
                  <a:srgbClr val="CC3399"/>
                </a:solidFill>
              </a:rPr>
              <a:t>, 1004.3404.</a:t>
            </a:r>
            <a:endParaRPr lang="en-US" dirty="0"/>
          </a:p>
        </p:txBody>
      </p:sp>
      <p:pic>
        <p:nvPicPr>
          <p:cNvPr id="12" name="Picture 1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326060" y="1783236"/>
            <a:ext cx="3270699" cy="66395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0451" y="1592316"/>
            <a:ext cx="1742474" cy="15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59346" y="3216165"/>
            <a:ext cx="1766459" cy="135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8716" y="4595394"/>
            <a:ext cx="1735849" cy="140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 bwMode="auto">
          <a:xfrm>
            <a:off x="7094483" y="4572000"/>
            <a:ext cx="1749972" cy="0"/>
          </a:xfrm>
          <a:prstGeom prst="line">
            <a:avLst/>
          </a:prstGeom>
          <a:solidFill>
            <a:srgbClr val="FF99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390121" y="5419300"/>
            <a:ext cx="3269699" cy="683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70D836-B45C-4D98-B664-0EC178E320C7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0164" y="1970690"/>
            <a:ext cx="4214650" cy="977462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Huge scale dependence at LO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dirty="0" smtClean="0"/>
              <a:t>      cancels in ratio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+mj-lt"/>
                <a:cs typeface="Times New Roman" pitchFamily="18" charset="0"/>
                <a:sym typeface="Wingdings" pitchFamily="2" charset="2"/>
              </a:rPr>
              <a:t>Increases with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 </a:t>
            </a:r>
            <a:r>
              <a:rPr lang="en-US" sz="1800" dirty="0" smtClean="0">
                <a:latin typeface="+mj-lt"/>
                <a:cs typeface="Times New Roman" pitchFamily="18" charset="0"/>
                <a:sym typeface="Wingdings" pitchFamily="2" charset="2"/>
              </a:rPr>
              <a:t>due to increasing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800" baseline="30000" dirty="0" smtClean="0">
              <a:latin typeface="+mj-lt"/>
              <a:cs typeface="Times New Roman" pitchFamily="18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1800" dirty="0" smtClean="0">
              <a:latin typeface="+mj-lt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Theoretical Strategies for LHC Physics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05460" y="1336330"/>
            <a:ext cx="2488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CC3399"/>
                </a:solidFill>
              </a:rPr>
              <a:t>Kom</a:t>
            </a:r>
            <a:r>
              <a:rPr lang="en-US" dirty="0" smtClean="0">
                <a:solidFill>
                  <a:srgbClr val="CC3399"/>
                </a:solidFill>
              </a:rPr>
              <a:t>, </a:t>
            </a:r>
            <a:r>
              <a:rPr lang="en-US" dirty="0" err="1" smtClean="0">
                <a:solidFill>
                  <a:srgbClr val="CC3399"/>
                </a:solidFill>
              </a:rPr>
              <a:t>Stirling</a:t>
            </a:r>
            <a:r>
              <a:rPr lang="en-US" dirty="0" smtClean="0">
                <a:solidFill>
                  <a:srgbClr val="CC3399"/>
                </a:solidFill>
              </a:rPr>
              <a:t>, 1004.3404.</a:t>
            </a:r>
            <a:endParaRPr lang="en-US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78069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</a:t>
            </a:r>
            <a:r>
              <a:rPr kumimoji="0" lang="en-US" sz="4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+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</a:t>
            </a:r>
            <a:r>
              <a:rPr kumimoji="0" lang="en-US" sz="4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</a:t>
            </a:r>
            <a:r>
              <a:rPr kumimoji="0" lang="en-US" sz="4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ratio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746" y="1252689"/>
            <a:ext cx="3730844" cy="492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822028" y="2548945"/>
            <a:ext cx="1374304" cy="206518"/>
          </a:xfrm>
          <a:prstGeom prst="rect">
            <a:avLst/>
          </a:prstGeom>
          <a:noFill/>
        </p:spPr>
      </p:pic>
      <p:grpSp>
        <p:nvGrpSpPr>
          <p:cNvPr id="18" name="Group 56"/>
          <p:cNvGrpSpPr>
            <a:grpSpLocks/>
          </p:cNvGrpSpPr>
          <p:nvPr/>
        </p:nvGrpSpPr>
        <p:grpSpPr bwMode="auto">
          <a:xfrm>
            <a:off x="5849008" y="3074276"/>
            <a:ext cx="2603936" cy="2974263"/>
            <a:chOff x="1536" y="1008"/>
            <a:chExt cx="2736" cy="2673"/>
          </a:xfrm>
        </p:grpSpPr>
        <p:pic>
          <p:nvPicPr>
            <p:cNvPr id="19" name="Picture 5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36" y="1008"/>
              <a:ext cx="2736" cy="2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55"/>
            <p:cNvSpPr txBox="1">
              <a:spLocks noChangeArrowheads="1"/>
            </p:cNvSpPr>
            <p:nvPr/>
          </p:nvSpPr>
          <p:spPr bwMode="auto">
            <a:xfrm>
              <a:off x="2016" y="3024"/>
              <a:ext cx="7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9900"/>
                  </a:solidFill>
                </a:rPr>
                <a:t>MSTW2008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5EC9A0-587C-4B88-A69D-49C4EDD3179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36523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Another ratio – </a:t>
            </a:r>
            <a:r>
              <a:rPr lang="en-US" sz="3600" i="1" dirty="0" smtClean="0"/>
              <a:t>W</a:t>
            </a:r>
            <a:r>
              <a:rPr lang="en-US" sz="3600" dirty="0" smtClean="0"/>
              <a:t> polarization fraction</a:t>
            </a:r>
          </a:p>
        </p:txBody>
      </p:sp>
      <p:pic>
        <p:nvPicPr>
          <p:cNvPr id="3072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731" y="1240221"/>
            <a:ext cx="8107363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Theoretical Strategies for LHC Physics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88731" y="5297215"/>
            <a:ext cx="5407572" cy="94593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Strong left-handed polarization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  <a:sym typeface="Wingdings" pitchFamily="2" charset="2"/>
              </a:rPr>
              <a:t>Increases with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  <a:sym typeface="Wingdings" pitchFamily="2" charset="2"/>
              </a:rPr>
              <a:t>  boson </a:t>
            </a:r>
            <a:r>
              <a:rPr lang="en-US" sz="1800" i="1" kern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sz="1800" kern="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  <a:sym typeface="Wingdings" pitchFamily="2" charset="2"/>
              </a:rPr>
              <a:t>due to increasing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x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kern="0" dirty="0" smtClean="0">
                <a:latin typeface="+mn-lt"/>
                <a:cs typeface="Times New Roman" pitchFamily="18" charset="0"/>
                <a:sym typeface="Wingdings" pitchFamily="2" charset="2"/>
              </a:rPr>
              <a:t>Very stable against QCD corrections</a:t>
            </a:r>
            <a:endParaRPr kumimoji="0" lang="en-US" sz="18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2056" y="4099034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/>
              <a:t>BlackHat+Sherpa</a:t>
            </a:r>
            <a:endParaRPr lang="en-US" sz="1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09793" y="4855779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EF1FCC"/>
                </a:solidFill>
              </a:rPr>
              <a:t>0912.4927</a:t>
            </a:r>
            <a:endParaRPr lang="en-US" sz="1800" dirty="0">
              <a:solidFill>
                <a:srgbClr val="EF1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CD0B19-42D5-477B-87A0-69DC20F88E4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2249"/>
            <a:ext cx="8368862" cy="105629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Same left-handed polarization for </a:t>
            </a:r>
            <a:r>
              <a:rPr lang="en-US" sz="3200" i="1" dirty="0" smtClean="0"/>
              <a:t>W</a:t>
            </a:r>
            <a:r>
              <a:rPr lang="en-US" sz="3200" dirty="0" smtClean="0"/>
              <a:t> 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 case</a:t>
            </a:r>
          </a:p>
        </p:txBody>
      </p:sp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793" y="1274927"/>
            <a:ext cx="80772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Theoretical Strategies for LHC Physics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2056" y="4099034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/>
              <a:t>BlackHat+Sherpa</a:t>
            </a:r>
            <a:endParaRPr lang="en-US" sz="1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94027" y="490307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EF1FCC"/>
                </a:solidFill>
              </a:rPr>
              <a:t>0912.4927</a:t>
            </a:r>
            <a:endParaRPr lang="en-US" sz="1800" dirty="0">
              <a:solidFill>
                <a:srgbClr val="EF1FCC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669" y="4966137"/>
            <a:ext cx="1915576" cy="126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79A9B8-EF6E-4420-A29A-64204301A27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362607" y="228599"/>
            <a:ext cx="8247993" cy="123759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Polarization at moderate </a:t>
            </a:r>
            <a:r>
              <a:rPr lang="en-US" sz="3600" dirty="0" err="1" smtClean="0"/>
              <a:t>p</a:t>
            </a:r>
            <a:r>
              <a:rPr lang="en-US" sz="3600" baseline="-25000" dirty="0" err="1" smtClean="0"/>
              <a:t>T,W</a:t>
            </a:r>
            <a:r>
              <a:rPr lang="en-US" sz="3600" baseline="-25000" dirty="0" smtClean="0"/>
              <a:t> </a:t>
            </a:r>
            <a:br>
              <a:rPr lang="en-US" sz="3600" baseline="-25000" dirty="0" smtClean="0"/>
            </a:br>
            <a:r>
              <a:rPr lang="en-US" sz="3600" dirty="0" smtClean="0"/>
              <a:t>very stable </a:t>
            </a:r>
            <a:r>
              <a:rPr lang="en-US" sz="3600" i="1" dirty="0" smtClean="0"/>
              <a:t>vs.</a:t>
            </a:r>
            <a:r>
              <a:rPr lang="en-US" sz="3600" dirty="0" smtClean="0"/>
              <a:t> jet p</a:t>
            </a:r>
            <a:r>
              <a:rPr lang="en-US" sz="3600" baseline="-25000" dirty="0" smtClean="0"/>
              <a:t>T </a:t>
            </a:r>
            <a:r>
              <a:rPr lang="en-US" sz="3600" dirty="0" smtClean="0"/>
              <a:t>cut</a:t>
            </a: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854" y="1655380"/>
            <a:ext cx="7615537" cy="412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5194738" y="2031124"/>
            <a:ext cx="93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TeV</a:t>
            </a:r>
            <a:endParaRPr lang="en-US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4159" y="1802524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/>
              <a:t>LO</a:t>
            </a:r>
            <a:endParaRPr lang="en-US" sz="2400" i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43529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37179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Theoretical Strategies for LHC Physics</a:t>
            </a:r>
            <a:endParaRPr lang="en-US" dirty="0"/>
          </a:p>
        </p:txBody>
      </p:sp>
      <p:pic>
        <p:nvPicPr>
          <p:cNvPr id="12" name="Picture 1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80900" y="2096814"/>
            <a:ext cx="299345" cy="315310"/>
          </a:xfrm>
          <a:prstGeom prst="rect">
            <a:avLst/>
          </a:prstGeom>
          <a:noFill/>
        </p:spPr>
      </p:pic>
      <p:pic>
        <p:nvPicPr>
          <p:cNvPr id="14" name="Picture 1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77673" y="3331779"/>
            <a:ext cx="332274" cy="315310"/>
          </a:xfrm>
          <a:prstGeom prst="rect">
            <a:avLst/>
          </a:prstGeom>
          <a:noFill/>
        </p:spPr>
      </p:pic>
      <p:pic>
        <p:nvPicPr>
          <p:cNvPr id="16" name="Picture 1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86854" y="4656082"/>
            <a:ext cx="282382" cy="31531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936829" y="5123792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EF1FCC"/>
                </a:solidFill>
              </a:rPr>
              <a:t>C. Berger et al. </a:t>
            </a:r>
          </a:p>
          <a:p>
            <a:r>
              <a:rPr lang="en-US" sz="1800" dirty="0" smtClean="0">
                <a:solidFill>
                  <a:srgbClr val="EF1FCC"/>
                </a:solidFill>
              </a:rPr>
              <a:t>to appear</a:t>
            </a:r>
            <a:endParaRPr lang="en-US" sz="1800" dirty="0">
              <a:solidFill>
                <a:srgbClr val="EF1FCC"/>
              </a:solidFill>
            </a:endParaRPr>
          </a:p>
        </p:txBody>
      </p:sp>
      <p:pic>
        <p:nvPicPr>
          <p:cNvPr id="15" name="Picture 14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976462" y="5838906"/>
            <a:ext cx="1596514" cy="305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5CE2AD-A888-4B36-9957-BF4853B8C40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Polarization very similar for 1, 2 or 3 jets</a:t>
            </a: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497" y="1545020"/>
            <a:ext cx="5973995" cy="453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14897" y="351571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/>
              <a:t>LO</a:t>
            </a:r>
            <a:endParaRPr lang="en-US" sz="2400" i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Theoretical Strategies for LHC Physics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19837" y="5470633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F1FCC"/>
                </a:solidFill>
              </a:rPr>
              <a:t>C. Berger et al. </a:t>
            </a:r>
          </a:p>
          <a:p>
            <a:r>
              <a:rPr lang="en-US" dirty="0" smtClean="0">
                <a:solidFill>
                  <a:srgbClr val="EF1FCC"/>
                </a:solidFill>
              </a:rPr>
              <a:t>to appear</a:t>
            </a:r>
            <a:endParaRPr lang="en-US" dirty="0">
              <a:solidFill>
                <a:srgbClr val="EF1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5EC9A0-587C-4B88-A69D-49C4EDD3179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333704" y="189187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i="1" dirty="0" smtClean="0"/>
              <a:t>W</a:t>
            </a:r>
            <a:r>
              <a:rPr lang="en-US" sz="3200" dirty="0" smtClean="0"/>
              <a:t> polarization analyzed by </a:t>
            </a:r>
            <a:r>
              <a:rPr lang="en-US" sz="3200" dirty="0" err="1" smtClean="0"/>
              <a:t>leptonic</a:t>
            </a:r>
            <a:r>
              <a:rPr lang="en-US" sz="3200" dirty="0" smtClean="0"/>
              <a:t> decay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Theoretical Strategies for LHC Physics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98633" y="4635062"/>
            <a:ext cx="6432333" cy="156078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kern="0" dirty="0" smtClean="0">
                <a:latin typeface="+mn-lt"/>
              </a:rPr>
              <a:t>L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eft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-handed polarization translates into: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kern="0" dirty="0" smtClean="0">
                <a:latin typeface="+mn-lt"/>
              </a:rPr>
              <a:t>   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larger p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</a:rPr>
              <a:t>n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(missing E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in  </a:t>
            </a:r>
            <a:r>
              <a:rPr kumimoji="0" lang="en-US" sz="24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en-US" sz="24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2000" b="1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events</a:t>
            </a:r>
            <a:r>
              <a:rPr lang="en-US" sz="2000" b="1" kern="0" dirty="0" smtClean="0"/>
              <a:t>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kern="0" dirty="0" smtClean="0"/>
              <a:t>       - larger p</a:t>
            </a:r>
            <a:r>
              <a:rPr lang="en-US" sz="2000" b="1" kern="0" baseline="-25000" dirty="0" smtClean="0"/>
              <a:t>T</a:t>
            </a:r>
            <a:r>
              <a:rPr lang="en-US" sz="2000" b="1" kern="0" dirty="0" smtClean="0"/>
              <a:t> for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kern="0" baseline="-25000" dirty="0" err="1" smtClean="0">
                <a:solidFill>
                  <a:srgbClr val="FF0000"/>
                </a:solidFill>
              </a:rPr>
              <a:t>L</a:t>
            </a:r>
            <a:r>
              <a:rPr lang="en-US" sz="2000" b="1" kern="0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b="1" kern="0" dirty="0" smtClean="0"/>
              <a:t> in  </a:t>
            </a:r>
            <a:r>
              <a:rPr lang="en-US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kern="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kern="0" baseline="30000" dirty="0" smtClean="0"/>
              <a:t> </a:t>
            </a:r>
            <a:r>
              <a:rPr lang="en-US" sz="2000" b="1" kern="0" dirty="0" smtClean="0"/>
              <a:t>events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SU(2)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  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pure V-A   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  100% analyzing power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800" b="1" kern="0" dirty="0" smtClean="0">
              <a:solidFill>
                <a:srgbClr val="FF0000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98635" y="1319048"/>
            <a:ext cx="7223233" cy="3241951"/>
            <a:chOff x="898635" y="1587061"/>
            <a:chExt cx="7223233" cy="324195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8635" y="1623400"/>
              <a:ext cx="7223233" cy="3205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2443656" y="1655379"/>
              <a:ext cx="5180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57242" y="2359572"/>
              <a:ext cx="5325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en-US" sz="2800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84332" y="2532993"/>
              <a:ext cx="344966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57698" y="1587061"/>
              <a:ext cx="330540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88774" y="204426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Symbol" pitchFamily="18" charset="2"/>
                </a:rPr>
                <a:t>_</a:t>
              </a:r>
              <a:endPara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287106" y="2770992"/>
            <a:ext cx="330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80885" y="2765737"/>
            <a:ext cx="330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E32F0D-5C0D-4F1E-ABAF-F58D7B08A098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2867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1235" y="1855075"/>
            <a:ext cx="2413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3235" y="1778875"/>
            <a:ext cx="2789238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2002221" y="0"/>
            <a:ext cx="676077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400" i="0" dirty="0">
                <a:solidFill>
                  <a:schemeClr val="tx2"/>
                </a:solidFill>
              </a:rPr>
              <a:t> </a:t>
            </a:r>
            <a:r>
              <a:rPr lang="en-US" sz="4400" dirty="0">
                <a:solidFill>
                  <a:schemeClr val="tx2"/>
                </a:solidFill>
              </a:rPr>
              <a:t>W</a:t>
            </a:r>
            <a:r>
              <a:rPr lang="en-US" sz="4400" baseline="30000" dirty="0">
                <a:solidFill>
                  <a:schemeClr val="tx2"/>
                </a:solidFill>
              </a:rPr>
              <a:t>+/-</a:t>
            </a:r>
            <a:r>
              <a:rPr lang="en-US" sz="4400" i="0" dirty="0">
                <a:solidFill>
                  <a:schemeClr val="tx2"/>
                </a:solidFill>
              </a:rPr>
              <a:t> + n jets:  e</a:t>
            </a:r>
            <a:r>
              <a:rPr lang="en-US" sz="4400" i="0" baseline="30000" dirty="0">
                <a:solidFill>
                  <a:schemeClr val="tx2"/>
                </a:solidFill>
              </a:rPr>
              <a:t>+</a:t>
            </a:r>
            <a:r>
              <a:rPr lang="en-US" sz="4400" i="0" dirty="0">
                <a:solidFill>
                  <a:schemeClr val="tx2"/>
                </a:solidFill>
              </a:rPr>
              <a:t>/e</a:t>
            </a:r>
            <a:r>
              <a:rPr lang="en-US" sz="4400" i="0" baseline="30000" dirty="0">
                <a:solidFill>
                  <a:schemeClr val="tx2"/>
                </a:solidFill>
              </a:rPr>
              <a:t>-</a:t>
            </a:r>
            <a:r>
              <a:rPr lang="en-US" sz="4400" i="0" dirty="0">
                <a:solidFill>
                  <a:schemeClr val="tx2"/>
                </a:solidFill>
              </a:rPr>
              <a:t> </a:t>
            </a:r>
            <a:r>
              <a:rPr lang="en-US" sz="4400" i="0" dirty="0" smtClean="0">
                <a:solidFill>
                  <a:schemeClr val="tx2"/>
                </a:solidFill>
              </a:rPr>
              <a:t>p</a:t>
            </a:r>
            <a:r>
              <a:rPr lang="en-US" sz="4400" i="0" baseline="-25000" dirty="0" smtClean="0">
                <a:solidFill>
                  <a:schemeClr val="tx2"/>
                </a:solidFill>
              </a:rPr>
              <a:t>T </a:t>
            </a:r>
            <a:r>
              <a:rPr lang="en-US" sz="4400" i="0" dirty="0">
                <a:solidFill>
                  <a:schemeClr val="tx2"/>
                </a:solidFill>
              </a:rPr>
              <a:t>ratio</a:t>
            </a:r>
          </a:p>
        </p:txBody>
      </p:sp>
      <p:pic>
        <p:nvPicPr>
          <p:cNvPr id="28681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235" y="1778875"/>
            <a:ext cx="28051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Text Box 5"/>
          <p:cNvSpPr txBox="1">
            <a:spLocks noChangeArrowheads="1"/>
          </p:cNvSpPr>
          <p:nvPr/>
        </p:nvSpPr>
        <p:spPr bwMode="auto">
          <a:xfrm>
            <a:off x="4175235" y="1778875"/>
            <a:ext cx="125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/>
              <a:t>NLO   </a:t>
            </a:r>
            <a:r>
              <a:rPr lang="en-US" i="0">
                <a:solidFill>
                  <a:srgbClr val="0000FF"/>
                </a:solidFill>
              </a:rPr>
              <a:t>LO</a:t>
            </a:r>
          </a:p>
        </p:txBody>
      </p:sp>
      <p:sp>
        <p:nvSpPr>
          <p:cNvPr id="28683" name="Text Box 15"/>
          <p:cNvSpPr txBox="1">
            <a:spLocks noChangeArrowheads="1"/>
          </p:cNvSpPr>
          <p:nvPr/>
        </p:nvSpPr>
        <p:spPr bwMode="auto">
          <a:xfrm>
            <a:off x="7528035" y="4826875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/>
              <a:t>3 jets</a:t>
            </a:r>
          </a:p>
        </p:txBody>
      </p:sp>
      <p:sp>
        <p:nvSpPr>
          <p:cNvPr id="28684" name="Text Box 16"/>
          <p:cNvSpPr txBox="1">
            <a:spLocks noChangeArrowheads="1"/>
          </p:cNvSpPr>
          <p:nvPr/>
        </p:nvSpPr>
        <p:spPr bwMode="auto">
          <a:xfrm>
            <a:off x="4861035" y="4826875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/>
              <a:t>2 jets</a:t>
            </a:r>
          </a:p>
        </p:txBody>
      </p:sp>
      <p:sp>
        <p:nvSpPr>
          <p:cNvPr id="28685" name="Text Box 17"/>
          <p:cNvSpPr txBox="1">
            <a:spLocks noChangeArrowheads="1"/>
          </p:cNvSpPr>
          <p:nvPr/>
        </p:nvSpPr>
        <p:spPr bwMode="auto">
          <a:xfrm>
            <a:off x="1889235" y="4826875"/>
            <a:ext cx="66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/>
              <a:t>1 jet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Theoretical Strategies for LHC Physics</a:t>
            </a:r>
            <a:endParaRPr lang="en-US" dirty="0"/>
          </a:p>
        </p:txBody>
      </p:sp>
      <p:pic>
        <p:nvPicPr>
          <p:cNvPr id="18" name="Picture 1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99100" y="826034"/>
            <a:ext cx="1598170" cy="900406"/>
          </a:xfrm>
          <a:prstGeom prst="rect">
            <a:avLst/>
          </a:prstGeom>
          <a:noFill/>
        </p:spPr>
      </p:pic>
      <p:pic>
        <p:nvPicPr>
          <p:cNvPr id="21" name="Picture 20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749997" y="5795800"/>
            <a:ext cx="903051" cy="207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633" y="825831"/>
            <a:ext cx="3886200" cy="540543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sp>
        <p:nvSpPr>
          <p:cNvPr id="40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dirty="0" err="1" smtClean="0"/>
              <a:t>Pheno</a:t>
            </a:r>
            <a:r>
              <a:rPr lang="en-US" sz="1400" dirty="0" smtClean="0"/>
              <a:t> 2010    May 10, 2010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L. Dixon    Theoretical Strategies for LHC Physics</a:t>
            </a: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7B0F90-6464-4119-AFB7-DEDC67032BE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66113" cy="901700"/>
          </a:xfrm>
        </p:spPr>
        <p:txBody>
          <a:bodyPr/>
          <a:lstStyle/>
          <a:p>
            <a:pPr eaLnBrk="1" hangingPunct="1"/>
            <a:r>
              <a:rPr lang="en-US" dirty="0" smtClean="0"/>
              <a:t>LHC is a jetty environment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914167" y="4648367"/>
            <a:ext cx="1937010" cy="61967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ß"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New physics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ß"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Higgs 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physics 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058071" y="1154444"/>
            <a:ext cx="396875" cy="4668837"/>
            <a:chOff x="4626864" y="1194816"/>
            <a:chExt cx="396875" cy="4669536"/>
          </a:xfrm>
        </p:grpSpPr>
        <p:sp>
          <p:nvSpPr>
            <p:cNvPr id="4110" name="Line 15"/>
            <p:cNvSpPr>
              <a:spLocks noChangeShapeType="1"/>
            </p:cNvSpPr>
            <p:nvPr/>
          </p:nvSpPr>
          <p:spPr bwMode="auto">
            <a:xfrm flipH="1" flipV="1">
              <a:off x="4983480" y="1194816"/>
              <a:ext cx="3048" cy="46695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Text Box 16"/>
            <p:cNvSpPr txBox="1">
              <a:spLocks noChangeArrowheads="1"/>
            </p:cNvSpPr>
            <p:nvPr/>
          </p:nvSpPr>
          <p:spPr bwMode="auto">
            <a:xfrm rot="-5400000">
              <a:off x="4093464" y="1917192"/>
              <a:ext cx="14636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2811"/>
                  </a:solidFill>
                </a:rPr>
                <a:t>LHC @ 7 TeV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375321" y="3543631"/>
            <a:ext cx="2041525" cy="280988"/>
            <a:chOff x="2944368" y="3584449"/>
            <a:chExt cx="2042160" cy="280415"/>
          </a:xfrm>
        </p:grpSpPr>
        <p:sp>
          <p:nvSpPr>
            <p:cNvPr id="4108" name="Line 15"/>
            <p:cNvSpPr>
              <a:spLocks noChangeShapeType="1"/>
            </p:cNvSpPr>
            <p:nvPr/>
          </p:nvSpPr>
          <p:spPr bwMode="auto">
            <a:xfrm flipV="1">
              <a:off x="2944368" y="3852672"/>
              <a:ext cx="2042160" cy="12192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109" name="Picture 21" descr="txp_fig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17517" y="3584449"/>
              <a:ext cx="822963" cy="184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7" name="TextBox 25"/>
          <p:cNvSpPr txBox="1">
            <a:spLocks noChangeArrowheads="1"/>
          </p:cNvSpPr>
          <p:nvPr/>
        </p:nvSpPr>
        <p:spPr bwMode="auto">
          <a:xfrm>
            <a:off x="4958689" y="1029055"/>
            <a:ext cx="3598458" cy="3231654"/>
          </a:xfrm>
          <a:prstGeom prst="rect">
            <a:avLst/>
          </a:prstGeom>
          <a:solidFill>
            <a:srgbClr val="FFFF00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 Every process shown</a:t>
            </a:r>
          </a:p>
          <a:p>
            <a:r>
              <a:rPr lang="en-US" sz="1800" dirty="0" smtClean="0"/>
              <a:t>also occurs with </a:t>
            </a:r>
            <a:r>
              <a:rPr lang="en-US" sz="1800" dirty="0" smtClean="0">
                <a:solidFill>
                  <a:srgbClr val="009900"/>
                </a:solidFill>
              </a:rPr>
              <a:t>one more jet</a:t>
            </a:r>
          </a:p>
          <a:p>
            <a:r>
              <a:rPr lang="en-US" sz="1800" dirty="0" smtClean="0"/>
              <a:t>at    </a:t>
            </a:r>
            <a:r>
              <a:rPr lang="en-US" sz="1800" dirty="0" smtClean="0">
                <a:solidFill>
                  <a:srgbClr val="FF0000"/>
                </a:solidFill>
              </a:rPr>
              <a:t>~ 1/5 – 1/10    the rate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ym typeface="Wingdings" pitchFamily="2" charset="2"/>
              </a:rPr>
              <a:t>  Very important to understand not only Standard Model production of  </a:t>
            </a:r>
            <a:r>
              <a:rPr lang="en-US" sz="2400" i="1" dirty="0" smtClean="0">
                <a:solidFill>
                  <a:srgbClr val="0033CC"/>
                </a:solidFill>
              </a:rPr>
              <a:t>X  </a:t>
            </a:r>
            <a:r>
              <a:rPr lang="en-US" sz="1800" dirty="0" smtClean="0">
                <a:sym typeface="Wingdings" pitchFamily="2" charset="2"/>
              </a:rPr>
              <a:t>but also of</a:t>
            </a:r>
            <a:endParaRPr lang="en-US" sz="1800" dirty="0" smtClean="0"/>
          </a:p>
          <a:p>
            <a:r>
              <a:rPr lang="en-US" sz="1800" dirty="0" smtClean="0"/>
              <a:t>             </a:t>
            </a:r>
            <a:r>
              <a:rPr lang="en-US" sz="2400" i="1" dirty="0" smtClean="0">
                <a:solidFill>
                  <a:srgbClr val="0033CC"/>
                </a:solidFill>
              </a:rPr>
              <a:t>X</a:t>
            </a:r>
            <a:r>
              <a:rPr lang="en-US" sz="2400" dirty="0" smtClean="0">
                <a:solidFill>
                  <a:srgbClr val="0033CC"/>
                </a:solidFill>
              </a:rPr>
              <a:t> + </a:t>
            </a:r>
            <a:r>
              <a:rPr lang="en-US" sz="2400" i="1" dirty="0" smtClean="0">
                <a:solidFill>
                  <a:srgbClr val="0033CC"/>
                </a:solidFill>
              </a:rPr>
              <a:t>n</a:t>
            </a:r>
            <a:r>
              <a:rPr lang="en-US" sz="2400" dirty="0" smtClean="0">
                <a:solidFill>
                  <a:srgbClr val="0033CC"/>
                </a:solidFill>
              </a:rPr>
              <a:t> jets</a:t>
            </a:r>
          </a:p>
          <a:p>
            <a:r>
              <a:rPr lang="en-US" sz="1800" dirty="0" smtClean="0"/>
              <a:t>where</a:t>
            </a:r>
          </a:p>
          <a:p>
            <a:r>
              <a:rPr lang="en-US" sz="2400" i="1" dirty="0" smtClean="0">
                <a:solidFill>
                  <a:srgbClr val="0033CC"/>
                </a:solidFill>
              </a:rPr>
              <a:t> X = W, Z, </a:t>
            </a:r>
            <a:r>
              <a:rPr lang="en-US" sz="2400" i="1" dirty="0" err="1" smtClean="0">
                <a:solidFill>
                  <a:srgbClr val="0033CC"/>
                </a:solidFill>
              </a:rPr>
              <a:t>tt</a:t>
            </a:r>
            <a:r>
              <a:rPr lang="en-US" sz="2400" i="1" dirty="0" smtClean="0">
                <a:solidFill>
                  <a:srgbClr val="0033CC"/>
                </a:solidFill>
              </a:rPr>
              <a:t>, WW, H, …</a:t>
            </a:r>
          </a:p>
          <a:p>
            <a:r>
              <a:rPr lang="en-US" sz="2400" i="1" dirty="0" smtClean="0">
                <a:solidFill>
                  <a:srgbClr val="0033CC"/>
                </a:solidFill>
              </a:rPr>
              <a:t> </a:t>
            </a:r>
            <a:r>
              <a:rPr lang="en-US" sz="2000" i="1" dirty="0" smtClean="0">
                <a:solidFill>
                  <a:srgbClr val="0033CC"/>
                </a:solidFill>
              </a:rPr>
              <a:t>n = 1,2,3,…</a:t>
            </a:r>
            <a:endParaRPr lang="en-US" sz="2000" dirty="0" smtClean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957384" y="5384512"/>
            <a:ext cx="3445637" cy="858633"/>
          </a:xfrm>
          <a:prstGeom prst="rect">
            <a:avLst/>
          </a:prstGeom>
          <a:solidFill>
            <a:srgbClr val="EF1FCC">
              <a:alpha val="27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For more on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signals,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see talks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by Joe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Lykken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, Marcela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Carena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… </a:t>
            </a:r>
            <a:endParaRPr lang="en-US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9627" y="320039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_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43AF37-2EE2-4F1E-A8C4-D9EFCE88B52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en-US" i="1" dirty="0" smtClean="0"/>
              <a:t>W</a:t>
            </a:r>
            <a:r>
              <a:rPr lang="en-US" i="1" baseline="30000" dirty="0" smtClean="0"/>
              <a:t>+/-</a:t>
            </a:r>
            <a:r>
              <a:rPr lang="en-US" dirty="0" smtClean="0"/>
              <a:t> + n jets:  Missing E</a:t>
            </a:r>
            <a:r>
              <a:rPr lang="en-US" baseline="-25000" dirty="0" smtClean="0"/>
              <a:t>T </a:t>
            </a:r>
            <a:r>
              <a:rPr lang="en-US" dirty="0" smtClean="0"/>
              <a:t>ratio</a:t>
            </a: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3810000" y="1752600"/>
            <a:ext cx="125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/>
              <a:t>NLO   </a:t>
            </a:r>
            <a:r>
              <a:rPr lang="en-US" i="0">
                <a:solidFill>
                  <a:srgbClr val="0000FF"/>
                </a:solidFill>
              </a:rPr>
              <a:t>LO</a:t>
            </a:r>
          </a:p>
        </p:txBody>
      </p:sp>
      <p:pic>
        <p:nvPicPr>
          <p:cNvPr id="2970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514600"/>
            <a:ext cx="25146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366963"/>
            <a:ext cx="2816225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781800" y="510540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/>
              <a:t>3 jets</a:t>
            </a:r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4114800" y="510540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/>
              <a:t>2 jets</a:t>
            </a:r>
          </a:p>
        </p:txBody>
      </p:sp>
      <p:pic>
        <p:nvPicPr>
          <p:cNvPr id="29707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590800"/>
            <a:ext cx="25908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8" name="Text Box 13"/>
          <p:cNvSpPr txBox="1">
            <a:spLocks noChangeArrowheads="1"/>
          </p:cNvSpPr>
          <p:nvPr/>
        </p:nvSpPr>
        <p:spPr bwMode="auto">
          <a:xfrm>
            <a:off x="1371600" y="5105400"/>
            <a:ext cx="66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/>
              <a:t>1 jet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Theoretical Strategies for LHC Physics</a:t>
            </a:r>
            <a:endParaRPr lang="en-US" dirty="0"/>
          </a:p>
        </p:txBody>
      </p:sp>
      <p:pic>
        <p:nvPicPr>
          <p:cNvPr id="16" name="Picture 1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324328" y="5212476"/>
            <a:ext cx="903051" cy="207391"/>
          </a:xfrm>
          <a:prstGeom prst="rect">
            <a:avLst/>
          </a:prstGeom>
          <a:noFill/>
        </p:spPr>
      </p:pic>
      <p:pic>
        <p:nvPicPr>
          <p:cNvPr id="17" name="Picture 1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31646" y="1619751"/>
            <a:ext cx="1598170" cy="878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A264D4-33C4-471C-8F6F-55BF84F0448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the reason?</a:t>
            </a:r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69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Theoretical Strategies for LHC Physics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A2F16B-CA2A-4003-B99D-9EDACA0E04F8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197070" y="0"/>
            <a:ext cx="8686800" cy="1066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Origin of </a:t>
            </a:r>
            <a:r>
              <a:rPr lang="en-US" sz="3200" i="1" dirty="0" smtClean="0"/>
              <a:t>W</a:t>
            </a:r>
            <a:r>
              <a:rPr lang="en-US" sz="3200" dirty="0" smtClean="0"/>
              <a:t> polarization at LHC:</a:t>
            </a:r>
            <a:br>
              <a:rPr lang="en-US" sz="3200" dirty="0" smtClean="0"/>
            </a:br>
            <a:r>
              <a:rPr lang="en-US" sz="3200" dirty="0" smtClean="0"/>
              <a:t>Simplest case  –  LO </a:t>
            </a:r>
            <a:r>
              <a:rPr lang="en-US" sz="3200" i="1" dirty="0" smtClean="0"/>
              <a:t>W</a:t>
            </a:r>
            <a:r>
              <a:rPr lang="en-US" sz="3200" dirty="0" smtClean="0"/>
              <a:t> + 1 jet</a:t>
            </a:r>
          </a:p>
        </p:txBody>
      </p:sp>
      <p:sp>
        <p:nvSpPr>
          <p:cNvPr id="27654" name="Text Box 3"/>
          <p:cNvSpPr txBox="1">
            <a:spLocks noChangeArrowheads="1"/>
          </p:cNvSpPr>
          <p:nvPr/>
        </p:nvSpPr>
        <p:spPr bwMode="auto">
          <a:xfrm>
            <a:off x="838200" y="1143000"/>
            <a:ext cx="4343400" cy="40011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0" dirty="0">
                <a:ea typeface="ＭＳ Ｐゴシック" charset="-128"/>
              </a:rPr>
              <a:t>SU(2)</a:t>
            </a:r>
            <a:r>
              <a:rPr lang="en-US" sz="2000" i="0" baseline="-25000" dirty="0">
                <a:ea typeface="ＭＳ Ｐゴシック" charset="-128"/>
              </a:rPr>
              <a:t>L  </a:t>
            </a:r>
            <a:r>
              <a:rPr lang="en-US" sz="2000" i="0" dirty="0">
                <a:ea typeface="ＭＳ Ｐゴシック" charset="-128"/>
              </a:rPr>
              <a:t>+ valence quark dominance</a:t>
            </a:r>
          </a:p>
        </p:txBody>
      </p:sp>
      <p:pic>
        <p:nvPicPr>
          <p:cNvPr id="27655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010400" y="2464676"/>
            <a:ext cx="18288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949965" y="4553661"/>
            <a:ext cx="1828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978869" y="1770993"/>
            <a:ext cx="18669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934199" y="3912477"/>
            <a:ext cx="1816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" name="Group 59"/>
          <p:cNvGrpSpPr/>
          <p:nvPr/>
        </p:nvGrpSpPr>
        <p:grpSpPr>
          <a:xfrm>
            <a:off x="457200" y="1600200"/>
            <a:ext cx="6164317" cy="4343400"/>
            <a:chOff x="457200" y="1600200"/>
            <a:chExt cx="6164317" cy="4343400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14855" y="1623847"/>
              <a:ext cx="5864773" cy="338554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" name="Group 8"/>
            <p:cNvGrpSpPr>
              <a:grpSpLocks/>
            </p:cNvGrpSpPr>
            <p:nvPr/>
          </p:nvGrpSpPr>
          <p:grpSpPr bwMode="auto">
            <a:xfrm>
              <a:off x="609600" y="1676400"/>
              <a:ext cx="5867400" cy="4184650"/>
              <a:chOff x="384" y="1056"/>
              <a:chExt cx="3696" cy="2636"/>
            </a:xfrm>
          </p:grpSpPr>
          <p:pic>
            <p:nvPicPr>
              <p:cNvPr id="27668" name="Picture 9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384" y="1104"/>
                <a:ext cx="3696" cy="1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9" name="Picture 10"/>
              <p:cNvPicPr>
                <a:picLocks noChangeAspect="1" noChangeArrowheads="1"/>
              </p:cNvPicPr>
              <p:nvPr/>
            </p:nvPicPr>
            <p:blipFill>
              <a:blip r:embed="rId30" cstate="print"/>
              <a:srcRect/>
              <a:stretch>
                <a:fillRect/>
              </a:stretch>
            </p:blipFill>
            <p:spPr bwMode="auto">
              <a:xfrm>
                <a:off x="384" y="2400"/>
                <a:ext cx="3600" cy="1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0" name="Picture 11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960" y="1968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1" name="Picture 12" descr="txp_fig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>
                <a:off x="960" y="1200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2" name="Picture 13" descr="txp_fig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2304" y="1584"/>
                <a:ext cx="24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3" name="Picture 14" descr="txp_fig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2304" y="1296"/>
                <a:ext cx="24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4" name="Picture 15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3696" y="1584"/>
                <a:ext cx="24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5" name="Picture 16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3696" y="1296"/>
                <a:ext cx="24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6" name="Picture 17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3696" y="2544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7" name="Picture 18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>
                <a:off x="3696" y="3312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8" name="Picture 19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1824" y="3168"/>
                <a:ext cx="24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9" name="Picture 20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1824" y="2640"/>
                <a:ext cx="24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80" name="Picture 21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480" y="3168"/>
                <a:ext cx="24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81" name="Picture 22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480" y="2640"/>
                <a:ext cx="24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" name="Group 23"/>
              <p:cNvGrpSpPr>
                <a:grpSpLocks/>
              </p:cNvGrpSpPr>
              <p:nvPr/>
            </p:nvGrpSpPr>
            <p:grpSpPr bwMode="auto">
              <a:xfrm>
                <a:off x="912" y="1056"/>
                <a:ext cx="144" cy="144"/>
                <a:chOff x="144" y="1152"/>
                <a:chExt cx="144" cy="144"/>
              </a:xfrm>
            </p:grpSpPr>
            <p:sp>
              <p:nvSpPr>
                <p:cNvPr id="27701" name="Rectangle 24"/>
                <p:cNvSpPr>
                  <a:spLocks noChangeArrowheads="1"/>
                </p:cNvSpPr>
                <p:nvPr/>
              </p:nvSpPr>
              <p:spPr bwMode="auto">
                <a:xfrm>
                  <a:off x="144" y="115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27702" name="Picture 25" descr="txp_fig"/>
                <p:cNvPicPr>
                  <a:picLocks noChangeAspect="1" noChangeArrowheads="1"/>
                </p:cNvPicPr>
                <p:nvPr>
                  <p:custDataLst>
                    <p:tags r:id="rId23"/>
                  </p:custDataLst>
                </p:nvPr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>
                  <a:off x="166" y="1190"/>
                  <a:ext cx="96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" name="Group 26"/>
              <p:cNvGrpSpPr>
                <a:grpSpLocks/>
              </p:cNvGrpSpPr>
              <p:nvPr/>
            </p:nvGrpSpPr>
            <p:grpSpPr bwMode="auto">
              <a:xfrm>
                <a:off x="960" y="2592"/>
                <a:ext cx="144" cy="144"/>
                <a:chOff x="144" y="1152"/>
                <a:chExt cx="144" cy="144"/>
              </a:xfrm>
            </p:grpSpPr>
            <p:sp>
              <p:nvSpPr>
                <p:cNvPr id="27699" name="Rectangle 27"/>
                <p:cNvSpPr>
                  <a:spLocks noChangeArrowheads="1"/>
                </p:cNvSpPr>
                <p:nvPr/>
              </p:nvSpPr>
              <p:spPr bwMode="auto">
                <a:xfrm>
                  <a:off x="144" y="115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27700" name="Picture 28" descr="txp_fig"/>
                <p:cNvPicPr>
                  <a:picLocks noChangeAspect="1" noChangeArrowheads="1"/>
                </p:cNvPicPr>
                <p:nvPr>
                  <p:custDataLst>
                    <p:tags r:id="rId22"/>
                  </p:custDataLst>
                </p:nvPr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>
                  <a:off x="166" y="1190"/>
                  <a:ext cx="96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29"/>
              <p:cNvGrpSpPr>
                <a:grpSpLocks/>
              </p:cNvGrpSpPr>
              <p:nvPr/>
            </p:nvGrpSpPr>
            <p:grpSpPr bwMode="auto">
              <a:xfrm>
                <a:off x="2372" y="1104"/>
                <a:ext cx="144" cy="144"/>
                <a:chOff x="144" y="1152"/>
                <a:chExt cx="144" cy="144"/>
              </a:xfrm>
            </p:grpSpPr>
            <p:sp>
              <p:nvSpPr>
                <p:cNvPr id="27697" name="Rectangle 30"/>
                <p:cNvSpPr>
                  <a:spLocks noChangeArrowheads="1"/>
                </p:cNvSpPr>
                <p:nvPr/>
              </p:nvSpPr>
              <p:spPr bwMode="auto">
                <a:xfrm>
                  <a:off x="144" y="115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27698" name="Picture 31" descr="txp_fig"/>
                <p:cNvPicPr>
                  <a:picLocks noChangeAspect="1" noChangeArrowheads="1"/>
                </p:cNvPicPr>
                <p:nvPr>
                  <p:custDataLst>
                    <p:tags r:id="rId21"/>
                  </p:custDataLst>
                </p:nvPr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>
                  <a:off x="166" y="1190"/>
                  <a:ext cx="96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Group 32"/>
              <p:cNvGrpSpPr>
                <a:grpSpLocks/>
              </p:cNvGrpSpPr>
              <p:nvPr/>
            </p:nvGrpSpPr>
            <p:grpSpPr bwMode="auto">
              <a:xfrm>
                <a:off x="2304" y="2640"/>
                <a:ext cx="144" cy="144"/>
                <a:chOff x="144" y="1152"/>
                <a:chExt cx="144" cy="144"/>
              </a:xfrm>
            </p:grpSpPr>
            <p:sp>
              <p:nvSpPr>
                <p:cNvPr id="27695" name="Rectangle 33"/>
                <p:cNvSpPr>
                  <a:spLocks noChangeArrowheads="1"/>
                </p:cNvSpPr>
                <p:nvPr/>
              </p:nvSpPr>
              <p:spPr bwMode="auto">
                <a:xfrm>
                  <a:off x="144" y="115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27696" name="Picture 34" descr="txp_fig"/>
                <p:cNvPicPr>
                  <a:picLocks noChangeAspect="1" noChangeArrowheads="1"/>
                </p:cNvPicPr>
                <p:nvPr>
                  <p:custDataLst>
                    <p:tags r:id="rId20"/>
                  </p:custDataLst>
                </p:nvPr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>
                  <a:off x="166" y="1190"/>
                  <a:ext cx="96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35"/>
              <p:cNvGrpSpPr>
                <a:grpSpLocks/>
              </p:cNvGrpSpPr>
              <p:nvPr/>
            </p:nvGrpSpPr>
            <p:grpSpPr bwMode="auto">
              <a:xfrm>
                <a:off x="3788" y="1056"/>
                <a:ext cx="144" cy="144"/>
                <a:chOff x="144" y="1152"/>
                <a:chExt cx="144" cy="144"/>
              </a:xfrm>
            </p:grpSpPr>
            <p:sp>
              <p:nvSpPr>
                <p:cNvPr id="27693" name="Rectangle 36"/>
                <p:cNvSpPr>
                  <a:spLocks noChangeArrowheads="1"/>
                </p:cNvSpPr>
                <p:nvPr/>
              </p:nvSpPr>
              <p:spPr bwMode="auto">
                <a:xfrm>
                  <a:off x="144" y="115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27694" name="Picture 37" descr="txp_fig"/>
                <p:cNvPicPr>
                  <a:picLocks noChangeAspect="1" noChangeArrowheads="1"/>
                </p:cNvPicPr>
                <p:nvPr>
                  <p:custDataLst>
                    <p:tags r:id="rId19"/>
                  </p:custDataLst>
                </p:nvPr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>
                  <a:off x="166" y="1190"/>
                  <a:ext cx="96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8" name="Group 38"/>
              <p:cNvGrpSpPr>
                <a:grpSpLocks/>
              </p:cNvGrpSpPr>
              <p:nvPr/>
            </p:nvGrpSpPr>
            <p:grpSpPr bwMode="auto">
              <a:xfrm>
                <a:off x="2378" y="1104"/>
                <a:ext cx="144" cy="144"/>
                <a:chOff x="144" y="1152"/>
                <a:chExt cx="144" cy="144"/>
              </a:xfrm>
            </p:grpSpPr>
            <p:sp>
              <p:nvSpPr>
                <p:cNvPr id="27691" name="Rectangle 39"/>
                <p:cNvSpPr>
                  <a:spLocks noChangeArrowheads="1"/>
                </p:cNvSpPr>
                <p:nvPr/>
              </p:nvSpPr>
              <p:spPr bwMode="auto">
                <a:xfrm>
                  <a:off x="144" y="115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27692" name="Picture 40" descr="txp_fig"/>
                <p:cNvPicPr>
                  <a:picLocks noChangeAspect="1" noChangeArrowheads="1"/>
                </p:cNvPicPr>
                <p:nvPr>
                  <p:custDataLst>
                    <p:tags r:id="rId18"/>
                  </p:custDataLst>
                </p:nvPr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>
                  <a:off x="166" y="1190"/>
                  <a:ext cx="96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9" name="Group 41"/>
              <p:cNvGrpSpPr>
                <a:grpSpLocks/>
              </p:cNvGrpSpPr>
              <p:nvPr/>
            </p:nvGrpSpPr>
            <p:grpSpPr bwMode="auto">
              <a:xfrm>
                <a:off x="3431" y="2640"/>
                <a:ext cx="144" cy="144"/>
                <a:chOff x="144" y="1152"/>
                <a:chExt cx="144" cy="144"/>
              </a:xfrm>
            </p:grpSpPr>
            <p:sp>
              <p:nvSpPr>
                <p:cNvPr id="27689" name="Rectangle 42"/>
                <p:cNvSpPr>
                  <a:spLocks noChangeArrowheads="1"/>
                </p:cNvSpPr>
                <p:nvPr/>
              </p:nvSpPr>
              <p:spPr bwMode="auto">
                <a:xfrm>
                  <a:off x="144" y="115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27690" name="Picture 43" descr="txp_fig"/>
                <p:cNvPicPr>
                  <a:picLocks noChangeAspect="1" noChangeArrowheads="1"/>
                </p:cNvPicPr>
                <p:nvPr>
                  <p:custDataLst>
                    <p:tags r:id="rId17"/>
                  </p:custDataLst>
                </p:nvPr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>
                  <a:off x="166" y="1190"/>
                  <a:ext cx="96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58" name="Rectangle 57"/>
            <p:cNvSpPr/>
            <p:nvPr/>
          </p:nvSpPr>
          <p:spPr bwMode="auto">
            <a:xfrm>
              <a:off x="6290441" y="3846786"/>
              <a:ext cx="331076" cy="2017986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0" name="Group 45"/>
            <p:cNvGrpSpPr>
              <a:grpSpLocks/>
            </p:cNvGrpSpPr>
            <p:nvPr/>
          </p:nvGrpSpPr>
          <p:grpSpPr bwMode="auto">
            <a:xfrm>
              <a:off x="6324600" y="4572000"/>
              <a:ext cx="296863" cy="595313"/>
              <a:chOff x="3984" y="2895"/>
              <a:chExt cx="187" cy="375"/>
            </a:xfrm>
          </p:grpSpPr>
          <p:sp>
            <p:nvSpPr>
              <p:cNvPr id="27666" name="Text Box 46"/>
              <p:cNvSpPr txBox="1">
                <a:spLocks noChangeArrowheads="1"/>
              </p:cNvSpPr>
              <p:nvPr/>
            </p:nvSpPr>
            <p:spPr bwMode="auto">
              <a:xfrm>
                <a:off x="3984" y="3058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i="1" dirty="0"/>
                  <a:t>d</a:t>
                </a:r>
              </a:p>
            </p:txBody>
          </p:sp>
          <p:sp>
            <p:nvSpPr>
              <p:cNvPr id="27667" name="Text Box 47"/>
              <p:cNvSpPr txBox="1">
                <a:spLocks noChangeArrowheads="1"/>
              </p:cNvSpPr>
              <p:nvPr/>
            </p:nvSpPr>
            <p:spPr bwMode="auto">
              <a:xfrm>
                <a:off x="3984" y="2895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i="0"/>
                  <a:t>_</a:t>
                </a:r>
              </a:p>
            </p:txBody>
          </p:sp>
        </p:grpSp>
        <p:sp>
          <p:nvSpPr>
            <p:cNvPr id="27661" name="Rectangle 52"/>
            <p:cNvSpPr>
              <a:spLocks noChangeArrowheads="1"/>
            </p:cNvSpPr>
            <p:nvPr/>
          </p:nvSpPr>
          <p:spPr bwMode="auto">
            <a:xfrm>
              <a:off x="457200" y="1600200"/>
              <a:ext cx="1905000" cy="4343400"/>
            </a:xfrm>
            <a:prstGeom prst="rect">
              <a:avLst/>
            </a:prstGeom>
            <a:noFill/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2" name="Text Box 53"/>
          <p:cNvSpPr txBox="1">
            <a:spLocks noChangeArrowheads="1"/>
          </p:cNvSpPr>
          <p:nvPr/>
        </p:nvSpPr>
        <p:spPr bwMode="auto">
          <a:xfrm>
            <a:off x="457200" y="5943600"/>
            <a:ext cx="2544286" cy="36933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0" dirty="0" smtClean="0">
                <a:solidFill>
                  <a:srgbClr val="008000"/>
                </a:solidFill>
              </a:rPr>
              <a:t>dominate </a:t>
            </a:r>
            <a:r>
              <a:rPr lang="en-US" sz="1800" i="0" dirty="0">
                <a:solidFill>
                  <a:srgbClr val="008000"/>
                </a:solidFill>
              </a:rPr>
              <a:t>due to </a:t>
            </a:r>
            <a:r>
              <a:rPr lang="en-US" sz="1800" dirty="0" smtClean="0">
                <a:solidFill>
                  <a:srgbClr val="008000"/>
                </a:solidFill>
              </a:rPr>
              <a:t>PDF</a:t>
            </a:r>
            <a:r>
              <a:rPr lang="en-US" sz="1800" i="0" dirty="0" smtClean="0">
                <a:solidFill>
                  <a:srgbClr val="008000"/>
                </a:solidFill>
              </a:rPr>
              <a:t>s</a:t>
            </a:r>
            <a:endParaRPr lang="en-US" sz="1800" i="0" dirty="0">
              <a:solidFill>
                <a:srgbClr val="008000"/>
              </a:solidFill>
            </a:endParaRPr>
          </a:p>
        </p:txBody>
      </p:sp>
      <p:sp>
        <p:nvSpPr>
          <p:cNvPr id="55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43529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5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37179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Theoretical Strategies for LHC Physics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889532" y="5218386"/>
            <a:ext cx="1844565" cy="1015663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W</a:t>
            </a:r>
            <a:r>
              <a:rPr lang="en-US" sz="2000" dirty="0" smtClean="0"/>
              <a:t> + 2,3 jets is more complex still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32AA4E-8DE5-491E-B682-272BA4B4BA7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 Top quark pairs very different</a:t>
            </a:r>
            <a:endParaRPr lang="en-US" baseline="-25000" dirty="0" smtClean="0"/>
          </a:p>
        </p:txBody>
      </p:sp>
      <p:sp>
        <p:nvSpPr>
          <p:cNvPr id="34829" name="Text Box 24"/>
          <p:cNvSpPr txBox="1">
            <a:spLocks noChangeArrowheads="1"/>
          </p:cNvSpPr>
          <p:nvPr/>
        </p:nvSpPr>
        <p:spPr bwMode="auto">
          <a:xfrm>
            <a:off x="819808" y="4020208"/>
            <a:ext cx="7119385" cy="4001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0" dirty="0">
                <a:sym typeface="Wingdings" pitchFamily="2" charset="2"/>
              </a:rPr>
              <a:t> electron and positron have </a:t>
            </a:r>
            <a:r>
              <a:rPr lang="en-US" sz="2000" i="0" dirty="0">
                <a:solidFill>
                  <a:srgbClr val="0000FF"/>
                </a:solidFill>
                <a:sym typeface="Wingdings" pitchFamily="2" charset="2"/>
              </a:rPr>
              <a:t>almost identical</a:t>
            </a:r>
            <a:r>
              <a:rPr lang="en-US" sz="2000" i="0" dirty="0">
                <a:sym typeface="Wingdings" pitchFamily="2" charset="2"/>
              </a:rPr>
              <a:t> p</a:t>
            </a:r>
            <a:r>
              <a:rPr lang="en-US" sz="2000" i="0" baseline="-25000" dirty="0">
                <a:sym typeface="Wingdings" pitchFamily="2" charset="2"/>
              </a:rPr>
              <a:t>T</a:t>
            </a:r>
            <a:r>
              <a:rPr lang="en-US" sz="2000" i="0" dirty="0">
                <a:sym typeface="Wingdings" pitchFamily="2" charset="2"/>
              </a:rPr>
              <a:t> distributions</a:t>
            </a:r>
            <a:endParaRPr lang="en-US" sz="2000" i="0" baseline="30000" dirty="0">
              <a:solidFill>
                <a:srgbClr val="FF0000"/>
              </a:solidFill>
            </a:endParaRPr>
          </a:p>
        </p:txBody>
      </p:sp>
      <p:sp>
        <p:nvSpPr>
          <p:cNvPr id="34830" name="Text Box 25"/>
          <p:cNvSpPr txBox="1">
            <a:spLocks noChangeArrowheads="1"/>
          </p:cNvSpPr>
          <p:nvPr/>
        </p:nvSpPr>
        <p:spPr bwMode="auto">
          <a:xfrm>
            <a:off x="759373" y="4456388"/>
            <a:ext cx="7620997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0" dirty="0" smtClean="0">
                <a:sym typeface="Wingdings" pitchFamily="2" charset="2"/>
              </a:rPr>
              <a:t> Nice </a:t>
            </a:r>
            <a:r>
              <a:rPr lang="en-US" sz="2000" i="0" dirty="0">
                <a:sym typeface="Wingdings" pitchFamily="2" charset="2"/>
              </a:rPr>
              <a:t>handle on separating </a:t>
            </a:r>
            <a:r>
              <a:rPr lang="en-US" sz="2000" i="1" dirty="0">
                <a:solidFill>
                  <a:srgbClr val="0000FF"/>
                </a:solidFill>
                <a:sym typeface="Wingdings" pitchFamily="2" charset="2"/>
              </a:rPr>
              <a:t>W</a:t>
            </a: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000" i="0" dirty="0">
                <a:solidFill>
                  <a:srgbClr val="0000FF"/>
                </a:solidFill>
                <a:sym typeface="Wingdings" pitchFamily="2" charset="2"/>
              </a:rPr>
              <a:t>+ jets</a:t>
            </a:r>
            <a:r>
              <a:rPr lang="en-US" sz="2000" i="0" dirty="0">
                <a:sym typeface="Wingdings" pitchFamily="2" charset="2"/>
              </a:rPr>
              <a:t> </a:t>
            </a:r>
            <a:r>
              <a:rPr lang="en-US" sz="2000" i="0" dirty="0" smtClean="0">
                <a:sym typeface="Wingdings" pitchFamily="2" charset="2"/>
              </a:rPr>
              <a:t>from </a:t>
            </a:r>
            <a:r>
              <a:rPr lang="en-US" sz="2000" i="0" dirty="0" err="1" smtClean="0">
                <a:sym typeface="Wingdings" pitchFamily="2" charset="2"/>
              </a:rPr>
              <a:t>semileptonic</a:t>
            </a:r>
            <a:r>
              <a:rPr lang="en-US" sz="2000" i="0" dirty="0" smtClean="0">
                <a:sym typeface="Wingdings" pitchFamily="2" charset="2"/>
              </a:rPr>
              <a:t> </a:t>
            </a:r>
            <a:r>
              <a:rPr lang="en-US" sz="2000" i="0" dirty="0" smtClean="0">
                <a:solidFill>
                  <a:srgbClr val="FF0000"/>
                </a:solidFill>
                <a:sym typeface="Wingdings" pitchFamily="2" charset="2"/>
              </a:rPr>
              <a:t>top pairs</a:t>
            </a:r>
            <a:endParaRPr lang="en-US" sz="2000" i="0" baseline="30000" dirty="0">
              <a:solidFill>
                <a:srgbClr val="FF0000"/>
              </a:solidFill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Theoretical Strategies for LHC Physics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867104" y="1332187"/>
            <a:ext cx="4915128" cy="770425"/>
            <a:chOff x="914400" y="1600200"/>
            <a:chExt cx="4915128" cy="770425"/>
          </a:xfrm>
        </p:grpSpPr>
        <p:sp>
          <p:nvSpPr>
            <p:cNvPr id="34822" name="Text Box 11"/>
            <p:cNvSpPr txBox="1">
              <a:spLocks noChangeArrowheads="1"/>
            </p:cNvSpPr>
            <p:nvPr/>
          </p:nvSpPr>
          <p:spPr bwMode="auto">
            <a:xfrm>
              <a:off x="914400" y="1600200"/>
              <a:ext cx="4915128" cy="40011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0" dirty="0"/>
                <a:t>Main production channels are </a:t>
              </a:r>
              <a:r>
                <a:rPr lang="en-US" sz="2000" i="0" dirty="0">
                  <a:solidFill>
                    <a:srgbClr val="0000FF"/>
                  </a:solidFill>
                </a:rPr>
                <a:t>C invariant</a:t>
              </a:r>
              <a:r>
                <a:rPr lang="en-US" sz="2000" i="0" dirty="0"/>
                <a:t>:</a:t>
              </a:r>
            </a:p>
          </p:txBody>
        </p:sp>
        <p:pic>
          <p:nvPicPr>
            <p:cNvPr id="19" name="Picture 18" descr="txp_fig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749745" y="2049035"/>
              <a:ext cx="1174108" cy="321529"/>
            </a:xfrm>
            <a:prstGeom prst="rect">
              <a:avLst/>
            </a:prstGeom>
            <a:noFill/>
          </p:spPr>
        </p:pic>
        <p:pic>
          <p:nvPicPr>
            <p:cNvPr id="20" name="Picture 19" descr="txp_fig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962560" y="2048974"/>
              <a:ext cx="1142680" cy="321651"/>
            </a:xfrm>
            <a:prstGeom prst="rect">
              <a:avLst/>
            </a:prstGeom>
            <a:noFill/>
          </p:spPr>
        </p:pic>
      </p:grpSp>
      <p:grpSp>
        <p:nvGrpSpPr>
          <p:cNvPr id="23" name="Group 22"/>
          <p:cNvGrpSpPr/>
          <p:nvPr/>
        </p:nvGrpSpPr>
        <p:grpSpPr>
          <a:xfrm>
            <a:off x="867104" y="2167759"/>
            <a:ext cx="6413935" cy="885464"/>
            <a:chOff x="914400" y="2435772"/>
            <a:chExt cx="6413935" cy="885464"/>
          </a:xfrm>
        </p:grpSpPr>
        <p:sp>
          <p:nvSpPr>
            <p:cNvPr id="34826" name="Text Box 20"/>
            <p:cNvSpPr txBox="1">
              <a:spLocks noChangeArrowheads="1"/>
            </p:cNvSpPr>
            <p:nvPr/>
          </p:nvSpPr>
          <p:spPr bwMode="auto">
            <a:xfrm>
              <a:off x="914400" y="2435772"/>
              <a:ext cx="6413935" cy="46166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0" dirty="0"/>
                <a:t>Semi-</a:t>
              </a:r>
              <a:r>
                <a:rPr lang="en-US" sz="2000" i="0" dirty="0" err="1"/>
                <a:t>leptonic</a:t>
              </a:r>
              <a:r>
                <a:rPr lang="en-US" sz="2000" i="0" dirty="0"/>
                <a:t> decay involves (partially) left-handed </a:t>
              </a:r>
              <a:r>
                <a:rPr lang="en-US" sz="24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2400" i="0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pic>
          <p:nvPicPr>
            <p:cNvPr id="22" name="Picture 21" descr="txp_fig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689328" y="2935046"/>
              <a:ext cx="4666134" cy="386190"/>
            </a:xfrm>
            <a:prstGeom prst="rect">
              <a:avLst/>
            </a:prstGeom>
            <a:noFill/>
          </p:spPr>
        </p:pic>
      </p:grpSp>
      <p:grpSp>
        <p:nvGrpSpPr>
          <p:cNvPr id="25" name="Group 24"/>
          <p:cNvGrpSpPr/>
          <p:nvPr/>
        </p:nvGrpSpPr>
        <p:grpSpPr>
          <a:xfrm>
            <a:off x="882870" y="3108436"/>
            <a:ext cx="8002512" cy="883897"/>
            <a:chOff x="898635" y="3329152"/>
            <a:chExt cx="8002512" cy="883897"/>
          </a:xfrm>
        </p:grpSpPr>
        <p:sp>
          <p:nvSpPr>
            <p:cNvPr id="34827" name="Text Box 21"/>
            <p:cNvSpPr txBox="1">
              <a:spLocks noChangeArrowheads="1"/>
            </p:cNvSpPr>
            <p:nvPr/>
          </p:nvSpPr>
          <p:spPr bwMode="auto">
            <a:xfrm>
              <a:off x="898635" y="3329152"/>
              <a:ext cx="8002512" cy="46166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0" dirty="0"/>
                <a:t>But charge conjugate decay involves (same degree) </a:t>
              </a:r>
              <a:r>
                <a:rPr lang="en-US" sz="2000" i="0" dirty="0">
                  <a:solidFill>
                    <a:srgbClr val="009900"/>
                  </a:solidFill>
                </a:rPr>
                <a:t>right-handed</a:t>
              </a:r>
              <a:r>
                <a:rPr lang="en-US" sz="2000" i="0" dirty="0"/>
                <a:t> </a:t>
              </a:r>
              <a:r>
                <a:rPr lang="en-US" sz="24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2400" i="0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pic>
          <p:nvPicPr>
            <p:cNvPr id="24" name="Picture 23" descr="txp_fig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619837" y="3826818"/>
              <a:ext cx="4634762" cy="386231"/>
            </a:xfrm>
            <a:prstGeom prst="rect">
              <a:avLst/>
            </a:prstGeom>
            <a:noFill/>
          </p:spPr>
        </p:pic>
      </p:grpSp>
      <p:grpSp>
        <p:nvGrpSpPr>
          <p:cNvPr id="29" name="Group 28"/>
          <p:cNvGrpSpPr/>
          <p:nvPr/>
        </p:nvGrpSpPr>
        <p:grpSpPr>
          <a:xfrm>
            <a:off x="806670" y="4926726"/>
            <a:ext cx="7746031" cy="1323439"/>
            <a:chOff x="806670" y="4926726"/>
            <a:chExt cx="7746031" cy="1323439"/>
          </a:xfrm>
        </p:grpSpPr>
        <p:sp>
          <p:nvSpPr>
            <p:cNvPr id="34831" name="Text Box 26"/>
            <p:cNvSpPr txBox="1">
              <a:spLocks noChangeArrowheads="1"/>
            </p:cNvSpPr>
            <p:nvPr/>
          </p:nvSpPr>
          <p:spPr bwMode="auto">
            <a:xfrm>
              <a:off x="806670" y="4926726"/>
              <a:ext cx="7746031" cy="1323439"/>
            </a:xfrm>
            <a:prstGeom prst="rect">
              <a:avLst/>
            </a:prstGeom>
            <a:solidFill>
              <a:srgbClr val="009900">
                <a:alpha val="44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6600CC"/>
                  </a:solidFill>
                  <a:sym typeface="Wingdings" pitchFamily="2" charset="2"/>
                </a:rPr>
                <a:t>What about signals like </a:t>
              </a:r>
              <a:r>
                <a:rPr lang="en-US" sz="2000" b="1" dirty="0" err="1" smtClean="0">
                  <a:solidFill>
                    <a:srgbClr val="6600CC"/>
                  </a:solidFill>
                  <a:sym typeface="Wingdings" pitchFamily="2" charset="2"/>
                </a:rPr>
                <a:t>s</a:t>
              </a:r>
              <a:r>
                <a:rPr lang="en-US" sz="2000" b="1" i="0" dirty="0" err="1" smtClean="0">
                  <a:solidFill>
                    <a:srgbClr val="6600CC"/>
                  </a:solidFill>
                  <a:sym typeface="Wingdings" pitchFamily="2" charset="2"/>
                </a:rPr>
                <a:t>upersymmetry</a:t>
              </a:r>
              <a:r>
                <a:rPr lang="en-US" sz="2000" b="1" i="0" dirty="0" smtClean="0">
                  <a:solidFill>
                    <a:srgbClr val="6600CC"/>
                  </a:solidFill>
                  <a:sym typeface="Wingdings" pitchFamily="2" charset="2"/>
                </a:rPr>
                <a:t>?  </a:t>
              </a:r>
              <a:r>
                <a:rPr lang="en-US" sz="2000" i="0" dirty="0" smtClean="0">
                  <a:sym typeface="Wingdings" pitchFamily="2" charset="2"/>
                </a:rPr>
                <a:t> Depends on whether</a:t>
              </a:r>
            </a:p>
            <a:p>
              <a:r>
                <a:rPr lang="en-US" sz="2000" dirty="0" smtClean="0">
                  <a:sym typeface="Wingdings" pitchFamily="2" charset="2"/>
                </a:rPr>
                <a:t>initial quarks are correlated with final leptons:</a:t>
              </a:r>
              <a:r>
                <a:rPr lang="en-US" sz="2000" i="0" dirty="0" smtClean="0">
                  <a:sym typeface="Wingdings" pitchFamily="2" charset="2"/>
                </a:rPr>
                <a:t>     </a:t>
              </a:r>
            </a:p>
            <a:p>
              <a:r>
                <a:rPr lang="en-US" sz="2000" dirty="0" smtClean="0">
                  <a:sym typeface="Wingdings" pitchFamily="2" charset="2"/>
                </a:rPr>
                <a:t>                                                                 NO   (at </a:t>
              </a:r>
              <a:r>
                <a:rPr lang="en-US" sz="2000" dirty="0" smtClean="0">
                  <a:latin typeface="Symbol" pitchFamily="18" charset="2"/>
                  <a:sym typeface="Wingdings" pitchFamily="2" charset="2"/>
                </a:rPr>
                <a:t>O(a</a:t>
              </a:r>
              <a:r>
                <a:rPr lang="en-US" sz="2000" baseline="-25000" dirty="0" smtClean="0">
                  <a:latin typeface="+mn-lt"/>
                  <a:sym typeface="Wingdings" pitchFamily="2" charset="2"/>
                </a:rPr>
                <a:t>s</a:t>
              </a:r>
              <a:r>
                <a:rPr lang="en-US" sz="2000" baseline="30000" dirty="0" smtClean="0">
                  <a:latin typeface="+mn-lt"/>
                  <a:sym typeface="Wingdings" pitchFamily="2" charset="2"/>
                </a:rPr>
                <a:t>2</a:t>
              </a:r>
              <a:r>
                <a:rPr lang="en-US" sz="2000" dirty="0" smtClean="0">
                  <a:sym typeface="Wingdings" pitchFamily="2" charset="2"/>
                </a:rPr>
                <a:t>))</a:t>
              </a:r>
              <a:r>
                <a:rPr lang="en-US" sz="2000" i="0" dirty="0" smtClean="0">
                  <a:sym typeface="Wingdings" pitchFamily="2" charset="2"/>
                </a:rPr>
                <a:t>   </a:t>
              </a:r>
            </a:p>
            <a:p>
              <a:r>
                <a:rPr lang="en-US" sz="2000" dirty="0" smtClean="0">
                  <a:sym typeface="Wingdings" pitchFamily="2" charset="2"/>
                </a:rPr>
                <a:t>                                                                 YES</a:t>
              </a:r>
              <a:r>
                <a:rPr lang="en-US" sz="2000" i="0" dirty="0" smtClean="0">
                  <a:sym typeface="Wingdings" pitchFamily="2" charset="2"/>
                </a:rPr>
                <a:t>             </a:t>
              </a:r>
              <a:endParaRPr lang="en-US" sz="2000" i="0" baseline="30000" dirty="0">
                <a:solidFill>
                  <a:srgbClr val="FF0000"/>
                </a:solidFill>
              </a:endParaRPr>
            </a:p>
          </p:txBody>
        </p:sp>
        <p:pic>
          <p:nvPicPr>
            <p:cNvPr id="34832" name="Picture 29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14903" y="5905992"/>
              <a:ext cx="1190625" cy="30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 descr="txp_fig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280852" y="5568885"/>
              <a:ext cx="3345984" cy="33788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9" grpId="0" animBg="1"/>
      <p:bldP spid="348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43AF37-2EE2-4F1E-A8C4-D9EFCE88B52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394136" y="0"/>
            <a:ext cx="8450317" cy="1286148"/>
          </a:xfrm>
        </p:spPr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dirty="0" smtClean="0">
                <a:latin typeface="+mn-lt"/>
                <a:cs typeface="Times New Roman" pitchFamily="18" charset="0"/>
              </a:rPr>
              <a:t>polarization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WW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scattering</a:t>
            </a:r>
            <a:endParaRPr lang="en-US" baseline="-25000" dirty="0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Theoretical Strategies for LHC Physics</a:t>
            </a:r>
            <a:endParaRPr lang="en-US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51342" y="3184632"/>
            <a:ext cx="4477404" cy="302698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+mn-lt"/>
              </a:rPr>
              <a:t>Polarization fractions again </a:t>
            </a:r>
            <a:r>
              <a:rPr lang="en-US" sz="2000" b="1" kern="0" dirty="0" smtClean="0">
                <a:solidFill>
                  <a:srgbClr val="009900"/>
                </a:solidFill>
                <a:latin typeface="+mn-lt"/>
              </a:rPr>
              <a:t>more stable</a:t>
            </a:r>
            <a:r>
              <a:rPr lang="en-US" sz="2000" kern="0" dirty="0" smtClean="0">
                <a:latin typeface="+mn-lt"/>
              </a:rPr>
              <a:t> against </a:t>
            </a:r>
            <a:r>
              <a:rPr lang="en-US" sz="2000" kern="0" dirty="0" err="1" smtClean="0">
                <a:latin typeface="+mn-lt"/>
              </a:rPr>
              <a:t>perturbative</a:t>
            </a:r>
            <a:r>
              <a:rPr lang="en-US" sz="2000" kern="0" dirty="0" smtClean="0">
                <a:latin typeface="+mn-lt"/>
              </a:rPr>
              <a:t> and </a:t>
            </a:r>
            <a:r>
              <a:rPr lang="en-US" sz="2000" kern="0" dirty="0" err="1" smtClean="0">
                <a:latin typeface="+mn-lt"/>
              </a:rPr>
              <a:t>nonperturbative</a:t>
            </a:r>
            <a:r>
              <a:rPr lang="en-US" sz="2000" kern="0" dirty="0" smtClean="0">
                <a:latin typeface="+mn-lt"/>
              </a:rPr>
              <a:t> QCD effects, than are total event rates</a:t>
            </a:r>
            <a:endParaRPr lang="en-US" sz="2000" b="1" kern="0" dirty="0" smtClean="0">
              <a:solidFill>
                <a:srgbClr val="009900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+mn-lt"/>
              </a:rPr>
              <a:t>Here interest is in longitudinal fraction </a:t>
            </a:r>
            <a:r>
              <a:rPr lang="en-US" sz="2400" b="1" kern="0" dirty="0" smtClean="0">
                <a:solidFill>
                  <a:srgbClr val="000099"/>
                </a:solidFill>
                <a:latin typeface="+mn-lt"/>
              </a:rPr>
              <a:t>f</a:t>
            </a:r>
            <a:r>
              <a:rPr lang="en-US" sz="2400" b="1" kern="0" baseline="-25000" dirty="0" smtClean="0">
                <a:solidFill>
                  <a:srgbClr val="000099"/>
                </a:solidFill>
                <a:latin typeface="+mn-lt"/>
              </a:rPr>
              <a:t>0</a:t>
            </a:r>
            <a:r>
              <a:rPr lang="en-US" sz="2000" kern="0" dirty="0" smtClean="0">
                <a:latin typeface="+mn-lt"/>
              </a:rPr>
              <a:t>  rather than  </a:t>
            </a:r>
            <a:r>
              <a:rPr lang="en-US" sz="2400" b="1" kern="0" dirty="0" err="1" smtClean="0">
                <a:solidFill>
                  <a:srgbClr val="009900"/>
                </a:solidFill>
                <a:latin typeface="Arial"/>
              </a:rPr>
              <a:t>f</a:t>
            </a:r>
            <a:r>
              <a:rPr lang="en-US" sz="2400" b="1" kern="0" baseline="-25000" dirty="0" err="1" smtClean="0">
                <a:solidFill>
                  <a:srgbClr val="009900"/>
                </a:solidFill>
                <a:latin typeface="Arial"/>
              </a:rPr>
              <a:t>L</a:t>
            </a:r>
            <a:r>
              <a:rPr lang="en-US" sz="2000" kern="0" dirty="0" smtClean="0">
                <a:solidFill>
                  <a:srgbClr val="009900"/>
                </a:solidFill>
                <a:latin typeface="Arial"/>
              </a:rPr>
              <a:t> </a:t>
            </a:r>
            <a:r>
              <a:rPr lang="en-US" sz="2000" kern="0" dirty="0" smtClean="0">
                <a:latin typeface="Arial"/>
              </a:rPr>
              <a:t>vs.</a:t>
            </a:r>
            <a:r>
              <a:rPr lang="en-US" sz="2000" kern="0" dirty="0" smtClean="0">
                <a:solidFill>
                  <a:srgbClr val="009900"/>
                </a:solidFill>
                <a:latin typeface="Arial"/>
              </a:rPr>
              <a:t> </a:t>
            </a:r>
            <a:r>
              <a:rPr lang="en-US" sz="2400" b="1" kern="0" dirty="0" err="1" smtClean="0">
                <a:solidFill>
                  <a:srgbClr val="009900"/>
                </a:solidFill>
                <a:latin typeface="Arial"/>
              </a:rPr>
              <a:t>f</a:t>
            </a:r>
            <a:r>
              <a:rPr lang="en-US" sz="2400" b="1" kern="0" baseline="-25000" dirty="0" err="1" smtClean="0">
                <a:solidFill>
                  <a:srgbClr val="009900"/>
                </a:solidFill>
                <a:latin typeface="Arial"/>
              </a:rPr>
              <a:t>R</a:t>
            </a:r>
            <a:r>
              <a:rPr lang="en-US" sz="2000" kern="0" dirty="0" smtClean="0">
                <a:solidFill>
                  <a:srgbClr val="009900"/>
                </a:solidFill>
                <a:latin typeface="Arial"/>
              </a:rPr>
              <a:t> </a:t>
            </a:r>
            <a:endParaRPr lang="en-US" sz="2000" kern="0" dirty="0" smtClean="0">
              <a:solidFill>
                <a:srgbClr val="009900"/>
              </a:solidFill>
              <a:latin typeface="+mn-lt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+mn-lt"/>
                <a:cs typeface="Times New Roman" pitchFamily="18" charset="0"/>
              </a:rPr>
              <a:t>Sensitive to new physics, e.g. operator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Good study for 14 </a:t>
            </a:r>
            <a:r>
              <a:rPr kumimoji="0" lang="en-US" sz="200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TeV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and </a:t>
            </a:r>
            <a:r>
              <a:rPr kumimoji="0" lang="en-US" sz="200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hig</a:t>
            </a:r>
            <a:r>
              <a:rPr lang="en-US" sz="2000" kern="0" dirty="0" smtClean="0">
                <a:latin typeface="+mn-lt"/>
                <a:cs typeface="Times New Roman" pitchFamily="18" charset="0"/>
              </a:rPr>
              <a:t>h luminosity</a:t>
            </a:r>
            <a:endParaRPr kumimoji="0" lang="en-US" sz="18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4967" y="1024758"/>
            <a:ext cx="380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EF1FCC"/>
                </a:solidFill>
              </a:rPr>
              <a:t>Han, </a:t>
            </a:r>
            <a:r>
              <a:rPr lang="en-US" sz="1800" dirty="0" err="1" smtClean="0">
                <a:solidFill>
                  <a:srgbClr val="EF1FCC"/>
                </a:solidFill>
              </a:rPr>
              <a:t>Krohn</a:t>
            </a:r>
            <a:r>
              <a:rPr lang="en-US" sz="1800" dirty="0" smtClean="0">
                <a:solidFill>
                  <a:srgbClr val="EF1FCC"/>
                </a:solidFill>
              </a:rPr>
              <a:t>, Wang, Zhu, 0911.3656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180" y="1340070"/>
            <a:ext cx="3537225" cy="165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6193" y="1372256"/>
            <a:ext cx="2590058" cy="245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7835" y="3781145"/>
            <a:ext cx="2569778" cy="24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20607" y="1466193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parton</a:t>
            </a:r>
            <a:endParaRPr lang="en-US" dirty="0" smtClean="0"/>
          </a:p>
          <a:p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31117" y="3920358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hadron</a:t>
            </a:r>
            <a:endParaRPr lang="en-US" dirty="0" smtClean="0"/>
          </a:p>
          <a:p>
            <a:r>
              <a:rPr lang="en-US" dirty="0" smtClean="0"/>
              <a:t>level</a:t>
            </a:r>
            <a:endParaRPr lang="en-US" dirty="0"/>
          </a:p>
        </p:txBody>
      </p:sp>
      <p:pic>
        <p:nvPicPr>
          <p:cNvPr id="22" name="Picture 2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506718" y="5338094"/>
            <a:ext cx="2270236" cy="325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43AF37-2EE2-4F1E-A8C4-D9EFCE88B52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394136" y="0"/>
            <a:ext cx="8450317" cy="1286148"/>
          </a:xfrm>
        </p:spPr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/>
              <a:t> ratios</a:t>
            </a:r>
            <a:endParaRPr lang="en-US" baseline="-25000" dirty="0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Theoretical Strategies for LHC Physics</a:t>
            </a:r>
            <a:endParaRPr lang="en-US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30624" y="2506716"/>
            <a:ext cx="4524700" cy="342111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+mn-lt"/>
              </a:rPr>
              <a:t>Like </a:t>
            </a:r>
            <a:r>
              <a:rPr lang="en-US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kern="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kern="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kern="0" dirty="0" smtClean="0">
                <a:latin typeface="+mn-lt"/>
              </a:rPr>
              <a:t>ratio, stable against </a:t>
            </a:r>
            <a:r>
              <a:rPr lang="en-US" sz="2000" kern="0" dirty="0" err="1" smtClean="0">
                <a:latin typeface="+mn-lt"/>
              </a:rPr>
              <a:t>perturbative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kern="0" dirty="0" err="1" smtClean="0">
                <a:latin typeface="+mn-lt"/>
              </a:rPr>
              <a:t>nonperturbative</a:t>
            </a:r>
            <a:r>
              <a:rPr lang="en-US" sz="2000" kern="0" dirty="0" smtClean="0">
                <a:latin typeface="+mn-lt"/>
              </a:rPr>
              <a:t> QCD effects, since </a:t>
            </a:r>
            <a:r>
              <a:rPr lang="en-US" sz="2000" b="1" i="1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kern="0" baseline="-250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b="1" kern="0" dirty="0" smtClean="0">
                <a:solidFill>
                  <a:srgbClr val="009900"/>
                </a:solidFill>
                <a:latin typeface="+mn-lt"/>
              </a:rPr>
              <a:t> ≈ </a:t>
            </a:r>
            <a:r>
              <a:rPr lang="en-US" sz="2000" b="1" i="1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kern="0" baseline="-250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en-US" sz="2000" b="1" kern="0" dirty="0" smtClean="0">
              <a:solidFill>
                <a:srgbClr val="009900"/>
              </a:solidFill>
              <a:latin typeface="+mn-lt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+mn-lt"/>
              </a:rPr>
              <a:t>Like </a:t>
            </a:r>
            <a:r>
              <a:rPr lang="en-US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kern="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kern="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kern="0" dirty="0" smtClean="0">
                <a:solidFill>
                  <a:srgbClr val="FF0000"/>
                </a:solidFill>
              </a:rPr>
              <a:t> </a:t>
            </a:r>
            <a:r>
              <a:rPr lang="en-US" sz="2000" kern="0" dirty="0" smtClean="0"/>
              <a:t>ratio, in inclusive case (</a:t>
            </a:r>
            <a:r>
              <a:rPr lang="en-US" sz="2000" i="1" kern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kern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000" kern="0" dirty="0" smtClean="0"/>
              <a:t>) it’s a </a:t>
            </a:r>
            <a:r>
              <a:rPr lang="en-US" sz="2000" kern="0" dirty="0" smtClean="0">
                <a:solidFill>
                  <a:srgbClr val="009900"/>
                </a:solidFill>
              </a:rPr>
              <a:t>precision observable</a:t>
            </a:r>
            <a:r>
              <a:rPr lang="en-US" sz="2000" kern="0" dirty="0" smtClean="0"/>
              <a:t>,  computable at </a:t>
            </a:r>
            <a:r>
              <a:rPr lang="en-US" sz="2000" kern="0" dirty="0" smtClean="0">
                <a:solidFill>
                  <a:schemeClr val="accent2"/>
                </a:solidFill>
              </a:rPr>
              <a:t>NNLO</a:t>
            </a:r>
            <a:r>
              <a:rPr lang="en-US" sz="2000" kern="0" dirty="0" smtClean="0"/>
              <a:t>, also including experimental cuts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/>
              <a:t>Perhaps not quite as clean experimentally as </a:t>
            </a:r>
            <a:r>
              <a:rPr lang="en-US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kern="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kern="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kern="0" dirty="0" smtClean="0"/>
              <a:t>,  because </a:t>
            </a:r>
            <a:r>
              <a:rPr lang="en-US" sz="2000" b="1" i="1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i="1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kern="0" dirty="0" smtClean="0"/>
              <a:t>and  </a:t>
            </a:r>
            <a:r>
              <a:rPr lang="en-US" sz="2000" b="1" i="1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2000" i="1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smtClean="0"/>
              <a:t>selections are not identical</a:t>
            </a:r>
            <a:endParaRPr kumimoji="0" lang="en-US" sz="2000" i="0" u="none" strike="noStrike" kern="0" cap="none" spc="0" normalizeH="0" baseline="-2500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800" b="1" kern="0" dirty="0" smtClean="0">
              <a:solidFill>
                <a:srgbClr val="FF0000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1004" y="2412124"/>
            <a:ext cx="3466513" cy="340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032631" y="1477676"/>
            <a:ext cx="7254784" cy="61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87711" y="5817475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F1FCC"/>
                </a:solidFill>
              </a:rPr>
              <a:t>MSTW</a:t>
            </a:r>
            <a:endParaRPr lang="en-US" dirty="0">
              <a:solidFill>
                <a:srgbClr val="EF1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43AF37-2EE2-4F1E-A8C4-D9EFCE88B52B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394136" y="0"/>
            <a:ext cx="8450317" cy="1286148"/>
          </a:xfrm>
        </p:spPr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/>
              <a:t> ratios (cont.)</a:t>
            </a:r>
            <a:endParaRPr lang="en-US" baseline="-25000" dirty="0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Theoretical Strategies for LHC Physics</a:t>
            </a:r>
            <a:endParaRPr lang="en-US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930168" y="2144110"/>
            <a:ext cx="7693570" cy="16396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+mn-lt"/>
              </a:rPr>
              <a:t>Like </a:t>
            </a:r>
            <a:r>
              <a:rPr lang="en-US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kern="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kern="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kern="0" dirty="0" smtClean="0">
                <a:latin typeface="+mn-lt"/>
              </a:rPr>
              <a:t>ratio, now computable at NLO                               for </a:t>
            </a:r>
            <a:r>
              <a:rPr lang="en-US" sz="2000" kern="0" dirty="0" smtClean="0">
                <a:solidFill>
                  <a:srgbClr val="009900"/>
                </a:solidFill>
                <a:latin typeface="+mn-lt"/>
              </a:rPr>
              <a:t>up to 3 associated jets</a:t>
            </a:r>
            <a:r>
              <a:rPr lang="en-US" sz="2000" kern="0" dirty="0" smtClean="0">
                <a:latin typeface="+mn-lt"/>
              </a:rPr>
              <a:t> [</a:t>
            </a:r>
            <a:r>
              <a:rPr lang="en-US" sz="2000" b="1" kern="0" dirty="0" err="1" smtClean="0">
                <a:latin typeface="+mn-lt"/>
              </a:rPr>
              <a:t>BlackHat+Sherpa</a:t>
            </a:r>
            <a:r>
              <a:rPr lang="en-US" sz="2000" kern="0" dirty="0" smtClean="0">
                <a:latin typeface="+mn-lt"/>
              </a:rPr>
              <a:t>]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+mn-lt"/>
              </a:rPr>
              <a:t>Use ratio, plus measurement of </a:t>
            </a:r>
            <a:r>
              <a:rPr lang="en-US" sz="2000" b="1" i="1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b="1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b="1" i="1" kern="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</a:t>
            </a:r>
            <a:r>
              <a:rPr lang="en-US" sz="2000" b="1" kern="0" dirty="0" err="1" smtClean="0">
                <a:solidFill>
                  <a:srgbClr val="000099"/>
                </a:solidFill>
                <a:latin typeface="Symbol" pitchFamily="18" charset="2"/>
                <a:cs typeface="Times New Roman" pitchFamily="18" charset="0"/>
                <a:sym typeface="Wingdings" pitchFamily="2" charset="2"/>
              </a:rPr>
              <a:t>n</a:t>
            </a:r>
            <a:r>
              <a:rPr lang="en-US" sz="2000" b="1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</a:t>
            </a:r>
            <a:r>
              <a:rPr lang="en-US" sz="2000" b="1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i="1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jet</a:t>
            </a:r>
            <a:r>
              <a:rPr lang="en-US" sz="2000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000" kern="0" dirty="0" smtClean="0">
                <a:latin typeface="+mn-lt"/>
              </a:rPr>
              <a:t>to </a:t>
            </a:r>
            <a:r>
              <a:rPr lang="en-US" sz="2000" kern="0" dirty="0" smtClean="0">
                <a:solidFill>
                  <a:srgbClr val="0033CC"/>
                </a:solidFill>
                <a:latin typeface="+mn-lt"/>
              </a:rPr>
              <a:t>calibrate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b="1" kern="0" dirty="0" err="1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  <a:sym typeface="Wingdings" pitchFamily="2" charset="2"/>
              </a:rPr>
              <a:t>nn</a:t>
            </a:r>
            <a:r>
              <a:rPr lang="en-US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+ </a:t>
            </a:r>
            <a:r>
              <a:rPr lang="en-US" sz="2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</a:t>
            </a:r>
            <a:r>
              <a:rPr lang="en-US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jets  </a:t>
            </a:r>
            <a:r>
              <a:rPr lang="en-US" sz="2000" kern="0" dirty="0" err="1" smtClean="0">
                <a:solidFill>
                  <a:srgbClr val="0033CC"/>
                </a:solidFill>
                <a:latin typeface="+mn-lt"/>
                <a:sym typeface="Wingdings" pitchFamily="2" charset="2"/>
              </a:rPr>
              <a:t>bkgd</a:t>
            </a:r>
            <a:r>
              <a:rPr lang="en-US" sz="2000" kern="0" dirty="0" smtClean="0">
                <a:solidFill>
                  <a:srgbClr val="0033CC"/>
                </a:solidFill>
                <a:latin typeface="+mn-lt"/>
                <a:sym typeface="Wingdings" pitchFamily="2" charset="2"/>
              </a:rPr>
              <a:t> to </a:t>
            </a:r>
            <a:r>
              <a:rPr lang="en-US" sz="2000" kern="0" dirty="0" err="1" smtClean="0">
                <a:solidFill>
                  <a:srgbClr val="0033CC"/>
                </a:solidFill>
                <a:latin typeface="+mn-lt"/>
                <a:sym typeface="Wingdings" pitchFamily="2" charset="2"/>
              </a:rPr>
              <a:t>MET+jets</a:t>
            </a:r>
            <a:r>
              <a:rPr lang="en-US" sz="2000" kern="0" dirty="0" smtClean="0">
                <a:solidFill>
                  <a:srgbClr val="0033CC"/>
                </a:solidFill>
                <a:latin typeface="+mn-lt"/>
                <a:sym typeface="Wingdings" pitchFamily="2" charset="2"/>
              </a:rPr>
              <a:t> searches </a:t>
            </a:r>
            <a:r>
              <a:rPr lang="en-US" sz="1800" kern="0" dirty="0" smtClean="0">
                <a:solidFill>
                  <a:srgbClr val="EF1FCC"/>
                </a:solidFill>
                <a:latin typeface="+mn-lt"/>
                <a:sym typeface="Wingdings" pitchFamily="2" charset="2"/>
              </a:rPr>
              <a:t>[CMS analysis note]</a:t>
            </a:r>
            <a:endParaRPr lang="en-US" sz="2000" kern="0" dirty="0" smtClean="0">
              <a:solidFill>
                <a:srgbClr val="EF1FCC"/>
              </a:solidFill>
              <a:latin typeface="+mn-lt"/>
              <a:sym typeface="Wingdings" pitchFamily="2" charset="2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+mn-lt"/>
              </a:rPr>
              <a:t>Much better statistics than  </a:t>
            </a:r>
            <a:r>
              <a:rPr lang="en-US" sz="2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</a:t>
            </a:r>
            <a:r>
              <a:rPr lang="en-US" sz="2000" b="1" kern="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en-US" sz="2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</a:t>
            </a:r>
            <a:r>
              <a:rPr lang="en-US" sz="2000" b="1" kern="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en-US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+ </a:t>
            </a:r>
            <a:r>
              <a:rPr lang="en-US" sz="2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</a:t>
            </a:r>
            <a:r>
              <a:rPr lang="en-US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jets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971" y="3856024"/>
            <a:ext cx="2333297" cy="234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8190" y="3836956"/>
            <a:ext cx="2487161" cy="242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326525" y="4099035"/>
            <a:ext cx="3091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NLO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+ 3 jets    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+ 3 jets</a:t>
            </a:r>
          </a:p>
          <a:p>
            <a:endParaRPr lang="en-US" sz="2400" dirty="0" smtClean="0"/>
          </a:p>
          <a:p>
            <a:pPr algn="ctr"/>
            <a:r>
              <a:rPr lang="en-US" sz="2400" dirty="0" smtClean="0"/>
              <a:t>vs. </a:t>
            </a:r>
            <a:r>
              <a:rPr lang="en-US" sz="2400" dirty="0" err="1" smtClean="0"/>
              <a:t>Tevatron</a:t>
            </a:r>
            <a:r>
              <a:rPr lang="en-US" sz="2400" dirty="0" smtClean="0"/>
              <a:t> data</a:t>
            </a:r>
            <a:endParaRPr lang="en-US" sz="2400" dirty="0"/>
          </a:p>
        </p:txBody>
      </p:sp>
      <p:pic>
        <p:nvPicPr>
          <p:cNvPr id="12" name="Picture 1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1016865" y="1351551"/>
            <a:ext cx="7254784" cy="615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8"/>
          <p:cNvSpPr txBox="1">
            <a:spLocks noChangeArrowheads="1"/>
          </p:cNvSpPr>
          <p:nvPr/>
        </p:nvSpPr>
        <p:spPr bwMode="auto">
          <a:xfrm>
            <a:off x="685800" y="1447800"/>
            <a:ext cx="8077200" cy="470898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V</a:t>
            </a:r>
            <a:r>
              <a:rPr lang="en-US" sz="2000" i="0" dirty="0" smtClean="0"/>
              <a:t>ery </a:t>
            </a:r>
            <a:r>
              <a:rPr lang="en-US" sz="2000" i="0" dirty="0"/>
              <a:t>similar to </a:t>
            </a:r>
            <a:r>
              <a:rPr lang="en-US" sz="2000" i="1" dirty="0"/>
              <a:t>W</a:t>
            </a:r>
            <a:r>
              <a:rPr lang="en-US" sz="2000" i="0" dirty="0"/>
              <a:t> + 3 jets</a:t>
            </a:r>
          </a:p>
          <a:p>
            <a:pPr>
              <a:buFontTx/>
              <a:buChar char="•"/>
            </a:pPr>
            <a:r>
              <a:rPr lang="en-US" sz="2000" i="0" dirty="0"/>
              <a:t> </a:t>
            </a:r>
            <a:r>
              <a:rPr lang="en-US" sz="2000" i="0" dirty="0" smtClean="0"/>
              <a:t>Additional </a:t>
            </a:r>
            <a:r>
              <a:rPr lang="en-US" sz="2000" i="0" dirty="0"/>
              <a:t>closed </a:t>
            </a:r>
            <a:r>
              <a:rPr lang="en-US" sz="2000" i="0" dirty="0" err="1"/>
              <a:t>fermion</a:t>
            </a:r>
            <a:r>
              <a:rPr lang="en-US" sz="2000" i="0" dirty="0"/>
              <a:t> loop graphs, not present in </a:t>
            </a:r>
            <a:r>
              <a:rPr lang="en-US" sz="2000" i="1" dirty="0"/>
              <a:t>W</a:t>
            </a:r>
            <a:r>
              <a:rPr lang="en-US" sz="2000" i="0" dirty="0"/>
              <a:t> case</a:t>
            </a:r>
          </a:p>
          <a:p>
            <a:pPr>
              <a:buFontTx/>
              <a:buChar char="•"/>
            </a:pPr>
            <a:endParaRPr lang="en-US" sz="2000" i="0" dirty="0"/>
          </a:p>
          <a:p>
            <a:pPr>
              <a:buFontTx/>
              <a:buChar char="•"/>
            </a:pPr>
            <a:endParaRPr lang="en-US" sz="2000" i="0" dirty="0"/>
          </a:p>
          <a:p>
            <a:pPr>
              <a:buFontTx/>
              <a:buChar char="•"/>
            </a:pPr>
            <a:endParaRPr lang="en-US" sz="2000" i="0" dirty="0"/>
          </a:p>
          <a:p>
            <a:pPr>
              <a:buFontTx/>
              <a:buChar char="•"/>
            </a:pPr>
            <a:endParaRPr lang="en-US" sz="2000" i="0" dirty="0"/>
          </a:p>
          <a:p>
            <a:pPr>
              <a:buFontTx/>
              <a:buChar char="•"/>
            </a:pPr>
            <a:endParaRPr lang="en-US" sz="2000" i="0" dirty="0"/>
          </a:p>
          <a:p>
            <a:pPr>
              <a:buFontTx/>
              <a:buChar char="•"/>
            </a:pPr>
            <a:endParaRPr lang="en-US" sz="2000" i="0" dirty="0"/>
          </a:p>
          <a:p>
            <a:pPr>
              <a:buFontTx/>
              <a:buChar char="•"/>
            </a:pPr>
            <a:r>
              <a:rPr lang="en-US" sz="2000" i="0" dirty="0"/>
              <a:t> </a:t>
            </a:r>
            <a:r>
              <a:rPr lang="en-US" sz="2000" dirty="0" smtClean="0"/>
              <a:t>But a</a:t>
            </a:r>
            <a:r>
              <a:rPr lang="en-US" sz="2000" i="0" dirty="0" smtClean="0"/>
              <a:t>nalogous </a:t>
            </a:r>
            <a:r>
              <a:rPr lang="en-US" sz="2000" i="0" dirty="0"/>
              <a:t>contributions in </a:t>
            </a:r>
            <a:r>
              <a:rPr lang="en-US" sz="2000" i="1" dirty="0"/>
              <a:t>W/Z</a:t>
            </a:r>
            <a:r>
              <a:rPr lang="en-US" sz="2000" i="0" dirty="0"/>
              <a:t> + 2 jets case</a:t>
            </a:r>
            <a:r>
              <a:rPr lang="en-US" sz="2000" dirty="0"/>
              <a:t> </a:t>
            </a:r>
            <a:endParaRPr lang="en-US" sz="2000" i="0" dirty="0"/>
          </a:p>
          <a:p>
            <a:r>
              <a:rPr lang="en-US" sz="2000" i="0" dirty="0" smtClean="0"/>
              <a:t>known </a:t>
            </a:r>
            <a:r>
              <a:rPr lang="en-US" sz="2000" i="0" dirty="0"/>
              <a:t>to be </a:t>
            </a:r>
            <a:r>
              <a:rPr lang="en-US" sz="2000" i="0" dirty="0" smtClean="0">
                <a:solidFill>
                  <a:srgbClr val="FF2811"/>
                </a:solidFill>
              </a:rPr>
              <a:t>very small</a:t>
            </a:r>
            <a:r>
              <a:rPr lang="en-US" sz="2000" i="0" dirty="0" smtClean="0"/>
              <a:t>.  </a:t>
            </a:r>
            <a:r>
              <a:rPr lang="en-US" sz="2000" i="0" dirty="0"/>
              <a:t>So we </a:t>
            </a:r>
            <a:r>
              <a:rPr lang="en-US" sz="2000" i="0" dirty="0">
                <a:solidFill>
                  <a:srgbClr val="FF2811"/>
                </a:solidFill>
              </a:rPr>
              <a:t>drop </a:t>
            </a:r>
            <a:r>
              <a:rPr lang="en-US" sz="2000" i="0" dirty="0" smtClean="0">
                <a:solidFill>
                  <a:srgbClr val="FF2811"/>
                </a:solidFill>
              </a:rPr>
              <a:t>them</a:t>
            </a:r>
            <a:r>
              <a:rPr lang="en-US" sz="2000" i="0" dirty="0" smtClean="0"/>
              <a:t>.</a:t>
            </a:r>
            <a:endParaRPr lang="en-US" sz="2000" i="0" dirty="0"/>
          </a:p>
          <a:p>
            <a:pPr>
              <a:buFontTx/>
              <a:buChar char="•"/>
            </a:pPr>
            <a:r>
              <a:rPr lang="en-US" sz="2000" i="0" dirty="0"/>
              <a:t> Also </a:t>
            </a:r>
            <a:r>
              <a:rPr lang="en-US" sz="2000" i="0" dirty="0">
                <a:solidFill>
                  <a:srgbClr val="FF2811"/>
                </a:solidFill>
              </a:rPr>
              <a:t>more identical-</a:t>
            </a:r>
            <a:r>
              <a:rPr lang="en-US" sz="2000" i="0" dirty="0" err="1">
                <a:solidFill>
                  <a:srgbClr val="FF2811"/>
                </a:solidFill>
              </a:rPr>
              <a:t>fermion</a:t>
            </a:r>
            <a:r>
              <a:rPr lang="en-US" sz="2000" i="0" dirty="0">
                <a:solidFill>
                  <a:srgbClr val="FF2811"/>
                </a:solidFill>
              </a:rPr>
              <a:t> channels</a:t>
            </a:r>
            <a:r>
              <a:rPr lang="en-US" sz="2000" i="0" dirty="0"/>
              <a:t>, and </a:t>
            </a:r>
            <a:r>
              <a:rPr lang="en-US" sz="2000" i="0" dirty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US" sz="2000" i="0" dirty="0">
                <a:solidFill>
                  <a:srgbClr val="0000FF"/>
                </a:solidFill>
              </a:rPr>
              <a:t>*</a:t>
            </a:r>
            <a:r>
              <a:rPr lang="en-US" sz="2000" i="0" dirty="0"/>
              <a:t> sitting under the </a:t>
            </a:r>
            <a:r>
              <a:rPr lang="en-US" sz="2000" i="1" dirty="0">
                <a:solidFill>
                  <a:srgbClr val="0000FF"/>
                </a:solidFill>
              </a:rPr>
              <a:t>Z</a:t>
            </a:r>
            <a:r>
              <a:rPr lang="en-US" sz="2000" dirty="0"/>
              <a:t>      </a:t>
            </a:r>
            <a:r>
              <a:rPr lang="en-US" sz="2000" i="0" dirty="0">
                <a:sym typeface="Wingdings" pitchFamily="2" charset="2"/>
              </a:rPr>
              <a:t> </a:t>
            </a:r>
            <a:r>
              <a:rPr lang="en-US" sz="2000" i="0" dirty="0">
                <a:solidFill>
                  <a:srgbClr val="009900"/>
                </a:solidFill>
                <a:sym typeface="Wingdings" pitchFamily="2" charset="2"/>
              </a:rPr>
              <a:t>a bit more computationally intensive than W case</a:t>
            </a:r>
            <a:r>
              <a:rPr lang="en-US" sz="2000" i="0" dirty="0">
                <a:sym typeface="Wingdings" pitchFamily="2" charset="2"/>
              </a:rPr>
              <a:t>.</a:t>
            </a:r>
            <a:endParaRPr lang="en-US" sz="2000" i="0" dirty="0"/>
          </a:p>
          <a:p>
            <a:pPr>
              <a:buFont typeface="Arial" charset="0"/>
              <a:buChar char="•"/>
            </a:pPr>
            <a:r>
              <a:rPr lang="en-US" sz="2000" i="0" dirty="0"/>
              <a:t> </a:t>
            </a:r>
            <a:r>
              <a:rPr lang="en-US" sz="2000" dirty="0" smtClean="0"/>
              <a:t>I</a:t>
            </a:r>
            <a:r>
              <a:rPr lang="en-US" sz="2000" i="0" dirty="0" smtClean="0"/>
              <a:t>nitial results </a:t>
            </a:r>
            <a:r>
              <a:rPr lang="en-US" sz="2000" dirty="0" smtClean="0">
                <a:solidFill>
                  <a:srgbClr val="EF1FCC"/>
                </a:solidFill>
              </a:rPr>
              <a:t>[1004.1659]</a:t>
            </a:r>
            <a:r>
              <a:rPr lang="en-US" sz="2000" i="0" dirty="0" smtClean="0"/>
              <a:t> for </a:t>
            </a:r>
            <a:r>
              <a:rPr lang="en-US" sz="2000" i="0" dirty="0" err="1" smtClean="0"/>
              <a:t>Tevatron</a:t>
            </a:r>
            <a:r>
              <a:rPr lang="en-US" sz="2000" i="0" dirty="0" smtClean="0"/>
              <a:t>, CDF </a:t>
            </a:r>
            <a:r>
              <a:rPr lang="en-US" sz="2000" i="0" dirty="0"/>
              <a:t>and D0 cuts.</a:t>
            </a:r>
          </a:p>
          <a:p>
            <a:pPr>
              <a:buFont typeface="Arial" charset="0"/>
              <a:buChar char="•"/>
            </a:pPr>
            <a:r>
              <a:rPr lang="en-US" sz="2000" i="0" dirty="0"/>
              <a:t> </a:t>
            </a:r>
            <a:r>
              <a:rPr lang="en-US" sz="2000" dirty="0" smtClean="0"/>
              <a:t>Now</a:t>
            </a:r>
            <a:r>
              <a:rPr lang="en-US" sz="2000" i="0" dirty="0" smtClean="0"/>
              <a:t> computing NLO W/</a:t>
            </a:r>
            <a:r>
              <a:rPr lang="en-US" sz="2000" i="1" dirty="0" smtClean="0"/>
              <a:t>Z</a:t>
            </a:r>
            <a:r>
              <a:rPr lang="en-US" sz="2000" i="0" dirty="0" smtClean="0"/>
              <a:t> + 1,2,3 jets for 7 </a:t>
            </a:r>
            <a:r>
              <a:rPr lang="en-US" sz="2000" i="0" dirty="0" err="1" smtClean="0"/>
              <a:t>TeV</a:t>
            </a:r>
            <a:r>
              <a:rPr lang="en-US" sz="2000" i="0" dirty="0" smtClean="0"/>
              <a:t> LHC,             allowing detailed study of </a:t>
            </a:r>
            <a:r>
              <a:rPr lang="en-US" sz="2000" i="1" dirty="0"/>
              <a:t>W/Z</a:t>
            </a:r>
            <a:r>
              <a:rPr lang="en-US" sz="2000" i="0" dirty="0"/>
              <a:t> </a:t>
            </a:r>
            <a:r>
              <a:rPr lang="en-US" sz="2000" i="0" dirty="0" smtClean="0"/>
              <a:t>ratio as </a:t>
            </a:r>
            <a:r>
              <a:rPr lang="en-US" sz="2000" i="0" dirty="0"/>
              <a:t>function of </a:t>
            </a:r>
            <a:r>
              <a:rPr lang="en-US" sz="2000" i="0" dirty="0" smtClean="0"/>
              <a:t>kinematics</a:t>
            </a:r>
            <a:endParaRPr lang="en-US" sz="2000" i="0" dirty="0"/>
          </a:p>
        </p:txBody>
      </p:sp>
      <p:pic>
        <p:nvPicPr>
          <p:cNvPr id="35843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0428" y="2212713"/>
            <a:ext cx="6398172" cy="16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E2FC2F-EFDD-43D6-B9CB-36AD52D1430E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584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990600"/>
          </a:xfrm>
        </p:spPr>
        <p:txBody>
          <a:bodyPr/>
          <a:lstStyle/>
          <a:p>
            <a:pPr eaLnBrk="1" hangingPunct="1"/>
            <a:r>
              <a:rPr lang="en-US" sz="4000" smtClean="0"/>
              <a:t>NLO</a:t>
            </a:r>
            <a:r>
              <a:rPr lang="en-US" sz="4000" i="1" smtClean="0"/>
              <a:t> Z</a:t>
            </a:r>
            <a:r>
              <a:rPr lang="en-US" sz="4000" smtClean="0"/>
              <a:t> + 3 jets</a:t>
            </a:r>
            <a:endParaRPr lang="en-US" smtClean="0"/>
          </a:p>
        </p:txBody>
      </p:sp>
      <p:pic>
        <p:nvPicPr>
          <p:cNvPr id="35848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27283" y="2349062"/>
            <a:ext cx="2778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2286000"/>
            <a:ext cx="542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Theoretical Strategies for LHC Physics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43AF37-2EE2-4F1E-A8C4-D9EFCE88B52B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394136" y="0"/>
            <a:ext cx="8450317" cy="1286148"/>
          </a:xfrm>
        </p:spPr>
        <p:txBody>
          <a:bodyPr/>
          <a:lstStyle/>
          <a:p>
            <a:pPr eaLnBrk="1" hangingPunct="1"/>
            <a:r>
              <a:rPr lang="en-US" dirty="0" smtClean="0"/>
              <a:t>NLO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W/Z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+ 4 jets</a:t>
            </a:r>
            <a:r>
              <a:rPr lang="en-US" dirty="0" smtClean="0"/>
              <a:t> now in sight</a:t>
            </a:r>
            <a:endParaRPr lang="en-US" baseline="-25000" dirty="0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Theoretical Strategies for LHC Physics</a:t>
            </a:r>
            <a:endParaRPr lang="en-US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36030" y="1340070"/>
            <a:ext cx="3925611" cy="108782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+mn-lt"/>
              </a:rPr>
              <a:t>Evaluation of virtual corrections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by</a:t>
            </a:r>
            <a:r>
              <a:rPr lang="en-US" sz="2000" b="1" kern="0" dirty="0" smtClean="0"/>
              <a:t> </a:t>
            </a:r>
            <a:r>
              <a:rPr lang="en-US" sz="2000" b="1" kern="0" dirty="0" err="1" smtClean="0"/>
              <a:t>BlackHat</a:t>
            </a:r>
            <a:r>
              <a:rPr lang="en-US" sz="2000" b="1" kern="0" dirty="0" smtClean="0"/>
              <a:t> </a:t>
            </a:r>
            <a:r>
              <a:rPr lang="en-US" sz="2000" kern="0" dirty="0" smtClean="0">
                <a:latin typeface="+mn-lt"/>
              </a:rPr>
              <a:t>now fast and stable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+mn-lt"/>
              </a:rPr>
              <a:t>enough – for one </a:t>
            </a:r>
            <a:r>
              <a:rPr lang="en-US" sz="2000" kern="0" dirty="0" err="1" smtClean="0">
                <a:latin typeface="+mn-lt"/>
              </a:rPr>
              <a:t>subprocess</a:t>
            </a:r>
            <a:endParaRPr lang="en-US" sz="2000" kern="0" dirty="0" smtClean="0">
              <a:latin typeface="+mn-lt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 smtClean="0">
              <a:latin typeface="+mn-lt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09445" y="1131378"/>
            <a:ext cx="15664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solidFill>
                  <a:srgbClr val="EF1FCC"/>
                </a:solidFill>
                <a:sym typeface="Wingdings" pitchFamily="2" charset="2"/>
              </a:rPr>
              <a:t>C. Berger et al.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917" y="2489167"/>
            <a:ext cx="3433926" cy="368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222336" y="6030187"/>
            <a:ext cx="1421838" cy="207391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4925024" y="1965436"/>
            <a:ext cx="4218976" cy="3864849"/>
            <a:chOff x="4925024" y="1965436"/>
            <a:chExt cx="4218976" cy="386484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25024" y="3216166"/>
              <a:ext cx="4029063" cy="2614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5108030" y="1965436"/>
              <a:ext cx="4035970" cy="110884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000" kern="0" dirty="0" smtClean="0">
                  <a:latin typeface="+mn-lt"/>
                </a:rPr>
                <a:t>Real corrections also nontrivial,</a:t>
              </a:r>
            </a:p>
            <a:p>
              <a:pPr marL="342900" lvl="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000" kern="0" dirty="0" smtClean="0">
                  <a:latin typeface="+mn-lt"/>
                </a:rPr>
                <a:t>but again </a:t>
              </a:r>
              <a:r>
                <a:rPr lang="en-US" sz="2000" b="1" kern="0" dirty="0" smtClean="0">
                  <a:latin typeface="+mn-lt"/>
                </a:rPr>
                <a:t>Sherpa</a:t>
              </a:r>
              <a:r>
                <a:rPr lang="en-US" sz="2000" kern="0" dirty="0" smtClean="0">
                  <a:latin typeface="+mn-lt"/>
                </a:rPr>
                <a:t> fast and stable </a:t>
              </a:r>
            </a:p>
            <a:p>
              <a:pPr marL="342900" lvl="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000" kern="0" dirty="0" smtClean="0">
                  <a:latin typeface="+mn-lt"/>
                </a:rPr>
                <a:t>enough for one </a:t>
              </a:r>
              <a:r>
                <a:rPr lang="en-US" sz="2000" kern="0" dirty="0" err="1" smtClean="0">
                  <a:latin typeface="+mn-lt"/>
                </a:rPr>
                <a:t>subprocess</a:t>
              </a:r>
              <a:r>
                <a:rPr lang="en-US" sz="2000" kern="0" dirty="0" smtClean="0">
                  <a:latin typeface="+mn-lt"/>
                </a:rPr>
                <a:t> </a:t>
              </a:r>
            </a:p>
            <a:p>
              <a:pPr marL="342900" lvl="0" indent="-342900">
                <a:lnSpc>
                  <a:spcPct val="90000"/>
                </a:lnSpc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US" sz="2000" kern="0" dirty="0" smtClean="0">
                <a:latin typeface="+mn-lt"/>
              </a:endParaRPr>
            </a:p>
            <a:p>
              <a:pPr marL="342900" lvl="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2000" kern="0" dirty="0" smtClean="0">
                <a:latin typeface="+mn-lt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kumimoji="0" lang="en-US" sz="18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  <a:sym typeface="Wingdings" pitchFamily="2" charset="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  <a:sym typeface="Wingdings" pitchFamily="2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F4E130-4D4A-42A5-96CD-D72D43ECD92C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035" y="0"/>
            <a:ext cx="4724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635" y="1150882"/>
            <a:ext cx="8229600" cy="5060731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Large backgrounds </a:t>
            </a:r>
            <a:r>
              <a:rPr lang="en-US" sz="2000" dirty="0" smtClean="0"/>
              <a:t>to many types of new physics at the LHC demand quantitative control over backgrounds, particularly for complex multi-jet final states.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NLO QCD results </a:t>
            </a:r>
            <a:r>
              <a:rPr lang="en-US" sz="2000" dirty="0" smtClean="0"/>
              <a:t>needed, but Feynman diagrams can be too slow.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9900"/>
                </a:solidFill>
              </a:rPr>
              <a:t>New efficient computational approaches </a:t>
            </a:r>
            <a:r>
              <a:rPr lang="en-US" sz="2000" dirty="0" smtClean="0"/>
              <a:t>to one-loop QCD amplitudes, exploiting </a:t>
            </a:r>
            <a:r>
              <a:rPr lang="en-US" sz="2000" dirty="0" smtClean="0">
                <a:solidFill>
                  <a:srgbClr val="009900"/>
                </a:solidFill>
              </a:rPr>
              <a:t>analyticity</a:t>
            </a:r>
            <a:r>
              <a:rPr lang="en-US" sz="2000" dirty="0" smtClean="0"/>
              <a:t>, are now producing results for important LHC backgrounds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implemented numerically in C++ program </a:t>
            </a:r>
            <a:r>
              <a:rPr lang="en-US" sz="1800" b="1" dirty="0" err="1" smtClean="0"/>
              <a:t>BlackHat</a:t>
            </a:r>
            <a:r>
              <a:rPr lang="en-US" sz="1800" dirty="0" smtClean="0"/>
              <a:t>, as well as in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CutTools</a:t>
            </a:r>
            <a:r>
              <a:rPr lang="en-US" sz="1800" dirty="0" smtClean="0"/>
              <a:t> and </a:t>
            </a:r>
            <a:r>
              <a:rPr lang="en-US" sz="1800" b="1" dirty="0" smtClean="0"/>
              <a:t>Rocket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Because these NLO results are still at </a:t>
            </a:r>
            <a:r>
              <a:rPr lang="en-US" sz="2000" dirty="0" err="1" smtClean="0">
                <a:solidFill>
                  <a:srgbClr val="FF0000"/>
                </a:solidFill>
              </a:rPr>
              <a:t>parton</a:t>
            </a:r>
            <a:r>
              <a:rPr lang="en-US" sz="2000" dirty="0" smtClean="0">
                <a:solidFill>
                  <a:srgbClr val="FF0000"/>
                </a:solidFill>
              </a:rPr>
              <a:t> level</a:t>
            </a:r>
            <a:r>
              <a:rPr lang="en-US" sz="2000" dirty="0" smtClean="0"/>
              <a:t>, not embedded in a </a:t>
            </a:r>
            <a:r>
              <a:rPr lang="en-US" sz="2000" dirty="0" smtClean="0">
                <a:solidFill>
                  <a:srgbClr val="008000"/>
                </a:solidFill>
              </a:rPr>
              <a:t>full Monte Carlo</a:t>
            </a:r>
            <a:r>
              <a:rPr lang="en-US" sz="2000" dirty="0" smtClean="0"/>
              <a:t>, the </a:t>
            </a:r>
            <a:r>
              <a:rPr lang="en-US" sz="2000" dirty="0" smtClean="0">
                <a:solidFill>
                  <a:srgbClr val="0000FF"/>
                </a:solidFill>
              </a:rPr>
              <a:t>best ways to use</a:t>
            </a:r>
            <a:r>
              <a:rPr lang="en-US" sz="2000" dirty="0" smtClean="0"/>
              <a:t> these results may sometimes be via </a:t>
            </a:r>
            <a:r>
              <a:rPr lang="en-US" sz="2000" b="1" dirty="0" smtClean="0">
                <a:solidFill>
                  <a:srgbClr val="0033CC"/>
                </a:solidFill>
              </a:rPr>
              <a:t>ratios</a:t>
            </a:r>
            <a:r>
              <a:rPr lang="en-US" sz="2000" dirty="0" smtClean="0"/>
              <a:t> – as aids to data-driven analysis of backgrounds.</a:t>
            </a:r>
            <a:endParaRPr lang="en-US" sz="1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/>
              <a:t>ratio </a:t>
            </a:r>
            <a:r>
              <a:rPr lang="en-US" sz="2000" dirty="0" smtClean="0">
                <a:solidFill>
                  <a:srgbClr val="FF0000"/>
                </a:solidFill>
              </a:rPr>
              <a:t>nontrivial, well-determined, sensitive to new physics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9900"/>
                </a:solidFill>
              </a:rPr>
              <a:t>Left-handed </a:t>
            </a:r>
            <a:r>
              <a:rPr lang="en-US" sz="2000" i="1" dirty="0" smtClean="0">
                <a:solidFill>
                  <a:srgbClr val="009900"/>
                </a:solidFill>
              </a:rPr>
              <a:t>W</a:t>
            </a:r>
            <a:r>
              <a:rPr lang="en-US" sz="2000" dirty="0" smtClean="0">
                <a:solidFill>
                  <a:srgbClr val="009900"/>
                </a:solidFill>
              </a:rPr>
              <a:t> polarization is surprisingly large and very stable, leading to further charge-asymmetric effects in </a:t>
            </a:r>
            <a:r>
              <a:rPr lang="en-US" sz="2000" i="1" dirty="0" smtClean="0">
                <a:solidFill>
                  <a:srgbClr val="009900"/>
                </a:solidFill>
              </a:rPr>
              <a:t>W</a:t>
            </a:r>
            <a:r>
              <a:rPr lang="en-US" sz="2000" dirty="0" smtClean="0">
                <a:solidFill>
                  <a:srgbClr val="009900"/>
                </a:solidFill>
              </a:rPr>
              <a:t> + </a:t>
            </a:r>
            <a:r>
              <a:rPr lang="en-US" sz="2000" i="1" dirty="0" smtClean="0">
                <a:solidFill>
                  <a:srgbClr val="009900"/>
                </a:solidFill>
              </a:rPr>
              <a:t>n</a:t>
            </a:r>
            <a:r>
              <a:rPr lang="en-US" sz="2000" dirty="0" smtClean="0">
                <a:solidFill>
                  <a:srgbClr val="009900"/>
                </a:solidFill>
              </a:rPr>
              <a:t> jets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i="1" dirty="0" smtClean="0">
                <a:solidFill>
                  <a:srgbClr val="0033CC"/>
                </a:solidFill>
              </a:rPr>
              <a:t>W/Z</a:t>
            </a:r>
            <a:r>
              <a:rPr lang="en-US" sz="2000" dirty="0" smtClean="0">
                <a:solidFill>
                  <a:srgbClr val="0033CC"/>
                </a:solidFill>
              </a:rPr>
              <a:t> + 1,2,3 jets known at NLO; </a:t>
            </a:r>
            <a:r>
              <a:rPr lang="en-US" sz="2000" i="1" dirty="0" smtClean="0">
                <a:solidFill>
                  <a:srgbClr val="0033CC"/>
                </a:solidFill>
              </a:rPr>
              <a:t>W/Z</a:t>
            </a:r>
            <a:r>
              <a:rPr lang="en-US" sz="2000" dirty="0" smtClean="0">
                <a:solidFill>
                  <a:srgbClr val="0033CC"/>
                </a:solidFill>
              </a:rPr>
              <a:t> + 4 jets also now feasible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Eagerly awaiting the first 1 fb</a:t>
            </a:r>
            <a:r>
              <a:rPr lang="en-US" sz="2000" b="1" baseline="30000" dirty="0" smtClean="0"/>
              <a:t>-1</a:t>
            </a:r>
            <a:r>
              <a:rPr lang="en-US" sz="2000" b="1" dirty="0" smtClean="0"/>
              <a:t> !!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L. Dixon     Theoretical Strategies for LHC Physics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8081" y="1166648"/>
            <a:ext cx="4100166" cy="499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Dixon     Theoretical Strategies for LHC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1FA31-42DD-4F72-A751-E75F15F996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25669" y="189186"/>
            <a:ext cx="8266113" cy="901700"/>
          </a:xfrm>
        </p:spPr>
        <p:txBody>
          <a:bodyPr/>
          <a:lstStyle/>
          <a:p>
            <a:pPr eaLnBrk="1" hangingPunct="1"/>
            <a:r>
              <a:rPr lang="en-US" dirty="0" smtClean="0"/>
              <a:t>Jets never go out of fashion…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85F6A8-134E-41E7-9C41-09BAD37C11F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1999" y="1676399"/>
            <a:ext cx="8035159" cy="3053255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8000"/>
                </a:solidFill>
              </a:rPr>
              <a:t>New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particles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– whether from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err="1" smtClean="0">
                <a:solidFill>
                  <a:srgbClr val="008000"/>
                </a:solidFill>
              </a:rPr>
              <a:t>supersymmetry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8000"/>
                </a:solidFill>
              </a:rPr>
              <a:t>extra dimensions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8000"/>
                </a:solidFill>
              </a:rPr>
              <a:t>new forces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8000"/>
                </a:solidFill>
              </a:rPr>
              <a:t>Higgs boson(s)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typically decay into </a:t>
            </a:r>
            <a:r>
              <a:rPr lang="en-US" sz="2000" dirty="0" smtClean="0">
                <a:solidFill>
                  <a:srgbClr val="FF0000"/>
                </a:solidFill>
              </a:rPr>
              <a:t>old</a:t>
            </a:r>
            <a:r>
              <a:rPr lang="en-US" sz="2000" dirty="0" smtClean="0"/>
              <a:t> particles: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CC3399"/>
                </a:solidFill>
              </a:rPr>
              <a:t>     </a:t>
            </a:r>
            <a:r>
              <a:rPr lang="en-US" sz="2000" dirty="0" smtClean="0">
                <a:solidFill>
                  <a:srgbClr val="FF0000"/>
                </a:solidFill>
              </a:rPr>
              <a:t>quarks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8000"/>
                </a:solidFill>
              </a:rPr>
              <a:t>gluons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CC3399"/>
                </a:solidFill>
              </a:rPr>
              <a:t>charged leptons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chemeClr val="bg2"/>
                </a:solidFill>
              </a:rPr>
              <a:t>neutrinos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00FF"/>
                </a:solidFill>
              </a:rPr>
              <a:t>photons</a:t>
            </a:r>
            <a:r>
              <a:rPr lang="en-US" sz="2000" dirty="0" smtClean="0"/>
              <a:t>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i="1" dirty="0" smtClean="0">
                <a:solidFill>
                  <a:srgbClr val="0000FF"/>
                </a:solidFill>
              </a:rPr>
              <a:t>     W</a:t>
            </a:r>
            <a:r>
              <a:rPr lang="en-US" sz="2000" dirty="0" smtClean="0"/>
              <a:t>s &amp; </a:t>
            </a:r>
            <a:r>
              <a:rPr lang="en-US" sz="2000" i="1" dirty="0" smtClean="0">
                <a:solidFill>
                  <a:srgbClr val="0000FF"/>
                </a:solidFill>
              </a:rPr>
              <a:t>Z</a:t>
            </a:r>
            <a:r>
              <a:rPr lang="en-US" sz="2000" dirty="0" smtClean="0"/>
              <a:t>s (which in turn decay to leptons, …)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Kinematic signatures </a:t>
            </a:r>
            <a:r>
              <a:rPr lang="en-US" sz="2000" dirty="0" smtClean="0">
                <a:solidFill>
                  <a:srgbClr val="FF0000"/>
                </a:solidFill>
              </a:rPr>
              <a:t>not always clean</a:t>
            </a:r>
            <a:r>
              <a:rPr lang="en-US" sz="2000" dirty="0" smtClean="0"/>
              <a:t> (</a:t>
            </a:r>
            <a:r>
              <a:rPr lang="en-US" sz="2000" i="1" dirty="0" smtClean="0"/>
              <a:t>e.g.</a:t>
            </a:r>
            <a:r>
              <a:rPr lang="en-US" sz="2000" dirty="0" smtClean="0"/>
              <a:t> mass bumps)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     if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dark matter</a:t>
            </a:r>
            <a:r>
              <a:rPr lang="en-US" sz="2000" dirty="0" smtClean="0">
                <a:solidFill>
                  <a:schemeClr val="bg2"/>
                </a:solidFill>
              </a:rPr>
              <a:t>, neutrinos</a:t>
            </a:r>
            <a:r>
              <a:rPr lang="en-US" sz="2000" dirty="0" smtClean="0"/>
              <a:t>, or other</a:t>
            </a:r>
            <a:r>
              <a:rPr lang="en-US" sz="2000" dirty="0" smtClean="0">
                <a:solidFill>
                  <a:schemeClr val="bg2"/>
                </a:solidFill>
              </a:rPr>
              <a:t> escaping particles </a:t>
            </a:r>
            <a:r>
              <a:rPr lang="en-US" sz="2000" dirty="0" smtClean="0"/>
              <a:t>present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276897" cy="1286148"/>
          </a:xfrm>
        </p:spPr>
        <p:txBody>
          <a:bodyPr/>
          <a:lstStyle/>
          <a:p>
            <a:pPr eaLnBrk="1" hangingPunct="1"/>
            <a:r>
              <a:rPr lang="en-US" dirty="0" smtClean="0"/>
              <a:t>Multi-particle backgrounds</a:t>
            </a:r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762000" y="4876799"/>
            <a:ext cx="7620000" cy="110091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i="0" dirty="0">
                <a:solidFill>
                  <a:srgbClr val="FF0000"/>
                </a:solidFill>
              </a:rPr>
              <a:t>Need </a:t>
            </a:r>
            <a:r>
              <a:rPr lang="en-US" sz="2000" b="1" i="0" dirty="0">
                <a:solidFill>
                  <a:srgbClr val="FF0000"/>
                </a:solidFill>
              </a:rPr>
              <a:t>precise Standard Model backgrounds</a:t>
            </a:r>
            <a:r>
              <a:rPr lang="en-US" sz="2000" i="0" dirty="0"/>
              <a:t> for a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i="0" dirty="0"/>
              <a:t>     variety of </a:t>
            </a:r>
            <a:r>
              <a:rPr lang="en-US" sz="2000" i="0" dirty="0">
                <a:solidFill>
                  <a:srgbClr val="CC3399"/>
                </a:solidFill>
              </a:rPr>
              <a:t>multi-</a:t>
            </a:r>
            <a:r>
              <a:rPr lang="en-US" sz="2000" i="0" dirty="0"/>
              <a:t>particle – and especially multi-jet </a:t>
            </a:r>
            <a:r>
              <a:rPr lang="en-US" sz="2000" i="0" dirty="0" smtClean="0"/>
              <a:t>– processes</a:t>
            </a:r>
            <a:r>
              <a:rPr lang="en-US" sz="2000" i="0" dirty="0"/>
              <a:t>, to maximize potential for </a:t>
            </a:r>
            <a:r>
              <a:rPr lang="en-US" sz="2000" i="0" dirty="0">
                <a:solidFill>
                  <a:srgbClr val="0000FF"/>
                </a:solidFill>
              </a:rPr>
              <a:t>new physics discoveries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750676" y="1665889"/>
            <a:ext cx="3886200" cy="1414463"/>
            <a:chOff x="460" y="1152"/>
            <a:chExt cx="2448" cy="891"/>
          </a:xfrm>
        </p:grpSpPr>
        <p:pic>
          <p:nvPicPr>
            <p:cNvPr id="5130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0" y="1238"/>
              <a:ext cx="2448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1" name="Text Box 14"/>
            <p:cNvSpPr txBox="1">
              <a:spLocks noChangeArrowheads="1"/>
            </p:cNvSpPr>
            <p:nvPr/>
          </p:nvSpPr>
          <p:spPr bwMode="auto">
            <a:xfrm>
              <a:off x="2677" y="1525"/>
              <a:ext cx="22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0">
                  <a:latin typeface="Symbol" pitchFamily="18" charset="2"/>
                </a:rPr>
                <a:t>c</a:t>
              </a:r>
            </a:p>
            <a:p>
              <a:endParaRPr lang="en-US" sz="2400" i="0">
                <a:latin typeface="Symbol" pitchFamily="18" charset="2"/>
              </a:endParaRPr>
            </a:p>
          </p:txBody>
        </p:sp>
        <p:sp>
          <p:nvSpPr>
            <p:cNvPr id="5132" name="Text Box 15"/>
            <p:cNvSpPr txBox="1">
              <a:spLocks noChangeArrowheads="1"/>
            </p:cNvSpPr>
            <p:nvPr/>
          </p:nvSpPr>
          <p:spPr bwMode="auto">
            <a:xfrm>
              <a:off x="1843" y="1675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0">
                  <a:latin typeface="Symbol" pitchFamily="18" charset="2"/>
                </a:rPr>
                <a:t>c</a:t>
              </a:r>
            </a:p>
          </p:txBody>
        </p:sp>
        <p:sp>
          <p:nvSpPr>
            <p:cNvPr id="5133" name="Text Box 16"/>
            <p:cNvSpPr txBox="1">
              <a:spLocks noChangeArrowheads="1"/>
            </p:cNvSpPr>
            <p:nvPr/>
          </p:nvSpPr>
          <p:spPr bwMode="auto">
            <a:xfrm>
              <a:off x="2667" y="1279"/>
              <a:ext cx="1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n</a:t>
              </a:r>
            </a:p>
          </p:txBody>
        </p:sp>
        <p:sp>
          <p:nvSpPr>
            <p:cNvPr id="5134" name="Text Box 17"/>
            <p:cNvSpPr txBox="1">
              <a:spLocks noChangeArrowheads="1"/>
            </p:cNvSpPr>
            <p:nvPr/>
          </p:nvSpPr>
          <p:spPr bwMode="auto">
            <a:xfrm>
              <a:off x="2496" y="1152"/>
              <a:ext cx="1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n</a:t>
              </a:r>
            </a:p>
          </p:txBody>
        </p:sp>
      </p:grp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4861034" y="1770993"/>
            <a:ext cx="939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 dirty="0" err="1">
                <a:solidFill>
                  <a:schemeClr val="accent2"/>
                </a:solidFill>
              </a:rPr>
              <a:t>gluino</a:t>
            </a:r>
            <a:endParaRPr lang="en-US" sz="1600" i="0" dirty="0">
              <a:solidFill>
                <a:schemeClr val="accent2"/>
              </a:solidFill>
            </a:endParaRPr>
          </a:p>
          <a:p>
            <a:r>
              <a:rPr lang="en-US" sz="1600" i="0" dirty="0">
                <a:solidFill>
                  <a:schemeClr val="accent2"/>
                </a:solidFill>
              </a:rPr>
              <a:t>cascade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711700" y="6227763"/>
            <a:ext cx="2833688" cy="433387"/>
          </a:xfrm>
          <a:noFill/>
        </p:spPr>
        <p:txBody>
          <a:bodyPr/>
          <a:lstStyle/>
          <a:p>
            <a:r>
              <a:rPr lang="en-US" sz="1400" dirty="0" err="1" smtClean="0"/>
              <a:t>Pheno</a:t>
            </a:r>
            <a:r>
              <a:rPr lang="en-US" sz="1400" dirty="0" smtClean="0"/>
              <a:t> 2010    May 10, 2010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  <a:noFill/>
        </p:spPr>
        <p:txBody>
          <a:bodyPr/>
          <a:lstStyle/>
          <a:p>
            <a:r>
              <a:rPr lang="en-US" dirty="0" smtClean="0"/>
              <a:t>L. Dixon    Theoretical Strategies for LHC Physics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85F6A8-134E-41E7-9C41-09BAD37C11F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0239" y="1853821"/>
            <a:ext cx="7508544" cy="2595349"/>
          </a:xfrm>
          <a:solidFill>
            <a:srgbClr val="CCFFFF"/>
          </a:solidFill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8000"/>
                </a:solidFill>
              </a:rPr>
              <a:t>Get the </a:t>
            </a:r>
            <a:r>
              <a:rPr lang="en-US" sz="2000" b="1" dirty="0" smtClean="0">
                <a:solidFill>
                  <a:srgbClr val="008000"/>
                </a:solidFill>
              </a:rPr>
              <a:t>best theoretical prediction </a:t>
            </a:r>
            <a:r>
              <a:rPr lang="en-US" sz="2000" dirty="0" smtClean="0">
                <a:solidFill>
                  <a:srgbClr val="008000"/>
                </a:solidFill>
              </a:rPr>
              <a:t>you can, whether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8000"/>
                </a:solidFill>
              </a:rPr>
              <a:t>Basic Monte Carlo [PYTHIA, HERWIG, Sherpa, …]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8000"/>
                </a:solidFill>
              </a:rPr>
              <a:t>LO QCD </a:t>
            </a:r>
            <a:r>
              <a:rPr lang="en-US" sz="1800" dirty="0" err="1" smtClean="0">
                <a:solidFill>
                  <a:srgbClr val="008000"/>
                </a:solidFill>
              </a:rPr>
              <a:t>parton</a:t>
            </a:r>
            <a:r>
              <a:rPr lang="en-US" sz="1800" dirty="0" smtClean="0">
                <a:solidFill>
                  <a:srgbClr val="008000"/>
                </a:solidFill>
              </a:rPr>
              <a:t> level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8000"/>
                </a:solidFill>
              </a:rPr>
              <a:t>LO QCD matched to </a:t>
            </a:r>
            <a:r>
              <a:rPr lang="en-US" sz="1800" dirty="0" err="1" smtClean="0">
                <a:solidFill>
                  <a:srgbClr val="008000"/>
                </a:solidFill>
              </a:rPr>
              <a:t>parton</a:t>
            </a:r>
            <a:r>
              <a:rPr lang="en-US" sz="1800" dirty="0" smtClean="0">
                <a:solidFill>
                  <a:srgbClr val="008000"/>
                </a:solidFill>
              </a:rPr>
              <a:t> showers [</a:t>
            </a:r>
            <a:r>
              <a:rPr lang="en-US" sz="1800" dirty="0" err="1" smtClean="0">
                <a:solidFill>
                  <a:srgbClr val="008000"/>
                </a:solidFill>
              </a:rPr>
              <a:t>MadGraph</a:t>
            </a:r>
            <a:r>
              <a:rPr lang="en-US" sz="1800" dirty="0" smtClean="0">
                <a:solidFill>
                  <a:srgbClr val="008000"/>
                </a:solidFill>
              </a:rPr>
              <a:t>/</a:t>
            </a:r>
            <a:r>
              <a:rPr lang="en-US" sz="1800" dirty="0" err="1" smtClean="0">
                <a:solidFill>
                  <a:srgbClr val="008000"/>
                </a:solidFill>
              </a:rPr>
              <a:t>MadEvent</a:t>
            </a:r>
            <a:r>
              <a:rPr lang="en-US" sz="1800" dirty="0" smtClean="0">
                <a:solidFill>
                  <a:srgbClr val="008000"/>
                </a:solidFill>
              </a:rPr>
              <a:t>, ALPGEN/PYTHIA, Sherpa, …]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8000"/>
                </a:solidFill>
              </a:rPr>
              <a:t>NLO QCD at </a:t>
            </a:r>
            <a:r>
              <a:rPr lang="en-US" sz="1800" dirty="0" err="1" smtClean="0">
                <a:solidFill>
                  <a:srgbClr val="008000"/>
                </a:solidFill>
              </a:rPr>
              <a:t>parton</a:t>
            </a:r>
            <a:r>
              <a:rPr lang="en-US" sz="1800" dirty="0" smtClean="0">
                <a:solidFill>
                  <a:srgbClr val="008000"/>
                </a:solidFill>
              </a:rPr>
              <a:t> level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8000"/>
                </a:solidFill>
              </a:rPr>
              <a:t>NLO matched to </a:t>
            </a:r>
            <a:r>
              <a:rPr lang="en-US" sz="1800" dirty="0" err="1" smtClean="0">
                <a:solidFill>
                  <a:srgbClr val="008000"/>
                </a:solidFill>
              </a:rPr>
              <a:t>parton</a:t>
            </a:r>
            <a:r>
              <a:rPr lang="en-US" sz="1800" dirty="0" smtClean="0">
                <a:solidFill>
                  <a:srgbClr val="008000"/>
                </a:solidFill>
              </a:rPr>
              <a:t> showers [MC@NLO, POWHEG,…]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8000"/>
                </a:solidFill>
              </a:rPr>
              <a:t>NNLO inclusive at </a:t>
            </a:r>
            <a:r>
              <a:rPr lang="en-US" sz="1800" dirty="0" err="1" smtClean="0">
                <a:solidFill>
                  <a:srgbClr val="008000"/>
                </a:solidFill>
              </a:rPr>
              <a:t>parton</a:t>
            </a:r>
            <a:r>
              <a:rPr lang="en-US" sz="1800" dirty="0" smtClean="0">
                <a:solidFill>
                  <a:srgbClr val="008000"/>
                </a:solidFill>
              </a:rPr>
              <a:t> level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8000"/>
                </a:solidFill>
              </a:rPr>
              <a:t>NNLO with flexible cuts at </a:t>
            </a:r>
            <a:r>
              <a:rPr lang="en-US" sz="1800" dirty="0" err="1" smtClean="0">
                <a:solidFill>
                  <a:srgbClr val="008000"/>
                </a:solidFill>
              </a:rPr>
              <a:t>parton</a:t>
            </a:r>
            <a:r>
              <a:rPr lang="en-US" sz="1800" dirty="0" smtClean="0">
                <a:solidFill>
                  <a:srgbClr val="008000"/>
                </a:solidFill>
              </a:rPr>
              <a:t> level</a:t>
            </a:r>
            <a:endParaRPr lang="en-US" sz="2000" dirty="0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best to control</a:t>
            </a:r>
            <a:br>
              <a:rPr lang="en-US" dirty="0" smtClean="0"/>
            </a:br>
            <a:r>
              <a:rPr lang="en-US" dirty="0" smtClean="0"/>
              <a:t>SM backgrounds?</a:t>
            </a:r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840828" y="4529958"/>
            <a:ext cx="7530662" cy="11140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AutoNum type="arabicPeriod" startAt="2"/>
            </a:pPr>
            <a:r>
              <a:rPr lang="en-US" sz="2000" i="0" dirty="0" smtClean="0">
                <a:solidFill>
                  <a:srgbClr val="0033CC"/>
                </a:solidFill>
              </a:rPr>
              <a:t>Take </a:t>
            </a:r>
            <a:r>
              <a:rPr lang="en-US" sz="2000" b="1" i="0" dirty="0" smtClean="0">
                <a:solidFill>
                  <a:srgbClr val="0033CC"/>
                </a:solidFill>
              </a:rPr>
              <a:t>ratios</a:t>
            </a:r>
            <a:r>
              <a:rPr lang="en-US" sz="2000" i="0" dirty="0" smtClean="0">
                <a:solidFill>
                  <a:srgbClr val="0033CC"/>
                </a:solidFill>
              </a:rPr>
              <a:t> whenever possible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0033CC"/>
                </a:solidFill>
              </a:rPr>
              <a:t>        - QCD effects cancel when event kinematics are similar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i="0" dirty="0" smtClean="0">
                <a:solidFill>
                  <a:srgbClr val="0033CC"/>
                </a:solidFill>
              </a:rPr>
              <a:t>        - Closely related to “data driven” strategies</a:t>
            </a:r>
            <a:endParaRPr lang="en-US" sz="2000" i="0" dirty="0">
              <a:solidFill>
                <a:srgbClr val="0033CC"/>
              </a:solidFill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711700" y="6227763"/>
            <a:ext cx="2833688" cy="433387"/>
          </a:xfrm>
          <a:noFill/>
        </p:spPr>
        <p:txBody>
          <a:bodyPr/>
          <a:lstStyle/>
          <a:p>
            <a:r>
              <a:rPr lang="en-US" sz="1400" dirty="0" err="1" smtClean="0"/>
              <a:t>Pheno</a:t>
            </a:r>
            <a:r>
              <a:rPr lang="en-US" sz="1400" dirty="0" smtClean="0"/>
              <a:t> 2010    May 10, 2010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  <a:noFill/>
        </p:spPr>
        <p:txBody>
          <a:bodyPr/>
          <a:lstStyle/>
          <a:p>
            <a:r>
              <a:rPr lang="en-US" dirty="0" smtClean="0"/>
              <a:t>L. Dixon    Theoretical Strategies for LHC Physics</a:t>
            </a:r>
          </a:p>
        </p:txBody>
      </p:sp>
      <p:sp>
        <p:nvSpPr>
          <p:cNvPr id="17" name="TextBox 16"/>
          <p:cNvSpPr txBox="1"/>
          <p:nvPr/>
        </p:nvSpPr>
        <p:spPr>
          <a:xfrm rot="5400000">
            <a:off x="7492622" y="3029802"/>
            <a:ext cx="2292824" cy="338554"/>
          </a:xfrm>
          <a:prstGeom prst="rect">
            <a:avLst/>
          </a:prstGeom>
          <a:solidFill>
            <a:srgbClr val="009900">
              <a:alpha val="6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Increasing accuracy </a:t>
            </a:r>
            <a:r>
              <a:rPr lang="en-US" dirty="0" smtClean="0">
                <a:sym typeface="Wingdings" pitchFamily="2" charset="2"/>
              </a:rPr>
              <a:t>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748352" y="3045726"/>
            <a:ext cx="2481617" cy="338554"/>
          </a:xfrm>
          <a:prstGeom prst="rect">
            <a:avLst/>
          </a:prstGeom>
          <a:solidFill>
            <a:srgbClr val="FF0000">
              <a:alpha val="44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Increasing availability </a:t>
            </a:r>
            <a:r>
              <a:rPr lang="en-US" dirty="0" smtClean="0">
                <a:sym typeface="Wingdings" pitchFamily="2" charset="2"/>
              </a:rPr>
              <a:t>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9807" y="5785945"/>
            <a:ext cx="6556603" cy="461665"/>
          </a:xfrm>
          <a:prstGeom prst="rect">
            <a:avLst/>
          </a:prstGeom>
          <a:solidFill>
            <a:srgbClr val="009900">
              <a:alpha val="41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this talk, focus mainly on vector boson + jets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17" grpId="0" animBg="1"/>
      <p:bldP spid="1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5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LO uncertainty increases with </a:t>
            </a:r>
            <a:r>
              <a:rPr lang="en-US" sz="4000" i="1" dirty="0" smtClean="0"/>
              <a:t>n</a:t>
            </a:r>
            <a:r>
              <a:rPr lang="en-US" sz="4000" baseline="-25000" dirty="0" smtClean="0"/>
              <a:t>jets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Dixon     Theoretical Strategies for LHC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1FA31-42DD-4F72-A751-E75F15F996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856" y="964987"/>
            <a:ext cx="5234150" cy="516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6018320" y="2632842"/>
            <a:ext cx="2949846" cy="1938992"/>
          </a:xfrm>
          <a:prstGeom prst="rect">
            <a:avLst/>
          </a:prstGeom>
          <a:solidFill>
            <a:srgbClr val="40CE47">
              <a:alpha val="5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Uncertainty</a:t>
            </a:r>
          </a:p>
          <a:p>
            <a:r>
              <a:rPr lang="en-US" sz="2400" dirty="0" smtClean="0"/>
              <a:t>brought under </a:t>
            </a:r>
          </a:p>
          <a:p>
            <a:r>
              <a:rPr lang="en-US" sz="2400" dirty="0" smtClean="0"/>
              <a:t>much better control </a:t>
            </a:r>
          </a:p>
          <a:p>
            <a:r>
              <a:rPr lang="en-US" sz="2400" dirty="0" smtClean="0"/>
              <a:t>by NLO corrections:</a:t>
            </a:r>
          </a:p>
          <a:p>
            <a:r>
              <a:rPr lang="en-US" sz="2400" dirty="0" smtClean="0"/>
              <a:t>~ 50% </a:t>
            </a:r>
            <a:r>
              <a:rPr lang="en-US" sz="2400" dirty="0" smtClean="0">
                <a:sym typeface="Wingdings" pitchFamily="2" charset="2"/>
              </a:rPr>
              <a:t>  ~ 15-20%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4083269" y="1639614"/>
            <a:ext cx="1677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F1FCC"/>
                </a:solidFill>
              </a:rPr>
              <a:t>arXiv:1004.1659</a:t>
            </a:r>
            <a:endParaRPr lang="en-US" dirty="0">
              <a:solidFill>
                <a:srgbClr val="EF1FC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28830" y="987974"/>
            <a:ext cx="1970411" cy="1569660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of</a:t>
            </a:r>
          </a:p>
          <a:p>
            <a:r>
              <a:rPr lang="en-US" sz="2400" dirty="0" smtClean="0"/>
              <a:t>Z + 1,2,3 jets</a:t>
            </a:r>
          </a:p>
          <a:p>
            <a:r>
              <a:rPr lang="en-US" sz="2400" dirty="0" smtClean="0"/>
              <a:t>at </a:t>
            </a:r>
            <a:r>
              <a:rPr lang="en-US" sz="2400" dirty="0" err="1" smtClean="0"/>
              <a:t>Tevatron</a:t>
            </a:r>
            <a:endParaRPr lang="en-US" sz="2400" dirty="0" smtClean="0"/>
          </a:p>
          <a:p>
            <a:r>
              <a:rPr lang="en-US" sz="2400" dirty="0" smtClean="0"/>
              <a:t>(CDF cuts)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97298" y="4645573"/>
            <a:ext cx="2922595" cy="1569660"/>
          </a:xfrm>
          <a:prstGeom prst="rect">
            <a:avLst/>
          </a:prstGeom>
          <a:solidFill>
            <a:srgbClr val="FF0000">
              <a:alpha val="23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NLO really required</a:t>
            </a:r>
          </a:p>
          <a:p>
            <a:r>
              <a:rPr lang="en-US" sz="2400" dirty="0" smtClean="0"/>
              <a:t>for quantitative</a:t>
            </a:r>
          </a:p>
          <a:p>
            <a:r>
              <a:rPr lang="en-US" sz="2400" dirty="0" smtClean="0"/>
              <a:t>control of multi-jet</a:t>
            </a:r>
          </a:p>
          <a:p>
            <a:r>
              <a:rPr lang="en-US" sz="2400" dirty="0" smtClean="0"/>
              <a:t>final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92A802-2069-4EB6-9EE9-E9813BA7C25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4495800" cy="2835275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 i="0" dirty="0"/>
              <a:t> </a:t>
            </a:r>
            <a:r>
              <a:rPr lang="en-US" sz="2000" b="1" i="0" dirty="0"/>
              <a:t>Cascade from </a:t>
            </a:r>
            <a:r>
              <a:rPr lang="en-US" sz="2000" b="1" i="0" dirty="0" err="1"/>
              <a:t>gluino</a:t>
            </a:r>
            <a:r>
              <a:rPr lang="en-US" sz="2000" b="1" i="0" dirty="0"/>
              <a:t> to </a:t>
            </a:r>
            <a:r>
              <a:rPr lang="en-US" sz="2000" b="1" i="0" dirty="0" err="1"/>
              <a:t>neutralino</a:t>
            </a:r>
            <a:r>
              <a:rPr lang="en-US" sz="2000" i="0" dirty="0"/>
              <a:t> </a:t>
            </a:r>
          </a:p>
          <a:p>
            <a:r>
              <a:rPr lang="en-US" sz="2000" i="0" dirty="0"/>
              <a:t>(dark matter, escapes detector)</a:t>
            </a:r>
          </a:p>
          <a:p>
            <a:endParaRPr lang="en-US" sz="2000" i="0" dirty="0"/>
          </a:p>
          <a:p>
            <a:endParaRPr lang="en-US" sz="2000" i="0" dirty="0"/>
          </a:p>
          <a:p>
            <a:endParaRPr lang="en-US" sz="2000" i="0" dirty="0"/>
          </a:p>
          <a:p>
            <a:endParaRPr lang="en-US" sz="2000" i="0" dirty="0"/>
          </a:p>
          <a:p>
            <a:pPr>
              <a:buFontTx/>
              <a:buChar char="•"/>
            </a:pPr>
            <a:r>
              <a:rPr lang="en-US" sz="2000" i="0" dirty="0"/>
              <a:t> </a:t>
            </a:r>
            <a:r>
              <a:rPr lang="en-US" sz="2000" b="1" i="0" dirty="0"/>
              <a:t>Signal: missing energy + 4 jets</a:t>
            </a:r>
          </a:p>
          <a:p>
            <a:pPr>
              <a:buFontTx/>
              <a:buChar char="•"/>
            </a:pPr>
            <a:r>
              <a:rPr lang="en-US" sz="2000" i="0" dirty="0"/>
              <a:t> </a:t>
            </a:r>
            <a:r>
              <a:rPr lang="en-US" sz="2000" i="0" dirty="0">
                <a:solidFill>
                  <a:srgbClr val="FF0000"/>
                </a:solidFill>
              </a:rPr>
              <a:t>SM background</a:t>
            </a:r>
            <a:r>
              <a:rPr lang="en-US" sz="2000" i="0" dirty="0"/>
              <a:t> from </a:t>
            </a:r>
            <a:r>
              <a:rPr lang="en-US" sz="2000" i="1" dirty="0">
                <a:solidFill>
                  <a:srgbClr val="0000FF"/>
                </a:solidFill>
              </a:rPr>
              <a:t>Z</a:t>
            </a:r>
            <a:r>
              <a:rPr lang="en-US" sz="2000" i="0" dirty="0">
                <a:solidFill>
                  <a:srgbClr val="0000FF"/>
                </a:solidFill>
              </a:rPr>
              <a:t> + 4 jets</a:t>
            </a:r>
            <a:r>
              <a:rPr lang="en-US" sz="2000" i="0" dirty="0"/>
              <a:t>,</a:t>
            </a:r>
          </a:p>
          <a:p>
            <a:r>
              <a:rPr lang="en-US" sz="2000" i="0" dirty="0"/>
              <a:t>                                     </a:t>
            </a:r>
            <a:r>
              <a:rPr lang="en-US" sz="2000" i="1" dirty="0">
                <a:solidFill>
                  <a:srgbClr val="0000FF"/>
                </a:solidFill>
              </a:rPr>
              <a:t>Z</a:t>
            </a:r>
            <a:r>
              <a:rPr lang="en-US" sz="2000" i="0" dirty="0"/>
              <a:t> </a:t>
            </a:r>
            <a:r>
              <a:rPr lang="en-US" sz="2000" i="0" dirty="0">
                <a:sym typeface="Wingdings" pitchFamily="2" charset="2"/>
              </a:rPr>
              <a:t> neutrinos</a:t>
            </a:r>
            <a:endParaRPr lang="en-US" sz="2000" i="0" dirty="0"/>
          </a:p>
        </p:txBody>
      </p:sp>
      <p:sp>
        <p:nvSpPr>
          <p:cNvPr id="615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9906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Background to Search for Supersymmetry</a:t>
            </a:r>
          </a:p>
        </p:txBody>
      </p:sp>
      <p:sp>
        <p:nvSpPr>
          <p:cNvPr id="259078" name="Text Box 6"/>
          <p:cNvSpPr txBox="1">
            <a:spLocks noChangeArrowheads="1"/>
          </p:cNvSpPr>
          <p:nvPr/>
        </p:nvSpPr>
        <p:spPr bwMode="auto">
          <a:xfrm>
            <a:off x="5710451" y="1454624"/>
            <a:ext cx="2590800" cy="1981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0" dirty="0"/>
              <a:t>Current state of art for </a:t>
            </a:r>
            <a:r>
              <a:rPr lang="en-US" sz="2000" i="1" dirty="0">
                <a:solidFill>
                  <a:srgbClr val="0000FF"/>
                </a:solidFill>
              </a:rPr>
              <a:t>Z</a:t>
            </a:r>
            <a:r>
              <a:rPr lang="en-US" sz="2000" i="0" dirty="0">
                <a:solidFill>
                  <a:srgbClr val="0000FF"/>
                </a:solidFill>
              </a:rPr>
              <a:t> + 4 jets</a:t>
            </a:r>
            <a:r>
              <a:rPr lang="en-US" sz="2000" i="0" dirty="0"/>
              <a:t>:</a:t>
            </a:r>
            <a:r>
              <a:rPr lang="en-US" sz="2000" i="0" dirty="0">
                <a:solidFill>
                  <a:srgbClr val="FF0000"/>
                </a:solidFill>
                <a:latin typeface="Garamond" pitchFamily="18" charset="0"/>
              </a:rPr>
              <a:t>  </a:t>
            </a:r>
            <a:r>
              <a:rPr lang="en-US" sz="2000" i="0" dirty="0">
                <a:solidFill>
                  <a:srgbClr val="FF0000"/>
                </a:solidFill>
              </a:rPr>
              <a:t>ALPGEN</a:t>
            </a:r>
            <a:r>
              <a:rPr lang="en-US" sz="2000" i="0" dirty="0"/>
              <a:t>, based on </a:t>
            </a:r>
            <a:r>
              <a:rPr lang="en-US" sz="2000" b="1" i="0" dirty="0">
                <a:solidFill>
                  <a:srgbClr val="FF0000"/>
                </a:solidFill>
              </a:rPr>
              <a:t>LO tree</a:t>
            </a:r>
            <a:r>
              <a:rPr lang="en-US" sz="2000" i="0" dirty="0"/>
              <a:t> amplitudes </a:t>
            </a:r>
            <a:r>
              <a:rPr lang="en-US" sz="2000" i="0" dirty="0">
                <a:sym typeface="Wingdings" pitchFamily="2" charset="2"/>
              </a:rPr>
              <a:t> </a:t>
            </a:r>
            <a:r>
              <a:rPr lang="en-US" sz="2000" i="0" dirty="0"/>
              <a:t>normalization still quite uncertain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14400" y="1752600"/>
            <a:ext cx="3886200" cy="1414463"/>
            <a:chOff x="460" y="1152"/>
            <a:chExt cx="2448" cy="891"/>
          </a:xfrm>
        </p:grpSpPr>
        <p:pic>
          <p:nvPicPr>
            <p:cNvPr id="6165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0" y="1238"/>
              <a:ext cx="2448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6" name="Text Box 13"/>
            <p:cNvSpPr txBox="1">
              <a:spLocks noChangeArrowheads="1"/>
            </p:cNvSpPr>
            <p:nvPr/>
          </p:nvSpPr>
          <p:spPr bwMode="auto">
            <a:xfrm>
              <a:off x="2677" y="1525"/>
              <a:ext cx="22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0">
                  <a:latin typeface="Symbol" pitchFamily="18" charset="2"/>
                </a:rPr>
                <a:t>c</a:t>
              </a:r>
            </a:p>
            <a:p>
              <a:endParaRPr lang="en-US" sz="2400" i="0">
                <a:latin typeface="Symbol" pitchFamily="18" charset="2"/>
              </a:endParaRPr>
            </a:p>
          </p:txBody>
        </p:sp>
        <p:sp>
          <p:nvSpPr>
            <p:cNvPr id="6167" name="Text Box 14"/>
            <p:cNvSpPr txBox="1">
              <a:spLocks noChangeArrowheads="1"/>
            </p:cNvSpPr>
            <p:nvPr/>
          </p:nvSpPr>
          <p:spPr bwMode="auto">
            <a:xfrm>
              <a:off x="1843" y="1675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0">
                  <a:latin typeface="Symbol" pitchFamily="18" charset="2"/>
                </a:rPr>
                <a:t>c</a:t>
              </a:r>
            </a:p>
          </p:txBody>
        </p:sp>
        <p:sp>
          <p:nvSpPr>
            <p:cNvPr id="6168" name="Text Box 15"/>
            <p:cNvSpPr txBox="1">
              <a:spLocks noChangeArrowheads="1"/>
            </p:cNvSpPr>
            <p:nvPr/>
          </p:nvSpPr>
          <p:spPr bwMode="auto">
            <a:xfrm>
              <a:off x="2667" y="1279"/>
              <a:ext cx="1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n</a:t>
              </a:r>
            </a:p>
          </p:txBody>
        </p:sp>
        <p:sp>
          <p:nvSpPr>
            <p:cNvPr id="6169" name="Text Box 16"/>
            <p:cNvSpPr txBox="1">
              <a:spLocks noChangeArrowheads="1"/>
            </p:cNvSpPr>
            <p:nvPr/>
          </p:nvSpPr>
          <p:spPr bwMode="auto">
            <a:xfrm>
              <a:off x="2496" y="1152"/>
              <a:ext cx="1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n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33400" y="4343400"/>
            <a:ext cx="8359776" cy="1905000"/>
            <a:chOff x="336" y="2688"/>
            <a:chExt cx="5266" cy="1200"/>
          </a:xfrm>
        </p:grpSpPr>
        <p:sp>
          <p:nvSpPr>
            <p:cNvPr id="6154" name="Text Box 9"/>
            <p:cNvSpPr txBox="1">
              <a:spLocks noChangeArrowheads="1"/>
            </p:cNvSpPr>
            <p:nvPr/>
          </p:nvSpPr>
          <p:spPr bwMode="auto">
            <a:xfrm>
              <a:off x="3552" y="3600"/>
              <a:ext cx="205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Now only</a:t>
              </a:r>
              <a:r>
                <a:rPr lang="en-US" i="0" dirty="0" smtClean="0"/>
                <a:t> 1 jet </a:t>
              </a:r>
              <a:r>
                <a:rPr lang="en-US" i="0" dirty="0"/>
                <a:t>beyond state-of-art</a:t>
              </a:r>
            </a:p>
          </p:txBody>
        </p:sp>
        <p:pic>
          <p:nvPicPr>
            <p:cNvPr id="6155" name="Picture 1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2" y="3312"/>
              <a:ext cx="29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6" name="Text Box 18"/>
            <p:cNvSpPr txBox="1">
              <a:spLocks noChangeArrowheads="1"/>
            </p:cNvSpPr>
            <p:nvPr/>
          </p:nvSpPr>
          <p:spPr bwMode="auto">
            <a:xfrm>
              <a:off x="384" y="2832"/>
              <a:ext cx="25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US" sz="2800" i="0"/>
                <a:t> Motivates goal of</a:t>
              </a:r>
            </a:p>
          </p:txBody>
        </p: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3744" y="2736"/>
              <a:ext cx="1752" cy="894"/>
              <a:chOff x="3648" y="2736"/>
              <a:chExt cx="1752" cy="894"/>
            </a:xfrm>
          </p:grpSpPr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3648" y="2736"/>
                <a:ext cx="1752" cy="894"/>
                <a:chOff x="3984" y="2145"/>
                <a:chExt cx="1752" cy="894"/>
              </a:xfrm>
            </p:grpSpPr>
            <p:grpSp>
              <p:nvGrpSpPr>
                <p:cNvPr id="6" name="Group 22"/>
                <p:cNvGrpSpPr>
                  <a:grpSpLocks/>
                </p:cNvGrpSpPr>
                <p:nvPr/>
              </p:nvGrpSpPr>
              <p:grpSpPr bwMode="auto">
                <a:xfrm>
                  <a:off x="3984" y="2145"/>
                  <a:ext cx="1752" cy="894"/>
                  <a:chOff x="3984" y="2145"/>
                  <a:chExt cx="1752" cy="894"/>
                </a:xfrm>
              </p:grpSpPr>
              <p:pic>
                <p:nvPicPr>
                  <p:cNvPr id="6163" name="Picture 23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3984" y="2145"/>
                    <a:ext cx="1296" cy="8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6164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57" y="2464"/>
                    <a:ext cx="479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 i="0">
                        <a:latin typeface="Symbol" pitchFamily="18" charset="2"/>
                        <a:ea typeface="ＭＳ Ｐゴシック" charset="-128"/>
                        <a:sym typeface="Wingdings" pitchFamily="2" charset="2"/>
                      </a:rPr>
                      <a:t></a:t>
                    </a:r>
                    <a:r>
                      <a:rPr lang="en-US" sz="1800">
                        <a:latin typeface="Symbol" pitchFamily="18" charset="2"/>
                        <a:ea typeface="ＭＳ Ｐゴシック" charset="-128"/>
                        <a:sym typeface="Wingdings" pitchFamily="2" charset="2"/>
                      </a:rPr>
                      <a:t> </a:t>
                    </a:r>
                    <a:r>
                      <a:rPr lang="en-US" sz="1800">
                        <a:latin typeface="Symbol" pitchFamily="18" charset="2"/>
                        <a:ea typeface="ＭＳ Ｐゴシック" charset="-128"/>
                      </a:rPr>
                      <a:t>n</a:t>
                    </a:r>
                    <a:r>
                      <a:rPr lang="en-US" sz="1800">
                        <a:latin typeface="Symbol" pitchFamily="18" charset="2"/>
                        <a:ea typeface="ＭＳ Ｐゴシック" charset="-128"/>
                        <a:sym typeface="Wingdings" pitchFamily="2" charset="2"/>
                      </a:rPr>
                      <a:t> </a:t>
                    </a:r>
                    <a:r>
                      <a:rPr lang="en-US" sz="1800">
                        <a:latin typeface="Symbol" pitchFamily="18" charset="2"/>
                        <a:ea typeface="ＭＳ Ｐゴシック" charset="-128"/>
                      </a:rPr>
                      <a:t>n</a:t>
                    </a:r>
                  </a:p>
                </p:txBody>
              </p:sp>
            </p:grpSp>
            <p:sp>
              <p:nvSpPr>
                <p:cNvPr id="6162" name="Oval 25"/>
                <p:cNvSpPr>
                  <a:spLocks noChangeArrowheads="1"/>
                </p:cNvSpPr>
                <p:nvPr/>
              </p:nvSpPr>
              <p:spPr bwMode="auto">
                <a:xfrm>
                  <a:off x="4320" y="2256"/>
                  <a:ext cx="480" cy="672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60" name="Oval 26"/>
              <p:cNvSpPr>
                <a:spLocks noChangeArrowheads="1"/>
              </p:cNvSpPr>
              <p:nvPr/>
            </p:nvSpPr>
            <p:spPr bwMode="auto">
              <a:xfrm>
                <a:off x="4105" y="3000"/>
                <a:ext cx="240" cy="3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8" name="Rectangle 28"/>
            <p:cNvSpPr>
              <a:spLocks noChangeArrowheads="1"/>
            </p:cNvSpPr>
            <p:nvPr/>
          </p:nvSpPr>
          <p:spPr bwMode="auto">
            <a:xfrm>
              <a:off x="336" y="2688"/>
              <a:ext cx="5184" cy="1200"/>
            </a:xfrm>
            <a:prstGeom prst="rect">
              <a:avLst/>
            </a:prstGeom>
            <a:noFill/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Theoretical Strategies for LHC Physics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5" y="0"/>
            <a:ext cx="8229600" cy="1143000"/>
          </a:xfrm>
        </p:spPr>
        <p:txBody>
          <a:bodyPr/>
          <a:lstStyle/>
          <a:p>
            <a:r>
              <a:rPr lang="en-US" dirty="0" smtClean="0"/>
              <a:t>Good news</a:t>
            </a:r>
            <a:endParaRPr lang="en-US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r>
              <a:rPr lang="en-US" sz="1400" smtClean="0"/>
              <a:t>Pheno  2010    May 10, 2010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Dixon     Theoretical Strategies for LHC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1FA31-42DD-4F72-A751-E75F15F996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046928" y="2469931"/>
            <a:ext cx="7135375" cy="2062103"/>
          </a:xfrm>
          <a:prstGeom prst="rect">
            <a:avLst/>
          </a:prstGeom>
          <a:solidFill>
            <a:srgbClr val="40CE47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There has been a dramatic increase recently in the rate at which NLO predictions for new processes are being made!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4,000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54.96008"/>
  <p:tag name="PICTUREFILESIZE" val="46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\sigma(Zj) \approx 80$~pb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41.9603"/>
  <p:tag name="PICTUREFILESIZE" val="129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800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6.00008"/>
  <p:tag name="PICTUREFILESIZE" val="393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16,000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66.96016"/>
  <p:tag name="PICTUREFILESIZE" val="528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\sigma(W^\pm j) \approx 800$~pb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75.9804"/>
  <p:tag name="PICTUREFILESIZE" val="1595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8,000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54.96008"/>
  <p:tag name="PICTUREFILESIZE" val="493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160,000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78.96016"/>
  <p:tag name="PICTUREFILESIZE" val="613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\sigma(W^\pm jj) \approx 200$~pb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84.9804"/>
  <p:tag name="PICTUREFILESIZE" val="166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2,000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54.96008"/>
  <p:tag name="PICTUREFILESIZE" val="50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40,000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67.98016"/>
  <p:tag name="PICTUREFILESIZE" val="56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e}{\epsilon}&#10;\newcommand{\me}{\magenta{\e}}&#10;\newcommand{\gm}{\green{\mu}}&#10;\newcommand{\pa}{\purple{a}}&#10;\newcommand\del\partial&#10;\begin{document}&#10;$\blue{\int {\cal L}\, dt\ \hbox{now}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99.96024"/>
  <p:tag name="PICTUREFILESIZE" val="907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\sigma(W^\pm jjj) \approx 45$~pb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83.0004"/>
  <p:tag name="PICTUREFILESIZE" val="1582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450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6.00008"/>
  <p:tag name="PICTUREFILESIZE" val="394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9,000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54.96008"/>
  <p:tag name="PICTUREFILESIZE" val="499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\sigma(Z jjj) \approx 4.8$~pb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66.9803"/>
  <p:tag name="PICTUREFILESIZE" val="1400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48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4.00008"/>
  <p:tag name="PICTUREFILESIZE" val="320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960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6.00008"/>
  <p:tag name="PICTUREFILESIZE" val="440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%&#10;\newcommand{\spa}[3]{\langle{#1}\,{#3}\rangle}&#10;\newcommand{\spb}[3]{[{#1}\,{#3}]}&#10;\newcommand{\spab}[5]{\langle{#1}^- | {#3} | {#5}^-\rangle}&#10;\newcommand{\spba}[5]{\langle{#1}^+ | {#3} | {#5}^+\rangle}&#10;\newcommand{\spaa}[5]{\langle{#1}^- | {#3} | {#5}^+\rangle}&#10;\newcommand{\spbb}[5]{\langle{#1}^+ | {#3} | {#5}^-\rangle}&#10;%&#10;%&#10;\begin{document}&#10;$E_T^{\rm n^{th}\ jet} &gt; 25$~G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77.0004"/>
  <p:tag name="PICTUREFILESIZE" val="945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\begin{eqnarray}&#10;R^\pm(n) \equiv { \sigma(W^+\,+\,n\ {\rm jets})&#10;           \over \sigma(W^-\,+\,n\ {\rm jets}) 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55.9606"/>
  <p:tag name="PICTUREFILESIZE" val="3496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\begin{eqnarray}&#10;\green{f_{\rm NP}} = {2(R_{\rm SM}^\pm - R_{\rm exp.}^\pm)&#10;  \over (R_{\rm SM}^\pm+1)(R_{\rm exp.}^\pm-1)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82.0005"/>
  <p:tag name="PICTUREFILESIZE" val="3997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\sqrt{s} = 14$ T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32.9602"/>
  <p:tag name="PICTUREFILESIZE" val="1000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3]{\left\langle{#1}\,{#3}\right\rangle}&#10;\newcommand{\spb}[3]{\left[{#1}\,{#3}\right]}&#10;%&#10;\begin{document}&#10;\green{$pp \rightarrow Z + 4$ jets at NLO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283"/>
  <p:tag name="BOXFONT" val="10"/>
  <p:tag name="BOXWRAP" val="False"/>
  <p:tag name="WORKAROUNDTRANSPARENCYBUG" val="False"/>
  <p:tag name="ALLOWFONTSUBSTITUTION" val="False"/>
  <p:tag name="BITMAPFORMAT" val="bmp256"/>
  <p:tag name="ORIGWIDTH" val="242"/>
  <p:tag name="PICTUREFILESIZE" val="127645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{\rm f}_{\rm L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8"/>
  <p:tag name="PICTUREFILESIZE" val="220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{\rm f}_{\rm R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9.98008"/>
  <p:tag name="PICTUREFILESIZE" val="246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{\rm f}_0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6.98"/>
  <p:tag name="PICTUREFILESIZE" val="229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{\rm p}_{\rm T,W}$ (GeV)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20.0002"/>
  <p:tag name="PICTUREFILESIZE" val="1128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begin{document}&#10;\begin{eqnarray}&#10;{ { d\sigma(W^+\,+\,n\ {\rm jets}) &#10;   \over d{\rm p}_{\rm T}({\rm e}^+) }&#10;\over { d\sigma(W^-\,+\,n\ {\rm jets}) &#10;   \over d{\rm p}_{\rm T}({\rm e}^-) } }&#10;\nonumber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41.9603"/>
  <p:tag name="PICTUREFILESIZE" val="3670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{\rm p}_{\rm T}$(GeV)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87.00016"/>
  <p:tag name="PICTUREFILESIZE" val="859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{\rm p}_{\rm T}$(GeV)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87.00016"/>
  <p:tag name="PICTUREFILESIZE" val="859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begin{document}&#10;\begin{eqnarray}&#10;{ { d\sigma(W^+\,+\,n\ {\rm jets}) &#10;   \over d{\rm p}_{\rm T}(\nu) }&#10;\over { d\sigma(W^-\,+\,n\ {\rm jets}) &#10;   \over d{\rm p}_{\rm T}(\bar\nu) } }&#10;\nonumber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41.9603"/>
  <p:tag name="PICTUREFILESIZE" val="3592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d\sigma\ \propto (k_d \cdot k_\nu)^2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45"/>
  <p:tag name="PICTUREFILESIZE" val="1229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d\sigma\ \propto (k_u \cdot k_e)^2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45"/>
  <p:tag name="PICTUREFILESIZE" val="120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%&#10;\begin{document}&#10;\begin{eqnarray}&#10;+\ {\cal O}(\epsilon)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70"/>
  <p:tag name="PICTUREFILESIZE" val="68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A^{\rm tree} \propto {{\blue{\spa{d}{\nu}}^2}&#10;\over \spa{u}{g} \spa{g}{d} 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48"/>
  <p:tag name="PICTUREFILESIZE" val="1839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A^{\rm tree} \propto {{\blue{\spb{u}{e}}^2}&#10;\over \spb{u}{g} \spb{g}{d} 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44"/>
  <p:tag name="PICTUREFILESIZE" val="1725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\Rightarro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"/>
  <p:tag name="PICTUREFILESIZE" val="180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\Rightarro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"/>
  <p:tag name="PICTUREFILESIZE" val="180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\Rightarro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"/>
  <p:tag name="PICTUREFILESIZE" val="180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\Rightarro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"/>
  <p:tag name="PICTUREFILESIZE" val="180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\Rightarro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"/>
  <p:tag name="PICTUREFILESIZE" val="180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\Rightarro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"/>
  <p:tag name="PICTUREFILESIZE" val="180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\Rightarro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"/>
  <p:tag name="PICTUREFILESIZE" val="180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\Rightarro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"/>
  <p:tag name="PICTUREFILESIZE" val="18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W^\pm\rightarrow e^\pm\nu$ or $\mu^\pm\nu$ 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79"/>
  <p:tag name="PICTUREFILESIZE" val="1211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\Rightarro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"/>
  <p:tag name="PICTUREFILESIZE" val="180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\Rightarro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"/>
  <p:tag name="PICTUREFILESIZE" val="180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\Rightarro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"/>
  <p:tag name="PICTUREFILESIZE" val="180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\Rightarro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"/>
  <p:tag name="PICTUREFILESIZE" val="180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\ $\nu$\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1"/>
  <p:tag name="PICTUREFILESIZE" val="165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\ $\nu$\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1"/>
  <p:tag name="PICTUREFILESIZE" val="165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\ $\nu$\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1"/>
  <p:tag name="PICTUREFILESIZE" val="165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\ $\nu$\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1"/>
  <p:tag name="PICTUREFILESIZE" val="165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\ $\nu$\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1"/>
  <p:tag name="PICTUREFILESIZE" val="165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\ $\nu$\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1"/>
  <p:tag name="PICTUREFILESIZE" val="16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Z^0\rightarrow e^+e^-$ or $\mu^+\mu^-$ 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0"/>
  <p:tag name="PICTUREFILESIZE" val="1219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\ $\nu$\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1"/>
  <p:tag name="PICTUREFILESIZE" val="165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red{qg \to \purple{\tilde{q}\tilde{g}}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74"/>
  <p:tag name="PICTUREFILESIZE" val="785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red{gg\ {\rm or}\ q\bar{q}\ &#10;\to\ \purple{\tilde{g}\tilde{g}\ {\rm or}\ &#10;\tilde{q}\tilde{\bar{q}}}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7.9604"/>
  <p:tag name="PICTUREFILESIZE" val="1940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red{t\bar{t}\ \to\ bW^+\bar{b}W^-\ \to\ bjj\,\bar{b}\,e^-\bar\nu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88.0005"/>
  <p:tag name="PICTUREFILESIZE" val="1813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red{t\bar{t}\ \to\ bW^+\bar{b}W^-\ \to\ b\,e^+\nu\,\bar{b}jj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89.9806"/>
  <p:tag name="PICTUREFILESIZE" val="1859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red{gg \to t\bar{t}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72.96016"/>
  <p:tag name="PICTUREFILESIZE" val="528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red{q\bar{q} \to t\bar{t}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70.98016"/>
  <p:tag name="PICTUREFILESIZE" val="517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\partial^\mu(H^\dagger H)\partial_\mu(H^\dagger H)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74.0003"/>
  <p:tag name="PICTUREFILESIZE" val="1781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\begin{eqnarray}&#10;R^{W/Z}(n) \equiv { \sigma(W^+\,+\,n\ {\rm jets})&#10;              + \sigma(W^-\,+\,n\ {\rm jets})&#10;           \over \sigma(Z\,+\,n\ {\rm jets}) }&#10;{ {\rm Br}(W\to\ell\nu) \over {\rm Br}(Z\to\ell^+\ell^-) 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612.0013"/>
  <p:tag name="PICTUREFILESIZE" val="7063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\begin{eqnarray}&#10;R^{W/Z}(n) \equiv { \sigma(W^+\,+\,n\ {\rm jets})&#10;              + \sigma(W^-\,+\,n\ {\rm jets})&#10;           \over \sigma(Z\,+\,n\ {\rm jets}) }&#10;{ {\rm Br}(W\to\ell\nu) \over {\rm Br}(Z\to\ell^+\ell^-) 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612.0013"/>
  <p:tag name="PICTUREFILESIZE" val="7063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\int {\cal L}\,dt\ =\ 10$~pb$^{-1}$\qquad 200~pb$^{-1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23"/>
  <p:tag name="PICTUREFILESIZE" val="1893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\gamma^\mu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3"/>
  <p:tag name="PICTUREFILESIZE" val="279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green{\gamma^\mu\gamma^5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45"/>
  <p:tag name="PICTUREFILESIZE" val="459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log(rel. error)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36.9803"/>
  <p:tag name="PICTUREFILESIZE" val="112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\sigma(Z jj) \approx 20$~pb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51.9803"/>
  <p:tag name="PICTUREFILESIZE" val="1355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200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6.00008"/>
  <p:tag name="PICTUREFILESIZE" val="373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/>
        </a:solidFill>
        <a:ln w="222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/>
        </a:solidFill>
        <a:ln w="222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30323</TotalTime>
  <Words>2751</Words>
  <Application>Microsoft Office PowerPoint</Application>
  <PresentationFormat>On-screen Show (4:3)</PresentationFormat>
  <Paragraphs>479</Paragraphs>
  <Slides>39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Design</vt:lpstr>
      <vt:lpstr>Theoretical Strategies for LHC Physics</vt:lpstr>
      <vt:lpstr>Electroweak physics  is underway!</vt:lpstr>
      <vt:lpstr>LHC is a jetty environment</vt:lpstr>
      <vt:lpstr>Jets never go out of fashion…</vt:lpstr>
      <vt:lpstr>Multi-particle backgrounds</vt:lpstr>
      <vt:lpstr>How best to control SM backgrounds?</vt:lpstr>
      <vt:lpstr>LO uncertainty increases with njets</vt:lpstr>
      <vt:lpstr>Background to Search for Supersymmetry</vt:lpstr>
      <vt:lpstr>Good news</vt:lpstr>
      <vt:lpstr>The Les Houches Wish List (2005)</vt:lpstr>
      <vt:lpstr>The Les Houches Wish List (2007)</vt:lpstr>
      <vt:lpstr>The Les Houches Wish List (2010)</vt:lpstr>
      <vt:lpstr>NLO Computations for Multi-Jet Final-States are Difficult</vt:lpstr>
      <vt:lpstr>The Analytic S-Matrix</vt:lpstr>
      <vt:lpstr>One-Loop Amplitudes Reduced To Trees </vt:lpstr>
      <vt:lpstr>Slide 16</vt:lpstr>
      <vt:lpstr>Several Recent Implementations of On-Shell Methods for 1-Loop Amplitudes </vt:lpstr>
      <vt:lpstr>Slide 18</vt:lpstr>
      <vt:lpstr>Slide 19</vt:lpstr>
      <vt:lpstr>NLO Parton-Level vs. Shower MCs</vt:lpstr>
      <vt:lpstr>Numbers of V + jets events at 7 TeV</vt:lpstr>
      <vt:lpstr>Slide 22</vt:lpstr>
      <vt:lpstr>Slide 23</vt:lpstr>
      <vt:lpstr>Another ratio – W polarization fraction</vt:lpstr>
      <vt:lpstr>Same left-handed polarization for W - case</vt:lpstr>
      <vt:lpstr>Polarization at moderate pT,W  very stable vs. jet pT cut</vt:lpstr>
      <vt:lpstr>Polarization very similar for 1, 2 or 3 jets</vt:lpstr>
      <vt:lpstr>W polarization analyzed by leptonic decay</vt:lpstr>
      <vt:lpstr>Slide 29</vt:lpstr>
      <vt:lpstr> W+/- + n jets:  Missing ET ratio</vt:lpstr>
      <vt:lpstr>What’s the reason?</vt:lpstr>
      <vt:lpstr>Origin of W polarization at LHC: Simplest case  –  LO W + 1 jet</vt:lpstr>
      <vt:lpstr> Top quark pairs very different</vt:lpstr>
      <vt:lpstr> W polarization in WW scattering</vt:lpstr>
      <vt:lpstr> W /Z ratios</vt:lpstr>
      <vt:lpstr> W /Z ratios (cont.)</vt:lpstr>
      <vt:lpstr>NLO Z + 3 jets</vt:lpstr>
      <vt:lpstr>NLO W/Z + 4 jets now in sight</vt:lpstr>
      <vt:lpstr>Conclusions</vt:lpstr>
    </vt:vector>
  </TitlesOfParts>
  <Company>Stanford Linear Accelerator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N=4 Super-Yang-Mills Theory, QCD and Collider Physics</dc:title>
  <dc:creator>Lance Dixon</dc:creator>
  <cp:lastModifiedBy>Lance Dixon</cp:lastModifiedBy>
  <cp:revision>564</cp:revision>
  <dcterms:created xsi:type="dcterms:W3CDTF">2004-01-05T22:08:34Z</dcterms:created>
  <dcterms:modified xsi:type="dcterms:W3CDTF">2010-05-10T14:10:58Z</dcterms:modified>
</cp:coreProperties>
</file>